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B92C6-9FAD-4257-8AB3-76F94972121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648EE-2402-4345-B3C9-46E4A689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1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latin typeface="Times New Roman" pitchFamily="-80" charset="0"/>
              </a:rPr>
              <a:t>3.</a:t>
            </a:r>
            <a:fld id="{C38C149C-273A-48EA-BE96-FA1525CB24CB}" type="slidenum">
              <a:rPr lang="en-US" smtClean="0">
                <a:latin typeface="Times New Roman" pitchFamily="-80" charset="0"/>
              </a:rPr>
              <a:pPr/>
              <a:t>2</a:t>
            </a:fld>
            <a:endParaRPr lang="en-US" smtClean="0">
              <a:latin typeface="Times New Roman" pitchFamily="-80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8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latin typeface="Times New Roman" pitchFamily="-80" charset="0"/>
              </a:rPr>
              <a:t>3.</a:t>
            </a:r>
            <a:fld id="{7BE969DE-E8F7-4A74-8E95-B841BF6BA513}" type="slidenum">
              <a:rPr lang="en-US" smtClean="0">
                <a:latin typeface="Times New Roman" pitchFamily="-80" charset="0"/>
              </a:rPr>
              <a:pPr/>
              <a:t>5</a:t>
            </a:fld>
            <a:endParaRPr lang="en-US" smtClean="0">
              <a:latin typeface="Times New Roman" pitchFamily="-80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8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latin typeface="Times New Roman" pitchFamily="-80" charset="0"/>
              </a:rPr>
              <a:t>3.</a:t>
            </a:r>
            <a:fld id="{8AA31FFF-E000-4203-9CE2-85EA1367F0E6}" type="slidenum">
              <a:rPr lang="en-US" smtClean="0">
                <a:latin typeface="Times New Roman" pitchFamily="-80" charset="0"/>
              </a:rPr>
              <a:pPr/>
              <a:t>6</a:t>
            </a:fld>
            <a:endParaRPr lang="en-US" smtClean="0">
              <a:latin typeface="Times New Roman" pitchFamily="-80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-80" charset="0"/>
              </a:rPr>
              <a:t>The net income figure and EPS are based on income from continuing operations. There are 190.9 million shares outstanding.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5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469C-6FA9-4938-8D2B-A78974585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3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6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2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0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2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9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1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6DC46-5732-4E0D-A1B1-13D2BA21F05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0281-781D-4CF7-AFEB-842FD4C5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Ratio Analysis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18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Weygandt_AP1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0314" y="4005064"/>
            <a:ext cx="4541726" cy="7920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BD131-A11D-48EA-95AA-E2EAE2CD865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Ratio Analysis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6852"/>
            <a:ext cx="8229600" cy="531250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itchFamily="-80" charset="0"/>
              </a:rPr>
              <a:t>Ratio analysis </a:t>
            </a:r>
            <a:r>
              <a:rPr lang="en-US" sz="2800" dirty="0">
                <a:solidFill>
                  <a:srgbClr val="000000"/>
                </a:solidFill>
                <a:latin typeface="Times New Roman" pitchFamily="-80" charset="0"/>
              </a:rPr>
              <a:t>involves methods of calculating and interpreting financial ratios to analyze and monitor the firm</a:t>
            </a:r>
            <a:r>
              <a:rPr lang="en-US" sz="2800" dirty="0">
                <a:solidFill>
                  <a:srgbClr val="000000"/>
                </a:solidFill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Times New Roman" pitchFamily="-80" charset="0"/>
              </a:rPr>
              <a:t>s performance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-80" charset="0"/>
              </a:rPr>
              <a:t>.</a:t>
            </a:r>
          </a:p>
          <a:p>
            <a:pPr marL="0" indent="0"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-80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Ratios allow for better comparison through time (Time series or time trend analysis) or between companies (Peer group or cross sectional analysis)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As we look at each ratio, ask yourself what the ratio is trying to measure and why that information is important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/>
              <a:t>Ratios are used both internally and externally</a:t>
            </a:r>
          </a:p>
        </p:txBody>
      </p:sp>
    </p:spTree>
    <p:extLst>
      <p:ext uri="{BB962C8B-B14F-4D97-AF65-F5344CB8AC3E}">
        <p14:creationId xmlns:p14="http://schemas.microsoft.com/office/powerpoint/2010/main" val="7716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1BFD717-BD5E-46AD-AA92-4EDEF7AF3F3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Using Financial Ratios: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Interested Parties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1"/>
            <a:ext cx="8229600" cy="482453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i="1" dirty="0" smtClean="0">
                <a:solidFill>
                  <a:srgbClr val="000000"/>
                </a:solidFill>
                <a:latin typeface="Times New Roman" pitchFamily="-80" charset="0"/>
              </a:rPr>
              <a:t>Current and prospective shareholders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are interested in the firm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s current and future level of risk and return, which directly affect share price.</a:t>
            </a:r>
          </a:p>
          <a:p>
            <a:pPr eaLnBrk="1" hangingPunct="1"/>
            <a:endParaRPr lang="en-US" sz="2400" dirty="0" smtClean="0">
              <a:solidFill>
                <a:srgbClr val="000000"/>
              </a:solidFill>
              <a:latin typeface="Times New Roman" pitchFamily="-80" charset="0"/>
            </a:endParaRPr>
          </a:p>
          <a:p>
            <a:pPr eaLnBrk="1" hangingPunct="1"/>
            <a:r>
              <a:rPr lang="en-US" sz="2400" i="1" dirty="0" smtClean="0">
                <a:solidFill>
                  <a:srgbClr val="000000"/>
                </a:solidFill>
                <a:latin typeface="Times New Roman" pitchFamily="-80" charset="0"/>
              </a:rPr>
              <a:t>Creditors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 are interested in the short-term liquidity of the company and its ability to make interest and principal payments.</a:t>
            </a:r>
          </a:p>
          <a:p>
            <a:pPr eaLnBrk="1" hangingPunct="1"/>
            <a:endParaRPr lang="en-US" sz="2400" dirty="0" smtClean="0">
              <a:solidFill>
                <a:srgbClr val="000000"/>
              </a:solidFill>
              <a:latin typeface="Times New Roman" pitchFamily="-80" charset="0"/>
            </a:endParaRPr>
          </a:p>
          <a:p>
            <a:pPr eaLnBrk="1" hangingPunct="1"/>
            <a:r>
              <a:rPr lang="en-US" sz="2400" i="1" dirty="0" smtClean="0">
                <a:solidFill>
                  <a:srgbClr val="000000"/>
                </a:solidFill>
                <a:latin typeface="Times New Roman" pitchFamily="-80" charset="0"/>
              </a:rPr>
              <a:t>Management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 is concerned with all aspects of the firm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s financial situation, and it attempts to produce financial ratios that will be considered favorable by both owners and creditors.</a:t>
            </a:r>
            <a:endParaRPr lang="en-US" sz="2400" dirty="0" smtClean="0">
              <a:latin typeface="Times New Roman" pitchFamily="-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70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CE0D75A-D896-4DA9-A9F0-07701761460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Using Financial Ratios: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Types of Ratio Comparisons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98486"/>
            <a:ext cx="8229600" cy="472685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 smtClean="0">
                <a:solidFill>
                  <a:srgbClr val="000000"/>
                </a:solidFill>
                <a:latin typeface="Times New Roman" pitchFamily="-80" charset="0"/>
              </a:rPr>
              <a:t>Cross-sectional analysis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 is the comparison of different firms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 financial ratios at the same point in time; involves comparing the firm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s ratios to those of other firms in its industry or to industry averages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Times New Roman" pitchFamily="-80" charset="0"/>
              </a:rPr>
              <a:t>Time-series analysis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 is the evaluation of the firm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s financial performance over time using financial ratio analysis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Comparison of current to past performance, using ratios, enables analysts to assess the firm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s progress.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Developing trends can be seen by using multiyear comparisons.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-80" charset="0"/>
              </a:rPr>
              <a:t>The most informative approach to ratio analysis combines cross-sectional and time-series analyses.</a:t>
            </a:r>
          </a:p>
        </p:txBody>
      </p:sp>
    </p:spTree>
    <p:extLst>
      <p:ext uri="{BB962C8B-B14F-4D97-AF65-F5344CB8AC3E}">
        <p14:creationId xmlns:p14="http://schemas.microsoft.com/office/powerpoint/2010/main" val="423814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56B9D-3275-4186-B608-2655D33FDD9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Sample Balance Sheet</a:t>
            </a:r>
          </a:p>
        </p:txBody>
      </p:sp>
      <p:graphicFrame>
        <p:nvGraphicFramePr>
          <p:cNvPr id="35041" name="Group 2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8172857"/>
              </p:ext>
            </p:extLst>
          </p:nvPr>
        </p:nvGraphicFramePr>
        <p:xfrm>
          <a:off x="539552" y="1844824"/>
          <a:ext cx="7505891" cy="3887471"/>
        </p:xfrm>
        <a:graphic>
          <a:graphicData uri="http://schemas.openxmlformats.org/drawingml/2006/table">
            <a:tbl>
              <a:tblPr/>
              <a:tblGrid>
                <a:gridCol w="2140141"/>
                <a:gridCol w="748030"/>
                <a:gridCol w="748030"/>
                <a:gridCol w="2373630"/>
                <a:gridCol w="748030"/>
                <a:gridCol w="74803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696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A/P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A/R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956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N/P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Inventory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Other Current 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1,353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Other Current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Current 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1,995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1,775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Current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2,256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Long Term Debt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1,091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Net Fixed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3,138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Common Stockholders Equity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2,556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2,167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5,394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Liab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&amp; Equity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5,394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5,033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231" name="Text Box 160"/>
          <p:cNvSpPr txBox="1">
            <a:spLocks noChangeArrowheads="1"/>
          </p:cNvSpPr>
          <p:nvPr/>
        </p:nvSpPr>
        <p:spPr bwMode="auto">
          <a:xfrm>
            <a:off x="1371600" y="13716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-80" charset="0"/>
              </a:rPr>
              <a:t>Numbers in millions</a:t>
            </a:r>
          </a:p>
        </p:txBody>
      </p:sp>
    </p:spTree>
    <p:extLst>
      <p:ext uri="{BB962C8B-B14F-4D97-AF65-F5344CB8AC3E}">
        <p14:creationId xmlns:p14="http://schemas.microsoft.com/office/powerpoint/2010/main" val="5317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FFEB6-C724-49D5-8182-BE47406CF4C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Sample Income Statement</a:t>
            </a:r>
          </a:p>
        </p:txBody>
      </p:sp>
      <p:graphicFrame>
        <p:nvGraphicFramePr>
          <p:cNvPr id="38024" name="Group 1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80326112"/>
              </p:ext>
            </p:extLst>
          </p:nvPr>
        </p:nvGraphicFramePr>
        <p:xfrm>
          <a:off x="1331640" y="1879600"/>
          <a:ext cx="6527800" cy="3653158"/>
        </p:xfrm>
        <a:graphic>
          <a:graphicData uri="http://schemas.openxmlformats.org/drawingml/2006/table">
            <a:tbl>
              <a:tblPr/>
              <a:tblGrid>
                <a:gridCol w="4010025"/>
                <a:gridCol w="2517775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Revenues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 of Goods Sold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(2,006)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(1,740)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Depreciation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(116)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Operating Profit or Earning Before Interest and Taxes (EBIT)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1,138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Interest Expense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Taxable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1,131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Taxes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(442)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Net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689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26" name="Text Box 121"/>
          <p:cNvSpPr txBox="1">
            <a:spLocks noChangeArrowheads="1"/>
          </p:cNvSpPr>
          <p:nvPr/>
        </p:nvSpPr>
        <p:spPr bwMode="auto">
          <a:xfrm>
            <a:off x="1981200" y="13716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-80" charset="0"/>
              </a:rPr>
              <a:t>Numbers in millions, except EPS &amp; DPS</a:t>
            </a:r>
          </a:p>
        </p:txBody>
      </p:sp>
    </p:spTree>
    <p:extLst>
      <p:ext uri="{BB962C8B-B14F-4D97-AF65-F5344CB8AC3E}">
        <p14:creationId xmlns:p14="http://schemas.microsoft.com/office/powerpoint/2010/main" val="18880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H="1" flipV="1">
            <a:off x="191729" y="404664"/>
            <a:ext cx="89167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Ratio = Current Assets / Current Liabilities</a:t>
            </a:r>
          </a:p>
          <a:p>
            <a:r>
              <a:rPr lang="en-US" sz="2200" dirty="0" smtClean="0"/>
              <a:t>	2,256 / 1,995 = 1.13 times or $1.13 : $1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Acid-Test or Quick Ratio = (Current Assets – Inventory) / Current Liabilities</a:t>
            </a:r>
          </a:p>
          <a:p>
            <a:r>
              <a:rPr lang="en-US" sz="2200" dirty="0" smtClean="0"/>
              <a:t>	(2,256 – 301) / 1,995 = .98 times or $0.98 : $1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 to Asset Ratio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Debt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Assets</a:t>
            </a:r>
            <a:endParaRPr lang="en-US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defRPr/>
            </a:pPr>
            <a:r>
              <a:rPr lang="en-US" sz="2200" dirty="0" smtClean="0"/>
              <a:t>	(1995+843)/ </a:t>
            </a:r>
            <a:r>
              <a:rPr lang="en-US" sz="2200" dirty="0"/>
              <a:t>5,394 = 52.61%</a:t>
            </a:r>
          </a:p>
          <a:p>
            <a:pPr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 Interest Earned = EBIT / Interest</a:t>
            </a:r>
          </a:p>
          <a:p>
            <a:pPr lvl="1">
              <a:defRPr/>
            </a:pPr>
            <a:r>
              <a:rPr lang="en-US" sz="2200" dirty="0" smtClean="0"/>
              <a:t>	1,138 </a:t>
            </a:r>
            <a:r>
              <a:rPr lang="en-US" sz="2200" dirty="0"/>
              <a:t>/ 7 = 162.57 </a:t>
            </a:r>
            <a:r>
              <a:rPr lang="en-US" sz="2200" dirty="0" smtClean="0"/>
              <a:t>times</a:t>
            </a:r>
          </a:p>
          <a:p>
            <a:pPr lvl="1" indent="-457200"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Receivables Turnover =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Sales/Average Accounts receivables</a:t>
            </a:r>
          </a:p>
          <a:p>
            <a:pPr lvl="1" indent="-457200">
              <a:defRPr/>
            </a:pPr>
            <a:r>
              <a:rPr lang="en-GB" sz="2200" dirty="0" smtClean="0"/>
              <a:t>		5,000 ÷ (956+992)/2 = 5.13 times </a:t>
            </a:r>
            <a:endParaRPr lang="en-US" sz="2200" dirty="0"/>
          </a:p>
          <a:p>
            <a:pPr marL="0" lvl="1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Asset Turnover = Net Sales / Average Total Assets</a:t>
            </a:r>
          </a:p>
          <a:p>
            <a:pPr marL="0" lvl="1"/>
            <a:r>
              <a:rPr lang="en-GB" sz="2200" dirty="0" smtClean="0"/>
              <a:t>	5,000 ÷ (5,394+5,033)/2 = 0.95 times</a:t>
            </a:r>
            <a:endParaRPr lang="en-US" sz="2200" dirty="0" smtClean="0"/>
          </a:p>
          <a:p>
            <a:pPr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 Margin = Net Income /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Sales</a:t>
            </a:r>
            <a:endParaRPr lang="en-US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defRPr/>
            </a:pPr>
            <a:r>
              <a:rPr lang="en-US" sz="2200" dirty="0" smtClean="0"/>
              <a:t>	689 </a:t>
            </a:r>
            <a:r>
              <a:rPr lang="en-US" sz="2200" dirty="0"/>
              <a:t>/ 5,000 = </a:t>
            </a:r>
            <a:r>
              <a:rPr lang="en-US" sz="2200" dirty="0" smtClean="0"/>
              <a:t>0.1378×100 = 13.78</a:t>
            </a:r>
            <a:r>
              <a:rPr lang="en-US" sz="2200" dirty="0"/>
              <a:t>%</a:t>
            </a:r>
          </a:p>
          <a:p>
            <a:pPr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on Assets (ROA) = Net Income /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Total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Assets</a:t>
            </a:r>
          </a:p>
          <a:p>
            <a:pPr lvl="1">
              <a:defRPr/>
            </a:pPr>
            <a:r>
              <a:rPr lang="en-US" sz="2200" dirty="0" smtClean="0"/>
              <a:t>	689 </a:t>
            </a:r>
            <a:r>
              <a:rPr lang="en-GB" sz="2200" dirty="0"/>
              <a:t>÷</a:t>
            </a:r>
            <a:r>
              <a:rPr lang="en-US" sz="2200" dirty="0" smtClean="0"/>
              <a:t> (5,394+5,033)/2 </a:t>
            </a:r>
            <a:r>
              <a:rPr lang="en-US" sz="2200" dirty="0"/>
              <a:t>= </a:t>
            </a:r>
            <a:r>
              <a:rPr lang="en-US" sz="2200" dirty="0" smtClean="0"/>
              <a:t>0.1322×100= 13.22%</a:t>
            </a:r>
            <a:endParaRPr lang="en-US" sz="2200" dirty="0"/>
          </a:p>
          <a:p>
            <a:pPr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on Equity (ROE) = Net Income /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Total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Equity</a:t>
            </a:r>
          </a:p>
          <a:p>
            <a:pPr lvl="1">
              <a:defRPr/>
            </a:pPr>
            <a:r>
              <a:rPr lang="en-US" sz="2200" dirty="0" smtClean="0"/>
              <a:t>	689 </a:t>
            </a:r>
            <a:r>
              <a:rPr lang="en-GB" sz="2200" dirty="0"/>
              <a:t>÷</a:t>
            </a:r>
            <a:r>
              <a:rPr lang="en-US" sz="2200" dirty="0" smtClean="0"/>
              <a:t> (2,556+2,167)/2 </a:t>
            </a:r>
            <a:r>
              <a:rPr lang="en-US" sz="2200" dirty="0"/>
              <a:t>= </a:t>
            </a:r>
            <a:r>
              <a:rPr lang="en-US" sz="2200" dirty="0" smtClean="0"/>
              <a:t>0.2918×100= 29.18%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698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416</Words>
  <Application>Microsoft Office PowerPoint</Application>
  <PresentationFormat>On-screen Show (4:3)</PresentationFormat>
  <Paragraphs>115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Ratio Analysis</vt:lpstr>
      <vt:lpstr>Ratio Analysis</vt:lpstr>
      <vt:lpstr>Using Financial Ratios:  Interested Parties</vt:lpstr>
      <vt:lpstr>Using Financial Ratios:  Types of Ratio Comparisons</vt:lpstr>
      <vt:lpstr>Sample Balance Sheet</vt:lpstr>
      <vt:lpstr>Sample Income Statement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2019-08-31T06:40:20Z</dcterms:created>
  <dcterms:modified xsi:type="dcterms:W3CDTF">2019-09-04T15:12:30Z</dcterms:modified>
</cp:coreProperties>
</file>