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673" r:id="rId2"/>
    <p:sldId id="674" r:id="rId3"/>
    <p:sldId id="527" r:id="rId4"/>
    <p:sldId id="575" r:id="rId5"/>
    <p:sldId id="638" r:id="rId6"/>
    <p:sldId id="643" r:id="rId7"/>
    <p:sldId id="642" r:id="rId8"/>
    <p:sldId id="641" r:id="rId9"/>
    <p:sldId id="640" r:id="rId10"/>
    <p:sldId id="656" r:id="rId11"/>
    <p:sldId id="615" r:id="rId12"/>
    <p:sldId id="583" r:id="rId13"/>
    <p:sldId id="622" r:id="rId14"/>
    <p:sldId id="657" r:id="rId15"/>
    <p:sldId id="675" r:id="rId16"/>
    <p:sldId id="587" r:id="rId17"/>
    <p:sldId id="676" r:id="rId18"/>
    <p:sldId id="590" r:id="rId19"/>
    <p:sldId id="593" r:id="rId20"/>
    <p:sldId id="594" r:id="rId21"/>
    <p:sldId id="647" r:id="rId22"/>
    <p:sldId id="659" r:id="rId23"/>
    <p:sldId id="595" r:id="rId24"/>
    <p:sldId id="596" r:id="rId25"/>
    <p:sldId id="597" r:id="rId26"/>
    <p:sldId id="648" r:id="rId27"/>
    <p:sldId id="649" r:id="rId28"/>
    <p:sldId id="601" r:id="rId29"/>
    <p:sldId id="660" r:id="rId30"/>
    <p:sldId id="677" r:id="rId31"/>
    <p:sldId id="602" r:id="rId32"/>
    <p:sldId id="662" r:id="rId33"/>
    <p:sldId id="619" r:id="rId34"/>
    <p:sldId id="605" r:id="rId35"/>
    <p:sldId id="606" r:id="rId36"/>
    <p:sldId id="608" r:id="rId37"/>
    <p:sldId id="609" r:id="rId38"/>
    <p:sldId id="617" r:id="rId39"/>
    <p:sldId id="611" r:id="rId40"/>
    <p:sldId id="610" r:id="rId41"/>
    <p:sldId id="612" r:id="rId42"/>
    <p:sldId id="618" r:id="rId43"/>
    <p:sldId id="613" r:id="rId44"/>
  </p:sldIdLst>
  <p:sldSz cx="9144000" cy="6858000" type="screen4x3"/>
  <p:notesSz cx="7004050" cy="9290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00000"/>
    <a:srgbClr val="E60000"/>
    <a:srgbClr val="C00000"/>
    <a:srgbClr val="FFFFCC"/>
    <a:srgbClr val="000066"/>
    <a:srgbClr val="FFF3F3"/>
    <a:srgbClr val="CCEC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394" y="-72"/>
      </p:cViewPr>
      <p:guideLst>
        <p:guide orient="horz" pos="2925"/>
        <p:guide pos="22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8938" y="4413250"/>
            <a:ext cx="6303962" cy="417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1" tIns="45130" rIns="91871" bIns="45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7563" cy="34702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4013"/>
            <a:ext cx="2095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54013"/>
            <a:ext cx="613410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9350" y="354013"/>
            <a:ext cx="7607300" cy="560387"/>
          </a:xfrm>
          <a:prstGeom prst="rect">
            <a:avLst/>
          </a:prstGeom>
          <a:solidFill>
            <a:srgbClr val="003399"/>
          </a:solidFill>
          <a:ln w="63500">
            <a:solidFill>
              <a:srgbClr val="54385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6200" y="6400800"/>
            <a:ext cx="685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latin typeface="Arial" charset="0"/>
              </a:rPr>
              <a:t>4-</a:t>
            </a:r>
            <a:fld id="{83AB1210-5EB2-4B59-8993-663D7DFCC9DF}" type="slidenum">
              <a:rPr lang="en-US" sz="1200" b="1" smtClean="0"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75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57200"/>
            <a:ext cx="1066800" cy="1219200"/>
          </a:xfrm>
          <a:noFill/>
          <a:ln w="9525"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8000" smtClean="0">
                <a:solidFill>
                  <a:srgbClr val="CC0000"/>
                </a:solidFill>
                <a:effectLst/>
                <a:latin typeface="Verdana" pitchFamily="34" charset="0"/>
              </a:rPr>
              <a:t>4</a:t>
            </a:r>
            <a:endParaRPr lang="en-US" sz="6000" smtClean="0"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5800" y="2057400"/>
            <a:ext cx="80772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b="1" dirty="0">
                <a:solidFill>
                  <a:srgbClr val="004B70"/>
                </a:solidFill>
                <a:latin typeface="Arial" charset="0"/>
              </a:rPr>
              <a:t>Learning Objectives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1" dirty="0">
                <a:latin typeface="+mn-lt"/>
              </a:rPr>
              <a:t>After studying this chapter, you should be able to: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[1] 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>
                <a:latin typeface="Arial" charset="0"/>
              </a:rPr>
              <a:t>Prepare a worksheet.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[2] 	</a:t>
            </a:r>
            <a:r>
              <a:rPr lang="en-US" sz="1800" dirty="0">
                <a:latin typeface="Arial" charset="0"/>
              </a:rPr>
              <a:t>Explain the process of closing the books.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[3] 	</a:t>
            </a:r>
            <a:r>
              <a:rPr lang="en-US" sz="1800" dirty="0">
                <a:latin typeface="Arial" charset="0"/>
              </a:rPr>
              <a:t>Describe the content and purpose of a post-closing trial balance.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[4] 	</a:t>
            </a:r>
            <a:r>
              <a:rPr lang="en-US" sz="1800" dirty="0">
                <a:latin typeface="Arial" charset="0"/>
              </a:rPr>
              <a:t>State the required steps in the accounting cycle.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[5] 	</a:t>
            </a:r>
            <a:r>
              <a:rPr lang="en-US" sz="1800" dirty="0">
                <a:latin typeface="Arial" charset="0"/>
              </a:rPr>
              <a:t>Explain the approaches to preparing correcting entries.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[6] 	</a:t>
            </a:r>
            <a:r>
              <a:rPr lang="en-US" sz="1800" dirty="0">
                <a:latin typeface="Arial" charset="0"/>
              </a:rPr>
              <a:t>Identify the sections of a classified balance sheet.</a:t>
            </a:r>
          </a:p>
        </p:txBody>
      </p:sp>
      <p:sp>
        <p:nvSpPr>
          <p:cNvPr id="3077" name="Rectangle 2051"/>
          <p:cNvSpPr>
            <a:spLocks noChangeArrowheads="1"/>
          </p:cNvSpPr>
          <p:nvPr/>
        </p:nvSpPr>
        <p:spPr bwMode="auto">
          <a:xfrm>
            <a:off x="1905000" y="533400"/>
            <a:ext cx="6934200" cy="12017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solidFill>
                  <a:srgbClr val="006699"/>
                </a:solidFill>
                <a:latin typeface="Verdana" pitchFamily="34" charset="0"/>
              </a:rPr>
              <a:t>Completing the Accounting Cycle</a:t>
            </a:r>
            <a:endParaRPr lang="en-US" b="1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3078" name="Line 15"/>
          <p:cNvSpPr>
            <a:spLocks noChangeShapeType="1"/>
          </p:cNvSpPr>
          <p:nvPr/>
        </p:nvSpPr>
        <p:spPr bwMode="auto">
          <a:xfrm>
            <a:off x="1676400" y="533400"/>
            <a:ext cx="0" cy="1143000"/>
          </a:xfrm>
          <a:prstGeom prst="line">
            <a:avLst/>
          </a:prstGeom>
          <a:noFill/>
          <a:ln w="28575" cap="sq">
            <a:solidFill>
              <a:srgbClr val="004B7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52400" y="1438275"/>
          <a:ext cx="8810625" cy="4949825"/>
        </p:xfrm>
        <a:graphic>
          <a:graphicData uri="http://schemas.openxmlformats.org/presentationml/2006/ole">
            <p:oleObj spid="_x0000_s12290" name="Worksheet" r:id="rId4" imgW="8572321" imgH="4676835" progId="Excel.Sheet.8">
              <p:embed/>
            </p:oleObj>
          </a:graphicData>
        </a:graphic>
      </p:graphicFrame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715000" y="6369050"/>
            <a:ext cx="3276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82296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3886200" y="20574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3886200" y="22098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352800" y="42894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352800" y="37560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3886200" y="46323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886200" y="34290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3352800" y="2917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3886200" y="36417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3352800" y="4441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3352800" y="49530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3352800" y="51054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886200" y="53181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3886200" y="54705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12306" name="Text Box 12"/>
          <p:cNvSpPr txBox="1">
            <a:spLocks noChangeArrowheads="1"/>
          </p:cNvSpPr>
          <p:nvPr/>
        </p:nvSpPr>
        <p:spPr bwMode="auto">
          <a:xfrm>
            <a:off x="3352800" y="48006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sp>
        <p:nvSpPr>
          <p:cNvPr id="12307" name="Rectangle 7"/>
          <p:cNvSpPr>
            <a:spLocks noChangeArrowheads="1"/>
          </p:cNvSpPr>
          <p:nvPr/>
        </p:nvSpPr>
        <p:spPr bwMode="auto">
          <a:xfrm>
            <a:off x="533400" y="1524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9" name="Line 9"/>
          <p:cNvSpPr>
            <a:spLocks noChangeShapeType="1"/>
          </p:cNvSpPr>
          <p:nvPr/>
        </p:nvSpPr>
        <p:spPr bwMode="auto">
          <a:xfrm flipH="1">
            <a:off x="5410200" y="6400800"/>
            <a:ext cx="381000" cy="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Rectangle 6"/>
          <p:cNvSpPr>
            <a:spLocks noChangeArrowheads="1"/>
          </p:cNvSpPr>
          <p:nvPr/>
        </p:nvSpPr>
        <p:spPr bwMode="auto">
          <a:xfrm>
            <a:off x="1981200" y="6203950"/>
            <a:ext cx="3484563" cy="365125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Compute Net Income or Net Loss.</a:t>
            </a:r>
          </a:p>
        </p:txBody>
      </p:sp>
      <p:sp>
        <p:nvSpPr>
          <p:cNvPr id="12311" name="Line 7"/>
          <p:cNvSpPr>
            <a:spLocks noChangeShapeType="1"/>
          </p:cNvSpPr>
          <p:nvPr/>
        </p:nvSpPr>
        <p:spPr bwMode="auto">
          <a:xfrm>
            <a:off x="5791200" y="5995988"/>
            <a:ext cx="457200" cy="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8"/>
          <p:cNvSpPr>
            <a:spLocks noChangeShapeType="1"/>
          </p:cNvSpPr>
          <p:nvPr/>
        </p:nvSpPr>
        <p:spPr bwMode="auto">
          <a:xfrm>
            <a:off x="5791200" y="6019800"/>
            <a:ext cx="0" cy="38100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10"/>
          <p:cNvSpPr>
            <a:spLocks noChangeShapeType="1"/>
          </p:cNvSpPr>
          <p:nvPr/>
        </p:nvSpPr>
        <p:spPr bwMode="auto">
          <a:xfrm>
            <a:off x="6934200" y="5995988"/>
            <a:ext cx="1524000" cy="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Rectangle 5"/>
          <p:cNvSpPr>
            <a:spLocks noChangeArrowheads="1"/>
          </p:cNvSpPr>
          <p:nvPr/>
        </p:nvSpPr>
        <p:spPr bwMode="auto">
          <a:xfrm>
            <a:off x="533400" y="990600"/>
            <a:ext cx="7620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 b="1">
                <a:latin typeface="Arial" charset="0"/>
              </a:rPr>
              <a:t>5. Total Columns, Compute Net Income (Loss)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457200" y="1905000"/>
            <a:ext cx="8001000" cy="3657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>
                <a:latin typeface="Arial" charset="0"/>
                <a:cs typeface="Times New Roman" pitchFamily="18" charset="0"/>
              </a:rPr>
              <a:t>Net income is shown on a worksheet in the: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income statement debit column only.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balance sheet debit column only.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income statement credit column and balance sheet debit column.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income statement debit column and balance sheet credit column.</a:t>
            </a:r>
          </a:p>
        </p:txBody>
      </p:sp>
      <p:sp>
        <p:nvSpPr>
          <p:cNvPr id="13315" name="Rectangle 1028"/>
          <p:cNvSpPr>
            <a:spLocks noChangeArrowheads="1"/>
          </p:cNvSpPr>
          <p:nvPr/>
        </p:nvSpPr>
        <p:spPr bwMode="auto">
          <a:xfrm>
            <a:off x="533400" y="1295400"/>
            <a:ext cx="5334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2800" b="1">
                <a:solidFill>
                  <a:srgbClr val="800000"/>
                </a:solidFill>
                <a:latin typeface="Arial" charset="0"/>
              </a:rPr>
              <a:t>Review Question</a:t>
            </a:r>
          </a:p>
        </p:txBody>
      </p:sp>
      <p:sp>
        <p:nvSpPr>
          <p:cNvPr id="13316" name="Text Box 1032"/>
          <p:cNvSpPr txBox="1">
            <a:spLocks noChangeArrowheads="1"/>
          </p:cNvSpPr>
          <p:nvPr/>
        </p:nvSpPr>
        <p:spPr bwMode="auto">
          <a:xfrm>
            <a:off x="5715000" y="6369050"/>
            <a:ext cx="3276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0" y="4708525"/>
            <a:ext cx="7391400" cy="930275"/>
          </a:xfrm>
          <a:prstGeom prst="roundRect">
            <a:avLst/>
          </a:prstGeom>
          <a:noFill/>
          <a:ln w="3810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8001000" cy="254793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solidFill>
                  <a:srgbClr val="000000"/>
                </a:solidFill>
                <a:latin typeface="Arial" charset="0"/>
              </a:rPr>
              <a:t>Income statement is prepared from the income statement columns. 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solidFill>
                  <a:srgbClr val="000000"/>
                </a:solidFill>
                <a:latin typeface="Arial" charset="0"/>
              </a:rPr>
              <a:t>Balance sheet and owner’s equity statement are prepared from the balance sheet columns.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solidFill>
                  <a:srgbClr val="000000"/>
                </a:solidFill>
                <a:latin typeface="Arial" charset="0"/>
              </a:rPr>
              <a:t>Companies journalize and post adjusting entries.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33400" y="1295400"/>
            <a:ext cx="83058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Preparing Statements from a Worksheet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Using a Worksheet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7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7086600" y="1219200"/>
            <a:ext cx="16002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4-4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33400" y="304800"/>
            <a:ext cx="83058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Preparing Statements from a Worksheet</a:t>
            </a:r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77200" cy="3927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14488"/>
            <a:ext cx="8077200" cy="2805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7086600" y="1219200"/>
            <a:ext cx="16002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4-4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533400" y="304800"/>
            <a:ext cx="83058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Preparing Statements from a Worksheet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0" name="Text Box 1027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7"/>
          <p:cNvSpPr txBox="1">
            <a:spLocks noChangeArrowheads="1"/>
          </p:cNvSpPr>
          <p:nvPr/>
        </p:nvSpPr>
        <p:spPr bwMode="auto">
          <a:xfrm>
            <a:off x="8001000" y="6369050"/>
            <a:ext cx="990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533400" y="304800"/>
            <a:ext cx="83058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Preparing Statements from a Worksheet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8" y="1235075"/>
            <a:ext cx="6951662" cy="5318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2035" name="Text Box 10"/>
          <p:cNvSpPr txBox="1">
            <a:spLocks noChangeArrowheads="1"/>
          </p:cNvSpPr>
          <p:nvPr/>
        </p:nvSpPr>
        <p:spPr bwMode="auto">
          <a:xfrm>
            <a:off x="6477000" y="1311275"/>
            <a:ext cx="1371600" cy="2762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latin typeface="Arial" charset="0"/>
              </a:rPr>
              <a:t>Illustration 4-4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1974850"/>
            <a:ext cx="8001000" cy="225583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Adjusting entries are prepared from the adjustments columns of the worksheet.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Journalizing and posting of adjusting entries follows the preparation of financial statements when a worksheet is used.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Using a Worksheet</a:t>
            </a: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3400" y="1295400"/>
            <a:ext cx="83058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Preparing Adjusting Entries from a Worksheet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403350"/>
            <a:ext cx="8001000" cy="11874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Susan Elbe is preparing a worksheet. Explain to Susan how she should extend the following adjusted trial balance accounts to the financial statement columns of the worksheet.</a:t>
            </a:r>
          </a:p>
        </p:txBody>
      </p:sp>
      <p:sp>
        <p:nvSpPr>
          <p:cNvPr id="19459" name="Rectangle 15"/>
          <p:cNvSpPr>
            <a:spLocks noChangeArrowheads="1"/>
          </p:cNvSpPr>
          <p:nvPr/>
        </p:nvSpPr>
        <p:spPr bwMode="auto">
          <a:xfrm>
            <a:off x="685800" y="2819400"/>
            <a:ext cx="37338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Cash</a:t>
            </a:r>
          </a:p>
        </p:txBody>
      </p:sp>
      <p:sp>
        <p:nvSpPr>
          <p:cNvPr id="19460" name="Rectangle 16"/>
          <p:cNvSpPr>
            <a:spLocks noChangeArrowheads="1"/>
          </p:cNvSpPr>
          <p:nvPr/>
        </p:nvSpPr>
        <p:spPr bwMode="auto">
          <a:xfrm>
            <a:off x="685800" y="3276600"/>
            <a:ext cx="37338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Accumulated Depreciation</a:t>
            </a:r>
          </a:p>
        </p:txBody>
      </p:sp>
      <p:sp>
        <p:nvSpPr>
          <p:cNvPr id="19461" name="Rectangle 17"/>
          <p:cNvSpPr>
            <a:spLocks noChangeArrowheads="1"/>
          </p:cNvSpPr>
          <p:nvPr/>
        </p:nvSpPr>
        <p:spPr bwMode="auto">
          <a:xfrm>
            <a:off x="685800" y="3733800"/>
            <a:ext cx="37338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Accounts Payable</a:t>
            </a:r>
          </a:p>
        </p:txBody>
      </p:sp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685800" y="4210050"/>
            <a:ext cx="37338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Owner’s Drawings</a:t>
            </a:r>
          </a:p>
        </p:txBody>
      </p:sp>
      <p:sp>
        <p:nvSpPr>
          <p:cNvPr id="19463" name="Rectangle 19"/>
          <p:cNvSpPr>
            <a:spLocks noChangeArrowheads="1"/>
          </p:cNvSpPr>
          <p:nvPr/>
        </p:nvSpPr>
        <p:spPr bwMode="auto">
          <a:xfrm>
            <a:off x="685800" y="4695825"/>
            <a:ext cx="37338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Service Revenue</a:t>
            </a: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685800" y="5181600"/>
            <a:ext cx="37338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Salaries and Wages Expense</a:t>
            </a:r>
          </a:p>
        </p:txBody>
      </p:sp>
      <p:sp>
        <p:nvSpPr>
          <p:cNvPr id="210965" name="Rectangle 21"/>
          <p:cNvSpPr>
            <a:spLocks noChangeArrowheads="1"/>
          </p:cNvSpPr>
          <p:nvPr/>
        </p:nvSpPr>
        <p:spPr bwMode="auto">
          <a:xfrm>
            <a:off x="4648200" y="2819400"/>
            <a:ext cx="39624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Balance sheet (debit column)</a:t>
            </a:r>
          </a:p>
        </p:txBody>
      </p:sp>
      <p:sp>
        <p:nvSpPr>
          <p:cNvPr id="210966" name="Rectangle 22"/>
          <p:cNvSpPr>
            <a:spLocks noChangeArrowheads="1"/>
          </p:cNvSpPr>
          <p:nvPr/>
        </p:nvSpPr>
        <p:spPr bwMode="auto">
          <a:xfrm>
            <a:off x="4648200" y="3276600"/>
            <a:ext cx="39624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Balance Sheet (credit column)</a:t>
            </a:r>
          </a:p>
        </p:txBody>
      </p:sp>
      <p:sp>
        <p:nvSpPr>
          <p:cNvPr id="210967" name="Rectangle 23"/>
          <p:cNvSpPr>
            <a:spLocks noChangeArrowheads="1"/>
          </p:cNvSpPr>
          <p:nvPr/>
        </p:nvSpPr>
        <p:spPr bwMode="auto">
          <a:xfrm>
            <a:off x="4648200" y="3733800"/>
            <a:ext cx="3962400" cy="396875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Balance Sheet (credit column)</a:t>
            </a:r>
          </a:p>
        </p:txBody>
      </p:sp>
      <p:sp>
        <p:nvSpPr>
          <p:cNvPr id="210968" name="Rectangle 24"/>
          <p:cNvSpPr>
            <a:spLocks noChangeArrowheads="1"/>
          </p:cNvSpPr>
          <p:nvPr/>
        </p:nvSpPr>
        <p:spPr bwMode="auto">
          <a:xfrm>
            <a:off x="4648200" y="4210050"/>
            <a:ext cx="3962400" cy="396875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Balance sheet (debit column)</a:t>
            </a:r>
          </a:p>
        </p:txBody>
      </p:sp>
      <p:sp>
        <p:nvSpPr>
          <p:cNvPr id="210969" name="Rectangle 25"/>
          <p:cNvSpPr>
            <a:spLocks noChangeArrowheads="1"/>
          </p:cNvSpPr>
          <p:nvPr/>
        </p:nvSpPr>
        <p:spPr bwMode="auto">
          <a:xfrm>
            <a:off x="4648200" y="4695825"/>
            <a:ext cx="39624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Income statement (credit column)</a:t>
            </a:r>
          </a:p>
        </p:txBody>
      </p:sp>
      <p:sp>
        <p:nvSpPr>
          <p:cNvPr id="210970" name="Rectangle 26"/>
          <p:cNvSpPr>
            <a:spLocks noChangeArrowheads="1"/>
          </p:cNvSpPr>
          <p:nvPr/>
        </p:nvSpPr>
        <p:spPr bwMode="auto">
          <a:xfrm>
            <a:off x="4648200" y="5181600"/>
            <a:ext cx="39624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057400" algn="l"/>
              </a:tabLst>
            </a:pPr>
            <a:r>
              <a:rPr lang="en-US" sz="2000">
                <a:latin typeface="Arial" charset="0"/>
              </a:rPr>
              <a:t>Income statement (debit column)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143000" y="457200"/>
            <a:ext cx="6934200" cy="685800"/>
          </a:xfrm>
          <a:prstGeom prst="rect">
            <a:avLst/>
          </a:prstGeom>
          <a:solidFill>
            <a:schemeClr val="accent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109538" algn="l">
              <a:defRPr/>
            </a:pPr>
            <a:r>
              <a:rPr lang="en-US" sz="3000" b="1" dirty="0">
                <a:solidFill>
                  <a:schemeClr val="accent3"/>
                </a:solidFill>
                <a:latin typeface="+mn-lt"/>
              </a:rPr>
              <a:t>DO IT!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457200"/>
            <a:ext cx="7620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109538">
              <a:defRPr/>
            </a:pPr>
            <a:r>
              <a:rPr lang="en-US" sz="4400" b="1" dirty="0">
                <a:solidFill>
                  <a:schemeClr val="accent6"/>
                </a:solidFill>
                <a:latin typeface="+mn-lt"/>
              </a:rPr>
              <a:t>&gt;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077200" y="457200"/>
            <a:ext cx="7620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109538" algn="l">
              <a:defRPr/>
            </a:pPr>
            <a:endParaRPr lang="en-US" sz="32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474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5" grpId="0" animBg="1"/>
      <p:bldP spid="210966" grpId="0" animBg="1"/>
      <p:bldP spid="210967" grpId="0" animBg="1"/>
      <p:bldP spid="210968" grpId="0" animBg="1"/>
      <p:bldP spid="210969" grpId="0" animBg="1"/>
      <p:bldP spid="2109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05088"/>
            <a:ext cx="3741738" cy="3316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924800" cy="8636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Aft>
                <a:spcPct val="50000"/>
              </a:spcAft>
              <a:buSzPct val="80000"/>
            </a:pPr>
            <a:r>
              <a:rPr lang="en-US" sz="2300">
                <a:solidFill>
                  <a:schemeClr val="bg2"/>
                </a:solidFill>
                <a:latin typeface="Arial" charset="0"/>
              </a:rPr>
              <a:t>At the end of the accounting period, the company makes the accounts ready for the next period.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process of closing the books.</a:t>
            </a: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0800"/>
            <a:ext cx="3733800" cy="3330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010400" y="2209800"/>
            <a:ext cx="16002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4-5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838200" y="2819400"/>
            <a:ext cx="304800" cy="457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Closing the Books</a:t>
            </a: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7848600" cy="2513013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Aft>
                <a:spcPct val="50000"/>
              </a:spcAft>
              <a:buSzPct val="80000"/>
            </a:pPr>
            <a:r>
              <a:rPr lang="en-US" sz="2200" b="1">
                <a:solidFill>
                  <a:schemeClr val="hlink"/>
                </a:solidFill>
                <a:latin typeface="Arial" charset="0"/>
              </a:rPr>
              <a:t>Closing entries</a:t>
            </a:r>
            <a:r>
              <a:rPr lang="en-US" sz="2200" b="1">
                <a:solidFill>
                  <a:srgbClr val="00FFFF"/>
                </a:solidFill>
                <a:latin typeface="Arial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formally recognize, in the general ledger, the transfer of </a:t>
            </a:r>
          </a:p>
          <a:p>
            <a:pPr marL="685800" lvl="1" indent="-457200" algn="l">
              <a:lnSpc>
                <a:spcPct val="115000"/>
              </a:lnSpc>
              <a:spcAft>
                <a:spcPct val="5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net income (or net loss) and </a:t>
            </a:r>
          </a:p>
          <a:p>
            <a:pPr marL="685800" lvl="1" indent="-457200" algn="l">
              <a:lnSpc>
                <a:spcPct val="115000"/>
              </a:lnSpc>
              <a:spcAft>
                <a:spcPct val="5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owner’s drawing </a:t>
            </a:r>
          </a:p>
          <a:p>
            <a:pPr marL="685800" lvl="1" indent="-457200" algn="l">
              <a:lnSpc>
                <a:spcPct val="115000"/>
              </a:lnSpc>
              <a:spcAft>
                <a:spcPct val="50000"/>
              </a:spcAft>
              <a:buSzPct val="80000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to owner’s capital.</a:t>
            </a:r>
            <a:endParaRPr lang="en-US" sz="22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process of closing the books.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533400" y="4740275"/>
            <a:ext cx="8153400" cy="8382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Aft>
                <a:spcPct val="50000"/>
              </a:spcAft>
              <a:buSzPct val="80000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Closing entries are only made at the end of the annual accounting period.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Closing the Books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533400" y="1295400"/>
            <a:ext cx="83058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Preparing Closing Entries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14513"/>
            <a:ext cx="8713788" cy="3109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099" name="Rectangle 2051"/>
          <p:cNvSpPr>
            <a:spLocks noChangeArrowheads="1"/>
          </p:cNvSpPr>
          <p:nvPr/>
        </p:nvSpPr>
        <p:spPr bwMode="auto">
          <a:xfrm>
            <a:off x="533400" y="609600"/>
            <a:ext cx="6934200" cy="708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4000" b="1">
                <a:solidFill>
                  <a:srgbClr val="006699"/>
                </a:solidFill>
                <a:latin typeface="Verdana" pitchFamily="34" charset="0"/>
              </a:rPr>
              <a:t>Preview of Chapter 4</a:t>
            </a:r>
            <a:endParaRPr lang="en-US" b="1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282825" y="5410200"/>
            <a:ext cx="4498975" cy="95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86493" tIns="43247" rIns="86493" bIns="43247">
            <a:spAutoFit/>
          </a:bodyPr>
          <a:lstStyle/>
          <a:p>
            <a:pPr defTabSz="865188"/>
            <a:r>
              <a:rPr lang="en-US" altLang="en-US" sz="1900">
                <a:latin typeface="Trebuchet MS" pitchFamily="34" charset="0"/>
              </a:rPr>
              <a:t>Accounting Principles</a:t>
            </a:r>
          </a:p>
          <a:p>
            <a:pPr defTabSz="865188"/>
            <a:r>
              <a:rPr lang="en-US" altLang="en-US" sz="1900">
                <a:latin typeface="Trebuchet MS" pitchFamily="34" charset="0"/>
              </a:rPr>
              <a:t>Eleventh Edition</a:t>
            </a:r>
          </a:p>
          <a:p>
            <a:pPr defTabSz="865188"/>
            <a:r>
              <a:rPr lang="en-US" altLang="en-US" sz="1900">
                <a:latin typeface="Trebuchet MS" pitchFamily="34" charset="0"/>
              </a:rPr>
              <a:t>Weygandt   Kimmel   Kieso</a:t>
            </a:r>
            <a:r>
              <a:rPr lang="en-US" sz="1700">
                <a:latin typeface="Times New Roman" pitchFamily="18" charset="0"/>
              </a:rPr>
              <a:t> </a:t>
            </a:r>
          </a:p>
        </p:txBody>
      </p:sp>
      <p:sp>
        <p:nvSpPr>
          <p:cNvPr id="4101" name="Oval 9"/>
          <p:cNvSpPr>
            <a:spLocks noChangeArrowheads="1"/>
          </p:cNvSpPr>
          <p:nvPr/>
        </p:nvSpPr>
        <p:spPr bwMode="auto">
          <a:xfrm>
            <a:off x="4222750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5260975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process of closing the books.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388" y="1292225"/>
            <a:ext cx="6221412" cy="4956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239000" y="2895600"/>
            <a:ext cx="15240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4-6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6934200" y="3810000"/>
            <a:ext cx="1905000" cy="84137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Owner’s Capital is a permanent account; all other accounts are temporary accounts.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775" y="5237163"/>
            <a:ext cx="3273425" cy="101123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2535" name="Text Box 2"/>
          <p:cNvSpPr txBox="1">
            <a:spLocks noChangeArrowheads="1"/>
          </p:cNvSpPr>
          <p:nvPr/>
        </p:nvSpPr>
        <p:spPr bwMode="auto">
          <a:xfrm>
            <a:off x="381000" y="2819400"/>
            <a:ext cx="3581400" cy="1779588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Aft>
                <a:spcPct val="50000"/>
              </a:spcAft>
              <a:buSzPct val="80000"/>
            </a:pPr>
            <a:r>
              <a:rPr lang="en-US" sz="1900" b="1">
                <a:latin typeface="Arial" charset="0"/>
              </a:rPr>
              <a:t>Owner’s Drawing is closed directly to Capital and </a:t>
            </a:r>
            <a:r>
              <a:rPr lang="en-US" sz="1900" b="1" i="1">
                <a:latin typeface="Arial" charset="0"/>
              </a:rPr>
              <a:t>not </a:t>
            </a:r>
            <a:r>
              <a:rPr lang="en-US" sz="1900" b="1">
                <a:latin typeface="Arial" charset="0"/>
              </a:rPr>
              <a:t>to Income Summary because Owner’s Drawing is not an expense.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381000" y="2393950"/>
            <a:ext cx="1193800" cy="425450"/>
          </a:xfrm>
          <a:prstGeom prst="rect">
            <a:avLst/>
          </a:prstGeom>
          <a:solidFill>
            <a:srgbClr val="FFFF99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Note: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Closing the Books</a:t>
            </a:r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1"/>
          <p:cNvSpPr txBox="1">
            <a:spLocks noChangeArrowheads="1"/>
          </p:cNvSpPr>
          <p:nvPr/>
        </p:nvSpPr>
        <p:spPr bwMode="auto">
          <a:xfrm>
            <a:off x="228600" y="1308100"/>
            <a:ext cx="1905000" cy="12827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00" b="1">
                <a:latin typeface="Arial" charset="0"/>
              </a:rPr>
              <a:t>Closing Entries Illustrated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1524000" cy="63976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1200" b="1">
                <a:latin typeface="Arial" charset="0"/>
              </a:rPr>
              <a:t>Illustration 4-7</a:t>
            </a:r>
          </a:p>
          <a:p>
            <a:pPr algn="l"/>
            <a:r>
              <a:rPr lang="en-US" sz="1200">
                <a:latin typeface="Arial" charset="0"/>
              </a:rPr>
              <a:t>Closing entries journalized</a:t>
            </a:r>
            <a:endParaRPr lang="en-US" sz="1200" b="1">
              <a:latin typeface="Arial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Closing the Books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6988"/>
            <a:ext cx="6477000" cy="5226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1"/>
          <p:cNvSpPr txBox="1">
            <a:spLocks noChangeArrowheads="1"/>
          </p:cNvSpPr>
          <p:nvPr/>
        </p:nvSpPr>
        <p:spPr bwMode="auto">
          <a:xfrm>
            <a:off x="381000" y="1308100"/>
            <a:ext cx="1905000" cy="1373188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Posting Closing Entries 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Closing the Books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89050"/>
            <a:ext cx="6515100" cy="534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1524000" cy="27463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1200" b="1">
                <a:latin typeface="Arial" charset="0"/>
              </a:rPr>
              <a:t>Illustration 4-8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8077200" y="6369050"/>
            <a:ext cx="914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2286000"/>
            <a:ext cx="7100887" cy="43100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7848600" cy="8032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Aft>
                <a:spcPct val="50000"/>
              </a:spcAft>
              <a:buSzPct val="80000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Purpose</a:t>
            </a:r>
            <a:r>
              <a:rPr lang="en-US" sz="2100">
                <a:solidFill>
                  <a:srgbClr val="000000"/>
                </a:solidFill>
                <a:latin typeface="Arial" charset="0"/>
              </a:rPr>
              <a:t> is to prove the equality of the permanent account balances after journalizing and posting of closing entries. 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533400" y="304800"/>
            <a:ext cx="83058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Preparing a Post-Closing Trial Balance</a:t>
            </a:r>
          </a:p>
        </p:txBody>
      </p:sp>
      <p:sp>
        <p:nvSpPr>
          <p:cNvPr id="26629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6477000" y="2362200"/>
            <a:ext cx="1524000" cy="27463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Illustration 4-9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09600" y="1219200"/>
            <a:ext cx="8077200" cy="5029200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 flipV="1">
            <a:off x="6781800" y="5181600"/>
            <a:ext cx="0" cy="533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rot="5400000" flipV="1">
            <a:off x="2743200" y="1371600"/>
            <a:ext cx="0" cy="6096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6172200" y="1676400"/>
            <a:ext cx="609600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2819400" y="1447800"/>
            <a:ext cx="3552825" cy="4572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1. 	Analyze business transactions</a:t>
            </a: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6781800" y="1676400"/>
            <a:ext cx="0" cy="533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6781800" y="2667000"/>
            <a:ext cx="0" cy="3810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5257800" y="2209800"/>
            <a:ext cx="3124200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2. 	Journalize the transactions </a:t>
            </a:r>
          </a:p>
        </p:txBody>
      </p:sp>
      <p:sp>
        <p:nvSpPr>
          <p:cNvPr id="27658" name="Freeform 12"/>
          <p:cNvSpPr>
            <a:spLocks/>
          </p:cNvSpPr>
          <p:nvPr/>
        </p:nvSpPr>
        <p:spPr bwMode="auto">
          <a:xfrm>
            <a:off x="6781800" y="3521075"/>
            <a:ext cx="6350" cy="344488"/>
          </a:xfrm>
          <a:custGeom>
            <a:avLst/>
            <a:gdLst>
              <a:gd name="T0" fmla="*/ 0 w 4"/>
              <a:gd name="T1" fmla="*/ 0 h 217"/>
              <a:gd name="T2" fmla="*/ 10080625 w 4"/>
              <a:gd name="T3" fmla="*/ 546875494 h 217"/>
              <a:gd name="T4" fmla="*/ 0 60000 65536"/>
              <a:gd name="T5" fmla="*/ 0 60000 65536"/>
              <a:gd name="T6" fmla="*/ 0 w 4"/>
              <a:gd name="T7" fmla="*/ 0 h 217"/>
              <a:gd name="T8" fmla="*/ 4 w 4"/>
              <a:gd name="T9" fmla="*/ 217 h 2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217">
                <a:moveTo>
                  <a:pt x="0" y="0"/>
                </a:moveTo>
                <a:lnTo>
                  <a:pt x="4" y="217"/>
                </a:lnTo>
              </a:path>
            </a:pathLst>
          </a:cu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13"/>
          <p:cNvSpPr>
            <a:spLocks/>
          </p:cNvSpPr>
          <p:nvPr/>
        </p:nvSpPr>
        <p:spPr bwMode="auto">
          <a:xfrm>
            <a:off x="6781800" y="4359275"/>
            <a:ext cx="1588" cy="365125"/>
          </a:xfrm>
          <a:custGeom>
            <a:avLst/>
            <a:gdLst>
              <a:gd name="T0" fmla="*/ 0 w 1"/>
              <a:gd name="T1" fmla="*/ 0 h 230"/>
              <a:gd name="T2" fmla="*/ 2521744 w 1"/>
              <a:gd name="T3" fmla="*/ 579635938 h 230"/>
              <a:gd name="T4" fmla="*/ 0 60000 65536"/>
              <a:gd name="T5" fmla="*/ 0 60000 65536"/>
              <a:gd name="T6" fmla="*/ 0 w 1"/>
              <a:gd name="T7" fmla="*/ 0 h 230"/>
              <a:gd name="T8" fmla="*/ 1 w 1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0">
                <a:moveTo>
                  <a:pt x="0" y="0"/>
                </a:moveTo>
                <a:lnTo>
                  <a:pt x="1" y="230"/>
                </a:lnTo>
              </a:path>
            </a:pathLst>
          </a:cu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14"/>
          <p:cNvSpPr>
            <a:spLocks/>
          </p:cNvSpPr>
          <p:nvPr/>
        </p:nvSpPr>
        <p:spPr bwMode="auto">
          <a:xfrm rot="10800000">
            <a:off x="2436813" y="4511675"/>
            <a:ext cx="1587" cy="365125"/>
          </a:xfrm>
          <a:custGeom>
            <a:avLst/>
            <a:gdLst>
              <a:gd name="T0" fmla="*/ 0 w 1"/>
              <a:gd name="T1" fmla="*/ 0 h 230"/>
              <a:gd name="T2" fmla="*/ 2518569 w 1"/>
              <a:gd name="T3" fmla="*/ 579635938 h 230"/>
              <a:gd name="T4" fmla="*/ 0 60000 65536"/>
              <a:gd name="T5" fmla="*/ 0 60000 65536"/>
              <a:gd name="T6" fmla="*/ 0 w 1"/>
              <a:gd name="T7" fmla="*/ 0 h 230"/>
              <a:gd name="T8" fmla="*/ 1 w 1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0">
                <a:moveTo>
                  <a:pt x="0" y="0"/>
                </a:moveTo>
                <a:lnTo>
                  <a:pt x="1" y="230"/>
                </a:lnTo>
              </a:path>
            </a:pathLst>
          </a:cu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5"/>
          <p:cNvSpPr>
            <a:spLocks/>
          </p:cNvSpPr>
          <p:nvPr/>
        </p:nvSpPr>
        <p:spPr bwMode="auto">
          <a:xfrm rot="10800000">
            <a:off x="2436813" y="3673475"/>
            <a:ext cx="1587" cy="365125"/>
          </a:xfrm>
          <a:custGeom>
            <a:avLst/>
            <a:gdLst>
              <a:gd name="T0" fmla="*/ 0 w 1"/>
              <a:gd name="T1" fmla="*/ 0 h 230"/>
              <a:gd name="T2" fmla="*/ 2518569 w 1"/>
              <a:gd name="T3" fmla="*/ 579635938 h 230"/>
              <a:gd name="T4" fmla="*/ 0 60000 65536"/>
              <a:gd name="T5" fmla="*/ 0 60000 65536"/>
              <a:gd name="T6" fmla="*/ 0 w 1"/>
              <a:gd name="T7" fmla="*/ 0 h 230"/>
              <a:gd name="T8" fmla="*/ 1 w 1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0">
                <a:moveTo>
                  <a:pt x="0" y="0"/>
                </a:moveTo>
                <a:lnTo>
                  <a:pt x="1" y="230"/>
                </a:lnTo>
              </a:path>
            </a:pathLst>
          </a:cu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6"/>
          <p:cNvSpPr>
            <a:spLocks/>
          </p:cNvSpPr>
          <p:nvPr/>
        </p:nvSpPr>
        <p:spPr bwMode="auto">
          <a:xfrm rot="10800000">
            <a:off x="2436813" y="2835275"/>
            <a:ext cx="1587" cy="365125"/>
          </a:xfrm>
          <a:custGeom>
            <a:avLst/>
            <a:gdLst>
              <a:gd name="T0" fmla="*/ 0 w 1"/>
              <a:gd name="T1" fmla="*/ 0 h 230"/>
              <a:gd name="T2" fmla="*/ 2518569 w 1"/>
              <a:gd name="T3" fmla="*/ 579635938 h 230"/>
              <a:gd name="T4" fmla="*/ 0 60000 65536"/>
              <a:gd name="T5" fmla="*/ 0 60000 65536"/>
              <a:gd name="T6" fmla="*/ 0 w 1"/>
              <a:gd name="T7" fmla="*/ 0 h 230"/>
              <a:gd name="T8" fmla="*/ 1 w 1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0">
                <a:moveTo>
                  <a:pt x="0" y="0"/>
                </a:moveTo>
                <a:lnTo>
                  <a:pt x="1" y="230"/>
                </a:lnTo>
              </a:path>
            </a:pathLst>
          </a:cu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7"/>
          <p:cNvSpPr>
            <a:spLocks noChangeShapeType="1"/>
          </p:cNvSpPr>
          <p:nvPr/>
        </p:nvSpPr>
        <p:spPr bwMode="auto">
          <a:xfrm rot="-5400000">
            <a:off x="2171700" y="1943100"/>
            <a:ext cx="533400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Rectangle 19"/>
          <p:cNvSpPr>
            <a:spLocks noChangeArrowheads="1"/>
          </p:cNvSpPr>
          <p:nvPr/>
        </p:nvSpPr>
        <p:spPr bwMode="auto">
          <a:xfrm>
            <a:off x="947738" y="4724400"/>
            <a:ext cx="3128962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6. 	Prepare an adjusted trial balance</a:t>
            </a:r>
          </a:p>
        </p:txBody>
      </p:sp>
      <p:sp>
        <p:nvSpPr>
          <p:cNvPr id="27665" name="Rectangle 20"/>
          <p:cNvSpPr>
            <a:spLocks noChangeArrowheads="1"/>
          </p:cNvSpPr>
          <p:nvPr/>
        </p:nvSpPr>
        <p:spPr bwMode="auto">
          <a:xfrm>
            <a:off x="947738" y="3886200"/>
            <a:ext cx="3128962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7. 	Prepare financial statements</a:t>
            </a:r>
          </a:p>
        </p:txBody>
      </p:sp>
      <p:sp>
        <p:nvSpPr>
          <p:cNvPr id="27666" name="Rectangle 21"/>
          <p:cNvSpPr>
            <a:spLocks noChangeArrowheads="1"/>
          </p:cNvSpPr>
          <p:nvPr/>
        </p:nvSpPr>
        <p:spPr bwMode="auto">
          <a:xfrm>
            <a:off x="947738" y="3048000"/>
            <a:ext cx="3128962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8. 	Journalize and post closing entries</a:t>
            </a:r>
          </a:p>
        </p:txBody>
      </p:sp>
      <p:sp>
        <p:nvSpPr>
          <p:cNvPr id="27667" name="Rectangle 22"/>
          <p:cNvSpPr>
            <a:spLocks noChangeArrowheads="1"/>
          </p:cNvSpPr>
          <p:nvPr/>
        </p:nvSpPr>
        <p:spPr bwMode="auto">
          <a:xfrm>
            <a:off x="947738" y="2209800"/>
            <a:ext cx="3128962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9. 	Prepare a post-closing trial balance</a:t>
            </a:r>
          </a:p>
        </p:txBody>
      </p: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5257800" y="3886200"/>
            <a:ext cx="3086100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4.  Prepare a trial balance</a:t>
            </a: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5257800" y="3048000"/>
            <a:ext cx="3086100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3.  Post to ledger accounts</a:t>
            </a:r>
          </a:p>
        </p:txBody>
      </p:sp>
      <p:sp>
        <p:nvSpPr>
          <p:cNvPr id="27670" name="Line 25"/>
          <p:cNvSpPr>
            <a:spLocks noChangeShapeType="1"/>
          </p:cNvSpPr>
          <p:nvPr/>
        </p:nvSpPr>
        <p:spPr bwMode="auto">
          <a:xfrm>
            <a:off x="2438400" y="5715000"/>
            <a:ext cx="4343400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Rectangle 29"/>
          <p:cNvSpPr>
            <a:spLocks noChangeArrowheads="1"/>
          </p:cNvSpPr>
          <p:nvPr/>
        </p:nvSpPr>
        <p:spPr bwMode="auto">
          <a:xfrm>
            <a:off x="5257800" y="4724400"/>
            <a:ext cx="3086100" cy="6096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346075" indent="-290513" algn="l"/>
            <a:r>
              <a:rPr lang="en-US" sz="1600" b="1">
                <a:latin typeface="Arial" charset="0"/>
              </a:rPr>
              <a:t>5.  Journalize and post adjusting entries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162800" y="1304925"/>
            <a:ext cx="1447800" cy="2873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Illustration 4-12</a:t>
            </a:r>
          </a:p>
        </p:txBody>
      </p:sp>
      <p:sp>
        <p:nvSpPr>
          <p:cNvPr id="27673" name="Freeform 33"/>
          <p:cNvSpPr>
            <a:spLocks/>
          </p:cNvSpPr>
          <p:nvPr/>
        </p:nvSpPr>
        <p:spPr bwMode="auto">
          <a:xfrm rot="10800000">
            <a:off x="2438400" y="5349875"/>
            <a:ext cx="1588" cy="365125"/>
          </a:xfrm>
          <a:custGeom>
            <a:avLst/>
            <a:gdLst>
              <a:gd name="T0" fmla="*/ 0 w 1"/>
              <a:gd name="T1" fmla="*/ 0 h 230"/>
              <a:gd name="T2" fmla="*/ 2521744 w 1"/>
              <a:gd name="T3" fmla="*/ 579635938 h 230"/>
              <a:gd name="T4" fmla="*/ 0 60000 65536"/>
              <a:gd name="T5" fmla="*/ 0 60000 65536"/>
              <a:gd name="T6" fmla="*/ 0 w 1"/>
              <a:gd name="T7" fmla="*/ 0 h 230"/>
              <a:gd name="T8" fmla="*/ 1 w 1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0">
                <a:moveTo>
                  <a:pt x="0" y="0"/>
                </a:moveTo>
                <a:lnTo>
                  <a:pt x="1" y="230"/>
                </a:lnTo>
              </a:path>
            </a:pathLst>
          </a:cu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Text Box 35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4  State the required steps in the accounting cycle.</a:t>
            </a:r>
          </a:p>
        </p:txBody>
      </p:sp>
      <p:sp>
        <p:nvSpPr>
          <p:cNvPr id="2767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Summary of the Accounting Cycle</a:t>
            </a:r>
          </a:p>
        </p:txBody>
      </p:sp>
      <p:sp>
        <p:nvSpPr>
          <p:cNvPr id="27676" name="Line 2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" y="1960563"/>
            <a:ext cx="7848600" cy="25939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Unnecessary if the records are error-free.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Made whenever an error is discovered.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Must be posted before closing entries.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Instead of preparing a correcting entry, it is possible to reverse the incorrect entry and then prepare the correct entry.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Explain the approaches to preparing correcting entries.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Summary of the Accounting Cycle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3400" y="1295400"/>
            <a:ext cx="83058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Correcting Entries—An Avoidable Step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533400" y="1263650"/>
            <a:ext cx="8229600" cy="163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Illustration (Case 1):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On May 10, Mercato Co. journalized and posted a $50 cash collection on account from a customer as a debit to Cash $50 and a credit to Service Revenue $50. The company discovered the error on May 20, when the customer paid the remaining balance in full.</a:t>
            </a:r>
          </a:p>
        </p:txBody>
      </p:sp>
      <p:sp>
        <p:nvSpPr>
          <p:cNvPr id="29699" name="Text Box 27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Explain the approaches to preparing correcting entries.</a:t>
            </a:r>
          </a:p>
        </p:txBody>
      </p:sp>
      <p:sp>
        <p:nvSpPr>
          <p:cNvPr id="29700" name="Text Box 30"/>
          <p:cNvSpPr txBox="1">
            <a:spLocks noChangeArrowheads="1"/>
          </p:cNvSpPr>
          <p:nvPr/>
        </p:nvSpPr>
        <p:spPr bwMode="auto">
          <a:xfrm>
            <a:off x="2209800" y="31242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000">
                <a:latin typeface="Arial" charset="0"/>
                <a:cs typeface="Arial" charset="0"/>
              </a:rPr>
              <a:t>Cash	50</a:t>
            </a:r>
          </a:p>
        </p:txBody>
      </p:sp>
      <p:sp>
        <p:nvSpPr>
          <p:cNvPr id="29701" name="Text Box 32"/>
          <p:cNvSpPr txBox="1">
            <a:spLocks noChangeArrowheads="1"/>
          </p:cNvSpPr>
          <p:nvPr/>
        </p:nvSpPr>
        <p:spPr bwMode="auto">
          <a:xfrm>
            <a:off x="381000" y="3124200"/>
            <a:ext cx="1524000" cy="7080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Incorrect entry</a:t>
            </a:r>
          </a:p>
        </p:txBody>
      </p:sp>
      <p:sp>
        <p:nvSpPr>
          <p:cNvPr id="29702" name="Text Box 33"/>
          <p:cNvSpPr txBox="1">
            <a:spLocks noChangeArrowheads="1"/>
          </p:cNvSpPr>
          <p:nvPr/>
        </p:nvSpPr>
        <p:spPr bwMode="auto">
          <a:xfrm>
            <a:off x="2209800" y="35814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000">
                <a:latin typeface="Arial" charset="0"/>
                <a:cs typeface="Arial" charset="0"/>
              </a:rPr>
              <a:t>Service Revenue  		50</a:t>
            </a:r>
          </a:p>
        </p:txBody>
      </p:sp>
      <p:sp>
        <p:nvSpPr>
          <p:cNvPr id="152584" name="Text Box 34"/>
          <p:cNvSpPr txBox="1">
            <a:spLocks noChangeArrowheads="1"/>
          </p:cNvSpPr>
          <p:nvPr/>
        </p:nvSpPr>
        <p:spPr bwMode="auto">
          <a:xfrm>
            <a:off x="2209800" y="4084638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000">
                <a:latin typeface="Arial" charset="0"/>
                <a:cs typeface="Arial" charset="0"/>
              </a:rPr>
              <a:t>Cash	50</a:t>
            </a:r>
          </a:p>
        </p:txBody>
      </p:sp>
      <p:sp>
        <p:nvSpPr>
          <p:cNvPr id="29704" name="Text Box 35"/>
          <p:cNvSpPr txBox="1">
            <a:spLocks noChangeArrowheads="1"/>
          </p:cNvSpPr>
          <p:nvPr/>
        </p:nvSpPr>
        <p:spPr bwMode="auto">
          <a:xfrm>
            <a:off x="381000" y="4084638"/>
            <a:ext cx="1524000" cy="7080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Correct  entry</a:t>
            </a:r>
          </a:p>
        </p:txBody>
      </p:sp>
      <p:sp>
        <p:nvSpPr>
          <p:cNvPr id="152586" name="Text Box 36"/>
          <p:cNvSpPr txBox="1">
            <a:spLocks noChangeArrowheads="1"/>
          </p:cNvSpPr>
          <p:nvPr/>
        </p:nvSpPr>
        <p:spPr bwMode="auto">
          <a:xfrm>
            <a:off x="2209800" y="4541838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Receivable  		50</a:t>
            </a:r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2209800" y="50292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000">
                <a:latin typeface="Arial" charset="0"/>
                <a:cs typeface="Arial" charset="0"/>
              </a:rPr>
              <a:t>Service Revenue	50</a:t>
            </a:r>
          </a:p>
        </p:txBody>
      </p:sp>
      <p:sp>
        <p:nvSpPr>
          <p:cNvPr id="640038" name="Text Box 38"/>
          <p:cNvSpPr txBox="1">
            <a:spLocks noChangeArrowheads="1"/>
          </p:cNvSpPr>
          <p:nvPr/>
        </p:nvSpPr>
        <p:spPr bwMode="auto">
          <a:xfrm>
            <a:off x="381000" y="5046663"/>
            <a:ext cx="1524000" cy="742950"/>
          </a:xfrm>
          <a:prstGeom prst="rect">
            <a:avLst/>
          </a:prstGeom>
          <a:solidFill>
            <a:srgbClr val="80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Correcting  entry</a:t>
            </a:r>
          </a:p>
        </p:txBody>
      </p:sp>
      <p:sp>
        <p:nvSpPr>
          <p:cNvPr id="640039" name="Text Box 39"/>
          <p:cNvSpPr txBox="1">
            <a:spLocks noChangeArrowheads="1"/>
          </p:cNvSpPr>
          <p:nvPr/>
        </p:nvSpPr>
        <p:spPr bwMode="auto">
          <a:xfrm>
            <a:off x="2209800" y="54864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Receivable  		50</a:t>
            </a:r>
          </a:p>
        </p:txBody>
      </p:sp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533400" y="304800"/>
            <a:ext cx="83058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Correcting Entries—An Avoidable Step</a:t>
            </a:r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  <p:bldP spid="152586" grpId="0"/>
      <p:bldP spid="640037" grpId="0" autoUpdateAnimBg="0"/>
      <p:bldP spid="64003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3400" y="1263650"/>
            <a:ext cx="8229600" cy="163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Illustration (Case 2):  </a:t>
            </a:r>
            <a:r>
              <a:rPr lang="en-US" sz="2000">
                <a:latin typeface="Arial" charset="0"/>
              </a:rPr>
              <a:t>On May 18, Mercato purchased on account equipment costing $450. The transaction was journalized and posted as a debit to Equipment $45 and a credit to Accounts Payable $45. The error was discovered on June 3,</a:t>
            </a:r>
          </a:p>
        </p:txBody>
      </p:sp>
      <p:sp>
        <p:nvSpPr>
          <p:cNvPr id="30723" name="Text Box 27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Explain the approaches to preparing correcting entries.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533400" y="304800"/>
            <a:ext cx="83058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Correcting Entries—An Avoidable Step</a:t>
            </a:r>
          </a:p>
        </p:txBody>
      </p:sp>
      <p:sp>
        <p:nvSpPr>
          <p:cNvPr id="30725" name="Line 1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6" name="Text Box 30"/>
          <p:cNvSpPr txBox="1">
            <a:spLocks noChangeArrowheads="1"/>
          </p:cNvSpPr>
          <p:nvPr/>
        </p:nvSpPr>
        <p:spPr bwMode="auto">
          <a:xfrm>
            <a:off x="2209800" y="31242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000">
                <a:latin typeface="Arial" charset="0"/>
                <a:cs typeface="Arial" charset="0"/>
              </a:rPr>
              <a:t>Equipment	45</a:t>
            </a:r>
          </a:p>
        </p:txBody>
      </p:sp>
      <p:sp>
        <p:nvSpPr>
          <p:cNvPr id="30727" name="Text Box 32"/>
          <p:cNvSpPr txBox="1">
            <a:spLocks noChangeArrowheads="1"/>
          </p:cNvSpPr>
          <p:nvPr/>
        </p:nvSpPr>
        <p:spPr bwMode="auto">
          <a:xfrm>
            <a:off x="381000" y="3124200"/>
            <a:ext cx="1524000" cy="7080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Incorrect entry</a:t>
            </a:r>
          </a:p>
        </p:txBody>
      </p:sp>
      <p:sp>
        <p:nvSpPr>
          <p:cNvPr id="30728" name="Text Box 33"/>
          <p:cNvSpPr txBox="1">
            <a:spLocks noChangeArrowheads="1"/>
          </p:cNvSpPr>
          <p:nvPr/>
        </p:nvSpPr>
        <p:spPr bwMode="auto">
          <a:xfrm>
            <a:off x="2209800" y="35814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Payable  		45</a:t>
            </a:r>
          </a:p>
        </p:txBody>
      </p:sp>
      <p:sp>
        <p:nvSpPr>
          <p:cNvPr id="154644" name="Text Box 34"/>
          <p:cNvSpPr txBox="1">
            <a:spLocks noChangeArrowheads="1"/>
          </p:cNvSpPr>
          <p:nvPr/>
        </p:nvSpPr>
        <p:spPr bwMode="auto">
          <a:xfrm>
            <a:off x="2209800" y="4084638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000">
                <a:latin typeface="Arial" charset="0"/>
                <a:cs typeface="Arial" charset="0"/>
              </a:rPr>
              <a:t>Equipment	450</a:t>
            </a:r>
          </a:p>
        </p:txBody>
      </p:sp>
      <p:sp>
        <p:nvSpPr>
          <p:cNvPr id="30730" name="Text Box 35"/>
          <p:cNvSpPr txBox="1">
            <a:spLocks noChangeArrowheads="1"/>
          </p:cNvSpPr>
          <p:nvPr/>
        </p:nvSpPr>
        <p:spPr bwMode="auto">
          <a:xfrm>
            <a:off x="381000" y="4084638"/>
            <a:ext cx="1524000" cy="7080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Correct  entry</a:t>
            </a:r>
          </a:p>
        </p:txBody>
      </p:sp>
      <p:sp>
        <p:nvSpPr>
          <p:cNvPr id="154646" name="Text Box 36"/>
          <p:cNvSpPr txBox="1">
            <a:spLocks noChangeArrowheads="1"/>
          </p:cNvSpPr>
          <p:nvPr/>
        </p:nvSpPr>
        <p:spPr bwMode="auto">
          <a:xfrm>
            <a:off x="2209800" y="4541838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Payable  		450</a:t>
            </a:r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2209800" y="50292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000">
                <a:latin typeface="Arial" charset="0"/>
                <a:cs typeface="Arial" charset="0"/>
              </a:rPr>
              <a:t>Equipment	405</a:t>
            </a:r>
          </a:p>
        </p:txBody>
      </p:sp>
      <p:sp>
        <p:nvSpPr>
          <p:cNvPr id="640038" name="Text Box 38"/>
          <p:cNvSpPr txBox="1">
            <a:spLocks noChangeArrowheads="1"/>
          </p:cNvSpPr>
          <p:nvPr/>
        </p:nvSpPr>
        <p:spPr bwMode="auto">
          <a:xfrm>
            <a:off x="381000" y="5046663"/>
            <a:ext cx="1524000" cy="769937"/>
          </a:xfrm>
          <a:prstGeom prst="rect">
            <a:avLst/>
          </a:prstGeom>
          <a:solidFill>
            <a:srgbClr val="80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Correcting  entry</a:t>
            </a:r>
          </a:p>
        </p:txBody>
      </p:sp>
      <p:sp>
        <p:nvSpPr>
          <p:cNvPr id="640039" name="Text Box 39"/>
          <p:cNvSpPr txBox="1">
            <a:spLocks noChangeArrowheads="1"/>
          </p:cNvSpPr>
          <p:nvPr/>
        </p:nvSpPr>
        <p:spPr bwMode="auto">
          <a:xfrm>
            <a:off x="2209800" y="5486400"/>
            <a:ext cx="6400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Payable		405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4" grpId="0"/>
      <p:bldP spid="154646" grpId="0"/>
      <p:bldP spid="640037" grpId="0" autoUpdateAnimBg="0"/>
      <p:bldP spid="64003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001000" cy="153035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solidFill>
                  <a:srgbClr val="000000"/>
                </a:solidFill>
                <a:latin typeface="Arial" charset="0"/>
              </a:rPr>
              <a:t>Presents a snapshot at a point in time.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solidFill>
                  <a:srgbClr val="000000"/>
                </a:solidFill>
                <a:latin typeface="Arial" charset="0"/>
              </a:rPr>
              <a:t>To improve understanding, companies group similar assets and similar liabilities together.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81000" y="3871913"/>
            <a:ext cx="8458200" cy="2000250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37160" tIns="91440" bIns="9144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tabLst>
                <a:tab pos="4281488" algn="l"/>
              </a:tabLst>
            </a:pPr>
            <a:r>
              <a:rPr lang="en-US" sz="2000" b="1">
                <a:latin typeface="Arial" charset="0"/>
              </a:rPr>
              <a:t>Assets	Liabilities and Owner’s Equity</a:t>
            </a:r>
          </a:p>
          <a:p>
            <a:pPr algn="l">
              <a:spcBef>
                <a:spcPct val="35000"/>
              </a:spcBef>
              <a:tabLst>
                <a:tab pos="4281488" algn="l"/>
              </a:tabLst>
            </a:pPr>
            <a:r>
              <a:rPr lang="en-US" sz="2000">
                <a:latin typeface="Arial" charset="0"/>
              </a:rPr>
              <a:t>Current assets	Current liabilities</a:t>
            </a:r>
          </a:p>
          <a:p>
            <a:pPr algn="l">
              <a:spcBef>
                <a:spcPct val="15000"/>
              </a:spcBef>
              <a:tabLst>
                <a:tab pos="4281488" algn="l"/>
              </a:tabLst>
            </a:pPr>
            <a:r>
              <a:rPr lang="en-US" sz="2000">
                <a:latin typeface="Arial" charset="0"/>
              </a:rPr>
              <a:t>Long-term investments	Long-term liabilities</a:t>
            </a:r>
          </a:p>
          <a:p>
            <a:pPr algn="l">
              <a:spcBef>
                <a:spcPct val="15000"/>
              </a:spcBef>
              <a:tabLst>
                <a:tab pos="4281488" algn="l"/>
              </a:tabLst>
            </a:pPr>
            <a:r>
              <a:rPr lang="en-US" sz="2000">
                <a:latin typeface="Arial" charset="0"/>
              </a:rPr>
              <a:t>Property, plant, and equipment	Owner’s (Stockholders’) equity</a:t>
            </a:r>
          </a:p>
          <a:p>
            <a:pPr algn="l">
              <a:spcBef>
                <a:spcPct val="15000"/>
              </a:spcBef>
              <a:spcAft>
                <a:spcPct val="5000"/>
              </a:spcAft>
              <a:tabLst>
                <a:tab pos="4281488" algn="l"/>
              </a:tabLst>
            </a:pPr>
            <a:r>
              <a:rPr lang="en-US" sz="2000">
                <a:latin typeface="Arial" charset="0"/>
              </a:rPr>
              <a:t>Intangible assets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7315200" y="3505200"/>
            <a:ext cx="16002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latin typeface="Arial" charset="0"/>
              </a:rPr>
              <a:t>Illustration 4-17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304800" y="3276600"/>
            <a:ext cx="472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Standard Classifications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>
            <a:off x="4800600" y="4329113"/>
            <a:ext cx="388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>
            <a:off x="533400" y="4329113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663" y="1192213"/>
            <a:ext cx="6408737" cy="5437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</a:t>
            </a: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3797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29" name="Text Box 8"/>
          <p:cNvSpPr txBox="1">
            <a:spLocks noChangeArrowheads="1"/>
          </p:cNvSpPr>
          <p:nvPr/>
        </p:nvSpPr>
        <p:spPr bwMode="auto">
          <a:xfrm>
            <a:off x="6324600" y="1249363"/>
            <a:ext cx="1371600" cy="274637"/>
          </a:xfrm>
          <a:prstGeom prst="rect">
            <a:avLst/>
          </a:prstGeom>
          <a:solidFill>
            <a:schemeClr val="accent3"/>
          </a:solidFill>
          <a:ln w="952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SzPct val="80000"/>
              <a:defRPr/>
            </a:pPr>
            <a:r>
              <a:rPr lang="en-US" sz="1200" b="1" dirty="0" smtClean="0">
                <a:latin typeface="Arial" charset="0"/>
              </a:rPr>
              <a:t>Illustration 4-18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7543800" cy="2716213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Multiple-column form used in preparing financial statements. 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Not a permanent accounting record.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Five step process.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Use of worksheet is optional.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Steps in Preparing a Worksheet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Using a Worksheet</a:t>
            </a: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663" y="1192213"/>
            <a:ext cx="6408737" cy="5437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Rectangle 1"/>
          <p:cNvSpPr/>
          <p:nvPr/>
        </p:nvSpPr>
        <p:spPr bwMode="auto">
          <a:xfrm>
            <a:off x="990600" y="5105400"/>
            <a:ext cx="6934200" cy="1600200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29" name="Text Box 8"/>
          <p:cNvSpPr txBox="1">
            <a:spLocks noChangeArrowheads="1"/>
          </p:cNvSpPr>
          <p:nvPr/>
        </p:nvSpPr>
        <p:spPr bwMode="auto">
          <a:xfrm>
            <a:off x="6324600" y="1249363"/>
            <a:ext cx="1371600" cy="274637"/>
          </a:xfrm>
          <a:prstGeom prst="rect">
            <a:avLst/>
          </a:prstGeom>
          <a:solidFill>
            <a:schemeClr val="accent3"/>
          </a:solidFill>
          <a:ln w="952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SzPct val="80000"/>
              <a:defRPr/>
            </a:pPr>
            <a:r>
              <a:rPr lang="en-US" sz="1200" b="1" dirty="0" smtClean="0">
                <a:latin typeface="Arial" charset="0"/>
              </a:rPr>
              <a:t>Illustration 4-18</a:t>
            </a:r>
          </a:p>
        </p:txBody>
      </p:sp>
      <p:pic>
        <p:nvPicPr>
          <p:cNvPr id="3482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05000"/>
            <a:ext cx="6419850" cy="3765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533400" y="1905000"/>
            <a:ext cx="7924800" cy="266223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Assets that a company expects to </a:t>
            </a:r>
            <a:r>
              <a:rPr lang="en-US" sz="2200" b="1">
                <a:solidFill>
                  <a:srgbClr val="000000"/>
                </a:solidFill>
                <a:latin typeface="Arial" charset="0"/>
              </a:rPr>
              <a:t>convert to cash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or </a:t>
            </a:r>
            <a:r>
              <a:rPr lang="en-US" sz="2200" b="1">
                <a:solidFill>
                  <a:srgbClr val="000000"/>
                </a:solidFill>
                <a:latin typeface="Arial" charset="0"/>
              </a:rPr>
              <a:t>use up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within one year or the operating cycle, whichever is longer.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solidFill>
                  <a:srgbClr val="000000"/>
                </a:solidFill>
                <a:latin typeface="Arial" charset="0"/>
              </a:rPr>
              <a:t>Operating cycle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is the average time it takes from the purchase of inventory to the collection of cash from customers.</a:t>
            </a:r>
          </a:p>
        </p:txBody>
      </p: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Current Assets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533400" y="5786438"/>
            <a:ext cx="8229600" cy="385762"/>
          </a:xfrm>
          <a:prstGeom prst="rect">
            <a:avLst/>
          </a:prstGeom>
          <a:solidFill>
            <a:srgbClr val="FFFFCC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Usually listed in the order they expect to convert them into cash.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Current Assets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6934200" y="1630363"/>
            <a:ext cx="1600200" cy="274637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latin typeface="Arial" charset="0"/>
              </a:rPr>
              <a:t>Illustration 4-19</a:t>
            </a:r>
          </a:p>
        </p:txBody>
      </p:sp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012950"/>
            <a:ext cx="7870825" cy="35496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3400" y="1905000"/>
            <a:ext cx="8001000" cy="41148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>
                <a:latin typeface="Arial" charset="0"/>
                <a:cs typeface="Times New Roman" pitchFamily="18" charset="0"/>
              </a:rPr>
              <a:t>Cash, and other resources that are reasonably expected to be realized in cash or sold or consumed in the business within one year or the operating cycle, are called: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Current assets.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Intangible assets.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Long-term investments.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Property, plant, and equipment.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4" name="Rectangle 1028"/>
          <p:cNvSpPr>
            <a:spLocks noChangeArrowheads="1"/>
          </p:cNvSpPr>
          <p:nvPr/>
        </p:nvSpPr>
        <p:spPr bwMode="auto">
          <a:xfrm>
            <a:off x="533400" y="1295400"/>
            <a:ext cx="5334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000" b="1">
                <a:solidFill>
                  <a:srgbClr val="800000"/>
                </a:solidFill>
                <a:latin typeface="Arial" charset="0"/>
              </a:rPr>
              <a:t>Question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0" y="3336925"/>
            <a:ext cx="5910263" cy="549275"/>
          </a:xfrm>
          <a:prstGeom prst="roundRect">
            <a:avLst/>
          </a:prstGeom>
          <a:noFill/>
          <a:ln w="3810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4038600"/>
            <a:ext cx="8342313" cy="20955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153400" cy="184943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Investments in stocks and bonds of other companies. 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Investments in long-term assets such as land or buildings that a company is not currently using in its operating activities.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Long-Term Investments</a:t>
            </a: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8919" name="Line 1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7239000" y="3687763"/>
            <a:ext cx="1524000" cy="274637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latin typeface="Arial" charset="0"/>
              </a:rPr>
              <a:t>Illustration 4-20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924800" cy="3000375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Long useful lives.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Currently used in operations.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solidFill>
                  <a:srgbClr val="000000"/>
                </a:solidFill>
                <a:latin typeface="Arial" charset="0"/>
              </a:rPr>
              <a:t>Depreciation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- allocating the cost of assets to a number of years.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solidFill>
                  <a:srgbClr val="000000"/>
                </a:solidFill>
                <a:latin typeface="Arial" charset="0"/>
              </a:rPr>
              <a:t>Accumulated depreciation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- total amount of depreciation expensed thus far in the asset’s life.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Property, Plant, and Equipment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5105400"/>
            <a:ext cx="2562225" cy="11620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40963" name="Rectangle 9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Property, Plant, and Equipment</a:t>
            </a: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40965" name="Line 12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315200" y="1828800"/>
            <a:ext cx="15240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latin typeface="Arial" charset="0"/>
              </a:rPr>
              <a:t>Illustration 4-21</a:t>
            </a:r>
          </a:p>
        </p:txBody>
      </p:sp>
      <p:pic>
        <p:nvPicPr>
          <p:cNvPr id="4096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79638"/>
            <a:ext cx="8399463" cy="37242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6553200" cy="498475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Assets that do not have physical substance.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Intangible Assets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41990" name="Line 1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99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467600" cy="35131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705600" y="2743200"/>
            <a:ext cx="1524000" cy="2746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buSzPct val="80000"/>
              <a:defRPr/>
            </a:pPr>
            <a:r>
              <a:rPr lang="en-US" sz="1200" b="1" dirty="0" smtClean="0">
                <a:latin typeface="Arial" charset="0"/>
              </a:rPr>
              <a:t>Illustration 4-22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1905000"/>
            <a:ext cx="8001000" cy="29718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>
                <a:latin typeface="Arial" charset="0"/>
                <a:cs typeface="Times New Roman" pitchFamily="18" charset="0"/>
              </a:rPr>
              <a:t>Patents and copyrights are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Current assets.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Intangible assets.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Long-term investments.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Property, plant, and equipment.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4" name="Rectangle 1028"/>
          <p:cNvSpPr>
            <a:spLocks noChangeArrowheads="1"/>
          </p:cNvSpPr>
          <p:nvPr/>
        </p:nvSpPr>
        <p:spPr bwMode="auto">
          <a:xfrm>
            <a:off x="533400" y="1295400"/>
            <a:ext cx="5334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000" b="1">
                <a:solidFill>
                  <a:srgbClr val="800000"/>
                </a:solidFill>
                <a:latin typeface="Arial" charset="0"/>
              </a:rPr>
              <a:t>Question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0" y="3090863"/>
            <a:ext cx="5910263" cy="549275"/>
          </a:xfrm>
          <a:prstGeom prst="roundRect">
            <a:avLst/>
          </a:prstGeom>
          <a:noFill/>
          <a:ln w="3810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001000" cy="28305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Obligations company is to pay within the coming year or its operating cycle, whichever is longer.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Usually list notes payable first, followed by accounts payable.  Other items follow in order of magnitude.</a:t>
            </a:r>
          </a:p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Liquidity - ability to pay obligations expected to be due within the next year.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Current Liabilities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87475"/>
            <a:ext cx="8534400" cy="463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3146425" y="41910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4484688" y="41910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49" name="AutoShape 11"/>
          <p:cNvSpPr>
            <a:spLocks noChangeArrowheads="1"/>
          </p:cNvSpPr>
          <p:nvPr/>
        </p:nvSpPr>
        <p:spPr bwMode="auto">
          <a:xfrm>
            <a:off x="5791200" y="41910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0" name="AutoShape 14"/>
          <p:cNvSpPr>
            <a:spLocks noChangeArrowheads="1"/>
          </p:cNvSpPr>
          <p:nvPr/>
        </p:nvSpPr>
        <p:spPr bwMode="auto">
          <a:xfrm>
            <a:off x="6934200" y="41910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1600200" y="6369050"/>
            <a:ext cx="35052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pic>
        <p:nvPicPr>
          <p:cNvPr id="615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876800"/>
            <a:ext cx="2057400" cy="17033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153" name="AutoShape 19"/>
          <p:cNvSpPr>
            <a:spLocks noChangeArrowheads="1"/>
          </p:cNvSpPr>
          <p:nvPr/>
        </p:nvSpPr>
        <p:spPr bwMode="auto">
          <a:xfrm>
            <a:off x="8077200" y="41910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615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238" y="4876800"/>
            <a:ext cx="944562" cy="12033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15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876800"/>
            <a:ext cx="1196975" cy="12112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15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876800"/>
            <a:ext cx="1257300" cy="12033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157" name="Text Box 23"/>
          <p:cNvSpPr txBox="1">
            <a:spLocks noChangeArrowheads="1"/>
          </p:cNvSpPr>
          <p:nvPr/>
        </p:nvSpPr>
        <p:spPr bwMode="auto">
          <a:xfrm>
            <a:off x="7467600" y="1096963"/>
            <a:ext cx="1371600" cy="274637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4-1</a:t>
            </a:r>
          </a:p>
        </p:txBody>
      </p:sp>
      <p:sp>
        <p:nvSpPr>
          <p:cNvPr id="615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6159" name="Line 1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7315200" y="1752600"/>
            <a:ext cx="15240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latin typeface="Arial" charset="0"/>
              </a:rPr>
              <a:t>Illustration 4-23</a:t>
            </a:r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Current Liabilities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47110" name="Line 12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71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2103438"/>
            <a:ext cx="8253412" cy="38528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458200" cy="46196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Obligations a company expects to pay after one year.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533400" y="1295400"/>
            <a:ext cx="6324600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Long-Term Liabilities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49158" name="Line 1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7162800" y="2514600"/>
            <a:ext cx="160020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latin typeface="Arial" charset="0"/>
              </a:rPr>
              <a:t>Illustration 4-24</a:t>
            </a:r>
          </a:p>
        </p:txBody>
      </p:sp>
      <p:pic>
        <p:nvPicPr>
          <p:cNvPr id="4916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2874963"/>
            <a:ext cx="8389937" cy="30384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09600" y="1905000"/>
            <a:ext cx="8001000" cy="3276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>
                <a:latin typeface="Arial" charset="0"/>
                <a:cs typeface="Times New Roman" pitchFamily="18" charset="0"/>
              </a:rPr>
              <a:t>Which of the following is not a long-term liability?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Bonds payable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Current maturities of long-term obligations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Long-term notes payable</a:t>
            </a:r>
          </a:p>
          <a:p>
            <a:pPr marL="692150" lvl="1" indent="-457200"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Mortgages payable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50181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2" name="Rectangle 1028"/>
          <p:cNvSpPr>
            <a:spLocks noChangeArrowheads="1"/>
          </p:cNvSpPr>
          <p:nvPr/>
        </p:nvSpPr>
        <p:spPr bwMode="auto">
          <a:xfrm>
            <a:off x="533400" y="1295400"/>
            <a:ext cx="5334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000" b="1">
                <a:solidFill>
                  <a:srgbClr val="800000"/>
                </a:solidFill>
                <a:latin typeface="Arial" charset="0"/>
              </a:rPr>
              <a:t>Question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0" y="3071813"/>
            <a:ext cx="6400800" cy="549275"/>
          </a:xfrm>
          <a:prstGeom prst="roundRect">
            <a:avLst/>
          </a:prstGeom>
          <a:noFill/>
          <a:ln w="3810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Identify the sections of a classified balance sheet.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458200" cy="1476375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2625" lvl="1" indent="-450850" algn="l">
              <a:lnSpc>
                <a:spcPct val="120000"/>
              </a:lnSpc>
              <a:spcBef>
                <a:spcPct val="3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Proprietorship - one capital account. </a:t>
            </a:r>
          </a:p>
          <a:p>
            <a:pPr marL="682625" lvl="1" indent="-450850" algn="l">
              <a:lnSpc>
                <a:spcPct val="120000"/>
              </a:lnSpc>
              <a:spcBef>
                <a:spcPct val="3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Partnership - capital account for each partner. </a:t>
            </a:r>
          </a:p>
          <a:p>
            <a:pPr marL="682625" lvl="1" indent="-450850" algn="l">
              <a:lnSpc>
                <a:spcPct val="120000"/>
              </a:lnSpc>
              <a:spcBef>
                <a:spcPct val="3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Corporation - Capital Stock and Retained Earnings.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533400" y="1309688"/>
            <a:ext cx="6324600" cy="519112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Owner’s Equity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The Classified Balance Sheet</a:t>
            </a:r>
          </a:p>
        </p:txBody>
      </p:sp>
      <p:sp>
        <p:nvSpPr>
          <p:cNvPr id="51206" name="Line 1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20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09988"/>
            <a:ext cx="7666038" cy="246221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781800" y="3810000"/>
            <a:ext cx="1524000" cy="2746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buSzPct val="80000"/>
              <a:defRPr/>
            </a:pPr>
            <a:r>
              <a:rPr lang="en-US" sz="1200" b="1" dirty="0" smtClean="0">
                <a:latin typeface="Arial" charset="0"/>
              </a:rPr>
              <a:t>Illustration 4-25</a:t>
            </a:r>
          </a:p>
        </p:txBody>
      </p:sp>
      <p:pic>
        <p:nvPicPr>
          <p:cNvPr id="5120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419225"/>
            <a:ext cx="2419350" cy="8667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2400" y="1438275"/>
          <a:ext cx="8810625" cy="4657725"/>
        </p:xfrm>
        <a:graphic>
          <a:graphicData uri="http://schemas.openxmlformats.org/presentationml/2006/ole">
            <p:oleObj spid="_x0000_s7170" name="Worksheet" r:id="rId4" imgW="8572512" imgH="4400457" progId="Excel.Sheet.8">
              <p:embed/>
            </p:oleObj>
          </a:graphicData>
        </a:graphic>
      </p:graphicFrame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715000" y="6369050"/>
            <a:ext cx="3276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33400" y="990600"/>
            <a:ext cx="7543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 b="1">
                <a:latin typeface="Arial" charset="0"/>
              </a:rPr>
              <a:t>1. Prepare a Trial Balance on the Worksheet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82296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26"/>
          <p:cNvSpPr>
            <a:spLocks noChangeArrowheads="1"/>
          </p:cNvSpPr>
          <p:nvPr/>
        </p:nvSpPr>
        <p:spPr bwMode="auto">
          <a:xfrm>
            <a:off x="54102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175125" y="4419600"/>
            <a:ext cx="3368675" cy="669925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Trial balance amounts come directly from ledger accounts.</a:t>
            </a:r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381000" y="5121275"/>
            <a:ext cx="2362200" cy="669925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Include all accounts with balances.</a:t>
            </a:r>
          </a:p>
        </p:txBody>
      </p:sp>
      <p:sp>
        <p:nvSpPr>
          <p:cNvPr id="7177" name="Freeform 16"/>
          <p:cNvSpPr>
            <a:spLocks/>
          </p:cNvSpPr>
          <p:nvPr/>
        </p:nvSpPr>
        <p:spPr bwMode="auto">
          <a:xfrm>
            <a:off x="684213" y="4419600"/>
            <a:ext cx="77787" cy="685800"/>
          </a:xfrm>
          <a:custGeom>
            <a:avLst/>
            <a:gdLst>
              <a:gd name="T0" fmla="*/ 0 w 1"/>
              <a:gd name="T1" fmla="*/ 2147483647 h 211"/>
              <a:gd name="T2" fmla="*/ 0 w 1"/>
              <a:gd name="T3" fmla="*/ 0 h 211"/>
              <a:gd name="T4" fmla="*/ 0 60000 65536"/>
              <a:gd name="T5" fmla="*/ 0 60000 65536"/>
              <a:gd name="T6" fmla="*/ 0 w 1"/>
              <a:gd name="T7" fmla="*/ 0 h 211"/>
              <a:gd name="T8" fmla="*/ 1 w 1"/>
              <a:gd name="T9" fmla="*/ 211 h 2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1">
                <a:moveTo>
                  <a:pt x="0" y="211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Oval 44"/>
          <p:cNvSpPr>
            <a:spLocks noChangeArrowheads="1"/>
          </p:cNvSpPr>
          <p:nvPr/>
        </p:nvSpPr>
        <p:spPr bwMode="auto">
          <a:xfrm>
            <a:off x="2667000" y="44196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79" name="AutoShape 45"/>
          <p:cNvCxnSpPr>
            <a:cxnSpLocks noChangeShapeType="1"/>
            <a:stCxn id="7175" idx="1"/>
            <a:endCxn id="7178" idx="3"/>
          </p:cNvCxnSpPr>
          <p:nvPr/>
        </p:nvCxnSpPr>
        <p:spPr bwMode="auto">
          <a:xfrm rot="10800000">
            <a:off x="2678113" y="4484688"/>
            <a:ext cx="1482725" cy="269875"/>
          </a:xfrm>
          <a:prstGeom prst="bentConnector2">
            <a:avLst/>
          </a:prstGeom>
          <a:noFill/>
          <a:ln w="28575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533400" y="1524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7181" name="Line 47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Text Box 9"/>
          <p:cNvSpPr txBox="1">
            <a:spLocks noChangeArrowheads="1"/>
          </p:cNvSpPr>
          <p:nvPr/>
        </p:nvSpPr>
        <p:spPr bwMode="auto">
          <a:xfrm>
            <a:off x="7315200" y="1096963"/>
            <a:ext cx="1371600" cy="274637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buSzPct val="80000"/>
            </a:pPr>
            <a:r>
              <a:rPr lang="en-US" sz="1200" b="1">
                <a:latin typeface="Arial" charset="0"/>
              </a:rPr>
              <a:t>Illustration 4-2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715000" y="6445250"/>
            <a:ext cx="3276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381000" y="1114425"/>
            <a:ext cx="1828800" cy="9429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1400" b="1">
                <a:latin typeface="Arial" charset="0"/>
              </a:rPr>
              <a:t>Illustration 3-23</a:t>
            </a:r>
          </a:p>
          <a:p>
            <a:pPr algn="l"/>
            <a:r>
              <a:rPr lang="en-US" sz="1400">
                <a:latin typeface="Arial" charset="0"/>
              </a:rPr>
              <a:t>General journal showing adjusting entries</a:t>
            </a:r>
            <a:endParaRPr lang="en-US" sz="1400" b="1">
              <a:latin typeface="Arial" charset="0"/>
            </a:endParaRPr>
          </a:p>
        </p:txBody>
      </p: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228600" y="2590800"/>
            <a:ext cx="1905000" cy="1808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65000"/>
              </a:spcBef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Adjusting Journal Entries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(Chapter 3)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33400" y="1524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19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8" y="1066800"/>
            <a:ext cx="6373812" cy="5300663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4191000"/>
            <a:ext cx="334962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2400" y="1438275"/>
          <a:ext cx="8810625" cy="4657725"/>
        </p:xfrm>
        <a:graphic>
          <a:graphicData uri="http://schemas.openxmlformats.org/presentationml/2006/ole">
            <p:oleObj spid="_x0000_s9218" name="Worksheet" r:id="rId4" imgW="8572321" imgH="4400550" progId="Excel.Sheet.8">
              <p:embed/>
            </p:oleObj>
          </a:graphicData>
        </a:graphic>
      </p:graphicFrame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715000" y="6369050"/>
            <a:ext cx="3276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33400" y="990600"/>
            <a:ext cx="76962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 b="1">
                <a:latin typeface="Arial" charset="0"/>
              </a:rPr>
              <a:t>2. Enter the Adjustments in the Adjustments Columns</a:t>
            </a:r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82296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886200" y="20574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3886200" y="22098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3352800" y="42894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3352800" y="37560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3886200" y="46323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3886200" y="34290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3352800" y="2917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3886200" y="36417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352800" y="4441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9231" name="Text Box 12"/>
          <p:cNvSpPr txBox="1">
            <a:spLocks noChangeArrowheads="1"/>
          </p:cNvSpPr>
          <p:nvPr/>
        </p:nvSpPr>
        <p:spPr bwMode="auto">
          <a:xfrm>
            <a:off x="3352800" y="49530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9232" name="Text Box 12"/>
          <p:cNvSpPr txBox="1">
            <a:spLocks noChangeArrowheads="1"/>
          </p:cNvSpPr>
          <p:nvPr/>
        </p:nvSpPr>
        <p:spPr bwMode="auto">
          <a:xfrm>
            <a:off x="3352800" y="51054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3886200" y="53181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9234" name="Text Box 16"/>
          <p:cNvSpPr txBox="1">
            <a:spLocks noChangeArrowheads="1"/>
          </p:cNvSpPr>
          <p:nvPr/>
        </p:nvSpPr>
        <p:spPr bwMode="auto">
          <a:xfrm>
            <a:off x="3886200" y="54705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9235" name="Text Box 12"/>
          <p:cNvSpPr txBox="1">
            <a:spLocks noChangeArrowheads="1"/>
          </p:cNvSpPr>
          <p:nvPr/>
        </p:nvSpPr>
        <p:spPr bwMode="auto">
          <a:xfrm>
            <a:off x="3352800" y="48006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sp>
        <p:nvSpPr>
          <p:cNvPr id="9236" name="Oval 21"/>
          <p:cNvSpPr>
            <a:spLocks noChangeArrowheads="1"/>
          </p:cNvSpPr>
          <p:nvPr/>
        </p:nvSpPr>
        <p:spPr bwMode="auto">
          <a:xfrm>
            <a:off x="54102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5"/>
          <p:cNvSpPr>
            <a:spLocks noChangeArrowheads="1"/>
          </p:cNvSpPr>
          <p:nvPr/>
        </p:nvSpPr>
        <p:spPr bwMode="auto">
          <a:xfrm>
            <a:off x="5524500" y="5013325"/>
            <a:ext cx="3238500" cy="854075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Enter adjustment amounts, total adjustments columns,</a:t>
            </a:r>
          </a:p>
          <a:p>
            <a:r>
              <a:rPr lang="en-US" sz="1600">
                <a:latin typeface="Arial" charset="0"/>
              </a:rPr>
              <a:t>and check for equality.</a:t>
            </a: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1219200" y="6172200"/>
            <a:ext cx="3733800" cy="365125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Add additional accounts as needed.</a:t>
            </a:r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5486400" y="2286000"/>
            <a:ext cx="3352800" cy="229076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01638" indent="-401638" algn="l">
              <a:lnSpc>
                <a:spcPct val="110000"/>
              </a:lnSpc>
              <a:spcBef>
                <a:spcPct val="10000"/>
              </a:spcBef>
              <a:buSzPct val="80000"/>
              <a:tabLst>
                <a:tab pos="400050" algn="l"/>
              </a:tabLst>
            </a:pPr>
            <a:r>
              <a:rPr lang="en-US" sz="1600" b="1">
                <a:solidFill>
                  <a:srgbClr val="800000"/>
                </a:solidFill>
                <a:latin typeface="Arial" charset="0"/>
              </a:rPr>
              <a:t>Adjustments Key:</a:t>
            </a:r>
          </a:p>
          <a:p>
            <a:pPr marL="401638" indent="-401638" algn="l">
              <a:lnSpc>
                <a:spcPct val="110000"/>
              </a:lnSpc>
              <a:spcBef>
                <a:spcPct val="10000"/>
              </a:spcBef>
              <a:buSzPct val="80000"/>
              <a:tabLst>
                <a:tab pos="4000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(a) 	Supplies Used.</a:t>
            </a:r>
          </a:p>
          <a:p>
            <a:pPr marL="401638" indent="-401638" algn="l">
              <a:lnSpc>
                <a:spcPct val="110000"/>
              </a:lnSpc>
              <a:tabLst>
                <a:tab pos="4000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(b) 	Insurance Expired.</a:t>
            </a:r>
          </a:p>
          <a:p>
            <a:pPr marL="401638" indent="-401638" algn="l">
              <a:lnSpc>
                <a:spcPct val="110000"/>
              </a:lnSpc>
              <a:tabLst>
                <a:tab pos="4000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(c) 	Depreciation Expensed.</a:t>
            </a:r>
          </a:p>
          <a:p>
            <a:pPr marL="401638" indent="-401638" algn="l">
              <a:lnSpc>
                <a:spcPct val="110000"/>
              </a:lnSpc>
              <a:tabLst>
                <a:tab pos="4000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(d) 	Service Revenue Earned.</a:t>
            </a:r>
          </a:p>
          <a:p>
            <a:pPr marL="401638" indent="-401638" algn="l">
              <a:lnSpc>
                <a:spcPct val="110000"/>
              </a:lnSpc>
              <a:tabLst>
                <a:tab pos="4000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(e) 	Service Revenue Accrued.</a:t>
            </a:r>
          </a:p>
          <a:p>
            <a:pPr marL="401638" indent="-401638" algn="l">
              <a:lnSpc>
                <a:spcPct val="110000"/>
              </a:lnSpc>
              <a:tabLst>
                <a:tab pos="4000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(f) 	Interest Accrued.</a:t>
            </a:r>
          </a:p>
          <a:p>
            <a:pPr marL="401638" indent="-401638" algn="l">
              <a:lnSpc>
                <a:spcPct val="110000"/>
              </a:lnSpc>
              <a:tabLst>
                <a:tab pos="4000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(g) 	Salaries Accrued.</a:t>
            </a:r>
          </a:p>
        </p:txBody>
      </p:sp>
      <p:sp>
        <p:nvSpPr>
          <p:cNvPr id="9240" name="AutoShape 23"/>
          <p:cNvSpPr>
            <a:spLocks/>
          </p:cNvSpPr>
          <p:nvPr/>
        </p:nvSpPr>
        <p:spPr bwMode="auto">
          <a:xfrm>
            <a:off x="2286000" y="44196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cxnSp>
        <p:nvCxnSpPr>
          <p:cNvPr id="9241" name="AutoShape 26"/>
          <p:cNvCxnSpPr>
            <a:cxnSpLocks noChangeShapeType="1"/>
            <a:stCxn id="9238" idx="0"/>
            <a:endCxn id="9240" idx="1"/>
          </p:cNvCxnSpPr>
          <p:nvPr/>
        </p:nvCxnSpPr>
        <p:spPr bwMode="auto">
          <a:xfrm rot="5400000" flipH="1">
            <a:off x="2224087" y="5295901"/>
            <a:ext cx="1090613" cy="633412"/>
          </a:xfrm>
          <a:prstGeom prst="bentConnector2">
            <a:avLst/>
          </a:prstGeom>
          <a:noFill/>
          <a:ln w="28575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9242" name="AutoShape 23"/>
          <p:cNvSpPr>
            <a:spLocks/>
          </p:cNvSpPr>
          <p:nvPr/>
        </p:nvSpPr>
        <p:spPr bwMode="auto">
          <a:xfrm>
            <a:off x="4648200" y="44196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cxnSp>
        <p:nvCxnSpPr>
          <p:cNvPr id="9243" name="AutoShape 28"/>
          <p:cNvCxnSpPr>
            <a:cxnSpLocks noChangeShapeType="1"/>
            <a:stCxn id="9237" idx="1"/>
            <a:endCxn id="9242" idx="1"/>
          </p:cNvCxnSpPr>
          <p:nvPr/>
        </p:nvCxnSpPr>
        <p:spPr bwMode="auto">
          <a:xfrm flipH="1" flipV="1">
            <a:off x="4814888" y="5067300"/>
            <a:ext cx="695325" cy="373063"/>
          </a:xfrm>
          <a:prstGeom prst="straightConnector1">
            <a:avLst/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9244" name="Rectangle 7"/>
          <p:cNvSpPr>
            <a:spLocks noChangeArrowheads="1"/>
          </p:cNvSpPr>
          <p:nvPr/>
        </p:nvSpPr>
        <p:spPr bwMode="auto">
          <a:xfrm>
            <a:off x="533400" y="1524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9245" name="Line 30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52400" y="1438275"/>
          <a:ext cx="8810625" cy="4657725"/>
        </p:xfrm>
        <a:graphic>
          <a:graphicData uri="http://schemas.openxmlformats.org/presentationml/2006/ole">
            <p:oleObj spid="_x0000_s10242" name="Worksheet" r:id="rId4" imgW="8572321" imgH="4400550" progId="Excel.Sheet.8">
              <p:embed/>
            </p:oleObj>
          </a:graphicData>
        </a:graphic>
      </p:graphicFrame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715000" y="6369050"/>
            <a:ext cx="3276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33400" y="990600"/>
            <a:ext cx="7239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 b="1">
                <a:latin typeface="Arial" charset="0"/>
              </a:rPr>
              <a:t>3. Complete the Adjusted Trial Balance Columns</a:t>
            </a:r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82296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886200" y="20574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3886200" y="22098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3352800" y="42894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352800" y="37560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3886200" y="46323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3886200" y="34290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3352800" y="2917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3886200" y="36417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352800" y="4441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10255" name="Text Box 12"/>
          <p:cNvSpPr txBox="1">
            <a:spLocks noChangeArrowheads="1"/>
          </p:cNvSpPr>
          <p:nvPr/>
        </p:nvSpPr>
        <p:spPr bwMode="auto">
          <a:xfrm>
            <a:off x="3352800" y="49530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10256" name="Text Box 12"/>
          <p:cNvSpPr txBox="1">
            <a:spLocks noChangeArrowheads="1"/>
          </p:cNvSpPr>
          <p:nvPr/>
        </p:nvSpPr>
        <p:spPr bwMode="auto">
          <a:xfrm>
            <a:off x="3352800" y="51054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3886200" y="53181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3886200" y="54705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10259" name="Text Box 12"/>
          <p:cNvSpPr txBox="1">
            <a:spLocks noChangeArrowheads="1"/>
          </p:cNvSpPr>
          <p:nvPr/>
        </p:nvSpPr>
        <p:spPr bwMode="auto">
          <a:xfrm>
            <a:off x="3352800" y="48006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cxnSp>
        <p:nvCxnSpPr>
          <p:cNvPr id="10260" name="AutoShape 21"/>
          <p:cNvCxnSpPr>
            <a:cxnSpLocks noChangeShapeType="1"/>
            <a:endCxn id="10262" idx="4"/>
          </p:cNvCxnSpPr>
          <p:nvPr/>
        </p:nvCxnSpPr>
        <p:spPr bwMode="auto">
          <a:xfrm flipV="1">
            <a:off x="4724400" y="5943600"/>
            <a:ext cx="723900" cy="457200"/>
          </a:xfrm>
          <a:prstGeom prst="bentConnector2">
            <a:avLst/>
          </a:prstGeom>
          <a:noFill/>
          <a:ln w="28575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0261" name="Rectangle 6"/>
          <p:cNvSpPr>
            <a:spLocks noChangeArrowheads="1"/>
          </p:cNvSpPr>
          <p:nvPr/>
        </p:nvSpPr>
        <p:spPr bwMode="auto">
          <a:xfrm>
            <a:off x="1066800" y="6019800"/>
            <a:ext cx="3657600" cy="609600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Total the adjusted trial balance columns and check for equality.</a:t>
            </a:r>
          </a:p>
        </p:txBody>
      </p:sp>
      <p:sp>
        <p:nvSpPr>
          <p:cNvPr id="10262" name="Oval 23"/>
          <p:cNvSpPr>
            <a:spLocks noChangeArrowheads="1"/>
          </p:cNvSpPr>
          <p:nvPr/>
        </p:nvSpPr>
        <p:spPr bwMode="auto">
          <a:xfrm>
            <a:off x="54102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7"/>
          <p:cNvSpPr>
            <a:spLocks noChangeArrowheads="1"/>
          </p:cNvSpPr>
          <p:nvPr/>
        </p:nvSpPr>
        <p:spPr bwMode="auto">
          <a:xfrm>
            <a:off x="533400" y="1524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2400" y="1438275"/>
          <a:ext cx="8810625" cy="4657725"/>
        </p:xfrm>
        <a:graphic>
          <a:graphicData uri="http://schemas.openxmlformats.org/presentationml/2006/ole">
            <p:oleObj spid="_x0000_s11266" name="Worksheet" r:id="rId4" imgW="8572321" imgH="4400550" progId="Excel.Sheet.8">
              <p:embed/>
            </p:oleObj>
          </a:graphicData>
        </a:graphic>
      </p:graphicFrame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715000" y="6369050"/>
            <a:ext cx="3276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Prepare a worksheet.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33400" y="990600"/>
            <a:ext cx="7543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tIns="46038" bIns="46038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 b="1">
                <a:latin typeface="Arial" charset="0"/>
              </a:rPr>
              <a:t>4. Extend Amounts to Financial Statement Columns</a:t>
            </a:r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8229600" y="5867400"/>
            <a:ext cx="76200" cy="76200"/>
          </a:xfrm>
          <a:prstGeom prst="ellips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886200" y="20574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3886200" y="22098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3352800" y="42894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(a)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3352800" y="37560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3886200" y="46323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3886200" y="3429000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3352800" y="2917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(d)</a:t>
            </a: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3886200" y="36417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352800" y="4441825"/>
            <a:ext cx="381000" cy="28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(b)</a:t>
            </a:r>
          </a:p>
        </p:txBody>
      </p:sp>
      <p:sp>
        <p:nvSpPr>
          <p:cNvPr id="11279" name="Text Box 12"/>
          <p:cNvSpPr txBox="1">
            <a:spLocks noChangeArrowheads="1"/>
          </p:cNvSpPr>
          <p:nvPr/>
        </p:nvSpPr>
        <p:spPr bwMode="auto">
          <a:xfrm>
            <a:off x="3352800" y="49530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(e)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3352800" y="51054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3886200" y="53181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(f)</a:t>
            </a:r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3886200" y="5470525"/>
            <a:ext cx="381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(g)</a:t>
            </a:r>
          </a:p>
        </p:txBody>
      </p:sp>
      <p:sp>
        <p:nvSpPr>
          <p:cNvPr id="11283" name="Text Box 12"/>
          <p:cNvSpPr txBox="1">
            <a:spLocks noChangeArrowheads="1"/>
          </p:cNvSpPr>
          <p:nvPr/>
        </p:nvSpPr>
        <p:spPr bwMode="auto">
          <a:xfrm>
            <a:off x="3352800" y="4800600"/>
            <a:ext cx="381000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(c)</a:t>
            </a:r>
          </a:p>
        </p:txBody>
      </p:sp>
      <p:cxnSp>
        <p:nvCxnSpPr>
          <p:cNvPr id="11284" name="AutoShape 21"/>
          <p:cNvCxnSpPr>
            <a:cxnSpLocks noChangeShapeType="1"/>
          </p:cNvCxnSpPr>
          <p:nvPr/>
        </p:nvCxnSpPr>
        <p:spPr bwMode="auto">
          <a:xfrm flipV="1">
            <a:off x="5638800" y="5943600"/>
            <a:ext cx="1181100" cy="381000"/>
          </a:xfrm>
          <a:prstGeom prst="bentConnector2">
            <a:avLst/>
          </a:prstGeom>
          <a:noFill/>
          <a:ln w="28575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1285" name="Rectangle 6"/>
          <p:cNvSpPr>
            <a:spLocks noChangeArrowheads="1"/>
          </p:cNvSpPr>
          <p:nvPr/>
        </p:nvSpPr>
        <p:spPr bwMode="auto">
          <a:xfrm>
            <a:off x="1219200" y="6019800"/>
            <a:ext cx="4419600" cy="609600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Extend all revenue and expense account balances to the income statement columns.</a:t>
            </a:r>
          </a:p>
        </p:txBody>
      </p:sp>
      <p:sp>
        <p:nvSpPr>
          <p:cNvPr id="11286" name="Rectangle 7"/>
          <p:cNvSpPr>
            <a:spLocks noChangeArrowheads="1"/>
          </p:cNvSpPr>
          <p:nvPr/>
        </p:nvSpPr>
        <p:spPr bwMode="auto">
          <a:xfrm>
            <a:off x="533400" y="1524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Steps in Preparing a Worksheet</a:t>
            </a:r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9873</TotalTime>
  <Pages>43</Pages>
  <Words>1791</Words>
  <Application>Microsoft Office PowerPoint</Application>
  <PresentationFormat>On-screen Show (4:3)</PresentationFormat>
  <Paragraphs>330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movnglnc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Rushdy</cp:lastModifiedBy>
  <cp:revision>1666</cp:revision>
  <cp:lastPrinted>1999-09-16T17:08:20Z</cp:lastPrinted>
  <dcterms:created xsi:type="dcterms:W3CDTF">1997-03-28T18:03:02Z</dcterms:created>
  <dcterms:modified xsi:type="dcterms:W3CDTF">2015-06-20T19:18:04Z</dcterms:modified>
</cp:coreProperties>
</file>