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801" r:id="rId2"/>
    <p:sldId id="802" r:id="rId3"/>
    <p:sldId id="803" r:id="rId4"/>
    <p:sldId id="625" r:id="rId5"/>
    <p:sldId id="626" r:id="rId6"/>
    <p:sldId id="614" r:id="rId7"/>
    <p:sldId id="627" r:id="rId8"/>
    <p:sldId id="693" r:id="rId9"/>
    <p:sldId id="630" r:id="rId10"/>
    <p:sldId id="694" r:id="rId11"/>
    <p:sldId id="631" r:id="rId12"/>
    <p:sldId id="633" r:id="rId13"/>
    <p:sldId id="696" r:id="rId14"/>
    <p:sldId id="697" r:id="rId15"/>
    <p:sldId id="698" r:id="rId16"/>
    <p:sldId id="700" r:id="rId17"/>
    <p:sldId id="701" r:id="rId18"/>
    <p:sldId id="702" r:id="rId19"/>
    <p:sldId id="703" r:id="rId20"/>
    <p:sldId id="704" r:id="rId21"/>
    <p:sldId id="798" r:id="rId22"/>
    <p:sldId id="706" r:id="rId23"/>
    <p:sldId id="764" r:id="rId24"/>
    <p:sldId id="708" r:id="rId25"/>
    <p:sldId id="709" r:id="rId26"/>
    <p:sldId id="710" r:id="rId27"/>
    <p:sldId id="711" r:id="rId28"/>
    <p:sldId id="712" r:id="rId29"/>
    <p:sldId id="715" r:id="rId30"/>
    <p:sldId id="716" r:id="rId31"/>
    <p:sldId id="804" r:id="rId32"/>
    <p:sldId id="805" r:id="rId33"/>
    <p:sldId id="806" r:id="rId34"/>
    <p:sldId id="807" r:id="rId35"/>
    <p:sldId id="721" r:id="rId36"/>
    <p:sldId id="788" r:id="rId37"/>
    <p:sldId id="789" r:id="rId38"/>
    <p:sldId id="790" r:id="rId39"/>
    <p:sldId id="791" r:id="rId40"/>
    <p:sldId id="792" r:id="rId41"/>
    <p:sldId id="793" r:id="rId42"/>
    <p:sldId id="824" r:id="rId43"/>
    <p:sldId id="810" r:id="rId44"/>
    <p:sldId id="811" r:id="rId45"/>
    <p:sldId id="812" r:id="rId46"/>
    <p:sldId id="825" r:id="rId47"/>
    <p:sldId id="826" r:id="rId48"/>
    <p:sldId id="827" r:id="rId49"/>
    <p:sldId id="828" r:id="rId50"/>
    <p:sldId id="829" r:id="rId51"/>
    <p:sldId id="830" r:id="rId52"/>
    <p:sldId id="831" r:id="rId53"/>
    <p:sldId id="832" r:id="rId54"/>
    <p:sldId id="833" r:id="rId55"/>
    <p:sldId id="834" r:id="rId56"/>
    <p:sldId id="835" r:id="rId57"/>
    <p:sldId id="836" r:id="rId58"/>
    <p:sldId id="837" r:id="rId59"/>
    <p:sldId id="838" r:id="rId60"/>
    <p:sldId id="839" r:id="rId61"/>
    <p:sldId id="815" r:id="rId62"/>
    <p:sldId id="819" r:id="rId63"/>
    <p:sldId id="823" r:id="rId64"/>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77EE"/>
    <a:srgbClr val="800000"/>
    <a:srgbClr val="AD0000"/>
    <a:srgbClr val="5393FB"/>
    <a:srgbClr val="4FA7FF"/>
    <a:srgbClr val="2D96FF"/>
    <a:srgbClr val="000099"/>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588" autoAdjust="0"/>
    <p:restoredTop sz="94671" autoAdjust="0"/>
  </p:normalViewPr>
  <p:slideViewPr>
    <p:cSldViewPr>
      <p:cViewPr>
        <p:scale>
          <a:sx n="70" d="100"/>
          <a:sy n="70" d="100"/>
        </p:scale>
        <p:origin x="-1836"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310" y="72"/>
      </p:cViewPr>
      <p:guideLst>
        <p:guide orient="horz" pos="2925"/>
        <p:guide pos="2206"/>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8.xml"/><Relationship Id="rId3" Type="http://schemas.openxmlformats.org/officeDocument/2006/relationships/slide" Target="slides/slide6.xml"/><Relationship Id="rId21" Type="http://schemas.openxmlformats.org/officeDocument/2006/relationships/slide" Target="slides/slide24.xml"/><Relationship Id="rId34" Type="http://schemas.openxmlformats.org/officeDocument/2006/relationships/slide" Target="slides/slide43.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42.xml"/><Relationship Id="rId38" Type="http://schemas.openxmlformats.org/officeDocument/2006/relationships/slide" Target="slides/slide47.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6.xml"/><Relationship Id="rId40" Type="http://schemas.openxmlformats.org/officeDocument/2006/relationships/slide" Target="slides/slide60.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45.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27"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9038" y="703263"/>
            <a:ext cx="4625975" cy="3470275"/>
          </a:xfrm>
          <a:ln/>
        </p:spPr>
      </p:sp>
      <p:sp>
        <p:nvSpPr>
          <p:cNvPr id="1024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89038" y="703263"/>
            <a:ext cx="4625975" cy="3470275"/>
          </a:xfrm>
          <a:ln/>
        </p:spPr>
      </p:sp>
      <p:sp>
        <p:nvSpPr>
          <p:cNvPr id="819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Rot="1" noChangeAspect="1" noChangeArrowheads="1" noTextEdit="1"/>
          </p:cNvSpPr>
          <p:nvPr>
            <p:ph type="sldImg"/>
          </p:nvPr>
        </p:nvSpPr>
        <p:spPr>
          <a:ln/>
        </p:spPr>
      </p:sp>
      <p:sp>
        <p:nvSpPr>
          <p:cNvPr id="129027" name="Rectangle 1027"/>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lIns="91861" tIns="45125" rIns="91861" bIns="45125"/>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lIns="91861" tIns="45125" rIns="91861" bIns="45125"/>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82688" y="698500"/>
            <a:ext cx="4638675" cy="3479800"/>
          </a:xfrm>
          <a:solidFill>
            <a:srgbClr val="FFFFFF"/>
          </a:solidFill>
          <a:ln cap="flat"/>
        </p:spPr>
      </p:sp>
      <p:sp>
        <p:nvSpPr>
          <p:cNvPr id="153603" name="Rectangle 3"/>
          <p:cNvSpPr>
            <a:spLocks noGrp="1" noChangeArrowheads="1"/>
          </p:cNvSpPr>
          <p:nvPr>
            <p:ph type="body" idx="1"/>
          </p:nvPr>
        </p:nvSpPr>
        <p:spPr>
          <a:xfrm>
            <a:off x="933450" y="4413250"/>
            <a:ext cx="5137150" cy="4179888"/>
          </a:xfrm>
          <a:noFill/>
        </p:spPr>
        <p:txBody>
          <a:bodyPr lIns="93482" tIns="46742" rIns="93482" bIns="46742"/>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Comic Sans MS" pitchFamily="66" charset="0"/>
              </a:defRPr>
            </a:lvl1pPr>
            <a:lvl2pPr marL="742950" indent="-285750">
              <a:defRPr sz="2000">
                <a:solidFill>
                  <a:schemeClr val="tx1"/>
                </a:solidFill>
                <a:latin typeface="Comic Sans MS" pitchFamily="66" charset="0"/>
              </a:defRPr>
            </a:lvl2pPr>
            <a:lvl3pPr marL="1143000" indent="-228600">
              <a:defRPr sz="2000">
                <a:solidFill>
                  <a:schemeClr val="tx1"/>
                </a:solidFill>
                <a:latin typeface="Comic Sans MS" pitchFamily="66" charset="0"/>
              </a:defRPr>
            </a:lvl3pPr>
            <a:lvl4pPr marL="1600200" indent="-228600">
              <a:defRPr sz="2000">
                <a:solidFill>
                  <a:schemeClr val="tx1"/>
                </a:solidFill>
                <a:latin typeface="Comic Sans MS" pitchFamily="66" charset="0"/>
              </a:defRPr>
            </a:lvl4pPr>
            <a:lvl5pPr marL="2057400" indent="-228600">
              <a:defRPr sz="2000">
                <a:solidFill>
                  <a:schemeClr val="tx1"/>
                </a:solidFill>
                <a:latin typeface="Comic Sans MS" pitchFamily="66" charset="0"/>
              </a:defRPr>
            </a:lvl5pPr>
            <a:lvl6pPr marL="2514600" indent="-228600" algn="ctr" eaLnBrk="0" fontAlgn="base" hangingPunct="0">
              <a:spcBef>
                <a:spcPct val="0"/>
              </a:spcBef>
              <a:spcAft>
                <a:spcPct val="0"/>
              </a:spcAft>
              <a:defRPr sz="2000">
                <a:solidFill>
                  <a:schemeClr val="tx1"/>
                </a:solidFill>
                <a:latin typeface="Comic Sans MS" pitchFamily="66" charset="0"/>
              </a:defRPr>
            </a:lvl6pPr>
            <a:lvl7pPr marL="2971800" indent="-228600" algn="ctr" eaLnBrk="0" fontAlgn="base" hangingPunct="0">
              <a:spcBef>
                <a:spcPct val="0"/>
              </a:spcBef>
              <a:spcAft>
                <a:spcPct val="0"/>
              </a:spcAft>
              <a:defRPr sz="2000">
                <a:solidFill>
                  <a:schemeClr val="tx1"/>
                </a:solidFill>
                <a:latin typeface="Comic Sans MS" pitchFamily="66" charset="0"/>
              </a:defRPr>
            </a:lvl7pPr>
            <a:lvl8pPr marL="3429000" indent="-228600" algn="ctr" eaLnBrk="0" fontAlgn="base" hangingPunct="0">
              <a:spcBef>
                <a:spcPct val="0"/>
              </a:spcBef>
              <a:spcAft>
                <a:spcPct val="0"/>
              </a:spcAft>
              <a:defRPr sz="2000">
                <a:solidFill>
                  <a:schemeClr val="tx1"/>
                </a:solidFill>
                <a:latin typeface="Comic Sans MS" pitchFamily="66" charset="0"/>
              </a:defRPr>
            </a:lvl8pPr>
            <a:lvl9pPr marL="3886200" indent="-228600" algn="ctr" eaLnBrk="0" fontAlgn="base" hangingPunct="0">
              <a:spcBef>
                <a:spcPct val="0"/>
              </a:spcBef>
              <a:spcAft>
                <a:spcPct val="0"/>
              </a:spcAft>
              <a:defRPr sz="2000">
                <a:solidFill>
                  <a:schemeClr val="tx1"/>
                </a:solidFill>
                <a:latin typeface="Comic Sans MS" pitchFamily="66" charset="0"/>
              </a:defRPr>
            </a:lvl9pPr>
          </a:lstStyle>
          <a:p>
            <a:pPr>
              <a:spcBef>
                <a:spcPct val="50000"/>
              </a:spcBef>
              <a:defRPr/>
            </a:pPr>
            <a:r>
              <a:rPr lang="en-US" sz="1200" b="1" smtClean="0">
                <a:latin typeface="Arial" charset="0"/>
              </a:rPr>
              <a:t>5-</a:t>
            </a:r>
            <a:fld id="{CD3E5A80-C20B-404E-9D49-EAA8B48AFEE0}" type="slidenum">
              <a:rPr lang="en-US" sz="1200" b="1" smtClean="0">
                <a:latin typeface="Arial" charset="0"/>
              </a:rPr>
              <a:pPr>
                <a:spcBef>
                  <a:spcPct val="50000"/>
                </a:spcBef>
                <a:defRPr/>
              </a:pPr>
              <a:t>‹#›</a:t>
            </a:fld>
            <a:endParaRPr lang="en-US" sz="1200" b="1" smtClean="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Weygandt_AP11e"/>
          <p:cNvPicPr>
            <a:picLocks noChangeAspect="1" noChangeArrowheads="1"/>
          </p:cNvPicPr>
          <p:nvPr/>
        </p:nvPicPr>
        <p:blipFill>
          <a:blip r:embed="rId3"/>
          <a:srcRect/>
          <a:stretch>
            <a:fillRect/>
          </a:stretch>
        </p:blipFill>
        <p:spPr bwMode="auto">
          <a:xfrm>
            <a:off x="0" y="-1588"/>
            <a:ext cx="9145588" cy="6859588"/>
          </a:xfrm>
          <a:prstGeom prst="rect">
            <a:avLst/>
          </a:prstGeom>
          <a:noFill/>
          <a:ln w="9525">
            <a:noFill/>
            <a:miter lim="800000"/>
            <a:headEnd/>
            <a:tailEnd/>
          </a:ln>
        </p:spPr>
      </p:pic>
      <p:pic>
        <p:nvPicPr>
          <p:cNvPr id="2051" name="Picture 4"/>
          <p:cNvPicPr>
            <a:picLocks noChangeAspect="1" noChangeArrowheads="1"/>
          </p:cNvPicPr>
          <p:nvPr/>
        </p:nvPicPr>
        <p:blipFill>
          <a:blip r:embed="rId4"/>
          <a:srcRect/>
          <a:stretch>
            <a:fillRect/>
          </a:stretch>
        </p:blipFill>
        <p:spPr bwMode="auto">
          <a:xfrm>
            <a:off x="457200" y="3933825"/>
            <a:ext cx="4191000" cy="13239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762000" y="2438400"/>
            <a:ext cx="7696200" cy="2419350"/>
          </a:xfrm>
          <a:prstGeom prst="rect">
            <a:avLst/>
          </a:prstGeom>
          <a:noFill/>
          <a:ln w="12700" cap="sq">
            <a:noFill/>
            <a:miter lim="800000"/>
            <a:headEnd type="none" w="sm" len="sm"/>
            <a:tailEnd type="none" w="sm" len="sm"/>
          </a:ln>
          <a:effectLst/>
        </p:spPr>
        <p:txBody>
          <a:bodyPr>
            <a:spAutoFit/>
          </a:bodyPr>
          <a:lstStyle/>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Traditionally used for merchandise with high unit values.</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Shows the quantity and cost of the inventory that should be on hand at any time.</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Provides better control over inventories than a periodic system.</a:t>
            </a:r>
          </a:p>
        </p:txBody>
      </p:sp>
      <p:sp>
        <p:nvSpPr>
          <p:cNvPr id="11267" name="Text Box 9"/>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11268" name="Text Box 14"/>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Flow of Costs </a:t>
            </a:r>
          </a:p>
        </p:txBody>
      </p:sp>
      <p:sp>
        <p:nvSpPr>
          <p:cNvPr id="11269" name="Text Box 16"/>
          <p:cNvSpPr txBox="1">
            <a:spLocks noChangeArrowheads="1"/>
          </p:cNvSpPr>
          <p:nvPr/>
        </p:nvSpPr>
        <p:spPr bwMode="auto">
          <a:xfrm>
            <a:off x="762000" y="1905000"/>
            <a:ext cx="7086600" cy="457200"/>
          </a:xfrm>
          <a:prstGeom prst="rect">
            <a:avLst/>
          </a:prstGeom>
          <a:noFill/>
          <a:ln w="28575" cap="sq" algn="ctr">
            <a:noFill/>
            <a:miter lim="800000"/>
            <a:headEnd type="none" w="sm" len="sm"/>
            <a:tailEnd type="none" w="sm" len="sm"/>
          </a:ln>
          <a:effectLst/>
        </p:spPr>
        <p:txBody>
          <a:bodyPr>
            <a:spAutoFit/>
          </a:bodyPr>
          <a:lstStyle/>
          <a:p>
            <a:pPr marL="457200" indent="-457200" algn="l">
              <a:spcBef>
                <a:spcPct val="30000"/>
              </a:spcBef>
              <a:spcAft>
                <a:spcPct val="20000"/>
              </a:spcAft>
              <a:buSzPct val="80000"/>
            </a:pPr>
            <a:r>
              <a:rPr lang="en-US" sz="2400" b="1">
                <a:latin typeface="Arial" charset="0"/>
              </a:rPr>
              <a:t>Advantages of the Perpetual System</a:t>
            </a:r>
          </a:p>
        </p:txBody>
      </p:sp>
      <p:sp>
        <p:nvSpPr>
          <p:cNvPr id="11270"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11271"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1295400"/>
            <a:ext cx="6629400" cy="487363"/>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40000"/>
              </a:spcBef>
              <a:spcAft>
                <a:spcPct val="20000"/>
              </a:spcAft>
              <a:buClr>
                <a:srgbClr val="800000"/>
              </a:buClr>
              <a:buSzPct val="80000"/>
              <a:buFont typeface="Wingdings" pitchFamily="2" charset="2"/>
              <a:buChar char="u"/>
            </a:pPr>
            <a:r>
              <a:rPr lang="en-US" sz="2200">
                <a:latin typeface="Arial" charset="0"/>
              </a:rPr>
              <a:t>Made using </a:t>
            </a:r>
            <a:r>
              <a:rPr lang="en-US" sz="2200" b="1">
                <a:latin typeface="Arial" charset="0"/>
              </a:rPr>
              <a:t>cash or credit</a:t>
            </a:r>
            <a:r>
              <a:rPr lang="en-US" sz="2200">
                <a:latin typeface="Arial" charset="0"/>
              </a:rPr>
              <a:t> (on account).</a:t>
            </a:r>
          </a:p>
        </p:txBody>
      </p:sp>
      <p:sp>
        <p:nvSpPr>
          <p:cNvPr id="13315" name="Text Box 6"/>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13316" name="Text Box 15"/>
          <p:cNvSpPr txBox="1">
            <a:spLocks noChangeArrowheads="1"/>
          </p:cNvSpPr>
          <p:nvPr/>
        </p:nvSpPr>
        <p:spPr bwMode="auto">
          <a:xfrm>
            <a:off x="609600" y="1981200"/>
            <a:ext cx="4267200" cy="2890838"/>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40000"/>
              </a:spcBef>
              <a:spcAft>
                <a:spcPct val="20000"/>
              </a:spcAft>
              <a:buClr>
                <a:srgbClr val="800000"/>
              </a:buClr>
              <a:buSzPct val="80000"/>
              <a:buFont typeface="Wingdings" pitchFamily="2" charset="2"/>
              <a:buChar char="u"/>
            </a:pPr>
            <a:r>
              <a:rPr lang="en-US" sz="2200">
                <a:latin typeface="Arial" charset="0"/>
              </a:rPr>
              <a:t>Normally </a:t>
            </a:r>
            <a:r>
              <a:rPr lang="en-US" sz="2200" b="1">
                <a:latin typeface="Arial" charset="0"/>
              </a:rPr>
              <a:t>record when </a:t>
            </a:r>
            <a:r>
              <a:rPr lang="en-US" sz="2200">
                <a:latin typeface="Arial" charset="0"/>
              </a:rPr>
              <a:t>goods are received from the seller.</a:t>
            </a:r>
          </a:p>
          <a:p>
            <a:pPr marL="457200" indent="-457200" algn="l">
              <a:lnSpc>
                <a:spcPct val="130000"/>
              </a:lnSpc>
              <a:spcBef>
                <a:spcPct val="40000"/>
              </a:spcBef>
              <a:spcAft>
                <a:spcPct val="20000"/>
              </a:spcAft>
              <a:buClr>
                <a:srgbClr val="800000"/>
              </a:buClr>
              <a:buSzPct val="80000"/>
              <a:buFont typeface="Wingdings" pitchFamily="2" charset="2"/>
              <a:buChar char="u"/>
            </a:pPr>
            <a:r>
              <a:rPr lang="en-US" sz="2200" b="1">
                <a:solidFill>
                  <a:srgbClr val="000066"/>
                </a:solidFill>
                <a:latin typeface="Arial" charset="0"/>
              </a:rPr>
              <a:t>Purchase invoice</a:t>
            </a:r>
            <a:r>
              <a:rPr lang="en-US" sz="2200">
                <a:latin typeface="Arial" charset="0"/>
              </a:rPr>
              <a:t> should support each credit purchase.</a:t>
            </a:r>
          </a:p>
        </p:txBody>
      </p:sp>
      <p:pic>
        <p:nvPicPr>
          <p:cNvPr id="13317" name="Picture 18"/>
          <p:cNvPicPr>
            <a:picLocks noChangeAspect="1" noChangeArrowheads="1"/>
          </p:cNvPicPr>
          <p:nvPr/>
        </p:nvPicPr>
        <p:blipFill>
          <a:blip r:embed="rId3"/>
          <a:srcRect/>
          <a:stretch>
            <a:fillRect/>
          </a:stretch>
        </p:blipFill>
        <p:spPr bwMode="auto">
          <a:xfrm>
            <a:off x="4759325" y="2133600"/>
            <a:ext cx="3927475" cy="4114800"/>
          </a:xfrm>
          <a:prstGeom prst="rect">
            <a:avLst/>
          </a:prstGeom>
          <a:noFill/>
          <a:ln w="12700" cap="sq">
            <a:solidFill>
              <a:schemeClr val="tx1"/>
            </a:solidFill>
            <a:miter lim="800000"/>
            <a:headEnd type="none" w="sm" len="sm"/>
            <a:tailEnd type="none" w="sm" len="sm"/>
          </a:ln>
          <a:effectLst/>
        </p:spPr>
      </p:pic>
      <p:sp>
        <p:nvSpPr>
          <p:cNvPr id="13318" name="Text Box 19"/>
          <p:cNvSpPr txBox="1">
            <a:spLocks noChangeArrowheads="1"/>
          </p:cNvSpPr>
          <p:nvPr/>
        </p:nvSpPr>
        <p:spPr bwMode="auto">
          <a:xfrm>
            <a:off x="7391400" y="1782763"/>
            <a:ext cx="1371600" cy="274637"/>
          </a:xfrm>
          <a:prstGeom prst="rect">
            <a:avLst/>
          </a:prstGeom>
          <a:noFill/>
          <a:ln w="28575" cap="sq">
            <a:noFill/>
            <a:miter lim="800000"/>
            <a:headEnd/>
            <a:tailEnd/>
          </a:ln>
          <a:effectLst/>
        </p:spPr>
        <p:txBody>
          <a:bodyPr>
            <a:spAutoFit/>
          </a:bodyPr>
          <a:lstStyle/>
          <a:p>
            <a:pPr algn="r"/>
            <a:r>
              <a:rPr lang="en-US" sz="1200" b="1">
                <a:latin typeface="Arial" charset="0"/>
              </a:rPr>
              <a:t>Illustration 5-6</a:t>
            </a:r>
          </a:p>
        </p:txBody>
      </p:sp>
      <p:sp>
        <p:nvSpPr>
          <p:cNvPr id="13319" name="Rectangle 8"/>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3320"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533400" y="1295400"/>
            <a:ext cx="4343400" cy="3571875"/>
          </a:xfrm>
          <a:prstGeom prst="rect">
            <a:avLst/>
          </a:prstGeom>
          <a:noFill/>
          <a:ln w="12700">
            <a:noFill/>
            <a:miter lim="800000"/>
            <a:headEnd/>
            <a:tailEnd/>
          </a:ln>
          <a:effectLst/>
        </p:spPr>
        <p:txBody>
          <a:bodyPr>
            <a:spAutoFit/>
          </a:bodyPr>
          <a:lstStyle/>
          <a:p>
            <a:pPr algn="l">
              <a:lnSpc>
                <a:spcPct val="130000"/>
              </a:lnSpc>
            </a:pPr>
            <a:r>
              <a:rPr lang="en-US" sz="2200" b="1">
                <a:solidFill>
                  <a:srgbClr val="800000"/>
                </a:solidFill>
                <a:latin typeface="Arial" charset="0"/>
              </a:rPr>
              <a:t>Illustration:  </a:t>
            </a:r>
            <a:r>
              <a:rPr lang="en-US" sz="2200">
                <a:latin typeface="Arial" charset="0"/>
              </a:rPr>
              <a:t>Sauk Stereo (the buyer) uses as a purchase invoice the sales invoice prepared by PW Audio Supply, Inc. (the seller).  </a:t>
            </a:r>
            <a:r>
              <a:rPr lang="en-US" sz="2200" b="1">
                <a:latin typeface="Arial" charset="0"/>
              </a:rPr>
              <a:t>Prepare the journal entry</a:t>
            </a:r>
            <a:r>
              <a:rPr lang="en-US" sz="2200">
                <a:latin typeface="Arial" charset="0"/>
              </a:rPr>
              <a:t> for Sauk Stereo for the invoice from PW Audio Supply.</a:t>
            </a:r>
          </a:p>
        </p:txBody>
      </p:sp>
      <p:sp>
        <p:nvSpPr>
          <p:cNvPr id="719876" name="Text Box 4"/>
          <p:cNvSpPr txBox="1">
            <a:spLocks noChangeArrowheads="1"/>
          </p:cNvSpPr>
          <p:nvPr/>
        </p:nvSpPr>
        <p:spPr bwMode="auto">
          <a:xfrm>
            <a:off x="1981200" y="5257800"/>
            <a:ext cx="6400800" cy="427038"/>
          </a:xfrm>
          <a:prstGeom prst="rect">
            <a:avLst/>
          </a:prstGeom>
          <a:noFill/>
          <a:ln w="28575">
            <a:noFill/>
            <a:miter lim="800000"/>
            <a:headEnd/>
            <a:tailEnd/>
          </a:ln>
          <a:effectLst/>
        </p:spPr>
        <p:txBody>
          <a:bodyPr>
            <a:spAutoFit/>
          </a:bodyPr>
          <a:lstStyle/>
          <a:p>
            <a:pPr algn="l">
              <a:spcBef>
                <a:spcPct val="50000"/>
              </a:spcBef>
              <a:tabLst>
                <a:tab pos="4800600" algn="r"/>
              </a:tabLst>
            </a:pPr>
            <a:r>
              <a:rPr lang="en-US" sz="2200">
                <a:latin typeface="Arial" charset="0"/>
                <a:cs typeface="Arial" charset="0"/>
              </a:rPr>
              <a:t>Inventory	3,800</a:t>
            </a:r>
          </a:p>
        </p:txBody>
      </p:sp>
      <p:sp>
        <p:nvSpPr>
          <p:cNvPr id="14340" name="Text Box 5"/>
          <p:cNvSpPr txBox="1">
            <a:spLocks noChangeArrowheads="1"/>
          </p:cNvSpPr>
          <p:nvPr/>
        </p:nvSpPr>
        <p:spPr bwMode="auto">
          <a:xfrm>
            <a:off x="685800" y="5257800"/>
            <a:ext cx="1524000" cy="427038"/>
          </a:xfrm>
          <a:prstGeom prst="rect">
            <a:avLst/>
          </a:prstGeom>
          <a:noFill/>
          <a:ln w="28575">
            <a:noFill/>
            <a:miter lim="800000"/>
            <a:headEnd/>
            <a:tailEnd/>
          </a:ln>
          <a:effectLst/>
        </p:spPr>
        <p:txBody>
          <a:bodyPr lIns="0" rIns="0">
            <a:spAutoFit/>
          </a:bodyPr>
          <a:lstStyle/>
          <a:p>
            <a:pPr algn="l">
              <a:spcBef>
                <a:spcPct val="50000"/>
              </a:spcBef>
            </a:pPr>
            <a:r>
              <a:rPr lang="en-US" sz="2200">
                <a:latin typeface="Arial" charset="0"/>
                <a:cs typeface="Arial" charset="0"/>
              </a:rPr>
              <a:t>May 4</a:t>
            </a:r>
          </a:p>
        </p:txBody>
      </p:sp>
      <p:sp>
        <p:nvSpPr>
          <p:cNvPr id="719878" name="Text Box 6"/>
          <p:cNvSpPr txBox="1">
            <a:spLocks noChangeArrowheads="1"/>
          </p:cNvSpPr>
          <p:nvPr/>
        </p:nvSpPr>
        <p:spPr bwMode="auto">
          <a:xfrm>
            <a:off x="1981200" y="5715000"/>
            <a:ext cx="6400800" cy="427038"/>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cs typeface="Arial" charset="0"/>
              </a:rPr>
              <a:t>Accounts Payable  		3,800</a:t>
            </a:r>
          </a:p>
        </p:txBody>
      </p:sp>
      <p:sp>
        <p:nvSpPr>
          <p:cNvPr id="14342" name="Text Box 11"/>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14343" name="Text Box 18"/>
          <p:cNvSpPr txBox="1">
            <a:spLocks noChangeArrowheads="1"/>
          </p:cNvSpPr>
          <p:nvPr/>
        </p:nvSpPr>
        <p:spPr bwMode="auto">
          <a:xfrm>
            <a:off x="7391400" y="1219200"/>
            <a:ext cx="1371600" cy="244475"/>
          </a:xfrm>
          <a:prstGeom prst="rect">
            <a:avLst/>
          </a:prstGeom>
          <a:noFill/>
          <a:ln w="28575" cap="sq">
            <a:noFill/>
            <a:miter lim="800000"/>
            <a:headEnd/>
            <a:tailEnd/>
          </a:ln>
          <a:effectLst/>
        </p:spPr>
        <p:txBody>
          <a:bodyPr>
            <a:spAutoFit/>
          </a:bodyPr>
          <a:lstStyle/>
          <a:p>
            <a:pPr algn="r"/>
            <a:r>
              <a:rPr lang="en-US" sz="1000" b="1">
                <a:latin typeface="Arial" charset="0"/>
              </a:rPr>
              <a:t>Illustration 5-6</a:t>
            </a:r>
          </a:p>
        </p:txBody>
      </p:sp>
      <p:pic>
        <p:nvPicPr>
          <p:cNvPr id="14344" name="Picture 19"/>
          <p:cNvPicPr>
            <a:picLocks noChangeAspect="1" noChangeArrowheads="1"/>
          </p:cNvPicPr>
          <p:nvPr/>
        </p:nvPicPr>
        <p:blipFill>
          <a:blip r:embed="rId3"/>
          <a:srcRect/>
          <a:stretch>
            <a:fillRect/>
          </a:stretch>
        </p:blipFill>
        <p:spPr bwMode="auto">
          <a:xfrm>
            <a:off x="5383213" y="1524000"/>
            <a:ext cx="3344862" cy="3505200"/>
          </a:xfrm>
          <a:prstGeom prst="rect">
            <a:avLst/>
          </a:prstGeom>
          <a:noFill/>
          <a:ln w="12700" cap="sq">
            <a:solidFill>
              <a:schemeClr val="tx1"/>
            </a:solidFill>
            <a:miter lim="800000"/>
            <a:headEnd type="none" w="sm" len="sm"/>
            <a:tailEnd type="none" w="sm" len="sm"/>
          </a:ln>
          <a:effectLst/>
        </p:spPr>
      </p:pic>
      <p:sp>
        <p:nvSpPr>
          <p:cNvPr id="14345" name="Rectangle 10"/>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4346"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9876"/>
                                        </p:tgtEl>
                                        <p:attrNameLst>
                                          <p:attrName>style.visibility</p:attrName>
                                        </p:attrNameLst>
                                      </p:cBhvr>
                                      <p:to>
                                        <p:strVal val="visible"/>
                                      </p:to>
                                    </p:set>
                                    <p:animEffect transition="in" filter="wipe(left)">
                                      <p:cBhvr>
                                        <p:cTn id="7" dur="500"/>
                                        <p:tgtEl>
                                          <p:spTgt spid="71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9878"/>
                                        </p:tgtEl>
                                        <p:attrNameLst>
                                          <p:attrName>style.visibility</p:attrName>
                                        </p:attrNameLst>
                                      </p:cBhvr>
                                      <p:to>
                                        <p:strVal val="visible"/>
                                      </p:to>
                                    </p:set>
                                    <p:animEffect transition="in" filter="wipe(left)">
                                      <p:cBhvr>
                                        <p:cTn id="12" dur="500"/>
                                        <p:tgtEl>
                                          <p:spTgt spid="71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6" grpId="0" autoUpdateAnimBg="0"/>
      <p:bldP spid="71987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rot="-5400000">
            <a:off x="4572000" y="4872038"/>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15363" name="Text Box 4"/>
          <p:cNvSpPr txBox="1">
            <a:spLocks noChangeArrowheads="1"/>
          </p:cNvSpPr>
          <p:nvPr/>
        </p:nvSpPr>
        <p:spPr bwMode="auto">
          <a:xfrm>
            <a:off x="7467600" y="1371600"/>
            <a:ext cx="1371600" cy="457200"/>
          </a:xfrm>
          <a:prstGeom prst="rect">
            <a:avLst/>
          </a:prstGeom>
          <a:noFill/>
          <a:ln w="28575" cap="sq">
            <a:noFill/>
            <a:miter lim="800000"/>
            <a:headEnd/>
            <a:tailEnd/>
          </a:ln>
          <a:effectLst/>
        </p:spPr>
        <p:txBody>
          <a:bodyPr>
            <a:spAutoFit/>
          </a:bodyPr>
          <a:lstStyle/>
          <a:p>
            <a:pPr algn="l"/>
            <a:r>
              <a:rPr lang="en-US" sz="1200" b="1">
                <a:latin typeface="Arial" charset="0"/>
              </a:rPr>
              <a:t>Illustration 5-7 Shipping terms</a:t>
            </a:r>
          </a:p>
        </p:txBody>
      </p:sp>
      <p:sp>
        <p:nvSpPr>
          <p:cNvPr id="15364" name="Rectangle 5"/>
          <p:cNvSpPr>
            <a:spLocks noChangeArrowheads="1"/>
          </p:cNvSpPr>
          <p:nvPr/>
        </p:nvSpPr>
        <p:spPr bwMode="auto">
          <a:xfrm>
            <a:off x="5029200" y="2209800"/>
            <a:ext cx="3733800" cy="1530350"/>
          </a:xfrm>
          <a:prstGeom prst="rect">
            <a:avLst/>
          </a:prstGeom>
          <a:noFill/>
          <a:ln w="28575" cap="sq" algn="ctr">
            <a:solidFill>
              <a:srgbClr val="800000"/>
            </a:solidFill>
            <a:miter lim="800000"/>
            <a:headEnd type="none" w="sm" len="sm"/>
            <a:tailEnd type="none" w="sm" len="sm"/>
          </a:ln>
          <a:effectLst/>
        </p:spPr>
        <p:txBody>
          <a:bodyPr>
            <a:spAutoFit/>
          </a:bodyPr>
          <a:lstStyle/>
          <a:p>
            <a:pPr>
              <a:lnSpc>
                <a:spcPct val="110000"/>
              </a:lnSpc>
              <a:spcBef>
                <a:spcPct val="50000"/>
              </a:spcBef>
            </a:pPr>
            <a:r>
              <a:rPr lang="en-US" sz="2100">
                <a:solidFill>
                  <a:srgbClr val="000000"/>
                </a:solidFill>
                <a:latin typeface="Arial" charset="0"/>
              </a:rPr>
              <a:t>Ownership of the goods passes to the buyer when the public carrier accepts the goods from the seller.</a:t>
            </a:r>
          </a:p>
        </p:txBody>
      </p:sp>
      <p:sp>
        <p:nvSpPr>
          <p:cNvPr id="15365" name="Rectangle 6"/>
          <p:cNvSpPr>
            <a:spLocks noChangeArrowheads="1"/>
          </p:cNvSpPr>
          <p:nvPr/>
        </p:nvSpPr>
        <p:spPr bwMode="auto">
          <a:xfrm>
            <a:off x="5029200" y="4491038"/>
            <a:ext cx="3733800" cy="1177925"/>
          </a:xfrm>
          <a:prstGeom prst="rect">
            <a:avLst/>
          </a:prstGeom>
          <a:noFill/>
          <a:ln w="28575" cap="sq" algn="ctr">
            <a:solidFill>
              <a:srgbClr val="800000"/>
            </a:solidFill>
            <a:miter lim="800000"/>
            <a:headEnd type="none" w="sm" len="sm"/>
            <a:tailEnd type="none" w="sm" len="sm"/>
          </a:ln>
          <a:effectLst/>
        </p:spPr>
        <p:txBody>
          <a:bodyPr>
            <a:spAutoFit/>
          </a:bodyPr>
          <a:lstStyle/>
          <a:p>
            <a:pPr>
              <a:lnSpc>
                <a:spcPct val="110000"/>
              </a:lnSpc>
              <a:spcBef>
                <a:spcPct val="50000"/>
              </a:spcBef>
            </a:pPr>
            <a:r>
              <a:rPr lang="en-US" sz="2100">
                <a:solidFill>
                  <a:srgbClr val="000000"/>
                </a:solidFill>
                <a:latin typeface="Arial" charset="0"/>
              </a:rPr>
              <a:t>Ownership of the goods remains with the seller until the goods reach the buyer.</a:t>
            </a:r>
          </a:p>
        </p:txBody>
      </p:sp>
      <p:sp>
        <p:nvSpPr>
          <p:cNvPr id="15366" name="AutoShape 7"/>
          <p:cNvSpPr>
            <a:spLocks noChangeArrowheads="1"/>
          </p:cNvSpPr>
          <p:nvPr/>
        </p:nvSpPr>
        <p:spPr bwMode="auto">
          <a:xfrm rot="-5400000">
            <a:off x="4572000" y="2819400"/>
            <a:ext cx="381000" cy="381000"/>
          </a:xfrm>
          <a:prstGeom prst="downArrow">
            <a:avLst>
              <a:gd name="adj1" fmla="val 50000"/>
              <a:gd name="adj2" fmla="val 25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15367" name="Text Box 10"/>
          <p:cNvSpPr txBox="1">
            <a:spLocks noChangeArrowheads="1"/>
          </p:cNvSpPr>
          <p:nvPr/>
        </p:nvSpPr>
        <p:spPr bwMode="auto">
          <a:xfrm>
            <a:off x="533400" y="1295400"/>
            <a:ext cx="5791200" cy="549275"/>
          </a:xfrm>
          <a:prstGeom prst="rect">
            <a:avLst/>
          </a:prstGeom>
          <a:noFill/>
          <a:ln w="28575" cap="sq">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Freight Costs </a:t>
            </a:r>
            <a:r>
              <a:rPr lang="en-US" sz="2900">
                <a:latin typeface="Arial" charset="0"/>
              </a:rPr>
              <a:t>–</a:t>
            </a:r>
            <a:r>
              <a:rPr lang="en-US" sz="3000">
                <a:latin typeface="Arial" charset="0"/>
              </a:rPr>
              <a:t> </a:t>
            </a:r>
            <a:r>
              <a:rPr lang="en-US" sz="2600">
                <a:latin typeface="Arial" charset="0"/>
              </a:rPr>
              <a:t>Terms of Sale</a:t>
            </a:r>
            <a:r>
              <a:rPr lang="en-US" sz="2800" b="1">
                <a:solidFill>
                  <a:srgbClr val="800000"/>
                </a:solidFill>
                <a:latin typeface="Arial" charset="0"/>
              </a:rPr>
              <a:t> </a:t>
            </a:r>
          </a:p>
        </p:txBody>
      </p:sp>
      <p:sp>
        <p:nvSpPr>
          <p:cNvPr id="15368" name="Rectangle 11"/>
          <p:cNvSpPr>
            <a:spLocks noChangeArrowheads="1"/>
          </p:cNvSpPr>
          <p:nvPr/>
        </p:nvSpPr>
        <p:spPr bwMode="auto">
          <a:xfrm>
            <a:off x="1066800" y="6310313"/>
            <a:ext cx="7086600" cy="395287"/>
          </a:xfrm>
          <a:prstGeom prst="rect">
            <a:avLst/>
          </a:prstGeom>
          <a:solidFill>
            <a:srgbClr val="FAEFB6"/>
          </a:solidFill>
          <a:ln w="28575" cap="sq">
            <a:solidFill>
              <a:schemeClr val="tx1"/>
            </a:solidFill>
            <a:miter lim="800000"/>
            <a:headEnd type="none" w="sm" len="sm"/>
            <a:tailEnd type="none" w="sm" len="sm"/>
          </a:ln>
          <a:effectLst/>
        </p:spPr>
        <p:txBody>
          <a:bodyPr>
            <a:spAutoFit/>
          </a:bodyPr>
          <a:lstStyle/>
          <a:p>
            <a:pPr>
              <a:spcBef>
                <a:spcPct val="50000"/>
              </a:spcBef>
            </a:pPr>
            <a:r>
              <a:rPr lang="en-US" sz="1800">
                <a:latin typeface="Arial" charset="0"/>
              </a:rPr>
              <a:t>Freight costs incurred by the seller are an </a:t>
            </a:r>
            <a:r>
              <a:rPr lang="en-US" sz="1800" b="1">
                <a:latin typeface="Arial" charset="0"/>
              </a:rPr>
              <a:t>operating expense</a:t>
            </a:r>
            <a:r>
              <a:rPr lang="en-US" sz="1800">
                <a:latin typeface="Arial" charset="0"/>
              </a:rPr>
              <a:t>.</a:t>
            </a:r>
          </a:p>
        </p:txBody>
      </p:sp>
      <p:pic>
        <p:nvPicPr>
          <p:cNvPr id="15369" name="Picture 17"/>
          <p:cNvPicPr>
            <a:picLocks noChangeAspect="1" noChangeArrowheads="1"/>
          </p:cNvPicPr>
          <p:nvPr/>
        </p:nvPicPr>
        <p:blipFill>
          <a:blip r:embed="rId3"/>
          <a:srcRect/>
          <a:stretch>
            <a:fillRect/>
          </a:stretch>
        </p:blipFill>
        <p:spPr bwMode="auto">
          <a:xfrm>
            <a:off x="304800" y="4110038"/>
            <a:ext cx="4267200" cy="1900237"/>
          </a:xfrm>
          <a:prstGeom prst="rect">
            <a:avLst/>
          </a:prstGeom>
          <a:noFill/>
          <a:ln w="28575" cap="sq" algn="ctr">
            <a:solidFill>
              <a:schemeClr val="tx1"/>
            </a:solidFill>
            <a:miter lim="800000"/>
            <a:headEnd type="none" w="sm" len="sm"/>
            <a:tailEnd type="none" w="sm" len="sm"/>
          </a:ln>
          <a:effectLst/>
        </p:spPr>
      </p:pic>
      <p:pic>
        <p:nvPicPr>
          <p:cNvPr id="15370" name="Picture 18"/>
          <p:cNvPicPr>
            <a:picLocks noChangeAspect="1" noChangeArrowheads="1"/>
          </p:cNvPicPr>
          <p:nvPr/>
        </p:nvPicPr>
        <p:blipFill>
          <a:blip r:embed="rId4"/>
          <a:srcRect/>
          <a:stretch>
            <a:fillRect/>
          </a:stretch>
        </p:blipFill>
        <p:spPr bwMode="auto">
          <a:xfrm>
            <a:off x="304800" y="2057400"/>
            <a:ext cx="4267200" cy="1900238"/>
          </a:xfrm>
          <a:prstGeom prst="rect">
            <a:avLst/>
          </a:prstGeom>
          <a:noFill/>
          <a:ln w="28575" cap="sq" algn="ctr">
            <a:solidFill>
              <a:schemeClr val="tx1"/>
            </a:solidFill>
            <a:miter lim="800000"/>
            <a:headEnd type="none" w="sm" len="sm"/>
            <a:tailEnd type="none" w="sm" len="sm"/>
          </a:ln>
          <a:effectLst/>
        </p:spPr>
      </p:pic>
      <p:sp>
        <p:nvSpPr>
          <p:cNvPr id="15371" name="Text Box 20"/>
          <p:cNvSpPr txBox="1">
            <a:spLocks noChangeArrowheads="1"/>
          </p:cNvSpPr>
          <p:nvPr/>
        </p:nvSpPr>
        <p:spPr bwMode="auto">
          <a:xfrm>
            <a:off x="8305800" y="636905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a:t>
            </a:r>
          </a:p>
        </p:txBody>
      </p:sp>
      <p:sp>
        <p:nvSpPr>
          <p:cNvPr id="15372" name="Rectangle 13"/>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5373"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3400" y="1295400"/>
            <a:ext cx="7848600" cy="1196975"/>
          </a:xfrm>
          <a:prstGeom prst="rect">
            <a:avLst/>
          </a:prstGeom>
          <a:noFill/>
          <a:ln w="12700" algn="ctr">
            <a:noFill/>
            <a:miter lim="800000"/>
            <a:headEnd/>
            <a:tailEnd/>
          </a:ln>
          <a:effectLst/>
        </p:spPr>
        <p:txBody>
          <a:bodyPr>
            <a:spAutoFit/>
          </a:bodyPr>
          <a:lstStyle/>
          <a:p>
            <a:pPr algn="l">
              <a:lnSpc>
                <a:spcPct val="115000"/>
              </a:lnSpc>
              <a:spcBef>
                <a:spcPct val="70000"/>
              </a:spcBef>
            </a:pPr>
            <a:r>
              <a:rPr lang="en-US" sz="2100" b="1">
                <a:solidFill>
                  <a:srgbClr val="800000"/>
                </a:solidFill>
                <a:latin typeface="Arial" charset="0"/>
              </a:rPr>
              <a:t>Illustration:</a:t>
            </a:r>
            <a:r>
              <a:rPr lang="en-US" sz="2100">
                <a:solidFill>
                  <a:srgbClr val="000000"/>
                </a:solidFill>
                <a:latin typeface="Arial" charset="0"/>
              </a:rPr>
              <a:t>  Assume upon delivery of the goods on May 6, </a:t>
            </a:r>
            <a:r>
              <a:rPr lang="en-US" sz="2100" b="1">
                <a:solidFill>
                  <a:srgbClr val="000000"/>
                </a:solidFill>
                <a:latin typeface="Arial" charset="0"/>
              </a:rPr>
              <a:t>Sauk Stereo pays</a:t>
            </a:r>
            <a:r>
              <a:rPr lang="en-US" sz="2100">
                <a:solidFill>
                  <a:srgbClr val="000000"/>
                </a:solidFill>
                <a:latin typeface="Arial" charset="0"/>
              </a:rPr>
              <a:t> Public Freight Company $150 for </a:t>
            </a:r>
            <a:r>
              <a:rPr lang="en-US" sz="2100" b="1">
                <a:solidFill>
                  <a:srgbClr val="000000"/>
                </a:solidFill>
                <a:latin typeface="Arial" charset="0"/>
              </a:rPr>
              <a:t>freight charges</a:t>
            </a:r>
            <a:r>
              <a:rPr lang="en-US" sz="2100">
                <a:solidFill>
                  <a:srgbClr val="000000"/>
                </a:solidFill>
                <a:latin typeface="Arial" charset="0"/>
              </a:rPr>
              <a:t>, the entry on Sauk Stereo’s books is:</a:t>
            </a:r>
          </a:p>
        </p:txBody>
      </p:sp>
      <p:sp>
        <p:nvSpPr>
          <p:cNvPr id="860163" name="Text Box 3"/>
          <p:cNvSpPr txBox="1">
            <a:spLocks noChangeArrowheads="1"/>
          </p:cNvSpPr>
          <p:nvPr/>
        </p:nvSpPr>
        <p:spPr bwMode="auto">
          <a:xfrm>
            <a:off x="1981200" y="2667000"/>
            <a:ext cx="5638800" cy="412750"/>
          </a:xfrm>
          <a:prstGeom prst="rect">
            <a:avLst/>
          </a:prstGeom>
          <a:noFill/>
          <a:ln w="28575">
            <a:noFill/>
            <a:miter lim="800000"/>
            <a:headEnd/>
            <a:tailEnd/>
          </a:ln>
          <a:effectLst/>
        </p:spPr>
        <p:txBody>
          <a:bodyPr>
            <a:spAutoFit/>
          </a:bodyPr>
          <a:lstStyle/>
          <a:p>
            <a:pPr algn="l">
              <a:spcBef>
                <a:spcPct val="50000"/>
              </a:spcBef>
              <a:tabLst>
                <a:tab pos="4065588" algn="r"/>
              </a:tabLst>
            </a:pPr>
            <a:r>
              <a:rPr lang="en-US" sz="2100">
                <a:latin typeface="Arial" charset="0"/>
                <a:cs typeface="Arial" charset="0"/>
              </a:rPr>
              <a:t>Inventory	150</a:t>
            </a:r>
          </a:p>
        </p:txBody>
      </p:sp>
      <p:sp>
        <p:nvSpPr>
          <p:cNvPr id="16388" name="Text Box 4"/>
          <p:cNvSpPr txBox="1">
            <a:spLocks noChangeArrowheads="1"/>
          </p:cNvSpPr>
          <p:nvPr/>
        </p:nvSpPr>
        <p:spPr bwMode="auto">
          <a:xfrm>
            <a:off x="609600" y="2667000"/>
            <a:ext cx="1524000" cy="460375"/>
          </a:xfrm>
          <a:prstGeom prst="rect">
            <a:avLst/>
          </a:prstGeom>
          <a:noFill/>
          <a:ln w="12700" algn="ctr">
            <a:noFill/>
            <a:miter lim="800000"/>
            <a:headEnd/>
            <a:tailEnd/>
          </a:ln>
          <a:effectLst/>
        </p:spPr>
        <p:txBody>
          <a:bodyPr>
            <a:spAutoFit/>
          </a:bodyPr>
          <a:lstStyle/>
          <a:p>
            <a:pPr algn="l">
              <a:lnSpc>
                <a:spcPct val="115000"/>
              </a:lnSpc>
              <a:spcBef>
                <a:spcPct val="70000"/>
              </a:spcBef>
            </a:pPr>
            <a:r>
              <a:rPr lang="en-US" sz="2100">
                <a:solidFill>
                  <a:srgbClr val="000000"/>
                </a:solidFill>
                <a:latin typeface="Arial" charset="0"/>
                <a:cs typeface="Arial" charset="0"/>
              </a:rPr>
              <a:t>May 6</a:t>
            </a:r>
          </a:p>
        </p:txBody>
      </p:sp>
      <p:sp>
        <p:nvSpPr>
          <p:cNvPr id="860165" name="Text Box 5"/>
          <p:cNvSpPr txBox="1">
            <a:spLocks noChangeArrowheads="1"/>
          </p:cNvSpPr>
          <p:nvPr/>
        </p:nvSpPr>
        <p:spPr bwMode="auto">
          <a:xfrm>
            <a:off x="1981200" y="3124200"/>
            <a:ext cx="5638800" cy="412750"/>
          </a:xfrm>
          <a:prstGeom prst="rect">
            <a:avLst/>
          </a:prstGeom>
          <a:noFill/>
          <a:ln w="28575">
            <a:noFill/>
            <a:miter lim="800000"/>
            <a:headEnd/>
            <a:tailEnd/>
          </a:ln>
          <a:effectLst/>
        </p:spPr>
        <p:txBody>
          <a:bodyPr>
            <a:spAutoFit/>
          </a:bodyPr>
          <a:lstStyle/>
          <a:p>
            <a:pPr marL="460375" algn="l">
              <a:spcBef>
                <a:spcPct val="50000"/>
              </a:spcBef>
              <a:tabLst>
                <a:tab pos="5372100" algn="r"/>
                <a:tab pos="6286500" algn="r"/>
              </a:tabLst>
            </a:pPr>
            <a:r>
              <a:rPr lang="en-US" sz="2100">
                <a:latin typeface="Arial" charset="0"/>
                <a:cs typeface="Arial" charset="0"/>
              </a:rPr>
              <a:t>Cash  	150</a:t>
            </a:r>
          </a:p>
        </p:txBody>
      </p:sp>
      <p:sp>
        <p:nvSpPr>
          <p:cNvPr id="16390" name="Text Box 7"/>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16391" name="Text Box 8"/>
          <p:cNvSpPr txBox="1">
            <a:spLocks noChangeArrowheads="1"/>
          </p:cNvSpPr>
          <p:nvPr/>
        </p:nvSpPr>
        <p:spPr bwMode="auto">
          <a:xfrm>
            <a:off x="533400" y="3962400"/>
            <a:ext cx="7848600" cy="1196975"/>
          </a:xfrm>
          <a:prstGeom prst="rect">
            <a:avLst/>
          </a:prstGeom>
          <a:noFill/>
          <a:ln w="12700" algn="ctr">
            <a:noFill/>
            <a:miter lim="800000"/>
            <a:headEnd/>
            <a:tailEnd/>
          </a:ln>
          <a:effectLst/>
        </p:spPr>
        <p:txBody>
          <a:bodyPr>
            <a:spAutoFit/>
          </a:bodyPr>
          <a:lstStyle/>
          <a:p>
            <a:pPr algn="l">
              <a:lnSpc>
                <a:spcPct val="115000"/>
              </a:lnSpc>
              <a:spcBef>
                <a:spcPct val="70000"/>
              </a:spcBef>
            </a:pPr>
            <a:r>
              <a:rPr lang="en-US" sz="2100">
                <a:solidFill>
                  <a:srgbClr val="000000"/>
                </a:solidFill>
                <a:latin typeface="Arial" charset="0"/>
              </a:rPr>
              <a:t>Assume the freight terms on the invoice in Illustration 5-6 had required </a:t>
            </a:r>
            <a:r>
              <a:rPr lang="en-US" sz="2100" b="1">
                <a:solidFill>
                  <a:srgbClr val="000000"/>
                </a:solidFill>
                <a:latin typeface="Arial" charset="0"/>
              </a:rPr>
              <a:t>PW Audio Supply to pay the freight charges</a:t>
            </a:r>
            <a:r>
              <a:rPr lang="en-US" sz="2100">
                <a:solidFill>
                  <a:srgbClr val="000000"/>
                </a:solidFill>
                <a:latin typeface="Arial" charset="0"/>
              </a:rPr>
              <a:t>, the entry by PW Audio Supply would have been:</a:t>
            </a:r>
          </a:p>
        </p:txBody>
      </p:sp>
      <p:sp>
        <p:nvSpPr>
          <p:cNvPr id="860169" name="Text Box 9"/>
          <p:cNvSpPr txBox="1">
            <a:spLocks noChangeArrowheads="1"/>
          </p:cNvSpPr>
          <p:nvPr/>
        </p:nvSpPr>
        <p:spPr bwMode="auto">
          <a:xfrm>
            <a:off x="1981200" y="5334000"/>
            <a:ext cx="5562600" cy="412750"/>
          </a:xfrm>
          <a:prstGeom prst="rect">
            <a:avLst/>
          </a:prstGeom>
          <a:noFill/>
          <a:ln w="28575">
            <a:noFill/>
            <a:miter lim="800000"/>
            <a:headEnd/>
            <a:tailEnd/>
          </a:ln>
          <a:effectLst/>
        </p:spPr>
        <p:txBody>
          <a:bodyPr>
            <a:spAutoFit/>
          </a:bodyPr>
          <a:lstStyle/>
          <a:p>
            <a:pPr algn="l">
              <a:spcBef>
                <a:spcPct val="50000"/>
              </a:spcBef>
              <a:tabLst>
                <a:tab pos="4065588" algn="r"/>
              </a:tabLst>
            </a:pPr>
            <a:r>
              <a:rPr lang="en-US" sz="2100">
                <a:latin typeface="Arial" charset="0"/>
              </a:rPr>
              <a:t>Freight-Out</a:t>
            </a:r>
            <a:r>
              <a:rPr lang="en-US" sz="2100">
                <a:latin typeface="Arial" charset="0"/>
                <a:cs typeface="Arial" charset="0"/>
              </a:rPr>
              <a:t>	150</a:t>
            </a:r>
          </a:p>
        </p:txBody>
      </p:sp>
      <p:sp>
        <p:nvSpPr>
          <p:cNvPr id="16393" name="Text Box 10"/>
          <p:cNvSpPr txBox="1">
            <a:spLocks noChangeArrowheads="1"/>
          </p:cNvSpPr>
          <p:nvPr/>
        </p:nvSpPr>
        <p:spPr bwMode="auto">
          <a:xfrm>
            <a:off x="685800" y="5334000"/>
            <a:ext cx="1524000" cy="412750"/>
          </a:xfrm>
          <a:prstGeom prst="rect">
            <a:avLst/>
          </a:prstGeom>
          <a:noFill/>
          <a:ln w="28575">
            <a:noFill/>
            <a:miter lim="800000"/>
            <a:headEnd/>
            <a:tailEnd/>
          </a:ln>
          <a:effectLst/>
        </p:spPr>
        <p:txBody>
          <a:bodyPr lIns="0" rIns="0">
            <a:spAutoFit/>
          </a:bodyPr>
          <a:lstStyle/>
          <a:p>
            <a:pPr algn="l">
              <a:spcBef>
                <a:spcPct val="50000"/>
              </a:spcBef>
            </a:pPr>
            <a:r>
              <a:rPr lang="en-US" sz="2100">
                <a:latin typeface="Arial" charset="0"/>
                <a:cs typeface="Arial" charset="0"/>
              </a:rPr>
              <a:t>May 4</a:t>
            </a:r>
          </a:p>
        </p:txBody>
      </p:sp>
      <p:sp>
        <p:nvSpPr>
          <p:cNvPr id="860171" name="Text Box 11"/>
          <p:cNvSpPr txBox="1">
            <a:spLocks noChangeArrowheads="1"/>
          </p:cNvSpPr>
          <p:nvPr/>
        </p:nvSpPr>
        <p:spPr bwMode="auto">
          <a:xfrm>
            <a:off x="1981200" y="5791200"/>
            <a:ext cx="5562600" cy="412750"/>
          </a:xfrm>
          <a:prstGeom prst="rect">
            <a:avLst/>
          </a:prstGeom>
          <a:noFill/>
          <a:ln w="28575">
            <a:noFill/>
            <a:miter lim="800000"/>
            <a:headEnd/>
            <a:tailEnd/>
          </a:ln>
          <a:effectLst/>
        </p:spPr>
        <p:txBody>
          <a:bodyPr>
            <a:spAutoFit/>
          </a:bodyPr>
          <a:lstStyle/>
          <a:p>
            <a:pPr marL="460375" algn="l">
              <a:spcBef>
                <a:spcPct val="50000"/>
              </a:spcBef>
              <a:tabLst>
                <a:tab pos="5372100" algn="r"/>
                <a:tab pos="6286500" algn="r"/>
              </a:tabLst>
            </a:pPr>
            <a:r>
              <a:rPr lang="en-US" sz="2100">
                <a:latin typeface="Arial" charset="0"/>
                <a:cs typeface="Arial" charset="0"/>
              </a:rPr>
              <a:t>Cash  	150</a:t>
            </a:r>
          </a:p>
        </p:txBody>
      </p:sp>
      <p:sp>
        <p:nvSpPr>
          <p:cNvPr id="16395" name="Line 12"/>
          <p:cNvSpPr>
            <a:spLocks noChangeShapeType="1"/>
          </p:cNvSpPr>
          <p:nvPr/>
        </p:nvSpPr>
        <p:spPr bwMode="auto">
          <a:xfrm>
            <a:off x="304800" y="3810000"/>
            <a:ext cx="8534400" cy="0"/>
          </a:xfrm>
          <a:prstGeom prst="line">
            <a:avLst/>
          </a:prstGeom>
          <a:noFill/>
          <a:ln w="38100" cap="sq">
            <a:solidFill>
              <a:srgbClr val="800000"/>
            </a:solidFill>
            <a:round/>
            <a:headEnd type="none" w="sm" len="sm"/>
            <a:tailEnd type="none" w="sm" len="sm"/>
          </a:ln>
          <a:effectLst/>
        </p:spPr>
        <p:txBody>
          <a:bodyPr/>
          <a:lstStyle/>
          <a:p>
            <a:endParaRPr lang="en-GB"/>
          </a:p>
        </p:txBody>
      </p:sp>
      <p:sp>
        <p:nvSpPr>
          <p:cNvPr id="16396" name="Rectangle 13"/>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6397"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63"/>
                                        </p:tgtEl>
                                        <p:attrNameLst>
                                          <p:attrName>style.visibility</p:attrName>
                                        </p:attrNameLst>
                                      </p:cBhvr>
                                      <p:to>
                                        <p:strVal val="visible"/>
                                      </p:to>
                                    </p:set>
                                    <p:animEffect transition="in" filter="wipe(left)">
                                      <p:cBhvr>
                                        <p:cTn id="7" dur="500"/>
                                        <p:tgtEl>
                                          <p:spTgt spid="86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65"/>
                                        </p:tgtEl>
                                        <p:attrNameLst>
                                          <p:attrName>style.visibility</p:attrName>
                                        </p:attrNameLst>
                                      </p:cBhvr>
                                      <p:to>
                                        <p:strVal val="visible"/>
                                      </p:to>
                                    </p:set>
                                    <p:animEffect transition="in" filter="wipe(left)">
                                      <p:cBhvr>
                                        <p:cTn id="12" dur="500"/>
                                        <p:tgtEl>
                                          <p:spTgt spid="86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69"/>
                                        </p:tgtEl>
                                        <p:attrNameLst>
                                          <p:attrName>style.visibility</p:attrName>
                                        </p:attrNameLst>
                                      </p:cBhvr>
                                      <p:to>
                                        <p:strVal val="visible"/>
                                      </p:to>
                                    </p:set>
                                    <p:animEffect transition="in" filter="wipe(left)">
                                      <p:cBhvr>
                                        <p:cTn id="17" dur="500"/>
                                        <p:tgtEl>
                                          <p:spTgt spid="8601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0171"/>
                                        </p:tgtEl>
                                        <p:attrNameLst>
                                          <p:attrName>style.visibility</p:attrName>
                                        </p:attrNameLst>
                                      </p:cBhvr>
                                      <p:to>
                                        <p:strVal val="visible"/>
                                      </p:to>
                                    </p:set>
                                    <p:animEffect transition="in" filter="wipe(left)">
                                      <p:cBhvr>
                                        <p:cTn id="22" dur="500"/>
                                        <p:tgtEl>
                                          <p:spTgt spid="860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autoUpdateAnimBg="0"/>
      <p:bldP spid="860165" grpId="0" autoUpdateAnimBg="0"/>
      <p:bldP spid="860169" grpId="0" autoUpdateAnimBg="0"/>
      <p:bldP spid="8601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3400" y="1890713"/>
            <a:ext cx="8153400" cy="895350"/>
          </a:xfrm>
          <a:prstGeom prst="rect">
            <a:avLst/>
          </a:prstGeom>
          <a:noFill/>
          <a:ln w="28575" cap="sq">
            <a:noFill/>
            <a:miter lim="800000"/>
            <a:headEnd type="none" w="sm" len="sm"/>
            <a:tailEnd type="none" w="sm" len="sm"/>
          </a:ln>
          <a:effectLst/>
        </p:spPr>
        <p:txBody>
          <a:bodyPr>
            <a:spAutoFit/>
          </a:bodyPr>
          <a:lstStyle/>
          <a:p>
            <a:pPr algn="l">
              <a:lnSpc>
                <a:spcPct val="120000"/>
              </a:lnSpc>
              <a:spcBef>
                <a:spcPct val="30000"/>
              </a:spcBef>
              <a:spcAft>
                <a:spcPct val="20000"/>
              </a:spcAft>
              <a:buSzPct val="80000"/>
            </a:pPr>
            <a:r>
              <a:rPr lang="en-US" sz="2200" b="1">
                <a:latin typeface="Arial" charset="0"/>
              </a:rPr>
              <a:t>Purchaser may be dissatisfied</a:t>
            </a:r>
            <a:r>
              <a:rPr lang="en-US" sz="2200">
                <a:latin typeface="Arial" charset="0"/>
              </a:rPr>
              <a:t> because goods are damaged or defective, of inferior quality, or do not meet specifications.</a:t>
            </a:r>
          </a:p>
        </p:txBody>
      </p:sp>
      <p:sp>
        <p:nvSpPr>
          <p:cNvPr id="17411" name="Text Box 3"/>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Purchase Returns and Allowances</a:t>
            </a:r>
          </a:p>
        </p:txBody>
      </p:sp>
      <p:sp>
        <p:nvSpPr>
          <p:cNvPr id="17412" name="Rectangle 5"/>
          <p:cNvSpPr>
            <a:spLocks noChangeArrowheads="1"/>
          </p:cNvSpPr>
          <p:nvPr/>
        </p:nvSpPr>
        <p:spPr bwMode="auto">
          <a:xfrm>
            <a:off x="685800" y="3676650"/>
            <a:ext cx="3581400" cy="1446213"/>
          </a:xfrm>
          <a:prstGeom prst="rect">
            <a:avLst/>
          </a:prstGeom>
          <a:noFill/>
          <a:ln w="28575" cap="sq">
            <a:solidFill>
              <a:schemeClr val="tx1"/>
            </a:solidFill>
            <a:miter lim="800000"/>
            <a:headEnd type="none" w="sm" len="sm"/>
            <a:tailEnd type="none" w="sm" len="sm"/>
          </a:ln>
          <a:effectLst/>
        </p:spPr>
        <p:txBody>
          <a:bodyPr>
            <a:spAutoFit/>
          </a:bodyPr>
          <a:lstStyle/>
          <a:p>
            <a:pPr>
              <a:lnSpc>
                <a:spcPct val="110000"/>
              </a:lnSpc>
              <a:spcBef>
                <a:spcPct val="50000"/>
              </a:spcBef>
            </a:pPr>
            <a:r>
              <a:rPr lang="en-US">
                <a:latin typeface="Arial" charset="0"/>
              </a:rPr>
              <a:t>Return goods for credit if the sale was made on credit, or for a cash refund if the purchase was for cash.</a:t>
            </a:r>
          </a:p>
        </p:txBody>
      </p:sp>
      <p:sp>
        <p:nvSpPr>
          <p:cNvPr id="17413" name="Rectangle 6"/>
          <p:cNvSpPr>
            <a:spLocks noChangeArrowheads="1"/>
          </p:cNvSpPr>
          <p:nvPr/>
        </p:nvSpPr>
        <p:spPr bwMode="auto">
          <a:xfrm>
            <a:off x="4800600" y="3676650"/>
            <a:ext cx="3581400" cy="1446213"/>
          </a:xfrm>
          <a:prstGeom prst="rect">
            <a:avLst/>
          </a:prstGeom>
          <a:noFill/>
          <a:ln w="28575" cap="sq">
            <a:solidFill>
              <a:schemeClr val="tx1"/>
            </a:solidFill>
            <a:miter lim="800000"/>
            <a:headEnd type="none" w="sm" len="sm"/>
            <a:tailEnd type="none" w="sm" len="sm"/>
          </a:ln>
          <a:effectLst/>
        </p:spPr>
        <p:txBody>
          <a:bodyPr>
            <a:spAutoFit/>
          </a:bodyPr>
          <a:lstStyle/>
          <a:p>
            <a:pPr>
              <a:lnSpc>
                <a:spcPct val="110000"/>
              </a:lnSpc>
              <a:spcBef>
                <a:spcPct val="50000"/>
              </a:spcBef>
            </a:pPr>
            <a:r>
              <a:rPr lang="en-US">
                <a:latin typeface="Arial" charset="0"/>
              </a:rPr>
              <a:t>May choose to keep the merchandise if the seller will grant a reduction of the purchase price.</a:t>
            </a:r>
          </a:p>
        </p:txBody>
      </p:sp>
      <p:sp>
        <p:nvSpPr>
          <p:cNvPr id="17414" name="Rectangle 7"/>
          <p:cNvSpPr>
            <a:spLocks noChangeArrowheads="1"/>
          </p:cNvSpPr>
          <p:nvPr/>
        </p:nvSpPr>
        <p:spPr bwMode="auto">
          <a:xfrm>
            <a:off x="685800" y="3187700"/>
            <a:ext cx="3581400" cy="485775"/>
          </a:xfrm>
          <a:prstGeom prst="rect">
            <a:avLst/>
          </a:prstGeom>
          <a:solidFill>
            <a:srgbClr val="FFFF99"/>
          </a:solidFill>
          <a:ln w="28575" cap="sq">
            <a:solidFill>
              <a:schemeClr val="tx1"/>
            </a:solidFill>
            <a:miter lim="800000"/>
            <a:headEnd type="none" w="sm" len="sm"/>
            <a:tailEnd type="none" w="sm" len="sm"/>
          </a:ln>
          <a:effectLst/>
        </p:spPr>
        <p:txBody>
          <a:bodyPr>
            <a:spAutoFit/>
          </a:bodyPr>
          <a:lstStyle/>
          <a:p>
            <a:pPr>
              <a:spcBef>
                <a:spcPct val="50000"/>
              </a:spcBef>
            </a:pPr>
            <a:r>
              <a:rPr lang="en-US" sz="2400" b="1">
                <a:latin typeface="Arial" charset="0"/>
              </a:rPr>
              <a:t>Purchase Return</a:t>
            </a:r>
          </a:p>
        </p:txBody>
      </p:sp>
      <p:sp>
        <p:nvSpPr>
          <p:cNvPr id="17415" name="Rectangle 8"/>
          <p:cNvSpPr>
            <a:spLocks noChangeArrowheads="1"/>
          </p:cNvSpPr>
          <p:nvPr/>
        </p:nvSpPr>
        <p:spPr bwMode="auto">
          <a:xfrm>
            <a:off x="4800600" y="3186113"/>
            <a:ext cx="3581400" cy="485775"/>
          </a:xfrm>
          <a:prstGeom prst="rect">
            <a:avLst/>
          </a:prstGeom>
          <a:solidFill>
            <a:srgbClr val="FFFF99"/>
          </a:solidFill>
          <a:ln w="28575" cap="sq">
            <a:solidFill>
              <a:schemeClr val="tx1"/>
            </a:solidFill>
            <a:miter lim="800000"/>
            <a:headEnd type="none" w="sm" len="sm"/>
            <a:tailEnd type="none" w="sm" len="sm"/>
          </a:ln>
          <a:effectLst/>
        </p:spPr>
        <p:txBody>
          <a:bodyPr>
            <a:spAutoFit/>
          </a:bodyPr>
          <a:lstStyle/>
          <a:p>
            <a:pPr>
              <a:spcBef>
                <a:spcPct val="50000"/>
              </a:spcBef>
            </a:pPr>
            <a:r>
              <a:rPr lang="en-US" sz="2400" b="1">
                <a:latin typeface="Arial" charset="0"/>
              </a:rPr>
              <a:t>Purchase Allowance</a:t>
            </a:r>
          </a:p>
        </p:txBody>
      </p:sp>
      <p:sp>
        <p:nvSpPr>
          <p:cNvPr id="17416" name="Text Box 9"/>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17417" name="Rectangle 10"/>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7418"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18435" name="Text Box 4"/>
          <p:cNvSpPr txBox="1">
            <a:spLocks noChangeArrowheads="1"/>
          </p:cNvSpPr>
          <p:nvPr/>
        </p:nvSpPr>
        <p:spPr bwMode="auto">
          <a:xfrm>
            <a:off x="533400" y="1295400"/>
            <a:ext cx="7772400" cy="9302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solidFill>
                  <a:srgbClr val="000000"/>
                </a:solidFill>
                <a:latin typeface="Arial" charset="0"/>
              </a:rPr>
              <a:t>  Assume Sauk Stereo returned goods costing $300 to PW Audio Supply on May 8.</a:t>
            </a:r>
          </a:p>
        </p:txBody>
      </p:sp>
      <p:sp>
        <p:nvSpPr>
          <p:cNvPr id="866309" name="Text Box 5"/>
          <p:cNvSpPr txBox="1">
            <a:spLocks noChangeArrowheads="1"/>
          </p:cNvSpPr>
          <p:nvPr/>
        </p:nvSpPr>
        <p:spPr bwMode="auto">
          <a:xfrm>
            <a:off x="1905000" y="2616200"/>
            <a:ext cx="6629400" cy="427038"/>
          </a:xfrm>
          <a:prstGeom prst="rect">
            <a:avLst/>
          </a:prstGeom>
          <a:noFill/>
          <a:ln w="28575">
            <a:noFill/>
            <a:miter lim="800000"/>
            <a:headEnd/>
            <a:tailEnd/>
          </a:ln>
          <a:effectLst/>
        </p:spPr>
        <p:txBody>
          <a:bodyPr>
            <a:spAutoFit/>
          </a:bodyPr>
          <a:lstStyle/>
          <a:p>
            <a:pPr algn="l">
              <a:spcBef>
                <a:spcPct val="50000"/>
              </a:spcBef>
              <a:tabLst>
                <a:tab pos="4686300" algn="r"/>
              </a:tabLst>
            </a:pPr>
            <a:r>
              <a:rPr lang="en-US" sz="2200">
                <a:latin typeface="Arial" charset="0"/>
                <a:cs typeface="Arial" charset="0"/>
              </a:rPr>
              <a:t>Accounts Payable	300</a:t>
            </a:r>
          </a:p>
        </p:txBody>
      </p:sp>
      <p:sp>
        <p:nvSpPr>
          <p:cNvPr id="18437" name="Text Box 6"/>
          <p:cNvSpPr txBox="1">
            <a:spLocks noChangeArrowheads="1"/>
          </p:cNvSpPr>
          <p:nvPr/>
        </p:nvSpPr>
        <p:spPr bwMode="auto">
          <a:xfrm>
            <a:off x="685800" y="2616200"/>
            <a:ext cx="10668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8</a:t>
            </a:r>
          </a:p>
        </p:txBody>
      </p:sp>
      <p:sp>
        <p:nvSpPr>
          <p:cNvPr id="866311" name="Text Box 7"/>
          <p:cNvSpPr txBox="1">
            <a:spLocks noChangeArrowheads="1"/>
          </p:cNvSpPr>
          <p:nvPr/>
        </p:nvSpPr>
        <p:spPr bwMode="auto">
          <a:xfrm>
            <a:off x="1905000" y="3103563"/>
            <a:ext cx="6629400" cy="427037"/>
          </a:xfrm>
          <a:prstGeom prst="rect">
            <a:avLst/>
          </a:prstGeom>
          <a:noFill/>
          <a:ln w="28575">
            <a:noFill/>
            <a:miter lim="800000"/>
            <a:headEnd/>
            <a:tailEnd/>
          </a:ln>
          <a:effectLst/>
        </p:spPr>
        <p:txBody>
          <a:bodyPr>
            <a:spAutoFit/>
          </a:bodyPr>
          <a:lstStyle/>
          <a:p>
            <a:pPr marL="460375" algn="l">
              <a:spcBef>
                <a:spcPct val="50000"/>
              </a:spcBef>
              <a:tabLst>
                <a:tab pos="4745038" algn="r"/>
                <a:tab pos="5886450" algn="r"/>
              </a:tabLst>
            </a:pPr>
            <a:r>
              <a:rPr lang="en-US" sz="2200">
                <a:latin typeface="Arial" charset="0"/>
              </a:rPr>
              <a:t>Inventory</a:t>
            </a:r>
            <a:r>
              <a:rPr lang="en-US" sz="2200">
                <a:latin typeface="Arial" charset="0"/>
                <a:cs typeface="Arial" charset="0"/>
              </a:rPr>
              <a:t> 		300</a:t>
            </a:r>
          </a:p>
        </p:txBody>
      </p:sp>
      <p:sp>
        <p:nvSpPr>
          <p:cNvPr id="18439" name="Rectangle 8"/>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18440"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9"/>
                                        </p:tgtEl>
                                        <p:attrNameLst>
                                          <p:attrName>style.visibility</p:attrName>
                                        </p:attrNameLst>
                                      </p:cBhvr>
                                      <p:to>
                                        <p:strVal val="visible"/>
                                      </p:to>
                                    </p:set>
                                    <p:animEffect transition="in" filter="wipe(left)">
                                      <p:cBhvr>
                                        <p:cTn id="7" dur="500"/>
                                        <p:tgtEl>
                                          <p:spTgt spid="86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11"/>
                                        </p:tgtEl>
                                        <p:attrNameLst>
                                          <p:attrName>style.visibility</p:attrName>
                                        </p:attrNameLst>
                                      </p:cBhvr>
                                      <p:to>
                                        <p:strVal val="visible"/>
                                      </p:to>
                                    </p:set>
                                    <p:animEffect transition="in" filter="wipe(left)">
                                      <p:cBhvr>
                                        <p:cTn id="12" dur="500"/>
                                        <p:tgtEl>
                                          <p:spTgt spid="866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9" grpId="0" autoUpdateAnimBg="0"/>
      <p:bldP spid="86631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9763"/>
            <a:ext cx="7696200" cy="3382962"/>
          </a:xfrm>
          <a:prstGeom prst="rect">
            <a:avLst/>
          </a:prstGeom>
          <a:noFill/>
          <a:ln w="28575" cap="sq">
            <a:noFill/>
            <a:miter lim="800000"/>
            <a:headEnd type="none" w="sm" len="sm"/>
            <a:tailEnd type="none" w="sm" len="sm"/>
          </a:ln>
          <a:effectLst/>
        </p:spPr>
        <p:txBody>
          <a:bodyPr>
            <a:spAutoFit/>
          </a:bodyPr>
          <a:lstStyle/>
          <a:p>
            <a:pPr algn="l">
              <a:lnSpc>
                <a:spcPct val="125000"/>
              </a:lnSpc>
              <a:spcBef>
                <a:spcPct val="50000"/>
              </a:spcBef>
              <a:spcAft>
                <a:spcPct val="20000"/>
              </a:spcAft>
              <a:buSzPct val="80000"/>
            </a:pPr>
            <a:r>
              <a:rPr lang="en-US" sz="2300" b="1">
                <a:latin typeface="Arial" charset="0"/>
              </a:rPr>
              <a:t>Credit terms</a:t>
            </a:r>
            <a:r>
              <a:rPr lang="en-US" sz="2300">
                <a:latin typeface="Arial" charset="0"/>
              </a:rPr>
              <a:t> may permit buyer to claim a cash discount for prompt payment.</a:t>
            </a:r>
          </a:p>
          <a:p>
            <a:pPr algn="l">
              <a:lnSpc>
                <a:spcPct val="125000"/>
              </a:lnSpc>
              <a:spcBef>
                <a:spcPct val="50000"/>
              </a:spcBef>
              <a:spcAft>
                <a:spcPct val="20000"/>
              </a:spcAft>
              <a:buSzPct val="80000"/>
            </a:pPr>
            <a:r>
              <a:rPr lang="en-US" sz="2300" b="1">
                <a:latin typeface="Arial" charset="0"/>
              </a:rPr>
              <a:t>Advantages:</a:t>
            </a:r>
          </a:p>
          <a:p>
            <a:pPr marL="692150" lvl="1" indent="-457200" algn="l">
              <a:lnSpc>
                <a:spcPct val="125000"/>
              </a:lnSpc>
              <a:spcBef>
                <a:spcPct val="50000"/>
              </a:spcBef>
              <a:spcAft>
                <a:spcPct val="20000"/>
              </a:spcAft>
              <a:buClr>
                <a:srgbClr val="800000"/>
              </a:buClr>
              <a:buSzPct val="80000"/>
              <a:buFont typeface="Wingdings" pitchFamily="2" charset="2"/>
              <a:buChar char="u"/>
            </a:pPr>
            <a:r>
              <a:rPr lang="en-US" sz="2100">
                <a:latin typeface="Arial" charset="0"/>
              </a:rPr>
              <a:t>Purchaser saves money.</a:t>
            </a:r>
          </a:p>
          <a:p>
            <a:pPr marL="692150" lvl="1" indent="-457200" algn="l">
              <a:lnSpc>
                <a:spcPct val="125000"/>
              </a:lnSpc>
              <a:spcBef>
                <a:spcPct val="50000"/>
              </a:spcBef>
              <a:spcAft>
                <a:spcPct val="20000"/>
              </a:spcAft>
              <a:buClr>
                <a:srgbClr val="800000"/>
              </a:buClr>
              <a:buSzPct val="80000"/>
              <a:buFont typeface="Wingdings" pitchFamily="2" charset="2"/>
              <a:buChar char="u"/>
            </a:pPr>
            <a:r>
              <a:rPr lang="en-US" sz="2100">
                <a:latin typeface="Arial" charset="0"/>
              </a:rPr>
              <a:t>Seller shortens the operating cycle by converting the accounts receivable into cash earlier.</a:t>
            </a:r>
          </a:p>
        </p:txBody>
      </p:sp>
      <p:sp>
        <p:nvSpPr>
          <p:cNvPr id="20483" name="Text Box 3"/>
          <p:cNvSpPr txBox="1">
            <a:spLocks noChangeArrowheads="1"/>
          </p:cNvSpPr>
          <p:nvPr/>
        </p:nvSpPr>
        <p:spPr bwMode="auto">
          <a:xfrm>
            <a:off x="533400" y="1295400"/>
            <a:ext cx="6843713" cy="519113"/>
          </a:xfrm>
          <a:prstGeom prst="rect">
            <a:avLst/>
          </a:prstGeom>
          <a:noFill/>
          <a:ln w="28575" cap="sq" algn="ctr">
            <a:noFill/>
            <a:miter lim="800000"/>
            <a:headEnd/>
            <a:tailEnd/>
          </a:ln>
          <a:effectLst/>
        </p:spPr>
        <p:txBody>
          <a:bodyPr>
            <a:spAutoFit/>
          </a:bodyPr>
          <a:lstStyle/>
          <a:p>
            <a:pPr algn="l">
              <a:buSzPct val="80000"/>
            </a:pPr>
            <a:r>
              <a:rPr lang="en-US" sz="2800" b="1">
                <a:solidFill>
                  <a:srgbClr val="000066"/>
                </a:solidFill>
                <a:latin typeface="Arial" charset="0"/>
              </a:rPr>
              <a:t>Purchase Discounts </a:t>
            </a:r>
          </a:p>
        </p:txBody>
      </p:sp>
      <p:sp>
        <p:nvSpPr>
          <p:cNvPr id="20484" name="Rectangle 5"/>
          <p:cNvSpPr>
            <a:spLocks noChangeArrowheads="1"/>
          </p:cNvSpPr>
          <p:nvPr/>
        </p:nvSpPr>
        <p:spPr bwMode="auto">
          <a:xfrm>
            <a:off x="5105400" y="2895600"/>
            <a:ext cx="2895600" cy="769938"/>
          </a:xfrm>
          <a:prstGeom prst="rect">
            <a:avLst/>
          </a:prstGeom>
          <a:solidFill>
            <a:srgbClr val="FAEFB6"/>
          </a:solidFill>
          <a:ln w="28575" cap="sq">
            <a:solidFill>
              <a:schemeClr val="tx1"/>
            </a:solidFill>
            <a:miter lim="800000"/>
            <a:headEnd type="none" w="sm" len="sm"/>
            <a:tailEnd type="none" w="sm" len="sm"/>
          </a:ln>
          <a:effectLst/>
        </p:spPr>
        <p:txBody>
          <a:bodyPr>
            <a:spAutoFit/>
          </a:bodyPr>
          <a:lstStyle/>
          <a:p>
            <a:pPr algn="l">
              <a:spcBef>
                <a:spcPct val="50000"/>
              </a:spcBef>
            </a:pPr>
            <a:r>
              <a:rPr lang="en-US" sz="2200" b="1">
                <a:solidFill>
                  <a:srgbClr val="800000"/>
                </a:solidFill>
                <a:latin typeface="Arial" charset="0"/>
              </a:rPr>
              <a:t>Example: </a:t>
            </a:r>
            <a:r>
              <a:rPr lang="en-US">
                <a:latin typeface="Arial" charset="0"/>
              </a:rPr>
              <a:t>Credit terms may read </a:t>
            </a:r>
            <a:r>
              <a:rPr lang="en-US" sz="2200" b="1">
                <a:solidFill>
                  <a:srgbClr val="800000"/>
                </a:solidFill>
                <a:latin typeface="Arial" charset="0"/>
              </a:rPr>
              <a:t>2/10, n/30</a:t>
            </a:r>
            <a:r>
              <a:rPr lang="en-US">
                <a:latin typeface="Arial" charset="0"/>
              </a:rPr>
              <a:t>.</a:t>
            </a:r>
          </a:p>
        </p:txBody>
      </p:sp>
      <p:sp>
        <p:nvSpPr>
          <p:cNvPr id="20485" name="Text Box 6"/>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0486"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0487"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09600" y="3201988"/>
            <a:ext cx="2438400" cy="2128837"/>
          </a:xfrm>
          <a:prstGeom prst="rect">
            <a:avLst/>
          </a:prstGeom>
          <a:solidFill>
            <a:srgbClr val="CCECFF"/>
          </a:solidFill>
          <a:ln w="28575" cap="sq">
            <a:solidFill>
              <a:schemeClr val="tx1"/>
            </a:solidFill>
            <a:miter lim="800000"/>
            <a:headEnd type="none" w="sm" len="sm"/>
            <a:tailEnd type="none" w="sm" len="sm"/>
          </a:ln>
          <a:effectLst/>
        </p:spPr>
        <p:txBody>
          <a:bodyPr>
            <a:spAutoFit/>
          </a:bodyPr>
          <a:lstStyle/>
          <a:p>
            <a:pPr>
              <a:lnSpc>
                <a:spcPct val="120000"/>
              </a:lnSpc>
              <a:spcBef>
                <a:spcPct val="50000"/>
              </a:spcBef>
            </a:pPr>
            <a:r>
              <a:rPr lang="en-US" sz="2200">
                <a:solidFill>
                  <a:srgbClr val="000000"/>
                </a:solidFill>
                <a:latin typeface="Arial" charset="0"/>
              </a:rPr>
              <a:t>2% discount if paid within 10 days, otherwise net amount due within 30 days.</a:t>
            </a:r>
          </a:p>
        </p:txBody>
      </p:sp>
      <p:sp>
        <p:nvSpPr>
          <p:cNvPr id="21507" name="Rectangle 5"/>
          <p:cNvSpPr>
            <a:spLocks noChangeArrowheads="1"/>
          </p:cNvSpPr>
          <p:nvPr/>
        </p:nvSpPr>
        <p:spPr bwMode="auto">
          <a:xfrm>
            <a:off x="3352800" y="3200400"/>
            <a:ext cx="2438400" cy="1727200"/>
          </a:xfrm>
          <a:prstGeom prst="rect">
            <a:avLst/>
          </a:prstGeom>
          <a:solidFill>
            <a:srgbClr val="CCECFF"/>
          </a:solidFill>
          <a:ln w="28575" cap="sq">
            <a:solidFill>
              <a:schemeClr val="tx1"/>
            </a:solidFill>
            <a:miter lim="800000"/>
            <a:headEnd type="none" w="sm" len="sm"/>
            <a:tailEnd type="none" w="sm" len="sm"/>
          </a:ln>
          <a:effectLst/>
        </p:spPr>
        <p:txBody>
          <a:bodyPr>
            <a:spAutoFit/>
          </a:bodyPr>
          <a:lstStyle/>
          <a:p>
            <a:pPr>
              <a:lnSpc>
                <a:spcPct val="120000"/>
              </a:lnSpc>
              <a:spcBef>
                <a:spcPct val="50000"/>
              </a:spcBef>
            </a:pPr>
            <a:r>
              <a:rPr lang="en-US" sz="2200">
                <a:solidFill>
                  <a:srgbClr val="000000"/>
                </a:solidFill>
                <a:latin typeface="Arial" charset="0"/>
              </a:rPr>
              <a:t>1% discount if paid within first 10 days of next month.</a:t>
            </a:r>
          </a:p>
        </p:txBody>
      </p:sp>
      <p:sp>
        <p:nvSpPr>
          <p:cNvPr id="21508" name="Rectangle 6"/>
          <p:cNvSpPr>
            <a:spLocks noChangeArrowheads="1"/>
          </p:cNvSpPr>
          <p:nvPr/>
        </p:nvSpPr>
        <p:spPr bwMode="auto">
          <a:xfrm>
            <a:off x="609600" y="2209800"/>
            <a:ext cx="2438400" cy="990600"/>
          </a:xfrm>
          <a:prstGeom prst="rect">
            <a:avLst/>
          </a:prstGeom>
          <a:solidFill>
            <a:srgbClr val="FFFF99"/>
          </a:solidFill>
          <a:ln w="38100" cap="sq">
            <a:solidFill>
              <a:schemeClr val="tx1"/>
            </a:solidFill>
            <a:miter lim="800000"/>
            <a:headEnd type="none" w="sm" len="sm"/>
            <a:tailEnd type="none" w="sm" len="sm"/>
          </a:ln>
          <a:effectLst/>
        </p:spPr>
        <p:txBody>
          <a:bodyPr wrap="none" anchor="ctr"/>
          <a:lstStyle/>
          <a:p>
            <a:r>
              <a:rPr lang="en-US" sz="2400" b="1">
                <a:latin typeface="Arial" charset="0"/>
              </a:rPr>
              <a:t>2/10, n/30</a:t>
            </a:r>
          </a:p>
        </p:txBody>
      </p:sp>
      <p:sp>
        <p:nvSpPr>
          <p:cNvPr id="21509" name="Rectangle 7"/>
          <p:cNvSpPr>
            <a:spLocks noChangeArrowheads="1"/>
          </p:cNvSpPr>
          <p:nvPr/>
        </p:nvSpPr>
        <p:spPr bwMode="auto">
          <a:xfrm>
            <a:off x="3352800" y="2209800"/>
            <a:ext cx="2438400" cy="990600"/>
          </a:xfrm>
          <a:prstGeom prst="rect">
            <a:avLst/>
          </a:prstGeom>
          <a:solidFill>
            <a:srgbClr val="FFFF99"/>
          </a:solidFill>
          <a:ln w="38100" cap="sq">
            <a:solidFill>
              <a:schemeClr val="tx1"/>
            </a:solidFill>
            <a:miter lim="800000"/>
            <a:headEnd type="none" w="sm" len="sm"/>
            <a:tailEnd type="none" w="sm" len="sm"/>
          </a:ln>
          <a:effectLst/>
        </p:spPr>
        <p:txBody>
          <a:bodyPr wrap="none" anchor="ctr"/>
          <a:lstStyle/>
          <a:p>
            <a:r>
              <a:rPr lang="en-US" sz="2400" b="1">
                <a:latin typeface="Arial" charset="0"/>
              </a:rPr>
              <a:t>1/10 EOM</a:t>
            </a:r>
          </a:p>
        </p:txBody>
      </p:sp>
      <p:sp>
        <p:nvSpPr>
          <p:cNvPr id="21510" name="Rectangle 8"/>
          <p:cNvSpPr>
            <a:spLocks noChangeArrowheads="1"/>
          </p:cNvSpPr>
          <p:nvPr/>
        </p:nvSpPr>
        <p:spPr bwMode="auto">
          <a:xfrm>
            <a:off x="6096000" y="3200400"/>
            <a:ext cx="2438400" cy="1727200"/>
          </a:xfrm>
          <a:prstGeom prst="rect">
            <a:avLst/>
          </a:prstGeom>
          <a:solidFill>
            <a:srgbClr val="CCECFF"/>
          </a:solidFill>
          <a:ln w="28575" cap="sq">
            <a:solidFill>
              <a:schemeClr val="tx1"/>
            </a:solidFill>
            <a:miter lim="800000"/>
            <a:headEnd type="none" w="sm" len="sm"/>
            <a:tailEnd type="none" w="sm" len="sm"/>
          </a:ln>
          <a:effectLst/>
        </p:spPr>
        <p:txBody>
          <a:bodyPr>
            <a:spAutoFit/>
          </a:bodyPr>
          <a:lstStyle/>
          <a:p>
            <a:pPr>
              <a:lnSpc>
                <a:spcPct val="120000"/>
              </a:lnSpc>
              <a:spcBef>
                <a:spcPct val="50000"/>
              </a:spcBef>
            </a:pPr>
            <a:r>
              <a:rPr lang="en-US" sz="2200">
                <a:solidFill>
                  <a:srgbClr val="000000"/>
                </a:solidFill>
                <a:latin typeface="Arial" charset="0"/>
              </a:rPr>
              <a:t>Net amount due within the first 10 days of the next month.</a:t>
            </a:r>
          </a:p>
        </p:txBody>
      </p:sp>
      <p:sp>
        <p:nvSpPr>
          <p:cNvPr id="21511" name="Rectangle 9"/>
          <p:cNvSpPr>
            <a:spLocks noChangeArrowheads="1"/>
          </p:cNvSpPr>
          <p:nvPr/>
        </p:nvSpPr>
        <p:spPr bwMode="auto">
          <a:xfrm>
            <a:off x="6096000" y="2209800"/>
            <a:ext cx="2438400" cy="990600"/>
          </a:xfrm>
          <a:prstGeom prst="rect">
            <a:avLst/>
          </a:prstGeom>
          <a:solidFill>
            <a:srgbClr val="FFFF99"/>
          </a:solidFill>
          <a:ln w="38100" cap="sq">
            <a:solidFill>
              <a:schemeClr val="tx1"/>
            </a:solidFill>
            <a:miter lim="800000"/>
            <a:headEnd type="none" w="sm" len="sm"/>
            <a:tailEnd type="none" w="sm" len="sm"/>
          </a:ln>
          <a:effectLst/>
        </p:spPr>
        <p:txBody>
          <a:bodyPr anchor="ctr"/>
          <a:lstStyle/>
          <a:p>
            <a:r>
              <a:rPr lang="en-US" sz="2400" b="1">
                <a:latin typeface="Arial" charset="0"/>
              </a:rPr>
              <a:t>n/10 EOM</a:t>
            </a:r>
          </a:p>
        </p:txBody>
      </p:sp>
      <p:sp>
        <p:nvSpPr>
          <p:cNvPr id="21512" name="Text Box 10"/>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1513" name="Text Box 11"/>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Purchase Discounts </a:t>
            </a:r>
            <a:r>
              <a:rPr lang="en-US" sz="2800">
                <a:latin typeface="Arial" charset="0"/>
              </a:rPr>
              <a:t>- Terms</a:t>
            </a:r>
          </a:p>
        </p:txBody>
      </p:sp>
      <p:sp>
        <p:nvSpPr>
          <p:cNvPr id="21514" name="Rectangle 11"/>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1515"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Text Box 2"/>
          <p:cNvSpPr txBox="1">
            <a:spLocks noChangeArrowheads="1"/>
          </p:cNvSpPr>
          <p:nvPr/>
        </p:nvSpPr>
        <p:spPr bwMode="auto">
          <a:xfrm>
            <a:off x="1905000" y="3803650"/>
            <a:ext cx="6400800" cy="427038"/>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Accounts Payable	3,500</a:t>
            </a:r>
          </a:p>
        </p:txBody>
      </p:sp>
      <p:sp>
        <p:nvSpPr>
          <p:cNvPr id="22531" name="Text Box 3"/>
          <p:cNvSpPr txBox="1">
            <a:spLocks noChangeArrowheads="1"/>
          </p:cNvSpPr>
          <p:nvPr/>
        </p:nvSpPr>
        <p:spPr bwMode="auto">
          <a:xfrm>
            <a:off x="533400" y="3810000"/>
            <a:ext cx="1143000" cy="427038"/>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May 14</a:t>
            </a:r>
          </a:p>
        </p:txBody>
      </p:sp>
      <p:sp>
        <p:nvSpPr>
          <p:cNvPr id="872452" name="Text Box 4"/>
          <p:cNvSpPr txBox="1">
            <a:spLocks noChangeArrowheads="1"/>
          </p:cNvSpPr>
          <p:nvPr/>
        </p:nvSpPr>
        <p:spPr bwMode="auto">
          <a:xfrm>
            <a:off x="1905000" y="4794250"/>
            <a:ext cx="6400800" cy="427038"/>
          </a:xfrm>
          <a:prstGeom prst="rect">
            <a:avLst/>
          </a:prstGeom>
          <a:noFill/>
          <a:ln w="28575">
            <a:noFill/>
            <a:miter lim="800000"/>
            <a:headEnd/>
            <a:tailEnd/>
          </a:ln>
          <a:effectLst/>
        </p:spPr>
        <p:txBody>
          <a:bodyPr>
            <a:spAutoFit/>
          </a:bodyPr>
          <a:lstStyle/>
          <a:p>
            <a:pPr marL="460375" algn="l">
              <a:spcBef>
                <a:spcPct val="50000"/>
              </a:spcBef>
              <a:tabLst>
                <a:tab pos="4745038" algn="r"/>
                <a:tab pos="5715000" algn="r"/>
              </a:tabLst>
            </a:pPr>
            <a:r>
              <a:rPr lang="en-US" sz="2200">
                <a:latin typeface="Arial" charset="0"/>
                <a:cs typeface="Arial" charset="0"/>
              </a:rPr>
              <a:t>Cash 	    	3,430</a:t>
            </a:r>
          </a:p>
        </p:txBody>
      </p:sp>
      <p:sp>
        <p:nvSpPr>
          <p:cNvPr id="872454" name="Text Box 6"/>
          <p:cNvSpPr txBox="1">
            <a:spLocks noChangeArrowheads="1"/>
          </p:cNvSpPr>
          <p:nvPr/>
        </p:nvSpPr>
        <p:spPr bwMode="auto">
          <a:xfrm>
            <a:off x="1905000" y="4308475"/>
            <a:ext cx="6400800" cy="427038"/>
          </a:xfrm>
          <a:prstGeom prst="rect">
            <a:avLst/>
          </a:prstGeom>
          <a:noFill/>
          <a:ln w="28575">
            <a:noFill/>
            <a:miter lim="800000"/>
            <a:headEnd/>
            <a:tailEnd/>
          </a:ln>
          <a:effectLst/>
        </p:spPr>
        <p:txBody>
          <a:bodyPr>
            <a:spAutoFit/>
          </a:bodyPr>
          <a:lstStyle/>
          <a:p>
            <a:pPr marL="460375" algn="l">
              <a:spcBef>
                <a:spcPct val="50000"/>
              </a:spcBef>
              <a:tabLst>
                <a:tab pos="4745038" algn="r"/>
                <a:tab pos="5715000" algn="r"/>
              </a:tabLst>
            </a:pPr>
            <a:r>
              <a:rPr lang="en-US" sz="2200">
                <a:latin typeface="Arial" charset="0"/>
                <a:cs typeface="Arial" charset="0"/>
              </a:rPr>
              <a:t>Inventory 		70</a:t>
            </a:r>
          </a:p>
        </p:txBody>
      </p:sp>
      <p:sp>
        <p:nvSpPr>
          <p:cNvPr id="872455" name="Text Box 7"/>
          <p:cNvSpPr txBox="1">
            <a:spLocks noChangeArrowheads="1"/>
          </p:cNvSpPr>
          <p:nvPr/>
        </p:nvSpPr>
        <p:spPr bwMode="auto">
          <a:xfrm>
            <a:off x="457200" y="5602288"/>
            <a:ext cx="4038600" cy="366712"/>
          </a:xfrm>
          <a:prstGeom prst="rect">
            <a:avLst/>
          </a:prstGeom>
          <a:noFill/>
          <a:ln w="28575">
            <a:noFill/>
            <a:miter lim="800000"/>
            <a:headEnd/>
            <a:tailEnd/>
          </a:ln>
          <a:effectLst/>
        </p:spPr>
        <p:txBody>
          <a:bodyPr>
            <a:spAutoFit/>
          </a:bodyPr>
          <a:lstStyle/>
          <a:p>
            <a:pPr algn="r">
              <a:spcBef>
                <a:spcPct val="50000"/>
              </a:spcBef>
              <a:tabLst>
                <a:tab pos="4745038" algn="r"/>
              </a:tabLst>
            </a:pPr>
            <a:r>
              <a:rPr lang="en-US" sz="1800">
                <a:latin typeface="Arial" charset="0"/>
                <a:cs typeface="Arial" charset="0"/>
              </a:rPr>
              <a:t>(Discount = $3,500 x 2% = </a:t>
            </a:r>
            <a:r>
              <a:rPr lang="en-US" sz="1800" b="1">
                <a:latin typeface="Arial" charset="0"/>
                <a:cs typeface="Arial" charset="0"/>
              </a:rPr>
              <a:t>$70</a:t>
            </a:r>
            <a:r>
              <a:rPr lang="en-US" sz="1800">
                <a:latin typeface="Arial" charset="0"/>
                <a:cs typeface="Arial" charset="0"/>
              </a:rPr>
              <a:t>)</a:t>
            </a:r>
          </a:p>
        </p:txBody>
      </p:sp>
      <p:sp>
        <p:nvSpPr>
          <p:cNvPr id="22535" name="Text Box 8"/>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2536" name="Text Box 9"/>
          <p:cNvSpPr txBox="1">
            <a:spLocks noChangeArrowheads="1"/>
          </p:cNvSpPr>
          <p:nvPr/>
        </p:nvSpPr>
        <p:spPr bwMode="auto">
          <a:xfrm>
            <a:off x="533400" y="1295400"/>
            <a:ext cx="7848600" cy="21875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solidFill>
                  <a:srgbClr val="000000"/>
                </a:solidFill>
                <a:latin typeface="Arial" charset="0"/>
              </a:rPr>
              <a:t>  Assume Sauk Stereo pays the balance due of $3,500 (gross invoice price of $3,800 less purchase returns and allowances of $300) on May 14, the last day of the discount period.  Prepare the journal entry Sauk Stereo makes on May 14 to record the payment.</a:t>
            </a:r>
          </a:p>
        </p:txBody>
      </p:sp>
      <p:sp>
        <p:nvSpPr>
          <p:cNvPr id="22537" name="Rectangle 10"/>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2538"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2450"/>
                                        </p:tgtEl>
                                        <p:attrNameLst>
                                          <p:attrName>style.visibility</p:attrName>
                                        </p:attrNameLst>
                                      </p:cBhvr>
                                      <p:to>
                                        <p:strVal val="visible"/>
                                      </p:to>
                                    </p:set>
                                    <p:animEffect transition="in" filter="wipe(left)">
                                      <p:cBhvr>
                                        <p:cTn id="7" dur="500"/>
                                        <p:tgtEl>
                                          <p:spTgt spid="8724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2454"/>
                                        </p:tgtEl>
                                        <p:attrNameLst>
                                          <p:attrName>style.visibility</p:attrName>
                                        </p:attrNameLst>
                                      </p:cBhvr>
                                      <p:to>
                                        <p:strVal val="visible"/>
                                      </p:to>
                                    </p:set>
                                    <p:animEffect transition="in" filter="wipe(left)">
                                      <p:cBhvr>
                                        <p:cTn id="12" dur="500"/>
                                        <p:tgtEl>
                                          <p:spTgt spid="87245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72455"/>
                                        </p:tgtEl>
                                        <p:attrNameLst>
                                          <p:attrName>style.visibility</p:attrName>
                                        </p:attrNameLst>
                                      </p:cBhvr>
                                      <p:to>
                                        <p:strVal val="visible"/>
                                      </p:to>
                                    </p:set>
                                    <p:animEffect transition="in" filter="wipe(left)">
                                      <p:cBhvr>
                                        <p:cTn id="16" dur="500"/>
                                        <p:tgtEl>
                                          <p:spTgt spid="8724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72452"/>
                                        </p:tgtEl>
                                        <p:attrNameLst>
                                          <p:attrName>style.visibility</p:attrName>
                                        </p:attrNameLst>
                                      </p:cBhvr>
                                      <p:to>
                                        <p:strVal val="visible"/>
                                      </p:to>
                                    </p:set>
                                    <p:animEffect transition="in" filter="wipe(left)">
                                      <p:cBhvr>
                                        <p:cTn id="21" dur="500"/>
                                        <p:tgtEl>
                                          <p:spTgt spid="872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autoUpdateAnimBg="0"/>
      <p:bldP spid="872452" grpId="0" autoUpdateAnimBg="0"/>
      <p:bldP spid="872454" grpId="0" autoUpdateAnimBg="0"/>
      <p:bldP spid="8724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p:cNvPicPr>
            <a:picLocks noChangeAspect="1" noChangeArrowheads="1"/>
          </p:cNvPicPr>
          <p:nvPr/>
        </p:nvPicPr>
        <p:blipFill>
          <a:blip r:embed="rId3"/>
          <a:srcRect/>
          <a:stretch>
            <a:fillRect/>
          </a:stretch>
        </p:blipFill>
        <p:spPr bwMode="auto">
          <a:xfrm>
            <a:off x="0" y="381000"/>
            <a:ext cx="9144000" cy="1447800"/>
          </a:xfrm>
          <a:prstGeom prst="rect">
            <a:avLst/>
          </a:prstGeom>
          <a:noFill/>
          <a:ln w="12700" cap="sq">
            <a:noFill/>
            <a:miter lim="800000"/>
            <a:headEnd type="none" w="sm" len="sm"/>
            <a:tailEnd type="none" w="sm" len="sm"/>
          </a:ln>
          <a:effectLst/>
        </p:spPr>
      </p:pic>
      <p:sp>
        <p:nvSpPr>
          <p:cNvPr id="3075" name="Rectangle 2051"/>
          <p:cNvSpPr>
            <a:spLocks noGrp="1" noChangeArrowheads="1"/>
          </p:cNvSpPr>
          <p:nvPr>
            <p:ph type="body" idx="4294967295"/>
          </p:nvPr>
        </p:nvSpPr>
        <p:spPr>
          <a:xfrm>
            <a:off x="457200" y="457200"/>
            <a:ext cx="1066800" cy="1219200"/>
          </a:xfrm>
          <a:noFill/>
        </p:spPr>
        <p:txBody>
          <a:bodyPr/>
          <a:lstStyle/>
          <a:p>
            <a:pPr>
              <a:buFont typeface="Wingdings" pitchFamily="2" charset="2"/>
              <a:buNone/>
            </a:pPr>
            <a:r>
              <a:rPr lang="en-US" sz="8000" smtClean="0">
                <a:solidFill>
                  <a:srgbClr val="CC0000"/>
                </a:solidFill>
                <a:effectLst/>
                <a:latin typeface="Verdana" pitchFamily="34" charset="0"/>
              </a:rPr>
              <a:t>5</a:t>
            </a:r>
            <a:endParaRPr lang="en-US" sz="6000" smtClean="0">
              <a:solidFill>
                <a:srgbClr val="CC0000"/>
              </a:solidFill>
              <a:effectLst/>
              <a:latin typeface="Verdana" pitchFamily="34" charset="0"/>
            </a:endParaRPr>
          </a:p>
        </p:txBody>
      </p:sp>
      <p:sp>
        <p:nvSpPr>
          <p:cNvPr id="3083" name="Rectangle 11"/>
          <p:cNvSpPr>
            <a:spLocks noChangeArrowheads="1"/>
          </p:cNvSpPr>
          <p:nvPr/>
        </p:nvSpPr>
        <p:spPr bwMode="auto">
          <a:xfrm>
            <a:off x="685800" y="2057400"/>
            <a:ext cx="8077200" cy="356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25000"/>
              </a:lnSpc>
              <a:spcBef>
                <a:spcPct val="40000"/>
              </a:spcBef>
              <a:defRPr/>
            </a:pPr>
            <a:r>
              <a:rPr lang="en-US" b="1" dirty="0">
                <a:solidFill>
                  <a:srgbClr val="004B70"/>
                </a:solidFill>
                <a:latin typeface="Arial" charset="0"/>
              </a:rPr>
              <a:t>Learning Objectives</a:t>
            </a:r>
          </a:p>
          <a:p>
            <a:pPr marL="457200" indent="-457200" algn="l">
              <a:lnSpc>
                <a:spcPct val="125000"/>
              </a:lnSpc>
              <a:spcBef>
                <a:spcPct val="40000"/>
              </a:spcBef>
              <a:defRPr/>
            </a:pPr>
            <a:r>
              <a:rPr lang="en-US" sz="1800" i="1" dirty="0">
                <a:latin typeface="+mn-lt"/>
              </a:rPr>
              <a:t>After studying this chapter, you should be able to:</a:t>
            </a:r>
          </a:p>
          <a:p>
            <a:pPr marL="457200" indent="-457200" algn="l">
              <a:lnSpc>
                <a:spcPct val="125000"/>
              </a:lnSpc>
              <a:spcBef>
                <a:spcPct val="40000"/>
              </a:spcBef>
              <a:defRPr/>
            </a:pPr>
            <a:r>
              <a:rPr lang="en-US" sz="1800" b="1" dirty="0">
                <a:solidFill>
                  <a:srgbClr val="004B70"/>
                </a:solidFill>
                <a:latin typeface="Arial" charset="0"/>
              </a:rPr>
              <a:t>[1] </a:t>
            </a:r>
            <a:r>
              <a:rPr lang="en-US" sz="1800" dirty="0">
                <a:latin typeface="+mn-lt"/>
              </a:rPr>
              <a:t>	</a:t>
            </a:r>
            <a:r>
              <a:rPr lang="en-US" sz="1800" dirty="0">
                <a:latin typeface="Arial" charset="0"/>
              </a:rPr>
              <a:t>Identify the differences between a service and merchandising companies.</a:t>
            </a:r>
          </a:p>
          <a:p>
            <a:pPr marL="457200" indent="-457200" algn="l">
              <a:lnSpc>
                <a:spcPct val="125000"/>
              </a:lnSpc>
              <a:spcBef>
                <a:spcPct val="40000"/>
              </a:spcBef>
              <a:defRPr/>
            </a:pPr>
            <a:r>
              <a:rPr lang="en-US" sz="1800" b="1" dirty="0">
                <a:solidFill>
                  <a:srgbClr val="004B70"/>
                </a:solidFill>
                <a:latin typeface="Arial" charset="0"/>
              </a:rPr>
              <a:t>[2] 	</a:t>
            </a:r>
            <a:r>
              <a:rPr lang="en-US" sz="1800" dirty="0">
                <a:latin typeface="Arial" charset="0"/>
              </a:rPr>
              <a:t>Explain the recording of purchases under a perpetual inventory system. </a:t>
            </a:r>
          </a:p>
          <a:p>
            <a:pPr marL="457200" indent="-457200" algn="l">
              <a:lnSpc>
                <a:spcPct val="125000"/>
              </a:lnSpc>
              <a:spcBef>
                <a:spcPct val="40000"/>
              </a:spcBef>
              <a:defRPr/>
            </a:pPr>
            <a:r>
              <a:rPr lang="en-US" sz="1800" b="1" dirty="0">
                <a:solidFill>
                  <a:srgbClr val="004B70"/>
                </a:solidFill>
                <a:latin typeface="Arial" charset="0"/>
              </a:rPr>
              <a:t>[3] 	</a:t>
            </a:r>
            <a:r>
              <a:rPr lang="en-US" sz="1800" dirty="0">
                <a:latin typeface="Arial" charset="0"/>
              </a:rPr>
              <a:t>Explain the recording of sales revenues under a perpetual inventory system.</a:t>
            </a:r>
          </a:p>
          <a:p>
            <a:pPr marL="457200" indent="-457200" algn="l">
              <a:lnSpc>
                <a:spcPct val="125000"/>
              </a:lnSpc>
              <a:spcBef>
                <a:spcPct val="40000"/>
              </a:spcBef>
              <a:defRPr/>
            </a:pPr>
            <a:r>
              <a:rPr lang="en-US" sz="1800" b="1" dirty="0">
                <a:solidFill>
                  <a:srgbClr val="004B70"/>
                </a:solidFill>
                <a:latin typeface="Arial" charset="0"/>
              </a:rPr>
              <a:t>[4] 	</a:t>
            </a:r>
            <a:r>
              <a:rPr lang="en-US" sz="1800" dirty="0">
                <a:latin typeface="Arial" charset="0"/>
              </a:rPr>
              <a:t>Explain the steps in the accounting cycle for a merchandising company.</a:t>
            </a:r>
          </a:p>
          <a:p>
            <a:pPr marL="457200" indent="-457200" algn="l">
              <a:lnSpc>
                <a:spcPct val="125000"/>
              </a:lnSpc>
              <a:spcBef>
                <a:spcPct val="40000"/>
              </a:spcBef>
              <a:defRPr/>
            </a:pPr>
            <a:r>
              <a:rPr lang="en-US" sz="1800" b="1" dirty="0">
                <a:solidFill>
                  <a:srgbClr val="004B70"/>
                </a:solidFill>
                <a:latin typeface="Arial" charset="0"/>
              </a:rPr>
              <a:t>[5] 	</a:t>
            </a:r>
            <a:r>
              <a:rPr lang="en-US" sz="1800" dirty="0">
                <a:latin typeface="Arial" charset="0"/>
              </a:rPr>
              <a:t>Distinguish between a multiple-step and a single-step income statement.</a:t>
            </a:r>
          </a:p>
        </p:txBody>
      </p:sp>
      <p:sp>
        <p:nvSpPr>
          <p:cNvPr id="3077" name="Rectangle 2051"/>
          <p:cNvSpPr>
            <a:spLocks noChangeArrowheads="1"/>
          </p:cNvSpPr>
          <p:nvPr/>
        </p:nvSpPr>
        <p:spPr bwMode="auto">
          <a:xfrm>
            <a:off x="1828800" y="533400"/>
            <a:ext cx="6934200" cy="1201738"/>
          </a:xfrm>
          <a:prstGeom prst="rect">
            <a:avLst/>
          </a:prstGeom>
          <a:noFill/>
          <a:ln w="12700" algn="ctr">
            <a:noFill/>
            <a:miter lim="800000"/>
            <a:headEnd/>
            <a:tailEnd/>
          </a:ln>
        </p:spPr>
        <p:txBody>
          <a:bodyPr tIns="46038" bIns="46038">
            <a:spAutoFit/>
          </a:bodyPr>
          <a:lstStyle/>
          <a:p>
            <a:pPr algn="l">
              <a:spcBef>
                <a:spcPct val="20000"/>
              </a:spcBef>
              <a:buClr>
                <a:schemeClr val="accent2"/>
              </a:buClr>
              <a:buSzPct val="75000"/>
              <a:buFont typeface="Wingdings" pitchFamily="2" charset="2"/>
              <a:buNone/>
            </a:pPr>
            <a:r>
              <a:rPr lang="en-US" sz="3600" b="1">
                <a:solidFill>
                  <a:srgbClr val="006699"/>
                </a:solidFill>
                <a:latin typeface="Verdana" pitchFamily="34" charset="0"/>
              </a:rPr>
              <a:t>Accounting for Merchandising Operations</a:t>
            </a:r>
            <a:endParaRPr lang="en-US" b="1">
              <a:solidFill>
                <a:srgbClr val="006699"/>
              </a:solidFill>
              <a:latin typeface="Verdana" pitchFamily="34" charset="0"/>
            </a:endParaRPr>
          </a:p>
        </p:txBody>
      </p:sp>
      <p:sp>
        <p:nvSpPr>
          <p:cNvPr id="3078" name="Line 15"/>
          <p:cNvSpPr>
            <a:spLocks noChangeShapeType="1"/>
          </p:cNvSpPr>
          <p:nvPr/>
        </p:nvSpPr>
        <p:spPr bwMode="auto">
          <a:xfrm>
            <a:off x="1600200" y="533400"/>
            <a:ext cx="0" cy="1143000"/>
          </a:xfrm>
          <a:prstGeom prst="line">
            <a:avLst/>
          </a:prstGeom>
          <a:noFill/>
          <a:ln w="28575" cap="sq">
            <a:solidFill>
              <a:srgbClr val="004B7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1905000" y="2963863"/>
            <a:ext cx="6400800" cy="427037"/>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Accounts Payable	3,500</a:t>
            </a:r>
          </a:p>
        </p:txBody>
      </p:sp>
      <p:sp>
        <p:nvSpPr>
          <p:cNvPr id="23555" name="Text Box 3"/>
          <p:cNvSpPr txBox="1">
            <a:spLocks noChangeArrowheads="1"/>
          </p:cNvSpPr>
          <p:nvPr/>
        </p:nvSpPr>
        <p:spPr bwMode="auto">
          <a:xfrm>
            <a:off x="533400" y="2963863"/>
            <a:ext cx="10668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June 3</a:t>
            </a:r>
          </a:p>
        </p:txBody>
      </p:sp>
      <p:sp>
        <p:nvSpPr>
          <p:cNvPr id="874501" name="Text Box 5"/>
          <p:cNvSpPr txBox="1">
            <a:spLocks noChangeArrowheads="1"/>
          </p:cNvSpPr>
          <p:nvPr/>
        </p:nvSpPr>
        <p:spPr bwMode="auto">
          <a:xfrm>
            <a:off x="1905000" y="3468688"/>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5715000" algn="r"/>
              </a:tabLst>
            </a:pPr>
            <a:r>
              <a:rPr lang="en-US" sz="2200">
                <a:latin typeface="Arial" charset="0"/>
                <a:cs typeface="Arial" charset="0"/>
              </a:rPr>
              <a:t>Cash 		3,500</a:t>
            </a:r>
          </a:p>
        </p:txBody>
      </p:sp>
      <p:sp>
        <p:nvSpPr>
          <p:cNvPr id="23557" name="Text Box 6"/>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3558" name="Text Box 9"/>
          <p:cNvSpPr txBox="1">
            <a:spLocks noChangeArrowheads="1"/>
          </p:cNvSpPr>
          <p:nvPr/>
        </p:nvSpPr>
        <p:spPr bwMode="auto">
          <a:xfrm>
            <a:off x="533400" y="1295400"/>
            <a:ext cx="8001000" cy="13493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solidFill>
                  <a:srgbClr val="000000"/>
                </a:solidFill>
                <a:latin typeface="Arial" charset="0"/>
              </a:rPr>
              <a:t>  If Sauk Stereo failed to take the discount, and instead made full payment of $3,500 on June 3, the journal entry would be:</a:t>
            </a:r>
          </a:p>
        </p:txBody>
      </p:sp>
      <p:sp>
        <p:nvSpPr>
          <p:cNvPr id="23559" name="Rectangle 8"/>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3560"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4498"/>
                                        </p:tgtEl>
                                        <p:attrNameLst>
                                          <p:attrName>style.visibility</p:attrName>
                                        </p:attrNameLst>
                                      </p:cBhvr>
                                      <p:to>
                                        <p:strVal val="visible"/>
                                      </p:to>
                                    </p:set>
                                    <p:animEffect transition="in" filter="wipe(left)">
                                      <p:cBhvr>
                                        <p:cTn id="7" dur="500"/>
                                        <p:tgtEl>
                                          <p:spTgt spid="874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4501"/>
                                        </p:tgtEl>
                                        <p:attrNameLst>
                                          <p:attrName>style.visibility</p:attrName>
                                        </p:attrNameLst>
                                      </p:cBhvr>
                                      <p:to>
                                        <p:strVal val="visible"/>
                                      </p:to>
                                    </p:set>
                                    <p:animEffect transition="in" filter="wipe(left)">
                                      <p:cBhvr>
                                        <p:cTn id="12" dur="500"/>
                                        <p:tgtEl>
                                          <p:spTgt spid="874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8" grpId="0" autoUpdateAnimBg="0"/>
      <p:bldP spid="87450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3400" y="1936750"/>
            <a:ext cx="8153400" cy="493713"/>
          </a:xfrm>
          <a:prstGeom prst="rect">
            <a:avLst/>
          </a:prstGeom>
          <a:noFill/>
          <a:ln w="28575" cap="sq">
            <a:noFill/>
            <a:miter lim="800000"/>
            <a:headEnd type="none" w="sm" len="sm"/>
            <a:tailEnd type="none" w="sm" len="sm"/>
          </a:ln>
          <a:effectLst/>
        </p:spPr>
        <p:txBody>
          <a:bodyPr>
            <a:spAutoFit/>
          </a:bodyPr>
          <a:lstStyle/>
          <a:p>
            <a:pPr algn="l">
              <a:lnSpc>
                <a:spcPct val="110000"/>
              </a:lnSpc>
              <a:spcBef>
                <a:spcPct val="70000"/>
              </a:spcBef>
              <a:spcAft>
                <a:spcPct val="20000"/>
              </a:spcAft>
              <a:buSzPct val="80000"/>
            </a:pPr>
            <a:r>
              <a:rPr lang="en-US" sz="2400" b="1">
                <a:solidFill>
                  <a:srgbClr val="000000"/>
                </a:solidFill>
                <a:latin typeface="Arial" charset="0"/>
              </a:rPr>
              <a:t>Should discounts be taken</a:t>
            </a:r>
            <a:r>
              <a:rPr lang="en-US" sz="2400">
                <a:solidFill>
                  <a:srgbClr val="000000"/>
                </a:solidFill>
                <a:latin typeface="Arial" charset="0"/>
              </a:rPr>
              <a:t> when offered?</a:t>
            </a:r>
          </a:p>
        </p:txBody>
      </p:sp>
      <p:sp>
        <p:nvSpPr>
          <p:cNvPr id="24579" name="Text Box 3"/>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Purchase Discounts </a:t>
            </a:r>
          </a:p>
        </p:txBody>
      </p:sp>
      <p:graphicFrame>
        <p:nvGraphicFramePr>
          <p:cNvPr id="24580" name="Object 5"/>
          <p:cNvGraphicFramePr>
            <a:graphicFrameLocks noChangeAspect="1"/>
          </p:cNvGraphicFramePr>
          <p:nvPr/>
        </p:nvGraphicFramePr>
        <p:xfrm>
          <a:off x="661988" y="2500313"/>
          <a:ext cx="7553325" cy="1720850"/>
        </p:xfrm>
        <a:graphic>
          <a:graphicData uri="http://schemas.openxmlformats.org/presentationml/2006/ole">
            <p:oleObj spid="_x0000_s24580" name="Worksheet" r:id="rId4" imgW="4524479" imgH="1038165" progId="Excel.Sheet.8">
              <p:embed/>
            </p:oleObj>
          </a:graphicData>
        </a:graphic>
      </p:graphicFrame>
      <p:sp>
        <p:nvSpPr>
          <p:cNvPr id="24582" name="Text Box 7"/>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4583" name="Rectangle 8"/>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4584"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1676400" y="1752600"/>
          <a:ext cx="5867400" cy="4400550"/>
        </p:xfrm>
        <a:graphic>
          <a:graphicData uri="http://schemas.openxmlformats.org/presentationml/2006/ole">
            <p:oleObj spid="_x0000_s25602" name="Slide" r:id="rId4" imgW="4523402" imgH="3392563" progId="PowerPoint.Slide.8">
              <p:embed/>
            </p:oleObj>
          </a:graphicData>
        </a:graphic>
      </p:graphicFrame>
      <p:sp>
        <p:nvSpPr>
          <p:cNvPr id="25603" name="Text Box 3"/>
          <p:cNvSpPr txBox="1">
            <a:spLocks noChangeArrowheads="1"/>
          </p:cNvSpPr>
          <p:nvPr/>
        </p:nvSpPr>
        <p:spPr bwMode="auto">
          <a:xfrm>
            <a:off x="2667000" y="3429000"/>
            <a:ext cx="1665288"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3,800</a:t>
            </a:r>
          </a:p>
        </p:txBody>
      </p:sp>
      <p:sp>
        <p:nvSpPr>
          <p:cNvPr id="25604" name="Text Box 4"/>
          <p:cNvSpPr txBox="1">
            <a:spLocks noChangeArrowheads="1"/>
          </p:cNvSpPr>
          <p:nvPr/>
        </p:nvSpPr>
        <p:spPr bwMode="auto">
          <a:xfrm>
            <a:off x="6705600" y="3429000"/>
            <a:ext cx="2201863"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Arial" charset="0"/>
              </a:rPr>
              <a:t>8</a:t>
            </a:r>
            <a:r>
              <a:rPr lang="en-US" sz="2400" baseline="30000">
                <a:latin typeface="Arial" charset="0"/>
              </a:rPr>
              <a:t>th</a:t>
            </a:r>
            <a:r>
              <a:rPr lang="en-US" sz="2400">
                <a:latin typeface="Arial" charset="0"/>
              </a:rPr>
              <a:t> - Return</a:t>
            </a:r>
          </a:p>
        </p:txBody>
      </p:sp>
      <p:sp>
        <p:nvSpPr>
          <p:cNvPr id="25605" name="Text Box 5"/>
          <p:cNvSpPr txBox="1">
            <a:spLocks noChangeArrowheads="1"/>
          </p:cNvSpPr>
          <p:nvPr/>
        </p:nvSpPr>
        <p:spPr bwMode="auto">
          <a:xfrm>
            <a:off x="4953000" y="3429000"/>
            <a:ext cx="1371600"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300</a:t>
            </a:r>
          </a:p>
        </p:txBody>
      </p:sp>
      <p:sp>
        <p:nvSpPr>
          <p:cNvPr id="25606" name="Text Box 6"/>
          <p:cNvSpPr txBox="1">
            <a:spLocks noChangeArrowheads="1"/>
          </p:cNvSpPr>
          <p:nvPr/>
        </p:nvSpPr>
        <p:spPr bwMode="auto">
          <a:xfrm>
            <a:off x="228600" y="4800600"/>
            <a:ext cx="2209800"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Balance</a:t>
            </a:r>
          </a:p>
        </p:txBody>
      </p:sp>
      <p:sp>
        <p:nvSpPr>
          <p:cNvPr id="25607" name="Text Box 7"/>
          <p:cNvSpPr txBox="1">
            <a:spLocks noChangeArrowheads="1"/>
          </p:cNvSpPr>
          <p:nvPr/>
        </p:nvSpPr>
        <p:spPr bwMode="auto">
          <a:xfrm>
            <a:off x="152400" y="3429000"/>
            <a:ext cx="2286000"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4</a:t>
            </a:r>
            <a:r>
              <a:rPr lang="en-US" sz="2400" baseline="30000">
                <a:latin typeface="Arial" charset="0"/>
              </a:rPr>
              <a:t>th</a:t>
            </a:r>
            <a:r>
              <a:rPr lang="en-US" sz="2400">
                <a:latin typeface="Arial" charset="0"/>
              </a:rPr>
              <a:t> - Purchase</a:t>
            </a:r>
          </a:p>
        </p:txBody>
      </p:sp>
      <p:sp>
        <p:nvSpPr>
          <p:cNvPr id="25608" name="Text Box 8"/>
          <p:cNvSpPr txBox="1">
            <a:spLocks noChangeArrowheads="1"/>
          </p:cNvSpPr>
          <p:nvPr/>
        </p:nvSpPr>
        <p:spPr bwMode="auto">
          <a:xfrm>
            <a:off x="2590800" y="4800600"/>
            <a:ext cx="1752600" cy="457200"/>
          </a:xfrm>
          <a:prstGeom prst="rect">
            <a:avLst/>
          </a:prstGeom>
          <a:noFill/>
          <a:ln w="12700" cap="sq">
            <a:noFill/>
            <a:miter lim="800000"/>
            <a:headEnd type="none" w="sm" len="sm"/>
            <a:tailEnd type="none" w="sm" len="sm"/>
          </a:ln>
          <a:effectLst/>
        </p:spPr>
        <p:txBody>
          <a:bodyPr>
            <a:spAutoFit/>
          </a:bodyPr>
          <a:lstStyle/>
          <a:p>
            <a:pPr algn="r">
              <a:spcBef>
                <a:spcPct val="50000"/>
              </a:spcBef>
              <a:tabLst>
                <a:tab pos="1204913" algn="r"/>
              </a:tabLst>
            </a:pPr>
            <a:r>
              <a:rPr lang="en-US" sz="2400">
                <a:latin typeface="Arial" charset="0"/>
              </a:rPr>
              <a:t>	3,580</a:t>
            </a:r>
          </a:p>
        </p:txBody>
      </p:sp>
      <p:sp>
        <p:nvSpPr>
          <p:cNvPr id="25609" name="Text Box 9"/>
          <p:cNvSpPr txBox="1">
            <a:spLocks noChangeArrowheads="1"/>
          </p:cNvSpPr>
          <p:nvPr/>
        </p:nvSpPr>
        <p:spPr bwMode="auto">
          <a:xfrm>
            <a:off x="4953000" y="3870325"/>
            <a:ext cx="1371600"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70</a:t>
            </a:r>
          </a:p>
        </p:txBody>
      </p:sp>
      <p:sp>
        <p:nvSpPr>
          <p:cNvPr id="25610" name="Text Box 10"/>
          <p:cNvSpPr txBox="1">
            <a:spLocks noChangeArrowheads="1"/>
          </p:cNvSpPr>
          <p:nvPr/>
        </p:nvSpPr>
        <p:spPr bwMode="auto">
          <a:xfrm>
            <a:off x="6705600" y="3870325"/>
            <a:ext cx="2286000" cy="457200"/>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sz="2400">
                <a:latin typeface="Arial" charset="0"/>
              </a:rPr>
              <a:t>14</a:t>
            </a:r>
            <a:r>
              <a:rPr lang="en-US" sz="2400" baseline="30000">
                <a:latin typeface="Arial" charset="0"/>
              </a:rPr>
              <a:t>th</a:t>
            </a:r>
            <a:r>
              <a:rPr lang="en-US" sz="2400">
                <a:latin typeface="Arial" charset="0"/>
              </a:rPr>
              <a:t> - Discount</a:t>
            </a:r>
          </a:p>
        </p:txBody>
      </p:sp>
      <p:sp>
        <p:nvSpPr>
          <p:cNvPr id="25611" name="Text Box 12"/>
          <p:cNvSpPr txBox="1">
            <a:spLocks noChangeArrowheads="1"/>
          </p:cNvSpPr>
          <p:nvPr/>
        </p:nvSpPr>
        <p:spPr bwMode="auto">
          <a:xfrm>
            <a:off x="533400" y="1295400"/>
            <a:ext cx="7391400"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Summary of Purchasing Transactions </a:t>
            </a:r>
          </a:p>
        </p:txBody>
      </p:sp>
      <p:sp>
        <p:nvSpPr>
          <p:cNvPr id="25612" name="Text Box 13"/>
          <p:cNvSpPr txBox="1">
            <a:spLocks noChangeArrowheads="1"/>
          </p:cNvSpPr>
          <p:nvPr/>
        </p:nvSpPr>
        <p:spPr bwMode="auto">
          <a:xfrm>
            <a:off x="2667000" y="3870325"/>
            <a:ext cx="1665288"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150</a:t>
            </a:r>
          </a:p>
        </p:txBody>
      </p:sp>
      <p:sp>
        <p:nvSpPr>
          <p:cNvPr id="25613" name="Text Box 14"/>
          <p:cNvSpPr txBox="1">
            <a:spLocks noChangeArrowheads="1"/>
          </p:cNvSpPr>
          <p:nvPr/>
        </p:nvSpPr>
        <p:spPr bwMode="auto">
          <a:xfrm>
            <a:off x="0" y="3870325"/>
            <a:ext cx="2438400" cy="457200"/>
          </a:xfrm>
          <a:prstGeom prst="rect">
            <a:avLst/>
          </a:prstGeom>
          <a:noFill/>
          <a:ln w="12700" cap="sq">
            <a:noFill/>
            <a:miter lim="800000"/>
            <a:headEnd type="none" w="sm" len="sm"/>
            <a:tailEnd type="none" w="sm" len="sm"/>
          </a:ln>
          <a:effectLst/>
        </p:spPr>
        <p:txBody>
          <a:bodyPr>
            <a:spAutoFit/>
          </a:bodyPr>
          <a:lstStyle/>
          <a:p>
            <a:pPr algn="r">
              <a:spcBef>
                <a:spcPct val="50000"/>
              </a:spcBef>
            </a:pPr>
            <a:r>
              <a:rPr lang="en-US" sz="2400">
                <a:latin typeface="Arial" charset="0"/>
              </a:rPr>
              <a:t>6</a:t>
            </a:r>
            <a:r>
              <a:rPr lang="en-US" sz="2400" baseline="30000">
                <a:latin typeface="Arial" charset="0"/>
              </a:rPr>
              <a:t>th</a:t>
            </a:r>
            <a:r>
              <a:rPr lang="en-US" sz="2400">
                <a:latin typeface="Arial" charset="0"/>
              </a:rPr>
              <a:t> – Freight-in</a:t>
            </a:r>
          </a:p>
        </p:txBody>
      </p:sp>
      <p:sp>
        <p:nvSpPr>
          <p:cNvPr id="25614" name="Text Box 16"/>
          <p:cNvSpPr txBox="1">
            <a:spLocks noChangeArrowheads="1"/>
          </p:cNvSpPr>
          <p:nvPr/>
        </p:nvSpPr>
        <p:spPr bwMode="auto">
          <a:xfrm>
            <a:off x="9906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2  Explain the recording of purchases under a perpetual inventory system.</a:t>
            </a:r>
          </a:p>
        </p:txBody>
      </p:sp>
      <p:sp>
        <p:nvSpPr>
          <p:cNvPr id="25615" name="Rectangle 16"/>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Purchases of Merchandise</a:t>
            </a:r>
          </a:p>
        </p:txBody>
      </p:sp>
      <p:sp>
        <p:nvSpPr>
          <p:cNvPr id="25616"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1295400"/>
            <a:ext cx="6629400" cy="509588"/>
          </a:xfrm>
          <a:prstGeom prst="rect">
            <a:avLst/>
          </a:prstGeom>
          <a:noFill/>
          <a:ln w="28575" cap="sq">
            <a:noFill/>
            <a:miter lim="800000"/>
            <a:headEnd type="none" w="sm" len="sm"/>
            <a:tailEnd type="none" w="sm" len="sm"/>
          </a:ln>
          <a:effectLst/>
        </p:spPr>
        <p:txBody>
          <a:bodyPr>
            <a:spAutoFit/>
          </a:bodyPr>
          <a:lstStyle/>
          <a:p>
            <a:pPr marL="457200" indent="-457200" algn="l">
              <a:lnSpc>
                <a:spcPct val="130000"/>
              </a:lnSpc>
              <a:spcBef>
                <a:spcPct val="40000"/>
              </a:spcBef>
              <a:spcAft>
                <a:spcPct val="20000"/>
              </a:spcAft>
              <a:buClr>
                <a:srgbClr val="800000"/>
              </a:buClr>
              <a:buSzPct val="80000"/>
              <a:buFont typeface="Wingdings" pitchFamily="2" charset="2"/>
              <a:buChar char="u"/>
            </a:pPr>
            <a:r>
              <a:rPr lang="en-US" sz="2100">
                <a:latin typeface="Arial" charset="0"/>
              </a:rPr>
              <a:t>Made using </a:t>
            </a:r>
            <a:r>
              <a:rPr lang="en-US" sz="2100" b="1">
                <a:latin typeface="Arial" charset="0"/>
              </a:rPr>
              <a:t>cash or credit</a:t>
            </a:r>
            <a:r>
              <a:rPr lang="en-US" sz="2100">
                <a:latin typeface="Arial" charset="0"/>
              </a:rPr>
              <a:t> (on account).</a:t>
            </a:r>
          </a:p>
        </p:txBody>
      </p:sp>
      <p:sp>
        <p:nvSpPr>
          <p:cNvPr id="26627" name="Text Box 6"/>
          <p:cNvSpPr txBox="1">
            <a:spLocks noChangeArrowheads="1"/>
          </p:cNvSpPr>
          <p:nvPr/>
        </p:nvSpPr>
        <p:spPr bwMode="auto">
          <a:xfrm>
            <a:off x="609600" y="1905000"/>
            <a:ext cx="3962400" cy="4254500"/>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Sales revenue, like service revenue, is recorded when the performance obligation is satisfied.</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Performance obligation is satisfied when the goods are transferred from the seller to the buyer.</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Sales invoice should support each credit sale.</a:t>
            </a:r>
          </a:p>
        </p:txBody>
      </p:sp>
      <p:sp>
        <p:nvSpPr>
          <p:cNvPr id="26628" name="Text Box 10"/>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pic>
        <p:nvPicPr>
          <p:cNvPr id="26629" name="Picture 12"/>
          <p:cNvPicPr>
            <a:picLocks noChangeAspect="1" noChangeArrowheads="1"/>
          </p:cNvPicPr>
          <p:nvPr/>
        </p:nvPicPr>
        <p:blipFill>
          <a:blip r:embed="rId3"/>
          <a:srcRect/>
          <a:stretch>
            <a:fillRect/>
          </a:stretch>
        </p:blipFill>
        <p:spPr bwMode="auto">
          <a:xfrm>
            <a:off x="4902200" y="2103438"/>
            <a:ext cx="3825875" cy="4008437"/>
          </a:xfrm>
          <a:prstGeom prst="rect">
            <a:avLst/>
          </a:prstGeom>
          <a:noFill/>
          <a:ln w="12700" cap="sq">
            <a:solidFill>
              <a:schemeClr val="tx1"/>
            </a:solidFill>
            <a:miter lim="800000"/>
            <a:headEnd type="none" w="sm" len="sm"/>
            <a:tailEnd type="none" w="sm" len="sm"/>
          </a:ln>
          <a:effectLst/>
        </p:spPr>
      </p:pic>
      <p:sp>
        <p:nvSpPr>
          <p:cNvPr id="26630" name="Text Box 13"/>
          <p:cNvSpPr txBox="1">
            <a:spLocks noChangeArrowheads="1"/>
          </p:cNvSpPr>
          <p:nvPr/>
        </p:nvSpPr>
        <p:spPr bwMode="auto">
          <a:xfrm>
            <a:off x="7391400" y="1752600"/>
            <a:ext cx="1371600" cy="274638"/>
          </a:xfrm>
          <a:prstGeom prst="rect">
            <a:avLst/>
          </a:prstGeom>
          <a:noFill/>
          <a:ln w="28575" cap="sq">
            <a:noFill/>
            <a:miter lim="800000"/>
            <a:headEnd/>
            <a:tailEnd/>
          </a:ln>
          <a:effectLst/>
        </p:spPr>
        <p:txBody>
          <a:bodyPr>
            <a:spAutoFit/>
          </a:bodyPr>
          <a:lstStyle/>
          <a:p>
            <a:pPr algn="r"/>
            <a:r>
              <a:rPr lang="en-US" sz="1200" b="1">
                <a:latin typeface="Arial" charset="0"/>
              </a:rPr>
              <a:t>Illustration 5-6</a:t>
            </a:r>
          </a:p>
        </p:txBody>
      </p:sp>
      <p:sp>
        <p:nvSpPr>
          <p:cNvPr id="26631" name="Rectangle 10"/>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26632"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3400" y="1295400"/>
            <a:ext cx="8458200" cy="561975"/>
          </a:xfrm>
          <a:prstGeom prst="rect">
            <a:avLst/>
          </a:prstGeom>
          <a:noFill/>
          <a:ln w="12700">
            <a:noFill/>
            <a:miter lim="800000"/>
            <a:headEnd/>
            <a:tailEnd/>
          </a:ln>
          <a:effectLst/>
        </p:spPr>
        <p:txBody>
          <a:bodyPr>
            <a:spAutoFit/>
          </a:bodyPr>
          <a:lstStyle/>
          <a:p>
            <a:pPr algn="l">
              <a:lnSpc>
                <a:spcPct val="110000"/>
              </a:lnSpc>
              <a:spcBef>
                <a:spcPct val="50000"/>
              </a:spcBef>
            </a:pPr>
            <a:r>
              <a:rPr lang="en-US" sz="2800" b="1">
                <a:latin typeface="Arial" charset="0"/>
              </a:rPr>
              <a:t>Journal Entries to Record a Sale</a:t>
            </a:r>
          </a:p>
        </p:txBody>
      </p:sp>
      <p:sp>
        <p:nvSpPr>
          <p:cNvPr id="27651" name="Text Box 3"/>
          <p:cNvSpPr txBox="1">
            <a:spLocks noChangeArrowheads="1"/>
          </p:cNvSpPr>
          <p:nvPr/>
        </p:nvSpPr>
        <p:spPr bwMode="auto">
          <a:xfrm>
            <a:off x="1219200" y="2362200"/>
            <a:ext cx="7239000" cy="442913"/>
          </a:xfrm>
          <a:prstGeom prst="rect">
            <a:avLst/>
          </a:prstGeom>
          <a:noFill/>
          <a:ln w="28575">
            <a:noFill/>
            <a:miter lim="800000"/>
            <a:headEnd/>
            <a:tailEnd/>
          </a:ln>
          <a:effectLst/>
        </p:spPr>
        <p:txBody>
          <a:bodyPr>
            <a:spAutoFit/>
          </a:bodyPr>
          <a:lstStyle/>
          <a:p>
            <a:pPr algn="l">
              <a:spcBef>
                <a:spcPct val="50000"/>
              </a:spcBef>
              <a:tabLst>
                <a:tab pos="5084763" algn="r"/>
              </a:tabLst>
            </a:pPr>
            <a:r>
              <a:rPr lang="en-US" sz="2300">
                <a:latin typeface="Arial" charset="0"/>
                <a:cs typeface="Arial" charset="0"/>
              </a:rPr>
              <a:t>Cash </a:t>
            </a:r>
            <a:r>
              <a:rPr lang="en-US" sz="2300" b="1">
                <a:solidFill>
                  <a:srgbClr val="800000"/>
                </a:solidFill>
                <a:latin typeface="Arial" charset="0"/>
                <a:cs typeface="Arial" charset="0"/>
              </a:rPr>
              <a:t>or</a:t>
            </a:r>
            <a:r>
              <a:rPr lang="en-US" sz="2300">
                <a:latin typeface="Arial" charset="0"/>
                <a:cs typeface="Arial" charset="0"/>
              </a:rPr>
              <a:t> Accounts receivable	XXX</a:t>
            </a:r>
          </a:p>
        </p:txBody>
      </p:sp>
      <p:sp>
        <p:nvSpPr>
          <p:cNvPr id="27652" name="Text Box 4"/>
          <p:cNvSpPr txBox="1">
            <a:spLocks noChangeArrowheads="1"/>
          </p:cNvSpPr>
          <p:nvPr/>
        </p:nvSpPr>
        <p:spPr bwMode="auto">
          <a:xfrm>
            <a:off x="1219200" y="2819400"/>
            <a:ext cx="7239000" cy="442913"/>
          </a:xfrm>
          <a:prstGeom prst="rect">
            <a:avLst/>
          </a:prstGeom>
          <a:noFill/>
          <a:ln w="28575">
            <a:noFill/>
            <a:miter lim="800000"/>
            <a:headEnd/>
            <a:tailEnd/>
          </a:ln>
          <a:effectLst/>
        </p:spPr>
        <p:txBody>
          <a:bodyPr>
            <a:spAutoFit/>
          </a:bodyPr>
          <a:lstStyle/>
          <a:p>
            <a:pPr marL="460375" algn="l">
              <a:spcBef>
                <a:spcPct val="50000"/>
              </a:spcBef>
              <a:tabLst>
                <a:tab pos="4745038" algn="r"/>
                <a:tab pos="6054725" algn="r"/>
              </a:tabLst>
            </a:pPr>
            <a:r>
              <a:rPr lang="en-US" sz="2300">
                <a:latin typeface="Arial" charset="0"/>
                <a:cs typeface="Arial" charset="0"/>
              </a:rPr>
              <a:t>Sales revenue 		XXX</a:t>
            </a:r>
          </a:p>
        </p:txBody>
      </p:sp>
      <p:sp>
        <p:nvSpPr>
          <p:cNvPr id="27653" name="Text Box 6"/>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27654" name="Text Box 7"/>
          <p:cNvSpPr txBox="1">
            <a:spLocks noChangeArrowheads="1"/>
          </p:cNvSpPr>
          <p:nvPr/>
        </p:nvSpPr>
        <p:spPr bwMode="auto">
          <a:xfrm>
            <a:off x="304800" y="2362200"/>
            <a:ext cx="685800" cy="471488"/>
          </a:xfrm>
          <a:prstGeom prst="rect">
            <a:avLst/>
          </a:prstGeom>
          <a:solidFill>
            <a:srgbClr val="FFFF99"/>
          </a:solidFill>
          <a:ln w="28575">
            <a:solidFill>
              <a:srgbClr val="800000"/>
            </a:solidFill>
            <a:miter lim="800000"/>
            <a:headEnd/>
            <a:tailEnd/>
          </a:ln>
          <a:effectLst/>
        </p:spPr>
        <p:txBody>
          <a:bodyPr>
            <a:spAutoFit/>
          </a:bodyPr>
          <a:lstStyle/>
          <a:p>
            <a:pPr>
              <a:spcBef>
                <a:spcPct val="50000"/>
              </a:spcBef>
              <a:tabLst>
                <a:tab pos="5597525" algn="r"/>
              </a:tabLst>
            </a:pPr>
            <a:r>
              <a:rPr lang="en-US" sz="2300" b="1">
                <a:solidFill>
                  <a:srgbClr val="800000"/>
                </a:solidFill>
                <a:latin typeface="Arial" charset="0"/>
                <a:cs typeface="Arial" charset="0"/>
              </a:rPr>
              <a:t>#1</a:t>
            </a:r>
          </a:p>
        </p:txBody>
      </p:sp>
      <p:sp>
        <p:nvSpPr>
          <p:cNvPr id="27655" name="Text Box 8"/>
          <p:cNvSpPr txBox="1">
            <a:spLocks noChangeArrowheads="1"/>
          </p:cNvSpPr>
          <p:nvPr/>
        </p:nvSpPr>
        <p:spPr bwMode="auto">
          <a:xfrm>
            <a:off x="1219200" y="4038600"/>
            <a:ext cx="7239000" cy="442913"/>
          </a:xfrm>
          <a:prstGeom prst="rect">
            <a:avLst/>
          </a:prstGeom>
          <a:noFill/>
          <a:ln w="28575">
            <a:noFill/>
            <a:miter lim="800000"/>
            <a:headEnd/>
            <a:tailEnd/>
          </a:ln>
          <a:effectLst/>
        </p:spPr>
        <p:txBody>
          <a:bodyPr>
            <a:spAutoFit/>
          </a:bodyPr>
          <a:lstStyle/>
          <a:p>
            <a:pPr algn="l">
              <a:spcBef>
                <a:spcPct val="50000"/>
              </a:spcBef>
              <a:tabLst>
                <a:tab pos="5084763" algn="r"/>
              </a:tabLst>
            </a:pPr>
            <a:r>
              <a:rPr lang="en-US" sz="2300">
                <a:latin typeface="Arial" charset="0"/>
                <a:cs typeface="Arial" charset="0"/>
              </a:rPr>
              <a:t>Cost of goods sold	XXX</a:t>
            </a:r>
          </a:p>
        </p:txBody>
      </p:sp>
      <p:sp>
        <p:nvSpPr>
          <p:cNvPr id="27656" name="Text Box 9"/>
          <p:cNvSpPr txBox="1">
            <a:spLocks noChangeArrowheads="1"/>
          </p:cNvSpPr>
          <p:nvPr/>
        </p:nvSpPr>
        <p:spPr bwMode="auto">
          <a:xfrm>
            <a:off x="1219200" y="4495800"/>
            <a:ext cx="7239000" cy="442913"/>
          </a:xfrm>
          <a:prstGeom prst="rect">
            <a:avLst/>
          </a:prstGeom>
          <a:noFill/>
          <a:ln w="28575">
            <a:noFill/>
            <a:miter lim="800000"/>
            <a:headEnd/>
            <a:tailEnd/>
          </a:ln>
          <a:effectLst/>
        </p:spPr>
        <p:txBody>
          <a:bodyPr>
            <a:spAutoFit/>
          </a:bodyPr>
          <a:lstStyle/>
          <a:p>
            <a:pPr marL="460375" algn="l">
              <a:spcBef>
                <a:spcPct val="50000"/>
              </a:spcBef>
              <a:tabLst>
                <a:tab pos="4745038" algn="r"/>
                <a:tab pos="6054725" algn="r"/>
              </a:tabLst>
            </a:pPr>
            <a:r>
              <a:rPr lang="en-US" sz="2300">
                <a:latin typeface="Arial" charset="0"/>
                <a:cs typeface="Arial" charset="0"/>
              </a:rPr>
              <a:t>Inventory  		XXX</a:t>
            </a:r>
          </a:p>
        </p:txBody>
      </p:sp>
      <p:sp>
        <p:nvSpPr>
          <p:cNvPr id="27657" name="Text Box 10"/>
          <p:cNvSpPr txBox="1">
            <a:spLocks noChangeArrowheads="1"/>
          </p:cNvSpPr>
          <p:nvPr/>
        </p:nvSpPr>
        <p:spPr bwMode="auto">
          <a:xfrm>
            <a:off x="304800" y="4024313"/>
            <a:ext cx="685800" cy="471487"/>
          </a:xfrm>
          <a:prstGeom prst="rect">
            <a:avLst/>
          </a:prstGeom>
          <a:solidFill>
            <a:srgbClr val="FFFF99"/>
          </a:solidFill>
          <a:ln w="28575">
            <a:solidFill>
              <a:srgbClr val="800000"/>
            </a:solidFill>
            <a:miter lim="800000"/>
            <a:headEnd/>
            <a:tailEnd/>
          </a:ln>
          <a:effectLst/>
        </p:spPr>
        <p:txBody>
          <a:bodyPr>
            <a:spAutoFit/>
          </a:bodyPr>
          <a:lstStyle/>
          <a:p>
            <a:pPr>
              <a:spcBef>
                <a:spcPct val="50000"/>
              </a:spcBef>
              <a:tabLst>
                <a:tab pos="5597525" algn="r"/>
              </a:tabLst>
            </a:pPr>
            <a:r>
              <a:rPr lang="en-US" sz="2300" b="1">
                <a:solidFill>
                  <a:srgbClr val="800000"/>
                </a:solidFill>
                <a:latin typeface="Arial" charset="0"/>
                <a:cs typeface="Arial" charset="0"/>
              </a:rPr>
              <a:t>#2</a:t>
            </a:r>
          </a:p>
        </p:txBody>
      </p:sp>
      <p:sp>
        <p:nvSpPr>
          <p:cNvPr id="27658" name="AutoShape 11"/>
          <p:cNvSpPr>
            <a:spLocks/>
          </p:cNvSpPr>
          <p:nvPr/>
        </p:nvSpPr>
        <p:spPr bwMode="auto">
          <a:xfrm>
            <a:off x="7543800" y="23622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p:spPr>
        <p:txBody>
          <a:bodyPr wrap="none" anchor="ctr"/>
          <a:lstStyle/>
          <a:p>
            <a:endParaRPr lang="en-US"/>
          </a:p>
        </p:txBody>
      </p:sp>
      <p:sp>
        <p:nvSpPr>
          <p:cNvPr id="27659" name="Text Box 12"/>
          <p:cNvSpPr txBox="1">
            <a:spLocks noChangeArrowheads="1"/>
          </p:cNvSpPr>
          <p:nvPr/>
        </p:nvSpPr>
        <p:spPr bwMode="auto">
          <a:xfrm>
            <a:off x="7848600" y="2514600"/>
            <a:ext cx="1066800" cy="73342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100" b="1">
                <a:solidFill>
                  <a:srgbClr val="800000"/>
                </a:solidFill>
                <a:latin typeface="Arial" charset="0"/>
              </a:rPr>
              <a:t>Selling Price</a:t>
            </a:r>
          </a:p>
        </p:txBody>
      </p:sp>
      <p:sp>
        <p:nvSpPr>
          <p:cNvPr id="27660" name="AutoShape 13"/>
          <p:cNvSpPr>
            <a:spLocks/>
          </p:cNvSpPr>
          <p:nvPr/>
        </p:nvSpPr>
        <p:spPr bwMode="auto">
          <a:xfrm>
            <a:off x="7543800" y="3962400"/>
            <a:ext cx="304800" cy="1066800"/>
          </a:xfrm>
          <a:prstGeom prst="rightBrace">
            <a:avLst>
              <a:gd name="adj1" fmla="val 29167"/>
              <a:gd name="adj2" fmla="val 50000"/>
            </a:avLst>
          </a:prstGeom>
          <a:noFill/>
          <a:ln w="28575" cap="sq">
            <a:solidFill>
              <a:srgbClr val="800000"/>
            </a:solidFill>
            <a:round/>
            <a:headEnd type="none" w="sm" len="sm"/>
            <a:tailEnd type="none" w="sm" len="sm"/>
          </a:ln>
          <a:effectLst/>
        </p:spPr>
        <p:txBody>
          <a:bodyPr wrap="none" anchor="ctr"/>
          <a:lstStyle/>
          <a:p>
            <a:endParaRPr lang="en-US"/>
          </a:p>
        </p:txBody>
      </p:sp>
      <p:sp>
        <p:nvSpPr>
          <p:cNvPr id="27661" name="Text Box 14"/>
          <p:cNvSpPr txBox="1">
            <a:spLocks noChangeArrowheads="1"/>
          </p:cNvSpPr>
          <p:nvPr/>
        </p:nvSpPr>
        <p:spPr bwMode="auto">
          <a:xfrm>
            <a:off x="7848600" y="4221163"/>
            <a:ext cx="1066800" cy="4127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100" b="1">
                <a:solidFill>
                  <a:srgbClr val="800000"/>
                </a:solidFill>
                <a:latin typeface="Arial" charset="0"/>
              </a:rPr>
              <a:t>Cost</a:t>
            </a:r>
          </a:p>
        </p:txBody>
      </p:sp>
      <p:sp>
        <p:nvSpPr>
          <p:cNvPr id="27662" name="Rectangle 15"/>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27663"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884740" name="Text Box 4"/>
          <p:cNvSpPr txBox="1">
            <a:spLocks noChangeArrowheads="1"/>
          </p:cNvSpPr>
          <p:nvPr/>
        </p:nvSpPr>
        <p:spPr bwMode="auto">
          <a:xfrm>
            <a:off x="1905000" y="3411538"/>
            <a:ext cx="6705600" cy="427037"/>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Accounts Receivable	3,800</a:t>
            </a:r>
          </a:p>
        </p:txBody>
      </p:sp>
      <p:sp>
        <p:nvSpPr>
          <p:cNvPr id="28676" name="Text Box 5"/>
          <p:cNvSpPr txBox="1">
            <a:spLocks noChangeArrowheads="1"/>
          </p:cNvSpPr>
          <p:nvPr/>
        </p:nvSpPr>
        <p:spPr bwMode="auto">
          <a:xfrm>
            <a:off x="-76200" y="3411538"/>
            <a:ext cx="1524000" cy="427037"/>
          </a:xfrm>
          <a:prstGeom prst="rect">
            <a:avLst/>
          </a:prstGeom>
          <a:noFill/>
          <a:ln w="28575">
            <a:noFill/>
            <a:miter lim="800000"/>
            <a:headEnd/>
            <a:tailEnd/>
          </a:ln>
          <a:effectLst/>
        </p:spPr>
        <p:txBody>
          <a:bodyPr lIns="0" rIns="0">
            <a:spAutoFit/>
          </a:bodyPr>
          <a:lstStyle/>
          <a:p>
            <a:pPr algn="r">
              <a:spcBef>
                <a:spcPct val="50000"/>
              </a:spcBef>
            </a:pPr>
            <a:r>
              <a:rPr lang="en-US" sz="2200">
                <a:latin typeface="Arial" charset="0"/>
                <a:cs typeface="Arial" charset="0"/>
              </a:rPr>
              <a:t>May 4</a:t>
            </a:r>
          </a:p>
        </p:txBody>
      </p:sp>
      <p:sp>
        <p:nvSpPr>
          <p:cNvPr id="884742" name="Text Box 6"/>
          <p:cNvSpPr txBox="1">
            <a:spLocks noChangeArrowheads="1"/>
          </p:cNvSpPr>
          <p:nvPr/>
        </p:nvSpPr>
        <p:spPr bwMode="auto">
          <a:xfrm>
            <a:off x="1905000" y="3916363"/>
            <a:ext cx="6705600" cy="427037"/>
          </a:xfrm>
          <a:prstGeom prst="rect">
            <a:avLst/>
          </a:prstGeom>
          <a:noFill/>
          <a:ln w="28575">
            <a:noFill/>
            <a:miter lim="800000"/>
            <a:headEnd/>
            <a:tailEnd/>
          </a:ln>
          <a:effectLst/>
        </p:spPr>
        <p:txBody>
          <a:bodyPr>
            <a:spAutoFit/>
          </a:bodyPr>
          <a:lstStyle/>
          <a:p>
            <a:pPr marL="460375" algn="l">
              <a:spcBef>
                <a:spcPct val="50000"/>
              </a:spcBef>
              <a:tabLst>
                <a:tab pos="4745038" algn="r"/>
                <a:tab pos="5715000" algn="r"/>
              </a:tabLst>
            </a:pPr>
            <a:r>
              <a:rPr lang="en-US" sz="2200">
                <a:latin typeface="Arial" charset="0"/>
                <a:cs typeface="Arial" charset="0"/>
              </a:rPr>
              <a:t>Sales Revenue 		3,800</a:t>
            </a:r>
          </a:p>
        </p:txBody>
      </p:sp>
      <p:sp>
        <p:nvSpPr>
          <p:cNvPr id="28678" name="Text Box 7"/>
          <p:cNvSpPr txBox="1">
            <a:spLocks noChangeArrowheads="1"/>
          </p:cNvSpPr>
          <p:nvPr/>
        </p:nvSpPr>
        <p:spPr bwMode="auto">
          <a:xfrm>
            <a:off x="533400" y="1295400"/>
            <a:ext cx="7696200" cy="17684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solidFill>
                  <a:srgbClr val="000000"/>
                </a:solidFill>
                <a:latin typeface="Arial" charset="0"/>
              </a:rPr>
              <a:t>  </a:t>
            </a:r>
            <a:r>
              <a:rPr lang="en-US" sz="2200">
                <a:latin typeface="Arial" charset="0"/>
              </a:rPr>
              <a:t>PW Audio Supply records the sale of $3,800 on May 4 to Sauk Stereo on account (Illustration 5-6) as follows (assume the merchandise cost PW Audio Supply $2,400).</a:t>
            </a:r>
          </a:p>
        </p:txBody>
      </p:sp>
      <p:sp>
        <p:nvSpPr>
          <p:cNvPr id="884744" name="Text Box 8"/>
          <p:cNvSpPr txBox="1">
            <a:spLocks noChangeArrowheads="1"/>
          </p:cNvSpPr>
          <p:nvPr/>
        </p:nvSpPr>
        <p:spPr bwMode="auto">
          <a:xfrm>
            <a:off x="1905000" y="4783138"/>
            <a:ext cx="6705600" cy="427037"/>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Cost of Goods Sold	2,400</a:t>
            </a:r>
          </a:p>
        </p:txBody>
      </p:sp>
      <p:sp>
        <p:nvSpPr>
          <p:cNvPr id="28680" name="Text Box 9"/>
          <p:cNvSpPr txBox="1">
            <a:spLocks noChangeArrowheads="1"/>
          </p:cNvSpPr>
          <p:nvPr/>
        </p:nvSpPr>
        <p:spPr bwMode="auto">
          <a:xfrm>
            <a:off x="-76200" y="4783138"/>
            <a:ext cx="1524000" cy="427037"/>
          </a:xfrm>
          <a:prstGeom prst="rect">
            <a:avLst/>
          </a:prstGeom>
          <a:noFill/>
          <a:ln w="28575">
            <a:noFill/>
            <a:miter lim="800000"/>
            <a:headEnd/>
            <a:tailEnd/>
          </a:ln>
          <a:effectLst/>
        </p:spPr>
        <p:txBody>
          <a:bodyPr lIns="0" rIns="0">
            <a:spAutoFit/>
          </a:bodyPr>
          <a:lstStyle/>
          <a:p>
            <a:pPr algn="r">
              <a:spcBef>
                <a:spcPct val="50000"/>
              </a:spcBef>
            </a:pPr>
            <a:r>
              <a:rPr lang="en-US" sz="2200">
                <a:latin typeface="Arial" charset="0"/>
                <a:cs typeface="Arial" charset="0"/>
              </a:rPr>
              <a:t>4</a:t>
            </a:r>
          </a:p>
        </p:txBody>
      </p:sp>
      <p:sp>
        <p:nvSpPr>
          <p:cNvPr id="884746" name="Text Box 10"/>
          <p:cNvSpPr txBox="1">
            <a:spLocks noChangeArrowheads="1"/>
          </p:cNvSpPr>
          <p:nvPr/>
        </p:nvSpPr>
        <p:spPr bwMode="auto">
          <a:xfrm>
            <a:off x="1905000" y="5287963"/>
            <a:ext cx="6705600" cy="427037"/>
          </a:xfrm>
          <a:prstGeom prst="rect">
            <a:avLst/>
          </a:prstGeom>
          <a:noFill/>
          <a:ln w="28575">
            <a:noFill/>
            <a:miter lim="800000"/>
            <a:headEnd/>
            <a:tailEnd/>
          </a:ln>
          <a:effectLst/>
        </p:spPr>
        <p:txBody>
          <a:bodyPr>
            <a:spAutoFit/>
          </a:bodyPr>
          <a:lstStyle/>
          <a:p>
            <a:pPr marL="460375" algn="l">
              <a:spcBef>
                <a:spcPct val="50000"/>
              </a:spcBef>
              <a:tabLst>
                <a:tab pos="4745038" algn="r"/>
                <a:tab pos="5715000" algn="r"/>
              </a:tabLst>
            </a:pPr>
            <a:r>
              <a:rPr lang="en-US" sz="2200">
                <a:latin typeface="Arial" charset="0"/>
                <a:cs typeface="Arial" charset="0"/>
              </a:rPr>
              <a:t>Inventory 		2,400</a:t>
            </a:r>
          </a:p>
        </p:txBody>
      </p:sp>
      <p:sp>
        <p:nvSpPr>
          <p:cNvPr id="28682" name="Rectangle 11"/>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28683"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4740"/>
                                        </p:tgtEl>
                                        <p:attrNameLst>
                                          <p:attrName>style.visibility</p:attrName>
                                        </p:attrNameLst>
                                      </p:cBhvr>
                                      <p:to>
                                        <p:strVal val="visible"/>
                                      </p:to>
                                    </p:set>
                                    <p:animEffect transition="in" filter="wipe(left)">
                                      <p:cBhvr>
                                        <p:cTn id="7" dur="500"/>
                                        <p:tgtEl>
                                          <p:spTgt spid="884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4742"/>
                                        </p:tgtEl>
                                        <p:attrNameLst>
                                          <p:attrName>style.visibility</p:attrName>
                                        </p:attrNameLst>
                                      </p:cBhvr>
                                      <p:to>
                                        <p:strVal val="visible"/>
                                      </p:to>
                                    </p:set>
                                    <p:animEffect transition="in" filter="wipe(left)">
                                      <p:cBhvr>
                                        <p:cTn id="12" dur="500"/>
                                        <p:tgtEl>
                                          <p:spTgt spid="88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4744"/>
                                        </p:tgtEl>
                                        <p:attrNameLst>
                                          <p:attrName>style.visibility</p:attrName>
                                        </p:attrNameLst>
                                      </p:cBhvr>
                                      <p:to>
                                        <p:strVal val="visible"/>
                                      </p:to>
                                    </p:set>
                                    <p:animEffect transition="in" filter="wipe(left)">
                                      <p:cBhvr>
                                        <p:cTn id="17" dur="500"/>
                                        <p:tgtEl>
                                          <p:spTgt spid="8847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4746"/>
                                        </p:tgtEl>
                                        <p:attrNameLst>
                                          <p:attrName>style.visibility</p:attrName>
                                        </p:attrNameLst>
                                      </p:cBhvr>
                                      <p:to>
                                        <p:strVal val="visible"/>
                                      </p:to>
                                    </p:set>
                                    <p:animEffect transition="in" filter="wipe(left)">
                                      <p:cBhvr>
                                        <p:cTn id="22"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autoUpdateAnimBg="0"/>
      <p:bldP spid="884742" grpId="0" autoUpdateAnimBg="0"/>
      <p:bldP spid="884744" grpId="0" autoUpdateAnimBg="0"/>
      <p:bldP spid="88474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1928813"/>
            <a:ext cx="7924800" cy="3405187"/>
          </a:xfrm>
          <a:prstGeom prst="rect">
            <a:avLst/>
          </a:prstGeom>
          <a:noFill/>
          <a:ln w="28575" cap="sq">
            <a:noFill/>
            <a:miter lim="800000"/>
            <a:headEnd type="none" w="sm" len="sm"/>
            <a:tailEnd type="none" w="sm" len="sm"/>
          </a:ln>
          <a:effectLst/>
        </p:spPr>
        <p:txBody>
          <a:bodyPr>
            <a:spAutoFit/>
          </a:bodyPr>
          <a:lstStyle/>
          <a:p>
            <a:pPr marL="457200" indent="-457200" algn="l">
              <a:lnSpc>
                <a:spcPct val="125000"/>
              </a:lnSpc>
              <a:spcBef>
                <a:spcPct val="65000"/>
              </a:spcBef>
              <a:buClr>
                <a:srgbClr val="800000"/>
              </a:buClr>
              <a:buSzPct val="80000"/>
              <a:buFont typeface="Wingdings" pitchFamily="2" charset="2"/>
              <a:buChar char="u"/>
            </a:pPr>
            <a:r>
              <a:rPr lang="en-US" sz="2200" b="1">
                <a:latin typeface="Arial" charset="0"/>
              </a:rPr>
              <a:t>“Flip side”</a:t>
            </a:r>
            <a:r>
              <a:rPr lang="en-US" sz="2200">
                <a:latin typeface="Arial" charset="0"/>
              </a:rPr>
              <a:t> of purchase returns and allowances.</a:t>
            </a:r>
          </a:p>
          <a:p>
            <a:pPr marL="457200" indent="-457200" algn="l">
              <a:lnSpc>
                <a:spcPct val="125000"/>
              </a:lnSpc>
              <a:spcBef>
                <a:spcPct val="65000"/>
              </a:spcBef>
              <a:buClr>
                <a:srgbClr val="800000"/>
              </a:buClr>
              <a:buSzPct val="80000"/>
              <a:buFont typeface="Wingdings" pitchFamily="2" charset="2"/>
              <a:buChar char="u"/>
            </a:pPr>
            <a:r>
              <a:rPr lang="en-US" sz="2200" b="1">
                <a:latin typeface="Arial" charset="0"/>
              </a:rPr>
              <a:t>Contra-revenue account</a:t>
            </a:r>
            <a:r>
              <a:rPr lang="en-US" sz="2200">
                <a:latin typeface="Arial" charset="0"/>
              </a:rPr>
              <a:t> to Sales Revenue (debit).</a:t>
            </a:r>
          </a:p>
          <a:p>
            <a:pPr marL="457200" indent="-457200" algn="l">
              <a:lnSpc>
                <a:spcPct val="125000"/>
              </a:lnSpc>
              <a:spcBef>
                <a:spcPct val="65000"/>
              </a:spcBef>
              <a:buClr>
                <a:srgbClr val="800000"/>
              </a:buClr>
              <a:buSzPct val="80000"/>
              <a:buFont typeface="Wingdings" pitchFamily="2" charset="2"/>
              <a:buChar char="u"/>
            </a:pPr>
            <a:r>
              <a:rPr lang="en-US" sz="2200" b="1">
                <a:latin typeface="Arial" charset="0"/>
              </a:rPr>
              <a:t>Sales not reduced</a:t>
            </a:r>
            <a:r>
              <a:rPr lang="en-US" sz="2200">
                <a:latin typeface="Arial" charset="0"/>
              </a:rPr>
              <a:t> (debited) because:</a:t>
            </a:r>
          </a:p>
          <a:p>
            <a:pPr marL="1028700" lvl="1" indent="-457200" algn="l">
              <a:lnSpc>
                <a:spcPct val="125000"/>
              </a:lnSpc>
              <a:spcBef>
                <a:spcPct val="65000"/>
              </a:spcBef>
              <a:buClr>
                <a:srgbClr val="800000"/>
              </a:buClr>
              <a:buSzPct val="80000"/>
              <a:buFont typeface="Arial" charset="0"/>
              <a:buChar char="►"/>
            </a:pPr>
            <a:r>
              <a:rPr lang="en-US" sz="2100">
                <a:latin typeface="Arial" charset="0"/>
              </a:rPr>
              <a:t>Would obscure importance of sales returns and allowances as a percentage of sales. </a:t>
            </a:r>
          </a:p>
          <a:p>
            <a:pPr marL="1028700" lvl="1" indent="-457200" algn="l">
              <a:lnSpc>
                <a:spcPct val="125000"/>
              </a:lnSpc>
              <a:spcBef>
                <a:spcPct val="65000"/>
              </a:spcBef>
              <a:buClr>
                <a:srgbClr val="800000"/>
              </a:buClr>
              <a:buSzPct val="80000"/>
              <a:buFont typeface="Arial" charset="0"/>
              <a:buChar char="►"/>
            </a:pPr>
            <a:r>
              <a:rPr lang="en-US" sz="2100">
                <a:latin typeface="Arial" charset="0"/>
              </a:rPr>
              <a:t>Could distort comparisons.</a:t>
            </a:r>
          </a:p>
        </p:txBody>
      </p:sp>
      <p:sp>
        <p:nvSpPr>
          <p:cNvPr id="30723" name="Text Box 3"/>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Sales Returns and Allowances </a:t>
            </a:r>
          </a:p>
        </p:txBody>
      </p:sp>
      <p:sp>
        <p:nvSpPr>
          <p:cNvPr id="30724" name="Text Box 5"/>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30725" name="Rectangle 6"/>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30726"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1295400"/>
            <a:ext cx="7924800" cy="17684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latin typeface="Arial" charset="0"/>
              </a:rPr>
              <a:t>  Prepare the entry PW Audio Supply would make to record the credit for returned goods that had a $300 selling price (assume a $140 cost).  Assume the </a:t>
            </a:r>
            <a:r>
              <a:rPr lang="en-US" sz="2200" b="1">
                <a:latin typeface="Arial" charset="0"/>
              </a:rPr>
              <a:t>goods were not defective</a:t>
            </a:r>
            <a:r>
              <a:rPr lang="en-US" sz="2200">
                <a:latin typeface="Arial" charset="0"/>
              </a:rPr>
              <a:t>.</a:t>
            </a:r>
          </a:p>
        </p:txBody>
      </p:sp>
      <p:sp>
        <p:nvSpPr>
          <p:cNvPr id="31747" name="Text Box 4"/>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888837" name="Text Box 5"/>
          <p:cNvSpPr txBox="1">
            <a:spLocks noChangeArrowheads="1"/>
          </p:cNvSpPr>
          <p:nvPr/>
        </p:nvSpPr>
        <p:spPr bwMode="auto">
          <a:xfrm>
            <a:off x="1828800" y="3352800"/>
            <a:ext cx="6781800" cy="427038"/>
          </a:xfrm>
          <a:prstGeom prst="rect">
            <a:avLst/>
          </a:prstGeom>
          <a:noFill/>
          <a:ln w="28575">
            <a:noFill/>
            <a:miter lim="800000"/>
            <a:headEnd/>
            <a:tailEnd/>
          </a:ln>
          <a:effectLst/>
        </p:spPr>
        <p:txBody>
          <a:bodyPr>
            <a:spAutoFit/>
          </a:bodyPr>
          <a:lstStyle/>
          <a:p>
            <a:pPr algn="l">
              <a:spcBef>
                <a:spcPct val="50000"/>
              </a:spcBef>
              <a:tabLst>
                <a:tab pos="5029200" algn="r"/>
              </a:tabLst>
            </a:pPr>
            <a:r>
              <a:rPr lang="en-US" sz="2200">
                <a:latin typeface="Arial" charset="0"/>
                <a:cs typeface="Arial" charset="0"/>
              </a:rPr>
              <a:t>Sales Returns and Allowances  	300</a:t>
            </a:r>
          </a:p>
        </p:txBody>
      </p:sp>
      <p:sp>
        <p:nvSpPr>
          <p:cNvPr id="31749" name="Text Box 6"/>
          <p:cNvSpPr txBox="1">
            <a:spLocks noChangeArrowheads="1"/>
          </p:cNvSpPr>
          <p:nvPr/>
        </p:nvSpPr>
        <p:spPr bwMode="auto">
          <a:xfrm>
            <a:off x="533400" y="3352800"/>
            <a:ext cx="11430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8</a:t>
            </a:r>
          </a:p>
        </p:txBody>
      </p:sp>
      <p:sp>
        <p:nvSpPr>
          <p:cNvPr id="888839" name="Text Box 7"/>
          <p:cNvSpPr txBox="1">
            <a:spLocks noChangeArrowheads="1"/>
          </p:cNvSpPr>
          <p:nvPr/>
        </p:nvSpPr>
        <p:spPr bwMode="auto">
          <a:xfrm>
            <a:off x="1828800" y="3856038"/>
            <a:ext cx="6781800" cy="427037"/>
          </a:xfrm>
          <a:prstGeom prst="rect">
            <a:avLst/>
          </a:prstGeom>
          <a:noFill/>
          <a:ln w="28575">
            <a:noFill/>
            <a:miter lim="800000"/>
            <a:headEnd/>
            <a:tailEnd/>
          </a:ln>
          <a:effectLst/>
        </p:spPr>
        <p:txBody>
          <a:bodyPr>
            <a:spAutoFit/>
          </a:bodyPr>
          <a:lstStyle/>
          <a:p>
            <a:pPr marL="460375" algn="l">
              <a:spcBef>
                <a:spcPct val="50000"/>
              </a:spcBef>
              <a:tabLst>
                <a:tab pos="4862513" algn="r"/>
                <a:tab pos="6057900" algn="r"/>
              </a:tabLst>
            </a:pPr>
            <a:r>
              <a:rPr lang="en-US" sz="2200">
                <a:latin typeface="Arial" charset="0"/>
                <a:cs typeface="Arial" charset="0"/>
              </a:rPr>
              <a:t>Accounts Receivable		300</a:t>
            </a:r>
          </a:p>
        </p:txBody>
      </p:sp>
      <p:sp>
        <p:nvSpPr>
          <p:cNvPr id="888840" name="Text Box 8"/>
          <p:cNvSpPr txBox="1">
            <a:spLocks noChangeArrowheads="1"/>
          </p:cNvSpPr>
          <p:nvPr/>
        </p:nvSpPr>
        <p:spPr bwMode="auto">
          <a:xfrm>
            <a:off x="1828800" y="4602163"/>
            <a:ext cx="6781800" cy="427037"/>
          </a:xfrm>
          <a:prstGeom prst="rect">
            <a:avLst/>
          </a:prstGeom>
          <a:noFill/>
          <a:ln w="28575">
            <a:noFill/>
            <a:miter lim="800000"/>
            <a:headEnd/>
            <a:tailEnd/>
          </a:ln>
          <a:effectLst/>
        </p:spPr>
        <p:txBody>
          <a:bodyPr>
            <a:spAutoFit/>
          </a:bodyPr>
          <a:lstStyle/>
          <a:p>
            <a:pPr algn="l">
              <a:spcBef>
                <a:spcPct val="50000"/>
              </a:spcBef>
              <a:tabLst>
                <a:tab pos="5029200" algn="r"/>
              </a:tabLst>
            </a:pPr>
            <a:r>
              <a:rPr lang="en-US" sz="2200">
                <a:latin typeface="Arial" charset="0"/>
                <a:cs typeface="Arial" charset="0"/>
              </a:rPr>
              <a:t>Inventory  	140</a:t>
            </a:r>
          </a:p>
        </p:txBody>
      </p:sp>
      <p:sp>
        <p:nvSpPr>
          <p:cNvPr id="31752" name="Text Box 9"/>
          <p:cNvSpPr txBox="1">
            <a:spLocks noChangeArrowheads="1"/>
          </p:cNvSpPr>
          <p:nvPr/>
        </p:nvSpPr>
        <p:spPr bwMode="auto">
          <a:xfrm>
            <a:off x="228600" y="4602163"/>
            <a:ext cx="1143000" cy="427037"/>
          </a:xfrm>
          <a:prstGeom prst="rect">
            <a:avLst/>
          </a:prstGeom>
          <a:noFill/>
          <a:ln w="28575" algn="ctr">
            <a:noFill/>
            <a:miter lim="800000"/>
            <a:headEnd/>
            <a:tailEnd/>
          </a:ln>
          <a:effectLst/>
        </p:spPr>
        <p:txBody>
          <a:bodyPr rIns="0">
            <a:spAutoFit/>
          </a:bodyPr>
          <a:lstStyle/>
          <a:p>
            <a:pPr algn="r">
              <a:spcBef>
                <a:spcPct val="50000"/>
              </a:spcBef>
            </a:pPr>
            <a:r>
              <a:rPr lang="en-US" sz="2200">
                <a:latin typeface="Arial" charset="0"/>
                <a:cs typeface="Arial" charset="0"/>
              </a:rPr>
              <a:t>8</a:t>
            </a:r>
          </a:p>
        </p:txBody>
      </p:sp>
      <p:sp>
        <p:nvSpPr>
          <p:cNvPr id="888842" name="Text Box 10"/>
          <p:cNvSpPr txBox="1">
            <a:spLocks noChangeArrowheads="1"/>
          </p:cNvSpPr>
          <p:nvPr/>
        </p:nvSpPr>
        <p:spPr bwMode="auto">
          <a:xfrm>
            <a:off x="1828800" y="5105400"/>
            <a:ext cx="6781800" cy="427038"/>
          </a:xfrm>
          <a:prstGeom prst="rect">
            <a:avLst/>
          </a:prstGeom>
          <a:noFill/>
          <a:ln w="28575">
            <a:noFill/>
            <a:miter lim="800000"/>
            <a:headEnd/>
            <a:tailEnd/>
          </a:ln>
          <a:effectLst/>
        </p:spPr>
        <p:txBody>
          <a:bodyPr>
            <a:spAutoFit/>
          </a:bodyPr>
          <a:lstStyle/>
          <a:p>
            <a:pPr marL="460375" algn="l">
              <a:spcBef>
                <a:spcPct val="50000"/>
              </a:spcBef>
              <a:tabLst>
                <a:tab pos="4862513" algn="r"/>
                <a:tab pos="6057900" algn="r"/>
              </a:tabLst>
            </a:pPr>
            <a:r>
              <a:rPr lang="en-US" sz="2200">
                <a:latin typeface="Arial" charset="0"/>
                <a:cs typeface="Arial" charset="0"/>
              </a:rPr>
              <a:t>Cost of Goods Sold		140</a:t>
            </a:r>
          </a:p>
        </p:txBody>
      </p:sp>
      <p:sp>
        <p:nvSpPr>
          <p:cNvPr id="31754" name="Rectangle 11"/>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31755"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8837"/>
                                        </p:tgtEl>
                                        <p:attrNameLst>
                                          <p:attrName>style.visibility</p:attrName>
                                        </p:attrNameLst>
                                      </p:cBhvr>
                                      <p:to>
                                        <p:strVal val="visible"/>
                                      </p:to>
                                    </p:set>
                                    <p:animEffect transition="in" filter="wipe(left)">
                                      <p:cBhvr>
                                        <p:cTn id="7" dur="500"/>
                                        <p:tgtEl>
                                          <p:spTgt spid="888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8839"/>
                                        </p:tgtEl>
                                        <p:attrNameLst>
                                          <p:attrName>style.visibility</p:attrName>
                                        </p:attrNameLst>
                                      </p:cBhvr>
                                      <p:to>
                                        <p:strVal val="visible"/>
                                      </p:to>
                                    </p:set>
                                    <p:animEffect transition="in" filter="wipe(left)">
                                      <p:cBhvr>
                                        <p:cTn id="12" dur="500"/>
                                        <p:tgtEl>
                                          <p:spTgt spid="888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8840"/>
                                        </p:tgtEl>
                                        <p:attrNameLst>
                                          <p:attrName>style.visibility</p:attrName>
                                        </p:attrNameLst>
                                      </p:cBhvr>
                                      <p:to>
                                        <p:strVal val="visible"/>
                                      </p:to>
                                    </p:set>
                                    <p:animEffect transition="in" filter="wipe(left)">
                                      <p:cBhvr>
                                        <p:cTn id="17" dur="500"/>
                                        <p:tgtEl>
                                          <p:spTgt spid="8888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8842"/>
                                        </p:tgtEl>
                                        <p:attrNameLst>
                                          <p:attrName>style.visibility</p:attrName>
                                        </p:attrNameLst>
                                      </p:cBhvr>
                                      <p:to>
                                        <p:strVal val="visible"/>
                                      </p:to>
                                    </p:set>
                                    <p:animEffect transition="in" filter="wipe(left)">
                                      <p:cBhvr>
                                        <p:cTn id="22" dur="500"/>
                                        <p:tgtEl>
                                          <p:spTgt spid="888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7" grpId="0" autoUpdateAnimBg="0"/>
      <p:bldP spid="888839" grpId="0" autoUpdateAnimBg="0"/>
      <p:bldP spid="888840" grpId="0" autoUpdateAnimBg="0"/>
      <p:bldP spid="88884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32771" name="Text Box 5"/>
          <p:cNvSpPr txBox="1">
            <a:spLocks noChangeArrowheads="1"/>
          </p:cNvSpPr>
          <p:nvPr/>
        </p:nvSpPr>
        <p:spPr bwMode="auto">
          <a:xfrm>
            <a:off x="1828800" y="2895600"/>
            <a:ext cx="6781800" cy="427038"/>
          </a:xfrm>
          <a:prstGeom prst="rect">
            <a:avLst/>
          </a:prstGeom>
          <a:noFill/>
          <a:ln w="28575">
            <a:noFill/>
            <a:miter lim="800000"/>
            <a:headEnd/>
            <a:tailEnd/>
          </a:ln>
          <a:effectLst/>
        </p:spPr>
        <p:txBody>
          <a:bodyPr>
            <a:spAutoFit/>
          </a:bodyPr>
          <a:lstStyle/>
          <a:p>
            <a:pPr algn="l">
              <a:spcBef>
                <a:spcPct val="50000"/>
              </a:spcBef>
              <a:tabLst>
                <a:tab pos="5029200" algn="r"/>
              </a:tabLst>
            </a:pPr>
            <a:r>
              <a:rPr lang="en-US" sz="2200">
                <a:latin typeface="Arial" charset="0"/>
                <a:cs typeface="Arial" charset="0"/>
              </a:rPr>
              <a:t>Sales Returns and Allowances  	300</a:t>
            </a:r>
          </a:p>
        </p:txBody>
      </p:sp>
      <p:sp>
        <p:nvSpPr>
          <p:cNvPr id="32772" name="Text Box 7"/>
          <p:cNvSpPr txBox="1">
            <a:spLocks noChangeArrowheads="1"/>
          </p:cNvSpPr>
          <p:nvPr/>
        </p:nvSpPr>
        <p:spPr bwMode="auto">
          <a:xfrm>
            <a:off x="1828800" y="3398838"/>
            <a:ext cx="6781800" cy="427037"/>
          </a:xfrm>
          <a:prstGeom prst="rect">
            <a:avLst/>
          </a:prstGeom>
          <a:noFill/>
          <a:ln w="28575">
            <a:noFill/>
            <a:miter lim="800000"/>
            <a:headEnd/>
            <a:tailEnd/>
          </a:ln>
          <a:effectLst/>
        </p:spPr>
        <p:txBody>
          <a:bodyPr>
            <a:spAutoFit/>
          </a:bodyPr>
          <a:lstStyle/>
          <a:p>
            <a:pPr marL="460375" algn="l">
              <a:spcBef>
                <a:spcPct val="50000"/>
              </a:spcBef>
              <a:tabLst>
                <a:tab pos="4862513" algn="r"/>
                <a:tab pos="6057900" algn="r"/>
              </a:tabLst>
            </a:pPr>
            <a:r>
              <a:rPr lang="en-US" sz="2200">
                <a:latin typeface="Arial" charset="0"/>
                <a:cs typeface="Arial" charset="0"/>
              </a:rPr>
              <a:t>Accounts Receivable		300</a:t>
            </a:r>
          </a:p>
        </p:txBody>
      </p:sp>
      <p:sp>
        <p:nvSpPr>
          <p:cNvPr id="890888" name="Text Box 8"/>
          <p:cNvSpPr txBox="1">
            <a:spLocks noChangeArrowheads="1"/>
          </p:cNvSpPr>
          <p:nvPr/>
        </p:nvSpPr>
        <p:spPr bwMode="auto">
          <a:xfrm>
            <a:off x="1828800" y="4144963"/>
            <a:ext cx="6781800" cy="427037"/>
          </a:xfrm>
          <a:prstGeom prst="rect">
            <a:avLst/>
          </a:prstGeom>
          <a:noFill/>
          <a:ln w="28575">
            <a:noFill/>
            <a:miter lim="800000"/>
            <a:headEnd/>
            <a:tailEnd/>
          </a:ln>
          <a:effectLst/>
        </p:spPr>
        <p:txBody>
          <a:bodyPr>
            <a:spAutoFit/>
          </a:bodyPr>
          <a:lstStyle/>
          <a:p>
            <a:pPr algn="l">
              <a:spcBef>
                <a:spcPct val="50000"/>
              </a:spcBef>
              <a:tabLst>
                <a:tab pos="5029200" algn="r"/>
              </a:tabLst>
            </a:pPr>
            <a:r>
              <a:rPr lang="en-US" sz="2200">
                <a:latin typeface="Arial" charset="0"/>
                <a:cs typeface="Arial" charset="0"/>
              </a:rPr>
              <a:t>Inventory  	50</a:t>
            </a:r>
          </a:p>
        </p:txBody>
      </p:sp>
      <p:sp>
        <p:nvSpPr>
          <p:cNvPr id="890890" name="Text Box 10"/>
          <p:cNvSpPr txBox="1">
            <a:spLocks noChangeArrowheads="1"/>
          </p:cNvSpPr>
          <p:nvPr/>
        </p:nvSpPr>
        <p:spPr bwMode="auto">
          <a:xfrm>
            <a:off x="1828800" y="4648200"/>
            <a:ext cx="6781800" cy="427038"/>
          </a:xfrm>
          <a:prstGeom prst="rect">
            <a:avLst/>
          </a:prstGeom>
          <a:noFill/>
          <a:ln w="28575">
            <a:noFill/>
            <a:miter lim="800000"/>
            <a:headEnd/>
            <a:tailEnd/>
          </a:ln>
          <a:effectLst/>
        </p:spPr>
        <p:txBody>
          <a:bodyPr>
            <a:spAutoFit/>
          </a:bodyPr>
          <a:lstStyle/>
          <a:p>
            <a:pPr marL="460375" algn="l">
              <a:spcBef>
                <a:spcPct val="50000"/>
              </a:spcBef>
              <a:tabLst>
                <a:tab pos="4862513" algn="r"/>
                <a:tab pos="6057900" algn="r"/>
              </a:tabLst>
            </a:pPr>
            <a:r>
              <a:rPr lang="en-US" sz="2200">
                <a:latin typeface="Arial" charset="0"/>
                <a:cs typeface="Arial" charset="0"/>
              </a:rPr>
              <a:t>Cost of Goods Sold		50</a:t>
            </a:r>
          </a:p>
        </p:txBody>
      </p:sp>
      <p:sp>
        <p:nvSpPr>
          <p:cNvPr id="32775" name="Text Box 11"/>
          <p:cNvSpPr txBox="1">
            <a:spLocks noChangeArrowheads="1"/>
          </p:cNvSpPr>
          <p:nvPr/>
        </p:nvSpPr>
        <p:spPr bwMode="auto">
          <a:xfrm>
            <a:off x="533400" y="1295400"/>
            <a:ext cx="7924800" cy="13493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latin typeface="Arial" charset="0"/>
              </a:rPr>
              <a:t>  Assume the </a:t>
            </a:r>
            <a:r>
              <a:rPr lang="en-US" sz="2200" b="1">
                <a:latin typeface="Arial" charset="0"/>
              </a:rPr>
              <a:t>returned goods were defective</a:t>
            </a:r>
            <a:r>
              <a:rPr lang="en-US" sz="2200">
                <a:latin typeface="Arial" charset="0"/>
              </a:rPr>
              <a:t> and had a scrap value of $50, PW Audio would make the following entries:</a:t>
            </a:r>
          </a:p>
        </p:txBody>
      </p:sp>
      <p:sp>
        <p:nvSpPr>
          <p:cNvPr id="32776" name="Text Box 13"/>
          <p:cNvSpPr txBox="1">
            <a:spLocks noChangeArrowheads="1"/>
          </p:cNvSpPr>
          <p:nvPr/>
        </p:nvSpPr>
        <p:spPr bwMode="auto">
          <a:xfrm>
            <a:off x="533400" y="2895600"/>
            <a:ext cx="11430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8</a:t>
            </a:r>
          </a:p>
        </p:txBody>
      </p:sp>
      <p:sp>
        <p:nvSpPr>
          <p:cNvPr id="32777" name="Text Box 14"/>
          <p:cNvSpPr txBox="1">
            <a:spLocks noChangeArrowheads="1"/>
          </p:cNvSpPr>
          <p:nvPr/>
        </p:nvSpPr>
        <p:spPr bwMode="auto">
          <a:xfrm>
            <a:off x="228600" y="4144963"/>
            <a:ext cx="1143000" cy="427037"/>
          </a:xfrm>
          <a:prstGeom prst="rect">
            <a:avLst/>
          </a:prstGeom>
          <a:noFill/>
          <a:ln w="28575" algn="ctr">
            <a:noFill/>
            <a:miter lim="800000"/>
            <a:headEnd/>
            <a:tailEnd/>
          </a:ln>
          <a:effectLst/>
        </p:spPr>
        <p:txBody>
          <a:bodyPr rIns="0">
            <a:spAutoFit/>
          </a:bodyPr>
          <a:lstStyle/>
          <a:p>
            <a:pPr algn="r">
              <a:spcBef>
                <a:spcPct val="50000"/>
              </a:spcBef>
            </a:pPr>
            <a:r>
              <a:rPr lang="en-US" sz="2200">
                <a:latin typeface="Arial" charset="0"/>
                <a:cs typeface="Arial" charset="0"/>
              </a:rPr>
              <a:t>8</a:t>
            </a:r>
          </a:p>
        </p:txBody>
      </p:sp>
      <p:sp>
        <p:nvSpPr>
          <p:cNvPr id="32778" name="Rectangle 11"/>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32779"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888"/>
                                        </p:tgtEl>
                                        <p:attrNameLst>
                                          <p:attrName>style.visibility</p:attrName>
                                        </p:attrNameLst>
                                      </p:cBhvr>
                                      <p:to>
                                        <p:strVal val="visible"/>
                                      </p:to>
                                    </p:set>
                                    <p:animEffect transition="in" filter="wipe(left)">
                                      <p:cBhvr>
                                        <p:cTn id="7" dur="500"/>
                                        <p:tgtEl>
                                          <p:spTgt spid="890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890"/>
                                        </p:tgtEl>
                                        <p:attrNameLst>
                                          <p:attrName>style.visibility</p:attrName>
                                        </p:attrNameLst>
                                      </p:cBhvr>
                                      <p:to>
                                        <p:strVal val="visible"/>
                                      </p:to>
                                    </p:set>
                                    <p:animEffect transition="in" filter="wipe(left)">
                                      <p:cBhvr>
                                        <p:cTn id="12" dur="500"/>
                                        <p:tgtEl>
                                          <p:spTgt spid="890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8" grpId="0" autoUpdateAnimBg="0"/>
      <p:bldP spid="89089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1890713"/>
            <a:ext cx="7924800" cy="154940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latin typeface="Arial" charset="0"/>
              </a:rPr>
              <a:t>Offered to customers to </a:t>
            </a:r>
            <a:r>
              <a:rPr lang="en-US" sz="2200" b="1">
                <a:latin typeface="Arial" charset="0"/>
              </a:rPr>
              <a:t>promote prompt payment </a:t>
            </a:r>
            <a:r>
              <a:rPr lang="en-US" sz="2200">
                <a:latin typeface="Arial" charset="0"/>
              </a:rPr>
              <a:t>of the balance due.</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b="1">
                <a:latin typeface="Arial" charset="0"/>
              </a:rPr>
              <a:t>Contra-revenue account</a:t>
            </a:r>
            <a:r>
              <a:rPr lang="en-US" sz="2200">
                <a:latin typeface="Arial" charset="0"/>
              </a:rPr>
              <a:t> (debit) to Sales Revenue.</a:t>
            </a:r>
          </a:p>
        </p:txBody>
      </p:sp>
      <p:sp>
        <p:nvSpPr>
          <p:cNvPr id="35843" name="Text Box 3"/>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Sales Discount </a:t>
            </a:r>
          </a:p>
        </p:txBody>
      </p:sp>
      <p:sp>
        <p:nvSpPr>
          <p:cNvPr id="35844" name="Text Box 5"/>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pic>
        <p:nvPicPr>
          <p:cNvPr id="35845" name="Picture 10"/>
          <p:cNvPicPr>
            <a:picLocks noChangeAspect="1" noChangeArrowheads="1"/>
          </p:cNvPicPr>
          <p:nvPr/>
        </p:nvPicPr>
        <p:blipFill>
          <a:blip r:embed="rId3"/>
          <a:srcRect/>
          <a:stretch>
            <a:fillRect/>
          </a:stretch>
        </p:blipFill>
        <p:spPr bwMode="auto">
          <a:xfrm>
            <a:off x="457200" y="4038600"/>
            <a:ext cx="8305800" cy="1809750"/>
          </a:xfrm>
          <a:prstGeom prst="rect">
            <a:avLst/>
          </a:prstGeom>
          <a:noFill/>
          <a:ln w="19050" cap="sq" algn="ctr">
            <a:solidFill>
              <a:schemeClr val="tx1"/>
            </a:solidFill>
            <a:miter lim="800000"/>
            <a:headEnd type="none" w="sm" len="sm"/>
            <a:tailEnd type="none" w="sm" len="sm"/>
          </a:ln>
          <a:effectLst/>
        </p:spPr>
      </p:pic>
      <p:sp>
        <p:nvSpPr>
          <p:cNvPr id="35846"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35847"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201613" y="1828800"/>
            <a:ext cx="8789987" cy="2832100"/>
          </a:xfrm>
          <a:prstGeom prst="rect">
            <a:avLst/>
          </a:prstGeom>
          <a:noFill/>
          <a:ln w="12700" cap="sq">
            <a:noFill/>
            <a:miter lim="800000"/>
            <a:headEnd type="none" w="sm" len="sm"/>
            <a:tailEnd type="none" w="sm" len="sm"/>
          </a:ln>
          <a:effectLst/>
        </p:spPr>
      </p:pic>
      <p:sp>
        <p:nvSpPr>
          <p:cNvPr id="4099" name="Rectangle 2051"/>
          <p:cNvSpPr>
            <a:spLocks noChangeArrowheads="1"/>
          </p:cNvSpPr>
          <p:nvPr/>
        </p:nvSpPr>
        <p:spPr bwMode="auto">
          <a:xfrm>
            <a:off x="533400" y="609600"/>
            <a:ext cx="6934200" cy="708025"/>
          </a:xfrm>
          <a:prstGeom prst="rect">
            <a:avLst/>
          </a:prstGeom>
          <a:noFill/>
          <a:ln w="12700" algn="ctr">
            <a:noFill/>
            <a:miter lim="800000"/>
            <a:headEnd/>
            <a:tailEnd/>
          </a:ln>
        </p:spPr>
        <p:txBody>
          <a:bodyPr tIns="46038" bIns="46038">
            <a:spAutoFit/>
          </a:bodyPr>
          <a:lstStyle/>
          <a:p>
            <a:pPr algn="l">
              <a:spcBef>
                <a:spcPct val="20000"/>
              </a:spcBef>
              <a:buClr>
                <a:schemeClr val="accent2"/>
              </a:buClr>
              <a:buSzPct val="75000"/>
              <a:buFont typeface="Wingdings" pitchFamily="2" charset="2"/>
              <a:buNone/>
            </a:pPr>
            <a:r>
              <a:rPr lang="en-US" sz="4000" b="1">
                <a:solidFill>
                  <a:srgbClr val="006699"/>
                </a:solidFill>
                <a:latin typeface="Verdana" pitchFamily="34" charset="0"/>
              </a:rPr>
              <a:t>Preview of Chapter 5</a:t>
            </a:r>
            <a:endParaRPr lang="en-US" b="1">
              <a:solidFill>
                <a:srgbClr val="006699"/>
              </a:solidFill>
              <a:latin typeface="Verdana" pitchFamily="34" charset="0"/>
            </a:endParaRPr>
          </a:p>
        </p:txBody>
      </p:sp>
      <p:sp>
        <p:nvSpPr>
          <p:cNvPr id="4100" name="Text Box 8"/>
          <p:cNvSpPr txBox="1">
            <a:spLocks noChangeArrowheads="1"/>
          </p:cNvSpPr>
          <p:nvPr/>
        </p:nvSpPr>
        <p:spPr bwMode="auto">
          <a:xfrm>
            <a:off x="2282825" y="5410200"/>
            <a:ext cx="4498975" cy="952500"/>
          </a:xfrm>
          <a:prstGeom prst="rect">
            <a:avLst/>
          </a:prstGeom>
          <a:noFill/>
          <a:ln w="12700" cap="sq">
            <a:noFill/>
            <a:miter lim="800000"/>
            <a:headEnd type="none" w="sm" len="sm"/>
            <a:tailEnd type="none" w="sm" len="sm"/>
          </a:ln>
          <a:effectLst/>
        </p:spPr>
        <p:txBody>
          <a:bodyPr lIns="86493" tIns="43247" rIns="86493" bIns="43247">
            <a:spAutoFit/>
          </a:bodyPr>
          <a:lstStyle/>
          <a:p>
            <a:pPr defTabSz="865188"/>
            <a:r>
              <a:rPr lang="en-US" altLang="en-US" sz="1900">
                <a:latin typeface="Trebuchet MS" pitchFamily="34" charset="0"/>
              </a:rPr>
              <a:t>Accounting Principles</a:t>
            </a:r>
          </a:p>
          <a:p>
            <a:pPr defTabSz="865188"/>
            <a:r>
              <a:rPr lang="en-US" altLang="en-US" sz="1900">
                <a:latin typeface="Trebuchet MS" pitchFamily="34" charset="0"/>
              </a:rPr>
              <a:t>Eleventh Edition</a:t>
            </a:r>
          </a:p>
          <a:p>
            <a:pPr defTabSz="865188"/>
            <a:r>
              <a:rPr lang="en-US" altLang="en-US" sz="1900">
                <a:latin typeface="Trebuchet MS" pitchFamily="34" charset="0"/>
              </a:rPr>
              <a:t>Weygandt   Kimmel   Kieso</a:t>
            </a:r>
            <a:r>
              <a:rPr lang="en-US" sz="1700">
                <a:latin typeface="Times New Roman" pitchFamily="18" charset="0"/>
              </a:rPr>
              <a:t> </a:t>
            </a:r>
          </a:p>
        </p:txBody>
      </p:sp>
      <p:sp>
        <p:nvSpPr>
          <p:cNvPr id="4101" name="Oval 9"/>
          <p:cNvSpPr>
            <a:spLocks noChangeArrowheads="1"/>
          </p:cNvSpPr>
          <p:nvPr/>
        </p:nvSpPr>
        <p:spPr bwMode="auto">
          <a:xfrm>
            <a:off x="4222750" y="6162675"/>
            <a:ext cx="73025" cy="7143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a:p>
        </p:txBody>
      </p:sp>
      <p:sp>
        <p:nvSpPr>
          <p:cNvPr id="4102" name="Oval 10"/>
          <p:cNvSpPr>
            <a:spLocks noChangeArrowheads="1"/>
          </p:cNvSpPr>
          <p:nvPr/>
        </p:nvSpPr>
        <p:spPr bwMode="auto">
          <a:xfrm>
            <a:off x="5260975" y="6162675"/>
            <a:ext cx="73025" cy="71438"/>
          </a:xfrm>
          <a:prstGeom prst="ellipse">
            <a:avLst/>
          </a:prstGeom>
          <a:solidFill>
            <a:schemeClr val="tx1"/>
          </a:solidFill>
          <a:ln w="12700" cap="sq">
            <a:solidFill>
              <a:schemeClr val="tx1"/>
            </a:solidFill>
            <a:round/>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810000" y="6248400"/>
            <a:ext cx="5181600" cy="581025"/>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3  Explain the recording of sales revenues under a perpetual inventory system.</a:t>
            </a:r>
          </a:p>
        </p:txBody>
      </p:sp>
      <p:sp>
        <p:nvSpPr>
          <p:cNvPr id="899076" name="Text Box 4"/>
          <p:cNvSpPr txBox="1">
            <a:spLocks noChangeArrowheads="1"/>
          </p:cNvSpPr>
          <p:nvPr/>
        </p:nvSpPr>
        <p:spPr bwMode="auto">
          <a:xfrm>
            <a:off x="1981200" y="3810000"/>
            <a:ext cx="6553200" cy="427038"/>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Cash	3,430</a:t>
            </a:r>
          </a:p>
        </p:txBody>
      </p:sp>
      <p:sp>
        <p:nvSpPr>
          <p:cNvPr id="36868" name="Text Box 5"/>
          <p:cNvSpPr txBox="1">
            <a:spLocks noChangeArrowheads="1"/>
          </p:cNvSpPr>
          <p:nvPr/>
        </p:nvSpPr>
        <p:spPr bwMode="auto">
          <a:xfrm>
            <a:off x="609600" y="3810000"/>
            <a:ext cx="11430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14</a:t>
            </a:r>
          </a:p>
        </p:txBody>
      </p:sp>
      <p:sp>
        <p:nvSpPr>
          <p:cNvPr id="899078" name="Text Box 6"/>
          <p:cNvSpPr txBox="1">
            <a:spLocks noChangeArrowheads="1"/>
          </p:cNvSpPr>
          <p:nvPr/>
        </p:nvSpPr>
        <p:spPr bwMode="auto">
          <a:xfrm>
            <a:off x="1981200" y="4770438"/>
            <a:ext cx="6553200" cy="427037"/>
          </a:xfrm>
          <a:prstGeom prst="rect">
            <a:avLst/>
          </a:prstGeom>
          <a:noFill/>
          <a:ln w="28575">
            <a:noFill/>
            <a:miter lim="800000"/>
            <a:headEnd/>
            <a:tailEnd/>
          </a:ln>
          <a:effectLst/>
        </p:spPr>
        <p:txBody>
          <a:bodyPr>
            <a:spAutoFit/>
          </a:bodyPr>
          <a:lstStyle/>
          <a:p>
            <a:pPr marL="460375" algn="l">
              <a:spcBef>
                <a:spcPct val="50000"/>
              </a:spcBef>
              <a:tabLst>
                <a:tab pos="4862513" algn="r"/>
                <a:tab pos="5715000" algn="r"/>
              </a:tabLst>
            </a:pPr>
            <a:r>
              <a:rPr lang="en-US" sz="2200">
                <a:latin typeface="Arial" charset="0"/>
                <a:cs typeface="Arial" charset="0"/>
              </a:rPr>
              <a:t>Accounts Receivable		3,500</a:t>
            </a:r>
          </a:p>
        </p:txBody>
      </p:sp>
      <p:sp>
        <p:nvSpPr>
          <p:cNvPr id="899079" name="Text Box 7"/>
          <p:cNvSpPr txBox="1">
            <a:spLocks noChangeArrowheads="1"/>
          </p:cNvSpPr>
          <p:nvPr/>
        </p:nvSpPr>
        <p:spPr bwMode="auto">
          <a:xfrm>
            <a:off x="1981200" y="4313238"/>
            <a:ext cx="6553200" cy="427037"/>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Sales Discounts	70</a:t>
            </a:r>
          </a:p>
        </p:txBody>
      </p:sp>
      <p:sp>
        <p:nvSpPr>
          <p:cNvPr id="899080" name="Rectangle 8"/>
          <p:cNvSpPr>
            <a:spLocks noChangeArrowheads="1"/>
          </p:cNvSpPr>
          <p:nvPr/>
        </p:nvSpPr>
        <p:spPr bwMode="auto">
          <a:xfrm>
            <a:off x="782638" y="5724525"/>
            <a:ext cx="2749550" cy="366713"/>
          </a:xfrm>
          <a:prstGeom prst="rect">
            <a:avLst/>
          </a:prstGeom>
          <a:noFill/>
          <a:ln w="12700" cap="sq">
            <a:noFill/>
            <a:miter lim="800000"/>
            <a:headEnd type="none" w="sm" len="sm"/>
            <a:tailEnd type="none" w="sm" len="sm"/>
          </a:ln>
          <a:effectLst/>
        </p:spPr>
        <p:txBody>
          <a:bodyPr wrap="none">
            <a:spAutoFit/>
          </a:bodyPr>
          <a:lstStyle/>
          <a:p>
            <a:pPr marL="512763" indent="-512763" algn="l"/>
            <a:r>
              <a:rPr lang="en-US" sz="1800">
                <a:solidFill>
                  <a:srgbClr val="800000"/>
                </a:solidFill>
                <a:latin typeface="Arial" charset="0"/>
              </a:rPr>
              <a:t>*  </a:t>
            </a:r>
            <a:r>
              <a:rPr lang="en-US" sz="1800">
                <a:latin typeface="Arial" charset="0"/>
              </a:rPr>
              <a:t>[($3,800 – $300) X 2%]</a:t>
            </a:r>
          </a:p>
        </p:txBody>
      </p:sp>
      <p:sp>
        <p:nvSpPr>
          <p:cNvPr id="899081" name="Text Box 9"/>
          <p:cNvSpPr txBox="1">
            <a:spLocks noChangeArrowheads="1"/>
          </p:cNvSpPr>
          <p:nvPr/>
        </p:nvSpPr>
        <p:spPr bwMode="auto">
          <a:xfrm>
            <a:off x="6705600" y="4327525"/>
            <a:ext cx="304800" cy="3968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en-US">
                <a:solidFill>
                  <a:srgbClr val="800000"/>
                </a:solidFill>
                <a:latin typeface="Arial" charset="0"/>
              </a:rPr>
              <a:t>*</a:t>
            </a:r>
          </a:p>
        </p:txBody>
      </p:sp>
      <p:sp>
        <p:nvSpPr>
          <p:cNvPr id="36873" name="Text Box 10"/>
          <p:cNvSpPr txBox="1">
            <a:spLocks noChangeArrowheads="1"/>
          </p:cNvSpPr>
          <p:nvPr/>
        </p:nvSpPr>
        <p:spPr bwMode="auto">
          <a:xfrm>
            <a:off x="533400" y="1295400"/>
            <a:ext cx="8001000" cy="2187575"/>
          </a:xfrm>
          <a:prstGeom prst="rect">
            <a:avLst/>
          </a:prstGeom>
          <a:noFill/>
          <a:ln w="12700" algn="ctr">
            <a:noFill/>
            <a:miter lim="800000"/>
            <a:headEnd/>
            <a:tailEnd/>
          </a:ln>
          <a:effectLst/>
        </p:spPr>
        <p:txBody>
          <a:bodyPr>
            <a:spAutoFit/>
          </a:bodyPr>
          <a:lstStyle/>
          <a:p>
            <a:pPr algn="l">
              <a:lnSpc>
                <a:spcPct val="125000"/>
              </a:lnSpc>
              <a:spcBef>
                <a:spcPct val="70000"/>
              </a:spcBef>
            </a:pPr>
            <a:r>
              <a:rPr lang="en-US" sz="2200" b="1">
                <a:solidFill>
                  <a:srgbClr val="800000"/>
                </a:solidFill>
                <a:latin typeface="Arial" charset="0"/>
              </a:rPr>
              <a:t>Illustration:</a:t>
            </a:r>
            <a:r>
              <a:rPr lang="en-US" sz="2200">
                <a:latin typeface="Arial" charset="0"/>
              </a:rPr>
              <a:t>  Assume Sauk Stereo pays the balance due of $3,500 (gross invoice price of $3,800 less purchase returns and allowances of $300) on May 14, the last day of the discount period.  Prepare the journal entry PW Audio Supply makes to record the receipt on May 14.</a:t>
            </a:r>
          </a:p>
        </p:txBody>
      </p:sp>
      <p:sp>
        <p:nvSpPr>
          <p:cNvPr id="36874" name="Rectangle 11"/>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Recording Sales of Merchandise</a:t>
            </a:r>
          </a:p>
        </p:txBody>
      </p:sp>
      <p:sp>
        <p:nvSpPr>
          <p:cNvPr id="36875"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9078"/>
                                        </p:tgtEl>
                                        <p:attrNameLst>
                                          <p:attrName>style.visibility</p:attrName>
                                        </p:attrNameLst>
                                      </p:cBhvr>
                                      <p:to>
                                        <p:strVal val="visible"/>
                                      </p:to>
                                    </p:set>
                                    <p:animEffect transition="in" filter="wipe(left)">
                                      <p:cBhvr>
                                        <p:cTn id="7" dur="500"/>
                                        <p:tgtEl>
                                          <p:spTgt spid="899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9079"/>
                                        </p:tgtEl>
                                        <p:attrNameLst>
                                          <p:attrName>style.visibility</p:attrName>
                                        </p:attrNameLst>
                                      </p:cBhvr>
                                      <p:to>
                                        <p:strVal val="visible"/>
                                      </p:to>
                                    </p:set>
                                    <p:animEffect transition="in" filter="wipe(left)">
                                      <p:cBhvr>
                                        <p:cTn id="12" dur="500"/>
                                        <p:tgtEl>
                                          <p:spTgt spid="89907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99080"/>
                                        </p:tgtEl>
                                        <p:attrNameLst>
                                          <p:attrName>style.visibility</p:attrName>
                                        </p:attrNameLst>
                                      </p:cBhvr>
                                      <p:to>
                                        <p:strVal val="visible"/>
                                      </p:to>
                                    </p:set>
                                    <p:animEffect transition="in" filter="wipe(left)">
                                      <p:cBhvr>
                                        <p:cTn id="16" dur="500"/>
                                        <p:tgtEl>
                                          <p:spTgt spid="89908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9081"/>
                                        </p:tgtEl>
                                        <p:attrNameLst>
                                          <p:attrName>style.visibility</p:attrName>
                                        </p:attrNameLst>
                                      </p:cBhvr>
                                      <p:to>
                                        <p:strVal val="visible"/>
                                      </p:to>
                                    </p:set>
                                    <p:animEffect transition="in" filter="wipe(left)">
                                      <p:cBhvr>
                                        <p:cTn id="20" dur="500"/>
                                        <p:tgtEl>
                                          <p:spTgt spid="8990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9076"/>
                                        </p:tgtEl>
                                        <p:attrNameLst>
                                          <p:attrName>style.visibility</p:attrName>
                                        </p:attrNameLst>
                                      </p:cBhvr>
                                      <p:to>
                                        <p:strVal val="visible"/>
                                      </p:to>
                                    </p:set>
                                    <p:animEffect transition="in" filter="wipe(left)">
                                      <p:cBhvr>
                                        <p:cTn id="25" dur="500"/>
                                        <p:tgtEl>
                                          <p:spTgt spid="899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6" grpId="0"/>
      <p:bldP spid="899078" grpId="0"/>
      <p:bldP spid="899079" grpId="0"/>
      <p:bldP spid="899080" grpId="0"/>
      <p:bldP spid="8990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1936750"/>
            <a:ext cx="7924800" cy="278765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Generally the same as a service company. </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One additional adjustment to make the records agree with the actual inventory on hand.</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Involves adjusting Inventory and Cost of Goods Sold.</a:t>
            </a:r>
          </a:p>
          <a:p>
            <a:pPr marL="457200" indent="-457200" algn="l">
              <a:lnSpc>
                <a:spcPct val="125000"/>
              </a:lnSpc>
              <a:spcBef>
                <a:spcPct val="40000"/>
              </a:spcBef>
              <a:spcAft>
                <a:spcPct val="20000"/>
              </a:spcAft>
              <a:buClr>
                <a:srgbClr val="800000"/>
              </a:buClr>
              <a:buSzPct val="80000"/>
              <a:buFont typeface="Wingdings" pitchFamily="2" charset="2"/>
              <a:buChar char="u"/>
            </a:pPr>
            <a:endParaRPr lang="en-US" sz="2200">
              <a:solidFill>
                <a:srgbClr val="000000"/>
              </a:solidFill>
              <a:latin typeface="Arial" charset="0"/>
            </a:endParaRPr>
          </a:p>
        </p:txBody>
      </p:sp>
      <p:sp>
        <p:nvSpPr>
          <p:cNvPr id="37891"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4  Explain the steps in the accounting cycle for a merchandising company.</a:t>
            </a:r>
          </a:p>
        </p:txBody>
      </p:sp>
      <p:sp>
        <p:nvSpPr>
          <p:cNvPr id="37892"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Completing the Accounting Cycle</a:t>
            </a:r>
          </a:p>
        </p:txBody>
      </p:sp>
      <p:sp>
        <p:nvSpPr>
          <p:cNvPr id="37893"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37894" name="Text Box 9"/>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Adjusting Entries </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914400" y="63690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4  Explain the steps in the accounting cycle for a merchandising company.</a:t>
            </a:r>
          </a:p>
        </p:txBody>
      </p:sp>
      <p:sp>
        <p:nvSpPr>
          <p:cNvPr id="38915" name="Text Box 11"/>
          <p:cNvSpPr txBox="1">
            <a:spLocks noChangeArrowheads="1"/>
          </p:cNvSpPr>
          <p:nvPr/>
        </p:nvSpPr>
        <p:spPr bwMode="auto">
          <a:xfrm>
            <a:off x="533400" y="1295400"/>
            <a:ext cx="8382000" cy="2100263"/>
          </a:xfrm>
          <a:prstGeom prst="rect">
            <a:avLst/>
          </a:prstGeom>
          <a:noFill/>
          <a:ln w="12700">
            <a:noFill/>
            <a:miter lim="800000"/>
            <a:headEnd/>
            <a:tailEnd/>
          </a:ln>
          <a:effectLst/>
        </p:spPr>
        <p:txBody>
          <a:bodyPr>
            <a:spAutoFit/>
          </a:bodyPr>
          <a:lstStyle/>
          <a:p>
            <a:pPr algn="l">
              <a:lnSpc>
                <a:spcPct val="120000"/>
              </a:lnSpc>
            </a:pPr>
            <a:r>
              <a:rPr lang="en-US" sz="2200" b="1">
                <a:solidFill>
                  <a:srgbClr val="800000"/>
                </a:solidFill>
                <a:latin typeface="Arial" charset="0"/>
              </a:rPr>
              <a:t>Illustration:</a:t>
            </a:r>
            <a:r>
              <a:rPr lang="en-US" sz="2200">
                <a:latin typeface="Arial" charset="0"/>
              </a:rPr>
              <a:t>  Suppose that PW Audio Supply has an unadjusted balance of $40,500 in Merchandise Inventory. Through a physical count, PW Audio determines that its actual merchandise inventory at year-end is $40,000. The company would make an adjusting entry as follows.</a:t>
            </a:r>
          </a:p>
        </p:txBody>
      </p:sp>
      <p:sp>
        <p:nvSpPr>
          <p:cNvPr id="781324" name="Text Box 12"/>
          <p:cNvSpPr txBox="1">
            <a:spLocks noChangeArrowheads="1"/>
          </p:cNvSpPr>
          <p:nvPr/>
        </p:nvSpPr>
        <p:spPr bwMode="auto">
          <a:xfrm>
            <a:off x="1295400" y="3757613"/>
            <a:ext cx="6781800" cy="427037"/>
          </a:xfrm>
          <a:prstGeom prst="rect">
            <a:avLst/>
          </a:prstGeom>
          <a:noFill/>
          <a:ln w="28575">
            <a:noFill/>
            <a:miter lim="800000"/>
            <a:headEnd/>
            <a:tailEnd/>
          </a:ln>
          <a:effectLst/>
        </p:spPr>
        <p:txBody>
          <a:bodyPr>
            <a:spAutoFit/>
          </a:bodyPr>
          <a:lstStyle/>
          <a:p>
            <a:pPr algn="l">
              <a:spcBef>
                <a:spcPct val="50000"/>
              </a:spcBef>
              <a:tabLst>
                <a:tab pos="5541963" algn="r"/>
              </a:tabLst>
            </a:pPr>
            <a:r>
              <a:rPr lang="en-US" sz="2200">
                <a:latin typeface="Arial" charset="0"/>
                <a:cs typeface="Arial" charset="0"/>
              </a:rPr>
              <a:t>Cost of Goods Sold  	500</a:t>
            </a:r>
          </a:p>
        </p:txBody>
      </p:sp>
      <p:sp>
        <p:nvSpPr>
          <p:cNvPr id="781326" name="Text Box 14"/>
          <p:cNvSpPr txBox="1">
            <a:spLocks noChangeArrowheads="1"/>
          </p:cNvSpPr>
          <p:nvPr/>
        </p:nvSpPr>
        <p:spPr bwMode="auto">
          <a:xfrm>
            <a:off x="1295400" y="4260850"/>
            <a:ext cx="6781800" cy="427038"/>
          </a:xfrm>
          <a:prstGeom prst="rect">
            <a:avLst/>
          </a:prstGeom>
          <a:noFill/>
          <a:ln w="28575">
            <a:noFill/>
            <a:miter lim="800000"/>
            <a:headEnd/>
            <a:tailEnd/>
          </a:ln>
          <a:effectLst/>
        </p:spPr>
        <p:txBody>
          <a:bodyPr>
            <a:spAutoFit/>
          </a:bodyPr>
          <a:lstStyle/>
          <a:p>
            <a:pPr marL="460375" algn="l">
              <a:spcBef>
                <a:spcPct val="50000"/>
              </a:spcBef>
              <a:tabLst>
                <a:tab pos="4862513" algn="r"/>
                <a:tab pos="6511925" algn="r"/>
              </a:tabLst>
            </a:pPr>
            <a:r>
              <a:rPr lang="en-US" sz="2200">
                <a:latin typeface="Arial" charset="0"/>
                <a:cs typeface="Arial" charset="0"/>
              </a:rPr>
              <a:t>Inventory		500</a:t>
            </a:r>
          </a:p>
        </p:txBody>
      </p:sp>
      <p:sp>
        <p:nvSpPr>
          <p:cNvPr id="38918"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Completing the Accounting Cycle</a:t>
            </a:r>
          </a:p>
        </p:txBody>
      </p:sp>
      <p:sp>
        <p:nvSpPr>
          <p:cNvPr id="38919" name="Line 1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1324"/>
                                        </p:tgtEl>
                                        <p:attrNameLst>
                                          <p:attrName>style.visibility</p:attrName>
                                        </p:attrNameLst>
                                      </p:cBhvr>
                                      <p:to>
                                        <p:strVal val="visible"/>
                                      </p:to>
                                    </p:set>
                                    <p:animEffect transition="in" filter="wipe(left)">
                                      <p:cBhvr>
                                        <p:cTn id="7" dur="500"/>
                                        <p:tgtEl>
                                          <p:spTgt spid="7813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1326"/>
                                        </p:tgtEl>
                                        <p:attrNameLst>
                                          <p:attrName>style.visibility</p:attrName>
                                        </p:attrNameLst>
                                      </p:cBhvr>
                                      <p:to>
                                        <p:strVal val="visible"/>
                                      </p:to>
                                    </p:set>
                                    <p:animEffect transition="in" filter="wipe(left)">
                                      <p:cBhvr>
                                        <p:cTn id="12" dur="500"/>
                                        <p:tgtEl>
                                          <p:spTgt spid="78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24" grpId="0" autoUpdateAnimBg="0"/>
      <p:bldP spid="78132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Completing the Accounting Cycle</a:t>
            </a:r>
          </a:p>
        </p:txBody>
      </p:sp>
      <p:sp>
        <p:nvSpPr>
          <p:cNvPr id="39939" name="Line 2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39940" name="Picture 28"/>
          <p:cNvPicPr>
            <a:picLocks noChangeAspect="1" noChangeArrowheads="1"/>
          </p:cNvPicPr>
          <p:nvPr/>
        </p:nvPicPr>
        <p:blipFill>
          <a:blip r:embed="rId3"/>
          <a:srcRect/>
          <a:stretch>
            <a:fillRect/>
          </a:stretch>
        </p:blipFill>
        <p:spPr bwMode="auto">
          <a:xfrm>
            <a:off x="990600" y="1295400"/>
            <a:ext cx="7886700" cy="4810125"/>
          </a:xfrm>
          <a:prstGeom prst="rect">
            <a:avLst/>
          </a:prstGeom>
          <a:noFill/>
          <a:ln w="12700" cap="sq">
            <a:noFill/>
            <a:miter lim="800000"/>
            <a:headEnd type="none" w="sm" len="sm"/>
            <a:tailEnd type="none" w="sm" len="sm"/>
          </a:ln>
          <a:effectLst/>
        </p:spPr>
      </p:pic>
      <p:sp>
        <p:nvSpPr>
          <p:cNvPr id="39941" name="Text Box 11"/>
          <p:cNvSpPr txBox="1">
            <a:spLocks noChangeArrowheads="1"/>
          </p:cNvSpPr>
          <p:nvPr/>
        </p:nvSpPr>
        <p:spPr bwMode="auto">
          <a:xfrm>
            <a:off x="228600" y="3257550"/>
            <a:ext cx="1524000" cy="954088"/>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Closing Entries</a:t>
            </a:r>
          </a:p>
        </p:txBody>
      </p:sp>
      <p:sp>
        <p:nvSpPr>
          <p:cNvPr id="39942" name="Text Box 29"/>
          <p:cNvSpPr txBox="1">
            <a:spLocks noChangeArrowheads="1"/>
          </p:cNvSpPr>
          <p:nvPr/>
        </p:nvSpPr>
        <p:spPr bwMode="auto">
          <a:xfrm>
            <a:off x="914400" y="63690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4  Explain the steps in the accounting cycle for a merchandising company.</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Completing the Accounting Cycle</a:t>
            </a:r>
          </a:p>
        </p:txBody>
      </p:sp>
      <p:sp>
        <p:nvSpPr>
          <p:cNvPr id="40963" name="Line 3"/>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40964" name="Text Box 5"/>
          <p:cNvSpPr txBox="1">
            <a:spLocks noChangeArrowheads="1"/>
          </p:cNvSpPr>
          <p:nvPr/>
        </p:nvSpPr>
        <p:spPr bwMode="auto">
          <a:xfrm>
            <a:off x="533400" y="1295400"/>
            <a:ext cx="3048000"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Closing Entries</a:t>
            </a:r>
          </a:p>
        </p:txBody>
      </p:sp>
      <p:sp>
        <p:nvSpPr>
          <p:cNvPr id="40965" name="Text Box 6"/>
          <p:cNvSpPr txBox="1">
            <a:spLocks noChangeArrowheads="1"/>
          </p:cNvSpPr>
          <p:nvPr/>
        </p:nvSpPr>
        <p:spPr bwMode="auto">
          <a:xfrm>
            <a:off x="914400" y="6369050"/>
            <a:ext cx="8077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4  Explain the steps in the accounting cycle for a merchandising company.</a:t>
            </a:r>
          </a:p>
        </p:txBody>
      </p:sp>
      <p:pic>
        <p:nvPicPr>
          <p:cNvPr id="40966" name="Picture 7"/>
          <p:cNvPicPr>
            <a:picLocks noChangeAspect="1" noChangeArrowheads="1"/>
          </p:cNvPicPr>
          <p:nvPr/>
        </p:nvPicPr>
        <p:blipFill>
          <a:blip r:embed="rId3"/>
          <a:srcRect/>
          <a:stretch>
            <a:fillRect/>
          </a:stretch>
        </p:blipFill>
        <p:spPr bwMode="auto">
          <a:xfrm>
            <a:off x="762000" y="2232025"/>
            <a:ext cx="7772400" cy="2035175"/>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9"/>
          <p:cNvSpPr txBox="1">
            <a:spLocks noChangeArrowheads="1"/>
          </p:cNvSpPr>
          <p:nvPr/>
        </p:nvSpPr>
        <p:spPr bwMode="auto">
          <a:xfrm>
            <a:off x="547688" y="1295400"/>
            <a:ext cx="6843712" cy="539750"/>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Multiple-Step Income Statement</a:t>
            </a:r>
          </a:p>
        </p:txBody>
      </p:sp>
      <p:sp>
        <p:nvSpPr>
          <p:cNvPr id="41987"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Forms of Financial Statements</a:t>
            </a:r>
          </a:p>
        </p:txBody>
      </p:sp>
      <p:sp>
        <p:nvSpPr>
          <p:cNvPr id="41988" name="Line 3"/>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41989" name="Text Box 2"/>
          <p:cNvSpPr txBox="1">
            <a:spLocks noChangeArrowheads="1"/>
          </p:cNvSpPr>
          <p:nvPr/>
        </p:nvSpPr>
        <p:spPr bwMode="auto">
          <a:xfrm>
            <a:off x="762000" y="1946275"/>
            <a:ext cx="7924800" cy="2168525"/>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Shows several steps in determining net income.</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Two steps relate to principal operating activities. </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Distinguishes between operating and non-operating activities.</a:t>
            </a:r>
          </a:p>
        </p:txBody>
      </p:sp>
      <p:sp>
        <p:nvSpPr>
          <p:cNvPr id="41990"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  Distinguish between a multiple-step and a single-step income statement.</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43011" name="AutoShape 10"/>
          <p:cNvSpPr>
            <a:spLocks/>
          </p:cNvSpPr>
          <p:nvPr/>
        </p:nvSpPr>
        <p:spPr bwMode="auto">
          <a:xfrm>
            <a:off x="3124200" y="1143000"/>
            <a:ext cx="76200" cy="990600"/>
          </a:xfrm>
          <a:prstGeom prst="leftBracket">
            <a:avLst>
              <a:gd name="adj" fmla="val 108333"/>
            </a:avLst>
          </a:prstGeom>
          <a:noFill/>
          <a:ln w="12700" cap="sq">
            <a:solidFill>
              <a:schemeClr val="tx1"/>
            </a:solidFill>
            <a:round/>
            <a:headEnd type="none" w="sm" len="sm"/>
            <a:tailEnd type="none" w="sm" len="sm"/>
          </a:ln>
          <a:effectLst/>
        </p:spPr>
        <p:txBody>
          <a:bodyPr wrap="none" anchor="ctr"/>
          <a:lstStyle/>
          <a:p>
            <a:endParaRPr lang="en-US"/>
          </a:p>
        </p:txBody>
      </p:sp>
      <p:sp>
        <p:nvSpPr>
          <p:cNvPr id="43012" name="Line 11"/>
          <p:cNvSpPr>
            <a:spLocks noChangeShapeType="1"/>
          </p:cNvSpPr>
          <p:nvPr/>
        </p:nvSpPr>
        <p:spPr bwMode="auto">
          <a:xfrm flipV="1">
            <a:off x="1981200" y="1676400"/>
            <a:ext cx="1143000" cy="9144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1056782" name="Rectangle 14"/>
          <p:cNvSpPr>
            <a:spLocks noGrp="1" noChangeArrowheads="1"/>
          </p:cNvSpPr>
          <p:nvPr>
            <p:ph type="title" idx="4294967295"/>
          </p:nvPr>
        </p:nvSpPr>
        <p:spPr>
          <a:xfrm>
            <a:off x="381000" y="328613"/>
            <a:ext cx="2209800" cy="1074737"/>
          </a:xfrm>
          <a:noFill/>
          <a:ln>
            <a:noFill/>
          </a:ln>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lstStyle/>
          <a:p>
            <a:pPr algn="l">
              <a:defRPr/>
            </a:pPr>
            <a:r>
              <a:rPr lang="en-US" sz="3200" i="0" kern="1200" dirty="0" smtClean="0">
                <a:effectLst/>
                <a:latin typeface="Arial" charset="0"/>
                <a:ea typeface="+mn-ea"/>
                <a:cs typeface="+mn-cs"/>
              </a:rPr>
              <a:t>Multiple- Step</a:t>
            </a:r>
          </a:p>
        </p:txBody>
      </p:sp>
      <p:sp>
        <p:nvSpPr>
          <p:cNvPr id="1056784"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Arial" charset="0"/>
              </a:rPr>
              <a:t>Illustration 5-14</a:t>
            </a:r>
          </a:p>
        </p:txBody>
      </p:sp>
      <p:sp>
        <p:nvSpPr>
          <p:cNvPr id="43015" name="Text Box 17"/>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pic>
        <p:nvPicPr>
          <p:cNvPr id="43016"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pic>
        <p:nvPicPr>
          <p:cNvPr id="43017"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
        <p:nvSpPr>
          <p:cNvPr id="43018" name="Text Box 3"/>
          <p:cNvSpPr txBox="1">
            <a:spLocks noChangeArrowheads="1"/>
          </p:cNvSpPr>
          <p:nvPr/>
        </p:nvSpPr>
        <p:spPr bwMode="auto">
          <a:xfrm>
            <a:off x="228600" y="1819275"/>
            <a:ext cx="2590800" cy="1047750"/>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Net sales</a:t>
            </a:r>
          </a:p>
        </p:txBody>
      </p:sp>
      <p:sp>
        <p:nvSpPr>
          <p:cNvPr id="43019"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sp>
        <p:nvSpPr>
          <p:cNvPr id="44035" name="Text Box 18"/>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sp>
        <p:nvSpPr>
          <p:cNvPr id="10"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nchor="ctr"/>
          <a:lst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defRPr/>
            </a:pPr>
            <a:r>
              <a:rPr lang="en-US" sz="3200" i="0" dirty="0" smtClean="0">
                <a:effectLst/>
                <a:latin typeface="Arial" charset="0"/>
                <a:ea typeface="+mn-ea"/>
                <a:cs typeface="+mn-cs"/>
              </a:rPr>
              <a:t>Multiple- Step</a:t>
            </a:r>
          </a:p>
        </p:txBody>
      </p:sp>
      <p:sp>
        <p:nvSpPr>
          <p:cNvPr id="11"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Arial" charset="0"/>
              </a:rPr>
              <a:t>Illustration 5-14</a:t>
            </a:r>
          </a:p>
        </p:txBody>
      </p:sp>
      <p:sp>
        <p:nvSpPr>
          <p:cNvPr id="44038"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44039"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pic>
        <p:nvPicPr>
          <p:cNvPr id="44040"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
        <p:nvSpPr>
          <p:cNvPr id="44041"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p:spPr>
        <p:txBody>
          <a:bodyPr wrap="none" anchor="ctr"/>
          <a:lstStyle/>
          <a:p>
            <a:endParaRPr lang="en-US"/>
          </a:p>
        </p:txBody>
      </p:sp>
      <p:sp>
        <p:nvSpPr>
          <p:cNvPr id="44042"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4043" name="Text Box 3"/>
          <p:cNvSpPr txBox="1">
            <a:spLocks noChangeArrowheads="1"/>
          </p:cNvSpPr>
          <p:nvPr/>
        </p:nvSpPr>
        <p:spPr bwMode="auto">
          <a:xfrm>
            <a:off x="228600" y="1819275"/>
            <a:ext cx="2590800" cy="1597025"/>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Net sales</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Gross profit</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228600" y="1819275"/>
            <a:ext cx="2590800" cy="3600450"/>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Net sales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Gross profit</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Operating expenses</a:t>
            </a: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p:txBody>
      </p:sp>
      <p:sp>
        <p:nvSpPr>
          <p:cNvPr id="4505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p:spPr>
        <p:txBody>
          <a:bodyPr wrap="none" anchor="ctr"/>
          <a:lstStyle/>
          <a:p>
            <a:endParaRPr lang="en-US"/>
          </a:p>
        </p:txBody>
      </p:sp>
      <p:sp>
        <p:nvSpPr>
          <p:cNvPr id="4506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506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p:spPr>
        <p:txBody>
          <a:bodyPr wrap="none" anchor="ctr"/>
          <a:lstStyle/>
          <a:p>
            <a:endParaRPr lang="en-US"/>
          </a:p>
        </p:txBody>
      </p:sp>
      <p:sp>
        <p:nvSpPr>
          <p:cNvPr id="4506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5063" name="Text Box 14"/>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sp>
        <p:nvSpPr>
          <p:cNvPr id="12"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nchor="ctr"/>
          <a:lst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defRPr/>
            </a:pPr>
            <a:r>
              <a:rPr lang="en-US" sz="3200" i="0" dirty="0" smtClean="0">
                <a:effectLst/>
                <a:latin typeface="Arial" charset="0"/>
                <a:ea typeface="+mn-ea"/>
                <a:cs typeface="+mn-cs"/>
              </a:rPr>
              <a:t>Multiple- Step</a:t>
            </a:r>
          </a:p>
        </p:txBody>
      </p:sp>
      <p:sp>
        <p:nvSpPr>
          <p:cNvPr id="13" name="Text Box 16"/>
          <p:cNvSpPr txBox="1">
            <a:spLocks noChangeArrowheads="1"/>
          </p:cNvSpPr>
          <p:nvPr/>
        </p:nvSpPr>
        <p:spPr bwMode="auto">
          <a:xfrm>
            <a:off x="7640638" y="228600"/>
            <a:ext cx="13716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b="1" dirty="0">
                <a:solidFill>
                  <a:schemeClr val="accent3"/>
                </a:solidFill>
                <a:latin typeface="Arial" charset="0"/>
              </a:rPr>
              <a:t>Illustration 5-14</a:t>
            </a:r>
          </a:p>
        </p:txBody>
      </p:sp>
      <p:sp>
        <p:nvSpPr>
          <p:cNvPr id="45066"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45067"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sp>
        <p:nvSpPr>
          <p:cNvPr id="45068"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pic>
        <p:nvPicPr>
          <p:cNvPr id="45069"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28600" y="1819275"/>
            <a:ext cx="2590800" cy="4529138"/>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Net sales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Gross profit</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Operating expenses</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Nonoperating activities</a:t>
            </a: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p:txBody>
      </p:sp>
      <p:sp>
        <p:nvSpPr>
          <p:cNvPr id="46083"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p:spPr>
        <p:txBody>
          <a:bodyPr wrap="none" anchor="ctr"/>
          <a:lstStyle/>
          <a:p>
            <a:endParaRPr lang="en-US"/>
          </a:p>
        </p:txBody>
      </p:sp>
      <p:sp>
        <p:nvSpPr>
          <p:cNvPr id="46084"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6085" name="Text Box 15"/>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sp>
        <p:nvSpPr>
          <p:cNvPr id="14"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nchor="ctr"/>
          <a:lst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defRPr/>
            </a:pPr>
            <a:r>
              <a:rPr lang="en-US" sz="3200" i="0" dirty="0" smtClean="0">
                <a:effectLst/>
                <a:latin typeface="Arial" charset="0"/>
                <a:ea typeface="+mn-ea"/>
                <a:cs typeface="+mn-cs"/>
              </a:rPr>
              <a:t>Multiple- Step</a:t>
            </a:r>
          </a:p>
        </p:txBody>
      </p:sp>
      <p:sp>
        <p:nvSpPr>
          <p:cNvPr id="46087"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46088"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sp>
        <p:nvSpPr>
          <p:cNvPr id="46089" name="AutoShape 5"/>
          <p:cNvSpPr>
            <a:spLocks/>
          </p:cNvSpPr>
          <p:nvPr/>
        </p:nvSpPr>
        <p:spPr bwMode="auto">
          <a:xfrm>
            <a:off x="3124200" y="1143000"/>
            <a:ext cx="46038" cy="1524000"/>
          </a:xfrm>
          <a:prstGeom prst="leftBracket">
            <a:avLst>
              <a:gd name="adj" fmla="val 148964"/>
            </a:avLst>
          </a:prstGeom>
          <a:noFill/>
          <a:ln w="12700" cap="sq">
            <a:solidFill>
              <a:schemeClr val="tx1"/>
            </a:solidFill>
            <a:round/>
            <a:headEnd type="none" w="sm" len="sm"/>
            <a:tailEnd type="none" w="sm" len="sm"/>
          </a:ln>
          <a:effectLst/>
        </p:spPr>
        <p:txBody>
          <a:bodyPr wrap="none" anchor="ctr"/>
          <a:lstStyle/>
          <a:p>
            <a:endParaRPr lang="en-US"/>
          </a:p>
        </p:txBody>
      </p:sp>
      <p:sp>
        <p:nvSpPr>
          <p:cNvPr id="4609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6091" name="AutoShape 9"/>
          <p:cNvSpPr>
            <a:spLocks/>
          </p:cNvSpPr>
          <p:nvPr/>
        </p:nvSpPr>
        <p:spPr bwMode="auto">
          <a:xfrm>
            <a:off x="3124200" y="2667000"/>
            <a:ext cx="76200" cy="1524000"/>
          </a:xfrm>
          <a:prstGeom prst="leftBracket">
            <a:avLst>
              <a:gd name="adj" fmla="val 166667"/>
            </a:avLst>
          </a:prstGeom>
          <a:noFill/>
          <a:ln w="12700" cap="sq">
            <a:solidFill>
              <a:schemeClr val="tx1"/>
            </a:solidFill>
            <a:round/>
            <a:headEnd type="none" w="sm" len="sm"/>
            <a:tailEnd type="none" w="sm" len="sm"/>
          </a:ln>
          <a:effectLst/>
        </p:spPr>
        <p:txBody>
          <a:bodyPr wrap="none" anchor="ctr"/>
          <a:lstStyle/>
          <a:p>
            <a:endParaRPr lang="en-US"/>
          </a:p>
        </p:txBody>
      </p:sp>
      <p:sp>
        <p:nvSpPr>
          <p:cNvPr id="46092" name="Line 10"/>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6093"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pic>
        <p:nvPicPr>
          <p:cNvPr id="46094"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3048000"/>
            <a:ext cx="8077200" cy="2133600"/>
          </a:xfrm>
          <a:prstGeom prst="rect">
            <a:avLst/>
          </a:prstGeom>
          <a:solidFill>
            <a:srgbClr val="FFFFCC"/>
          </a:solidFill>
          <a:ln w="38100" cap="sq">
            <a:solidFill>
              <a:schemeClr val="tx1"/>
            </a:solidFill>
            <a:miter lim="800000"/>
            <a:headEnd type="none" w="sm" len="sm"/>
            <a:tailEnd type="none" w="sm" len="sm"/>
          </a:ln>
          <a:effectLst/>
        </p:spPr>
        <p:txBody>
          <a:bodyPr wrap="none" anchor="ctr"/>
          <a:lstStyle/>
          <a:p>
            <a:endParaRPr lang="en-US"/>
          </a:p>
        </p:txBody>
      </p:sp>
      <p:pic>
        <p:nvPicPr>
          <p:cNvPr id="5123" name="Picture 56" descr="ANd9GcSOIdLGanUplF9A3LzYBZEGvJqfPRDVr8zSqH6bhWCHER6lIVz-Ug"/>
          <p:cNvPicPr>
            <a:picLocks noChangeAspect="1" noChangeArrowheads="1"/>
          </p:cNvPicPr>
          <p:nvPr/>
        </p:nvPicPr>
        <p:blipFill>
          <a:blip r:embed="rId3"/>
          <a:srcRect/>
          <a:stretch>
            <a:fillRect/>
          </a:stretch>
        </p:blipFill>
        <p:spPr bwMode="auto">
          <a:xfrm>
            <a:off x="3400425" y="3152775"/>
            <a:ext cx="2343150" cy="1952625"/>
          </a:xfrm>
          <a:prstGeom prst="rect">
            <a:avLst/>
          </a:prstGeom>
          <a:noFill/>
          <a:ln w="9525">
            <a:noFill/>
            <a:miter lim="800000"/>
            <a:headEnd/>
            <a:tailEnd/>
          </a:ln>
        </p:spPr>
      </p:pic>
      <p:sp>
        <p:nvSpPr>
          <p:cNvPr id="5124" name="Text Box 4"/>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5125" name="Rectangle 5"/>
          <p:cNvSpPr>
            <a:spLocks noChangeArrowheads="1"/>
          </p:cNvSpPr>
          <p:nvPr/>
        </p:nvSpPr>
        <p:spPr bwMode="auto">
          <a:xfrm>
            <a:off x="457200" y="1295400"/>
            <a:ext cx="5638800" cy="1066800"/>
          </a:xfrm>
          <a:prstGeom prst="rect">
            <a:avLst/>
          </a:prstGeom>
          <a:noFill/>
          <a:ln w="12700">
            <a:noFill/>
            <a:miter lim="800000"/>
            <a:headEnd/>
            <a:tailEnd/>
          </a:ln>
          <a:effectLst/>
        </p:spPr>
        <p:txBody>
          <a:bodyPr lIns="182562" tIns="46038" rIns="182562" bIns="46038"/>
          <a:lstStyle/>
          <a:p>
            <a:pPr algn="l">
              <a:lnSpc>
                <a:spcPct val="120000"/>
              </a:lnSpc>
              <a:spcBef>
                <a:spcPct val="25000"/>
              </a:spcBef>
              <a:buClr>
                <a:schemeClr val="tx1"/>
              </a:buClr>
              <a:buFont typeface="Wingdings" pitchFamily="2" charset="2"/>
              <a:buNone/>
            </a:pPr>
            <a:r>
              <a:rPr lang="en-US" sz="2600" b="1">
                <a:latin typeface="Arial" charset="0"/>
              </a:rPr>
              <a:t>Merchandising Companies</a:t>
            </a:r>
          </a:p>
          <a:p>
            <a:pPr algn="l">
              <a:lnSpc>
                <a:spcPct val="120000"/>
              </a:lnSpc>
              <a:spcBef>
                <a:spcPct val="25000"/>
              </a:spcBef>
              <a:buClr>
                <a:schemeClr val="tx1"/>
              </a:buClr>
              <a:buFont typeface="Wingdings" pitchFamily="2" charset="2"/>
              <a:buNone/>
            </a:pPr>
            <a:r>
              <a:rPr lang="en-US" sz="2400">
                <a:latin typeface="Arial" charset="0"/>
              </a:rPr>
              <a:t>Buy and Sell Goods </a:t>
            </a:r>
          </a:p>
        </p:txBody>
      </p:sp>
      <p:pic>
        <p:nvPicPr>
          <p:cNvPr id="5126" name="Picture 9"/>
          <p:cNvPicPr>
            <a:picLocks noChangeAspect="1" noChangeArrowheads="1"/>
          </p:cNvPicPr>
          <p:nvPr/>
        </p:nvPicPr>
        <p:blipFill>
          <a:blip r:embed="rId4"/>
          <a:srcRect/>
          <a:stretch>
            <a:fillRect/>
          </a:stretch>
        </p:blipFill>
        <p:spPr bwMode="auto">
          <a:xfrm>
            <a:off x="990600" y="3230563"/>
            <a:ext cx="1333500" cy="1227137"/>
          </a:xfrm>
          <a:prstGeom prst="rect">
            <a:avLst/>
          </a:prstGeom>
          <a:noFill/>
          <a:ln w="12700" cap="sq">
            <a:noFill/>
            <a:miter lim="800000"/>
            <a:headEnd type="none" w="sm" len="sm"/>
            <a:tailEnd type="none" w="sm" len="sm"/>
          </a:ln>
          <a:effectLst/>
        </p:spPr>
      </p:pic>
      <p:sp>
        <p:nvSpPr>
          <p:cNvPr id="5127" name="Text Box 13"/>
          <p:cNvSpPr txBox="1">
            <a:spLocks noChangeArrowheads="1"/>
          </p:cNvSpPr>
          <p:nvPr/>
        </p:nvSpPr>
        <p:spPr bwMode="auto">
          <a:xfrm>
            <a:off x="762000" y="4602163"/>
            <a:ext cx="1828800" cy="4270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200">
                <a:latin typeface="Arial" charset="0"/>
              </a:rPr>
              <a:t>Wholesaler</a:t>
            </a:r>
          </a:p>
        </p:txBody>
      </p:sp>
      <p:pic>
        <p:nvPicPr>
          <p:cNvPr id="5128" name="Picture 14"/>
          <p:cNvPicPr>
            <a:picLocks noChangeAspect="1" noChangeArrowheads="1"/>
          </p:cNvPicPr>
          <p:nvPr/>
        </p:nvPicPr>
        <p:blipFill>
          <a:blip r:embed="rId5"/>
          <a:srcRect/>
          <a:stretch>
            <a:fillRect/>
          </a:stretch>
        </p:blipFill>
        <p:spPr bwMode="auto">
          <a:xfrm>
            <a:off x="914400" y="3844925"/>
            <a:ext cx="1524000" cy="574675"/>
          </a:xfrm>
          <a:prstGeom prst="rect">
            <a:avLst/>
          </a:prstGeom>
          <a:noFill/>
          <a:ln w="12700" cap="sq">
            <a:noFill/>
            <a:miter lim="800000"/>
            <a:headEnd type="none" w="sm" len="sm"/>
            <a:tailEnd type="none" w="sm" len="sm"/>
          </a:ln>
          <a:effectLst/>
        </p:spPr>
      </p:pic>
      <p:sp>
        <p:nvSpPr>
          <p:cNvPr id="5129" name="Text Box 16"/>
          <p:cNvSpPr txBox="1">
            <a:spLocks noChangeArrowheads="1"/>
          </p:cNvSpPr>
          <p:nvPr/>
        </p:nvSpPr>
        <p:spPr bwMode="auto">
          <a:xfrm>
            <a:off x="6553200" y="4602163"/>
            <a:ext cx="1828800" cy="4270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200">
                <a:latin typeface="Arial" charset="0"/>
              </a:rPr>
              <a:t>Consumer</a:t>
            </a:r>
          </a:p>
        </p:txBody>
      </p:sp>
      <p:sp>
        <p:nvSpPr>
          <p:cNvPr id="5130" name="AutoShape 17"/>
          <p:cNvSpPr>
            <a:spLocks noChangeArrowheads="1"/>
          </p:cNvSpPr>
          <p:nvPr/>
        </p:nvSpPr>
        <p:spPr bwMode="auto">
          <a:xfrm>
            <a:off x="2667000" y="381000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5131" name="AutoShape 18"/>
          <p:cNvSpPr>
            <a:spLocks noChangeArrowheads="1"/>
          </p:cNvSpPr>
          <p:nvPr/>
        </p:nvSpPr>
        <p:spPr bwMode="auto">
          <a:xfrm>
            <a:off x="5867400" y="3810000"/>
            <a:ext cx="457200" cy="228600"/>
          </a:xfrm>
          <a:prstGeom prst="rightArrow">
            <a:avLst>
              <a:gd name="adj1" fmla="val 50000"/>
              <a:gd name="adj2" fmla="val 50000"/>
            </a:avLst>
          </a:prstGeom>
          <a:solidFill>
            <a:srgbClr val="800000"/>
          </a:solidFill>
          <a:ln w="12700" cap="sq">
            <a:solidFill>
              <a:schemeClr val="tx1"/>
            </a:solidFill>
            <a:miter lim="800000"/>
            <a:headEnd type="none" w="sm" len="sm"/>
            <a:tailEnd type="none" w="sm" len="sm"/>
          </a:ln>
          <a:effectLst/>
        </p:spPr>
        <p:txBody>
          <a:bodyPr wrap="none" anchor="ctr"/>
          <a:lstStyle/>
          <a:p>
            <a:endParaRPr lang="en-US"/>
          </a:p>
        </p:txBody>
      </p:sp>
      <p:sp>
        <p:nvSpPr>
          <p:cNvPr id="5132" name="Rectangle 20"/>
          <p:cNvSpPr>
            <a:spLocks noChangeArrowheads="1"/>
          </p:cNvSpPr>
          <p:nvPr/>
        </p:nvSpPr>
        <p:spPr bwMode="auto">
          <a:xfrm>
            <a:off x="685800" y="5441950"/>
            <a:ext cx="8077200" cy="762000"/>
          </a:xfrm>
          <a:prstGeom prst="rect">
            <a:avLst/>
          </a:prstGeom>
          <a:solidFill>
            <a:schemeClr val="bg1"/>
          </a:solidFill>
          <a:ln w="28575" cap="sq">
            <a:noFill/>
            <a:miter lim="800000"/>
            <a:headEnd type="none" w="sm" len="sm"/>
            <a:tailEnd type="none" w="sm" len="sm"/>
          </a:ln>
          <a:effectLst/>
        </p:spPr>
        <p:txBody>
          <a:bodyPr>
            <a:spAutoFit/>
          </a:bodyPr>
          <a:lstStyle/>
          <a:p>
            <a:r>
              <a:rPr lang="en-US" sz="2200">
                <a:latin typeface="Arial" charset="0"/>
              </a:rPr>
              <a:t>The primary source of revenues is referred to as                    </a:t>
            </a:r>
            <a:r>
              <a:rPr lang="en-US" sz="2200" b="1">
                <a:solidFill>
                  <a:srgbClr val="000066"/>
                </a:solidFill>
                <a:latin typeface="Arial" charset="0"/>
              </a:rPr>
              <a:t>sales revenue</a:t>
            </a:r>
            <a:r>
              <a:rPr lang="en-US" sz="2200">
                <a:latin typeface="Arial" charset="0"/>
              </a:rPr>
              <a:t> or </a:t>
            </a:r>
            <a:r>
              <a:rPr lang="en-US" sz="2200" b="1">
                <a:latin typeface="Arial" charset="0"/>
              </a:rPr>
              <a:t>sales</a:t>
            </a:r>
            <a:r>
              <a:rPr lang="en-US" sz="2200">
                <a:latin typeface="Arial" charset="0"/>
              </a:rPr>
              <a:t>.</a:t>
            </a:r>
          </a:p>
        </p:txBody>
      </p:sp>
      <p:pic>
        <p:nvPicPr>
          <p:cNvPr id="5133" name="Picture 24" descr="REI-Logo_BW_for_web"/>
          <p:cNvPicPr>
            <a:picLocks noChangeAspect="1" noChangeArrowheads="1"/>
          </p:cNvPicPr>
          <p:nvPr/>
        </p:nvPicPr>
        <p:blipFill>
          <a:blip r:embed="rId6"/>
          <a:srcRect/>
          <a:stretch>
            <a:fillRect/>
          </a:stretch>
        </p:blipFill>
        <p:spPr bwMode="auto">
          <a:xfrm>
            <a:off x="5257800" y="1295400"/>
            <a:ext cx="1171575" cy="885825"/>
          </a:xfrm>
          <a:prstGeom prst="rect">
            <a:avLst/>
          </a:prstGeom>
          <a:noFill/>
          <a:ln w="9525">
            <a:noFill/>
            <a:miter lim="800000"/>
            <a:headEnd/>
            <a:tailEnd/>
          </a:ln>
        </p:spPr>
      </p:pic>
      <p:pic>
        <p:nvPicPr>
          <p:cNvPr id="5134" name="Picture 28" descr="walmart"/>
          <p:cNvPicPr>
            <a:picLocks noChangeAspect="1" noChangeArrowheads="1"/>
          </p:cNvPicPr>
          <p:nvPr/>
        </p:nvPicPr>
        <p:blipFill>
          <a:blip r:embed="rId7"/>
          <a:srcRect/>
          <a:stretch>
            <a:fillRect/>
          </a:stretch>
        </p:blipFill>
        <p:spPr bwMode="auto">
          <a:xfrm>
            <a:off x="6781800" y="1485900"/>
            <a:ext cx="1905000" cy="952500"/>
          </a:xfrm>
          <a:prstGeom prst="rect">
            <a:avLst/>
          </a:prstGeom>
          <a:noFill/>
          <a:ln w="9525">
            <a:noFill/>
            <a:miter lim="800000"/>
            <a:headEnd/>
            <a:tailEnd/>
          </a:ln>
        </p:spPr>
      </p:pic>
      <p:pic>
        <p:nvPicPr>
          <p:cNvPr id="5135" name="Picture 26" descr="ANd9GcRhX1pE3Ou562T-Qx-OjhgeGG43OEnHyUZfSLd9Cq6b8Yyo2YOebw"/>
          <p:cNvPicPr>
            <a:picLocks noChangeAspect="1" noChangeArrowheads="1"/>
          </p:cNvPicPr>
          <p:nvPr/>
        </p:nvPicPr>
        <p:blipFill>
          <a:blip r:embed="rId8"/>
          <a:srcRect/>
          <a:stretch>
            <a:fillRect/>
          </a:stretch>
        </p:blipFill>
        <p:spPr bwMode="auto">
          <a:xfrm>
            <a:off x="5872163" y="2286000"/>
            <a:ext cx="2281237" cy="665163"/>
          </a:xfrm>
          <a:prstGeom prst="rect">
            <a:avLst/>
          </a:prstGeom>
          <a:noFill/>
          <a:ln w="9525">
            <a:noFill/>
            <a:miter lim="800000"/>
            <a:headEnd/>
            <a:tailEnd/>
          </a:ln>
        </p:spPr>
      </p:pic>
      <p:sp>
        <p:nvSpPr>
          <p:cNvPr id="5136" name="AutoShape 32" descr="2Q=="/>
          <p:cNvSpPr>
            <a:spLocks noChangeAspect="1" noChangeArrowheads="1"/>
          </p:cNvSpPr>
          <p:nvPr/>
        </p:nvSpPr>
        <p:spPr bwMode="auto">
          <a:xfrm>
            <a:off x="3733800" y="3076575"/>
            <a:ext cx="1676400" cy="704850"/>
          </a:xfrm>
          <a:prstGeom prst="rect">
            <a:avLst/>
          </a:prstGeom>
          <a:noFill/>
          <a:ln w="9525">
            <a:noFill/>
            <a:miter lim="800000"/>
            <a:headEnd/>
            <a:tailEnd/>
          </a:ln>
        </p:spPr>
        <p:txBody>
          <a:bodyPr/>
          <a:lstStyle/>
          <a:p>
            <a:endParaRPr lang="en-US"/>
          </a:p>
        </p:txBody>
      </p:sp>
      <p:sp>
        <p:nvSpPr>
          <p:cNvPr id="5137" name="AutoShape 34" descr="2Q=="/>
          <p:cNvSpPr>
            <a:spLocks noChangeAspect="1" noChangeArrowheads="1"/>
          </p:cNvSpPr>
          <p:nvPr/>
        </p:nvSpPr>
        <p:spPr bwMode="auto">
          <a:xfrm>
            <a:off x="3733800" y="3076575"/>
            <a:ext cx="1676400" cy="704850"/>
          </a:xfrm>
          <a:prstGeom prst="rect">
            <a:avLst/>
          </a:prstGeom>
          <a:noFill/>
          <a:ln w="9525">
            <a:noFill/>
            <a:miter lim="800000"/>
            <a:headEnd/>
            <a:tailEnd/>
          </a:ln>
        </p:spPr>
        <p:txBody>
          <a:bodyPr/>
          <a:lstStyle/>
          <a:p>
            <a:endParaRPr lang="en-US"/>
          </a:p>
        </p:txBody>
      </p:sp>
      <p:sp>
        <p:nvSpPr>
          <p:cNvPr id="5138" name="AutoShape 36" descr="2Q=="/>
          <p:cNvSpPr>
            <a:spLocks noChangeAspect="1" noChangeArrowheads="1"/>
          </p:cNvSpPr>
          <p:nvPr/>
        </p:nvSpPr>
        <p:spPr bwMode="auto">
          <a:xfrm>
            <a:off x="3733800" y="3076575"/>
            <a:ext cx="1676400" cy="704850"/>
          </a:xfrm>
          <a:prstGeom prst="rect">
            <a:avLst/>
          </a:prstGeom>
          <a:noFill/>
          <a:ln w="9525">
            <a:noFill/>
            <a:miter lim="800000"/>
            <a:headEnd/>
            <a:tailEnd/>
          </a:ln>
        </p:spPr>
        <p:txBody>
          <a:bodyPr/>
          <a:lstStyle/>
          <a:p>
            <a:endParaRPr lang="en-US"/>
          </a:p>
        </p:txBody>
      </p:sp>
      <p:sp>
        <p:nvSpPr>
          <p:cNvPr id="5139" name="AutoShape 40" descr="9k="/>
          <p:cNvSpPr>
            <a:spLocks noChangeAspect="1" noChangeArrowheads="1"/>
          </p:cNvSpPr>
          <p:nvPr/>
        </p:nvSpPr>
        <p:spPr bwMode="auto">
          <a:xfrm>
            <a:off x="3829050" y="2743200"/>
            <a:ext cx="1485900" cy="838200"/>
          </a:xfrm>
          <a:prstGeom prst="rect">
            <a:avLst/>
          </a:prstGeom>
          <a:noFill/>
          <a:ln w="9525">
            <a:noFill/>
            <a:miter lim="800000"/>
            <a:headEnd/>
            <a:tailEnd/>
          </a:ln>
        </p:spPr>
        <p:txBody>
          <a:bodyPr/>
          <a:lstStyle/>
          <a:p>
            <a:endParaRPr lang="en-US"/>
          </a:p>
        </p:txBody>
      </p:sp>
      <p:sp>
        <p:nvSpPr>
          <p:cNvPr id="5140" name="AutoShape 48" descr="2Q=="/>
          <p:cNvSpPr>
            <a:spLocks noChangeAspect="1" noChangeArrowheads="1"/>
          </p:cNvSpPr>
          <p:nvPr/>
        </p:nvSpPr>
        <p:spPr bwMode="auto">
          <a:xfrm>
            <a:off x="3733800" y="3076575"/>
            <a:ext cx="1676400" cy="704850"/>
          </a:xfrm>
          <a:prstGeom prst="rect">
            <a:avLst/>
          </a:prstGeom>
          <a:noFill/>
          <a:ln w="9525">
            <a:noFill/>
            <a:miter lim="800000"/>
            <a:headEnd/>
            <a:tailEnd/>
          </a:ln>
        </p:spPr>
        <p:txBody>
          <a:bodyPr/>
          <a:lstStyle/>
          <a:p>
            <a:endParaRPr lang="en-US"/>
          </a:p>
        </p:txBody>
      </p:sp>
      <p:sp>
        <p:nvSpPr>
          <p:cNvPr id="5141" name="AutoShape 50" descr="2Q=="/>
          <p:cNvSpPr>
            <a:spLocks noChangeAspect="1" noChangeArrowheads="1"/>
          </p:cNvSpPr>
          <p:nvPr/>
        </p:nvSpPr>
        <p:spPr bwMode="auto">
          <a:xfrm>
            <a:off x="3733800" y="3076575"/>
            <a:ext cx="1676400" cy="704850"/>
          </a:xfrm>
          <a:prstGeom prst="rect">
            <a:avLst/>
          </a:prstGeom>
          <a:noFill/>
          <a:ln w="9525">
            <a:noFill/>
            <a:miter lim="800000"/>
            <a:headEnd/>
            <a:tailEnd/>
          </a:ln>
        </p:spPr>
        <p:txBody>
          <a:bodyPr/>
          <a:lstStyle/>
          <a:p>
            <a:endParaRPr lang="en-US"/>
          </a:p>
        </p:txBody>
      </p:sp>
      <p:sp>
        <p:nvSpPr>
          <p:cNvPr id="5142" name="Text Box 15"/>
          <p:cNvSpPr txBox="1">
            <a:spLocks noChangeArrowheads="1"/>
          </p:cNvSpPr>
          <p:nvPr/>
        </p:nvSpPr>
        <p:spPr bwMode="auto">
          <a:xfrm>
            <a:off x="3886200" y="2514600"/>
            <a:ext cx="1219200" cy="427038"/>
          </a:xfrm>
          <a:prstGeom prst="rect">
            <a:avLst/>
          </a:prstGeom>
          <a:solidFill>
            <a:schemeClr val="bg1"/>
          </a:solidFill>
          <a:ln w="12700" cap="sq">
            <a:noFill/>
            <a:miter lim="800000"/>
            <a:headEnd type="none" w="sm" len="sm"/>
            <a:tailEnd type="none" w="sm" len="sm"/>
          </a:ln>
          <a:effectLst/>
        </p:spPr>
        <p:txBody>
          <a:bodyPr>
            <a:spAutoFit/>
          </a:bodyPr>
          <a:lstStyle/>
          <a:p>
            <a:pPr>
              <a:spcBef>
                <a:spcPct val="50000"/>
              </a:spcBef>
            </a:pPr>
            <a:r>
              <a:rPr lang="en-US" sz="2200">
                <a:latin typeface="Arial" charset="0"/>
              </a:rPr>
              <a:t>Retailer</a:t>
            </a:r>
          </a:p>
        </p:txBody>
      </p:sp>
      <p:pic>
        <p:nvPicPr>
          <p:cNvPr id="5143" name="Picture 60" descr="ANd9GcTYZPScEQjb4ydq5g8E7L4821jXXgIQ8JM7wGG2k5-1XggLFgDp"/>
          <p:cNvPicPr>
            <a:picLocks noChangeAspect="1" noChangeArrowheads="1"/>
          </p:cNvPicPr>
          <p:nvPr/>
        </p:nvPicPr>
        <p:blipFill>
          <a:blip r:embed="rId9"/>
          <a:srcRect/>
          <a:stretch>
            <a:fillRect/>
          </a:stretch>
        </p:blipFill>
        <p:spPr bwMode="auto">
          <a:xfrm>
            <a:off x="6477000" y="3352800"/>
            <a:ext cx="2057400" cy="1235075"/>
          </a:xfrm>
          <a:prstGeom prst="rect">
            <a:avLst/>
          </a:prstGeom>
          <a:noFill/>
          <a:ln w="9525">
            <a:noFill/>
            <a:miter lim="800000"/>
            <a:headEnd/>
            <a:tailEnd/>
          </a:ln>
        </p:spPr>
      </p:pic>
      <p:sp>
        <p:nvSpPr>
          <p:cNvPr id="5144"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5145"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pic>
        <p:nvPicPr>
          <p:cNvPr id="47107"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
        <p:nvSpPr>
          <p:cNvPr id="47108" name="Text Box 3"/>
          <p:cNvSpPr txBox="1">
            <a:spLocks noChangeArrowheads="1"/>
          </p:cNvSpPr>
          <p:nvPr/>
        </p:nvSpPr>
        <p:spPr bwMode="auto">
          <a:xfrm>
            <a:off x="228600" y="1819275"/>
            <a:ext cx="2590800" cy="4529138"/>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Net sales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Gross profit</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Operating expenses</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Nonoperating activities</a:t>
            </a: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a:p>
            <a:pPr marL="457200" indent="-457200" algn="l">
              <a:lnSpc>
                <a:spcPct val="120000"/>
              </a:lnSpc>
              <a:spcBef>
                <a:spcPct val="50000"/>
              </a:spcBef>
              <a:buClr>
                <a:srgbClr val="800000"/>
              </a:buClr>
              <a:buSzPct val="80000"/>
              <a:buFont typeface="Wingdings" pitchFamily="2" charset="2"/>
              <a:buChar char="u"/>
            </a:pPr>
            <a:endParaRPr lang="en-US" sz="2100" b="1">
              <a:solidFill>
                <a:schemeClr val="hlink"/>
              </a:solidFill>
              <a:latin typeface="Arial" charset="0"/>
            </a:endParaRPr>
          </a:p>
        </p:txBody>
      </p:sp>
      <p:sp>
        <p:nvSpPr>
          <p:cNvPr id="47109"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p:spPr>
        <p:txBody>
          <a:bodyPr wrap="none" anchor="ctr"/>
          <a:lstStyle/>
          <a:p>
            <a:endParaRPr lang="en-US"/>
          </a:p>
        </p:txBody>
      </p:sp>
      <p:sp>
        <p:nvSpPr>
          <p:cNvPr id="47110"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7111"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p:spPr>
        <p:txBody>
          <a:bodyPr wrap="none" anchor="ctr"/>
          <a:lstStyle/>
          <a:p>
            <a:endParaRPr lang="en-US"/>
          </a:p>
        </p:txBody>
      </p:sp>
      <p:sp>
        <p:nvSpPr>
          <p:cNvPr id="47112"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7113" name="Text Box 16"/>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nchor="ctr"/>
          <a:lst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defRPr/>
            </a:pPr>
            <a:r>
              <a:rPr lang="en-US" sz="3200" i="0" dirty="0" smtClean="0">
                <a:effectLst/>
                <a:latin typeface="Arial" charset="0"/>
                <a:ea typeface="+mn-ea"/>
                <a:cs typeface="+mn-cs"/>
              </a:rPr>
              <a:t>Multiple- Step</a:t>
            </a:r>
          </a:p>
        </p:txBody>
      </p:sp>
      <p:sp>
        <p:nvSpPr>
          <p:cNvPr id="47115"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47116" name="Picture 12"/>
          <p:cNvPicPr>
            <a:picLocks noChangeAspect="1" noChangeArrowheads="1"/>
          </p:cNvPicPr>
          <p:nvPr/>
        </p:nvPicPr>
        <p:blipFill>
          <a:blip r:embed="rId5"/>
          <a:srcRect/>
          <a:stretch>
            <a:fillRect/>
          </a:stretch>
        </p:blipFill>
        <p:spPr bwMode="auto">
          <a:xfrm>
            <a:off x="3292475" y="4270375"/>
            <a:ext cx="5241925" cy="2130425"/>
          </a:xfrm>
          <a:prstGeom prst="rect">
            <a:avLst/>
          </a:prstGeom>
          <a:noFill/>
          <a:ln w="19050" cap="sq">
            <a:solidFill>
              <a:schemeClr val="tx1"/>
            </a:solidFill>
            <a:miter lim="800000"/>
            <a:headEnd type="none" w="sm" len="sm"/>
            <a:tailEnd type="none" w="sm" len="sm"/>
          </a:ln>
          <a:effectLst/>
        </p:spPr>
      </p:pic>
      <p:sp>
        <p:nvSpPr>
          <p:cNvPr id="47117"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p:spPr>
        <p:txBody>
          <a:bodyPr wrap="none" anchor="ctr"/>
          <a:lstStyle/>
          <a:p>
            <a:endParaRPr lang="en-US"/>
          </a:p>
        </p:txBody>
      </p:sp>
      <p:sp>
        <p:nvSpPr>
          <p:cNvPr id="47118"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7119"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txBox="1">
            <a:spLocks noChangeArrowheads="1"/>
          </p:cNvSpPr>
          <p:nvPr/>
        </p:nvSpPr>
        <p:spPr bwMode="auto">
          <a:xfrm>
            <a:off x="381000" y="328613"/>
            <a:ext cx="2209800" cy="1074737"/>
          </a:xfrm>
          <a:prstGeom prst="rect">
            <a:avLst/>
          </a:prstGeom>
          <a:noFill/>
          <a:ln w="63500">
            <a:noFill/>
            <a:miter lim="800000"/>
            <a:headEnd/>
            <a:tailEnd/>
          </a:ln>
          <a:effectLst/>
          <a:extLst>
            <a:ext uri="{909E8E84-426E-40DD-AFC4-6F175D3DCCD1}">
              <a14:hiddenFill xmlns="" xmlns:a14="http://schemas.microsoft.com/office/drawing/2010/main">
                <a:solidFill>
                  <a:srgbClr val="990000"/>
                </a:solidFill>
              </a14:hiddenFill>
            </a:ext>
            <a:ext uri="{91240B29-F687-4F45-9708-019B960494DF}">
              <a14:hiddenLine xmlns="" xmlns:a14="http://schemas.microsoft.com/office/drawing/2010/main" w="12700" algn="ctr">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chemeClr val="bg2"/>
                  </a:outerShdw>
                </a:effectLst>
              </a14:hiddenEffects>
            </a:ext>
          </a:extLst>
        </p:spPr>
        <p:txBody>
          <a:bodyPr lIns="90488" tIns="44450" rIns="90488" bIns="44450" anchor="ctr"/>
          <a:lst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a:lstStyle>
          <a:p>
            <a:pPr algn="l">
              <a:defRPr/>
            </a:pPr>
            <a:r>
              <a:rPr lang="en-US" sz="3200" i="0" dirty="0" smtClean="0">
                <a:effectLst/>
                <a:latin typeface="Arial" charset="0"/>
                <a:ea typeface="+mn-ea"/>
                <a:cs typeface="+mn-cs"/>
              </a:rPr>
              <a:t>Multiple- Step</a:t>
            </a:r>
          </a:p>
        </p:txBody>
      </p:sp>
      <p:sp>
        <p:nvSpPr>
          <p:cNvPr id="48131" name="Text Box 3"/>
          <p:cNvSpPr txBox="1">
            <a:spLocks noChangeArrowheads="1"/>
          </p:cNvSpPr>
          <p:nvPr/>
        </p:nvSpPr>
        <p:spPr bwMode="auto">
          <a:xfrm>
            <a:off x="228600" y="1819275"/>
            <a:ext cx="2590800" cy="3984625"/>
          </a:xfrm>
          <a:prstGeom prst="rect">
            <a:avLst/>
          </a:prstGeom>
          <a:solidFill>
            <a:schemeClr val="bg1"/>
          </a:solidFill>
          <a:ln w="28575" cap="sq">
            <a:noFill/>
            <a:miter lim="800000"/>
            <a:headEnd type="none" w="sm" len="sm"/>
            <a:tailEnd type="none" w="sm" len="sm"/>
          </a:ln>
          <a:effectLst/>
        </p:spPr>
        <p:txBody>
          <a:bodyPr>
            <a:spAutoFit/>
          </a:bodyPr>
          <a:lstStyle/>
          <a:p>
            <a:pPr marL="457200" indent="-457200" algn="l">
              <a:lnSpc>
                <a:spcPct val="120000"/>
              </a:lnSpc>
              <a:spcBef>
                <a:spcPct val="50000"/>
              </a:spcBef>
              <a:buSzPct val="80000"/>
            </a:pPr>
            <a:r>
              <a:rPr lang="en-US" sz="2200" b="1">
                <a:latin typeface="Arial" charset="0"/>
              </a:rPr>
              <a:t>Key Items: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Net sales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Gross profit</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Operating expenses</a:t>
            </a:r>
          </a:p>
          <a:p>
            <a:pPr marL="457200" indent="-457200" algn="l">
              <a:lnSpc>
                <a:spcPct val="120000"/>
              </a:lnSpc>
              <a:spcBef>
                <a:spcPct val="50000"/>
              </a:spcBef>
              <a:buClr>
                <a:srgbClr val="800000"/>
              </a:buClr>
              <a:buSzPct val="80000"/>
              <a:buFont typeface="Wingdings" pitchFamily="2" charset="2"/>
              <a:buChar char="u"/>
            </a:pPr>
            <a:r>
              <a:rPr lang="en-US" sz="2100">
                <a:latin typeface="Arial" charset="0"/>
              </a:rPr>
              <a:t>Nonoperating activities</a:t>
            </a:r>
          </a:p>
          <a:p>
            <a:pPr marL="457200" indent="-457200" algn="l">
              <a:lnSpc>
                <a:spcPct val="120000"/>
              </a:lnSpc>
              <a:spcBef>
                <a:spcPct val="50000"/>
              </a:spcBef>
              <a:buClr>
                <a:srgbClr val="800000"/>
              </a:buClr>
              <a:buSzPct val="80000"/>
              <a:buFont typeface="Wingdings" pitchFamily="2" charset="2"/>
              <a:buChar char="u"/>
            </a:pPr>
            <a:r>
              <a:rPr lang="en-US" sz="2100" b="1">
                <a:solidFill>
                  <a:srgbClr val="800000"/>
                </a:solidFill>
                <a:latin typeface="Arial" charset="0"/>
              </a:rPr>
              <a:t>Net income</a:t>
            </a:r>
          </a:p>
        </p:txBody>
      </p:sp>
      <p:sp>
        <p:nvSpPr>
          <p:cNvPr id="48132" name="Line 13"/>
          <p:cNvSpPr>
            <a:spLocks noChangeShapeType="1"/>
          </p:cNvSpPr>
          <p:nvPr/>
        </p:nvSpPr>
        <p:spPr bwMode="auto">
          <a:xfrm>
            <a:off x="2362200" y="5638800"/>
            <a:ext cx="762000" cy="4572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8133" name="Text Box 17"/>
          <p:cNvSpPr txBox="1">
            <a:spLocks noChangeArrowheads="1"/>
          </p:cNvSpPr>
          <p:nvPr/>
        </p:nvSpPr>
        <p:spPr bwMode="auto">
          <a:xfrm>
            <a:off x="8382000" y="6400800"/>
            <a:ext cx="6858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a:t>
            </a:r>
          </a:p>
        </p:txBody>
      </p:sp>
      <p:sp>
        <p:nvSpPr>
          <p:cNvPr id="48134" name="Line 3"/>
          <p:cNvSpPr>
            <a:spLocks noChangeShapeType="1"/>
          </p:cNvSpPr>
          <p:nvPr/>
        </p:nvSpPr>
        <p:spPr bwMode="auto">
          <a:xfrm>
            <a:off x="304800" y="1524000"/>
            <a:ext cx="2667000" cy="0"/>
          </a:xfrm>
          <a:prstGeom prst="line">
            <a:avLst/>
          </a:prstGeom>
          <a:noFill/>
          <a:ln w="57150" cap="sq">
            <a:solidFill>
              <a:srgbClr val="800000"/>
            </a:solidFill>
            <a:round/>
            <a:headEnd type="none" w="sm" len="sm"/>
            <a:tailEnd type="none" w="sm" len="sm"/>
          </a:ln>
          <a:effectLst/>
        </p:spPr>
        <p:txBody>
          <a:bodyPr/>
          <a:lstStyle/>
          <a:p>
            <a:endParaRPr lang="en-GB"/>
          </a:p>
        </p:txBody>
      </p:sp>
      <p:pic>
        <p:nvPicPr>
          <p:cNvPr id="48135" name="Picture 19"/>
          <p:cNvPicPr>
            <a:picLocks noChangeAspect="1" noChangeArrowheads="1"/>
          </p:cNvPicPr>
          <p:nvPr/>
        </p:nvPicPr>
        <p:blipFill>
          <a:blip r:embed="rId3"/>
          <a:srcRect/>
          <a:stretch>
            <a:fillRect/>
          </a:stretch>
        </p:blipFill>
        <p:spPr bwMode="auto">
          <a:xfrm>
            <a:off x="3276600" y="334963"/>
            <a:ext cx="5257800" cy="6065837"/>
          </a:xfrm>
          <a:prstGeom prst="rect">
            <a:avLst/>
          </a:prstGeom>
          <a:noFill/>
          <a:ln w="12700" cap="sq">
            <a:solidFill>
              <a:schemeClr val="tx1"/>
            </a:solidFill>
            <a:miter lim="800000"/>
            <a:headEnd type="none" w="sm" len="sm"/>
            <a:tailEnd type="none" w="sm" len="sm"/>
          </a:ln>
          <a:effectLst/>
        </p:spPr>
      </p:pic>
      <p:sp>
        <p:nvSpPr>
          <p:cNvPr id="48136" name="AutoShape 5"/>
          <p:cNvSpPr>
            <a:spLocks/>
          </p:cNvSpPr>
          <p:nvPr/>
        </p:nvSpPr>
        <p:spPr bwMode="auto">
          <a:xfrm>
            <a:off x="3124200" y="1143000"/>
            <a:ext cx="76200" cy="1371600"/>
          </a:xfrm>
          <a:prstGeom prst="leftBracket">
            <a:avLst>
              <a:gd name="adj" fmla="val 150000"/>
            </a:avLst>
          </a:prstGeom>
          <a:noFill/>
          <a:ln w="12700" cap="sq">
            <a:solidFill>
              <a:schemeClr val="tx1"/>
            </a:solidFill>
            <a:round/>
            <a:headEnd type="none" w="sm" len="sm"/>
            <a:tailEnd type="none" w="sm" len="sm"/>
          </a:ln>
          <a:effectLst/>
        </p:spPr>
        <p:txBody>
          <a:bodyPr wrap="none" anchor="ctr"/>
          <a:lstStyle/>
          <a:p>
            <a:endParaRPr lang="en-US"/>
          </a:p>
        </p:txBody>
      </p:sp>
      <p:sp>
        <p:nvSpPr>
          <p:cNvPr id="48137" name="Line 6"/>
          <p:cNvSpPr>
            <a:spLocks noChangeShapeType="1"/>
          </p:cNvSpPr>
          <p:nvPr/>
        </p:nvSpPr>
        <p:spPr bwMode="auto">
          <a:xfrm flipV="1">
            <a:off x="2362200" y="1787525"/>
            <a:ext cx="762000" cy="1184275"/>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8138" name="AutoShape 8"/>
          <p:cNvSpPr>
            <a:spLocks/>
          </p:cNvSpPr>
          <p:nvPr/>
        </p:nvSpPr>
        <p:spPr bwMode="auto">
          <a:xfrm>
            <a:off x="3124200" y="2514600"/>
            <a:ext cx="76200" cy="1524000"/>
          </a:xfrm>
          <a:prstGeom prst="leftBracket">
            <a:avLst>
              <a:gd name="adj" fmla="val 166667"/>
            </a:avLst>
          </a:prstGeom>
          <a:noFill/>
          <a:ln w="12700" cap="sq">
            <a:solidFill>
              <a:schemeClr val="tx1"/>
            </a:solidFill>
            <a:round/>
            <a:headEnd type="none" w="sm" len="sm"/>
            <a:tailEnd type="none" w="sm" len="sm"/>
          </a:ln>
          <a:effectLst/>
        </p:spPr>
        <p:txBody>
          <a:bodyPr wrap="none" anchor="ctr"/>
          <a:lstStyle/>
          <a:p>
            <a:endParaRPr lang="en-US"/>
          </a:p>
        </p:txBody>
      </p:sp>
      <p:sp>
        <p:nvSpPr>
          <p:cNvPr id="48139" name="Line 9"/>
          <p:cNvSpPr>
            <a:spLocks noChangeShapeType="1"/>
          </p:cNvSpPr>
          <p:nvPr/>
        </p:nvSpPr>
        <p:spPr bwMode="auto">
          <a:xfrm flipV="1">
            <a:off x="2133600" y="3200400"/>
            <a:ext cx="990600" cy="6096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8140" name="AutoShape 10"/>
          <p:cNvSpPr>
            <a:spLocks/>
          </p:cNvSpPr>
          <p:nvPr/>
        </p:nvSpPr>
        <p:spPr bwMode="auto">
          <a:xfrm>
            <a:off x="3124200" y="4267200"/>
            <a:ext cx="76200" cy="1676400"/>
          </a:xfrm>
          <a:prstGeom prst="leftBracket">
            <a:avLst>
              <a:gd name="adj" fmla="val 133324"/>
            </a:avLst>
          </a:prstGeom>
          <a:noFill/>
          <a:ln w="12700" cap="sq">
            <a:solidFill>
              <a:schemeClr val="tx1"/>
            </a:solidFill>
            <a:round/>
            <a:headEnd type="none" w="sm" len="sm"/>
            <a:tailEnd type="none" w="sm" len="sm"/>
          </a:ln>
          <a:effectLst/>
        </p:spPr>
        <p:txBody>
          <a:bodyPr wrap="none" anchor="ctr"/>
          <a:lstStyle/>
          <a:p>
            <a:endParaRPr lang="en-US"/>
          </a:p>
        </p:txBody>
      </p:sp>
      <p:sp>
        <p:nvSpPr>
          <p:cNvPr id="48141" name="Line 11"/>
          <p:cNvSpPr>
            <a:spLocks noChangeShapeType="1"/>
          </p:cNvSpPr>
          <p:nvPr/>
        </p:nvSpPr>
        <p:spPr bwMode="auto">
          <a:xfrm>
            <a:off x="2590800" y="4800600"/>
            <a:ext cx="533400" cy="76200"/>
          </a:xfrm>
          <a:prstGeom prst="line">
            <a:avLst/>
          </a:prstGeom>
          <a:noFill/>
          <a:ln w="12700" cap="sq">
            <a:solidFill>
              <a:schemeClr val="tx1"/>
            </a:solidFill>
            <a:round/>
            <a:headEnd type="none" w="sm" len="sm"/>
            <a:tailEnd type="triangle" w="sm" len="sm"/>
          </a:ln>
          <a:effectLst/>
        </p:spPr>
        <p:txBody>
          <a:bodyPr/>
          <a:lstStyle/>
          <a:p>
            <a:endParaRPr lang="en-GB"/>
          </a:p>
        </p:txBody>
      </p:sp>
      <p:sp>
        <p:nvSpPr>
          <p:cNvPr id="48142" name="Text Box 17"/>
          <p:cNvSpPr txBox="1">
            <a:spLocks noChangeArrowheads="1"/>
          </p:cNvSpPr>
          <p:nvPr/>
        </p:nvSpPr>
        <p:spPr bwMode="auto">
          <a:xfrm>
            <a:off x="1676400" y="6126163"/>
            <a:ext cx="1371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charset="0"/>
              </a:rPr>
              <a:t>Illustration 5-14</a:t>
            </a:r>
          </a:p>
        </p:txBody>
      </p:sp>
      <p:pic>
        <p:nvPicPr>
          <p:cNvPr id="48143" name="Picture 20"/>
          <p:cNvPicPr>
            <a:picLocks noChangeAspect="1" noChangeArrowheads="1"/>
          </p:cNvPicPr>
          <p:nvPr/>
        </p:nvPicPr>
        <p:blipFill>
          <a:blip r:embed="rId4"/>
          <a:srcRect/>
          <a:stretch>
            <a:fillRect/>
          </a:stretch>
        </p:blipFill>
        <p:spPr bwMode="auto">
          <a:xfrm>
            <a:off x="3276600" y="1123950"/>
            <a:ext cx="5238750" cy="5283200"/>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 y="1890713"/>
            <a:ext cx="8001000" cy="3657600"/>
          </a:xfrm>
          <a:prstGeom prst="rect">
            <a:avLst/>
          </a:prstGeom>
          <a:solidFill>
            <a:schemeClr val="bg1"/>
          </a:solidFill>
          <a:ln w="12700">
            <a:noFill/>
            <a:miter lim="800000"/>
            <a:headEnd/>
            <a:tailEnd/>
          </a:ln>
          <a:effectLst/>
        </p:spPr>
        <p:txBody>
          <a:bodyPr lIns="182562" tIns="46038" rIns="182562" bIns="46038"/>
          <a:lstStyle/>
          <a:p>
            <a:pPr algn="l">
              <a:lnSpc>
                <a:spcPct val="125000"/>
              </a:lnSpc>
              <a:spcBef>
                <a:spcPct val="40000"/>
              </a:spcBef>
              <a:buClr>
                <a:schemeClr val="tx1"/>
              </a:buClr>
              <a:buFont typeface="Wingdings" pitchFamily="2" charset="2"/>
              <a:buNone/>
            </a:pPr>
            <a:r>
              <a:rPr lang="en-US" sz="2300">
                <a:latin typeface="Arial" charset="0"/>
                <a:cs typeface="Times New Roman" pitchFamily="18" charset="0"/>
              </a:rPr>
              <a:t>The multiple-step income statement for a merchandiser shows each of the following features except:  </a:t>
            </a:r>
          </a:p>
          <a:p>
            <a:pPr marL="692150" lvl="1" indent="-457200" algn="l">
              <a:lnSpc>
                <a:spcPct val="125000"/>
              </a:lnSpc>
              <a:spcBef>
                <a:spcPct val="40000"/>
              </a:spcBef>
              <a:buClr>
                <a:schemeClr val="tx1"/>
              </a:buClr>
              <a:buFont typeface="Wingdings" pitchFamily="2" charset="2"/>
              <a:buAutoNum type="alphaLcPeriod"/>
            </a:pPr>
            <a:r>
              <a:rPr lang="en-US" sz="2300">
                <a:latin typeface="Arial" charset="0"/>
                <a:cs typeface="Times New Roman" pitchFamily="18" charset="0"/>
              </a:rPr>
              <a:t>gross profit.  </a:t>
            </a:r>
          </a:p>
          <a:p>
            <a:pPr marL="692150" lvl="1" indent="-457200" algn="l">
              <a:lnSpc>
                <a:spcPct val="125000"/>
              </a:lnSpc>
              <a:spcBef>
                <a:spcPct val="40000"/>
              </a:spcBef>
              <a:buClr>
                <a:schemeClr val="tx1"/>
              </a:buClr>
              <a:buFont typeface="Wingdings" pitchFamily="2" charset="2"/>
              <a:buAutoNum type="alphaLcPeriod"/>
            </a:pPr>
            <a:r>
              <a:rPr lang="en-US" sz="2300">
                <a:latin typeface="Arial" charset="0"/>
                <a:cs typeface="Times New Roman" pitchFamily="18" charset="0"/>
              </a:rPr>
              <a:t>cost of goods sold.  </a:t>
            </a:r>
          </a:p>
          <a:p>
            <a:pPr marL="692150" lvl="1" indent="-457200" algn="l">
              <a:lnSpc>
                <a:spcPct val="125000"/>
              </a:lnSpc>
              <a:spcBef>
                <a:spcPct val="40000"/>
              </a:spcBef>
              <a:buClr>
                <a:schemeClr val="tx1"/>
              </a:buClr>
              <a:buFont typeface="Wingdings" pitchFamily="2" charset="2"/>
              <a:buAutoNum type="alphaLcPeriod"/>
            </a:pPr>
            <a:r>
              <a:rPr lang="en-US" sz="2300">
                <a:latin typeface="Arial" charset="0"/>
                <a:cs typeface="Times New Roman" pitchFamily="18" charset="0"/>
              </a:rPr>
              <a:t>a sales revenue section.</a:t>
            </a:r>
          </a:p>
          <a:p>
            <a:pPr marL="692150" lvl="1" indent="-457200" algn="l">
              <a:lnSpc>
                <a:spcPct val="125000"/>
              </a:lnSpc>
              <a:spcBef>
                <a:spcPct val="40000"/>
              </a:spcBef>
              <a:buClr>
                <a:schemeClr val="tx1"/>
              </a:buClr>
              <a:buFont typeface="Wingdings" pitchFamily="2" charset="2"/>
              <a:buAutoNum type="alphaLcPeriod"/>
            </a:pPr>
            <a:r>
              <a:rPr lang="en-US" sz="2300">
                <a:latin typeface="Arial" charset="0"/>
                <a:cs typeface="Times New Roman" pitchFamily="18" charset="0"/>
              </a:rPr>
              <a:t>investing activities section.</a:t>
            </a:r>
          </a:p>
        </p:txBody>
      </p:sp>
      <p:sp>
        <p:nvSpPr>
          <p:cNvPr id="49155" name="Text Box 11"/>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800000"/>
                </a:solidFill>
                <a:latin typeface="Arial" charset="0"/>
              </a:rPr>
              <a:t>Review Question </a:t>
            </a:r>
          </a:p>
        </p:txBody>
      </p:sp>
      <p:sp>
        <p:nvSpPr>
          <p:cNvPr id="49156"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Forms of Financial Statements</a:t>
            </a:r>
          </a:p>
        </p:txBody>
      </p:sp>
      <p:sp>
        <p:nvSpPr>
          <p:cNvPr id="49157" name="Line 3"/>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US"/>
          </a:p>
        </p:txBody>
      </p:sp>
      <p:sp>
        <p:nvSpPr>
          <p:cNvPr id="49158"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  Distinguish between a multiple-step and a single-step income statement.</a:t>
            </a:r>
          </a:p>
        </p:txBody>
      </p:sp>
      <p:sp>
        <p:nvSpPr>
          <p:cNvPr id="8" name="Rounded Rectangle 7"/>
          <p:cNvSpPr>
            <a:spLocks noChangeArrowheads="1"/>
          </p:cNvSpPr>
          <p:nvPr/>
        </p:nvSpPr>
        <p:spPr bwMode="auto">
          <a:xfrm>
            <a:off x="685800" y="4648200"/>
            <a:ext cx="4343400" cy="533400"/>
          </a:xfrm>
          <a:prstGeom prst="roundRect">
            <a:avLst>
              <a:gd name="adj" fmla="val 16667"/>
            </a:avLst>
          </a:prstGeom>
          <a:noFill/>
          <a:ln w="38100" cap="sq" algn="ctr">
            <a:solidFill>
              <a:srgbClr val="800000"/>
            </a:solidFill>
            <a:round/>
            <a:headEnd type="none" w="sm" len="sm"/>
            <a:tailEnd type="none" w="sm" len="sm"/>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1936750"/>
            <a:ext cx="7924800" cy="2787650"/>
          </a:xfrm>
          <a:prstGeom prst="rect">
            <a:avLst/>
          </a:prstGeom>
          <a:noFill/>
          <a:ln w="28575" cap="sq" algn="ctr">
            <a:noFill/>
            <a:miter lim="800000"/>
            <a:headEnd type="none" w="sm" len="sm"/>
            <a:tailEnd type="none" w="sm" len="sm"/>
          </a:ln>
          <a:effectLst/>
        </p:spPr>
        <p:txBody>
          <a:bodyPr>
            <a:spAutoFit/>
          </a:bodyPr>
          <a:lstStyle/>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Subtract total expenses from total revenues</a:t>
            </a:r>
          </a:p>
          <a:p>
            <a:pPr marL="457200" indent="-457200" algn="l">
              <a:lnSpc>
                <a:spcPct val="125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Two reasons for using the single-step format: </a:t>
            </a:r>
          </a:p>
          <a:p>
            <a:pPr marL="1028700" lvl="1" indent="-457200" algn="l">
              <a:lnSpc>
                <a:spcPct val="125000"/>
              </a:lnSpc>
              <a:spcBef>
                <a:spcPct val="40000"/>
              </a:spcBef>
              <a:spcAft>
                <a:spcPct val="20000"/>
              </a:spcAft>
              <a:buClr>
                <a:srgbClr val="800000"/>
              </a:buClr>
              <a:buFont typeface="Wingdings" pitchFamily="2" charset="2"/>
              <a:buAutoNum type="arabicPeriod"/>
            </a:pPr>
            <a:r>
              <a:rPr lang="en-US" sz="2200">
                <a:solidFill>
                  <a:srgbClr val="000000"/>
                </a:solidFill>
                <a:latin typeface="Arial" charset="0"/>
              </a:rPr>
              <a:t>Company does not realize any profit until total revenues exceed total expenses. </a:t>
            </a:r>
          </a:p>
          <a:p>
            <a:pPr marL="1028700" lvl="1" indent="-457200" algn="l">
              <a:lnSpc>
                <a:spcPct val="125000"/>
              </a:lnSpc>
              <a:spcBef>
                <a:spcPct val="40000"/>
              </a:spcBef>
              <a:spcAft>
                <a:spcPct val="20000"/>
              </a:spcAft>
              <a:buClr>
                <a:srgbClr val="800000"/>
              </a:buClr>
              <a:buFont typeface="Wingdings" pitchFamily="2" charset="2"/>
              <a:buAutoNum type="arabicPeriod"/>
            </a:pPr>
            <a:r>
              <a:rPr lang="en-US" sz="2200">
                <a:solidFill>
                  <a:srgbClr val="000000"/>
                </a:solidFill>
                <a:latin typeface="Arial" charset="0"/>
              </a:rPr>
              <a:t>Format is simpler and easier to read.</a:t>
            </a:r>
          </a:p>
        </p:txBody>
      </p:sp>
      <p:sp>
        <p:nvSpPr>
          <p:cNvPr id="51203" name="Line 9"/>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51204" name="Text Box 10"/>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Single-Step Income Statement</a:t>
            </a:r>
          </a:p>
        </p:txBody>
      </p:sp>
      <p:sp>
        <p:nvSpPr>
          <p:cNvPr id="51205" name="Rectangle 6"/>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Forms of Financial Statements</a:t>
            </a:r>
          </a:p>
        </p:txBody>
      </p:sp>
      <p:sp>
        <p:nvSpPr>
          <p:cNvPr id="51206"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  Distinguish between a multiple-step and a single-step income statement.</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957263" y="2133600"/>
            <a:ext cx="7229475" cy="3905250"/>
          </a:xfrm>
          <a:prstGeom prst="rect">
            <a:avLst/>
          </a:prstGeom>
          <a:noFill/>
          <a:ln w="12700" cap="sq">
            <a:noFill/>
            <a:miter lim="800000"/>
            <a:headEnd type="none" w="sm" len="sm"/>
            <a:tailEnd type="none" w="sm" len="sm"/>
          </a:ln>
          <a:effectLst/>
        </p:spPr>
      </p:pic>
      <p:sp>
        <p:nvSpPr>
          <p:cNvPr id="52227" name="Text Box 12"/>
          <p:cNvSpPr txBox="1">
            <a:spLocks noChangeArrowheads="1"/>
          </p:cNvSpPr>
          <p:nvPr/>
        </p:nvSpPr>
        <p:spPr bwMode="auto">
          <a:xfrm>
            <a:off x="6781800" y="1752600"/>
            <a:ext cx="1447800" cy="274638"/>
          </a:xfrm>
          <a:prstGeom prst="rect">
            <a:avLst/>
          </a:prstGeom>
          <a:solidFill>
            <a:schemeClr val="bg1"/>
          </a:solidFill>
          <a:ln w="28575" cap="sq">
            <a:noFill/>
            <a:miter lim="800000"/>
            <a:headEnd/>
            <a:tailEnd/>
          </a:ln>
          <a:effectLst/>
        </p:spPr>
        <p:txBody>
          <a:bodyPr>
            <a:spAutoFit/>
          </a:bodyPr>
          <a:lstStyle/>
          <a:p>
            <a:pPr algn="r"/>
            <a:r>
              <a:rPr lang="en-US" sz="1200" b="1">
                <a:latin typeface="Arial" charset="0"/>
              </a:rPr>
              <a:t>Illustration 5-15</a:t>
            </a:r>
          </a:p>
        </p:txBody>
      </p:sp>
      <p:sp>
        <p:nvSpPr>
          <p:cNvPr id="52228" name="Line 22"/>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52229" name="Text Box 24"/>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Single-Step Income Statement</a:t>
            </a:r>
          </a:p>
        </p:txBody>
      </p:sp>
      <p:sp>
        <p:nvSpPr>
          <p:cNvPr id="52230"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Forms of Financial Statements</a:t>
            </a:r>
          </a:p>
        </p:txBody>
      </p:sp>
      <p:sp>
        <p:nvSpPr>
          <p:cNvPr id="52231"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  Distinguish between a multiple-step and a single-step income statement.</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0"/>
          <p:cNvPicPr>
            <a:picLocks noChangeAspect="1" noChangeArrowheads="1"/>
          </p:cNvPicPr>
          <p:nvPr/>
        </p:nvPicPr>
        <p:blipFill>
          <a:blip r:embed="rId3"/>
          <a:srcRect/>
          <a:stretch>
            <a:fillRect/>
          </a:stretch>
        </p:blipFill>
        <p:spPr bwMode="auto">
          <a:xfrm>
            <a:off x="838200" y="2133600"/>
            <a:ext cx="7467600" cy="3827463"/>
          </a:xfrm>
          <a:prstGeom prst="rect">
            <a:avLst/>
          </a:prstGeom>
          <a:noFill/>
          <a:ln w="19050" cap="sq" algn="ctr">
            <a:solidFill>
              <a:schemeClr val="tx1"/>
            </a:solidFill>
            <a:miter lim="800000"/>
            <a:headEnd type="none" w="sm" len="sm"/>
            <a:tailEnd type="none" w="sm" len="sm"/>
          </a:ln>
          <a:effectLst/>
        </p:spPr>
      </p:pic>
      <p:sp>
        <p:nvSpPr>
          <p:cNvPr id="53251" name="Line 19"/>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53252" name="Text Box 21"/>
          <p:cNvSpPr txBox="1">
            <a:spLocks noChangeArrowheads="1"/>
          </p:cNvSpPr>
          <p:nvPr/>
        </p:nvSpPr>
        <p:spPr bwMode="auto">
          <a:xfrm>
            <a:off x="7162800" y="1752600"/>
            <a:ext cx="1447800" cy="274638"/>
          </a:xfrm>
          <a:prstGeom prst="rect">
            <a:avLst/>
          </a:prstGeom>
          <a:solidFill>
            <a:schemeClr val="bg1"/>
          </a:solidFill>
          <a:ln w="28575" cap="sq">
            <a:noFill/>
            <a:miter lim="800000"/>
            <a:headEnd/>
            <a:tailEnd/>
          </a:ln>
          <a:effectLst/>
        </p:spPr>
        <p:txBody>
          <a:bodyPr>
            <a:spAutoFit/>
          </a:bodyPr>
          <a:lstStyle/>
          <a:p>
            <a:pPr algn="r"/>
            <a:r>
              <a:rPr lang="en-US" sz="1200" b="1">
                <a:latin typeface="Arial" charset="0"/>
              </a:rPr>
              <a:t>Illustration 5-16</a:t>
            </a:r>
          </a:p>
        </p:txBody>
      </p:sp>
      <p:sp>
        <p:nvSpPr>
          <p:cNvPr id="53253" name="Text Box 23"/>
          <p:cNvSpPr txBox="1">
            <a:spLocks noChangeArrowheads="1"/>
          </p:cNvSpPr>
          <p:nvPr/>
        </p:nvSpPr>
        <p:spPr bwMode="auto">
          <a:xfrm>
            <a:off x="533400" y="1295400"/>
            <a:ext cx="6843713"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Classified Balance Sheet</a:t>
            </a:r>
          </a:p>
        </p:txBody>
      </p:sp>
      <p:sp>
        <p:nvSpPr>
          <p:cNvPr id="53254"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Forms of Financial Statements</a:t>
            </a:r>
          </a:p>
        </p:txBody>
      </p:sp>
      <p:pic>
        <p:nvPicPr>
          <p:cNvPr id="53255" name="Picture 2"/>
          <p:cNvPicPr>
            <a:picLocks noChangeAspect="1" noChangeArrowheads="1"/>
          </p:cNvPicPr>
          <p:nvPr/>
        </p:nvPicPr>
        <p:blipFill>
          <a:blip r:embed="rId4"/>
          <a:srcRect/>
          <a:stretch>
            <a:fillRect/>
          </a:stretch>
        </p:blipFill>
        <p:spPr bwMode="auto">
          <a:xfrm>
            <a:off x="581025" y="2133600"/>
            <a:ext cx="8029575" cy="3949700"/>
          </a:xfrm>
          <a:prstGeom prst="rect">
            <a:avLst/>
          </a:prstGeom>
          <a:noFill/>
          <a:ln w="12700" cap="sq">
            <a:noFill/>
            <a:miter lim="800000"/>
            <a:headEnd type="none" w="sm" len="sm"/>
            <a:tailEnd type="none" w="sm" len="sm"/>
          </a:ln>
          <a:effectLst/>
        </p:spPr>
      </p:pic>
      <p:sp>
        <p:nvSpPr>
          <p:cNvPr id="53256" name="Text Box 5"/>
          <p:cNvSpPr txBox="1">
            <a:spLocks noChangeArrowheads="1"/>
          </p:cNvSpPr>
          <p:nvPr/>
        </p:nvSpPr>
        <p:spPr bwMode="auto">
          <a:xfrm>
            <a:off x="838200" y="6369050"/>
            <a:ext cx="82296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5  Distinguish between a multiple-step and a single-step income statement.</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219200" y="6469063"/>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pPr>
            <a:endParaRPr lang="en-US"/>
          </a:p>
        </p:txBody>
      </p:sp>
      <p:sp>
        <p:nvSpPr>
          <p:cNvPr id="54275" name="Text Box 7"/>
          <p:cNvSpPr txBox="1">
            <a:spLocks noChangeArrowheads="1"/>
          </p:cNvSpPr>
          <p:nvPr/>
        </p:nvSpPr>
        <p:spPr bwMode="auto">
          <a:xfrm>
            <a:off x="1143000" y="5973763"/>
            <a:ext cx="1447800" cy="274637"/>
          </a:xfrm>
          <a:prstGeom prst="rect">
            <a:avLst/>
          </a:prstGeom>
          <a:solidFill>
            <a:schemeClr val="bg1"/>
          </a:solidFill>
          <a:ln w="28575" cap="sq">
            <a:noFill/>
            <a:miter lim="800000"/>
            <a:headEnd/>
            <a:tailEnd/>
          </a:ln>
          <a:effectLst/>
        </p:spPr>
        <p:txBody>
          <a:bodyPr>
            <a:spAutoFit/>
          </a:bodyPr>
          <a:lstStyle/>
          <a:p>
            <a:r>
              <a:rPr lang="en-US" sz="1200" b="1">
                <a:latin typeface="Arial" charset="0"/>
              </a:rPr>
              <a:t>Illustration 5A-1</a:t>
            </a:r>
          </a:p>
        </p:txBody>
      </p:sp>
      <p:sp>
        <p:nvSpPr>
          <p:cNvPr id="54276" name="Text Box 13"/>
          <p:cNvSpPr txBox="1">
            <a:spLocks noChangeArrowheads="1"/>
          </p:cNvSpPr>
          <p:nvPr/>
        </p:nvSpPr>
        <p:spPr bwMode="auto">
          <a:xfrm>
            <a:off x="2667000" y="6400800"/>
            <a:ext cx="6324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6  Prepare a worksheet for a merchandising company.</a:t>
            </a:r>
          </a:p>
        </p:txBody>
      </p:sp>
      <p:sp>
        <p:nvSpPr>
          <p:cNvPr id="54277" name="Text Box 17"/>
          <p:cNvSpPr txBox="1">
            <a:spLocks noChangeArrowheads="1"/>
          </p:cNvSpPr>
          <p:nvPr/>
        </p:nvSpPr>
        <p:spPr bwMode="auto">
          <a:xfrm>
            <a:off x="457200" y="1501775"/>
            <a:ext cx="1828800" cy="896938"/>
          </a:xfrm>
          <a:prstGeom prst="rect">
            <a:avLst/>
          </a:prstGeom>
          <a:noFill/>
          <a:ln w="28575" cap="sq" algn="ctr">
            <a:noFill/>
            <a:miter lim="800000"/>
            <a:headEnd type="none" w="sm" len="sm"/>
            <a:tailEnd type="none" w="sm" len="sm"/>
          </a:ln>
          <a:effectLst/>
        </p:spPr>
        <p:txBody>
          <a:bodyPr>
            <a:spAutoFit/>
          </a:bodyPr>
          <a:lstStyle/>
          <a:p>
            <a:pPr algn="l">
              <a:lnSpc>
                <a:spcPct val="125000"/>
              </a:lnSpc>
              <a:buSzPct val="80000"/>
            </a:pPr>
            <a:r>
              <a:rPr lang="en-US" sz="2200" b="1">
                <a:latin typeface="Arial" charset="0"/>
              </a:rPr>
              <a:t>Perpetual Inventory</a:t>
            </a:r>
          </a:p>
        </p:txBody>
      </p:sp>
      <p:sp>
        <p:nvSpPr>
          <p:cNvPr id="9"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0"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5A </a:t>
            </a:r>
            <a:r>
              <a:rPr lang="en-US" sz="3200" b="1" dirty="0">
                <a:solidFill>
                  <a:srgbClr val="FFFFFF"/>
                </a:solidFill>
                <a:latin typeface="Arial" charset="0"/>
              </a:rPr>
              <a:t> </a:t>
            </a:r>
            <a:r>
              <a:rPr lang="en-US" b="1" dirty="0">
                <a:solidFill>
                  <a:srgbClr val="FFFFFF"/>
                </a:solidFill>
                <a:latin typeface="Arial" charset="0"/>
              </a:rPr>
              <a:t>Worksheet for a Merchandising Company</a:t>
            </a:r>
          </a:p>
        </p:txBody>
      </p:sp>
      <p:pic>
        <p:nvPicPr>
          <p:cNvPr id="54280" name="Picture 2"/>
          <p:cNvPicPr>
            <a:picLocks noChangeAspect="1" noChangeArrowheads="1"/>
          </p:cNvPicPr>
          <p:nvPr/>
        </p:nvPicPr>
        <p:blipFill>
          <a:blip r:embed="rId3" cstate="print"/>
          <a:srcRect/>
          <a:stretch>
            <a:fillRect/>
          </a:stretch>
        </p:blipFill>
        <p:spPr bwMode="auto">
          <a:xfrm>
            <a:off x="2743200" y="1246188"/>
            <a:ext cx="5959475" cy="5068887"/>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914400" y="2473325"/>
            <a:ext cx="7467600" cy="2098675"/>
          </a:xfrm>
          <a:prstGeom prst="rect">
            <a:avLst/>
          </a:prstGeom>
          <a:noFill/>
          <a:ln w="28575" cap="sq">
            <a:noFill/>
            <a:miter lim="800000"/>
            <a:headEnd type="none" w="sm" len="sm"/>
            <a:tailEnd type="none" w="sm" len="sm"/>
          </a:ln>
          <a:effectLst/>
        </p:spPr>
        <p:txBody>
          <a:bodyPr>
            <a:spAutoFit/>
          </a:bodyPr>
          <a:lstStyle/>
          <a:p>
            <a:pPr marL="457200" indent="-457200" algn="l">
              <a:lnSpc>
                <a:spcPct val="120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No running account of changes in inventory.</a:t>
            </a:r>
          </a:p>
          <a:p>
            <a:pPr marL="457200" indent="-457200" algn="l">
              <a:lnSpc>
                <a:spcPct val="120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Ending inventory determined by physical count.</a:t>
            </a:r>
          </a:p>
          <a:p>
            <a:pPr marL="457200" indent="-457200" algn="l">
              <a:lnSpc>
                <a:spcPct val="120000"/>
              </a:lnSpc>
              <a:spcBef>
                <a:spcPct val="40000"/>
              </a:spcBef>
              <a:spcAft>
                <a:spcPct val="20000"/>
              </a:spcAft>
              <a:buClr>
                <a:srgbClr val="800000"/>
              </a:buClr>
              <a:buSzPct val="80000"/>
              <a:buFont typeface="Wingdings" pitchFamily="2" charset="2"/>
              <a:buChar char="u"/>
            </a:pPr>
            <a:r>
              <a:rPr lang="en-US" sz="2200">
                <a:solidFill>
                  <a:srgbClr val="000000"/>
                </a:solidFill>
                <a:latin typeface="Arial" charset="0"/>
              </a:rPr>
              <a:t>Cost of goods sold not determined until the end of the period.</a:t>
            </a:r>
          </a:p>
        </p:txBody>
      </p:sp>
      <p:sp>
        <p:nvSpPr>
          <p:cNvPr id="925702" name="Text Box 6"/>
          <p:cNvSpPr txBox="1">
            <a:spLocks noChangeArrowheads="1"/>
          </p:cNvSpPr>
          <p:nvPr/>
        </p:nvSpPr>
        <p:spPr bwMode="auto">
          <a:xfrm>
            <a:off x="685800" y="1406525"/>
            <a:ext cx="8305800" cy="946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rgbClr val="00000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50000"/>
                  </a:schemeClr>
                </a:solidFill>
                <a:latin typeface="Arial" charset="0"/>
              </a:rPr>
              <a:t>Determining Cost of Goods Sold Under a Periodic System</a:t>
            </a:r>
          </a:p>
        </p:txBody>
      </p:sp>
      <p:sp>
        <p:nvSpPr>
          <p:cNvPr id="7"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8"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
        <p:nvSpPr>
          <p:cNvPr id="55302" name="Text Box 3"/>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685800" y="1406525"/>
            <a:ext cx="8305800" cy="946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rgbClr val="00000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defRPr/>
            </a:pPr>
            <a:r>
              <a:rPr lang="en-US" sz="2800" b="1" dirty="0" smtClean="0">
                <a:solidFill>
                  <a:schemeClr val="tx2">
                    <a:lumMod val="50000"/>
                  </a:schemeClr>
                </a:solidFill>
                <a:latin typeface="Arial" charset="0"/>
              </a:rPr>
              <a:t>Determining Cost of Goods Sold Under a Periodic System</a:t>
            </a:r>
          </a:p>
        </p:txBody>
      </p:sp>
      <p:pic>
        <p:nvPicPr>
          <p:cNvPr id="56323" name="Picture 12"/>
          <p:cNvPicPr>
            <a:picLocks noChangeAspect="1" noChangeArrowheads="1"/>
          </p:cNvPicPr>
          <p:nvPr/>
        </p:nvPicPr>
        <p:blipFill>
          <a:blip r:embed="rId3" cstate="print"/>
          <a:srcRect/>
          <a:stretch>
            <a:fillRect/>
          </a:stretch>
        </p:blipFill>
        <p:spPr bwMode="auto">
          <a:xfrm>
            <a:off x="1066800" y="2573338"/>
            <a:ext cx="7010400" cy="3751262"/>
          </a:xfrm>
          <a:prstGeom prst="rect">
            <a:avLst/>
          </a:prstGeom>
          <a:noFill/>
          <a:ln w="12700" cap="sq">
            <a:solidFill>
              <a:schemeClr val="tx1"/>
            </a:solidFill>
            <a:miter lim="800000"/>
            <a:headEnd type="none" w="sm" len="sm"/>
            <a:tailEnd type="none" w="sm" len="sm"/>
          </a:ln>
          <a:effectLst/>
        </p:spPr>
      </p:pic>
      <p:sp>
        <p:nvSpPr>
          <p:cNvPr id="56324" name="Text Box 3"/>
          <p:cNvSpPr txBox="1">
            <a:spLocks noChangeArrowheads="1"/>
          </p:cNvSpPr>
          <p:nvPr/>
        </p:nvSpPr>
        <p:spPr bwMode="auto">
          <a:xfrm>
            <a:off x="8305800" y="6445250"/>
            <a:ext cx="6858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a:t>
            </a:r>
          </a:p>
        </p:txBody>
      </p:sp>
      <p:sp>
        <p:nvSpPr>
          <p:cNvPr id="56325" name="Rectangle 7"/>
          <p:cNvSpPr>
            <a:spLocks noChangeArrowheads="1"/>
          </p:cNvSpPr>
          <p:nvPr/>
        </p:nvSpPr>
        <p:spPr bwMode="auto">
          <a:xfrm>
            <a:off x="6019800" y="2184400"/>
            <a:ext cx="2133600" cy="274638"/>
          </a:xfrm>
          <a:prstGeom prst="rect">
            <a:avLst/>
          </a:prstGeom>
          <a:solidFill>
            <a:schemeClr val="bg1"/>
          </a:solidFill>
          <a:ln w="28575" cap="sq" algn="ctr">
            <a:noFill/>
            <a:miter lim="800000"/>
            <a:headEnd type="none" w="sm" len="sm"/>
            <a:tailEnd type="none" w="sm" len="sm"/>
          </a:ln>
          <a:effectLst/>
        </p:spPr>
        <p:txBody>
          <a:bodyPr>
            <a:spAutoFit/>
          </a:bodyPr>
          <a:lstStyle/>
          <a:p>
            <a:pPr algn="r"/>
            <a:r>
              <a:rPr lang="en-US" sz="1200" b="1">
                <a:latin typeface="Arial" charset="0"/>
              </a:rPr>
              <a:t>Illustration 5B-2 </a:t>
            </a:r>
          </a:p>
        </p:txBody>
      </p:sp>
      <p:sp>
        <p:nvSpPr>
          <p:cNvPr id="12"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3"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57347" name="Text Box 4"/>
          <p:cNvSpPr txBox="1">
            <a:spLocks noChangeArrowheads="1"/>
          </p:cNvSpPr>
          <p:nvPr/>
        </p:nvSpPr>
        <p:spPr bwMode="auto">
          <a:xfrm>
            <a:off x="914400" y="2041525"/>
            <a:ext cx="7772400" cy="3978275"/>
          </a:xfrm>
          <a:prstGeom prst="rect">
            <a:avLst/>
          </a:prstGeom>
          <a:noFill/>
          <a:ln w="12700">
            <a:noFill/>
            <a:miter lim="800000"/>
            <a:headEnd/>
            <a:tailEnd/>
          </a:ln>
          <a:effectLst/>
        </p:spPr>
        <p:txBody>
          <a:bodyPr>
            <a:spAutoFit/>
          </a:bodyPr>
          <a:lstStyle/>
          <a:p>
            <a:pPr marL="457200" indent="-457200" algn="l">
              <a:lnSpc>
                <a:spcPct val="120000"/>
              </a:lnSpc>
              <a:spcBef>
                <a:spcPct val="45000"/>
              </a:spcBef>
              <a:buClr>
                <a:srgbClr val="800000"/>
              </a:buClr>
              <a:buSzPct val="80000"/>
              <a:buFont typeface="Wingdings" pitchFamily="2" charset="2"/>
              <a:buChar char="u"/>
            </a:pPr>
            <a:r>
              <a:rPr lang="en-US" sz="2100">
                <a:latin typeface="Arial" charset="0"/>
              </a:rPr>
              <a:t>Record revenues when sales are made.</a:t>
            </a:r>
          </a:p>
          <a:p>
            <a:pPr marL="457200" indent="-457200" algn="l">
              <a:lnSpc>
                <a:spcPct val="120000"/>
              </a:lnSpc>
              <a:spcBef>
                <a:spcPct val="45000"/>
              </a:spcBef>
              <a:buClr>
                <a:srgbClr val="800000"/>
              </a:buClr>
              <a:buSzPct val="80000"/>
              <a:buFont typeface="Wingdings" pitchFamily="2" charset="2"/>
              <a:buChar char="u"/>
            </a:pPr>
            <a:r>
              <a:rPr lang="en-US" sz="2100">
                <a:latin typeface="Arial" charset="0"/>
              </a:rPr>
              <a:t>Do not record cost of merchandise sold on the date of sale. </a:t>
            </a:r>
          </a:p>
          <a:p>
            <a:pPr marL="457200" indent="-457200" algn="l">
              <a:lnSpc>
                <a:spcPct val="120000"/>
              </a:lnSpc>
              <a:spcBef>
                <a:spcPct val="45000"/>
              </a:spcBef>
              <a:buClr>
                <a:srgbClr val="800000"/>
              </a:buClr>
              <a:buSzPct val="80000"/>
              <a:buFont typeface="Wingdings" pitchFamily="2" charset="2"/>
              <a:buChar char="u"/>
            </a:pPr>
            <a:r>
              <a:rPr lang="en-US" sz="2100">
                <a:latin typeface="Arial" charset="0"/>
              </a:rPr>
              <a:t>Physical inventory count determines: </a:t>
            </a:r>
          </a:p>
          <a:p>
            <a:pPr marL="1143000" lvl="1" indent="-457200" algn="l">
              <a:lnSpc>
                <a:spcPct val="120000"/>
              </a:lnSpc>
              <a:spcBef>
                <a:spcPct val="45000"/>
              </a:spcBef>
              <a:buClr>
                <a:srgbClr val="800000"/>
              </a:buClr>
              <a:buSzPct val="80000"/>
              <a:buFont typeface="Arial" charset="0"/>
              <a:buChar char="►"/>
            </a:pPr>
            <a:r>
              <a:rPr lang="en-US">
                <a:latin typeface="Arial" charset="0"/>
              </a:rPr>
              <a:t>Cost of merchandise </a:t>
            </a:r>
            <a:r>
              <a:rPr lang="en-US" b="1">
                <a:latin typeface="Arial" charset="0"/>
              </a:rPr>
              <a:t>on hand</a:t>
            </a:r>
            <a:r>
              <a:rPr lang="en-US">
                <a:latin typeface="Arial" charset="0"/>
              </a:rPr>
              <a:t> and </a:t>
            </a:r>
          </a:p>
          <a:p>
            <a:pPr marL="1143000" lvl="1" indent="-457200" algn="l">
              <a:lnSpc>
                <a:spcPct val="120000"/>
              </a:lnSpc>
              <a:spcBef>
                <a:spcPct val="45000"/>
              </a:spcBef>
              <a:buClr>
                <a:srgbClr val="800000"/>
              </a:buClr>
              <a:buSzPct val="80000"/>
              <a:buFont typeface="Arial" charset="0"/>
              <a:buChar char="►"/>
            </a:pPr>
            <a:r>
              <a:rPr lang="en-US">
                <a:latin typeface="Arial" charset="0"/>
              </a:rPr>
              <a:t>Cost of merchandise </a:t>
            </a:r>
            <a:r>
              <a:rPr lang="en-US" b="1">
                <a:latin typeface="Arial" charset="0"/>
              </a:rPr>
              <a:t>sold</a:t>
            </a:r>
            <a:r>
              <a:rPr lang="en-US">
                <a:latin typeface="Arial" charset="0"/>
              </a:rPr>
              <a:t> during the period. </a:t>
            </a:r>
          </a:p>
          <a:p>
            <a:pPr marL="457200" indent="-457200" algn="l">
              <a:lnSpc>
                <a:spcPct val="120000"/>
              </a:lnSpc>
              <a:spcBef>
                <a:spcPct val="45000"/>
              </a:spcBef>
              <a:buClr>
                <a:srgbClr val="800000"/>
              </a:buClr>
              <a:buSzPct val="80000"/>
              <a:buFont typeface="Wingdings" pitchFamily="2" charset="2"/>
              <a:buChar char="u"/>
            </a:pPr>
            <a:r>
              <a:rPr lang="en-US" sz="2100">
                <a:latin typeface="Arial" charset="0"/>
              </a:rPr>
              <a:t>Record purchases in Purchases account. </a:t>
            </a:r>
          </a:p>
          <a:p>
            <a:pPr marL="457200" indent="-457200" algn="l">
              <a:lnSpc>
                <a:spcPct val="120000"/>
              </a:lnSpc>
              <a:spcBef>
                <a:spcPct val="45000"/>
              </a:spcBef>
              <a:buClr>
                <a:srgbClr val="800000"/>
              </a:buClr>
              <a:buSzPct val="80000"/>
              <a:buFont typeface="Wingdings" pitchFamily="2" charset="2"/>
              <a:buChar char="u"/>
            </a:pPr>
            <a:r>
              <a:rPr lang="en-US" sz="2100">
                <a:latin typeface="Arial" charset="0"/>
              </a:rPr>
              <a:t>Purchase returns and allowances, Purchase discounts, and Freight costs are recorded in separate accounts.</a:t>
            </a:r>
          </a:p>
        </p:txBody>
      </p:sp>
      <p:sp>
        <p:nvSpPr>
          <p:cNvPr id="57348" name="Text Box 10"/>
          <p:cNvSpPr txBox="1">
            <a:spLocks noChangeArrowheads="1"/>
          </p:cNvSpPr>
          <p:nvPr/>
        </p:nvSpPr>
        <p:spPr bwMode="auto">
          <a:xfrm>
            <a:off x="685800" y="1385888"/>
            <a:ext cx="7924800" cy="519112"/>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Recording Merchandise Transactions</a:t>
            </a:r>
          </a:p>
        </p:txBody>
      </p:sp>
      <p:sp>
        <p:nvSpPr>
          <p:cNvPr id="9"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0"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6147" name="Rectangle 5"/>
          <p:cNvSpPr>
            <a:spLocks noChangeArrowheads="1"/>
          </p:cNvSpPr>
          <p:nvPr/>
        </p:nvSpPr>
        <p:spPr bwMode="auto">
          <a:xfrm>
            <a:off x="457200" y="1295400"/>
            <a:ext cx="5638800" cy="533400"/>
          </a:xfrm>
          <a:prstGeom prst="rect">
            <a:avLst/>
          </a:prstGeom>
          <a:noFill/>
          <a:ln w="12700">
            <a:noFill/>
            <a:miter lim="800000"/>
            <a:headEnd/>
            <a:tailEnd/>
          </a:ln>
          <a:effectLst/>
        </p:spPr>
        <p:txBody>
          <a:bodyPr lIns="182562" tIns="46038" rIns="182562" bIns="46038"/>
          <a:lstStyle/>
          <a:p>
            <a:pPr algn="l">
              <a:buClr>
                <a:schemeClr val="tx1"/>
              </a:buClr>
              <a:buFont typeface="Wingdings" pitchFamily="2" charset="2"/>
              <a:buNone/>
            </a:pPr>
            <a:r>
              <a:rPr lang="en-US" sz="2600" b="1">
                <a:latin typeface="Arial" charset="0"/>
              </a:rPr>
              <a:t>Income Measurement</a:t>
            </a:r>
            <a:endParaRPr lang="en-US" sz="2600">
              <a:latin typeface="Arial" charset="0"/>
            </a:endParaRPr>
          </a:p>
        </p:txBody>
      </p:sp>
      <p:sp>
        <p:nvSpPr>
          <p:cNvPr id="6148" name="Rectangle 24"/>
          <p:cNvSpPr>
            <a:spLocks noChangeArrowheads="1"/>
          </p:cNvSpPr>
          <p:nvPr/>
        </p:nvSpPr>
        <p:spPr bwMode="auto">
          <a:xfrm>
            <a:off x="533400" y="4648200"/>
            <a:ext cx="3886200" cy="1200150"/>
          </a:xfrm>
          <a:prstGeom prst="rect">
            <a:avLst/>
          </a:prstGeom>
          <a:solidFill>
            <a:schemeClr val="bg1"/>
          </a:solidFill>
          <a:ln w="28575" cap="sq">
            <a:noFill/>
            <a:miter lim="800000"/>
            <a:headEnd type="none" w="sm" len="sm"/>
            <a:tailEnd type="none" w="sm" len="sm"/>
          </a:ln>
          <a:effectLst/>
        </p:spPr>
        <p:txBody>
          <a:bodyPr>
            <a:spAutoFit/>
          </a:bodyPr>
          <a:lstStyle/>
          <a:p>
            <a:pPr>
              <a:lnSpc>
                <a:spcPct val="120000"/>
              </a:lnSpc>
            </a:pPr>
            <a:r>
              <a:rPr lang="en-US" b="1" dirty="0">
                <a:solidFill>
                  <a:srgbClr val="0077EE"/>
                </a:solidFill>
                <a:latin typeface="Arial" charset="0"/>
              </a:rPr>
              <a:t>Cost of goods sold </a:t>
            </a:r>
            <a:r>
              <a:rPr lang="en-US" dirty="0">
                <a:latin typeface="Arial" charset="0"/>
              </a:rPr>
              <a:t>is the total cost of merchandise sold during the period.</a:t>
            </a:r>
          </a:p>
        </p:txBody>
      </p:sp>
      <p:sp>
        <p:nvSpPr>
          <p:cNvPr id="6149" name="Rectangle 26"/>
          <p:cNvSpPr>
            <a:spLocks noChangeArrowheads="1"/>
          </p:cNvSpPr>
          <p:nvPr/>
        </p:nvSpPr>
        <p:spPr bwMode="auto">
          <a:xfrm>
            <a:off x="3048000" y="2025650"/>
            <a:ext cx="2286000" cy="641350"/>
          </a:xfrm>
          <a:prstGeom prst="rect">
            <a:avLst/>
          </a:prstGeom>
          <a:solidFill>
            <a:schemeClr val="bg1"/>
          </a:solidFill>
          <a:ln w="28575" cap="sq">
            <a:noFill/>
            <a:miter lim="800000"/>
            <a:headEnd type="none" w="sm" len="sm"/>
            <a:tailEnd type="none" w="sm" len="sm"/>
          </a:ln>
          <a:effectLst/>
        </p:spPr>
        <p:txBody>
          <a:bodyPr>
            <a:spAutoFit/>
          </a:bodyPr>
          <a:lstStyle/>
          <a:p>
            <a:r>
              <a:rPr lang="en-US" sz="1800">
                <a:latin typeface="Arial" charset="0"/>
              </a:rPr>
              <a:t>Not used in a Service business.</a:t>
            </a:r>
          </a:p>
        </p:txBody>
      </p:sp>
      <p:sp>
        <p:nvSpPr>
          <p:cNvPr id="6150" name="Line 27"/>
          <p:cNvSpPr>
            <a:spLocks noChangeShapeType="1"/>
          </p:cNvSpPr>
          <p:nvPr/>
        </p:nvSpPr>
        <p:spPr bwMode="auto">
          <a:xfrm flipH="1">
            <a:off x="3200400" y="2667000"/>
            <a:ext cx="533400" cy="457200"/>
          </a:xfrm>
          <a:prstGeom prst="line">
            <a:avLst/>
          </a:prstGeom>
          <a:noFill/>
          <a:ln w="28575" cap="sq">
            <a:solidFill>
              <a:schemeClr val="tx1"/>
            </a:solidFill>
            <a:round/>
            <a:headEnd type="none" w="sm" len="sm"/>
            <a:tailEnd type="triangle" w="sm" len="sm"/>
          </a:ln>
          <a:effectLst/>
        </p:spPr>
        <p:txBody>
          <a:bodyPr/>
          <a:lstStyle/>
          <a:p>
            <a:endParaRPr lang="en-GB"/>
          </a:p>
        </p:txBody>
      </p:sp>
      <p:sp>
        <p:nvSpPr>
          <p:cNvPr id="6151" name="Line 28"/>
          <p:cNvSpPr>
            <a:spLocks noChangeShapeType="1"/>
          </p:cNvSpPr>
          <p:nvPr/>
        </p:nvSpPr>
        <p:spPr bwMode="auto">
          <a:xfrm>
            <a:off x="3733800" y="2667000"/>
            <a:ext cx="609600" cy="457200"/>
          </a:xfrm>
          <a:prstGeom prst="line">
            <a:avLst/>
          </a:prstGeom>
          <a:noFill/>
          <a:ln w="28575" cap="sq">
            <a:solidFill>
              <a:schemeClr val="tx1"/>
            </a:solidFill>
            <a:round/>
            <a:headEnd type="none" w="sm" len="sm"/>
            <a:tailEnd type="triangle" w="sm" len="sm"/>
          </a:ln>
          <a:effectLst/>
        </p:spPr>
        <p:txBody>
          <a:bodyPr/>
          <a:lstStyle/>
          <a:p>
            <a:endParaRPr lang="en-GB"/>
          </a:p>
        </p:txBody>
      </p:sp>
      <p:sp>
        <p:nvSpPr>
          <p:cNvPr id="6152" name="Rectangle 34"/>
          <p:cNvSpPr>
            <a:spLocks noChangeArrowheads="1"/>
          </p:cNvSpPr>
          <p:nvPr/>
        </p:nvSpPr>
        <p:spPr bwMode="auto">
          <a:xfrm>
            <a:off x="7391400" y="4419600"/>
            <a:ext cx="1524000" cy="1066800"/>
          </a:xfrm>
          <a:prstGeom prst="rect">
            <a:avLst/>
          </a:prstGeom>
          <a:solidFill>
            <a:srgbClr val="FAEFB6"/>
          </a:solidFill>
          <a:ln w="28575" cap="sq" algn="ctr">
            <a:solidFill>
              <a:schemeClr val="tx1"/>
            </a:solidFill>
            <a:miter lim="800000"/>
            <a:headEnd type="none" w="sm" len="sm"/>
            <a:tailEnd type="none" w="sm" len="sm"/>
          </a:ln>
          <a:effectLst/>
        </p:spPr>
        <p:txBody>
          <a:bodyPr wrap="none" anchor="ctr"/>
          <a:lstStyle/>
          <a:p>
            <a:r>
              <a:rPr lang="en-US" sz="1900" b="1">
                <a:latin typeface="Arial" charset="0"/>
              </a:rPr>
              <a:t>Net </a:t>
            </a:r>
          </a:p>
          <a:p>
            <a:r>
              <a:rPr lang="en-US" sz="1900" b="1">
                <a:latin typeface="Arial" charset="0"/>
              </a:rPr>
              <a:t>Income </a:t>
            </a:r>
          </a:p>
          <a:p>
            <a:r>
              <a:rPr lang="en-US" sz="1900" b="1">
                <a:latin typeface="Arial" charset="0"/>
              </a:rPr>
              <a:t>(Loss)</a:t>
            </a:r>
          </a:p>
        </p:txBody>
      </p:sp>
      <p:cxnSp>
        <p:nvCxnSpPr>
          <p:cNvPr id="6153" name="AutoShape 37"/>
          <p:cNvCxnSpPr>
            <a:cxnSpLocks noChangeShapeType="1"/>
            <a:stCxn id="6161" idx="3"/>
            <a:endCxn id="6162" idx="0"/>
          </p:cNvCxnSpPr>
          <p:nvPr/>
        </p:nvCxnSpPr>
        <p:spPr bwMode="auto">
          <a:xfrm>
            <a:off x="1995488" y="2476500"/>
            <a:ext cx="442912" cy="785813"/>
          </a:xfrm>
          <a:prstGeom prst="bentConnector2">
            <a:avLst/>
          </a:prstGeom>
          <a:noFill/>
          <a:ln w="38100" cap="sq">
            <a:solidFill>
              <a:srgbClr val="800000"/>
            </a:solidFill>
            <a:miter lim="800000"/>
            <a:headEnd type="none" w="sm" len="sm"/>
            <a:tailEnd type="triangle" w="sm" len="sm"/>
          </a:ln>
          <a:effectLst/>
        </p:spPr>
      </p:cxnSp>
      <p:sp>
        <p:nvSpPr>
          <p:cNvPr id="6154" name="Text Box 38"/>
          <p:cNvSpPr txBox="1">
            <a:spLocks noChangeArrowheads="1"/>
          </p:cNvSpPr>
          <p:nvPr/>
        </p:nvSpPr>
        <p:spPr bwMode="auto">
          <a:xfrm>
            <a:off x="1905000" y="2178050"/>
            <a:ext cx="762000" cy="290513"/>
          </a:xfrm>
          <a:prstGeom prst="rect">
            <a:avLst/>
          </a:prstGeom>
          <a:noFill/>
          <a:ln w="12700" cap="sq" algn="ctr">
            <a:noFill/>
            <a:miter lim="800000"/>
            <a:headEnd type="none" w="sm" len="sm"/>
            <a:tailEnd type="none" w="sm" len="sm"/>
          </a:ln>
          <a:effectLst/>
        </p:spPr>
        <p:txBody>
          <a:bodyPr>
            <a:spAutoFit/>
          </a:bodyPr>
          <a:lstStyle/>
          <a:p>
            <a:pPr>
              <a:spcBef>
                <a:spcPct val="50000"/>
              </a:spcBef>
            </a:pPr>
            <a:r>
              <a:rPr lang="en-US" sz="1300" b="1">
                <a:latin typeface="Arial" charset="0"/>
              </a:rPr>
              <a:t>Less</a:t>
            </a:r>
          </a:p>
        </p:txBody>
      </p:sp>
      <p:cxnSp>
        <p:nvCxnSpPr>
          <p:cNvPr id="6155" name="AutoShape 41"/>
          <p:cNvCxnSpPr>
            <a:cxnSpLocks noChangeShapeType="1"/>
            <a:stCxn id="6163" idx="3"/>
            <a:endCxn id="6164" idx="0"/>
          </p:cNvCxnSpPr>
          <p:nvPr/>
        </p:nvCxnSpPr>
        <p:spPr bwMode="auto">
          <a:xfrm>
            <a:off x="5424488" y="3695700"/>
            <a:ext cx="442912" cy="785813"/>
          </a:xfrm>
          <a:prstGeom prst="bentConnector2">
            <a:avLst/>
          </a:prstGeom>
          <a:noFill/>
          <a:ln w="38100" cap="sq">
            <a:solidFill>
              <a:srgbClr val="800000"/>
            </a:solidFill>
            <a:miter lim="800000"/>
            <a:headEnd type="none" w="sm" len="sm"/>
            <a:tailEnd type="triangle" w="sm" len="sm"/>
          </a:ln>
          <a:effectLst/>
        </p:spPr>
      </p:cxnSp>
      <p:sp>
        <p:nvSpPr>
          <p:cNvPr id="6156" name="Text Box 42"/>
          <p:cNvSpPr txBox="1">
            <a:spLocks noChangeArrowheads="1"/>
          </p:cNvSpPr>
          <p:nvPr/>
        </p:nvSpPr>
        <p:spPr bwMode="auto">
          <a:xfrm>
            <a:off x="5334000" y="3397250"/>
            <a:ext cx="762000" cy="290513"/>
          </a:xfrm>
          <a:prstGeom prst="rect">
            <a:avLst/>
          </a:prstGeom>
          <a:noFill/>
          <a:ln w="12700" cap="sq" algn="ctr">
            <a:noFill/>
            <a:miter lim="800000"/>
            <a:headEnd type="none" w="sm" len="sm"/>
            <a:tailEnd type="none" w="sm" len="sm"/>
          </a:ln>
          <a:effectLst/>
        </p:spPr>
        <p:txBody>
          <a:bodyPr>
            <a:spAutoFit/>
          </a:bodyPr>
          <a:lstStyle/>
          <a:p>
            <a:pPr>
              <a:spcBef>
                <a:spcPct val="50000"/>
              </a:spcBef>
            </a:pPr>
            <a:r>
              <a:rPr lang="en-US" sz="1300" b="1">
                <a:latin typeface="Arial" charset="0"/>
              </a:rPr>
              <a:t>Less</a:t>
            </a:r>
          </a:p>
        </p:txBody>
      </p:sp>
      <p:cxnSp>
        <p:nvCxnSpPr>
          <p:cNvPr id="6157" name="AutoShape 43"/>
          <p:cNvCxnSpPr>
            <a:cxnSpLocks noChangeShapeType="1"/>
            <a:stCxn id="6162" idx="3"/>
            <a:endCxn id="6163" idx="1"/>
          </p:cNvCxnSpPr>
          <p:nvPr/>
        </p:nvCxnSpPr>
        <p:spPr bwMode="auto">
          <a:xfrm>
            <a:off x="3214688" y="3695700"/>
            <a:ext cx="657225" cy="0"/>
          </a:xfrm>
          <a:prstGeom prst="straightConnector1">
            <a:avLst/>
          </a:prstGeom>
          <a:noFill/>
          <a:ln w="38100" cap="sq">
            <a:solidFill>
              <a:srgbClr val="800000"/>
            </a:solidFill>
            <a:round/>
            <a:headEnd type="none" w="sm" len="sm"/>
            <a:tailEnd type="triangle" w="sm" len="sm"/>
          </a:ln>
          <a:effectLst/>
        </p:spPr>
      </p:cxnSp>
      <p:cxnSp>
        <p:nvCxnSpPr>
          <p:cNvPr id="6158" name="AutoShape 46"/>
          <p:cNvCxnSpPr>
            <a:cxnSpLocks noChangeShapeType="1"/>
            <a:endCxn id="6152" idx="1"/>
          </p:cNvCxnSpPr>
          <p:nvPr/>
        </p:nvCxnSpPr>
        <p:spPr bwMode="auto">
          <a:xfrm>
            <a:off x="6643688" y="4953000"/>
            <a:ext cx="733425" cy="0"/>
          </a:xfrm>
          <a:prstGeom prst="straightConnector1">
            <a:avLst/>
          </a:prstGeom>
          <a:noFill/>
          <a:ln w="38100" cap="sq">
            <a:solidFill>
              <a:srgbClr val="800000"/>
            </a:solidFill>
            <a:round/>
            <a:headEnd type="none" w="sm" len="sm"/>
            <a:tailEnd type="triangle" w="sm" len="sm"/>
          </a:ln>
          <a:effectLst/>
        </p:spPr>
      </p:cxnSp>
      <p:sp>
        <p:nvSpPr>
          <p:cNvPr id="6159" name="Text Box 47"/>
          <p:cNvSpPr txBox="1">
            <a:spLocks noChangeArrowheads="1"/>
          </p:cNvSpPr>
          <p:nvPr/>
        </p:nvSpPr>
        <p:spPr bwMode="auto">
          <a:xfrm>
            <a:off x="3124200" y="3352800"/>
            <a:ext cx="838200" cy="2905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300" b="1">
                <a:latin typeface="Arial" charset="0"/>
              </a:rPr>
              <a:t>Equals</a:t>
            </a:r>
          </a:p>
        </p:txBody>
      </p:sp>
      <p:sp>
        <p:nvSpPr>
          <p:cNvPr id="6160" name="Text Box 48"/>
          <p:cNvSpPr txBox="1">
            <a:spLocks noChangeArrowheads="1"/>
          </p:cNvSpPr>
          <p:nvPr/>
        </p:nvSpPr>
        <p:spPr bwMode="auto">
          <a:xfrm>
            <a:off x="6629400" y="4572000"/>
            <a:ext cx="762000" cy="290513"/>
          </a:xfrm>
          <a:prstGeom prst="rect">
            <a:avLst/>
          </a:prstGeom>
          <a:noFill/>
          <a:ln w="12700" cap="sq" algn="ctr">
            <a:noFill/>
            <a:miter lim="800000"/>
            <a:headEnd type="none" w="sm" len="sm"/>
            <a:tailEnd type="none" w="sm" len="sm"/>
          </a:ln>
          <a:effectLst/>
        </p:spPr>
        <p:txBody>
          <a:bodyPr>
            <a:spAutoFit/>
          </a:bodyPr>
          <a:lstStyle/>
          <a:p>
            <a:pPr>
              <a:spcBef>
                <a:spcPct val="50000"/>
              </a:spcBef>
            </a:pPr>
            <a:r>
              <a:rPr lang="en-US" sz="1300" b="1">
                <a:latin typeface="Arial" charset="0"/>
              </a:rPr>
              <a:t>Equals</a:t>
            </a:r>
          </a:p>
        </p:txBody>
      </p:sp>
      <p:sp>
        <p:nvSpPr>
          <p:cNvPr id="6161" name="Rectangle 30"/>
          <p:cNvSpPr>
            <a:spLocks noChangeArrowheads="1"/>
          </p:cNvSpPr>
          <p:nvPr/>
        </p:nvSpPr>
        <p:spPr bwMode="auto">
          <a:xfrm>
            <a:off x="457200" y="2057400"/>
            <a:ext cx="1524000" cy="838200"/>
          </a:xfrm>
          <a:prstGeom prst="rect">
            <a:avLst/>
          </a:prstGeom>
          <a:solidFill>
            <a:srgbClr val="FAEFB6"/>
          </a:solidFill>
          <a:ln w="28575" cap="sq">
            <a:solidFill>
              <a:schemeClr val="tx1"/>
            </a:solidFill>
            <a:miter lim="800000"/>
            <a:headEnd type="none" w="sm" len="sm"/>
            <a:tailEnd type="none" w="sm" len="sm"/>
          </a:ln>
          <a:effectLst/>
        </p:spPr>
        <p:txBody>
          <a:bodyPr wrap="none" anchor="ctr"/>
          <a:lstStyle/>
          <a:p>
            <a:r>
              <a:rPr lang="en-US" sz="1900" b="1">
                <a:latin typeface="Arial" charset="0"/>
              </a:rPr>
              <a:t>Sales</a:t>
            </a:r>
          </a:p>
          <a:p>
            <a:r>
              <a:rPr lang="en-US" sz="1900" b="1">
                <a:latin typeface="Arial" charset="0"/>
              </a:rPr>
              <a:t>Revenue</a:t>
            </a:r>
          </a:p>
        </p:txBody>
      </p:sp>
      <p:sp>
        <p:nvSpPr>
          <p:cNvPr id="6162" name="Rectangle 31"/>
          <p:cNvSpPr>
            <a:spLocks noChangeArrowheads="1"/>
          </p:cNvSpPr>
          <p:nvPr/>
        </p:nvSpPr>
        <p:spPr bwMode="auto">
          <a:xfrm>
            <a:off x="1676400" y="3276600"/>
            <a:ext cx="1524000" cy="838200"/>
          </a:xfrm>
          <a:prstGeom prst="rect">
            <a:avLst/>
          </a:prstGeom>
          <a:solidFill>
            <a:srgbClr val="66FFFF"/>
          </a:solidFill>
          <a:ln w="28575" cap="sq">
            <a:solidFill>
              <a:schemeClr val="tx1"/>
            </a:solidFill>
            <a:miter lim="800000"/>
            <a:headEnd type="none" w="sm" len="sm"/>
            <a:tailEnd type="none" w="sm" len="sm"/>
          </a:ln>
          <a:effectLst/>
        </p:spPr>
        <p:txBody>
          <a:bodyPr wrap="none" anchor="ctr"/>
          <a:lstStyle/>
          <a:p>
            <a:r>
              <a:rPr lang="en-US" sz="1900" b="1">
                <a:latin typeface="Arial" charset="0"/>
              </a:rPr>
              <a:t>Cost of </a:t>
            </a:r>
          </a:p>
          <a:p>
            <a:r>
              <a:rPr lang="en-US" sz="1900" b="1">
                <a:latin typeface="Arial" charset="0"/>
              </a:rPr>
              <a:t>Goods Sold</a:t>
            </a:r>
          </a:p>
        </p:txBody>
      </p:sp>
      <p:sp>
        <p:nvSpPr>
          <p:cNvPr id="6163" name="Rectangle 32"/>
          <p:cNvSpPr>
            <a:spLocks noChangeArrowheads="1"/>
          </p:cNvSpPr>
          <p:nvPr/>
        </p:nvSpPr>
        <p:spPr bwMode="auto">
          <a:xfrm>
            <a:off x="3886200" y="3276600"/>
            <a:ext cx="1524000" cy="838200"/>
          </a:xfrm>
          <a:prstGeom prst="rect">
            <a:avLst/>
          </a:prstGeom>
          <a:solidFill>
            <a:srgbClr val="66FFFF"/>
          </a:solidFill>
          <a:ln w="28575" cap="sq">
            <a:solidFill>
              <a:schemeClr val="tx1"/>
            </a:solidFill>
            <a:miter lim="800000"/>
            <a:headEnd type="none" w="sm" len="sm"/>
            <a:tailEnd type="none" w="sm" len="sm"/>
          </a:ln>
          <a:effectLst/>
        </p:spPr>
        <p:txBody>
          <a:bodyPr wrap="none" anchor="ctr"/>
          <a:lstStyle/>
          <a:p>
            <a:r>
              <a:rPr lang="en-US" sz="1900" b="1">
                <a:latin typeface="Arial" charset="0"/>
              </a:rPr>
              <a:t>Gross </a:t>
            </a:r>
          </a:p>
          <a:p>
            <a:r>
              <a:rPr lang="en-US" sz="1900" b="1">
                <a:latin typeface="Arial" charset="0"/>
              </a:rPr>
              <a:t>Profit</a:t>
            </a:r>
          </a:p>
        </p:txBody>
      </p:sp>
      <p:sp>
        <p:nvSpPr>
          <p:cNvPr id="6164" name="Rectangle 33"/>
          <p:cNvSpPr>
            <a:spLocks noChangeArrowheads="1"/>
          </p:cNvSpPr>
          <p:nvPr/>
        </p:nvSpPr>
        <p:spPr bwMode="auto">
          <a:xfrm>
            <a:off x="5105400" y="4495800"/>
            <a:ext cx="1524000" cy="838200"/>
          </a:xfrm>
          <a:prstGeom prst="rect">
            <a:avLst/>
          </a:prstGeom>
          <a:solidFill>
            <a:srgbClr val="FAEFB6"/>
          </a:solidFill>
          <a:ln w="28575" cap="sq" algn="ctr">
            <a:solidFill>
              <a:schemeClr val="tx1"/>
            </a:solidFill>
            <a:miter lim="800000"/>
            <a:headEnd type="none" w="sm" len="sm"/>
            <a:tailEnd type="none" w="sm" len="sm"/>
          </a:ln>
          <a:effectLst/>
        </p:spPr>
        <p:txBody>
          <a:bodyPr wrap="none" anchor="ctr"/>
          <a:lstStyle/>
          <a:p>
            <a:r>
              <a:rPr lang="en-US" sz="1900" b="1">
                <a:latin typeface="Arial" charset="0"/>
              </a:rPr>
              <a:t>Operating </a:t>
            </a:r>
          </a:p>
          <a:p>
            <a:r>
              <a:rPr lang="en-US" sz="1900" b="1">
                <a:latin typeface="Arial" charset="0"/>
              </a:rPr>
              <a:t>Expenses</a:t>
            </a:r>
          </a:p>
        </p:txBody>
      </p:sp>
      <p:sp>
        <p:nvSpPr>
          <p:cNvPr id="6165" name="Rectangle 49"/>
          <p:cNvSpPr>
            <a:spLocks noChangeArrowheads="1"/>
          </p:cNvSpPr>
          <p:nvPr/>
        </p:nvSpPr>
        <p:spPr bwMode="auto">
          <a:xfrm>
            <a:off x="6172200" y="2286000"/>
            <a:ext cx="2590800" cy="639763"/>
          </a:xfrm>
          <a:prstGeom prst="rect">
            <a:avLst/>
          </a:prstGeom>
          <a:noFill/>
          <a:ln w="12700" cap="sq">
            <a:noFill/>
            <a:miter lim="800000"/>
            <a:headEnd type="none" w="sm" len="sm"/>
            <a:tailEnd type="none" w="sm" len="sm"/>
          </a:ln>
          <a:effectLst/>
        </p:spPr>
        <p:txBody>
          <a:bodyPr>
            <a:spAutoFit/>
          </a:bodyPr>
          <a:lstStyle/>
          <a:p>
            <a:pPr algn="l"/>
            <a:r>
              <a:rPr lang="en-US" sz="1200" b="1">
                <a:latin typeface="Arial" charset="0"/>
              </a:rPr>
              <a:t>Illustration 5-1 </a:t>
            </a:r>
          </a:p>
          <a:p>
            <a:pPr algn="l"/>
            <a:r>
              <a:rPr lang="en-US" sz="1200">
                <a:latin typeface="Arial" charset="0"/>
              </a:rPr>
              <a:t>Income measurement process for a merchandising company</a:t>
            </a:r>
          </a:p>
        </p:txBody>
      </p:sp>
      <p:sp>
        <p:nvSpPr>
          <p:cNvPr id="6166"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6167"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58371" name="Text Box 3"/>
          <p:cNvSpPr txBox="1">
            <a:spLocks noChangeArrowheads="1"/>
          </p:cNvSpPr>
          <p:nvPr/>
        </p:nvSpPr>
        <p:spPr bwMode="auto">
          <a:xfrm>
            <a:off x="685800" y="2003425"/>
            <a:ext cx="8077200" cy="1349375"/>
          </a:xfrm>
          <a:prstGeom prst="rect">
            <a:avLst/>
          </a:prstGeom>
          <a:noFill/>
          <a:ln w="12700">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On the basis of the sales invoice (Illustration 5-6) and receipt of the merchandise ordered from PW Audio Supply, Sauk Stereo records the $3,800 purchase as follows.</a:t>
            </a:r>
          </a:p>
        </p:txBody>
      </p:sp>
      <p:sp>
        <p:nvSpPr>
          <p:cNvPr id="990212" name="Text Box 4"/>
          <p:cNvSpPr txBox="1">
            <a:spLocks noChangeArrowheads="1"/>
          </p:cNvSpPr>
          <p:nvPr/>
        </p:nvSpPr>
        <p:spPr bwMode="auto">
          <a:xfrm>
            <a:off x="1905000" y="3763963"/>
            <a:ext cx="6400800" cy="427037"/>
          </a:xfrm>
          <a:prstGeom prst="rect">
            <a:avLst/>
          </a:prstGeom>
          <a:noFill/>
          <a:ln w="28575">
            <a:noFill/>
            <a:miter lim="800000"/>
            <a:headEnd/>
            <a:tailEnd/>
          </a:ln>
          <a:effectLst/>
        </p:spPr>
        <p:txBody>
          <a:bodyPr>
            <a:spAutoFit/>
          </a:bodyPr>
          <a:lstStyle/>
          <a:p>
            <a:pPr algn="l">
              <a:spcBef>
                <a:spcPct val="50000"/>
              </a:spcBef>
              <a:tabLst>
                <a:tab pos="4745038" algn="r"/>
              </a:tabLst>
            </a:pPr>
            <a:r>
              <a:rPr lang="en-US" sz="2200">
                <a:latin typeface="Arial" charset="0"/>
                <a:cs typeface="Arial" charset="0"/>
              </a:rPr>
              <a:t>Purchases	3,800</a:t>
            </a:r>
          </a:p>
        </p:txBody>
      </p:sp>
      <p:sp>
        <p:nvSpPr>
          <p:cNvPr id="58373" name="Text Box 5"/>
          <p:cNvSpPr txBox="1">
            <a:spLocks noChangeArrowheads="1"/>
          </p:cNvSpPr>
          <p:nvPr/>
        </p:nvSpPr>
        <p:spPr bwMode="auto">
          <a:xfrm>
            <a:off x="685800" y="3763963"/>
            <a:ext cx="1524000" cy="427037"/>
          </a:xfrm>
          <a:prstGeom prst="rect">
            <a:avLst/>
          </a:prstGeom>
          <a:noFill/>
          <a:ln w="28575">
            <a:noFill/>
            <a:miter lim="800000"/>
            <a:headEnd/>
            <a:tailEnd/>
          </a:ln>
          <a:effectLst/>
        </p:spPr>
        <p:txBody>
          <a:bodyPr rIns="0">
            <a:spAutoFit/>
          </a:bodyPr>
          <a:lstStyle/>
          <a:p>
            <a:pPr algn="l">
              <a:spcBef>
                <a:spcPct val="50000"/>
              </a:spcBef>
            </a:pPr>
            <a:r>
              <a:rPr lang="en-US" sz="2200">
                <a:latin typeface="Arial" charset="0"/>
                <a:cs typeface="Arial" charset="0"/>
              </a:rPr>
              <a:t>May 4</a:t>
            </a:r>
          </a:p>
        </p:txBody>
      </p:sp>
      <p:sp>
        <p:nvSpPr>
          <p:cNvPr id="990214" name="Text Box 6"/>
          <p:cNvSpPr txBox="1">
            <a:spLocks noChangeArrowheads="1"/>
          </p:cNvSpPr>
          <p:nvPr/>
        </p:nvSpPr>
        <p:spPr bwMode="auto">
          <a:xfrm>
            <a:off x="1905000" y="4297363"/>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cs typeface="Arial" charset="0"/>
              </a:rPr>
              <a:t>Accounts Payable  		3,800</a:t>
            </a:r>
          </a:p>
        </p:txBody>
      </p:sp>
      <p:sp>
        <p:nvSpPr>
          <p:cNvPr id="58375" name="Text Box 8"/>
          <p:cNvSpPr txBox="1">
            <a:spLocks noChangeArrowheads="1"/>
          </p:cNvSpPr>
          <p:nvPr/>
        </p:nvSpPr>
        <p:spPr bwMode="auto">
          <a:xfrm>
            <a:off x="685800" y="1385888"/>
            <a:ext cx="7924800" cy="519112"/>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Recording Purchases of Merchandise</a:t>
            </a:r>
          </a:p>
        </p:txBody>
      </p:sp>
      <p:sp>
        <p:nvSpPr>
          <p:cNvPr id="10"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1"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0212"/>
                                        </p:tgtEl>
                                        <p:attrNameLst>
                                          <p:attrName>style.visibility</p:attrName>
                                        </p:attrNameLst>
                                      </p:cBhvr>
                                      <p:to>
                                        <p:strVal val="visible"/>
                                      </p:to>
                                    </p:set>
                                    <p:animEffect transition="in" filter="wipe(left)">
                                      <p:cBhvr>
                                        <p:cTn id="7" dur="500"/>
                                        <p:tgtEl>
                                          <p:spTgt spid="990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0214"/>
                                        </p:tgtEl>
                                        <p:attrNameLst>
                                          <p:attrName>style.visibility</p:attrName>
                                        </p:attrNameLst>
                                      </p:cBhvr>
                                      <p:to>
                                        <p:strVal val="visible"/>
                                      </p:to>
                                    </p:set>
                                    <p:animEffect transition="in" filter="wipe(left)">
                                      <p:cBhvr>
                                        <p:cTn id="12" dur="500"/>
                                        <p:tgtEl>
                                          <p:spTgt spid="99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0212" grpId="0" autoUpdateAnimBg="0"/>
      <p:bldP spid="99021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685800" y="2003425"/>
            <a:ext cx="7924800" cy="13493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If Sauk pays Public Freight Company $150</a:t>
            </a:r>
          </a:p>
          <a:p>
            <a:pPr algn="l">
              <a:lnSpc>
                <a:spcPct val="125000"/>
              </a:lnSpc>
            </a:pPr>
            <a:r>
              <a:rPr lang="en-US" sz="2200">
                <a:latin typeface="Arial" charset="0"/>
              </a:rPr>
              <a:t>for freight charges on its purchase from PW Audio Supply on May 6, the entry on Sauk’s books is:</a:t>
            </a:r>
          </a:p>
        </p:txBody>
      </p:sp>
      <p:sp>
        <p:nvSpPr>
          <p:cNvPr id="931845" name="Text Box 5"/>
          <p:cNvSpPr txBox="1">
            <a:spLocks noChangeArrowheads="1"/>
          </p:cNvSpPr>
          <p:nvPr/>
        </p:nvSpPr>
        <p:spPr bwMode="auto">
          <a:xfrm>
            <a:off x="1905000" y="3763963"/>
            <a:ext cx="6400800" cy="427037"/>
          </a:xfrm>
          <a:prstGeom prst="rect">
            <a:avLst/>
          </a:prstGeom>
          <a:noFill/>
          <a:ln w="28575">
            <a:noFill/>
            <a:miter lim="800000"/>
            <a:headEnd/>
            <a:tailEnd/>
          </a:ln>
          <a:effectLst/>
        </p:spPr>
        <p:txBody>
          <a:bodyPr>
            <a:spAutoFit/>
          </a:bodyPr>
          <a:lstStyle/>
          <a:p>
            <a:pPr algn="l">
              <a:spcBef>
                <a:spcPct val="50000"/>
              </a:spcBef>
              <a:tabLst>
                <a:tab pos="4914900" algn="r"/>
              </a:tabLst>
            </a:pPr>
            <a:r>
              <a:rPr lang="en-US" sz="2200">
                <a:latin typeface="Arial" charset="0"/>
              </a:rPr>
              <a:t>Freight-in (Transportation-In)</a:t>
            </a:r>
            <a:r>
              <a:rPr lang="en-US" sz="2200">
                <a:latin typeface="Arial" charset="0"/>
                <a:cs typeface="Arial" charset="0"/>
              </a:rPr>
              <a:t>	150</a:t>
            </a:r>
          </a:p>
        </p:txBody>
      </p:sp>
      <p:sp>
        <p:nvSpPr>
          <p:cNvPr id="59396" name="Text Box 6"/>
          <p:cNvSpPr txBox="1">
            <a:spLocks noChangeArrowheads="1"/>
          </p:cNvSpPr>
          <p:nvPr/>
        </p:nvSpPr>
        <p:spPr bwMode="auto">
          <a:xfrm>
            <a:off x="685800" y="3763963"/>
            <a:ext cx="15240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6</a:t>
            </a:r>
          </a:p>
        </p:txBody>
      </p:sp>
      <p:sp>
        <p:nvSpPr>
          <p:cNvPr id="931847" name="Text Box 7"/>
          <p:cNvSpPr txBox="1">
            <a:spLocks noChangeArrowheads="1"/>
          </p:cNvSpPr>
          <p:nvPr/>
        </p:nvSpPr>
        <p:spPr bwMode="auto">
          <a:xfrm>
            <a:off x="1905000" y="4297363"/>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cs typeface="Arial" charset="0"/>
              </a:rPr>
              <a:t>Cash  		150</a:t>
            </a:r>
          </a:p>
        </p:txBody>
      </p:sp>
      <p:sp>
        <p:nvSpPr>
          <p:cNvPr id="59398" name="Text Box 10"/>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59399" name="Text Box 12"/>
          <p:cNvSpPr txBox="1">
            <a:spLocks noChangeArrowheads="1"/>
          </p:cNvSpPr>
          <p:nvPr/>
        </p:nvSpPr>
        <p:spPr bwMode="auto">
          <a:xfrm>
            <a:off x="685800" y="1385888"/>
            <a:ext cx="7924800" cy="519112"/>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latin typeface="Arial" charset="0"/>
              </a:rPr>
              <a:t>Freight Costs</a:t>
            </a:r>
          </a:p>
        </p:txBody>
      </p:sp>
      <p:sp>
        <p:nvSpPr>
          <p:cNvPr id="10"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1"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5"/>
                                        </p:tgtEl>
                                        <p:attrNameLst>
                                          <p:attrName>style.visibility</p:attrName>
                                        </p:attrNameLst>
                                      </p:cBhvr>
                                      <p:to>
                                        <p:strVal val="visible"/>
                                      </p:to>
                                    </p:set>
                                    <p:animEffect transition="in" filter="wipe(left)">
                                      <p:cBhvr>
                                        <p:cTn id="7" dur="500"/>
                                        <p:tgtEl>
                                          <p:spTgt spid="931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7"/>
                                        </p:tgtEl>
                                        <p:attrNameLst>
                                          <p:attrName>style.visibility</p:attrName>
                                        </p:attrNameLst>
                                      </p:cBhvr>
                                      <p:to>
                                        <p:strVal val="visible"/>
                                      </p:to>
                                    </p:set>
                                    <p:animEffect transition="in" filter="wipe(left)">
                                      <p:cBhvr>
                                        <p:cTn id="12" dur="500"/>
                                        <p:tgtEl>
                                          <p:spTgt spid="931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5" grpId="0" autoUpdateAnimBg="0"/>
      <p:bldP spid="93184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3" name="Text Box 5"/>
          <p:cNvSpPr txBox="1">
            <a:spLocks noChangeArrowheads="1"/>
          </p:cNvSpPr>
          <p:nvPr/>
        </p:nvSpPr>
        <p:spPr bwMode="auto">
          <a:xfrm>
            <a:off x="1905000" y="3763963"/>
            <a:ext cx="6400800" cy="427037"/>
          </a:xfrm>
          <a:prstGeom prst="rect">
            <a:avLst/>
          </a:prstGeom>
          <a:noFill/>
          <a:ln w="28575">
            <a:noFill/>
            <a:miter lim="800000"/>
            <a:headEnd/>
            <a:tailEnd/>
          </a:ln>
          <a:effectLst/>
        </p:spPr>
        <p:txBody>
          <a:bodyPr>
            <a:spAutoFit/>
          </a:bodyPr>
          <a:lstStyle/>
          <a:p>
            <a:pPr algn="l">
              <a:spcBef>
                <a:spcPct val="50000"/>
              </a:spcBef>
              <a:tabLst>
                <a:tab pos="4914900" algn="r"/>
              </a:tabLst>
            </a:pPr>
            <a:r>
              <a:rPr lang="en-US" sz="2200">
                <a:latin typeface="Arial" charset="0"/>
              </a:rPr>
              <a:t>Accounts payable</a:t>
            </a:r>
            <a:r>
              <a:rPr lang="en-US" sz="2200">
                <a:latin typeface="Arial" charset="0"/>
                <a:cs typeface="Arial" charset="0"/>
              </a:rPr>
              <a:t>	300</a:t>
            </a:r>
          </a:p>
        </p:txBody>
      </p:sp>
      <p:sp>
        <p:nvSpPr>
          <p:cNvPr id="60419" name="Text Box 6"/>
          <p:cNvSpPr txBox="1">
            <a:spLocks noChangeArrowheads="1"/>
          </p:cNvSpPr>
          <p:nvPr/>
        </p:nvSpPr>
        <p:spPr bwMode="auto">
          <a:xfrm>
            <a:off x="685800" y="3763963"/>
            <a:ext cx="15240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8</a:t>
            </a:r>
          </a:p>
        </p:txBody>
      </p:sp>
      <p:sp>
        <p:nvSpPr>
          <p:cNvPr id="933895" name="Text Box 7"/>
          <p:cNvSpPr txBox="1">
            <a:spLocks noChangeArrowheads="1"/>
          </p:cNvSpPr>
          <p:nvPr/>
        </p:nvSpPr>
        <p:spPr bwMode="auto">
          <a:xfrm>
            <a:off x="1905000" y="4297363"/>
            <a:ext cx="6934200" cy="430212"/>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rPr>
              <a:t>Purchase Returns and Allowances</a:t>
            </a:r>
            <a:r>
              <a:rPr lang="en-US" sz="2200">
                <a:latin typeface="Arial" charset="0"/>
                <a:cs typeface="Arial" charset="0"/>
              </a:rPr>
              <a:t> 	300</a:t>
            </a:r>
          </a:p>
        </p:txBody>
      </p:sp>
      <p:sp>
        <p:nvSpPr>
          <p:cNvPr id="60421" name="Text Box 8"/>
          <p:cNvSpPr txBox="1">
            <a:spLocks noChangeArrowheads="1"/>
          </p:cNvSpPr>
          <p:nvPr/>
        </p:nvSpPr>
        <p:spPr bwMode="auto">
          <a:xfrm>
            <a:off x="685800" y="1395413"/>
            <a:ext cx="6248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Purchase Returns and Allowances</a:t>
            </a:r>
          </a:p>
        </p:txBody>
      </p:sp>
      <p:sp>
        <p:nvSpPr>
          <p:cNvPr id="60422" name="Text Box 10"/>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0423" name="Text Box 13"/>
          <p:cNvSpPr txBox="1">
            <a:spLocks noChangeArrowheads="1"/>
          </p:cNvSpPr>
          <p:nvPr/>
        </p:nvSpPr>
        <p:spPr bwMode="auto">
          <a:xfrm>
            <a:off x="685800" y="2003425"/>
            <a:ext cx="7924800" cy="13493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Sauk Stereo returns $300 of goods to PW Audio Supply and prepares the following entry to recognize the return.</a:t>
            </a:r>
          </a:p>
        </p:txBody>
      </p:sp>
      <p:sp>
        <p:nvSpPr>
          <p:cNvPr id="10"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1"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3893"/>
                                        </p:tgtEl>
                                        <p:attrNameLst>
                                          <p:attrName>style.visibility</p:attrName>
                                        </p:attrNameLst>
                                      </p:cBhvr>
                                      <p:to>
                                        <p:strVal val="visible"/>
                                      </p:to>
                                    </p:set>
                                    <p:animEffect transition="in" filter="wipe(left)">
                                      <p:cBhvr>
                                        <p:cTn id="7" dur="500"/>
                                        <p:tgtEl>
                                          <p:spTgt spid="933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5"/>
                                        </p:tgtEl>
                                        <p:attrNameLst>
                                          <p:attrName>style.visibility</p:attrName>
                                        </p:attrNameLst>
                                      </p:cBhvr>
                                      <p:to>
                                        <p:strVal val="visible"/>
                                      </p:to>
                                    </p:set>
                                    <p:animEffect transition="in" filter="wipe(left)">
                                      <p:cBhvr>
                                        <p:cTn id="12" dur="500"/>
                                        <p:tgtEl>
                                          <p:spTgt spid="933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3" grpId="0" autoUpdateAnimBg="0"/>
      <p:bldP spid="93389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41" name="Text Box 5"/>
          <p:cNvSpPr txBox="1">
            <a:spLocks noChangeArrowheads="1"/>
          </p:cNvSpPr>
          <p:nvPr/>
        </p:nvSpPr>
        <p:spPr bwMode="auto">
          <a:xfrm>
            <a:off x="1981200" y="4022725"/>
            <a:ext cx="6400800" cy="427038"/>
          </a:xfrm>
          <a:prstGeom prst="rect">
            <a:avLst/>
          </a:prstGeom>
          <a:noFill/>
          <a:ln w="28575">
            <a:noFill/>
            <a:miter lim="800000"/>
            <a:headEnd/>
            <a:tailEnd/>
          </a:ln>
          <a:effectLst/>
        </p:spPr>
        <p:txBody>
          <a:bodyPr>
            <a:spAutoFit/>
          </a:bodyPr>
          <a:lstStyle/>
          <a:p>
            <a:pPr algn="l">
              <a:spcBef>
                <a:spcPct val="50000"/>
              </a:spcBef>
              <a:tabLst>
                <a:tab pos="4914900" algn="r"/>
              </a:tabLst>
            </a:pPr>
            <a:r>
              <a:rPr lang="en-US" sz="2200">
                <a:latin typeface="Arial" charset="0"/>
              </a:rPr>
              <a:t>Accounts Payable</a:t>
            </a:r>
            <a:r>
              <a:rPr lang="en-US" sz="2200">
                <a:latin typeface="Arial" charset="0"/>
                <a:cs typeface="Arial" charset="0"/>
              </a:rPr>
              <a:t>	3,500</a:t>
            </a:r>
          </a:p>
        </p:txBody>
      </p:sp>
      <p:sp>
        <p:nvSpPr>
          <p:cNvPr id="61443" name="Text Box 6"/>
          <p:cNvSpPr txBox="1">
            <a:spLocks noChangeArrowheads="1"/>
          </p:cNvSpPr>
          <p:nvPr/>
        </p:nvSpPr>
        <p:spPr bwMode="auto">
          <a:xfrm>
            <a:off x="685800" y="4022725"/>
            <a:ext cx="15240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14</a:t>
            </a:r>
          </a:p>
        </p:txBody>
      </p:sp>
      <p:sp>
        <p:nvSpPr>
          <p:cNvPr id="935943" name="Text Box 7"/>
          <p:cNvSpPr txBox="1">
            <a:spLocks noChangeArrowheads="1"/>
          </p:cNvSpPr>
          <p:nvPr/>
        </p:nvSpPr>
        <p:spPr bwMode="auto">
          <a:xfrm>
            <a:off x="1981200" y="4556125"/>
            <a:ext cx="6400800" cy="427038"/>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rPr>
              <a:t>Purchase Discounts</a:t>
            </a:r>
            <a:r>
              <a:rPr lang="en-US" sz="2200">
                <a:latin typeface="Arial" charset="0"/>
                <a:cs typeface="Arial" charset="0"/>
              </a:rPr>
              <a:t> 		70</a:t>
            </a:r>
          </a:p>
        </p:txBody>
      </p:sp>
      <p:sp>
        <p:nvSpPr>
          <p:cNvPr id="61445" name="Text Box 8"/>
          <p:cNvSpPr txBox="1">
            <a:spLocks noChangeArrowheads="1"/>
          </p:cNvSpPr>
          <p:nvPr/>
        </p:nvSpPr>
        <p:spPr bwMode="auto">
          <a:xfrm>
            <a:off x="685800" y="1395413"/>
            <a:ext cx="6248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Purchase Discounts</a:t>
            </a:r>
          </a:p>
        </p:txBody>
      </p:sp>
      <p:sp>
        <p:nvSpPr>
          <p:cNvPr id="935945" name="Text Box 9"/>
          <p:cNvSpPr txBox="1">
            <a:spLocks noChangeArrowheads="1"/>
          </p:cNvSpPr>
          <p:nvPr/>
        </p:nvSpPr>
        <p:spPr bwMode="auto">
          <a:xfrm>
            <a:off x="1981200" y="5059363"/>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rPr>
              <a:t>Cash	</a:t>
            </a:r>
            <a:r>
              <a:rPr lang="en-US" sz="2200">
                <a:latin typeface="Arial" charset="0"/>
                <a:cs typeface="Arial" charset="0"/>
              </a:rPr>
              <a:t> 	3,430</a:t>
            </a:r>
          </a:p>
        </p:txBody>
      </p:sp>
      <p:sp>
        <p:nvSpPr>
          <p:cNvPr id="61447" name="Text Box 11"/>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1448" name="Text Box 13"/>
          <p:cNvSpPr txBox="1">
            <a:spLocks noChangeArrowheads="1"/>
          </p:cNvSpPr>
          <p:nvPr/>
        </p:nvSpPr>
        <p:spPr bwMode="auto">
          <a:xfrm>
            <a:off x="685800" y="2003425"/>
            <a:ext cx="7924800" cy="17684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On May 14 Sauk Stereo pays the balance due on account to PW Audio Supply, taking the 2% cash discount allowed by PW Audio for payment within 10 days. Sauk</a:t>
            </a:r>
          </a:p>
          <a:p>
            <a:pPr algn="l">
              <a:lnSpc>
                <a:spcPct val="125000"/>
              </a:lnSpc>
            </a:pPr>
            <a:r>
              <a:rPr lang="en-US" sz="2200">
                <a:latin typeface="Arial" charset="0"/>
              </a:rPr>
              <a:t>Stereo records the payment and discount as follows.</a:t>
            </a:r>
          </a:p>
        </p:txBody>
      </p:sp>
      <p:sp>
        <p:nvSpPr>
          <p:cNvPr id="11"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2"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5941"/>
                                        </p:tgtEl>
                                        <p:attrNameLst>
                                          <p:attrName>style.visibility</p:attrName>
                                        </p:attrNameLst>
                                      </p:cBhvr>
                                      <p:to>
                                        <p:strVal val="visible"/>
                                      </p:to>
                                    </p:set>
                                    <p:animEffect transition="in" filter="wipe(left)">
                                      <p:cBhvr>
                                        <p:cTn id="7" dur="500"/>
                                        <p:tgtEl>
                                          <p:spTgt spid="93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43"/>
                                        </p:tgtEl>
                                        <p:attrNameLst>
                                          <p:attrName>style.visibility</p:attrName>
                                        </p:attrNameLst>
                                      </p:cBhvr>
                                      <p:to>
                                        <p:strVal val="visible"/>
                                      </p:to>
                                    </p:set>
                                    <p:animEffect transition="in" filter="wipe(left)">
                                      <p:cBhvr>
                                        <p:cTn id="12" dur="500"/>
                                        <p:tgtEl>
                                          <p:spTgt spid="9359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5945"/>
                                        </p:tgtEl>
                                        <p:attrNameLst>
                                          <p:attrName>style.visibility</p:attrName>
                                        </p:attrNameLst>
                                      </p:cBhvr>
                                      <p:to>
                                        <p:strVal val="visible"/>
                                      </p:to>
                                    </p:set>
                                    <p:animEffect transition="in" filter="wipe(left)">
                                      <p:cBhvr>
                                        <p:cTn id="17" dur="500"/>
                                        <p:tgtEl>
                                          <p:spTgt spid="935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41" grpId="0" autoUpdateAnimBg="0"/>
      <p:bldP spid="935943" grpId="0" autoUpdateAnimBg="0"/>
      <p:bldP spid="93594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38200" y="5089525"/>
            <a:ext cx="75438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solidFill>
                  <a:srgbClr val="800000"/>
                </a:solidFill>
                <a:latin typeface="Arial" charset="0"/>
              </a:rPr>
              <a:t>No entry is recorded for cost of goods sold at the time of the sale under a periodic system.</a:t>
            </a:r>
          </a:p>
        </p:txBody>
      </p:sp>
      <p:sp>
        <p:nvSpPr>
          <p:cNvPr id="62467" name="Text Box 5"/>
          <p:cNvSpPr txBox="1">
            <a:spLocks noChangeArrowheads="1"/>
          </p:cNvSpPr>
          <p:nvPr/>
        </p:nvSpPr>
        <p:spPr bwMode="auto">
          <a:xfrm>
            <a:off x="685800" y="2003425"/>
            <a:ext cx="8153400" cy="13493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PW Audio Supply, records the sale of $3,800 of merchandise to Sauk Stereo on May 4 (sales invoice No. 731, Illustration 5-6) as follows.</a:t>
            </a:r>
          </a:p>
        </p:txBody>
      </p:sp>
      <p:sp>
        <p:nvSpPr>
          <p:cNvPr id="937990" name="Text Box 6"/>
          <p:cNvSpPr txBox="1">
            <a:spLocks noChangeArrowheads="1"/>
          </p:cNvSpPr>
          <p:nvPr/>
        </p:nvSpPr>
        <p:spPr bwMode="auto">
          <a:xfrm>
            <a:off x="1981200" y="3748088"/>
            <a:ext cx="6400800" cy="427037"/>
          </a:xfrm>
          <a:prstGeom prst="rect">
            <a:avLst/>
          </a:prstGeom>
          <a:noFill/>
          <a:ln w="28575">
            <a:noFill/>
            <a:miter lim="800000"/>
            <a:headEnd/>
            <a:tailEnd/>
          </a:ln>
          <a:effectLst/>
        </p:spPr>
        <p:txBody>
          <a:bodyPr>
            <a:spAutoFit/>
          </a:bodyPr>
          <a:lstStyle/>
          <a:p>
            <a:pPr algn="l">
              <a:spcBef>
                <a:spcPct val="50000"/>
              </a:spcBef>
              <a:tabLst>
                <a:tab pos="4745038" algn="r"/>
              </a:tabLst>
            </a:pPr>
            <a:r>
              <a:rPr lang="en-US" sz="2200">
                <a:latin typeface="Arial" charset="0"/>
                <a:cs typeface="Arial" charset="0"/>
              </a:rPr>
              <a:t>Accounts Receivable	3,800</a:t>
            </a:r>
          </a:p>
        </p:txBody>
      </p:sp>
      <p:sp>
        <p:nvSpPr>
          <p:cNvPr id="62469" name="Text Box 7"/>
          <p:cNvSpPr txBox="1">
            <a:spLocks noChangeArrowheads="1"/>
          </p:cNvSpPr>
          <p:nvPr/>
        </p:nvSpPr>
        <p:spPr bwMode="auto">
          <a:xfrm>
            <a:off x="685800" y="3748088"/>
            <a:ext cx="15240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4</a:t>
            </a:r>
          </a:p>
        </p:txBody>
      </p:sp>
      <p:sp>
        <p:nvSpPr>
          <p:cNvPr id="937992" name="Text Box 8"/>
          <p:cNvSpPr txBox="1">
            <a:spLocks noChangeArrowheads="1"/>
          </p:cNvSpPr>
          <p:nvPr/>
        </p:nvSpPr>
        <p:spPr bwMode="auto">
          <a:xfrm>
            <a:off x="1981200" y="4281488"/>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cs typeface="Arial" charset="0"/>
              </a:rPr>
              <a:t>Sales Revenue  		3,800</a:t>
            </a:r>
          </a:p>
        </p:txBody>
      </p:sp>
      <p:sp>
        <p:nvSpPr>
          <p:cNvPr id="62471" name="Text Box 10"/>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2472" name="Text Box 12"/>
          <p:cNvSpPr txBox="1">
            <a:spLocks noChangeArrowheads="1"/>
          </p:cNvSpPr>
          <p:nvPr/>
        </p:nvSpPr>
        <p:spPr bwMode="auto">
          <a:xfrm>
            <a:off x="685800" y="1379538"/>
            <a:ext cx="6248400" cy="519112"/>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Recording Sales of Merchandise</a:t>
            </a:r>
          </a:p>
        </p:txBody>
      </p:sp>
      <p:sp>
        <p:nvSpPr>
          <p:cNvPr id="11"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2"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utoUpdateAnimBg="0"/>
      <p:bldP spid="93799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38200" y="5089525"/>
            <a:ext cx="75438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b="1">
                <a:solidFill>
                  <a:srgbClr val="800000"/>
                </a:solidFill>
                <a:latin typeface="Arial" charset="0"/>
              </a:rPr>
              <a:t>No entry is recorded for cost of goods sold at the time of the sale under a periodic system.</a:t>
            </a:r>
          </a:p>
        </p:txBody>
      </p:sp>
      <p:sp>
        <p:nvSpPr>
          <p:cNvPr id="62467" name="Text Box 5"/>
          <p:cNvSpPr txBox="1">
            <a:spLocks noChangeArrowheads="1"/>
          </p:cNvSpPr>
          <p:nvPr/>
        </p:nvSpPr>
        <p:spPr bwMode="auto">
          <a:xfrm>
            <a:off x="685800" y="2003425"/>
            <a:ext cx="8153400" cy="13493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PW Audio Supply, records the sale of $3,800 of merchandise to Sauk Stereo on May 4 (sales invoice No. 731, Illustration 5-6) as follows.</a:t>
            </a:r>
          </a:p>
        </p:txBody>
      </p:sp>
      <p:sp>
        <p:nvSpPr>
          <p:cNvPr id="937990" name="Text Box 6"/>
          <p:cNvSpPr txBox="1">
            <a:spLocks noChangeArrowheads="1"/>
          </p:cNvSpPr>
          <p:nvPr/>
        </p:nvSpPr>
        <p:spPr bwMode="auto">
          <a:xfrm>
            <a:off x="1981200" y="3748088"/>
            <a:ext cx="6400800" cy="427037"/>
          </a:xfrm>
          <a:prstGeom prst="rect">
            <a:avLst/>
          </a:prstGeom>
          <a:noFill/>
          <a:ln w="28575">
            <a:noFill/>
            <a:miter lim="800000"/>
            <a:headEnd/>
            <a:tailEnd/>
          </a:ln>
          <a:effectLst/>
        </p:spPr>
        <p:txBody>
          <a:bodyPr>
            <a:spAutoFit/>
          </a:bodyPr>
          <a:lstStyle/>
          <a:p>
            <a:pPr algn="l">
              <a:spcBef>
                <a:spcPct val="50000"/>
              </a:spcBef>
              <a:tabLst>
                <a:tab pos="4745038" algn="r"/>
              </a:tabLst>
            </a:pPr>
            <a:r>
              <a:rPr lang="en-US" sz="2200">
                <a:latin typeface="Arial" charset="0"/>
                <a:cs typeface="Arial" charset="0"/>
              </a:rPr>
              <a:t>Accounts Receivable	3,800</a:t>
            </a:r>
          </a:p>
        </p:txBody>
      </p:sp>
      <p:sp>
        <p:nvSpPr>
          <p:cNvPr id="62469" name="Text Box 7"/>
          <p:cNvSpPr txBox="1">
            <a:spLocks noChangeArrowheads="1"/>
          </p:cNvSpPr>
          <p:nvPr/>
        </p:nvSpPr>
        <p:spPr bwMode="auto">
          <a:xfrm>
            <a:off x="685800" y="3748088"/>
            <a:ext cx="15240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4</a:t>
            </a:r>
          </a:p>
        </p:txBody>
      </p:sp>
      <p:sp>
        <p:nvSpPr>
          <p:cNvPr id="937992" name="Text Box 8"/>
          <p:cNvSpPr txBox="1">
            <a:spLocks noChangeArrowheads="1"/>
          </p:cNvSpPr>
          <p:nvPr/>
        </p:nvSpPr>
        <p:spPr bwMode="auto">
          <a:xfrm>
            <a:off x="1981200" y="4281488"/>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cs typeface="Arial" charset="0"/>
              </a:rPr>
              <a:t>Sales Revenue  		3,800</a:t>
            </a:r>
          </a:p>
        </p:txBody>
      </p:sp>
      <p:sp>
        <p:nvSpPr>
          <p:cNvPr id="62471" name="Text Box 10"/>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2472" name="Text Box 12"/>
          <p:cNvSpPr txBox="1">
            <a:spLocks noChangeArrowheads="1"/>
          </p:cNvSpPr>
          <p:nvPr/>
        </p:nvSpPr>
        <p:spPr bwMode="auto">
          <a:xfrm>
            <a:off x="685800" y="1379538"/>
            <a:ext cx="6248400" cy="519112"/>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Recording Sales of Merchandise</a:t>
            </a:r>
          </a:p>
        </p:txBody>
      </p:sp>
      <p:sp>
        <p:nvSpPr>
          <p:cNvPr id="11"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2"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7990"/>
                                        </p:tgtEl>
                                        <p:attrNameLst>
                                          <p:attrName>style.visibility</p:attrName>
                                        </p:attrNameLst>
                                      </p:cBhvr>
                                      <p:to>
                                        <p:strVal val="visible"/>
                                      </p:to>
                                    </p:set>
                                    <p:animEffect transition="in" filter="wipe(left)">
                                      <p:cBhvr>
                                        <p:cTn id="7" dur="500"/>
                                        <p:tgtEl>
                                          <p:spTgt spid="937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7992"/>
                                        </p:tgtEl>
                                        <p:attrNameLst>
                                          <p:attrName>style.visibility</p:attrName>
                                        </p:attrNameLst>
                                      </p:cBhvr>
                                      <p:to>
                                        <p:strVal val="visible"/>
                                      </p:to>
                                    </p:set>
                                    <p:animEffect transition="in" filter="wipe(left)">
                                      <p:cBhvr>
                                        <p:cTn id="12" dur="500"/>
                                        <p:tgtEl>
                                          <p:spTgt spid="93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0" grpId="0" autoUpdateAnimBg="0"/>
      <p:bldP spid="93799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685800" y="2003425"/>
            <a:ext cx="8001000" cy="13493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a:t>
            </a:r>
            <a:r>
              <a:rPr lang="en-US" sz="2200">
                <a:latin typeface="Arial" charset="0"/>
              </a:rPr>
              <a:t>  To record the returned goods received from Sauk Stereo on May 8, PW Audio Supply records the $300 sales return as follows.</a:t>
            </a:r>
          </a:p>
        </p:txBody>
      </p:sp>
      <p:sp>
        <p:nvSpPr>
          <p:cNvPr id="940036" name="Text Box 4"/>
          <p:cNvSpPr txBox="1">
            <a:spLocks noChangeArrowheads="1"/>
          </p:cNvSpPr>
          <p:nvPr/>
        </p:nvSpPr>
        <p:spPr bwMode="auto">
          <a:xfrm>
            <a:off x="1981200" y="3657600"/>
            <a:ext cx="6400800" cy="427038"/>
          </a:xfrm>
          <a:prstGeom prst="rect">
            <a:avLst/>
          </a:prstGeom>
          <a:noFill/>
          <a:ln w="28575">
            <a:noFill/>
            <a:miter lim="800000"/>
            <a:headEnd/>
            <a:tailEnd/>
          </a:ln>
          <a:effectLst/>
        </p:spPr>
        <p:txBody>
          <a:bodyPr>
            <a:spAutoFit/>
          </a:bodyPr>
          <a:lstStyle/>
          <a:p>
            <a:pPr algn="l">
              <a:spcBef>
                <a:spcPct val="50000"/>
              </a:spcBef>
              <a:tabLst>
                <a:tab pos="4914900" algn="r"/>
              </a:tabLst>
            </a:pPr>
            <a:r>
              <a:rPr lang="en-US" sz="2200">
                <a:latin typeface="Arial" charset="0"/>
              </a:rPr>
              <a:t>Sales Returns and Allowances</a:t>
            </a:r>
            <a:r>
              <a:rPr lang="en-US" sz="2200">
                <a:latin typeface="Arial" charset="0"/>
                <a:cs typeface="Arial" charset="0"/>
              </a:rPr>
              <a:t>	300</a:t>
            </a:r>
          </a:p>
        </p:txBody>
      </p:sp>
      <p:sp>
        <p:nvSpPr>
          <p:cNvPr id="63492" name="Text Box 5"/>
          <p:cNvSpPr txBox="1">
            <a:spLocks noChangeArrowheads="1"/>
          </p:cNvSpPr>
          <p:nvPr/>
        </p:nvSpPr>
        <p:spPr bwMode="auto">
          <a:xfrm>
            <a:off x="685800" y="3657600"/>
            <a:ext cx="1524000" cy="427038"/>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8</a:t>
            </a:r>
          </a:p>
        </p:txBody>
      </p:sp>
      <p:sp>
        <p:nvSpPr>
          <p:cNvPr id="940038" name="Text Box 6"/>
          <p:cNvSpPr txBox="1">
            <a:spLocks noChangeArrowheads="1"/>
          </p:cNvSpPr>
          <p:nvPr/>
        </p:nvSpPr>
        <p:spPr bwMode="auto">
          <a:xfrm>
            <a:off x="1981200" y="4221163"/>
            <a:ext cx="6400800" cy="427037"/>
          </a:xfrm>
          <a:prstGeom prst="rect">
            <a:avLst/>
          </a:prstGeom>
          <a:noFill/>
          <a:ln w="28575">
            <a:noFill/>
            <a:miter lim="800000"/>
            <a:headEnd/>
            <a:tailEnd/>
          </a:ln>
          <a:effectLst/>
        </p:spPr>
        <p:txBody>
          <a:bodyPr>
            <a:spAutoFit/>
          </a:bodyPr>
          <a:lstStyle/>
          <a:p>
            <a:pPr marL="460375" algn="l">
              <a:spcBef>
                <a:spcPct val="50000"/>
              </a:spcBef>
              <a:tabLst>
                <a:tab pos="4745038" algn="r"/>
                <a:tab pos="6110288" algn="r"/>
              </a:tabLst>
            </a:pPr>
            <a:r>
              <a:rPr lang="en-US" sz="2200">
                <a:latin typeface="Arial" charset="0"/>
              </a:rPr>
              <a:t>Accounts Receivable</a:t>
            </a:r>
            <a:r>
              <a:rPr lang="en-US" sz="2200">
                <a:latin typeface="Arial" charset="0"/>
                <a:cs typeface="Arial" charset="0"/>
              </a:rPr>
              <a:t> 		300</a:t>
            </a:r>
          </a:p>
        </p:txBody>
      </p:sp>
      <p:sp>
        <p:nvSpPr>
          <p:cNvPr id="63494" name="Text Box 7"/>
          <p:cNvSpPr txBox="1">
            <a:spLocks noChangeArrowheads="1"/>
          </p:cNvSpPr>
          <p:nvPr/>
        </p:nvSpPr>
        <p:spPr bwMode="auto">
          <a:xfrm>
            <a:off x="685800" y="1395413"/>
            <a:ext cx="6248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Sales Returns and Allowances</a:t>
            </a:r>
          </a:p>
        </p:txBody>
      </p:sp>
      <p:sp>
        <p:nvSpPr>
          <p:cNvPr id="63495" name="Text Box 10"/>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10"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1"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animEffect transition="in" filter="wipe(left)">
                                      <p:cBhvr>
                                        <p:cTn id="7" dur="500"/>
                                        <p:tgtEl>
                                          <p:spTgt spid="940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8"/>
                                        </p:tgtEl>
                                        <p:attrNameLst>
                                          <p:attrName>style.visibility</p:attrName>
                                        </p:attrNameLst>
                                      </p:cBhvr>
                                      <p:to>
                                        <p:strVal val="visible"/>
                                      </p:to>
                                    </p:set>
                                    <p:animEffect transition="in" filter="wipe(left)">
                                      <p:cBhvr>
                                        <p:cTn id="12" dur="500"/>
                                        <p:tgtEl>
                                          <p:spTgt spid="94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autoUpdateAnimBg="0"/>
      <p:bldP spid="94003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6" name="Text Box 6"/>
          <p:cNvSpPr txBox="1">
            <a:spLocks noChangeArrowheads="1"/>
          </p:cNvSpPr>
          <p:nvPr/>
        </p:nvSpPr>
        <p:spPr bwMode="auto">
          <a:xfrm>
            <a:off x="2057400" y="3998913"/>
            <a:ext cx="6553200" cy="427037"/>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Cash	3,430</a:t>
            </a:r>
          </a:p>
        </p:txBody>
      </p:sp>
      <p:sp>
        <p:nvSpPr>
          <p:cNvPr id="64515" name="Text Box 7"/>
          <p:cNvSpPr txBox="1">
            <a:spLocks noChangeArrowheads="1"/>
          </p:cNvSpPr>
          <p:nvPr/>
        </p:nvSpPr>
        <p:spPr bwMode="auto">
          <a:xfrm>
            <a:off x="685800" y="3998913"/>
            <a:ext cx="1143000" cy="427037"/>
          </a:xfrm>
          <a:prstGeom prst="rect">
            <a:avLst/>
          </a:prstGeom>
          <a:noFill/>
          <a:ln w="28575" algn="ctr">
            <a:noFill/>
            <a:miter lim="800000"/>
            <a:headEnd/>
            <a:tailEnd/>
          </a:ln>
          <a:effectLst/>
        </p:spPr>
        <p:txBody>
          <a:bodyPr rIns="0">
            <a:spAutoFit/>
          </a:bodyPr>
          <a:lstStyle/>
          <a:p>
            <a:pPr algn="l">
              <a:spcBef>
                <a:spcPct val="50000"/>
              </a:spcBef>
            </a:pPr>
            <a:r>
              <a:rPr lang="en-US" sz="2200">
                <a:latin typeface="Arial" charset="0"/>
                <a:cs typeface="Arial" charset="0"/>
              </a:rPr>
              <a:t>May 14</a:t>
            </a:r>
          </a:p>
        </p:txBody>
      </p:sp>
      <p:sp>
        <p:nvSpPr>
          <p:cNvPr id="942088" name="Text Box 8"/>
          <p:cNvSpPr txBox="1">
            <a:spLocks noChangeArrowheads="1"/>
          </p:cNvSpPr>
          <p:nvPr/>
        </p:nvSpPr>
        <p:spPr bwMode="auto">
          <a:xfrm>
            <a:off x="2057400" y="5081588"/>
            <a:ext cx="6553200" cy="427037"/>
          </a:xfrm>
          <a:prstGeom prst="rect">
            <a:avLst/>
          </a:prstGeom>
          <a:noFill/>
          <a:ln w="28575">
            <a:noFill/>
            <a:miter lim="800000"/>
            <a:headEnd/>
            <a:tailEnd/>
          </a:ln>
          <a:effectLst/>
        </p:spPr>
        <p:txBody>
          <a:bodyPr>
            <a:spAutoFit/>
          </a:bodyPr>
          <a:lstStyle/>
          <a:p>
            <a:pPr marL="460375" algn="l">
              <a:spcBef>
                <a:spcPct val="50000"/>
              </a:spcBef>
              <a:tabLst>
                <a:tab pos="4862513" algn="r"/>
                <a:tab pos="5715000" algn="r"/>
              </a:tabLst>
            </a:pPr>
            <a:r>
              <a:rPr lang="en-US" sz="2200">
                <a:latin typeface="Arial" charset="0"/>
                <a:cs typeface="Arial" charset="0"/>
              </a:rPr>
              <a:t>Accounts Receivable		3,500</a:t>
            </a:r>
          </a:p>
        </p:txBody>
      </p:sp>
      <p:sp>
        <p:nvSpPr>
          <p:cNvPr id="942089" name="Text Box 9"/>
          <p:cNvSpPr txBox="1">
            <a:spLocks noChangeArrowheads="1"/>
          </p:cNvSpPr>
          <p:nvPr/>
        </p:nvSpPr>
        <p:spPr bwMode="auto">
          <a:xfrm>
            <a:off x="2057400" y="4549775"/>
            <a:ext cx="6553200" cy="427038"/>
          </a:xfrm>
          <a:prstGeom prst="rect">
            <a:avLst/>
          </a:prstGeom>
          <a:noFill/>
          <a:ln w="28575">
            <a:noFill/>
            <a:miter lim="800000"/>
            <a:headEnd/>
            <a:tailEnd/>
          </a:ln>
          <a:effectLst/>
        </p:spPr>
        <p:txBody>
          <a:bodyPr>
            <a:spAutoFit/>
          </a:bodyPr>
          <a:lstStyle/>
          <a:p>
            <a:pPr algn="l">
              <a:spcBef>
                <a:spcPct val="50000"/>
              </a:spcBef>
              <a:tabLst>
                <a:tab pos="4572000" algn="r"/>
              </a:tabLst>
            </a:pPr>
            <a:r>
              <a:rPr lang="en-US" sz="2200">
                <a:latin typeface="Arial" charset="0"/>
                <a:cs typeface="Arial" charset="0"/>
              </a:rPr>
              <a:t>Sales Discounts	70</a:t>
            </a:r>
          </a:p>
        </p:txBody>
      </p:sp>
      <p:sp>
        <p:nvSpPr>
          <p:cNvPr id="64518" name="Text Box 11"/>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4519" name="Text Box 20"/>
          <p:cNvSpPr txBox="1">
            <a:spLocks noChangeArrowheads="1"/>
          </p:cNvSpPr>
          <p:nvPr/>
        </p:nvSpPr>
        <p:spPr bwMode="auto">
          <a:xfrm>
            <a:off x="685800" y="1395413"/>
            <a:ext cx="6248400" cy="509587"/>
          </a:xfrm>
          <a:prstGeom prst="rect">
            <a:avLst/>
          </a:prstGeom>
          <a:noFill/>
          <a:ln w="28575" cap="sq" algn="ctr">
            <a:noFill/>
            <a:miter lim="800000"/>
            <a:headEnd type="none" w="sm" len="sm"/>
            <a:tailEnd type="none" w="sm" len="sm"/>
          </a:ln>
          <a:effectLst/>
        </p:spPr>
        <p:txBody>
          <a:bodyPr>
            <a:spAutoFit/>
          </a:bodyPr>
          <a:lstStyle/>
          <a:p>
            <a:pPr algn="l">
              <a:lnSpc>
                <a:spcPct val="105000"/>
              </a:lnSpc>
              <a:spcBef>
                <a:spcPct val="30000"/>
              </a:spcBef>
              <a:buSzPct val="80000"/>
            </a:pPr>
            <a:r>
              <a:rPr lang="en-US" sz="2600" b="1">
                <a:latin typeface="Arial" charset="0"/>
              </a:rPr>
              <a:t>Sales Discounts</a:t>
            </a:r>
          </a:p>
        </p:txBody>
      </p:sp>
      <p:sp>
        <p:nvSpPr>
          <p:cNvPr id="64520" name="Text Box 21"/>
          <p:cNvSpPr txBox="1">
            <a:spLocks noChangeArrowheads="1"/>
          </p:cNvSpPr>
          <p:nvPr/>
        </p:nvSpPr>
        <p:spPr bwMode="auto">
          <a:xfrm>
            <a:off x="685800" y="2003425"/>
            <a:ext cx="8001000" cy="1768475"/>
          </a:xfrm>
          <a:prstGeom prst="rect">
            <a:avLst/>
          </a:prstGeom>
          <a:noFill/>
          <a:ln w="12700" algn="ctr">
            <a:noFill/>
            <a:miter lim="800000"/>
            <a:headEnd/>
            <a:tailEnd/>
          </a:ln>
          <a:effectLst/>
        </p:spPr>
        <p:txBody>
          <a:bodyPr>
            <a:spAutoFit/>
          </a:bodyPr>
          <a:lstStyle/>
          <a:p>
            <a:pPr algn="l">
              <a:lnSpc>
                <a:spcPct val="125000"/>
              </a:lnSpc>
            </a:pPr>
            <a:r>
              <a:rPr lang="en-US" sz="2200" b="1">
                <a:solidFill>
                  <a:srgbClr val="800000"/>
                </a:solidFill>
                <a:latin typeface="Arial" charset="0"/>
              </a:rPr>
              <a:t>Illustration:  </a:t>
            </a:r>
            <a:r>
              <a:rPr lang="en-US" sz="2200">
                <a:latin typeface="Arial" charset="0"/>
              </a:rPr>
              <a:t>On May 14, PW Audio Supply receives payment of $3,430 on account from Sauk Stereo. PW Audio honors the 2% cash discount and records the payment of Sauk’s account receivable in full as follows.</a:t>
            </a:r>
          </a:p>
        </p:txBody>
      </p:sp>
      <p:sp>
        <p:nvSpPr>
          <p:cNvPr id="11"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12"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2086"/>
                                        </p:tgtEl>
                                        <p:attrNameLst>
                                          <p:attrName>style.visibility</p:attrName>
                                        </p:attrNameLst>
                                      </p:cBhvr>
                                      <p:to>
                                        <p:strVal val="visible"/>
                                      </p:to>
                                    </p:set>
                                    <p:animEffect transition="in" filter="wipe(left)">
                                      <p:cBhvr>
                                        <p:cTn id="7" dur="500"/>
                                        <p:tgtEl>
                                          <p:spTgt spid="942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089"/>
                                        </p:tgtEl>
                                        <p:attrNameLst>
                                          <p:attrName>style.visibility</p:attrName>
                                        </p:attrNameLst>
                                      </p:cBhvr>
                                      <p:to>
                                        <p:strVal val="visible"/>
                                      </p:to>
                                    </p:set>
                                    <p:animEffect transition="in" filter="wipe(left)">
                                      <p:cBhvr>
                                        <p:cTn id="12" dur="500"/>
                                        <p:tgtEl>
                                          <p:spTgt spid="9420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088"/>
                                        </p:tgtEl>
                                        <p:attrNameLst>
                                          <p:attrName>style.visibility</p:attrName>
                                        </p:attrNameLst>
                                      </p:cBhvr>
                                      <p:to>
                                        <p:strVal val="visible"/>
                                      </p:to>
                                    </p:set>
                                    <p:animEffect transition="in" filter="wipe(left)">
                                      <p:cBhvr>
                                        <p:cTn id="17" dur="500"/>
                                        <p:tgtEl>
                                          <p:spTgt spid="94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6" grpId="0"/>
      <p:bldP spid="942088" grpId="0"/>
      <p:bldP spid="94208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5"/>
          <p:cNvPicPr>
            <a:picLocks noChangeAspect="1" noChangeArrowheads="1"/>
          </p:cNvPicPr>
          <p:nvPr/>
        </p:nvPicPr>
        <p:blipFill>
          <a:blip r:embed="rId3" cstate="print"/>
          <a:srcRect/>
          <a:stretch>
            <a:fillRect/>
          </a:stretch>
        </p:blipFill>
        <p:spPr bwMode="auto">
          <a:xfrm>
            <a:off x="152400" y="2114550"/>
            <a:ext cx="8782050" cy="3067050"/>
          </a:xfrm>
          <a:prstGeom prst="rect">
            <a:avLst/>
          </a:prstGeom>
          <a:noFill/>
          <a:ln w="12700" cap="sq">
            <a:noFill/>
            <a:miter lim="800000"/>
            <a:headEnd type="none" w="sm" len="sm"/>
            <a:tailEnd type="none" w="sm" len="sm"/>
          </a:ln>
          <a:effectLst/>
        </p:spPr>
      </p:pic>
      <p:sp>
        <p:nvSpPr>
          <p:cNvPr id="65539" name="Text Box 8"/>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5540" name="Text Box 11"/>
          <p:cNvSpPr txBox="1">
            <a:spLocks noChangeArrowheads="1"/>
          </p:cNvSpPr>
          <p:nvPr/>
        </p:nvSpPr>
        <p:spPr bwMode="auto">
          <a:xfrm>
            <a:off x="609600" y="1371600"/>
            <a:ext cx="6248400"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Comparison of Entries</a:t>
            </a:r>
          </a:p>
        </p:txBody>
      </p:sp>
      <p:sp>
        <p:nvSpPr>
          <p:cNvPr id="7"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8"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
        <p:nvSpPr>
          <p:cNvPr id="65543" name="Rectangle 7"/>
          <p:cNvSpPr>
            <a:spLocks noChangeArrowheads="1"/>
          </p:cNvSpPr>
          <p:nvPr/>
        </p:nvSpPr>
        <p:spPr bwMode="auto">
          <a:xfrm>
            <a:off x="6781800" y="1782763"/>
            <a:ext cx="2133600" cy="274637"/>
          </a:xfrm>
          <a:prstGeom prst="rect">
            <a:avLst/>
          </a:prstGeom>
          <a:solidFill>
            <a:schemeClr val="bg1"/>
          </a:solidFill>
          <a:ln w="28575" cap="sq" algn="ctr">
            <a:noFill/>
            <a:miter lim="800000"/>
            <a:headEnd type="none" w="sm" len="sm"/>
            <a:tailEnd type="none" w="sm" len="sm"/>
          </a:ln>
          <a:effectLst/>
        </p:spPr>
        <p:txBody>
          <a:bodyPr>
            <a:spAutoFit/>
          </a:bodyPr>
          <a:lstStyle/>
          <a:p>
            <a:pPr algn="r"/>
            <a:r>
              <a:rPr lang="en-US" sz="1200" b="1">
                <a:latin typeface="Arial" charset="0"/>
              </a:rPr>
              <a:t>Illustration 5B-3 </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1"/>
          <p:cNvPicPr>
            <a:picLocks noChangeAspect="1" noChangeArrowheads="1"/>
          </p:cNvPicPr>
          <p:nvPr/>
        </p:nvPicPr>
        <p:blipFill>
          <a:blip r:embed="rId3" cstate="print"/>
          <a:srcRect/>
          <a:stretch>
            <a:fillRect/>
          </a:stretch>
        </p:blipFill>
        <p:spPr bwMode="auto">
          <a:xfrm>
            <a:off x="315913" y="2133600"/>
            <a:ext cx="8599487" cy="3497263"/>
          </a:xfrm>
          <a:prstGeom prst="rect">
            <a:avLst/>
          </a:prstGeom>
          <a:noFill/>
          <a:ln w="12700" cap="sq">
            <a:noFill/>
            <a:miter lim="800000"/>
            <a:headEnd type="none" w="sm" len="sm"/>
            <a:tailEnd type="none" w="sm" len="sm"/>
          </a:ln>
          <a:effectLst/>
        </p:spPr>
      </p:pic>
      <p:sp>
        <p:nvSpPr>
          <p:cNvPr id="66563" name="Text Box 2"/>
          <p:cNvSpPr txBox="1">
            <a:spLocks noChangeArrowheads="1"/>
          </p:cNvSpPr>
          <p:nvPr/>
        </p:nvSpPr>
        <p:spPr bwMode="auto">
          <a:xfrm>
            <a:off x="3276600" y="6248400"/>
            <a:ext cx="5715000" cy="581025"/>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  Explain the recording of purchases and sales of 	inventory under a periodic inventory system.</a:t>
            </a:r>
          </a:p>
        </p:txBody>
      </p:sp>
      <p:sp>
        <p:nvSpPr>
          <p:cNvPr id="66564" name="Text Box 10"/>
          <p:cNvSpPr txBox="1">
            <a:spLocks noChangeArrowheads="1"/>
          </p:cNvSpPr>
          <p:nvPr/>
        </p:nvSpPr>
        <p:spPr bwMode="auto">
          <a:xfrm>
            <a:off x="609600" y="1371600"/>
            <a:ext cx="6248400"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7F"/>
                </a:solidFill>
                <a:latin typeface="Arial" charset="0"/>
              </a:rPr>
              <a:t>Comparison of Entries</a:t>
            </a:r>
          </a:p>
        </p:txBody>
      </p:sp>
      <p:sp>
        <p:nvSpPr>
          <p:cNvPr id="7"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8" name="Rectangle 11"/>
          <p:cNvSpPr>
            <a:spLocks noChangeArrowheads="1"/>
          </p:cNvSpPr>
          <p:nvPr/>
        </p:nvSpPr>
        <p:spPr bwMode="auto">
          <a:xfrm>
            <a:off x="304800" y="350838"/>
            <a:ext cx="8534400" cy="533400"/>
          </a:xfrm>
          <a:prstGeom prst="rect">
            <a:avLst/>
          </a:prstGeom>
          <a:solidFill>
            <a:schemeClr val="accent6">
              <a:lumMod val="75000"/>
            </a:schemeClr>
          </a:solidFill>
          <a:ln>
            <a:noFill/>
          </a:ln>
        </p:spPr>
        <p:txBody>
          <a:bodyPr wrap="none" anchor="ctr"/>
          <a:lstStyle/>
          <a:p>
            <a:pPr marL="234950" algn="l" eaLnBrk="1" hangingPunct="1">
              <a:defRPr/>
            </a:pPr>
            <a:r>
              <a:rPr lang="en-US" sz="3000" b="1" dirty="0">
                <a:solidFill>
                  <a:srgbClr val="FFFFFF"/>
                </a:solidFill>
                <a:latin typeface="Arial" charset="0"/>
              </a:rPr>
              <a:t>APPENDIX  5B </a:t>
            </a:r>
            <a:r>
              <a:rPr lang="en-US" sz="3200" b="1" dirty="0">
                <a:solidFill>
                  <a:srgbClr val="FFFFFF"/>
                </a:solidFill>
                <a:latin typeface="Arial" charset="0"/>
              </a:rPr>
              <a:t> </a:t>
            </a:r>
            <a:r>
              <a:rPr lang="en-US" b="1" dirty="0">
                <a:solidFill>
                  <a:srgbClr val="FFFFFF"/>
                </a:solidFill>
                <a:latin typeface="Arial" charset="0"/>
              </a:rPr>
              <a:t>Periodic Inventory System</a:t>
            </a:r>
          </a:p>
        </p:txBody>
      </p:sp>
      <p:sp>
        <p:nvSpPr>
          <p:cNvPr id="66567" name="Rectangle 7"/>
          <p:cNvSpPr>
            <a:spLocks noChangeArrowheads="1"/>
          </p:cNvSpPr>
          <p:nvPr/>
        </p:nvSpPr>
        <p:spPr bwMode="auto">
          <a:xfrm>
            <a:off x="6781800" y="1782763"/>
            <a:ext cx="2133600" cy="274637"/>
          </a:xfrm>
          <a:prstGeom prst="rect">
            <a:avLst/>
          </a:prstGeom>
          <a:solidFill>
            <a:schemeClr val="bg1"/>
          </a:solidFill>
          <a:ln w="28575" cap="sq" algn="ctr">
            <a:noFill/>
            <a:miter lim="800000"/>
            <a:headEnd type="none" w="sm" len="sm"/>
            <a:tailEnd type="none" w="sm" len="sm"/>
          </a:ln>
          <a:effectLst/>
        </p:spPr>
        <p:txBody>
          <a:bodyPr>
            <a:spAutoFit/>
          </a:bodyPr>
          <a:lstStyle/>
          <a:p>
            <a:pPr algn="r"/>
            <a:r>
              <a:rPr lang="en-US" sz="1200" b="1">
                <a:latin typeface="Arial" charset="0"/>
              </a:rPr>
              <a:t>Illustration 5B-3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4"/>
          <a:srcRect/>
          <a:stretch>
            <a:fillRect/>
          </a:stretch>
        </p:blipFill>
        <p:spPr bwMode="auto">
          <a:xfrm>
            <a:off x="2895600" y="1374775"/>
            <a:ext cx="6096000" cy="4873625"/>
          </a:xfrm>
          <a:prstGeom prst="rect">
            <a:avLst/>
          </a:prstGeom>
          <a:noFill/>
          <a:ln w="12700" cap="sq">
            <a:noFill/>
            <a:miter lim="800000"/>
            <a:headEnd type="none" w="sm" len="sm"/>
            <a:tailEnd type="none" w="sm" len="sm"/>
          </a:ln>
          <a:effectLst/>
        </p:spPr>
      </p:pic>
      <p:sp>
        <p:nvSpPr>
          <p:cNvPr id="7171" name="Text Box 2"/>
          <p:cNvSpPr txBox="1">
            <a:spLocks noChangeArrowheads="1"/>
          </p:cNvSpPr>
          <p:nvPr/>
        </p:nvSpPr>
        <p:spPr bwMode="auto">
          <a:xfrm>
            <a:off x="381000" y="2438400"/>
            <a:ext cx="2362200" cy="3432175"/>
          </a:xfrm>
          <a:prstGeom prst="rect">
            <a:avLst/>
          </a:prstGeom>
          <a:noFill/>
          <a:ln w="28575">
            <a:noFill/>
            <a:miter lim="800000"/>
            <a:headEnd/>
            <a:tailEnd/>
          </a:ln>
          <a:effectLst/>
        </p:spPr>
        <p:txBody>
          <a:bodyPr>
            <a:spAutoFit/>
          </a:bodyPr>
          <a:lstStyle/>
          <a:p>
            <a:pPr algn="l">
              <a:lnSpc>
                <a:spcPct val="130000"/>
              </a:lnSpc>
              <a:spcBef>
                <a:spcPct val="50000"/>
              </a:spcBef>
            </a:pPr>
            <a:r>
              <a:rPr lang="en-US" sz="2100">
                <a:latin typeface="Arial" charset="0"/>
                <a:cs typeface="Arial" charset="0"/>
              </a:rPr>
              <a:t>The operating cycle of a </a:t>
            </a:r>
            <a:r>
              <a:rPr lang="en-US" sz="2100" b="1">
                <a:latin typeface="Arial" charset="0"/>
                <a:cs typeface="Arial" charset="0"/>
              </a:rPr>
              <a:t>merchandising company</a:t>
            </a:r>
            <a:r>
              <a:rPr lang="en-US" sz="2100">
                <a:latin typeface="Arial" charset="0"/>
                <a:cs typeface="Arial" charset="0"/>
              </a:rPr>
              <a:t> ordinarily is longer than that of a </a:t>
            </a:r>
            <a:r>
              <a:rPr lang="en-US" sz="2100" b="1">
                <a:latin typeface="Arial" charset="0"/>
                <a:cs typeface="Arial" charset="0"/>
              </a:rPr>
              <a:t>service company</a:t>
            </a:r>
            <a:r>
              <a:rPr lang="en-US" sz="2100">
                <a:latin typeface="Arial" charset="0"/>
                <a:cs typeface="Arial" charset="0"/>
              </a:rPr>
              <a:t>.</a:t>
            </a:r>
          </a:p>
        </p:txBody>
      </p:sp>
      <p:sp>
        <p:nvSpPr>
          <p:cNvPr id="7172" name="Text Box 10"/>
          <p:cNvSpPr txBox="1">
            <a:spLocks noChangeArrowheads="1"/>
          </p:cNvSpPr>
          <p:nvPr/>
        </p:nvSpPr>
        <p:spPr bwMode="auto">
          <a:xfrm>
            <a:off x="7391400" y="1265238"/>
            <a:ext cx="1295400" cy="274637"/>
          </a:xfrm>
          <a:prstGeom prst="rect">
            <a:avLst/>
          </a:prstGeom>
          <a:solidFill>
            <a:schemeClr val="bg1"/>
          </a:solidFill>
          <a:ln w="28575" cap="sq">
            <a:noFill/>
            <a:miter lim="800000"/>
            <a:headEnd/>
            <a:tailEnd/>
          </a:ln>
          <a:effectLst/>
        </p:spPr>
        <p:txBody>
          <a:bodyPr>
            <a:spAutoFit/>
          </a:bodyPr>
          <a:lstStyle/>
          <a:p>
            <a:r>
              <a:rPr lang="en-US" sz="1200" b="1">
                <a:latin typeface="Arial" charset="0"/>
              </a:rPr>
              <a:t>Illustration 5-2</a:t>
            </a:r>
          </a:p>
        </p:txBody>
      </p:sp>
      <p:sp>
        <p:nvSpPr>
          <p:cNvPr id="7173" name="Text Box 11"/>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7174" name="Rectangle 12"/>
          <p:cNvSpPr>
            <a:spLocks noChangeArrowheads="1"/>
          </p:cNvSpPr>
          <p:nvPr/>
        </p:nvSpPr>
        <p:spPr bwMode="auto">
          <a:xfrm>
            <a:off x="381000" y="1371600"/>
            <a:ext cx="2286000" cy="946150"/>
          </a:xfrm>
          <a:prstGeom prst="rect">
            <a:avLst/>
          </a:prstGeom>
          <a:noFill/>
          <a:ln w="28575" cap="sq" algn="ctr">
            <a:noFill/>
            <a:miter lim="800000"/>
            <a:headEnd/>
            <a:tailEnd/>
          </a:ln>
          <a:effectLst/>
        </p:spPr>
        <p:txBody>
          <a:bodyPr>
            <a:spAutoFit/>
          </a:bodyPr>
          <a:lstStyle/>
          <a:p>
            <a:pPr algn="l">
              <a:buSzPct val="80000"/>
            </a:pPr>
            <a:r>
              <a:rPr lang="en-US" sz="2800" b="1">
                <a:solidFill>
                  <a:srgbClr val="000066"/>
                </a:solidFill>
                <a:latin typeface="Arial" charset="0"/>
              </a:rPr>
              <a:t>Operating Cycles</a:t>
            </a:r>
          </a:p>
        </p:txBody>
      </p:sp>
      <p:sp>
        <p:nvSpPr>
          <p:cNvPr id="7175"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7176"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7177" name="Text Box 10"/>
          <p:cNvSpPr txBox="1">
            <a:spLocks noChangeArrowheads="1"/>
          </p:cNvSpPr>
          <p:nvPr/>
        </p:nvSpPr>
        <p:spPr bwMode="auto">
          <a:xfrm>
            <a:off x="1524000" y="5943600"/>
            <a:ext cx="1295400" cy="274638"/>
          </a:xfrm>
          <a:prstGeom prst="rect">
            <a:avLst/>
          </a:prstGeom>
          <a:solidFill>
            <a:schemeClr val="bg1"/>
          </a:solidFill>
          <a:ln w="28575" cap="sq">
            <a:noFill/>
            <a:miter lim="800000"/>
            <a:headEnd/>
            <a:tailEnd/>
          </a:ln>
          <a:effectLst/>
        </p:spPr>
        <p:txBody>
          <a:bodyPr>
            <a:spAutoFit/>
          </a:bodyPr>
          <a:lstStyle/>
          <a:p>
            <a:r>
              <a:rPr lang="en-US" sz="1200" b="1">
                <a:latin typeface="Arial" charset="0"/>
              </a:rPr>
              <a:t>Illustration 5-3</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1219200" y="6469063"/>
            <a:ext cx="7620000" cy="396875"/>
          </a:xfrm>
          <a:prstGeom prst="rect">
            <a:avLst/>
          </a:prstGeom>
          <a:noFill/>
          <a:ln w="12700" cap="sq">
            <a:noFill/>
            <a:miter lim="800000"/>
            <a:headEnd type="none" w="sm" len="sm"/>
            <a:tailEnd type="none" w="sm" len="sm"/>
          </a:ln>
          <a:effectLst/>
        </p:spPr>
        <p:txBody>
          <a:bodyPr>
            <a:spAutoFit/>
          </a:bodyPr>
          <a:lstStyle/>
          <a:p>
            <a:pPr algn="l">
              <a:spcBef>
                <a:spcPct val="50000"/>
              </a:spcBef>
            </a:pPr>
            <a:endParaRPr lang="en-US"/>
          </a:p>
        </p:txBody>
      </p:sp>
      <p:sp>
        <p:nvSpPr>
          <p:cNvPr id="67587" name="Text Box 13"/>
          <p:cNvSpPr txBox="1">
            <a:spLocks noChangeArrowheads="1"/>
          </p:cNvSpPr>
          <p:nvPr/>
        </p:nvSpPr>
        <p:spPr bwMode="auto">
          <a:xfrm>
            <a:off x="2667000" y="6400800"/>
            <a:ext cx="6324600" cy="336550"/>
          </a:xfrm>
          <a:prstGeom prst="rect">
            <a:avLst/>
          </a:prstGeom>
          <a:solidFill>
            <a:schemeClr val="bg1"/>
          </a:solidFill>
          <a:ln w="19050" algn="ctr">
            <a:noFill/>
            <a:miter lim="800000"/>
            <a:headEnd/>
            <a:tailEnd/>
          </a:ln>
          <a:effectLst/>
        </p:spPr>
        <p:txBody>
          <a:bodyPr>
            <a:spAutoFit/>
          </a:bodyPr>
          <a:lstStyle/>
          <a:p>
            <a:pPr marL="457200" indent="-457200" algn="r">
              <a:spcBef>
                <a:spcPct val="50000"/>
              </a:spcBef>
            </a:pPr>
            <a:r>
              <a:rPr lang="en-US" sz="1600" b="1">
                <a:solidFill>
                  <a:schemeClr val="bg2"/>
                </a:solidFill>
                <a:latin typeface="Arial" charset="0"/>
              </a:rPr>
              <a:t>LO 7</a:t>
            </a:r>
          </a:p>
        </p:txBody>
      </p:sp>
      <p:sp>
        <p:nvSpPr>
          <p:cNvPr id="843793" name="Text Box 17"/>
          <p:cNvSpPr txBox="1">
            <a:spLocks noChangeArrowheads="1"/>
          </p:cNvSpPr>
          <p:nvPr/>
        </p:nvSpPr>
        <p:spPr bwMode="auto">
          <a:xfrm>
            <a:off x="457200" y="1447800"/>
            <a:ext cx="2620963" cy="954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cap="sq" algn="ctr">
                <a:solidFill>
                  <a:srgbClr val="000000"/>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400" b="1" dirty="0" smtClean="0">
                <a:latin typeface="+mn-lt"/>
              </a:rPr>
              <a:t>Illustration 5B-5</a:t>
            </a:r>
          </a:p>
          <a:p>
            <a:pPr>
              <a:defRPr/>
            </a:pPr>
            <a:r>
              <a:rPr lang="en-US" sz="1400" dirty="0" smtClean="0">
                <a:latin typeface="+mn-lt"/>
              </a:rPr>
              <a:t>Worksheet for merchandising</a:t>
            </a:r>
          </a:p>
          <a:p>
            <a:pPr>
              <a:defRPr/>
            </a:pPr>
            <a:r>
              <a:rPr lang="en-US" sz="1400" dirty="0" smtClean="0">
                <a:latin typeface="+mn-lt"/>
              </a:rPr>
              <a:t>company—periodic inventory system</a:t>
            </a:r>
            <a:endParaRPr lang="en-US" sz="1400" b="1" dirty="0" smtClean="0">
              <a:latin typeface="+mn-lt"/>
            </a:endParaRPr>
          </a:p>
        </p:txBody>
      </p:sp>
      <p:sp>
        <p:nvSpPr>
          <p:cNvPr id="9" name="Rectangle 20"/>
          <p:cNvSpPr>
            <a:spLocks noChangeArrowheads="1"/>
          </p:cNvSpPr>
          <p:nvPr/>
        </p:nvSpPr>
        <p:spPr bwMode="auto">
          <a:xfrm>
            <a:off x="304800" y="884238"/>
            <a:ext cx="8534400" cy="182562"/>
          </a:xfrm>
          <a:prstGeom prst="rect">
            <a:avLst/>
          </a:prstGeom>
          <a:solidFill>
            <a:schemeClr val="bg1">
              <a:lumMod val="65000"/>
            </a:schemeClr>
          </a:solidFill>
          <a:ln>
            <a:noFill/>
          </a:ln>
          <a:effectLst/>
        </p:spPr>
        <p:txBody>
          <a:bodyPr wrap="none" anchor="ctr"/>
          <a:lstStyle/>
          <a:p>
            <a:pPr>
              <a:defRPr/>
            </a:pPr>
            <a:endParaRPr lang="en-US" dirty="0"/>
          </a:p>
        </p:txBody>
      </p:sp>
      <p:sp>
        <p:nvSpPr>
          <p:cNvPr id="67590" name="Rectangle 11"/>
          <p:cNvSpPr>
            <a:spLocks noChangeArrowheads="1"/>
          </p:cNvSpPr>
          <p:nvPr/>
        </p:nvSpPr>
        <p:spPr bwMode="auto">
          <a:xfrm>
            <a:off x="304800" y="350838"/>
            <a:ext cx="8534400" cy="533400"/>
          </a:xfrm>
          <a:prstGeom prst="rect">
            <a:avLst/>
          </a:prstGeom>
          <a:solidFill>
            <a:srgbClr val="AD0000"/>
          </a:solidFill>
          <a:ln w="9525">
            <a:noFill/>
            <a:miter lim="800000"/>
            <a:headEnd/>
            <a:tailEnd/>
          </a:ln>
        </p:spPr>
        <p:txBody>
          <a:bodyPr wrap="none" anchor="ctr"/>
          <a:lstStyle/>
          <a:p>
            <a:pPr marL="234950" algn="l" eaLnBrk="1" hangingPunct="1"/>
            <a:r>
              <a:rPr lang="en-US" sz="3000" b="1">
                <a:solidFill>
                  <a:srgbClr val="FFFFFF"/>
                </a:solidFill>
                <a:latin typeface="Arial" charset="0"/>
              </a:rPr>
              <a:t>APPENDIX  5B </a:t>
            </a:r>
            <a:r>
              <a:rPr lang="en-US" sz="3200" b="1">
                <a:solidFill>
                  <a:srgbClr val="FFFFFF"/>
                </a:solidFill>
                <a:latin typeface="Arial" charset="0"/>
              </a:rPr>
              <a:t> </a:t>
            </a:r>
            <a:r>
              <a:rPr lang="en-US" b="1">
                <a:solidFill>
                  <a:srgbClr val="FFFFFF"/>
                </a:solidFill>
                <a:latin typeface="Arial" charset="0"/>
              </a:rPr>
              <a:t>Periodic Inventory System</a:t>
            </a:r>
          </a:p>
        </p:txBody>
      </p:sp>
      <p:pic>
        <p:nvPicPr>
          <p:cNvPr id="67591" name="Picture 2"/>
          <p:cNvPicPr>
            <a:picLocks noChangeAspect="1" noChangeArrowheads="1"/>
          </p:cNvPicPr>
          <p:nvPr/>
        </p:nvPicPr>
        <p:blipFill>
          <a:blip r:embed="rId3" cstate="print"/>
          <a:srcRect/>
          <a:stretch>
            <a:fillRect/>
          </a:stretch>
        </p:blipFill>
        <p:spPr bwMode="auto">
          <a:xfrm>
            <a:off x="3230563" y="1246188"/>
            <a:ext cx="5227637" cy="5111750"/>
          </a:xfrm>
          <a:prstGeom prst="rect">
            <a:avLst/>
          </a:prstGeom>
          <a:noFill/>
          <a:ln w="12700" cap="sq">
            <a:noFill/>
            <a:miter lim="800000"/>
            <a:headEnd type="none" w="sm" len="sm"/>
            <a:tailEnd type="none" w="sm" len="sm"/>
          </a:ln>
          <a:effectLst/>
        </p:spPr>
      </p:pic>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3400" y="1447800"/>
            <a:ext cx="2590800" cy="461963"/>
          </a:xfrm>
          <a:prstGeom prst="rect">
            <a:avLst/>
          </a:prstGeom>
          <a:noFill/>
          <a:ln w="9525" algn="ctr">
            <a:noFill/>
            <a:miter lim="800000"/>
            <a:headEnd/>
            <a:tailEnd/>
          </a:ln>
          <a:effectLst/>
        </p:spPr>
        <p:txBody>
          <a:bodyPr lIns="92075" tIns="46038" rIns="92075" bIns="46038">
            <a:spAutoFit/>
          </a:bodyPr>
          <a:lstStyle/>
          <a:p>
            <a:pPr algn="l"/>
            <a:r>
              <a:rPr lang="en-US" altLang="en-US" b="1">
                <a:solidFill>
                  <a:srgbClr val="800000"/>
                </a:solidFill>
                <a:latin typeface="Arial" charset="0"/>
              </a:rPr>
              <a:t>Key Points</a:t>
            </a:r>
          </a:p>
        </p:txBody>
      </p:sp>
      <p:sp>
        <p:nvSpPr>
          <p:cNvPr id="8"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8613" name="Text Box 8"/>
          <p:cNvSpPr txBox="1">
            <a:spLocks noChangeArrowheads="1"/>
          </p:cNvSpPr>
          <p:nvPr/>
        </p:nvSpPr>
        <p:spPr bwMode="auto">
          <a:xfrm>
            <a:off x="1905000" y="414338"/>
            <a:ext cx="4114800" cy="582612"/>
          </a:xfrm>
          <a:prstGeom prst="rect">
            <a:avLst/>
          </a:prstGeom>
          <a:noFill/>
          <a:ln w="9525" algn="ctr">
            <a:noFill/>
            <a:miter lim="800000"/>
            <a:headEnd/>
            <a:tailEnd/>
          </a:ln>
          <a:effectLst/>
        </p:spPr>
        <p:txBody>
          <a:bodyPr lIns="90488" tIns="44450" rIns="90488" bIns="44450">
            <a:spAutoFit/>
          </a:bodyPr>
          <a:lstStyle/>
          <a:p>
            <a:pPr marL="114300" algn="l">
              <a:spcBef>
                <a:spcPct val="50000"/>
              </a:spcBef>
            </a:pPr>
            <a:r>
              <a:rPr lang="en-US" sz="3200" b="1">
                <a:solidFill>
                  <a:schemeClr val="bg1"/>
                </a:solidFill>
                <a:latin typeface="Arial" charset="0"/>
              </a:rPr>
              <a:t>A Look at IFRS</a:t>
            </a:r>
          </a:p>
        </p:txBody>
      </p:sp>
      <p:sp>
        <p:nvSpPr>
          <p:cNvPr id="68614" name="Text Box 4"/>
          <p:cNvSpPr txBox="1">
            <a:spLocks noChangeArrowheads="1"/>
          </p:cNvSpPr>
          <p:nvPr/>
        </p:nvSpPr>
        <p:spPr bwMode="auto">
          <a:xfrm>
            <a:off x="3962400" y="6248400"/>
            <a:ext cx="5105400" cy="58420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8  Compare the accounting procedures for merchandising under GAAP and IFRS.</a:t>
            </a:r>
          </a:p>
        </p:txBody>
      </p:sp>
      <p:pic>
        <p:nvPicPr>
          <p:cNvPr id="68615" name="Picture 7"/>
          <p:cNvPicPr>
            <a:picLocks noChangeAspect="1" noChangeArrowheads="1"/>
          </p:cNvPicPr>
          <p:nvPr/>
        </p:nvPicPr>
        <p:blipFill>
          <a:blip r:embed="rId3"/>
          <a:srcRect/>
          <a:stretch>
            <a:fillRect/>
          </a:stretch>
        </p:blipFill>
        <p:spPr bwMode="auto">
          <a:xfrm>
            <a:off x="838200" y="311150"/>
            <a:ext cx="895350" cy="895350"/>
          </a:xfrm>
          <a:prstGeom prst="rect">
            <a:avLst/>
          </a:prstGeom>
          <a:noFill/>
          <a:ln w="9525" algn="ctr">
            <a:noFill/>
            <a:miter lim="800000"/>
            <a:headEnd/>
            <a:tailEnd/>
          </a:ln>
          <a:effectLst/>
        </p:spPr>
      </p:pic>
      <p:sp>
        <p:nvSpPr>
          <p:cNvPr id="68616" name="Rectangle 4"/>
          <p:cNvSpPr>
            <a:spLocks noChangeArrowheads="1"/>
          </p:cNvSpPr>
          <p:nvPr/>
        </p:nvSpPr>
        <p:spPr bwMode="auto">
          <a:xfrm>
            <a:off x="533400" y="1981200"/>
            <a:ext cx="7848600" cy="3638175"/>
          </a:xfrm>
          <a:prstGeom prst="rect">
            <a:avLst/>
          </a:prstGeom>
          <a:noFill/>
          <a:ln w="12700" cap="sq" algn="ctr">
            <a:noFill/>
            <a:miter lim="800000"/>
            <a:headEnd type="none" w="sm" len="sm"/>
            <a:tailEnd type="none" w="sm" len="sm"/>
          </a:ln>
          <a:effectLst/>
        </p:spPr>
        <p:txBody>
          <a:bodyPr>
            <a:spAutoFit/>
          </a:bodyPr>
          <a:lstStyle/>
          <a:p>
            <a:pPr marL="690563" lvl="1" indent="-457200" algn="l">
              <a:lnSpc>
                <a:spcPct val="125000"/>
              </a:lnSpc>
              <a:spcBef>
                <a:spcPct val="50000"/>
              </a:spcBef>
              <a:buClr>
                <a:srgbClr val="800000"/>
              </a:buClr>
              <a:buSzPct val="80000"/>
              <a:buFont typeface="Wingdings" pitchFamily="2" charset="2"/>
              <a:buChar char="u"/>
            </a:pPr>
            <a:r>
              <a:rPr lang="en-US" sz="1900" dirty="0">
                <a:latin typeface="Arial" charset="0"/>
              </a:rPr>
              <a:t>Under both GAAP and IFRS, a company can choose to use either a perpetual or a periodic system</a:t>
            </a:r>
            <a:r>
              <a:rPr lang="en-US" sz="1900" dirty="0" smtClean="0">
                <a:latin typeface="Arial" charset="0"/>
              </a:rPr>
              <a:t>.</a:t>
            </a:r>
          </a:p>
          <a:p>
            <a:pPr marL="690563" lvl="1" indent="-457200" algn="l">
              <a:lnSpc>
                <a:spcPct val="125000"/>
              </a:lnSpc>
              <a:spcBef>
                <a:spcPct val="50000"/>
              </a:spcBef>
              <a:buClr>
                <a:srgbClr val="800000"/>
              </a:buClr>
              <a:buSzPct val="80000"/>
              <a:buFont typeface="Wingdings" pitchFamily="2" charset="2"/>
              <a:buChar char="u"/>
            </a:pPr>
            <a:r>
              <a:rPr lang="en-US" sz="1900" dirty="0" smtClean="0">
                <a:latin typeface="Arial" charset="0"/>
              </a:rPr>
              <a:t>Presentation of the income statement under GAAP follows either a single-step or multiple-step format. IFRS does not mention a single-step or multiple-step approach.</a:t>
            </a:r>
          </a:p>
          <a:p>
            <a:pPr marL="690563" lvl="1" indent="-457200" algn="l">
              <a:lnSpc>
                <a:spcPct val="125000"/>
              </a:lnSpc>
              <a:spcBef>
                <a:spcPct val="50000"/>
              </a:spcBef>
              <a:buClr>
                <a:srgbClr val="800000"/>
              </a:buClr>
              <a:buSzPct val="80000"/>
              <a:buFont typeface="Wingdings" pitchFamily="2" charset="2"/>
              <a:buChar char="u"/>
            </a:pPr>
            <a:r>
              <a:rPr lang="en-US" sz="1900" dirty="0" smtClean="0">
                <a:latin typeface="Arial" charset="0"/>
              </a:rPr>
              <a:t>Under IFRS, revaluation of land, buildings, and intangible assets is permitted. The initial gains and losses resulting from this revaluation are reported as adjustments to equity, often referred to as other comprehensive income.</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533400" y="1447800"/>
            <a:ext cx="3810000" cy="461963"/>
          </a:xfrm>
          <a:prstGeom prst="rect">
            <a:avLst/>
          </a:prstGeom>
          <a:noFill/>
          <a:ln w="9525" algn="ctr">
            <a:noFill/>
            <a:miter lim="800000"/>
            <a:headEnd/>
            <a:tailEnd/>
          </a:ln>
          <a:effectLst/>
        </p:spPr>
        <p:txBody>
          <a:bodyPr lIns="92075" tIns="46038" rIns="92075" bIns="46038">
            <a:spAutoFit/>
          </a:bodyPr>
          <a:lstStyle/>
          <a:p>
            <a:pPr algn="l"/>
            <a:r>
              <a:rPr lang="en-US" altLang="en-US" b="1">
                <a:solidFill>
                  <a:srgbClr val="800000"/>
                </a:solidFill>
                <a:latin typeface="Arial" charset="0"/>
              </a:rPr>
              <a:t>Looking to the Future</a:t>
            </a:r>
          </a:p>
        </p:txBody>
      </p:sp>
      <p:sp>
        <p:nvSpPr>
          <p:cNvPr id="72707" name="Rectangle 3"/>
          <p:cNvSpPr>
            <a:spLocks noChangeArrowheads="1"/>
          </p:cNvSpPr>
          <p:nvPr/>
        </p:nvSpPr>
        <p:spPr bwMode="auto">
          <a:xfrm>
            <a:off x="533400" y="1981200"/>
            <a:ext cx="7924800" cy="4273550"/>
          </a:xfrm>
          <a:prstGeom prst="rect">
            <a:avLst/>
          </a:prstGeom>
          <a:noFill/>
          <a:ln w="12700" cap="sq" algn="ctr">
            <a:noFill/>
            <a:miter lim="800000"/>
            <a:headEnd type="none" w="sm" len="sm"/>
            <a:tailEnd type="none" w="sm" len="sm"/>
          </a:ln>
          <a:effectLst/>
        </p:spPr>
        <p:txBody>
          <a:bodyPr>
            <a:spAutoFit/>
          </a:bodyPr>
          <a:lstStyle/>
          <a:p>
            <a:pPr algn="l">
              <a:lnSpc>
                <a:spcPct val="110000"/>
              </a:lnSpc>
            </a:pPr>
            <a:r>
              <a:rPr lang="en-US" sz="1900">
                <a:latin typeface="Arial" charset="0"/>
              </a:rPr>
              <a:t>The IASB and FASB are working on a project that would rework the structure of financial statements. Specifically, this project will address the issue of how to classify various items in the income statement. A main goal of this new approach is to provide information that better</a:t>
            </a:r>
          </a:p>
          <a:p>
            <a:pPr algn="l">
              <a:lnSpc>
                <a:spcPct val="110000"/>
              </a:lnSpc>
            </a:pPr>
            <a:r>
              <a:rPr lang="en-US" sz="1900">
                <a:latin typeface="Arial" charset="0"/>
              </a:rPr>
              <a:t>represents how businesses are run. In addition, this approach draws attention away from just one number—net income. It will adopt major groupings similar to those currently used by the statement of cash flows (operating, investing, and financing), so that numbers can be more readily traced across statements. Finally, this approach would also provide detail, beyond that currently seen in most statements (either GAAP or IFRS), by requiring that line items be presented both by function and by nature. The new financial statement format was heavily influenced by suggestions from financial statement analysts.</a:t>
            </a:r>
          </a:p>
        </p:txBody>
      </p:sp>
      <p:sp>
        <p:nvSpPr>
          <p:cNvPr id="7" name="Rectangle 4"/>
          <p:cNvSpPr>
            <a:spLocks noChangeArrowheads="1"/>
          </p:cNvSpPr>
          <p:nvPr/>
        </p:nvSpPr>
        <p:spPr bwMode="auto">
          <a:xfrm>
            <a:off x="0" y="411163"/>
            <a:ext cx="9140825" cy="639762"/>
          </a:xfrm>
          <a:prstGeom prst="rect">
            <a:avLst/>
          </a:prstGeom>
          <a:solidFill>
            <a:srgbClr val="AD0000"/>
          </a:solidFill>
          <a:ln w="12700" cap="sq">
            <a:solidFill>
              <a:srgbClr val="A50021"/>
            </a:solidFill>
            <a:miter lim="800000"/>
            <a:headEnd type="none" w="sm" len="sm"/>
            <a:tailEnd type="none" w="sm" len="sm"/>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2710" name="Text Box 8"/>
          <p:cNvSpPr txBox="1">
            <a:spLocks noChangeArrowheads="1"/>
          </p:cNvSpPr>
          <p:nvPr/>
        </p:nvSpPr>
        <p:spPr bwMode="auto">
          <a:xfrm>
            <a:off x="1905000" y="414338"/>
            <a:ext cx="4114800" cy="582612"/>
          </a:xfrm>
          <a:prstGeom prst="rect">
            <a:avLst/>
          </a:prstGeom>
          <a:noFill/>
          <a:ln w="9525" algn="ctr">
            <a:noFill/>
            <a:miter lim="800000"/>
            <a:headEnd/>
            <a:tailEnd/>
          </a:ln>
          <a:effectLst/>
        </p:spPr>
        <p:txBody>
          <a:bodyPr lIns="90488" tIns="44450" rIns="90488" bIns="44450">
            <a:spAutoFit/>
          </a:bodyPr>
          <a:lstStyle/>
          <a:p>
            <a:pPr marL="114300" algn="l">
              <a:spcBef>
                <a:spcPct val="50000"/>
              </a:spcBef>
            </a:pPr>
            <a:r>
              <a:rPr lang="en-US" sz="3200" b="1">
                <a:solidFill>
                  <a:schemeClr val="bg1"/>
                </a:solidFill>
                <a:latin typeface="Arial" charset="0"/>
              </a:rPr>
              <a:t>A Look at IFRS</a:t>
            </a:r>
          </a:p>
        </p:txBody>
      </p:sp>
      <p:pic>
        <p:nvPicPr>
          <p:cNvPr id="72711" name="Picture 7"/>
          <p:cNvPicPr>
            <a:picLocks noChangeAspect="1" noChangeArrowheads="1"/>
          </p:cNvPicPr>
          <p:nvPr/>
        </p:nvPicPr>
        <p:blipFill>
          <a:blip r:embed="rId3"/>
          <a:srcRect/>
          <a:stretch>
            <a:fillRect/>
          </a:stretch>
        </p:blipFill>
        <p:spPr bwMode="auto">
          <a:xfrm>
            <a:off x="838200" y="311150"/>
            <a:ext cx="895350" cy="895350"/>
          </a:xfrm>
          <a:prstGeom prst="rect">
            <a:avLst/>
          </a:prstGeom>
          <a:noFill/>
          <a:ln w="9525" algn="ctr">
            <a:noFill/>
            <a:miter lim="800000"/>
            <a:headEnd/>
            <a:tailEnd/>
          </a:ln>
          <a:effectLst/>
        </p:spPr>
      </p:pic>
      <p:sp>
        <p:nvSpPr>
          <p:cNvPr id="72712" name="Text Box 4"/>
          <p:cNvSpPr txBox="1">
            <a:spLocks noChangeArrowheads="1"/>
          </p:cNvSpPr>
          <p:nvPr/>
        </p:nvSpPr>
        <p:spPr bwMode="auto">
          <a:xfrm>
            <a:off x="3962400" y="6248400"/>
            <a:ext cx="5105400" cy="58420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8  Compare the accounting procedures for merchandising under GAAP and IFRS.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838200" y="1371600"/>
            <a:ext cx="7772400" cy="4060825"/>
          </a:xfrm>
          <a:prstGeom prst="rect">
            <a:avLst/>
          </a:prstGeom>
          <a:noFill/>
          <a:ln w="9525">
            <a:noFill/>
            <a:miter lim="800000"/>
            <a:headEnd/>
            <a:tailEnd/>
          </a:ln>
          <a:effectLst/>
        </p:spPr>
        <p:txBody>
          <a:bodyPr lIns="92075" tIns="46038" rIns="92075" bIns="46038">
            <a:spAutoFit/>
          </a:bodyPr>
          <a:lstStyle/>
          <a:p>
            <a:pPr algn="l">
              <a:lnSpc>
                <a:spcPct val="130000"/>
              </a:lnSpc>
            </a:pPr>
            <a:r>
              <a:rPr lang="en-US" altLang="en-US">
                <a:latin typeface="Arial" charset="0"/>
              </a:rPr>
              <a:t>“Copyright © 2013 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76803" name="Line 3"/>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76804" name="Rectangle 4"/>
          <p:cNvSpPr>
            <a:spLocks noChangeArrowheads="1"/>
          </p:cNvSpPr>
          <p:nvPr/>
        </p:nvSpPr>
        <p:spPr bwMode="auto">
          <a:xfrm>
            <a:off x="457200" y="304800"/>
            <a:ext cx="8229600" cy="560388"/>
          </a:xfrm>
          <a:prstGeom prst="rect">
            <a:avLst/>
          </a:prstGeom>
          <a:noFill/>
          <a:ln w="12700" algn="ctr">
            <a:noFill/>
            <a:miter lim="800000"/>
            <a:headEnd/>
            <a:tailEnd/>
          </a:ln>
          <a:effectLst/>
        </p:spPr>
        <p:txBody>
          <a:bodyPr lIns="90488" tIns="44450" rIns="90488" bIns="44450"/>
          <a:lstStyle/>
          <a:p>
            <a:pPr marL="109538" algn="l"/>
            <a:r>
              <a:rPr lang="en-US" sz="3200" b="1">
                <a:latin typeface="Arial" charset="0"/>
              </a:rPr>
              <a:t>Copyright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28"/>
          <p:cNvPicPr>
            <a:picLocks noChangeAspect="1" noChangeArrowheads="1"/>
          </p:cNvPicPr>
          <p:nvPr/>
        </p:nvPicPr>
        <p:blipFill>
          <a:blip r:embed="rId3"/>
          <a:srcRect/>
          <a:stretch>
            <a:fillRect/>
          </a:stretch>
        </p:blipFill>
        <p:spPr bwMode="auto">
          <a:xfrm>
            <a:off x="1828800" y="2019300"/>
            <a:ext cx="5486400" cy="3086100"/>
          </a:xfrm>
          <a:prstGeom prst="rect">
            <a:avLst/>
          </a:prstGeom>
          <a:noFill/>
          <a:ln w="12700" cap="sq">
            <a:noFill/>
            <a:miter lim="800000"/>
            <a:headEnd type="none" w="sm" len="sm"/>
            <a:tailEnd type="none" w="sm" len="sm"/>
          </a:ln>
          <a:effectLst/>
        </p:spPr>
      </p:pic>
      <p:sp>
        <p:nvSpPr>
          <p:cNvPr id="8195" name="Text Box 5"/>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Flow of Costs </a:t>
            </a:r>
          </a:p>
        </p:txBody>
      </p:sp>
      <p:sp>
        <p:nvSpPr>
          <p:cNvPr id="8196" name="Rectangle 7"/>
          <p:cNvSpPr>
            <a:spLocks noChangeArrowheads="1"/>
          </p:cNvSpPr>
          <p:nvPr/>
        </p:nvSpPr>
        <p:spPr bwMode="auto">
          <a:xfrm>
            <a:off x="609600" y="5378450"/>
            <a:ext cx="8305800" cy="641350"/>
          </a:xfrm>
          <a:prstGeom prst="rect">
            <a:avLst/>
          </a:prstGeom>
          <a:noFill/>
          <a:ln w="28575" cap="sq">
            <a:noFill/>
            <a:miter lim="800000"/>
            <a:headEnd type="none" w="sm" len="sm"/>
            <a:tailEnd type="none" w="sm" len="sm"/>
          </a:ln>
          <a:effectLst/>
        </p:spPr>
        <p:txBody>
          <a:bodyPr>
            <a:spAutoFit/>
          </a:bodyPr>
          <a:lstStyle/>
          <a:p>
            <a:pPr algn="l"/>
            <a:r>
              <a:rPr lang="en-US" sz="1800">
                <a:latin typeface="Arial" charset="0"/>
              </a:rPr>
              <a:t>Companies use either a </a:t>
            </a:r>
            <a:r>
              <a:rPr lang="en-US" sz="1800" b="1">
                <a:latin typeface="Arial" charset="0"/>
              </a:rPr>
              <a:t>perpetual inventory system </a:t>
            </a:r>
            <a:r>
              <a:rPr lang="en-US" sz="1800">
                <a:latin typeface="Arial" charset="0"/>
              </a:rPr>
              <a:t>or a </a:t>
            </a:r>
            <a:r>
              <a:rPr lang="en-US" sz="1800" b="1">
                <a:latin typeface="Arial" charset="0"/>
              </a:rPr>
              <a:t>periodic inventory system</a:t>
            </a:r>
            <a:r>
              <a:rPr lang="en-US" sz="1800">
                <a:latin typeface="Arial" charset="0"/>
              </a:rPr>
              <a:t> to account for inventory.</a:t>
            </a:r>
          </a:p>
        </p:txBody>
      </p:sp>
      <p:sp>
        <p:nvSpPr>
          <p:cNvPr id="8197" name="Text Box 11"/>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8198" name="Text Box 15"/>
          <p:cNvSpPr txBox="1">
            <a:spLocks noChangeArrowheads="1"/>
          </p:cNvSpPr>
          <p:nvPr/>
        </p:nvSpPr>
        <p:spPr bwMode="auto">
          <a:xfrm>
            <a:off x="6096000" y="1706563"/>
            <a:ext cx="1295400" cy="274637"/>
          </a:xfrm>
          <a:prstGeom prst="rect">
            <a:avLst/>
          </a:prstGeom>
          <a:solidFill>
            <a:schemeClr val="bg1"/>
          </a:solidFill>
          <a:ln w="28575" cap="sq">
            <a:noFill/>
            <a:miter lim="800000"/>
            <a:headEnd/>
            <a:tailEnd/>
          </a:ln>
          <a:effectLst/>
        </p:spPr>
        <p:txBody>
          <a:bodyPr>
            <a:spAutoFit/>
          </a:bodyPr>
          <a:lstStyle/>
          <a:p>
            <a:r>
              <a:rPr lang="en-US" sz="1200" b="1">
                <a:latin typeface="Arial" charset="0"/>
              </a:rPr>
              <a:t>Illustration 5-4</a:t>
            </a:r>
          </a:p>
        </p:txBody>
      </p:sp>
      <p:sp>
        <p:nvSpPr>
          <p:cNvPr id="8199"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8200"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62000" y="1905000"/>
            <a:ext cx="3352800" cy="457200"/>
          </a:xfrm>
          <a:prstGeom prst="rect">
            <a:avLst/>
          </a:prstGeom>
          <a:noFill/>
          <a:ln w="28575" cap="sq">
            <a:noFill/>
            <a:miter lim="800000"/>
            <a:headEnd type="none" w="sm" len="sm"/>
            <a:tailEnd type="none" w="sm" len="sm"/>
          </a:ln>
          <a:effectLst/>
        </p:spPr>
        <p:txBody>
          <a:bodyPr>
            <a:spAutoFit/>
          </a:bodyPr>
          <a:lstStyle/>
          <a:p>
            <a:pPr marL="457200" indent="-457200" algn="l">
              <a:spcBef>
                <a:spcPct val="30000"/>
              </a:spcBef>
              <a:spcAft>
                <a:spcPct val="20000"/>
              </a:spcAft>
              <a:buSzPct val="80000"/>
            </a:pPr>
            <a:r>
              <a:rPr lang="en-US" sz="2400" b="1">
                <a:latin typeface="Arial" charset="0"/>
              </a:rPr>
              <a:t>Perpetual System</a:t>
            </a:r>
          </a:p>
        </p:txBody>
      </p:sp>
      <p:sp>
        <p:nvSpPr>
          <p:cNvPr id="9219" name="Text Box 7"/>
          <p:cNvSpPr txBox="1">
            <a:spLocks noChangeArrowheads="1"/>
          </p:cNvSpPr>
          <p:nvPr/>
        </p:nvSpPr>
        <p:spPr bwMode="auto">
          <a:xfrm>
            <a:off x="838200" y="6369050"/>
            <a:ext cx="81534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  Identify the differences between service and merchandising companies.</a:t>
            </a:r>
          </a:p>
        </p:txBody>
      </p:sp>
      <p:sp>
        <p:nvSpPr>
          <p:cNvPr id="9220" name="Rectangle 11"/>
          <p:cNvSpPr>
            <a:spLocks noChangeArrowheads="1"/>
          </p:cNvSpPr>
          <p:nvPr/>
        </p:nvSpPr>
        <p:spPr bwMode="auto">
          <a:xfrm>
            <a:off x="762000" y="2438400"/>
            <a:ext cx="7543800" cy="2824163"/>
          </a:xfrm>
          <a:prstGeom prst="rect">
            <a:avLst/>
          </a:prstGeom>
          <a:noFill/>
          <a:ln w="12700" cap="sq">
            <a:noFill/>
            <a:miter lim="800000"/>
            <a:headEnd type="none" w="sm" len="sm"/>
            <a:tailEnd type="none" w="sm" len="sm"/>
          </a:ln>
          <a:effectLst/>
        </p:spPr>
        <p:txBody>
          <a:bodyPr>
            <a:spAutoFit/>
          </a:bodyPr>
          <a:lstStyle/>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Maintain detailed records of the cost of each inventory purchase and sale.</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Records continuously show inventory that should be on hand for every item.</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Company determines cost of goods sold each time a sale occurs.</a:t>
            </a:r>
          </a:p>
        </p:txBody>
      </p:sp>
      <p:sp>
        <p:nvSpPr>
          <p:cNvPr id="9221" name="Text Box 12"/>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Flow of Costs </a:t>
            </a:r>
          </a:p>
        </p:txBody>
      </p:sp>
      <p:sp>
        <p:nvSpPr>
          <p:cNvPr id="9222"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9223"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62000" y="2438400"/>
            <a:ext cx="7391400" cy="2008188"/>
          </a:xfrm>
          <a:prstGeom prst="rect">
            <a:avLst/>
          </a:prstGeom>
          <a:noFill/>
          <a:ln w="12700" cap="sq">
            <a:noFill/>
            <a:miter lim="800000"/>
            <a:headEnd type="none" w="sm" len="sm"/>
            <a:tailEnd type="none" w="sm" len="sm"/>
          </a:ln>
          <a:effectLst/>
        </p:spPr>
        <p:txBody>
          <a:bodyPr>
            <a:spAutoFit/>
          </a:bodyPr>
          <a:lstStyle/>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Do not keep detailed records of the goods on hand.</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Cost of goods sold determined by count at the end of the accounting period.</a:t>
            </a:r>
          </a:p>
          <a:p>
            <a:pPr marL="685800" lvl="1" indent="-457200" algn="l">
              <a:lnSpc>
                <a:spcPct val="125000"/>
              </a:lnSpc>
              <a:spcBef>
                <a:spcPts val="1200"/>
              </a:spcBef>
              <a:buClr>
                <a:srgbClr val="800000"/>
              </a:buClr>
              <a:buSzPct val="80000"/>
              <a:buFont typeface="Wingdings" pitchFamily="2" charset="2"/>
              <a:buChar char="u"/>
            </a:pPr>
            <a:r>
              <a:rPr lang="en-US" sz="2100">
                <a:latin typeface="Arial" charset="0"/>
              </a:rPr>
              <a:t>Calculation of Cost of Goods Sold:</a:t>
            </a:r>
          </a:p>
        </p:txBody>
      </p:sp>
      <p:sp>
        <p:nvSpPr>
          <p:cNvPr id="10243" name="Text Box 8"/>
          <p:cNvSpPr txBox="1">
            <a:spLocks noChangeArrowheads="1"/>
          </p:cNvSpPr>
          <p:nvPr/>
        </p:nvSpPr>
        <p:spPr bwMode="auto">
          <a:xfrm>
            <a:off x="1828800" y="4559300"/>
            <a:ext cx="5638800" cy="1765300"/>
          </a:xfrm>
          <a:prstGeom prst="rect">
            <a:avLst/>
          </a:prstGeom>
          <a:noFill/>
          <a:ln w="28575" cap="sq">
            <a:noFill/>
            <a:miter lim="800000"/>
            <a:headEnd type="none" w="sm" len="sm"/>
            <a:tailEnd type="none" w="sm" len="sm"/>
          </a:ln>
          <a:effectLst/>
        </p:spPr>
        <p:txBody>
          <a:bodyPr>
            <a:spAutoFit/>
          </a:bodyPr>
          <a:lstStyle/>
          <a:p>
            <a:pPr marL="457200" indent="-457200" algn="l">
              <a:spcBef>
                <a:spcPct val="20000"/>
              </a:spcBef>
              <a:buClr>
                <a:srgbClr val="800000"/>
              </a:buClr>
              <a:buSzPct val="95000"/>
              <a:tabLst>
                <a:tab pos="5832475" algn="r"/>
              </a:tabLst>
            </a:pPr>
            <a:r>
              <a:rPr lang="en-US" sz="1900">
                <a:latin typeface="Arial" charset="0"/>
              </a:rPr>
              <a:t>Beginning inventory	$ 100,000</a:t>
            </a:r>
          </a:p>
          <a:p>
            <a:pPr marL="457200" indent="-457200" algn="l">
              <a:spcBef>
                <a:spcPct val="20000"/>
              </a:spcBef>
              <a:buClr>
                <a:srgbClr val="800000"/>
              </a:buClr>
              <a:buSzPct val="95000"/>
              <a:tabLst>
                <a:tab pos="5832475" algn="r"/>
              </a:tabLst>
            </a:pPr>
            <a:r>
              <a:rPr lang="en-US" sz="1900">
                <a:latin typeface="Arial" charset="0"/>
              </a:rPr>
              <a:t>Add: Purchases, net	800,000</a:t>
            </a:r>
          </a:p>
          <a:p>
            <a:pPr marL="457200" indent="-457200" algn="l">
              <a:spcBef>
                <a:spcPct val="20000"/>
              </a:spcBef>
              <a:buClr>
                <a:srgbClr val="800000"/>
              </a:buClr>
              <a:buSzPct val="95000"/>
              <a:tabLst>
                <a:tab pos="5832475" algn="r"/>
              </a:tabLst>
            </a:pPr>
            <a:r>
              <a:rPr lang="en-US" sz="1900">
                <a:latin typeface="Arial" charset="0"/>
              </a:rPr>
              <a:t>Goods available for sale	900,000</a:t>
            </a:r>
          </a:p>
          <a:p>
            <a:pPr marL="457200" indent="-457200" algn="l">
              <a:spcBef>
                <a:spcPct val="20000"/>
              </a:spcBef>
              <a:buClr>
                <a:srgbClr val="800000"/>
              </a:buClr>
              <a:buSzPct val="95000"/>
              <a:tabLst>
                <a:tab pos="5832475" algn="r"/>
              </a:tabLst>
            </a:pPr>
            <a:r>
              <a:rPr lang="en-US" sz="1900">
                <a:latin typeface="Arial" charset="0"/>
              </a:rPr>
              <a:t>Less: Ending inventory	125,000</a:t>
            </a:r>
          </a:p>
          <a:p>
            <a:pPr marL="457200" indent="-457200" algn="l">
              <a:spcBef>
                <a:spcPct val="20000"/>
              </a:spcBef>
              <a:buClr>
                <a:srgbClr val="800000"/>
              </a:buClr>
              <a:buSzPct val="95000"/>
              <a:tabLst>
                <a:tab pos="5832475" algn="r"/>
              </a:tabLst>
            </a:pPr>
            <a:r>
              <a:rPr lang="en-US" sz="1900">
                <a:latin typeface="Arial" charset="0"/>
              </a:rPr>
              <a:t>Cost of goods sold	$ 775,000</a:t>
            </a:r>
          </a:p>
        </p:txBody>
      </p:sp>
      <p:sp>
        <p:nvSpPr>
          <p:cNvPr id="10244" name="Line 9"/>
          <p:cNvSpPr>
            <a:spLocks noChangeShapeType="1"/>
          </p:cNvSpPr>
          <p:nvPr/>
        </p:nvSpPr>
        <p:spPr bwMode="auto">
          <a:xfrm>
            <a:off x="6019800" y="5257800"/>
            <a:ext cx="1447800" cy="0"/>
          </a:xfrm>
          <a:prstGeom prst="line">
            <a:avLst/>
          </a:prstGeom>
          <a:noFill/>
          <a:ln w="28575" cap="sq">
            <a:solidFill>
              <a:schemeClr val="tx1"/>
            </a:solidFill>
            <a:round/>
            <a:headEnd type="none" w="sm" len="sm"/>
            <a:tailEnd type="none" w="sm" len="sm"/>
          </a:ln>
          <a:effectLst/>
        </p:spPr>
        <p:txBody>
          <a:bodyPr/>
          <a:lstStyle/>
          <a:p>
            <a:endParaRPr lang="en-GB"/>
          </a:p>
        </p:txBody>
      </p:sp>
      <p:sp>
        <p:nvSpPr>
          <p:cNvPr id="10245" name="Line 10"/>
          <p:cNvSpPr>
            <a:spLocks noChangeShapeType="1"/>
          </p:cNvSpPr>
          <p:nvPr/>
        </p:nvSpPr>
        <p:spPr bwMode="auto">
          <a:xfrm>
            <a:off x="6019800" y="5943600"/>
            <a:ext cx="1447800" cy="0"/>
          </a:xfrm>
          <a:prstGeom prst="line">
            <a:avLst/>
          </a:prstGeom>
          <a:noFill/>
          <a:ln w="28575" cap="sq">
            <a:solidFill>
              <a:schemeClr val="tx1"/>
            </a:solidFill>
            <a:round/>
            <a:headEnd type="none" w="sm" len="sm"/>
            <a:tailEnd type="none" w="sm" len="sm"/>
          </a:ln>
          <a:effectLst/>
        </p:spPr>
        <p:txBody>
          <a:bodyPr/>
          <a:lstStyle/>
          <a:p>
            <a:endParaRPr lang="en-GB"/>
          </a:p>
        </p:txBody>
      </p:sp>
      <p:sp>
        <p:nvSpPr>
          <p:cNvPr id="10246" name="Line 11"/>
          <p:cNvSpPr>
            <a:spLocks noChangeShapeType="1"/>
          </p:cNvSpPr>
          <p:nvPr/>
        </p:nvSpPr>
        <p:spPr bwMode="auto">
          <a:xfrm>
            <a:off x="6019800" y="6400800"/>
            <a:ext cx="1447800" cy="0"/>
          </a:xfrm>
          <a:prstGeom prst="line">
            <a:avLst/>
          </a:prstGeom>
          <a:noFill/>
          <a:ln w="28575" cap="sq">
            <a:solidFill>
              <a:schemeClr val="tx1"/>
            </a:solidFill>
            <a:round/>
            <a:headEnd type="none" w="sm" len="sm"/>
            <a:tailEnd type="none" w="sm" len="sm"/>
          </a:ln>
          <a:effectLst/>
        </p:spPr>
        <p:txBody>
          <a:bodyPr/>
          <a:lstStyle/>
          <a:p>
            <a:endParaRPr lang="en-GB"/>
          </a:p>
        </p:txBody>
      </p:sp>
      <p:sp>
        <p:nvSpPr>
          <p:cNvPr id="10247" name="Line 12"/>
          <p:cNvSpPr>
            <a:spLocks noChangeShapeType="1"/>
          </p:cNvSpPr>
          <p:nvPr/>
        </p:nvSpPr>
        <p:spPr bwMode="auto">
          <a:xfrm>
            <a:off x="6019800" y="6324600"/>
            <a:ext cx="1447800" cy="0"/>
          </a:xfrm>
          <a:prstGeom prst="line">
            <a:avLst/>
          </a:prstGeom>
          <a:noFill/>
          <a:ln w="28575" cap="sq">
            <a:solidFill>
              <a:schemeClr val="tx1"/>
            </a:solidFill>
            <a:round/>
            <a:headEnd type="none" w="sm" len="sm"/>
            <a:tailEnd type="none" w="sm" len="sm"/>
          </a:ln>
          <a:effectLst/>
        </p:spPr>
        <p:txBody>
          <a:bodyPr/>
          <a:lstStyle/>
          <a:p>
            <a:endParaRPr lang="en-GB"/>
          </a:p>
        </p:txBody>
      </p:sp>
      <p:sp>
        <p:nvSpPr>
          <p:cNvPr id="10248" name="Text Box 13"/>
          <p:cNvSpPr txBox="1">
            <a:spLocks noChangeArrowheads="1"/>
          </p:cNvSpPr>
          <p:nvPr/>
        </p:nvSpPr>
        <p:spPr bwMode="auto">
          <a:xfrm>
            <a:off x="8153400" y="6369050"/>
            <a:ext cx="838200" cy="336550"/>
          </a:xfrm>
          <a:prstGeom prst="rect">
            <a:avLst/>
          </a:prstGeom>
          <a:solidFill>
            <a:schemeClr val="bg1"/>
          </a:solidFill>
          <a:ln w="19050">
            <a:noFill/>
            <a:miter lim="800000"/>
            <a:headEnd/>
            <a:tailEnd/>
          </a:ln>
        </p:spPr>
        <p:txBody>
          <a:bodyPr>
            <a:spAutoFit/>
          </a:bodyPr>
          <a:lstStyle/>
          <a:p>
            <a:pPr marL="457200" indent="-457200" algn="r">
              <a:spcBef>
                <a:spcPct val="50000"/>
              </a:spcBef>
            </a:pPr>
            <a:r>
              <a:rPr lang="en-US" sz="1600" b="1">
                <a:solidFill>
                  <a:schemeClr val="bg2"/>
                </a:solidFill>
                <a:latin typeface="Arial" charset="0"/>
              </a:rPr>
              <a:t>LO 1</a:t>
            </a:r>
          </a:p>
        </p:txBody>
      </p:sp>
      <p:sp>
        <p:nvSpPr>
          <p:cNvPr id="10249" name="Rectangle 7"/>
          <p:cNvSpPr>
            <a:spLocks noChangeArrowheads="1"/>
          </p:cNvSpPr>
          <p:nvPr/>
        </p:nvSpPr>
        <p:spPr bwMode="auto">
          <a:xfrm>
            <a:off x="533400" y="304800"/>
            <a:ext cx="7620000" cy="560388"/>
          </a:xfrm>
          <a:prstGeom prst="rect">
            <a:avLst/>
          </a:prstGeom>
          <a:noFill/>
          <a:ln w="12700" algn="ctr">
            <a:noFill/>
            <a:miter lim="800000"/>
            <a:headEnd/>
            <a:tailEnd/>
          </a:ln>
          <a:effectLst/>
        </p:spPr>
        <p:txBody>
          <a:bodyPr lIns="90488" tIns="44450" rIns="90488" bIns="44450"/>
          <a:lstStyle/>
          <a:p>
            <a:pPr algn="l"/>
            <a:r>
              <a:rPr lang="en-US" sz="3200" b="1">
                <a:latin typeface="Arial" charset="0"/>
              </a:rPr>
              <a:t>Merchandising Operations</a:t>
            </a:r>
          </a:p>
        </p:txBody>
      </p:sp>
      <p:sp>
        <p:nvSpPr>
          <p:cNvPr id="10250" name="Line 7"/>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p:spPr>
        <p:txBody>
          <a:bodyPr/>
          <a:lstStyle/>
          <a:p>
            <a:endParaRPr lang="en-GB"/>
          </a:p>
        </p:txBody>
      </p:sp>
      <p:sp>
        <p:nvSpPr>
          <p:cNvPr id="10251" name="Text Box 2"/>
          <p:cNvSpPr txBox="1">
            <a:spLocks noChangeArrowheads="1"/>
          </p:cNvSpPr>
          <p:nvPr/>
        </p:nvSpPr>
        <p:spPr bwMode="auto">
          <a:xfrm>
            <a:off x="762000" y="1905000"/>
            <a:ext cx="3352800" cy="457200"/>
          </a:xfrm>
          <a:prstGeom prst="rect">
            <a:avLst/>
          </a:prstGeom>
          <a:noFill/>
          <a:ln w="28575" cap="sq">
            <a:noFill/>
            <a:miter lim="800000"/>
            <a:headEnd type="none" w="sm" len="sm"/>
            <a:tailEnd type="none" w="sm" len="sm"/>
          </a:ln>
          <a:effectLst/>
        </p:spPr>
        <p:txBody>
          <a:bodyPr>
            <a:spAutoFit/>
          </a:bodyPr>
          <a:lstStyle/>
          <a:p>
            <a:pPr marL="457200" indent="-457200" algn="l">
              <a:spcBef>
                <a:spcPct val="30000"/>
              </a:spcBef>
              <a:spcAft>
                <a:spcPct val="20000"/>
              </a:spcAft>
              <a:buSzPct val="80000"/>
            </a:pPr>
            <a:r>
              <a:rPr lang="en-US" sz="2400" b="1">
                <a:latin typeface="Arial" charset="0"/>
              </a:rPr>
              <a:t>Periodic System</a:t>
            </a:r>
          </a:p>
        </p:txBody>
      </p:sp>
      <p:sp>
        <p:nvSpPr>
          <p:cNvPr id="10252" name="Text Box 12"/>
          <p:cNvSpPr txBox="1">
            <a:spLocks noChangeArrowheads="1"/>
          </p:cNvSpPr>
          <p:nvPr/>
        </p:nvSpPr>
        <p:spPr bwMode="auto">
          <a:xfrm>
            <a:off x="547688" y="1295400"/>
            <a:ext cx="6843712" cy="519113"/>
          </a:xfrm>
          <a:prstGeom prst="rect">
            <a:avLst/>
          </a:prstGeom>
          <a:noFill/>
          <a:ln w="28575" cap="sq" algn="ctr">
            <a:noFill/>
            <a:miter lim="800000"/>
            <a:headEnd type="none" w="sm" len="sm"/>
            <a:tailEnd type="none" w="sm" len="sm"/>
          </a:ln>
          <a:effectLst/>
        </p:spPr>
        <p:txBody>
          <a:bodyPr>
            <a:spAutoFit/>
          </a:bodyPr>
          <a:lstStyle/>
          <a:p>
            <a:pPr algn="l">
              <a:buSzPct val="80000"/>
            </a:pPr>
            <a:r>
              <a:rPr lang="en-US" sz="2800" b="1">
                <a:solidFill>
                  <a:srgbClr val="000066"/>
                </a:solidFill>
                <a:latin typeface="Arial" charset="0"/>
              </a:rPr>
              <a:t>Flow of Costs </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13627</TotalTime>
  <Pages>43</Pages>
  <Words>3167</Words>
  <Application>Microsoft Office PowerPoint</Application>
  <PresentationFormat>On-screen Show (4:3)</PresentationFormat>
  <Paragraphs>443</Paragraphs>
  <Slides>63</Slides>
  <Notes>63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movnglnc</vt:lpstr>
      <vt:lpstr>Worksheet</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Multiple- Step</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Hp</cp:lastModifiedBy>
  <cp:revision>2017</cp:revision>
  <cp:lastPrinted>1999-09-16T17:08:20Z</cp:lastPrinted>
  <dcterms:created xsi:type="dcterms:W3CDTF">1997-03-28T18:03:02Z</dcterms:created>
  <dcterms:modified xsi:type="dcterms:W3CDTF">2018-07-22T03:36:46Z</dcterms:modified>
</cp:coreProperties>
</file>