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72"/>
  </p:notesMasterIdLst>
  <p:handoutMasterIdLst>
    <p:handoutMasterId r:id="rId73"/>
  </p:handoutMasterIdLst>
  <p:sldIdLst>
    <p:sldId id="260" r:id="rId2"/>
    <p:sldId id="421" r:id="rId3"/>
    <p:sldId id="422" r:id="rId4"/>
    <p:sldId id="280" r:id="rId5"/>
    <p:sldId id="426"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13" r:id="rId20"/>
    <p:sldId id="441" r:id="rId21"/>
    <p:sldId id="442" r:id="rId22"/>
    <p:sldId id="443" r:id="rId23"/>
    <p:sldId id="444" r:id="rId24"/>
    <p:sldId id="445" r:id="rId25"/>
    <p:sldId id="447" r:id="rId26"/>
    <p:sldId id="450" r:id="rId27"/>
    <p:sldId id="451" r:id="rId28"/>
    <p:sldId id="452" r:id="rId29"/>
    <p:sldId id="453" r:id="rId30"/>
    <p:sldId id="454" r:id="rId31"/>
    <p:sldId id="455" r:id="rId32"/>
    <p:sldId id="456" r:id="rId33"/>
    <p:sldId id="457" r:id="rId34"/>
    <p:sldId id="458" r:id="rId35"/>
    <p:sldId id="414" r:id="rId36"/>
    <p:sldId id="459" r:id="rId37"/>
    <p:sldId id="460" r:id="rId38"/>
    <p:sldId id="461" r:id="rId39"/>
    <p:sldId id="462" r:id="rId40"/>
    <p:sldId id="463" r:id="rId41"/>
    <p:sldId id="466" r:id="rId42"/>
    <p:sldId id="467" r:id="rId43"/>
    <p:sldId id="468" r:id="rId44"/>
    <p:sldId id="469" r:id="rId45"/>
    <p:sldId id="470" r:id="rId46"/>
    <p:sldId id="471" r:id="rId47"/>
    <p:sldId id="415" r:id="rId48"/>
    <p:sldId id="472" r:id="rId49"/>
    <p:sldId id="473" r:id="rId50"/>
    <p:sldId id="474" r:id="rId51"/>
    <p:sldId id="475" r:id="rId52"/>
    <p:sldId id="476" r:id="rId53"/>
    <p:sldId id="477" r:id="rId54"/>
    <p:sldId id="478" r:id="rId55"/>
    <p:sldId id="479" r:id="rId56"/>
    <p:sldId id="480" r:id="rId57"/>
    <p:sldId id="481" r:id="rId58"/>
    <p:sldId id="482" r:id="rId59"/>
    <p:sldId id="483" r:id="rId60"/>
    <p:sldId id="484" r:id="rId61"/>
    <p:sldId id="417" r:id="rId62"/>
    <p:sldId id="499" r:id="rId63"/>
    <p:sldId id="500" r:id="rId64"/>
    <p:sldId id="501" r:id="rId65"/>
    <p:sldId id="502" r:id="rId66"/>
    <p:sldId id="503" r:id="rId67"/>
    <p:sldId id="504" r:id="rId68"/>
    <p:sldId id="505" r:id="rId69"/>
    <p:sldId id="506" r:id="rId70"/>
    <p:sldId id="412" r:id="rId71"/>
  </p:sldIdLst>
  <p:sldSz cx="9144000" cy="6858000" type="screen4x3"/>
  <p:notesSz cx="7010400" cy="9296400"/>
  <p:defaultTextStyle>
    <a:defPPr>
      <a:defRPr lang="en-US"/>
    </a:defPPr>
    <a:lvl1pPr algn="l" rtl="0" eaLnBrk="0" fontAlgn="base" hangingPunct="0">
      <a:spcBef>
        <a:spcPct val="0"/>
      </a:spcBef>
      <a:spcAft>
        <a:spcPct val="0"/>
      </a:spcAft>
      <a:defRPr sz="3000" kern="1200">
        <a:solidFill>
          <a:schemeClr val="tx1"/>
        </a:solidFill>
        <a:latin typeface="Arial" charset="0"/>
        <a:ea typeface="ＭＳ Ｐゴシック" pitchFamily="-105" charset="-128"/>
        <a:cs typeface="+mn-cs"/>
      </a:defRPr>
    </a:lvl1pPr>
    <a:lvl2pPr marL="457200" algn="l" rtl="0" eaLnBrk="0" fontAlgn="base" hangingPunct="0">
      <a:spcBef>
        <a:spcPct val="0"/>
      </a:spcBef>
      <a:spcAft>
        <a:spcPct val="0"/>
      </a:spcAft>
      <a:defRPr sz="3000" kern="1200">
        <a:solidFill>
          <a:schemeClr val="tx1"/>
        </a:solidFill>
        <a:latin typeface="Arial" charset="0"/>
        <a:ea typeface="ＭＳ Ｐゴシック" pitchFamily="-105" charset="-128"/>
        <a:cs typeface="+mn-cs"/>
      </a:defRPr>
    </a:lvl2pPr>
    <a:lvl3pPr marL="914400" algn="l" rtl="0" eaLnBrk="0" fontAlgn="base" hangingPunct="0">
      <a:spcBef>
        <a:spcPct val="0"/>
      </a:spcBef>
      <a:spcAft>
        <a:spcPct val="0"/>
      </a:spcAft>
      <a:defRPr sz="3000" kern="1200">
        <a:solidFill>
          <a:schemeClr val="tx1"/>
        </a:solidFill>
        <a:latin typeface="Arial" charset="0"/>
        <a:ea typeface="ＭＳ Ｐゴシック" pitchFamily="-105" charset="-128"/>
        <a:cs typeface="+mn-cs"/>
      </a:defRPr>
    </a:lvl3pPr>
    <a:lvl4pPr marL="1371600" algn="l" rtl="0" eaLnBrk="0" fontAlgn="base" hangingPunct="0">
      <a:spcBef>
        <a:spcPct val="0"/>
      </a:spcBef>
      <a:spcAft>
        <a:spcPct val="0"/>
      </a:spcAft>
      <a:defRPr sz="3000" kern="1200">
        <a:solidFill>
          <a:schemeClr val="tx1"/>
        </a:solidFill>
        <a:latin typeface="Arial" charset="0"/>
        <a:ea typeface="ＭＳ Ｐゴシック" pitchFamily="-105" charset="-128"/>
        <a:cs typeface="+mn-cs"/>
      </a:defRPr>
    </a:lvl4pPr>
    <a:lvl5pPr marL="1828800" algn="l" rtl="0" eaLnBrk="0" fontAlgn="base" hangingPunct="0">
      <a:spcBef>
        <a:spcPct val="0"/>
      </a:spcBef>
      <a:spcAft>
        <a:spcPct val="0"/>
      </a:spcAft>
      <a:defRPr sz="3000" kern="1200">
        <a:solidFill>
          <a:schemeClr val="tx1"/>
        </a:solidFill>
        <a:latin typeface="Arial" charset="0"/>
        <a:ea typeface="ＭＳ Ｐゴシック" pitchFamily="-105" charset="-128"/>
        <a:cs typeface="+mn-cs"/>
      </a:defRPr>
    </a:lvl5pPr>
    <a:lvl6pPr marL="2286000" algn="l" defTabSz="914400" rtl="0" eaLnBrk="1" latinLnBrk="0" hangingPunct="1">
      <a:defRPr sz="3000" kern="1200">
        <a:solidFill>
          <a:schemeClr val="tx1"/>
        </a:solidFill>
        <a:latin typeface="Arial" charset="0"/>
        <a:ea typeface="ＭＳ Ｐゴシック" pitchFamily="-105" charset="-128"/>
        <a:cs typeface="+mn-cs"/>
      </a:defRPr>
    </a:lvl6pPr>
    <a:lvl7pPr marL="2743200" algn="l" defTabSz="914400" rtl="0" eaLnBrk="1" latinLnBrk="0" hangingPunct="1">
      <a:defRPr sz="3000" kern="1200">
        <a:solidFill>
          <a:schemeClr val="tx1"/>
        </a:solidFill>
        <a:latin typeface="Arial" charset="0"/>
        <a:ea typeface="ＭＳ Ｐゴシック" pitchFamily="-105" charset="-128"/>
        <a:cs typeface="+mn-cs"/>
      </a:defRPr>
    </a:lvl7pPr>
    <a:lvl8pPr marL="3200400" algn="l" defTabSz="914400" rtl="0" eaLnBrk="1" latinLnBrk="0" hangingPunct="1">
      <a:defRPr sz="3000" kern="1200">
        <a:solidFill>
          <a:schemeClr val="tx1"/>
        </a:solidFill>
        <a:latin typeface="Arial" charset="0"/>
        <a:ea typeface="ＭＳ Ｐゴシック" pitchFamily="-105" charset="-128"/>
        <a:cs typeface="+mn-cs"/>
      </a:defRPr>
    </a:lvl8pPr>
    <a:lvl9pPr marL="3657600" algn="l" defTabSz="914400" rtl="0" eaLnBrk="1" latinLnBrk="0" hangingPunct="1">
      <a:defRPr sz="3000"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D"/>
    <a:srgbClr val="663300"/>
    <a:srgbClr val="006600"/>
    <a:srgbClr val="FFFF00"/>
    <a:srgbClr val="FFFFD5"/>
    <a:srgbClr val="FFFFEF"/>
    <a:srgbClr val="FBD979"/>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323" autoAdjust="0"/>
  </p:normalViewPr>
  <p:slideViewPr>
    <p:cSldViewPr>
      <p:cViewPr>
        <p:scale>
          <a:sx n="65" d="100"/>
          <a:sy n="65" d="100"/>
        </p:scale>
        <p:origin x="-1536" y="-120"/>
      </p:cViewPr>
      <p:guideLst>
        <p:guide orient="horz" pos="2832"/>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15450"/>
    </p:cViewPr>
  </p:sorterViewPr>
  <p:notesViewPr>
    <p:cSldViewPr>
      <p:cViewPr>
        <p:scale>
          <a:sx n="70" d="100"/>
          <a:sy n="70" d="100"/>
        </p:scale>
        <p:origin x="-2412" y="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27.xml"/><Relationship Id="rId1" Type="http://schemas.openxmlformats.org/officeDocument/2006/relationships/slide" Target="slides/slide26.xml"/><Relationship Id="rId4"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5842000" y="0"/>
            <a:ext cx="1168400" cy="274638"/>
          </a:xfrm>
          <a:prstGeom prst="rect">
            <a:avLst/>
          </a:prstGeom>
          <a:noFill/>
          <a:ln w="9525">
            <a:noFill/>
            <a:miter lim="800000"/>
            <a:headEnd/>
            <a:tailEnd/>
          </a:ln>
          <a:effectLst/>
        </p:spPr>
        <p:txBody>
          <a:bodyPr>
            <a:spAutoFit/>
          </a:bodyPr>
          <a:lstStyle/>
          <a:p>
            <a:pPr algn="r">
              <a:spcBef>
                <a:spcPct val="50000"/>
              </a:spcBef>
            </a:pPr>
            <a:r>
              <a:rPr lang="en-US" sz="1200">
                <a:latin typeface="Times" pitchFamily="-105" charset="0"/>
              </a:rPr>
              <a:t>10-</a:t>
            </a:r>
            <a:fld id="{C5E12556-04CA-43C3-BA53-6CCAFA976F0B}" type="slidenum">
              <a:rPr lang="en-US" sz="1200">
                <a:latin typeface="Times" pitchFamily="-105" charset="0"/>
              </a:rPr>
              <a:pPr algn="r">
                <a:spcBef>
                  <a:spcPct val="50000"/>
                </a:spcBef>
              </a:pPr>
              <a:t>‹#›</a:t>
            </a:fld>
            <a:endParaRPr lang="en-US" sz="1200">
              <a:latin typeface="Times" pitchFamily="-105"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34" charset="0"/>
                <a:ea typeface="+mn-ea"/>
              </a:defRPr>
            </a:lvl1pPr>
          </a:lstStyle>
          <a:p>
            <a:pPr>
              <a:defRPr/>
            </a:pPr>
            <a:endParaRPr lang="en-US"/>
          </a:p>
        </p:txBody>
      </p:sp>
      <p:sp>
        <p:nvSpPr>
          <p:cNvPr id="143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pitchFamily="-105" charset="0"/>
              </a:defRPr>
            </a:lvl1pPr>
          </a:lstStyle>
          <a:p>
            <a:r>
              <a:rPr lang="en-US"/>
              <a:t>10-</a:t>
            </a:r>
            <a:fld id="{B3C2A49B-FF66-4F10-92BB-3F767CE56D24}" type="slidenum">
              <a:rPr lang="en-US"/>
              <a:pPr/>
              <a:t>‹#›</a:t>
            </a:fld>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12700">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34" charset="0"/>
                <a:ea typeface="+mn-ea"/>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fld id="{46D8780E-239A-4669-9FBB-6A32A17F5406}"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pitchFamily="34"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pitchFamily="34"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pitchFamily="34"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pitchFamily="34"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r>
              <a:rPr lang="en-US"/>
              <a:t>10-</a:t>
            </a:r>
            <a:fld id="{978C2A7C-DAA9-4C45-AF01-492A62712101}" type="slidenum">
              <a:rPr lang="en-US"/>
              <a:pPr/>
              <a:t>1</a:t>
            </a:fld>
            <a:endParaRPr lang="en-US"/>
          </a:p>
        </p:txBody>
      </p:sp>
      <p:sp>
        <p:nvSpPr>
          <p:cNvPr id="17411" name="Rectangle 7"/>
          <p:cNvSpPr>
            <a:spLocks noGrp="1" noChangeArrowheads="1"/>
          </p:cNvSpPr>
          <p:nvPr>
            <p:ph type="sldNum" sz="quarter" idx="5"/>
          </p:nvPr>
        </p:nvSpPr>
        <p:spPr>
          <a:noFill/>
        </p:spPr>
        <p:txBody>
          <a:bodyPr/>
          <a:lstStyle/>
          <a:p>
            <a:fld id="{2D86D596-C760-49BF-A687-EFB8B121AF5A}" type="slidenum">
              <a:rPr lang="en-US"/>
              <a:pPr/>
              <a:t>1</a:t>
            </a:fld>
            <a:endParaRPr lang="en-US"/>
          </a:p>
        </p:txBody>
      </p:sp>
      <p:sp>
        <p:nvSpPr>
          <p:cNvPr id="17412" name="Rectangle 4"/>
          <p:cNvSpPr>
            <a:spLocks noGrp="1" noRot="1" noChangeAspect="1" noChangeArrowheads="1" noTextEdit="1"/>
          </p:cNvSpPr>
          <p:nvPr>
            <p:ph type="sldImg"/>
          </p:nvPr>
        </p:nvSpPr>
        <p:spPr>
          <a:ln/>
        </p:spPr>
      </p:sp>
      <p:sp>
        <p:nvSpPr>
          <p:cNvPr id="17413" name="Rectangle 5"/>
          <p:cNvSpPr>
            <a:spLocks noGrp="1" noChangeArrowheads="1"/>
          </p:cNvSpPr>
          <p:nvPr>
            <p:ph type="body" idx="1"/>
          </p:nvPr>
        </p:nvSpPr>
        <p:spPr>
          <a:noFill/>
        </p:spPr>
        <p:txBody>
          <a:bodyPr/>
          <a:lstStyle/>
          <a:p>
            <a:pPr eaLnBrk="1" hangingPunct="1"/>
            <a:r>
              <a:rPr lang="en-US" dirty="0" smtClean="0">
                <a:latin typeface="Times New Roman" pitchFamily="-105" charset="0"/>
                <a:cs typeface="Times New Roman" pitchFamily="-105" charset="0"/>
              </a:rPr>
              <a:t>This chapter begins our study of management control and performance measures. It explains how standard costs are used by managers to control costs.</a:t>
            </a:r>
          </a:p>
          <a:p>
            <a:pPr eaLnBrk="1" hangingPunct="1"/>
            <a:r>
              <a:rPr lang="en-US" dirty="0" smtClean="0">
                <a:latin typeface="Times New Roman" pitchFamily="-105" charset="0"/>
                <a:cs typeface="Times New Roman" pitchFamily="-105" charset="0"/>
              </a:rPr>
              <a:t> </a:t>
            </a:r>
          </a:p>
          <a:p>
            <a:pPr eaLnBrk="1" hangingPunct="1"/>
            <a:endParaRPr lang="en-US" dirty="0" smtClean="0">
              <a:latin typeface="Times New Roman" pitchFamily="-105" charset="0"/>
              <a:cs typeface="Times New Roman" pitchFamily="-105" charset="0"/>
            </a:endParaRPr>
          </a:p>
          <a:p>
            <a:pPr eaLnBrk="1" hangingPunct="1"/>
            <a:endParaRPr lang="en-US" dirty="0" smtClean="0">
              <a:latin typeface="Times New Roman" pitchFamily="-105"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
          </p:nvPr>
        </p:nvSpPr>
        <p:spPr>
          <a:noFill/>
        </p:spPr>
        <p:txBody>
          <a:bodyPr/>
          <a:lstStyle/>
          <a:p>
            <a:r>
              <a:rPr lang="en-US"/>
              <a:t>10-</a:t>
            </a:r>
            <a:fld id="{EAFC62D5-009C-40A2-B0B7-E5A0196EF839}" type="slidenum">
              <a:rPr lang="en-US"/>
              <a:pPr/>
              <a:t>10</a:t>
            </a:fld>
            <a:endParaRPr lang="en-US"/>
          </a:p>
        </p:txBody>
      </p:sp>
      <p:sp>
        <p:nvSpPr>
          <p:cNvPr id="44035" name="Rectangle 7"/>
          <p:cNvSpPr>
            <a:spLocks noGrp="1" noChangeArrowheads="1"/>
          </p:cNvSpPr>
          <p:nvPr>
            <p:ph type="sldNum" sz="quarter" idx="5"/>
          </p:nvPr>
        </p:nvSpPr>
        <p:spPr>
          <a:noFill/>
        </p:spPr>
        <p:txBody>
          <a:bodyPr/>
          <a:lstStyle/>
          <a:p>
            <a:fld id="{ADB92C91-48E6-4870-A1A6-2DD08D300F1F}" type="slidenum">
              <a:rPr lang="en-US"/>
              <a:pPr/>
              <a:t>10</a:t>
            </a:fld>
            <a:endParaRPr lang="en-US"/>
          </a:p>
        </p:txBody>
      </p:sp>
      <p:sp>
        <p:nvSpPr>
          <p:cNvPr id="44036" name="Rectangle 4"/>
          <p:cNvSpPr>
            <a:spLocks noGrp="1" noRot="1" noChangeAspect="1" noChangeArrowheads="1" noTextEdit="1"/>
          </p:cNvSpPr>
          <p:nvPr>
            <p:ph type="sldImg"/>
          </p:nvPr>
        </p:nvSpPr>
        <p:spPr>
          <a:ln/>
        </p:spPr>
      </p:sp>
      <p:sp>
        <p:nvSpPr>
          <p:cNvPr id="44037"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Price and </a:t>
            </a:r>
            <a:r>
              <a:rPr lang="en-US" dirty="0" err="1" smtClean="0">
                <a:latin typeface="Times New Roman" pitchFamily="-105" charset="0"/>
              </a:rPr>
              <a:t>and</a:t>
            </a:r>
            <a:r>
              <a:rPr lang="en-US" dirty="0" smtClean="0">
                <a:latin typeface="Times New Roman" pitchFamily="-105" charset="0"/>
              </a:rPr>
              <a:t> quantity standards are determined separately for two reasons:</a:t>
            </a:r>
          </a:p>
          <a:p>
            <a:pPr eaLnBrk="1" hangingPunct="1"/>
            <a:r>
              <a:rPr lang="en-US" dirty="0" smtClean="0">
                <a:latin typeface="Times New Roman" pitchFamily="-105" charset="0"/>
                <a:sym typeface="Wingdings" pitchFamily="-105" charset="2"/>
              </a:rPr>
              <a:t>  Different managers are usually responsible for buying and for using inputs.</a:t>
            </a:r>
            <a:br>
              <a:rPr lang="en-US" dirty="0" smtClean="0">
                <a:latin typeface="Times New Roman" pitchFamily="-105" charset="0"/>
                <a:sym typeface="Wingdings" pitchFamily="-105" charset="2"/>
              </a:rPr>
            </a:br>
            <a:r>
              <a:rPr lang="en-US" dirty="0" smtClean="0">
                <a:latin typeface="Times New Roman" pitchFamily="-105" charset="0"/>
                <a:sym typeface="Wingdings" pitchFamily="-105" charset="2"/>
              </a:rPr>
              <a:t>      For example: The purchasing manager is responsible for raw material</a:t>
            </a:r>
            <a:br>
              <a:rPr lang="en-US" dirty="0" smtClean="0">
                <a:latin typeface="Times New Roman" pitchFamily="-105" charset="0"/>
                <a:sym typeface="Wingdings" pitchFamily="-105" charset="2"/>
              </a:rPr>
            </a:br>
            <a:r>
              <a:rPr lang="en-US" dirty="0" smtClean="0">
                <a:latin typeface="Times New Roman" pitchFamily="-105" charset="0"/>
                <a:sym typeface="Wingdings" pitchFamily="-105" charset="2"/>
              </a:rPr>
              <a:t>      purchase prices and the production manager is responsible for the quantity</a:t>
            </a:r>
            <a:br>
              <a:rPr lang="en-US" dirty="0" smtClean="0">
                <a:latin typeface="Times New Roman" pitchFamily="-105" charset="0"/>
                <a:sym typeface="Wingdings" pitchFamily="-105" charset="2"/>
              </a:rPr>
            </a:br>
            <a:r>
              <a:rPr lang="en-US" dirty="0" smtClean="0">
                <a:latin typeface="Times New Roman" pitchFamily="-105" charset="0"/>
                <a:sym typeface="Wingdings" pitchFamily="-105" charset="2"/>
              </a:rPr>
              <a:t>      of raw material used.</a:t>
            </a:r>
          </a:p>
          <a:p>
            <a:pPr eaLnBrk="1" hangingPunct="1"/>
            <a:r>
              <a:rPr lang="en-US" dirty="0" smtClean="0">
                <a:latin typeface="Times New Roman" pitchFamily="-105" charset="0"/>
                <a:sym typeface="Wingdings" pitchFamily="-105" charset="2"/>
              </a:rPr>
              <a:t>  The buying and using activities occur at different points in time. For</a:t>
            </a:r>
            <a:br>
              <a:rPr lang="en-US" dirty="0" smtClean="0">
                <a:latin typeface="Times New Roman" pitchFamily="-105" charset="0"/>
                <a:sym typeface="Wingdings" pitchFamily="-105" charset="2"/>
              </a:rPr>
            </a:br>
            <a:r>
              <a:rPr lang="en-US" dirty="0" smtClean="0">
                <a:latin typeface="Times New Roman" pitchFamily="-105" charset="0"/>
                <a:sym typeface="Wingdings" pitchFamily="-105" charset="2"/>
              </a:rPr>
              <a:t>      example:  Raw material purchases may be held in inventory for a period of </a:t>
            </a:r>
            <a:br>
              <a:rPr lang="en-US" dirty="0" smtClean="0">
                <a:latin typeface="Times New Roman" pitchFamily="-105" charset="0"/>
                <a:sym typeface="Wingdings" pitchFamily="-105" charset="2"/>
              </a:rPr>
            </a:br>
            <a:r>
              <a:rPr lang="en-US" dirty="0" smtClean="0">
                <a:latin typeface="Times New Roman" pitchFamily="-105" charset="0"/>
                <a:sym typeface="Wingdings" pitchFamily="-105" charset="2"/>
              </a:rPr>
              <a:t>      time before being used in production.  </a:t>
            </a:r>
          </a:p>
          <a:p>
            <a:pPr eaLnBrk="1" hangingPunct="1"/>
            <a:endParaRPr lang="en-US" dirty="0" smtClean="0">
              <a:latin typeface="Times New Roman" pitchFamily="-105" charset="0"/>
              <a:sym typeface="Wingdings" pitchFamily="-105" charset="2"/>
            </a:endParaRPr>
          </a:p>
          <a:p>
            <a:pPr eaLnBrk="1" hangingPunct="1"/>
            <a:endParaRPr lang="en-US" dirty="0" smtClean="0">
              <a:latin typeface="Times New Roman" pitchFamily="-105" charset="0"/>
              <a:sym typeface="Wingdings" pitchFamily="-105" charset="2"/>
            </a:endParaRPr>
          </a:p>
          <a:p>
            <a:pPr eaLnBrk="1" hangingPunct="1"/>
            <a:r>
              <a:rPr lang="en-US" dirty="0" smtClean="0">
                <a:latin typeface="Times New Roman" pitchFamily="-105" charset="0"/>
              </a:rPr>
              <a:t>  </a:t>
            </a:r>
          </a:p>
          <a:p>
            <a:pPr eaLnBrk="1" hangingPunct="1"/>
            <a:endParaRPr lang="en-US" dirty="0" smtClean="0">
              <a:latin typeface="Times New Roman" pitchFamily="-105"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a:noFill/>
        </p:spPr>
        <p:txBody>
          <a:bodyPr/>
          <a:lstStyle/>
          <a:p>
            <a:r>
              <a:rPr lang="en-US"/>
              <a:t>10-</a:t>
            </a:r>
            <a:fld id="{52BF082E-82D6-415F-9A33-94B725C6A3D5}" type="slidenum">
              <a:rPr lang="en-US"/>
              <a:pPr/>
              <a:t>11</a:t>
            </a:fld>
            <a:endParaRPr lang="en-US"/>
          </a:p>
        </p:txBody>
      </p:sp>
      <p:sp>
        <p:nvSpPr>
          <p:cNvPr id="46083" name="Rectangle 7"/>
          <p:cNvSpPr>
            <a:spLocks noGrp="1" noChangeArrowheads="1"/>
          </p:cNvSpPr>
          <p:nvPr>
            <p:ph type="sldNum" sz="quarter" idx="5"/>
          </p:nvPr>
        </p:nvSpPr>
        <p:spPr>
          <a:noFill/>
        </p:spPr>
        <p:txBody>
          <a:bodyPr/>
          <a:lstStyle/>
          <a:p>
            <a:fld id="{C7D7A3A2-E730-4292-9B39-EBE417289B14}" type="slidenum">
              <a:rPr lang="en-US"/>
              <a:pPr/>
              <a:t>11</a:t>
            </a:fld>
            <a:endParaRPr lang="en-US"/>
          </a:p>
        </p:txBody>
      </p:sp>
      <p:sp>
        <p:nvSpPr>
          <p:cNvPr id="46084" name="Rectangle 4"/>
          <p:cNvSpPr>
            <a:spLocks noGrp="1" noRot="1" noChangeAspect="1" noChangeArrowheads="1" noTextEdit="1"/>
          </p:cNvSpPr>
          <p:nvPr>
            <p:ph type="sldImg"/>
          </p:nvPr>
        </p:nvSpPr>
        <p:spPr>
          <a:ln/>
        </p:spPr>
      </p:sp>
      <p:sp>
        <p:nvSpPr>
          <p:cNvPr id="46085" name="Rectangle 5"/>
          <p:cNvSpPr>
            <a:spLocks noGrp="1" noChangeArrowheads="1"/>
          </p:cNvSpPr>
          <p:nvPr>
            <p:ph type="body" idx="1"/>
          </p:nvPr>
        </p:nvSpPr>
        <p:spPr>
          <a:noFill/>
        </p:spPr>
        <p:txBody>
          <a:bodyPr/>
          <a:lstStyle/>
          <a:p>
            <a:pPr eaLnBrk="1" hangingPunct="1"/>
            <a:r>
              <a:rPr lang="en-US" smtClean="0">
                <a:latin typeface="Times New Roman" pitchFamily="-105" charset="0"/>
              </a:rPr>
              <a:t>Differences between standard prices and actual prices and standard quantities and actual quantities are called variances.  The act of computing and interpreting variances is called variance analysis.</a:t>
            </a:r>
          </a:p>
          <a:p>
            <a:pPr eaLnBrk="1" hangingPunct="1"/>
            <a:endParaRPr lang="en-US" smtClean="0">
              <a:latin typeface="Times New Roman" pitchFamily="-105"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10-</a:t>
            </a:r>
            <a:fld id="{828A6A69-D4B9-4289-B068-67FC4B616D5D}" type="slidenum">
              <a:rPr lang="en-US"/>
              <a:pPr/>
              <a:t>12</a:t>
            </a:fld>
            <a:endParaRPr lang="en-US"/>
          </a:p>
        </p:txBody>
      </p:sp>
      <p:sp>
        <p:nvSpPr>
          <p:cNvPr id="48131" name="Rectangle 7"/>
          <p:cNvSpPr>
            <a:spLocks noGrp="1" noChangeArrowheads="1"/>
          </p:cNvSpPr>
          <p:nvPr>
            <p:ph type="sldNum" sz="quarter" idx="5"/>
          </p:nvPr>
        </p:nvSpPr>
        <p:spPr>
          <a:noFill/>
        </p:spPr>
        <p:txBody>
          <a:bodyPr/>
          <a:lstStyle/>
          <a:p>
            <a:fld id="{FA21AC06-AE5F-4E5C-AB08-5A41175D960C}" type="slidenum">
              <a:rPr lang="en-US"/>
              <a:pPr/>
              <a:t>12</a:t>
            </a:fld>
            <a:endParaRPr lang="en-US"/>
          </a:p>
        </p:txBody>
      </p:sp>
      <p:sp>
        <p:nvSpPr>
          <p:cNvPr id="48132" name="Rectangle 2"/>
          <p:cNvSpPr>
            <a:spLocks noGrp="1" noRot="1" noChangeAspect="1" noChangeArrowheads="1" noTextEdit="1"/>
          </p:cNvSpPr>
          <p:nvPr>
            <p:ph type="sldImg"/>
          </p:nvPr>
        </p:nvSpPr>
        <p:spPr>
          <a:solidFill>
            <a:srgbClr val="FFFFFF"/>
          </a:solidFill>
          <a:ln/>
        </p:spPr>
      </p:sp>
      <p:sp>
        <p:nvSpPr>
          <p:cNvPr id="48133" name="Rectangle 3"/>
          <p:cNvSpPr>
            <a:spLocks noGrp="1" noChangeArrowheads="1"/>
          </p:cNvSpPr>
          <p:nvPr>
            <p:ph type="body" idx="1"/>
          </p:nvPr>
        </p:nvSpPr>
        <p:spPr>
          <a:xfrm>
            <a:off x="935038" y="4416425"/>
            <a:ext cx="5140325" cy="4183063"/>
          </a:xfrm>
          <a:solidFill>
            <a:srgbClr val="FFFFFF"/>
          </a:solidFill>
        </p:spPr>
        <p:txBody>
          <a:bodyPr/>
          <a:lstStyle/>
          <a:p>
            <a:pPr eaLnBrk="1" hangingPunct="1"/>
            <a:r>
              <a:rPr lang="en-US" dirty="0" smtClean="0">
                <a:latin typeface="Times New Roman" pitchFamily="-105" charset="0"/>
                <a:cs typeface="Times New Roman" pitchFamily="-105" charset="0"/>
              </a:rPr>
              <a:t>Price and quantity variances can be computed for all three variable cost elements – direct materials, direct labor, and variable manufacturing overhead – even though the variances have different names as shown.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10-</a:t>
            </a:r>
            <a:fld id="{9587DED5-C58C-4454-BFB4-F6708DEB7540}" type="slidenum">
              <a:rPr lang="en-US"/>
              <a:pPr/>
              <a:t>13</a:t>
            </a:fld>
            <a:endParaRPr lang="en-US"/>
          </a:p>
        </p:txBody>
      </p:sp>
      <p:sp>
        <p:nvSpPr>
          <p:cNvPr id="50179" name="Rectangle 7"/>
          <p:cNvSpPr>
            <a:spLocks noGrp="1" noChangeArrowheads="1"/>
          </p:cNvSpPr>
          <p:nvPr>
            <p:ph type="sldNum" sz="quarter" idx="5"/>
          </p:nvPr>
        </p:nvSpPr>
        <p:spPr>
          <a:noFill/>
        </p:spPr>
        <p:txBody>
          <a:bodyPr/>
          <a:lstStyle/>
          <a:p>
            <a:fld id="{6852ADDD-89B1-4731-AAE3-C96B1050D80A}" type="slidenum">
              <a:rPr lang="en-US"/>
              <a:pPr/>
              <a:t>13</a:t>
            </a:fld>
            <a:endParaRPr lang="en-US"/>
          </a:p>
        </p:txBody>
      </p:sp>
      <p:sp>
        <p:nvSpPr>
          <p:cNvPr id="50180" name="Rectangle 4"/>
          <p:cNvSpPr>
            <a:spLocks noGrp="1" noRot="1" noChangeAspect="1" noChangeArrowheads="1" noTextEdit="1"/>
          </p:cNvSpPr>
          <p:nvPr>
            <p:ph type="sldImg"/>
          </p:nvPr>
        </p:nvSpPr>
        <p:spPr>
          <a:ln/>
        </p:spPr>
      </p:sp>
      <p:sp>
        <p:nvSpPr>
          <p:cNvPr id="50181"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Although price and quantity variances are known by different names, they are computed exactly the same way (as shown on this slide) for direct materials, direct labor, and variable manufacturing overhead. </a:t>
            </a:r>
          </a:p>
          <a:p>
            <a:pPr eaLnBrk="1" hangingPunct="1"/>
            <a:endParaRPr lang="en-US" dirty="0" smtClean="0">
              <a:latin typeface="Times New Roman" pitchFamily="-105"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dt" sz="quarter" idx="1"/>
          </p:nvPr>
        </p:nvSpPr>
        <p:spPr>
          <a:noFill/>
        </p:spPr>
        <p:txBody>
          <a:bodyPr/>
          <a:lstStyle/>
          <a:p>
            <a:r>
              <a:rPr lang="en-US"/>
              <a:t>10-</a:t>
            </a:r>
            <a:fld id="{4FB79433-346B-4B07-A0C7-FF6EA83AD717}" type="slidenum">
              <a:rPr lang="en-US"/>
              <a:pPr/>
              <a:t>14</a:t>
            </a:fld>
            <a:endParaRPr lang="en-US"/>
          </a:p>
        </p:txBody>
      </p:sp>
      <p:sp>
        <p:nvSpPr>
          <p:cNvPr id="52227" name="Rectangle 7"/>
          <p:cNvSpPr>
            <a:spLocks noGrp="1" noChangeArrowheads="1"/>
          </p:cNvSpPr>
          <p:nvPr>
            <p:ph type="sldNum" sz="quarter" idx="5"/>
          </p:nvPr>
        </p:nvSpPr>
        <p:spPr>
          <a:noFill/>
        </p:spPr>
        <p:txBody>
          <a:bodyPr/>
          <a:lstStyle/>
          <a:p>
            <a:fld id="{0B300816-D96B-49D5-A557-DEA5767CC50A}" type="slidenum">
              <a:rPr lang="en-US"/>
              <a:pPr/>
              <a:t>14</a:t>
            </a:fld>
            <a:endParaRPr lang="en-US"/>
          </a:p>
        </p:txBody>
      </p:sp>
      <p:sp>
        <p:nvSpPr>
          <p:cNvPr id="52228" name="Rectangle 4"/>
          <p:cNvSpPr>
            <a:spLocks noGrp="1" noRot="1" noChangeAspect="1" noChangeArrowheads="1" noTextEdit="1"/>
          </p:cNvSpPr>
          <p:nvPr>
            <p:ph type="sldImg"/>
          </p:nvPr>
        </p:nvSpPr>
        <p:spPr>
          <a:ln/>
        </p:spPr>
      </p:sp>
      <p:sp>
        <p:nvSpPr>
          <p:cNvPr id="52229" name="Rectangle 5"/>
          <p:cNvSpPr>
            <a:spLocks noGrp="1" noChangeArrowheads="1"/>
          </p:cNvSpPr>
          <p:nvPr>
            <p:ph type="body" idx="1"/>
          </p:nvPr>
        </p:nvSpPr>
        <p:spPr>
          <a:noFill/>
        </p:spPr>
        <p:txBody>
          <a:bodyPr/>
          <a:lstStyle/>
          <a:p>
            <a:pPr eaLnBrk="1" hangingPunct="1"/>
            <a:r>
              <a:rPr lang="en-US" smtClean="0">
                <a:latin typeface="Times New Roman" pitchFamily="-105" charset="0"/>
              </a:rPr>
              <a:t>The actual quantity represents the amount of direct materials, direct labor, and variable manufacturing overhead actually used.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10-</a:t>
            </a:r>
            <a:fld id="{877C4867-73A8-405A-9A1D-7447E26D8D00}" type="slidenum">
              <a:rPr lang="en-US"/>
              <a:pPr/>
              <a:t>15</a:t>
            </a:fld>
            <a:endParaRPr lang="en-US"/>
          </a:p>
        </p:txBody>
      </p:sp>
      <p:sp>
        <p:nvSpPr>
          <p:cNvPr id="54275" name="Rectangle 7"/>
          <p:cNvSpPr>
            <a:spLocks noGrp="1" noChangeArrowheads="1"/>
          </p:cNvSpPr>
          <p:nvPr>
            <p:ph type="sldNum" sz="quarter" idx="5"/>
          </p:nvPr>
        </p:nvSpPr>
        <p:spPr>
          <a:noFill/>
        </p:spPr>
        <p:txBody>
          <a:bodyPr/>
          <a:lstStyle/>
          <a:p>
            <a:fld id="{0C4456E2-5E5B-4ABA-AF1F-70E0B9656C2A}" type="slidenum">
              <a:rPr lang="en-US"/>
              <a:pPr/>
              <a:t>15</a:t>
            </a:fld>
            <a:endParaRPr lang="en-US"/>
          </a:p>
        </p:txBody>
      </p:sp>
      <p:sp>
        <p:nvSpPr>
          <p:cNvPr id="54276" name="Rectangle 4"/>
          <p:cNvSpPr>
            <a:spLocks noGrp="1" noRot="1" noChangeAspect="1" noChangeArrowheads="1" noTextEdit="1"/>
          </p:cNvSpPr>
          <p:nvPr>
            <p:ph type="sldImg"/>
          </p:nvPr>
        </p:nvSpPr>
        <p:spPr>
          <a:ln/>
        </p:spPr>
      </p:sp>
      <p:sp>
        <p:nvSpPr>
          <p:cNvPr id="54277" name="Rectangle 5"/>
          <p:cNvSpPr>
            <a:spLocks noGrp="1" noChangeArrowheads="1"/>
          </p:cNvSpPr>
          <p:nvPr>
            <p:ph type="body" idx="1"/>
          </p:nvPr>
        </p:nvSpPr>
        <p:spPr>
          <a:noFill/>
        </p:spPr>
        <p:txBody>
          <a:bodyPr/>
          <a:lstStyle/>
          <a:p>
            <a:pPr eaLnBrk="1" hangingPunct="1"/>
            <a:r>
              <a:rPr lang="en-US" smtClean="0">
                <a:latin typeface="Times New Roman" pitchFamily="-105" charset="0"/>
              </a:rPr>
              <a:t>The standard quantity represents the standard quantity allowed for the actual output of the period.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10-</a:t>
            </a:r>
            <a:fld id="{BFB908DE-A965-46A3-B4C5-2482B22F18F3}" type="slidenum">
              <a:rPr lang="en-US"/>
              <a:pPr/>
              <a:t>16</a:t>
            </a:fld>
            <a:endParaRPr lang="en-US"/>
          </a:p>
        </p:txBody>
      </p:sp>
      <p:sp>
        <p:nvSpPr>
          <p:cNvPr id="56323" name="Rectangle 7"/>
          <p:cNvSpPr>
            <a:spLocks noGrp="1" noChangeArrowheads="1"/>
          </p:cNvSpPr>
          <p:nvPr>
            <p:ph type="sldNum" sz="quarter" idx="5"/>
          </p:nvPr>
        </p:nvSpPr>
        <p:spPr>
          <a:noFill/>
        </p:spPr>
        <p:txBody>
          <a:bodyPr/>
          <a:lstStyle/>
          <a:p>
            <a:fld id="{AB595F0E-F30B-4C6E-937D-472062F1D368}" type="slidenum">
              <a:rPr lang="en-US"/>
              <a:pPr/>
              <a:t>16</a:t>
            </a:fld>
            <a:endParaRPr lang="en-US"/>
          </a:p>
        </p:txBody>
      </p:sp>
      <p:sp>
        <p:nvSpPr>
          <p:cNvPr id="56324" name="Rectangle 4"/>
          <p:cNvSpPr>
            <a:spLocks noGrp="1" noRot="1" noChangeAspect="1" noChangeArrowheads="1" noTextEdit="1"/>
          </p:cNvSpPr>
          <p:nvPr>
            <p:ph type="sldImg"/>
          </p:nvPr>
        </p:nvSpPr>
        <p:spPr>
          <a:ln/>
        </p:spPr>
      </p:sp>
      <p:sp>
        <p:nvSpPr>
          <p:cNvPr id="56325" name="Rectangle 5"/>
          <p:cNvSpPr>
            <a:spLocks noGrp="1" noChangeArrowheads="1"/>
          </p:cNvSpPr>
          <p:nvPr>
            <p:ph type="body" idx="1"/>
          </p:nvPr>
        </p:nvSpPr>
        <p:spPr>
          <a:noFill/>
        </p:spPr>
        <p:txBody>
          <a:bodyPr/>
          <a:lstStyle/>
          <a:p>
            <a:pPr eaLnBrk="1" hangingPunct="1"/>
            <a:r>
              <a:rPr lang="en-US" smtClean="0">
                <a:latin typeface="Times New Roman" pitchFamily="-105" charset="0"/>
              </a:rPr>
              <a:t>The actual price represents the actual amount paid for the input used.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a:noFill/>
        </p:spPr>
        <p:txBody>
          <a:bodyPr/>
          <a:lstStyle/>
          <a:p>
            <a:r>
              <a:rPr lang="en-US"/>
              <a:t>10-</a:t>
            </a:r>
            <a:fld id="{3EF5FF23-23B0-4D5B-A549-0CEE5BFDAD27}" type="slidenum">
              <a:rPr lang="en-US"/>
              <a:pPr/>
              <a:t>17</a:t>
            </a:fld>
            <a:endParaRPr lang="en-US"/>
          </a:p>
        </p:txBody>
      </p:sp>
      <p:sp>
        <p:nvSpPr>
          <p:cNvPr id="58371" name="Rectangle 7"/>
          <p:cNvSpPr>
            <a:spLocks noGrp="1" noChangeArrowheads="1"/>
          </p:cNvSpPr>
          <p:nvPr>
            <p:ph type="sldNum" sz="quarter" idx="5"/>
          </p:nvPr>
        </p:nvSpPr>
        <p:spPr>
          <a:noFill/>
        </p:spPr>
        <p:txBody>
          <a:bodyPr/>
          <a:lstStyle/>
          <a:p>
            <a:fld id="{6E59099C-525A-4B82-B314-311D30B30982}" type="slidenum">
              <a:rPr lang="en-US"/>
              <a:pPr/>
              <a:t>17</a:t>
            </a:fld>
            <a:endParaRPr lang="en-US"/>
          </a:p>
        </p:txBody>
      </p:sp>
      <p:sp>
        <p:nvSpPr>
          <p:cNvPr id="58372" name="Rectangle 4"/>
          <p:cNvSpPr>
            <a:spLocks noGrp="1" noRot="1" noChangeAspect="1" noChangeArrowheads="1" noTextEdit="1"/>
          </p:cNvSpPr>
          <p:nvPr>
            <p:ph type="sldImg"/>
          </p:nvPr>
        </p:nvSpPr>
        <p:spPr>
          <a:ln/>
        </p:spPr>
      </p:sp>
      <p:sp>
        <p:nvSpPr>
          <p:cNvPr id="58373" name="Rectangle 5"/>
          <p:cNvSpPr>
            <a:spLocks noGrp="1" noChangeArrowheads="1"/>
          </p:cNvSpPr>
          <p:nvPr>
            <p:ph type="body" idx="1"/>
          </p:nvPr>
        </p:nvSpPr>
        <p:spPr>
          <a:noFill/>
        </p:spPr>
        <p:txBody>
          <a:bodyPr/>
          <a:lstStyle/>
          <a:p>
            <a:pPr eaLnBrk="1" hangingPunct="1"/>
            <a:r>
              <a:rPr lang="en-US" smtClean="0">
                <a:latin typeface="Times New Roman" pitchFamily="-105" charset="0"/>
              </a:rPr>
              <a:t>The standard price represents the amount that should have been paid for the input used.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10-</a:t>
            </a:r>
            <a:fld id="{55589B9A-F38C-4146-AC24-B83CC9B4102B}" type="slidenum">
              <a:rPr lang="en-US"/>
              <a:pPr/>
              <a:t>18</a:t>
            </a:fld>
            <a:endParaRPr lang="en-US"/>
          </a:p>
        </p:txBody>
      </p:sp>
      <p:sp>
        <p:nvSpPr>
          <p:cNvPr id="60419" name="Rectangle 7"/>
          <p:cNvSpPr>
            <a:spLocks noGrp="1" noChangeArrowheads="1"/>
          </p:cNvSpPr>
          <p:nvPr>
            <p:ph type="sldNum" sz="quarter" idx="5"/>
          </p:nvPr>
        </p:nvSpPr>
        <p:spPr>
          <a:noFill/>
        </p:spPr>
        <p:txBody>
          <a:bodyPr/>
          <a:lstStyle/>
          <a:p>
            <a:fld id="{D57ABB8F-3864-4AB0-8DA1-FF82A3D5551B}" type="slidenum">
              <a:rPr lang="en-US"/>
              <a:pPr/>
              <a:t>18</a:t>
            </a:fld>
            <a:endParaRPr lang="en-US"/>
          </a:p>
        </p:txBody>
      </p:sp>
      <p:sp>
        <p:nvSpPr>
          <p:cNvPr id="60420" name="Rectangle 4"/>
          <p:cNvSpPr>
            <a:spLocks noGrp="1" noRot="1" noChangeAspect="1" noChangeArrowheads="1" noTextEdit="1"/>
          </p:cNvSpPr>
          <p:nvPr>
            <p:ph type="sldImg"/>
          </p:nvPr>
        </p:nvSpPr>
        <p:spPr>
          <a:ln/>
        </p:spPr>
      </p:sp>
      <p:sp>
        <p:nvSpPr>
          <p:cNvPr id="60421" name="Rectangle 5"/>
          <p:cNvSpPr>
            <a:spLocks noGrp="1" noChangeArrowheads="1"/>
          </p:cNvSpPr>
          <p:nvPr>
            <p:ph type="body" idx="1"/>
          </p:nvPr>
        </p:nvSpPr>
        <p:spPr>
          <a:noFill/>
        </p:spPr>
        <p:txBody>
          <a:bodyPr/>
          <a:lstStyle/>
          <a:p>
            <a:pPr eaLnBrk="1" hangingPunct="1"/>
            <a:r>
              <a:rPr lang="en-US" smtClean="0">
                <a:latin typeface="Times New Roman" pitchFamily="-105" charset="0"/>
              </a:rPr>
              <a:t>In equation form, price and quantity variances are calculated as shown.</a:t>
            </a:r>
          </a:p>
          <a:p>
            <a:pPr eaLnBrk="1" hangingPunct="1"/>
            <a:endParaRPr lang="en-US" smtClean="0">
              <a:latin typeface="Times New Roman" pitchFamily="-105"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a:noFill/>
        </p:spPr>
        <p:txBody>
          <a:bodyPr/>
          <a:lstStyle/>
          <a:p>
            <a:r>
              <a:rPr lang="en-US"/>
              <a:t>10-</a:t>
            </a:r>
            <a:fld id="{B50E56AA-8257-48F0-A22F-6AEBC5424BAC}" type="slidenum">
              <a:rPr lang="en-US"/>
              <a:pPr/>
              <a:t>19</a:t>
            </a:fld>
            <a:endParaRPr lang="en-US"/>
          </a:p>
        </p:txBody>
      </p:sp>
      <p:sp>
        <p:nvSpPr>
          <p:cNvPr id="62467" name="Rectangle 7"/>
          <p:cNvSpPr>
            <a:spLocks noGrp="1" noChangeArrowheads="1"/>
          </p:cNvSpPr>
          <p:nvPr>
            <p:ph type="sldNum" sz="quarter" idx="5"/>
          </p:nvPr>
        </p:nvSpPr>
        <p:spPr>
          <a:noFill/>
        </p:spPr>
        <p:txBody>
          <a:bodyPr/>
          <a:lstStyle/>
          <a:p>
            <a:fld id="{4E99C64C-16DD-42EA-9BA5-32DD9783D80B}" type="slidenum">
              <a:rPr lang="en-US"/>
              <a:pPr/>
              <a:t>19</a:t>
            </a:fld>
            <a:endParaRPr lang="en-US"/>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p:spPr>
        <p:txBody>
          <a:bodyPr/>
          <a:lstStyle/>
          <a:p>
            <a:pPr eaLnBrk="1" hangingPunct="1"/>
            <a:r>
              <a:rPr lang="en-US" smtClean="0">
                <a:latin typeface="Times New Roman" pitchFamily="-105" charset="0"/>
              </a:rPr>
              <a:t>Learning objective number 2 is to c</a:t>
            </a:r>
            <a:r>
              <a:rPr lang="en-US" smtClean="0">
                <a:latin typeface="Times New Roman" pitchFamily="-105" charset="0"/>
                <a:cs typeface="Times New Roman" pitchFamily="-105" charset="0"/>
              </a:rPr>
              <a:t>ompute the direct materials price and quantity variances and explain their significance.</a:t>
            </a:r>
          </a:p>
          <a:p>
            <a:pPr eaLnBrk="1" hangingPunct="1"/>
            <a:endParaRPr lang="en-US" smtClean="0">
              <a:latin typeface="Times New Roman" pitchFamily="-105" charset="0"/>
              <a:cs typeface="Times New Roman" pitchFamily="-10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r>
              <a:rPr lang="en-US"/>
              <a:t>10-</a:t>
            </a:r>
            <a:fld id="{085E7A73-58EB-4D7B-9EB8-16C70991C207}" type="slidenum">
              <a:rPr lang="en-US"/>
              <a:pPr/>
              <a:t>2</a:t>
            </a:fld>
            <a:endParaRPr lang="en-US"/>
          </a:p>
        </p:txBody>
      </p:sp>
      <p:sp>
        <p:nvSpPr>
          <p:cNvPr id="19459" name="Rectangle 7"/>
          <p:cNvSpPr>
            <a:spLocks noGrp="1" noChangeArrowheads="1"/>
          </p:cNvSpPr>
          <p:nvPr>
            <p:ph type="sldNum" sz="quarter" idx="5"/>
          </p:nvPr>
        </p:nvSpPr>
        <p:spPr>
          <a:noFill/>
        </p:spPr>
        <p:txBody>
          <a:bodyPr/>
          <a:lstStyle/>
          <a:p>
            <a:fld id="{DA168C75-86A6-4BA4-B591-6C0EB07C3DF1}" type="slidenum">
              <a:rPr lang="en-US"/>
              <a:pPr/>
              <a:t>2</a:t>
            </a:fld>
            <a:endParaRPr lang="en-US"/>
          </a:p>
        </p:txBody>
      </p:sp>
      <p:sp>
        <p:nvSpPr>
          <p:cNvPr id="19460" name="Rectangle 4"/>
          <p:cNvSpPr>
            <a:spLocks noGrp="1" noRot="1" noChangeAspect="1" noChangeArrowheads="1" noTextEdit="1"/>
          </p:cNvSpPr>
          <p:nvPr>
            <p:ph type="sldImg"/>
          </p:nvPr>
        </p:nvSpPr>
        <p:spPr>
          <a:ln/>
        </p:spPr>
      </p:sp>
      <p:sp>
        <p:nvSpPr>
          <p:cNvPr id="19461" name="Rectangle 5"/>
          <p:cNvSpPr>
            <a:spLocks noGrp="1" noChangeArrowheads="1"/>
          </p:cNvSpPr>
          <p:nvPr>
            <p:ph type="body" idx="1"/>
          </p:nvPr>
        </p:nvSpPr>
        <p:spPr>
          <a:noFill/>
        </p:spPr>
        <p:txBody>
          <a:bodyPr/>
          <a:lstStyle/>
          <a:p>
            <a:pPr eaLnBrk="1" hangingPunct="1"/>
            <a:r>
              <a:rPr lang="en-US" smtClean="0">
                <a:latin typeface="Times New Roman" pitchFamily="-105" charset="0"/>
              </a:rPr>
              <a:t>A standard is a benchmark or “norm” for measuring performance.  In managerial accounting, two types of standards are commonly used by manufacturing, service, food and not-for-profit organizations:</a:t>
            </a:r>
          </a:p>
          <a:p>
            <a:pPr eaLnBrk="1" hangingPunct="1"/>
            <a:r>
              <a:rPr lang="en-US" smtClean="0">
                <a:latin typeface="Times New Roman" pitchFamily="-105" charset="0"/>
                <a:sym typeface="Wingdings" pitchFamily="-105" charset="2"/>
              </a:rPr>
              <a:t> </a:t>
            </a:r>
            <a:r>
              <a:rPr lang="en-US" smtClean="0">
                <a:latin typeface="Times New Roman" pitchFamily="-105" charset="0"/>
              </a:rPr>
              <a:t>Quantity standards specify how much of an input should be used to make a</a:t>
            </a:r>
            <a:br>
              <a:rPr lang="en-US" smtClean="0">
                <a:latin typeface="Times New Roman" pitchFamily="-105" charset="0"/>
              </a:rPr>
            </a:br>
            <a:r>
              <a:rPr lang="en-US" smtClean="0">
                <a:latin typeface="Times New Roman" pitchFamily="-105" charset="0"/>
              </a:rPr>
              <a:t>     product or provide a service.  For example:</a:t>
            </a:r>
            <a:br>
              <a:rPr lang="en-US" smtClean="0">
                <a:latin typeface="Times New Roman" pitchFamily="-105" charset="0"/>
              </a:rPr>
            </a:br>
            <a:r>
              <a:rPr lang="en-US" smtClean="0">
                <a:latin typeface="Times New Roman" pitchFamily="-105" charset="0"/>
              </a:rPr>
              <a:t>    a.  Auto service centers like Firestone and Sears set labor time standards</a:t>
            </a:r>
            <a:br>
              <a:rPr lang="en-US" smtClean="0">
                <a:latin typeface="Times New Roman" pitchFamily="-105" charset="0"/>
              </a:rPr>
            </a:br>
            <a:r>
              <a:rPr lang="en-US" smtClean="0">
                <a:latin typeface="Times New Roman" pitchFamily="-105" charset="0"/>
              </a:rPr>
              <a:t>         for the completion of work tasks.</a:t>
            </a:r>
            <a:br>
              <a:rPr lang="en-US" smtClean="0">
                <a:latin typeface="Times New Roman" pitchFamily="-105" charset="0"/>
              </a:rPr>
            </a:br>
            <a:r>
              <a:rPr lang="en-US" smtClean="0">
                <a:latin typeface="Times New Roman" pitchFamily="-105" charset="0"/>
              </a:rPr>
              <a:t>    b.  Fast-food outlets such as McDonald’s have exacting standards for the</a:t>
            </a:r>
            <a:br>
              <a:rPr lang="en-US" smtClean="0">
                <a:latin typeface="Times New Roman" pitchFamily="-105" charset="0"/>
              </a:rPr>
            </a:br>
            <a:r>
              <a:rPr lang="en-US" smtClean="0">
                <a:latin typeface="Times New Roman" pitchFamily="-105" charset="0"/>
              </a:rPr>
              <a:t>         quantity of meat going into a sandwich.</a:t>
            </a:r>
          </a:p>
          <a:p>
            <a:pPr eaLnBrk="1" hangingPunct="1"/>
            <a:r>
              <a:rPr lang="en-US" smtClean="0">
                <a:latin typeface="Times New Roman" pitchFamily="-105" charset="0"/>
                <a:sym typeface="Wingdings" pitchFamily="-105" charset="2"/>
              </a:rPr>
              <a:t> </a:t>
            </a:r>
            <a:r>
              <a:rPr lang="en-US" smtClean="0">
                <a:latin typeface="Times New Roman" pitchFamily="-105" charset="0"/>
              </a:rPr>
              <a:t>Cost (price) standards specify how much should be paid for each unit of the</a:t>
            </a:r>
            <a:br>
              <a:rPr lang="en-US" smtClean="0">
                <a:latin typeface="Times New Roman" pitchFamily="-105" charset="0"/>
              </a:rPr>
            </a:br>
            <a:r>
              <a:rPr lang="en-US" smtClean="0">
                <a:latin typeface="Times New Roman" pitchFamily="-105" charset="0"/>
              </a:rPr>
              <a:t>     input.  For example:</a:t>
            </a:r>
            <a:br>
              <a:rPr lang="en-US" smtClean="0">
                <a:latin typeface="Times New Roman" pitchFamily="-105" charset="0"/>
              </a:rPr>
            </a:br>
            <a:r>
              <a:rPr lang="en-US" smtClean="0">
                <a:latin typeface="Times New Roman" pitchFamily="-105" charset="0"/>
              </a:rPr>
              <a:t>     a.  Hospitals have standard costs for food, laundry, and other items.</a:t>
            </a:r>
            <a:br>
              <a:rPr lang="en-US" smtClean="0">
                <a:latin typeface="Times New Roman" pitchFamily="-105" charset="0"/>
              </a:rPr>
            </a:br>
            <a:r>
              <a:rPr lang="en-US" smtClean="0">
                <a:latin typeface="Times New Roman" pitchFamily="-105" charset="0"/>
              </a:rPr>
              <a:t>     b.  Home construction companies have standard labor costs that they apply</a:t>
            </a:r>
            <a:br>
              <a:rPr lang="en-US" smtClean="0">
                <a:latin typeface="Times New Roman" pitchFamily="-105" charset="0"/>
              </a:rPr>
            </a:br>
            <a:r>
              <a:rPr lang="en-US" smtClean="0">
                <a:latin typeface="Times New Roman" pitchFamily="-105" charset="0"/>
              </a:rPr>
              <a:t>          to sub-contractors such as framers, roofers, and electricians.</a:t>
            </a:r>
            <a:br>
              <a:rPr lang="en-US" smtClean="0">
                <a:latin typeface="Times New Roman" pitchFamily="-105" charset="0"/>
              </a:rPr>
            </a:br>
            <a:r>
              <a:rPr lang="en-US" smtClean="0">
                <a:latin typeface="Times New Roman" pitchFamily="-105" charset="0"/>
              </a:rPr>
              <a:t>     c.  Manufacturing companies often have highly developed standard</a:t>
            </a:r>
            <a:br>
              <a:rPr lang="en-US" smtClean="0">
                <a:latin typeface="Times New Roman" pitchFamily="-105" charset="0"/>
              </a:rPr>
            </a:br>
            <a:r>
              <a:rPr lang="en-US" smtClean="0">
                <a:latin typeface="Times New Roman" pitchFamily="-105" charset="0"/>
              </a:rPr>
              <a:t>          costing systems that establish quantity and cost (price) standards for</a:t>
            </a:r>
            <a:br>
              <a:rPr lang="en-US" smtClean="0">
                <a:latin typeface="Times New Roman" pitchFamily="-105" charset="0"/>
              </a:rPr>
            </a:br>
            <a:r>
              <a:rPr lang="en-US" smtClean="0">
                <a:latin typeface="Times New Roman" pitchFamily="-105" charset="0"/>
              </a:rPr>
              <a:t>          each separate product’s material, labor and overhead inputs. These</a:t>
            </a:r>
            <a:br>
              <a:rPr lang="en-US" smtClean="0">
                <a:latin typeface="Times New Roman" pitchFamily="-105" charset="0"/>
              </a:rPr>
            </a:br>
            <a:r>
              <a:rPr lang="en-US" smtClean="0">
                <a:latin typeface="Times New Roman" pitchFamily="-105" charset="0"/>
              </a:rPr>
              <a:t>          standards are listed on a standard cost card.</a:t>
            </a:r>
          </a:p>
          <a:p>
            <a:pPr eaLnBrk="1" hangingPunct="1"/>
            <a:r>
              <a:rPr lang="en-US" smtClean="0">
                <a:latin typeface="Times New Roman" pitchFamily="-105" charset="0"/>
              </a:rPr>
              <a:t>		</a:t>
            </a:r>
          </a:p>
          <a:p>
            <a:pPr eaLnBrk="1" hangingPunct="1"/>
            <a:endParaRPr lang="en-US" smtClean="0">
              <a:latin typeface="Times New Roman" pitchFamily="-105" charset="0"/>
            </a:endParaRPr>
          </a:p>
          <a:p>
            <a:pPr eaLnBrk="1" hangingPunct="1"/>
            <a:endParaRPr lang="en-US" smtClean="0">
              <a:latin typeface="Times New Roman" pitchFamily="-105" charset="0"/>
            </a:endParaRPr>
          </a:p>
          <a:p>
            <a:pPr eaLnBrk="1" hangingPunct="1"/>
            <a:endParaRPr lang="en-US" smtClean="0">
              <a:latin typeface="Times New Roman" pitchFamily="-105"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dt" sz="quarter" idx="1"/>
          </p:nvPr>
        </p:nvSpPr>
        <p:spPr>
          <a:noFill/>
        </p:spPr>
        <p:txBody>
          <a:bodyPr/>
          <a:lstStyle/>
          <a:p>
            <a:r>
              <a:rPr lang="en-US"/>
              <a:t>10-</a:t>
            </a:r>
            <a:fld id="{18E703BD-474E-4945-80F3-C24B829C084B}" type="slidenum">
              <a:rPr lang="en-US"/>
              <a:pPr/>
              <a:t>20</a:t>
            </a:fld>
            <a:endParaRPr lang="en-US"/>
          </a:p>
        </p:txBody>
      </p:sp>
      <p:sp>
        <p:nvSpPr>
          <p:cNvPr id="64515" name="Rectangle 7"/>
          <p:cNvSpPr>
            <a:spLocks noGrp="1" noChangeArrowheads="1"/>
          </p:cNvSpPr>
          <p:nvPr>
            <p:ph type="sldNum" sz="quarter" idx="5"/>
          </p:nvPr>
        </p:nvSpPr>
        <p:spPr>
          <a:noFill/>
        </p:spPr>
        <p:txBody>
          <a:bodyPr/>
          <a:lstStyle/>
          <a:p>
            <a:fld id="{44D87A15-456C-41CB-B358-CE4D69CD9F40}" type="slidenum">
              <a:rPr lang="en-US"/>
              <a:pPr/>
              <a:t>20</a:t>
            </a:fld>
            <a:endParaRPr lang="en-US"/>
          </a:p>
        </p:txBody>
      </p:sp>
      <p:sp>
        <p:nvSpPr>
          <p:cNvPr id="64516" name="Rectangle 4"/>
          <p:cNvSpPr>
            <a:spLocks noGrp="1" noRot="1" noChangeAspect="1" noChangeArrowheads="1" noTextEdit="1"/>
          </p:cNvSpPr>
          <p:nvPr>
            <p:ph type="sldImg"/>
          </p:nvPr>
        </p:nvSpPr>
        <p:spPr>
          <a:ln/>
        </p:spPr>
      </p:sp>
      <p:sp>
        <p:nvSpPr>
          <p:cNvPr id="64517"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an example that will give us an opportunity to compute material price and quantity variances.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dt" sz="quarter" idx="1"/>
          </p:nvPr>
        </p:nvSpPr>
        <p:spPr>
          <a:noFill/>
        </p:spPr>
        <p:txBody>
          <a:bodyPr/>
          <a:lstStyle/>
          <a:p>
            <a:r>
              <a:rPr lang="en-US"/>
              <a:t>10-</a:t>
            </a:r>
            <a:fld id="{F22CDB76-BCAD-424A-BEB6-2052F3B91023}" type="slidenum">
              <a:rPr lang="en-US"/>
              <a:pPr/>
              <a:t>21</a:t>
            </a:fld>
            <a:endParaRPr lang="en-US"/>
          </a:p>
        </p:txBody>
      </p:sp>
      <p:sp>
        <p:nvSpPr>
          <p:cNvPr id="66563" name="Rectangle 7"/>
          <p:cNvSpPr>
            <a:spLocks noGrp="1" noChangeArrowheads="1"/>
          </p:cNvSpPr>
          <p:nvPr>
            <p:ph type="sldNum" sz="quarter" idx="5"/>
          </p:nvPr>
        </p:nvSpPr>
        <p:spPr>
          <a:noFill/>
        </p:spPr>
        <p:txBody>
          <a:bodyPr/>
          <a:lstStyle/>
          <a:p>
            <a:fld id="{3AC75748-B65B-45B2-9C2C-4847F489DEDB}" type="slidenum">
              <a:rPr lang="en-US"/>
              <a:pPr/>
              <a:t>21</a:t>
            </a:fld>
            <a:endParaRPr lang="en-US"/>
          </a:p>
        </p:txBody>
      </p:sp>
      <p:sp>
        <p:nvSpPr>
          <p:cNvPr id="66564" name="Rectangle 6"/>
          <p:cNvSpPr>
            <a:spLocks noGrp="1" noRot="1" noChangeAspect="1" noChangeArrowheads="1" noTextEdit="1"/>
          </p:cNvSpPr>
          <p:nvPr>
            <p:ph type="sldImg"/>
          </p:nvPr>
        </p:nvSpPr>
        <p:spPr>
          <a:ln/>
        </p:spPr>
      </p:sp>
      <p:sp>
        <p:nvSpPr>
          <p:cNvPr id="66565" name="Rectangle 7"/>
          <p:cNvSpPr>
            <a:spLocks noGrp="1" noChangeArrowheads="1"/>
          </p:cNvSpPr>
          <p:nvPr>
            <p:ph type="body" idx="1"/>
          </p:nvPr>
        </p:nvSpPr>
        <p:spPr>
          <a:noFill/>
        </p:spPr>
        <p:txBody>
          <a:bodyPr/>
          <a:lstStyle/>
          <a:p>
            <a:pPr eaLnBrk="1" hangingPunct="1"/>
            <a:r>
              <a:rPr lang="en-US" dirty="0" smtClean="0">
                <a:latin typeface="Times New Roman" pitchFamily="-105" charset="0"/>
              </a:rPr>
              <a:t>The materials price variance, defined as the difference between what is paid for a quantity of materials and what should have been paid according to the standard, is $21 favorable. The price variance is labeled favorable because the actual price was less than the standard price by $0.10 per kilogram. </a:t>
            </a:r>
          </a:p>
          <a:p>
            <a:pPr eaLnBrk="1" hangingPunct="1"/>
            <a:endParaRPr lang="en-US" dirty="0" smtClean="0">
              <a:latin typeface="Times New Roman" pitchFamily="-105" charset="0"/>
            </a:endParaRPr>
          </a:p>
          <a:p>
            <a:pPr eaLnBrk="1" hangingPunct="1"/>
            <a:r>
              <a:rPr lang="en-US" dirty="0" smtClean="0">
                <a:latin typeface="Times New Roman" pitchFamily="-105" charset="0"/>
              </a:rPr>
              <a:t>The materials quantity variance, defined as the difference between the quantity of materials used in production and the quantity that should have been used according to the standard, is $50 unfavorable.  </a:t>
            </a:r>
            <a:r>
              <a:rPr lang="en-US" dirty="0" smtClean="0">
                <a:latin typeface="Times New Roman" pitchFamily="-105" charset="0"/>
                <a:cs typeface="Times New Roman" pitchFamily="-105" charset="0"/>
              </a:rPr>
              <a:t>The quantity variance is labeled unfavorable because the actual quantity exceeds the standard quantity allowed by 10 kilograms</a:t>
            </a:r>
            <a:r>
              <a:rPr lang="en-US" dirty="0" smtClean="0">
                <a:latin typeface="Times New Roman" pitchFamily="-105" charset="0"/>
              </a:rPr>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dt" sz="quarter" idx="1"/>
          </p:nvPr>
        </p:nvSpPr>
        <p:spPr>
          <a:noFill/>
        </p:spPr>
        <p:txBody>
          <a:bodyPr/>
          <a:lstStyle/>
          <a:p>
            <a:r>
              <a:rPr lang="en-US"/>
              <a:t>10-</a:t>
            </a:r>
            <a:fld id="{5DE61F42-12CC-4761-879C-C1130DCD0016}" type="slidenum">
              <a:rPr lang="en-US"/>
              <a:pPr/>
              <a:t>22</a:t>
            </a:fld>
            <a:endParaRPr lang="en-US"/>
          </a:p>
        </p:txBody>
      </p:sp>
      <p:sp>
        <p:nvSpPr>
          <p:cNvPr id="68611" name="Rectangle 7"/>
          <p:cNvSpPr>
            <a:spLocks noGrp="1" noChangeArrowheads="1"/>
          </p:cNvSpPr>
          <p:nvPr>
            <p:ph type="sldNum" sz="quarter" idx="5"/>
          </p:nvPr>
        </p:nvSpPr>
        <p:spPr>
          <a:noFill/>
        </p:spPr>
        <p:txBody>
          <a:bodyPr/>
          <a:lstStyle/>
          <a:p>
            <a:fld id="{8A8BF547-230D-489D-B12F-80E658310591}" type="slidenum">
              <a:rPr lang="en-US"/>
              <a:pPr/>
              <a:t>22</a:t>
            </a:fld>
            <a:endParaRPr lang="en-US"/>
          </a:p>
        </p:txBody>
      </p:sp>
      <p:sp>
        <p:nvSpPr>
          <p:cNvPr id="68612" name="Rectangle 4"/>
          <p:cNvSpPr>
            <a:spLocks noGrp="1" noRot="1" noChangeAspect="1" noChangeArrowheads="1" noTextEdit="1"/>
          </p:cNvSpPr>
          <p:nvPr>
            <p:ph type="sldImg"/>
          </p:nvPr>
        </p:nvSpPr>
        <p:spPr>
          <a:ln/>
        </p:spPr>
      </p:sp>
      <p:sp>
        <p:nvSpPr>
          <p:cNvPr id="68613" name="Rectangle 5"/>
          <p:cNvSpPr>
            <a:spLocks noGrp="1" noChangeArrowheads="1"/>
          </p:cNvSpPr>
          <p:nvPr>
            <p:ph type="body" idx="1"/>
          </p:nvPr>
        </p:nvSpPr>
        <p:spPr>
          <a:noFill/>
        </p:spPr>
        <p:txBody>
          <a:bodyPr/>
          <a:lstStyle/>
          <a:p>
            <a:pPr eaLnBrk="1" hangingPunct="1"/>
            <a:r>
              <a:rPr lang="en-US" smtClean="0">
                <a:latin typeface="Times New Roman" pitchFamily="-105" charset="0"/>
              </a:rPr>
              <a:t>The actual price of $4.90 per kilogram is computed by dividing the actual cost of the material by the actual number of kilograms purchased.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a:noFill/>
        </p:spPr>
        <p:txBody>
          <a:bodyPr/>
          <a:lstStyle/>
          <a:p>
            <a:r>
              <a:rPr lang="en-US"/>
              <a:t>10-</a:t>
            </a:r>
            <a:fld id="{B318490A-6254-49CD-8808-9CDF8E7CE4FB}" type="slidenum">
              <a:rPr lang="en-US"/>
              <a:pPr/>
              <a:t>23</a:t>
            </a:fld>
            <a:endParaRPr lang="en-US"/>
          </a:p>
        </p:txBody>
      </p:sp>
      <p:sp>
        <p:nvSpPr>
          <p:cNvPr id="70659" name="Rectangle 7"/>
          <p:cNvSpPr>
            <a:spLocks noGrp="1" noChangeArrowheads="1"/>
          </p:cNvSpPr>
          <p:nvPr>
            <p:ph type="sldNum" sz="quarter" idx="5"/>
          </p:nvPr>
        </p:nvSpPr>
        <p:spPr>
          <a:noFill/>
        </p:spPr>
        <p:txBody>
          <a:bodyPr/>
          <a:lstStyle/>
          <a:p>
            <a:fld id="{CBFF1B52-474D-4472-92E1-38FFDBB3F6F2}" type="slidenum">
              <a:rPr lang="en-US"/>
              <a:pPr/>
              <a:t>23</a:t>
            </a:fld>
            <a:endParaRPr lang="en-US"/>
          </a:p>
        </p:txBody>
      </p:sp>
      <p:sp>
        <p:nvSpPr>
          <p:cNvPr id="70660" name="Rectangle 4"/>
          <p:cNvSpPr>
            <a:spLocks noGrp="1" noRot="1" noChangeAspect="1" noChangeArrowheads="1" noTextEdit="1"/>
          </p:cNvSpPr>
          <p:nvPr>
            <p:ph type="sldImg"/>
          </p:nvPr>
        </p:nvSpPr>
        <p:spPr>
          <a:ln/>
        </p:spPr>
      </p:sp>
      <p:sp>
        <p:nvSpPr>
          <p:cNvPr id="70661" name="Rectangle 5"/>
          <p:cNvSpPr>
            <a:spLocks noGrp="1" noChangeArrowheads="1"/>
          </p:cNvSpPr>
          <p:nvPr>
            <p:ph type="body" idx="1"/>
          </p:nvPr>
        </p:nvSpPr>
        <p:spPr>
          <a:noFill/>
        </p:spPr>
        <p:txBody>
          <a:bodyPr/>
          <a:lstStyle/>
          <a:p>
            <a:pPr eaLnBrk="1" hangingPunct="1"/>
            <a:r>
              <a:rPr lang="en-US" smtClean="0">
                <a:latin typeface="Times New Roman" pitchFamily="-105" charset="0"/>
              </a:rPr>
              <a:t>The standard quantity of 200 kilograms is computed by multiplying the standard quantity per parka times the number of parkas made.</a:t>
            </a:r>
          </a:p>
          <a:p>
            <a:pPr eaLnBrk="1" hangingPunct="1"/>
            <a:endParaRPr lang="en-US" smtClean="0">
              <a:latin typeface="Times New Roman" pitchFamily="-105"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r>
              <a:rPr lang="en-US"/>
              <a:t>10-</a:t>
            </a:r>
            <a:fld id="{F245EF1A-B121-4674-9993-67611A1432A2}" type="slidenum">
              <a:rPr lang="en-US"/>
              <a:pPr/>
              <a:t>24</a:t>
            </a:fld>
            <a:endParaRPr lang="en-US"/>
          </a:p>
        </p:txBody>
      </p:sp>
      <p:sp>
        <p:nvSpPr>
          <p:cNvPr id="72707" name="Rectangle 7"/>
          <p:cNvSpPr>
            <a:spLocks noGrp="1" noChangeArrowheads="1"/>
          </p:cNvSpPr>
          <p:nvPr>
            <p:ph type="sldNum" sz="quarter" idx="5"/>
          </p:nvPr>
        </p:nvSpPr>
        <p:spPr>
          <a:noFill/>
        </p:spPr>
        <p:txBody>
          <a:bodyPr/>
          <a:lstStyle/>
          <a:p>
            <a:fld id="{283F0584-5174-43D5-95E0-15279E77669E}" type="slidenum">
              <a:rPr lang="en-US"/>
              <a:pPr/>
              <a:t>24</a:t>
            </a:fld>
            <a:endParaRPr lang="en-US"/>
          </a:p>
        </p:txBody>
      </p:sp>
      <p:sp>
        <p:nvSpPr>
          <p:cNvPr id="72708" name="Rectangle 4"/>
          <p:cNvSpPr>
            <a:spLocks noGrp="1" noRot="1" noChangeAspect="1" noChangeArrowheads="1" noTextEdit="1"/>
          </p:cNvSpPr>
          <p:nvPr>
            <p:ph type="sldImg"/>
          </p:nvPr>
        </p:nvSpPr>
        <p:spPr>
          <a:ln/>
        </p:spPr>
      </p:sp>
      <p:sp>
        <p:nvSpPr>
          <p:cNvPr id="72709" name="Rectangle 5"/>
          <p:cNvSpPr>
            <a:spLocks noGrp="1" noChangeArrowheads="1"/>
          </p:cNvSpPr>
          <p:nvPr>
            <p:ph type="body" idx="1"/>
          </p:nvPr>
        </p:nvSpPr>
        <p:spPr>
          <a:noFill/>
        </p:spPr>
        <p:txBody>
          <a:bodyPr/>
          <a:lstStyle/>
          <a:p>
            <a:pPr eaLnBrk="1" hangingPunct="1"/>
            <a:r>
              <a:rPr lang="en-US" smtClean="0">
                <a:latin typeface="Times New Roman" pitchFamily="-105" charset="0"/>
              </a:rPr>
              <a:t>The equations that we have been using thus far can be factored as shown and used to compute price and quantity variances.</a:t>
            </a:r>
          </a:p>
          <a:p>
            <a:pPr eaLnBrk="1" hangingPunct="1"/>
            <a:endParaRPr lang="en-US" smtClean="0">
              <a:latin typeface="Times New Roman" pitchFamily="-105"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dt" sz="quarter" idx="1"/>
          </p:nvPr>
        </p:nvSpPr>
        <p:spPr>
          <a:noFill/>
        </p:spPr>
        <p:txBody>
          <a:bodyPr/>
          <a:lstStyle/>
          <a:p>
            <a:r>
              <a:rPr lang="en-US"/>
              <a:t>10-</a:t>
            </a:r>
            <a:fld id="{0D8107C8-8165-4B55-9D32-192E89180853}" type="slidenum">
              <a:rPr lang="en-US"/>
              <a:pPr/>
              <a:t>25</a:t>
            </a:fld>
            <a:endParaRPr lang="en-US"/>
          </a:p>
        </p:txBody>
      </p:sp>
      <p:sp>
        <p:nvSpPr>
          <p:cNvPr id="76803" name="Rectangle 7"/>
          <p:cNvSpPr>
            <a:spLocks noGrp="1" noChangeArrowheads="1"/>
          </p:cNvSpPr>
          <p:nvPr>
            <p:ph type="sldNum" sz="quarter" idx="5"/>
          </p:nvPr>
        </p:nvSpPr>
        <p:spPr>
          <a:noFill/>
        </p:spPr>
        <p:txBody>
          <a:bodyPr/>
          <a:lstStyle/>
          <a:p>
            <a:fld id="{4B0F4AD9-AFDC-44BD-9C98-C1F34CED2A51}" type="slidenum">
              <a:rPr lang="en-US"/>
              <a:pPr/>
              <a:t>25</a:t>
            </a:fld>
            <a:endParaRPr lang="en-US"/>
          </a:p>
        </p:txBody>
      </p:sp>
      <p:sp>
        <p:nvSpPr>
          <p:cNvPr id="76804" name="Rectangle 4"/>
          <p:cNvSpPr>
            <a:spLocks noGrp="1" noRot="1" noChangeAspect="1" noChangeArrowheads="1" noTextEdit="1"/>
          </p:cNvSpPr>
          <p:nvPr>
            <p:ph type="sldImg"/>
          </p:nvPr>
        </p:nvSpPr>
        <p:spPr>
          <a:ln/>
        </p:spPr>
      </p:sp>
      <p:sp>
        <p:nvSpPr>
          <p:cNvPr id="76805"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The materials price variance is computed using the entire amount of material purchased during the period. The materials quantity variance is computed using only the portion of materials that was used in production during the period.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p:spPr>
        <p:txBody>
          <a:bodyPr/>
          <a:lstStyle/>
          <a:p>
            <a:r>
              <a:rPr lang="en-US"/>
              <a:t>10-</a:t>
            </a:r>
            <a:fld id="{9D0099C5-5842-411C-825D-54E7D199B070}" type="slidenum">
              <a:rPr lang="en-US"/>
              <a:pPr/>
              <a:t>26</a:t>
            </a:fld>
            <a:endParaRPr lang="en-US"/>
          </a:p>
        </p:txBody>
      </p:sp>
      <p:sp>
        <p:nvSpPr>
          <p:cNvPr id="82947" name="Rectangle 7"/>
          <p:cNvSpPr>
            <a:spLocks noGrp="1" noChangeArrowheads="1"/>
          </p:cNvSpPr>
          <p:nvPr>
            <p:ph type="sldNum" sz="quarter" idx="5"/>
          </p:nvPr>
        </p:nvSpPr>
        <p:spPr>
          <a:noFill/>
        </p:spPr>
        <p:txBody>
          <a:bodyPr/>
          <a:lstStyle/>
          <a:p>
            <a:fld id="{2558FC69-D9D7-4105-A7CF-7CB5DD311881}" type="slidenum">
              <a:rPr lang="en-US"/>
              <a:pPr/>
              <a:t>26</a:t>
            </a:fld>
            <a:endParaRPr lang="en-US"/>
          </a:p>
        </p:txBody>
      </p:sp>
      <p:sp>
        <p:nvSpPr>
          <p:cNvPr id="82948" name="Rectangle 4"/>
          <p:cNvSpPr>
            <a:spLocks noGrp="1" noRot="1" noChangeAspect="1" noChangeArrowheads="1" noTextEdit="1"/>
          </p:cNvSpPr>
          <p:nvPr>
            <p:ph type="sldImg"/>
          </p:nvPr>
        </p:nvSpPr>
        <p:spPr>
          <a:ln/>
        </p:spPr>
      </p:sp>
      <p:sp>
        <p:nvSpPr>
          <p:cNvPr id="82949"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In this example, the company produces a Zippy. The direct materials standard calls for 1.5 pounds per Zippy at $4.00 per pound. Last week, Hanson purchased and used 1,700 pounds of material to produce 1,000 </a:t>
            </a:r>
            <a:r>
              <a:rPr lang="en-US" dirty="0" err="1" smtClean="0">
                <a:latin typeface="Times New Roman" pitchFamily="-105" charset="0"/>
              </a:rPr>
              <a:t>Zippies</a:t>
            </a:r>
            <a:r>
              <a:rPr lang="en-US" dirty="0" smtClean="0">
                <a:latin typeface="Times New Roman" pitchFamily="-105" charset="0"/>
              </a:rPr>
              <a:t>. The 1,700 pounds of material cost a total of $6,630. Now, we will see several questions based on the information on this screen.  You may wish to take some notes to use as you answer the questions.  Try to answer each question before advancing to the solution. </a:t>
            </a:r>
          </a:p>
          <a:p>
            <a:pPr eaLnBrk="1" hangingPunct="1"/>
            <a:endParaRPr lang="en-US" dirty="0" smtClean="0">
              <a:latin typeface="Times New Roman" pitchFamily="-105"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dt" sz="quarter" idx="1"/>
          </p:nvPr>
        </p:nvSpPr>
        <p:spPr>
          <a:noFill/>
        </p:spPr>
        <p:txBody>
          <a:bodyPr/>
          <a:lstStyle/>
          <a:p>
            <a:r>
              <a:rPr lang="en-US"/>
              <a:t>10-</a:t>
            </a:r>
            <a:fld id="{761BD2E1-B5E8-42CC-A1BD-7A629FB2C854}" type="slidenum">
              <a:rPr lang="en-US"/>
              <a:pPr/>
              <a:t>27</a:t>
            </a:fld>
            <a:endParaRPr lang="en-US"/>
          </a:p>
        </p:txBody>
      </p:sp>
      <p:sp>
        <p:nvSpPr>
          <p:cNvPr id="84995" name="Rectangle 7"/>
          <p:cNvSpPr>
            <a:spLocks noGrp="1" noChangeArrowheads="1"/>
          </p:cNvSpPr>
          <p:nvPr>
            <p:ph type="sldNum" sz="quarter" idx="5"/>
          </p:nvPr>
        </p:nvSpPr>
        <p:spPr>
          <a:noFill/>
        </p:spPr>
        <p:txBody>
          <a:bodyPr/>
          <a:lstStyle/>
          <a:p>
            <a:fld id="{FD559274-CE71-43EF-86FA-982937713002}" type="slidenum">
              <a:rPr lang="en-US"/>
              <a:pPr/>
              <a:t>27</a:t>
            </a:fld>
            <a:endParaRPr lang="en-US"/>
          </a:p>
        </p:txBody>
      </p:sp>
      <p:sp>
        <p:nvSpPr>
          <p:cNvPr id="84996" name="Rectangle 4"/>
          <p:cNvSpPr>
            <a:spLocks noGrp="1" noRot="1" noChangeAspect="1" noChangeArrowheads="1" noTextEdit="1"/>
          </p:cNvSpPr>
          <p:nvPr>
            <p:ph type="sldImg"/>
          </p:nvPr>
        </p:nvSpPr>
        <p:spPr>
          <a:ln/>
        </p:spPr>
      </p:sp>
      <p:sp>
        <p:nvSpPr>
          <p:cNvPr id="84997"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first question.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p:spPr>
        <p:txBody>
          <a:bodyPr/>
          <a:lstStyle/>
          <a:p>
            <a:r>
              <a:rPr lang="en-US"/>
              <a:t>10-</a:t>
            </a:r>
            <a:fld id="{FAED7657-8BEE-4FAC-83D2-44F2795F8CBE}" type="slidenum">
              <a:rPr lang="en-US"/>
              <a:pPr/>
              <a:t>28</a:t>
            </a:fld>
            <a:endParaRPr lang="en-US"/>
          </a:p>
        </p:txBody>
      </p:sp>
      <p:sp>
        <p:nvSpPr>
          <p:cNvPr id="87043" name="Rectangle 7"/>
          <p:cNvSpPr>
            <a:spLocks noGrp="1" noChangeArrowheads="1"/>
          </p:cNvSpPr>
          <p:nvPr>
            <p:ph type="sldNum" sz="quarter" idx="5"/>
          </p:nvPr>
        </p:nvSpPr>
        <p:spPr>
          <a:noFill/>
        </p:spPr>
        <p:txBody>
          <a:bodyPr/>
          <a:lstStyle/>
          <a:p>
            <a:fld id="{D9038FF5-9AE1-41EE-9C6A-A2F458991380}" type="slidenum">
              <a:rPr lang="en-US"/>
              <a:pPr/>
              <a:t>28</a:t>
            </a:fld>
            <a:endParaRPr lang="en-US"/>
          </a:p>
        </p:txBody>
      </p:sp>
      <p:sp>
        <p:nvSpPr>
          <p:cNvPr id="87044" name="Rectangle 4"/>
          <p:cNvSpPr>
            <a:spLocks noGrp="1" noRot="1" noChangeAspect="1" noChangeArrowheads="1" noTextEdit="1"/>
          </p:cNvSpPr>
          <p:nvPr>
            <p:ph type="sldImg"/>
          </p:nvPr>
        </p:nvSpPr>
        <p:spPr>
          <a:ln/>
        </p:spPr>
      </p:sp>
      <p:sp>
        <p:nvSpPr>
          <p:cNvPr id="87045"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We find the material price variance by multiplying the actual quantity of material purchased times the difference between the actual price per pound and the standard price per pound. We find the actual price per pound by dividing the $6,630 total actual price paid for the material by the 1,700 pounds purchased.</a:t>
            </a:r>
          </a:p>
          <a:p>
            <a:pPr eaLnBrk="1" hangingPunct="1"/>
            <a:endParaRPr lang="en-US" dirty="0" smtClean="0">
              <a:latin typeface="Times New Roman" pitchFamily="-105" charset="0"/>
            </a:endParaRPr>
          </a:p>
          <a:p>
            <a:pPr eaLnBrk="1" hangingPunct="1"/>
            <a:r>
              <a:rPr lang="en-US" dirty="0" smtClean="0">
                <a:latin typeface="Times New Roman" pitchFamily="-105" charset="0"/>
              </a:rPr>
              <a:t>The $170 favorable material price variance results because Hanson paid 10 cents per pound less than standard for 1,700 pounds of material.</a:t>
            </a:r>
          </a:p>
          <a:p>
            <a:pPr eaLnBrk="1" hangingPunct="1"/>
            <a:endParaRPr lang="en-US" dirty="0" smtClean="0">
              <a:latin typeface="Times New Roman" pitchFamily="-105"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dt" sz="quarter" idx="1"/>
          </p:nvPr>
        </p:nvSpPr>
        <p:spPr>
          <a:noFill/>
        </p:spPr>
        <p:txBody>
          <a:bodyPr/>
          <a:lstStyle/>
          <a:p>
            <a:r>
              <a:rPr lang="en-US"/>
              <a:t>10-</a:t>
            </a:r>
            <a:fld id="{AB4188AC-4423-44B7-A53A-98C7F17E7BB8}" type="slidenum">
              <a:rPr lang="en-US"/>
              <a:pPr/>
              <a:t>29</a:t>
            </a:fld>
            <a:endParaRPr lang="en-US"/>
          </a:p>
        </p:txBody>
      </p:sp>
      <p:sp>
        <p:nvSpPr>
          <p:cNvPr id="89091" name="Rectangle 7"/>
          <p:cNvSpPr>
            <a:spLocks noGrp="1" noChangeArrowheads="1"/>
          </p:cNvSpPr>
          <p:nvPr>
            <p:ph type="sldNum" sz="quarter" idx="5"/>
          </p:nvPr>
        </p:nvSpPr>
        <p:spPr>
          <a:noFill/>
        </p:spPr>
        <p:txBody>
          <a:bodyPr/>
          <a:lstStyle/>
          <a:p>
            <a:fld id="{196AF532-558D-44FE-913D-343BB84D410B}" type="slidenum">
              <a:rPr lang="en-US"/>
              <a:pPr/>
              <a:t>29</a:t>
            </a:fld>
            <a:endParaRPr lang="en-US"/>
          </a:p>
        </p:txBody>
      </p:sp>
      <p:sp>
        <p:nvSpPr>
          <p:cNvPr id="89092" name="Rectangle 4"/>
          <p:cNvSpPr>
            <a:spLocks noGrp="1" noRot="1" noChangeAspect="1" noChangeArrowheads="1" noTextEdit="1"/>
          </p:cNvSpPr>
          <p:nvPr>
            <p:ph type="sldImg"/>
          </p:nvPr>
        </p:nvSpPr>
        <p:spPr>
          <a:ln/>
        </p:spPr>
      </p:sp>
      <p:sp>
        <p:nvSpPr>
          <p:cNvPr id="89093"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second question.</a:t>
            </a:r>
          </a:p>
          <a:p>
            <a:pPr eaLnBrk="1" hangingPunct="1"/>
            <a:endParaRPr lang="en-US" smtClean="0">
              <a:latin typeface="Times New Roman" pitchFamily="-10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noFill/>
        </p:spPr>
        <p:txBody>
          <a:bodyPr/>
          <a:lstStyle/>
          <a:p>
            <a:r>
              <a:rPr lang="en-US"/>
              <a:t>10-</a:t>
            </a:r>
            <a:fld id="{0E2CEE65-05E1-4008-AB0C-A6B3395C26AA}" type="slidenum">
              <a:rPr lang="en-US"/>
              <a:pPr/>
              <a:t>3</a:t>
            </a:fld>
            <a:endParaRPr lang="en-US"/>
          </a:p>
        </p:txBody>
      </p:sp>
      <p:sp>
        <p:nvSpPr>
          <p:cNvPr id="21507" name="Rectangle 7"/>
          <p:cNvSpPr>
            <a:spLocks noGrp="1" noChangeArrowheads="1"/>
          </p:cNvSpPr>
          <p:nvPr>
            <p:ph type="sldNum" sz="quarter" idx="5"/>
          </p:nvPr>
        </p:nvSpPr>
        <p:spPr>
          <a:noFill/>
        </p:spPr>
        <p:txBody>
          <a:bodyPr/>
          <a:lstStyle/>
          <a:p>
            <a:fld id="{4AF6D05C-20C2-45A2-B719-2B6F1CD16F1B}" type="slidenum">
              <a:rPr lang="en-US"/>
              <a:pPr/>
              <a:t>3</a:t>
            </a:fld>
            <a:endParaRPr lang="en-US"/>
          </a:p>
        </p:txBody>
      </p:sp>
      <p:sp>
        <p:nvSpPr>
          <p:cNvPr id="21508" name="Rectangle 4"/>
          <p:cNvSpPr>
            <a:spLocks noGrp="1" noRot="1" noChangeAspect="1" noChangeArrowheads="1" noTextEdit="1"/>
          </p:cNvSpPr>
          <p:nvPr>
            <p:ph type="sldImg"/>
          </p:nvPr>
        </p:nvSpPr>
        <p:spPr>
          <a:ln/>
        </p:spPr>
      </p:sp>
      <p:sp>
        <p:nvSpPr>
          <p:cNvPr id="21509" name="Rectangle 5"/>
          <p:cNvSpPr>
            <a:spLocks noGrp="1" noChangeArrowheads="1"/>
          </p:cNvSpPr>
          <p:nvPr>
            <p:ph type="body" idx="1"/>
          </p:nvPr>
        </p:nvSpPr>
        <p:spPr>
          <a:noFill/>
        </p:spPr>
        <p:txBody>
          <a:bodyPr/>
          <a:lstStyle/>
          <a:p>
            <a:pPr eaLnBrk="1" hangingPunct="1"/>
            <a:r>
              <a:rPr lang="en-US" smtClean="0">
                <a:latin typeface="Times New Roman" pitchFamily="-105" charset="0"/>
              </a:rPr>
              <a:t>Management by exception is a system of management in which standards are set for various operating activities, with actual results compared to these standards.  Any deviations that are deemed significant are brought to the attention of management as “exceptions.”  </a:t>
            </a:r>
          </a:p>
          <a:p>
            <a:pPr eaLnBrk="1" hangingPunct="1"/>
            <a:endParaRPr lang="en-US" smtClean="0">
              <a:latin typeface="Times New Roman" pitchFamily="-105" charset="0"/>
            </a:endParaRPr>
          </a:p>
          <a:p>
            <a:pPr eaLnBrk="1" hangingPunct="1"/>
            <a:r>
              <a:rPr lang="en-US" smtClean="0">
                <a:latin typeface="Times New Roman" pitchFamily="-105" charset="0"/>
              </a:rPr>
              <a:t>This chapter applies the management by exception principle to quantity and cost (price) standards with an emphasis on manufacturing applications.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noFill/>
        </p:spPr>
        <p:txBody>
          <a:bodyPr/>
          <a:lstStyle/>
          <a:p>
            <a:r>
              <a:rPr lang="en-US"/>
              <a:t>10-</a:t>
            </a:r>
            <a:fld id="{BC2686C9-04FE-4670-9D7A-02FFEF1FF684}" type="slidenum">
              <a:rPr lang="en-US"/>
              <a:pPr/>
              <a:t>30</a:t>
            </a:fld>
            <a:endParaRPr lang="en-US"/>
          </a:p>
        </p:txBody>
      </p:sp>
      <p:sp>
        <p:nvSpPr>
          <p:cNvPr id="91139" name="Rectangle 7"/>
          <p:cNvSpPr>
            <a:spLocks noGrp="1" noChangeArrowheads="1"/>
          </p:cNvSpPr>
          <p:nvPr>
            <p:ph type="sldNum" sz="quarter" idx="5"/>
          </p:nvPr>
        </p:nvSpPr>
        <p:spPr>
          <a:noFill/>
        </p:spPr>
        <p:txBody>
          <a:bodyPr/>
          <a:lstStyle/>
          <a:p>
            <a:fld id="{339FD1F9-2678-491B-90E7-FBB38590E860}" type="slidenum">
              <a:rPr lang="en-US"/>
              <a:pPr/>
              <a:t>30</a:t>
            </a:fld>
            <a:endParaRPr lang="en-US"/>
          </a:p>
        </p:txBody>
      </p:sp>
      <p:sp>
        <p:nvSpPr>
          <p:cNvPr id="91140" name="Rectangle 4"/>
          <p:cNvSpPr>
            <a:spLocks noGrp="1" noRot="1" noChangeAspect="1" noChangeArrowheads="1" noTextEdit="1"/>
          </p:cNvSpPr>
          <p:nvPr>
            <p:ph type="sldImg"/>
          </p:nvPr>
        </p:nvSpPr>
        <p:spPr>
          <a:ln/>
        </p:spPr>
      </p:sp>
      <p:sp>
        <p:nvSpPr>
          <p:cNvPr id="91141"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The standard quantity is the amount of material that Hanson should have used to make 1,000 </a:t>
            </a:r>
            <a:r>
              <a:rPr lang="en-US" dirty="0" err="1" smtClean="0">
                <a:latin typeface="Times New Roman" pitchFamily="-105" charset="0"/>
              </a:rPr>
              <a:t>Zippies</a:t>
            </a:r>
            <a:r>
              <a:rPr lang="en-US" dirty="0" smtClean="0">
                <a:latin typeface="Times New Roman" pitchFamily="-105" charset="0"/>
              </a:rPr>
              <a:t>.  We find the standard quantity by multiplying the 1.5 pounds per unit standard for one Zippy times the 1,000 </a:t>
            </a:r>
            <a:r>
              <a:rPr lang="en-US" dirty="0" err="1" smtClean="0">
                <a:latin typeface="Times New Roman" pitchFamily="-105" charset="0"/>
              </a:rPr>
              <a:t>Zippies</a:t>
            </a:r>
            <a:r>
              <a:rPr lang="en-US" dirty="0" smtClean="0">
                <a:latin typeface="Times New Roman" pitchFamily="-105" charset="0"/>
              </a:rPr>
              <a:t>.</a:t>
            </a:r>
          </a:p>
          <a:p>
            <a:pPr eaLnBrk="1" hangingPunct="1"/>
            <a:endParaRPr lang="en-US" dirty="0" smtClean="0">
              <a:latin typeface="Times New Roman" pitchFamily="-105" charset="0"/>
            </a:endParaRPr>
          </a:p>
          <a:p>
            <a:pPr eaLnBrk="1" hangingPunct="1"/>
            <a:r>
              <a:rPr lang="en-US" dirty="0" smtClean="0">
                <a:latin typeface="Times New Roman" pitchFamily="-105" charset="0"/>
              </a:rPr>
              <a:t>Now that we know the standard quantity, let’s calculate the material quantity variance. We find the material quantity variance by multiplying the standard price for one pound of material times the difference between the actual quantity of material and the standard quantity of material. The $800 unfavorable material quantity variance results because Hanson used 200 pounds more than standard to make the 1,000 </a:t>
            </a:r>
            <a:r>
              <a:rPr lang="en-US" dirty="0" err="1" smtClean="0">
                <a:latin typeface="Times New Roman" pitchFamily="-105" charset="0"/>
              </a:rPr>
              <a:t>Zippies</a:t>
            </a:r>
            <a:r>
              <a:rPr lang="en-US" dirty="0" smtClean="0">
                <a:latin typeface="Times New Roman" pitchFamily="-105" charset="0"/>
              </a:rPr>
              <a:t>, and each pound of material has a standard price of $4.00. </a:t>
            </a:r>
          </a:p>
          <a:p>
            <a:pPr eaLnBrk="1" hangingPunct="1"/>
            <a:endParaRPr lang="en-US" dirty="0" smtClean="0">
              <a:latin typeface="Times New Roman" pitchFamily="-105"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dt" sz="quarter" idx="1"/>
          </p:nvPr>
        </p:nvSpPr>
        <p:spPr>
          <a:noFill/>
        </p:spPr>
        <p:txBody>
          <a:bodyPr/>
          <a:lstStyle/>
          <a:p>
            <a:r>
              <a:rPr lang="en-US"/>
              <a:t>10-</a:t>
            </a:r>
            <a:fld id="{9032B8B5-E953-452E-9AEE-88D861B3E62D}" type="slidenum">
              <a:rPr lang="en-US"/>
              <a:pPr/>
              <a:t>31</a:t>
            </a:fld>
            <a:endParaRPr lang="en-US"/>
          </a:p>
        </p:txBody>
      </p:sp>
      <p:sp>
        <p:nvSpPr>
          <p:cNvPr id="93187" name="Rectangle 7"/>
          <p:cNvSpPr>
            <a:spLocks noGrp="1" noChangeArrowheads="1"/>
          </p:cNvSpPr>
          <p:nvPr>
            <p:ph type="sldNum" sz="quarter" idx="5"/>
          </p:nvPr>
        </p:nvSpPr>
        <p:spPr>
          <a:noFill/>
        </p:spPr>
        <p:txBody>
          <a:bodyPr/>
          <a:lstStyle/>
          <a:p>
            <a:fld id="{A3B94464-4875-4495-A3BF-DB2259D1A95E}" type="slidenum">
              <a:rPr lang="en-US"/>
              <a:pPr/>
              <a:t>31</a:t>
            </a:fld>
            <a:endParaRPr lang="en-US"/>
          </a:p>
        </p:txBody>
      </p:sp>
      <p:sp>
        <p:nvSpPr>
          <p:cNvPr id="93188" name="Rectangle 4"/>
          <p:cNvSpPr>
            <a:spLocks noGrp="1" noRot="1" noChangeAspect="1" noChangeArrowheads="1" noTextEdit="1"/>
          </p:cNvSpPr>
          <p:nvPr>
            <p:ph type="sldImg"/>
          </p:nvPr>
        </p:nvSpPr>
        <p:spPr>
          <a:ln/>
        </p:spPr>
      </p:sp>
      <p:sp>
        <p:nvSpPr>
          <p:cNvPr id="93189"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Here we see a summary of the material price and quantity variance computations in a convenient three-column format.  You may find this three-column format more helpful than the equations that we used to answer the previous two questions.  </a:t>
            </a:r>
          </a:p>
          <a:p>
            <a:pPr eaLnBrk="1" hangingPunct="1"/>
            <a:endParaRPr lang="en-US" dirty="0" smtClean="0">
              <a:latin typeface="Times New Roman" pitchFamily="-105"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dt" sz="quarter" idx="1"/>
          </p:nvPr>
        </p:nvSpPr>
        <p:spPr>
          <a:noFill/>
        </p:spPr>
        <p:txBody>
          <a:bodyPr/>
          <a:lstStyle/>
          <a:p>
            <a:r>
              <a:rPr lang="en-US"/>
              <a:t>10-</a:t>
            </a:r>
            <a:fld id="{1379EE91-94D0-4E5B-9196-1ADE3E25100D}" type="slidenum">
              <a:rPr lang="en-US"/>
              <a:pPr/>
              <a:t>32</a:t>
            </a:fld>
            <a:endParaRPr lang="en-US"/>
          </a:p>
        </p:txBody>
      </p:sp>
      <p:sp>
        <p:nvSpPr>
          <p:cNvPr id="95235" name="Rectangle 7"/>
          <p:cNvSpPr>
            <a:spLocks noGrp="1" noChangeArrowheads="1"/>
          </p:cNvSpPr>
          <p:nvPr>
            <p:ph type="sldNum" sz="quarter" idx="5"/>
          </p:nvPr>
        </p:nvSpPr>
        <p:spPr>
          <a:noFill/>
        </p:spPr>
        <p:txBody>
          <a:bodyPr/>
          <a:lstStyle/>
          <a:p>
            <a:fld id="{160F163A-059C-426E-A687-C55A3C642A66}" type="slidenum">
              <a:rPr lang="en-US"/>
              <a:pPr/>
              <a:t>32</a:t>
            </a:fld>
            <a:endParaRPr lang="en-US"/>
          </a:p>
        </p:txBody>
      </p:sp>
      <p:sp>
        <p:nvSpPr>
          <p:cNvPr id="95236" name="Rectangle 4"/>
          <p:cNvSpPr>
            <a:spLocks noGrp="1" noRot="1" noChangeAspect="1" noChangeArrowheads="1" noTextEdit="1"/>
          </p:cNvSpPr>
          <p:nvPr>
            <p:ph type="sldImg"/>
          </p:nvPr>
        </p:nvSpPr>
        <p:spPr>
          <a:ln/>
        </p:spPr>
      </p:sp>
      <p:sp>
        <p:nvSpPr>
          <p:cNvPr id="95237" name="Rectangle 5"/>
          <p:cNvSpPr>
            <a:spLocks noGrp="1" noChangeArrowheads="1"/>
          </p:cNvSpPr>
          <p:nvPr>
            <p:ph type="body" idx="1"/>
          </p:nvPr>
        </p:nvSpPr>
        <p:spPr>
          <a:noFill/>
        </p:spPr>
        <p:txBody>
          <a:bodyPr/>
          <a:lstStyle/>
          <a:p>
            <a:pPr eaLnBrk="1" hangingPunct="1"/>
            <a:r>
              <a:rPr lang="en-US" smtClean="0">
                <a:latin typeface="Times New Roman" pitchFamily="-105" charset="0"/>
              </a:rPr>
              <a:t>Let’s extend the Hanson example by increasing the quantity of material purchased to 2,800 pounds at a total cost of $10,920.  All other information is the same as before.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dt" sz="quarter" idx="1"/>
          </p:nvPr>
        </p:nvSpPr>
        <p:spPr>
          <a:noFill/>
        </p:spPr>
        <p:txBody>
          <a:bodyPr/>
          <a:lstStyle/>
          <a:p>
            <a:r>
              <a:rPr lang="en-US"/>
              <a:t>10-</a:t>
            </a:r>
            <a:fld id="{D738FDDE-A522-4911-AE3B-8C49909F6C92}" type="slidenum">
              <a:rPr lang="en-US"/>
              <a:pPr/>
              <a:t>33</a:t>
            </a:fld>
            <a:endParaRPr lang="en-US"/>
          </a:p>
        </p:txBody>
      </p:sp>
      <p:sp>
        <p:nvSpPr>
          <p:cNvPr id="97283" name="Rectangle 7"/>
          <p:cNvSpPr>
            <a:spLocks noGrp="1" noChangeArrowheads="1"/>
          </p:cNvSpPr>
          <p:nvPr>
            <p:ph type="sldNum" sz="quarter" idx="5"/>
          </p:nvPr>
        </p:nvSpPr>
        <p:spPr>
          <a:noFill/>
        </p:spPr>
        <p:txBody>
          <a:bodyPr/>
          <a:lstStyle/>
          <a:p>
            <a:fld id="{0037BDCE-2350-4572-B688-CD965514FA54}" type="slidenum">
              <a:rPr lang="en-US"/>
              <a:pPr/>
              <a:t>33</a:t>
            </a:fld>
            <a:endParaRPr lang="en-US"/>
          </a:p>
        </p:txBody>
      </p:sp>
      <p:sp>
        <p:nvSpPr>
          <p:cNvPr id="97284" name="Rectangle 4"/>
          <p:cNvSpPr>
            <a:spLocks noGrp="1" noRot="1" noChangeAspect="1" noChangeArrowheads="1" noTextEdit="1"/>
          </p:cNvSpPr>
          <p:nvPr>
            <p:ph type="sldImg"/>
          </p:nvPr>
        </p:nvSpPr>
        <p:spPr>
          <a:ln/>
        </p:spPr>
      </p:sp>
      <p:sp>
        <p:nvSpPr>
          <p:cNvPr id="97285"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Hanson actually paid $10,920 for the 2,800 pounds of material.  Multiplying the standard price of $4.00 per pound times the 2,800 pounds of material purchased, we find that Hanson should have paid $11,200.  The price variance is now $280 favorable. The price variance increases in this example because the quantity purchased increased.</a:t>
            </a:r>
          </a:p>
          <a:p>
            <a:pPr eaLnBrk="1" hangingPunct="1"/>
            <a:endParaRPr lang="en-US" dirty="0" smtClean="0">
              <a:latin typeface="Times New Roman" pitchFamily="-105" charset="0"/>
            </a:endParaRPr>
          </a:p>
          <a:p>
            <a:pPr eaLnBrk="1" hangingPunct="1"/>
            <a:r>
              <a:rPr lang="en-US" dirty="0" smtClean="0">
                <a:latin typeface="Times New Roman" pitchFamily="-105" charset="0"/>
              </a:rPr>
              <a:t>The $280 favorable material price variance results because Hanson paid $0.10 per pound less than standard for 2,800 pounds of material.</a:t>
            </a:r>
          </a:p>
          <a:p>
            <a:pPr eaLnBrk="1" hangingPunct="1"/>
            <a:endParaRPr lang="en-US" dirty="0" smtClean="0">
              <a:latin typeface="Times New Roman" pitchFamily="-105"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dt" sz="quarter" idx="1"/>
          </p:nvPr>
        </p:nvSpPr>
        <p:spPr>
          <a:noFill/>
        </p:spPr>
        <p:txBody>
          <a:bodyPr/>
          <a:lstStyle/>
          <a:p>
            <a:r>
              <a:rPr lang="en-US"/>
              <a:t>10-</a:t>
            </a:r>
            <a:fld id="{493E5749-029E-42EF-A91C-0CC57EE43DFA}" type="slidenum">
              <a:rPr lang="en-US"/>
              <a:pPr/>
              <a:t>34</a:t>
            </a:fld>
            <a:endParaRPr lang="en-US"/>
          </a:p>
        </p:txBody>
      </p:sp>
      <p:sp>
        <p:nvSpPr>
          <p:cNvPr id="99331" name="Rectangle 7"/>
          <p:cNvSpPr>
            <a:spLocks noGrp="1" noChangeArrowheads="1"/>
          </p:cNvSpPr>
          <p:nvPr>
            <p:ph type="sldNum" sz="quarter" idx="5"/>
          </p:nvPr>
        </p:nvSpPr>
        <p:spPr>
          <a:noFill/>
        </p:spPr>
        <p:txBody>
          <a:bodyPr/>
          <a:lstStyle/>
          <a:p>
            <a:fld id="{ED81D5DB-36DA-406E-B55E-18D97A191FFE}" type="slidenum">
              <a:rPr lang="en-US"/>
              <a:pPr/>
              <a:t>34</a:t>
            </a:fld>
            <a:endParaRPr lang="en-US"/>
          </a:p>
        </p:txBody>
      </p:sp>
      <p:sp>
        <p:nvSpPr>
          <p:cNvPr id="99332" name="Rectangle 4"/>
          <p:cNvSpPr>
            <a:spLocks noGrp="1" noRot="1" noChangeAspect="1" noChangeArrowheads="1" noTextEdit="1"/>
          </p:cNvSpPr>
          <p:nvPr>
            <p:ph type="sldImg"/>
          </p:nvPr>
        </p:nvSpPr>
        <p:spPr>
          <a:ln/>
        </p:spPr>
      </p:sp>
      <p:sp>
        <p:nvSpPr>
          <p:cNvPr id="99333" name="Rectangle 5"/>
          <p:cNvSpPr>
            <a:spLocks noGrp="1" noChangeArrowheads="1"/>
          </p:cNvSpPr>
          <p:nvPr>
            <p:ph type="body" idx="1"/>
          </p:nvPr>
        </p:nvSpPr>
        <p:spPr>
          <a:noFill/>
        </p:spPr>
        <p:txBody>
          <a:bodyPr/>
          <a:lstStyle/>
          <a:p>
            <a:pPr eaLnBrk="1" hangingPunct="1"/>
            <a:r>
              <a:rPr lang="en-US" smtClean="0">
                <a:latin typeface="Times New Roman" pitchFamily="-105" charset="0"/>
              </a:rPr>
              <a:t>The material quantity variance is the same as before because Hanson again used the same amount of material as before to make the same number of Zippies. </a:t>
            </a:r>
          </a:p>
          <a:p>
            <a:pPr eaLnBrk="1" hangingPunct="1"/>
            <a:endParaRPr lang="en-US" smtClean="0">
              <a:latin typeface="Times New Roman" pitchFamily="-105" charset="0"/>
            </a:endParaRPr>
          </a:p>
          <a:p>
            <a:pPr eaLnBrk="1" hangingPunct="1"/>
            <a:endParaRPr lang="en-US" smtClean="0">
              <a:latin typeface="Times New Roman" pitchFamily="-105"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dt" sz="quarter" idx="1"/>
          </p:nvPr>
        </p:nvSpPr>
        <p:spPr>
          <a:noFill/>
        </p:spPr>
        <p:txBody>
          <a:bodyPr/>
          <a:lstStyle/>
          <a:p>
            <a:r>
              <a:rPr lang="en-US"/>
              <a:t>10-</a:t>
            </a:r>
            <a:fld id="{ECE73ED6-BA07-4F46-AA09-A03C67F7CD2F}" type="slidenum">
              <a:rPr lang="en-US"/>
              <a:pPr/>
              <a:t>35</a:t>
            </a:fld>
            <a:endParaRPr lang="en-US"/>
          </a:p>
        </p:txBody>
      </p:sp>
      <p:sp>
        <p:nvSpPr>
          <p:cNvPr id="101379" name="Rectangle 7"/>
          <p:cNvSpPr>
            <a:spLocks noGrp="1" noChangeArrowheads="1"/>
          </p:cNvSpPr>
          <p:nvPr>
            <p:ph type="sldNum" sz="quarter" idx="5"/>
          </p:nvPr>
        </p:nvSpPr>
        <p:spPr>
          <a:noFill/>
        </p:spPr>
        <p:txBody>
          <a:bodyPr/>
          <a:lstStyle/>
          <a:p>
            <a:fld id="{0C2B07B2-B1C4-4921-9079-C53ECAEAE6E6}" type="slidenum">
              <a:rPr lang="en-US"/>
              <a:pPr/>
              <a:t>35</a:t>
            </a:fld>
            <a:endParaRPr lang="en-US"/>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noFill/>
        </p:spPr>
        <p:txBody>
          <a:bodyPr/>
          <a:lstStyle/>
          <a:p>
            <a:pPr eaLnBrk="1" hangingPunct="1"/>
            <a:r>
              <a:rPr lang="en-US" smtClean="0">
                <a:latin typeface="Times New Roman" pitchFamily="-105" charset="0"/>
              </a:rPr>
              <a:t>Learning objective number 3 is to c</a:t>
            </a:r>
            <a:r>
              <a:rPr lang="en-US" smtClean="0">
                <a:latin typeface="Times New Roman" pitchFamily="-105" charset="0"/>
                <a:cs typeface="Times New Roman" pitchFamily="-105" charset="0"/>
              </a:rPr>
              <a:t>ompute the direct labor rate and efficiency variances and explain their significance.</a:t>
            </a:r>
            <a:r>
              <a:rPr lang="en-US" smtClean="0">
                <a:latin typeface="Times New Roman" pitchFamily="-105" charset="0"/>
              </a:rPr>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dt" sz="quarter" idx="1"/>
          </p:nvPr>
        </p:nvSpPr>
        <p:spPr>
          <a:noFill/>
        </p:spPr>
        <p:txBody>
          <a:bodyPr/>
          <a:lstStyle/>
          <a:p>
            <a:r>
              <a:rPr lang="en-US"/>
              <a:t>10-</a:t>
            </a:r>
            <a:fld id="{18CB8207-696F-461A-8630-226818A66771}" type="slidenum">
              <a:rPr lang="en-US"/>
              <a:pPr/>
              <a:t>36</a:t>
            </a:fld>
            <a:endParaRPr lang="en-US"/>
          </a:p>
        </p:txBody>
      </p:sp>
      <p:sp>
        <p:nvSpPr>
          <p:cNvPr id="103427" name="Rectangle 7"/>
          <p:cNvSpPr>
            <a:spLocks noGrp="1" noChangeArrowheads="1"/>
          </p:cNvSpPr>
          <p:nvPr>
            <p:ph type="sldNum" sz="quarter" idx="5"/>
          </p:nvPr>
        </p:nvSpPr>
        <p:spPr>
          <a:noFill/>
        </p:spPr>
        <p:txBody>
          <a:bodyPr/>
          <a:lstStyle/>
          <a:p>
            <a:fld id="{DA67CAAF-2EF6-4683-8082-A1F38EA9FE37}" type="slidenum">
              <a:rPr lang="en-US"/>
              <a:pPr/>
              <a:t>36</a:t>
            </a:fld>
            <a:endParaRPr lang="en-US"/>
          </a:p>
        </p:txBody>
      </p:sp>
      <p:sp>
        <p:nvSpPr>
          <p:cNvPr id="103428" name="Rectangle 2"/>
          <p:cNvSpPr>
            <a:spLocks noGrp="1" noRot="1" noChangeAspect="1" noChangeArrowheads="1" noTextEdit="1"/>
          </p:cNvSpPr>
          <p:nvPr>
            <p:ph type="sldImg"/>
          </p:nvPr>
        </p:nvSpPr>
        <p:spPr>
          <a:solidFill>
            <a:srgbClr val="FFFFFF"/>
          </a:solidFill>
          <a:ln/>
        </p:spPr>
      </p:sp>
      <p:sp>
        <p:nvSpPr>
          <p:cNvPr id="103429" name="Rectangle 3"/>
          <p:cNvSpPr>
            <a:spLocks noGrp="1" noChangeArrowheads="1"/>
          </p:cNvSpPr>
          <p:nvPr>
            <p:ph type="body" idx="1"/>
          </p:nvPr>
        </p:nvSpPr>
        <p:spPr>
          <a:xfrm>
            <a:off x="935038" y="4416425"/>
            <a:ext cx="5140325" cy="4183063"/>
          </a:xfrm>
          <a:solidFill>
            <a:srgbClr val="FFFFFF"/>
          </a:solidFill>
        </p:spPr>
        <p:txBody>
          <a:bodyPr/>
          <a:lstStyle/>
          <a:p>
            <a:pPr eaLnBrk="1" hangingPunct="1"/>
            <a:r>
              <a:rPr lang="en-US" smtClean="0">
                <a:latin typeface="Times New Roman" pitchFamily="-105" charset="0"/>
              </a:rPr>
              <a:t>Now let’s turn our attention back to Glacier Peak Outfitters to illustrate the computation of labor rate and efficiency variances.   </a:t>
            </a:r>
          </a:p>
          <a:p>
            <a:pPr eaLnBrk="1" hangingPunct="1"/>
            <a:endParaRPr lang="en-US" smtClean="0">
              <a:latin typeface="Times New Roman" pitchFamily="-105"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dt" sz="quarter" idx="1"/>
          </p:nvPr>
        </p:nvSpPr>
        <p:spPr>
          <a:noFill/>
        </p:spPr>
        <p:txBody>
          <a:bodyPr/>
          <a:lstStyle/>
          <a:p>
            <a:r>
              <a:rPr lang="en-US"/>
              <a:t>10-</a:t>
            </a:r>
            <a:fld id="{83F4F5C9-1CF0-4BB8-9F44-B58A391822FE}" type="slidenum">
              <a:rPr lang="en-US"/>
              <a:pPr/>
              <a:t>37</a:t>
            </a:fld>
            <a:endParaRPr lang="en-US"/>
          </a:p>
        </p:txBody>
      </p:sp>
      <p:sp>
        <p:nvSpPr>
          <p:cNvPr id="105475" name="Rectangle 7"/>
          <p:cNvSpPr>
            <a:spLocks noGrp="1" noChangeArrowheads="1"/>
          </p:cNvSpPr>
          <p:nvPr>
            <p:ph type="sldNum" sz="quarter" idx="5"/>
          </p:nvPr>
        </p:nvSpPr>
        <p:spPr>
          <a:noFill/>
        </p:spPr>
        <p:txBody>
          <a:bodyPr/>
          <a:lstStyle/>
          <a:p>
            <a:fld id="{8A15CB16-06CE-4F13-A9DF-B2A9827A54B3}" type="slidenum">
              <a:rPr lang="en-US"/>
              <a:pPr/>
              <a:t>37</a:t>
            </a:fld>
            <a:endParaRPr lang="en-US"/>
          </a:p>
        </p:txBody>
      </p:sp>
      <p:sp>
        <p:nvSpPr>
          <p:cNvPr id="105476" name="Rectangle 4"/>
          <p:cNvSpPr>
            <a:spLocks noGrp="1" noRot="1" noChangeAspect="1" noChangeArrowheads="1" noTextEdit="1"/>
          </p:cNvSpPr>
          <p:nvPr>
            <p:ph type="sldImg"/>
          </p:nvPr>
        </p:nvSpPr>
        <p:spPr>
          <a:ln/>
        </p:spPr>
      </p:sp>
      <p:sp>
        <p:nvSpPr>
          <p:cNvPr id="105477" name="Rectangle 5"/>
          <p:cNvSpPr>
            <a:spLocks noGrp="1" noChangeArrowheads="1"/>
          </p:cNvSpPr>
          <p:nvPr>
            <p:ph type="body" idx="1"/>
          </p:nvPr>
        </p:nvSpPr>
        <p:spPr>
          <a:noFill/>
        </p:spPr>
        <p:txBody>
          <a:bodyPr/>
          <a:lstStyle/>
          <a:p>
            <a:pPr eaLnBrk="1" hangingPunct="1"/>
            <a:r>
              <a:rPr lang="en-US" smtClean="0">
                <a:latin typeface="Times New Roman" pitchFamily="-105" charset="0"/>
              </a:rPr>
              <a:t>The labor rate variance, defined as the difference between the actual average hourly wage paid and the standard hourly wage, is $1,250 unfavorable.  The  rate variance is labeled unfavorable because the actual average wage rate was more than the standard wage rate by $0.50 per hour.</a:t>
            </a:r>
          </a:p>
          <a:p>
            <a:pPr eaLnBrk="1" hangingPunct="1"/>
            <a:endParaRPr lang="en-US" smtClean="0">
              <a:latin typeface="Times New Roman" pitchFamily="-105" charset="0"/>
            </a:endParaRPr>
          </a:p>
          <a:p>
            <a:pPr eaLnBrk="1" hangingPunct="1"/>
            <a:r>
              <a:rPr lang="en-US" smtClean="0">
                <a:latin typeface="Times New Roman" pitchFamily="-105" charset="0"/>
              </a:rPr>
              <a:t>The labor efficiency variance, defined as the difference between the actual quantity of labor hours and the quantity allowed according to the standard, is $1,000 unfavorable.  The efficiency variance is labeled unfavorable because the actual quantity of hours exceeds the standard quantity allowed by 100 hours.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p:spPr>
        <p:txBody>
          <a:bodyPr/>
          <a:lstStyle/>
          <a:p>
            <a:r>
              <a:rPr lang="en-US"/>
              <a:t>10-</a:t>
            </a:r>
            <a:fld id="{0A64413C-7A5D-4612-AC2A-0243143818B4}" type="slidenum">
              <a:rPr lang="en-US"/>
              <a:pPr/>
              <a:t>38</a:t>
            </a:fld>
            <a:endParaRPr lang="en-US"/>
          </a:p>
        </p:txBody>
      </p:sp>
      <p:sp>
        <p:nvSpPr>
          <p:cNvPr id="107523" name="Rectangle 7"/>
          <p:cNvSpPr>
            <a:spLocks noGrp="1" noChangeArrowheads="1"/>
          </p:cNvSpPr>
          <p:nvPr>
            <p:ph type="sldNum" sz="quarter" idx="5"/>
          </p:nvPr>
        </p:nvSpPr>
        <p:spPr>
          <a:noFill/>
        </p:spPr>
        <p:txBody>
          <a:bodyPr/>
          <a:lstStyle/>
          <a:p>
            <a:fld id="{B81F1AF4-B66A-4390-B7A2-E0ABC93BD6E1}" type="slidenum">
              <a:rPr lang="en-US"/>
              <a:pPr/>
              <a:t>38</a:t>
            </a:fld>
            <a:endParaRPr lang="en-US"/>
          </a:p>
        </p:txBody>
      </p:sp>
      <p:sp>
        <p:nvSpPr>
          <p:cNvPr id="107524" name="Rectangle 4"/>
          <p:cNvSpPr>
            <a:spLocks noGrp="1" noRot="1" noChangeAspect="1" noChangeArrowheads="1" noTextEdit="1"/>
          </p:cNvSpPr>
          <p:nvPr>
            <p:ph type="sldImg"/>
          </p:nvPr>
        </p:nvSpPr>
        <p:spPr>
          <a:ln/>
        </p:spPr>
      </p:sp>
      <p:sp>
        <p:nvSpPr>
          <p:cNvPr id="107525" name="Rectangle 5"/>
          <p:cNvSpPr>
            <a:spLocks noGrp="1" noChangeArrowheads="1"/>
          </p:cNvSpPr>
          <p:nvPr>
            <p:ph type="body" idx="1"/>
          </p:nvPr>
        </p:nvSpPr>
        <p:spPr>
          <a:noFill/>
        </p:spPr>
        <p:txBody>
          <a:bodyPr/>
          <a:lstStyle/>
          <a:p>
            <a:pPr eaLnBrk="1" hangingPunct="1"/>
            <a:r>
              <a:rPr lang="en-US" smtClean="0">
                <a:latin typeface="Times New Roman" pitchFamily="-105" charset="0"/>
              </a:rPr>
              <a:t>The actual price (or rate) of $10.50 per hour is computed by dividing the actual total cost for labor by the actual number of hours worked. </a:t>
            </a:r>
          </a:p>
          <a:p>
            <a:pPr eaLnBrk="1" hangingPunct="1"/>
            <a:endParaRPr lang="en-US" smtClean="0">
              <a:latin typeface="Times New Roman" pitchFamily="-105"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p:spPr>
        <p:txBody>
          <a:bodyPr/>
          <a:lstStyle/>
          <a:p>
            <a:r>
              <a:rPr lang="en-US"/>
              <a:t>10-</a:t>
            </a:r>
            <a:fld id="{B135FFA7-C241-4ECC-91A1-9E612864C726}" type="slidenum">
              <a:rPr lang="en-US"/>
              <a:pPr/>
              <a:t>39</a:t>
            </a:fld>
            <a:endParaRPr lang="en-US"/>
          </a:p>
        </p:txBody>
      </p:sp>
      <p:sp>
        <p:nvSpPr>
          <p:cNvPr id="109571" name="Rectangle 7"/>
          <p:cNvSpPr>
            <a:spLocks noGrp="1" noChangeArrowheads="1"/>
          </p:cNvSpPr>
          <p:nvPr>
            <p:ph type="sldNum" sz="quarter" idx="5"/>
          </p:nvPr>
        </p:nvSpPr>
        <p:spPr>
          <a:noFill/>
        </p:spPr>
        <p:txBody>
          <a:bodyPr/>
          <a:lstStyle/>
          <a:p>
            <a:fld id="{FBDBE379-0FDF-4ED5-BA87-3F3E9DD5A900}" type="slidenum">
              <a:rPr lang="en-US"/>
              <a:pPr/>
              <a:t>39</a:t>
            </a:fld>
            <a:endParaRPr lang="en-US"/>
          </a:p>
        </p:txBody>
      </p:sp>
      <p:sp>
        <p:nvSpPr>
          <p:cNvPr id="109572" name="Rectangle 4"/>
          <p:cNvSpPr>
            <a:spLocks noGrp="1" noRot="1" noChangeAspect="1" noChangeArrowheads="1" noTextEdit="1"/>
          </p:cNvSpPr>
          <p:nvPr>
            <p:ph type="sldImg"/>
          </p:nvPr>
        </p:nvSpPr>
        <p:spPr>
          <a:ln/>
        </p:spPr>
      </p:sp>
      <p:sp>
        <p:nvSpPr>
          <p:cNvPr id="109573" name="Rectangle 5"/>
          <p:cNvSpPr>
            <a:spLocks noGrp="1" noChangeArrowheads="1"/>
          </p:cNvSpPr>
          <p:nvPr>
            <p:ph type="body" idx="1"/>
          </p:nvPr>
        </p:nvSpPr>
        <p:spPr>
          <a:noFill/>
        </p:spPr>
        <p:txBody>
          <a:bodyPr/>
          <a:lstStyle/>
          <a:p>
            <a:pPr eaLnBrk="1" hangingPunct="1"/>
            <a:r>
              <a:rPr lang="en-US" smtClean="0">
                <a:latin typeface="Times New Roman" pitchFamily="-105" charset="0"/>
              </a:rPr>
              <a:t>The standard quantity of 2,400 hours is computed by multiplying the standard hours for one parka times the number of parkas made.</a:t>
            </a:r>
          </a:p>
          <a:p>
            <a:pPr eaLnBrk="1" hangingPunct="1"/>
            <a:endParaRPr lang="en-US" smtClean="0">
              <a:latin typeface="Times New Roman" pitchFamily="-105" charset="0"/>
            </a:endParaRPr>
          </a:p>
          <a:p>
            <a:pPr eaLnBrk="1" hangingPunct="1"/>
            <a:endParaRPr lang="en-US" smtClean="0">
              <a:latin typeface="Times New Roman" pitchFamily="-105"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r>
              <a:rPr lang="en-US"/>
              <a:t>10-</a:t>
            </a:r>
            <a:fld id="{F1062706-463F-45F2-90A1-1717309F426C}" type="slidenum">
              <a:rPr lang="en-US"/>
              <a:pPr/>
              <a:t>4</a:t>
            </a:fld>
            <a:endParaRPr lang="en-US"/>
          </a:p>
        </p:txBody>
      </p:sp>
      <p:sp>
        <p:nvSpPr>
          <p:cNvPr id="29699" name="Rectangle 7"/>
          <p:cNvSpPr>
            <a:spLocks noGrp="1" noChangeArrowheads="1"/>
          </p:cNvSpPr>
          <p:nvPr>
            <p:ph type="sldNum" sz="quarter" idx="5"/>
          </p:nvPr>
        </p:nvSpPr>
        <p:spPr>
          <a:noFill/>
        </p:spPr>
        <p:txBody>
          <a:bodyPr/>
          <a:lstStyle/>
          <a:p>
            <a:fld id="{0651D07F-312D-469D-AE0C-B9A8F6E89599}" type="slidenum">
              <a:rPr lang="en-US"/>
              <a:pPr/>
              <a:t>4</a:t>
            </a:fld>
            <a:endParaRPr lang="en-US"/>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p:spPr>
        <p:txBody>
          <a:bodyPr/>
          <a:lstStyle/>
          <a:p>
            <a:pPr eaLnBrk="1" hangingPunct="1"/>
            <a:r>
              <a:rPr lang="en-US" smtClean="0">
                <a:latin typeface="Times New Roman" pitchFamily="-105" charset="0"/>
              </a:rPr>
              <a:t>Learning objective number 1 is to e</a:t>
            </a:r>
            <a:r>
              <a:rPr lang="en-US" smtClean="0">
                <a:latin typeface="Times New Roman" pitchFamily="-105" charset="0"/>
                <a:cs typeface="Times New Roman" pitchFamily="-105" charset="0"/>
              </a:rPr>
              <a:t>xplain how direct materials standards and direct labor standards are set.</a:t>
            </a:r>
          </a:p>
          <a:p>
            <a:pPr eaLnBrk="1" hangingPunct="1"/>
            <a:endParaRPr lang="en-US" smtClean="0">
              <a:latin typeface="Times New Roman" pitchFamily="-105"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p:spPr>
        <p:txBody>
          <a:bodyPr/>
          <a:lstStyle/>
          <a:p>
            <a:r>
              <a:rPr lang="en-US"/>
              <a:t>10-</a:t>
            </a:r>
            <a:fld id="{55FB3330-026D-481E-AD9D-E846DE918F5F}" type="slidenum">
              <a:rPr lang="en-US"/>
              <a:pPr/>
              <a:t>40</a:t>
            </a:fld>
            <a:endParaRPr lang="en-US"/>
          </a:p>
        </p:txBody>
      </p:sp>
      <p:sp>
        <p:nvSpPr>
          <p:cNvPr id="111619" name="Rectangle 7"/>
          <p:cNvSpPr>
            <a:spLocks noGrp="1" noChangeArrowheads="1"/>
          </p:cNvSpPr>
          <p:nvPr>
            <p:ph type="sldNum" sz="quarter" idx="5"/>
          </p:nvPr>
        </p:nvSpPr>
        <p:spPr>
          <a:noFill/>
        </p:spPr>
        <p:txBody>
          <a:bodyPr/>
          <a:lstStyle/>
          <a:p>
            <a:fld id="{C128554E-DCC0-4DF4-B1EB-95EA1787DFC5}" type="slidenum">
              <a:rPr lang="en-US"/>
              <a:pPr/>
              <a:t>40</a:t>
            </a:fld>
            <a:endParaRPr lang="en-US"/>
          </a:p>
        </p:txBody>
      </p:sp>
      <p:sp>
        <p:nvSpPr>
          <p:cNvPr id="111620" name="Rectangle 4"/>
          <p:cNvSpPr>
            <a:spLocks noGrp="1" noRot="1" noChangeAspect="1" noChangeArrowheads="1" noTextEdit="1"/>
          </p:cNvSpPr>
          <p:nvPr>
            <p:ph type="sldImg"/>
          </p:nvPr>
        </p:nvSpPr>
        <p:spPr>
          <a:ln/>
        </p:spPr>
      </p:sp>
      <p:sp>
        <p:nvSpPr>
          <p:cNvPr id="111621" name="Rectangle 5"/>
          <p:cNvSpPr>
            <a:spLocks noGrp="1" noChangeArrowheads="1"/>
          </p:cNvSpPr>
          <p:nvPr>
            <p:ph type="body" idx="1"/>
          </p:nvPr>
        </p:nvSpPr>
        <p:spPr>
          <a:noFill/>
        </p:spPr>
        <p:txBody>
          <a:bodyPr/>
          <a:lstStyle/>
          <a:p>
            <a:pPr eaLnBrk="1" hangingPunct="1"/>
            <a:r>
              <a:rPr lang="en-US" smtClean="0">
                <a:latin typeface="Times New Roman" pitchFamily="-105" charset="0"/>
              </a:rPr>
              <a:t>Factored equations can also be used to compute the rate and efficiency variances.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p:spPr>
        <p:txBody>
          <a:bodyPr/>
          <a:lstStyle/>
          <a:p>
            <a:r>
              <a:rPr lang="en-US"/>
              <a:t>10-</a:t>
            </a:r>
            <a:fld id="{7A7B95BF-5527-4924-A643-EC035A799F2F}" type="slidenum">
              <a:rPr lang="en-US"/>
              <a:pPr/>
              <a:t>41</a:t>
            </a:fld>
            <a:endParaRPr lang="en-US"/>
          </a:p>
        </p:txBody>
      </p:sp>
      <p:sp>
        <p:nvSpPr>
          <p:cNvPr id="117763" name="Rectangle 7"/>
          <p:cNvSpPr>
            <a:spLocks noGrp="1" noChangeArrowheads="1"/>
          </p:cNvSpPr>
          <p:nvPr>
            <p:ph type="sldNum" sz="quarter" idx="5"/>
          </p:nvPr>
        </p:nvSpPr>
        <p:spPr>
          <a:noFill/>
        </p:spPr>
        <p:txBody>
          <a:bodyPr/>
          <a:lstStyle/>
          <a:p>
            <a:fld id="{51E204AB-DA04-48C3-80CF-CB02AE011B0D}" type="slidenum">
              <a:rPr lang="en-US"/>
              <a:pPr/>
              <a:t>41</a:t>
            </a:fld>
            <a:endParaRPr lang="en-US"/>
          </a:p>
        </p:txBody>
      </p:sp>
      <p:sp>
        <p:nvSpPr>
          <p:cNvPr id="117764" name="Rectangle 4"/>
          <p:cNvSpPr>
            <a:spLocks noGrp="1" noRot="1" noChangeAspect="1" noChangeArrowheads="1" noTextEdit="1"/>
          </p:cNvSpPr>
          <p:nvPr>
            <p:ph type="sldImg"/>
          </p:nvPr>
        </p:nvSpPr>
        <p:spPr>
          <a:ln/>
        </p:spPr>
      </p:sp>
      <p:sp>
        <p:nvSpPr>
          <p:cNvPr id="117765" name="Rectangle 5"/>
          <p:cNvSpPr>
            <a:spLocks noGrp="1" noChangeArrowheads="1"/>
          </p:cNvSpPr>
          <p:nvPr>
            <p:ph type="body" idx="1"/>
          </p:nvPr>
        </p:nvSpPr>
        <p:spPr>
          <a:noFill/>
        </p:spPr>
        <p:txBody>
          <a:bodyPr/>
          <a:lstStyle/>
          <a:p>
            <a:pPr eaLnBrk="1" hangingPunct="1"/>
            <a:r>
              <a:rPr lang="en-US" smtClean="0">
                <a:latin typeface="Times New Roman" pitchFamily="-105" charset="0"/>
              </a:rPr>
              <a:t>Let’s return to the Hanson Company and compute labor variances.</a:t>
            </a:r>
          </a:p>
          <a:p>
            <a:pPr eaLnBrk="1" hangingPunct="1"/>
            <a:endParaRPr lang="en-US" smtClean="0">
              <a:latin typeface="Times New Roman" pitchFamily="-105" charset="0"/>
            </a:endParaRPr>
          </a:p>
          <a:p>
            <a:pPr eaLnBrk="1" hangingPunct="1"/>
            <a:r>
              <a:rPr lang="en-US" smtClean="0">
                <a:latin typeface="Times New Roman" pitchFamily="-105" charset="0"/>
              </a:rPr>
              <a:t>The direct labor standard to produce each Zippy is 1.5 hours at $12.00 per hour. Last week, it took 1,550 direct labor hours to produce 1,000 Zippies, and the total labor cost was $18,910.  </a:t>
            </a:r>
          </a:p>
          <a:p>
            <a:pPr eaLnBrk="1" hangingPunct="1"/>
            <a:endParaRPr lang="en-US" smtClean="0">
              <a:latin typeface="Times New Roman" pitchFamily="-105" charset="0"/>
            </a:endParaRPr>
          </a:p>
          <a:p>
            <a:pPr eaLnBrk="1" hangingPunct="1"/>
            <a:r>
              <a:rPr lang="en-US" smtClean="0">
                <a:latin typeface="Times New Roman" pitchFamily="-105" charset="0"/>
              </a:rPr>
              <a:t>Next, we will see several questions based on the information on this screen.  Again, you may wish to take some notes to use as you answer the questions.  Also, just as you did with the material variance questions, try to answer each question before advancing to the solution.</a:t>
            </a:r>
          </a:p>
          <a:p>
            <a:pPr eaLnBrk="1" hangingPunct="1"/>
            <a:endParaRPr lang="en-US" smtClean="0">
              <a:latin typeface="Times New Roman" pitchFamily="-105"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p:spPr>
        <p:txBody>
          <a:bodyPr/>
          <a:lstStyle/>
          <a:p>
            <a:r>
              <a:rPr lang="en-US"/>
              <a:t>10-</a:t>
            </a:r>
            <a:fld id="{5F5F4A9B-B8F1-4C2C-8149-008DF4C696DF}" type="slidenum">
              <a:rPr lang="en-US"/>
              <a:pPr/>
              <a:t>42</a:t>
            </a:fld>
            <a:endParaRPr lang="en-US"/>
          </a:p>
        </p:txBody>
      </p:sp>
      <p:sp>
        <p:nvSpPr>
          <p:cNvPr id="119811" name="Rectangle 7"/>
          <p:cNvSpPr>
            <a:spLocks noGrp="1" noChangeArrowheads="1"/>
          </p:cNvSpPr>
          <p:nvPr>
            <p:ph type="sldNum" sz="quarter" idx="5"/>
          </p:nvPr>
        </p:nvSpPr>
        <p:spPr>
          <a:noFill/>
        </p:spPr>
        <p:txBody>
          <a:bodyPr/>
          <a:lstStyle/>
          <a:p>
            <a:fld id="{EE3DE4DF-3C02-4FDD-AFDE-6B2A0320E0F0}" type="slidenum">
              <a:rPr lang="en-US"/>
              <a:pPr/>
              <a:t>42</a:t>
            </a:fld>
            <a:endParaRPr lang="en-US"/>
          </a:p>
        </p:txBody>
      </p:sp>
      <p:sp>
        <p:nvSpPr>
          <p:cNvPr id="119812" name="Rectangle 4"/>
          <p:cNvSpPr>
            <a:spLocks noGrp="1" noRot="1" noChangeAspect="1" noChangeArrowheads="1" noTextEdit="1"/>
          </p:cNvSpPr>
          <p:nvPr>
            <p:ph type="sldImg"/>
          </p:nvPr>
        </p:nvSpPr>
        <p:spPr>
          <a:ln/>
        </p:spPr>
      </p:sp>
      <p:sp>
        <p:nvSpPr>
          <p:cNvPr id="119813"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first labor variance question.</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dt" sz="quarter" idx="1"/>
          </p:nvPr>
        </p:nvSpPr>
        <p:spPr>
          <a:noFill/>
        </p:spPr>
        <p:txBody>
          <a:bodyPr/>
          <a:lstStyle/>
          <a:p>
            <a:r>
              <a:rPr lang="en-US"/>
              <a:t>10-</a:t>
            </a:r>
            <a:fld id="{E81B3F76-03EB-45C3-90E1-D07AD67868CC}" type="slidenum">
              <a:rPr lang="en-US"/>
              <a:pPr/>
              <a:t>43</a:t>
            </a:fld>
            <a:endParaRPr lang="en-US"/>
          </a:p>
        </p:txBody>
      </p:sp>
      <p:sp>
        <p:nvSpPr>
          <p:cNvPr id="121859" name="Rectangle 7"/>
          <p:cNvSpPr>
            <a:spLocks noGrp="1" noChangeArrowheads="1"/>
          </p:cNvSpPr>
          <p:nvPr>
            <p:ph type="sldNum" sz="quarter" idx="5"/>
          </p:nvPr>
        </p:nvSpPr>
        <p:spPr>
          <a:noFill/>
        </p:spPr>
        <p:txBody>
          <a:bodyPr/>
          <a:lstStyle/>
          <a:p>
            <a:fld id="{4B0BF383-FA65-4F33-BBAE-1EFEC5D25D46}" type="slidenum">
              <a:rPr lang="en-US"/>
              <a:pPr/>
              <a:t>43</a:t>
            </a:fld>
            <a:endParaRPr lang="en-US"/>
          </a:p>
        </p:txBody>
      </p:sp>
      <p:sp>
        <p:nvSpPr>
          <p:cNvPr id="121860" name="Rectangle 4"/>
          <p:cNvSpPr>
            <a:spLocks noGrp="1" noRot="1" noChangeAspect="1" noChangeArrowheads="1" noTextEdit="1"/>
          </p:cNvSpPr>
          <p:nvPr>
            <p:ph type="sldImg"/>
          </p:nvPr>
        </p:nvSpPr>
        <p:spPr>
          <a:ln/>
        </p:spPr>
      </p:sp>
      <p:sp>
        <p:nvSpPr>
          <p:cNvPr id="121861" name="Rectangle 5"/>
          <p:cNvSpPr>
            <a:spLocks noGrp="1" noChangeArrowheads="1"/>
          </p:cNvSpPr>
          <p:nvPr>
            <p:ph type="body" idx="1"/>
          </p:nvPr>
        </p:nvSpPr>
        <p:spPr>
          <a:noFill/>
        </p:spPr>
        <p:txBody>
          <a:bodyPr/>
          <a:lstStyle/>
          <a:p>
            <a:pPr eaLnBrk="1" hangingPunct="1"/>
            <a:r>
              <a:rPr lang="en-US" smtClean="0">
                <a:latin typeface="Times New Roman" pitchFamily="-105" charset="0"/>
              </a:rPr>
              <a:t>We find the actual labor rate by dividing the $18,910 total labor cost by 1,550 direct labor hours actually worked. </a:t>
            </a:r>
          </a:p>
          <a:p>
            <a:pPr eaLnBrk="1" hangingPunct="1"/>
            <a:endParaRPr lang="en-US" smtClean="0">
              <a:latin typeface="Times New Roman" pitchFamily="-105" charset="0"/>
            </a:endParaRPr>
          </a:p>
          <a:p>
            <a:pPr eaLnBrk="1" hangingPunct="1"/>
            <a:r>
              <a:rPr lang="en-US" smtClean="0">
                <a:latin typeface="Times New Roman" pitchFamily="-105" charset="0"/>
              </a:rPr>
              <a:t>Now that we know the actual labor rate, let’s calculate the labor rate variance. </a:t>
            </a:r>
          </a:p>
          <a:p>
            <a:pPr eaLnBrk="1" hangingPunct="1"/>
            <a:endParaRPr lang="en-US" smtClean="0">
              <a:latin typeface="Times New Roman" pitchFamily="-105" charset="0"/>
            </a:endParaRPr>
          </a:p>
          <a:p>
            <a:pPr eaLnBrk="1" hangingPunct="1"/>
            <a:r>
              <a:rPr lang="en-US" smtClean="0">
                <a:latin typeface="Times New Roman" pitchFamily="-105" charset="0"/>
              </a:rPr>
              <a:t>We find the labor rate variance by multiplying the actual labor hours worked times the difference between the actual rate per labor hour and the standard rate per labor hour. The $310 unfavorable labor rate variance results because Hanson paid $0.20 per labor hour more than standard for 1,550 labor hours actually worked. </a:t>
            </a:r>
          </a:p>
          <a:p>
            <a:pPr eaLnBrk="1" hangingPunct="1"/>
            <a:endParaRPr lang="en-US" smtClean="0">
              <a:latin typeface="Times New Roman" pitchFamily="-105"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p:spPr>
        <p:txBody>
          <a:bodyPr/>
          <a:lstStyle/>
          <a:p>
            <a:r>
              <a:rPr lang="en-US"/>
              <a:t>10-</a:t>
            </a:r>
            <a:fld id="{BC8AE6D9-F88B-484A-A0B7-98215C09B5F0}" type="slidenum">
              <a:rPr lang="en-US"/>
              <a:pPr/>
              <a:t>44</a:t>
            </a:fld>
            <a:endParaRPr lang="en-US"/>
          </a:p>
        </p:txBody>
      </p:sp>
      <p:sp>
        <p:nvSpPr>
          <p:cNvPr id="123907" name="Rectangle 7"/>
          <p:cNvSpPr>
            <a:spLocks noGrp="1" noChangeArrowheads="1"/>
          </p:cNvSpPr>
          <p:nvPr>
            <p:ph type="sldNum" sz="quarter" idx="5"/>
          </p:nvPr>
        </p:nvSpPr>
        <p:spPr>
          <a:noFill/>
        </p:spPr>
        <p:txBody>
          <a:bodyPr/>
          <a:lstStyle/>
          <a:p>
            <a:fld id="{DC73F41B-A7AA-4326-8AAF-E7937FBBB1B3}" type="slidenum">
              <a:rPr lang="en-US"/>
              <a:pPr/>
              <a:t>44</a:t>
            </a:fld>
            <a:endParaRPr lang="en-US"/>
          </a:p>
        </p:txBody>
      </p:sp>
      <p:sp>
        <p:nvSpPr>
          <p:cNvPr id="123908" name="Rectangle 4"/>
          <p:cNvSpPr>
            <a:spLocks noGrp="1" noRot="1" noChangeAspect="1" noChangeArrowheads="1" noTextEdit="1"/>
          </p:cNvSpPr>
          <p:nvPr>
            <p:ph type="sldImg"/>
          </p:nvPr>
        </p:nvSpPr>
        <p:spPr>
          <a:ln/>
        </p:spPr>
      </p:sp>
      <p:sp>
        <p:nvSpPr>
          <p:cNvPr id="123909"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second labor variance question.</a:t>
            </a:r>
          </a:p>
          <a:p>
            <a:pPr eaLnBrk="1" hangingPunct="1"/>
            <a:endParaRPr lang="en-US" smtClean="0">
              <a:latin typeface="Times New Roman" pitchFamily="-105"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dt" sz="quarter" idx="1"/>
          </p:nvPr>
        </p:nvSpPr>
        <p:spPr>
          <a:noFill/>
        </p:spPr>
        <p:txBody>
          <a:bodyPr/>
          <a:lstStyle/>
          <a:p>
            <a:r>
              <a:rPr lang="en-US"/>
              <a:t>10-</a:t>
            </a:r>
            <a:fld id="{BC4DD72B-0EE8-4EBB-B4E2-268B5CB7C56F}" type="slidenum">
              <a:rPr lang="en-US"/>
              <a:pPr/>
              <a:t>45</a:t>
            </a:fld>
            <a:endParaRPr lang="en-US"/>
          </a:p>
        </p:txBody>
      </p:sp>
      <p:sp>
        <p:nvSpPr>
          <p:cNvPr id="125955" name="Rectangle 7"/>
          <p:cNvSpPr>
            <a:spLocks noGrp="1" noChangeArrowheads="1"/>
          </p:cNvSpPr>
          <p:nvPr>
            <p:ph type="sldNum" sz="quarter" idx="5"/>
          </p:nvPr>
        </p:nvSpPr>
        <p:spPr>
          <a:noFill/>
        </p:spPr>
        <p:txBody>
          <a:bodyPr/>
          <a:lstStyle/>
          <a:p>
            <a:fld id="{3A6820BE-1A6C-4643-8423-6DE579ABC5F6}" type="slidenum">
              <a:rPr lang="en-US"/>
              <a:pPr/>
              <a:t>45</a:t>
            </a:fld>
            <a:endParaRPr lang="en-US"/>
          </a:p>
        </p:txBody>
      </p:sp>
      <p:sp>
        <p:nvSpPr>
          <p:cNvPr id="125956" name="Rectangle 4"/>
          <p:cNvSpPr>
            <a:spLocks noGrp="1" noRot="1" noChangeAspect="1" noChangeArrowheads="1" noTextEdit="1"/>
          </p:cNvSpPr>
          <p:nvPr>
            <p:ph type="sldImg"/>
          </p:nvPr>
        </p:nvSpPr>
        <p:spPr>
          <a:ln/>
        </p:spPr>
      </p:sp>
      <p:sp>
        <p:nvSpPr>
          <p:cNvPr id="125957" name="Rectangle 5"/>
          <p:cNvSpPr>
            <a:spLocks noGrp="1" noChangeArrowheads="1"/>
          </p:cNvSpPr>
          <p:nvPr>
            <p:ph type="body" idx="1"/>
          </p:nvPr>
        </p:nvSpPr>
        <p:spPr>
          <a:noFill/>
        </p:spPr>
        <p:txBody>
          <a:bodyPr/>
          <a:lstStyle/>
          <a:p>
            <a:pPr eaLnBrk="1" hangingPunct="1"/>
            <a:r>
              <a:rPr lang="en-US" smtClean="0">
                <a:latin typeface="Times New Roman" pitchFamily="-105" charset="0"/>
              </a:rPr>
              <a:t>The total standard hours for labor is the amount of time Hanson’s employees should have worked to make 1,000 Zippies.  We find the total standard hours by multiplying the 1.5 standard hours for one Zippy times the 1,000 Zippies made.</a:t>
            </a:r>
          </a:p>
          <a:p>
            <a:pPr eaLnBrk="1" hangingPunct="1"/>
            <a:endParaRPr lang="en-US" smtClean="0">
              <a:latin typeface="Times New Roman" pitchFamily="-105" charset="0"/>
            </a:endParaRPr>
          </a:p>
          <a:p>
            <a:pPr eaLnBrk="1" hangingPunct="1"/>
            <a:r>
              <a:rPr lang="en-US" smtClean="0">
                <a:latin typeface="Times New Roman" pitchFamily="-105" charset="0"/>
              </a:rPr>
              <a:t>Now that we know the total standard hours, let’s calculate the labor efficiency variance. </a:t>
            </a:r>
          </a:p>
          <a:p>
            <a:pPr eaLnBrk="1" hangingPunct="1"/>
            <a:endParaRPr lang="en-US" smtClean="0">
              <a:latin typeface="Times New Roman" pitchFamily="-105" charset="0"/>
            </a:endParaRPr>
          </a:p>
          <a:p>
            <a:pPr eaLnBrk="1" hangingPunct="1"/>
            <a:r>
              <a:rPr lang="en-US" smtClean="0">
                <a:latin typeface="Times New Roman" pitchFamily="-105" charset="0"/>
              </a:rPr>
              <a:t>We find the labor efficiency variance by multiplying the standard rate for one hour of labor times the difference between the actual hours of labor and the  standard hours of labor. The $600 unfavorable labor efficiency variance results because Hanson’s employees worked 50 hours more than standard to make 1,000 Zippies, and each hour of labor has a standard rate of $12.00.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dt" sz="quarter" idx="1"/>
          </p:nvPr>
        </p:nvSpPr>
        <p:spPr>
          <a:noFill/>
        </p:spPr>
        <p:txBody>
          <a:bodyPr/>
          <a:lstStyle/>
          <a:p>
            <a:r>
              <a:rPr lang="en-US"/>
              <a:t>10-</a:t>
            </a:r>
            <a:fld id="{C9D2D5C3-EAF8-4DB6-923E-546378B031B5}" type="slidenum">
              <a:rPr lang="en-US"/>
              <a:pPr/>
              <a:t>46</a:t>
            </a:fld>
            <a:endParaRPr lang="en-US"/>
          </a:p>
        </p:txBody>
      </p:sp>
      <p:sp>
        <p:nvSpPr>
          <p:cNvPr id="128003" name="Rectangle 7"/>
          <p:cNvSpPr>
            <a:spLocks noGrp="1" noChangeArrowheads="1"/>
          </p:cNvSpPr>
          <p:nvPr>
            <p:ph type="sldNum" sz="quarter" idx="5"/>
          </p:nvPr>
        </p:nvSpPr>
        <p:spPr>
          <a:noFill/>
        </p:spPr>
        <p:txBody>
          <a:bodyPr/>
          <a:lstStyle/>
          <a:p>
            <a:fld id="{7A11EF67-F700-4577-B711-03928779E96B}" type="slidenum">
              <a:rPr lang="en-US"/>
              <a:pPr/>
              <a:t>46</a:t>
            </a:fld>
            <a:endParaRPr lang="en-US"/>
          </a:p>
        </p:txBody>
      </p:sp>
      <p:sp>
        <p:nvSpPr>
          <p:cNvPr id="128004" name="Rectangle 4"/>
          <p:cNvSpPr>
            <a:spLocks noGrp="1" noRot="1" noChangeAspect="1" noChangeArrowheads="1" noTextEdit="1"/>
          </p:cNvSpPr>
          <p:nvPr>
            <p:ph type="sldImg"/>
          </p:nvPr>
        </p:nvSpPr>
        <p:spPr>
          <a:ln/>
        </p:spPr>
      </p:sp>
      <p:sp>
        <p:nvSpPr>
          <p:cNvPr id="128005" name="Rectangle 5"/>
          <p:cNvSpPr>
            <a:spLocks noGrp="1" noChangeArrowheads="1"/>
          </p:cNvSpPr>
          <p:nvPr>
            <p:ph type="body" idx="1"/>
          </p:nvPr>
        </p:nvSpPr>
        <p:spPr>
          <a:noFill/>
        </p:spPr>
        <p:txBody>
          <a:bodyPr/>
          <a:lstStyle/>
          <a:p>
            <a:pPr eaLnBrk="1" hangingPunct="1"/>
            <a:r>
              <a:rPr lang="en-US" smtClean="0">
                <a:latin typeface="Times New Roman" pitchFamily="-105" charset="0"/>
              </a:rPr>
              <a:t>Here we see a summary of the labor rate and efficiency variance computations in a convenient three-column format.  You may find this three-column format more helpful than the equations that we used to answer the previous two questions.  </a:t>
            </a:r>
          </a:p>
          <a:p>
            <a:pPr eaLnBrk="1" hangingPunct="1"/>
            <a:endParaRPr lang="en-US" smtClean="0">
              <a:latin typeface="Times New Roman" pitchFamily="-105" charset="0"/>
            </a:endParaRPr>
          </a:p>
          <a:p>
            <a:pPr eaLnBrk="1" hangingPunct="1"/>
            <a:endParaRPr lang="en-US" smtClean="0">
              <a:latin typeface="Times New Roman" pitchFamily="-105"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dt" sz="quarter" idx="1"/>
          </p:nvPr>
        </p:nvSpPr>
        <p:spPr>
          <a:noFill/>
        </p:spPr>
        <p:txBody>
          <a:bodyPr/>
          <a:lstStyle/>
          <a:p>
            <a:r>
              <a:rPr lang="en-US"/>
              <a:t>10-</a:t>
            </a:r>
            <a:fld id="{BE600AC7-7CB2-41CE-BDA2-DFDA3938B726}" type="slidenum">
              <a:rPr lang="en-US"/>
              <a:pPr/>
              <a:t>47</a:t>
            </a:fld>
            <a:endParaRPr lang="en-US"/>
          </a:p>
        </p:txBody>
      </p:sp>
      <p:sp>
        <p:nvSpPr>
          <p:cNvPr id="130051" name="Rectangle 7"/>
          <p:cNvSpPr>
            <a:spLocks noGrp="1" noChangeArrowheads="1"/>
          </p:cNvSpPr>
          <p:nvPr>
            <p:ph type="sldNum" sz="quarter" idx="5"/>
          </p:nvPr>
        </p:nvSpPr>
        <p:spPr>
          <a:noFill/>
        </p:spPr>
        <p:txBody>
          <a:bodyPr/>
          <a:lstStyle/>
          <a:p>
            <a:fld id="{265BF91C-30E8-43CB-8E16-566006A767B5}" type="slidenum">
              <a:rPr lang="en-US"/>
              <a:pPr/>
              <a:t>47</a:t>
            </a:fld>
            <a:endParaRPr lang="en-US"/>
          </a:p>
        </p:txBody>
      </p:sp>
      <p:sp>
        <p:nvSpPr>
          <p:cNvPr id="130052" name="Rectangle 2"/>
          <p:cNvSpPr>
            <a:spLocks noGrp="1" noRot="1" noChangeAspect="1" noChangeArrowheads="1" noTextEdit="1"/>
          </p:cNvSpPr>
          <p:nvPr>
            <p:ph type="sldImg"/>
          </p:nvPr>
        </p:nvSpPr>
        <p:spPr>
          <a:ln/>
        </p:spPr>
      </p:sp>
      <p:sp>
        <p:nvSpPr>
          <p:cNvPr id="130053" name="Rectangle 3"/>
          <p:cNvSpPr>
            <a:spLocks noGrp="1" noChangeArrowheads="1"/>
          </p:cNvSpPr>
          <p:nvPr>
            <p:ph type="body" idx="1"/>
          </p:nvPr>
        </p:nvSpPr>
        <p:spPr>
          <a:xfrm>
            <a:off x="701675" y="4419600"/>
            <a:ext cx="5607050" cy="4183063"/>
          </a:xfrm>
          <a:noFill/>
        </p:spPr>
        <p:txBody>
          <a:bodyPr/>
          <a:lstStyle/>
          <a:p>
            <a:pPr eaLnBrk="1" hangingPunct="1"/>
            <a:r>
              <a:rPr lang="en-US" smtClean="0">
                <a:latin typeface="Times New Roman" pitchFamily="-105" charset="0"/>
              </a:rPr>
              <a:t>Learning objective number 4 is to c</a:t>
            </a:r>
            <a:r>
              <a:rPr lang="en-US" smtClean="0">
                <a:latin typeface="Times New Roman" pitchFamily="-105" charset="0"/>
                <a:cs typeface="Times New Roman" pitchFamily="-105" charset="0"/>
              </a:rPr>
              <a:t>ompute the variable manufacturing overhead spending and efficiency variances.</a:t>
            </a:r>
          </a:p>
          <a:p>
            <a:pPr eaLnBrk="1" hangingPunct="1"/>
            <a:endParaRPr lang="en-US" smtClean="0">
              <a:latin typeface="Times New Roman" pitchFamily="-105"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p:spPr>
        <p:txBody>
          <a:bodyPr/>
          <a:lstStyle/>
          <a:p>
            <a:r>
              <a:rPr lang="en-US"/>
              <a:t>10-</a:t>
            </a:r>
            <a:fld id="{EDA6EE2A-1B0E-414F-B08E-4201CFD0C5A0}" type="slidenum">
              <a:rPr lang="en-US"/>
              <a:pPr/>
              <a:t>48</a:t>
            </a:fld>
            <a:endParaRPr lang="en-US"/>
          </a:p>
        </p:txBody>
      </p:sp>
      <p:sp>
        <p:nvSpPr>
          <p:cNvPr id="132099" name="Rectangle 7"/>
          <p:cNvSpPr>
            <a:spLocks noGrp="1" noChangeArrowheads="1"/>
          </p:cNvSpPr>
          <p:nvPr>
            <p:ph type="sldNum" sz="quarter" idx="5"/>
          </p:nvPr>
        </p:nvSpPr>
        <p:spPr>
          <a:noFill/>
        </p:spPr>
        <p:txBody>
          <a:bodyPr/>
          <a:lstStyle/>
          <a:p>
            <a:fld id="{7C65F955-FB27-41E8-B59F-B7984F6C3A0B}" type="slidenum">
              <a:rPr lang="en-US"/>
              <a:pPr/>
              <a:t>48</a:t>
            </a:fld>
            <a:endParaRPr lang="en-US"/>
          </a:p>
        </p:txBody>
      </p:sp>
      <p:sp>
        <p:nvSpPr>
          <p:cNvPr id="132100" name="Rectangle 4"/>
          <p:cNvSpPr>
            <a:spLocks noGrp="1" noRot="1" noChangeAspect="1" noChangeArrowheads="1" noTextEdit="1"/>
          </p:cNvSpPr>
          <p:nvPr>
            <p:ph type="sldImg"/>
          </p:nvPr>
        </p:nvSpPr>
        <p:spPr>
          <a:ln/>
        </p:spPr>
      </p:sp>
      <p:sp>
        <p:nvSpPr>
          <p:cNvPr id="132101" name="Rectangle 5"/>
          <p:cNvSpPr>
            <a:spLocks noGrp="1" noChangeArrowheads="1"/>
          </p:cNvSpPr>
          <p:nvPr>
            <p:ph type="body" idx="1"/>
          </p:nvPr>
        </p:nvSpPr>
        <p:spPr>
          <a:noFill/>
        </p:spPr>
        <p:txBody>
          <a:bodyPr/>
          <a:lstStyle/>
          <a:p>
            <a:pPr eaLnBrk="1" hangingPunct="1"/>
            <a:r>
              <a:rPr lang="en-US" smtClean="0">
                <a:latin typeface="Times New Roman" pitchFamily="-105" charset="0"/>
              </a:rPr>
              <a:t>Now that we have studied material and labor variances, let’s take a look a variable manufacturing overhead variances. We will return to Glacier Peak Outfitters to illustrate the computation of variable manufacturing spending and efficiency variances.   </a:t>
            </a:r>
          </a:p>
          <a:p>
            <a:pPr eaLnBrk="1" hangingPunct="1"/>
            <a:endParaRPr lang="en-US" smtClean="0">
              <a:latin typeface="Times New Roman" pitchFamily="-105"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dt" sz="quarter" idx="1"/>
          </p:nvPr>
        </p:nvSpPr>
        <p:spPr>
          <a:noFill/>
        </p:spPr>
        <p:txBody>
          <a:bodyPr/>
          <a:lstStyle/>
          <a:p>
            <a:r>
              <a:rPr lang="en-US"/>
              <a:t>10-</a:t>
            </a:r>
            <a:fld id="{FFE5E266-1CA4-4E22-B252-C588DBEF1236}" type="slidenum">
              <a:rPr lang="en-US"/>
              <a:pPr/>
              <a:t>49</a:t>
            </a:fld>
            <a:endParaRPr lang="en-US"/>
          </a:p>
        </p:txBody>
      </p:sp>
      <p:sp>
        <p:nvSpPr>
          <p:cNvPr id="134147" name="Rectangle 7"/>
          <p:cNvSpPr>
            <a:spLocks noGrp="1" noChangeArrowheads="1"/>
          </p:cNvSpPr>
          <p:nvPr>
            <p:ph type="sldNum" sz="quarter" idx="5"/>
          </p:nvPr>
        </p:nvSpPr>
        <p:spPr>
          <a:noFill/>
        </p:spPr>
        <p:txBody>
          <a:bodyPr/>
          <a:lstStyle/>
          <a:p>
            <a:fld id="{366D73B5-83F2-4823-A798-1D35FB799D82}" type="slidenum">
              <a:rPr lang="en-US"/>
              <a:pPr/>
              <a:t>49</a:t>
            </a:fld>
            <a:endParaRPr lang="en-US"/>
          </a:p>
        </p:txBody>
      </p:sp>
      <p:sp>
        <p:nvSpPr>
          <p:cNvPr id="134148" name="Rectangle 6"/>
          <p:cNvSpPr>
            <a:spLocks noGrp="1" noRot="1" noChangeAspect="1" noChangeArrowheads="1" noTextEdit="1"/>
          </p:cNvSpPr>
          <p:nvPr>
            <p:ph type="sldImg"/>
          </p:nvPr>
        </p:nvSpPr>
        <p:spPr>
          <a:ln/>
        </p:spPr>
      </p:sp>
      <p:sp>
        <p:nvSpPr>
          <p:cNvPr id="134149" name="Rectangle 7"/>
          <p:cNvSpPr>
            <a:spLocks noGrp="1" noChangeArrowheads="1"/>
          </p:cNvSpPr>
          <p:nvPr>
            <p:ph type="body" idx="1"/>
          </p:nvPr>
        </p:nvSpPr>
        <p:spPr>
          <a:noFill/>
        </p:spPr>
        <p:txBody>
          <a:bodyPr/>
          <a:lstStyle/>
          <a:p>
            <a:pPr eaLnBrk="1" hangingPunct="1"/>
            <a:r>
              <a:rPr lang="en-US" smtClean="0">
                <a:latin typeface="Times New Roman" pitchFamily="-105" charset="0"/>
              </a:rPr>
              <a:t>The variable overhead spending variance, defined as the difference between the actual variable overhead costs incurred during the period and the standard cost that should have been incurred based on the actual activity of the period, is $500 unfavorable.  The spending variance is labeled unfavorable because the actual variable overhead rate was more than the standard variable overhead rate by $0.20 per hour.</a:t>
            </a:r>
          </a:p>
          <a:p>
            <a:pPr eaLnBrk="1" hangingPunct="1"/>
            <a:endParaRPr lang="en-US" smtClean="0">
              <a:latin typeface="Times New Roman" pitchFamily="-105" charset="0"/>
            </a:endParaRPr>
          </a:p>
          <a:p>
            <a:pPr eaLnBrk="1" hangingPunct="1"/>
            <a:r>
              <a:rPr lang="en-US" smtClean="0">
                <a:latin typeface="Times New Roman" pitchFamily="-105" charset="0"/>
              </a:rPr>
              <a:t>The variable overhead efficiency variance, defined as the difference between the actual activity of a period and the standard activity allowed, multiplied by the variable part of the predetermined overhead rate, is $400 unfavorable.  The efficiency variance is labeled unfavorable because the actual quantity of the activity (hours) exceeds the standard quantity of the activity allowed by 100 hours.</a:t>
            </a:r>
          </a:p>
          <a:p>
            <a:pPr eaLnBrk="1" hangingPunct="1"/>
            <a:r>
              <a:rPr lang="en-US" smtClean="0">
                <a:latin typeface="Times New Roman" pitchFamily="-105" charset="0"/>
              </a:rPr>
              <a:t/>
            </a:r>
            <a:br>
              <a:rPr lang="en-US" smtClean="0">
                <a:latin typeface="Times New Roman" pitchFamily="-105" charset="0"/>
              </a:rPr>
            </a:br>
            <a:endParaRPr lang="en-US" smtClean="0">
              <a:latin typeface="Times New Roman" pitchFamily="-10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r>
              <a:rPr lang="en-US"/>
              <a:t>10-</a:t>
            </a:r>
            <a:fld id="{15F1718A-E95D-4611-9859-DD9F50055687}" type="slidenum">
              <a:rPr lang="en-US"/>
              <a:pPr/>
              <a:t>5</a:t>
            </a:fld>
            <a:endParaRPr lang="en-US"/>
          </a:p>
        </p:txBody>
      </p:sp>
      <p:sp>
        <p:nvSpPr>
          <p:cNvPr id="31747" name="Rectangle 7"/>
          <p:cNvSpPr>
            <a:spLocks noGrp="1" noChangeArrowheads="1"/>
          </p:cNvSpPr>
          <p:nvPr>
            <p:ph type="sldNum" sz="quarter" idx="5"/>
          </p:nvPr>
        </p:nvSpPr>
        <p:spPr>
          <a:noFill/>
        </p:spPr>
        <p:txBody>
          <a:bodyPr/>
          <a:lstStyle/>
          <a:p>
            <a:fld id="{D8D8C5F6-A297-4837-8B51-79EB9F49B270}" type="slidenum">
              <a:rPr lang="en-US"/>
              <a:pPr/>
              <a:t>5</a:t>
            </a:fld>
            <a:endParaRPr lang="en-US"/>
          </a:p>
        </p:txBody>
      </p:sp>
      <p:sp>
        <p:nvSpPr>
          <p:cNvPr id="31748" name="Rectangle 4"/>
          <p:cNvSpPr>
            <a:spLocks noGrp="1" noRot="1" noChangeAspect="1" noChangeArrowheads="1" noTextEdit="1"/>
          </p:cNvSpPr>
          <p:nvPr>
            <p:ph type="sldImg"/>
          </p:nvPr>
        </p:nvSpPr>
        <p:spPr>
          <a:ln/>
        </p:spPr>
      </p:sp>
      <p:sp>
        <p:nvSpPr>
          <p:cNvPr id="31749" name="Rectangle 5"/>
          <p:cNvSpPr>
            <a:spLocks noGrp="1" noChangeArrowheads="1"/>
          </p:cNvSpPr>
          <p:nvPr>
            <p:ph type="body" idx="1"/>
          </p:nvPr>
        </p:nvSpPr>
        <p:spPr>
          <a:noFill/>
        </p:spPr>
        <p:txBody>
          <a:bodyPr/>
          <a:lstStyle/>
          <a:p>
            <a:pPr eaLnBrk="1" hangingPunct="1"/>
            <a:r>
              <a:rPr lang="en-US" smtClean="0">
                <a:latin typeface="Times New Roman" pitchFamily="-105" charset="0"/>
              </a:rPr>
              <a:t>The standard price per unit for direct materials should reflect the final, delivered cost of the materials, net of applicable discounts.</a:t>
            </a:r>
          </a:p>
          <a:p>
            <a:pPr eaLnBrk="1" hangingPunct="1"/>
            <a:r>
              <a:rPr lang="en-US" smtClean="0">
                <a:latin typeface="Times New Roman" pitchFamily="-105" charset="0"/>
              </a:rPr>
              <a:t> </a:t>
            </a:r>
          </a:p>
          <a:p>
            <a:pPr eaLnBrk="1" hangingPunct="1"/>
            <a:r>
              <a:rPr lang="en-US" smtClean="0">
                <a:latin typeface="Times New Roman" pitchFamily="-105" charset="0"/>
              </a:rPr>
              <a:t>The standard quantity per unit for direct materials should reflect the amount of material required for each unit of finished product, as well as an allowance for unavoidable waste, spoilage, and other normal inefficiencies.</a:t>
            </a:r>
          </a:p>
          <a:p>
            <a:pPr eaLnBrk="1" hangingPunct="1"/>
            <a:endParaRPr lang="en-US" smtClean="0">
              <a:latin typeface="Times New Roman" pitchFamily="-105" charset="0"/>
            </a:endParaRPr>
          </a:p>
          <a:p>
            <a:pPr eaLnBrk="1" hangingPunct="1"/>
            <a:r>
              <a:rPr lang="en-US" smtClean="0">
                <a:latin typeface="Times New Roman" pitchFamily="-105" charset="0"/>
              </a:rPr>
              <a:t>A bill of materials is a list that shows the quantity of each type of material in a unit of finished product. </a:t>
            </a:r>
          </a:p>
          <a:p>
            <a:pPr eaLnBrk="1" hangingPunct="1"/>
            <a:endParaRPr lang="en-US" smtClean="0">
              <a:latin typeface="Times New Roman" pitchFamily="-105"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dt" sz="quarter" idx="1"/>
          </p:nvPr>
        </p:nvSpPr>
        <p:spPr>
          <a:noFill/>
        </p:spPr>
        <p:txBody>
          <a:bodyPr/>
          <a:lstStyle/>
          <a:p>
            <a:r>
              <a:rPr lang="en-US"/>
              <a:t>10-</a:t>
            </a:r>
            <a:fld id="{2B3FE813-E970-42A4-8175-F0A04ACE942C}" type="slidenum">
              <a:rPr lang="en-US"/>
              <a:pPr/>
              <a:t>50</a:t>
            </a:fld>
            <a:endParaRPr lang="en-US"/>
          </a:p>
        </p:txBody>
      </p:sp>
      <p:sp>
        <p:nvSpPr>
          <p:cNvPr id="136195" name="Rectangle 7"/>
          <p:cNvSpPr>
            <a:spLocks noGrp="1" noChangeArrowheads="1"/>
          </p:cNvSpPr>
          <p:nvPr>
            <p:ph type="sldNum" sz="quarter" idx="5"/>
          </p:nvPr>
        </p:nvSpPr>
        <p:spPr>
          <a:noFill/>
        </p:spPr>
        <p:txBody>
          <a:bodyPr/>
          <a:lstStyle/>
          <a:p>
            <a:fld id="{CB8B5DC4-D3B9-4D5D-B673-0CC817D6FD22}" type="slidenum">
              <a:rPr lang="en-US"/>
              <a:pPr/>
              <a:t>50</a:t>
            </a:fld>
            <a:endParaRPr lang="en-US"/>
          </a:p>
        </p:txBody>
      </p:sp>
      <p:sp>
        <p:nvSpPr>
          <p:cNvPr id="136196" name="Rectangle 4"/>
          <p:cNvSpPr>
            <a:spLocks noGrp="1" noRot="1" noChangeAspect="1" noChangeArrowheads="1" noTextEdit="1"/>
          </p:cNvSpPr>
          <p:nvPr>
            <p:ph type="sldImg"/>
          </p:nvPr>
        </p:nvSpPr>
        <p:spPr>
          <a:ln/>
        </p:spPr>
      </p:sp>
      <p:sp>
        <p:nvSpPr>
          <p:cNvPr id="136197" name="Rectangle 5"/>
          <p:cNvSpPr>
            <a:spLocks noGrp="1" noChangeArrowheads="1"/>
          </p:cNvSpPr>
          <p:nvPr>
            <p:ph type="body" idx="1"/>
          </p:nvPr>
        </p:nvSpPr>
        <p:spPr>
          <a:noFill/>
        </p:spPr>
        <p:txBody>
          <a:bodyPr/>
          <a:lstStyle/>
          <a:p>
            <a:pPr eaLnBrk="1" hangingPunct="1"/>
            <a:r>
              <a:rPr lang="en-US" smtClean="0">
                <a:latin typeface="Times New Roman" pitchFamily="-105" charset="0"/>
              </a:rPr>
              <a:t>The actual price of $4.20 per hour is computed by dividing the actual total cost for variable manufacturing overhead by the actual number of hours worked.</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dt" sz="quarter" idx="1"/>
          </p:nvPr>
        </p:nvSpPr>
        <p:spPr>
          <a:noFill/>
        </p:spPr>
        <p:txBody>
          <a:bodyPr/>
          <a:lstStyle/>
          <a:p>
            <a:r>
              <a:rPr lang="en-US"/>
              <a:t>10-</a:t>
            </a:r>
            <a:fld id="{CA0432CF-540F-4C68-9A6B-0A428A27A97E}" type="slidenum">
              <a:rPr lang="en-US"/>
              <a:pPr/>
              <a:t>51</a:t>
            </a:fld>
            <a:endParaRPr lang="en-US"/>
          </a:p>
        </p:txBody>
      </p:sp>
      <p:sp>
        <p:nvSpPr>
          <p:cNvPr id="138243" name="Rectangle 7"/>
          <p:cNvSpPr>
            <a:spLocks noGrp="1" noChangeArrowheads="1"/>
          </p:cNvSpPr>
          <p:nvPr>
            <p:ph type="sldNum" sz="quarter" idx="5"/>
          </p:nvPr>
        </p:nvSpPr>
        <p:spPr>
          <a:noFill/>
        </p:spPr>
        <p:txBody>
          <a:bodyPr/>
          <a:lstStyle/>
          <a:p>
            <a:fld id="{90ABAB60-7F05-45F3-8E3D-3B1EB7DC4AA4}" type="slidenum">
              <a:rPr lang="en-US"/>
              <a:pPr/>
              <a:t>51</a:t>
            </a:fld>
            <a:endParaRPr lang="en-US"/>
          </a:p>
        </p:txBody>
      </p:sp>
      <p:sp>
        <p:nvSpPr>
          <p:cNvPr id="138244" name="Rectangle 4"/>
          <p:cNvSpPr>
            <a:spLocks noGrp="1" noRot="1" noChangeAspect="1" noChangeArrowheads="1" noTextEdit="1"/>
          </p:cNvSpPr>
          <p:nvPr>
            <p:ph type="sldImg"/>
          </p:nvPr>
        </p:nvSpPr>
        <p:spPr>
          <a:ln/>
        </p:spPr>
      </p:sp>
      <p:sp>
        <p:nvSpPr>
          <p:cNvPr id="138245" name="Rectangle 5"/>
          <p:cNvSpPr>
            <a:spLocks noGrp="1" noChangeArrowheads="1"/>
          </p:cNvSpPr>
          <p:nvPr>
            <p:ph type="body" idx="1"/>
          </p:nvPr>
        </p:nvSpPr>
        <p:spPr>
          <a:noFill/>
        </p:spPr>
        <p:txBody>
          <a:bodyPr/>
          <a:lstStyle/>
          <a:p>
            <a:pPr eaLnBrk="1" hangingPunct="1"/>
            <a:r>
              <a:rPr lang="en-US" smtClean="0">
                <a:latin typeface="Times New Roman" pitchFamily="-105" charset="0"/>
              </a:rPr>
              <a:t>The standard quantity of 2,400 hours is computed by multiplying the standard hours for one parka times the number of parkas made.</a:t>
            </a:r>
          </a:p>
          <a:p>
            <a:pPr eaLnBrk="1" hangingPunct="1"/>
            <a:endParaRPr lang="en-US" smtClean="0">
              <a:latin typeface="Times New Roman" pitchFamily="-105" charset="0"/>
            </a:endParaRPr>
          </a:p>
          <a:p>
            <a:pPr eaLnBrk="1" hangingPunct="1"/>
            <a:endParaRPr lang="en-US" smtClean="0">
              <a:latin typeface="Times New Roman" pitchFamily="-105"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dt" sz="quarter" idx="1"/>
          </p:nvPr>
        </p:nvSpPr>
        <p:spPr>
          <a:noFill/>
        </p:spPr>
        <p:txBody>
          <a:bodyPr/>
          <a:lstStyle/>
          <a:p>
            <a:r>
              <a:rPr lang="en-US"/>
              <a:t>10-</a:t>
            </a:r>
            <a:fld id="{02ADD49D-F5F8-4747-98B2-3E1ED0CF6C4B}" type="slidenum">
              <a:rPr lang="en-US"/>
              <a:pPr/>
              <a:t>52</a:t>
            </a:fld>
            <a:endParaRPr lang="en-US"/>
          </a:p>
        </p:txBody>
      </p:sp>
      <p:sp>
        <p:nvSpPr>
          <p:cNvPr id="140291" name="Rectangle 7"/>
          <p:cNvSpPr>
            <a:spLocks noGrp="1" noChangeArrowheads="1"/>
          </p:cNvSpPr>
          <p:nvPr>
            <p:ph type="sldNum" sz="quarter" idx="5"/>
          </p:nvPr>
        </p:nvSpPr>
        <p:spPr>
          <a:noFill/>
        </p:spPr>
        <p:txBody>
          <a:bodyPr/>
          <a:lstStyle/>
          <a:p>
            <a:fld id="{0B13170B-E31C-48EA-BAFA-F12635366AD6}" type="slidenum">
              <a:rPr lang="en-US"/>
              <a:pPr/>
              <a:t>52</a:t>
            </a:fld>
            <a:endParaRPr lang="en-US"/>
          </a:p>
        </p:txBody>
      </p:sp>
      <p:sp>
        <p:nvSpPr>
          <p:cNvPr id="140292" name="Rectangle 4"/>
          <p:cNvSpPr>
            <a:spLocks noGrp="1" noRot="1" noChangeAspect="1" noChangeArrowheads="1" noTextEdit="1"/>
          </p:cNvSpPr>
          <p:nvPr>
            <p:ph type="sldImg"/>
          </p:nvPr>
        </p:nvSpPr>
        <p:spPr>
          <a:ln/>
        </p:spPr>
      </p:sp>
      <p:sp>
        <p:nvSpPr>
          <p:cNvPr id="140293" name="Rectangle 5"/>
          <p:cNvSpPr>
            <a:spLocks noGrp="1" noChangeArrowheads="1"/>
          </p:cNvSpPr>
          <p:nvPr>
            <p:ph type="body" idx="1"/>
          </p:nvPr>
        </p:nvSpPr>
        <p:spPr>
          <a:noFill/>
        </p:spPr>
        <p:txBody>
          <a:bodyPr/>
          <a:lstStyle/>
          <a:p>
            <a:pPr eaLnBrk="1" hangingPunct="1"/>
            <a:r>
              <a:rPr lang="en-US" smtClean="0">
                <a:latin typeface="Times New Roman" pitchFamily="-105" charset="0"/>
              </a:rPr>
              <a:t>Factored equations can be used to compute the spending and efficiency variances.</a:t>
            </a:r>
          </a:p>
          <a:p>
            <a:pPr eaLnBrk="1" hangingPunct="1"/>
            <a:endParaRPr lang="en-US" smtClean="0">
              <a:latin typeface="Times New Roman" pitchFamily="-105"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dt" sz="quarter" idx="1"/>
          </p:nvPr>
        </p:nvSpPr>
        <p:spPr>
          <a:noFill/>
        </p:spPr>
        <p:txBody>
          <a:bodyPr/>
          <a:lstStyle/>
          <a:p>
            <a:r>
              <a:rPr lang="en-US"/>
              <a:t>10-</a:t>
            </a:r>
            <a:fld id="{825469EB-98B8-4DE4-A9C8-1C225A00DEA4}" type="slidenum">
              <a:rPr lang="en-US"/>
              <a:pPr/>
              <a:t>53</a:t>
            </a:fld>
            <a:endParaRPr lang="en-US"/>
          </a:p>
        </p:txBody>
      </p:sp>
      <p:sp>
        <p:nvSpPr>
          <p:cNvPr id="142339" name="Rectangle 7"/>
          <p:cNvSpPr>
            <a:spLocks noGrp="1" noChangeArrowheads="1"/>
          </p:cNvSpPr>
          <p:nvPr>
            <p:ph type="sldNum" sz="quarter" idx="5"/>
          </p:nvPr>
        </p:nvSpPr>
        <p:spPr>
          <a:noFill/>
        </p:spPr>
        <p:txBody>
          <a:bodyPr/>
          <a:lstStyle/>
          <a:p>
            <a:fld id="{A5A1B779-8B23-4661-8341-4B1F35ED953E}" type="slidenum">
              <a:rPr lang="en-US"/>
              <a:pPr/>
              <a:t>53</a:t>
            </a:fld>
            <a:endParaRPr lang="en-US"/>
          </a:p>
        </p:txBody>
      </p:sp>
      <p:sp>
        <p:nvSpPr>
          <p:cNvPr id="142340" name="Rectangle 4"/>
          <p:cNvSpPr>
            <a:spLocks noGrp="1" noRot="1" noChangeAspect="1" noChangeArrowheads="1" noTextEdit="1"/>
          </p:cNvSpPr>
          <p:nvPr>
            <p:ph type="sldImg"/>
          </p:nvPr>
        </p:nvSpPr>
        <p:spPr>
          <a:ln/>
        </p:spPr>
      </p:sp>
      <p:sp>
        <p:nvSpPr>
          <p:cNvPr id="142341" name="Rectangle 5"/>
          <p:cNvSpPr>
            <a:spLocks noGrp="1" noChangeArrowheads="1"/>
          </p:cNvSpPr>
          <p:nvPr>
            <p:ph type="body" idx="1"/>
          </p:nvPr>
        </p:nvSpPr>
        <p:spPr>
          <a:noFill/>
        </p:spPr>
        <p:txBody>
          <a:bodyPr/>
          <a:lstStyle/>
          <a:p>
            <a:pPr eaLnBrk="1" hangingPunct="1"/>
            <a:r>
              <a:rPr lang="en-US" smtClean="0">
                <a:latin typeface="Times New Roman" pitchFamily="-105" charset="0"/>
              </a:rPr>
              <a:t>Now let’s return to the Hanson company and compute the variable manufacturing overhead variances. </a:t>
            </a:r>
          </a:p>
          <a:p>
            <a:pPr eaLnBrk="1" hangingPunct="1"/>
            <a:endParaRPr lang="en-US" smtClean="0">
              <a:latin typeface="Times New Roman" pitchFamily="-105" charset="0"/>
            </a:endParaRPr>
          </a:p>
          <a:p>
            <a:pPr eaLnBrk="1" hangingPunct="1"/>
            <a:r>
              <a:rPr lang="en-US" smtClean="0">
                <a:latin typeface="Times New Roman" pitchFamily="-105" charset="0"/>
              </a:rPr>
              <a:t>The variable manufacturing overhead standard to produce each Zippy is 1.5 hours at $3.00 per hour. Last week, it took 1,550 hours to produce 1,000 Zippies, and the total variable manufacturing overhead cost was $5,115.</a:t>
            </a:r>
          </a:p>
          <a:p>
            <a:pPr eaLnBrk="1" hangingPunct="1"/>
            <a:endParaRPr lang="en-US" smtClean="0">
              <a:latin typeface="Times New Roman" pitchFamily="-105" charset="0"/>
            </a:endParaRPr>
          </a:p>
          <a:p>
            <a:pPr eaLnBrk="1" hangingPunct="1"/>
            <a:r>
              <a:rPr lang="en-US" smtClean="0">
                <a:latin typeface="Times New Roman" pitchFamily="-105" charset="0"/>
              </a:rPr>
              <a:t>Next, we will see several questions based on the information on this screen.  Again, you may wish to take some notes to use as you answer the questions.  Also, just as you did with the material and labor variance questions, try to answer each question before advancing to the solution.</a:t>
            </a:r>
          </a:p>
          <a:p>
            <a:pPr eaLnBrk="1" hangingPunct="1"/>
            <a:endParaRPr lang="en-US" smtClean="0">
              <a:latin typeface="Times New Roman" pitchFamily="-105"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dt" sz="quarter" idx="1"/>
          </p:nvPr>
        </p:nvSpPr>
        <p:spPr>
          <a:noFill/>
        </p:spPr>
        <p:txBody>
          <a:bodyPr/>
          <a:lstStyle/>
          <a:p>
            <a:r>
              <a:rPr lang="en-US"/>
              <a:t>10-</a:t>
            </a:r>
            <a:fld id="{12CA21D9-489E-452B-86BA-33144A580863}" type="slidenum">
              <a:rPr lang="en-US"/>
              <a:pPr/>
              <a:t>54</a:t>
            </a:fld>
            <a:endParaRPr lang="en-US"/>
          </a:p>
        </p:txBody>
      </p:sp>
      <p:sp>
        <p:nvSpPr>
          <p:cNvPr id="144387" name="Rectangle 7"/>
          <p:cNvSpPr>
            <a:spLocks noGrp="1" noChangeArrowheads="1"/>
          </p:cNvSpPr>
          <p:nvPr>
            <p:ph type="sldNum" sz="quarter" idx="5"/>
          </p:nvPr>
        </p:nvSpPr>
        <p:spPr>
          <a:noFill/>
        </p:spPr>
        <p:txBody>
          <a:bodyPr/>
          <a:lstStyle/>
          <a:p>
            <a:fld id="{D335BD34-5015-4827-815B-8DB2B99BDCA0}" type="slidenum">
              <a:rPr lang="en-US"/>
              <a:pPr/>
              <a:t>54</a:t>
            </a:fld>
            <a:endParaRPr lang="en-US"/>
          </a:p>
        </p:txBody>
      </p:sp>
      <p:sp>
        <p:nvSpPr>
          <p:cNvPr id="144388" name="Rectangle 4"/>
          <p:cNvSpPr>
            <a:spLocks noGrp="1" noRot="1" noChangeAspect="1" noChangeArrowheads="1" noTextEdit="1"/>
          </p:cNvSpPr>
          <p:nvPr>
            <p:ph type="sldImg"/>
          </p:nvPr>
        </p:nvSpPr>
        <p:spPr>
          <a:ln/>
        </p:spPr>
      </p:sp>
      <p:sp>
        <p:nvSpPr>
          <p:cNvPr id="144389"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first variable manufacturing overhead variance question.</a:t>
            </a:r>
          </a:p>
          <a:p>
            <a:pPr eaLnBrk="1" hangingPunct="1"/>
            <a:endParaRPr lang="en-US" smtClean="0">
              <a:latin typeface="Times New Roman" pitchFamily="-105"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dt" sz="quarter" idx="1"/>
          </p:nvPr>
        </p:nvSpPr>
        <p:spPr>
          <a:noFill/>
        </p:spPr>
        <p:txBody>
          <a:bodyPr/>
          <a:lstStyle/>
          <a:p>
            <a:r>
              <a:rPr lang="en-US"/>
              <a:t>10-</a:t>
            </a:r>
            <a:fld id="{D337638B-0B9B-4BE2-806D-160922217970}" type="slidenum">
              <a:rPr lang="en-US"/>
              <a:pPr/>
              <a:t>55</a:t>
            </a:fld>
            <a:endParaRPr lang="en-US"/>
          </a:p>
        </p:txBody>
      </p:sp>
      <p:sp>
        <p:nvSpPr>
          <p:cNvPr id="146435" name="Rectangle 7"/>
          <p:cNvSpPr>
            <a:spLocks noGrp="1" noChangeArrowheads="1"/>
          </p:cNvSpPr>
          <p:nvPr>
            <p:ph type="sldNum" sz="quarter" idx="5"/>
          </p:nvPr>
        </p:nvSpPr>
        <p:spPr>
          <a:noFill/>
        </p:spPr>
        <p:txBody>
          <a:bodyPr/>
          <a:lstStyle/>
          <a:p>
            <a:fld id="{33CFF289-2668-4CE3-AC80-6C67C07807D5}" type="slidenum">
              <a:rPr lang="en-US"/>
              <a:pPr/>
              <a:t>55</a:t>
            </a:fld>
            <a:endParaRPr lang="en-US"/>
          </a:p>
        </p:txBody>
      </p:sp>
      <p:sp>
        <p:nvSpPr>
          <p:cNvPr id="146436" name="Rectangle 4"/>
          <p:cNvSpPr>
            <a:spLocks noGrp="1" noRot="1" noChangeAspect="1" noChangeArrowheads="1" noTextEdit="1"/>
          </p:cNvSpPr>
          <p:nvPr>
            <p:ph type="sldImg"/>
          </p:nvPr>
        </p:nvSpPr>
        <p:spPr>
          <a:ln/>
        </p:spPr>
      </p:sp>
      <p:sp>
        <p:nvSpPr>
          <p:cNvPr id="146437" name="Rectangle 5"/>
          <p:cNvSpPr>
            <a:spLocks noGrp="1" noChangeArrowheads="1"/>
          </p:cNvSpPr>
          <p:nvPr>
            <p:ph type="body" idx="1"/>
          </p:nvPr>
        </p:nvSpPr>
        <p:spPr>
          <a:noFill/>
        </p:spPr>
        <p:txBody>
          <a:bodyPr/>
          <a:lstStyle/>
          <a:p>
            <a:pPr eaLnBrk="1" hangingPunct="1"/>
            <a:r>
              <a:rPr lang="en-US" smtClean="0">
                <a:latin typeface="Times New Roman" pitchFamily="-105" charset="0"/>
              </a:rPr>
              <a:t>We find the actual variable manufacturing overhead rate by dividing the $5,115 total variable manufacturing overhead cost by $1,550 direct labor hours actually worked.</a:t>
            </a:r>
          </a:p>
          <a:p>
            <a:pPr eaLnBrk="1" hangingPunct="1"/>
            <a:r>
              <a:rPr lang="en-US" smtClean="0">
                <a:latin typeface="Times New Roman" pitchFamily="-105" charset="0"/>
              </a:rPr>
              <a:t> </a:t>
            </a:r>
          </a:p>
          <a:p>
            <a:pPr eaLnBrk="1" hangingPunct="1"/>
            <a:r>
              <a:rPr lang="en-US" smtClean="0">
                <a:latin typeface="Times New Roman" pitchFamily="-105" charset="0"/>
              </a:rPr>
              <a:t>Now that we know the actual variable manufacturing overhead rate, let’s calculate the variable manufacturing overhead spending variance. </a:t>
            </a:r>
          </a:p>
          <a:p>
            <a:pPr eaLnBrk="1" hangingPunct="1"/>
            <a:endParaRPr lang="en-US" smtClean="0">
              <a:latin typeface="Times New Roman" pitchFamily="-105" charset="0"/>
            </a:endParaRPr>
          </a:p>
          <a:p>
            <a:pPr eaLnBrk="1" hangingPunct="1"/>
            <a:r>
              <a:rPr lang="en-US" smtClean="0">
                <a:latin typeface="Times New Roman" pitchFamily="-105" charset="0"/>
              </a:rPr>
              <a:t>We find the variable manufacturing overhead spending variance by multiplying the actual hours worked times the difference between the actual variable manufacturing overhead rate per hour and the standard variable manufacturing overhead rate per hour. The $465 unfavorable variable manufacturing overhead rate variance results because Hanson’s actual variable manufacturing overhead rate per labor hour is $0.30 per hour more than the standard variable manufacturing overhead rate per hour for the 1,550 hours actually worked.</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type="dt" sz="quarter" idx="1"/>
          </p:nvPr>
        </p:nvSpPr>
        <p:spPr>
          <a:noFill/>
        </p:spPr>
        <p:txBody>
          <a:bodyPr/>
          <a:lstStyle/>
          <a:p>
            <a:r>
              <a:rPr lang="en-US"/>
              <a:t>10-</a:t>
            </a:r>
            <a:fld id="{DF1456E1-F606-4271-A6D3-24E75574AF60}" type="slidenum">
              <a:rPr lang="en-US"/>
              <a:pPr/>
              <a:t>56</a:t>
            </a:fld>
            <a:endParaRPr lang="en-US"/>
          </a:p>
        </p:txBody>
      </p:sp>
      <p:sp>
        <p:nvSpPr>
          <p:cNvPr id="148483" name="Rectangle 7"/>
          <p:cNvSpPr>
            <a:spLocks noGrp="1" noChangeArrowheads="1"/>
          </p:cNvSpPr>
          <p:nvPr>
            <p:ph type="sldNum" sz="quarter" idx="5"/>
          </p:nvPr>
        </p:nvSpPr>
        <p:spPr>
          <a:noFill/>
        </p:spPr>
        <p:txBody>
          <a:bodyPr/>
          <a:lstStyle/>
          <a:p>
            <a:fld id="{6C9919E5-091A-49A8-8989-422AF7584ECA}" type="slidenum">
              <a:rPr lang="en-US"/>
              <a:pPr/>
              <a:t>56</a:t>
            </a:fld>
            <a:endParaRPr lang="en-US"/>
          </a:p>
        </p:txBody>
      </p:sp>
      <p:sp>
        <p:nvSpPr>
          <p:cNvPr id="148484" name="Rectangle 4"/>
          <p:cNvSpPr>
            <a:spLocks noGrp="1" noRot="1" noChangeAspect="1" noChangeArrowheads="1" noTextEdit="1"/>
          </p:cNvSpPr>
          <p:nvPr>
            <p:ph type="sldImg"/>
          </p:nvPr>
        </p:nvSpPr>
        <p:spPr>
          <a:ln/>
        </p:spPr>
      </p:sp>
      <p:sp>
        <p:nvSpPr>
          <p:cNvPr id="148485"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second variable manufacturing overhead variance question.</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dt" sz="quarter" idx="1"/>
          </p:nvPr>
        </p:nvSpPr>
        <p:spPr>
          <a:noFill/>
        </p:spPr>
        <p:txBody>
          <a:bodyPr/>
          <a:lstStyle/>
          <a:p>
            <a:r>
              <a:rPr lang="en-US"/>
              <a:t>10-</a:t>
            </a:r>
            <a:fld id="{40D45EED-B101-4503-85D8-A280FA332CDA}" type="slidenum">
              <a:rPr lang="en-US"/>
              <a:pPr/>
              <a:t>57</a:t>
            </a:fld>
            <a:endParaRPr lang="en-US"/>
          </a:p>
        </p:txBody>
      </p:sp>
      <p:sp>
        <p:nvSpPr>
          <p:cNvPr id="150531" name="Rectangle 7"/>
          <p:cNvSpPr>
            <a:spLocks noGrp="1" noChangeArrowheads="1"/>
          </p:cNvSpPr>
          <p:nvPr>
            <p:ph type="sldNum" sz="quarter" idx="5"/>
          </p:nvPr>
        </p:nvSpPr>
        <p:spPr>
          <a:noFill/>
        </p:spPr>
        <p:txBody>
          <a:bodyPr/>
          <a:lstStyle/>
          <a:p>
            <a:fld id="{5A1C985D-05A0-4F57-8D98-11A080922594}" type="slidenum">
              <a:rPr lang="en-US"/>
              <a:pPr/>
              <a:t>57</a:t>
            </a:fld>
            <a:endParaRPr lang="en-US"/>
          </a:p>
        </p:txBody>
      </p:sp>
      <p:sp>
        <p:nvSpPr>
          <p:cNvPr id="150532" name="Rectangle 4"/>
          <p:cNvSpPr>
            <a:spLocks noGrp="1" noRot="1" noChangeAspect="1" noChangeArrowheads="1" noTextEdit="1"/>
          </p:cNvSpPr>
          <p:nvPr>
            <p:ph type="sldImg"/>
          </p:nvPr>
        </p:nvSpPr>
        <p:spPr>
          <a:ln/>
        </p:spPr>
      </p:sp>
      <p:sp>
        <p:nvSpPr>
          <p:cNvPr id="150533" name="Rectangle 5"/>
          <p:cNvSpPr>
            <a:spLocks noGrp="1" noChangeArrowheads="1"/>
          </p:cNvSpPr>
          <p:nvPr>
            <p:ph type="body" idx="1"/>
          </p:nvPr>
        </p:nvSpPr>
        <p:spPr>
          <a:noFill/>
        </p:spPr>
        <p:txBody>
          <a:bodyPr/>
          <a:lstStyle/>
          <a:p>
            <a:pPr eaLnBrk="1" hangingPunct="1"/>
            <a:r>
              <a:rPr lang="en-US" smtClean="0">
                <a:latin typeface="Times New Roman" pitchFamily="-105" charset="0"/>
              </a:rPr>
              <a:t>The total standard hours is the amount of time Hanson’s employees should have worked to make 1,000 Zippies.  We find the total standard hours by multiplying the 1.5 standard hours for one Zippy times the 1,000 Zippies made.</a:t>
            </a:r>
          </a:p>
          <a:p>
            <a:pPr eaLnBrk="1" hangingPunct="1"/>
            <a:endParaRPr lang="en-US" smtClean="0">
              <a:latin typeface="Times New Roman" pitchFamily="-105" charset="0"/>
            </a:endParaRPr>
          </a:p>
          <a:p>
            <a:pPr eaLnBrk="1" hangingPunct="1"/>
            <a:r>
              <a:rPr lang="en-US" smtClean="0">
                <a:latin typeface="Times New Roman" pitchFamily="-105" charset="0"/>
              </a:rPr>
              <a:t>Now that we know the total standard hours, let’s calculate the variable manufacturing overhead efficiency variance. </a:t>
            </a:r>
          </a:p>
          <a:p>
            <a:pPr eaLnBrk="1" hangingPunct="1"/>
            <a:endParaRPr lang="en-US" smtClean="0">
              <a:latin typeface="Times New Roman" pitchFamily="-105" charset="0"/>
            </a:endParaRPr>
          </a:p>
          <a:p>
            <a:pPr eaLnBrk="1" hangingPunct="1"/>
            <a:r>
              <a:rPr lang="en-US" smtClean="0">
                <a:latin typeface="Times New Roman" pitchFamily="-105" charset="0"/>
              </a:rPr>
              <a:t>We find the variable manufacturing overhead efficiency variance by multiplying the standard rate for variable manufacturing overhead times the difference between the actual hours of labor and standard hours of labor. The $150 unfavorable variable manufacturing overhead efficiency variance results because Hanson’s employees worked 50 hours more than standard to make 1,000 Zippies at a standard variable manufacturing overhead rate of $3.00 per hour. </a:t>
            </a:r>
          </a:p>
          <a:p>
            <a:pPr eaLnBrk="1" hangingPunct="1"/>
            <a:endParaRPr lang="en-US" smtClean="0">
              <a:latin typeface="Times New Roman" pitchFamily="-105"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dt" sz="quarter" idx="1"/>
          </p:nvPr>
        </p:nvSpPr>
        <p:spPr>
          <a:noFill/>
        </p:spPr>
        <p:txBody>
          <a:bodyPr/>
          <a:lstStyle/>
          <a:p>
            <a:r>
              <a:rPr lang="en-US"/>
              <a:t>10-</a:t>
            </a:r>
            <a:fld id="{EB662C8B-5C6B-4CCF-98DA-5262E829565C}" type="slidenum">
              <a:rPr lang="en-US"/>
              <a:pPr/>
              <a:t>58</a:t>
            </a:fld>
            <a:endParaRPr lang="en-US"/>
          </a:p>
        </p:txBody>
      </p:sp>
      <p:sp>
        <p:nvSpPr>
          <p:cNvPr id="152579" name="Rectangle 7"/>
          <p:cNvSpPr>
            <a:spLocks noGrp="1" noChangeArrowheads="1"/>
          </p:cNvSpPr>
          <p:nvPr>
            <p:ph type="sldNum" sz="quarter" idx="5"/>
          </p:nvPr>
        </p:nvSpPr>
        <p:spPr>
          <a:noFill/>
        </p:spPr>
        <p:txBody>
          <a:bodyPr/>
          <a:lstStyle/>
          <a:p>
            <a:fld id="{BCF9FBC9-142C-4832-9C78-1E151EC341AA}" type="slidenum">
              <a:rPr lang="en-US"/>
              <a:pPr/>
              <a:t>58</a:t>
            </a:fld>
            <a:endParaRPr lang="en-US"/>
          </a:p>
        </p:txBody>
      </p:sp>
      <p:sp>
        <p:nvSpPr>
          <p:cNvPr id="152580" name="Rectangle 4"/>
          <p:cNvSpPr>
            <a:spLocks noGrp="1" noRot="1" noChangeAspect="1" noChangeArrowheads="1" noTextEdit="1"/>
          </p:cNvSpPr>
          <p:nvPr>
            <p:ph type="sldImg"/>
          </p:nvPr>
        </p:nvSpPr>
        <p:spPr>
          <a:ln/>
        </p:spPr>
      </p:sp>
      <p:sp>
        <p:nvSpPr>
          <p:cNvPr id="152581" name="Rectangle 5"/>
          <p:cNvSpPr>
            <a:spLocks noGrp="1" noChangeArrowheads="1"/>
          </p:cNvSpPr>
          <p:nvPr>
            <p:ph type="body" idx="1"/>
          </p:nvPr>
        </p:nvSpPr>
        <p:spPr>
          <a:noFill/>
        </p:spPr>
        <p:txBody>
          <a:bodyPr/>
          <a:lstStyle/>
          <a:p>
            <a:pPr eaLnBrk="1" hangingPunct="1"/>
            <a:r>
              <a:rPr lang="en-US" smtClean="0">
                <a:latin typeface="Times New Roman" pitchFamily="-105" charset="0"/>
              </a:rPr>
              <a:t>Just as we did with labor and material variances, we can summarize the variable manufacturing overhead variance computations in a convenient three-column format.  You may find this three-column format more helpful than the equations that we used to answer the previous two questions.  </a:t>
            </a:r>
          </a:p>
          <a:p>
            <a:pPr eaLnBrk="1" hangingPunct="1"/>
            <a:endParaRPr lang="en-US" smtClean="0">
              <a:latin typeface="Times New Roman" pitchFamily="-105" charset="0"/>
            </a:endParaRPr>
          </a:p>
          <a:p>
            <a:pPr eaLnBrk="1" hangingPunct="1"/>
            <a:endParaRPr lang="en-US" smtClean="0">
              <a:latin typeface="Times New Roman" pitchFamily="-105"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type="dt" sz="quarter" idx="1"/>
          </p:nvPr>
        </p:nvSpPr>
        <p:spPr>
          <a:noFill/>
        </p:spPr>
        <p:txBody>
          <a:bodyPr/>
          <a:lstStyle/>
          <a:p>
            <a:r>
              <a:rPr lang="en-US"/>
              <a:t>10-</a:t>
            </a:r>
            <a:fld id="{C68DDFEE-C3FC-4F67-BC55-70EC0DEF995D}" type="slidenum">
              <a:rPr lang="en-US"/>
              <a:pPr/>
              <a:t>59</a:t>
            </a:fld>
            <a:endParaRPr lang="en-US"/>
          </a:p>
        </p:txBody>
      </p:sp>
      <p:sp>
        <p:nvSpPr>
          <p:cNvPr id="154627" name="Rectangle 7"/>
          <p:cNvSpPr>
            <a:spLocks noGrp="1" noChangeArrowheads="1"/>
          </p:cNvSpPr>
          <p:nvPr>
            <p:ph type="sldNum" sz="quarter" idx="5"/>
          </p:nvPr>
        </p:nvSpPr>
        <p:spPr>
          <a:noFill/>
        </p:spPr>
        <p:txBody>
          <a:bodyPr/>
          <a:lstStyle/>
          <a:p>
            <a:fld id="{D0868D6D-7697-4E72-BD11-EBAE44B6D0C4}" type="slidenum">
              <a:rPr lang="en-US"/>
              <a:pPr/>
              <a:t>59</a:t>
            </a:fld>
            <a:endParaRPr lang="en-US"/>
          </a:p>
        </p:txBody>
      </p:sp>
      <p:sp>
        <p:nvSpPr>
          <p:cNvPr id="154628" name="Rectangle 4"/>
          <p:cNvSpPr>
            <a:spLocks noGrp="1" noRot="1" noChangeAspect="1" noChangeArrowheads="1" noTextEdit="1"/>
          </p:cNvSpPr>
          <p:nvPr>
            <p:ph type="sldImg"/>
          </p:nvPr>
        </p:nvSpPr>
        <p:spPr>
          <a:ln/>
        </p:spPr>
      </p:sp>
      <p:sp>
        <p:nvSpPr>
          <p:cNvPr id="154629"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All variances are not worth investigating. Methods for highlighting a subset of variances as exceptions include:  </a:t>
            </a:r>
          </a:p>
          <a:p>
            <a:pPr eaLnBrk="1" hangingPunct="1">
              <a:buFontTx/>
              <a:buChar char="•"/>
            </a:pPr>
            <a:r>
              <a:rPr lang="en-US" dirty="0" smtClean="0">
                <a:latin typeface="Times New Roman" pitchFamily="-105" charset="0"/>
              </a:rPr>
              <a:t>  Looking at the size of the variance.</a:t>
            </a:r>
          </a:p>
          <a:p>
            <a:pPr eaLnBrk="1" hangingPunct="1">
              <a:buFontTx/>
              <a:buChar char="•"/>
            </a:pPr>
            <a:r>
              <a:rPr lang="en-US" dirty="0" smtClean="0">
                <a:latin typeface="Times New Roman" pitchFamily="-105" charset="0"/>
              </a:rPr>
              <a:t>  Looking at the size of the variance relative to the amount of spending.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p:spPr>
        <p:txBody>
          <a:bodyPr/>
          <a:lstStyle/>
          <a:p>
            <a:r>
              <a:rPr lang="en-US"/>
              <a:t>10-</a:t>
            </a:r>
            <a:fld id="{4158D17A-E7E6-4EDA-ACB8-7B027CFC5E40}" type="slidenum">
              <a:rPr lang="en-US"/>
              <a:pPr/>
              <a:t>6</a:t>
            </a:fld>
            <a:endParaRPr lang="en-US"/>
          </a:p>
        </p:txBody>
      </p:sp>
      <p:sp>
        <p:nvSpPr>
          <p:cNvPr id="35843" name="Rectangle 7"/>
          <p:cNvSpPr>
            <a:spLocks noGrp="1" noChangeArrowheads="1"/>
          </p:cNvSpPr>
          <p:nvPr>
            <p:ph type="sldNum" sz="quarter" idx="5"/>
          </p:nvPr>
        </p:nvSpPr>
        <p:spPr>
          <a:noFill/>
        </p:spPr>
        <p:txBody>
          <a:bodyPr/>
          <a:lstStyle/>
          <a:p>
            <a:fld id="{271FBBF2-CE8F-441C-A07C-A3967D1CED02}" type="slidenum">
              <a:rPr lang="en-US"/>
              <a:pPr/>
              <a:t>6</a:t>
            </a:fld>
            <a:endParaRPr lang="en-US"/>
          </a:p>
        </p:txBody>
      </p:sp>
      <p:sp>
        <p:nvSpPr>
          <p:cNvPr id="35844" name="Rectangle 4"/>
          <p:cNvSpPr>
            <a:spLocks noGrp="1" noRot="1" noChangeAspect="1" noChangeArrowheads="1" noTextEdit="1"/>
          </p:cNvSpPr>
          <p:nvPr>
            <p:ph type="sldImg"/>
          </p:nvPr>
        </p:nvSpPr>
        <p:spPr>
          <a:ln/>
        </p:spPr>
      </p:sp>
      <p:sp>
        <p:nvSpPr>
          <p:cNvPr id="35845"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The standard rate per hour for direct labor includes not only wages earned but also fringe benefits and other labor costs.  Many companies prepare a single rate for all employees within a department that reflects the “mix” of wage rates earned.</a:t>
            </a:r>
          </a:p>
          <a:p>
            <a:pPr eaLnBrk="1" hangingPunct="1"/>
            <a:r>
              <a:rPr lang="en-US" dirty="0" smtClean="0">
                <a:latin typeface="Times New Roman" pitchFamily="-105" charset="0"/>
              </a:rPr>
              <a:t> </a:t>
            </a:r>
          </a:p>
          <a:p>
            <a:pPr eaLnBrk="1" hangingPunct="1"/>
            <a:r>
              <a:rPr lang="en-US" dirty="0" smtClean="0">
                <a:latin typeface="Times New Roman" pitchFamily="-105" charset="0"/>
              </a:rPr>
              <a:t>The standard hours per unit reflects the labor hours required to complete one unit of product.  Standards can be determined by using available references that estimate the time needed to perform a given task, or by relying on time and motion studies.</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type="dt" sz="quarter" idx="1"/>
          </p:nvPr>
        </p:nvSpPr>
        <p:spPr>
          <a:noFill/>
        </p:spPr>
        <p:txBody>
          <a:bodyPr/>
          <a:lstStyle/>
          <a:p>
            <a:r>
              <a:rPr lang="en-US"/>
              <a:t>10-</a:t>
            </a:r>
            <a:fld id="{F37B4157-7C78-4971-A3B3-FE883F420612}" type="slidenum">
              <a:rPr lang="en-US"/>
              <a:pPr/>
              <a:t>60</a:t>
            </a:fld>
            <a:endParaRPr lang="en-US"/>
          </a:p>
        </p:txBody>
      </p:sp>
      <p:sp>
        <p:nvSpPr>
          <p:cNvPr id="156675" name="Rectangle 7"/>
          <p:cNvSpPr>
            <a:spLocks noGrp="1" noChangeArrowheads="1"/>
          </p:cNvSpPr>
          <p:nvPr>
            <p:ph type="sldNum" sz="quarter" idx="5"/>
          </p:nvPr>
        </p:nvSpPr>
        <p:spPr>
          <a:noFill/>
        </p:spPr>
        <p:txBody>
          <a:bodyPr/>
          <a:lstStyle/>
          <a:p>
            <a:fld id="{5F88878B-77A1-4270-94EE-70E7D0175FFB}" type="slidenum">
              <a:rPr lang="en-US"/>
              <a:pPr/>
              <a:t>60</a:t>
            </a:fld>
            <a:endParaRPr lang="en-US"/>
          </a:p>
        </p:txBody>
      </p:sp>
      <p:sp>
        <p:nvSpPr>
          <p:cNvPr id="156676" name="Rectangle 4"/>
          <p:cNvSpPr>
            <a:spLocks noGrp="1" noRot="1" noChangeAspect="1" noChangeArrowheads="1" noTextEdit="1"/>
          </p:cNvSpPr>
          <p:nvPr>
            <p:ph type="sldImg"/>
          </p:nvPr>
        </p:nvSpPr>
        <p:spPr>
          <a:ln/>
        </p:spPr>
      </p:sp>
      <p:sp>
        <p:nvSpPr>
          <p:cNvPr id="156677"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Plotting variance analysis data on a statistical control chart is helpful in variance investigation decisions. Variances are investigated if: </a:t>
            </a:r>
          </a:p>
          <a:p>
            <a:pPr eaLnBrk="1" hangingPunct="1">
              <a:buFontTx/>
              <a:buChar char="•"/>
            </a:pPr>
            <a:r>
              <a:rPr lang="en-US" dirty="0" smtClean="0">
                <a:latin typeface="Times New Roman" pitchFamily="-105" charset="0"/>
              </a:rPr>
              <a:t>  They are unusual relative to the normal level of random fluctuation.</a:t>
            </a:r>
          </a:p>
          <a:p>
            <a:pPr eaLnBrk="1" hangingPunct="1">
              <a:buFontTx/>
              <a:buChar char="•"/>
            </a:pPr>
            <a:r>
              <a:rPr lang="en-US" dirty="0" smtClean="0">
                <a:latin typeface="Times New Roman" pitchFamily="-105" charset="0"/>
              </a:rPr>
              <a:t>  An unusual pattern emerges in the data.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dt" sz="quarter" idx="1"/>
          </p:nvPr>
        </p:nvSpPr>
        <p:spPr>
          <a:noFill/>
        </p:spPr>
        <p:txBody>
          <a:bodyPr/>
          <a:lstStyle/>
          <a:p>
            <a:r>
              <a:rPr lang="en-US"/>
              <a:t>10-</a:t>
            </a:r>
            <a:fld id="{A469CA35-2EC7-4C97-9C83-0C6DD51C4EE3}" type="slidenum">
              <a:rPr lang="en-US"/>
              <a:pPr/>
              <a:t>61</a:t>
            </a:fld>
            <a:endParaRPr lang="en-US"/>
          </a:p>
        </p:txBody>
      </p:sp>
      <p:sp>
        <p:nvSpPr>
          <p:cNvPr id="189443" name="Rectangle 7"/>
          <p:cNvSpPr>
            <a:spLocks noGrp="1" noChangeArrowheads="1"/>
          </p:cNvSpPr>
          <p:nvPr>
            <p:ph type="sldNum" sz="quarter" idx="5"/>
          </p:nvPr>
        </p:nvSpPr>
        <p:spPr>
          <a:noFill/>
        </p:spPr>
        <p:txBody>
          <a:bodyPr/>
          <a:lstStyle/>
          <a:p>
            <a:fld id="{80A009E8-19FC-4DF8-9A2B-F5E49B0CF599}" type="slidenum">
              <a:rPr lang="en-US"/>
              <a:pPr/>
              <a:t>61</a:t>
            </a:fld>
            <a:endParaRPr lang="en-US"/>
          </a:p>
        </p:txBody>
      </p:sp>
      <p:sp>
        <p:nvSpPr>
          <p:cNvPr id="189444" name="Rectangle 2"/>
          <p:cNvSpPr>
            <a:spLocks noGrp="1" noRot="1" noChangeAspect="1" noChangeArrowheads="1" noTextEdit="1"/>
          </p:cNvSpPr>
          <p:nvPr>
            <p:ph type="sldImg"/>
          </p:nvPr>
        </p:nvSpPr>
        <p:spPr>
          <a:ln/>
        </p:spPr>
      </p:sp>
      <p:sp>
        <p:nvSpPr>
          <p:cNvPr id="189445" name="Rectangle 3"/>
          <p:cNvSpPr>
            <a:spLocks noGrp="1" noChangeArrowheads="1"/>
          </p:cNvSpPr>
          <p:nvPr>
            <p:ph type="body" idx="1"/>
          </p:nvPr>
        </p:nvSpPr>
        <p:spPr>
          <a:xfrm>
            <a:off x="701675" y="4419600"/>
            <a:ext cx="5607050" cy="4183063"/>
          </a:xfrm>
          <a:noFill/>
        </p:spPr>
        <p:txBody>
          <a:bodyPr/>
          <a:lstStyle/>
          <a:p>
            <a:pPr eaLnBrk="1" hangingPunct="1"/>
            <a:r>
              <a:rPr lang="en-US" smtClean="0">
                <a:latin typeface="Times New Roman" pitchFamily="-105" charset="0"/>
              </a:rPr>
              <a:t>Learning objective number 6 is to c</a:t>
            </a:r>
            <a:r>
              <a:rPr lang="en-US" smtClean="0">
                <a:latin typeface="Times New Roman" pitchFamily="-105" charset="0"/>
                <a:cs typeface="Times New Roman" pitchFamily="-105" charset="0"/>
              </a:rPr>
              <a:t>ompute delivery cycle time, throughput time, and manufacturing cycle efficiency.</a:t>
            </a:r>
          </a:p>
          <a:p>
            <a:pPr eaLnBrk="1" hangingPunct="1"/>
            <a:endParaRPr lang="en-US" smtClean="0">
              <a:latin typeface="Times New Roman" pitchFamily="-105"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3"/>
          <p:cNvSpPr>
            <a:spLocks noGrp="1" noChangeArrowheads="1"/>
          </p:cNvSpPr>
          <p:nvPr>
            <p:ph type="dt" sz="quarter" idx="1"/>
          </p:nvPr>
        </p:nvSpPr>
        <p:spPr>
          <a:noFill/>
        </p:spPr>
        <p:txBody>
          <a:bodyPr/>
          <a:lstStyle/>
          <a:p>
            <a:r>
              <a:rPr lang="en-US"/>
              <a:t>10-</a:t>
            </a:r>
            <a:fld id="{D295140E-74B2-4253-8B9D-AE242234682F}" type="slidenum">
              <a:rPr lang="en-US"/>
              <a:pPr/>
              <a:t>62</a:t>
            </a:fld>
            <a:endParaRPr lang="en-US"/>
          </a:p>
        </p:txBody>
      </p:sp>
      <p:sp>
        <p:nvSpPr>
          <p:cNvPr id="191491" name="Rectangle 7"/>
          <p:cNvSpPr>
            <a:spLocks noGrp="1" noChangeArrowheads="1"/>
          </p:cNvSpPr>
          <p:nvPr>
            <p:ph type="sldNum" sz="quarter" idx="5"/>
          </p:nvPr>
        </p:nvSpPr>
        <p:spPr>
          <a:noFill/>
        </p:spPr>
        <p:txBody>
          <a:bodyPr/>
          <a:lstStyle/>
          <a:p>
            <a:fld id="{F709E88E-5875-4FE0-9FF4-3C4010BA6222}" type="slidenum">
              <a:rPr lang="en-US"/>
              <a:pPr/>
              <a:t>62</a:t>
            </a:fld>
            <a:endParaRPr lang="en-US"/>
          </a:p>
        </p:txBody>
      </p:sp>
      <p:sp>
        <p:nvSpPr>
          <p:cNvPr id="191492" name="Rectangle 4"/>
          <p:cNvSpPr>
            <a:spLocks noGrp="1" noRot="1" noChangeAspect="1" noChangeArrowheads="1" noTextEdit="1"/>
          </p:cNvSpPr>
          <p:nvPr>
            <p:ph type="sldImg"/>
          </p:nvPr>
        </p:nvSpPr>
        <p:spPr>
          <a:ln/>
        </p:spPr>
      </p:sp>
      <p:sp>
        <p:nvSpPr>
          <p:cNvPr id="191493"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Delivery cycle time is the elapsed time from when a customer order is received to when the completed order is shipped. </a:t>
            </a:r>
          </a:p>
          <a:p>
            <a:pPr eaLnBrk="1" hangingPunct="1"/>
            <a:endParaRPr lang="en-US" dirty="0" smtClean="0">
              <a:latin typeface="Times New Roman" pitchFamily="-105" charset="0"/>
            </a:endParaRPr>
          </a:p>
          <a:p>
            <a:pPr eaLnBrk="1" hangingPunct="1"/>
            <a:r>
              <a:rPr lang="en-US" dirty="0" smtClean="0">
                <a:latin typeface="Times New Roman" pitchFamily="-105" charset="0"/>
              </a:rPr>
              <a:t>Throughput (manufacturing cycle) time is the amount of time required to turn raw materials into completed products. This includes process time, inspection time, move time, and queue time. Process time is the only value-added activity of the four times mentioned. </a:t>
            </a:r>
          </a:p>
          <a:p>
            <a:pPr eaLnBrk="1" hangingPunct="1"/>
            <a:endParaRPr lang="en-US" dirty="0" smtClean="0">
              <a:latin typeface="Times New Roman" pitchFamily="-105"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3"/>
          <p:cNvSpPr>
            <a:spLocks noGrp="1" noChangeArrowheads="1"/>
          </p:cNvSpPr>
          <p:nvPr>
            <p:ph type="dt" sz="quarter" idx="1"/>
          </p:nvPr>
        </p:nvSpPr>
        <p:spPr>
          <a:noFill/>
        </p:spPr>
        <p:txBody>
          <a:bodyPr/>
          <a:lstStyle/>
          <a:p>
            <a:r>
              <a:rPr lang="en-US"/>
              <a:t>10-</a:t>
            </a:r>
            <a:fld id="{A139CB63-7BF3-4F4D-B20F-370FE33E1668}" type="slidenum">
              <a:rPr lang="en-US"/>
              <a:pPr/>
              <a:t>63</a:t>
            </a:fld>
            <a:endParaRPr lang="en-US"/>
          </a:p>
        </p:txBody>
      </p:sp>
      <p:sp>
        <p:nvSpPr>
          <p:cNvPr id="193539" name="Rectangle 7"/>
          <p:cNvSpPr>
            <a:spLocks noGrp="1" noChangeArrowheads="1"/>
          </p:cNvSpPr>
          <p:nvPr>
            <p:ph type="sldNum" sz="quarter" idx="5"/>
          </p:nvPr>
        </p:nvSpPr>
        <p:spPr>
          <a:noFill/>
        </p:spPr>
        <p:txBody>
          <a:bodyPr/>
          <a:lstStyle/>
          <a:p>
            <a:fld id="{815294BB-5E42-468E-AB00-5A3DB62B0522}" type="slidenum">
              <a:rPr lang="en-US"/>
              <a:pPr/>
              <a:t>63</a:t>
            </a:fld>
            <a:endParaRPr lang="en-US"/>
          </a:p>
        </p:txBody>
      </p:sp>
      <p:sp>
        <p:nvSpPr>
          <p:cNvPr id="193540" name="Rectangle 4"/>
          <p:cNvSpPr>
            <a:spLocks noGrp="1" noRot="1" noChangeAspect="1" noChangeArrowheads="1" noTextEdit="1"/>
          </p:cNvSpPr>
          <p:nvPr>
            <p:ph type="sldImg"/>
          </p:nvPr>
        </p:nvSpPr>
        <p:spPr>
          <a:ln/>
        </p:spPr>
      </p:sp>
      <p:sp>
        <p:nvSpPr>
          <p:cNvPr id="193541"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Manufacturing cycle efficiency (MCE) is computed by dividing value-added time by manufacturing cycle (throughput) time. An MCE less than one indicates that non-value-added time is present in the production process.</a:t>
            </a:r>
          </a:p>
          <a:p>
            <a:pPr eaLnBrk="1" hangingPunct="1"/>
            <a:endParaRPr lang="en-US" dirty="0" smtClean="0">
              <a:latin typeface="Times New Roman" pitchFamily="-105" charset="0"/>
            </a:endParaRPr>
          </a:p>
          <a:p>
            <a:pPr eaLnBrk="1" hangingPunct="1"/>
            <a:r>
              <a:rPr lang="en-US" dirty="0" smtClean="0">
                <a:latin typeface="Times New Roman" pitchFamily="-105" charset="0"/>
              </a:rPr>
              <a:t>Next, we will look at a series of questions dealing with delivery performance measures.</a:t>
            </a:r>
          </a:p>
          <a:p>
            <a:pPr eaLnBrk="1" hangingPunct="1"/>
            <a:r>
              <a:rPr lang="en-US" dirty="0" smtClean="0">
                <a:latin typeface="Times New Roman" pitchFamily="-105" charset="0"/>
              </a:rPr>
              <a:t>  </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3"/>
          <p:cNvSpPr>
            <a:spLocks noGrp="1" noChangeArrowheads="1"/>
          </p:cNvSpPr>
          <p:nvPr>
            <p:ph type="dt" sz="quarter" idx="1"/>
          </p:nvPr>
        </p:nvSpPr>
        <p:spPr>
          <a:noFill/>
        </p:spPr>
        <p:txBody>
          <a:bodyPr/>
          <a:lstStyle/>
          <a:p>
            <a:r>
              <a:rPr lang="en-US"/>
              <a:t>10-</a:t>
            </a:r>
            <a:fld id="{296F450C-CD17-4AE8-BD4A-E1845621E73D}" type="slidenum">
              <a:rPr lang="en-US"/>
              <a:pPr/>
              <a:t>64</a:t>
            </a:fld>
            <a:endParaRPr lang="en-US"/>
          </a:p>
        </p:txBody>
      </p:sp>
      <p:sp>
        <p:nvSpPr>
          <p:cNvPr id="195587" name="Rectangle 7"/>
          <p:cNvSpPr>
            <a:spLocks noGrp="1" noChangeArrowheads="1"/>
          </p:cNvSpPr>
          <p:nvPr>
            <p:ph type="sldNum" sz="quarter" idx="5"/>
          </p:nvPr>
        </p:nvSpPr>
        <p:spPr>
          <a:noFill/>
        </p:spPr>
        <p:txBody>
          <a:bodyPr/>
          <a:lstStyle/>
          <a:p>
            <a:fld id="{8DCFCE72-CA6E-459D-B830-84CFBF21999E}" type="slidenum">
              <a:rPr lang="en-US"/>
              <a:pPr/>
              <a:t>64</a:t>
            </a:fld>
            <a:endParaRPr lang="en-US"/>
          </a:p>
        </p:txBody>
      </p:sp>
      <p:sp>
        <p:nvSpPr>
          <p:cNvPr id="195588" name="Rectangle 4"/>
          <p:cNvSpPr>
            <a:spLocks noGrp="1" noRot="1" noChangeAspect="1" noChangeArrowheads="1" noTextEdit="1"/>
          </p:cNvSpPr>
          <p:nvPr>
            <p:ph type="sldImg"/>
          </p:nvPr>
        </p:nvSpPr>
        <p:spPr>
          <a:ln/>
        </p:spPr>
      </p:sp>
      <p:sp>
        <p:nvSpPr>
          <p:cNvPr id="195589"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first question on delivery performance measures asking for a computation of throughput time.</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3"/>
          <p:cNvSpPr>
            <a:spLocks noGrp="1" noChangeArrowheads="1"/>
          </p:cNvSpPr>
          <p:nvPr>
            <p:ph type="dt" sz="quarter" idx="1"/>
          </p:nvPr>
        </p:nvSpPr>
        <p:spPr>
          <a:noFill/>
        </p:spPr>
        <p:txBody>
          <a:bodyPr/>
          <a:lstStyle/>
          <a:p>
            <a:r>
              <a:rPr lang="en-US"/>
              <a:t>10-</a:t>
            </a:r>
            <a:fld id="{5E17987A-B757-4FFB-B068-87DDF5A1B088}" type="slidenum">
              <a:rPr lang="en-US"/>
              <a:pPr/>
              <a:t>65</a:t>
            </a:fld>
            <a:endParaRPr lang="en-US"/>
          </a:p>
        </p:txBody>
      </p:sp>
      <p:sp>
        <p:nvSpPr>
          <p:cNvPr id="197635" name="Rectangle 7"/>
          <p:cNvSpPr>
            <a:spLocks noGrp="1" noChangeArrowheads="1"/>
          </p:cNvSpPr>
          <p:nvPr>
            <p:ph type="sldNum" sz="quarter" idx="5"/>
          </p:nvPr>
        </p:nvSpPr>
        <p:spPr>
          <a:noFill/>
        </p:spPr>
        <p:txBody>
          <a:bodyPr/>
          <a:lstStyle/>
          <a:p>
            <a:fld id="{76616E91-5E62-4E5E-9BFF-DE11B8807F33}" type="slidenum">
              <a:rPr lang="en-US"/>
              <a:pPr/>
              <a:t>65</a:t>
            </a:fld>
            <a:endParaRPr lang="en-US"/>
          </a:p>
        </p:txBody>
      </p:sp>
      <p:sp>
        <p:nvSpPr>
          <p:cNvPr id="197636" name="Rectangle 4"/>
          <p:cNvSpPr>
            <a:spLocks noGrp="1" noRot="1" noChangeAspect="1" noChangeArrowheads="1" noTextEdit="1"/>
          </p:cNvSpPr>
          <p:nvPr>
            <p:ph type="sldImg"/>
          </p:nvPr>
        </p:nvSpPr>
        <p:spPr>
          <a:ln/>
        </p:spPr>
      </p:sp>
      <p:sp>
        <p:nvSpPr>
          <p:cNvPr id="197637" name="Rectangle 5"/>
          <p:cNvSpPr>
            <a:spLocks noGrp="1" noChangeArrowheads="1"/>
          </p:cNvSpPr>
          <p:nvPr>
            <p:ph type="body" idx="1"/>
          </p:nvPr>
        </p:nvSpPr>
        <p:spPr>
          <a:noFill/>
        </p:spPr>
        <p:txBody>
          <a:bodyPr/>
          <a:lstStyle/>
          <a:p>
            <a:pPr eaLnBrk="1" hangingPunct="1"/>
            <a:r>
              <a:rPr lang="en-US" smtClean="0">
                <a:latin typeface="Times New Roman" pitchFamily="-105" charset="0"/>
              </a:rPr>
              <a:t>Throughput time is the sum of process time, inspection time, move time, and queue time.  The total for these four times is 10.4 days.</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3"/>
          <p:cNvSpPr>
            <a:spLocks noGrp="1" noChangeArrowheads="1"/>
          </p:cNvSpPr>
          <p:nvPr>
            <p:ph type="dt" sz="quarter" idx="1"/>
          </p:nvPr>
        </p:nvSpPr>
        <p:spPr>
          <a:noFill/>
        </p:spPr>
        <p:txBody>
          <a:bodyPr/>
          <a:lstStyle/>
          <a:p>
            <a:r>
              <a:rPr lang="en-US"/>
              <a:t>10-</a:t>
            </a:r>
            <a:fld id="{6DD78B03-E7DA-43E3-93BB-36C1998A4AB1}" type="slidenum">
              <a:rPr lang="en-US"/>
              <a:pPr/>
              <a:t>66</a:t>
            </a:fld>
            <a:endParaRPr lang="en-US"/>
          </a:p>
        </p:txBody>
      </p:sp>
      <p:sp>
        <p:nvSpPr>
          <p:cNvPr id="199683" name="Rectangle 7"/>
          <p:cNvSpPr>
            <a:spLocks noGrp="1" noChangeArrowheads="1"/>
          </p:cNvSpPr>
          <p:nvPr>
            <p:ph type="sldNum" sz="quarter" idx="5"/>
          </p:nvPr>
        </p:nvSpPr>
        <p:spPr>
          <a:noFill/>
        </p:spPr>
        <p:txBody>
          <a:bodyPr/>
          <a:lstStyle/>
          <a:p>
            <a:fld id="{4186164C-67A8-4A71-AEF0-4FC738BFACE8}" type="slidenum">
              <a:rPr lang="en-US"/>
              <a:pPr/>
              <a:t>66</a:t>
            </a:fld>
            <a:endParaRPr lang="en-US"/>
          </a:p>
        </p:txBody>
      </p:sp>
      <p:sp>
        <p:nvSpPr>
          <p:cNvPr id="199684" name="Rectangle 4"/>
          <p:cNvSpPr>
            <a:spLocks noGrp="1" noRot="1" noChangeAspect="1" noChangeArrowheads="1" noTextEdit="1"/>
          </p:cNvSpPr>
          <p:nvPr>
            <p:ph type="sldImg"/>
          </p:nvPr>
        </p:nvSpPr>
        <p:spPr>
          <a:ln/>
        </p:spPr>
      </p:sp>
      <p:sp>
        <p:nvSpPr>
          <p:cNvPr id="199685"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second question on delivery performance measures asking for a computation of manufacturing cycle efficiency.</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3"/>
          <p:cNvSpPr>
            <a:spLocks noGrp="1" noChangeArrowheads="1"/>
          </p:cNvSpPr>
          <p:nvPr>
            <p:ph type="dt" sz="quarter" idx="1"/>
          </p:nvPr>
        </p:nvSpPr>
        <p:spPr>
          <a:noFill/>
        </p:spPr>
        <p:txBody>
          <a:bodyPr/>
          <a:lstStyle/>
          <a:p>
            <a:r>
              <a:rPr lang="en-US"/>
              <a:t>10-</a:t>
            </a:r>
            <a:fld id="{E88E98DE-F008-4BE6-832A-2665A3CC3168}" type="slidenum">
              <a:rPr lang="en-US"/>
              <a:pPr/>
              <a:t>67</a:t>
            </a:fld>
            <a:endParaRPr lang="en-US"/>
          </a:p>
        </p:txBody>
      </p:sp>
      <p:sp>
        <p:nvSpPr>
          <p:cNvPr id="201731" name="Rectangle 7"/>
          <p:cNvSpPr>
            <a:spLocks noGrp="1" noChangeArrowheads="1"/>
          </p:cNvSpPr>
          <p:nvPr>
            <p:ph type="sldNum" sz="quarter" idx="5"/>
          </p:nvPr>
        </p:nvSpPr>
        <p:spPr>
          <a:noFill/>
        </p:spPr>
        <p:txBody>
          <a:bodyPr/>
          <a:lstStyle/>
          <a:p>
            <a:fld id="{25EA5BFA-D2C5-45F3-95BD-6C5C6A0B319A}" type="slidenum">
              <a:rPr lang="en-US"/>
              <a:pPr/>
              <a:t>67</a:t>
            </a:fld>
            <a:endParaRPr lang="en-US"/>
          </a:p>
        </p:txBody>
      </p:sp>
      <p:sp>
        <p:nvSpPr>
          <p:cNvPr id="201732" name="Rectangle 4"/>
          <p:cNvSpPr>
            <a:spLocks noGrp="1" noRot="1" noChangeAspect="1" noChangeArrowheads="1" noTextEdit="1"/>
          </p:cNvSpPr>
          <p:nvPr>
            <p:ph type="sldImg"/>
          </p:nvPr>
        </p:nvSpPr>
        <p:spPr>
          <a:ln/>
        </p:spPr>
      </p:sp>
      <p:sp>
        <p:nvSpPr>
          <p:cNvPr id="201733" name="Rectangle 5"/>
          <p:cNvSpPr>
            <a:spLocks noGrp="1" noChangeArrowheads="1"/>
          </p:cNvSpPr>
          <p:nvPr>
            <p:ph type="body" idx="1"/>
          </p:nvPr>
        </p:nvSpPr>
        <p:spPr>
          <a:noFill/>
        </p:spPr>
        <p:txBody>
          <a:bodyPr/>
          <a:lstStyle/>
          <a:p>
            <a:pPr eaLnBrk="1" hangingPunct="1"/>
            <a:r>
              <a:rPr lang="en-US" smtClean="0">
                <a:latin typeface="Times New Roman" pitchFamily="-105" charset="0"/>
              </a:rPr>
              <a:t>Manufacturing cycle efficiency is found by dividing value-added time by throughput time.  Process time is the only value-added time.  Process time of 0.2 days divided by throughput time of 10.4 days results in a manufacturing cycle efficiency of 1.9 percent.</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3"/>
          <p:cNvSpPr>
            <a:spLocks noGrp="1" noChangeArrowheads="1"/>
          </p:cNvSpPr>
          <p:nvPr>
            <p:ph type="dt" sz="quarter" idx="1"/>
          </p:nvPr>
        </p:nvSpPr>
        <p:spPr>
          <a:noFill/>
        </p:spPr>
        <p:txBody>
          <a:bodyPr/>
          <a:lstStyle/>
          <a:p>
            <a:r>
              <a:rPr lang="en-US"/>
              <a:t>10-</a:t>
            </a:r>
            <a:fld id="{302F91CF-B14E-4AA1-9A78-697EE98B57BB}" type="slidenum">
              <a:rPr lang="en-US"/>
              <a:pPr/>
              <a:t>68</a:t>
            </a:fld>
            <a:endParaRPr lang="en-US"/>
          </a:p>
        </p:txBody>
      </p:sp>
      <p:sp>
        <p:nvSpPr>
          <p:cNvPr id="203779" name="Rectangle 7"/>
          <p:cNvSpPr>
            <a:spLocks noGrp="1" noChangeArrowheads="1"/>
          </p:cNvSpPr>
          <p:nvPr>
            <p:ph type="sldNum" sz="quarter" idx="5"/>
          </p:nvPr>
        </p:nvSpPr>
        <p:spPr>
          <a:noFill/>
        </p:spPr>
        <p:txBody>
          <a:bodyPr/>
          <a:lstStyle/>
          <a:p>
            <a:fld id="{39ED08C0-363F-40E4-AE75-674F12BA0E3A}" type="slidenum">
              <a:rPr lang="en-US"/>
              <a:pPr/>
              <a:t>68</a:t>
            </a:fld>
            <a:endParaRPr lang="en-US"/>
          </a:p>
        </p:txBody>
      </p:sp>
      <p:sp>
        <p:nvSpPr>
          <p:cNvPr id="203780" name="Rectangle 4"/>
          <p:cNvSpPr>
            <a:spLocks noGrp="1" noRot="1" noChangeAspect="1" noChangeArrowheads="1" noTextEdit="1"/>
          </p:cNvSpPr>
          <p:nvPr>
            <p:ph type="sldImg"/>
          </p:nvPr>
        </p:nvSpPr>
        <p:spPr>
          <a:ln/>
        </p:spPr>
      </p:sp>
      <p:sp>
        <p:nvSpPr>
          <p:cNvPr id="203781" name="Rectangle 5"/>
          <p:cNvSpPr>
            <a:spLocks noGrp="1" noChangeArrowheads="1"/>
          </p:cNvSpPr>
          <p:nvPr>
            <p:ph type="body" idx="1"/>
          </p:nvPr>
        </p:nvSpPr>
        <p:spPr>
          <a:noFill/>
        </p:spPr>
        <p:txBody>
          <a:bodyPr/>
          <a:lstStyle/>
          <a:p>
            <a:pPr eaLnBrk="1" hangingPunct="1"/>
            <a:r>
              <a:rPr lang="en-US" smtClean="0">
                <a:latin typeface="Times New Roman" pitchFamily="-105" charset="0"/>
              </a:rPr>
              <a:t>Here’s your third question on delivery performance measures asking for a computation of delivery cycle time. </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3"/>
          <p:cNvSpPr>
            <a:spLocks noGrp="1" noChangeArrowheads="1"/>
          </p:cNvSpPr>
          <p:nvPr>
            <p:ph type="dt" sz="quarter" idx="1"/>
          </p:nvPr>
        </p:nvSpPr>
        <p:spPr>
          <a:noFill/>
        </p:spPr>
        <p:txBody>
          <a:bodyPr/>
          <a:lstStyle/>
          <a:p>
            <a:r>
              <a:rPr lang="en-US"/>
              <a:t>10-</a:t>
            </a:r>
            <a:fld id="{5A80055B-A3B0-4311-81CC-DDE8BFE45282}" type="slidenum">
              <a:rPr lang="en-US"/>
              <a:pPr/>
              <a:t>69</a:t>
            </a:fld>
            <a:endParaRPr lang="en-US"/>
          </a:p>
        </p:txBody>
      </p:sp>
      <p:sp>
        <p:nvSpPr>
          <p:cNvPr id="205827" name="Rectangle 7"/>
          <p:cNvSpPr>
            <a:spLocks noGrp="1" noChangeArrowheads="1"/>
          </p:cNvSpPr>
          <p:nvPr>
            <p:ph type="sldNum" sz="quarter" idx="5"/>
          </p:nvPr>
        </p:nvSpPr>
        <p:spPr>
          <a:noFill/>
        </p:spPr>
        <p:txBody>
          <a:bodyPr/>
          <a:lstStyle/>
          <a:p>
            <a:fld id="{7C6A087C-AA0B-4311-A969-ED9D2831A9C1}" type="slidenum">
              <a:rPr lang="en-US"/>
              <a:pPr/>
              <a:t>69</a:t>
            </a:fld>
            <a:endParaRPr lang="en-US"/>
          </a:p>
        </p:txBody>
      </p:sp>
      <p:sp>
        <p:nvSpPr>
          <p:cNvPr id="205828" name="Rectangle 4"/>
          <p:cNvSpPr>
            <a:spLocks noGrp="1" noRot="1" noChangeAspect="1" noChangeArrowheads="1" noTextEdit="1"/>
          </p:cNvSpPr>
          <p:nvPr>
            <p:ph type="sldImg"/>
          </p:nvPr>
        </p:nvSpPr>
        <p:spPr>
          <a:ln/>
        </p:spPr>
      </p:sp>
      <p:sp>
        <p:nvSpPr>
          <p:cNvPr id="205829" name="Rectangle 5"/>
          <p:cNvSpPr>
            <a:spLocks noGrp="1" noChangeArrowheads="1"/>
          </p:cNvSpPr>
          <p:nvPr>
            <p:ph type="body" idx="1"/>
          </p:nvPr>
        </p:nvSpPr>
        <p:spPr>
          <a:noFill/>
        </p:spPr>
        <p:txBody>
          <a:bodyPr/>
          <a:lstStyle/>
          <a:p>
            <a:pPr eaLnBrk="1" hangingPunct="1"/>
            <a:r>
              <a:rPr lang="en-US" smtClean="0">
                <a:latin typeface="Times New Roman" pitchFamily="-105" charset="0"/>
              </a:rPr>
              <a:t>Delivery cycle time is the sum of wait time plus throughput time. The total for these two times is 13.4 days.</a:t>
            </a:r>
          </a:p>
          <a:p>
            <a:pPr eaLnBrk="1" hangingPunct="1"/>
            <a:endParaRPr lang="en-US" smtClean="0">
              <a:latin typeface="Times New Roman" pitchFamily="-105"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r>
              <a:rPr lang="en-US"/>
              <a:t>10-</a:t>
            </a:r>
            <a:fld id="{12BD9E07-2D14-4906-A705-442873D53776}" type="slidenum">
              <a:rPr lang="en-US"/>
              <a:pPr/>
              <a:t>7</a:t>
            </a:fld>
            <a:endParaRPr lang="en-US"/>
          </a:p>
        </p:txBody>
      </p:sp>
      <p:sp>
        <p:nvSpPr>
          <p:cNvPr id="37891" name="Rectangle 7"/>
          <p:cNvSpPr>
            <a:spLocks noGrp="1" noChangeArrowheads="1"/>
          </p:cNvSpPr>
          <p:nvPr>
            <p:ph type="sldNum" sz="quarter" idx="5"/>
          </p:nvPr>
        </p:nvSpPr>
        <p:spPr>
          <a:noFill/>
        </p:spPr>
        <p:txBody>
          <a:bodyPr/>
          <a:lstStyle/>
          <a:p>
            <a:fld id="{BBDCF37E-6674-41C9-873A-F6923A1CC720}" type="slidenum">
              <a:rPr lang="en-US"/>
              <a:pPr/>
              <a:t>7</a:t>
            </a:fld>
            <a:endParaRPr lang="en-US"/>
          </a:p>
        </p:txBody>
      </p:sp>
      <p:sp>
        <p:nvSpPr>
          <p:cNvPr id="37892" name="Rectangle 4"/>
          <p:cNvSpPr>
            <a:spLocks noGrp="1" noRot="1" noChangeAspect="1" noChangeArrowheads="1" noTextEdit="1"/>
          </p:cNvSpPr>
          <p:nvPr>
            <p:ph type="sldImg"/>
          </p:nvPr>
        </p:nvSpPr>
        <p:spPr>
          <a:ln/>
        </p:spPr>
      </p:sp>
      <p:sp>
        <p:nvSpPr>
          <p:cNvPr id="37893" name="Rectangle 5"/>
          <p:cNvSpPr>
            <a:spLocks noGrp="1" noChangeArrowheads="1"/>
          </p:cNvSpPr>
          <p:nvPr>
            <p:ph type="body" idx="1"/>
          </p:nvPr>
        </p:nvSpPr>
        <p:spPr>
          <a:noFill/>
        </p:spPr>
        <p:txBody>
          <a:bodyPr/>
          <a:lstStyle/>
          <a:p>
            <a:pPr eaLnBrk="1" hangingPunct="1"/>
            <a:r>
              <a:rPr lang="en-US" dirty="0" smtClean="0">
                <a:latin typeface="Times New Roman" pitchFamily="-105" charset="0"/>
              </a:rPr>
              <a:t>The price standard for variable manufacturing overhead comes from the variable portion of the predetermined overhead rate.</a:t>
            </a:r>
          </a:p>
          <a:p>
            <a:pPr eaLnBrk="1" hangingPunct="1"/>
            <a:r>
              <a:rPr lang="en-US" dirty="0" smtClean="0">
                <a:latin typeface="Times New Roman" pitchFamily="-105" charset="0"/>
              </a:rPr>
              <a:t>The quantity standard for variable manufacturing overhead is usually expressed in either direct labor hours or machine hours depending on which is used as the allocation base in the predetermined overhead rate.</a:t>
            </a:r>
          </a:p>
          <a:p>
            <a:pPr eaLnBrk="1" hangingPunct="1"/>
            <a:endParaRPr lang="en-US" dirty="0" smtClean="0">
              <a:latin typeface="Times New Roman" pitchFamily="-105"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3"/>
          <p:cNvSpPr>
            <a:spLocks noGrp="1" noChangeArrowheads="1"/>
          </p:cNvSpPr>
          <p:nvPr>
            <p:ph type="dt" sz="quarter" idx="1"/>
          </p:nvPr>
        </p:nvSpPr>
        <p:spPr>
          <a:noFill/>
        </p:spPr>
        <p:txBody>
          <a:bodyPr/>
          <a:lstStyle/>
          <a:p>
            <a:r>
              <a:rPr lang="en-US"/>
              <a:t>10-</a:t>
            </a:r>
            <a:fld id="{C34B4F9F-9E1D-417B-A63E-FDAC65DD0B81}" type="slidenum">
              <a:rPr lang="en-US"/>
              <a:pPr/>
              <a:t>70</a:t>
            </a:fld>
            <a:endParaRPr lang="en-US"/>
          </a:p>
        </p:txBody>
      </p:sp>
      <p:sp>
        <p:nvSpPr>
          <p:cNvPr id="207875" name="Rectangle 7"/>
          <p:cNvSpPr>
            <a:spLocks noGrp="1" noChangeArrowheads="1"/>
          </p:cNvSpPr>
          <p:nvPr>
            <p:ph type="sldNum" sz="quarter" idx="5"/>
          </p:nvPr>
        </p:nvSpPr>
        <p:spPr>
          <a:noFill/>
        </p:spPr>
        <p:txBody>
          <a:bodyPr/>
          <a:lstStyle/>
          <a:p>
            <a:fld id="{7D2A62E0-0846-41CD-A381-94F90C595692}" type="slidenum">
              <a:rPr lang="en-US"/>
              <a:pPr/>
              <a:t>70</a:t>
            </a:fld>
            <a:endParaRPr lang="en-US"/>
          </a:p>
        </p:txBody>
      </p:sp>
      <p:sp>
        <p:nvSpPr>
          <p:cNvPr id="207876" name="Rectangle 4"/>
          <p:cNvSpPr>
            <a:spLocks noGrp="1" noRot="1" noChangeAspect="1" noChangeArrowheads="1" noTextEdit="1"/>
          </p:cNvSpPr>
          <p:nvPr>
            <p:ph type="sldImg"/>
          </p:nvPr>
        </p:nvSpPr>
        <p:spPr>
          <a:ln/>
        </p:spPr>
      </p:sp>
      <p:sp>
        <p:nvSpPr>
          <p:cNvPr id="207877" name="Rectangle 5"/>
          <p:cNvSpPr>
            <a:spLocks noGrp="1" noChangeArrowheads="1"/>
          </p:cNvSpPr>
          <p:nvPr>
            <p:ph type="body" idx="1"/>
          </p:nvPr>
        </p:nvSpPr>
        <p:spPr>
          <a:noFill/>
        </p:spPr>
        <p:txBody>
          <a:bodyPr/>
          <a:lstStyle/>
          <a:p>
            <a:pPr eaLnBrk="1" hangingPunct="1"/>
            <a:r>
              <a:rPr lang="en-US" smtClean="0">
                <a:latin typeface="Times New Roman" pitchFamily="-105" charset="0"/>
              </a:rPr>
              <a:t>End of Chapter 10.</a:t>
            </a:r>
          </a:p>
          <a:p>
            <a:pPr eaLnBrk="1" hangingPunct="1"/>
            <a:endParaRPr lang="en-US" smtClean="0">
              <a:latin typeface="Times New Roman" pitchFamily="-105"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p:spPr>
        <p:txBody>
          <a:bodyPr/>
          <a:lstStyle/>
          <a:p>
            <a:r>
              <a:rPr lang="en-US"/>
              <a:t>10-</a:t>
            </a:r>
            <a:fld id="{D2586F93-6D9C-430F-B6A9-1738376C80A1}" type="slidenum">
              <a:rPr lang="en-US"/>
              <a:pPr/>
              <a:t>8</a:t>
            </a:fld>
            <a:endParaRPr lang="en-US"/>
          </a:p>
        </p:txBody>
      </p:sp>
      <p:sp>
        <p:nvSpPr>
          <p:cNvPr id="39939" name="Rectangle 7"/>
          <p:cNvSpPr>
            <a:spLocks noGrp="1" noChangeArrowheads="1"/>
          </p:cNvSpPr>
          <p:nvPr>
            <p:ph type="sldNum" sz="quarter" idx="5"/>
          </p:nvPr>
        </p:nvSpPr>
        <p:spPr>
          <a:noFill/>
        </p:spPr>
        <p:txBody>
          <a:bodyPr/>
          <a:lstStyle/>
          <a:p>
            <a:fld id="{C6C585CC-A0FE-43DD-997B-F8F849CCE8F0}" type="slidenum">
              <a:rPr lang="en-US"/>
              <a:pPr/>
              <a:t>8</a:t>
            </a:fld>
            <a:endParaRPr lang="en-US"/>
          </a:p>
        </p:txBody>
      </p:sp>
      <p:sp>
        <p:nvSpPr>
          <p:cNvPr id="39940" name="Rectangle 2"/>
          <p:cNvSpPr>
            <a:spLocks noGrp="1" noRot="1" noChangeAspect="1" noChangeArrowheads="1" noTextEdit="1"/>
          </p:cNvSpPr>
          <p:nvPr>
            <p:ph type="sldImg"/>
          </p:nvPr>
        </p:nvSpPr>
        <p:spPr>
          <a:solidFill>
            <a:srgbClr val="FFFFFF"/>
          </a:solidFill>
          <a:ln/>
        </p:spPr>
      </p:sp>
      <p:sp>
        <p:nvSpPr>
          <p:cNvPr id="39941" name="Rectangle 3"/>
          <p:cNvSpPr>
            <a:spLocks noGrp="1" noChangeArrowheads="1"/>
          </p:cNvSpPr>
          <p:nvPr>
            <p:ph type="body" idx="1"/>
          </p:nvPr>
        </p:nvSpPr>
        <p:spPr>
          <a:xfrm>
            <a:off x="935038" y="4416425"/>
            <a:ext cx="5140325" cy="4183063"/>
          </a:xfrm>
          <a:solidFill>
            <a:srgbClr val="FFFFFF"/>
          </a:solidFill>
        </p:spPr>
        <p:txBody>
          <a:bodyPr/>
          <a:lstStyle/>
          <a:p>
            <a:pPr eaLnBrk="1" hangingPunct="1"/>
            <a:r>
              <a:rPr lang="en-US" smtClean="0">
                <a:latin typeface="Times New Roman" pitchFamily="-105" charset="0"/>
                <a:cs typeface="Times New Roman" pitchFamily="-105" charset="0"/>
              </a:rPr>
              <a:t>The standard cost card is a detailed listing of the standard amounts of direct materials, direct labor, and variable overhead inputs that should go into a unit of product, multiplied by the standard price or rate that has been set for each input.</a:t>
            </a:r>
          </a:p>
          <a:p>
            <a:pPr eaLnBrk="1" hangingPunct="1"/>
            <a:endParaRPr lang="en-US" smtClean="0">
              <a:latin typeface="Times New Roman" pitchFamily="-105"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p:spPr>
        <p:txBody>
          <a:bodyPr/>
          <a:lstStyle/>
          <a:p>
            <a:r>
              <a:rPr lang="en-US"/>
              <a:t>10-</a:t>
            </a:r>
            <a:fld id="{FB960B16-3C40-4BF0-A356-A8F99B3CFDDC}" type="slidenum">
              <a:rPr lang="en-US"/>
              <a:pPr/>
              <a:t>9</a:t>
            </a:fld>
            <a:endParaRPr lang="en-US"/>
          </a:p>
        </p:txBody>
      </p:sp>
      <p:sp>
        <p:nvSpPr>
          <p:cNvPr id="41987" name="Rectangle 7"/>
          <p:cNvSpPr>
            <a:spLocks noGrp="1" noChangeArrowheads="1"/>
          </p:cNvSpPr>
          <p:nvPr>
            <p:ph type="sldNum" sz="quarter" idx="5"/>
          </p:nvPr>
        </p:nvSpPr>
        <p:spPr>
          <a:noFill/>
        </p:spPr>
        <p:txBody>
          <a:bodyPr/>
          <a:lstStyle/>
          <a:p>
            <a:fld id="{3D424B96-5310-4106-B30F-6C61AE0468AF}" type="slidenum">
              <a:rPr lang="en-US"/>
              <a:pPr/>
              <a:t>9</a:t>
            </a:fld>
            <a:endParaRPr lang="en-US"/>
          </a:p>
        </p:txBody>
      </p:sp>
      <p:sp>
        <p:nvSpPr>
          <p:cNvPr id="41988" name="Rectangle 4"/>
          <p:cNvSpPr>
            <a:spLocks noGrp="1" noRot="1" noChangeAspect="1" noChangeArrowheads="1" noTextEdit="1"/>
          </p:cNvSpPr>
          <p:nvPr>
            <p:ph type="sldImg"/>
          </p:nvPr>
        </p:nvSpPr>
        <p:spPr>
          <a:ln/>
        </p:spPr>
      </p:sp>
      <p:sp>
        <p:nvSpPr>
          <p:cNvPr id="41989" name="Rectangle 5"/>
          <p:cNvSpPr>
            <a:spLocks noGrp="1" noChangeArrowheads="1"/>
          </p:cNvSpPr>
          <p:nvPr>
            <p:ph type="body" idx="1"/>
          </p:nvPr>
        </p:nvSpPr>
        <p:spPr>
          <a:noFill/>
        </p:spPr>
        <p:txBody>
          <a:bodyPr/>
          <a:lstStyle/>
          <a:p>
            <a:pPr eaLnBrk="1" hangingPunct="1"/>
            <a:r>
              <a:rPr lang="en-US" smtClean="0">
                <a:latin typeface="Times New Roman" pitchFamily="-105" charset="0"/>
              </a:rPr>
              <a:t>A standard is a unit amount, whereas a budget is a total amount. A standard can be viewed as the budgeted cost for one unit of product.</a:t>
            </a:r>
          </a:p>
          <a:p>
            <a:pPr eaLnBrk="1" hangingPunct="1"/>
            <a:endParaRPr lang="en-US" smtClean="0">
              <a:latin typeface="Times New Roman" pitchFamily="-105"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Pic"/>
          <p:cNvPicPr>
            <a:picLocks noChangeAspect="1" noChangeArrowheads="1"/>
          </p:cNvPicPr>
          <p:nvPr userDrawn="1"/>
        </p:nvPicPr>
        <p:blipFill>
          <a:blip r:embed="rId2"/>
          <a:srcRect/>
          <a:stretch>
            <a:fillRect/>
          </a:stretch>
        </p:blipFill>
        <p:spPr bwMode="auto">
          <a:xfrm>
            <a:off x="0" y="5029200"/>
            <a:ext cx="1447800" cy="1828800"/>
          </a:xfrm>
          <a:prstGeom prst="rect">
            <a:avLst/>
          </a:prstGeom>
          <a:noFill/>
          <a:ln w="9525">
            <a:noFill/>
            <a:miter lim="800000"/>
            <a:headEnd/>
            <a:tailEnd/>
          </a:ln>
        </p:spPr>
      </p:pic>
      <p:sp>
        <p:nvSpPr>
          <p:cNvPr id="9231" name="Rectangle 15"/>
          <p:cNvSpPr>
            <a:spLocks noGrp="1" noChangeArrowheads="1"/>
          </p:cNvSpPr>
          <p:nvPr>
            <p:ph type="ctrTitle"/>
          </p:nvPr>
        </p:nvSpPr>
        <p:spPr>
          <a:xfrm>
            <a:off x="685800" y="1752600"/>
            <a:ext cx="7772400" cy="1470025"/>
          </a:xfrm>
        </p:spPr>
        <p:txBody>
          <a:bodyPr/>
          <a:lstStyle>
            <a:lvl1pPr>
              <a:defRPr sz="1000"/>
            </a:lvl1pPr>
          </a:lstStyle>
          <a:p>
            <a:r>
              <a:rPr lang="en-US"/>
              <a:t>Chapter Title</a:t>
            </a:r>
          </a:p>
        </p:txBody>
      </p:sp>
      <p:sp>
        <p:nvSpPr>
          <p:cNvPr id="9232" name="Rectangle 16"/>
          <p:cNvSpPr>
            <a:spLocks noGrp="1" noChangeArrowheads="1"/>
          </p:cNvSpPr>
          <p:nvPr>
            <p:ph type="subTitle" idx="1"/>
          </p:nvPr>
        </p:nvSpPr>
        <p:spPr>
          <a:xfrm>
            <a:off x="1371600" y="4114800"/>
            <a:ext cx="6400800" cy="1752600"/>
          </a:xfrm>
        </p:spPr>
        <p:txBody>
          <a:bodyPr/>
          <a:lstStyle>
            <a:lvl1pPr marL="0" indent="0" algn="ctr">
              <a:buFont typeface="Times" pitchFamily="34" charset="0"/>
              <a:buNone/>
              <a:defRPr sz="1400" b="1"/>
            </a:lvl1pPr>
          </a:lstStyle>
          <a:p>
            <a:r>
              <a:rPr lang="en-US"/>
              <a:t>Chapter Number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192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267200" cy="5257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F"/>
        </a:solidFill>
        <a:effectLst/>
      </p:bgPr>
    </p:bg>
    <p:spTree>
      <p:nvGrpSpPr>
        <p:cNvPr id="1" name=""/>
        <p:cNvGrpSpPr/>
        <p:nvPr/>
      </p:nvGrpSpPr>
      <p:grpSpPr>
        <a:xfrm>
          <a:off x="0" y="0"/>
          <a:ext cx="0" cy="0"/>
          <a:chOff x="0" y="0"/>
          <a:chExt cx="0" cy="0"/>
        </a:xfrm>
      </p:grpSpPr>
      <p:sp>
        <p:nvSpPr>
          <p:cNvPr id="1026" name="Rectangle 17"/>
          <p:cNvSpPr>
            <a:spLocks noGrp="1" noChangeArrowheads="1"/>
          </p:cNvSpPr>
          <p:nvPr>
            <p:ph type="title"/>
          </p:nvPr>
        </p:nvSpPr>
        <p:spPr bwMode="auto">
          <a:xfrm>
            <a:off x="152400" y="76200"/>
            <a:ext cx="8915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8"/>
          <p:cNvSpPr>
            <a:spLocks noGrp="1" noChangeArrowheads="1"/>
          </p:cNvSpPr>
          <p:nvPr>
            <p:ph type="body" idx="1"/>
          </p:nvPr>
        </p:nvSpPr>
        <p:spPr bwMode="auto">
          <a:xfrm>
            <a:off x="228600" y="12192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215" name="Text Box 23"/>
          <p:cNvSpPr txBox="1">
            <a:spLocks noChangeArrowheads="1"/>
          </p:cNvSpPr>
          <p:nvPr userDrawn="1"/>
        </p:nvSpPr>
        <p:spPr bwMode="auto">
          <a:xfrm>
            <a:off x="20638" y="0"/>
            <a:ext cx="588962" cy="274638"/>
          </a:xfrm>
          <a:prstGeom prst="rect">
            <a:avLst/>
          </a:prstGeom>
          <a:noFill/>
          <a:ln w="9525">
            <a:noFill/>
            <a:miter lim="800000"/>
            <a:headEnd/>
            <a:tailEnd/>
          </a:ln>
          <a:effectLst/>
        </p:spPr>
        <p:txBody>
          <a:bodyPr wrap="none">
            <a:spAutoFit/>
          </a:bodyPr>
          <a:lstStyle/>
          <a:p>
            <a:pPr algn="r"/>
            <a:r>
              <a:rPr lang="en-US" sz="1200" b="1"/>
              <a:t>10-</a:t>
            </a:r>
            <a:fld id="{FD2891C9-E3B5-4B32-9BA5-AF44907DD19A}" type="slidenum">
              <a:rPr lang="en-US" sz="1200" b="1"/>
              <a:pPr algn="r"/>
              <a:t>‹#›</a:t>
            </a:fld>
            <a:endParaRPr lang="en-US" sz="1200" b="1"/>
          </a:p>
        </p:txBody>
      </p:sp>
    </p:spTree>
  </p:cSld>
  <p:clrMap bg1="lt1" tx1="dk1" bg2="lt2" tx2="dk2" accent1="accent1" accent2="accent2" accent3="accent3" accent4="accent4" accent5="accent5" accent6="accent6" hlink="hlink" folHlink="folHlink"/>
  <p:sldLayoutIdLst>
    <p:sldLayoutId id="2147483704"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ctr" rtl="0" eaLnBrk="0" fontAlgn="base" hangingPunct="0">
        <a:spcBef>
          <a:spcPct val="0"/>
        </a:spcBef>
        <a:spcAft>
          <a:spcPct val="0"/>
        </a:spcAft>
        <a:defRPr sz="2500" b="1">
          <a:solidFill>
            <a:schemeClr val="accent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2500" b="1">
          <a:solidFill>
            <a:schemeClr val="accent1"/>
          </a:solidFill>
          <a:latin typeface="Verdana"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2500" b="1">
          <a:solidFill>
            <a:schemeClr val="accent1"/>
          </a:solidFill>
          <a:latin typeface="Verdana"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2500" b="1">
          <a:solidFill>
            <a:schemeClr val="accent1"/>
          </a:solidFill>
          <a:latin typeface="Verdana"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2500" b="1">
          <a:solidFill>
            <a:schemeClr val="accent1"/>
          </a:solidFill>
          <a:latin typeface="Verdana" pitchFamily="34" charset="0"/>
          <a:ea typeface="ＭＳ Ｐゴシック" pitchFamily="-105" charset="-128"/>
          <a:cs typeface="ＭＳ Ｐゴシック" pitchFamily="-105" charset="-128"/>
        </a:defRPr>
      </a:lvl5pPr>
      <a:lvl6pPr marL="457200" algn="ctr" rtl="0" fontAlgn="base">
        <a:spcBef>
          <a:spcPct val="0"/>
        </a:spcBef>
        <a:spcAft>
          <a:spcPct val="0"/>
        </a:spcAft>
        <a:defRPr sz="2500" b="1">
          <a:solidFill>
            <a:schemeClr val="accent1"/>
          </a:solidFill>
          <a:latin typeface="Verdana" pitchFamily="34" charset="0"/>
        </a:defRPr>
      </a:lvl6pPr>
      <a:lvl7pPr marL="914400" algn="ctr" rtl="0" fontAlgn="base">
        <a:spcBef>
          <a:spcPct val="0"/>
        </a:spcBef>
        <a:spcAft>
          <a:spcPct val="0"/>
        </a:spcAft>
        <a:defRPr sz="2500" b="1">
          <a:solidFill>
            <a:schemeClr val="accent1"/>
          </a:solidFill>
          <a:latin typeface="Verdana" pitchFamily="34" charset="0"/>
        </a:defRPr>
      </a:lvl7pPr>
      <a:lvl8pPr marL="1371600" algn="ctr" rtl="0" fontAlgn="base">
        <a:spcBef>
          <a:spcPct val="0"/>
        </a:spcBef>
        <a:spcAft>
          <a:spcPct val="0"/>
        </a:spcAft>
        <a:defRPr sz="2500" b="1">
          <a:solidFill>
            <a:schemeClr val="accent1"/>
          </a:solidFill>
          <a:latin typeface="Verdana" pitchFamily="34" charset="0"/>
        </a:defRPr>
      </a:lvl8pPr>
      <a:lvl9pPr marL="1828800" algn="ctr" rtl="0" fontAlgn="base">
        <a:spcBef>
          <a:spcPct val="0"/>
        </a:spcBef>
        <a:spcAft>
          <a:spcPct val="0"/>
        </a:spcAft>
        <a:defRPr sz="2500" b="1">
          <a:solidFill>
            <a:schemeClr val="accent1"/>
          </a:solidFill>
          <a:latin typeface="Verdana" pitchFamily="34" charset="0"/>
        </a:defRPr>
      </a:lvl9pPr>
    </p:titleStyle>
    <p:bodyStyle>
      <a:lvl1pPr marL="342900" indent="-342900" algn="l" rtl="0" eaLnBrk="0" fontAlgn="base" hangingPunct="0">
        <a:spcBef>
          <a:spcPct val="20000"/>
        </a:spcBef>
        <a:spcAft>
          <a:spcPct val="0"/>
        </a:spcAft>
        <a:buClr>
          <a:schemeClr val="accent1"/>
        </a:buClr>
        <a:buFont typeface="Times" pitchFamily="-105" charset="0"/>
        <a:buChar char="•"/>
        <a:defRPr sz="25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accent2"/>
        </a:buClr>
        <a:buFont typeface="Wingdings" pitchFamily="-105" charset="2"/>
        <a:buChar char="w"/>
        <a:defRPr sz="2200">
          <a:solidFill>
            <a:schemeClr val="tx1"/>
          </a:solidFill>
          <a:latin typeface="+mn-lt"/>
          <a:ea typeface="ＭＳ Ｐゴシック" pitchFamily="-105" charset="-128"/>
        </a:defRPr>
      </a:lvl2pPr>
      <a:lvl3pPr marL="1085850" indent="-228600" algn="l" rtl="0" eaLnBrk="0" fontAlgn="base" hangingPunct="0">
        <a:spcBef>
          <a:spcPct val="20000"/>
        </a:spcBef>
        <a:spcAft>
          <a:spcPct val="0"/>
        </a:spcAft>
        <a:buClr>
          <a:schemeClr val="accent1"/>
        </a:buClr>
        <a:buFont typeface="Wingdings" pitchFamily="-105" charset="2"/>
        <a:buChar char="§"/>
        <a:defRPr sz="2000">
          <a:solidFill>
            <a:schemeClr val="tx1"/>
          </a:solidFill>
          <a:latin typeface="+mn-lt"/>
          <a:ea typeface="ＭＳ Ｐゴシック" pitchFamily="-105" charset="-128"/>
        </a:defRPr>
      </a:lvl3pPr>
      <a:lvl4pPr marL="1428750" indent="-228600" algn="l" rtl="0" eaLnBrk="0" fontAlgn="base" hangingPunct="0">
        <a:spcBef>
          <a:spcPct val="20000"/>
        </a:spcBef>
        <a:spcAft>
          <a:spcPct val="0"/>
        </a:spcAft>
        <a:buClr>
          <a:schemeClr val="accent2"/>
        </a:buClr>
        <a:buFont typeface="Times" pitchFamily="-105" charset="0"/>
        <a:buChar char="•"/>
        <a:defRPr sz="2000">
          <a:solidFill>
            <a:schemeClr val="tx1"/>
          </a:solidFill>
          <a:latin typeface="Arial" charset="0"/>
          <a:ea typeface="ＭＳ Ｐゴシック" pitchFamily="-105" charset="-128"/>
        </a:defRPr>
      </a:lvl4pPr>
      <a:lvl5pPr marL="1771650" indent="-228600" algn="l" rtl="0" eaLnBrk="0" fontAlgn="base" hangingPunct="0">
        <a:spcBef>
          <a:spcPct val="20000"/>
        </a:spcBef>
        <a:spcAft>
          <a:spcPct val="0"/>
        </a:spcAft>
        <a:buClr>
          <a:schemeClr val="tx2"/>
        </a:buClr>
        <a:buFont typeface="Wingdings" pitchFamily="-105" charset="2"/>
        <a:buChar char="§"/>
        <a:defRPr sz="2000">
          <a:solidFill>
            <a:schemeClr val="tx1"/>
          </a:solidFill>
          <a:latin typeface="Arial" charset="0"/>
          <a:ea typeface="ＭＳ Ｐゴシック" pitchFamily="-105" charset="-128"/>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7.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18.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oleObject19.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15.vml"/><Relationship Id="rId4" Type="http://schemas.openxmlformats.org/officeDocument/2006/relationships/oleObject" Target="../embeddings/oleObject20.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2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2.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oleObject" Target="../embeddings/oleObject2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oleObject" Target="../embeddings/oleObject24.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vmlDrawing" Target="../drawings/vmlDrawing20.vml"/><Relationship Id="rId4" Type="http://schemas.openxmlformats.org/officeDocument/2006/relationships/oleObject" Target="../embeddings/oleObject25.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26.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6.xm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6.jpe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2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492125" y="3962400"/>
            <a:ext cx="8153400" cy="838200"/>
          </a:xfrm>
          <a:noFill/>
        </p:spPr>
        <p:txBody>
          <a:bodyPr lIns="90488" tIns="44450" rIns="90488" bIns="44450"/>
          <a:lstStyle/>
          <a:p>
            <a:pPr eaLnBrk="1" hangingPunct="1"/>
            <a:r>
              <a:rPr lang="en-US" sz="1800" dirty="0" smtClean="0">
                <a:solidFill>
                  <a:schemeClr val="tx1"/>
                </a:solidFill>
              </a:rPr>
              <a:t>Chapter </a:t>
            </a:r>
            <a:r>
              <a:rPr lang="en-US" sz="1800" dirty="0" smtClean="0">
                <a:solidFill>
                  <a:schemeClr val="tx1"/>
                </a:solidFill>
              </a:rPr>
              <a:t>Ten</a:t>
            </a:r>
            <a:endParaRPr lang="en-US" sz="1800" dirty="0" smtClean="0">
              <a:solidFill>
                <a:schemeClr val="tx1"/>
              </a:solidFill>
            </a:endParaRPr>
          </a:p>
        </p:txBody>
      </p:sp>
      <p:sp>
        <p:nvSpPr>
          <p:cNvPr id="16387" name="Rectangle 3"/>
          <p:cNvSpPr>
            <a:spLocks noChangeArrowheads="1"/>
          </p:cNvSpPr>
          <p:nvPr/>
        </p:nvSpPr>
        <p:spPr bwMode="auto">
          <a:xfrm>
            <a:off x="76200" y="152400"/>
            <a:ext cx="1371600" cy="1295400"/>
          </a:xfrm>
          <a:prstGeom prst="rect">
            <a:avLst/>
          </a:prstGeom>
          <a:noFill/>
          <a:ln w="12700">
            <a:noFill/>
            <a:miter lim="800000"/>
            <a:headEnd/>
            <a:tailEnd/>
          </a:ln>
        </p:spPr>
        <p:txBody>
          <a:bodyPr wrap="none" anchor="ctr"/>
          <a:lstStyle/>
          <a:p>
            <a:endParaRPr lang="en-US"/>
          </a:p>
        </p:txBody>
      </p:sp>
      <p:sp>
        <p:nvSpPr>
          <p:cNvPr id="16388" name="Text Box 4"/>
          <p:cNvSpPr txBox="1">
            <a:spLocks noChangeArrowheads="1"/>
          </p:cNvSpPr>
          <p:nvPr/>
        </p:nvSpPr>
        <p:spPr bwMode="auto">
          <a:xfrm>
            <a:off x="685800" y="1676400"/>
            <a:ext cx="7772400" cy="584775"/>
          </a:xfrm>
          <a:prstGeom prst="rect">
            <a:avLst/>
          </a:prstGeom>
          <a:noFill/>
          <a:ln w="9525">
            <a:noFill/>
            <a:miter lim="800000"/>
            <a:headEnd/>
            <a:tailEnd/>
          </a:ln>
        </p:spPr>
        <p:txBody>
          <a:bodyPr>
            <a:spAutoFit/>
          </a:bodyPr>
          <a:lstStyle/>
          <a:p>
            <a:pPr algn="ctr" eaLnBrk="1" hangingPunct="1">
              <a:spcBef>
                <a:spcPct val="50000"/>
              </a:spcBef>
            </a:pPr>
            <a:r>
              <a:rPr lang="en-US" sz="3200" b="1" dirty="0">
                <a:solidFill>
                  <a:schemeClr val="accent1"/>
                </a:solidFill>
                <a:latin typeface="Verdana" pitchFamily="-105" charset="0"/>
              </a:rPr>
              <a:t>Standard </a:t>
            </a:r>
            <a:r>
              <a:rPr lang="en-US" sz="3200" b="1" dirty="0" smtClean="0">
                <a:solidFill>
                  <a:schemeClr val="accent1"/>
                </a:solidFill>
                <a:latin typeface="Verdana" pitchFamily="-105" charset="0"/>
              </a:rPr>
              <a:t>Cost</a:t>
            </a:r>
            <a:endParaRPr lang="en-US" sz="3200" b="1" dirty="0">
              <a:solidFill>
                <a:schemeClr val="accent1"/>
              </a:solidFill>
              <a:latin typeface="Verdana" pitchFamily="-105" charset="0"/>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lIns="90488" tIns="44450" rIns="90488" bIns="44450"/>
          <a:lstStyle/>
          <a:p>
            <a:pPr eaLnBrk="1" hangingPunct="1"/>
            <a:r>
              <a:rPr lang="en-US" smtClean="0"/>
              <a:t>Price and Quantity Standards</a:t>
            </a:r>
          </a:p>
        </p:txBody>
      </p:sp>
      <p:sp>
        <p:nvSpPr>
          <p:cNvPr id="43011" name="AutoShape 3"/>
          <p:cNvSpPr>
            <a:spLocks noChangeArrowheads="1"/>
          </p:cNvSpPr>
          <p:nvPr/>
        </p:nvSpPr>
        <p:spPr bwMode="auto">
          <a:xfrm>
            <a:off x="1047750" y="1535113"/>
            <a:ext cx="7072313" cy="835025"/>
          </a:xfrm>
          <a:prstGeom prst="roundRect">
            <a:avLst>
              <a:gd name="adj" fmla="val 16667"/>
            </a:avLst>
          </a:prstGeom>
          <a:solidFill>
            <a:schemeClr val="hlink"/>
          </a:solidFill>
          <a:ln w="28575">
            <a:noFill/>
            <a:round/>
            <a:headEnd/>
            <a:tailEnd/>
          </a:ln>
        </p:spPr>
        <p:txBody>
          <a:bodyPr>
            <a:spAutoFit/>
          </a:bodyPr>
          <a:lstStyle/>
          <a:p>
            <a:pPr algn="ctr">
              <a:spcBef>
                <a:spcPct val="50000"/>
              </a:spcBef>
            </a:pPr>
            <a:r>
              <a:rPr lang="en-US" sz="2200">
                <a:solidFill>
                  <a:srgbClr val="FFFFEF"/>
                </a:solidFill>
                <a:latin typeface="Verdana" pitchFamily="-105" charset="0"/>
                <a:cs typeface="Times New Roman" pitchFamily="-105" charset="0"/>
              </a:rPr>
              <a:t>Price and and quantity standards are determined separately for two reasons:</a:t>
            </a:r>
          </a:p>
        </p:txBody>
      </p:sp>
      <p:grpSp>
        <p:nvGrpSpPr>
          <p:cNvPr id="2" name="Group 4"/>
          <p:cNvGrpSpPr>
            <a:grpSpLocks/>
          </p:cNvGrpSpPr>
          <p:nvPr/>
        </p:nvGrpSpPr>
        <p:grpSpPr bwMode="auto">
          <a:xfrm>
            <a:off x="508000" y="2608263"/>
            <a:ext cx="8153400" cy="2103437"/>
            <a:chOff x="320" y="1643"/>
            <a:chExt cx="5136" cy="1325"/>
          </a:xfrm>
        </p:grpSpPr>
        <p:sp>
          <p:nvSpPr>
            <p:cNvPr id="683013" name="Text Box 5"/>
            <p:cNvSpPr txBox="1">
              <a:spLocks noChangeArrowheads="1"/>
            </p:cNvSpPr>
            <p:nvPr/>
          </p:nvSpPr>
          <p:spPr bwMode="auto">
            <a:xfrm>
              <a:off x="320" y="2066"/>
              <a:ext cx="5136" cy="902"/>
            </a:xfrm>
            <a:prstGeom prst="rect">
              <a:avLst/>
            </a:prstGeom>
            <a:solidFill>
              <a:schemeClr val="accent1"/>
            </a:solidFill>
            <a:ln w="28575">
              <a:noFill/>
              <a:miter lim="800000"/>
              <a:headEnd/>
              <a:tailEnd/>
            </a:ln>
            <a:effectLst>
              <a:outerShdw dist="89803" dir="2700000" algn="ctr" rotWithShape="0">
                <a:schemeClr val="bg2"/>
              </a:outerShdw>
            </a:effectLst>
          </p:spPr>
          <p:txBody>
            <a:bodyPr>
              <a:spAutoFit/>
            </a:bodyPr>
            <a:lstStyle/>
            <a:p>
              <a:pPr eaLnBrk="1" hangingPunct="1">
                <a:spcBef>
                  <a:spcPct val="30000"/>
                </a:spcBef>
                <a:buFont typeface="Wingdings" pitchFamily="-105" charset="2"/>
                <a:buChar char=""/>
              </a:pPr>
              <a:r>
                <a:rPr lang="en-US" sz="2200">
                  <a:solidFill>
                    <a:srgbClr val="FFFFEF"/>
                  </a:solidFill>
                  <a:latin typeface="Verdana" pitchFamily="-105" charset="0"/>
                  <a:cs typeface="Times New Roman" pitchFamily="-105" charset="0"/>
                  <a:sym typeface="Wingdings" pitchFamily="-105" charset="2"/>
                </a:rPr>
                <a:t> The purchasing manager is responsible for raw</a:t>
              </a:r>
              <a:br>
                <a:rPr lang="en-US" sz="2200">
                  <a:solidFill>
                    <a:srgbClr val="FFFFEF"/>
                  </a:solidFill>
                  <a:latin typeface="Verdana" pitchFamily="-105" charset="0"/>
                  <a:cs typeface="Times New Roman" pitchFamily="-105" charset="0"/>
                  <a:sym typeface="Wingdings" pitchFamily="-105" charset="2"/>
                </a:rPr>
              </a:br>
              <a:r>
                <a:rPr lang="en-US" sz="2200">
                  <a:solidFill>
                    <a:srgbClr val="FFFFEF"/>
                  </a:solidFill>
                  <a:latin typeface="Verdana" pitchFamily="-105" charset="0"/>
                  <a:cs typeface="Times New Roman" pitchFamily="-105" charset="0"/>
                  <a:sym typeface="Wingdings" pitchFamily="-105" charset="2"/>
                </a:rPr>
                <a:t>     material purchase prices and the production manager is responsible for the quantity of raw material used.</a:t>
              </a:r>
              <a:endParaRPr lang="en-US" sz="2200">
                <a:solidFill>
                  <a:srgbClr val="FFFFEF"/>
                </a:solidFill>
                <a:latin typeface="Verdana" pitchFamily="-105" charset="0"/>
                <a:cs typeface="Times New Roman" pitchFamily="-105" charset="0"/>
              </a:endParaRPr>
            </a:p>
          </p:txBody>
        </p:sp>
        <p:cxnSp>
          <p:nvCxnSpPr>
            <p:cNvPr id="43017" name="AutoShape 6"/>
            <p:cNvCxnSpPr>
              <a:cxnSpLocks noChangeShapeType="1"/>
              <a:stCxn id="43011" idx="2"/>
              <a:endCxn id="683013" idx="0"/>
            </p:cNvCxnSpPr>
            <p:nvPr/>
          </p:nvCxnSpPr>
          <p:spPr bwMode="auto">
            <a:xfrm>
              <a:off x="2888" y="1643"/>
              <a:ext cx="0" cy="414"/>
            </a:xfrm>
            <a:prstGeom prst="straightConnector1">
              <a:avLst/>
            </a:prstGeom>
            <a:noFill/>
            <a:ln w="76200">
              <a:solidFill>
                <a:srgbClr val="808080"/>
              </a:solidFill>
              <a:round/>
              <a:headEnd/>
              <a:tailEnd type="triangle" w="med" len="med"/>
            </a:ln>
          </p:spPr>
        </p:cxnSp>
      </p:grpSp>
      <p:grpSp>
        <p:nvGrpSpPr>
          <p:cNvPr id="3" name="Group 7"/>
          <p:cNvGrpSpPr>
            <a:grpSpLocks/>
          </p:cNvGrpSpPr>
          <p:nvPr/>
        </p:nvGrpSpPr>
        <p:grpSpPr bwMode="auto">
          <a:xfrm>
            <a:off x="508000" y="4510088"/>
            <a:ext cx="8153400" cy="1771650"/>
            <a:chOff x="320" y="2841"/>
            <a:chExt cx="5136" cy="1116"/>
          </a:xfrm>
        </p:grpSpPr>
        <p:sp>
          <p:nvSpPr>
            <p:cNvPr id="683016" name="Text Box 8"/>
            <p:cNvSpPr txBox="1">
              <a:spLocks noChangeArrowheads="1"/>
            </p:cNvSpPr>
            <p:nvPr/>
          </p:nvSpPr>
          <p:spPr bwMode="auto">
            <a:xfrm>
              <a:off x="320" y="3266"/>
              <a:ext cx="5136" cy="691"/>
            </a:xfrm>
            <a:prstGeom prst="rect">
              <a:avLst/>
            </a:prstGeom>
            <a:solidFill>
              <a:schemeClr val="folHlink"/>
            </a:solidFill>
            <a:ln w="28575">
              <a:noFill/>
              <a:miter lim="800000"/>
              <a:headEnd/>
              <a:tailEnd/>
            </a:ln>
            <a:effectLst>
              <a:outerShdw dist="89803" dir="2700000" algn="ctr" rotWithShape="0">
                <a:schemeClr val="bg2"/>
              </a:outerShdw>
            </a:effectLst>
          </p:spPr>
          <p:txBody>
            <a:bodyPr>
              <a:spAutoFit/>
            </a:bodyPr>
            <a:lstStyle/>
            <a:p>
              <a:pPr eaLnBrk="1" hangingPunct="1">
                <a:spcBef>
                  <a:spcPct val="30000"/>
                </a:spcBef>
                <a:buFont typeface="Wingdings" pitchFamily="-105" charset="2"/>
                <a:buChar char=""/>
              </a:pPr>
              <a:r>
                <a:rPr lang="en-US" sz="2200">
                  <a:latin typeface="Verdana" pitchFamily="-105" charset="0"/>
                  <a:cs typeface="Times New Roman" pitchFamily="-105" charset="0"/>
                  <a:sym typeface="Wingdings" pitchFamily="-105" charset="2"/>
                </a:rPr>
                <a:t> The buying and using activities occur at different times. Raw material purchases may be held in inventory for a period of time before being used in production. </a:t>
              </a:r>
              <a:endParaRPr lang="en-US" sz="2200">
                <a:latin typeface="Verdana" pitchFamily="-105" charset="0"/>
                <a:cs typeface="Times New Roman" pitchFamily="-105" charset="0"/>
              </a:endParaRPr>
            </a:p>
          </p:txBody>
        </p:sp>
        <p:cxnSp>
          <p:nvCxnSpPr>
            <p:cNvPr id="43015" name="AutoShape 9"/>
            <p:cNvCxnSpPr>
              <a:cxnSpLocks noChangeShapeType="1"/>
              <a:stCxn id="683013" idx="2"/>
              <a:endCxn id="683016" idx="0"/>
            </p:cNvCxnSpPr>
            <p:nvPr/>
          </p:nvCxnSpPr>
          <p:spPr bwMode="auto">
            <a:xfrm>
              <a:off x="2888" y="2841"/>
              <a:ext cx="0" cy="416"/>
            </a:xfrm>
            <a:prstGeom prst="straightConnector1">
              <a:avLst/>
            </a:prstGeom>
            <a:noFill/>
            <a:ln w="76200">
              <a:noFill/>
              <a:round/>
              <a:headEnd/>
              <a:tailEnd type="triangle" w="med" len="med"/>
            </a:ln>
          </p:spPr>
        </p:cxn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1" fill="hold" nodeType="afterEffect">
                                  <p:stCondLst>
                                    <p:cond delay="2000"/>
                                  </p:stCondLst>
                                  <p:childTnLst>
                                    <p:set>
                                      <p:cBhvr>
                                        <p:cTn id="10" dur="1" fill="hold">
                                          <p:stCondLst>
                                            <p:cond delay="0"/>
                                          </p:stCondLst>
                                        </p:cTn>
                                        <p:tgtEl>
                                          <p:spTgt spid="3"/>
                                        </p:tgtEl>
                                        <p:attrNameLst>
                                          <p:attrName>style.visibility</p:attrName>
                                        </p:attrNameLst>
                                      </p:cBhvr>
                                      <p:to>
                                        <p:strVal val="visible"/>
                                      </p:to>
                                    </p:set>
                                    <p:animEffect transition="in" filter="slide(fromTop)">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a:t>
            </a:r>
          </a:p>
        </p:txBody>
      </p:sp>
      <p:sp>
        <p:nvSpPr>
          <p:cNvPr id="45059" name="AutoShape 1027" descr="Bouquet"/>
          <p:cNvSpPr>
            <a:spLocks noChangeArrowheads="1"/>
          </p:cNvSpPr>
          <p:nvPr/>
        </p:nvSpPr>
        <p:spPr bwMode="auto">
          <a:xfrm>
            <a:off x="1781175" y="1619250"/>
            <a:ext cx="5591175" cy="1104900"/>
          </a:xfrm>
          <a:prstGeom prst="roundRect">
            <a:avLst>
              <a:gd name="adj" fmla="val 12495"/>
            </a:avLst>
          </a:prstGeom>
          <a:blipFill dpi="0" rotWithShape="0">
            <a:blip r:embed="rId3"/>
            <a:srcRect/>
            <a:tile tx="0" ty="0" sx="100000" sy="100000" flip="none" algn="tl"/>
          </a:blipFill>
          <a:ln w="38100" cmpd="dbl">
            <a:solidFill>
              <a:schemeClr val="tx1"/>
            </a:solidFill>
            <a:round/>
            <a:headEnd/>
            <a:tailEnd/>
          </a:ln>
        </p:spPr>
        <p:txBody>
          <a:bodyPr wrap="none" anchor="ctr"/>
          <a:lstStyle/>
          <a:p>
            <a:endParaRPr lang="en-US"/>
          </a:p>
        </p:txBody>
      </p:sp>
      <p:sp>
        <p:nvSpPr>
          <p:cNvPr id="45060" name="Rectangle 1028" descr="Bouquet"/>
          <p:cNvSpPr>
            <a:spLocks noChangeArrowheads="1"/>
          </p:cNvSpPr>
          <p:nvPr/>
        </p:nvSpPr>
        <p:spPr bwMode="auto">
          <a:xfrm>
            <a:off x="2451100" y="1908175"/>
            <a:ext cx="4232275" cy="390525"/>
          </a:xfrm>
          <a:prstGeom prst="rect">
            <a:avLst/>
          </a:prstGeom>
          <a:noFill/>
          <a:ln w="12700">
            <a:noFill/>
            <a:miter lim="800000"/>
            <a:headEnd/>
            <a:tailEnd/>
          </a:ln>
        </p:spPr>
        <p:txBody>
          <a:bodyPr lIns="90488" tIns="44450" rIns="90488" bIns="44450">
            <a:spAutoFit/>
          </a:bodyPr>
          <a:lstStyle/>
          <a:p>
            <a:pPr algn="ctr" eaLnBrk="1" hangingPunct="1">
              <a:lnSpc>
                <a:spcPct val="90000"/>
              </a:lnSpc>
              <a:spcBef>
                <a:spcPct val="45000"/>
              </a:spcBef>
            </a:pPr>
            <a:r>
              <a:rPr lang="en-US" sz="2200">
                <a:solidFill>
                  <a:schemeClr val="bg2"/>
                </a:solidFill>
                <a:latin typeface="Verdana" pitchFamily="-105" charset="0"/>
              </a:rPr>
              <a:t>Variance Analysis</a:t>
            </a:r>
          </a:p>
        </p:txBody>
      </p:sp>
      <p:grpSp>
        <p:nvGrpSpPr>
          <p:cNvPr id="2" name="Group 1029"/>
          <p:cNvGrpSpPr>
            <a:grpSpLocks/>
          </p:cNvGrpSpPr>
          <p:nvPr/>
        </p:nvGrpSpPr>
        <p:grpSpPr bwMode="auto">
          <a:xfrm>
            <a:off x="444500" y="2730500"/>
            <a:ext cx="3543300" cy="3433763"/>
            <a:chOff x="280" y="1720"/>
            <a:chExt cx="2232" cy="2163"/>
          </a:xfrm>
        </p:grpSpPr>
        <p:grpSp>
          <p:nvGrpSpPr>
            <p:cNvPr id="45073" name="Group 1030"/>
            <p:cNvGrpSpPr>
              <a:grpSpLocks/>
            </p:cNvGrpSpPr>
            <p:nvPr/>
          </p:nvGrpSpPr>
          <p:grpSpPr bwMode="auto">
            <a:xfrm>
              <a:off x="520" y="2124"/>
              <a:ext cx="1752" cy="456"/>
              <a:chOff x="600" y="2124"/>
              <a:chExt cx="1752" cy="456"/>
            </a:xfrm>
          </p:grpSpPr>
          <p:grpSp>
            <p:nvGrpSpPr>
              <p:cNvPr id="45079" name="Group 1031"/>
              <p:cNvGrpSpPr>
                <a:grpSpLocks/>
              </p:cNvGrpSpPr>
              <p:nvPr/>
            </p:nvGrpSpPr>
            <p:grpSpPr bwMode="auto">
              <a:xfrm>
                <a:off x="600" y="2124"/>
                <a:ext cx="1752" cy="456"/>
                <a:chOff x="492" y="2124"/>
                <a:chExt cx="1752" cy="456"/>
              </a:xfrm>
            </p:grpSpPr>
            <p:sp>
              <p:nvSpPr>
                <p:cNvPr id="45081" name="Rectangle 1032"/>
                <p:cNvSpPr>
                  <a:spLocks noChangeArrowheads="1"/>
                </p:cNvSpPr>
                <p:nvPr/>
              </p:nvSpPr>
              <p:spPr bwMode="auto">
                <a:xfrm>
                  <a:off x="517" y="2144"/>
                  <a:ext cx="1702" cy="416"/>
                </a:xfrm>
                <a:prstGeom prst="rect">
                  <a:avLst/>
                </a:prstGeom>
                <a:solidFill>
                  <a:srgbClr val="CCFFFF"/>
                </a:solidFill>
                <a:ln w="12700">
                  <a:noFill/>
                  <a:miter lim="800000"/>
                  <a:headEnd/>
                  <a:tailEnd/>
                </a:ln>
              </p:spPr>
              <p:txBody>
                <a:bodyPr wrap="none" anchor="ctr"/>
                <a:lstStyle/>
                <a:p>
                  <a:endParaRPr lang="en-US"/>
                </a:p>
              </p:txBody>
            </p:sp>
            <p:sp>
              <p:nvSpPr>
                <p:cNvPr id="45082" name="AutoShape 1033"/>
                <p:cNvSpPr>
                  <a:spLocks noChangeArrowheads="1"/>
                </p:cNvSpPr>
                <p:nvPr/>
              </p:nvSpPr>
              <p:spPr bwMode="auto">
                <a:xfrm>
                  <a:off x="492" y="2124"/>
                  <a:ext cx="1752" cy="456"/>
                </a:xfrm>
                <a:prstGeom prst="roundRect">
                  <a:avLst>
                    <a:gd name="adj" fmla="val 12495"/>
                  </a:avLst>
                </a:prstGeom>
                <a:solidFill>
                  <a:schemeClr val="hlink"/>
                </a:solidFill>
                <a:ln w="38100" cmpd="dbl">
                  <a:noFill/>
                  <a:round/>
                  <a:headEnd/>
                  <a:tailEnd/>
                </a:ln>
              </p:spPr>
              <p:txBody>
                <a:bodyPr wrap="none" anchor="ctr"/>
                <a:lstStyle/>
                <a:p>
                  <a:endParaRPr lang="en-US"/>
                </a:p>
              </p:txBody>
            </p:sp>
          </p:grpSp>
          <p:sp>
            <p:nvSpPr>
              <p:cNvPr id="45080" name="Rectangle 1034"/>
              <p:cNvSpPr>
                <a:spLocks noChangeArrowheads="1"/>
              </p:cNvSpPr>
              <p:nvPr/>
            </p:nvSpPr>
            <p:spPr bwMode="auto">
              <a:xfrm>
                <a:off x="768" y="2209"/>
                <a:ext cx="1365" cy="267"/>
              </a:xfrm>
              <a:prstGeom prst="rect">
                <a:avLst/>
              </a:prstGeom>
              <a:noFill/>
              <a:ln w="12700">
                <a:noFill/>
                <a:miter lim="800000"/>
                <a:headEnd/>
                <a:tailEnd/>
              </a:ln>
            </p:spPr>
            <p:txBody>
              <a:bodyPr wrap="none" lIns="90488" tIns="44450" rIns="90488" bIns="44450">
                <a:spAutoFit/>
              </a:bodyPr>
              <a:lstStyle/>
              <a:p>
                <a:pPr eaLnBrk="1" hangingPunct="1"/>
                <a:r>
                  <a:rPr lang="en-US" sz="2200">
                    <a:solidFill>
                      <a:srgbClr val="FFFFEF"/>
                    </a:solidFill>
                    <a:latin typeface="Verdana" pitchFamily="-105" charset="0"/>
                  </a:rPr>
                  <a:t>Price Variance</a:t>
                </a:r>
              </a:p>
            </p:txBody>
          </p:sp>
        </p:grpSp>
        <p:grpSp>
          <p:nvGrpSpPr>
            <p:cNvPr id="45074" name="Group 1035"/>
            <p:cNvGrpSpPr>
              <a:grpSpLocks/>
            </p:cNvGrpSpPr>
            <p:nvPr/>
          </p:nvGrpSpPr>
          <p:grpSpPr bwMode="auto">
            <a:xfrm>
              <a:off x="280" y="2971"/>
              <a:ext cx="2232" cy="912"/>
              <a:chOff x="360" y="2971"/>
              <a:chExt cx="2232" cy="912"/>
            </a:xfrm>
          </p:grpSpPr>
          <p:sp>
            <p:nvSpPr>
              <p:cNvPr id="45077" name="AutoShape 1036"/>
              <p:cNvSpPr>
                <a:spLocks noChangeArrowheads="1"/>
              </p:cNvSpPr>
              <p:nvPr/>
            </p:nvSpPr>
            <p:spPr bwMode="auto">
              <a:xfrm>
                <a:off x="360" y="2971"/>
                <a:ext cx="2232" cy="912"/>
              </a:xfrm>
              <a:prstGeom prst="roundRect">
                <a:avLst>
                  <a:gd name="adj" fmla="val 12495"/>
                </a:avLst>
              </a:prstGeom>
              <a:solidFill>
                <a:schemeClr val="accent1"/>
              </a:solidFill>
              <a:ln w="38100" cmpd="dbl">
                <a:noFill/>
                <a:round/>
                <a:headEnd/>
                <a:tailEnd/>
              </a:ln>
            </p:spPr>
            <p:txBody>
              <a:bodyPr wrap="none" anchor="ctr"/>
              <a:lstStyle/>
              <a:p>
                <a:endParaRPr lang="en-US"/>
              </a:p>
            </p:txBody>
          </p:sp>
          <p:sp>
            <p:nvSpPr>
              <p:cNvPr id="45078" name="Rectangle 1037"/>
              <p:cNvSpPr>
                <a:spLocks noChangeArrowheads="1"/>
              </p:cNvSpPr>
              <p:nvPr/>
            </p:nvSpPr>
            <p:spPr bwMode="auto">
              <a:xfrm>
                <a:off x="543" y="3054"/>
                <a:ext cx="1826" cy="689"/>
              </a:xfrm>
              <a:prstGeom prst="rect">
                <a:avLst/>
              </a:prstGeom>
              <a:noFill/>
              <a:ln w="12700">
                <a:noFill/>
                <a:miter lim="800000"/>
                <a:headEnd/>
                <a:tailEnd/>
              </a:ln>
            </p:spPr>
            <p:txBody>
              <a:bodyPr wrap="none" lIns="90488" tIns="44450" rIns="90488" bIns="44450">
                <a:spAutoFit/>
              </a:bodyPr>
              <a:lstStyle/>
              <a:p>
                <a:pPr algn="ctr" eaLnBrk="1" hangingPunct="1"/>
                <a:r>
                  <a:rPr lang="en-US" sz="2200">
                    <a:solidFill>
                      <a:srgbClr val="FFFFFF"/>
                    </a:solidFill>
                    <a:latin typeface="Verdana" pitchFamily="-105" charset="0"/>
                  </a:rPr>
                  <a:t>Difference between</a:t>
                </a:r>
                <a:br>
                  <a:rPr lang="en-US" sz="2200">
                    <a:solidFill>
                      <a:srgbClr val="FFFFFF"/>
                    </a:solidFill>
                    <a:latin typeface="Verdana" pitchFamily="-105" charset="0"/>
                  </a:rPr>
                </a:br>
                <a:r>
                  <a:rPr lang="en-US" sz="2200">
                    <a:solidFill>
                      <a:srgbClr val="FFFFFF"/>
                    </a:solidFill>
                    <a:latin typeface="Verdana" pitchFamily="-105" charset="0"/>
                  </a:rPr>
                  <a:t>actual price and </a:t>
                </a:r>
                <a:br>
                  <a:rPr lang="en-US" sz="2200">
                    <a:solidFill>
                      <a:srgbClr val="FFFFFF"/>
                    </a:solidFill>
                    <a:latin typeface="Verdana" pitchFamily="-105" charset="0"/>
                  </a:rPr>
                </a:br>
                <a:r>
                  <a:rPr lang="en-US" sz="2200">
                    <a:solidFill>
                      <a:srgbClr val="FFFFFF"/>
                    </a:solidFill>
                    <a:latin typeface="Verdana" pitchFamily="-105" charset="0"/>
                  </a:rPr>
                  <a:t>standard price</a:t>
                </a:r>
              </a:p>
            </p:txBody>
          </p:sp>
        </p:grpSp>
        <p:sp>
          <p:nvSpPr>
            <p:cNvPr id="45075" name="Line 1038"/>
            <p:cNvSpPr>
              <a:spLocks noChangeShapeType="1"/>
            </p:cNvSpPr>
            <p:nvPr/>
          </p:nvSpPr>
          <p:spPr bwMode="auto">
            <a:xfrm flipV="1">
              <a:off x="1396" y="1720"/>
              <a:ext cx="848" cy="400"/>
            </a:xfrm>
            <a:prstGeom prst="line">
              <a:avLst/>
            </a:prstGeom>
            <a:noFill/>
            <a:ln w="28575">
              <a:solidFill>
                <a:srgbClr val="333333"/>
              </a:solidFill>
              <a:round/>
              <a:headEnd type="triangle" w="med" len="med"/>
              <a:tailEnd/>
            </a:ln>
          </p:spPr>
          <p:txBody>
            <a:bodyPr wrap="none" anchor="ctr"/>
            <a:lstStyle/>
            <a:p>
              <a:endParaRPr lang="en-GB"/>
            </a:p>
          </p:txBody>
        </p:sp>
        <p:cxnSp>
          <p:nvCxnSpPr>
            <p:cNvPr id="45076" name="AutoShape 1039"/>
            <p:cNvCxnSpPr>
              <a:cxnSpLocks noChangeShapeType="1"/>
              <a:stCxn id="45082" idx="2"/>
              <a:endCxn id="45077" idx="0"/>
            </p:cNvCxnSpPr>
            <p:nvPr/>
          </p:nvCxnSpPr>
          <p:spPr bwMode="auto">
            <a:xfrm>
              <a:off x="1396" y="2592"/>
              <a:ext cx="0" cy="367"/>
            </a:xfrm>
            <a:prstGeom prst="straightConnector1">
              <a:avLst/>
            </a:prstGeom>
            <a:noFill/>
            <a:ln w="28575">
              <a:solidFill>
                <a:srgbClr val="333333"/>
              </a:solidFill>
              <a:round/>
              <a:headEnd/>
              <a:tailEnd type="triangle" w="med" len="med"/>
            </a:ln>
          </p:spPr>
        </p:cxnSp>
      </p:grpSp>
      <p:grpSp>
        <p:nvGrpSpPr>
          <p:cNvPr id="6" name="Group 1040"/>
          <p:cNvGrpSpPr>
            <a:grpSpLocks/>
          </p:cNvGrpSpPr>
          <p:nvPr/>
        </p:nvGrpSpPr>
        <p:grpSpPr bwMode="auto">
          <a:xfrm>
            <a:off x="5105400" y="2730500"/>
            <a:ext cx="3619500" cy="3441700"/>
            <a:chOff x="3216" y="1720"/>
            <a:chExt cx="2280" cy="2168"/>
          </a:xfrm>
        </p:grpSpPr>
        <p:sp>
          <p:nvSpPr>
            <p:cNvPr id="45063" name="Line 1041"/>
            <p:cNvSpPr>
              <a:spLocks noChangeShapeType="1"/>
            </p:cNvSpPr>
            <p:nvPr/>
          </p:nvSpPr>
          <p:spPr bwMode="auto">
            <a:xfrm flipH="1" flipV="1">
              <a:off x="3484" y="1720"/>
              <a:ext cx="880" cy="400"/>
            </a:xfrm>
            <a:prstGeom prst="line">
              <a:avLst/>
            </a:prstGeom>
            <a:noFill/>
            <a:ln w="28575">
              <a:solidFill>
                <a:srgbClr val="333333"/>
              </a:solidFill>
              <a:round/>
              <a:headEnd type="triangle" w="med" len="med"/>
              <a:tailEnd/>
            </a:ln>
          </p:spPr>
          <p:txBody>
            <a:bodyPr wrap="none" anchor="ctr"/>
            <a:lstStyle/>
            <a:p>
              <a:endParaRPr lang="en-GB"/>
            </a:p>
          </p:txBody>
        </p:sp>
        <p:grpSp>
          <p:nvGrpSpPr>
            <p:cNvPr id="45064" name="Group 1042"/>
            <p:cNvGrpSpPr>
              <a:grpSpLocks/>
            </p:cNvGrpSpPr>
            <p:nvPr/>
          </p:nvGrpSpPr>
          <p:grpSpPr bwMode="auto">
            <a:xfrm>
              <a:off x="3480" y="2124"/>
              <a:ext cx="1752" cy="456"/>
              <a:chOff x="3648" y="2124"/>
              <a:chExt cx="1752" cy="456"/>
            </a:xfrm>
          </p:grpSpPr>
          <p:grpSp>
            <p:nvGrpSpPr>
              <p:cNvPr id="45069" name="Group 1043"/>
              <p:cNvGrpSpPr>
                <a:grpSpLocks/>
              </p:cNvGrpSpPr>
              <p:nvPr/>
            </p:nvGrpSpPr>
            <p:grpSpPr bwMode="auto">
              <a:xfrm>
                <a:off x="3648" y="2124"/>
                <a:ext cx="1752" cy="456"/>
                <a:chOff x="3540" y="2124"/>
                <a:chExt cx="1752" cy="456"/>
              </a:xfrm>
            </p:grpSpPr>
            <p:sp>
              <p:nvSpPr>
                <p:cNvPr id="45071" name="Rectangle 1044"/>
                <p:cNvSpPr>
                  <a:spLocks noChangeArrowheads="1"/>
                </p:cNvSpPr>
                <p:nvPr/>
              </p:nvSpPr>
              <p:spPr bwMode="auto">
                <a:xfrm>
                  <a:off x="3565" y="2144"/>
                  <a:ext cx="1702" cy="416"/>
                </a:xfrm>
                <a:prstGeom prst="rect">
                  <a:avLst/>
                </a:prstGeom>
                <a:solidFill>
                  <a:schemeClr val="accent1"/>
                </a:solidFill>
                <a:ln w="12700">
                  <a:solidFill>
                    <a:srgbClr val="333333"/>
                  </a:solidFill>
                  <a:miter lim="800000"/>
                  <a:headEnd/>
                  <a:tailEnd/>
                </a:ln>
              </p:spPr>
              <p:txBody>
                <a:bodyPr wrap="none" anchor="ctr"/>
                <a:lstStyle/>
                <a:p>
                  <a:endParaRPr lang="en-US"/>
                </a:p>
              </p:txBody>
            </p:sp>
            <p:sp>
              <p:nvSpPr>
                <p:cNvPr id="45072" name="AutoShape 1045"/>
                <p:cNvSpPr>
                  <a:spLocks noChangeArrowheads="1"/>
                </p:cNvSpPr>
                <p:nvPr/>
              </p:nvSpPr>
              <p:spPr bwMode="auto">
                <a:xfrm>
                  <a:off x="3540" y="2124"/>
                  <a:ext cx="1752" cy="456"/>
                </a:xfrm>
                <a:prstGeom prst="roundRect">
                  <a:avLst>
                    <a:gd name="adj" fmla="val 12495"/>
                  </a:avLst>
                </a:prstGeom>
                <a:solidFill>
                  <a:schemeClr val="hlink"/>
                </a:solidFill>
                <a:ln w="38100" cmpd="dbl">
                  <a:noFill/>
                  <a:round/>
                  <a:headEnd/>
                  <a:tailEnd/>
                </a:ln>
              </p:spPr>
              <p:txBody>
                <a:bodyPr wrap="none" anchor="ctr"/>
                <a:lstStyle/>
                <a:p>
                  <a:endParaRPr lang="en-US"/>
                </a:p>
              </p:txBody>
            </p:sp>
          </p:grpSp>
          <p:sp>
            <p:nvSpPr>
              <p:cNvPr id="45070" name="Rectangle 1046"/>
              <p:cNvSpPr>
                <a:spLocks noChangeArrowheads="1"/>
              </p:cNvSpPr>
              <p:nvPr/>
            </p:nvSpPr>
            <p:spPr bwMode="auto">
              <a:xfrm>
                <a:off x="3704" y="2209"/>
                <a:ext cx="1696" cy="267"/>
              </a:xfrm>
              <a:prstGeom prst="rect">
                <a:avLst/>
              </a:prstGeom>
              <a:noFill/>
              <a:ln w="12700">
                <a:noFill/>
                <a:miter lim="800000"/>
                <a:headEnd/>
                <a:tailEnd/>
              </a:ln>
            </p:spPr>
            <p:txBody>
              <a:bodyPr wrap="none" lIns="90488" tIns="44450" rIns="90488" bIns="44450">
                <a:spAutoFit/>
              </a:bodyPr>
              <a:lstStyle/>
              <a:p>
                <a:pPr eaLnBrk="1" hangingPunct="1"/>
                <a:r>
                  <a:rPr lang="en-US" sz="2200">
                    <a:solidFill>
                      <a:srgbClr val="FFFFEF"/>
                    </a:solidFill>
                    <a:latin typeface="Verdana" pitchFamily="-105" charset="0"/>
                  </a:rPr>
                  <a:t>Quantity Variance</a:t>
                </a:r>
              </a:p>
            </p:txBody>
          </p:sp>
        </p:grpSp>
        <p:grpSp>
          <p:nvGrpSpPr>
            <p:cNvPr id="45065" name="Group 1047"/>
            <p:cNvGrpSpPr>
              <a:grpSpLocks/>
            </p:cNvGrpSpPr>
            <p:nvPr/>
          </p:nvGrpSpPr>
          <p:grpSpPr bwMode="auto">
            <a:xfrm>
              <a:off x="3216" y="2971"/>
              <a:ext cx="2280" cy="917"/>
              <a:chOff x="3384" y="2971"/>
              <a:chExt cx="2280" cy="953"/>
            </a:xfrm>
          </p:grpSpPr>
          <p:sp>
            <p:nvSpPr>
              <p:cNvPr id="45067" name="AutoShape 1048"/>
              <p:cNvSpPr>
                <a:spLocks noChangeArrowheads="1"/>
              </p:cNvSpPr>
              <p:nvPr/>
            </p:nvSpPr>
            <p:spPr bwMode="auto">
              <a:xfrm>
                <a:off x="3384" y="2971"/>
                <a:ext cx="2280" cy="953"/>
              </a:xfrm>
              <a:prstGeom prst="roundRect">
                <a:avLst>
                  <a:gd name="adj" fmla="val 12495"/>
                </a:avLst>
              </a:prstGeom>
              <a:solidFill>
                <a:schemeClr val="accent1"/>
              </a:solidFill>
              <a:ln w="38100" cmpd="dbl">
                <a:noFill/>
                <a:round/>
                <a:headEnd/>
                <a:tailEnd/>
              </a:ln>
            </p:spPr>
            <p:txBody>
              <a:bodyPr wrap="none" anchor="ctr"/>
              <a:lstStyle/>
              <a:p>
                <a:endParaRPr lang="en-US"/>
              </a:p>
            </p:txBody>
          </p:sp>
          <p:sp>
            <p:nvSpPr>
              <p:cNvPr id="45068" name="Rectangle 1049"/>
              <p:cNvSpPr>
                <a:spLocks noChangeArrowheads="1"/>
              </p:cNvSpPr>
              <p:nvPr/>
            </p:nvSpPr>
            <p:spPr bwMode="auto">
              <a:xfrm>
                <a:off x="3611" y="3059"/>
                <a:ext cx="1826" cy="716"/>
              </a:xfrm>
              <a:prstGeom prst="rect">
                <a:avLst/>
              </a:prstGeom>
              <a:solidFill>
                <a:schemeClr val="accent1"/>
              </a:solidFill>
              <a:ln w="12700">
                <a:noFill/>
                <a:miter lim="800000"/>
                <a:headEnd/>
                <a:tailEnd/>
              </a:ln>
            </p:spPr>
            <p:txBody>
              <a:bodyPr wrap="none" lIns="90488" tIns="44450" rIns="90488" bIns="44450">
                <a:spAutoFit/>
              </a:bodyPr>
              <a:lstStyle/>
              <a:p>
                <a:pPr algn="ctr" eaLnBrk="1" hangingPunct="1"/>
                <a:r>
                  <a:rPr lang="en-US" sz="2200">
                    <a:solidFill>
                      <a:srgbClr val="FFFFFF"/>
                    </a:solidFill>
                    <a:latin typeface="Verdana" pitchFamily="-105" charset="0"/>
                  </a:rPr>
                  <a:t>Difference between</a:t>
                </a:r>
                <a:br>
                  <a:rPr lang="en-US" sz="2200">
                    <a:solidFill>
                      <a:srgbClr val="FFFFFF"/>
                    </a:solidFill>
                    <a:latin typeface="Verdana" pitchFamily="-105" charset="0"/>
                  </a:rPr>
                </a:br>
                <a:r>
                  <a:rPr lang="en-US" sz="2200">
                    <a:solidFill>
                      <a:srgbClr val="FFFFFF"/>
                    </a:solidFill>
                    <a:latin typeface="Verdana" pitchFamily="-105" charset="0"/>
                  </a:rPr>
                  <a:t>actual quantity and</a:t>
                </a:r>
                <a:br>
                  <a:rPr lang="en-US" sz="2200">
                    <a:solidFill>
                      <a:srgbClr val="FFFFFF"/>
                    </a:solidFill>
                    <a:latin typeface="Verdana" pitchFamily="-105" charset="0"/>
                  </a:rPr>
                </a:br>
                <a:r>
                  <a:rPr lang="en-US" sz="2200">
                    <a:solidFill>
                      <a:srgbClr val="FFFFFF"/>
                    </a:solidFill>
                    <a:latin typeface="Verdana" pitchFamily="-105" charset="0"/>
                  </a:rPr>
                  <a:t>standard quantity</a:t>
                </a:r>
              </a:p>
            </p:txBody>
          </p:sp>
        </p:grpSp>
        <p:cxnSp>
          <p:nvCxnSpPr>
            <p:cNvPr id="45066" name="AutoShape 1050"/>
            <p:cNvCxnSpPr>
              <a:cxnSpLocks noChangeShapeType="1"/>
              <a:stCxn id="45072" idx="2"/>
              <a:endCxn id="45067" idx="0"/>
            </p:cNvCxnSpPr>
            <p:nvPr/>
          </p:nvCxnSpPr>
          <p:spPr bwMode="auto">
            <a:xfrm>
              <a:off x="4356" y="2592"/>
              <a:ext cx="0" cy="367"/>
            </a:xfrm>
            <a:prstGeom prst="straightConnector1">
              <a:avLst/>
            </a:prstGeom>
            <a:noFill/>
            <a:ln w="28575">
              <a:solidFill>
                <a:srgbClr val="333333"/>
              </a:solidFill>
              <a:round/>
              <a:headEnd/>
              <a:tailEnd type="triangle" w="med" len="med"/>
            </a:ln>
          </p:spPr>
        </p:cxn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18" presetClass="entr" presetSubtype="6" fill="hold" nodeType="afterEffect">
                                  <p:stCondLst>
                                    <p:cond delay="1000"/>
                                  </p:stCondLst>
                                  <p:childTnLst>
                                    <p:set>
                                      <p:cBhvr>
                                        <p:cTn id="10" dur="1" fill="hold">
                                          <p:stCondLst>
                                            <p:cond delay="0"/>
                                          </p:stCondLst>
                                        </p:cTn>
                                        <p:tgtEl>
                                          <p:spTgt spid="6"/>
                                        </p:tgtEl>
                                        <p:attrNameLst>
                                          <p:attrName>style.visibility</p:attrName>
                                        </p:attrNameLst>
                                      </p:cBhvr>
                                      <p:to>
                                        <p:strVal val="visible"/>
                                      </p:to>
                                    </p:set>
                                    <p:animEffect transition="in" filter="strips(downRigh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descr="Bouquet"/>
          <p:cNvSpPr>
            <a:spLocks noChangeArrowheads="1"/>
          </p:cNvSpPr>
          <p:nvPr/>
        </p:nvSpPr>
        <p:spPr bwMode="auto">
          <a:xfrm>
            <a:off x="1781175" y="1619250"/>
            <a:ext cx="5591175" cy="1104900"/>
          </a:xfrm>
          <a:prstGeom prst="roundRect">
            <a:avLst>
              <a:gd name="adj" fmla="val 12495"/>
            </a:avLst>
          </a:prstGeom>
          <a:blipFill dpi="0" rotWithShape="0">
            <a:blip r:embed="rId3"/>
            <a:srcRect/>
            <a:tile tx="0" ty="0" sx="100000" sy="100000" flip="none" algn="tl"/>
          </a:blipFill>
          <a:ln w="38100" cmpd="dbl">
            <a:solidFill>
              <a:schemeClr val="tx1"/>
            </a:solidFill>
            <a:round/>
            <a:headEnd/>
            <a:tailEnd/>
          </a:ln>
        </p:spPr>
        <p:txBody>
          <a:bodyPr wrap="none" anchor="ctr"/>
          <a:lstStyle/>
          <a:p>
            <a:endParaRPr lang="en-US"/>
          </a:p>
        </p:txBody>
      </p:sp>
      <p:sp>
        <p:nvSpPr>
          <p:cNvPr id="47107" name="Rectangle 3" descr="Bouquet"/>
          <p:cNvSpPr>
            <a:spLocks noChangeArrowheads="1"/>
          </p:cNvSpPr>
          <p:nvPr/>
        </p:nvSpPr>
        <p:spPr bwMode="auto">
          <a:xfrm>
            <a:off x="2451100" y="1908175"/>
            <a:ext cx="4232275" cy="390525"/>
          </a:xfrm>
          <a:prstGeom prst="rect">
            <a:avLst/>
          </a:prstGeom>
          <a:noFill/>
          <a:ln w="12700">
            <a:noFill/>
            <a:miter lim="800000"/>
            <a:headEnd/>
            <a:tailEnd/>
          </a:ln>
        </p:spPr>
        <p:txBody>
          <a:bodyPr lIns="90488" tIns="44450" rIns="90488" bIns="44450">
            <a:spAutoFit/>
          </a:bodyPr>
          <a:lstStyle/>
          <a:p>
            <a:pPr algn="ctr" eaLnBrk="1" hangingPunct="1">
              <a:lnSpc>
                <a:spcPct val="90000"/>
              </a:lnSpc>
              <a:spcBef>
                <a:spcPct val="45000"/>
              </a:spcBef>
            </a:pPr>
            <a:r>
              <a:rPr lang="en-US" sz="2200">
                <a:solidFill>
                  <a:schemeClr val="bg2"/>
                </a:solidFill>
                <a:latin typeface="Verdana" pitchFamily="-105" charset="0"/>
              </a:rPr>
              <a:t>Variance Analysis</a:t>
            </a:r>
          </a:p>
        </p:txBody>
      </p:sp>
      <p:grpSp>
        <p:nvGrpSpPr>
          <p:cNvPr id="47108" name="Group 4"/>
          <p:cNvGrpSpPr>
            <a:grpSpLocks/>
          </p:cNvGrpSpPr>
          <p:nvPr/>
        </p:nvGrpSpPr>
        <p:grpSpPr bwMode="auto">
          <a:xfrm>
            <a:off x="825500" y="3371850"/>
            <a:ext cx="2781300" cy="723900"/>
            <a:chOff x="600" y="2124"/>
            <a:chExt cx="1752" cy="456"/>
          </a:xfrm>
        </p:grpSpPr>
        <p:grpSp>
          <p:nvGrpSpPr>
            <p:cNvPr id="47124" name="Group 5"/>
            <p:cNvGrpSpPr>
              <a:grpSpLocks/>
            </p:cNvGrpSpPr>
            <p:nvPr/>
          </p:nvGrpSpPr>
          <p:grpSpPr bwMode="auto">
            <a:xfrm>
              <a:off x="600" y="2124"/>
              <a:ext cx="1752" cy="456"/>
              <a:chOff x="492" y="2124"/>
              <a:chExt cx="1752" cy="456"/>
            </a:xfrm>
          </p:grpSpPr>
          <p:sp>
            <p:nvSpPr>
              <p:cNvPr id="47126" name="Rectangle 6"/>
              <p:cNvSpPr>
                <a:spLocks noChangeArrowheads="1"/>
              </p:cNvSpPr>
              <p:nvPr/>
            </p:nvSpPr>
            <p:spPr bwMode="auto">
              <a:xfrm>
                <a:off x="517" y="2144"/>
                <a:ext cx="1702" cy="416"/>
              </a:xfrm>
              <a:prstGeom prst="rect">
                <a:avLst/>
              </a:prstGeom>
              <a:solidFill>
                <a:srgbClr val="CCFFFF"/>
              </a:solidFill>
              <a:ln w="12700">
                <a:noFill/>
                <a:miter lim="800000"/>
                <a:headEnd/>
                <a:tailEnd/>
              </a:ln>
            </p:spPr>
            <p:txBody>
              <a:bodyPr wrap="none" anchor="ctr"/>
              <a:lstStyle/>
              <a:p>
                <a:endParaRPr lang="en-US"/>
              </a:p>
            </p:txBody>
          </p:sp>
          <p:sp>
            <p:nvSpPr>
              <p:cNvPr id="47127" name="AutoShape 7"/>
              <p:cNvSpPr>
                <a:spLocks noChangeArrowheads="1"/>
              </p:cNvSpPr>
              <p:nvPr/>
            </p:nvSpPr>
            <p:spPr bwMode="auto">
              <a:xfrm>
                <a:off x="492" y="2124"/>
                <a:ext cx="1752" cy="456"/>
              </a:xfrm>
              <a:prstGeom prst="roundRect">
                <a:avLst>
                  <a:gd name="adj" fmla="val 12495"/>
                </a:avLst>
              </a:prstGeom>
              <a:solidFill>
                <a:schemeClr val="hlink"/>
              </a:solidFill>
              <a:ln w="38100" cmpd="dbl">
                <a:noFill/>
                <a:round/>
                <a:headEnd/>
                <a:tailEnd/>
              </a:ln>
            </p:spPr>
            <p:txBody>
              <a:bodyPr wrap="none" anchor="ctr"/>
              <a:lstStyle/>
              <a:p>
                <a:endParaRPr lang="en-US"/>
              </a:p>
            </p:txBody>
          </p:sp>
        </p:grpSp>
        <p:sp>
          <p:nvSpPr>
            <p:cNvPr id="47125" name="Rectangle 8"/>
            <p:cNvSpPr>
              <a:spLocks noChangeArrowheads="1"/>
            </p:cNvSpPr>
            <p:nvPr/>
          </p:nvSpPr>
          <p:spPr bwMode="auto">
            <a:xfrm>
              <a:off x="768" y="2209"/>
              <a:ext cx="1365" cy="267"/>
            </a:xfrm>
            <a:prstGeom prst="rect">
              <a:avLst/>
            </a:prstGeom>
            <a:noFill/>
            <a:ln w="12700">
              <a:noFill/>
              <a:miter lim="800000"/>
              <a:headEnd/>
              <a:tailEnd/>
            </a:ln>
          </p:spPr>
          <p:txBody>
            <a:bodyPr wrap="none" lIns="90488" tIns="44450" rIns="90488" bIns="44450">
              <a:spAutoFit/>
            </a:bodyPr>
            <a:lstStyle/>
            <a:p>
              <a:pPr eaLnBrk="1" hangingPunct="1"/>
              <a:r>
                <a:rPr lang="en-US" sz="2200">
                  <a:solidFill>
                    <a:srgbClr val="FFFFEF"/>
                  </a:solidFill>
                  <a:latin typeface="Verdana" pitchFamily="-105" charset="0"/>
                </a:rPr>
                <a:t>Price Variance</a:t>
              </a:r>
            </a:p>
          </p:txBody>
        </p:sp>
      </p:grpSp>
      <p:sp>
        <p:nvSpPr>
          <p:cNvPr id="47109" name="Line 9"/>
          <p:cNvSpPr>
            <a:spLocks noChangeShapeType="1"/>
          </p:cNvSpPr>
          <p:nvPr/>
        </p:nvSpPr>
        <p:spPr bwMode="auto">
          <a:xfrm flipV="1">
            <a:off x="2216150" y="2730500"/>
            <a:ext cx="1346200" cy="635000"/>
          </a:xfrm>
          <a:prstGeom prst="line">
            <a:avLst/>
          </a:prstGeom>
          <a:noFill/>
          <a:ln w="28575">
            <a:solidFill>
              <a:schemeClr val="tx1"/>
            </a:solidFill>
            <a:round/>
            <a:headEnd type="triangle" w="med" len="med"/>
            <a:tailEnd/>
          </a:ln>
        </p:spPr>
        <p:txBody>
          <a:bodyPr wrap="none" anchor="ctr"/>
          <a:lstStyle/>
          <a:p>
            <a:endParaRPr lang="en-GB"/>
          </a:p>
        </p:txBody>
      </p:sp>
      <p:cxnSp>
        <p:nvCxnSpPr>
          <p:cNvPr id="47110" name="AutoShape 10"/>
          <p:cNvCxnSpPr>
            <a:cxnSpLocks noChangeShapeType="1"/>
            <a:stCxn id="47127" idx="2"/>
          </p:cNvCxnSpPr>
          <p:nvPr/>
        </p:nvCxnSpPr>
        <p:spPr bwMode="auto">
          <a:xfrm>
            <a:off x="2216150" y="4095750"/>
            <a:ext cx="0" cy="582613"/>
          </a:xfrm>
          <a:prstGeom prst="straightConnector1">
            <a:avLst/>
          </a:prstGeom>
          <a:noFill/>
          <a:ln w="28575">
            <a:solidFill>
              <a:schemeClr val="tx1"/>
            </a:solidFill>
            <a:round/>
            <a:headEnd/>
            <a:tailEnd type="triangle" w="med" len="med"/>
          </a:ln>
        </p:spPr>
      </p:cxnSp>
      <p:sp>
        <p:nvSpPr>
          <p:cNvPr id="47111" name="Line 11"/>
          <p:cNvSpPr>
            <a:spLocks noChangeShapeType="1"/>
          </p:cNvSpPr>
          <p:nvPr/>
        </p:nvSpPr>
        <p:spPr bwMode="auto">
          <a:xfrm flipH="1" flipV="1">
            <a:off x="5530850" y="2730500"/>
            <a:ext cx="1397000" cy="635000"/>
          </a:xfrm>
          <a:prstGeom prst="line">
            <a:avLst/>
          </a:prstGeom>
          <a:noFill/>
          <a:ln w="28575">
            <a:solidFill>
              <a:schemeClr val="tx1"/>
            </a:solidFill>
            <a:round/>
            <a:headEnd type="triangle" w="med" len="med"/>
            <a:tailEnd/>
          </a:ln>
        </p:spPr>
        <p:txBody>
          <a:bodyPr wrap="none" anchor="ctr"/>
          <a:lstStyle/>
          <a:p>
            <a:endParaRPr lang="en-GB"/>
          </a:p>
        </p:txBody>
      </p:sp>
      <p:grpSp>
        <p:nvGrpSpPr>
          <p:cNvPr id="47112" name="Group 12"/>
          <p:cNvGrpSpPr>
            <a:grpSpLocks/>
          </p:cNvGrpSpPr>
          <p:nvPr/>
        </p:nvGrpSpPr>
        <p:grpSpPr bwMode="auto">
          <a:xfrm>
            <a:off x="5524500" y="3371850"/>
            <a:ext cx="2781300" cy="723900"/>
            <a:chOff x="3648" y="2124"/>
            <a:chExt cx="1752" cy="456"/>
          </a:xfrm>
        </p:grpSpPr>
        <p:grpSp>
          <p:nvGrpSpPr>
            <p:cNvPr id="47120" name="Group 13"/>
            <p:cNvGrpSpPr>
              <a:grpSpLocks/>
            </p:cNvGrpSpPr>
            <p:nvPr/>
          </p:nvGrpSpPr>
          <p:grpSpPr bwMode="auto">
            <a:xfrm>
              <a:off x="3648" y="2124"/>
              <a:ext cx="1752" cy="456"/>
              <a:chOff x="3540" y="2124"/>
              <a:chExt cx="1752" cy="456"/>
            </a:xfrm>
          </p:grpSpPr>
          <p:sp>
            <p:nvSpPr>
              <p:cNvPr id="47122" name="Rectangle 14"/>
              <p:cNvSpPr>
                <a:spLocks noChangeArrowheads="1"/>
              </p:cNvSpPr>
              <p:nvPr/>
            </p:nvSpPr>
            <p:spPr bwMode="auto">
              <a:xfrm>
                <a:off x="3565" y="2144"/>
                <a:ext cx="1702" cy="416"/>
              </a:xfrm>
              <a:prstGeom prst="rect">
                <a:avLst/>
              </a:prstGeom>
              <a:solidFill>
                <a:srgbClr val="FFFFCC"/>
              </a:solidFill>
              <a:ln w="12700">
                <a:noFill/>
                <a:miter lim="800000"/>
                <a:headEnd/>
                <a:tailEnd/>
              </a:ln>
            </p:spPr>
            <p:txBody>
              <a:bodyPr wrap="none" anchor="ctr"/>
              <a:lstStyle/>
              <a:p>
                <a:endParaRPr lang="en-US"/>
              </a:p>
            </p:txBody>
          </p:sp>
          <p:sp>
            <p:nvSpPr>
              <p:cNvPr id="47123" name="AutoShape 15"/>
              <p:cNvSpPr>
                <a:spLocks noChangeArrowheads="1"/>
              </p:cNvSpPr>
              <p:nvPr/>
            </p:nvSpPr>
            <p:spPr bwMode="auto">
              <a:xfrm>
                <a:off x="3540" y="2124"/>
                <a:ext cx="1752" cy="456"/>
              </a:xfrm>
              <a:prstGeom prst="roundRect">
                <a:avLst>
                  <a:gd name="adj" fmla="val 12495"/>
                </a:avLst>
              </a:prstGeom>
              <a:solidFill>
                <a:schemeClr val="hlink"/>
              </a:solidFill>
              <a:ln w="38100" cmpd="dbl">
                <a:noFill/>
                <a:round/>
                <a:headEnd/>
                <a:tailEnd/>
              </a:ln>
            </p:spPr>
            <p:txBody>
              <a:bodyPr wrap="none" anchor="ctr"/>
              <a:lstStyle/>
              <a:p>
                <a:endParaRPr lang="en-US"/>
              </a:p>
            </p:txBody>
          </p:sp>
        </p:grpSp>
        <p:sp>
          <p:nvSpPr>
            <p:cNvPr id="47121" name="Rectangle 16"/>
            <p:cNvSpPr>
              <a:spLocks noChangeArrowheads="1"/>
            </p:cNvSpPr>
            <p:nvPr/>
          </p:nvSpPr>
          <p:spPr bwMode="auto">
            <a:xfrm>
              <a:off x="3704" y="2209"/>
              <a:ext cx="1696" cy="267"/>
            </a:xfrm>
            <a:prstGeom prst="rect">
              <a:avLst/>
            </a:prstGeom>
            <a:noFill/>
            <a:ln w="12700">
              <a:noFill/>
              <a:miter lim="800000"/>
              <a:headEnd/>
              <a:tailEnd/>
            </a:ln>
          </p:spPr>
          <p:txBody>
            <a:bodyPr wrap="none" lIns="90488" tIns="44450" rIns="90488" bIns="44450">
              <a:spAutoFit/>
            </a:bodyPr>
            <a:lstStyle/>
            <a:p>
              <a:pPr eaLnBrk="1" hangingPunct="1"/>
              <a:r>
                <a:rPr lang="en-US" sz="2200">
                  <a:solidFill>
                    <a:srgbClr val="FFFFEF"/>
                  </a:solidFill>
                  <a:latin typeface="Verdana" pitchFamily="-105" charset="0"/>
                </a:rPr>
                <a:t>Quantity Variance</a:t>
              </a:r>
            </a:p>
          </p:txBody>
        </p:sp>
      </p:grpSp>
      <p:cxnSp>
        <p:nvCxnSpPr>
          <p:cNvPr id="47113" name="AutoShape 17"/>
          <p:cNvCxnSpPr>
            <a:cxnSpLocks noChangeShapeType="1"/>
            <a:stCxn id="47123" idx="2"/>
          </p:cNvCxnSpPr>
          <p:nvPr/>
        </p:nvCxnSpPr>
        <p:spPr bwMode="auto">
          <a:xfrm>
            <a:off x="6915150" y="4095750"/>
            <a:ext cx="0" cy="582613"/>
          </a:xfrm>
          <a:prstGeom prst="straightConnector1">
            <a:avLst/>
          </a:prstGeom>
          <a:noFill/>
          <a:ln w="28575">
            <a:solidFill>
              <a:schemeClr val="tx1"/>
            </a:solidFill>
            <a:round/>
            <a:headEnd/>
            <a:tailEnd type="triangle" w="med" len="med"/>
          </a:ln>
        </p:spPr>
      </p:cxnSp>
      <p:grpSp>
        <p:nvGrpSpPr>
          <p:cNvPr id="47114" name="Group 18"/>
          <p:cNvGrpSpPr>
            <a:grpSpLocks/>
          </p:cNvGrpSpPr>
          <p:nvPr/>
        </p:nvGrpSpPr>
        <p:grpSpPr bwMode="auto">
          <a:xfrm>
            <a:off x="317500" y="4724400"/>
            <a:ext cx="3797300" cy="1447800"/>
            <a:chOff x="360" y="2971"/>
            <a:chExt cx="2232" cy="912"/>
          </a:xfrm>
        </p:grpSpPr>
        <p:sp>
          <p:nvSpPr>
            <p:cNvPr id="47118" name="AutoShape 19"/>
            <p:cNvSpPr>
              <a:spLocks noChangeArrowheads="1"/>
            </p:cNvSpPr>
            <p:nvPr/>
          </p:nvSpPr>
          <p:spPr bwMode="auto">
            <a:xfrm>
              <a:off x="360" y="2971"/>
              <a:ext cx="2232" cy="912"/>
            </a:xfrm>
            <a:prstGeom prst="roundRect">
              <a:avLst>
                <a:gd name="adj" fmla="val 12495"/>
              </a:avLst>
            </a:prstGeom>
            <a:solidFill>
              <a:schemeClr val="accent1"/>
            </a:solidFill>
            <a:ln w="38100" cmpd="dbl">
              <a:noFill/>
              <a:round/>
              <a:headEnd/>
              <a:tailEnd/>
            </a:ln>
          </p:spPr>
          <p:txBody>
            <a:bodyPr wrap="none" anchor="ctr"/>
            <a:lstStyle/>
            <a:p>
              <a:endParaRPr lang="en-US"/>
            </a:p>
          </p:txBody>
        </p:sp>
        <p:sp>
          <p:nvSpPr>
            <p:cNvPr id="47119" name="Rectangle 20"/>
            <p:cNvSpPr>
              <a:spLocks noChangeArrowheads="1"/>
            </p:cNvSpPr>
            <p:nvPr/>
          </p:nvSpPr>
          <p:spPr bwMode="auto">
            <a:xfrm>
              <a:off x="423" y="3054"/>
              <a:ext cx="2064" cy="689"/>
            </a:xfrm>
            <a:prstGeom prst="rect">
              <a:avLst/>
            </a:prstGeom>
            <a:noFill/>
            <a:ln w="12700">
              <a:noFill/>
              <a:miter lim="800000"/>
              <a:headEnd/>
              <a:tailEnd/>
            </a:ln>
          </p:spPr>
          <p:txBody>
            <a:bodyPr wrap="none" lIns="90488" tIns="44450" rIns="90488" bIns="44450">
              <a:spAutoFit/>
            </a:bodyPr>
            <a:lstStyle/>
            <a:p>
              <a:pPr algn="ctr" eaLnBrk="1" hangingPunct="1"/>
              <a:r>
                <a:rPr lang="en-US" sz="2200">
                  <a:solidFill>
                    <a:srgbClr val="FFFFFF"/>
                  </a:solidFill>
                  <a:latin typeface="Verdana" pitchFamily="-105" charset="0"/>
                </a:rPr>
                <a:t>Materials price variance</a:t>
              </a:r>
              <a:br>
                <a:rPr lang="en-US" sz="2200">
                  <a:solidFill>
                    <a:srgbClr val="FFFFFF"/>
                  </a:solidFill>
                  <a:latin typeface="Verdana" pitchFamily="-105" charset="0"/>
                </a:rPr>
              </a:br>
              <a:r>
                <a:rPr lang="en-US" sz="2200">
                  <a:solidFill>
                    <a:srgbClr val="FFFFFF"/>
                  </a:solidFill>
                  <a:latin typeface="Verdana" pitchFamily="-105" charset="0"/>
                </a:rPr>
                <a:t>Labor rate variance</a:t>
              </a:r>
              <a:br>
                <a:rPr lang="en-US" sz="2200">
                  <a:solidFill>
                    <a:srgbClr val="FFFFFF"/>
                  </a:solidFill>
                  <a:latin typeface="Verdana" pitchFamily="-105" charset="0"/>
                </a:rPr>
              </a:br>
              <a:r>
                <a:rPr lang="en-US" sz="2200">
                  <a:solidFill>
                    <a:srgbClr val="FFFFFF"/>
                  </a:solidFill>
                  <a:latin typeface="Verdana" pitchFamily="-105" charset="0"/>
                </a:rPr>
                <a:t>VOH spending variance</a:t>
              </a:r>
            </a:p>
          </p:txBody>
        </p:sp>
      </p:grpSp>
      <p:sp>
        <p:nvSpPr>
          <p:cNvPr id="47115" name="AutoShape 21"/>
          <p:cNvSpPr>
            <a:spLocks noChangeArrowheads="1"/>
          </p:cNvSpPr>
          <p:nvPr/>
        </p:nvSpPr>
        <p:spPr bwMode="auto">
          <a:xfrm>
            <a:off x="5029200" y="4710113"/>
            <a:ext cx="3775075" cy="1462087"/>
          </a:xfrm>
          <a:prstGeom prst="roundRect">
            <a:avLst>
              <a:gd name="adj" fmla="val 12495"/>
            </a:avLst>
          </a:prstGeom>
          <a:solidFill>
            <a:schemeClr val="accent1"/>
          </a:solidFill>
          <a:ln w="38100" cmpd="dbl">
            <a:noFill/>
            <a:round/>
            <a:headEnd/>
            <a:tailEnd/>
          </a:ln>
        </p:spPr>
        <p:txBody>
          <a:bodyPr wrap="none" anchor="ctr"/>
          <a:lstStyle/>
          <a:p>
            <a:pPr algn="ctr"/>
            <a:endParaRPr lang="en-US" sz="2200">
              <a:solidFill>
                <a:srgbClr val="FFFF99"/>
              </a:solidFill>
              <a:latin typeface="Verdana" pitchFamily="-105" charset="0"/>
            </a:endParaRPr>
          </a:p>
        </p:txBody>
      </p:sp>
      <p:sp>
        <p:nvSpPr>
          <p:cNvPr id="47116" name="Rectangle 22"/>
          <p:cNvSpPr>
            <a:spLocks noChangeArrowheads="1"/>
          </p:cNvSpPr>
          <p:nvPr/>
        </p:nvSpPr>
        <p:spPr bwMode="auto">
          <a:xfrm>
            <a:off x="4941888" y="4846638"/>
            <a:ext cx="3984625" cy="1093787"/>
          </a:xfrm>
          <a:prstGeom prst="rect">
            <a:avLst/>
          </a:prstGeom>
          <a:noFill/>
          <a:ln w="12700">
            <a:noFill/>
            <a:miter lim="800000"/>
            <a:headEnd/>
            <a:tailEnd/>
          </a:ln>
        </p:spPr>
        <p:txBody>
          <a:bodyPr wrap="none" lIns="90488" tIns="44450" rIns="90488" bIns="44450">
            <a:spAutoFit/>
          </a:bodyPr>
          <a:lstStyle/>
          <a:p>
            <a:pPr algn="ctr" eaLnBrk="1" hangingPunct="1"/>
            <a:r>
              <a:rPr lang="en-US" sz="2200">
                <a:solidFill>
                  <a:srgbClr val="FFFFEF"/>
                </a:solidFill>
                <a:latin typeface="Verdana" pitchFamily="-105" charset="0"/>
              </a:rPr>
              <a:t>Materials quantity variance</a:t>
            </a:r>
          </a:p>
          <a:p>
            <a:pPr algn="ctr" eaLnBrk="1" hangingPunct="1"/>
            <a:r>
              <a:rPr lang="en-US" sz="2200">
                <a:solidFill>
                  <a:srgbClr val="FFFFEF"/>
                </a:solidFill>
                <a:latin typeface="Verdana" pitchFamily="-105" charset="0"/>
              </a:rPr>
              <a:t>Labor efficiency variance</a:t>
            </a:r>
          </a:p>
          <a:p>
            <a:pPr algn="ctr" eaLnBrk="1" hangingPunct="1"/>
            <a:r>
              <a:rPr lang="en-US" sz="2200">
                <a:solidFill>
                  <a:srgbClr val="FFFFEF"/>
                </a:solidFill>
                <a:latin typeface="Verdana" pitchFamily="-105" charset="0"/>
              </a:rPr>
              <a:t>VOH efficiency variance</a:t>
            </a:r>
          </a:p>
        </p:txBody>
      </p:sp>
      <p:sp>
        <p:nvSpPr>
          <p:cNvPr id="47117" name="Rectangle 23"/>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a:t>
            </a: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2"/>
          <p:cNvGrpSpPr>
            <a:grpSpLocks/>
          </p:cNvGrpSpPr>
          <p:nvPr/>
        </p:nvGrpSpPr>
        <p:grpSpPr bwMode="auto">
          <a:xfrm>
            <a:off x="190500" y="1982788"/>
            <a:ext cx="8759825" cy="2268537"/>
            <a:chOff x="120" y="1249"/>
            <a:chExt cx="5518" cy="1429"/>
          </a:xfrm>
        </p:grpSpPr>
        <p:sp>
          <p:nvSpPr>
            <p:cNvPr id="49156" name="Rectangle 3"/>
            <p:cNvSpPr>
              <a:spLocks noChangeArrowheads="1"/>
            </p:cNvSpPr>
            <p:nvPr/>
          </p:nvSpPr>
          <p:spPr bwMode="auto">
            <a:xfrm>
              <a:off x="760" y="2353"/>
              <a:ext cx="179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Price Variance</a:t>
              </a:r>
            </a:p>
          </p:txBody>
        </p:sp>
        <p:sp>
          <p:nvSpPr>
            <p:cNvPr id="49157" name="Rectangle 4"/>
            <p:cNvSpPr>
              <a:spLocks noChangeArrowheads="1"/>
            </p:cNvSpPr>
            <p:nvPr/>
          </p:nvSpPr>
          <p:spPr bwMode="auto">
            <a:xfrm>
              <a:off x="2944" y="2353"/>
              <a:ext cx="203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Quantity Variance</a:t>
              </a:r>
            </a:p>
          </p:txBody>
        </p:sp>
        <p:sp>
          <p:nvSpPr>
            <p:cNvPr id="49158" name="Rectangle 5"/>
            <p:cNvSpPr>
              <a:spLocks noChangeArrowheads="1"/>
            </p:cNvSpPr>
            <p:nvPr/>
          </p:nvSpPr>
          <p:spPr bwMode="auto">
            <a:xfrm>
              <a:off x="120" y="1249"/>
              <a:ext cx="5518" cy="62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Quantity       Actual Quantity	    Standard Quantity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Price           Standard Price          Standard Price</a:t>
              </a:r>
            </a:p>
          </p:txBody>
        </p:sp>
        <p:sp>
          <p:nvSpPr>
            <p:cNvPr id="49159" name="Line 6"/>
            <p:cNvSpPr>
              <a:spLocks noChangeShapeType="1"/>
            </p:cNvSpPr>
            <p:nvPr/>
          </p:nvSpPr>
          <p:spPr bwMode="auto">
            <a:xfrm>
              <a:off x="279" y="1824"/>
              <a:ext cx="1376" cy="0"/>
            </a:xfrm>
            <a:prstGeom prst="line">
              <a:avLst/>
            </a:prstGeom>
            <a:noFill/>
            <a:ln w="28575">
              <a:solidFill>
                <a:schemeClr val="tx2"/>
              </a:solidFill>
              <a:round/>
              <a:headEnd/>
              <a:tailEnd/>
            </a:ln>
          </p:spPr>
          <p:txBody>
            <a:bodyPr wrap="none" anchor="ctr"/>
            <a:lstStyle/>
            <a:p>
              <a:endParaRPr lang="en-GB"/>
            </a:p>
          </p:txBody>
        </p:sp>
        <p:sp>
          <p:nvSpPr>
            <p:cNvPr id="49160" name="Line 7"/>
            <p:cNvSpPr>
              <a:spLocks noChangeShapeType="1"/>
            </p:cNvSpPr>
            <p:nvPr/>
          </p:nvSpPr>
          <p:spPr bwMode="auto">
            <a:xfrm>
              <a:off x="2095" y="1824"/>
              <a:ext cx="1376" cy="0"/>
            </a:xfrm>
            <a:prstGeom prst="line">
              <a:avLst/>
            </a:prstGeom>
            <a:noFill/>
            <a:ln w="28575">
              <a:solidFill>
                <a:schemeClr val="tx2"/>
              </a:solidFill>
              <a:round/>
              <a:headEnd/>
              <a:tailEnd/>
            </a:ln>
          </p:spPr>
          <p:txBody>
            <a:bodyPr wrap="none" anchor="ctr"/>
            <a:lstStyle/>
            <a:p>
              <a:endParaRPr lang="en-GB"/>
            </a:p>
          </p:txBody>
        </p:sp>
        <p:sp>
          <p:nvSpPr>
            <p:cNvPr id="49161" name="Line 8"/>
            <p:cNvSpPr>
              <a:spLocks noChangeShapeType="1"/>
            </p:cNvSpPr>
            <p:nvPr/>
          </p:nvSpPr>
          <p:spPr bwMode="auto">
            <a:xfrm>
              <a:off x="3911" y="1824"/>
              <a:ext cx="1520" cy="0"/>
            </a:xfrm>
            <a:prstGeom prst="line">
              <a:avLst/>
            </a:prstGeom>
            <a:noFill/>
            <a:ln w="28575">
              <a:solidFill>
                <a:schemeClr val="tx2"/>
              </a:solidFill>
              <a:round/>
              <a:headEnd/>
              <a:tailEnd/>
            </a:ln>
          </p:spPr>
          <p:txBody>
            <a:bodyPr wrap="none" anchor="ctr"/>
            <a:lstStyle/>
            <a:p>
              <a:endParaRPr lang="en-GB"/>
            </a:p>
          </p:txBody>
        </p:sp>
        <p:sp>
          <p:nvSpPr>
            <p:cNvPr id="49162" name="Line 9"/>
            <p:cNvSpPr>
              <a:spLocks noChangeShapeType="1"/>
            </p:cNvSpPr>
            <p:nvPr/>
          </p:nvSpPr>
          <p:spPr bwMode="auto">
            <a:xfrm>
              <a:off x="967" y="1824"/>
              <a:ext cx="0" cy="296"/>
            </a:xfrm>
            <a:prstGeom prst="line">
              <a:avLst/>
            </a:prstGeom>
            <a:noFill/>
            <a:ln w="28575">
              <a:solidFill>
                <a:schemeClr val="tx2"/>
              </a:solidFill>
              <a:round/>
              <a:headEnd/>
              <a:tailEnd/>
            </a:ln>
          </p:spPr>
          <p:txBody>
            <a:bodyPr wrap="none" anchor="ctr"/>
            <a:lstStyle/>
            <a:p>
              <a:endParaRPr lang="en-GB"/>
            </a:p>
          </p:txBody>
        </p:sp>
        <p:sp>
          <p:nvSpPr>
            <p:cNvPr id="49163" name="Line 10"/>
            <p:cNvSpPr>
              <a:spLocks noChangeShapeType="1"/>
            </p:cNvSpPr>
            <p:nvPr/>
          </p:nvSpPr>
          <p:spPr bwMode="auto">
            <a:xfrm flipV="1">
              <a:off x="2375" y="1816"/>
              <a:ext cx="0" cy="304"/>
            </a:xfrm>
            <a:prstGeom prst="line">
              <a:avLst/>
            </a:prstGeom>
            <a:noFill/>
            <a:ln w="28575">
              <a:solidFill>
                <a:schemeClr val="tx2"/>
              </a:solidFill>
              <a:round/>
              <a:headEnd/>
              <a:tailEnd/>
            </a:ln>
          </p:spPr>
          <p:txBody>
            <a:bodyPr wrap="none" anchor="ctr"/>
            <a:lstStyle/>
            <a:p>
              <a:endParaRPr lang="en-GB"/>
            </a:p>
          </p:txBody>
        </p:sp>
        <p:sp>
          <p:nvSpPr>
            <p:cNvPr id="49164" name="Line 11"/>
            <p:cNvSpPr>
              <a:spLocks noChangeShapeType="1"/>
            </p:cNvSpPr>
            <p:nvPr/>
          </p:nvSpPr>
          <p:spPr bwMode="auto">
            <a:xfrm>
              <a:off x="3191" y="1824"/>
              <a:ext cx="0" cy="296"/>
            </a:xfrm>
            <a:prstGeom prst="line">
              <a:avLst/>
            </a:prstGeom>
            <a:noFill/>
            <a:ln w="28575">
              <a:solidFill>
                <a:schemeClr val="tx2"/>
              </a:solidFill>
              <a:round/>
              <a:headEnd/>
              <a:tailEnd/>
            </a:ln>
          </p:spPr>
          <p:txBody>
            <a:bodyPr wrap="none" anchor="ctr"/>
            <a:lstStyle/>
            <a:p>
              <a:endParaRPr lang="en-GB"/>
            </a:p>
          </p:txBody>
        </p:sp>
        <p:sp>
          <p:nvSpPr>
            <p:cNvPr id="49165" name="Line 12"/>
            <p:cNvSpPr>
              <a:spLocks noChangeShapeType="1"/>
            </p:cNvSpPr>
            <p:nvPr/>
          </p:nvSpPr>
          <p:spPr bwMode="auto">
            <a:xfrm flipV="1">
              <a:off x="4671" y="1816"/>
              <a:ext cx="0" cy="304"/>
            </a:xfrm>
            <a:prstGeom prst="line">
              <a:avLst/>
            </a:prstGeom>
            <a:noFill/>
            <a:ln w="28575">
              <a:solidFill>
                <a:schemeClr val="tx2"/>
              </a:solidFill>
              <a:round/>
              <a:headEnd/>
              <a:tailEnd/>
            </a:ln>
          </p:spPr>
          <p:txBody>
            <a:bodyPr wrap="none" anchor="ctr"/>
            <a:lstStyle/>
            <a:p>
              <a:endParaRPr lang="en-GB"/>
            </a:p>
          </p:txBody>
        </p:sp>
        <p:sp>
          <p:nvSpPr>
            <p:cNvPr id="49166" name="Line 13"/>
            <p:cNvSpPr>
              <a:spLocks noChangeShapeType="1"/>
            </p:cNvSpPr>
            <p:nvPr/>
          </p:nvSpPr>
          <p:spPr bwMode="auto">
            <a:xfrm>
              <a:off x="3958" y="2128"/>
              <a:ext cx="0" cy="224"/>
            </a:xfrm>
            <a:prstGeom prst="line">
              <a:avLst/>
            </a:prstGeom>
            <a:noFill/>
            <a:ln w="28575">
              <a:solidFill>
                <a:schemeClr val="tx2"/>
              </a:solidFill>
              <a:round/>
              <a:headEnd/>
              <a:tailEnd type="triangle" w="med" len="med"/>
            </a:ln>
          </p:spPr>
          <p:txBody>
            <a:bodyPr wrap="none" anchor="ctr"/>
            <a:lstStyle/>
            <a:p>
              <a:endParaRPr lang="en-GB"/>
            </a:p>
          </p:txBody>
        </p:sp>
        <p:sp>
          <p:nvSpPr>
            <p:cNvPr id="49167" name="Line 14"/>
            <p:cNvSpPr>
              <a:spLocks noChangeShapeType="1"/>
            </p:cNvSpPr>
            <p:nvPr/>
          </p:nvSpPr>
          <p:spPr bwMode="auto">
            <a:xfrm>
              <a:off x="1654" y="2128"/>
              <a:ext cx="0" cy="224"/>
            </a:xfrm>
            <a:prstGeom prst="line">
              <a:avLst/>
            </a:prstGeom>
            <a:noFill/>
            <a:ln w="28575">
              <a:solidFill>
                <a:schemeClr val="tx2"/>
              </a:solidFill>
              <a:round/>
              <a:headEnd/>
              <a:tailEnd type="triangle" w="med" len="med"/>
            </a:ln>
          </p:spPr>
          <p:txBody>
            <a:bodyPr wrap="none" anchor="ctr"/>
            <a:lstStyle/>
            <a:p>
              <a:endParaRPr lang="en-GB"/>
            </a:p>
          </p:txBody>
        </p:sp>
        <p:cxnSp>
          <p:nvCxnSpPr>
            <p:cNvPr id="49168" name="AutoShape 15"/>
            <p:cNvCxnSpPr>
              <a:cxnSpLocks noChangeShapeType="1"/>
              <a:stCxn id="49162" idx="1"/>
              <a:endCxn id="49163" idx="0"/>
            </p:cNvCxnSpPr>
            <p:nvPr/>
          </p:nvCxnSpPr>
          <p:spPr bwMode="auto">
            <a:xfrm>
              <a:off x="967" y="2129"/>
              <a:ext cx="1408" cy="0"/>
            </a:xfrm>
            <a:prstGeom prst="straightConnector1">
              <a:avLst/>
            </a:prstGeom>
            <a:noFill/>
            <a:ln w="28575">
              <a:solidFill>
                <a:schemeClr val="tx1"/>
              </a:solidFill>
              <a:round/>
              <a:headEnd/>
              <a:tailEnd/>
            </a:ln>
          </p:spPr>
        </p:cxnSp>
        <p:cxnSp>
          <p:nvCxnSpPr>
            <p:cNvPr id="49169" name="AutoShape 16"/>
            <p:cNvCxnSpPr>
              <a:cxnSpLocks noChangeShapeType="1"/>
              <a:stCxn id="49164" idx="1"/>
              <a:endCxn id="49165" idx="0"/>
            </p:cNvCxnSpPr>
            <p:nvPr/>
          </p:nvCxnSpPr>
          <p:spPr bwMode="auto">
            <a:xfrm>
              <a:off x="3191" y="2129"/>
              <a:ext cx="1480" cy="0"/>
            </a:xfrm>
            <a:prstGeom prst="straightConnector1">
              <a:avLst/>
            </a:prstGeom>
            <a:noFill/>
            <a:ln w="28575">
              <a:solidFill>
                <a:schemeClr val="tx1"/>
              </a:solidFill>
              <a:round/>
              <a:headEnd/>
              <a:tailEnd/>
            </a:ln>
          </p:spPr>
        </p:cxnSp>
      </p:grpSp>
      <p:sp>
        <p:nvSpPr>
          <p:cNvPr id="49155" name="Rectangle 17"/>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a:t>
            </a:r>
          </a:p>
        </p:txBody>
      </p:sp>
    </p:spTree>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190500" y="1982788"/>
            <a:ext cx="8759825" cy="2268537"/>
            <a:chOff x="120" y="1249"/>
            <a:chExt cx="5518" cy="1429"/>
          </a:xfrm>
        </p:grpSpPr>
        <p:sp>
          <p:nvSpPr>
            <p:cNvPr id="51208" name="Rectangle 3"/>
            <p:cNvSpPr>
              <a:spLocks noChangeArrowheads="1"/>
            </p:cNvSpPr>
            <p:nvPr/>
          </p:nvSpPr>
          <p:spPr bwMode="auto">
            <a:xfrm>
              <a:off x="760" y="2353"/>
              <a:ext cx="179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Price Variance</a:t>
              </a:r>
            </a:p>
          </p:txBody>
        </p:sp>
        <p:sp>
          <p:nvSpPr>
            <p:cNvPr id="51209" name="Rectangle 4"/>
            <p:cNvSpPr>
              <a:spLocks noChangeArrowheads="1"/>
            </p:cNvSpPr>
            <p:nvPr/>
          </p:nvSpPr>
          <p:spPr bwMode="auto">
            <a:xfrm>
              <a:off x="2944" y="2353"/>
              <a:ext cx="203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Quantity Variance</a:t>
              </a:r>
            </a:p>
          </p:txBody>
        </p:sp>
        <p:sp>
          <p:nvSpPr>
            <p:cNvPr id="51210" name="Rectangle 5"/>
            <p:cNvSpPr>
              <a:spLocks noChangeArrowheads="1"/>
            </p:cNvSpPr>
            <p:nvPr/>
          </p:nvSpPr>
          <p:spPr bwMode="auto">
            <a:xfrm>
              <a:off x="120" y="1249"/>
              <a:ext cx="5518" cy="62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rgbClr val="FF0000"/>
                  </a:solidFill>
                </a:rPr>
                <a:t>  Actual Quantity       Actual Quantity	    </a:t>
              </a:r>
              <a:r>
                <a:rPr lang="en-US" sz="2400" b="1">
                  <a:solidFill>
                    <a:schemeClr val="tx2"/>
                  </a:solidFill>
                </a:rPr>
                <a:t>Standard Quantity</a:t>
              </a:r>
              <a:r>
                <a:rPr lang="en-US" sz="2400" b="1">
                  <a:solidFill>
                    <a:srgbClr val="FF0000"/>
                  </a:solidFill>
                </a:rPr>
                <a:t/>
              </a:r>
              <a:br>
                <a:rPr lang="en-US" sz="2400" b="1">
                  <a:solidFill>
                    <a:srgbClr val="FF0000"/>
                  </a:solidFill>
                </a:rPr>
              </a:br>
              <a:r>
                <a:rPr lang="en-US" sz="2400" b="1">
                  <a:solidFill>
                    <a:srgbClr val="FF0000"/>
                  </a:solidFill>
                </a:rPr>
                <a:t>            </a:t>
              </a:r>
              <a:r>
                <a:rPr lang="en-US" sz="2400" b="1">
                  <a:solidFill>
                    <a:schemeClr val="tx2"/>
                  </a:solidFill>
                </a:rPr>
                <a:t>×                 -                ×               -                    × </a:t>
              </a:r>
              <a:br>
                <a:rPr lang="en-US" sz="2400" b="1">
                  <a:solidFill>
                    <a:schemeClr val="tx2"/>
                  </a:solidFill>
                </a:rPr>
              </a:br>
              <a:r>
                <a:rPr lang="en-US" sz="2400" b="1">
                  <a:solidFill>
                    <a:schemeClr val="tx2"/>
                  </a:solidFill>
                </a:rPr>
                <a:t>    Actual Price           Standard Price          Standard Price</a:t>
              </a:r>
            </a:p>
          </p:txBody>
        </p:sp>
        <p:sp>
          <p:nvSpPr>
            <p:cNvPr id="51211" name="Line 6"/>
            <p:cNvSpPr>
              <a:spLocks noChangeShapeType="1"/>
            </p:cNvSpPr>
            <p:nvPr/>
          </p:nvSpPr>
          <p:spPr bwMode="auto">
            <a:xfrm>
              <a:off x="279" y="1824"/>
              <a:ext cx="1376" cy="0"/>
            </a:xfrm>
            <a:prstGeom prst="line">
              <a:avLst/>
            </a:prstGeom>
            <a:noFill/>
            <a:ln w="28575">
              <a:solidFill>
                <a:schemeClr val="tx2"/>
              </a:solidFill>
              <a:round/>
              <a:headEnd/>
              <a:tailEnd/>
            </a:ln>
          </p:spPr>
          <p:txBody>
            <a:bodyPr wrap="none" anchor="ctr"/>
            <a:lstStyle/>
            <a:p>
              <a:endParaRPr lang="en-GB"/>
            </a:p>
          </p:txBody>
        </p:sp>
        <p:sp>
          <p:nvSpPr>
            <p:cNvPr id="51212" name="Line 7"/>
            <p:cNvSpPr>
              <a:spLocks noChangeShapeType="1"/>
            </p:cNvSpPr>
            <p:nvPr/>
          </p:nvSpPr>
          <p:spPr bwMode="auto">
            <a:xfrm>
              <a:off x="2095" y="1824"/>
              <a:ext cx="1376" cy="0"/>
            </a:xfrm>
            <a:prstGeom prst="line">
              <a:avLst/>
            </a:prstGeom>
            <a:noFill/>
            <a:ln w="28575">
              <a:solidFill>
                <a:schemeClr val="tx2"/>
              </a:solidFill>
              <a:round/>
              <a:headEnd/>
              <a:tailEnd/>
            </a:ln>
          </p:spPr>
          <p:txBody>
            <a:bodyPr wrap="none" anchor="ctr"/>
            <a:lstStyle/>
            <a:p>
              <a:endParaRPr lang="en-GB"/>
            </a:p>
          </p:txBody>
        </p:sp>
        <p:sp>
          <p:nvSpPr>
            <p:cNvPr id="51213" name="Line 8"/>
            <p:cNvSpPr>
              <a:spLocks noChangeShapeType="1"/>
            </p:cNvSpPr>
            <p:nvPr/>
          </p:nvSpPr>
          <p:spPr bwMode="auto">
            <a:xfrm>
              <a:off x="3911" y="1824"/>
              <a:ext cx="1520" cy="0"/>
            </a:xfrm>
            <a:prstGeom prst="line">
              <a:avLst/>
            </a:prstGeom>
            <a:noFill/>
            <a:ln w="28575">
              <a:solidFill>
                <a:schemeClr val="tx2"/>
              </a:solidFill>
              <a:round/>
              <a:headEnd/>
              <a:tailEnd/>
            </a:ln>
          </p:spPr>
          <p:txBody>
            <a:bodyPr wrap="none" anchor="ctr"/>
            <a:lstStyle/>
            <a:p>
              <a:endParaRPr lang="en-GB"/>
            </a:p>
          </p:txBody>
        </p:sp>
        <p:sp>
          <p:nvSpPr>
            <p:cNvPr id="51214" name="Line 9"/>
            <p:cNvSpPr>
              <a:spLocks noChangeShapeType="1"/>
            </p:cNvSpPr>
            <p:nvPr/>
          </p:nvSpPr>
          <p:spPr bwMode="auto">
            <a:xfrm>
              <a:off x="967" y="1824"/>
              <a:ext cx="0" cy="296"/>
            </a:xfrm>
            <a:prstGeom prst="line">
              <a:avLst/>
            </a:prstGeom>
            <a:noFill/>
            <a:ln w="28575">
              <a:solidFill>
                <a:schemeClr val="tx2"/>
              </a:solidFill>
              <a:round/>
              <a:headEnd/>
              <a:tailEnd/>
            </a:ln>
          </p:spPr>
          <p:txBody>
            <a:bodyPr wrap="none" anchor="ctr"/>
            <a:lstStyle/>
            <a:p>
              <a:endParaRPr lang="en-GB"/>
            </a:p>
          </p:txBody>
        </p:sp>
        <p:sp>
          <p:nvSpPr>
            <p:cNvPr id="51215" name="Line 10"/>
            <p:cNvSpPr>
              <a:spLocks noChangeShapeType="1"/>
            </p:cNvSpPr>
            <p:nvPr/>
          </p:nvSpPr>
          <p:spPr bwMode="auto">
            <a:xfrm flipV="1">
              <a:off x="2375" y="1816"/>
              <a:ext cx="0" cy="304"/>
            </a:xfrm>
            <a:prstGeom prst="line">
              <a:avLst/>
            </a:prstGeom>
            <a:noFill/>
            <a:ln w="28575">
              <a:solidFill>
                <a:schemeClr val="tx2"/>
              </a:solidFill>
              <a:round/>
              <a:headEnd/>
              <a:tailEnd/>
            </a:ln>
          </p:spPr>
          <p:txBody>
            <a:bodyPr wrap="none" anchor="ctr"/>
            <a:lstStyle/>
            <a:p>
              <a:endParaRPr lang="en-GB"/>
            </a:p>
          </p:txBody>
        </p:sp>
        <p:sp>
          <p:nvSpPr>
            <p:cNvPr id="51216" name="Line 11"/>
            <p:cNvSpPr>
              <a:spLocks noChangeShapeType="1"/>
            </p:cNvSpPr>
            <p:nvPr/>
          </p:nvSpPr>
          <p:spPr bwMode="auto">
            <a:xfrm>
              <a:off x="3191" y="1824"/>
              <a:ext cx="0" cy="296"/>
            </a:xfrm>
            <a:prstGeom prst="line">
              <a:avLst/>
            </a:prstGeom>
            <a:noFill/>
            <a:ln w="28575">
              <a:solidFill>
                <a:schemeClr val="tx2"/>
              </a:solidFill>
              <a:round/>
              <a:headEnd/>
              <a:tailEnd/>
            </a:ln>
          </p:spPr>
          <p:txBody>
            <a:bodyPr wrap="none" anchor="ctr"/>
            <a:lstStyle/>
            <a:p>
              <a:endParaRPr lang="en-GB"/>
            </a:p>
          </p:txBody>
        </p:sp>
        <p:sp>
          <p:nvSpPr>
            <p:cNvPr id="51217" name="Line 12"/>
            <p:cNvSpPr>
              <a:spLocks noChangeShapeType="1"/>
            </p:cNvSpPr>
            <p:nvPr/>
          </p:nvSpPr>
          <p:spPr bwMode="auto">
            <a:xfrm flipV="1">
              <a:off x="4671" y="1816"/>
              <a:ext cx="0" cy="304"/>
            </a:xfrm>
            <a:prstGeom prst="line">
              <a:avLst/>
            </a:prstGeom>
            <a:noFill/>
            <a:ln w="28575">
              <a:solidFill>
                <a:schemeClr val="tx2"/>
              </a:solidFill>
              <a:round/>
              <a:headEnd/>
              <a:tailEnd/>
            </a:ln>
          </p:spPr>
          <p:txBody>
            <a:bodyPr wrap="none" anchor="ctr"/>
            <a:lstStyle/>
            <a:p>
              <a:endParaRPr lang="en-GB"/>
            </a:p>
          </p:txBody>
        </p:sp>
        <p:sp>
          <p:nvSpPr>
            <p:cNvPr id="51218" name="Line 13"/>
            <p:cNvSpPr>
              <a:spLocks noChangeShapeType="1"/>
            </p:cNvSpPr>
            <p:nvPr/>
          </p:nvSpPr>
          <p:spPr bwMode="auto">
            <a:xfrm>
              <a:off x="3958" y="2128"/>
              <a:ext cx="0" cy="224"/>
            </a:xfrm>
            <a:prstGeom prst="line">
              <a:avLst/>
            </a:prstGeom>
            <a:noFill/>
            <a:ln w="28575">
              <a:solidFill>
                <a:schemeClr val="tx2"/>
              </a:solidFill>
              <a:round/>
              <a:headEnd/>
              <a:tailEnd type="triangle" w="med" len="med"/>
            </a:ln>
          </p:spPr>
          <p:txBody>
            <a:bodyPr wrap="none" anchor="ctr"/>
            <a:lstStyle/>
            <a:p>
              <a:endParaRPr lang="en-GB"/>
            </a:p>
          </p:txBody>
        </p:sp>
        <p:sp>
          <p:nvSpPr>
            <p:cNvPr id="51219" name="Line 14"/>
            <p:cNvSpPr>
              <a:spLocks noChangeShapeType="1"/>
            </p:cNvSpPr>
            <p:nvPr/>
          </p:nvSpPr>
          <p:spPr bwMode="auto">
            <a:xfrm>
              <a:off x="1654" y="2128"/>
              <a:ext cx="0" cy="224"/>
            </a:xfrm>
            <a:prstGeom prst="line">
              <a:avLst/>
            </a:prstGeom>
            <a:noFill/>
            <a:ln w="28575">
              <a:solidFill>
                <a:schemeClr val="tx2"/>
              </a:solidFill>
              <a:round/>
              <a:headEnd/>
              <a:tailEnd type="triangle" w="med" len="med"/>
            </a:ln>
          </p:spPr>
          <p:txBody>
            <a:bodyPr wrap="none" anchor="ctr"/>
            <a:lstStyle/>
            <a:p>
              <a:endParaRPr lang="en-GB"/>
            </a:p>
          </p:txBody>
        </p:sp>
        <p:cxnSp>
          <p:nvCxnSpPr>
            <p:cNvPr id="51220" name="AutoShape 15"/>
            <p:cNvCxnSpPr>
              <a:cxnSpLocks noChangeShapeType="1"/>
              <a:stCxn id="51214" idx="1"/>
              <a:endCxn id="51215" idx="0"/>
            </p:cNvCxnSpPr>
            <p:nvPr/>
          </p:nvCxnSpPr>
          <p:spPr bwMode="auto">
            <a:xfrm>
              <a:off x="967" y="2129"/>
              <a:ext cx="1408" cy="0"/>
            </a:xfrm>
            <a:prstGeom prst="straightConnector1">
              <a:avLst/>
            </a:prstGeom>
            <a:noFill/>
            <a:ln w="28575">
              <a:solidFill>
                <a:schemeClr val="tx1"/>
              </a:solidFill>
              <a:round/>
              <a:headEnd/>
              <a:tailEnd/>
            </a:ln>
          </p:spPr>
        </p:cxnSp>
        <p:cxnSp>
          <p:nvCxnSpPr>
            <p:cNvPr id="51221" name="AutoShape 16"/>
            <p:cNvCxnSpPr>
              <a:cxnSpLocks noChangeShapeType="1"/>
              <a:stCxn id="51216" idx="1"/>
              <a:endCxn id="51217" idx="0"/>
            </p:cNvCxnSpPr>
            <p:nvPr/>
          </p:nvCxnSpPr>
          <p:spPr bwMode="auto">
            <a:xfrm>
              <a:off x="3191" y="2129"/>
              <a:ext cx="1480" cy="0"/>
            </a:xfrm>
            <a:prstGeom prst="straightConnector1">
              <a:avLst/>
            </a:prstGeom>
            <a:noFill/>
            <a:ln w="28575">
              <a:solidFill>
                <a:schemeClr val="tx1"/>
              </a:solidFill>
              <a:round/>
              <a:headEnd/>
              <a:tailEnd/>
            </a:ln>
          </p:spPr>
        </p:cxnSp>
      </p:grpSp>
      <p:sp>
        <p:nvSpPr>
          <p:cNvPr id="51203" name="Rectangle 17"/>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a:t>
            </a:r>
          </a:p>
        </p:txBody>
      </p:sp>
      <p:grpSp>
        <p:nvGrpSpPr>
          <p:cNvPr id="3" name="Group 18"/>
          <p:cNvGrpSpPr>
            <a:grpSpLocks/>
          </p:cNvGrpSpPr>
          <p:nvPr/>
        </p:nvGrpSpPr>
        <p:grpSpPr bwMode="auto">
          <a:xfrm>
            <a:off x="711200" y="2286000"/>
            <a:ext cx="7820025" cy="3455988"/>
            <a:chOff x="448" y="1440"/>
            <a:chExt cx="4926" cy="2177"/>
          </a:xfrm>
        </p:grpSpPr>
        <p:sp>
          <p:nvSpPr>
            <p:cNvPr id="51205" name="Freeform 19"/>
            <p:cNvSpPr>
              <a:spLocks/>
            </p:cNvSpPr>
            <p:nvPr/>
          </p:nvSpPr>
          <p:spPr bwMode="auto">
            <a:xfrm>
              <a:off x="2464" y="1456"/>
              <a:ext cx="528" cy="1700"/>
            </a:xfrm>
            <a:custGeom>
              <a:avLst/>
              <a:gdLst>
                <a:gd name="T0" fmla="*/ 18 w 7565"/>
                <a:gd name="T1" fmla="*/ 0 h 9643"/>
                <a:gd name="T2" fmla="*/ 0 w 7565"/>
                <a:gd name="T3" fmla="*/ 119 h 9643"/>
                <a:gd name="T4" fmla="*/ 10 w 7565"/>
                <a:gd name="T5" fmla="*/ 119 h 9643"/>
                <a:gd name="T6" fmla="*/ 10 w 7565"/>
                <a:gd name="T7" fmla="*/ 300 h 9643"/>
                <a:gd name="T8" fmla="*/ 27 w 7565"/>
                <a:gd name="T9" fmla="*/ 300 h 9643"/>
                <a:gd name="T10" fmla="*/ 27 w 7565"/>
                <a:gd name="T11" fmla="*/ 119 h 9643"/>
                <a:gd name="T12" fmla="*/ 37 w 7565"/>
                <a:gd name="T13" fmla="*/ 119 h 9643"/>
                <a:gd name="T14" fmla="*/ 18 w 7565"/>
                <a:gd name="T15" fmla="*/ 0 h 9643"/>
                <a:gd name="T16" fmla="*/ 0 60000 65536"/>
                <a:gd name="T17" fmla="*/ 0 60000 65536"/>
                <a:gd name="T18" fmla="*/ 0 60000 65536"/>
                <a:gd name="T19" fmla="*/ 0 60000 65536"/>
                <a:gd name="T20" fmla="*/ 0 60000 65536"/>
                <a:gd name="T21" fmla="*/ 0 60000 65536"/>
                <a:gd name="T22" fmla="*/ 0 60000 65536"/>
                <a:gd name="T23" fmla="*/ 0 60000 65536"/>
                <a:gd name="T24" fmla="*/ 0 w 7565"/>
                <a:gd name="T25" fmla="*/ 0 h 9643"/>
                <a:gd name="T26" fmla="*/ 7565 w 7565"/>
                <a:gd name="T27" fmla="*/ 9643 h 96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65" h="9643">
                  <a:moveTo>
                    <a:pt x="3798" y="0"/>
                  </a:moveTo>
                  <a:lnTo>
                    <a:pt x="0" y="3837"/>
                  </a:lnTo>
                  <a:lnTo>
                    <a:pt x="2049" y="3837"/>
                  </a:lnTo>
                  <a:lnTo>
                    <a:pt x="2059" y="9643"/>
                  </a:lnTo>
                  <a:lnTo>
                    <a:pt x="5488" y="9643"/>
                  </a:lnTo>
                  <a:lnTo>
                    <a:pt x="5507" y="3837"/>
                  </a:lnTo>
                  <a:lnTo>
                    <a:pt x="7565" y="3837"/>
                  </a:lnTo>
                  <a:lnTo>
                    <a:pt x="3798" y="0"/>
                  </a:lnTo>
                  <a:close/>
                </a:path>
              </a:pathLst>
            </a:custGeom>
            <a:solidFill>
              <a:srgbClr val="FF0000"/>
            </a:solidFill>
            <a:ln w="0">
              <a:solidFill>
                <a:srgbClr val="FF0000"/>
              </a:solidFill>
              <a:round/>
              <a:headEnd/>
              <a:tailEnd/>
            </a:ln>
          </p:spPr>
          <p:txBody>
            <a:bodyPr/>
            <a:lstStyle/>
            <a:p>
              <a:endParaRPr lang="en-US"/>
            </a:p>
          </p:txBody>
        </p:sp>
        <p:sp>
          <p:nvSpPr>
            <p:cNvPr id="51206" name="Freeform 20"/>
            <p:cNvSpPr>
              <a:spLocks/>
            </p:cNvSpPr>
            <p:nvPr/>
          </p:nvSpPr>
          <p:spPr bwMode="auto">
            <a:xfrm>
              <a:off x="624" y="1440"/>
              <a:ext cx="528" cy="1700"/>
            </a:xfrm>
            <a:custGeom>
              <a:avLst/>
              <a:gdLst>
                <a:gd name="T0" fmla="*/ 18 w 7565"/>
                <a:gd name="T1" fmla="*/ 0 h 9643"/>
                <a:gd name="T2" fmla="*/ 0 w 7565"/>
                <a:gd name="T3" fmla="*/ 119 h 9643"/>
                <a:gd name="T4" fmla="*/ 10 w 7565"/>
                <a:gd name="T5" fmla="*/ 119 h 9643"/>
                <a:gd name="T6" fmla="*/ 10 w 7565"/>
                <a:gd name="T7" fmla="*/ 300 h 9643"/>
                <a:gd name="T8" fmla="*/ 27 w 7565"/>
                <a:gd name="T9" fmla="*/ 300 h 9643"/>
                <a:gd name="T10" fmla="*/ 27 w 7565"/>
                <a:gd name="T11" fmla="*/ 119 h 9643"/>
                <a:gd name="T12" fmla="*/ 37 w 7565"/>
                <a:gd name="T13" fmla="*/ 119 h 9643"/>
                <a:gd name="T14" fmla="*/ 18 w 7565"/>
                <a:gd name="T15" fmla="*/ 0 h 9643"/>
                <a:gd name="T16" fmla="*/ 0 60000 65536"/>
                <a:gd name="T17" fmla="*/ 0 60000 65536"/>
                <a:gd name="T18" fmla="*/ 0 60000 65536"/>
                <a:gd name="T19" fmla="*/ 0 60000 65536"/>
                <a:gd name="T20" fmla="*/ 0 60000 65536"/>
                <a:gd name="T21" fmla="*/ 0 60000 65536"/>
                <a:gd name="T22" fmla="*/ 0 60000 65536"/>
                <a:gd name="T23" fmla="*/ 0 60000 65536"/>
                <a:gd name="T24" fmla="*/ 0 w 7565"/>
                <a:gd name="T25" fmla="*/ 0 h 9643"/>
                <a:gd name="T26" fmla="*/ 7565 w 7565"/>
                <a:gd name="T27" fmla="*/ 9643 h 96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65" h="9643">
                  <a:moveTo>
                    <a:pt x="3798" y="0"/>
                  </a:moveTo>
                  <a:lnTo>
                    <a:pt x="0" y="3837"/>
                  </a:lnTo>
                  <a:lnTo>
                    <a:pt x="2049" y="3837"/>
                  </a:lnTo>
                  <a:lnTo>
                    <a:pt x="2059" y="9643"/>
                  </a:lnTo>
                  <a:lnTo>
                    <a:pt x="5488" y="9643"/>
                  </a:lnTo>
                  <a:lnTo>
                    <a:pt x="5507" y="3837"/>
                  </a:lnTo>
                  <a:lnTo>
                    <a:pt x="7565" y="3837"/>
                  </a:lnTo>
                  <a:lnTo>
                    <a:pt x="3798" y="0"/>
                  </a:lnTo>
                  <a:close/>
                </a:path>
              </a:pathLst>
            </a:custGeom>
            <a:solidFill>
              <a:srgbClr val="FF0000"/>
            </a:solidFill>
            <a:ln w="0">
              <a:solidFill>
                <a:srgbClr val="FF0000"/>
              </a:solidFill>
              <a:round/>
              <a:headEnd/>
              <a:tailEnd/>
            </a:ln>
          </p:spPr>
          <p:txBody>
            <a:bodyPr/>
            <a:lstStyle/>
            <a:p>
              <a:endParaRPr lang="en-US"/>
            </a:p>
          </p:txBody>
        </p:sp>
        <p:sp>
          <p:nvSpPr>
            <p:cNvPr id="51207" name="Rectangle 21"/>
            <p:cNvSpPr>
              <a:spLocks noChangeArrowheads="1"/>
            </p:cNvSpPr>
            <p:nvPr/>
          </p:nvSpPr>
          <p:spPr bwMode="auto">
            <a:xfrm>
              <a:off x="448" y="2928"/>
              <a:ext cx="4926" cy="689"/>
            </a:xfrm>
            <a:prstGeom prst="rect">
              <a:avLst/>
            </a:prstGeom>
            <a:solidFill>
              <a:schemeClr val="folHlink"/>
            </a:solidFill>
            <a:ln w="50800">
              <a:noFill/>
              <a:miter lim="800000"/>
              <a:headEnd/>
              <a:tailEnd/>
            </a:ln>
          </p:spPr>
          <p:txBody>
            <a:bodyPr lIns="90488" tIns="44450" rIns="90488" bIns="44450">
              <a:spAutoFit/>
            </a:bodyPr>
            <a:lstStyle/>
            <a:p>
              <a:pPr algn="ctr" eaLnBrk="1" hangingPunct="1">
                <a:spcBef>
                  <a:spcPct val="50000"/>
                </a:spcBef>
              </a:pPr>
              <a:r>
                <a:rPr lang="en-US" sz="2200" b="1">
                  <a:solidFill>
                    <a:schemeClr val="bg2"/>
                  </a:solidFill>
                  <a:latin typeface="Verdana" pitchFamily="-105" charset="0"/>
                </a:rPr>
                <a:t>Actual quantity is the amount of direct materials, direct labor, and variable manufacturing overhead actually used.</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190500" y="1982788"/>
            <a:ext cx="8759825" cy="2268537"/>
            <a:chOff x="120" y="1249"/>
            <a:chExt cx="5518" cy="1429"/>
          </a:xfrm>
        </p:grpSpPr>
        <p:sp>
          <p:nvSpPr>
            <p:cNvPr id="53255" name="Rectangle 3"/>
            <p:cNvSpPr>
              <a:spLocks noChangeArrowheads="1"/>
            </p:cNvSpPr>
            <p:nvPr/>
          </p:nvSpPr>
          <p:spPr bwMode="auto">
            <a:xfrm>
              <a:off x="760" y="2353"/>
              <a:ext cx="179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Price Variance</a:t>
              </a:r>
            </a:p>
          </p:txBody>
        </p:sp>
        <p:sp>
          <p:nvSpPr>
            <p:cNvPr id="53256" name="Rectangle 4"/>
            <p:cNvSpPr>
              <a:spLocks noChangeArrowheads="1"/>
            </p:cNvSpPr>
            <p:nvPr/>
          </p:nvSpPr>
          <p:spPr bwMode="auto">
            <a:xfrm>
              <a:off x="2944" y="2353"/>
              <a:ext cx="203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Quantity Variance</a:t>
              </a:r>
            </a:p>
          </p:txBody>
        </p:sp>
        <p:sp>
          <p:nvSpPr>
            <p:cNvPr id="53257" name="Rectangle 5"/>
            <p:cNvSpPr>
              <a:spLocks noChangeArrowheads="1"/>
            </p:cNvSpPr>
            <p:nvPr/>
          </p:nvSpPr>
          <p:spPr bwMode="auto">
            <a:xfrm>
              <a:off x="120" y="1249"/>
              <a:ext cx="5518" cy="62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rgbClr val="FF0000"/>
                  </a:solidFill>
                </a:rPr>
                <a:t>  </a:t>
              </a:r>
              <a:r>
                <a:rPr lang="en-US" sz="2400" b="1">
                  <a:solidFill>
                    <a:schemeClr val="tx2"/>
                  </a:solidFill>
                </a:rPr>
                <a:t>Actual Quantity       Actual Quantity</a:t>
              </a:r>
              <a:r>
                <a:rPr lang="en-US" sz="2400" b="1">
                  <a:solidFill>
                    <a:srgbClr val="FF0000"/>
                  </a:solidFill>
                </a:rPr>
                <a:t>	    Standard Quantity</a:t>
              </a:r>
              <a:br>
                <a:rPr lang="en-US" sz="2400" b="1">
                  <a:solidFill>
                    <a:srgbClr val="FF0000"/>
                  </a:solidFill>
                </a:rPr>
              </a:br>
              <a:r>
                <a:rPr lang="en-US" sz="2400" b="1">
                  <a:solidFill>
                    <a:srgbClr val="FF0000"/>
                  </a:solidFill>
                </a:rPr>
                <a:t>            </a:t>
              </a:r>
              <a:r>
                <a:rPr lang="en-US" sz="2400" b="1">
                  <a:solidFill>
                    <a:schemeClr val="tx2"/>
                  </a:solidFill>
                </a:rPr>
                <a:t>×                -                 ×                -                   × </a:t>
              </a:r>
              <a:br>
                <a:rPr lang="en-US" sz="2400" b="1">
                  <a:solidFill>
                    <a:schemeClr val="tx2"/>
                  </a:solidFill>
                </a:rPr>
              </a:br>
              <a:r>
                <a:rPr lang="en-US" sz="2400" b="1">
                  <a:solidFill>
                    <a:schemeClr val="tx2"/>
                  </a:solidFill>
                </a:rPr>
                <a:t>    Actual Price           Standard Price          Standard Price</a:t>
              </a:r>
            </a:p>
          </p:txBody>
        </p:sp>
        <p:sp>
          <p:nvSpPr>
            <p:cNvPr id="53258" name="Line 6"/>
            <p:cNvSpPr>
              <a:spLocks noChangeShapeType="1"/>
            </p:cNvSpPr>
            <p:nvPr/>
          </p:nvSpPr>
          <p:spPr bwMode="auto">
            <a:xfrm>
              <a:off x="279" y="1824"/>
              <a:ext cx="1376" cy="0"/>
            </a:xfrm>
            <a:prstGeom prst="line">
              <a:avLst/>
            </a:prstGeom>
            <a:noFill/>
            <a:ln w="28575">
              <a:solidFill>
                <a:schemeClr val="tx2"/>
              </a:solidFill>
              <a:round/>
              <a:headEnd/>
              <a:tailEnd/>
            </a:ln>
          </p:spPr>
          <p:txBody>
            <a:bodyPr wrap="none" anchor="ctr"/>
            <a:lstStyle/>
            <a:p>
              <a:endParaRPr lang="en-GB"/>
            </a:p>
          </p:txBody>
        </p:sp>
        <p:sp>
          <p:nvSpPr>
            <p:cNvPr id="53259" name="Line 7"/>
            <p:cNvSpPr>
              <a:spLocks noChangeShapeType="1"/>
            </p:cNvSpPr>
            <p:nvPr/>
          </p:nvSpPr>
          <p:spPr bwMode="auto">
            <a:xfrm>
              <a:off x="2095" y="1824"/>
              <a:ext cx="1376" cy="0"/>
            </a:xfrm>
            <a:prstGeom prst="line">
              <a:avLst/>
            </a:prstGeom>
            <a:noFill/>
            <a:ln w="28575">
              <a:solidFill>
                <a:schemeClr val="tx2"/>
              </a:solidFill>
              <a:round/>
              <a:headEnd/>
              <a:tailEnd/>
            </a:ln>
          </p:spPr>
          <p:txBody>
            <a:bodyPr wrap="none" anchor="ctr"/>
            <a:lstStyle/>
            <a:p>
              <a:endParaRPr lang="en-GB"/>
            </a:p>
          </p:txBody>
        </p:sp>
        <p:sp>
          <p:nvSpPr>
            <p:cNvPr id="53260" name="Line 8"/>
            <p:cNvSpPr>
              <a:spLocks noChangeShapeType="1"/>
            </p:cNvSpPr>
            <p:nvPr/>
          </p:nvSpPr>
          <p:spPr bwMode="auto">
            <a:xfrm>
              <a:off x="3911" y="1824"/>
              <a:ext cx="1520" cy="0"/>
            </a:xfrm>
            <a:prstGeom prst="line">
              <a:avLst/>
            </a:prstGeom>
            <a:noFill/>
            <a:ln w="28575">
              <a:solidFill>
                <a:schemeClr val="tx2"/>
              </a:solidFill>
              <a:round/>
              <a:headEnd/>
              <a:tailEnd/>
            </a:ln>
          </p:spPr>
          <p:txBody>
            <a:bodyPr wrap="none" anchor="ctr"/>
            <a:lstStyle/>
            <a:p>
              <a:endParaRPr lang="en-GB"/>
            </a:p>
          </p:txBody>
        </p:sp>
        <p:sp>
          <p:nvSpPr>
            <p:cNvPr id="53261" name="Line 9"/>
            <p:cNvSpPr>
              <a:spLocks noChangeShapeType="1"/>
            </p:cNvSpPr>
            <p:nvPr/>
          </p:nvSpPr>
          <p:spPr bwMode="auto">
            <a:xfrm>
              <a:off x="967" y="1824"/>
              <a:ext cx="0" cy="296"/>
            </a:xfrm>
            <a:prstGeom prst="line">
              <a:avLst/>
            </a:prstGeom>
            <a:noFill/>
            <a:ln w="28575">
              <a:solidFill>
                <a:schemeClr val="tx2"/>
              </a:solidFill>
              <a:round/>
              <a:headEnd/>
              <a:tailEnd/>
            </a:ln>
          </p:spPr>
          <p:txBody>
            <a:bodyPr wrap="none" anchor="ctr"/>
            <a:lstStyle/>
            <a:p>
              <a:endParaRPr lang="en-GB"/>
            </a:p>
          </p:txBody>
        </p:sp>
        <p:sp>
          <p:nvSpPr>
            <p:cNvPr id="53262" name="Line 10"/>
            <p:cNvSpPr>
              <a:spLocks noChangeShapeType="1"/>
            </p:cNvSpPr>
            <p:nvPr/>
          </p:nvSpPr>
          <p:spPr bwMode="auto">
            <a:xfrm flipV="1">
              <a:off x="2375" y="1816"/>
              <a:ext cx="0" cy="304"/>
            </a:xfrm>
            <a:prstGeom prst="line">
              <a:avLst/>
            </a:prstGeom>
            <a:noFill/>
            <a:ln w="28575">
              <a:solidFill>
                <a:schemeClr val="tx2"/>
              </a:solidFill>
              <a:round/>
              <a:headEnd/>
              <a:tailEnd/>
            </a:ln>
          </p:spPr>
          <p:txBody>
            <a:bodyPr wrap="none" anchor="ctr"/>
            <a:lstStyle/>
            <a:p>
              <a:endParaRPr lang="en-GB"/>
            </a:p>
          </p:txBody>
        </p:sp>
        <p:sp>
          <p:nvSpPr>
            <p:cNvPr id="53263" name="Line 11"/>
            <p:cNvSpPr>
              <a:spLocks noChangeShapeType="1"/>
            </p:cNvSpPr>
            <p:nvPr/>
          </p:nvSpPr>
          <p:spPr bwMode="auto">
            <a:xfrm>
              <a:off x="3191" y="1824"/>
              <a:ext cx="0" cy="296"/>
            </a:xfrm>
            <a:prstGeom prst="line">
              <a:avLst/>
            </a:prstGeom>
            <a:noFill/>
            <a:ln w="28575">
              <a:solidFill>
                <a:schemeClr val="tx2"/>
              </a:solidFill>
              <a:round/>
              <a:headEnd/>
              <a:tailEnd/>
            </a:ln>
          </p:spPr>
          <p:txBody>
            <a:bodyPr wrap="none" anchor="ctr"/>
            <a:lstStyle/>
            <a:p>
              <a:endParaRPr lang="en-GB"/>
            </a:p>
          </p:txBody>
        </p:sp>
        <p:sp>
          <p:nvSpPr>
            <p:cNvPr id="53264" name="Line 12"/>
            <p:cNvSpPr>
              <a:spLocks noChangeShapeType="1"/>
            </p:cNvSpPr>
            <p:nvPr/>
          </p:nvSpPr>
          <p:spPr bwMode="auto">
            <a:xfrm flipV="1">
              <a:off x="4671" y="1816"/>
              <a:ext cx="0" cy="304"/>
            </a:xfrm>
            <a:prstGeom prst="line">
              <a:avLst/>
            </a:prstGeom>
            <a:noFill/>
            <a:ln w="28575">
              <a:solidFill>
                <a:schemeClr val="tx2"/>
              </a:solidFill>
              <a:round/>
              <a:headEnd/>
              <a:tailEnd/>
            </a:ln>
          </p:spPr>
          <p:txBody>
            <a:bodyPr wrap="none" anchor="ctr"/>
            <a:lstStyle/>
            <a:p>
              <a:endParaRPr lang="en-GB"/>
            </a:p>
          </p:txBody>
        </p:sp>
        <p:sp>
          <p:nvSpPr>
            <p:cNvPr id="53265" name="Line 13"/>
            <p:cNvSpPr>
              <a:spLocks noChangeShapeType="1"/>
            </p:cNvSpPr>
            <p:nvPr/>
          </p:nvSpPr>
          <p:spPr bwMode="auto">
            <a:xfrm>
              <a:off x="3958" y="2128"/>
              <a:ext cx="0" cy="224"/>
            </a:xfrm>
            <a:prstGeom prst="line">
              <a:avLst/>
            </a:prstGeom>
            <a:noFill/>
            <a:ln w="28575">
              <a:solidFill>
                <a:schemeClr val="tx2"/>
              </a:solidFill>
              <a:round/>
              <a:headEnd/>
              <a:tailEnd type="triangle" w="med" len="med"/>
            </a:ln>
          </p:spPr>
          <p:txBody>
            <a:bodyPr wrap="none" anchor="ctr"/>
            <a:lstStyle/>
            <a:p>
              <a:endParaRPr lang="en-GB"/>
            </a:p>
          </p:txBody>
        </p:sp>
        <p:sp>
          <p:nvSpPr>
            <p:cNvPr id="53266" name="Line 14"/>
            <p:cNvSpPr>
              <a:spLocks noChangeShapeType="1"/>
            </p:cNvSpPr>
            <p:nvPr/>
          </p:nvSpPr>
          <p:spPr bwMode="auto">
            <a:xfrm>
              <a:off x="1654" y="2128"/>
              <a:ext cx="0" cy="224"/>
            </a:xfrm>
            <a:prstGeom prst="line">
              <a:avLst/>
            </a:prstGeom>
            <a:noFill/>
            <a:ln w="28575">
              <a:solidFill>
                <a:schemeClr val="tx2"/>
              </a:solidFill>
              <a:round/>
              <a:headEnd/>
              <a:tailEnd type="triangle" w="med" len="med"/>
            </a:ln>
          </p:spPr>
          <p:txBody>
            <a:bodyPr wrap="none" anchor="ctr"/>
            <a:lstStyle/>
            <a:p>
              <a:endParaRPr lang="en-GB"/>
            </a:p>
          </p:txBody>
        </p:sp>
        <p:cxnSp>
          <p:nvCxnSpPr>
            <p:cNvPr id="53267" name="AutoShape 15"/>
            <p:cNvCxnSpPr>
              <a:cxnSpLocks noChangeShapeType="1"/>
              <a:stCxn id="53261" idx="1"/>
              <a:endCxn id="53262" idx="0"/>
            </p:cNvCxnSpPr>
            <p:nvPr/>
          </p:nvCxnSpPr>
          <p:spPr bwMode="auto">
            <a:xfrm>
              <a:off x="967" y="2129"/>
              <a:ext cx="1408" cy="0"/>
            </a:xfrm>
            <a:prstGeom prst="straightConnector1">
              <a:avLst/>
            </a:prstGeom>
            <a:noFill/>
            <a:ln w="28575">
              <a:solidFill>
                <a:schemeClr val="tx1"/>
              </a:solidFill>
              <a:round/>
              <a:headEnd/>
              <a:tailEnd/>
            </a:ln>
          </p:spPr>
        </p:cxnSp>
        <p:cxnSp>
          <p:nvCxnSpPr>
            <p:cNvPr id="53268" name="AutoShape 16"/>
            <p:cNvCxnSpPr>
              <a:cxnSpLocks noChangeShapeType="1"/>
              <a:stCxn id="53263" idx="1"/>
              <a:endCxn id="53264" idx="0"/>
            </p:cNvCxnSpPr>
            <p:nvPr/>
          </p:nvCxnSpPr>
          <p:spPr bwMode="auto">
            <a:xfrm>
              <a:off x="3191" y="2129"/>
              <a:ext cx="1480" cy="0"/>
            </a:xfrm>
            <a:prstGeom prst="straightConnector1">
              <a:avLst/>
            </a:prstGeom>
            <a:noFill/>
            <a:ln w="28575">
              <a:solidFill>
                <a:schemeClr val="tx1"/>
              </a:solidFill>
              <a:round/>
              <a:headEnd/>
              <a:tailEnd/>
            </a:ln>
          </p:spPr>
        </p:cxnSp>
      </p:grpSp>
      <p:sp>
        <p:nvSpPr>
          <p:cNvPr id="53251" name="Rectangle 17"/>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 </a:t>
            </a:r>
          </a:p>
        </p:txBody>
      </p:sp>
      <p:grpSp>
        <p:nvGrpSpPr>
          <p:cNvPr id="3" name="Group 18"/>
          <p:cNvGrpSpPr>
            <a:grpSpLocks/>
          </p:cNvGrpSpPr>
          <p:nvPr/>
        </p:nvGrpSpPr>
        <p:grpSpPr bwMode="auto">
          <a:xfrm>
            <a:off x="711200" y="2286000"/>
            <a:ext cx="7820025" cy="3121025"/>
            <a:chOff x="528" y="1440"/>
            <a:chExt cx="4926" cy="1966"/>
          </a:xfrm>
        </p:grpSpPr>
        <p:sp>
          <p:nvSpPr>
            <p:cNvPr id="53253" name="Freeform 19"/>
            <p:cNvSpPr>
              <a:spLocks/>
            </p:cNvSpPr>
            <p:nvPr/>
          </p:nvSpPr>
          <p:spPr bwMode="auto">
            <a:xfrm>
              <a:off x="4512" y="1440"/>
              <a:ext cx="528" cy="1700"/>
            </a:xfrm>
            <a:custGeom>
              <a:avLst/>
              <a:gdLst>
                <a:gd name="T0" fmla="*/ 18 w 7565"/>
                <a:gd name="T1" fmla="*/ 0 h 9643"/>
                <a:gd name="T2" fmla="*/ 0 w 7565"/>
                <a:gd name="T3" fmla="*/ 119 h 9643"/>
                <a:gd name="T4" fmla="*/ 10 w 7565"/>
                <a:gd name="T5" fmla="*/ 119 h 9643"/>
                <a:gd name="T6" fmla="*/ 10 w 7565"/>
                <a:gd name="T7" fmla="*/ 300 h 9643"/>
                <a:gd name="T8" fmla="*/ 27 w 7565"/>
                <a:gd name="T9" fmla="*/ 300 h 9643"/>
                <a:gd name="T10" fmla="*/ 27 w 7565"/>
                <a:gd name="T11" fmla="*/ 119 h 9643"/>
                <a:gd name="T12" fmla="*/ 37 w 7565"/>
                <a:gd name="T13" fmla="*/ 119 h 9643"/>
                <a:gd name="T14" fmla="*/ 18 w 7565"/>
                <a:gd name="T15" fmla="*/ 0 h 9643"/>
                <a:gd name="T16" fmla="*/ 0 60000 65536"/>
                <a:gd name="T17" fmla="*/ 0 60000 65536"/>
                <a:gd name="T18" fmla="*/ 0 60000 65536"/>
                <a:gd name="T19" fmla="*/ 0 60000 65536"/>
                <a:gd name="T20" fmla="*/ 0 60000 65536"/>
                <a:gd name="T21" fmla="*/ 0 60000 65536"/>
                <a:gd name="T22" fmla="*/ 0 60000 65536"/>
                <a:gd name="T23" fmla="*/ 0 60000 65536"/>
                <a:gd name="T24" fmla="*/ 0 w 7565"/>
                <a:gd name="T25" fmla="*/ 0 h 9643"/>
                <a:gd name="T26" fmla="*/ 7565 w 7565"/>
                <a:gd name="T27" fmla="*/ 9643 h 96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65" h="9643">
                  <a:moveTo>
                    <a:pt x="3798" y="0"/>
                  </a:moveTo>
                  <a:lnTo>
                    <a:pt x="0" y="3837"/>
                  </a:lnTo>
                  <a:lnTo>
                    <a:pt x="2049" y="3837"/>
                  </a:lnTo>
                  <a:lnTo>
                    <a:pt x="2059" y="9643"/>
                  </a:lnTo>
                  <a:lnTo>
                    <a:pt x="5488" y="9643"/>
                  </a:lnTo>
                  <a:lnTo>
                    <a:pt x="5507" y="3837"/>
                  </a:lnTo>
                  <a:lnTo>
                    <a:pt x="7565" y="3837"/>
                  </a:lnTo>
                  <a:lnTo>
                    <a:pt x="3798" y="0"/>
                  </a:lnTo>
                  <a:close/>
                </a:path>
              </a:pathLst>
            </a:custGeom>
            <a:solidFill>
              <a:srgbClr val="FF0000"/>
            </a:solidFill>
            <a:ln w="0">
              <a:solidFill>
                <a:srgbClr val="FF0000"/>
              </a:solidFill>
              <a:round/>
              <a:headEnd/>
              <a:tailEnd/>
            </a:ln>
          </p:spPr>
          <p:txBody>
            <a:bodyPr/>
            <a:lstStyle/>
            <a:p>
              <a:endParaRPr lang="en-US"/>
            </a:p>
          </p:txBody>
        </p:sp>
        <p:sp>
          <p:nvSpPr>
            <p:cNvPr id="53254" name="Rectangle 20"/>
            <p:cNvSpPr>
              <a:spLocks noChangeArrowheads="1"/>
            </p:cNvSpPr>
            <p:nvPr/>
          </p:nvSpPr>
          <p:spPr bwMode="auto">
            <a:xfrm>
              <a:off x="528" y="2928"/>
              <a:ext cx="4926" cy="478"/>
            </a:xfrm>
            <a:prstGeom prst="rect">
              <a:avLst/>
            </a:prstGeom>
            <a:solidFill>
              <a:schemeClr val="folHlink"/>
            </a:solidFill>
            <a:ln w="50800">
              <a:noFill/>
              <a:miter lim="800000"/>
              <a:headEnd/>
              <a:tailEnd/>
            </a:ln>
          </p:spPr>
          <p:txBody>
            <a:bodyPr lIns="90488" tIns="44450" rIns="90488" bIns="44450">
              <a:spAutoFit/>
            </a:bodyPr>
            <a:lstStyle/>
            <a:p>
              <a:pPr algn="ctr" eaLnBrk="1" hangingPunct="1">
                <a:spcBef>
                  <a:spcPct val="50000"/>
                </a:spcBef>
              </a:pPr>
              <a:r>
                <a:rPr lang="en-US" sz="2200" b="1">
                  <a:solidFill>
                    <a:schemeClr val="bg2"/>
                  </a:solidFill>
                  <a:latin typeface="Verdana" pitchFamily="-105" charset="0"/>
                </a:rPr>
                <a:t>Standard quantity is the standard quantity allowed for the actual output of the period.</a:t>
              </a: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1026"/>
          <p:cNvGrpSpPr>
            <a:grpSpLocks/>
          </p:cNvGrpSpPr>
          <p:nvPr/>
        </p:nvGrpSpPr>
        <p:grpSpPr bwMode="auto">
          <a:xfrm>
            <a:off x="190500" y="1982788"/>
            <a:ext cx="8759825" cy="2268537"/>
            <a:chOff x="120" y="1249"/>
            <a:chExt cx="5518" cy="1429"/>
          </a:xfrm>
        </p:grpSpPr>
        <p:sp>
          <p:nvSpPr>
            <p:cNvPr id="55302" name="Rectangle 1027"/>
            <p:cNvSpPr>
              <a:spLocks noChangeArrowheads="1"/>
            </p:cNvSpPr>
            <p:nvPr/>
          </p:nvSpPr>
          <p:spPr bwMode="auto">
            <a:xfrm>
              <a:off x="760" y="2353"/>
              <a:ext cx="179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Price Variance</a:t>
              </a:r>
            </a:p>
          </p:txBody>
        </p:sp>
        <p:sp>
          <p:nvSpPr>
            <p:cNvPr id="55303" name="Rectangle 1028"/>
            <p:cNvSpPr>
              <a:spLocks noChangeArrowheads="1"/>
            </p:cNvSpPr>
            <p:nvPr/>
          </p:nvSpPr>
          <p:spPr bwMode="auto">
            <a:xfrm>
              <a:off x="2944" y="2353"/>
              <a:ext cx="203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Quantity Variance</a:t>
              </a:r>
            </a:p>
          </p:txBody>
        </p:sp>
        <p:sp>
          <p:nvSpPr>
            <p:cNvPr id="55304" name="Rectangle 1029"/>
            <p:cNvSpPr>
              <a:spLocks noChangeArrowheads="1"/>
            </p:cNvSpPr>
            <p:nvPr/>
          </p:nvSpPr>
          <p:spPr bwMode="auto">
            <a:xfrm>
              <a:off x="120" y="1249"/>
              <a:ext cx="5518" cy="62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rgbClr val="FF0000"/>
                  </a:solidFill>
                </a:rPr>
                <a:t>  </a:t>
              </a:r>
              <a:r>
                <a:rPr lang="en-US" sz="2400" b="1">
                  <a:solidFill>
                    <a:schemeClr val="tx2"/>
                  </a:solidFill>
                </a:rPr>
                <a:t>Actual Quantity       Actual Quantity	    Standard Quantity</a:t>
              </a:r>
              <a:br>
                <a:rPr lang="en-US" sz="2400" b="1">
                  <a:solidFill>
                    <a:schemeClr val="tx2"/>
                  </a:solidFill>
                </a:rPr>
              </a:br>
              <a:r>
                <a:rPr lang="en-US" sz="2400" b="1">
                  <a:solidFill>
                    <a:schemeClr val="tx2"/>
                  </a:solidFill>
                </a:rPr>
                <a:t>            ×                 -                ×                -                   ×</a:t>
              </a:r>
              <a:r>
                <a:rPr lang="en-US" sz="2400" b="1">
                  <a:solidFill>
                    <a:srgbClr val="FF0000"/>
                  </a:solidFill>
                </a:rPr>
                <a:t> </a:t>
              </a:r>
              <a:br>
                <a:rPr lang="en-US" sz="2400" b="1">
                  <a:solidFill>
                    <a:srgbClr val="FF0000"/>
                  </a:solidFill>
                </a:rPr>
              </a:br>
              <a:r>
                <a:rPr lang="en-US" sz="2400" b="1">
                  <a:solidFill>
                    <a:srgbClr val="FF0000"/>
                  </a:solidFill>
                </a:rPr>
                <a:t>    Actual Price           </a:t>
              </a:r>
              <a:r>
                <a:rPr lang="en-US" sz="2400" b="1">
                  <a:solidFill>
                    <a:schemeClr val="tx2"/>
                  </a:solidFill>
                </a:rPr>
                <a:t>Standard Price          Standard Price</a:t>
              </a:r>
            </a:p>
          </p:txBody>
        </p:sp>
        <p:sp>
          <p:nvSpPr>
            <p:cNvPr id="55305" name="Line 1030"/>
            <p:cNvSpPr>
              <a:spLocks noChangeShapeType="1"/>
            </p:cNvSpPr>
            <p:nvPr/>
          </p:nvSpPr>
          <p:spPr bwMode="auto">
            <a:xfrm>
              <a:off x="279" y="1824"/>
              <a:ext cx="1376" cy="0"/>
            </a:xfrm>
            <a:prstGeom prst="line">
              <a:avLst/>
            </a:prstGeom>
            <a:noFill/>
            <a:ln w="28575">
              <a:solidFill>
                <a:schemeClr val="tx2"/>
              </a:solidFill>
              <a:round/>
              <a:headEnd/>
              <a:tailEnd/>
            </a:ln>
          </p:spPr>
          <p:txBody>
            <a:bodyPr wrap="none" anchor="ctr"/>
            <a:lstStyle/>
            <a:p>
              <a:endParaRPr lang="en-GB"/>
            </a:p>
          </p:txBody>
        </p:sp>
        <p:sp>
          <p:nvSpPr>
            <p:cNvPr id="55306" name="Line 1031"/>
            <p:cNvSpPr>
              <a:spLocks noChangeShapeType="1"/>
            </p:cNvSpPr>
            <p:nvPr/>
          </p:nvSpPr>
          <p:spPr bwMode="auto">
            <a:xfrm>
              <a:off x="2095" y="1824"/>
              <a:ext cx="1376" cy="0"/>
            </a:xfrm>
            <a:prstGeom prst="line">
              <a:avLst/>
            </a:prstGeom>
            <a:noFill/>
            <a:ln w="28575">
              <a:solidFill>
                <a:schemeClr val="tx2"/>
              </a:solidFill>
              <a:round/>
              <a:headEnd/>
              <a:tailEnd/>
            </a:ln>
          </p:spPr>
          <p:txBody>
            <a:bodyPr wrap="none" anchor="ctr"/>
            <a:lstStyle/>
            <a:p>
              <a:endParaRPr lang="en-GB"/>
            </a:p>
          </p:txBody>
        </p:sp>
        <p:sp>
          <p:nvSpPr>
            <p:cNvPr id="55307" name="Line 1032"/>
            <p:cNvSpPr>
              <a:spLocks noChangeShapeType="1"/>
            </p:cNvSpPr>
            <p:nvPr/>
          </p:nvSpPr>
          <p:spPr bwMode="auto">
            <a:xfrm>
              <a:off x="3911" y="1824"/>
              <a:ext cx="1520" cy="0"/>
            </a:xfrm>
            <a:prstGeom prst="line">
              <a:avLst/>
            </a:prstGeom>
            <a:noFill/>
            <a:ln w="28575">
              <a:solidFill>
                <a:schemeClr val="tx2"/>
              </a:solidFill>
              <a:round/>
              <a:headEnd/>
              <a:tailEnd/>
            </a:ln>
          </p:spPr>
          <p:txBody>
            <a:bodyPr wrap="none" anchor="ctr"/>
            <a:lstStyle/>
            <a:p>
              <a:endParaRPr lang="en-GB"/>
            </a:p>
          </p:txBody>
        </p:sp>
        <p:sp>
          <p:nvSpPr>
            <p:cNvPr id="55308" name="Line 1033"/>
            <p:cNvSpPr>
              <a:spLocks noChangeShapeType="1"/>
            </p:cNvSpPr>
            <p:nvPr/>
          </p:nvSpPr>
          <p:spPr bwMode="auto">
            <a:xfrm>
              <a:off x="967" y="1824"/>
              <a:ext cx="0" cy="296"/>
            </a:xfrm>
            <a:prstGeom prst="line">
              <a:avLst/>
            </a:prstGeom>
            <a:noFill/>
            <a:ln w="28575">
              <a:solidFill>
                <a:schemeClr val="tx2"/>
              </a:solidFill>
              <a:round/>
              <a:headEnd/>
              <a:tailEnd/>
            </a:ln>
          </p:spPr>
          <p:txBody>
            <a:bodyPr wrap="none" anchor="ctr"/>
            <a:lstStyle/>
            <a:p>
              <a:endParaRPr lang="en-GB"/>
            </a:p>
          </p:txBody>
        </p:sp>
        <p:sp>
          <p:nvSpPr>
            <p:cNvPr id="55309" name="Line 1034"/>
            <p:cNvSpPr>
              <a:spLocks noChangeShapeType="1"/>
            </p:cNvSpPr>
            <p:nvPr/>
          </p:nvSpPr>
          <p:spPr bwMode="auto">
            <a:xfrm flipV="1">
              <a:off x="2375" y="1816"/>
              <a:ext cx="0" cy="304"/>
            </a:xfrm>
            <a:prstGeom prst="line">
              <a:avLst/>
            </a:prstGeom>
            <a:noFill/>
            <a:ln w="28575">
              <a:solidFill>
                <a:schemeClr val="tx2"/>
              </a:solidFill>
              <a:round/>
              <a:headEnd/>
              <a:tailEnd/>
            </a:ln>
          </p:spPr>
          <p:txBody>
            <a:bodyPr wrap="none" anchor="ctr"/>
            <a:lstStyle/>
            <a:p>
              <a:endParaRPr lang="en-GB"/>
            </a:p>
          </p:txBody>
        </p:sp>
        <p:sp>
          <p:nvSpPr>
            <p:cNvPr id="55310" name="Line 1035"/>
            <p:cNvSpPr>
              <a:spLocks noChangeShapeType="1"/>
            </p:cNvSpPr>
            <p:nvPr/>
          </p:nvSpPr>
          <p:spPr bwMode="auto">
            <a:xfrm>
              <a:off x="3191" y="1824"/>
              <a:ext cx="0" cy="296"/>
            </a:xfrm>
            <a:prstGeom prst="line">
              <a:avLst/>
            </a:prstGeom>
            <a:noFill/>
            <a:ln w="28575">
              <a:solidFill>
                <a:schemeClr val="tx2"/>
              </a:solidFill>
              <a:round/>
              <a:headEnd/>
              <a:tailEnd/>
            </a:ln>
          </p:spPr>
          <p:txBody>
            <a:bodyPr wrap="none" anchor="ctr"/>
            <a:lstStyle/>
            <a:p>
              <a:endParaRPr lang="en-GB"/>
            </a:p>
          </p:txBody>
        </p:sp>
        <p:sp>
          <p:nvSpPr>
            <p:cNvPr id="55311" name="Line 1036"/>
            <p:cNvSpPr>
              <a:spLocks noChangeShapeType="1"/>
            </p:cNvSpPr>
            <p:nvPr/>
          </p:nvSpPr>
          <p:spPr bwMode="auto">
            <a:xfrm flipV="1">
              <a:off x="4671" y="1816"/>
              <a:ext cx="0" cy="304"/>
            </a:xfrm>
            <a:prstGeom prst="line">
              <a:avLst/>
            </a:prstGeom>
            <a:noFill/>
            <a:ln w="28575">
              <a:solidFill>
                <a:schemeClr val="tx2"/>
              </a:solidFill>
              <a:round/>
              <a:headEnd/>
              <a:tailEnd/>
            </a:ln>
          </p:spPr>
          <p:txBody>
            <a:bodyPr wrap="none" anchor="ctr"/>
            <a:lstStyle/>
            <a:p>
              <a:endParaRPr lang="en-GB"/>
            </a:p>
          </p:txBody>
        </p:sp>
        <p:sp>
          <p:nvSpPr>
            <p:cNvPr id="55312" name="Line 1037"/>
            <p:cNvSpPr>
              <a:spLocks noChangeShapeType="1"/>
            </p:cNvSpPr>
            <p:nvPr/>
          </p:nvSpPr>
          <p:spPr bwMode="auto">
            <a:xfrm>
              <a:off x="3958" y="2128"/>
              <a:ext cx="0" cy="224"/>
            </a:xfrm>
            <a:prstGeom prst="line">
              <a:avLst/>
            </a:prstGeom>
            <a:noFill/>
            <a:ln w="28575">
              <a:solidFill>
                <a:schemeClr val="tx2"/>
              </a:solidFill>
              <a:round/>
              <a:headEnd/>
              <a:tailEnd type="triangle" w="med" len="med"/>
            </a:ln>
          </p:spPr>
          <p:txBody>
            <a:bodyPr wrap="none" anchor="ctr"/>
            <a:lstStyle/>
            <a:p>
              <a:endParaRPr lang="en-GB"/>
            </a:p>
          </p:txBody>
        </p:sp>
        <p:sp>
          <p:nvSpPr>
            <p:cNvPr id="55313" name="Line 1038"/>
            <p:cNvSpPr>
              <a:spLocks noChangeShapeType="1"/>
            </p:cNvSpPr>
            <p:nvPr/>
          </p:nvSpPr>
          <p:spPr bwMode="auto">
            <a:xfrm>
              <a:off x="1654" y="2128"/>
              <a:ext cx="0" cy="224"/>
            </a:xfrm>
            <a:prstGeom prst="line">
              <a:avLst/>
            </a:prstGeom>
            <a:noFill/>
            <a:ln w="28575">
              <a:solidFill>
                <a:schemeClr val="tx2"/>
              </a:solidFill>
              <a:round/>
              <a:headEnd/>
              <a:tailEnd type="triangle" w="med" len="med"/>
            </a:ln>
          </p:spPr>
          <p:txBody>
            <a:bodyPr wrap="none" anchor="ctr"/>
            <a:lstStyle/>
            <a:p>
              <a:endParaRPr lang="en-GB"/>
            </a:p>
          </p:txBody>
        </p:sp>
        <p:cxnSp>
          <p:nvCxnSpPr>
            <p:cNvPr id="55314" name="AutoShape 1039"/>
            <p:cNvCxnSpPr>
              <a:cxnSpLocks noChangeShapeType="1"/>
              <a:stCxn id="55308" idx="1"/>
              <a:endCxn id="55309" idx="0"/>
            </p:cNvCxnSpPr>
            <p:nvPr/>
          </p:nvCxnSpPr>
          <p:spPr bwMode="auto">
            <a:xfrm>
              <a:off x="967" y="2129"/>
              <a:ext cx="1408" cy="0"/>
            </a:xfrm>
            <a:prstGeom prst="straightConnector1">
              <a:avLst/>
            </a:prstGeom>
            <a:noFill/>
            <a:ln w="28575">
              <a:solidFill>
                <a:schemeClr val="tx1"/>
              </a:solidFill>
              <a:round/>
              <a:headEnd/>
              <a:tailEnd/>
            </a:ln>
          </p:spPr>
        </p:cxnSp>
        <p:cxnSp>
          <p:nvCxnSpPr>
            <p:cNvPr id="55315" name="AutoShape 1040"/>
            <p:cNvCxnSpPr>
              <a:cxnSpLocks noChangeShapeType="1"/>
              <a:stCxn id="55310" idx="1"/>
              <a:endCxn id="55311" idx="0"/>
            </p:cNvCxnSpPr>
            <p:nvPr/>
          </p:nvCxnSpPr>
          <p:spPr bwMode="auto">
            <a:xfrm>
              <a:off x="3191" y="2129"/>
              <a:ext cx="1480" cy="0"/>
            </a:xfrm>
            <a:prstGeom prst="straightConnector1">
              <a:avLst/>
            </a:prstGeom>
            <a:noFill/>
            <a:ln w="28575">
              <a:solidFill>
                <a:schemeClr val="tx1"/>
              </a:solidFill>
              <a:round/>
              <a:headEnd/>
              <a:tailEnd/>
            </a:ln>
          </p:spPr>
        </p:cxnSp>
      </p:grpSp>
      <p:sp>
        <p:nvSpPr>
          <p:cNvPr id="55299" name="Rectangle 1041"/>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 </a:t>
            </a:r>
          </a:p>
        </p:txBody>
      </p:sp>
      <p:sp>
        <p:nvSpPr>
          <p:cNvPr id="55300" name="Freeform 1042"/>
          <p:cNvSpPr>
            <a:spLocks/>
          </p:cNvSpPr>
          <p:nvPr/>
        </p:nvSpPr>
        <p:spPr bwMode="auto">
          <a:xfrm>
            <a:off x="533400" y="2914650"/>
            <a:ext cx="838200" cy="2698750"/>
          </a:xfrm>
          <a:custGeom>
            <a:avLst/>
            <a:gdLst>
              <a:gd name="T0" fmla="*/ 46626412 w 7565"/>
              <a:gd name="T1" fmla="*/ 0 h 9643"/>
              <a:gd name="T2" fmla="*/ 0 w 7565"/>
              <a:gd name="T3" fmla="*/ 300533505 h 9643"/>
              <a:gd name="T4" fmla="*/ 25154753 w 7565"/>
              <a:gd name="T5" fmla="*/ 300533505 h 9643"/>
              <a:gd name="T6" fmla="*/ 25277519 w 7565"/>
              <a:gd name="T7" fmla="*/ 755288973 h 9643"/>
              <a:gd name="T8" fmla="*/ 67373884 w 7565"/>
              <a:gd name="T9" fmla="*/ 755288973 h 9643"/>
              <a:gd name="T10" fmla="*/ 67607118 w 7565"/>
              <a:gd name="T11" fmla="*/ 300533505 h 9643"/>
              <a:gd name="T12" fmla="*/ 92872338 w 7565"/>
              <a:gd name="T13" fmla="*/ 300533505 h 9643"/>
              <a:gd name="T14" fmla="*/ 46626412 w 7565"/>
              <a:gd name="T15" fmla="*/ 0 h 9643"/>
              <a:gd name="T16" fmla="*/ 0 60000 65536"/>
              <a:gd name="T17" fmla="*/ 0 60000 65536"/>
              <a:gd name="T18" fmla="*/ 0 60000 65536"/>
              <a:gd name="T19" fmla="*/ 0 60000 65536"/>
              <a:gd name="T20" fmla="*/ 0 60000 65536"/>
              <a:gd name="T21" fmla="*/ 0 60000 65536"/>
              <a:gd name="T22" fmla="*/ 0 60000 65536"/>
              <a:gd name="T23" fmla="*/ 0 60000 65536"/>
              <a:gd name="T24" fmla="*/ 0 w 7565"/>
              <a:gd name="T25" fmla="*/ 0 h 9643"/>
              <a:gd name="T26" fmla="*/ 7565 w 7565"/>
              <a:gd name="T27" fmla="*/ 9643 h 96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65" h="9643">
                <a:moveTo>
                  <a:pt x="3798" y="0"/>
                </a:moveTo>
                <a:lnTo>
                  <a:pt x="0" y="3837"/>
                </a:lnTo>
                <a:lnTo>
                  <a:pt x="2049" y="3837"/>
                </a:lnTo>
                <a:lnTo>
                  <a:pt x="2059" y="9643"/>
                </a:lnTo>
                <a:lnTo>
                  <a:pt x="5488" y="9643"/>
                </a:lnTo>
                <a:lnTo>
                  <a:pt x="5507" y="3837"/>
                </a:lnTo>
                <a:lnTo>
                  <a:pt x="7565" y="3837"/>
                </a:lnTo>
                <a:lnTo>
                  <a:pt x="3798" y="0"/>
                </a:lnTo>
                <a:close/>
              </a:path>
            </a:pathLst>
          </a:custGeom>
          <a:solidFill>
            <a:srgbClr val="FF0000"/>
          </a:solidFill>
          <a:ln w="0">
            <a:solidFill>
              <a:srgbClr val="FF0000"/>
            </a:solidFill>
            <a:round/>
            <a:headEnd/>
            <a:tailEnd/>
          </a:ln>
        </p:spPr>
        <p:txBody>
          <a:bodyPr/>
          <a:lstStyle/>
          <a:p>
            <a:endParaRPr lang="en-US"/>
          </a:p>
        </p:txBody>
      </p:sp>
      <p:sp>
        <p:nvSpPr>
          <p:cNvPr id="55301" name="Rectangle 1043"/>
          <p:cNvSpPr>
            <a:spLocks noChangeArrowheads="1"/>
          </p:cNvSpPr>
          <p:nvPr/>
        </p:nvSpPr>
        <p:spPr bwMode="auto">
          <a:xfrm>
            <a:off x="711200" y="4879975"/>
            <a:ext cx="7820025" cy="758825"/>
          </a:xfrm>
          <a:prstGeom prst="rect">
            <a:avLst/>
          </a:prstGeom>
          <a:solidFill>
            <a:schemeClr val="folHlink"/>
          </a:solidFill>
          <a:ln w="50800">
            <a:noFill/>
            <a:miter lim="800000"/>
            <a:headEnd/>
            <a:tailEnd/>
          </a:ln>
        </p:spPr>
        <p:txBody>
          <a:bodyPr lIns="90488" tIns="44450" rIns="90488" bIns="44450">
            <a:spAutoFit/>
          </a:bodyPr>
          <a:lstStyle/>
          <a:p>
            <a:pPr algn="ctr" eaLnBrk="1" hangingPunct="1">
              <a:spcBef>
                <a:spcPct val="50000"/>
              </a:spcBef>
            </a:pPr>
            <a:r>
              <a:rPr lang="en-US" sz="2200" b="1">
                <a:solidFill>
                  <a:schemeClr val="bg2"/>
                </a:solidFill>
                <a:latin typeface="Verdana" pitchFamily="-105" charset="0"/>
              </a:rPr>
              <a:t>Actual price is the amount actually</a:t>
            </a:r>
            <a:br>
              <a:rPr lang="en-US" sz="2200" b="1">
                <a:solidFill>
                  <a:schemeClr val="bg2"/>
                </a:solidFill>
                <a:latin typeface="Verdana" pitchFamily="-105" charset="0"/>
              </a:rPr>
            </a:br>
            <a:r>
              <a:rPr lang="en-US" sz="2200" b="1">
                <a:solidFill>
                  <a:schemeClr val="bg2"/>
                </a:solidFill>
                <a:latin typeface="Verdana" pitchFamily="-105" charset="0"/>
              </a:rPr>
              <a:t>paid for the input used.</a:t>
            </a:r>
          </a:p>
        </p:txBody>
      </p:sp>
    </p:spTree>
  </p:cSld>
  <p:clrMapOvr>
    <a:masterClrMapping/>
  </p:clrMapOvr>
  <p:transition>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 </a:t>
            </a:r>
          </a:p>
        </p:txBody>
      </p:sp>
      <p:sp>
        <p:nvSpPr>
          <p:cNvPr id="57347" name="Freeform 3"/>
          <p:cNvSpPr>
            <a:spLocks/>
          </p:cNvSpPr>
          <p:nvPr/>
        </p:nvSpPr>
        <p:spPr bwMode="auto">
          <a:xfrm>
            <a:off x="4038600" y="2940050"/>
            <a:ext cx="838200" cy="2012950"/>
          </a:xfrm>
          <a:custGeom>
            <a:avLst/>
            <a:gdLst>
              <a:gd name="T0" fmla="*/ 46626412 w 7565"/>
              <a:gd name="T1" fmla="*/ 0 h 9643"/>
              <a:gd name="T2" fmla="*/ 0 w 7565"/>
              <a:gd name="T3" fmla="*/ 167198846 h 9643"/>
              <a:gd name="T4" fmla="*/ 25154753 w 7565"/>
              <a:gd name="T5" fmla="*/ 167198846 h 9643"/>
              <a:gd name="T6" fmla="*/ 25277519 w 7565"/>
              <a:gd name="T7" fmla="*/ 420197833 h 9643"/>
              <a:gd name="T8" fmla="*/ 67373884 w 7565"/>
              <a:gd name="T9" fmla="*/ 420197833 h 9643"/>
              <a:gd name="T10" fmla="*/ 67607118 w 7565"/>
              <a:gd name="T11" fmla="*/ 167198846 h 9643"/>
              <a:gd name="T12" fmla="*/ 92872338 w 7565"/>
              <a:gd name="T13" fmla="*/ 167198846 h 9643"/>
              <a:gd name="T14" fmla="*/ 46626412 w 7565"/>
              <a:gd name="T15" fmla="*/ 0 h 9643"/>
              <a:gd name="T16" fmla="*/ 0 60000 65536"/>
              <a:gd name="T17" fmla="*/ 0 60000 65536"/>
              <a:gd name="T18" fmla="*/ 0 60000 65536"/>
              <a:gd name="T19" fmla="*/ 0 60000 65536"/>
              <a:gd name="T20" fmla="*/ 0 60000 65536"/>
              <a:gd name="T21" fmla="*/ 0 60000 65536"/>
              <a:gd name="T22" fmla="*/ 0 60000 65536"/>
              <a:gd name="T23" fmla="*/ 0 60000 65536"/>
              <a:gd name="T24" fmla="*/ 0 w 7565"/>
              <a:gd name="T25" fmla="*/ 0 h 9643"/>
              <a:gd name="T26" fmla="*/ 7565 w 7565"/>
              <a:gd name="T27" fmla="*/ 9643 h 96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65" h="9643">
                <a:moveTo>
                  <a:pt x="3798" y="0"/>
                </a:moveTo>
                <a:lnTo>
                  <a:pt x="0" y="3837"/>
                </a:lnTo>
                <a:lnTo>
                  <a:pt x="2049" y="3837"/>
                </a:lnTo>
                <a:lnTo>
                  <a:pt x="2059" y="9643"/>
                </a:lnTo>
                <a:lnTo>
                  <a:pt x="5488" y="9643"/>
                </a:lnTo>
                <a:lnTo>
                  <a:pt x="5507" y="3837"/>
                </a:lnTo>
                <a:lnTo>
                  <a:pt x="7565" y="3837"/>
                </a:lnTo>
                <a:lnTo>
                  <a:pt x="3798" y="0"/>
                </a:lnTo>
                <a:close/>
              </a:path>
            </a:pathLst>
          </a:custGeom>
          <a:solidFill>
            <a:srgbClr val="FF0000"/>
          </a:solidFill>
          <a:ln w="0">
            <a:solidFill>
              <a:srgbClr val="FF0000"/>
            </a:solidFill>
            <a:round/>
            <a:headEnd/>
            <a:tailEnd/>
          </a:ln>
        </p:spPr>
        <p:txBody>
          <a:bodyPr/>
          <a:lstStyle/>
          <a:p>
            <a:endParaRPr lang="en-US"/>
          </a:p>
        </p:txBody>
      </p:sp>
      <p:sp>
        <p:nvSpPr>
          <p:cNvPr id="57348" name="Freeform 4"/>
          <p:cNvSpPr>
            <a:spLocks/>
          </p:cNvSpPr>
          <p:nvPr/>
        </p:nvSpPr>
        <p:spPr bwMode="auto">
          <a:xfrm>
            <a:off x="7594600" y="2940050"/>
            <a:ext cx="838200" cy="2012950"/>
          </a:xfrm>
          <a:custGeom>
            <a:avLst/>
            <a:gdLst>
              <a:gd name="T0" fmla="*/ 46626412 w 7565"/>
              <a:gd name="T1" fmla="*/ 0 h 9643"/>
              <a:gd name="T2" fmla="*/ 0 w 7565"/>
              <a:gd name="T3" fmla="*/ 167198846 h 9643"/>
              <a:gd name="T4" fmla="*/ 25154753 w 7565"/>
              <a:gd name="T5" fmla="*/ 167198846 h 9643"/>
              <a:gd name="T6" fmla="*/ 25277519 w 7565"/>
              <a:gd name="T7" fmla="*/ 420197833 h 9643"/>
              <a:gd name="T8" fmla="*/ 67373884 w 7565"/>
              <a:gd name="T9" fmla="*/ 420197833 h 9643"/>
              <a:gd name="T10" fmla="*/ 67607118 w 7565"/>
              <a:gd name="T11" fmla="*/ 167198846 h 9643"/>
              <a:gd name="T12" fmla="*/ 92872338 w 7565"/>
              <a:gd name="T13" fmla="*/ 167198846 h 9643"/>
              <a:gd name="T14" fmla="*/ 46626412 w 7565"/>
              <a:gd name="T15" fmla="*/ 0 h 9643"/>
              <a:gd name="T16" fmla="*/ 0 60000 65536"/>
              <a:gd name="T17" fmla="*/ 0 60000 65536"/>
              <a:gd name="T18" fmla="*/ 0 60000 65536"/>
              <a:gd name="T19" fmla="*/ 0 60000 65536"/>
              <a:gd name="T20" fmla="*/ 0 60000 65536"/>
              <a:gd name="T21" fmla="*/ 0 60000 65536"/>
              <a:gd name="T22" fmla="*/ 0 60000 65536"/>
              <a:gd name="T23" fmla="*/ 0 60000 65536"/>
              <a:gd name="T24" fmla="*/ 0 w 7565"/>
              <a:gd name="T25" fmla="*/ 0 h 9643"/>
              <a:gd name="T26" fmla="*/ 7565 w 7565"/>
              <a:gd name="T27" fmla="*/ 9643 h 96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65" h="9643">
                <a:moveTo>
                  <a:pt x="3798" y="0"/>
                </a:moveTo>
                <a:lnTo>
                  <a:pt x="0" y="3837"/>
                </a:lnTo>
                <a:lnTo>
                  <a:pt x="2049" y="3837"/>
                </a:lnTo>
                <a:lnTo>
                  <a:pt x="2059" y="9643"/>
                </a:lnTo>
                <a:lnTo>
                  <a:pt x="5488" y="9643"/>
                </a:lnTo>
                <a:lnTo>
                  <a:pt x="5507" y="3837"/>
                </a:lnTo>
                <a:lnTo>
                  <a:pt x="7565" y="3837"/>
                </a:lnTo>
                <a:lnTo>
                  <a:pt x="3798" y="0"/>
                </a:lnTo>
                <a:close/>
              </a:path>
            </a:pathLst>
          </a:custGeom>
          <a:solidFill>
            <a:srgbClr val="FF0000"/>
          </a:solidFill>
          <a:ln w="0">
            <a:solidFill>
              <a:srgbClr val="FF0000"/>
            </a:solidFill>
            <a:round/>
            <a:headEnd/>
            <a:tailEnd/>
          </a:ln>
        </p:spPr>
        <p:txBody>
          <a:bodyPr/>
          <a:lstStyle/>
          <a:p>
            <a:endParaRPr lang="en-US"/>
          </a:p>
        </p:txBody>
      </p:sp>
      <p:sp>
        <p:nvSpPr>
          <p:cNvPr id="57349" name="Rectangle 5"/>
          <p:cNvSpPr>
            <a:spLocks noChangeArrowheads="1"/>
          </p:cNvSpPr>
          <p:nvPr/>
        </p:nvSpPr>
        <p:spPr bwMode="auto">
          <a:xfrm>
            <a:off x="739775" y="4624388"/>
            <a:ext cx="7820025" cy="758825"/>
          </a:xfrm>
          <a:prstGeom prst="rect">
            <a:avLst/>
          </a:prstGeom>
          <a:solidFill>
            <a:schemeClr val="folHlink"/>
          </a:solidFill>
          <a:ln w="50800">
            <a:noFill/>
            <a:miter lim="800000"/>
            <a:headEnd/>
            <a:tailEnd/>
          </a:ln>
        </p:spPr>
        <p:txBody>
          <a:bodyPr lIns="90488" tIns="44450" rIns="90488" bIns="44450">
            <a:spAutoFit/>
          </a:bodyPr>
          <a:lstStyle/>
          <a:p>
            <a:pPr algn="ctr" eaLnBrk="1" hangingPunct="1">
              <a:spcBef>
                <a:spcPct val="50000"/>
              </a:spcBef>
            </a:pPr>
            <a:r>
              <a:rPr lang="en-US" sz="2200" b="1">
                <a:solidFill>
                  <a:schemeClr val="bg2"/>
                </a:solidFill>
                <a:latin typeface="Verdana" pitchFamily="-105" charset="0"/>
              </a:rPr>
              <a:t>Standard price is the amount that should have been paid for the input used.</a:t>
            </a:r>
          </a:p>
        </p:txBody>
      </p:sp>
      <p:grpSp>
        <p:nvGrpSpPr>
          <p:cNvPr id="57350" name="Group 6"/>
          <p:cNvGrpSpPr>
            <a:grpSpLocks/>
          </p:cNvGrpSpPr>
          <p:nvPr/>
        </p:nvGrpSpPr>
        <p:grpSpPr bwMode="auto">
          <a:xfrm>
            <a:off x="190500" y="1982788"/>
            <a:ext cx="8759825" cy="2268537"/>
            <a:chOff x="120" y="1249"/>
            <a:chExt cx="5518" cy="1429"/>
          </a:xfrm>
        </p:grpSpPr>
        <p:sp>
          <p:nvSpPr>
            <p:cNvPr id="57351" name="Rectangle 7"/>
            <p:cNvSpPr>
              <a:spLocks noChangeArrowheads="1"/>
            </p:cNvSpPr>
            <p:nvPr/>
          </p:nvSpPr>
          <p:spPr bwMode="auto">
            <a:xfrm>
              <a:off x="760" y="2353"/>
              <a:ext cx="179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Price Variance</a:t>
              </a:r>
            </a:p>
          </p:txBody>
        </p:sp>
        <p:sp>
          <p:nvSpPr>
            <p:cNvPr id="57352" name="Rectangle 8"/>
            <p:cNvSpPr>
              <a:spLocks noChangeArrowheads="1"/>
            </p:cNvSpPr>
            <p:nvPr/>
          </p:nvSpPr>
          <p:spPr bwMode="auto">
            <a:xfrm>
              <a:off x="2944" y="2353"/>
              <a:ext cx="203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Quantity Variance</a:t>
              </a:r>
            </a:p>
          </p:txBody>
        </p:sp>
        <p:sp>
          <p:nvSpPr>
            <p:cNvPr id="57353" name="Rectangle 9"/>
            <p:cNvSpPr>
              <a:spLocks noChangeArrowheads="1"/>
            </p:cNvSpPr>
            <p:nvPr/>
          </p:nvSpPr>
          <p:spPr bwMode="auto">
            <a:xfrm>
              <a:off x="120" y="1249"/>
              <a:ext cx="5518" cy="62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rgbClr val="FF0000"/>
                  </a:solidFill>
                </a:rPr>
                <a:t>  </a:t>
              </a:r>
              <a:r>
                <a:rPr lang="en-US" sz="2400" b="1">
                  <a:solidFill>
                    <a:schemeClr val="tx2"/>
                  </a:solidFill>
                </a:rPr>
                <a:t>Actual Quantity       Actual Quantity	    Standard Quantity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Price</a:t>
              </a:r>
              <a:r>
                <a:rPr lang="en-US" sz="2400" b="1">
                  <a:solidFill>
                    <a:srgbClr val="FF0000"/>
                  </a:solidFill>
                </a:rPr>
                <a:t>           Standard Price          Standard Price</a:t>
              </a:r>
            </a:p>
          </p:txBody>
        </p:sp>
        <p:sp>
          <p:nvSpPr>
            <p:cNvPr id="57354" name="Line 10"/>
            <p:cNvSpPr>
              <a:spLocks noChangeShapeType="1"/>
            </p:cNvSpPr>
            <p:nvPr/>
          </p:nvSpPr>
          <p:spPr bwMode="auto">
            <a:xfrm>
              <a:off x="279" y="1824"/>
              <a:ext cx="1376" cy="0"/>
            </a:xfrm>
            <a:prstGeom prst="line">
              <a:avLst/>
            </a:prstGeom>
            <a:noFill/>
            <a:ln w="28575">
              <a:solidFill>
                <a:schemeClr val="tx2"/>
              </a:solidFill>
              <a:round/>
              <a:headEnd/>
              <a:tailEnd/>
            </a:ln>
          </p:spPr>
          <p:txBody>
            <a:bodyPr wrap="none" anchor="ctr"/>
            <a:lstStyle/>
            <a:p>
              <a:endParaRPr lang="en-GB"/>
            </a:p>
          </p:txBody>
        </p:sp>
        <p:sp>
          <p:nvSpPr>
            <p:cNvPr id="57355" name="Line 11"/>
            <p:cNvSpPr>
              <a:spLocks noChangeShapeType="1"/>
            </p:cNvSpPr>
            <p:nvPr/>
          </p:nvSpPr>
          <p:spPr bwMode="auto">
            <a:xfrm>
              <a:off x="2095" y="1824"/>
              <a:ext cx="1376" cy="0"/>
            </a:xfrm>
            <a:prstGeom prst="line">
              <a:avLst/>
            </a:prstGeom>
            <a:noFill/>
            <a:ln w="28575">
              <a:solidFill>
                <a:schemeClr val="tx2"/>
              </a:solidFill>
              <a:round/>
              <a:headEnd/>
              <a:tailEnd/>
            </a:ln>
          </p:spPr>
          <p:txBody>
            <a:bodyPr wrap="none" anchor="ctr"/>
            <a:lstStyle/>
            <a:p>
              <a:endParaRPr lang="en-GB"/>
            </a:p>
          </p:txBody>
        </p:sp>
        <p:sp>
          <p:nvSpPr>
            <p:cNvPr id="57356" name="Line 12"/>
            <p:cNvSpPr>
              <a:spLocks noChangeShapeType="1"/>
            </p:cNvSpPr>
            <p:nvPr/>
          </p:nvSpPr>
          <p:spPr bwMode="auto">
            <a:xfrm>
              <a:off x="3911" y="1824"/>
              <a:ext cx="1520" cy="0"/>
            </a:xfrm>
            <a:prstGeom prst="line">
              <a:avLst/>
            </a:prstGeom>
            <a:noFill/>
            <a:ln w="28575">
              <a:solidFill>
                <a:schemeClr val="tx2"/>
              </a:solidFill>
              <a:round/>
              <a:headEnd/>
              <a:tailEnd/>
            </a:ln>
          </p:spPr>
          <p:txBody>
            <a:bodyPr wrap="none" anchor="ctr"/>
            <a:lstStyle/>
            <a:p>
              <a:endParaRPr lang="en-GB"/>
            </a:p>
          </p:txBody>
        </p:sp>
        <p:sp>
          <p:nvSpPr>
            <p:cNvPr id="57357" name="Line 13"/>
            <p:cNvSpPr>
              <a:spLocks noChangeShapeType="1"/>
            </p:cNvSpPr>
            <p:nvPr/>
          </p:nvSpPr>
          <p:spPr bwMode="auto">
            <a:xfrm>
              <a:off x="967" y="1824"/>
              <a:ext cx="0" cy="296"/>
            </a:xfrm>
            <a:prstGeom prst="line">
              <a:avLst/>
            </a:prstGeom>
            <a:noFill/>
            <a:ln w="28575">
              <a:solidFill>
                <a:schemeClr val="tx2"/>
              </a:solidFill>
              <a:round/>
              <a:headEnd/>
              <a:tailEnd/>
            </a:ln>
          </p:spPr>
          <p:txBody>
            <a:bodyPr wrap="none" anchor="ctr"/>
            <a:lstStyle/>
            <a:p>
              <a:endParaRPr lang="en-GB"/>
            </a:p>
          </p:txBody>
        </p:sp>
        <p:sp>
          <p:nvSpPr>
            <p:cNvPr id="57358" name="Line 14"/>
            <p:cNvSpPr>
              <a:spLocks noChangeShapeType="1"/>
            </p:cNvSpPr>
            <p:nvPr/>
          </p:nvSpPr>
          <p:spPr bwMode="auto">
            <a:xfrm flipV="1">
              <a:off x="2375" y="1816"/>
              <a:ext cx="0" cy="304"/>
            </a:xfrm>
            <a:prstGeom prst="line">
              <a:avLst/>
            </a:prstGeom>
            <a:noFill/>
            <a:ln w="28575">
              <a:solidFill>
                <a:schemeClr val="tx2"/>
              </a:solidFill>
              <a:round/>
              <a:headEnd/>
              <a:tailEnd/>
            </a:ln>
          </p:spPr>
          <p:txBody>
            <a:bodyPr wrap="none" anchor="ctr"/>
            <a:lstStyle/>
            <a:p>
              <a:endParaRPr lang="en-GB"/>
            </a:p>
          </p:txBody>
        </p:sp>
        <p:sp>
          <p:nvSpPr>
            <p:cNvPr id="57359" name="Line 15"/>
            <p:cNvSpPr>
              <a:spLocks noChangeShapeType="1"/>
            </p:cNvSpPr>
            <p:nvPr/>
          </p:nvSpPr>
          <p:spPr bwMode="auto">
            <a:xfrm>
              <a:off x="3191" y="1824"/>
              <a:ext cx="0" cy="296"/>
            </a:xfrm>
            <a:prstGeom prst="line">
              <a:avLst/>
            </a:prstGeom>
            <a:noFill/>
            <a:ln w="28575">
              <a:solidFill>
                <a:schemeClr val="tx2"/>
              </a:solidFill>
              <a:round/>
              <a:headEnd/>
              <a:tailEnd/>
            </a:ln>
          </p:spPr>
          <p:txBody>
            <a:bodyPr wrap="none" anchor="ctr"/>
            <a:lstStyle/>
            <a:p>
              <a:endParaRPr lang="en-GB"/>
            </a:p>
          </p:txBody>
        </p:sp>
        <p:sp>
          <p:nvSpPr>
            <p:cNvPr id="57360" name="Line 16"/>
            <p:cNvSpPr>
              <a:spLocks noChangeShapeType="1"/>
            </p:cNvSpPr>
            <p:nvPr/>
          </p:nvSpPr>
          <p:spPr bwMode="auto">
            <a:xfrm flipV="1">
              <a:off x="4671" y="1816"/>
              <a:ext cx="0" cy="304"/>
            </a:xfrm>
            <a:prstGeom prst="line">
              <a:avLst/>
            </a:prstGeom>
            <a:noFill/>
            <a:ln w="28575">
              <a:solidFill>
                <a:schemeClr val="tx2"/>
              </a:solidFill>
              <a:round/>
              <a:headEnd/>
              <a:tailEnd/>
            </a:ln>
          </p:spPr>
          <p:txBody>
            <a:bodyPr wrap="none" anchor="ctr"/>
            <a:lstStyle/>
            <a:p>
              <a:endParaRPr lang="en-GB"/>
            </a:p>
          </p:txBody>
        </p:sp>
        <p:sp>
          <p:nvSpPr>
            <p:cNvPr id="57361" name="Line 17"/>
            <p:cNvSpPr>
              <a:spLocks noChangeShapeType="1"/>
            </p:cNvSpPr>
            <p:nvPr/>
          </p:nvSpPr>
          <p:spPr bwMode="auto">
            <a:xfrm>
              <a:off x="3958" y="2128"/>
              <a:ext cx="0" cy="224"/>
            </a:xfrm>
            <a:prstGeom prst="line">
              <a:avLst/>
            </a:prstGeom>
            <a:noFill/>
            <a:ln w="28575">
              <a:solidFill>
                <a:schemeClr val="tx2"/>
              </a:solidFill>
              <a:round/>
              <a:headEnd/>
              <a:tailEnd type="triangle" w="med" len="med"/>
            </a:ln>
          </p:spPr>
          <p:txBody>
            <a:bodyPr wrap="none" anchor="ctr"/>
            <a:lstStyle/>
            <a:p>
              <a:endParaRPr lang="en-GB"/>
            </a:p>
          </p:txBody>
        </p:sp>
        <p:sp>
          <p:nvSpPr>
            <p:cNvPr id="57362" name="Line 18"/>
            <p:cNvSpPr>
              <a:spLocks noChangeShapeType="1"/>
            </p:cNvSpPr>
            <p:nvPr/>
          </p:nvSpPr>
          <p:spPr bwMode="auto">
            <a:xfrm>
              <a:off x="1654" y="2128"/>
              <a:ext cx="0" cy="224"/>
            </a:xfrm>
            <a:prstGeom prst="line">
              <a:avLst/>
            </a:prstGeom>
            <a:noFill/>
            <a:ln w="28575">
              <a:solidFill>
                <a:schemeClr val="tx2"/>
              </a:solidFill>
              <a:round/>
              <a:headEnd/>
              <a:tailEnd type="triangle" w="med" len="med"/>
            </a:ln>
          </p:spPr>
          <p:txBody>
            <a:bodyPr wrap="none" anchor="ctr"/>
            <a:lstStyle/>
            <a:p>
              <a:endParaRPr lang="en-GB"/>
            </a:p>
          </p:txBody>
        </p:sp>
        <p:cxnSp>
          <p:nvCxnSpPr>
            <p:cNvPr id="57363" name="AutoShape 19"/>
            <p:cNvCxnSpPr>
              <a:cxnSpLocks noChangeShapeType="1"/>
              <a:stCxn id="57357" idx="1"/>
              <a:endCxn id="57358" idx="0"/>
            </p:cNvCxnSpPr>
            <p:nvPr/>
          </p:nvCxnSpPr>
          <p:spPr bwMode="auto">
            <a:xfrm>
              <a:off x="967" y="2129"/>
              <a:ext cx="1408" cy="0"/>
            </a:xfrm>
            <a:prstGeom prst="straightConnector1">
              <a:avLst/>
            </a:prstGeom>
            <a:noFill/>
            <a:ln w="28575">
              <a:solidFill>
                <a:schemeClr val="tx1"/>
              </a:solidFill>
              <a:round/>
              <a:headEnd/>
              <a:tailEnd/>
            </a:ln>
          </p:spPr>
        </p:cxnSp>
        <p:cxnSp>
          <p:nvCxnSpPr>
            <p:cNvPr id="57364" name="AutoShape 20"/>
            <p:cNvCxnSpPr>
              <a:cxnSpLocks noChangeShapeType="1"/>
              <a:stCxn id="57359" idx="1"/>
              <a:endCxn id="57360" idx="0"/>
            </p:cNvCxnSpPr>
            <p:nvPr/>
          </p:nvCxnSpPr>
          <p:spPr bwMode="auto">
            <a:xfrm>
              <a:off x="3191" y="2129"/>
              <a:ext cx="1480" cy="0"/>
            </a:xfrm>
            <a:prstGeom prst="straightConnector1">
              <a:avLst/>
            </a:prstGeom>
            <a:noFill/>
            <a:ln w="28575">
              <a:solidFill>
                <a:schemeClr val="tx1"/>
              </a:solidFill>
              <a:round/>
              <a:headEnd/>
              <a:tailEnd/>
            </a:ln>
          </p:spPr>
        </p:cxnSp>
      </p:gr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lIns="90488" tIns="44450" rIns="90488" bIns="44450"/>
          <a:lstStyle/>
          <a:p>
            <a:pPr eaLnBrk="1" hangingPunct="1">
              <a:lnSpc>
                <a:spcPct val="90000"/>
              </a:lnSpc>
            </a:pPr>
            <a:r>
              <a:rPr lang="en-US" smtClean="0"/>
              <a:t>A General Model for Variance Analysis </a:t>
            </a:r>
          </a:p>
        </p:txBody>
      </p:sp>
      <p:sp>
        <p:nvSpPr>
          <p:cNvPr id="699395" name="Rectangle 3"/>
          <p:cNvSpPr>
            <a:spLocks noChangeArrowheads="1"/>
          </p:cNvSpPr>
          <p:nvPr/>
        </p:nvSpPr>
        <p:spPr bwMode="auto">
          <a:xfrm>
            <a:off x="304800" y="4681538"/>
            <a:ext cx="8534400" cy="1262062"/>
          </a:xfrm>
          <a:prstGeom prst="rect">
            <a:avLst/>
          </a:prstGeom>
          <a:solidFill>
            <a:schemeClr val="folHlink"/>
          </a:solidFill>
          <a:ln w="28575">
            <a:noFill/>
            <a:miter lim="800000"/>
            <a:headEnd/>
            <a:tailEnd/>
          </a:ln>
        </p:spPr>
        <p:txBody>
          <a:bodyPr lIns="90488" tIns="44450" rIns="90488" bIns="44450">
            <a:spAutoFit/>
          </a:bodyPr>
          <a:lstStyle/>
          <a:p>
            <a:pPr eaLnBrk="1" hangingPunct="1">
              <a:spcBef>
                <a:spcPct val="50000"/>
              </a:spcBef>
            </a:pPr>
            <a:r>
              <a:rPr lang="en-US" sz="2200" b="1">
                <a:solidFill>
                  <a:srgbClr val="FF0000"/>
                </a:solidFill>
                <a:latin typeface="Verdana" pitchFamily="-105" charset="0"/>
              </a:rPr>
              <a:t>   (AQ </a:t>
            </a:r>
            <a:r>
              <a:rPr lang="en-US" sz="2200" b="1">
                <a:solidFill>
                  <a:srgbClr val="FF0000"/>
                </a:solidFill>
                <a:latin typeface="Verdana" pitchFamily="-105" charset="0"/>
                <a:cs typeface="Arial" charset="0"/>
              </a:rPr>
              <a:t>× AP) – (AQ × SP)        (AQ × SP) – (SQ × SP)</a:t>
            </a:r>
          </a:p>
          <a:p>
            <a:pPr eaLnBrk="1" hangingPunct="1">
              <a:spcBef>
                <a:spcPct val="50000"/>
              </a:spcBef>
            </a:pPr>
            <a:r>
              <a:rPr lang="en-US" sz="2200" b="1">
                <a:solidFill>
                  <a:srgbClr val="FF0000"/>
                </a:solidFill>
                <a:latin typeface="Verdana" pitchFamily="-105" charset="0"/>
                <a:cs typeface="Arial" charset="0"/>
              </a:rPr>
              <a:t>   AQ = A</a:t>
            </a:r>
            <a:r>
              <a:rPr lang="en-US" sz="2200" b="1">
                <a:solidFill>
                  <a:schemeClr val="tx2"/>
                </a:solidFill>
                <a:latin typeface="Verdana" pitchFamily="-105" charset="0"/>
                <a:cs typeface="Arial" charset="0"/>
              </a:rPr>
              <a:t>ctual </a:t>
            </a:r>
            <a:r>
              <a:rPr lang="en-US" sz="2200" b="1">
                <a:solidFill>
                  <a:srgbClr val="FF0000"/>
                </a:solidFill>
                <a:latin typeface="Verdana" pitchFamily="-105" charset="0"/>
                <a:cs typeface="Arial" charset="0"/>
              </a:rPr>
              <a:t>Q</a:t>
            </a:r>
            <a:r>
              <a:rPr lang="en-US" sz="2200" b="1">
                <a:solidFill>
                  <a:schemeClr val="tx2"/>
                </a:solidFill>
                <a:latin typeface="Verdana" pitchFamily="-105" charset="0"/>
                <a:cs typeface="Arial" charset="0"/>
              </a:rPr>
              <a:t>uantity</a:t>
            </a:r>
            <a:r>
              <a:rPr lang="en-US" sz="2200" b="1">
                <a:solidFill>
                  <a:srgbClr val="FF0000"/>
                </a:solidFill>
                <a:latin typeface="Verdana" pitchFamily="-105" charset="0"/>
                <a:cs typeface="Arial" charset="0"/>
              </a:rPr>
              <a:t>         SP = S</a:t>
            </a:r>
            <a:r>
              <a:rPr lang="en-US" sz="2200" b="1">
                <a:solidFill>
                  <a:schemeClr val="tx2"/>
                </a:solidFill>
                <a:latin typeface="Verdana" pitchFamily="-105" charset="0"/>
                <a:cs typeface="Arial" charset="0"/>
              </a:rPr>
              <a:t>tandard </a:t>
            </a:r>
            <a:r>
              <a:rPr lang="en-US" sz="2200" b="1">
                <a:solidFill>
                  <a:srgbClr val="FF0000"/>
                </a:solidFill>
                <a:latin typeface="Verdana" pitchFamily="-105" charset="0"/>
                <a:cs typeface="Arial" charset="0"/>
              </a:rPr>
              <a:t>P</a:t>
            </a:r>
            <a:r>
              <a:rPr lang="en-US" sz="2200" b="1">
                <a:solidFill>
                  <a:schemeClr val="tx2"/>
                </a:solidFill>
                <a:latin typeface="Verdana" pitchFamily="-105" charset="0"/>
                <a:cs typeface="Arial" charset="0"/>
              </a:rPr>
              <a:t>rice</a:t>
            </a:r>
            <a:r>
              <a:rPr lang="en-US" sz="2200" b="1">
                <a:solidFill>
                  <a:srgbClr val="FF0000"/>
                </a:solidFill>
                <a:latin typeface="Verdana" pitchFamily="-105" charset="0"/>
                <a:cs typeface="Arial" charset="0"/>
              </a:rPr>
              <a:t/>
            </a:r>
            <a:br>
              <a:rPr lang="en-US" sz="2200" b="1">
                <a:solidFill>
                  <a:srgbClr val="FF0000"/>
                </a:solidFill>
                <a:latin typeface="Verdana" pitchFamily="-105" charset="0"/>
                <a:cs typeface="Arial" charset="0"/>
              </a:rPr>
            </a:br>
            <a:r>
              <a:rPr lang="en-US" sz="2200" b="1">
                <a:solidFill>
                  <a:srgbClr val="FF0000"/>
                </a:solidFill>
                <a:latin typeface="Verdana" pitchFamily="-105" charset="0"/>
                <a:cs typeface="Arial" charset="0"/>
              </a:rPr>
              <a:t>   AP = A</a:t>
            </a:r>
            <a:r>
              <a:rPr lang="en-US" sz="2200" b="1">
                <a:solidFill>
                  <a:schemeClr val="tx2"/>
                </a:solidFill>
                <a:latin typeface="Verdana" pitchFamily="-105" charset="0"/>
                <a:cs typeface="Arial" charset="0"/>
              </a:rPr>
              <a:t>ctual </a:t>
            </a:r>
            <a:r>
              <a:rPr lang="en-US" sz="2200" b="1">
                <a:solidFill>
                  <a:srgbClr val="FF0000"/>
                </a:solidFill>
                <a:latin typeface="Verdana" pitchFamily="-105" charset="0"/>
                <a:cs typeface="Arial" charset="0"/>
              </a:rPr>
              <a:t>P</a:t>
            </a:r>
            <a:r>
              <a:rPr lang="en-US" sz="2200" b="1">
                <a:solidFill>
                  <a:schemeClr val="tx2"/>
                </a:solidFill>
                <a:latin typeface="Verdana" pitchFamily="-105" charset="0"/>
                <a:cs typeface="Arial" charset="0"/>
              </a:rPr>
              <a:t>rice</a:t>
            </a:r>
            <a:r>
              <a:rPr lang="en-US" sz="2200" b="1">
                <a:solidFill>
                  <a:srgbClr val="FF0000"/>
                </a:solidFill>
                <a:latin typeface="Verdana" pitchFamily="-105" charset="0"/>
                <a:cs typeface="Arial" charset="0"/>
              </a:rPr>
              <a:t>               SQ = S</a:t>
            </a:r>
            <a:r>
              <a:rPr lang="en-US" sz="2200" b="1">
                <a:solidFill>
                  <a:schemeClr val="tx2"/>
                </a:solidFill>
                <a:latin typeface="Verdana" pitchFamily="-105" charset="0"/>
                <a:cs typeface="Arial" charset="0"/>
              </a:rPr>
              <a:t>tandard </a:t>
            </a:r>
            <a:r>
              <a:rPr lang="en-US" sz="2200" b="1">
                <a:solidFill>
                  <a:srgbClr val="FF0000"/>
                </a:solidFill>
                <a:latin typeface="Verdana" pitchFamily="-105" charset="0"/>
                <a:cs typeface="Arial" charset="0"/>
              </a:rPr>
              <a:t>Q</a:t>
            </a:r>
            <a:r>
              <a:rPr lang="en-US" sz="2200" b="1">
                <a:solidFill>
                  <a:schemeClr val="tx2"/>
                </a:solidFill>
                <a:latin typeface="Verdana" pitchFamily="-105" charset="0"/>
                <a:cs typeface="Arial" charset="0"/>
              </a:rPr>
              <a:t>uantity</a:t>
            </a:r>
            <a:r>
              <a:rPr lang="en-US" sz="2200" b="1">
                <a:solidFill>
                  <a:srgbClr val="FF0000"/>
                </a:solidFill>
                <a:latin typeface="Verdana" pitchFamily="-105" charset="0"/>
                <a:cs typeface="Arial" charset="0"/>
              </a:rPr>
              <a:t>  </a:t>
            </a:r>
          </a:p>
        </p:txBody>
      </p:sp>
      <p:grpSp>
        <p:nvGrpSpPr>
          <p:cNvPr id="59396" name="Group 4"/>
          <p:cNvGrpSpPr>
            <a:grpSpLocks/>
          </p:cNvGrpSpPr>
          <p:nvPr/>
        </p:nvGrpSpPr>
        <p:grpSpPr bwMode="auto">
          <a:xfrm>
            <a:off x="190500" y="1982788"/>
            <a:ext cx="8759825" cy="2268537"/>
            <a:chOff x="120" y="1249"/>
            <a:chExt cx="5518" cy="1429"/>
          </a:xfrm>
        </p:grpSpPr>
        <p:sp>
          <p:nvSpPr>
            <p:cNvPr id="59397" name="Rectangle 5"/>
            <p:cNvSpPr>
              <a:spLocks noChangeArrowheads="1"/>
            </p:cNvSpPr>
            <p:nvPr/>
          </p:nvSpPr>
          <p:spPr bwMode="auto">
            <a:xfrm>
              <a:off x="760" y="2353"/>
              <a:ext cx="179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Price Variance</a:t>
              </a:r>
            </a:p>
          </p:txBody>
        </p:sp>
        <p:sp>
          <p:nvSpPr>
            <p:cNvPr id="59398" name="Rectangle 6"/>
            <p:cNvSpPr>
              <a:spLocks noChangeArrowheads="1"/>
            </p:cNvSpPr>
            <p:nvPr/>
          </p:nvSpPr>
          <p:spPr bwMode="auto">
            <a:xfrm>
              <a:off x="2944" y="2353"/>
              <a:ext cx="2037" cy="3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800" b="1">
                  <a:solidFill>
                    <a:schemeClr val="tx2"/>
                  </a:solidFill>
                </a:rPr>
                <a:t>Quantity Variance</a:t>
              </a:r>
            </a:p>
          </p:txBody>
        </p:sp>
        <p:sp>
          <p:nvSpPr>
            <p:cNvPr id="59399" name="Rectangle 7"/>
            <p:cNvSpPr>
              <a:spLocks noChangeArrowheads="1"/>
            </p:cNvSpPr>
            <p:nvPr/>
          </p:nvSpPr>
          <p:spPr bwMode="auto">
            <a:xfrm>
              <a:off x="120" y="1249"/>
              <a:ext cx="5518" cy="62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t>
              </a:r>
              <a:r>
                <a:rPr lang="en-US" sz="2400" b="1">
                  <a:solidFill>
                    <a:srgbClr val="FF0000"/>
                  </a:solidFill>
                </a:rPr>
                <a:t>A</a:t>
              </a:r>
              <a:r>
                <a:rPr lang="en-US" sz="2400" b="1">
                  <a:solidFill>
                    <a:schemeClr val="tx2"/>
                  </a:solidFill>
                </a:rPr>
                <a:t>ctual </a:t>
              </a:r>
              <a:r>
                <a:rPr lang="en-US" sz="2400" b="1">
                  <a:solidFill>
                    <a:srgbClr val="FF0000"/>
                  </a:solidFill>
                </a:rPr>
                <a:t>Q</a:t>
              </a:r>
              <a:r>
                <a:rPr lang="en-US" sz="2400" b="1">
                  <a:solidFill>
                    <a:schemeClr val="tx2"/>
                  </a:solidFill>
                </a:rPr>
                <a:t>uantity       </a:t>
              </a:r>
              <a:r>
                <a:rPr lang="en-US" sz="2400" b="1">
                  <a:solidFill>
                    <a:srgbClr val="FF0000"/>
                  </a:solidFill>
                </a:rPr>
                <a:t>A</a:t>
              </a:r>
              <a:r>
                <a:rPr lang="en-US" sz="2400" b="1">
                  <a:solidFill>
                    <a:schemeClr val="tx2"/>
                  </a:solidFill>
                </a:rPr>
                <a:t>ctual Quantity	    </a:t>
              </a:r>
              <a:r>
                <a:rPr lang="en-US" sz="2400" b="1">
                  <a:solidFill>
                    <a:srgbClr val="FF0000"/>
                  </a:solidFill>
                </a:rPr>
                <a:t>S</a:t>
              </a:r>
              <a:r>
                <a:rPr lang="en-US" sz="2400" b="1">
                  <a:solidFill>
                    <a:schemeClr val="tx2"/>
                  </a:solidFill>
                </a:rPr>
                <a:t>tandard </a:t>
              </a:r>
              <a:r>
                <a:rPr lang="en-US" sz="2400" b="1">
                  <a:solidFill>
                    <a:srgbClr val="FF0000"/>
                  </a:solidFill>
                </a:rPr>
                <a:t>Q</a:t>
              </a:r>
              <a:r>
                <a:rPr lang="en-US" sz="2400" b="1">
                  <a:solidFill>
                    <a:schemeClr val="tx2"/>
                  </a:solidFill>
                </a:rPr>
                <a:t>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t>
              </a:r>
              <a:r>
                <a:rPr lang="en-US" sz="2400" b="1">
                  <a:solidFill>
                    <a:srgbClr val="FF0000"/>
                  </a:solidFill>
                </a:rPr>
                <a:t>A</a:t>
              </a:r>
              <a:r>
                <a:rPr lang="en-US" sz="2400" b="1">
                  <a:solidFill>
                    <a:schemeClr val="tx2"/>
                  </a:solidFill>
                </a:rPr>
                <a:t>ctual </a:t>
              </a:r>
              <a:r>
                <a:rPr lang="en-US" sz="2400" b="1">
                  <a:solidFill>
                    <a:srgbClr val="FF0000"/>
                  </a:solidFill>
                </a:rPr>
                <a:t>P</a:t>
              </a:r>
              <a:r>
                <a:rPr lang="en-US" sz="2400" b="1">
                  <a:solidFill>
                    <a:schemeClr val="tx2"/>
                  </a:solidFill>
                </a:rPr>
                <a:t>rice           </a:t>
              </a:r>
              <a:r>
                <a:rPr lang="en-US" sz="2400" b="1">
                  <a:solidFill>
                    <a:srgbClr val="FF0000"/>
                  </a:solidFill>
                </a:rPr>
                <a:t>S</a:t>
              </a:r>
              <a:r>
                <a:rPr lang="en-US" sz="2400" b="1">
                  <a:solidFill>
                    <a:schemeClr val="tx2"/>
                  </a:solidFill>
                </a:rPr>
                <a:t>tandard </a:t>
              </a:r>
              <a:r>
                <a:rPr lang="en-US" sz="2400" b="1">
                  <a:solidFill>
                    <a:srgbClr val="FF0000"/>
                  </a:solidFill>
                </a:rPr>
                <a:t>P</a:t>
              </a:r>
              <a:r>
                <a:rPr lang="en-US" sz="2400" b="1">
                  <a:solidFill>
                    <a:schemeClr val="tx2"/>
                  </a:solidFill>
                </a:rPr>
                <a:t>rice          </a:t>
              </a:r>
              <a:r>
                <a:rPr lang="en-US" sz="2400" b="1">
                  <a:solidFill>
                    <a:srgbClr val="FF0000"/>
                  </a:solidFill>
                </a:rPr>
                <a:t>S</a:t>
              </a:r>
              <a:r>
                <a:rPr lang="en-US" sz="2400" b="1">
                  <a:solidFill>
                    <a:schemeClr val="tx2"/>
                  </a:solidFill>
                </a:rPr>
                <a:t>tandard </a:t>
              </a:r>
              <a:r>
                <a:rPr lang="en-US" sz="2400" b="1">
                  <a:solidFill>
                    <a:srgbClr val="FF0000"/>
                  </a:solidFill>
                </a:rPr>
                <a:t>P</a:t>
              </a:r>
              <a:r>
                <a:rPr lang="en-US" sz="2400" b="1">
                  <a:solidFill>
                    <a:schemeClr val="tx2"/>
                  </a:solidFill>
                </a:rPr>
                <a:t>rice</a:t>
              </a:r>
            </a:p>
          </p:txBody>
        </p:sp>
        <p:sp>
          <p:nvSpPr>
            <p:cNvPr id="59400" name="Line 8"/>
            <p:cNvSpPr>
              <a:spLocks noChangeShapeType="1"/>
            </p:cNvSpPr>
            <p:nvPr/>
          </p:nvSpPr>
          <p:spPr bwMode="auto">
            <a:xfrm>
              <a:off x="279" y="1824"/>
              <a:ext cx="1376" cy="0"/>
            </a:xfrm>
            <a:prstGeom prst="line">
              <a:avLst/>
            </a:prstGeom>
            <a:noFill/>
            <a:ln w="28575">
              <a:solidFill>
                <a:schemeClr val="tx2"/>
              </a:solidFill>
              <a:round/>
              <a:headEnd/>
              <a:tailEnd/>
            </a:ln>
          </p:spPr>
          <p:txBody>
            <a:bodyPr wrap="none" anchor="ctr"/>
            <a:lstStyle/>
            <a:p>
              <a:endParaRPr lang="en-GB"/>
            </a:p>
          </p:txBody>
        </p:sp>
        <p:sp>
          <p:nvSpPr>
            <p:cNvPr id="59401" name="Line 9"/>
            <p:cNvSpPr>
              <a:spLocks noChangeShapeType="1"/>
            </p:cNvSpPr>
            <p:nvPr/>
          </p:nvSpPr>
          <p:spPr bwMode="auto">
            <a:xfrm>
              <a:off x="2095" y="1824"/>
              <a:ext cx="1376" cy="0"/>
            </a:xfrm>
            <a:prstGeom prst="line">
              <a:avLst/>
            </a:prstGeom>
            <a:noFill/>
            <a:ln w="28575">
              <a:solidFill>
                <a:schemeClr val="tx2"/>
              </a:solidFill>
              <a:round/>
              <a:headEnd/>
              <a:tailEnd/>
            </a:ln>
          </p:spPr>
          <p:txBody>
            <a:bodyPr wrap="none" anchor="ctr"/>
            <a:lstStyle/>
            <a:p>
              <a:endParaRPr lang="en-GB"/>
            </a:p>
          </p:txBody>
        </p:sp>
        <p:sp>
          <p:nvSpPr>
            <p:cNvPr id="59402" name="Line 10"/>
            <p:cNvSpPr>
              <a:spLocks noChangeShapeType="1"/>
            </p:cNvSpPr>
            <p:nvPr/>
          </p:nvSpPr>
          <p:spPr bwMode="auto">
            <a:xfrm>
              <a:off x="3911" y="1824"/>
              <a:ext cx="1520" cy="0"/>
            </a:xfrm>
            <a:prstGeom prst="line">
              <a:avLst/>
            </a:prstGeom>
            <a:noFill/>
            <a:ln w="28575">
              <a:solidFill>
                <a:schemeClr val="tx2"/>
              </a:solidFill>
              <a:round/>
              <a:headEnd/>
              <a:tailEnd/>
            </a:ln>
          </p:spPr>
          <p:txBody>
            <a:bodyPr wrap="none" anchor="ctr"/>
            <a:lstStyle/>
            <a:p>
              <a:endParaRPr lang="en-GB"/>
            </a:p>
          </p:txBody>
        </p:sp>
        <p:sp>
          <p:nvSpPr>
            <p:cNvPr id="59403" name="Line 11"/>
            <p:cNvSpPr>
              <a:spLocks noChangeShapeType="1"/>
            </p:cNvSpPr>
            <p:nvPr/>
          </p:nvSpPr>
          <p:spPr bwMode="auto">
            <a:xfrm>
              <a:off x="967" y="1824"/>
              <a:ext cx="0" cy="296"/>
            </a:xfrm>
            <a:prstGeom prst="line">
              <a:avLst/>
            </a:prstGeom>
            <a:noFill/>
            <a:ln w="28575">
              <a:solidFill>
                <a:schemeClr val="tx2"/>
              </a:solidFill>
              <a:round/>
              <a:headEnd/>
              <a:tailEnd/>
            </a:ln>
          </p:spPr>
          <p:txBody>
            <a:bodyPr wrap="none" anchor="ctr"/>
            <a:lstStyle/>
            <a:p>
              <a:endParaRPr lang="en-GB"/>
            </a:p>
          </p:txBody>
        </p:sp>
        <p:sp>
          <p:nvSpPr>
            <p:cNvPr id="59404" name="Line 12"/>
            <p:cNvSpPr>
              <a:spLocks noChangeShapeType="1"/>
            </p:cNvSpPr>
            <p:nvPr/>
          </p:nvSpPr>
          <p:spPr bwMode="auto">
            <a:xfrm flipV="1">
              <a:off x="2375" y="1816"/>
              <a:ext cx="0" cy="304"/>
            </a:xfrm>
            <a:prstGeom prst="line">
              <a:avLst/>
            </a:prstGeom>
            <a:noFill/>
            <a:ln w="28575">
              <a:solidFill>
                <a:schemeClr val="tx2"/>
              </a:solidFill>
              <a:round/>
              <a:headEnd/>
              <a:tailEnd/>
            </a:ln>
          </p:spPr>
          <p:txBody>
            <a:bodyPr wrap="none" anchor="ctr"/>
            <a:lstStyle/>
            <a:p>
              <a:endParaRPr lang="en-GB"/>
            </a:p>
          </p:txBody>
        </p:sp>
        <p:sp>
          <p:nvSpPr>
            <p:cNvPr id="59405" name="Line 13"/>
            <p:cNvSpPr>
              <a:spLocks noChangeShapeType="1"/>
            </p:cNvSpPr>
            <p:nvPr/>
          </p:nvSpPr>
          <p:spPr bwMode="auto">
            <a:xfrm>
              <a:off x="3191" y="1824"/>
              <a:ext cx="0" cy="296"/>
            </a:xfrm>
            <a:prstGeom prst="line">
              <a:avLst/>
            </a:prstGeom>
            <a:noFill/>
            <a:ln w="28575">
              <a:solidFill>
                <a:schemeClr val="tx2"/>
              </a:solidFill>
              <a:round/>
              <a:headEnd/>
              <a:tailEnd/>
            </a:ln>
          </p:spPr>
          <p:txBody>
            <a:bodyPr wrap="none" anchor="ctr"/>
            <a:lstStyle/>
            <a:p>
              <a:endParaRPr lang="en-GB"/>
            </a:p>
          </p:txBody>
        </p:sp>
        <p:sp>
          <p:nvSpPr>
            <p:cNvPr id="59406" name="Line 14"/>
            <p:cNvSpPr>
              <a:spLocks noChangeShapeType="1"/>
            </p:cNvSpPr>
            <p:nvPr/>
          </p:nvSpPr>
          <p:spPr bwMode="auto">
            <a:xfrm flipV="1">
              <a:off x="4671" y="1816"/>
              <a:ext cx="0" cy="304"/>
            </a:xfrm>
            <a:prstGeom prst="line">
              <a:avLst/>
            </a:prstGeom>
            <a:noFill/>
            <a:ln w="28575">
              <a:solidFill>
                <a:schemeClr val="tx2"/>
              </a:solidFill>
              <a:round/>
              <a:headEnd/>
              <a:tailEnd/>
            </a:ln>
          </p:spPr>
          <p:txBody>
            <a:bodyPr wrap="none" anchor="ctr"/>
            <a:lstStyle/>
            <a:p>
              <a:endParaRPr lang="en-GB"/>
            </a:p>
          </p:txBody>
        </p:sp>
        <p:sp>
          <p:nvSpPr>
            <p:cNvPr id="59407" name="Line 15"/>
            <p:cNvSpPr>
              <a:spLocks noChangeShapeType="1"/>
            </p:cNvSpPr>
            <p:nvPr/>
          </p:nvSpPr>
          <p:spPr bwMode="auto">
            <a:xfrm>
              <a:off x="3958" y="2128"/>
              <a:ext cx="0" cy="224"/>
            </a:xfrm>
            <a:prstGeom prst="line">
              <a:avLst/>
            </a:prstGeom>
            <a:noFill/>
            <a:ln w="28575">
              <a:solidFill>
                <a:schemeClr val="tx2"/>
              </a:solidFill>
              <a:round/>
              <a:headEnd/>
              <a:tailEnd type="triangle" w="med" len="med"/>
            </a:ln>
          </p:spPr>
          <p:txBody>
            <a:bodyPr wrap="none" anchor="ctr"/>
            <a:lstStyle/>
            <a:p>
              <a:endParaRPr lang="en-GB"/>
            </a:p>
          </p:txBody>
        </p:sp>
        <p:sp>
          <p:nvSpPr>
            <p:cNvPr id="59408" name="Line 16"/>
            <p:cNvSpPr>
              <a:spLocks noChangeShapeType="1"/>
            </p:cNvSpPr>
            <p:nvPr/>
          </p:nvSpPr>
          <p:spPr bwMode="auto">
            <a:xfrm>
              <a:off x="1654" y="2128"/>
              <a:ext cx="0" cy="224"/>
            </a:xfrm>
            <a:prstGeom prst="line">
              <a:avLst/>
            </a:prstGeom>
            <a:noFill/>
            <a:ln w="28575">
              <a:solidFill>
                <a:schemeClr val="tx2"/>
              </a:solidFill>
              <a:round/>
              <a:headEnd/>
              <a:tailEnd type="triangle" w="med" len="med"/>
            </a:ln>
          </p:spPr>
          <p:txBody>
            <a:bodyPr wrap="none" anchor="ctr"/>
            <a:lstStyle/>
            <a:p>
              <a:endParaRPr lang="en-GB"/>
            </a:p>
          </p:txBody>
        </p:sp>
        <p:cxnSp>
          <p:nvCxnSpPr>
            <p:cNvPr id="59409" name="AutoShape 17"/>
            <p:cNvCxnSpPr>
              <a:cxnSpLocks noChangeShapeType="1"/>
              <a:stCxn id="59403" idx="1"/>
              <a:endCxn id="59404" idx="0"/>
            </p:cNvCxnSpPr>
            <p:nvPr/>
          </p:nvCxnSpPr>
          <p:spPr bwMode="auto">
            <a:xfrm>
              <a:off x="967" y="2129"/>
              <a:ext cx="1408" cy="0"/>
            </a:xfrm>
            <a:prstGeom prst="straightConnector1">
              <a:avLst/>
            </a:prstGeom>
            <a:noFill/>
            <a:ln w="28575">
              <a:solidFill>
                <a:schemeClr val="tx1"/>
              </a:solidFill>
              <a:round/>
              <a:headEnd/>
              <a:tailEnd/>
            </a:ln>
          </p:spPr>
        </p:cxnSp>
        <p:cxnSp>
          <p:nvCxnSpPr>
            <p:cNvPr id="59410" name="AutoShape 18"/>
            <p:cNvCxnSpPr>
              <a:cxnSpLocks noChangeShapeType="1"/>
              <a:stCxn id="59405" idx="1"/>
              <a:endCxn id="59406" idx="0"/>
            </p:cNvCxnSpPr>
            <p:nvPr/>
          </p:nvCxnSpPr>
          <p:spPr bwMode="auto">
            <a:xfrm>
              <a:off x="3191" y="2129"/>
              <a:ext cx="1480" cy="0"/>
            </a:xfrm>
            <a:prstGeom prst="straightConnector1">
              <a:avLst/>
            </a:prstGeom>
            <a:noFill/>
            <a:ln w="28575">
              <a:solidFill>
                <a:schemeClr val="tx1"/>
              </a:solidFill>
              <a:round/>
              <a:headEnd/>
              <a:tailEnd/>
            </a:ln>
          </p:spPr>
        </p:cxnSp>
      </p:gr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1000"/>
                                  </p:stCondLst>
                                  <p:childTnLst>
                                    <p:set>
                                      <p:cBhvr>
                                        <p:cTn id="6" dur="1" fill="hold">
                                          <p:stCondLst>
                                            <p:cond delay="0"/>
                                          </p:stCondLst>
                                        </p:cTn>
                                        <p:tgtEl>
                                          <p:spTgt spid="699395"/>
                                        </p:tgtEl>
                                        <p:attrNameLst>
                                          <p:attrName>style.visibility</p:attrName>
                                        </p:attrNameLst>
                                      </p:cBhvr>
                                      <p:to>
                                        <p:strVal val="visible"/>
                                      </p:to>
                                    </p:set>
                                    <p:anim calcmode="lin" valueType="num">
                                      <p:cBhvr>
                                        <p:cTn id="7" dur="500" fill="hold"/>
                                        <p:tgtEl>
                                          <p:spTgt spid="699395"/>
                                        </p:tgtEl>
                                        <p:attrNameLst>
                                          <p:attrName>ppt_w</p:attrName>
                                        </p:attrNameLst>
                                      </p:cBhvr>
                                      <p:tavLst>
                                        <p:tav tm="0">
                                          <p:val>
                                            <p:fltVal val="0"/>
                                          </p:val>
                                        </p:tav>
                                        <p:tav tm="100000">
                                          <p:val>
                                            <p:strVal val="#ppt_w"/>
                                          </p:val>
                                        </p:tav>
                                      </p:tavLst>
                                    </p:anim>
                                    <p:anim calcmode="lin" valueType="num">
                                      <p:cBhvr>
                                        <p:cTn id="8" dur="500" fill="hold"/>
                                        <p:tgtEl>
                                          <p:spTgt spid="6993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39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61443" name="Rectangle 2"/>
          <p:cNvSpPr>
            <a:spLocks noGrp="1" noChangeArrowheads="1"/>
          </p:cNvSpPr>
          <p:nvPr>
            <p:ph type="title"/>
          </p:nvPr>
        </p:nvSpPr>
        <p:spPr>
          <a:noFill/>
        </p:spPr>
        <p:txBody>
          <a:bodyPr lIns="90488" tIns="44450" rIns="90488" bIns="44450"/>
          <a:lstStyle/>
          <a:p>
            <a:pPr eaLnBrk="1" hangingPunct="1"/>
            <a:r>
              <a:rPr lang="en-US" smtClean="0"/>
              <a:t>Learning Objective 2</a:t>
            </a:r>
          </a:p>
        </p:txBody>
      </p:sp>
      <p:sp>
        <p:nvSpPr>
          <p:cNvPr id="61444" name="Text Box 4"/>
          <p:cNvSpPr txBox="1">
            <a:spLocks noChangeArrowheads="1"/>
          </p:cNvSpPr>
          <p:nvPr/>
        </p:nvSpPr>
        <p:spPr bwMode="auto">
          <a:xfrm>
            <a:off x="1905000" y="2590800"/>
            <a:ext cx="5334000" cy="2679700"/>
          </a:xfrm>
          <a:prstGeom prst="rect">
            <a:avLst/>
          </a:prstGeom>
          <a:noFill/>
          <a:ln w="9525">
            <a:noFill/>
            <a:miter lim="800000"/>
            <a:headEnd/>
            <a:tailEnd/>
          </a:ln>
        </p:spPr>
        <p:txBody>
          <a:bodyPr>
            <a:spAutoFit/>
          </a:bodyPr>
          <a:lstStyle/>
          <a:p>
            <a:pPr algn="ctr">
              <a:spcBef>
                <a:spcPct val="50000"/>
              </a:spcBef>
            </a:pPr>
            <a:r>
              <a:rPr lang="en-US" sz="3400">
                <a:solidFill>
                  <a:srgbClr val="FFFFEF"/>
                </a:solidFill>
                <a:latin typeface="Verdana" pitchFamily="-105" charset="0"/>
                <a:cs typeface="Times New Roman" pitchFamily="-105" charset="0"/>
              </a:rPr>
              <a:t>Compute the direct materials price and quantity variances and explain their significance.</a:t>
            </a: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lIns="90488" tIns="44450" rIns="90488" bIns="44450"/>
          <a:lstStyle/>
          <a:p>
            <a:pPr eaLnBrk="1" hangingPunct="1"/>
            <a:r>
              <a:rPr lang="en-US" smtClean="0"/>
              <a:t>Standard Costs</a:t>
            </a:r>
          </a:p>
        </p:txBody>
      </p:sp>
      <p:sp>
        <p:nvSpPr>
          <p:cNvPr id="18435" name="Text Box 3"/>
          <p:cNvSpPr txBox="1">
            <a:spLocks noChangeArrowheads="1"/>
          </p:cNvSpPr>
          <p:nvPr/>
        </p:nvSpPr>
        <p:spPr bwMode="auto">
          <a:xfrm>
            <a:off x="1374775" y="1809750"/>
            <a:ext cx="6378575" cy="1096963"/>
          </a:xfrm>
          <a:prstGeom prst="rect">
            <a:avLst/>
          </a:prstGeom>
          <a:solidFill>
            <a:schemeClr val="folHlink"/>
          </a:solidFill>
          <a:ln w="9525">
            <a:noFill/>
            <a:miter lim="800000"/>
            <a:headEnd/>
            <a:tailEnd/>
          </a:ln>
        </p:spPr>
        <p:txBody>
          <a:bodyPr wrap="none">
            <a:spAutoFit/>
          </a:bodyPr>
          <a:lstStyle/>
          <a:p>
            <a:pPr algn="ctr"/>
            <a:r>
              <a:rPr lang="en-US" sz="2200" b="1">
                <a:latin typeface="Verdana" pitchFamily="-105" charset="0"/>
              </a:rPr>
              <a:t>Standards are benchmarks or “norms”</a:t>
            </a:r>
            <a:br>
              <a:rPr lang="en-US" sz="2200" b="1">
                <a:latin typeface="Verdana" pitchFamily="-105" charset="0"/>
              </a:rPr>
            </a:br>
            <a:r>
              <a:rPr lang="en-US" sz="2200" b="1">
                <a:latin typeface="Verdana" pitchFamily="-105" charset="0"/>
              </a:rPr>
              <a:t>for measuring performance.  Two types</a:t>
            </a:r>
            <a:br>
              <a:rPr lang="en-US" sz="2200" b="1">
                <a:latin typeface="Verdana" pitchFamily="-105" charset="0"/>
              </a:rPr>
            </a:br>
            <a:r>
              <a:rPr lang="en-US" sz="2200" b="1">
                <a:latin typeface="Verdana" pitchFamily="-105" charset="0"/>
              </a:rPr>
              <a:t>of standards are commonly used.</a:t>
            </a:r>
          </a:p>
        </p:txBody>
      </p:sp>
      <p:sp>
        <p:nvSpPr>
          <p:cNvPr id="660484" name="Oval 4"/>
          <p:cNvSpPr>
            <a:spLocks noChangeArrowheads="1"/>
          </p:cNvSpPr>
          <p:nvPr/>
        </p:nvSpPr>
        <p:spPr bwMode="auto">
          <a:xfrm>
            <a:off x="419100" y="3505200"/>
            <a:ext cx="3810000" cy="2514600"/>
          </a:xfrm>
          <a:prstGeom prst="ellipse">
            <a:avLst/>
          </a:prstGeom>
          <a:solidFill>
            <a:schemeClr val="hlink"/>
          </a:solidFill>
          <a:ln w="38100">
            <a:noFill/>
            <a:round/>
            <a:headEnd/>
            <a:tailEnd/>
          </a:ln>
        </p:spPr>
        <p:txBody>
          <a:bodyPr wrap="none" anchor="ctr"/>
          <a:lstStyle/>
          <a:p>
            <a:pPr algn="ctr"/>
            <a:r>
              <a:rPr lang="en-US" sz="2200">
                <a:solidFill>
                  <a:srgbClr val="FFFFFF"/>
                </a:solidFill>
                <a:latin typeface="Verdana" pitchFamily="-105" charset="0"/>
              </a:rPr>
              <a:t>Quantity standards</a:t>
            </a:r>
            <a:br>
              <a:rPr lang="en-US" sz="2200">
                <a:solidFill>
                  <a:srgbClr val="FFFFFF"/>
                </a:solidFill>
                <a:latin typeface="Verdana" pitchFamily="-105" charset="0"/>
              </a:rPr>
            </a:br>
            <a:r>
              <a:rPr lang="en-US" sz="2200">
                <a:solidFill>
                  <a:srgbClr val="FFFFFF"/>
                </a:solidFill>
                <a:latin typeface="Verdana" pitchFamily="-105" charset="0"/>
              </a:rPr>
              <a:t>specify how much of an</a:t>
            </a:r>
            <a:br>
              <a:rPr lang="en-US" sz="2200">
                <a:solidFill>
                  <a:srgbClr val="FFFFFF"/>
                </a:solidFill>
                <a:latin typeface="Verdana" pitchFamily="-105" charset="0"/>
              </a:rPr>
            </a:br>
            <a:r>
              <a:rPr lang="en-US" sz="2200">
                <a:solidFill>
                  <a:srgbClr val="FFFFFF"/>
                </a:solidFill>
                <a:latin typeface="Verdana" pitchFamily="-105" charset="0"/>
              </a:rPr>
              <a:t>input should be used to</a:t>
            </a:r>
            <a:br>
              <a:rPr lang="en-US" sz="2200">
                <a:solidFill>
                  <a:srgbClr val="FFFFFF"/>
                </a:solidFill>
                <a:latin typeface="Verdana" pitchFamily="-105" charset="0"/>
              </a:rPr>
            </a:br>
            <a:r>
              <a:rPr lang="en-US" sz="2200">
                <a:solidFill>
                  <a:srgbClr val="FFFFFF"/>
                </a:solidFill>
                <a:latin typeface="Verdana" pitchFamily="-105" charset="0"/>
              </a:rPr>
              <a:t>make a product or</a:t>
            </a:r>
            <a:br>
              <a:rPr lang="en-US" sz="2200">
                <a:solidFill>
                  <a:srgbClr val="FFFFFF"/>
                </a:solidFill>
                <a:latin typeface="Verdana" pitchFamily="-105" charset="0"/>
              </a:rPr>
            </a:br>
            <a:r>
              <a:rPr lang="en-US" sz="2200">
                <a:solidFill>
                  <a:srgbClr val="FFFFFF"/>
                </a:solidFill>
                <a:latin typeface="Verdana" pitchFamily="-105" charset="0"/>
              </a:rPr>
              <a:t>provide a service.</a:t>
            </a:r>
          </a:p>
        </p:txBody>
      </p:sp>
      <p:sp>
        <p:nvSpPr>
          <p:cNvPr id="660485" name="Oval 5"/>
          <p:cNvSpPr>
            <a:spLocks noChangeArrowheads="1"/>
          </p:cNvSpPr>
          <p:nvPr/>
        </p:nvSpPr>
        <p:spPr bwMode="auto">
          <a:xfrm>
            <a:off x="4953000" y="3505200"/>
            <a:ext cx="3810000" cy="2514600"/>
          </a:xfrm>
          <a:prstGeom prst="ellipse">
            <a:avLst/>
          </a:prstGeom>
          <a:solidFill>
            <a:schemeClr val="accent1"/>
          </a:solidFill>
          <a:ln w="38100">
            <a:noFill/>
            <a:round/>
            <a:headEnd/>
            <a:tailEnd/>
          </a:ln>
        </p:spPr>
        <p:txBody>
          <a:bodyPr wrap="none" anchor="ctr"/>
          <a:lstStyle/>
          <a:p>
            <a:pPr algn="ctr"/>
            <a:r>
              <a:rPr lang="en-US" sz="2200">
                <a:solidFill>
                  <a:srgbClr val="FFFFFF"/>
                </a:solidFill>
                <a:latin typeface="Verdana" pitchFamily="-105" charset="0"/>
              </a:rPr>
              <a:t>Cost (price)</a:t>
            </a:r>
            <a:br>
              <a:rPr lang="en-US" sz="2200">
                <a:solidFill>
                  <a:srgbClr val="FFFFFF"/>
                </a:solidFill>
                <a:latin typeface="Verdana" pitchFamily="-105" charset="0"/>
              </a:rPr>
            </a:br>
            <a:r>
              <a:rPr lang="en-US" sz="2200">
                <a:solidFill>
                  <a:srgbClr val="FFFFFF"/>
                </a:solidFill>
                <a:latin typeface="Verdana" pitchFamily="-105" charset="0"/>
              </a:rPr>
              <a:t>standards specify </a:t>
            </a:r>
            <a:br>
              <a:rPr lang="en-US" sz="2200">
                <a:solidFill>
                  <a:srgbClr val="FFFFFF"/>
                </a:solidFill>
                <a:latin typeface="Verdana" pitchFamily="-105" charset="0"/>
              </a:rPr>
            </a:br>
            <a:r>
              <a:rPr lang="en-US" sz="2200">
                <a:solidFill>
                  <a:srgbClr val="FFFFFF"/>
                </a:solidFill>
                <a:latin typeface="Verdana" pitchFamily="-105" charset="0"/>
              </a:rPr>
              <a:t> how much should be</a:t>
            </a:r>
            <a:br>
              <a:rPr lang="en-US" sz="2200">
                <a:solidFill>
                  <a:srgbClr val="FFFFFF"/>
                </a:solidFill>
                <a:latin typeface="Verdana" pitchFamily="-105" charset="0"/>
              </a:rPr>
            </a:br>
            <a:r>
              <a:rPr lang="en-US" sz="2200">
                <a:solidFill>
                  <a:srgbClr val="FFFFFF"/>
                </a:solidFill>
                <a:latin typeface="Verdana" pitchFamily="-105" charset="0"/>
              </a:rPr>
              <a:t> paid for each unit</a:t>
            </a:r>
            <a:br>
              <a:rPr lang="en-US" sz="2200">
                <a:solidFill>
                  <a:srgbClr val="FFFFFF"/>
                </a:solidFill>
                <a:latin typeface="Verdana" pitchFamily="-105" charset="0"/>
              </a:rPr>
            </a:br>
            <a:r>
              <a:rPr lang="en-US" sz="2200">
                <a:solidFill>
                  <a:srgbClr val="FFFFFF"/>
                </a:solidFill>
                <a:latin typeface="Verdana" pitchFamily="-105" charset="0"/>
              </a:rPr>
              <a:t>of the input.</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660484"/>
                                        </p:tgtEl>
                                        <p:attrNameLst>
                                          <p:attrName>style.visibility</p:attrName>
                                        </p:attrNameLst>
                                      </p:cBhvr>
                                      <p:to>
                                        <p:strVal val="visible"/>
                                      </p:to>
                                    </p:set>
                                    <p:anim calcmode="lin" valueType="num">
                                      <p:cBhvr>
                                        <p:cTn id="7" dur="500" fill="hold"/>
                                        <p:tgtEl>
                                          <p:spTgt spid="660484"/>
                                        </p:tgtEl>
                                        <p:attrNameLst>
                                          <p:attrName>ppt_w</p:attrName>
                                        </p:attrNameLst>
                                      </p:cBhvr>
                                      <p:tavLst>
                                        <p:tav tm="0">
                                          <p:val>
                                            <p:fltVal val="0"/>
                                          </p:val>
                                        </p:tav>
                                        <p:tav tm="100000">
                                          <p:val>
                                            <p:strVal val="#ppt_w"/>
                                          </p:val>
                                        </p:tav>
                                      </p:tavLst>
                                    </p:anim>
                                    <p:anim calcmode="lin" valueType="num">
                                      <p:cBhvr>
                                        <p:cTn id="8" dur="500" fill="hold"/>
                                        <p:tgtEl>
                                          <p:spTgt spid="660484"/>
                                        </p:tgtEl>
                                        <p:attrNameLst>
                                          <p:attrName>ppt_h</p:attrName>
                                        </p:attrNameLst>
                                      </p:cBhvr>
                                      <p:tavLst>
                                        <p:tav tm="0">
                                          <p:val>
                                            <p:fltVal val="0"/>
                                          </p:val>
                                        </p:tav>
                                        <p:tav tm="100000">
                                          <p:val>
                                            <p:strVal val="#ppt_h"/>
                                          </p:val>
                                        </p:tav>
                                      </p:tavLst>
                                    </p:anim>
                                    <p:anim calcmode="lin" valueType="num">
                                      <p:cBhvr>
                                        <p:cTn id="9" dur="500" fill="hold"/>
                                        <p:tgtEl>
                                          <p:spTgt spid="660484"/>
                                        </p:tgtEl>
                                        <p:attrNameLst>
                                          <p:attrName>ppt_x</p:attrName>
                                        </p:attrNameLst>
                                      </p:cBhvr>
                                      <p:tavLst>
                                        <p:tav tm="0">
                                          <p:val>
                                            <p:fltVal val="0.5"/>
                                          </p:val>
                                        </p:tav>
                                        <p:tav tm="100000">
                                          <p:val>
                                            <p:strVal val="#ppt_x"/>
                                          </p:val>
                                        </p:tav>
                                      </p:tavLst>
                                    </p:anim>
                                    <p:anim calcmode="lin" valueType="num">
                                      <p:cBhvr>
                                        <p:cTn id="10" dur="500" fill="hold"/>
                                        <p:tgtEl>
                                          <p:spTgt spid="660484"/>
                                        </p:tgtEl>
                                        <p:attrNameLst>
                                          <p:attrName>ppt_y</p:attrName>
                                        </p:attrNameLst>
                                      </p:cBhvr>
                                      <p:tavLst>
                                        <p:tav tm="0">
                                          <p:val>
                                            <p:fltVal val="0.5"/>
                                          </p:val>
                                        </p:tav>
                                        <p:tav tm="100000">
                                          <p:val>
                                            <p:strVal val="#ppt_y"/>
                                          </p:val>
                                        </p:tav>
                                      </p:tavLst>
                                    </p:anim>
                                  </p:childTnLst>
                                </p:cTn>
                              </p:par>
                            </p:childTnLst>
                          </p:cTn>
                        </p:par>
                        <p:par>
                          <p:cTn id="11" fill="hold">
                            <p:stCondLst>
                              <p:cond delay="1500"/>
                            </p:stCondLst>
                            <p:childTnLst>
                              <p:par>
                                <p:cTn id="12" presetID="23" presetClass="entr" presetSubtype="528" fill="hold" grpId="0" nodeType="afterEffect">
                                  <p:stCondLst>
                                    <p:cond delay="2000"/>
                                  </p:stCondLst>
                                  <p:childTnLst>
                                    <p:set>
                                      <p:cBhvr>
                                        <p:cTn id="13" dur="1" fill="hold">
                                          <p:stCondLst>
                                            <p:cond delay="0"/>
                                          </p:stCondLst>
                                        </p:cTn>
                                        <p:tgtEl>
                                          <p:spTgt spid="660485"/>
                                        </p:tgtEl>
                                        <p:attrNameLst>
                                          <p:attrName>style.visibility</p:attrName>
                                        </p:attrNameLst>
                                      </p:cBhvr>
                                      <p:to>
                                        <p:strVal val="visible"/>
                                      </p:to>
                                    </p:set>
                                    <p:anim calcmode="lin" valueType="num">
                                      <p:cBhvr>
                                        <p:cTn id="14" dur="500" fill="hold"/>
                                        <p:tgtEl>
                                          <p:spTgt spid="660485"/>
                                        </p:tgtEl>
                                        <p:attrNameLst>
                                          <p:attrName>ppt_w</p:attrName>
                                        </p:attrNameLst>
                                      </p:cBhvr>
                                      <p:tavLst>
                                        <p:tav tm="0">
                                          <p:val>
                                            <p:fltVal val="0"/>
                                          </p:val>
                                        </p:tav>
                                        <p:tav tm="100000">
                                          <p:val>
                                            <p:strVal val="#ppt_w"/>
                                          </p:val>
                                        </p:tav>
                                      </p:tavLst>
                                    </p:anim>
                                    <p:anim calcmode="lin" valueType="num">
                                      <p:cBhvr>
                                        <p:cTn id="15" dur="500" fill="hold"/>
                                        <p:tgtEl>
                                          <p:spTgt spid="660485"/>
                                        </p:tgtEl>
                                        <p:attrNameLst>
                                          <p:attrName>ppt_h</p:attrName>
                                        </p:attrNameLst>
                                      </p:cBhvr>
                                      <p:tavLst>
                                        <p:tav tm="0">
                                          <p:val>
                                            <p:fltVal val="0"/>
                                          </p:val>
                                        </p:tav>
                                        <p:tav tm="100000">
                                          <p:val>
                                            <p:strVal val="#ppt_h"/>
                                          </p:val>
                                        </p:tav>
                                      </p:tavLst>
                                    </p:anim>
                                    <p:anim calcmode="lin" valueType="num">
                                      <p:cBhvr>
                                        <p:cTn id="16" dur="500" fill="hold"/>
                                        <p:tgtEl>
                                          <p:spTgt spid="660485"/>
                                        </p:tgtEl>
                                        <p:attrNameLst>
                                          <p:attrName>ppt_x</p:attrName>
                                        </p:attrNameLst>
                                      </p:cBhvr>
                                      <p:tavLst>
                                        <p:tav tm="0">
                                          <p:val>
                                            <p:fltVal val="0.5"/>
                                          </p:val>
                                        </p:tav>
                                        <p:tav tm="100000">
                                          <p:val>
                                            <p:strVal val="#ppt_x"/>
                                          </p:val>
                                        </p:tav>
                                      </p:tavLst>
                                    </p:anim>
                                    <p:anim calcmode="lin" valueType="num">
                                      <p:cBhvr>
                                        <p:cTn id="17" dur="500" fill="hold"/>
                                        <p:tgtEl>
                                          <p:spTgt spid="66048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4" grpId="0" animBg="1" autoUpdateAnimBg="0"/>
      <p:bldP spid="660485"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1026"/>
          <p:cNvSpPr>
            <a:spLocks noGrp="1" noChangeArrowheads="1"/>
          </p:cNvSpPr>
          <p:nvPr>
            <p:ph type="body" idx="1"/>
          </p:nvPr>
        </p:nvSpPr>
        <p:spPr>
          <a:xfrm>
            <a:off x="228600" y="1828800"/>
            <a:ext cx="8610600" cy="3810000"/>
          </a:xfrm>
          <a:noFill/>
        </p:spPr>
        <p:txBody>
          <a:bodyPr lIns="90488" tIns="44450" rIns="90488" bIns="44450"/>
          <a:lstStyle/>
          <a:p>
            <a:pPr algn="ctr" eaLnBrk="1" hangingPunct="1">
              <a:spcBef>
                <a:spcPct val="65000"/>
              </a:spcBef>
              <a:buFont typeface="Times" pitchFamily="-105" charset="0"/>
              <a:buNone/>
            </a:pPr>
            <a:r>
              <a:rPr lang="en-US" smtClean="0"/>
              <a:t>  Glacier Peak Outfitters has the following direct material standard for the fiberfill in its mountain parka.</a:t>
            </a:r>
          </a:p>
          <a:p>
            <a:pPr algn="ctr" eaLnBrk="1" hangingPunct="1">
              <a:spcBef>
                <a:spcPct val="65000"/>
              </a:spcBef>
              <a:buFont typeface="Times" pitchFamily="-105" charset="0"/>
              <a:buNone/>
            </a:pPr>
            <a:r>
              <a:rPr lang="en-US" sz="2100" b="1" smtClean="0">
                <a:solidFill>
                  <a:srgbClr val="FF0000"/>
                </a:solidFill>
              </a:rPr>
              <a:t>0.1 kg. of fiberfill per parka at $5.00 per kg.</a:t>
            </a:r>
            <a:endParaRPr lang="en-US" b="1" smtClean="0">
              <a:solidFill>
                <a:srgbClr val="FF0000"/>
              </a:solidFill>
            </a:endParaRPr>
          </a:p>
          <a:p>
            <a:pPr algn="ctr" eaLnBrk="1" hangingPunct="1">
              <a:spcBef>
                <a:spcPct val="65000"/>
              </a:spcBef>
              <a:buFont typeface="Times" pitchFamily="-105" charset="0"/>
              <a:buNone/>
            </a:pPr>
            <a:r>
              <a:rPr lang="en-US" smtClean="0">
                <a:solidFill>
                  <a:schemeClr val="accent2"/>
                </a:solidFill>
              </a:rPr>
              <a:t>  </a:t>
            </a:r>
            <a:r>
              <a:rPr lang="en-US" smtClean="0"/>
              <a:t>Last month 210 kgs of fiberfill were purchased and used to make 2,000 parkas.  The material cost a total of $1,029.</a:t>
            </a:r>
          </a:p>
        </p:txBody>
      </p:sp>
      <p:sp>
        <p:nvSpPr>
          <p:cNvPr id="63492" name="Rectangle 1027"/>
          <p:cNvSpPr>
            <a:spLocks noGrp="1" noChangeArrowheads="1"/>
          </p:cNvSpPr>
          <p:nvPr>
            <p:ph type="title"/>
          </p:nvPr>
        </p:nvSpPr>
        <p:spPr>
          <a:noFill/>
        </p:spPr>
        <p:txBody>
          <a:bodyPr lIns="90488" tIns="44450" rIns="90488" bIns="44450"/>
          <a:lstStyle/>
          <a:p>
            <a:pPr eaLnBrk="1" hangingPunct="1">
              <a:lnSpc>
                <a:spcPct val="85000"/>
              </a:lnSpc>
            </a:pPr>
            <a:r>
              <a:rPr lang="en-US" smtClean="0"/>
              <a:t>Material Variances Example</a:t>
            </a:r>
          </a:p>
        </p:txBody>
      </p:sp>
      <p:graphicFrame>
        <p:nvGraphicFramePr>
          <p:cNvPr id="63490" name="Object 1028"/>
          <p:cNvGraphicFramePr>
            <a:graphicFrameLocks noChangeAspect="1"/>
          </p:cNvGraphicFramePr>
          <p:nvPr/>
        </p:nvGraphicFramePr>
        <p:xfrm>
          <a:off x="7086600" y="5689600"/>
          <a:ext cx="1600200" cy="711200"/>
        </p:xfrm>
        <a:graphic>
          <a:graphicData uri="http://schemas.openxmlformats.org/presentationml/2006/ole">
            <p:oleObj spid="_x0000_s63490" name="Clip" r:id="rId4" imgW="2286000" imgH="1017000" progId="">
              <p:embed/>
            </p:oleObj>
          </a:graphicData>
        </a:graphic>
      </p:graphicFrame>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210 kgs.                     210 kgs.                       200 kgs.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$4.90 per kg.             $5.00 per kg.                $5.00 per kg.</a:t>
            </a:r>
          </a:p>
          <a:p>
            <a:pPr eaLnBrk="1" hangingPunct="1">
              <a:spcBef>
                <a:spcPct val="50000"/>
              </a:spcBef>
            </a:pPr>
            <a:r>
              <a:rPr lang="en-US" sz="2400">
                <a:solidFill>
                  <a:schemeClr val="tx2"/>
                </a:solidFill>
              </a:rPr>
              <a:t>      </a:t>
            </a:r>
            <a:r>
              <a:rPr lang="en-US" sz="2400">
                <a:solidFill>
                  <a:srgbClr val="FF0000"/>
                </a:solidFill>
              </a:rPr>
              <a:t>= $1,029                     = $1,050                   = $1,000   </a:t>
            </a:r>
          </a:p>
        </p:txBody>
      </p:sp>
      <p:grpSp>
        <p:nvGrpSpPr>
          <p:cNvPr id="2" name="Group 3"/>
          <p:cNvGrpSpPr>
            <a:grpSpLocks/>
          </p:cNvGrpSpPr>
          <p:nvPr/>
        </p:nvGrpSpPr>
        <p:grpSpPr bwMode="auto">
          <a:xfrm>
            <a:off x="876300" y="4341813"/>
            <a:ext cx="3883025" cy="1506537"/>
            <a:chOff x="552" y="2735"/>
            <a:chExt cx="2446" cy="949"/>
          </a:xfrm>
        </p:grpSpPr>
        <p:sp>
          <p:nvSpPr>
            <p:cNvPr id="65549" name="Freeform 4"/>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65550" name="Rectangle 5"/>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Price variance</a:t>
              </a:r>
              <a:br>
                <a:rPr lang="en-US" sz="2400">
                  <a:solidFill>
                    <a:srgbClr val="FF0000"/>
                  </a:solidFill>
                </a:rPr>
              </a:br>
              <a:r>
                <a:rPr lang="en-US" sz="2400">
                  <a:solidFill>
                    <a:srgbClr val="FF0000"/>
                  </a:solidFill>
                </a:rPr>
                <a:t>$21 favorable</a:t>
              </a:r>
            </a:p>
          </p:txBody>
        </p:sp>
      </p:grpSp>
      <p:grpSp>
        <p:nvGrpSpPr>
          <p:cNvPr id="3" name="Group 6"/>
          <p:cNvGrpSpPr>
            <a:grpSpLocks/>
          </p:cNvGrpSpPr>
          <p:nvPr/>
        </p:nvGrpSpPr>
        <p:grpSpPr bwMode="auto">
          <a:xfrm>
            <a:off x="4248150" y="4341813"/>
            <a:ext cx="3883025" cy="1506537"/>
            <a:chOff x="2676" y="2735"/>
            <a:chExt cx="2446" cy="949"/>
          </a:xfrm>
        </p:grpSpPr>
        <p:sp>
          <p:nvSpPr>
            <p:cNvPr id="65547" name="Rectangle 7"/>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Quantity variance</a:t>
              </a:r>
              <a:br>
                <a:rPr lang="en-US" sz="2400">
                  <a:solidFill>
                    <a:srgbClr val="FF0000"/>
                  </a:solidFill>
                </a:rPr>
              </a:br>
              <a:r>
                <a:rPr lang="en-US" sz="2400">
                  <a:solidFill>
                    <a:srgbClr val="FF0000"/>
                  </a:solidFill>
                </a:rPr>
                <a:t>$50 unfavorable</a:t>
              </a:r>
            </a:p>
          </p:txBody>
        </p:sp>
        <p:sp>
          <p:nvSpPr>
            <p:cNvPr id="65548" name="Freeform 8"/>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
        <p:nvSpPr>
          <p:cNvPr id="65542" name="Rectangle 9"/>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Quantity       Actual Quantity	    Standard Quantity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Price           Standard Price          Standard Price</a:t>
            </a:r>
          </a:p>
        </p:txBody>
      </p:sp>
      <p:sp>
        <p:nvSpPr>
          <p:cNvPr id="65543" name="Line 10"/>
          <p:cNvSpPr>
            <a:spLocks noChangeShapeType="1"/>
          </p:cNvSpPr>
          <p:nvPr/>
        </p:nvSpPr>
        <p:spPr bwMode="auto">
          <a:xfrm>
            <a:off x="442913" y="2436813"/>
            <a:ext cx="2184400" cy="0"/>
          </a:xfrm>
          <a:prstGeom prst="line">
            <a:avLst/>
          </a:prstGeom>
          <a:noFill/>
          <a:ln w="28575">
            <a:solidFill>
              <a:schemeClr val="tx2"/>
            </a:solidFill>
            <a:round/>
            <a:headEnd/>
            <a:tailEnd/>
          </a:ln>
        </p:spPr>
        <p:txBody>
          <a:bodyPr wrap="none" anchor="ctr"/>
          <a:lstStyle/>
          <a:p>
            <a:endParaRPr lang="en-GB"/>
          </a:p>
        </p:txBody>
      </p:sp>
      <p:sp>
        <p:nvSpPr>
          <p:cNvPr id="65544" name="Line 11"/>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65545" name="Line 12"/>
          <p:cNvSpPr>
            <a:spLocks noChangeShapeType="1"/>
          </p:cNvSpPr>
          <p:nvPr/>
        </p:nvSpPr>
        <p:spPr bwMode="auto">
          <a:xfrm>
            <a:off x="6208713" y="2436813"/>
            <a:ext cx="2413000" cy="0"/>
          </a:xfrm>
          <a:prstGeom prst="line">
            <a:avLst/>
          </a:prstGeom>
          <a:noFill/>
          <a:ln w="28575">
            <a:solidFill>
              <a:schemeClr val="tx2"/>
            </a:solidFill>
            <a:round/>
            <a:headEnd/>
            <a:tailEnd/>
          </a:ln>
        </p:spPr>
        <p:txBody>
          <a:bodyPr wrap="none" anchor="ctr"/>
          <a:lstStyle/>
          <a:p>
            <a:endParaRPr lang="en-GB"/>
          </a:p>
        </p:txBody>
      </p:sp>
      <p:graphicFrame>
        <p:nvGraphicFramePr>
          <p:cNvPr id="65538" name="Object 13"/>
          <p:cNvGraphicFramePr>
            <a:graphicFrameLocks noChangeAspect="1"/>
          </p:cNvGraphicFramePr>
          <p:nvPr/>
        </p:nvGraphicFramePr>
        <p:xfrm>
          <a:off x="7086600" y="5689600"/>
          <a:ext cx="1600200" cy="711200"/>
        </p:xfrm>
        <a:graphic>
          <a:graphicData uri="http://schemas.openxmlformats.org/presentationml/2006/ole">
            <p:oleObj spid="_x0000_s65538" name="Clip" r:id="rId4" imgW="2286000" imgH="1017000" progId="">
              <p:embed/>
            </p:oleObj>
          </a:graphicData>
        </a:graphic>
      </p:graphicFrame>
      <p:sp>
        <p:nvSpPr>
          <p:cNvPr id="65546" name="Rectangle 14"/>
          <p:cNvSpPr>
            <a:spLocks noGrp="1" noChangeArrowheads="1"/>
          </p:cNvSpPr>
          <p:nvPr>
            <p:ph type="title"/>
          </p:nvPr>
        </p:nvSpPr>
        <p:spPr>
          <a:noFill/>
        </p:spPr>
        <p:txBody>
          <a:bodyPr lIns="90488" tIns="44450" rIns="90488" bIns="44450"/>
          <a:lstStyle/>
          <a:p>
            <a:pPr eaLnBrk="1" hangingPunct="1">
              <a:lnSpc>
                <a:spcPct val="85000"/>
              </a:lnSpc>
            </a:pPr>
            <a:r>
              <a:rPr lang="en-US" smtClean="0"/>
              <a:t>Material Variances Summary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3490"/>
                                        </p:tgtEl>
                                        <p:attrNameLst>
                                          <p:attrName>style.visibility</p:attrName>
                                        </p:attrNameLst>
                                      </p:cBhvr>
                                      <p:to>
                                        <p:strVal val="visible"/>
                                      </p:to>
                                    </p:set>
                                    <p:animEffect transition="in" filter="wipe(up)">
                                      <p:cBhvr>
                                        <p:cTn id="7" dur="500"/>
                                        <p:tgtEl>
                                          <p:spTgt spid="703490"/>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ppt_y-#ppt_h/2"/>
                                          </p:val>
                                        </p:tav>
                                        <p:tav tm="100000">
                                          <p:val>
                                            <p:strVal val="#ppt_y"/>
                                          </p:val>
                                        </p:tav>
                                      </p:tavLst>
                                    </p:anim>
                                    <p:anim calcmode="lin" valueType="num">
                                      <p:cBhvr>
                                        <p:cTn id="20" dur="500" fill="hold"/>
                                        <p:tgtEl>
                                          <p:spTgt spid="3"/>
                                        </p:tgtEl>
                                        <p:attrNameLst>
                                          <p:attrName>ppt_w</p:attrName>
                                        </p:attrNameLst>
                                      </p:cBhvr>
                                      <p:tavLst>
                                        <p:tav tm="0">
                                          <p:val>
                                            <p:strVal val="#ppt_w"/>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210 kgs.                     210 kgs.                       200 kgs.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$4.90 per kg.             $5.00 per kg.                $5.00 per kg.</a:t>
            </a:r>
          </a:p>
          <a:p>
            <a:pPr eaLnBrk="1" hangingPunct="1">
              <a:spcBef>
                <a:spcPct val="50000"/>
              </a:spcBef>
            </a:pPr>
            <a:r>
              <a:rPr lang="en-US" sz="2400">
                <a:solidFill>
                  <a:schemeClr val="tx2"/>
                </a:solidFill>
              </a:rPr>
              <a:t>      </a:t>
            </a:r>
            <a:r>
              <a:rPr lang="en-US" sz="2400">
                <a:solidFill>
                  <a:srgbClr val="FF0000"/>
                </a:solidFill>
              </a:rPr>
              <a:t>= $1,029                     = $1,050                   = $1,000   </a:t>
            </a:r>
          </a:p>
        </p:txBody>
      </p:sp>
      <p:sp>
        <p:nvSpPr>
          <p:cNvPr id="67588" name="Freeform 3"/>
          <p:cNvSpPr>
            <a:spLocks/>
          </p:cNvSpPr>
          <p:nvPr/>
        </p:nvSpPr>
        <p:spPr bwMode="auto">
          <a:xfrm>
            <a:off x="1235075" y="4341813"/>
            <a:ext cx="3143250" cy="619125"/>
          </a:xfrm>
          <a:custGeom>
            <a:avLst/>
            <a:gdLst>
              <a:gd name="T0" fmla="*/ 2147483647 w 1980"/>
              <a:gd name="T1" fmla="*/ 642640638 h 390"/>
              <a:gd name="T2" fmla="*/ 2147483647 w 1980"/>
              <a:gd name="T3" fmla="*/ 614918125 h 390"/>
              <a:gd name="T4" fmla="*/ 2147483647 w 1980"/>
              <a:gd name="T5" fmla="*/ 564515000 h 390"/>
              <a:gd name="T6" fmla="*/ 2147483647 w 1980"/>
              <a:gd name="T7" fmla="*/ 488910313 h 390"/>
              <a:gd name="T8" fmla="*/ 2147483647 w 1980"/>
              <a:gd name="T9" fmla="*/ 393144375 h 390"/>
              <a:gd name="T10" fmla="*/ 2147483647 w 1980"/>
              <a:gd name="T11" fmla="*/ 282257500 h 390"/>
              <a:gd name="T12" fmla="*/ 2147483647 w 1980"/>
              <a:gd name="T13" fmla="*/ 161290000 h 390"/>
              <a:gd name="T14" fmla="*/ 2147483647 w 1980"/>
              <a:gd name="T15" fmla="*/ 32762825 h 390"/>
              <a:gd name="T16" fmla="*/ 2147483647 w 1980"/>
              <a:gd name="T17" fmla="*/ 52924075 h 390"/>
              <a:gd name="T18" fmla="*/ 2147483647 w 1980"/>
              <a:gd name="T19" fmla="*/ 161290000 h 390"/>
              <a:gd name="T20" fmla="*/ 2147483647 w 1980"/>
              <a:gd name="T21" fmla="*/ 257055938 h 390"/>
              <a:gd name="T22" fmla="*/ 2147483647 w 1980"/>
              <a:gd name="T23" fmla="*/ 337700938 h 390"/>
              <a:gd name="T24" fmla="*/ 2147483647 w 1980"/>
              <a:gd name="T25" fmla="*/ 400705638 h 390"/>
              <a:gd name="T26" fmla="*/ 2147483647 w 1980"/>
              <a:gd name="T27" fmla="*/ 438507188 h 390"/>
              <a:gd name="T28" fmla="*/ 2147483647 w 1980"/>
              <a:gd name="T29" fmla="*/ 453628125 h 390"/>
              <a:gd name="T30" fmla="*/ 2147483647 w 1980"/>
              <a:gd name="T31" fmla="*/ 458668438 h 390"/>
              <a:gd name="T32" fmla="*/ 2147483647 w 1980"/>
              <a:gd name="T33" fmla="*/ 486390950 h 390"/>
              <a:gd name="T34" fmla="*/ 2147483647 w 1980"/>
              <a:gd name="T35" fmla="*/ 536794075 h 390"/>
              <a:gd name="T36" fmla="*/ 2147483647 w 1980"/>
              <a:gd name="T37" fmla="*/ 609877813 h 390"/>
              <a:gd name="T38" fmla="*/ 2147483647 w 1980"/>
              <a:gd name="T39" fmla="*/ 695563125 h 390"/>
              <a:gd name="T40" fmla="*/ 2147483647 w 1980"/>
              <a:gd name="T41" fmla="*/ 796369375 h 390"/>
              <a:gd name="T42" fmla="*/ 2147483647 w 1980"/>
              <a:gd name="T43" fmla="*/ 851812813 h 390"/>
              <a:gd name="T44" fmla="*/ 2147483647 w 1980"/>
              <a:gd name="T45" fmla="*/ 796369375 h 390"/>
              <a:gd name="T46" fmla="*/ 2147483647 w 1980"/>
              <a:gd name="T47" fmla="*/ 695563125 h 390"/>
              <a:gd name="T48" fmla="*/ 2147483647 w 1980"/>
              <a:gd name="T49" fmla="*/ 609877813 h 390"/>
              <a:gd name="T50" fmla="*/ 2147483647 w 1980"/>
              <a:gd name="T51" fmla="*/ 536794075 h 390"/>
              <a:gd name="T52" fmla="*/ 2144653763 w 1980"/>
              <a:gd name="T53" fmla="*/ 486390950 h 390"/>
              <a:gd name="T54" fmla="*/ 2003525013 w 1980"/>
              <a:gd name="T55" fmla="*/ 458668438 h 390"/>
              <a:gd name="T56" fmla="*/ 657761575 w 1980"/>
              <a:gd name="T57" fmla="*/ 453628125 h 390"/>
              <a:gd name="T58" fmla="*/ 501511888 w 1980"/>
              <a:gd name="T59" fmla="*/ 438507188 h 390"/>
              <a:gd name="T60" fmla="*/ 355342825 w 1980"/>
              <a:gd name="T61" fmla="*/ 400705638 h 390"/>
              <a:gd name="T62" fmla="*/ 226814063 w 1980"/>
              <a:gd name="T63" fmla="*/ 337700938 h 390"/>
              <a:gd name="T64" fmla="*/ 120967500 w 1980"/>
              <a:gd name="T65" fmla="*/ 257055938 h 390"/>
              <a:gd name="T66" fmla="*/ 47883763 w 1980"/>
              <a:gd name="T67" fmla="*/ 161290000 h 390"/>
              <a:gd name="T68" fmla="*/ 7561263 w 1980"/>
              <a:gd name="T69" fmla="*/ 52924075 h 390"/>
              <a:gd name="T70" fmla="*/ 5040313 w 1980"/>
              <a:gd name="T71" fmla="*/ 32762825 h 390"/>
              <a:gd name="T72" fmla="*/ 32762825 w 1980"/>
              <a:gd name="T73" fmla="*/ 161290000 h 390"/>
              <a:gd name="T74" fmla="*/ 100806250 w 1980"/>
              <a:gd name="T75" fmla="*/ 282257500 h 390"/>
              <a:gd name="T76" fmla="*/ 204133450 w 1980"/>
              <a:gd name="T77" fmla="*/ 393144375 h 390"/>
              <a:gd name="T78" fmla="*/ 332660625 w 1980"/>
              <a:gd name="T79" fmla="*/ 488910313 h 390"/>
              <a:gd name="T80" fmla="*/ 486390950 w 1980"/>
              <a:gd name="T81" fmla="*/ 564515000 h 390"/>
              <a:gd name="T82" fmla="*/ 660280938 w 1980"/>
              <a:gd name="T83" fmla="*/ 614918125 h 390"/>
              <a:gd name="T84" fmla="*/ 841732188 w 1980"/>
              <a:gd name="T85" fmla="*/ 642640638 h 390"/>
              <a:gd name="T86" fmla="*/ 2023686263 w 1980"/>
              <a:gd name="T87" fmla="*/ 647680950 h 390"/>
              <a:gd name="T88" fmla="*/ 2147483647 w 1980"/>
              <a:gd name="T89" fmla="*/ 660280938 h 390"/>
              <a:gd name="T90" fmla="*/ 2147483647 w 1980"/>
              <a:gd name="T91" fmla="*/ 698084075 h 390"/>
              <a:gd name="T92" fmla="*/ 2147483647 w 1980"/>
              <a:gd name="T93" fmla="*/ 761087188 h 390"/>
              <a:gd name="T94" fmla="*/ 2147483647 w 1980"/>
              <a:gd name="T95" fmla="*/ 839212825 h 390"/>
              <a:gd name="T96" fmla="*/ 2147483647 w 1980"/>
              <a:gd name="T97" fmla="*/ 929938450 h 390"/>
              <a:gd name="T98" fmla="*/ 2147483647 w 1980"/>
              <a:gd name="T99" fmla="*/ 980341575 h 390"/>
              <a:gd name="T100" fmla="*/ 2147483647 w 1980"/>
              <a:gd name="T101" fmla="*/ 887095000 h 390"/>
              <a:gd name="T102" fmla="*/ 2147483647 w 1980"/>
              <a:gd name="T103" fmla="*/ 801409688 h 390"/>
              <a:gd name="T104" fmla="*/ 2147483647 w 1980"/>
              <a:gd name="T105" fmla="*/ 730845313 h 390"/>
              <a:gd name="T106" fmla="*/ 2147483647 w 1980"/>
              <a:gd name="T107" fmla="*/ 680442188 h 390"/>
              <a:gd name="T108" fmla="*/ 2147483647 w 1980"/>
              <a:gd name="T109" fmla="*/ 652721263 h 390"/>
              <a:gd name="T110" fmla="*/ 2147483647 w 1980"/>
              <a:gd name="T111" fmla="*/ 647680950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67589" name="Rectangle 4"/>
          <p:cNvSpPr>
            <a:spLocks noChangeArrowheads="1"/>
          </p:cNvSpPr>
          <p:nvPr/>
        </p:nvSpPr>
        <p:spPr bwMode="auto">
          <a:xfrm>
            <a:off x="876300" y="5029200"/>
            <a:ext cx="38830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Price variance</a:t>
            </a:r>
            <a:br>
              <a:rPr lang="en-US" sz="2400">
                <a:solidFill>
                  <a:srgbClr val="FF0000"/>
                </a:solidFill>
              </a:rPr>
            </a:br>
            <a:r>
              <a:rPr lang="en-US" sz="2400">
                <a:solidFill>
                  <a:srgbClr val="FF0000"/>
                </a:solidFill>
              </a:rPr>
              <a:t>$21 favorable</a:t>
            </a:r>
          </a:p>
        </p:txBody>
      </p:sp>
      <p:sp>
        <p:nvSpPr>
          <p:cNvPr id="67590" name="Rectangle 5"/>
          <p:cNvSpPr>
            <a:spLocks noChangeArrowheads="1"/>
          </p:cNvSpPr>
          <p:nvPr/>
        </p:nvSpPr>
        <p:spPr bwMode="auto">
          <a:xfrm>
            <a:off x="4248150" y="5029200"/>
            <a:ext cx="38830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Quantity variance</a:t>
            </a:r>
            <a:br>
              <a:rPr lang="en-US" sz="2400">
                <a:solidFill>
                  <a:srgbClr val="FF0000"/>
                </a:solidFill>
              </a:rPr>
            </a:br>
            <a:r>
              <a:rPr lang="en-US" sz="2400">
                <a:solidFill>
                  <a:srgbClr val="FF0000"/>
                </a:solidFill>
              </a:rPr>
              <a:t>$50 unfavorable</a:t>
            </a:r>
          </a:p>
        </p:txBody>
      </p:sp>
      <p:sp>
        <p:nvSpPr>
          <p:cNvPr id="67591" name="Freeform 6"/>
          <p:cNvSpPr>
            <a:spLocks/>
          </p:cNvSpPr>
          <p:nvPr/>
        </p:nvSpPr>
        <p:spPr bwMode="auto">
          <a:xfrm>
            <a:off x="4589463" y="4341813"/>
            <a:ext cx="3143250" cy="619125"/>
          </a:xfrm>
          <a:custGeom>
            <a:avLst/>
            <a:gdLst>
              <a:gd name="T0" fmla="*/ 2147483647 w 1980"/>
              <a:gd name="T1" fmla="*/ 642640638 h 390"/>
              <a:gd name="T2" fmla="*/ 2147483647 w 1980"/>
              <a:gd name="T3" fmla="*/ 614918125 h 390"/>
              <a:gd name="T4" fmla="*/ 2147483647 w 1980"/>
              <a:gd name="T5" fmla="*/ 564515000 h 390"/>
              <a:gd name="T6" fmla="*/ 2147483647 w 1980"/>
              <a:gd name="T7" fmla="*/ 488910313 h 390"/>
              <a:gd name="T8" fmla="*/ 2147483647 w 1980"/>
              <a:gd name="T9" fmla="*/ 393144375 h 390"/>
              <a:gd name="T10" fmla="*/ 2147483647 w 1980"/>
              <a:gd name="T11" fmla="*/ 282257500 h 390"/>
              <a:gd name="T12" fmla="*/ 2147483647 w 1980"/>
              <a:gd name="T13" fmla="*/ 161290000 h 390"/>
              <a:gd name="T14" fmla="*/ 2147483647 w 1980"/>
              <a:gd name="T15" fmla="*/ 32762825 h 390"/>
              <a:gd name="T16" fmla="*/ 2147483647 w 1980"/>
              <a:gd name="T17" fmla="*/ 52924075 h 390"/>
              <a:gd name="T18" fmla="*/ 2147483647 w 1980"/>
              <a:gd name="T19" fmla="*/ 161290000 h 390"/>
              <a:gd name="T20" fmla="*/ 2147483647 w 1980"/>
              <a:gd name="T21" fmla="*/ 257055938 h 390"/>
              <a:gd name="T22" fmla="*/ 2147483647 w 1980"/>
              <a:gd name="T23" fmla="*/ 337700938 h 390"/>
              <a:gd name="T24" fmla="*/ 2147483647 w 1980"/>
              <a:gd name="T25" fmla="*/ 400705638 h 390"/>
              <a:gd name="T26" fmla="*/ 2147483647 w 1980"/>
              <a:gd name="T27" fmla="*/ 438507188 h 390"/>
              <a:gd name="T28" fmla="*/ 2147483647 w 1980"/>
              <a:gd name="T29" fmla="*/ 453628125 h 390"/>
              <a:gd name="T30" fmla="*/ 2147483647 w 1980"/>
              <a:gd name="T31" fmla="*/ 458668438 h 390"/>
              <a:gd name="T32" fmla="*/ 2147483647 w 1980"/>
              <a:gd name="T33" fmla="*/ 486390950 h 390"/>
              <a:gd name="T34" fmla="*/ 2147483647 w 1980"/>
              <a:gd name="T35" fmla="*/ 536794075 h 390"/>
              <a:gd name="T36" fmla="*/ 2147483647 w 1980"/>
              <a:gd name="T37" fmla="*/ 609877813 h 390"/>
              <a:gd name="T38" fmla="*/ 2147483647 w 1980"/>
              <a:gd name="T39" fmla="*/ 695563125 h 390"/>
              <a:gd name="T40" fmla="*/ 2147483647 w 1980"/>
              <a:gd name="T41" fmla="*/ 796369375 h 390"/>
              <a:gd name="T42" fmla="*/ 2147483647 w 1980"/>
              <a:gd name="T43" fmla="*/ 851812813 h 390"/>
              <a:gd name="T44" fmla="*/ 2147483647 w 1980"/>
              <a:gd name="T45" fmla="*/ 796369375 h 390"/>
              <a:gd name="T46" fmla="*/ 2147483647 w 1980"/>
              <a:gd name="T47" fmla="*/ 695563125 h 390"/>
              <a:gd name="T48" fmla="*/ 2147483647 w 1980"/>
              <a:gd name="T49" fmla="*/ 609877813 h 390"/>
              <a:gd name="T50" fmla="*/ 2147483647 w 1980"/>
              <a:gd name="T51" fmla="*/ 536794075 h 390"/>
              <a:gd name="T52" fmla="*/ 2144653763 w 1980"/>
              <a:gd name="T53" fmla="*/ 486390950 h 390"/>
              <a:gd name="T54" fmla="*/ 2003525013 w 1980"/>
              <a:gd name="T55" fmla="*/ 458668438 h 390"/>
              <a:gd name="T56" fmla="*/ 657761575 w 1980"/>
              <a:gd name="T57" fmla="*/ 453628125 h 390"/>
              <a:gd name="T58" fmla="*/ 501511888 w 1980"/>
              <a:gd name="T59" fmla="*/ 438507188 h 390"/>
              <a:gd name="T60" fmla="*/ 355342825 w 1980"/>
              <a:gd name="T61" fmla="*/ 400705638 h 390"/>
              <a:gd name="T62" fmla="*/ 226814063 w 1980"/>
              <a:gd name="T63" fmla="*/ 337700938 h 390"/>
              <a:gd name="T64" fmla="*/ 120967500 w 1980"/>
              <a:gd name="T65" fmla="*/ 257055938 h 390"/>
              <a:gd name="T66" fmla="*/ 47883763 w 1980"/>
              <a:gd name="T67" fmla="*/ 161290000 h 390"/>
              <a:gd name="T68" fmla="*/ 7561263 w 1980"/>
              <a:gd name="T69" fmla="*/ 52924075 h 390"/>
              <a:gd name="T70" fmla="*/ 5040313 w 1980"/>
              <a:gd name="T71" fmla="*/ 32762825 h 390"/>
              <a:gd name="T72" fmla="*/ 32762825 w 1980"/>
              <a:gd name="T73" fmla="*/ 161290000 h 390"/>
              <a:gd name="T74" fmla="*/ 100806250 w 1980"/>
              <a:gd name="T75" fmla="*/ 282257500 h 390"/>
              <a:gd name="T76" fmla="*/ 204133450 w 1980"/>
              <a:gd name="T77" fmla="*/ 393144375 h 390"/>
              <a:gd name="T78" fmla="*/ 332660625 w 1980"/>
              <a:gd name="T79" fmla="*/ 488910313 h 390"/>
              <a:gd name="T80" fmla="*/ 486390950 w 1980"/>
              <a:gd name="T81" fmla="*/ 564515000 h 390"/>
              <a:gd name="T82" fmla="*/ 660280938 w 1980"/>
              <a:gd name="T83" fmla="*/ 614918125 h 390"/>
              <a:gd name="T84" fmla="*/ 841732188 w 1980"/>
              <a:gd name="T85" fmla="*/ 642640638 h 390"/>
              <a:gd name="T86" fmla="*/ 2023686263 w 1980"/>
              <a:gd name="T87" fmla="*/ 647680950 h 390"/>
              <a:gd name="T88" fmla="*/ 2147483647 w 1980"/>
              <a:gd name="T89" fmla="*/ 660280938 h 390"/>
              <a:gd name="T90" fmla="*/ 2147483647 w 1980"/>
              <a:gd name="T91" fmla="*/ 698084075 h 390"/>
              <a:gd name="T92" fmla="*/ 2147483647 w 1980"/>
              <a:gd name="T93" fmla="*/ 761087188 h 390"/>
              <a:gd name="T94" fmla="*/ 2147483647 w 1980"/>
              <a:gd name="T95" fmla="*/ 839212825 h 390"/>
              <a:gd name="T96" fmla="*/ 2147483647 w 1980"/>
              <a:gd name="T97" fmla="*/ 929938450 h 390"/>
              <a:gd name="T98" fmla="*/ 2147483647 w 1980"/>
              <a:gd name="T99" fmla="*/ 980341575 h 390"/>
              <a:gd name="T100" fmla="*/ 2147483647 w 1980"/>
              <a:gd name="T101" fmla="*/ 887095000 h 390"/>
              <a:gd name="T102" fmla="*/ 2147483647 w 1980"/>
              <a:gd name="T103" fmla="*/ 801409688 h 390"/>
              <a:gd name="T104" fmla="*/ 2147483647 w 1980"/>
              <a:gd name="T105" fmla="*/ 730845313 h 390"/>
              <a:gd name="T106" fmla="*/ 2147483647 w 1980"/>
              <a:gd name="T107" fmla="*/ 680442188 h 390"/>
              <a:gd name="T108" fmla="*/ 2147483647 w 1980"/>
              <a:gd name="T109" fmla="*/ 652721263 h 390"/>
              <a:gd name="T110" fmla="*/ 2147483647 w 1980"/>
              <a:gd name="T111" fmla="*/ 647680950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67592" name="Rectangle 7"/>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Quantity       Actual Quantity	    Standard Quantity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Price           Standard Price          Standard Price</a:t>
            </a:r>
          </a:p>
        </p:txBody>
      </p:sp>
      <p:sp>
        <p:nvSpPr>
          <p:cNvPr id="67593" name="Line 8"/>
          <p:cNvSpPr>
            <a:spLocks noChangeShapeType="1"/>
          </p:cNvSpPr>
          <p:nvPr/>
        </p:nvSpPr>
        <p:spPr bwMode="auto">
          <a:xfrm>
            <a:off x="442913" y="2436813"/>
            <a:ext cx="2184400" cy="0"/>
          </a:xfrm>
          <a:prstGeom prst="line">
            <a:avLst/>
          </a:prstGeom>
          <a:noFill/>
          <a:ln w="28575">
            <a:solidFill>
              <a:schemeClr val="tx2"/>
            </a:solidFill>
            <a:round/>
            <a:headEnd/>
            <a:tailEnd/>
          </a:ln>
        </p:spPr>
        <p:txBody>
          <a:bodyPr wrap="none" anchor="ctr"/>
          <a:lstStyle/>
          <a:p>
            <a:endParaRPr lang="en-GB"/>
          </a:p>
        </p:txBody>
      </p:sp>
      <p:sp>
        <p:nvSpPr>
          <p:cNvPr id="67594" name="Line 9"/>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67595" name="Line 10"/>
          <p:cNvSpPr>
            <a:spLocks noChangeShapeType="1"/>
          </p:cNvSpPr>
          <p:nvPr/>
        </p:nvSpPr>
        <p:spPr bwMode="auto">
          <a:xfrm>
            <a:off x="6208713" y="2436813"/>
            <a:ext cx="2413000" cy="0"/>
          </a:xfrm>
          <a:prstGeom prst="line">
            <a:avLst/>
          </a:prstGeom>
          <a:noFill/>
          <a:ln w="28575">
            <a:solidFill>
              <a:schemeClr val="tx2"/>
            </a:solidFill>
            <a:round/>
            <a:headEnd/>
            <a:tailEnd/>
          </a:ln>
        </p:spPr>
        <p:txBody>
          <a:bodyPr wrap="none" anchor="ctr"/>
          <a:lstStyle/>
          <a:p>
            <a:endParaRPr lang="en-GB"/>
          </a:p>
        </p:txBody>
      </p:sp>
      <p:grpSp>
        <p:nvGrpSpPr>
          <p:cNvPr id="67596" name="Group 11"/>
          <p:cNvGrpSpPr>
            <a:grpSpLocks/>
          </p:cNvGrpSpPr>
          <p:nvPr/>
        </p:nvGrpSpPr>
        <p:grpSpPr bwMode="auto">
          <a:xfrm>
            <a:off x="2397125" y="3048000"/>
            <a:ext cx="3048000" cy="850900"/>
            <a:chOff x="1632" y="1920"/>
            <a:chExt cx="1920" cy="536"/>
          </a:xfrm>
        </p:grpSpPr>
        <p:sp>
          <p:nvSpPr>
            <p:cNvPr id="67598" name="Line 12"/>
            <p:cNvSpPr>
              <a:spLocks noChangeShapeType="1"/>
            </p:cNvSpPr>
            <p:nvPr/>
          </p:nvSpPr>
          <p:spPr bwMode="auto">
            <a:xfrm flipH="1">
              <a:off x="1632" y="2160"/>
              <a:ext cx="336" cy="48"/>
            </a:xfrm>
            <a:prstGeom prst="line">
              <a:avLst/>
            </a:prstGeom>
            <a:noFill/>
            <a:ln w="28575">
              <a:solidFill>
                <a:schemeClr val="tx1"/>
              </a:solidFill>
              <a:round/>
              <a:headEnd/>
              <a:tailEnd type="triangle" w="med" len="med"/>
            </a:ln>
          </p:spPr>
          <p:txBody>
            <a:bodyPr wrap="none" anchor="ctr"/>
            <a:lstStyle/>
            <a:p>
              <a:endParaRPr lang="en-GB"/>
            </a:p>
          </p:txBody>
        </p:sp>
        <p:sp>
          <p:nvSpPr>
            <p:cNvPr id="67599" name="Text Box 13"/>
            <p:cNvSpPr txBox="1">
              <a:spLocks noChangeArrowheads="1"/>
            </p:cNvSpPr>
            <p:nvPr/>
          </p:nvSpPr>
          <p:spPr bwMode="auto">
            <a:xfrm>
              <a:off x="1920" y="1920"/>
              <a:ext cx="1632" cy="536"/>
            </a:xfrm>
            <a:prstGeom prst="rect">
              <a:avLst/>
            </a:prstGeom>
            <a:solidFill>
              <a:srgbClr val="CCECFF"/>
            </a:solidFill>
            <a:ln w="28575">
              <a:solidFill>
                <a:schemeClr val="tx1"/>
              </a:solidFill>
              <a:miter lim="800000"/>
              <a:headEnd/>
              <a:tailEnd/>
            </a:ln>
          </p:spPr>
          <p:txBody>
            <a:bodyPr>
              <a:spAutoFit/>
            </a:bodyPr>
            <a:lstStyle/>
            <a:p>
              <a:pPr algn="ctr" eaLnBrk="1" hangingPunct="1">
                <a:spcBef>
                  <a:spcPct val="50000"/>
                </a:spcBef>
              </a:pPr>
              <a:r>
                <a:rPr lang="en-US" sz="2400"/>
                <a:t>$1,029 </a:t>
              </a:r>
              <a:r>
                <a:rPr lang="en-US" sz="2400">
                  <a:sym typeface="Symbol" pitchFamily="-105" charset="2"/>
                </a:rPr>
                <a:t> 210 kgs = $4.90 per kg</a:t>
              </a:r>
              <a:endParaRPr lang="en-US" sz="2800">
                <a:latin typeface="Times New Roman" pitchFamily="-105" charset="0"/>
              </a:endParaRPr>
            </a:p>
          </p:txBody>
        </p:sp>
      </p:grpSp>
      <p:sp>
        <p:nvSpPr>
          <p:cNvPr id="67597" name="Rectangle 14"/>
          <p:cNvSpPr>
            <a:spLocks noGrp="1" noChangeArrowheads="1"/>
          </p:cNvSpPr>
          <p:nvPr>
            <p:ph type="title"/>
          </p:nvPr>
        </p:nvSpPr>
        <p:spPr>
          <a:noFill/>
        </p:spPr>
        <p:txBody>
          <a:bodyPr lIns="90488" tIns="44450" rIns="90488" bIns="44450"/>
          <a:lstStyle/>
          <a:p>
            <a:pPr eaLnBrk="1" hangingPunct="1">
              <a:lnSpc>
                <a:spcPct val="85000"/>
              </a:lnSpc>
            </a:pPr>
            <a:r>
              <a:rPr lang="en-US" smtClean="0"/>
              <a:t>Material Variances Summary</a:t>
            </a:r>
          </a:p>
        </p:txBody>
      </p:sp>
      <p:graphicFrame>
        <p:nvGraphicFramePr>
          <p:cNvPr id="67586" name="Object 15"/>
          <p:cNvGraphicFramePr>
            <a:graphicFrameLocks noChangeAspect="1"/>
          </p:cNvGraphicFramePr>
          <p:nvPr/>
        </p:nvGraphicFramePr>
        <p:xfrm>
          <a:off x="7086600" y="5689600"/>
          <a:ext cx="1600200" cy="711200"/>
        </p:xfrm>
        <a:graphic>
          <a:graphicData uri="http://schemas.openxmlformats.org/presentationml/2006/ole">
            <p:oleObj spid="_x0000_s67586" name="Clip" r:id="rId4" imgW="2286000" imgH="1017000" progId="">
              <p:embed/>
            </p:oleObj>
          </a:graphicData>
        </a:graphic>
      </p:graphicFrame>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210 kgs.                     210 kgs.                       200 kgs.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$4.90 per kg.             $5.00 per kg.                $5.00 per kg.</a:t>
            </a:r>
          </a:p>
          <a:p>
            <a:pPr eaLnBrk="1" hangingPunct="1">
              <a:spcBef>
                <a:spcPct val="50000"/>
              </a:spcBef>
            </a:pPr>
            <a:r>
              <a:rPr lang="en-US" sz="2400">
                <a:solidFill>
                  <a:schemeClr val="tx2"/>
                </a:solidFill>
              </a:rPr>
              <a:t>      </a:t>
            </a:r>
            <a:r>
              <a:rPr lang="en-US" sz="2400">
                <a:solidFill>
                  <a:srgbClr val="FF0000"/>
                </a:solidFill>
              </a:rPr>
              <a:t>= $1,029                     = $1,050                   = $1,000   </a:t>
            </a:r>
          </a:p>
        </p:txBody>
      </p:sp>
      <p:sp>
        <p:nvSpPr>
          <p:cNvPr id="69636" name="Freeform 3"/>
          <p:cNvSpPr>
            <a:spLocks/>
          </p:cNvSpPr>
          <p:nvPr/>
        </p:nvSpPr>
        <p:spPr bwMode="auto">
          <a:xfrm>
            <a:off x="1235075" y="4341813"/>
            <a:ext cx="3143250" cy="619125"/>
          </a:xfrm>
          <a:custGeom>
            <a:avLst/>
            <a:gdLst>
              <a:gd name="T0" fmla="*/ 2147483647 w 1980"/>
              <a:gd name="T1" fmla="*/ 642640638 h 390"/>
              <a:gd name="T2" fmla="*/ 2147483647 w 1980"/>
              <a:gd name="T3" fmla="*/ 614918125 h 390"/>
              <a:gd name="T4" fmla="*/ 2147483647 w 1980"/>
              <a:gd name="T5" fmla="*/ 564515000 h 390"/>
              <a:gd name="T6" fmla="*/ 2147483647 w 1980"/>
              <a:gd name="T7" fmla="*/ 488910313 h 390"/>
              <a:gd name="T8" fmla="*/ 2147483647 w 1980"/>
              <a:gd name="T9" fmla="*/ 393144375 h 390"/>
              <a:gd name="T10" fmla="*/ 2147483647 w 1980"/>
              <a:gd name="T11" fmla="*/ 282257500 h 390"/>
              <a:gd name="T12" fmla="*/ 2147483647 w 1980"/>
              <a:gd name="T13" fmla="*/ 161290000 h 390"/>
              <a:gd name="T14" fmla="*/ 2147483647 w 1980"/>
              <a:gd name="T15" fmla="*/ 32762825 h 390"/>
              <a:gd name="T16" fmla="*/ 2147483647 w 1980"/>
              <a:gd name="T17" fmla="*/ 52924075 h 390"/>
              <a:gd name="T18" fmla="*/ 2147483647 w 1980"/>
              <a:gd name="T19" fmla="*/ 161290000 h 390"/>
              <a:gd name="T20" fmla="*/ 2147483647 w 1980"/>
              <a:gd name="T21" fmla="*/ 257055938 h 390"/>
              <a:gd name="T22" fmla="*/ 2147483647 w 1980"/>
              <a:gd name="T23" fmla="*/ 337700938 h 390"/>
              <a:gd name="T24" fmla="*/ 2147483647 w 1980"/>
              <a:gd name="T25" fmla="*/ 400705638 h 390"/>
              <a:gd name="T26" fmla="*/ 2147483647 w 1980"/>
              <a:gd name="T27" fmla="*/ 438507188 h 390"/>
              <a:gd name="T28" fmla="*/ 2147483647 w 1980"/>
              <a:gd name="T29" fmla="*/ 453628125 h 390"/>
              <a:gd name="T30" fmla="*/ 2147483647 w 1980"/>
              <a:gd name="T31" fmla="*/ 458668438 h 390"/>
              <a:gd name="T32" fmla="*/ 2147483647 w 1980"/>
              <a:gd name="T33" fmla="*/ 486390950 h 390"/>
              <a:gd name="T34" fmla="*/ 2147483647 w 1980"/>
              <a:gd name="T35" fmla="*/ 536794075 h 390"/>
              <a:gd name="T36" fmla="*/ 2147483647 w 1980"/>
              <a:gd name="T37" fmla="*/ 609877813 h 390"/>
              <a:gd name="T38" fmla="*/ 2147483647 w 1980"/>
              <a:gd name="T39" fmla="*/ 695563125 h 390"/>
              <a:gd name="T40" fmla="*/ 2147483647 w 1980"/>
              <a:gd name="T41" fmla="*/ 796369375 h 390"/>
              <a:gd name="T42" fmla="*/ 2147483647 w 1980"/>
              <a:gd name="T43" fmla="*/ 851812813 h 390"/>
              <a:gd name="T44" fmla="*/ 2147483647 w 1980"/>
              <a:gd name="T45" fmla="*/ 796369375 h 390"/>
              <a:gd name="T46" fmla="*/ 2147483647 w 1980"/>
              <a:gd name="T47" fmla="*/ 695563125 h 390"/>
              <a:gd name="T48" fmla="*/ 2147483647 w 1980"/>
              <a:gd name="T49" fmla="*/ 609877813 h 390"/>
              <a:gd name="T50" fmla="*/ 2147483647 w 1980"/>
              <a:gd name="T51" fmla="*/ 536794075 h 390"/>
              <a:gd name="T52" fmla="*/ 2144653763 w 1980"/>
              <a:gd name="T53" fmla="*/ 486390950 h 390"/>
              <a:gd name="T54" fmla="*/ 2003525013 w 1980"/>
              <a:gd name="T55" fmla="*/ 458668438 h 390"/>
              <a:gd name="T56" fmla="*/ 657761575 w 1980"/>
              <a:gd name="T57" fmla="*/ 453628125 h 390"/>
              <a:gd name="T58" fmla="*/ 501511888 w 1980"/>
              <a:gd name="T59" fmla="*/ 438507188 h 390"/>
              <a:gd name="T60" fmla="*/ 355342825 w 1980"/>
              <a:gd name="T61" fmla="*/ 400705638 h 390"/>
              <a:gd name="T62" fmla="*/ 226814063 w 1980"/>
              <a:gd name="T63" fmla="*/ 337700938 h 390"/>
              <a:gd name="T64" fmla="*/ 120967500 w 1980"/>
              <a:gd name="T65" fmla="*/ 257055938 h 390"/>
              <a:gd name="T66" fmla="*/ 47883763 w 1980"/>
              <a:gd name="T67" fmla="*/ 161290000 h 390"/>
              <a:gd name="T68" fmla="*/ 7561263 w 1980"/>
              <a:gd name="T69" fmla="*/ 52924075 h 390"/>
              <a:gd name="T70" fmla="*/ 5040313 w 1980"/>
              <a:gd name="T71" fmla="*/ 32762825 h 390"/>
              <a:gd name="T72" fmla="*/ 32762825 w 1980"/>
              <a:gd name="T73" fmla="*/ 161290000 h 390"/>
              <a:gd name="T74" fmla="*/ 100806250 w 1980"/>
              <a:gd name="T75" fmla="*/ 282257500 h 390"/>
              <a:gd name="T76" fmla="*/ 204133450 w 1980"/>
              <a:gd name="T77" fmla="*/ 393144375 h 390"/>
              <a:gd name="T78" fmla="*/ 332660625 w 1980"/>
              <a:gd name="T79" fmla="*/ 488910313 h 390"/>
              <a:gd name="T80" fmla="*/ 486390950 w 1980"/>
              <a:gd name="T81" fmla="*/ 564515000 h 390"/>
              <a:gd name="T82" fmla="*/ 660280938 w 1980"/>
              <a:gd name="T83" fmla="*/ 614918125 h 390"/>
              <a:gd name="T84" fmla="*/ 841732188 w 1980"/>
              <a:gd name="T85" fmla="*/ 642640638 h 390"/>
              <a:gd name="T86" fmla="*/ 2023686263 w 1980"/>
              <a:gd name="T87" fmla="*/ 647680950 h 390"/>
              <a:gd name="T88" fmla="*/ 2147483647 w 1980"/>
              <a:gd name="T89" fmla="*/ 660280938 h 390"/>
              <a:gd name="T90" fmla="*/ 2147483647 w 1980"/>
              <a:gd name="T91" fmla="*/ 698084075 h 390"/>
              <a:gd name="T92" fmla="*/ 2147483647 w 1980"/>
              <a:gd name="T93" fmla="*/ 761087188 h 390"/>
              <a:gd name="T94" fmla="*/ 2147483647 w 1980"/>
              <a:gd name="T95" fmla="*/ 839212825 h 390"/>
              <a:gd name="T96" fmla="*/ 2147483647 w 1980"/>
              <a:gd name="T97" fmla="*/ 929938450 h 390"/>
              <a:gd name="T98" fmla="*/ 2147483647 w 1980"/>
              <a:gd name="T99" fmla="*/ 980341575 h 390"/>
              <a:gd name="T100" fmla="*/ 2147483647 w 1980"/>
              <a:gd name="T101" fmla="*/ 887095000 h 390"/>
              <a:gd name="T102" fmla="*/ 2147483647 w 1980"/>
              <a:gd name="T103" fmla="*/ 801409688 h 390"/>
              <a:gd name="T104" fmla="*/ 2147483647 w 1980"/>
              <a:gd name="T105" fmla="*/ 730845313 h 390"/>
              <a:gd name="T106" fmla="*/ 2147483647 w 1980"/>
              <a:gd name="T107" fmla="*/ 680442188 h 390"/>
              <a:gd name="T108" fmla="*/ 2147483647 w 1980"/>
              <a:gd name="T109" fmla="*/ 652721263 h 390"/>
              <a:gd name="T110" fmla="*/ 2147483647 w 1980"/>
              <a:gd name="T111" fmla="*/ 647680950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69637" name="Rectangle 4"/>
          <p:cNvSpPr>
            <a:spLocks noChangeArrowheads="1"/>
          </p:cNvSpPr>
          <p:nvPr/>
        </p:nvSpPr>
        <p:spPr bwMode="auto">
          <a:xfrm>
            <a:off x="876300" y="5029200"/>
            <a:ext cx="38830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Price variance</a:t>
            </a:r>
            <a:br>
              <a:rPr lang="en-US" sz="2400">
                <a:solidFill>
                  <a:srgbClr val="FF0000"/>
                </a:solidFill>
              </a:rPr>
            </a:br>
            <a:r>
              <a:rPr lang="en-US" sz="2400">
                <a:solidFill>
                  <a:srgbClr val="FF0000"/>
                </a:solidFill>
              </a:rPr>
              <a:t>$21 favorable</a:t>
            </a:r>
          </a:p>
        </p:txBody>
      </p:sp>
      <p:sp>
        <p:nvSpPr>
          <p:cNvPr id="69638" name="Rectangle 5"/>
          <p:cNvSpPr>
            <a:spLocks noChangeArrowheads="1"/>
          </p:cNvSpPr>
          <p:nvPr/>
        </p:nvSpPr>
        <p:spPr bwMode="auto">
          <a:xfrm>
            <a:off x="4248150" y="5029200"/>
            <a:ext cx="38830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Quantity variance</a:t>
            </a:r>
            <a:br>
              <a:rPr lang="en-US" sz="2400">
                <a:solidFill>
                  <a:srgbClr val="FF0000"/>
                </a:solidFill>
              </a:rPr>
            </a:br>
            <a:r>
              <a:rPr lang="en-US" sz="2400">
                <a:solidFill>
                  <a:srgbClr val="FF0000"/>
                </a:solidFill>
              </a:rPr>
              <a:t>$50 unfavorable</a:t>
            </a:r>
          </a:p>
        </p:txBody>
      </p:sp>
      <p:sp>
        <p:nvSpPr>
          <p:cNvPr id="69639" name="Freeform 6"/>
          <p:cNvSpPr>
            <a:spLocks/>
          </p:cNvSpPr>
          <p:nvPr/>
        </p:nvSpPr>
        <p:spPr bwMode="auto">
          <a:xfrm>
            <a:off x="4589463" y="4341813"/>
            <a:ext cx="3143250" cy="619125"/>
          </a:xfrm>
          <a:custGeom>
            <a:avLst/>
            <a:gdLst>
              <a:gd name="T0" fmla="*/ 2147483647 w 1980"/>
              <a:gd name="T1" fmla="*/ 642640638 h 390"/>
              <a:gd name="T2" fmla="*/ 2147483647 w 1980"/>
              <a:gd name="T3" fmla="*/ 614918125 h 390"/>
              <a:gd name="T4" fmla="*/ 2147483647 w 1980"/>
              <a:gd name="T5" fmla="*/ 564515000 h 390"/>
              <a:gd name="T6" fmla="*/ 2147483647 w 1980"/>
              <a:gd name="T7" fmla="*/ 488910313 h 390"/>
              <a:gd name="T8" fmla="*/ 2147483647 w 1980"/>
              <a:gd name="T9" fmla="*/ 393144375 h 390"/>
              <a:gd name="T10" fmla="*/ 2147483647 w 1980"/>
              <a:gd name="T11" fmla="*/ 282257500 h 390"/>
              <a:gd name="T12" fmla="*/ 2147483647 w 1980"/>
              <a:gd name="T13" fmla="*/ 161290000 h 390"/>
              <a:gd name="T14" fmla="*/ 2147483647 w 1980"/>
              <a:gd name="T15" fmla="*/ 32762825 h 390"/>
              <a:gd name="T16" fmla="*/ 2147483647 w 1980"/>
              <a:gd name="T17" fmla="*/ 52924075 h 390"/>
              <a:gd name="T18" fmla="*/ 2147483647 w 1980"/>
              <a:gd name="T19" fmla="*/ 161290000 h 390"/>
              <a:gd name="T20" fmla="*/ 2147483647 w 1980"/>
              <a:gd name="T21" fmla="*/ 257055938 h 390"/>
              <a:gd name="T22" fmla="*/ 2147483647 w 1980"/>
              <a:gd name="T23" fmla="*/ 337700938 h 390"/>
              <a:gd name="T24" fmla="*/ 2147483647 w 1980"/>
              <a:gd name="T25" fmla="*/ 400705638 h 390"/>
              <a:gd name="T26" fmla="*/ 2147483647 w 1980"/>
              <a:gd name="T27" fmla="*/ 438507188 h 390"/>
              <a:gd name="T28" fmla="*/ 2147483647 w 1980"/>
              <a:gd name="T29" fmla="*/ 453628125 h 390"/>
              <a:gd name="T30" fmla="*/ 2147483647 w 1980"/>
              <a:gd name="T31" fmla="*/ 458668438 h 390"/>
              <a:gd name="T32" fmla="*/ 2147483647 w 1980"/>
              <a:gd name="T33" fmla="*/ 486390950 h 390"/>
              <a:gd name="T34" fmla="*/ 2147483647 w 1980"/>
              <a:gd name="T35" fmla="*/ 536794075 h 390"/>
              <a:gd name="T36" fmla="*/ 2147483647 w 1980"/>
              <a:gd name="T37" fmla="*/ 609877813 h 390"/>
              <a:gd name="T38" fmla="*/ 2147483647 w 1980"/>
              <a:gd name="T39" fmla="*/ 695563125 h 390"/>
              <a:gd name="T40" fmla="*/ 2147483647 w 1980"/>
              <a:gd name="T41" fmla="*/ 796369375 h 390"/>
              <a:gd name="T42" fmla="*/ 2147483647 w 1980"/>
              <a:gd name="T43" fmla="*/ 851812813 h 390"/>
              <a:gd name="T44" fmla="*/ 2147483647 w 1980"/>
              <a:gd name="T45" fmla="*/ 796369375 h 390"/>
              <a:gd name="T46" fmla="*/ 2147483647 w 1980"/>
              <a:gd name="T47" fmla="*/ 695563125 h 390"/>
              <a:gd name="T48" fmla="*/ 2147483647 w 1980"/>
              <a:gd name="T49" fmla="*/ 609877813 h 390"/>
              <a:gd name="T50" fmla="*/ 2147483647 w 1980"/>
              <a:gd name="T51" fmla="*/ 536794075 h 390"/>
              <a:gd name="T52" fmla="*/ 2144653763 w 1980"/>
              <a:gd name="T53" fmla="*/ 486390950 h 390"/>
              <a:gd name="T54" fmla="*/ 2003525013 w 1980"/>
              <a:gd name="T55" fmla="*/ 458668438 h 390"/>
              <a:gd name="T56" fmla="*/ 657761575 w 1980"/>
              <a:gd name="T57" fmla="*/ 453628125 h 390"/>
              <a:gd name="T58" fmla="*/ 501511888 w 1980"/>
              <a:gd name="T59" fmla="*/ 438507188 h 390"/>
              <a:gd name="T60" fmla="*/ 355342825 w 1980"/>
              <a:gd name="T61" fmla="*/ 400705638 h 390"/>
              <a:gd name="T62" fmla="*/ 226814063 w 1980"/>
              <a:gd name="T63" fmla="*/ 337700938 h 390"/>
              <a:gd name="T64" fmla="*/ 120967500 w 1980"/>
              <a:gd name="T65" fmla="*/ 257055938 h 390"/>
              <a:gd name="T66" fmla="*/ 47883763 w 1980"/>
              <a:gd name="T67" fmla="*/ 161290000 h 390"/>
              <a:gd name="T68" fmla="*/ 7561263 w 1980"/>
              <a:gd name="T69" fmla="*/ 52924075 h 390"/>
              <a:gd name="T70" fmla="*/ 5040313 w 1980"/>
              <a:gd name="T71" fmla="*/ 32762825 h 390"/>
              <a:gd name="T72" fmla="*/ 32762825 w 1980"/>
              <a:gd name="T73" fmla="*/ 161290000 h 390"/>
              <a:gd name="T74" fmla="*/ 100806250 w 1980"/>
              <a:gd name="T75" fmla="*/ 282257500 h 390"/>
              <a:gd name="T76" fmla="*/ 204133450 w 1980"/>
              <a:gd name="T77" fmla="*/ 393144375 h 390"/>
              <a:gd name="T78" fmla="*/ 332660625 w 1980"/>
              <a:gd name="T79" fmla="*/ 488910313 h 390"/>
              <a:gd name="T80" fmla="*/ 486390950 w 1980"/>
              <a:gd name="T81" fmla="*/ 564515000 h 390"/>
              <a:gd name="T82" fmla="*/ 660280938 w 1980"/>
              <a:gd name="T83" fmla="*/ 614918125 h 390"/>
              <a:gd name="T84" fmla="*/ 841732188 w 1980"/>
              <a:gd name="T85" fmla="*/ 642640638 h 390"/>
              <a:gd name="T86" fmla="*/ 2023686263 w 1980"/>
              <a:gd name="T87" fmla="*/ 647680950 h 390"/>
              <a:gd name="T88" fmla="*/ 2147483647 w 1980"/>
              <a:gd name="T89" fmla="*/ 660280938 h 390"/>
              <a:gd name="T90" fmla="*/ 2147483647 w 1980"/>
              <a:gd name="T91" fmla="*/ 698084075 h 390"/>
              <a:gd name="T92" fmla="*/ 2147483647 w 1980"/>
              <a:gd name="T93" fmla="*/ 761087188 h 390"/>
              <a:gd name="T94" fmla="*/ 2147483647 w 1980"/>
              <a:gd name="T95" fmla="*/ 839212825 h 390"/>
              <a:gd name="T96" fmla="*/ 2147483647 w 1980"/>
              <a:gd name="T97" fmla="*/ 929938450 h 390"/>
              <a:gd name="T98" fmla="*/ 2147483647 w 1980"/>
              <a:gd name="T99" fmla="*/ 980341575 h 390"/>
              <a:gd name="T100" fmla="*/ 2147483647 w 1980"/>
              <a:gd name="T101" fmla="*/ 887095000 h 390"/>
              <a:gd name="T102" fmla="*/ 2147483647 w 1980"/>
              <a:gd name="T103" fmla="*/ 801409688 h 390"/>
              <a:gd name="T104" fmla="*/ 2147483647 w 1980"/>
              <a:gd name="T105" fmla="*/ 730845313 h 390"/>
              <a:gd name="T106" fmla="*/ 2147483647 w 1980"/>
              <a:gd name="T107" fmla="*/ 680442188 h 390"/>
              <a:gd name="T108" fmla="*/ 2147483647 w 1980"/>
              <a:gd name="T109" fmla="*/ 652721263 h 390"/>
              <a:gd name="T110" fmla="*/ 2147483647 w 1980"/>
              <a:gd name="T111" fmla="*/ 647680950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69640" name="Rectangle 7"/>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Quantity       Actual Quantity	    Standard Quantity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Price           Standard Price          Standard Price</a:t>
            </a:r>
          </a:p>
        </p:txBody>
      </p:sp>
      <p:sp>
        <p:nvSpPr>
          <p:cNvPr id="69641" name="Line 8"/>
          <p:cNvSpPr>
            <a:spLocks noChangeShapeType="1"/>
          </p:cNvSpPr>
          <p:nvPr/>
        </p:nvSpPr>
        <p:spPr bwMode="auto">
          <a:xfrm>
            <a:off x="442913" y="2436813"/>
            <a:ext cx="2184400" cy="0"/>
          </a:xfrm>
          <a:prstGeom prst="line">
            <a:avLst/>
          </a:prstGeom>
          <a:noFill/>
          <a:ln w="28575">
            <a:solidFill>
              <a:schemeClr val="tx2"/>
            </a:solidFill>
            <a:round/>
            <a:headEnd/>
            <a:tailEnd/>
          </a:ln>
        </p:spPr>
        <p:txBody>
          <a:bodyPr wrap="none" anchor="ctr"/>
          <a:lstStyle/>
          <a:p>
            <a:endParaRPr lang="en-GB"/>
          </a:p>
        </p:txBody>
      </p:sp>
      <p:sp>
        <p:nvSpPr>
          <p:cNvPr id="69642" name="Line 9"/>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69643" name="Line 10"/>
          <p:cNvSpPr>
            <a:spLocks noChangeShapeType="1"/>
          </p:cNvSpPr>
          <p:nvPr/>
        </p:nvSpPr>
        <p:spPr bwMode="auto">
          <a:xfrm>
            <a:off x="6208713" y="2436813"/>
            <a:ext cx="2413000" cy="0"/>
          </a:xfrm>
          <a:prstGeom prst="line">
            <a:avLst/>
          </a:prstGeom>
          <a:noFill/>
          <a:ln w="28575">
            <a:solidFill>
              <a:schemeClr val="tx2"/>
            </a:solidFill>
            <a:round/>
            <a:headEnd/>
            <a:tailEnd/>
          </a:ln>
        </p:spPr>
        <p:txBody>
          <a:bodyPr wrap="none" anchor="ctr"/>
          <a:lstStyle/>
          <a:p>
            <a:endParaRPr lang="en-GB"/>
          </a:p>
        </p:txBody>
      </p:sp>
      <p:grpSp>
        <p:nvGrpSpPr>
          <p:cNvPr id="69644" name="Group 11"/>
          <p:cNvGrpSpPr>
            <a:grpSpLocks/>
          </p:cNvGrpSpPr>
          <p:nvPr/>
        </p:nvGrpSpPr>
        <p:grpSpPr bwMode="auto">
          <a:xfrm>
            <a:off x="2016125" y="3048000"/>
            <a:ext cx="4876800" cy="850900"/>
            <a:chOff x="1392" y="1920"/>
            <a:chExt cx="3072" cy="536"/>
          </a:xfrm>
        </p:grpSpPr>
        <p:sp>
          <p:nvSpPr>
            <p:cNvPr id="69646" name="Line 12"/>
            <p:cNvSpPr>
              <a:spLocks noChangeShapeType="1"/>
            </p:cNvSpPr>
            <p:nvPr/>
          </p:nvSpPr>
          <p:spPr bwMode="auto">
            <a:xfrm flipV="1">
              <a:off x="4032" y="1920"/>
              <a:ext cx="432" cy="288"/>
            </a:xfrm>
            <a:prstGeom prst="line">
              <a:avLst/>
            </a:prstGeom>
            <a:noFill/>
            <a:ln w="28575">
              <a:solidFill>
                <a:schemeClr val="tx1"/>
              </a:solidFill>
              <a:round/>
              <a:headEnd/>
              <a:tailEnd type="triangle" w="med" len="med"/>
            </a:ln>
          </p:spPr>
          <p:txBody>
            <a:bodyPr wrap="none" anchor="ctr"/>
            <a:lstStyle/>
            <a:p>
              <a:endParaRPr lang="en-GB"/>
            </a:p>
          </p:txBody>
        </p:sp>
        <p:sp>
          <p:nvSpPr>
            <p:cNvPr id="69647" name="Text Box 13"/>
            <p:cNvSpPr txBox="1">
              <a:spLocks noChangeArrowheads="1"/>
            </p:cNvSpPr>
            <p:nvPr/>
          </p:nvSpPr>
          <p:spPr bwMode="auto">
            <a:xfrm>
              <a:off x="1392" y="1920"/>
              <a:ext cx="2832" cy="536"/>
            </a:xfrm>
            <a:prstGeom prst="rect">
              <a:avLst/>
            </a:prstGeom>
            <a:solidFill>
              <a:srgbClr val="CCFFCC"/>
            </a:solidFill>
            <a:ln w="28575">
              <a:solidFill>
                <a:schemeClr val="tx1"/>
              </a:solidFill>
              <a:miter lim="800000"/>
              <a:headEnd/>
              <a:tailEnd/>
            </a:ln>
          </p:spPr>
          <p:txBody>
            <a:bodyPr>
              <a:spAutoFit/>
            </a:bodyPr>
            <a:lstStyle/>
            <a:p>
              <a:pPr algn="ctr" eaLnBrk="1" hangingPunct="1">
                <a:spcBef>
                  <a:spcPct val="50000"/>
                </a:spcBef>
              </a:pPr>
              <a:r>
                <a:rPr lang="en-US" sz="2400"/>
                <a:t>0.1 kg per parka </a:t>
              </a:r>
              <a:r>
                <a:rPr lang="en-US" sz="2400">
                  <a:sym typeface="Symbol" pitchFamily="-105" charset="2"/>
                </a:rPr>
                <a:t> 2,000 parkas = 200 kgs</a:t>
              </a:r>
              <a:endParaRPr lang="en-US" sz="2800">
                <a:latin typeface="Times New Roman" pitchFamily="-105" charset="0"/>
              </a:endParaRPr>
            </a:p>
          </p:txBody>
        </p:sp>
      </p:grpSp>
      <p:sp>
        <p:nvSpPr>
          <p:cNvPr id="69645" name="Rectangle 14"/>
          <p:cNvSpPr>
            <a:spLocks noGrp="1" noChangeArrowheads="1"/>
          </p:cNvSpPr>
          <p:nvPr>
            <p:ph type="title"/>
          </p:nvPr>
        </p:nvSpPr>
        <p:spPr>
          <a:noFill/>
        </p:spPr>
        <p:txBody>
          <a:bodyPr lIns="90488" tIns="44450" rIns="90488" bIns="44450"/>
          <a:lstStyle/>
          <a:p>
            <a:pPr eaLnBrk="1" hangingPunct="1">
              <a:lnSpc>
                <a:spcPct val="85000"/>
              </a:lnSpc>
            </a:pPr>
            <a:r>
              <a:rPr lang="en-US" smtClean="0"/>
              <a:t>Material Variances Summary</a:t>
            </a:r>
          </a:p>
        </p:txBody>
      </p:sp>
      <p:graphicFrame>
        <p:nvGraphicFramePr>
          <p:cNvPr id="69634" name="Object 15"/>
          <p:cNvGraphicFramePr>
            <a:graphicFrameLocks noChangeAspect="1"/>
          </p:cNvGraphicFramePr>
          <p:nvPr/>
        </p:nvGraphicFramePr>
        <p:xfrm>
          <a:off x="7086600" y="5689600"/>
          <a:ext cx="1600200" cy="711200"/>
        </p:xfrm>
        <a:graphic>
          <a:graphicData uri="http://schemas.openxmlformats.org/presentationml/2006/ole">
            <p:oleObj spid="_x0000_s69634" name="Clip" r:id="rId4" imgW="2286000" imgH="1017000" progId="">
              <p:embed/>
            </p:oleObj>
          </a:graphicData>
        </a:graphic>
      </p:graphicFrame>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pPr eaLnBrk="1" hangingPunct="1">
              <a:lnSpc>
                <a:spcPct val="80000"/>
              </a:lnSpc>
            </a:pPr>
            <a:r>
              <a:rPr lang="en-US" smtClean="0"/>
              <a:t>Material Variances:</a:t>
            </a:r>
            <a:br>
              <a:rPr lang="en-US" smtClean="0"/>
            </a:br>
            <a:r>
              <a:rPr lang="en-US" smtClean="0"/>
              <a:t>Using the Factored Equations</a:t>
            </a:r>
          </a:p>
        </p:txBody>
      </p:sp>
      <p:sp>
        <p:nvSpPr>
          <p:cNvPr id="71684" name="Rectangle 3"/>
          <p:cNvSpPr>
            <a:spLocks noGrp="1" noChangeArrowheads="1"/>
          </p:cNvSpPr>
          <p:nvPr>
            <p:ph type="body" idx="1"/>
          </p:nvPr>
        </p:nvSpPr>
        <p:spPr>
          <a:xfrm>
            <a:off x="533400" y="1524000"/>
            <a:ext cx="8382000" cy="4953000"/>
          </a:xfrm>
        </p:spPr>
        <p:txBody>
          <a:bodyPr/>
          <a:lstStyle/>
          <a:p>
            <a:pPr eaLnBrk="1" hangingPunct="1">
              <a:lnSpc>
                <a:spcPct val="90000"/>
              </a:lnSpc>
              <a:buSzPct val="70000"/>
              <a:buFont typeface="Wingdings" pitchFamily="-105" charset="2"/>
              <a:buNone/>
              <a:tabLst>
                <a:tab pos="2057400" algn="ctr"/>
                <a:tab pos="5029200" algn="ctr"/>
              </a:tabLst>
            </a:pPr>
            <a:r>
              <a:rPr lang="en-US" u="sng" smtClean="0"/>
              <a:t>Materials price variance</a:t>
            </a:r>
          </a:p>
          <a:p>
            <a:pPr lvl="1" eaLnBrk="1" hangingPunct="1">
              <a:lnSpc>
                <a:spcPct val="90000"/>
              </a:lnSpc>
              <a:buFont typeface="Wingdings" pitchFamily="-105" charset="2"/>
              <a:buNone/>
              <a:tabLst>
                <a:tab pos="2057400" algn="ctr"/>
                <a:tab pos="5029200" algn="ctr"/>
              </a:tabLst>
            </a:pPr>
            <a:r>
              <a:rPr lang="en-US" sz="2400" smtClean="0"/>
              <a:t>MPV = AQ (AP - SP)</a:t>
            </a:r>
          </a:p>
          <a:p>
            <a:pPr lvl="1" eaLnBrk="1" hangingPunct="1">
              <a:lnSpc>
                <a:spcPct val="90000"/>
              </a:lnSpc>
              <a:buFont typeface="Wingdings" pitchFamily="-105" charset="2"/>
              <a:buNone/>
              <a:tabLst>
                <a:tab pos="2057400" algn="ctr"/>
                <a:tab pos="5029200" algn="ctr"/>
              </a:tabLst>
            </a:pPr>
            <a:r>
              <a:rPr lang="en-US" sz="2400" smtClean="0"/>
              <a:t>         = 210 kgs ($4.90/kg - $5.00/kg)</a:t>
            </a:r>
          </a:p>
          <a:p>
            <a:pPr lvl="1" eaLnBrk="1" hangingPunct="1">
              <a:lnSpc>
                <a:spcPct val="90000"/>
              </a:lnSpc>
              <a:buFont typeface="Wingdings" pitchFamily="-105" charset="2"/>
              <a:buNone/>
              <a:tabLst>
                <a:tab pos="2057400" algn="ctr"/>
                <a:tab pos="5029200" algn="ctr"/>
              </a:tabLst>
            </a:pPr>
            <a:r>
              <a:rPr lang="en-US" sz="2400" smtClean="0"/>
              <a:t>         = 210 kgs (-$0.10/kg)</a:t>
            </a:r>
          </a:p>
          <a:p>
            <a:pPr lvl="1" eaLnBrk="1" hangingPunct="1">
              <a:lnSpc>
                <a:spcPct val="90000"/>
              </a:lnSpc>
              <a:buFont typeface="Wingdings" pitchFamily="-105" charset="2"/>
              <a:buNone/>
              <a:tabLst>
                <a:tab pos="2057400" algn="ctr"/>
                <a:tab pos="5029200" algn="ctr"/>
              </a:tabLst>
            </a:pPr>
            <a:r>
              <a:rPr lang="en-US" sz="2400" smtClean="0"/>
              <a:t>         = $21 F</a:t>
            </a:r>
          </a:p>
          <a:p>
            <a:pPr eaLnBrk="1" hangingPunct="1">
              <a:lnSpc>
                <a:spcPct val="90000"/>
              </a:lnSpc>
              <a:buSzPct val="70000"/>
              <a:buFont typeface="Wingdings" pitchFamily="-105" charset="2"/>
              <a:buNone/>
              <a:tabLst>
                <a:tab pos="2057400" algn="ctr"/>
                <a:tab pos="5029200" algn="ctr"/>
              </a:tabLst>
            </a:pPr>
            <a:r>
              <a:rPr lang="en-US" u="sng" smtClean="0"/>
              <a:t>Materials quantity variance</a:t>
            </a:r>
          </a:p>
          <a:p>
            <a:pPr lvl="1" eaLnBrk="1" hangingPunct="1">
              <a:lnSpc>
                <a:spcPct val="90000"/>
              </a:lnSpc>
              <a:buFont typeface="Wingdings" pitchFamily="-105" charset="2"/>
              <a:buNone/>
              <a:tabLst>
                <a:tab pos="2057400" algn="ctr"/>
                <a:tab pos="5029200" algn="ctr"/>
              </a:tabLst>
            </a:pPr>
            <a:r>
              <a:rPr lang="en-US" sz="2400" smtClean="0"/>
              <a:t>MQV = SP (AQ - </a:t>
            </a:r>
            <a:r>
              <a:rPr lang="en-US" sz="2400" smtClean="0">
                <a:solidFill>
                  <a:srgbClr val="FF0000"/>
                </a:solidFill>
              </a:rPr>
              <a:t>SQ</a:t>
            </a:r>
            <a:r>
              <a:rPr lang="en-US" sz="2400" smtClean="0"/>
              <a:t>)</a:t>
            </a:r>
          </a:p>
          <a:p>
            <a:pPr lvl="1" eaLnBrk="1" hangingPunct="1">
              <a:lnSpc>
                <a:spcPct val="90000"/>
              </a:lnSpc>
              <a:buFont typeface="Wingdings" pitchFamily="-105" charset="2"/>
              <a:buNone/>
              <a:tabLst>
                <a:tab pos="2057400" algn="ctr"/>
                <a:tab pos="5029200" algn="ctr"/>
              </a:tabLst>
            </a:pPr>
            <a:r>
              <a:rPr lang="en-US" sz="2400" smtClean="0"/>
              <a:t>         = $5.00/kg (210 kgs-(</a:t>
            </a:r>
            <a:r>
              <a:rPr lang="en-US" sz="2400" smtClean="0">
                <a:solidFill>
                  <a:srgbClr val="FF0000"/>
                </a:solidFill>
              </a:rPr>
              <a:t>0.1 kg/parka</a:t>
            </a:r>
            <a:r>
              <a:rPr lang="en-US" sz="2400" smtClean="0">
                <a:solidFill>
                  <a:srgbClr val="FF0000"/>
                </a:solidFill>
                <a:sym typeface="Symbol" pitchFamily="-105" charset="2"/>
              </a:rPr>
              <a:t> 2,000 parkas</a:t>
            </a:r>
            <a:r>
              <a:rPr lang="en-US" sz="2400" smtClean="0">
                <a:sym typeface="Symbol" pitchFamily="-105" charset="2"/>
              </a:rPr>
              <a:t>))</a:t>
            </a:r>
            <a:endParaRPr lang="en-US" sz="2400" smtClean="0"/>
          </a:p>
          <a:p>
            <a:pPr lvl="1" eaLnBrk="1" hangingPunct="1">
              <a:lnSpc>
                <a:spcPct val="90000"/>
              </a:lnSpc>
              <a:buFont typeface="Wingdings" pitchFamily="-105" charset="2"/>
              <a:buNone/>
              <a:tabLst>
                <a:tab pos="2057400" algn="ctr"/>
                <a:tab pos="5029200" algn="ctr"/>
              </a:tabLst>
            </a:pPr>
            <a:r>
              <a:rPr lang="en-US" sz="2400" smtClean="0"/>
              <a:t>         = $5.00/kg (210 kgs - 200 kgs</a:t>
            </a:r>
            <a:r>
              <a:rPr lang="en-US" sz="2400" smtClean="0">
                <a:sym typeface="Symbol" pitchFamily="-105" charset="2"/>
              </a:rPr>
              <a:t>)</a:t>
            </a:r>
            <a:endParaRPr lang="en-US" sz="2400" smtClean="0"/>
          </a:p>
          <a:p>
            <a:pPr lvl="1" eaLnBrk="1" hangingPunct="1">
              <a:lnSpc>
                <a:spcPct val="90000"/>
              </a:lnSpc>
              <a:buFont typeface="Wingdings" pitchFamily="-105" charset="2"/>
              <a:buNone/>
              <a:tabLst>
                <a:tab pos="2057400" algn="ctr"/>
                <a:tab pos="5029200" algn="ctr"/>
              </a:tabLst>
            </a:pPr>
            <a:r>
              <a:rPr lang="en-US" sz="2400" smtClean="0"/>
              <a:t>         = $5.00/kg (10 kgs) </a:t>
            </a:r>
          </a:p>
          <a:p>
            <a:pPr lvl="1" eaLnBrk="1" hangingPunct="1">
              <a:lnSpc>
                <a:spcPct val="90000"/>
              </a:lnSpc>
              <a:buFont typeface="Wingdings" pitchFamily="-105" charset="2"/>
              <a:buNone/>
              <a:tabLst>
                <a:tab pos="2057400" algn="ctr"/>
                <a:tab pos="5029200" algn="ctr"/>
              </a:tabLst>
            </a:pPr>
            <a:r>
              <a:rPr lang="en-US" sz="2400" smtClean="0"/>
              <a:t>         = $50 U</a:t>
            </a:r>
          </a:p>
        </p:txBody>
      </p:sp>
      <p:graphicFrame>
        <p:nvGraphicFramePr>
          <p:cNvPr id="71682" name="Object 4"/>
          <p:cNvGraphicFramePr>
            <a:graphicFrameLocks noChangeAspect="1"/>
          </p:cNvGraphicFramePr>
          <p:nvPr/>
        </p:nvGraphicFramePr>
        <p:xfrm>
          <a:off x="7086600" y="5689600"/>
          <a:ext cx="1600200" cy="711200"/>
        </p:xfrm>
        <a:graphic>
          <a:graphicData uri="http://schemas.openxmlformats.org/presentationml/2006/ole">
            <p:oleObj spid="_x0000_s71682" name="Clip" r:id="rId4" imgW="2286000" imgH="1017000" progId="">
              <p:embed/>
            </p:oleObj>
          </a:graphicData>
        </a:graphic>
      </p:graphicFrame>
    </p:spTree>
  </p:cSld>
  <p:clrMapOvr>
    <a:masterClrMapping/>
  </p:clrMapOvr>
  <p:transition>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a:noFill/>
        </p:spPr>
        <p:txBody>
          <a:bodyPr lIns="90488" tIns="44450" rIns="90488" bIns="44450"/>
          <a:lstStyle/>
          <a:p>
            <a:pPr eaLnBrk="1" hangingPunct="1"/>
            <a:r>
              <a:rPr lang="en-US" smtClean="0"/>
              <a:t>Material Variances</a:t>
            </a:r>
          </a:p>
        </p:txBody>
      </p:sp>
      <p:sp>
        <p:nvSpPr>
          <p:cNvPr id="75781" name="Rectangle 3"/>
          <p:cNvSpPr>
            <a:spLocks noChangeArrowheads="1"/>
          </p:cNvSpPr>
          <p:nvPr/>
        </p:nvSpPr>
        <p:spPr bwMode="auto">
          <a:xfrm>
            <a:off x="381000" y="1689100"/>
            <a:ext cx="3860800" cy="4622800"/>
          </a:xfrm>
          <a:prstGeom prst="rect">
            <a:avLst/>
          </a:prstGeom>
          <a:solidFill>
            <a:schemeClr val="accent1"/>
          </a:solidFill>
          <a:ln w="25400">
            <a:noFill/>
            <a:miter lim="800000"/>
            <a:headEnd/>
            <a:tailEnd/>
          </a:ln>
        </p:spPr>
        <p:txBody>
          <a:bodyPr wrap="none" anchor="ctr"/>
          <a:lstStyle/>
          <a:p>
            <a:endParaRPr lang="en-US"/>
          </a:p>
        </p:txBody>
      </p:sp>
      <p:sp>
        <p:nvSpPr>
          <p:cNvPr id="75782" name="Rectangle 4"/>
          <p:cNvSpPr>
            <a:spLocks noChangeArrowheads="1"/>
          </p:cNvSpPr>
          <p:nvPr/>
        </p:nvSpPr>
        <p:spPr bwMode="auto">
          <a:xfrm>
            <a:off x="436563" y="4040188"/>
            <a:ext cx="3730625" cy="1993900"/>
          </a:xfrm>
          <a:prstGeom prst="rect">
            <a:avLst/>
          </a:prstGeom>
          <a:noFill/>
          <a:ln w="12700">
            <a:noFill/>
            <a:miter lim="800000"/>
            <a:headEnd/>
            <a:tailEnd/>
          </a:ln>
        </p:spPr>
        <p:txBody>
          <a:bodyPr lIns="90488" tIns="44450" rIns="90488" bIns="44450">
            <a:spAutoFit/>
          </a:bodyPr>
          <a:lstStyle/>
          <a:p>
            <a:pPr algn="ctr" eaLnBrk="1" hangingPunct="1">
              <a:lnSpc>
                <a:spcPct val="95000"/>
              </a:lnSpc>
              <a:spcBef>
                <a:spcPct val="45000"/>
              </a:spcBef>
            </a:pPr>
            <a:r>
              <a:rPr lang="en-US" sz="2200">
                <a:solidFill>
                  <a:srgbClr val="FFFFEF"/>
                </a:solidFill>
                <a:latin typeface="Verdana" pitchFamily="-105" charset="0"/>
              </a:rPr>
              <a:t>Hanson purchased and used 1,700 pounds.  How are the variances computed if the amount purchased differs from the amount used? </a:t>
            </a:r>
          </a:p>
        </p:txBody>
      </p:sp>
      <p:graphicFrame>
        <p:nvGraphicFramePr>
          <p:cNvPr id="75778" name="Object 5"/>
          <p:cNvGraphicFramePr>
            <a:graphicFrameLocks noChangeAspect="1"/>
          </p:cNvGraphicFramePr>
          <p:nvPr/>
        </p:nvGraphicFramePr>
        <p:xfrm>
          <a:off x="1193800" y="1828800"/>
          <a:ext cx="2438400" cy="2081213"/>
        </p:xfrm>
        <a:graphic>
          <a:graphicData uri="http://schemas.openxmlformats.org/presentationml/2006/ole">
            <p:oleObj spid="_x0000_s75778" name="Clip" r:id="rId4" imgW="3657600" imgH="2437560" progId="">
              <p:embed/>
            </p:oleObj>
          </a:graphicData>
        </a:graphic>
      </p:graphicFrame>
      <p:grpSp>
        <p:nvGrpSpPr>
          <p:cNvPr id="2" name="Group 6"/>
          <p:cNvGrpSpPr>
            <a:grpSpLocks/>
          </p:cNvGrpSpPr>
          <p:nvPr/>
        </p:nvGrpSpPr>
        <p:grpSpPr bwMode="auto">
          <a:xfrm>
            <a:off x="4800600" y="1689100"/>
            <a:ext cx="4038600" cy="4622800"/>
            <a:chOff x="3024" y="1064"/>
            <a:chExt cx="2544" cy="2912"/>
          </a:xfrm>
        </p:grpSpPr>
        <p:sp>
          <p:nvSpPr>
            <p:cNvPr id="75784" name="Rectangle 7"/>
            <p:cNvSpPr>
              <a:spLocks noChangeArrowheads="1"/>
            </p:cNvSpPr>
            <p:nvPr/>
          </p:nvSpPr>
          <p:spPr bwMode="auto">
            <a:xfrm>
              <a:off x="3088" y="1064"/>
              <a:ext cx="2480" cy="2912"/>
            </a:xfrm>
            <a:prstGeom prst="rect">
              <a:avLst/>
            </a:prstGeom>
            <a:solidFill>
              <a:schemeClr val="hlink"/>
            </a:solidFill>
            <a:ln w="25400">
              <a:noFill/>
              <a:miter lim="800000"/>
              <a:headEnd/>
              <a:tailEnd/>
            </a:ln>
          </p:spPr>
          <p:txBody>
            <a:bodyPr wrap="none" anchor="ctr"/>
            <a:lstStyle/>
            <a:p>
              <a:endParaRPr lang="en-US"/>
            </a:p>
          </p:txBody>
        </p:sp>
        <p:sp>
          <p:nvSpPr>
            <p:cNvPr id="75785" name="Rectangle 8"/>
            <p:cNvSpPr>
              <a:spLocks noChangeArrowheads="1"/>
            </p:cNvSpPr>
            <p:nvPr/>
          </p:nvSpPr>
          <p:spPr bwMode="auto">
            <a:xfrm>
              <a:off x="3024" y="2449"/>
              <a:ext cx="2538" cy="1351"/>
            </a:xfrm>
            <a:prstGeom prst="rect">
              <a:avLst/>
            </a:prstGeom>
            <a:noFill/>
            <a:ln w="12700">
              <a:noFill/>
              <a:miter lim="800000"/>
              <a:headEnd/>
              <a:tailEnd/>
            </a:ln>
          </p:spPr>
          <p:txBody>
            <a:bodyPr lIns="90488" tIns="44450" rIns="90488" bIns="44450">
              <a:spAutoFit/>
            </a:bodyPr>
            <a:lstStyle/>
            <a:p>
              <a:pPr lvl="1" algn="ctr" eaLnBrk="1" hangingPunct="1">
                <a:lnSpc>
                  <a:spcPct val="95000"/>
                </a:lnSpc>
                <a:spcBef>
                  <a:spcPct val="45000"/>
                </a:spcBef>
              </a:pPr>
              <a:r>
                <a:rPr lang="en-US" sz="2200">
                  <a:solidFill>
                    <a:srgbClr val="FFFFEF"/>
                  </a:solidFill>
                  <a:latin typeface="Verdana" pitchFamily="-105" charset="0"/>
                </a:rPr>
                <a:t>The price variance is computed on the entire quantity purchased.</a:t>
              </a:r>
            </a:p>
            <a:p>
              <a:pPr lvl="1" algn="ctr" eaLnBrk="1" hangingPunct="1">
                <a:lnSpc>
                  <a:spcPct val="95000"/>
                </a:lnSpc>
                <a:spcBef>
                  <a:spcPct val="45000"/>
                </a:spcBef>
              </a:pPr>
              <a:r>
                <a:rPr lang="en-US" sz="2200">
                  <a:solidFill>
                    <a:srgbClr val="FFFFEF"/>
                  </a:solidFill>
                  <a:latin typeface="Verdana" pitchFamily="-105" charset="0"/>
                </a:rPr>
                <a:t>The quantity variance is computed only on the quantity used.</a:t>
              </a:r>
            </a:p>
          </p:txBody>
        </p:sp>
        <p:graphicFrame>
          <p:nvGraphicFramePr>
            <p:cNvPr id="75779" name="Object 9"/>
            <p:cNvGraphicFramePr>
              <a:graphicFrameLocks noChangeAspect="1"/>
            </p:cNvGraphicFramePr>
            <p:nvPr/>
          </p:nvGraphicFramePr>
          <p:xfrm>
            <a:off x="3504" y="1104"/>
            <a:ext cx="1824" cy="1423"/>
          </p:xfrm>
          <a:graphic>
            <a:graphicData uri="http://schemas.openxmlformats.org/presentationml/2006/ole">
              <p:oleObj spid="_x0000_s75779" name="Clip" r:id="rId5" imgW="3657600" imgH="2437560" progId="">
                <p:embed/>
              </p:oleObj>
            </a:graphicData>
          </a:graphic>
        </p:graphicFrame>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304800" y="1943100"/>
            <a:ext cx="8610600" cy="3848100"/>
          </a:xfrm>
          <a:solidFill>
            <a:schemeClr val="folHlink"/>
          </a:solidFill>
        </p:spPr>
        <p:txBody>
          <a:bodyPr lIns="90488" tIns="44450" rIns="90488" bIns="44450"/>
          <a:lstStyle/>
          <a:p>
            <a:pPr algn="ctr" eaLnBrk="1" hangingPunct="1">
              <a:lnSpc>
                <a:spcPct val="90000"/>
              </a:lnSpc>
              <a:spcBef>
                <a:spcPct val="65000"/>
              </a:spcBef>
              <a:buFont typeface="Times" pitchFamily="-105" charset="0"/>
              <a:buNone/>
            </a:pPr>
            <a:r>
              <a:rPr lang="en-US" sz="2200" smtClean="0"/>
              <a:t>  Hanson Inc. has the following direct material standard to manufacture one Zippy:</a:t>
            </a:r>
          </a:p>
          <a:p>
            <a:pPr algn="ctr" eaLnBrk="1" hangingPunct="1">
              <a:lnSpc>
                <a:spcPct val="90000"/>
              </a:lnSpc>
              <a:spcBef>
                <a:spcPct val="65000"/>
              </a:spcBef>
              <a:buFont typeface="Times" pitchFamily="-105" charset="0"/>
              <a:buNone/>
            </a:pPr>
            <a:r>
              <a:rPr lang="en-US" sz="2200" smtClean="0">
                <a:solidFill>
                  <a:schemeClr val="accent1"/>
                </a:solidFill>
              </a:rPr>
              <a:t>1.5 pounds per Zippy at $4.00 per pound</a:t>
            </a:r>
          </a:p>
          <a:p>
            <a:pPr algn="ctr" eaLnBrk="1" hangingPunct="1">
              <a:lnSpc>
                <a:spcPct val="90000"/>
              </a:lnSpc>
              <a:spcBef>
                <a:spcPct val="65000"/>
              </a:spcBef>
              <a:buFont typeface="Times" pitchFamily="-105" charset="0"/>
              <a:buNone/>
            </a:pPr>
            <a:r>
              <a:rPr lang="en-US" sz="2200" smtClean="0">
                <a:solidFill>
                  <a:schemeClr val="accent2"/>
                </a:solidFill>
              </a:rPr>
              <a:t>  </a:t>
            </a:r>
            <a:r>
              <a:rPr lang="en-US" sz="2200" smtClean="0"/>
              <a:t>Last week, 1,700 pounds of material were purchased and used to make 1,000 Zippies.  The material cost a total of $6,630. </a:t>
            </a:r>
          </a:p>
        </p:txBody>
      </p:sp>
      <p:grpSp>
        <p:nvGrpSpPr>
          <p:cNvPr id="81923" name="Group 3"/>
          <p:cNvGrpSpPr>
            <a:grpSpLocks/>
          </p:cNvGrpSpPr>
          <p:nvPr/>
        </p:nvGrpSpPr>
        <p:grpSpPr bwMode="auto">
          <a:xfrm>
            <a:off x="7789863" y="39688"/>
            <a:ext cx="1201737" cy="1408112"/>
            <a:chOff x="4667" y="210"/>
            <a:chExt cx="757" cy="887"/>
          </a:xfrm>
        </p:grpSpPr>
        <p:grpSp>
          <p:nvGrpSpPr>
            <p:cNvPr id="81925" name="Group 4"/>
            <p:cNvGrpSpPr>
              <a:grpSpLocks/>
            </p:cNvGrpSpPr>
            <p:nvPr/>
          </p:nvGrpSpPr>
          <p:grpSpPr bwMode="auto">
            <a:xfrm>
              <a:off x="4667" y="210"/>
              <a:ext cx="648" cy="887"/>
              <a:chOff x="4667" y="210"/>
              <a:chExt cx="648" cy="887"/>
            </a:xfrm>
          </p:grpSpPr>
          <p:grpSp>
            <p:nvGrpSpPr>
              <p:cNvPr id="81927" name="Group 5"/>
              <p:cNvGrpSpPr>
                <a:grpSpLocks/>
              </p:cNvGrpSpPr>
              <p:nvPr/>
            </p:nvGrpSpPr>
            <p:grpSpPr bwMode="auto">
              <a:xfrm>
                <a:off x="4667" y="260"/>
                <a:ext cx="87" cy="788"/>
                <a:chOff x="4667" y="260"/>
                <a:chExt cx="87" cy="788"/>
              </a:xfrm>
            </p:grpSpPr>
            <p:sp>
              <p:nvSpPr>
                <p:cNvPr id="81934" name="Freeform 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81935" name="Freeform 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81928" name="Group 8"/>
              <p:cNvGrpSpPr>
                <a:grpSpLocks/>
              </p:cNvGrpSpPr>
              <p:nvPr/>
            </p:nvGrpSpPr>
            <p:grpSpPr bwMode="auto">
              <a:xfrm>
                <a:off x="4679" y="210"/>
                <a:ext cx="636" cy="887"/>
                <a:chOff x="4679" y="210"/>
                <a:chExt cx="636" cy="887"/>
              </a:xfrm>
            </p:grpSpPr>
            <p:sp>
              <p:nvSpPr>
                <p:cNvPr id="81929" name="Freeform 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81930" name="Freeform 1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81931" name="Freeform 1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81932" name="Rectangle 1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81933" name="Freeform 1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81926" name="Rectangle 1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81924" name="Rectangle 15"/>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grpSp>
        <p:nvGrpSpPr>
          <p:cNvPr id="83971" name="Group 3"/>
          <p:cNvGrpSpPr>
            <a:grpSpLocks/>
          </p:cNvGrpSpPr>
          <p:nvPr/>
        </p:nvGrpSpPr>
        <p:grpSpPr bwMode="auto">
          <a:xfrm>
            <a:off x="7789863" y="39688"/>
            <a:ext cx="1201737" cy="1408112"/>
            <a:chOff x="4667" y="210"/>
            <a:chExt cx="757" cy="887"/>
          </a:xfrm>
        </p:grpSpPr>
        <p:grpSp>
          <p:nvGrpSpPr>
            <p:cNvPr id="83973" name="Group 4"/>
            <p:cNvGrpSpPr>
              <a:grpSpLocks/>
            </p:cNvGrpSpPr>
            <p:nvPr/>
          </p:nvGrpSpPr>
          <p:grpSpPr bwMode="auto">
            <a:xfrm>
              <a:off x="4667" y="210"/>
              <a:ext cx="648" cy="887"/>
              <a:chOff x="4667" y="210"/>
              <a:chExt cx="648" cy="887"/>
            </a:xfrm>
          </p:grpSpPr>
          <p:grpSp>
            <p:nvGrpSpPr>
              <p:cNvPr id="83975" name="Group 5"/>
              <p:cNvGrpSpPr>
                <a:grpSpLocks/>
              </p:cNvGrpSpPr>
              <p:nvPr/>
            </p:nvGrpSpPr>
            <p:grpSpPr bwMode="auto">
              <a:xfrm>
                <a:off x="4667" y="260"/>
                <a:ext cx="87" cy="788"/>
                <a:chOff x="4667" y="260"/>
                <a:chExt cx="87" cy="788"/>
              </a:xfrm>
            </p:grpSpPr>
            <p:sp>
              <p:nvSpPr>
                <p:cNvPr id="83982" name="Freeform 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83983" name="Freeform 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83976" name="Group 8"/>
              <p:cNvGrpSpPr>
                <a:grpSpLocks/>
              </p:cNvGrpSpPr>
              <p:nvPr/>
            </p:nvGrpSpPr>
            <p:grpSpPr bwMode="auto">
              <a:xfrm>
                <a:off x="4679" y="210"/>
                <a:ext cx="636" cy="887"/>
                <a:chOff x="4679" y="210"/>
                <a:chExt cx="636" cy="887"/>
              </a:xfrm>
            </p:grpSpPr>
            <p:sp>
              <p:nvSpPr>
                <p:cNvPr id="83977" name="Freeform 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83978" name="Freeform 1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83979" name="Freeform 1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83980" name="Rectangle 1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83981" name="Freeform 1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83974" name="Rectangle 1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721935" name="Rectangle 15"/>
          <p:cNvSpPr>
            <a:spLocks noGrp="1" noChangeArrowheads="1"/>
          </p:cNvSpPr>
          <p:nvPr>
            <p:ph type="body" idx="1"/>
          </p:nvPr>
        </p:nvSpPr>
        <p:spPr>
          <a:xfrm>
            <a:off x="723900" y="2057400"/>
            <a:ext cx="7697788" cy="3525838"/>
          </a:xfrm>
          <a:solidFill>
            <a:schemeClr val="folHlink"/>
          </a:solidFill>
          <a:effectLst>
            <a:outerShdw dist="107763" dir="2700000" algn="ctr" rotWithShape="0">
              <a:schemeClr val="bg2"/>
            </a:outerShdw>
          </a:effectLst>
        </p:spPr>
        <p:txBody>
          <a:bodyPr lIns="90488" tIns="44450" rIns="90488" bIns="44450"/>
          <a:lstStyle/>
          <a:p>
            <a:pPr eaLnBrk="1" hangingPunct="1">
              <a:buFont typeface="Times" pitchFamily="-105" charset="0"/>
              <a:buNone/>
            </a:pPr>
            <a:r>
              <a:rPr lang="en-US" sz="2200" smtClean="0"/>
              <a:t>   </a:t>
            </a:r>
          </a:p>
          <a:p>
            <a:pPr eaLnBrk="1" hangingPunct="1">
              <a:buFont typeface="Times" pitchFamily="-105" charset="0"/>
              <a:buNone/>
            </a:pPr>
            <a:r>
              <a:rPr lang="en-US" sz="2200" smtClean="0"/>
              <a:t>Hanson’s material price variance (MPV)</a:t>
            </a:r>
            <a:br>
              <a:rPr lang="en-US" sz="2200" smtClean="0"/>
            </a:br>
            <a:r>
              <a:rPr lang="en-US" sz="2200" smtClean="0"/>
              <a:t>for the week was:</a:t>
            </a:r>
          </a:p>
          <a:p>
            <a:pPr eaLnBrk="1" hangingPunct="1">
              <a:buFont typeface="Times" pitchFamily="-105" charset="0"/>
              <a:buNone/>
            </a:pPr>
            <a:r>
              <a:rPr lang="en-US" sz="2200" smtClean="0"/>
              <a:t>	a.	$170 unfavorable.</a:t>
            </a:r>
          </a:p>
          <a:p>
            <a:pPr eaLnBrk="1" hangingPunct="1">
              <a:buFont typeface="Times" pitchFamily="-105" charset="0"/>
              <a:buNone/>
            </a:pPr>
            <a:r>
              <a:rPr lang="en-US" sz="2200" smtClean="0"/>
              <a:t>	b.	$170 favorable.</a:t>
            </a:r>
          </a:p>
          <a:p>
            <a:pPr eaLnBrk="1" hangingPunct="1">
              <a:buFont typeface="Times" pitchFamily="-105" charset="0"/>
              <a:buNone/>
            </a:pPr>
            <a:r>
              <a:rPr lang="en-US" sz="2200" smtClean="0"/>
              <a:t>	c.	$800 unfavorable.</a:t>
            </a:r>
          </a:p>
          <a:p>
            <a:pPr eaLnBrk="1" hangingPunct="1">
              <a:buFont typeface="Times" pitchFamily="-105" charset="0"/>
              <a:buNone/>
            </a:pPr>
            <a:r>
              <a:rPr lang="en-US" sz="2200" smtClean="0"/>
              <a:t>	d.	$800 favorable.</a:t>
            </a:r>
          </a:p>
        </p:txBody>
      </p:sp>
    </p:spTree>
  </p:cSld>
  <p:clrMapOvr>
    <a:masterClrMapping/>
  </p:clrMapOvr>
  <p:transition>
    <p:cover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body" idx="1"/>
          </p:nvPr>
        </p:nvSpPr>
        <p:spPr>
          <a:xfrm>
            <a:off x="723900" y="2057400"/>
            <a:ext cx="7697788" cy="3525838"/>
          </a:xfrm>
          <a:solidFill>
            <a:schemeClr val="folHlink"/>
          </a:solidFill>
          <a:effectLst>
            <a:outerShdw dist="107763" dir="2700000" algn="ctr" rotWithShape="0">
              <a:schemeClr val="bg2"/>
            </a:outerShdw>
          </a:effectLst>
        </p:spPr>
        <p:txBody>
          <a:bodyPr lIns="90488" tIns="44450" rIns="90488" bIns="44450"/>
          <a:lstStyle/>
          <a:p>
            <a:pPr eaLnBrk="1" hangingPunct="1">
              <a:buFont typeface="Times" pitchFamily="-105" charset="0"/>
              <a:buNone/>
            </a:pPr>
            <a:r>
              <a:rPr lang="en-US" sz="2200" smtClean="0"/>
              <a:t>  </a:t>
            </a:r>
          </a:p>
          <a:p>
            <a:pPr eaLnBrk="1" hangingPunct="1">
              <a:buFont typeface="Times" pitchFamily="-105" charset="0"/>
              <a:buNone/>
            </a:pPr>
            <a:r>
              <a:rPr lang="en-US" sz="2200" smtClean="0"/>
              <a:t> Hanson’s material price variance (MPV)</a:t>
            </a:r>
            <a:br>
              <a:rPr lang="en-US" sz="2200" smtClean="0"/>
            </a:br>
            <a:r>
              <a:rPr lang="en-US" sz="2200" smtClean="0"/>
              <a:t>for the week was:</a:t>
            </a:r>
          </a:p>
          <a:p>
            <a:pPr eaLnBrk="1" hangingPunct="1">
              <a:buFont typeface="Times" pitchFamily="-105" charset="0"/>
              <a:buNone/>
            </a:pPr>
            <a:r>
              <a:rPr lang="en-US" sz="2200" smtClean="0"/>
              <a:t>	</a:t>
            </a:r>
            <a:r>
              <a:rPr lang="en-US" sz="2200" smtClean="0">
                <a:solidFill>
                  <a:schemeClr val="accent1"/>
                </a:solidFill>
              </a:rPr>
              <a:t>a.	$170 unfavorable.</a:t>
            </a:r>
          </a:p>
          <a:p>
            <a:pPr eaLnBrk="1" hangingPunct="1">
              <a:buFont typeface="Times" pitchFamily="-105" charset="0"/>
              <a:buNone/>
            </a:pPr>
            <a:r>
              <a:rPr lang="en-US" sz="2200" smtClean="0"/>
              <a:t>	b.	$170 favorable.</a:t>
            </a:r>
          </a:p>
          <a:p>
            <a:pPr eaLnBrk="1" hangingPunct="1">
              <a:buFont typeface="Times" pitchFamily="-105" charset="0"/>
              <a:buNone/>
            </a:pPr>
            <a:r>
              <a:rPr lang="en-US" sz="2200" smtClean="0"/>
              <a:t>	</a:t>
            </a:r>
            <a:r>
              <a:rPr lang="en-US" sz="2200" smtClean="0">
                <a:solidFill>
                  <a:schemeClr val="accent1"/>
                </a:solidFill>
              </a:rPr>
              <a:t>c.	$800 unfavorable.</a:t>
            </a:r>
          </a:p>
          <a:p>
            <a:pPr eaLnBrk="1" hangingPunct="1">
              <a:buFont typeface="Times" pitchFamily="-105" charset="0"/>
              <a:buNone/>
            </a:pPr>
            <a:r>
              <a:rPr lang="en-US" sz="2200" smtClean="0">
                <a:solidFill>
                  <a:schemeClr val="accent1"/>
                </a:solidFill>
              </a:rPr>
              <a:t>	d.	$800 favorable.</a:t>
            </a:r>
          </a:p>
        </p:txBody>
      </p:sp>
      <p:sp>
        <p:nvSpPr>
          <p:cNvPr id="86019" name="Oval 3"/>
          <p:cNvSpPr>
            <a:spLocks noChangeArrowheads="1"/>
          </p:cNvSpPr>
          <p:nvPr/>
        </p:nvSpPr>
        <p:spPr bwMode="auto">
          <a:xfrm>
            <a:off x="990600" y="3505200"/>
            <a:ext cx="635000" cy="635000"/>
          </a:xfrm>
          <a:prstGeom prst="ellipse">
            <a:avLst/>
          </a:prstGeom>
          <a:noFill/>
          <a:ln w="50800">
            <a:solidFill>
              <a:srgbClr val="FF0000"/>
            </a:solidFill>
            <a:round/>
            <a:headEnd/>
            <a:tailEnd/>
          </a:ln>
        </p:spPr>
        <p:txBody>
          <a:bodyPr wrap="none" anchor="ctr"/>
          <a:lstStyle/>
          <a:p>
            <a:endParaRPr lang="en-US"/>
          </a:p>
        </p:txBody>
      </p:sp>
      <p:grpSp>
        <p:nvGrpSpPr>
          <p:cNvPr id="86020" name="Group 4"/>
          <p:cNvGrpSpPr>
            <a:grpSpLocks/>
          </p:cNvGrpSpPr>
          <p:nvPr/>
        </p:nvGrpSpPr>
        <p:grpSpPr bwMode="auto">
          <a:xfrm>
            <a:off x="4038600" y="3733800"/>
            <a:ext cx="4943475" cy="1846263"/>
            <a:chOff x="2646" y="2629"/>
            <a:chExt cx="3114" cy="1163"/>
          </a:xfrm>
        </p:grpSpPr>
        <p:sp>
          <p:nvSpPr>
            <p:cNvPr id="86034" name="Freeform 5"/>
            <p:cNvSpPr>
              <a:spLocks/>
            </p:cNvSpPr>
            <p:nvPr/>
          </p:nvSpPr>
          <p:spPr bwMode="auto">
            <a:xfrm>
              <a:off x="2928" y="2629"/>
              <a:ext cx="1230" cy="769"/>
            </a:xfrm>
            <a:custGeom>
              <a:avLst/>
              <a:gdLst>
                <a:gd name="T0" fmla="*/ 259 w 1230"/>
                <a:gd name="T1" fmla="*/ 67 h 769"/>
                <a:gd name="T2" fmla="*/ 313 w 1230"/>
                <a:gd name="T3" fmla="*/ 82 h 769"/>
                <a:gd name="T4" fmla="*/ 399 w 1230"/>
                <a:gd name="T5" fmla="*/ 103 h 769"/>
                <a:gd name="T6" fmla="*/ 489 w 1230"/>
                <a:gd name="T7" fmla="*/ 129 h 769"/>
                <a:gd name="T8" fmla="*/ 571 w 1230"/>
                <a:gd name="T9" fmla="*/ 158 h 769"/>
                <a:gd name="T10" fmla="*/ 656 w 1230"/>
                <a:gd name="T11" fmla="*/ 192 h 769"/>
                <a:gd name="T12" fmla="*/ 730 w 1230"/>
                <a:gd name="T13" fmla="*/ 229 h 769"/>
                <a:gd name="T14" fmla="*/ 812 w 1230"/>
                <a:gd name="T15" fmla="*/ 267 h 769"/>
                <a:gd name="T16" fmla="*/ 878 w 1230"/>
                <a:gd name="T17" fmla="*/ 312 h 769"/>
                <a:gd name="T18" fmla="*/ 942 w 1230"/>
                <a:gd name="T19" fmla="*/ 354 h 769"/>
                <a:gd name="T20" fmla="*/ 1006 w 1230"/>
                <a:gd name="T21" fmla="*/ 402 h 769"/>
                <a:gd name="T22" fmla="*/ 1055 w 1230"/>
                <a:gd name="T23" fmla="*/ 452 h 769"/>
                <a:gd name="T24" fmla="*/ 1101 w 1230"/>
                <a:gd name="T25" fmla="*/ 498 h 769"/>
                <a:gd name="T26" fmla="*/ 1145 w 1230"/>
                <a:gd name="T27" fmla="*/ 550 h 769"/>
                <a:gd name="T28" fmla="*/ 1171 w 1230"/>
                <a:gd name="T29" fmla="*/ 599 h 769"/>
                <a:gd name="T30" fmla="*/ 1199 w 1230"/>
                <a:gd name="T31" fmla="*/ 651 h 769"/>
                <a:gd name="T32" fmla="*/ 1217 w 1230"/>
                <a:gd name="T33" fmla="*/ 702 h 769"/>
                <a:gd name="T34" fmla="*/ 1229 w 1230"/>
                <a:gd name="T35" fmla="*/ 750 h 769"/>
                <a:gd name="T36" fmla="*/ 1227 w 1230"/>
                <a:gd name="T37" fmla="*/ 768 h 769"/>
                <a:gd name="T38" fmla="*/ 1207 w 1230"/>
                <a:gd name="T39" fmla="*/ 702 h 769"/>
                <a:gd name="T40" fmla="*/ 1181 w 1230"/>
                <a:gd name="T41" fmla="*/ 656 h 769"/>
                <a:gd name="T42" fmla="*/ 1145 w 1230"/>
                <a:gd name="T43" fmla="*/ 610 h 769"/>
                <a:gd name="T44" fmla="*/ 1099 w 1230"/>
                <a:gd name="T45" fmla="*/ 565 h 769"/>
                <a:gd name="T46" fmla="*/ 1045 w 1230"/>
                <a:gd name="T47" fmla="*/ 522 h 769"/>
                <a:gd name="T48" fmla="*/ 980 w 1230"/>
                <a:gd name="T49" fmla="*/ 475 h 769"/>
                <a:gd name="T50" fmla="*/ 908 w 1230"/>
                <a:gd name="T51" fmla="*/ 432 h 769"/>
                <a:gd name="T52" fmla="*/ 830 w 1230"/>
                <a:gd name="T53" fmla="*/ 394 h 769"/>
                <a:gd name="T54" fmla="*/ 744 w 1230"/>
                <a:gd name="T55" fmla="*/ 353 h 769"/>
                <a:gd name="T56" fmla="*/ 650 w 1230"/>
                <a:gd name="T57" fmla="*/ 316 h 769"/>
                <a:gd name="T58" fmla="*/ 557 w 1230"/>
                <a:gd name="T59" fmla="*/ 285 h 769"/>
                <a:gd name="T60" fmla="*/ 459 w 1230"/>
                <a:gd name="T61" fmla="*/ 255 h 769"/>
                <a:gd name="T62" fmla="*/ 359 w 1230"/>
                <a:gd name="T63" fmla="*/ 229 h 769"/>
                <a:gd name="T64" fmla="*/ 255 w 1230"/>
                <a:gd name="T65" fmla="*/ 207 h 769"/>
                <a:gd name="T66" fmla="*/ 251 w 1230"/>
                <a:gd name="T67" fmla="*/ 277 h 769"/>
                <a:gd name="T68" fmla="*/ 0 w 1230"/>
                <a:gd name="T69" fmla="*/ 94 h 769"/>
                <a:gd name="T70" fmla="*/ 259 w 1230"/>
                <a:gd name="T71" fmla="*/ 0 h 769"/>
                <a:gd name="T72" fmla="*/ 259 w 1230"/>
                <a:gd name="T73" fmla="*/ 67 h 7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0"/>
                <a:gd name="T112" fmla="*/ 0 h 769"/>
                <a:gd name="T113" fmla="*/ 1230 w 1230"/>
                <a:gd name="T114" fmla="*/ 769 h 7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0" h="769">
                  <a:moveTo>
                    <a:pt x="259" y="67"/>
                  </a:moveTo>
                  <a:lnTo>
                    <a:pt x="313" y="82"/>
                  </a:lnTo>
                  <a:lnTo>
                    <a:pt x="399" y="103"/>
                  </a:lnTo>
                  <a:lnTo>
                    <a:pt x="489" y="129"/>
                  </a:lnTo>
                  <a:lnTo>
                    <a:pt x="571" y="158"/>
                  </a:lnTo>
                  <a:lnTo>
                    <a:pt x="656" y="192"/>
                  </a:lnTo>
                  <a:lnTo>
                    <a:pt x="730" y="229"/>
                  </a:lnTo>
                  <a:lnTo>
                    <a:pt x="812" y="267"/>
                  </a:lnTo>
                  <a:lnTo>
                    <a:pt x="878" y="312"/>
                  </a:lnTo>
                  <a:lnTo>
                    <a:pt x="942" y="354"/>
                  </a:lnTo>
                  <a:lnTo>
                    <a:pt x="1006" y="402"/>
                  </a:lnTo>
                  <a:lnTo>
                    <a:pt x="1055" y="452"/>
                  </a:lnTo>
                  <a:lnTo>
                    <a:pt x="1101" y="498"/>
                  </a:lnTo>
                  <a:lnTo>
                    <a:pt x="1145" y="550"/>
                  </a:lnTo>
                  <a:lnTo>
                    <a:pt x="1171" y="599"/>
                  </a:lnTo>
                  <a:lnTo>
                    <a:pt x="1199" y="651"/>
                  </a:lnTo>
                  <a:lnTo>
                    <a:pt x="1217" y="702"/>
                  </a:lnTo>
                  <a:lnTo>
                    <a:pt x="1229" y="750"/>
                  </a:lnTo>
                  <a:lnTo>
                    <a:pt x="1227" y="768"/>
                  </a:lnTo>
                  <a:lnTo>
                    <a:pt x="1207" y="702"/>
                  </a:lnTo>
                  <a:lnTo>
                    <a:pt x="1181" y="656"/>
                  </a:lnTo>
                  <a:lnTo>
                    <a:pt x="1145" y="610"/>
                  </a:lnTo>
                  <a:lnTo>
                    <a:pt x="1099" y="565"/>
                  </a:lnTo>
                  <a:lnTo>
                    <a:pt x="1045" y="522"/>
                  </a:lnTo>
                  <a:lnTo>
                    <a:pt x="980" y="475"/>
                  </a:lnTo>
                  <a:lnTo>
                    <a:pt x="908" y="432"/>
                  </a:lnTo>
                  <a:lnTo>
                    <a:pt x="830" y="394"/>
                  </a:lnTo>
                  <a:lnTo>
                    <a:pt x="744" y="353"/>
                  </a:lnTo>
                  <a:lnTo>
                    <a:pt x="650" y="316"/>
                  </a:lnTo>
                  <a:lnTo>
                    <a:pt x="557" y="285"/>
                  </a:lnTo>
                  <a:lnTo>
                    <a:pt x="459" y="255"/>
                  </a:lnTo>
                  <a:lnTo>
                    <a:pt x="359" y="229"/>
                  </a:lnTo>
                  <a:lnTo>
                    <a:pt x="255" y="207"/>
                  </a:lnTo>
                  <a:lnTo>
                    <a:pt x="251" y="277"/>
                  </a:lnTo>
                  <a:lnTo>
                    <a:pt x="0" y="94"/>
                  </a:lnTo>
                  <a:lnTo>
                    <a:pt x="259" y="0"/>
                  </a:lnTo>
                  <a:lnTo>
                    <a:pt x="259" y="67"/>
                  </a:lnTo>
                </a:path>
              </a:pathLst>
            </a:custGeom>
            <a:solidFill>
              <a:srgbClr val="FF0000"/>
            </a:solidFill>
            <a:ln w="12700" cap="rnd">
              <a:solidFill>
                <a:srgbClr val="FF0000"/>
              </a:solidFill>
              <a:round/>
              <a:headEnd/>
              <a:tailEnd/>
            </a:ln>
          </p:spPr>
          <p:txBody>
            <a:bodyPr/>
            <a:lstStyle/>
            <a:p>
              <a:endParaRPr lang="en-US"/>
            </a:p>
          </p:txBody>
        </p:sp>
        <p:sp>
          <p:nvSpPr>
            <p:cNvPr id="86035" name="Rectangle 6"/>
            <p:cNvSpPr>
              <a:spLocks noChangeArrowheads="1"/>
            </p:cNvSpPr>
            <p:nvPr/>
          </p:nvSpPr>
          <p:spPr bwMode="auto">
            <a:xfrm>
              <a:off x="2646" y="3014"/>
              <a:ext cx="3114" cy="778"/>
            </a:xfrm>
            <a:prstGeom prst="rect">
              <a:avLst/>
            </a:prstGeom>
            <a:solidFill>
              <a:srgbClr val="FFFF99"/>
            </a:solidFill>
            <a:ln w="50800">
              <a:solidFill>
                <a:srgbClr val="FF0000"/>
              </a:solidFill>
              <a:miter lim="800000"/>
              <a:headEnd/>
              <a:tailEnd/>
            </a:ln>
          </p:spPr>
          <p:txBody>
            <a:bodyPr lIns="90488" tIns="44450" rIns="90488" bIns="44450">
              <a:spAutoFit/>
            </a:bodyPr>
            <a:lstStyle/>
            <a:p>
              <a:pPr eaLnBrk="1" hangingPunct="1">
                <a:spcBef>
                  <a:spcPct val="50000"/>
                </a:spcBef>
              </a:pPr>
              <a:r>
                <a:rPr lang="en-US" sz="2400" b="1">
                  <a:solidFill>
                    <a:srgbClr val="FF0000"/>
                  </a:solidFill>
                </a:rPr>
                <a:t> MPV = AQ(AP - SP)</a:t>
              </a:r>
              <a:br>
                <a:rPr lang="en-US" sz="2400" b="1">
                  <a:solidFill>
                    <a:srgbClr val="FF0000"/>
                  </a:solidFill>
                </a:rPr>
              </a:br>
              <a:r>
                <a:rPr lang="en-US" sz="2400" b="1">
                  <a:solidFill>
                    <a:srgbClr val="FF0000"/>
                  </a:solidFill>
                </a:rPr>
                <a:t> MPV = 1,700 lbs. × ($3.90 - 4.00)</a:t>
              </a:r>
              <a:br>
                <a:rPr lang="en-US" sz="2400" b="1">
                  <a:solidFill>
                    <a:srgbClr val="FF0000"/>
                  </a:solidFill>
                </a:rPr>
              </a:br>
              <a:r>
                <a:rPr lang="en-US" sz="2400" b="1">
                  <a:solidFill>
                    <a:srgbClr val="FF0000"/>
                  </a:solidFill>
                </a:rPr>
                <a:t> MPV = $170 Favorable</a:t>
              </a:r>
            </a:p>
          </p:txBody>
        </p:sp>
      </p:grpSp>
      <p:sp>
        <p:nvSpPr>
          <p:cNvPr id="86021" name="Rectangle 7"/>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grpSp>
        <p:nvGrpSpPr>
          <p:cNvPr id="86022" name="Group 8"/>
          <p:cNvGrpSpPr>
            <a:grpSpLocks/>
          </p:cNvGrpSpPr>
          <p:nvPr/>
        </p:nvGrpSpPr>
        <p:grpSpPr bwMode="auto">
          <a:xfrm>
            <a:off x="7789863" y="39688"/>
            <a:ext cx="1201737" cy="1408112"/>
            <a:chOff x="4667" y="210"/>
            <a:chExt cx="757" cy="887"/>
          </a:xfrm>
        </p:grpSpPr>
        <p:grpSp>
          <p:nvGrpSpPr>
            <p:cNvPr id="86023" name="Group 9"/>
            <p:cNvGrpSpPr>
              <a:grpSpLocks/>
            </p:cNvGrpSpPr>
            <p:nvPr/>
          </p:nvGrpSpPr>
          <p:grpSpPr bwMode="auto">
            <a:xfrm>
              <a:off x="4667" y="210"/>
              <a:ext cx="648" cy="887"/>
              <a:chOff x="4667" y="210"/>
              <a:chExt cx="648" cy="887"/>
            </a:xfrm>
          </p:grpSpPr>
          <p:grpSp>
            <p:nvGrpSpPr>
              <p:cNvPr id="86025" name="Group 10"/>
              <p:cNvGrpSpPr>
                <a:grpSpLocks/>
              </p:cNvGrpSpPr>
              <p:nvPr/>
            </p:nvGrpSpPr>
            <p:grpSpPr bwMode="auto">
              <a:xfrm>
                <a:off x="4667" y="260"/>
                <a:ext cx="87" cy="788"/>
                <a:chOff x="4667" y="260"/>
                <a:chExt cx="87" cy="788"/>
              </a:xfrm>
            </p:grpSpPr>
            <p:sp>
              <p:nvSpPr>
                <p:cNvPr id="86032" name="Freeform 11"/>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86033" name="Freeform 12"/>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86026" name="Group 13"/>
              <p:cNvGrpSpPr>
                <a:grpSpLocks/>
              </p:cNvGrpSpPr>
              <p:nvPr/>
            </p:nvGrpSpPr>
            <p:grpSpPr bwMode="auto">
              <a:xfrm>
                <a:off x="4679" y="210"/>
                <a:ext cx="636" cy="887"/>
                <a:chOff x="4679" y="210"/>
                <a:chExt cx="636" cy="887"/>
              </a:xfrm>
            </p:grpSpPr>
            <p:sp>
              <p:nvSpPr>
                <p:cNvPr id="86027" name="Freeform 14"/>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86028" name="Freeform 15"/>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86029" name="Freeform 16"/>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86030" name="Rectangle 17"/>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86031" name="Freeform 18"/>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86024" name="Rectangle 19"/>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726019" name="Rectangle 3"/>
          <p:cNvSpPr>
            <a:spLocks noGrp="1" noChangeArrowheads="1"/>
          </p:cNvSpPr>
          <p:nvPr>
            <p:ph type="body" idx="1"/>
          </p:nvPr>
        </p:nvSpPr>
        <p:spPr>
          <a:xfrm>
            <a:off x="609600" y="2243138"/>
            <a:ext cx="7924800" cy="3395662"/>
          </a:xfrm>
          <a:solidFill>
            <a:schemeClr val="folHlink"/>
          </a:solidFill>
          <a:effectLst>
            <a:outerShdw dist="107763" dir="2700000" algn="ctr" rotWithShape="0">
              <a:schemeClr val="bg2"/>
            </a:outerShdw>
          </a:effectLst>
        </p:spPr>
        <p:txBody>
          <a:bodyPr lIns="90488" tIns="44450" rIns="90488" bIns="44450"/>
          <a:lstStyle/>
          <a:p>
            <a:pPr eaLnBrk="1" hangingPunct="1">
              <a:buFont typeface="Times" pitchFamily="-105" charset="0"/>
              <a:buNone/>
            </a:pPr>
            <a:r>
              <a:rPr lang="en-US" sz="2200" smtClean="0"/>
              <a:t>   </a:t>
            </a:r>
          </a:p>
          <a:p>
            <a:pPr eaLnBrk="1" hangingPunct="1">
              <a:buFont typeface="Times" pitchFamily="-105" charset="0"/>
              <a:buNone/>
            </a:pPr>
            <a:r>
              <a:rPr lang="en-US" sz="2200" smtClean="0"/>
              <a:t>Hanson’s material quantity variance (MQV)</a:t>
            </a:r>
            <a:br>
              <a:rPr lang="en-US" sz="2200" smtClean="0"/>
            </a:br>
            <a:r>
              <a:rPr lang="en-US" sz="2200" smtClean="0"/>
              <a:t>for the week was:</a:t>
            </a:r>
          </a:p>
          <a:p>
            <a:pPr eaLnBrk="1" hangingPunct="1">
              <a:buFont typeface="Times" pitchFamily="-105" charset="0"/>
              <a:buNone/>
            </a:pPr>
            <a:r>
              <a:rPr lang="en-US" sz="2200" smtClean="0"/>
              <a:t>	a.	$170 unfavorable.</a:t>
            </a:r>
          </a:p>
          <a:p>
            <a:pPr eaLnBrk="1" hangingPunct="1">
              <a:buFont typeface="Times" pitchFamily="-105" charset="0"/>
              <a:buNone/>
            </a:pPr>
            <a:r>
              <a:rPr lang="en-US" sz="2200" smtClean="0"/>
              <a:t>	b.	$170 favorable.</a:t>
            </a:r>
          </a:p>
          <a:p>
            <a:pPr eaLnBrk="1" hangingPunct="1">
              <a:buFont typeface="Times" pitchFamily="-105" charset="0"/>
              <a:buNone/>
            </a:pPr>
            <a:r>
              <a:rPr lang="en-US" sz="2200" smtClean="0"/>
              <a:t>	c.	$800 unfavorable.</a:t>
            </a:r>
          </a:p>
          <a:p>
            <a:pPr eaLnBrk="1" hangingPunct="1">
              <a:buFont typeface="Times" pitchFamily="-105" charset="0"/>
              <a:buNone/>
            </a:pPr>
            <a:r>
              <a:rPr lang="en-US" sz="2200" smtClean="0"/>
              <a:t>	d.	$800 favorable.</a:t>
            </a:r>
          </a:p>
        </p:txBody>
      </p:sp>
      <p:grpSp>
        <p:nvGrpSpPr>
          <p:cNvPr id="88068" name="Group 4"/>
          <p:cNvGrpSpPr>
            <a:grpSpLocks/>
          </p:cNvGrpSpPr>
          <p:nvPr/>
        </p:nvGrpSpPr>
        <p:grpSpPr bwMode="auto">
          <a:xfrm>
            <a:off x="7789863" y="39688"/>
            <a:ext cx="1201737" cy="1408112"/>
            <a:chOff x="4667" y="210"/>
            <a:chExt cx="757" cy="887"/>
          </a:xfrm>
        </p:grpSpPr>
        <p:grpSp>
          <p:nvGrpSpPr>
            <p:cNvPr id="88069" name="Group 5"/>
            <p:cNvGrpSpPr>
              <a:grpSpLocks/>
            </p:cNvGrpSpPr>
            <p:nvPr/>
          </p:nvGrpSpPr>
          <p:grpSpPr bwMode="auto">
            <a:xfrm>
              <a:off x="4667" y="210"/>
              <a:ext cx="648" cy="887"/>
              <a:chOff x="4667" y="210"/>
              <a:chExt cx="648" cy="887"/>
            </a:xfrm>
          </p:grpSpPr>
          <p:grpSp>
            <p:nvGrpSpPr>
              <p:cNvPr id="88071" name="Group 6"/>
              <p:cNvGrpSpPr>
                <a:grpSpLocks/>
              </p:cNvGrpSpPr>
              <p:nvPr/>
            </p:nvGrpSpPr>
            <p:grpSpPr bwMode="auto">
              <a:xfrm>
                <a:off x="4667" y="260"/>
                <a:ext cx="87" cy="788"/>
                <a:chOff x="4667" y="260"/>
                <a:chExt cx="87" cy="788"/>
              </a:xfrm>
            </p:grpSpPr>
            <p:sp>
              <p:nvSpPr>
                <p:cNvPr id="88078" name="Freeform 7"/>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88079" name="Freeform 8"/>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88072" name="Group 9"/>
              <p:cNvGrpSpPr>
                <a:grpSpLocks/>
              </p:cNvGrpSpPr>
              <p:nvPr/>
            </p:nvGrpSpPr>
            <p:grpSpPr bwMode="auto">
              <a:xfrm>
                <a:off x="4679" y="210"/>
                <a:ext cx="636" cy="887"/>
                <a:chOff x="4679" y="210"/>
                <a:chExt cx="636" cy="887"/>
              </a:xfrm>
            </p:grpSpPr>
            <p:sp>
              <p:nvSpPr>
                <p:cNvPr id="88073" name="Freeform 10"/>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88074" name="Freeform 11"/>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88075" name="Freeform 12"/>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88076" name="Rectangle 13"/>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88077" name="Freeform 14"/>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88070" name="Rectangle 15"/>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cover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lIns="90488" tIns="44450" rIns="90488" bIns="44450"/>
          <a:lstStyle/>
          <a:p>
            <a:pPr eaLnBrk="1" hangingPunct="1"/>
            <a:r>
              <a:rPr lang="en-US" smtClean="0"/>
              <a:t>Standard Costs</a:t>
            </a:r>
          </a:p>
        </p:txBody>
      </p:sp>
      <p:sp>
        <p:nvSpPr>
          <p:cNvPr id="20483" name="Line 3"/>
          <p:cNvSpPr>
            <a:spLocks noChangeShapeType="1"/>
          </p:cNvSpPr>
          <p:nvPr/>
        </p:nvSpPr>
        <p:spPr bwMode="auto">
          <a:xfrm>
            <a:off x="1143000" y="2146300"/>
            <a:ext cx="0" cy="3556000"/>
          </a:xfrm>
          <a:prstGeom prst="line">
            <a:avLst/>
          </a:prstGeom>
          <a:noFill/>
          <a:ln w="25400">
            <a:solidFill>
              <a:schemeClr val="tx1"/>
            </a:solidFill>
            <a:round/>
            <a:headEnd/>
            <a:tailEnd/>
          </a:ln>
        </p:spPr>
        <p:txBody>
          <a:bodyPr wrap="none" anchor="ctr"/>
          <a:lstStyle/>
          <a:p>
            <a:endParaRPr lang="en-GB"/>
          </a:p>
        </p:txBody>
      </p:sp>
      <p:sp>
        <p:nvSpPr>
          <p:cNvPr id="20484" name="Line 4"/>
          <p:cNvSpPr>
            <a:spLocks noChangeShapeType="1"/>
          </p:cNvSpPr>
          <p:nvPr/>
        </p:nvSpPr>
        <p:spPr bwMode="auto">
          <a:xfrm flipV="1">
            <a:off x="3706813" y="3386138"/>
            <a:ext cx="0" cy="2336800"/>
          </a:xfrm>
          <a:prstGeom prst="line">
            <a:avLst/>
          </a:prstGeom>
          <a:noFill/>
          <a:ln w="127000">
            <a:solidFill>
              <a:srgbClr val="009900"/>
            </a:solidFill>
            <a:round/>
            <a:headEnd/>
            <a:tailEnd/>
          </a:ln>
        </p:spPr>
        <p:txBody>
          <a:bodyPr wrap="none" anchor="ctr"/>
          <a:lstStyle/>
          <a:p>
            <a:endParaRPr lang="en-GB"/>
          </a:p>
        </p:txBody>
      </p:sp>
      <p:sp>
        <p:nvSpPr>
          <p:cNvPr id="20485" name="Rectangle 5"/>
          <p:cNvSpPr>
            <a:spLocks noChangeArrowheads="1"/>
          </p:cNvSpPr>
          <p:nvPr/>
        </p:nvSpPr>
        <p:spPr bwMode="auto">
          <a:xfrm>
            <a:off x="2905125" y="3963988"/>
            <a:ext cx="1603375" cy="771525"/>
          </a:xfrm>
          <a:prstGeom prst="rect">
            <a:avLst/>
          </a:prstGeom>
          <a:solidFill>
            <a:srgbClr val="CCFFCC"/>
          </a:solidFill>
          <a:ln w="25400">
            <a:solidFill>
              <a:srgbClr val="009900"/>
            </a:solidFill>
            <a:miter lim="800000"/>
            <a:headEnd/>
            <a:tailEnd/>
          </a:ln>
        </p:spPr>
        <p:txBody>
          <a:bodyPr wrap="none" lIns="90488" tIns="44450" rIns="90488" bIns="44450">
            <a:spAutoFit/>
          </a:bodyPr>
          <a:lstStyle/>
          <a:p>
            <a:pPr algn="ctr" eaLnBrk="1" hangingPunct="1">
              <a:lnSpc>
                <a:spcPct val="90000"/>
              </a:lnSpc>
            </a:pPr>
            <a:r>
              <a:rPr lang="en-US" sz="2400" b="1">
                <a:solidFill>
                  <a:srgbClr val="009900"/>
                </a:solidFill>
                <a:latin typeface="Verdana" pitchFamily="-105" charset="0"/>
              </a:rPr>
              <a:t>Direct</a:t>
            </a:r>
            <a:br>
              <a:rPr lang="en-US" sz="2400" b="1">
                <a:solidFill>
                  <a:srgbClr val="009900"/>
                </a:solidFill>
                <a:latin typeface="Verdana" pitchFamily="-105" charset="0"/>
              </a:rPr>
            </a:br>
            <a:r>
              <a:rPr lang="en-US" sz="2400" b="1">
                <a:solidFill>
                  <a:srgbClr val="009900"/>
                </a:solidFill>
                <a:latin typeface="Verdana" pitchFamily="-105" charset="0"/>
              </a:rPr>
              <a:t>Material</a:t>
            </a:r>
          </a:p>
        </p:txBody>
      </p:sp>
      <p:sp>
        <p:nvSpPr>
          <p:cNvPr id="20486" name="Line 6"/>
          <p:cNvSpPr>
            <a:spLocks noChangeShapeType="1"/>
          </p:cNvSpPr>
          <p:nvPr/>
        </p:nvSpPr>
        <p:spPr bwMode="auto">
          <a:xfrm>
            <a:off x="1155700" y="5715000"/>
            <a:ext cx="5994400" cy="0"/>
          </a:xfrm>
          <a:prstGeom prst="line">
            <a:avLst/>
          </a:prstGeom>
          <a:noFill/>
          <a:ln w="25400">
            <a:solidFill>
              <a:schemeClr val="tx1"/>
            </a:solidFill>
            <a:round/>
            <a:headEnd/>
            <a:tailEnd/>
          </a:ln>
        </p:spPr>
        <p:txBody>
          <a:bodyPr wrap="none" anchor="ctr"/>
          <a:lstStyle/>
          <a:p>
            <a:endParaRPr lang="en-GB"/>
          </a:p>
        </p:txBody>
      </p:sp>
      <p:grpSp>
        <p:nvGrpSpPr>
          <p:cNvPr id="2" name="Group 7"/>
          <p:cNvGrpSpPr>
            <a:grpSpLocks/>
          </p:cNvGrpSpPr>
          <p:nvPr/>
        </p:nvGrpSpPr>
        <p:grpSpPr bwMode="auto">
          <a:xfrm>
            <a:off x="2124075" y="1295400"/>
            <a:ext cx="6937375" cy="2162175"/>
            <a:chOff x="1357" y="799"/>
            <a:chExt cx="4370" cy="1362"/>
          </a:xfrm>
        </p:grpSpPr>
        <p:sp>
          <p:nvSpPr>
            <p:cNvPr id="20500" name="Freeform 8"/>
            <p:cNvSpPr>
              <a:spLocks/>
            </p:cNvSpPr>
            <p:nvPr/>
          </p:nvSpPr>
          <p:spPr bwMode="auto">
            <a:xfrm>
              <a:off x="2496" y="960"/>
              <a:ext cx="768" cy="1201"/>
            </a:xfrm>
            <a:custGeom>
              <a:avLst/>
              <a:gdLst>
                <a:gd name="T0" fmla="*/ 160 w 768"/>
                <a:gd name="T1" fmla="*/ 864 h 1201"/>
                <a:gd name="T2" fmla="*/ 194 w 768"/>
                <a:gd name="T3" fmla="*/ 858 h 1201"/>
                <a:gd name="T4" fmla="*/ 246 w 768"/>
                <a:gd name="T5" fmla="*/ 849 h 1201"/>
                <a:gd name="T6" fmla="*/ 301 w 768"/>
                <a:gd name="T7" fmla="*/ 829 h 1201"/>
                <a:gd name="T8" fmla="*/ 354 w 768"/>
                <a:gd name="T9" fmla="*/ 805 h 1201"/>
                <a:gd name="T10" fmla="*/ 405 w 768"/>
                <a:gd name="T11" fmla="*/ 774 h 1201"/>
                <a:gd name="T12" fmla="*/ 453 w 768"/>
                <a:gd name="T13" fmla="*/ 736 h 1201"/>
                <a:gd name="T14" fmla="*/ 501 w 768"/>
                <a:gd name="T15" fmla="*/ 695 h 1201"/>
                <a:gd name="T16" fmla="*/ 545 w 768"/>
                <a:gd name="T17" fmla="*/ 646 h 1201"/>
                <a:gd name="T18" fmla="*/ 585 w 768"/>
                <a:gd name="T19" fmla="*/ 590 h 1201"/>
                <a:gd name="T20" fmla="*/ 622 w 768"/>
                <a:gd name="T21" fmla="*/ 531 h 1201"/>
                <a:gd name="T22" fmla="*/ 655 w 768"/>
                <a:gd name="T23" fmla="*/ 469 h 1201"/>
                <a:gd name="T24" fmla="*/ 685 w 768"/>
                <a:gd name="T25" fmla="*/ 402 h 1201"/>
                <a:gd name="T26" fmla="*/ 711 w 768"/>
                <a:gd name="T27" fmla="*/ 330 h 1201"/>
                <a:gd name="T28" fmla="*/ 732 w 768"/>
                <a:gd name="T29" fmla="*/ 258 h 1201"/>
                <a:gd name="T30" fmla="*/ 747 w 768"/>
                <a:gd name="T31" fmla="*/ 182 h 1201"/>
                <a:gd name="T32" fmla="*/ 758 w 768"/>
                <a:gd name="T33" fmla="*/ 104 h 1201"/>
                <a:gd name="T34" fmla="*/ 766 w 768"/>
                <a:gd name="T35" fmla="*/ 24 h 1201"/>
                <a:gd name="T36" fmla="*/ 767 w 768"/>
                <a:gd name="T37" fmla="*/ 0 h 1201"/>
                <a:gd name="T38" fmla="*/ 763 w 768"/>
                <a:gd name="T39" fmla="*/ 87 h 1201"/>
                <a:gd name="T40" fmla="*/ 755 w 768"/>
                <a:gd name="T41" fmla="*/ 177 h 1201"/>
                <a:gd name="T42" fmla="*/ 744 w 768"/>
                <a:gd name="T43" fmla="*/ 261 h 1201"/>
                <a:gd name="T44" fmla="*/ 729 w 768"/>
                <a:gd name="T45" fmla="*/ 345 h 1201"/>
                <a:gd name="T46" fmla="*/ 711 w 768"/>
                <a:gd name="T47" fmla="*/ 428 h 1201"/>
                <a:gd name="T48" fmla="*/ 686 w 768"/>
                <a:gd name="T49" fmla="*/ 507 h 1201"/>
                <a:gd name="T50" fmla="*/ 663 w 768"/>
                <a:gd name="T51" fmla="*/ 583 h 1201"/>
                <a:gd name="T52" fmla="*/ 631 w 768"/>
                <a:gd name="T53" fmla="*/ 655 h 1201"/>
                <a:gd name="T54" fmla="*/ 600 w 768"/>
                <a:gd name="T55" fmla="*/ 723 h 1201"/>
                <a:gd name="T56" fmla="*/ 566 w 768"/>
                <a:gd name="T57" fmla="*/ 786 h 1201"/>
                <a:gd name="T58" fmla="*/ 529 w 768"/>
                <a:gd name="T59" fmla="*/ 843 h 1201"/>
                <a:gd name="T60" fmla="*/ 488 w 768"/>
                <a:gd name="T61" fmla="*/ 897 h 1201"/>
                <a:gd name="T62" fmla="*/ 446 w 768"/>
                <a:gd name="T63" fmla="*/ 942 h 1201"/>
                <a:gd name="T64" fmla="*/ 401 w 768"/>
                <a:gd name="T65" fmla="*/ 984 h 1201"/>
                <a:gd name="T66" fmla="*/ 356 w 768"/>
                <a:gd name="T67" fmla="*/ 1018 h 1201"/>
                <a:gd name="T68" fmla="*/ 310 w 768"/>
                <a:gd name="T69" fmla="*/ 1048 h 1201"/>
                <a:gd name="T70" fmla="*/ 260 w 768"/>
                <a:gd name="T71" fmla="*/ 1067 h 1201"/>
                <a:gd name="T72" fmla="*/ 212 w 768"/>
                <a:gd name="T73" fmla="*/ 1082 h 1201"/>
                <a:gd name="T74" fmla="*/ 160 w 768"/>
                <a:gd name="T75" fmla="*/ 1090 h 1201"/>
                <a:gd name="T76" fmla="*/ 157 w 768"/>
                <a:gd name="T77" fmla="*/ 1200 h 1201"/>
                <a:gd name="T78" fmla="*/ 0 w 768"/>
                <a:gd name="T79" fmla="*/ 975 h 1201"/>
                <a:gd name="T80" fmla="*/ 157 w 768"/>
                <a:gd name="T81" fmla="*/ 748 h 1201"/>
                <a:gd name="T82" fmla="*/ 160 w 768"/>
                <a:gd name="T83" fmla="*/ 864 h 1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8"/>
                <a:gd name="T127" fmla="*/ 0 h 1201"/>
                <a:gd name="T128" fmla="*/ 768 w 768"/>
                <a:gd name="T129" fmla="*/ 1201 h 1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8" h="1201">
                  <a:moveTo>
                    <a:pt x="160" y="864"/>
                  </a:moveTo>
                  <a:lnTo>
                    <a:pt x="194" y="858"/>
                  </a:lnTo>
                  <a:lnTo>
                    <a:pt x="246" y="849"/>
                  </a:lnTo>
                  <a:lnTo>
                    <a:pt x="301" y="829"/>
                  </a:lnTo>
                  <a:lnTo>
                    <a:pt x="354" y="805"/>
                  </a:lnTo>
                  <a:lnTo>
                    <a:pt x="405" y="774"/>
                  </a:lnTo>
                  <a:lnTo>
                    <a:pt x="453" y="736"/>
                  </a:lnTo>
                  <a:lnTo>
                    <a:pt x="501" y="695"/>
                  </a:lnTo>
                  <a:lnTo>
                    <a:pt x="545" y="646"/>
                  </a:lnTo>
                  <a:lnTo>
                    <a:pt x="585" y="590"/>
                  </a:lnTo>
                  <a:lnTo>
                    <a:pt x="622" y="531"/>
                  </a:lnTo>
                  <a:lnTo>
                    <a:pt x="655" y="469"/>
                  </a:lnTo>
                  <a:lnTo>
                    <a:pt x="685" y="402"/>
                  </a:lnTo>
                  <a:lnTo>
                    <a:pt x="711" y="330"/>
                  </a:lnTo>
                  <a:lnTo>
                    <a:pt x="732" y="258"/>
                  </a:lnTo>
                  <a:lnTo>
                    <a:pt x="747" y="182"/>
                  </a:lnTo>
                  <a:lnTo>
                    <a:pt x="758" y="104"/>
                  </a:lnTo>
                  <a:lnTo>
                    <a:pt x="766" y="24"/>
                  </a:lnTo>
                  <a:lnTo>
                    <a:pt x="767" y="0"/>
                  </a:lnTo>
                  <a:lnTo>
                    <a:pt x="763" y="87"/>
                  </a:lnTo>
                  <a:lnTo>
                    <a:pt x="755" y="177"/>
                  </a:lnTo>
                  <a:lnTo>
                    <a:pt x="744" y="261"/>
                  </a:lnTo>
                  <a:lnTo>
                    <a:pt x="729" y="345"/>
                  </a:lnTo>
                  <a:lnTo>
                    <a:pt x="711" y="428"/>
                  </a:lnTo>
                  <a:lnTo>
                    <a:pt x="686" y="507"/>
                  </a:lnTo>
                  <a:lnTo>
                    <a:pt x="663" y="583"/>
                  </a:lnTo>
                  <a:lnTo>
                    <a:pt x="631" y="655"/>
                  </a:lnTo>
                  <a:lnTo>
                    <a:pt x="600" y="723"/>
                  </a:lnTo>
                  <a:lnTo>
                    <a:pt x="566" y="786"/>
                  </a:lnTo>
                  <a:lnTo>
                    <a:pt x="529" y="843"/>
                  </a:lnTo>
                  <a:lnTo>
                    <a:pt x="488" y="897"/>
                  </a:lnTo>
                  <a:lnTo>
                    <a:pt x="446" y="942"/>
                  </a:lnTo>
                  <a:lnTo>
                    <a:pt x="401" y="984"/>
                  </a:lnTo>
                  <a:lnTo>
                    <a:pt x="356" y="1018"/>
                  </a:lnTo>
                  <a:lnTo>
                    <a:pt x="310" y="1048"/>
                  </a:lnTo>
                  <a:lnTo>
                    <a:pt x="260" y="1067"/>
                  </a:lnTo>
                  <a:lnTo>
                    <a:pt x="212" y="1082"/>
                  </a:lnTo>
                  <a:lnTo>
                    <a:pt x="160" y="1090"/>
                  </a:lnTo>
                  <a:lnTo>
                    <a:pt x="157" y="1200"/>
                  </a:lnTo>
                  <a:lnTo>
                    <a:pt x="0" y="975"/>
                  </a:lnTo>
                  <a:lnTo>
                    <a:pt x="157" y="748"/>
                  </a:lnTo>
                  <a:lnTo>
                    <a:pt x="160" y="864"/>
                  </a:lnTo>
                </a:path>
              </a:pathLst>
            </a:custGeom>
            <a:solidFill>
              <a:schemeClr val="hlink"/>
            </a:solidFill>
            <a:ln w="12700" cap="rnd">
              <a:noFill/>
              <a:round/>
              <a:headEnd/>
              <a:tailEnd/>
            </a:ln>
          </p:spPr>
          <p:txBody>
            <a:bodyPr/>
            <a:lstStyle/>
            <a:p>
              <a:endParaRPr lang="en-US"/>
            </a:p>
          </p:txBody>
        </p:sp>
        <p:sp>
          <p:nvSpPr>
            <p:cNvPr id="20501" name="Rectangle 9"/>
            <p:cNvSpPr>
              <a:spLocks noChangeArrowheads="1"/>
            </p:cNvSpPr>
            <p:nvPr/>
          </p:nvSpPr>
          <p:spPr bwMode="auto">
            <a:xfrm>
              <a:off x="1357" y="799"/>
              <a:ext cx="4370" cy="638"/>
            </a:xfrm>
            <a:prstGeom prst="rect">
              <a:avLst/>
            </a:prstGeom>
            <a:solidFill>
              <a:schemeClr val="folHlink"/>
            </a:solidFill>
            <a:ln w="25400">
              <a:noFill/>
              <a:miter lim="800000"/>
              <a:headEnd/>
              <a:tailEnd/>
            </a:ln>
          </p:spPr>
          <p:txBody>
            <a:bodyPr wrap="none" lIns="90488" tIns="44450" rIns="90488" bIns="44450">
              <a:spAutoFit/>
            </a:bodyPr>
            <a:lstStyle/>
            <a:p>
              <a:pPr algn="ctr" eaLnBrk="1" hangingPunct="1"/>
              <a:r>
                <a:rPr lang="en-US" sz="2000" b="1" dirty="0">
                  <a:latin typeface="Verdana" pitchFamily="-105" charset="0"/>
                </a:rPr>
                <a:t>Deviations from standards deemed </a:t>
              </a:r>
              <a:r>
                <a:rPr lang="en-US" sz="2000" b="1" u="sng" dirty="0">
                  <a:effectLst>
                    <a:outerShdw blurRad="38100" dist="38100" dir="2700000" algn="tl">
                      <a:srgbClr val="000000">
                        <a:alpha val="43137"/>
                      </a:srgbClr>
                    </a:outerShdw>
                  </a:effectLst>
                  <a:latin typeface="Verdana" pitchFamily="-105" charset="0"/>
                </a:rPr>
                <a:t>significant</a:t>
              </a:r>
              <a:br>
                <a:rPr lang="en-US" sz="2000" b="1" u="sng" dirty="0">
                  <a:effectLst>
                    <a:outerShdw blurRad="38100" dist="38100" dir="2700000" algn="tl">
                      <a:srgbClr val="000000">
                        <a:alpha val="43137"/>
                      </a:srgbClr>
                    </a:outerShdw>
                  </a:effectLst>
                  <a:latin typeface="Verdana" pitchFamily="-105" charset="0"/>
                </a:rPr>
              </a:br>
              <a:r>
                <a:rPr lang="en-US" sz="2000" b="1" dirty="0">
                  <a:latin typeface="Verdana" pitchFamily="-105" charset="0"/>
                </a:rPr>
                <a:t>are brought to the attention of management, a</a:t>
              </a:r>
              <a:br>
                <a:rPr lang="en-US" sz="2000" b="1" dirty="0">
                  <a:latin typeface="Verdana" pitchFamily="-105" charset="0"/>
                </a:rPr>
              </a:br>
              <a:r>
                <a:rPr lang="en-US" sz="2000" b="1" dirty="0">
                  <a:latin typeface="Verdana" pitchFamily="-105" charset="0"/>
                </a:rPr>
                <a:t>practice known as</a:t>
              </a:r>
              <a:r>
                <a:rPr lang="en-US" sz="2000" b="1" dirty="0">
                  <a:solidFill>
                    <a:schemeClr val="tx2"/>
                  </a:solidFill>
                  <a:latin typeface="Verdana" pitchFamily="-105" charset="0"/>
                </a:rPr>
                <a:t> </a:t>
              </a:r>
              <a:r>
                <a:rPr lang="en-US" sz="2000" b="1" dirty="0">
                  <a:solidFill>
                    <a:schemeClr val="accent1"/>
                  </a:solidFill>
                  <a:latin typeface="Verdana" pitchFamily="-105" charset="0"/>
                </a:rPr>
                <a:t>management by exception</a:t>
              </a:r>
              <a:r>
                <a:rPr lang="en-US" sz="2000" b="1" dirty="0">
                  <a:solidFill>
                    <a:schemeClr val="tx2"/>
                  </a:solidFill>
                  <a:latin typeface="Verdana" pitchFamily="-105" charset="0"/>
                </a:rPr>
                <a:t>.</a:t>
              </a:r>
            </a:p>
          </p:txBody>
        </p:sp>
      </p:grpSp>
      <p:sp>
        <p:nvSpPr>
          <p:cNvPr id="20488" name="Rectangle 10"/>
          <p:cNvSpPr>
            <a:spLocks noChangeArrowheads="1"/>
          </p:cNvSpPr>
          <p:nvPr/>
        </p:nvSpPr>
        <p:spPr bwMode="auto">
          <a:xfrm>
            <a:off x="2352675" y="5853113"/>
            <a:ext cx="3736975" cy="454025"/>
          </a:xfrm>
          <a:prstGeom prst="rect">
            <a:avLst/>
          </a:prstGeom>
          <a:noFill/>
          <a:ln w="12700">
            <a:noFill/>
            <a:miter lim="800000"/>
            <a:headEnd/>
            <a:tailEnd/>
          </a:ln>
        </p:spPr>
        <p:txBody>
          <a:bodyPr wrap="none" lIns="90488" tIns="44450" rIns="90488" bIns="44450">
            <a:spAutoFit/>
          </a:bodyPr>
          <a:lstStyle/>
          <a:p>
            <a:pPr eaLnBrk="1" hangingPunct="1"/>
            <a:r>
              <a:rPr lang="en-US" sz="2400" b="1">
                <a:latin typeface="Verdana" pitchFamily="-105" charset="0"/>
              </a:rPr>
              <a:t>Type of Product Cost</a:t>
            </a:r>
          </a:p>
        </p:txBody>
      </p:sp>
      <p:sp>
        <p:nvSpPr>
          <p:cNvPr id="20489" name="Rectangle 11"/>
          <p:cNvSpPr>
            <a:spLocks noChangeArrowheads="1"/>
          </p:cNvSpPr>
          <p:nvPr/>
        </p:nvSpPr>
        <p:spPr bwMode="auto">
          <a:xfrm rot="-5400000">
            <a:off x="18257" y="3698081"/>
            <a:ext cx="1522412" cy="454025"/>
          </a:xfrm>
          <a:prstGeom prst="rect">
            <a:avLst/>
          </a:prstGeom>
          <a:noFill/>
          <a:ln w="12700">
            <a:noFill/>
            <a:miter lim="800000"/>
            <a:headEnd/>
            <a:tailEnd/>
          </a:ln>
        </p:spPr>
        <p:txBody>
          <a:bodyPr wrap="none" lIns="90488" tIns="44450" rIns="90488" bIns="44450">
            <a:spAutoFit/>
          </a:bodyPr>
          <a:lstStyle/>
          <a:p>
            <a:pPr eaLnBrk="1" hangingPunct="1"/>
            <a:r>
              <a:rPr lang="en-US" sz="2400" b="1">
                <a:latin typeface="Verdana" pitchFamily="-105" charset="0"/>
              </a:rPr>
              <a:t>Amount</a:t>
            </a:r>
          </a:p>
        </p:txBody>
      </p:sp>
      <p:sp>
        <p:nvSpPr>
          <p:cNvPr id="20490" name="Line 12"/>
          <p:cNvSpPr>
            <a:spLocks noChangeShapeType="1"/>
          </p:cNvSpPr>
          <p:nvPr/>
        </p:nvSpPr>
        <p:spPr bwMode="auto">
          <a:xfrm flipV="1">
            <a:off x="1803400" y="4114800"/>
            <a:ext cx="0" cy="1630363"/>
          </a:xfrm>
          <a:prstGeom prst="line">
            <a:avLst/>
          </a:prstGeom>
          <a:noFill/>
          <a:ln w="127000">
            <a:solidFill>
              <a:schemeClr val="accent2"/>
            </a:solidFill>
            <a:round/>
            <a:headEnd/>
            <a:tailEnd/>
          </a:ln>
        </p:spPr>
        <p:txBody>
          <a:bodyPr wrap="none" anchor="ctr"/>
          <a:lstStyle/>
          <a:p>
            <a:endParaRPr lang="en-GB"/>
          </a:p>
        </p:txBody>
      </p:sp>
      <p:sp>
        <p:nvSpPr>
          <p:cNvPr id="20491" name="Line 13"/>
          <p:cNvSpPr>
            <a:spLocks noChangeShapeType="1"/>
          </p:cNvSpPr>
          <p:nvPr/>
        </p:nvSpPr>
        <p:spPr bwMode="auto">
          <a:xfrm flipV="1">
            <a:off x="6069013" y="3733800"/>
            <a:ext cx="0" cy="2011363"/>
          </a:xfrm>
          <a:prstGeom prst="line">
            <a:avLst/>
          </a:prstGeom>
          <a:noFill/>
          <a:ln w="127000">
            <a:solidFill>
              <a:srgbClr val="CC00CC"/>
            </a:solidFill>
            <a:round/>
            <a:headEnd/>
            <a:tailEnd/>
          </a:ln>
        </p:spPr>
        <p:txBody>
          <a:bodyPr wrap="none" anchor="ctr"/>
          <a:lstStyle/>
          <a:p>
            <a:endParaRPr lang="en-GB"/>
          </a:p>
        </p:txBody>
      </p:sp>
      <p:sp>
        <p:nvSpPr>
          <p:cNvPr id="20492" name="Rectangle 14"/>
          <p:cNvSpPr>
            <a:spLocks noChangeArrowheads="1"/>
          </p:cNvSpPr>
          <p:nvPr/>
        </p:nvSpPr>
        <p:spPr bwMode="auto">
          <a:xfrm>
            <a:off x="1268413" y="4464050"/>
            <a:ext cx="1235075" cy="771525"/>
          </a:xfrm>
          <a:prstGeom prst="rect">
            <a:avLst/>
          </a:prstGeom>
          <a:solidFill>
            <a:srgbClr val="CCECFF"/>
          </a:solidFill>
          <a:ln w="25400">
            <a:solidFill>
              <a:schemeClr val="accent2"/>
            </a:solidFill>
            <a:miter lim="800000"/>
            <a:headEnd/>
            <a:tailEnd/>
          </a:ln>
        </p:spPr>
        <p:txBody>
          <a:bodyPr wrap="none" lIns="90488" tIns="44450" rIns="90488" bIns="44450">
            <a:spAutoFit/>
          </a:bodyPr>
          <a:lstStyle/>
          <a:p>
            <a:pPr eaLnBrk="1" hangingPunct="1">
              <a:lnSpc>
                <a:spcPct val="90000"/>
              </a:lnSpc>
            </a:pPr>
            <a:r>
              <a:rPr lang="en-US" sz="2400" b="1">
                <a:solidFill>
                  <a:schemeClr val="accent2"/>
                </a:solidFill>
                <a:latin typeface="Verdana" pitchFamily="-105" charset="0"/>
              </a:rPr>
              <a:t>Direct</a:t>
            </a:r>
            <a:br>
              <a:rPr lang="en-US" sz="2400" b="1">
                <a:solidFill>
                  <a:schemeClr val="accent2"/>
                </a:solidFill>
                <a:latin typeface="Verdana" pitchFamily="-105" charset="0"/>
              </a:rPr>
            </a:br>
            <a:r>
              <a:rPr lang="en-US" sz="2400" b="1">
                <a:solidFill>
                  <a:schemeClr val="accent2"/>
                </a:solidFill>
                <a:latin typeface="Verdana" pitchFamily="-105" charset="0"/>
              </a:rPr>
              <a:t>Labor</a:t>
            </a:r>
          </a:p>
        </p:txBody>
      </p:sp>
      <p:sp>
        <p:nvSpPr>
          <p:cNvPr id="20493" name="Rectangle 15"/>
          <p:cNvSpPr>
            <a:spLocks noChangeArrowheads="1"/>
          </p:cNvSpPr>
          <p:nvPr/>
        </p:nvSpPr>
        <p:spPr bwMode="auto">
          <a:xfrm>
            <a:off x="4732338" y="4470400"/>
            <a:ext cx="2673350" cy="758825"/>
          </a:xfrm>
          <a:prstGeom prst="rect">
            <a:avLst/>
          </a:prstGeom>
          <a:solidFill>
            <a:srgbClr val="FFFFCC"/>
          </a:solidFill>
          <a:ln w="12700">
            <a:solidFill>
              <a:srgbClr val="CC00CC"/>
            </a:solidFill>
            <a:miter lim="800000"/>
            <a:headEnd/>
            <a:tailEnd/>
          </a:ln>
        </p:spPr>
        <p:txBody>
          <a:bodyPr wrap="none" lIns="90488" tIns="44450" rIns="90488" bIns="44450">
            <a:spAutoFit/>
          </a:bodyPr>
          <a:lstStyle/>
          <a:p>
            <a:pPr algn="ctr" eaLnBrk="1" hangingPunct="1">
              <a:lnSpc>
                <a:spcPct val="90000"/>
              </a:lnSpc>
            </a:pPr>
            <a:r>
              <a:rPr lang="en-US" sz="2400" b="1">
                <a:solidFill>
                  <a:srgbClr val="CC00CC"/>
                </a:solidFill>
                <a:latin typeface="Verdana" pitchFamily="-105" charset="0"/>
              </a:rPr>
              <a:t>Manufacturing</a:t>
            </a:r>
            <a:br>
              <a:rPr lang="en-US" sz="2400" b="1">
                <a:solidFill>
                  <a:srgbClr val="CC00CC"/>
                </a:solidFill>
                <a:latin typeface="Verdana" pitchFamily="-105" charset="0"/>
              </a:rPr>
            </a:br>
            <a:r>
              <a:rPr lang="en-US" sz="2400" b="1">
                <a:solidFill>
                  <a:srgbClr val="CC00CC"/>
                </a:solidFill>
                <a:latin typeface="Verdana" pitchFamily="-105" charset="0"/>
              </a:rPr>
              <a:t>Overhead</a:t>
            </a:r>
          </a:p>
        </p:txBody>
      </p:sp>
      <p:sp>
        <p:nvSpPr>
          <p:cNvPr id="20494" name="Line 16"/>
          <p:cNvSpPr>
            <a:spLocks noChangeShapeType="1"/>
          </p:cNvSpPr>
          <p:nvPr/>
        </p:nvSpPr>
        <p:spPr bwMode="auto">
          <a:xfrm>
            <a:off x="3109913" y="3484563"/>
            <a:ext cx="1193800" cy="0"/>
          </a:xfrm>
          <a:prstGeom prst="line">
            <a:avLst/>
          </a:prstGeom>
          <a:noFill/>
          <a:ln w="25400">
            <a:solidFill>
              <a:schemeClr val="tx1"/>
            </a:solidFill>
            <a:round/>
            <a:headEnd/>
            <a:tailEnd/>
          </a:ln>
        </p:spPr>
        <p:txBody>
          <a:bodyPr wrap="none" anchor="ctr"/>
          <a:lstStyle/>
          <a:p>
            <a:endParaRPr lang="en-GB"/>
          </a:p>
        </p:txBody>
      </p:sp>
      <p:sp>
        <p:nvSpPr>
          <p:cNvPr id="20495" name="Line 17"/>
          <p:cNvSpPr>
            <a:spLocks noChangeShapeType="1"/>
          </p:cNvSpPr>
          <p:nvPr/>
        </p:nvSpPr>
        <p:spPr bwMode="auto">
          <a:xfrm flipV="1">
            <a:off x="3706813" y="2590800"/>
            <a:ext cx="0" cy="889000"/>
          </a:xfrm>
          <a:prstGeom prst="line">
            <a:avLst/>
          </a:prstGeom>
          <a:noFill/>
          <a:ln w="127000">
            <a:solidFill>
              <a:srgbClr val="FC0128"/>
            </a:solidFill>
            <a:round/>
            <a:headEnd/>
            <a:tailEnd/>
          </a:ln>
        </p:spPr>
        <p:txBody>
          <a:bodyPr wrap="none" anchor="ctr"/>
          <a:lstStyle/>
          <a:p>
            <a:endParaRPr lang="en-GB"/>
          </a:p>
        </p:txBody>
      </p:sp>
      <p:sp>
        <p:nvSpPr>
          <p:cNvPr id="20496" name="Line 18"/>
          <p:cNvSpPr>
            <a:spLocks noChangeShapeType="1"/>
          </p:cNvSpPr>
          <p:nvPr/>
        </p:nvSpPr>
        <p:spPr bwMode="auto">
          <a:xfrm>
            <a:off x="1473200" y="3962400"/>
            <a:ext cx="660400" cy="0"/>
          </a:xfrm>
          <a:prstGeom prst="line">
            <a:avLst/>
          </a:prstGeom>
          <a:noFill/>
          <a:ln w="25400">
            <a:solidFill>
              <a:schemeClr val="tx1"/>
            </a:solidFill>
            <a:round/>
            <a:headEnd/>
            <a:tailEnd/>
          </a:ln>
        </p:spPr>
        <p:txBody>
          <a:bodyPr wrap="none" anchor="ctr"/>
          <a:lstStyle/>
          <a:p>
            <a:endParaRPr lang="en-GB"/>
          </a:p>
        </p:txBody>
      </p:sp>
      <p:sp>
        <p:nvSpPr>
          <p:cNvPr id="20497" name="Line 19"/>
          <p:cNvSpPr>
            <a:spLocks noChangeShapeType="1"/>
          </p:cNvSpPr>
          <p:nvPr/>
        </p:nvSpPr>
        <p:spPr bwMode="auto">
          <a:xfrm>
            <a:off x="5716588" y="3581400"/>
            <a:ext cx="660400" cy="0"/>
          </a:xfrm>
          <a:prstGeom prst="line">
            <a:avLst/>
          </a:prstGeom>
          <a:noFill/>
          <a:ln w="25400">
            <a:solidFill>
              <a:schemeClr val="tx1"/>
            </a:solidFill>
            <a:round/>
            <a:headEnd/>
            <a:tailEnd/>
          </a:ln>
        </p:spPr>
        <p:txBody>
          <a:bodyPr wrap="none" anchor="ctr"/>
          <a:lstStyle/>
          <a:p>
            <a:endParaRPr lang="en-GB"/>
          </a:p>
        </p:txBody>
      </p:sp>
      <p:sp>
        <p:nvSpPr>
          <p:cNvPr id="20498" name="Line 20"/>
          <p:cNvSpPr>
            <a:spLocks noChangeShapeType="1"/>
          </p:cNvSpPr>
          <p:nvPr/>
        </p:nvSpPr>
        <p:spPr bwMode="auto">
          <a:xfrm>
            <a:off x="6642100" y="3581400"/>
            <a:ext cx="2032000" cy="0"/>
          </a:xfrm>
          <a:prstGeom prst="line">
            <a:avLst/>
          </a:prstGeom>
          <a:noFill/>
          <a:ln w="25400">
            <a:solidFill>
              <a:schemeClr val="tx1"/>
            </a:solidFill>
            <a:round/>
            <a:headEnd type="triangle" w="med" len="med"/>
            <a:tailEnd/>
          </a:ln>
        </p:spPr>
        <p:txBody>
          <a:bodyPr wrap="none" anchor="ctr"/>
          <a:lstStyle/>
          <a:p>
            <a:endParaRPr lang="en-GB"/>
          </a:p>
        </p:txBody>
      </p:sp>
      <p:sp>
        <p:nvSpPr>
          <p:cNvPr id="20499" name="Rectangle 21"/>
          <p:cNvSpPr>
            <a:spLocks noChangeArrowheads="1"/>
          </p:cNvSpPr>
          <p:nvPr/>
        </p:nvSpPr>
        <p:spPr bwMode="auto">
          <a:xfrm>
            <a:off x="7075488" y="3187700"/>
            <a:ext cx="1687512" cy="4238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200">
                <a:latin typeface="Verdana" pitchFamily="-105" charset="0"/>
              </a:rPr>
              <a:t>Standard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body" idx="1"/>
          </p:nvPr>
        </p:nvSpPr>
        <p:spPr>
          <a:xfrm>
            <a:off x="609600" y="2243138"/>
            <a:ext cx="7924800" cy="3395662"/>
          </a:xfrm>
          <a:solidFill>
            <a:schemeClr val="folHlink"/>
          </a:solidFill>
          <a:ln w="28575">
            <a:solidFill>
              <a:schemeClr val="tx1"/>
            </a:solidFill>
          </a:ln>
          <a:effectLst>
            <a:outerShdw dist="107763" dir="2700000" algn="ctr" rotWithShape="0">
              <a:schemeClr val="bg2"/>
            </a:outerShdw>
          </a:effectLst>
        </p:spPr>
        <p:txBody>
          <a:bodyPr lIns="90488" tIns="44450" rIns="90488" bIns="44450"/>
          <a:lstStyle/>
          <a:p>
            <a:pPr eaLnBrk="1" hangingPunct="1">
              <a:buFont typeface="Times" pitchFamily="-105" charset="0"/>
              <a:buNone/>
            </a:pPr>
            <a:r>
              <a:rPr lang="en-US" sz="2200" smtClean="0"/>
              <a:t>  </a:t>
            </a:r>
          </a:p>
          <a:p>
            <a:pPr eaLnBrk="1" hangingPunct="1">
              <a:buFont typeface="Times" pitchFamily="-105" charset="0"/>
              <a:buNone/>
            </a:pPr>
            <a:r>
              <a:rPr lang="en-US" sz="2200" smtClean="0"/>
              <a:t> Hanson’s material quantity variance (MQV)</a:t>
            </a:r>
            <a:br>
              <a:rPr lang="en-US" sz="2200" smtClean="0"/>
            </a:br>
            <a:r>
              <a:rPr lang="en-US" sz="2200" smtClean="0"/>
              <a:t>for the week was:</a:t>
            </a:r>
          </a:p>
          <a:p>
            <a:pPr eaLnBrk="1" hangingPunct="1">
              <a:buFont typeface="Times" pitchFamily="-105" charset="0"/>
              <a:buNone/>
            </a:pPr>
            <a:r>
              <a:rPr lang="en-US" sz="2200" smtClean="0"/>
              <a:t>	</a:t>
            </a:r>
            <a:r>
              <a:rPr lang="en-US" sz="2200" smtClean="0">
                <a:solidFill>
                  <a:schemeClr val="accent1"/>
                </a:solidFill>
              </a:rPr>
              <a:t>a.	$170 unfavorable.</a:t>
            </a:r>
          </a:p>
          <a:p>
            <a:pPr eaLnBrk="1" hangingPunct="1">
              <a:buFont typeface="Times" pitchFamily="-105" charset="0"/>
              <a:buNone/>
            </a:pPr>
            <a:r>
              <a:rPr lang="en-US" sz="2200" smtClean="0">
                <a:solidFill>
                  <a:schemeClr val="accent1"/>
                </a:solidFill>
              </a:rPr>
              <a:t>	b.	$170 favorable.</a:t>
            </a:r>
          </a:p>
          <a:p>
            <a:pPr eaLnBrk="1" hangingPunct="1">
              <a:buFont typeface="Times" pitchFamily="-105" charset="0"/>
              <a:buNone/>
            </a:pPr>
            <a:r>
              <a:rPr lang="en-US" sz="2200" smtClean="0"/>
              <a:t>	c.	$800 unfavorable.</a:t>
            </a:r>
          </a:p>
          <a:p>
            <a:pPr eaLnBrk="1" hangingPunct="1">
              <a:buFont typeface="Times" pitchFamily="-105" charset="0"/>
              <a:buNone/>
            </a:pPr>
            <a:r>
              <a:rPr lang="en-US" sz="2200" smtClean="0"/>
              <a:t>	</a:t>
            </a:r>
            <a:r>
              <a:rPr lang="en-US" sz="2200" smtClean="0">
                <a:solidFill>
                  <a:schemeClr val="accent1"/>
                </a:solidFill>
              </a:rPr>
              <a:t>d.	$800 favorable.</a:t>
            </a:r>
          </a:p>
        </p:txBody>
      </p:sp>
      <p:sp>
        <p:nvSpPr>
          <p:cNvPr id="90115" name="Oval 3"/>
          <p:cNvSpPr>
            <a:spLocks noChangeArrowheads="1"/>
          </p:cNvSpPr>
          <p:nvPr/>
        </p:nvSpPr>
        <p:spPr bwMode="auto">
          <a:xfrm>
            <a:off x="838200" y="4038600"/>
            <a:ext cx="635000" cy="635000"/>
          </a:xfrm>
          <a:prstGeom prst="ellipse">
            <a:avLst/>
          </a:prstGeom>
          <a:noFill/>
          <a:ln w="50800">
            <a:solidFill>
              <a:srgbClr val="FF0000"/>
            </a:solidFill>
            <a:round/>
            <a:headEnd/>
            <a:tailEnd/>
          </a:ln>
        </p:spPr>
        <p:txBody>
          <a:bodyPr wrap="none" anchor="ctr"/>
          <a:lstStyle/>
          <a:p>
            <a:endParaRPr lang="en-US"/>
          </a:p>
        </p:txBody>
      </p:sp>
      <p:grpSp>
        <p:nvGrpSpPr>
          <p:cNvPr id="90116" name="Group 4"/>
          <p:cNvGrpSpPr>
            <a:grpSpLocks/>
          </p:cNvGrpSpPr>
          <p:nvPr/>
        </p:nvGrpSpPr>
        <p:grpSpPr bwMode="auto">
          <a:xfrm>
            <a:off x="3586163" y="4441825"/>
            <a:ext cx="5324475" cy="2073275"/>
            <a:chOff x="2259" y="2798"/>
            <a:chExt cx="3354" cy="1306"/>
          </a:xfrm>
        </p:grpSpPr>
        <p:sp>
          <p:nvSpPr>
            <p:cNvPr id="90130" name="Freeform 5"/>
            <p:cNvSpPr>
              <a:spLocks/>
            </p:cNvSpPr>
            <p:nvPr/>
          </p:nvSpPr>
          <p:spPr bwMode="auto">
            <a:xfrm flipV="1">
              <a:off x="3072" y="2798"/>
              <a:ext cx="750" cy="988"/>
            </a:xfrm>
            <a:custGeom>
              <a:avLst/>
              <a:gdLst>
                <a:gd name="T0" fmla="*/ 158 w 750"/>
                <a:gd name="T1" fmla="*/ 901 h 988"/>
                <a:gd name="T2" fmla="*/ 191 w 750"/>
                <a:gd name="T3" fmla="*/ 881 h 988"/>
                <a:gd name="T4" fmla="*/ 243 w 750"/>
                <a:gd name="T5" fmla="*/ 855 h 988"/>
                <a:gd name="T6" fmla="*/ 298 w 750"/>
                <a:gd name="T7" fmla="*/ 822 h 988"/>
                <a:gd name="T8" fmla="*/ 348 w 750"/>
                <a:gd name="T9" fmla="*/ 784 h 988"/>
                <a:gd name="T10" fmla="*/ 400 w 750"/>
                <a:gd name="T11" fmla="*/ 740 h 988"/>
                <a:gd name="T12" fmla="*/ 445 w 750"/>
                <a:gd name="T13" fmla="*/ 692 h 988"/>
                <a:gd name="T14" fmla="*/ 495 w 750"/>
                <a:gd name="T15" fmla="*/ 643 h 988"/>
                <a:gd name="T16" fmla="*/ 535 w 750"/>
                <a:gd name="T17" fmla="*/ 586 h 988"/>
                <a:gd name="T18" fmla="*/ 574 w 750"/>
                <a:gd name="T19" fmla="*/ 532 h 988"/>
                <a:gd name="T20" fmla="*/ 613 w 750"/>
                <a:gd name="T21" fmla="*/ 471 h 988"/>
                <a:gd name="T22" fmla="*/ 643 w 750"/>
                <a:gd name="T23" fmla="*/ 407 h 988"/>
                <a:gd name="T24" fmla="*/ 671 w 750"/>
                <a:gd name="T25" fmla="*/ 347 h 988"/>
                <a:gd name="T26" fmla="*/ 698 w 750"/>
                <a:gd name="T27" fmla="*/ 281 h 988"/>
                <a:gd name="T28" fmla="*/ 714 w 750"/>
                <a:gd name="T29" fmla="*/ 218 h 988"/>
                <a:gd name="T30" fmla="*/ 731 w 750"/>
                <a:gd name="T31" fmla="*/ 150 h 988"/>
                <a:gd name="T32" fmla="*/ 742 w 750"/>
                <a:gd name="T33" fmla="*/ 84 h 988"/>
                <a:gd name="T34" fmla="*/ 749 w 750"/>
                <a:gd name="T35" fmla="*/ 23 h 988"/>
                <a:gd name="T36" fmla="*/ 748 w 750"/>
                <a:gd name="T37" fmla="*/ 0 h 988"/>
                <a:gd name="T38" fmla="*/ 736 w 750"/>
                <a:gd name="T39" fmla="*/ 84 h 988"/>
                <a:gd name="T40" fmla="*/ 720 w 750"/>
                <a:gd name="T41" fmla="*/ 144 h 988"/>
                <a:gd name="T42" fmla="*/ 698 w 750"/>
                <a:gd name="T43" fmla="*/ 203 h 988"/>
                <a:gd name="T44" fmla="*/ 670 w 750"/>
                <a:gd name="T45" fmla="*/ 260 h 988"/>
                <a:gd name="T46" fmla="*/ 637 w 750"/>
                <a:gd name="T47" fmla="*/ 316 h 988"/>
                <a:gd name="T48" fmla="*/ 597 w 750"/>
                <a:gd name="T49" fmla="*/ 377 h 988"/>
                <a:gd name="T50" fmla="*/ 554 w 750"/>
                <a:gd name="T51" fmla="*/ 432 h 988"/>
                <a:gd name="T52" fmla="*/ 506 w 750"/>
                <a:gd name="T53" fmla="*/ 480 h 988"/>
                <a:gd name="T54" fmla="*/ 453 w 750"/>
                <a:gd name="T55" fmla="*/ 533 h 988"/>
                <a:gd name="T56" fmla="*/ 396 w 750"/>
                <a:gd name="T57" fmla="*/ 580 h 988"/>
                <a:gd name="T58" fmla="*/ 340 w 750"/>
                <a:gd name="T59" fmla="*/ 621 h 988"/>
                <a:gd name="T60" fmla="*/ 280 w 750"/>
                <a:gd name="T61" fmla="*/ 659 h 988"/>
                <a:gd name="T62" fmla="*/ 219 w 750"/>
                <a:gd name="T63" fmla="*/ 692 h 988"/>
                <a:gd name="T64" fmla="*/ 155 w 750"/>
                <a:gd name="T65" fmla="*/ 721 h 988"/>
                <a:gd name="T66" fmla="*/ 153 w 750"/>
                <a:gd name="T67" fmla="*/ 631 h 988"/>
                <a:gd name="T68" fmla="*/ 0 w 750"/>
                <a:gd name="T69" fmla="*/ 866 h 988"/>
                <a:gd name="T70" fmla="*/ 158 w 750"/>
                <a:gd name="T71" fmla="*/ 987 h 988"/>
                <a:gd name="T72" fmla="*/ 158 w 750"/>
                <a:gd name="T73" fmla="*/ 901 h 9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0"/>
                <a:gd name="T112" fmla="*/ 0 h 988"/>
                <a:gd name="T113" fmla="*/ 750 w 750"/>
                <a:gd name="T114" fmla="*/ 988 h 9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0" h="988">
                  <a:moveTo>
                    <a:pt x="158" y="901"/>
                  </a:moveTo>
                  <a:lnTo>
                    <a:pt x="191" y="881"/>
                  </a:lnTo>
                  <a:lnTo>
                    <a:pt x="243" y="855"/>
                  </a:lnTo>
                  <a:lnTo>
                    <a:pt x="298" y="822"/>
                  </a:lnTo>
                  <a:lnTo>
                    <a:pt x="348" y="784"/>
                  </a:lnTo>
                  <a:lnTo>
                    <a:pt x="400" y="740"/>
                  </a:lnTo>
                  <a:lnTo>
                    <a:pt x="445" y="692"/>
                  </a:lnTo>
                  <a:lnTo>
                    <a:pt x="495" y="643"/>
                  </a:lnTo>
                  <a:lnTo>
                    <a:pt x="535" y="586"/>
                  </a:lnTo>
                  <a:lnTo>
                    <a:pt x="574" y="532"/>
                  </a:lnTo>
                  <a:lnTo>
                    <a:pt x="613" y="471"/>
                  </a:lnTo>
                  <a:lnTo>
                    <a:pt x="643" y="407"/>
                  </a:lnTo>
                  <a:lnTo>
                    <a:pt x="671" y="347"/>
                  </a:lnTo>
                  <a:lnTo>
                    <a:pt x="698" y="281"/>
                  </a:lnTo>
                  <a:lnTo>
                    <a:pt x="714" y="218"/>
                  </a:lnTo>
                  <a:lnTo>
                    <a:pt x="731" y="150"/>
                  </a:lnTo>
                  <a:lnTo>
                    <a:pt x="742" y="84"/>
                  </a:lnTo>
                  <a:lnTo>
                    <a:pt x="749" y="23"/>
                  </a:lnTo>
                  <a:lnTo>
                    <a:pt x="748" y="0"/>
                  </a:lnTo>
                  <a:lnTo>
                    <a:pt x="736" y="84"/>
                  </a:lnTo>
                  <a:lnTo>
                    <a:pt x="720" y="144"/>
                  </a:lnTo>
                  <a:lnTo>
                    <a:pt x="698" y="203"/>
                  </a:lnTo>
                  <a:lnTo>
                    <a:pt x="670" y="260"/>
                  </a:lnTo>
                  <a:lnTo>
                    <a:pt x="637" y="316"/>
                  </a:lnTo>
                  <a:lnTo>
                    <a:pt x="597" y="377"/>
                  </a:lnTo>
                  <a:lnTo>
                    <a:pt x="554" y="432"/>
                  </a:lnTo>
                  <a:lnTo>
                    <a:pt x="506" y="480"/>
                  </a:lnTo>
                  <a:lnTo>
                    <a:pt x="453" y="533"/>
                  </a:lnTo>
                  <a:lnTo>
                    <a:pt x="396" y="580"/>
                  </a:lnTo>
                  <a:lnTo>
                    <a:pt x="340" y="621"/>
                  </a:lnTo>
                  <a:lnTo>
                    <a:pt x="280" y="659"/>
                  </a:lnTo>
                  <a:lnTo>
                    <a:pt x="219" y="692"/>
                  </a:lnTo>
                  <a:lnTo>
                    <a:pt x="155" y="721"/>
                  </a:lnTo>
                  <a:lnTo>
                    <a:pt x="153" y="631"/>
                  </a:lnTo>
                  <a:lnTo>
                    <a:pt x="0" y="866"/>
                  </a:lnTo>
                  <a:lnTo>
                    <a:pt x="158" y="987"/>
                  </a:lnTo>
                  <a:lnTo>
                    <a:pt x="158" y="901"/>
                  </a:lnTo>
                </a:path>
              </a:pathLst>
            </a:custGeom>
            <a:solidFill>
              <a:srgbClr val="FF0000"/>
            </a:solidFill>
            <a:ln w="12700" cap="rnd">
              <a:solidFill>
                <a:srgbClr val="FF0000"/>
              </a:solidFill>
              <a:round/>
              <a:headEnd/>
              <a:tailEnd/>
            </a:ln>
          </p:spPr>
          <p:txBody>
            <a:bodyPr/>
            <a:lstStyle/>
            <a:p>
              <a:endParaRPr lang="en-US"/>
            </a:p>
          </p:txBody>
        </p:sp>
        <p:sp>
          <p:nvSpPr>
            <p:cNvPr id="90131" name="Rectangle 6"/>
            <p:cNvSpPr>
              <a:spLocks noChangeArrowheads="1"/>
            </p:cNvSpPr>
            <p:nvPr/>
          </p:nvSpPr>
          <p:spPr bwMode="auto">
            <a:xfrm>
              <a:off x="2259" y="3326"/>
              <a:ext cx="3354" cy="778"/>
            </a:xfrm>
            <a:prstGeom prst="rect">
              <a:avLst/>
            </a:prstGeom>
            <a:solidFill>
              <a:srgbClr val="EAEAEA"/>
            </a:solidFill>
            <a:ln w="50800">
              <a:solidFill>
                <a:srgbClr val="FF0000"/>
              </a:solidFill>
              <a:miter lim="800000"/>
              <a:headEnd/>
              <a:tailEnd/>
            </a:ln>
          </p:spPr>
          <p:txBody>
            <a:bodyPr lIns="90488" tIns="44450" rIns="90488" bIns="44450">
              <a:spAutoFit/>
            </a:bodyPr>
            <a:lstStyle/>
            <a:p>
              <a:pPr eaLnBrk="1" hangingPunct="1">
                <a:spcBef>
                  <a:spcPct val="45000"/>
                </a:spcBef>
              </a:pPr>
              <a:r>
                <a:rPr lang="en-US" sz="2400" b="1">
                  <a:solidFill>
                    <a:srgbClr val="FF0000"/>
                  </a:solidFill>
                </a:rPr>
                <a:t> MQV = SP(AQ - SQ)</a:t>
              </a:r>
              <a:br>
                <a:rPr lang="en-US" sz="2400" b="1">
                  <a:solidFill>
                    <a:srgbClr val="FF0000"/>
                  </a:solidFill>
                </a:rPr>
              </a:br>
              <a:r>
                <a:rPr lang="en-US" sz="2400" b="1">
                  <a:solidFill>
                    <a:srgbClr val="FF0000"/>
                  </a:solidFill>
                </a:rPr>
                <a:t> MQV = $4.00(1,700 lbs - 1,500 lbs)</a:t>
              </a:r>
              <a:br>
                <a:rPr lang="en-US" sz="2400" b="1">
                  <a:solidFill>
                    <a:srgbClr val="FF0000"/>
                  </a:solidFill>
                </a:rPr>
              </a:br>
              <a:r>
                <a:rPr lang="en-US" sz="2400" b="1">
                  <a:solidFill>
                    <a:srgbClr val="FF0000"/>
                  </a:solidFill>
                </a:rPr>
                <a:t> MQV = $800 unfavorable</a:t>
              </a:r>
            </a:p>
          </p:txBody>
        </p:sp>
      </p:grpSp>
      <p:sp>
        <p:nvSpPr>
          <p:cNvPr id="90117" name="Rectangle 7"/>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grpSp>
        <p:nvGrpSpPr>
          <p:cNvPr id="90118" name="Group 8"/>
          <p:cNvGrpSpPr>
            <a:grpSpLocks/>
          </p:cNvGrpSpPr>
          <p:nvPr/>
        </p:nvGrpSpPr>
        <p:grpSpPr bwMode="auto">
          <a:xfrm>
            <a:off x="7789863" y="39688"/>
            <a:ext cx="1201737" cy="1408112"/>
            <a:chOff x="4667" y="210"/>
            <a:chExt cx="757" cy="887"/>
          </a:xfrm>
        </p:grpSpPr>
        <p:grpSp>
          <p:nvGrpSpPr>
            <p:cNvPr id="90119" name="Group 9"/>
            <p:cNvGrpSpPr>
              <a:grpSpLocks/>
            </p:cNvGrpSpPr>
            <p:nvPr/>
          </p:nvGrpSpPr>
          <p:grpSpPr bwMode="auto">
            <a:xfrm>
              <a:off x="4667" y="210"/>
              <a:ext cx="648" cy="887"/>
              <a:chOff x="4667" y="210"/>
              <a:chExt cx="648" cy="887"/>
            </a:xfrm>
          </p:grpSpPr>
          <p:grpSp>
            <p:nvGrpSpPr>
              <p:cNvPr id="90121" name="Group 10"/>
              <p:cNvGrpSpPr>
                <a:grpSpLocks/>
              </p:cNvGrpSpPr>
              <p:nvPr/>
            </p:nvGrpSpPr>
            <p:grpSpPr bwMode="auto">
              <a:xfrm>
                <a:off x="4667" y="260"/>
                <a:ext cx="87" cy="788"/>
                <a:chOff x="4667" y="260"/>
                <a:chExt cx="87" cy="788"/>
              </a:xfrm>
            </p:grpSpPr>
            <p:sp>
              <p:nvSpPr>
                <p:cNvPr id="90128" name="Freeform 11"/>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90129" name="Freeform 12"/>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90122" name="Group 13"/>
              <p:cNvGrpSpPr>
                <a:grpSpLocks/>
              </p:cNvGrpSpPr>
              <p:nvPr/>
            </p:nvGrpSpPr>
            <p:grpSpPr bwMode="auto">
              <a:xfrm>
                <a:off x="4679" y="210"/>
                <a:ext cx="636" cy="887"/>
                <a:chOff x="4679" y="210"/>
                <a:chExt cx="636" cy="887"/>
              </a:xfrm>
            </p:grpSpPr>
            <p:sp>
              <p:nvSpPr>
                <p:cNvPr id="90123" name="Freeform 14"/>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90124" name="Freeform 15"/>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90125" name="Freeform 16"/>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90126" name="Rectangle 17"/>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90127" name="Freeform 18"/>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90120" name="Rectangle 19"/>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ChangeArrowheads="1"/>
          </p:cNvSpPr>
          <p:nvPr/>
        </p:nvSpPr>
        <p:spPr bwMode="auto">
          <a:xfrm>
            <a:off x="266700" y="3049588"/>
            <a:ext cx="8607425" cy="173196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1,700 lbs.                   1,700 lbs.                     1,500 lbs.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$3.90 per lb.               $4.00 per lb.                $4.00 per lb.</a:t>
            </a:r>
          </a:p>
          <a:p>
            <a:pPr eaLnBrk="1" hangingPunct="1">
              <a:spcBef>
                <a:spcPct val="50000"/>
              </a:spcBef>
            </a:pPr>
            <a:r>
              <a:rPr lang="en-US" sz="2400">
                <a:solidFill>
                  <a:schemeClr val="tx2"/>
                </a:solidFill>
              </a:rPr>
              <a:t>      </a:t>
            </a:r>
            <a:r>
              <a:rPr lang="en-US" sz="2400">
                <a:solidFill>
                  <a:srgbClr val="FF0000"/>
                </a:solidFill>
              </a:rPr>
              <a:t>= $6,630                     = $ 6,800                     = $6,000   </a:t>
            </a:r>
          </a:p>
        </p:txBody>
      </p:sp>
      <p:grpSp>
        <p:nvGrpSpPr>
          <p:cNvPr id="2" name="Group 3"/>
          <p:cNvGrpSpPr>
            <a:grpSpLocks/>
          </p:cNvGrpSpPr>
          <p:nvPr/>
        </p:nvGrpSpPr>
        <p:grpSpPr bwMode="auto">
          <a:xfrm>
            <a:off x="876300" y="4800600"/>
            <a:ext cx="3883025" cy="1506538"/>
            <a:chOff x="626" y="3024"/>
            <a:chExt cx="2446" cy="949"/>
          </a:xfrm>
        </p:grpSpPr>
        <p:sp>
          <p:nvSpPr>
            <p:cNvPr id="92184" name="Freeform 4"/>
            <p:cNvSpPr>
              <a:spLocks/>
            </p:cNvSpPr>
            <p:nvPr/>
          </p:nvSpPr>
          <p:spPr bwMode="auto">
            <a:xfrm>
              <a:off x="852"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92185" name="Rectangle 5"/>
            <p:cNvSpPr>
              <a:spLocks noChangeArrowheads="1"/>
            </p:cNvSpPr>
            <p:nvPr/>
          </p:nvSpPr>
          <p:spPr bwMode="auto">
            <a:xfrm>
              <a:off x="626"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Price variance</a:t>
              </a:r>
              <a:br>
                <a:rPr lang="en-US" sz="2400">
                  <a:solidFill>
                    <a:srgbClr val="FF0000"/>
                  </a:solidFill>
                </a:rPr>
              </a:br>
              <a:r>
                <a:rPr lang="en-US" sz="2400">
                  <a:solidFill>
                    <a:srgbClr val="FF0000"/>
                  </a:solidFill>
                </a:rPr>
                <a:t>$170 favorable</a:t>
              </a:r>
            </a:p>
          </p:txBody>
        </p:sp>
      </p:grpSp>
      <p:grpSp>
        <p:nvGrpSpPr>
          <p:cNvPr id="3" name="Group 6"/>
          <p:cNvGrpSpPr>
            <a:grpSpLocks/>
          </p:cNvGrpSpPr>
          <p:nvPr/>
        </p:nvGrpSpPr>
        <p:grpSpPr bwMode="auto">
          <a:xfrm>
            <a:off x="4248150" y="4800600"/>
            <a:ext cx="3883025" cy="1506538"/>
            <a:chOff x="2750" y="3024"/>
            <a:chExt cx="2446" cy="949"/>
          </a:xfrm>
        </p:grpSpPr>
        <p:sp>
          <p:nvSpPr>
            <p:cNvPr id="92182" name="Rectangle 7"/>
            <p:cNvSpPr>
              <a:spLocks noChangeArrowheads="1"/>
            </p:cNvSpPr>
            <p:nvPr/>
          </p:nvSpPr>
          <p:spPr bwMode="auto">
            <a:xfrm>
              <a:off x="2750"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Quantity variance</a:t>
              </a:r>
              <a:br>
                <a:rPr lang="en-US" sz="2400">
                  <a:solidFill>
                    <a:srgbClr val="FF0000"/>
                  </a:solidFill>
                </a:rPr>
              </a:br>
              <a:r>
                <a:rPr lang="en-US" sz="2400">
                  <a:solidFill>
                    <a:srgbClr val="FF0000"/>
                  </a:solidFill>
                </a:rPr>
                <a:t>$800 unfavorable</a:t>
              </a:r>
            </a:p>
          </p:txBody>
        </p:sp>
        <p:sp>
          <p:nvSpPr>
            <p:cNvPr id="92183" name="Freeform 8"/>
            <p:cNvSpPr>
              <a:spLocks/>
            </p:cNvSpPr>
            <p:nvPr/>
          </p:nvSpPr>
          <p:spPr bwMode="auto">
            <a:xfrm>
              <a:off x="2965"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
        <p:nvSpPr>
          <p:cNvPr id="92165" name="Rectangle 9"/>
          <p:cNvSpPr>
            <a:spLocks noChangeArrowheads="1"/>
          </p:cNvSpPr>
          <p:nvPr/>
        </p:nvSpPr>
        <p:spPr bwMode="auto">
          <a:xfrm>
            <a:off x="190500" y="1982788"/>
            <a:ext cx="8759825" cy="989012"/>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Quantity       Actual Quantity	    Standard Quantity</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Price           Standard Price          Standard Price</a:t>
            </a:r>
          </a:p>
        </p:txBody>
      </p:sp>
      <p:sp>
        <p:nvSpPr>
          <p:cNvPr id="92166" name="Line 10"/>
          <p:cNvSpPr>
            <a:spLocks noChangeShapeType="1"/>
          </p:cNvSpPr>
          <p:nvPr/>
        </p:nvSpPr>
        <p:spPr bwMode="auto">
          <a:xfrm>
            <a:off x="442913" y="2895600"/>
            <a:ext cx="2184400" cy="0"/>
          </a:xfrm>
          <a:prstGeom prst="line">
            <a:avLst/>
          </a:prstGeom>
          <a:noFill/>
          <a:ln w="28575">
            <a:solidFill>
              <a:schemeClr val="tx2"/>
            </a:solidFill>
            <a:round/>
            <a:headEnd/>
            <a:tailEnd/>
          </a:ln>
        </p:spPr>
        <p:txBody>
          <a:bodyPr wrap="none" anchor="ctr"/>
          <a:lstStyle/>
          <a:p>
            <a:endParaRPr lang="en-GB"/>
          </a:p>
        </p:txBody>
      </p:sp>
      <p:sp>
        <p:nvSpPr>
          <p:cNvPr id="92167" name="Line 11"/>
          <p:cNvSpPr>
            <a:spLocks noChangeShapeType="1"/>
          </p:cNvSpPr>
          <p:nvPr/>
        </p:nvSpPr>
        <p:spPr bwMode="auto">
          <a:xfrm>
            <a:off x="3325813" y="2895600"/>
            <a:ext cx="2184400" cy="0"/>
          </a:xfrm>
          <a:prstGeom prst="line">
            <a:avLst/>
          </a:prstGeom>
          <a:noFill/>
          <a:ln w="28575">
            <a:solidFill>
              <a:schemeClr val="tx2"/>
            </a:solidFill>
            <a:round/>
            <a:headEnd/>
            <a:tailEnd/>
          </a:ln>
        </p:spPr>
        <p:txBody>
          <a:bodyPr wrap="none" anchor="ctr"/>
          <a:lstStyle/>
          <a:p>
            <a:endParaRPr lang="en-GB"/>
          </a:p>
        </p:txBody>
      </p:sp>
      <p:sp>
        <p:nvSpPr>
          <p:cNvPr id="92168" name="Line 12"/>
          <p:cNvSpPr>
            <a:spLocks noChangeShapeType="1"/>
          </p:cNvSpPr>
          <p:nvPr/>
        </p:nvSpPr>
        <p:spPr bwMode="auto">
          <a:xfrm>
            <a:off x="6208713" y="2895600"/>
            <a:ext cx="2413000" cy="0"/>
          </a:xfrm>
          <a:prstGeom prst="line">
            <a:avLst/>
          </a:prstGeom>
          <a:noFill/>
          <a:ln w="28575">
            <a:solidFill>
              <a:schemeClr val="tx2"/>
            </a:solidFill>
            <a:round/>
            <a:headEnd/>
            <a:tailEnd/>
          </a:ln>
        </p:spPr>
        <p:txBody>
          <a:bodyPr wrap="none" anchor="ctr"/>
          <a:lstStyle/>
          <a:p>
            <a:endParaRPr lang="en-GB"/>
          </a:p>
        </p:txBody>
      </p:sp>
      <p:grpSp>
        <p:nvGrpSpPr>
          <p:cNvPr id="92169" name="Group 13"/>
          <p:cNvGrpSpPr>
            <a:grpSpLocks/>
          </p:cNvGrpSpPr>
          <p:nvPr/>
        </p:nvGrpSpPr>
        <p:grpSpPr bwMode="auto">
          <a:xfrm>
            <a:off x="7789863" y="39688"/>
            <a:ext cx="1201737" cy="1408112"/>
            <a:chOff x="4667" y="210"/>
            <a:chExt cx="757" cy="887"/>
          </a:xfrm>
        </p:grpSpPr>
        <p:grpSp>
          <p:nvGrpSpPr>
            <p:cNvPr id="92171" name="Group 14"/>
            <p:cNvGrpSpPr>
              <a:grpSpLocks/>
            </p:cNvGrpSpPr>
            <p:nvPr/>
          </p:nvGrpSpPr>
          <p:grpSpPr bwMode="auto">
            <a:xfrm>
              <a:off x="4667" y="210"/>
              <a:ext cx="648" cy="887"/>
              <a:chOff x="4667" y="210"/>
              <a:chExt cx="648" cy="887"/>
            </a:xfrm>
          </p:grpSpPr>
          <p:grpSp>
            <p:nvGrpSpPr>
              <p:cNvPr id="92173" name="Group 15"/>
              <p:cNvGrpSpPr>
                <a:grpSpLocks/>
              </p:cNvGrpSpPr>
              <p:nvPr/>
            </p:nvGrpSpPr>
            <p:grpSpPr bwMode="auto">
              <a:xfrm>
                <a:off x="4667" y="260"/>
                <a:ext cx="87" cy="788"/>
                <a:chOff x="4667" y="260"/>
                <a:chExt cx="87" cy="788"/>
              </a:xfrm>
            </p:grpSpPr>
            <p:sp>
              <p:nvSpPr>
                <p:cNvPr id="92180" name="Freeform 1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92181" name="Freeform 1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92174" name="Group 18"/>
              <p:cNvGrpSpPr>
                <a:grpSpLocks/>
              </p:cNvGrpSpPr>
              <p:nvPr/>
            </p:nvGrpSpPr>
            <p:grpSpPr bwMode="auto">
              <a:xfrm>
                <a:off x="4679" y="210"/>
                <a:ext cx="636" cy="887"/>
                <a:chOff x="4679" y="210"/>
                <a:chExt cx="636" cy="887"/>
              </a:xfrm>
            </p:grpSpPr>
            <p:sp>
              <p:nvSpPr>
                <p:cNvPr id="92175" name="Freeform 1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92176" name="Freeform 2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92177" name="Freeform 2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92178" name="Rectangle 2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92179" name="Freeform 2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92172" name="Rectangle 2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92170" name="Rectangle 25"/>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30114"/>
                                        </p:tgtEl>
                                        <p:attrNameLst>
                                          <p:attrName>style.visibility</p:attrName>
                                        </p:attrNameLst>
                                      </p:cBhvr>
                                      <p:to>
                                        <p:strVal val="visible"/>
                                      </p:to>
                                    </p:set>
                                    <p:animEffect transition="in" filter="wipe(up)">
                                      <p:cBhvr>
                                        <p:cTn id="7" dur="500"/>
                                        <p:tgtEl>
                                          <p:spTgt spid="730114"/>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ppt_y-#ppt_h/2"/>
                                          </p:val>
                                        </p:tav>
                                        <p:tav tm="100000">
                                          <p:val>
                                            <p:strVal val="#ppt_y"/>
                                          </p:val>
                                        </p:tav>
                                      </p:tavLst>
                                    </p:anim>
                                    <p:anim calcmode="lin" valueType="num">
                                      <p:cBhvr>
                                        <p:cTn id="20" dur="500" fill="hold"/>
                                        <p:tgtEl>
                                          <p:spTgt spid="3"/>
                                        </p:tgtEl>
                                        <p:attrNameLst>
                                          <p:attrName>ppt_w</p:attrName>
                                        </p:attrNameLst>
                                      </p:cBhvr>
                                      <p:tavLst>
                                        <p:tav tm="0">
                                          <p:val>
                                            <p:strVal val="#ppt_w"/>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152400" y="1943100"/>
            <a:ext cx="8610600" cy="3848100"/>
          </a:xfrm>
          <a:solidFill>
            <a:schemeClr val="folHlink"/>
          </a:solidFill>
        </p:spPr>
        <p:txBody>
          <a:bodyPr lIns="90488" tIns="44450" rIns="90488" bIns="44450"/>
          <a:lstStyle/>
          <a:p>
            <a:pPr algn="ctr" eaLnBrk="1" hangingPunct="1">
              <a:spcBef>
                <a:spcPct val="65000"/>
              </a:spcBef>
              <a:buFont typeface="Times" pitchFamily="-105" charset="0"/>
              <a:buNone/>
            </a:pPr>
            <a:r>
              <a:rPr lang="en-US" sz="2200" smtClean="0"/>
              <a:t>  </a:t>
            </a:r>
          </a:p>
          <a:p>
            <a:pPr algn="ctr" eaLnBrk="1" hangingPunct="1">
              <a:spcBef>
                <a:spcPct val="65000"/>
              </a:spcBef>
              <a:buFont typeface="Times" pitchFamily="-105" charset="0"/>
              <a:buNone/>
            </a:pPr>
            <a:r>
              <a:rPr lang="en-US" sz="2200" smtClean="0"/>
              <a:t>Hanson Inc. has the following material standard to manufacture one Zippy:</a:t>
            </a:r>
          </a:p>
          <a:p>
            <a:pPr algn="ctr" eaLnBrk="1" hangingPunct="1">
              <a:spcBef>
                <a:spcPct val="65000"/>
              </a:spcBef>
              <a:buFont typeface="Times" pitchFamily="-105" charset="0"/>
              <a:buNone/>
            </a:pPr>
            <a:r>
              <a:rPr lang="en-US" sz="2200" b="1" smtClean="0">
                <a:solidFill>
                  <a:schemeClr val="accent1"/>
                </a:solidFill>
              </a:rPr>
              <a:t>1.5 pounds per Zippy at $4.00 per pound</a:t>
            </a:r>
          </a:p>
          <a:p>
            <a:pPr algn="ctr" eaLnBrk="1" hangingPunct="1">
              <a:spcBef>
                <a:spcPct val="65000"/>
              </a:spcBef>
              <a:buFont typeface="Times" pitchFamily="-105" charset="0"/>
              <a:buNone/>
            </a:pPr>
            <a:r>
              <a:rPr lang="en-US" sz="2200" smtClean="0">
                <a:solidFill>
                  <a:schemeClr val="accent2"/>
                </a:solidFill>
              </a:rPr>
              <a:t>  </a:t>
            </a:r>
            <a:r>
              <a:rPr lang="en-US" sz="2200" smtClean="0"/>
              <a:t>Last week, </a:t>
            </a:r>
            <a:r>
              <a:rPr lang="en-US" sz="2200" smtClean="0">
                <a:solidFill>
                  <a:schemeClr val="accent1"/>
                </a:solidFill>
              </a:rPr>
              <a:t>2,800 pounds</a:t>
            </a:r>
            <a:r>
              <a:rPr lang="en-US" sz="2200" smtClean="0"/>
              <a:t> of material were purchased at a total cost of $10,920, and 1,700 pounds were used to make 1,000 Zippies.  </a:t>
            </a:r>
          </a:p>
        </p:txBody>
      </p:sp>
      <p:grpSp>
        <p:nvGrpSpPr>
          <p:cNvPr id="94211" name="Group 3"/>
          <p:cNvGrpSpPr>
            <a:grpSpLocks/>
          </p:cNvGrpSpPr>
          <p:nvPr/>
        </p:nvGrpSpPr>
        <p:grpSpPr bwMode="auto">
          <a:xfrm>
            <a:off x="7789863" y="39688"/>
            <a:ext cx="1201737" cy="1408112"/>
            <a:chOff x="4667" y="210"/>
            <a:chExt cx="757" cy="887"/>
          </a:xfrm>
        </p:grpSpPr>
        <p:grpSp>
          <p:nvGrpSpPr>
            <p:cNvPr id="94213" name="Group 4"/>
            <p:cNvGrpSpPr>
              <a:grpSpLocks/>
            </p:cNvGrpSpPr>
            <p:nvPr/>
          </p:nvGrpSpPr>
          <p:grpSpPr bwMode="auto">
            <a:xfrm>
              <a:off x="4667" y="210"/>
              <a:ext cx="648" cy="887"/>
              <a:chOff x="4667" y="210"/>
              <a:chExt cx="648" cy="887"/>
            </a:xfrm>
          </p:grpSpPr>
          <p:grpSp>
            <p:nvGrpSpPr>
              <p:cNvPr id="94215" name="Group 5"/>
              <p:cNvGrpSpPr>
                <a:grpSpLocks/>
              </p:cNvGrpSpPr>
              <p:nvPr/>
            </p:nvGrpSpPr>
            <p:grpSpPr bwMode="auto">
              <a:xfrm>
                <a:off x="4667" y="260"/>
                <a:ext cx="87" cy="788"/>
                <a:chOff x="4667" y="260"/>
                <a:chExt cx="87" cy="788"/>
              </a:xfrm>
            </p:grpSpPr>
            <p:sp>
              <p:nvSpPr>
                <p:cNvPr id="94222" name="Freeform 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94223" name="Freeform 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94216" name="Group 8"/>
              <p:cNvGrpSpPr>
                <a:grpSpLocks/>
              </p:cNvGrpSpPr>
              <p:nvPr/>
            </p:nvGrpSpPr>
            <p:grpSpPr bwMode="auto">
              <a:xfrm>
                <a:off x="4679" y="210"/>
                <a:ext cx="636" cy="887"/>
                <a:chOff x="4679" y="210"/>
                <a:chExt cx="636" cy="887"/>
              </a:xfrm>
            </p:grpSpPr>
            <p:sp>
              <p:nvSpPr>
                <p:cNvPr id="94217" name="Freeform 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94218" name="Freeform 1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94219" name="Freeform 1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94220" name="Rectangle 1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94221" name="Freeform 1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94214" name="Rectangle 1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94212" name="Rectangle 15"/>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  </a:t>
            </a:r>
            <a:r>
              <a:rPr lang="en-US" smtClean="0">
                <a:sym typeface="Wingdings" pitchFamily="-105" charset="2"/>
              </a:rPr>
              <a:t>Continued</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230188" y="1643063"/>
            <a:ext cx="5788025" cy="1284287"/>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accent2"/>
                </a:solidFill>
              </a:rPr>
              <a:t>  </a:t>
            </a:r>
            <a:r>
              <a:rPr lang="en-US" sz="2400" b="1">
                <a:solidFill>
                  <a:schemeClr val="tx2"/>
                </a:solidFill>
              </a:rPr>
              <a:t>Actual Quantity        Actual Quantity</a:t>
            </a:r>
            <a:r>
              <a:rPr lang="en-US" sz="2400" b="1">
                <a:solidFill>
                  <a:schemeClr val="accent2"/>
                </a:solidFill>
              </a:rPr>
              <a:t>	    </a:t>
            </a:r>
            <a:br>
              <a:rPr lang="en-US" sz="2400" b="1">
                <a:solidFill>
                  <a:schemeClr val="accent2"/>
                </a:solidFill>
              </a:rPr>
            </a:br>
            <a:r>
              <a:rPr lang="en-US" sz="2400" b="1">
                <a:solidFill>
                  <a:schemeClr val="accent2"/>
                </a:solidFill>
              </a:rPr>
              <a:t>     </a:t>
            </a:r>
            <a:r>
              <a:rPr lang="en-US" sz="2400" b="1">
                <a:solidFill>
                  <a:srgbClr val="FF0000"/>
                </a:solidFill>
              </a:rPr>
              <a:t>Purchased                  Purchased</a:t>
            </a:r>
            <a:r>
              <a:rPr lang="en-US" sz="2400" b="1">
                <a:solidFill>
                  <a:schemeClr val="accent2"/>
                </a:solidFill>
              </a:rPr>
              <a:t/>
            </a:r>
            <a:br>
              <a:rPr lang="en-US" sz="2400" b="1">
                <a:solidFill>
                  <a:schemeClr val="accent2"/>
                </a:solidFill>
              </a:rPr>
            </a:br>
            <a:r>
              <a:rPr lang="en-US" sz="2400" b="1">
                <a:solidFill>
                  <a:schemeClr val="accent2"/>
                </a:solidFill>
              </a:rPr>
              <a:t>            </a:t>
            </a:r>
            <a:r>
              <a:rPr lang="en-US" sz="2400" b="1">
                <a:solidFill>
                  <a:schemeClr val="tx2"/>
                </a:solidFill>
              </a:rPr>
              <a:t>×               -                     ×</a:t>
            </a:r>
            <a:r>
              <a:rPr lang="en-US" sz="2400" b="1">
                <a:solidFill>
                  <a:schemeClr val="accent2"/>
                </a:solidFill>
              </a:rPr>
              <a:t>                   </a:t>
            </a:r>
            <a:br>
              <a:rPr lang="en-US" sz="2400" b="1">
                <a:solidFill>
                  <a:schemeClr val="accent2"/>
                </a:solidFill>
              </a:rPr>
            </a:br>
            <a:r>
              <a:rPr lang="en-US" sz="2400" b="1">
                <a:solidFill>
                  <a:schemeClr val="accent2"/>
                </a:solidFill>
              </a:rPr>
              <a:t>    </a:t>
            </a:r>
            <a:r>
              <a:rPr lang="en-US" sz="2400" b="1">
                <a:solidFill>
                  <a:schemeClr val="tx2"/>
                </a:solidFill>
              </a:rPr>
              <a:t>Actual Price            Standard Price      </a:t>
            </a:r>
          </a:p>
        </p:txBody>
      </p:sp>
      <p:sp>
        <p:nvSpPr>
          <p:cNvPr id="96259" name="Line 3"/>
          <p:cNvSpPr>
            <a:spLocks noChangeShapeType="1"/>
          </p:cNvSpPr>
          <p:nvPr/>
        </p:nvSpPr>
        <p:spPr bwMode="auto">
          <a:xfrm>
            <a:off x="558800" y="2895600"/>
            <a:ext cx="2108200" cy="0"/>
          </a:xfrm>
          <a:prstGeom prst="line">
            <a:avLst/>
          </a:prstGeom>
          <a:noFill/>
          <a:ln w="25400">
            <a:solidFill>
              <a:schemeClr val="tx2"/>
            </a:solidFill>
            <a:round/>
            <a:headEnd/>
            <a:tailEnd/>
          </a:ln>
        </p:spPr>
        <p:txBody>
          <a:bodyPr wrap="none" anchor="ctr"/>
          <a:lstStyle/>
          <a:p>
            <a:endParaRPr lang="en-GB"/>
          </a:p>
        </p:txBody>
      </p:sp>
      <p:sp>
        <p:nvSpPr>
          <p:cNvPr id="96260" name="Line 4"/>
          <p:cNvSpPr>
            <a:spLocks noChangeShapeType="1"/>
          </p:cNvSpPr>
          <p:nvPr/>
        </p:nvSpPr>
        <p:spPr bwMode="auto">
          <a:xfrm>
            <a:off x="3441700" y="2895600"/>
            <a:ext cx="2184400" cy="0"/>
          </a:xfrm>
          <a:prstGeom prst="line">
            <a:avLst/>
          </a:prstGeom>
          <a:noFill/>
          <a:ln w="25400">
            <a:solidFill>
              <a:schemeClr val="tx2"/>
            </a:solidFill>
            <a:round/>
            <a:headEnd/>
            <a:tailEnd/>
          </a:ln>
        </p:spPr>
        <p:txBody>
          <a:bodyPr wrap="none" anchor="ctr"/>
          <a:lstStyle/>
          <a:p>
            <a:endParaRPr lang="en-GB"/>
          </a:p>
        </p:txBody>
      </p:sp>
      <p:sp>
        <p:nvSpPr>
          <p:cNvPr id="734213" name="Rectangle 5"/>
          <p:cNvSpPr>
            <a:spLocks noChangeArrowheads="1"/>
          </p:cNvSpPr>
          <p:nvPr/>
        </p:nvSpPr>
        <p:spPr bwMode="auto">
          <a:xfrm>
            <a:off x="230188" y="3049588"/>
            <a:ext cx="8607425" cy="173196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accent2"/>
                </a:solidFill>
              </a:rPr>
              <a:t>       </a:t>
            </a:r>
            <a:r>
              <a:rPr lang="en-US" sz="2400">
                <a:solidFill>
                  <a:schemeClr val="tx2"/>
                </a:solidFill>
              </a:rPr>
              <a:t>2,800 lbs.                    2,800 lbs.          </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$3.90 per lb.                $4.00 per lb.</a:t>
            </a:r>
            <a:r>
              <a:rPr lang="en-US" sz="2400">
                <a:solidFill>
                  <a:schemeClr val="accent2"/>
                </a:solidFill>
              </a:rPr>
              <a:t>       </a:t>
            </a:r>
          </a:p>
          <a:p>
            <a:pPr eaLnBrk="1" hangingPunct="1">
              <a:spcBef>
                <a:spcPct val="50000"/>
              </a:spcBef>
            </a:pPr>
            <a:r>
              <a:rPr lang="en-US" sz="2400">
                <a:solidFill>
                  <a:schemeClr val="accent2"/>
                </a:solidFill>
              </a:rPr>
              <a:t>      </a:t>
            </a:r>
            <a:r>
              <a:rPr lang="en-US" sz="2400">
                <a:solidFill>
                  <a:srgbClr val="FF0000"/>
                </a:solidFill>
              </a:rPr>
              <a:t>= $10,920                    = $11,200            </a:t>
            </a:r>
          </a:p>
        </p:txBody>
      </p:sp>
      <p:grpSp>
        <p:nvGrpSpPr>
          <p:cNvPr id="2" name="Group 6"/>
          <p:cNvGrpSpPr>
            <a:grpSpLocks/>
          </p:cNvGrpSpPr>
          <p:nvPr/>
        </p:nvGrpSpPr>
        <p:grpSpPr bwMode="auto">
          <a:xfrm>
            <a:off x="993775" y="4800600"/>
            <a:ext cx="3883025" cy="1506538"/>
            <a:chOff x="626" y="3024"/>
            <a:chExt cx="2446" cy="949"/>
          </a:xfrm>
        </p:grpSpPr>
        <p:sp>
          <p:nvSpPr>
            <p:cNvPr id="96279" name="Freeform 7"/>
            <p:cNvSpPr>
              <a:spLocks/>
            </p:cNvSpPr>
            <p:nvPr/>
          </p:nvSpPr>
          <p:spPr bwMode="auto">
            <a:xfrm>
              <a:off x="852"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96280" name="Rectangle 8"/>
            <p:cNvSpPr>
              <a:spLocks noChangeArrowheads="1"/>
            </p:cNvSpPr>
            <p:nvPr/>
          </p:nvSpPr>
          <p:spPr bwMode="auto">
            <a:xfrm>
              <a:off x="626"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Price variance</a:t>
              </a:r>
              <a:br>
                <a:rPr lang="en-US" sz="2400">
                  <a:solidFill>
                    <a:srgbClr val="FF0000"/>
                  </a:solidFill>
                </a:rPr>
              </a:br>
              <a:r>
                <a:rPr lang="en-US" sz="2400">
                  <a:solidFill>
                    <a:srgbClr val="FF0000"/>
                  </a:solidFill>
                </a:rPr>
                <a:t>$280 favorable </a:t>
              </a:r>
            </a:p>
          </p:txBody>
        </p:sp>
      </p:grpSp>
      <p:grpSp>
        <p:nvGrpSpPr>
          <p:cNvPr id="3" name="Group 9"/>
          <p:cNvGrpSpPr>
            <a:grpSpLocks/>
          </p:cNvGrpSpPr>
          <p:nvPr/>
        </p:nvGrpSpPr>
        <p:grpSpPr bwMode="auto">
          <a:xfrm>
            <a:off x="3968750" y="5170488"/>
            <a:ext cx="5033963" cy="1093787"/>
            <a:chOff x="2500" y="3257"/>
            <a:chExt cx="3171" cy="689"/>
          </a:xfrm>
        </p:grpSpPr>
        <p:sp>
          <p:nvSpPr>
            <p:cNvPr id="96277" name="AutoShape 10"/>
            <p:cNvSpPr>
              <a:spLocks noChangeArrowheads="1"/>
            </p:cNvSpPr>
            <p:nvPr/>
          </p:nvSpPr>
          <p:spPr bwMode="auto">
            <a:xfrm flipH="1">
              <a:off x="2500" y="3556"/>
              <a:ext cx="856" cy="280"/>
            </a:xfrm>
            <a:prstGeom prst="rightArrow">
              <a:avLst>
                <a:gd name="adj1" fmla="val 50000"/>
                <a:gd name="adj2" fmla="val 152871"/>
              </a:avLst>
            </a:prstGeom>
            <a:solidFill>
              <a:srgbClr val="FF0000"/>
            </a:solidFill>
            <a:ln w="12700">
              <a:solidFill>
                <a:srgbClr val="FF0000"/>
              </a:solidFill>
              <a:miter lim="800000"/>
              <a:headEnd/>
              <a:tailEnd/>
            </a:ln>
          </p:spPr>
          <p:txBody>
            <a:bodyPr wrap="none" anchor="ctr"/>
            <a:lstStyle/>
            <a:p>
              <a:endParaRPr lang="en-US"/>
            </a:p>
          </p:txBody>
        </p:sp>
        <p:sp>
          <p:nvSpPr>
            <p:cNvPr id="96278" name="Rectangle 11"/>
            <p:cNvSpPr>
              <a:spLocks noChangeArrowheads="1"/>
            </p:cNvSpPr>
            <p:nvPr/>
          </p:nvSpPr>
          <p:spPr bwMode="auto">
            <a:xfrm>
              <a:off x="3305" y="3257"/>
              <a:ext cx="2366" cy="689"/>
            </a:xfrm>
            <a:prstGeom prst="rect">
              <a:avLst/>
            </a:prstGeom>
            <a:solidFill>
              <a:schemeClr val="hlink"/>
            </a:solidFill>
            <a:ln w="25400">
              <a:noFill/>
              <a:miter lim="800000"/>
              <a:headEnd/>
              <a:tailEnd/>
            </a:ln>
          </p:spPr>
          <p:txBody>
            <a:bodyPr lIns="90488" tIns="44450" rIns="90488" bIns="44450">
              <a:spAutoFit/>
            </a:bodyPr>
            <a:lstStyle/>
            <a:p>
              <a:pPr algn="ctr" eaLnBrk="1" hangingPunct="1">
                <a:spcBef>
                  <a:spcPct val="50000"/>
                </a:spcBef>
              </a:pPr>
              <a:r>
                <a:rPr lang="en-US" sz="2200">
                  <a:latin typeface="Verdana" pitchFamily="-105" charset="0"/>
                </a:rPr>
                <a:t>Price variance increases because quantity purchased increases.</a:t>
              </a:r>
            </a:p>
          </p:txBody>
        </p:sp>
      </p:grpSp>
      <p:grpSp>
        <p:nvGrpSpPr>
          <p:cNvPr id="96264" name="Group 12"/>
          <p:cNvGrpSpPr>
            <a:grpSpLocks/>
          </p:cNvGrpSpPr>
          <p:nvPr/>
        </p:nvGrpSpPr>
        <p:grpSpPr bwMode="auto">
          <a:xfrm>
            <a:off x="7789863" y="39688"/>
            <a:ext cx="1201737" cy="1408112"/>
            <a:chOff x="4667" y="210"/>
            <a:chExt cx="757" cy="887"/>
          </a:xfrm>
        </p:grpSpPr>
        <p:grpSp>
          <p:nvGrpSpPr>
            <p:cNvPr id="96266" name="Group 13"/>
            <p:cNvGrpSpPr>
              <a:grpSpLocks/>
            </p:cNvGrpSpPr>
            <p:nvPr/>
          </p:nvGrpSpPr>
          <p:grpSpPr bwMode="auto">
            <a:xfrm>
              <a:off x="4667" y="210"/>
              <a:ext cx="648" cy="887"/>
              <a:chOff x="4667" y="210"/>
              <a:chExt cx="648" cy="887"/>
            </a:xfrm>
          </p:grpSpPr>
          <p:grpSp>
            <p:nvGrpSpPr>
              <p:cNvPr id="96268" name="Group 14"/>
              <p:cNvGrpSpPr>
                <a:grpSpLocks/>
              </p:cNvGrpSpPr>
              <p:nvPr/>
            </p:nvGrpSpPr>
            <p:grpSpPr bwMode="auto">
              <a:xfrm>
                <a:off x="4667" y="260"/>
                <a:ext cx="87" cy="788"/>
                <a:chOff x="4667" y="260"/>
                <a:chExt cx="87" cy="788"/>
              </a:xfrm>
            </p:grpSpPr>
            <p:sp>
              <p:nvSpPr>
                <p:cNvPr id="96275" name="Freeform 15"/>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96276" name="Freeform 16"/>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96269" name="Group 17"/>
              <p:cNvGrpSpPr>
                <a:grpSpLocks/>
              </p:cNvGrpSpPr>
              <p:nvPr/>
            </p:nvGrpSpPr>
            <p:grpSpPr bwMode="auto">
              <a:xfrm>
                <a:off x="4679" y="210"/>
                <a:ext cx="636" cy="887"/>
                <a:chOff x="4679" y="210"/>
                <a:chExt cx="636" cy="887"/>
              </a:xfrm>
            </p:grpSpPr>
            <p:sp>
              <p:nvSpPr>
                <p:cNvPr id="96270" name="Freeform 18"/>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96271" name="Freeform 19"/>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96272" name="Freeform 20"/>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96273" name="Rectangle 21"/>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96274" name="Freeform 22"/>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96267" name="Rectangle 23"/>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96265" name="Rectangle 24"/>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  </a:t>
            </a:r>
            <a:r>
              <a:rPr lang="en-US" smtClean="0">
                <a:sym typeface="Wingdings" pitchFamily="-105" charset="2"/>
              </a:rPr>
              <a:t>Continued</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34213"/>
                                        </p:tgtEl>
                                        <p:attrNameLst>
                                          <p:attrName>style.visibility</p:attrName>
                                        </p:attrNameLst>
                                      </p:cBhvr>
                                      <p:to>
                                        <p:strVal val="visible"/>
                                      </p:to>
                                    </p:set>
                                    <p:animEffect transition="in" filter="wipe(up)">
                                      <p:cBhvr>
                                        <p:cTn id="7" dur="500"/>
                                        <p:tgtEl>
                                          <p:spTgt spid="734213"/>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22" presetClass="entr" presetSubtype="2"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righ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230188" y="1643063"/>
            <a:ext cx="8836025" cy="1284287"/>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accent2"/>
                </a:solidFill>
              </a:rPr>
              <a:t>                                     </a:t>
            </a:r>
            <a:r>
              <a:rPr lang="en-US" sz="2400" b="1">
                <a:solidFill>
                  <a:schemeClr val="tx2"/>
                </a:solidFill>
              </a:rPr>
              <a:t>Actual Quantity</a:t>
            </a:r>
            <a:r>
              <a:rPr lang="en-US" sz="2400" b="1">
                <a:solidFill>
                  <a:schemeClr val="accent2"/>
                </a:solidFill>
              </a:rPr>
              <a:t>	     </a:t>
            </a:r>
            <a:br>
              <a:rPr lang="en-US" sz="2400" b="1">
                <a:solidFill>
                  <a:schemeClr val="accent2"/>
                </a:solidFill>
              </a:rPr>
            </a:br>
            <a:r>
              <a:rPr lang="en-US" sz="2400" b="1">
                <a:solidFill>
                  <a:schemeClr val="accent2"/>
                </a:solidFill>
              </a:rPr>
              <a:t>                                             </a:t>
            </a:r>
            <a:r>
              <a:rPr lang="en-US" sz="2400" b="1">
                <a:solidFill>
                  <a:srgbClr val="FF0000"/>
                </a:solidFill>
              </a:rPr>
              <a:t>Used   </a:t>
            </a:r>
            <a:r>
              <a:rPr lang="en-US" sz="2400" b="1">
                <a:solidFill>
                  <a:schemeClr val="accent2"/>
                </a:solidFill>
              </a:rPr>
              <a:t>              </a:t>
            </a:r>
            <a:r>
              <a:rPr lang="en-US" sz="2400" b="1">
                <a:solidFill>
                  <a:schemeClr val="tx2"/>
                </a:solidFill>
              </a:rPr>
              <a:t>Standard Quantity </a:t>
            </a:r>
            <a:br>
              <a:rPr lang="en-US" sz="2400" b="1">
                <a:solidFill>
                  <a:schemeClr val="tx2"/>
                </a:solidFill>
              </a:rPr>
            </a:br>
            <a:r>
              <a:rPr lang="en-US" sz="2400" b="1">
                <a:solidFill>
                  <a:schemeClr val="tx2"/>
                </a:solidFill>
              </a:rPr>
              <a:t>                                                  ×              -                    × </a:t>
            </a:r>
            <a:br>
              <a:rPr lang="en-US" sz="2400" b="1">
                <a:solidFill>
                  <a:schemeClr val="tx2"/>
                </a:solidFill>
              </a:rPr>
            </a:br>
            <a:r>
              <a:rPr lang="en-US" sz="2400" b="1">
                <a:solidFill>
                  <a:schemeClr val="tx2"/>
                </a:solidFill>
              </a:rPr>
              <a:t>                                     Standard Price           Standard Price</a:t>
            </a:r>
          </a:p>
        </p:txBody>
      </p:sp>
      <p:sp>
        <p:nvSpPr>
          <p:cNvPr id="98307" name="Line 3"/>
          <p:cNvSpPr>
            <a:spLocks noChangeShapeType="1"/>
          </p:cNvSpPr>
          <p:nvPr/>
        </p:nvSpPr>
        <p:spPr bwMode="auto">
          <a:xfrm>
            <a:off x="3441700" y="2895600"/>
            <a:ext cx="2184400" cy="0"/>
          </a:xfrm>
          <a:prstGeom prst="line">
            <a:avLst/>
          </a:prstGeom>
          <a:noFill/>
          <a:ln w="25400">
            <a:solidFill>
              <a:schemeClr val="tx2"/>
            </a:solidFill>
            <a:round/>
            <a:headEnd/>
            <a:tailEnd/>
          </a:ln>
        </p:spPr>
        <p:txBody>
          <a:bodyPr wrap="none" anchor="ctr"/>
          <a:lstStyle/>
          <a:p>
            <a:endParaRPr lang="en-GB"/>
          </a:p>
        </p:txBody>
      </p:sp>
      <p:sp>
        <p:nvSpPr>
          <p:cNvPr id="98308" name="Line 4"/>
          <p:cNvSpPr>
            <a:spLocks noChangeShapeType="1"/>
          </p:cNvSpPr>
          <p:nvPr/>
        </p:nvSpPr>
        <p:spPr bwMode="auto">
          <a:xfrm>
            <a:off x="6337300" y="2895600"/>
            <a:ext cx="2565400" cy="0"/>
          </a:xfrm>
          <a:prstGeom prst="line">
            <a:avLst/>
          </a:prstGeom>
          <a:noFill/>
          <a:ln w="25400">
            <a:solidFill>
              <a:schemeClr val="tx2"/>
            </a:solidFill>
            <a:round/>
            <a:headEnd/>
            <a:tailEnd/>
          </a:ln>
        </p:spPr>
        <p:txBody>
          <a:bodyPr wrap="none" anchor="ctr"/>
          <a:lstStyle/>
          <a:p>
            <a:endParaRPr lang="en-GB"/>
          </a:p>
        </p:txBody>
      </p:sp>
      <p:sp>
        <p:nvSpPr>
          <p:cNvPr id="736261" name="Rectangle 5"/>
          <p:cNvSpPr>
            <a:spLocks noChangeArrowheads="1"/>
          </p:cNvSpPr>
          <p:nvPr/>
        </p:nvSpPr>
        <p:spPr bwMode="auto">
          <a:xfrm>
            <a:off x="230188" y="3049588"/>
            <a:ext cx="8607425" cy="173196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accent2"/>
                </a:solidFill>
              </a:rPr>
              <a:t>                                            </a:t>
            </a:r>
            <a:r>
              <a:rPr lang="en-US" sz="2400">
                <a:solidFill>
                  <a:schemeClr val="tx2"/>
                </a:solidFill>
              </a:rPr>
              <a:t>1,700 lbs.                     1,500 lbs.</a:t>
            </a:r>
            <a:br>
              <a:rPr lang="en-US" sz="2400">
                <a:solidFill>
                  <a:schemeClr val="tx2"/>
                </a:solidFill>
              </a:rPr>
            </a:br>
            <a:r>
              <a:rPr lang="en-US" sz="2400">
                <a:solidFill>
                  <a:schemeClr val="tx2"/>
                </a:solidFill>
              </a:rPr>
              <a:t>                                                 ×                                   ×</a:t>
            </a:r>
            <a:br>
              <a:rPr lang="en-US" sz="2400">
                <a:solidFill>
                  <a:schemeClr val="tx2"/>
                </a:solidFill>
              </a:rPr>
            </a:br>
            <a:r>
              <a:rPr lang="en-US" sz="2400">
                <a:solidFill>
                  <a:schemeClr val="tx2"/>
                </a:solidFill>
              </a:rPr>
              <a:t>                                          $4.00 per lb.                $4.00 per lb.</a:t>
            </a:r>
          </a:p>
          <a:p>
            <a:pPr eaLnBrk="1" hangingPunct="1">
              <a:spcBef>
                <a:spcPct val="50000"/>
              </a:spcBef>
            </a:pPr>
            <a:r>
              <a:rPr lang="en-US" sz="2400">
                <a:solidFill>
                  <a:schemeClr val="accent2"/>
                </a:solidFill>
              </a:rPr>
              <a:t>                                            </a:t>
            </a:r>
            <a:r>
              <a:rPr lang="en-US" sz="2400">
                <a:solidFill>
                  <a:schemeClr val="tx2"/>
                </a:solidFill>
              </a:rPr>
              <a:t>= $6,800                      = $6,000   </a:t>
            </a:r>
          </a:p>
        </p:txBody>
      </p:sp>
      <p:grpSp>
        <p:nvGrpSpPr>
          <p:cNvPr id="2" name="Group 6"/>
          <p:cNvGrpSpPr>
            <a:grpSpLocks/>
          </p:cNvGrpSpPr>
          <p:nvPr/>
        </p:nvGrpSpPr>
        <p:grpSpPr bwMode="auto">
          <a:xfrm>
            <a:off x="4365625" y="4800600"/>
            <a:ext cx="3883025" cy="1506538"/>
            <a:chOff x="2750" y="3024"/>
            <a:chExt cx="2446" cy="949"/>
          </a:xfrm>
        </p:grpSpPr>
        <p:sp>
          <p:nvSpPr>
            <p:cNvPr id="98327" name="Rectangle 7"/>
            <p:cNvSpPr>
              <a:spLocks noChangeArrowheads="1"/>
            </p:cNvSpPr>
            <p:nvPr/>
          </p:nvSpPr>
          <p:spPr bwMode="auto">
            <a:xfrm>
              <a:off x="2750"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Quantity variance</a:t>
              </a:r>
              <a:br>
                <a:rPr lang="en-US" sz="2400">
                  <a:solidFill>
                    <a:srgbClr val="FF0000"/>
                  </a:solidFill>
                </a:rPr>
              </a:br>
              <a:r>
                <a:rPr lang="en-US" sz="2400">
                  <a:solidFill>
                    <a:srgbClr val="FF0000"/>
                  </a:solidFill>
                </a:rPr>
                <a:t>$800 unfavorable</a:t>
              </a:r>
            </a:p>
          </p:txBody>
        </p:sp>
        <p:sp>
          <p:nvSpPr>
            <p:cNvPr id="98328" name="Freeform 8"/>
            <p:cNvSpPr>
              <a:spLocks/>
            </p:cNvSpPr>
            <p:nvPr/>
          </p:nvSpPr>
          <p:spPr bwMode="auto">
            <a:xfrm>
              <a:off x="2965"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chemeClr val="accent2"/>
              </a:solidFill>
              <a:round/>
              <a:headEnd/>
              <a:tailEnd/>
            </a:ln>
          </p:spPr>
          <p:txBody>
            <a:bodyPr/>
            <a:lstStyle/>
            <a:p>
              <a:endParaRPr lang="en-US"/>
            </a:p>
          </p:txBody>
        </p:sp>
      </p:grpSp>
      <p:grpSp>
        <p:nvGrpSpPr>
          <p:cNvPr id="3" name="Group 9"/>
          <p:cNvGrpSpPr>
            <a:grpSpLocks/>
          </p:cNvGrpSpPr>
          <p:nvPr/>
        </p:nvGrpSpPr>
        <p:grpSpPr bwMode="auto">
          <a:xfrm>
            <a:off x="511175" y="4826000"/>
            <a:ext cx="4594225" cy="1763713"/>
            <a:chOff x="322" y="3040"/>
            <a:chExt cx="2894" cy="1111"/>
          </a:xfrm>
        </p:grpSpPr>
        <p:sp>
          <p:nvSpPr>
            <p:cNvPr id="98325" name="AutoShape 10"/>
            <p:cNvSpPr>
              <a:spLocks noChangeArrowheads="1"/>
            </p:cNvSpPr>
            <p:nvPr/>
          </p:nvSpPr>
          <p:spPr bwMode="auto">
            <a:xfrm>
              <a:off x="2552" y="3508"/>
              <a:ext cx="664" cy="280"/>
            </a:xfrm>
            <a:prstGeom prst="rightArrow">
              <a:avLst>
                <a:gd name="adj1" fmla="val 50000"/>
                <a:gd name="adj2" fmla="val 118582"/>
              </a:avLst>
            </a:prstGeom>
            <a:solidFill>
              <a:srgbClr val="FF0000"/>
            </a:solidFill>
            <a:ln w="12700">
              <a:solidFill>
                <a:srgbClr val="FF0000"/>
              </a:solidFill>
              <a:miter lim="800000"/>
              <a:headEnd/>
              <a:tailEnd/>
            </a:ln>
          </p:spPr>
          <p:txBody>
            <a:bodyPr wrap="none" anchor="ctr"/>
            <a:lstStyle/>
            <a:p>
              <a:endParaRPr lang="en-US"/>
            </a:p>
          </p:txBody>
        </p:sp>
        <p:sp>
          <p:nvSpPr>
            <p:cNvPr id="98326" name="Rectangle 11"/>
            <p:cNvSpPr>
              <a:spLocks noChangeArrowheads="1"/>
            </p:cNvSpPr>
            <p:nvPr/>
          </p:nvSpPr>
          <p:spPr bwMode="auto">
            <a:xfrm>
              <a:off x="322" y="3040"/>
              <a:ext cx="2366" cy="1111"/>
            </a:xfrm>
            <a:prstGeom prst="rect">
              <a:avLst/>
            </a:prstGeom>
            <a:solidFill>
              <a:schemeClr val="accent1"/>
            </a:solidFill>
            <a:ln w="25400">
              <a:noFill/>
              <a:miter lim="800000"/>
              <a:headEnd/>
              <a:tailEnd/>
            </a:ln>
          </p:spPr>
          <p:txBody>
            <a:bodyPr lIns="90488" tIns="44450" rIns="90488" bIns="44450">
              <a:spAutoFit/>
            </a:bodyPr>
            <a:lstStyle/>
            <a:p>
              <a:pPr algn="ctr" eaLnBrk="1" hangingPunct="1">
                <a:spcBef>
                  <a:spcPct val="50000"/>
                </a:spcBef>
              </a:pPr>
              <a:r>
                <a:rPr lang="en-US" sz="2200">
                  <a:solidFill>
                    <a:srgbClr val="FFFFEF"/>
                  </a:solidFill>
                  <a:latin typeface="Verdana" pitchFamily="-105" charset="0"/>
                </a:rPr>
                <a:t>Quantity variance is unchanged because actual and standard quantities are unchanged.</a:t>
              </a:r>
            </a:p>
          </p:txBody>
        </p:sp>
      </p:grpSp>
      <p:grpSp>
        <p:nvGrpSpPr>
          <p:cNvPr id="98312" name="Group 12"/>
          <p:cNvGrpSpPr>
            <a:grpSpLocks/>
          </p:cNvGrpSpPr>
          <p:nvPr/>
        </p:nvGrpSpPr>
        <p:grpSpPr bwMode="auto">
          <a:xfrm>
            <a:off x="7789863" y="39688"/>
            <a:ext cx="1201737" cy="1408112"/>
            <a:chOff x="4667" y="210"/>
            <a:chExt cx="757" cy="887"/>
          </a:xfrm>
        </p:grpSpPr>
        <p:grpSp>
          <p:nvGrpSpPr>
            <p:cNvPr id="98314" name="Group 13"/>
            <p:cNvGrpSpPr>
              <a:grpSpLocks/>
            </p:cNvGrpSpPr>
            <p:nvPr/>
          </p:nvGrpSpPr>
          <p:grpSpPr bwMode="auto">
            <a:xfrm>
              <a:off x="4667" y="210"/>
              <a:ext cx="648" cy="887"/>
              <a:chOff x="4667" y="210"/>
              <a:chExt cx="648" cy="887"/>
            </a:xfrm>
          </p:grpSpPr>
          <p:grpSp>
            <p:nvGrpSpPr>
              <p:cNvPr id="98316" name="Group 14"/>
              <p:cNvGrpSpPr>
                <a:grpSpLocks/>
              </p:cNvGrpSpPr>
              <p:nvPr/>
            </p:nvGrpSpPr>
            <p:grpSpPr bwMode="auto">
              <a:xfrm>
                <a:off x="4667" y="260"/>
                <a:ext cx="87" cy="788"/>
                <a:chOff x="4667" y="260"/>
                <a:chExt cx="87" cy="788"/>
              </a:xfrm>
            </p:grpSpPr>
            <p:sp>
              <p:nvSpPr>
                <p:cNvPr id="98323" name="Freeform 15"/>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98324" name="Freeform 16"/>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98317" name="Group 17"/>
              <p:cNvGrpSpPr>
                <a:grpSpLocks/>
              </p:cNvGrpSpPr>
              <p:nvPr/>
            </p:nvGrpSpPr>
            <p:grpSpPr bwMode="auto">
              <a:xfrm>
                <a:off x="4679" y="210"/>
                <a:ext cx="636" cy="887"/>
                <a:chOff x="4679" y="210"/>
                <a:chExt cx="636" cy="887"/>
              </a:xfrm>
            </p:grpSpPr>
            <p:sp>
              <p:nvSpPr>
                <p:cNvPr id="98318" name="Freeform 18"/>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98319" name="Freeform 19"/>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98320" name="Freeform 20"/>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98321" name="Rectangle 21"/>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98322" name="Freeform 22"/>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98315" name="Rectangle 23"/>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98313" name="Rectangle 24"/>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  </a:t>
            </a:r>
            <a:r>
              <a:rPr lang="en-US" smtClean="0">
                <a:sym typeface="Wingdings" pitchFamily="-105" charset="2"/>
              </a:rPr>
              <a:t>Continued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36261"/>
                                        </p:tgtEl>
                                        <p:attrNameLst>
                                          <p:attrName>style.visibility</p:attrName>
                                        </p:attrNameLst>
                                      </p:cBhvr>
                                      <p:to>
                                        <p:strVal val="visible"/>
                                      </p:to>
                                    </p:set>
                                    <p:animEffect transition="in" filter="wipe(up)">
                                      <p:cBhvr>
                                        <p:cTn id="7" dur="500"/>
                                        <p:tgtEl>
                                          <p:spTgt spid="736261"/>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61"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100355" name="Rectangle 2"/>
          <p:cNvSpPr>
            <a:spLocks noGrp="1" noChangeArrowheads="1"/>
          </p:cNvSpPr>
          <p:nvPr>
            <p:ph type="title"/>
          </p:nvPr>
        </p:nvSpPr>
        <p:spPr>
          <a:noFill/>
        </p:spPr>
        <p:txBody>
          <a:bodyPr lIns="90488" tIns="44450" rIns="90488" bIns="44450"/>
          <a:lstStyle/>
          <a:p>
            <a:pPr eaLnBrk="1" hangingPunct="1"/>
            <a:r>
              <a:rPr lang="en-US" smtClean="0"/>
              <a:t>Learning Objective 3</a:t>
            </a:r>
          </a:p>
        </p:txBody>
      </p:sp>
      <p:sp>
        <p:nvSpPr>
          <p:cNvPr id="100356" name="Text Box 4"/>
          <p:cNvSpPr txBox="1">
            <a:spLocks noChangeArrowheads="1"/>
          </p:cNvSpPr>
          <p:nvPr/>
        </p:nvSpPr>
        <p:spPr bwMode="auto">
          <a:xfrm>
            <a:off x="1905000" y="2562225"/>
            <a:ext cx="5334000" cy="2679700"/>
          </a:xfrm>
          <a:prstGeom prst="rect">
            <a:avLst/>
          </a:prstGeom>
          <a:noFill/>
          <a:ln w="9525">
            <a:noFill/>
            <a:miter lim="800000"/>
            <a:headEnd/>
            <a:tailEnd/>
          </a:ln>
        </p:spPr>
        <p:txBody>
          <a:bodyPr>
            <a:spAutoFit/>
          </a:bodyPr>
          <a:lstStyle/>
          <a:p>
            <a:pPr algn="ctr">
              <a:spcBef>
                <a:spcPct val="50000"/>
              </a:spcBef>
            </a:pPr>
            <a:r>
              <a:rPr lang="en-US" sz="3400">
                <a:solidFill>
                  <a:srgbClr val="FFFFEF"/>
                </a:solidFill>
                <a:latin typeface="Verdana" pitchFamily="-105" charset="0"/>
                <a:cs typeface="Times New Roman" pitchFamily="-105" charset="0"/>
              </a:rPr>
              <a:t>Compute the direct labor rate and efficiency variances and explain</a:t>
            </a:r>
            <a:br>
              <a:rPr lang="en-US" sz="3400">
                <a:solidFill>
                  <a:srgbClr val="FFFFEF"/>
                </a:solidFill>
                <a:latin typeface="Verdana" pitchFamily="-105" charset="0"/>
                <a:cs typeface="Times New Roman" pitchFamily="-105" charset="0"/>
              </a:rPr>
            </a:br>
            <a:r>
              <a:rPr lang="en-US" sz="3400">
                <a:solidFill>
                  <a:srgbClr val="FFFFEF"/>
                </a:solidFill>
                <a:latin typeface="Verdana" pitchFamily="-105" charset="0"/>
                <a:cs typeface="Times New Roman" pitchFamily="-105" charset="0"/>
              </a:rPr>
              <a:t>their significance. </a:t>
            </a:r>
          </a:p>
        </p:txBody>
      </p:sp>
    </p:spTree>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body" idx="1"/>
          </p:nvPr>
        </p:nvSpPr>
        <p:spPr>
          <a:xfrm>
            <a:off x="228600" y="1828800"/>
            <a:ext cx="8610600" cy="3810000"/>
          </a:xfrm>
          <a:solidFill>
            <a:schemeClr val="folHlink"/>
          </a:solidFill>
        </p:spPr>
        <p:txBody>
          <a:bodyPr lIns="90488" tIns="44450" rIns="90488" bIns="44450"/>
          <a:lstStyle/>
          <a:p>
            <a:pPr algn="ctr" eaLnBrk="1" hangingPunct="1">
              <a:spcBef>
                <a:spcPct val="65000"/>
              </a:spcBef>
              <a:buFont typeface="Times" pitchFamily="-105" charset="0"/>
              <a:buNone/>
            </a:pPr>
            <a:r>
              <a:rPr lang="en-US" sz="2200" smtClean="0"/>
              <a:t>  </a:t>
            </a:r>
          </a:p>
          <a:p>
            <a:pPr algn="ctr" eaLnBrk="1" hangingPunct="1">
              <a:spcBef>
                <a:spcPct val="65000"/>
              </a:spcBef>
              <a:buFont typeface="Times" pitchFamily="-105" charset="0"/>
              <a:buNone/>
            </a:pPr>
            <a:r>
              <a:rPr lang="en-US" sz="2200" smtClean="0"/>
              <a:t>Glacier Peak Outfitters has the following direct labor standard for its mountain parka.</a:t>
            </a:r>
          </a:p>
          <a:p>
            <a:pPr algn="ctr" eaLnBrk="1" hangingPunct="1">
              <a:spcBef>
                <a:spcPct val="65000"/>
              </a:spcBef>
              <a:buFont typeface="Times" pitchFamily="-105" charset="0"/>
              <a:buNone/>
            </a:pPr>
            <a:r>
              <a:rPr lang="en-US" sz="2200" b="1" smtClean="0">
                <a:solidFill>
                  <a:schemeClr val="accent1"/>
                </a:solidFill>
              </a:rPr>
              <a:t>1.2 standard hours per parka at $10.00 per hour</a:t>
            </a:r>
          </a:p>
          <a:p>
            <a:pPr algn="ctr" eaLnBrk="1" hangingPunct="1">
              <a:spcBef>
                <a:spcPct val="65000"/>
              </a:spcBef>
              <a:buFont typeface="Times" pitchFamily="-105" charset="0"/>
              <a:buNone/>
            </a:pPr>
            <a:r>
              <a:rPr lang="en-US" sz="2200" smtClean="0">
                <a:solidFill>
                  <a:schemeClr val="accent2"/>
                </a:solidFill>
              </a:rPr>
              <a:t>  </a:t>
            </a:r>
            <a:r>
              <a:rPr lang="en-US" sz="2200" smtClean="0"/>
              <a:t>Last month, employees actually worked 2,500 hours at a total labor cost of $26,250 to make 2,000 parkas.  </a:t>
            </a:r>
          </a:p>
        </p:txBody>
      </p:sp>
      <p:sp>
        <p:nvSpPr>
          <p:cNvPr id="102404" name="Rectangle 3"/>
          <p:cNvSpPr>
            <a:spLocks noGrp="1" noChangeArrowheads="1"/>
          </p:cNvSpPr>
          <p:nvPr>
            <p:ph type="title"/>
          </p:nvPr>
        </p:nvSpPr>
        <p:spPr>
          <a:noFill/>
        </p:spPr>
        <p:txBody>
          <a:bodyPr lIns="90488" tIns="44450" rIns="90488" bIns="44450"/>
          <a:lstStyle/>
          <a:p>
            <a:pPr eaLnBrk="1" hangingPunct="1">
              <a:lnSpc>
                <a:spcPct val="85000"/>
              </a:lnSpc>
            </a:pPr>
            <a:r>
              <a:rPr lang="en-US" smtClean="0"/>
              <a:t>Labor Variances Example</a:t>
            </a:r>
          </a:p>
        </p:txBody>
      </p:sp>
      <p:graphicFrame>
        <p:nvGraphicFramePr>
          <p:cNvPr id="102402" name="Object 4"/>
          <p:cNvGraphicFramePr>
            <a:graphicFrameLocks noChangeAspect="1"/>
          </p:cNvGraphicFramePr>
          <p:nvPr/>
        </p:nvGraphicFramePr>
        <p:xfrm>
          <a:off x="7239000" y="5867400"/>
          <a:ext cx="1600200" cy="711200"/>
        </p:xfrm>
        <a:graphic>
          <a:graphicData uri="http://schemas.openxmlformats.org/presentationml/2006/ole">
            <p:oleObj spid="_x0000_s102402" name="Clip" r:id="rId4" imgW="2286000" imgH="1017000" progId="">
              <p:embed/>
            </p:oleObj>
          </a:graphicData>
        </a:graphic>
      </p:graphicFrame>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2,500 hours                 2,500 hours                  2,400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$10.50 per hour         $10.00 per hour.          $10.00 per hour</a:t>
            </a:r>
          </a:p>
          <a:p>
            <a:pPr eaLnBrk="1" hangingPunct="1">
              <a:spcBef>
                <a:spcPct val="50000"/>
              </a:spcBef>
            </a:pPr>
            <a:r>
              <a:rPr lang="en-US" sz="2400">
                <a:solidFill>
                  <a:schemeClr val="tx2"/>
                </a:solidFill>
              </a:rPr>
              <a:t>    </a:t>
            </a:r>
            <a:r>
              <a:rPr lang="en-US" sz="2400">
                <a:solidFill>
                  <a:srgbClr val="FF0000"/>
                </a:solidFill>
              </a:rPr>
              <a:t>= $26,250                  = $25,000                     = $24,000   </a:t>
            </a:r>
          </a:p>
        </p:txBody>
      </p:sp>
      <p:grpSp>
        <p:nvGrpSpPr>
          <p:cNvPr id="2" name="Group 3"/>
          <p:cNvGrpSpPr>
            <a:grpSpLocks/>
          </p:cNvGrpSpPr>
          <p:nvPr/>
        </p:nvGrpSpPr>
        <p:grpSpPr bwMode="auto">
          <a:xfrm>
            <a:off x="876300" y="4341813"/>
            <a:ext cx="3883025" cy="1506537"/>
            <a:chOff x="552" y="2735"/>
            <a:chExt cx="2446" cy="949"/>
          </a:xfrm>
        </p:grpSpPr>
        <p:sp>
          <p:nvSpPr>
            <p:cNvPr id="104461" name="Freeform 4"/>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04462" name="Rectangle 5"/>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Rate variance</a:t>
              </a:r>
              <a:br>
                <a:rPr lang="en-US" sz="2400">
                  <a:solidFill>
                    <a:srgbClr val="FF0000"/>
                  </a:solidFill>
                </a:rPr>
              </a:br>
              <a:r>
                <a:rPr lang="en-US" sz="2400">
                  <a:solidFill>
                    <a:srgbClr val="FF0000"/>
                  </a:solidFill>
                </a:rPr>
                <a:t>$1,250 unfavorable</a:t>
              </a:r>
            </a:p>
          </p:txBody>
        </p:sp>
      </p:grpSp>
      <p:grpSp>
        <p:nvGrpSpPr>
          <p:cNvPr id="3" name="Group 6"/>
          <p:cNvGrpSpPr>
            <a:grpSpLocks/>
          </p:cNvGrpSpPr>
          <p:nvPr/>
        </p:nvGrpSpPr>
        <p:grpSpPr bwMode="auto">
          <a:xfrm>
            <a:off x="4248150" y="4341813"/>
            <a:ext cx="3883025" cy="1506537"/>
            <a:chOff x="2676" y="2735"/>
            <a:chExt cx="2446" cy="949"/>
          </a:xfrm>
        </p:grpSpPr>
        <p:sp>
          <p:nvSpPr>
            <p:cNvPr id="104459" name="Rectangle 7"/>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$1,000 unfavorable</a:t>
              </a:r>
            </a:p>
          </p:txBody>
        </p:sp>
        <p:sp>
          <p:nvSpPr>
            <p:cNvPr id="104460" name="Freeform 8"/>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
        <p:nvSpPr>
          <p:cNvPr id="104454" name="Rectangle 9"/>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04455" name="Line 10"/>
          <p:cNvSpPr>
            <a:spLocks noChangeShapeType="1"/>
          </p:cNvSpPr>
          <p:nvPr/>
        </p:nvSpPr>
        <p:spPr bwMode="auto">
          <a:xfrm>
            <a:off x="379413" y="2436813"/>
            <a:ext cx="2184400" cy="0"/>
          </a:xfrm>
          <a:prstGeom prst="line">
            <a:avLst/>
          </a:prstGeom>
          <a:noFill/>
          <a:ln w="28575">
            <a:solidFill>
              <a:schemeClr val="tx2"/>
            </a:solidFill>
            <a:round/>
            <a:headEnd/>
            <a:tailEnd/>
          </a:ln>
        </p:spPr>
        <p:txBody>
          <a:bodyPr wrap="none" anchor="ctr"/>
          <a:lstStyle/>
          <a:p>
            <a:endParaRPr lang="en-GB"/>
          </a:p>
        </p:txBody>
      </p:sp>
      <p:sp>
        <p:nvSpPr>
          <p:cNvPr id="104456" name="Line 11"/>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104457" name="Line 12"/>
          <p:cNvSpPr>
            <a:spLocks noChangeShapeType="1"/>
          </p:cNvSpPr>
          <p:nvPr/>
        </p:nvSpPr>
        <p:spPr bwMode="auto">
          <a:xfrm>
            <a:off x="6273800" y="2436813"/>
            <a:ext cx="2413000" cy="0"/>
          </a:xfrm>
          <a:prstGeom prst="line">
            <a:avLst/>
          </a:prstGeom>
          <a:noFill/>
          <a:ln w="28575">
            <a:solidFill>
              <a:schemeClr val="tx2"/>
            </a:solidFill>
            <a:round/>
            <a:headEnd/>
            <a:tailEnd/>
          </a:ln>
        </p:spPr>
        <p:txBody>
          <a:bodyPr wrap="none" anchor="ctr"/>
          <a:lstStyle/>
          <a:p>
            <a:endParaRPr lang="en-GB"/>
          </a:p>
        </p:txBody>
      </p:sp>
      <p:sp>
        <p:nvSpPr>
          <p:cNvPr id="104458" name="Rectangle 13"/>
          <p:cNvSpPr>
            <a:spLocks noGrp="1" noChangeArrowheads="1"/>
          </p:cNvSpPr>
          <p:nvPr>
            <p:ph type="title"/>
          </p:nvPr>
        </p:nvSpPr>
        <p:spPr>
          <a:noFill/>
        </p:spPr>
        <p:txBody>
          <a:bodyPr lIns="90488" tIns="44450" rIns="90488" bIns="44450"/>
          <a:lstStyle/>
          <a:p>
            <a:pPr eaLnBrk="1" hangingPunct="1">
              <a:lnSpc>
                <a:spcPct val="85000"/>
              </a:lnSpc>
            </a:pPr>
            <a:r>
              <a:rPr lang="en-US" smtClean="0"/>
              <a:t>Labor Variances Summary</a:t>
            </a:r>
          </a:p>
        </p:txBody>
      </p:sp>
      <p:graphicFrame>
        <p:nvGraphicFramePr>
          <p:cNvPr id="104450" name="Object 14"/>
          <p:cNvGraphicFramePr>
            <a:graphicFrameLocks noChangeAspect="1"/>
          </p:cNvGraphicFramePr>
          <p:nvPr/>
        </p:nvGraphicFramePr>
        <p:xfrm>
          <a:off x="7239000" y="5867400"/>
          <a:ext cx="1600200" cy="711200"/>
        </p:xfrm>
        <a:graphic>
          <a:graphicData uri="http://schemas.openxmlformats.org/presentationml/2006/ole">
            <p:oleObj spid="_x0000_s104450" name="Clip" r:id="rId4" imgW="2286000" imgH="1017000" progId="">
              <p:embed/>
            </p:oleObj>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40354"/>
                                        </p:tgtEl>
                                        <p:attrNameLst>
                                          <p:attrName>style.visibility</p:attrName>
                                        </p:attrNameLst>
                                      </p:cBhvr>
                                      <p:to>
                                        <p:strVal val="visible"/>
                                      </p:to>
                                    </p:set>
                                    <p:animEffect transition="in" filter="wipe(up)">
                                      <p:cBhvr>
                                        <p:cTn id="7" dur="500"/>
                                        <p:tgtEl>
                                          <p:spTgt spid="740354"/>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ppt_y-#ppt_h/2"/>
                                          </p:val>
                                        </p:tav>
                                        <p:tav tm="100000">
                                          <p:val>
                                            <p:strVal val="#ppt_y"/>
                                          </p:val>
                                        </p:tav>
                                      </p:tavLst>
                                    </p:anim>
                                    <p:anim calcmode="lin" valueType="num">
                                      <p:cBhvr>
                                        <p:cTn id="20" dur="500" fill="hold"/>
                                        <p:tgtEl>
                                          <p:spTgt spid="3"/>
                                        </p:tgtEl>
                                        <p:attrNameLst>
                                          <p:attrName>ppt_w</p:attrName>
                                        </p:attrNameLst>
                                      </p:cBhvr>
                                      <p:tavLst>
                                        <p:tav tm="0">
                                          <p:val>
                                            <p:strVal val="#ppt_w"/>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498" name="Object 2"/>
          <p:cNvGraphicFramePr>
            <a:graphicFrameLocks noChangeAspect="1"/>
          </p:cNvGraphicFramePr>
          <p:nvPr/>
        </p:nvGraphicFramePr>
        <p:xfrm>
          <a:off x="7239000" y="5867400"/>
          <a:ext cx="1600200" cy="711200"/>
        </p:xfrm>
        <a:graphic>
          <a:graphicData uri="http://schemas.openxmlformats.org/presentationml/2006/ole">
            <p:oleObj spid="_x0000_s106498" name="Clip" r:id="rId4" imgW="2286000" imgH="1017000" progId="">
              <p:embed/>
            </p:oleObj>
          </a:graphicData>
        </a:graphic>
      </p:graphicFrame>
      <p:sp>
        <p:nvSpPr>
          <p:cNvPr id="106499" name="Rectangle 3"/>
          <p:cNvSpPr>
            <a:spLocks noGrp="1" noChangeArrowheads="1"/>
          </p:cNvSpPr>
          <p:nvPr>
            <p:ph type="title"/>
          </p:nvPr>
        </p:nvSpPr>
        <p:spPr>
          <a:noFill/>
        </p:spPr>
        <p:txBody>
          <a:bodyPr lIns="90488" tIns="44450" rIns="90488" bIns="44450"/>
          <a:lstStyle/>
          <a:p>
            <a:pPr eaLnBrk="1" hangingPunct="1">
              <a:lnSpc>
                <a:spcPct val="85000"/>
              </a:lnSpc>
            </a:pPr>
            <a:r>
              <a:rPr lang="en-US" smtClean="0"/>
              <a:t>Labor Variances Summary</a:t>
            </a:r>
          </a:p>
        </p:txBody>
      </p:sp>
      <p:sp>
        <p:nvSpPr>
          <p:cNvPr id="106500" name="Rectangle 4"/>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2,500 hours                 2,500 hours                  2,400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$10.50 per hour         $10.00 per hour.          $10.00 per hour</a:t>
            </a:r>
          </a:p>
          <a:p>
            <a:pPr eaLnBrk="1" hangingPunct="1">
              <a:spcBef>
                <a:spcPct val="50000"/>
              </a:spcBef>
            </a:pPr>
            <a:r>
              <a:rPr lang="en-US" sz="2400">
                <a:solidFill>
                  <a:schemeClr val="tx2"/>
                </a:solidFill>
              </a:rPr>
              <a:t>    </a:t>
            </a:r>
            <a:r>
              <a:rPr lang="en-US" sz="2400">
                <a:solidFill>
                  <a:srgbClr val="FF0000"/>
                </a:solidFill>
              </a:rPr>
              <a:t>= $26,250                  = $25,000                     = $24,000   </a:t>
            </a:r>
          </a:p>
        </p:txBody>
      </p:sp>
      <p:sp>
        <p:nvSpPr>
          <p:cNvPr id="106501" name="Rectangle 5"/>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06502" name="Line 6"/>
          <p:cNvSpPr>
            <a:spLocks noChangeShapeType="1"/>
          </p:cNvSpPr>
          <p:nvPr/>
        </p:nvSpPr>
        <p:spPr bwMode="auto">
          <a:xfrm>
            <a:off x="379413" y="2436813"/>
            <a:ext cx="2184400" cy="0"/>
          </a:xfrm>
          <a:prstGeom prst="line">
            <a:avLst/>
          </a:prstGeom>
          <a:noFill/>
          <a:ln w="28575">
            <a:solidFill>
              <a:schemeClr val="tx2"/>
            </a:solidFill>
            <a:round/>
            <a:headEnd/>
            <a:tailEnd/>
          </a:ln>
        </p:spPr>
        <p:txBody>
          <a:bodyPr wrap="none" anchor="ctr"/>
          <a:lstStyle/>
          <a:p>
            <a:endParaRPr lang="en-GB"/>
          </a:p>
        </p:txBody>
      </p:sp>
      <p:sp>
        <p:nvSpPr>
          <p:cNvPr id="106503" name="Line 7"/>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106504" name="Line 8"/>
          <p:cNvSpPr>
            <a:spLocks noChangeShapeType="1"/>
          </p:cNvSpPr>
          <p:nvPr/>
        </p:nvSpPr>
        <p:spPr bwMode="auto">
          <a:xfrm>
            <a:off x="6273800" y="2436813"/>
            <a:ext cx="2413000" cy="0"/>
          </a:xfrm>
          <a:prstGeom prst="line">
            <a:avLst/>
          </a:prstGeom>
          <a:noFill/>
          <a:ln w="28575">
            <a:solidFill>
              <a:schemeClr val="tx2"/>
            </a:solidFill>
            <a:round/>
            <a:headEnd/>
            <a:tailEnd/>
          </a:ln>
        </p:spPr>
        <p:txBody>
          <a:bodyPr wrap="none" anchor="ctr"/>
          <a:lstStyle/>
          <a:p>
            <a:endParaRPr lang="en-GB"/>
          </a:p>
        </p:txBody>
      </p:sp>
      <p:grpSp>
        <p:nvGrpSpPr>
          <p:cNvPr id="106505" name="Group 9"/>
          <p:cNvGrpSpPr>
            <a:grpSpLocks/>
          </p:cNvGrpSpPr>
          <p:nvPr/>
        </p:nvGrpSpPr>
        <p:grpSpPr bwMode="auto">
          <a:xfrm>
            <a:off x="2549525" y="3048000"/>
            <a:ext cx="4003675" cy="701675"/>
            <a:chOff x="1632" y="1920"/>
            <a:chExt cx="1920" cy="442"/>
          </a:xfrm>
        </p:grpSpPr>
        <p:sp>
          <p:nvSpPr>
            <p:cNvPr id="106512" name="Line 10"/>
            <p:cNvSpPr>
              <a:spLocks noChangeShapeType="1"/>
            </p:cNvSpPr>
            <p:nvPr/>
          </p:nvSpPr>
          <p:spPr bwMode="auto">
            <a:xfrm flipH="1">
              <a:off x="1632" y="2160"/>
              <a:ext cx="336" cy="48"/>
            </a:xfrm>
            <a:prstGeom prst="line">
              <a:avLst/>
            </a:prstGeom>
            <a:noFill/>
            <a:ln w="28575">
              <a:solidFill>
                <a:schemeClr val="tx1"/>
              </a:solidFill>
              <a:round/>
              <a:headEnd/>
              <a:tailEnd type="triangle" w="med" len="med"/>
            </a:ln>
          </p:spPr>
          <p:txBody>
            <a:bodyPr wrap="none" anchor="ctr"/>
            <a:lstStyle/>
            <a:p>
              <a:endParaRPr lang="en-GB"/>
            </a:p>
          </p:txBody>
        </p:sp>
        <p:sp>
          <p:nvSpPr>
            <p:cNvPr id="106513" name="Text Box 11"/>
            <p:cNvSpPr txBox="1">
              <a:spLocks noChangeArrowheads="1"/>
            </p:cNvSpPr>
            <p:nvPr/>
          </p:nvSpPr>
          <p:spPr bwMode="auto">
            <a:xfrm>
              <a:off x="1920" y="1920"/>
              <a:ext cx="1632" cy="442"/>
            </a:xfrm>
            <a:prstGeom prst="rect">
              <a:avLst/>
            </a:prstGeom>
            <a:solidFill>
              <a:schemeClr val="accent1"/>
            </a:solidFill>
            <a:ln w="28575">
              <a:noFill/>
              <a:miter lim="800000"/>
              <a:headEnd/>
              <a:tailEnd/>
            </a:ln>
          </p:spPr>
          <p:txBody>
            <a:bodyPr>
              <a:spAutoFit/>
            </a:bodyPr>
            <a:lstStyle/>
            <a:p>
              <a:pPr algn="ctr" eaLnBrk="1" hangingPunct="1">
                <a:spcBef>
                  <a:spcPct val="50000"/>
                </a:spcBef>
              </a:pPr>
              <a:r>
                <a:rPr lang="en-US" sz="2000">
                  <a:solidFill>
                    <a:srgbClr val="FFFFEF"/>
                  </a:solidFill>
                  <a:latin typeface="Verdana" pitchFamily="-105" charset="0"/>
                </a:rPr>
                <a:t>$26,250 </a:t>
              </a:r>
              <a:r>
                <a:rPr lang="en-US" sz="2000">
                  <a:solidFill>
                    <a:srgbClr val="FFFFEF"/>
                  </a:solidFill>
                  <a:latin typeface="Verdana" pitchFamily="-105" charset="0"/>
                  <a:sym typeface="Symbol" pitchFamily="-105" charset="2"/>
                </a:rPr>
                <a:t> 2,500 hours = $10.50 per hour</a:t>
              </a:r>
              <a:endParaRPr lang="en-US" sz="2000">
                <a:solidFill>
                  <a:srgbClr val="FFFFEF"/>
                </a:solidFill>
                <a:latin typeface="Verdana" pitchFamily="-105" charset="0"/>
              </a:endParaRPr>
            </a:p>
          </p:txBody>
        </p:sp>
      </p:grpSp>
      <p:grpSp>
        <p:nvGrpSpPr>
          <p:cNvPr id="106506" name="Group 12"/>
          <p:cNvGrpSpPr>
            <a:grpSpLocks/>
          </p:cNvGrpSpPr>
          <p:nvPr/>
        </p:nvGrpSpPr>
        <p:grpSpPr bwMode="auto">
          <a:xfrm>
            <a:off x="876300" y="4341813"/>
            <a:ext cx="3883025" cy="1506537"/>
            <a:chOff x="552" y="2735"/>
            <a:chExt cx="2446" cy="949"/>
          </a:xfrm>
        </p:grpSpPr>
        <p:sp>
          <p:nvSpPr>
            <p:cNvPr id="106510" name="Freeform 13"/>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06511" name="Rectangle 14"/>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Rate variance</a:t>
              </a:r>
              <a:br>
                <a:rPr lang="en-US" sz="2400">
                  <a:solidFill>
                    <a:srgbClr val="FF0000"/>
                  </a:solidFill>
                </a:rPr>
              </a:br>
              <a:r>
                <a:rPr lang="en-US" sz="2400">
                  <a:solidFill>
                    <a:srgbClr val="FF0000"/>
                  </a:solidFill>
                </a:rPr>
                <a:t>$1,250 unfavorable</a:t>
              </a:r>
            </a:p>
          </p:txBody>
        </p:sp>
      </p:grpSp>
      <p:grpSp>
        <p:nvGrpSpPr>
          <p:cNvPr id="106507" name="Group 15"/>
          <p:cNvGrpSpPr>
            <a:grpSpLocks/>
          </p:cNvGrpSpPr>
          <p:nvPr/>
        </p:nvGrpSpPr>
        <p:grpSpPr bwMode="auto">
          <a:xfrm>
            <a:off x="4248150" y="4341813"/>
            <a:ext cx="3883025" cy="1506537"/>
            <a:chOff x="2676" y="2735"/>
            <a:chExt cx="2446" cy="949"/>
          </a:xfrm>
        </p:grpSpPr>
        <p:sp>
          <p:nvSpPr>
            <p:cNvPr id="106508" name="Rectangle 16"/>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$1,000 unfavorable</a:t>
              </a:r>
            </a:p>
          </p:txBody>
        </p:sp>
        <p:sp>
          <p:nvSpPr>
            <p:cNvPr id="106509" name="Freeform 17"/>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Tree>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46" name="Object 2"/>
          <p:cNvGraphicFramePr>
            <a:graphicFrameLocks noChangeAspect="1"/>
          </p:cNvGraphicFramePr>
          <p:nvPr/>
        </p:nvGraphicFramePr>
        <p:xfrm>
          <a:off x="7239000" y="5867400"/>
          <a:ext cx="1600200" cy="711200"/>
        </p:xfrm>
        <a:graphic>
          <a:graphicData uri="http://schemas.openxmlformats.org/presentationml/2006/ole">
            <p:oleObj spid="_x0000_s108546" name="Clip" r:id="rId4" imgW="2286000" imgH="1017000" progId="">
              <p:embed/>
            </p:oleObj>
          </a:graphicData>
        </a:graphic>
      </p:graphicFrame>
      <p:sp>
        <p:nvSpPr>
          <p:cNvPr id="108547" name="Rectangle 3"/>
          <p:cNvSpPr>
            <a:spLocks noGrp="1" noChangeArrowheads="1"/>
          </p:cNvSpPr>
          <p:nvPr>
            <p:ph type="title"/>
          </p:nvPr>
        </p:nvSpPr>
        <p:spPr>
          <a:noFill/>
        </p:spPr>
        <p:txBody>
          <a:bodyPr lIns="90488" tIns="44450" rIns="90488" bIns="44450"/>
          <a:lstStyle/>
          <a:p>
            <a:pPr eaLnBrk="1" hangingPunct="1">
              <a:lnSpc>
                <a:spcPct val="85000"/>
              </a:lnSpc>
            </a:pPr>
            <a:r>
              <a:rPr lang="en-US" smtClean="0"/>
              <a:t>Labor Variances Summary</a:t>
            </a:r>
          </a:p>
        </p:txBody>
      </p:sp>
      <p:sp>
        <p:nvSpPr>
          <p:cNvPr id="108548" name="Rectangle 4"/>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2,500 hours                 2,500 hours                  2,400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$10.50 per hour         $10.00 per hour.          $10.00 per hour</a:t>
            </a:r>
          </a:p>
          <a:p>
            <a:pPr eaLnBrk="1" hangingPunct="1">
              <a:spcBef>
                <a:spcPct val="50000"/>
              </a:spcBef>
            </a:pPr>
            <a:r>
              <a:rPr lang="en-US" sz="2400">
                <a:solidFill>
                  <a:schemeClr val="tx2"/>
                </a:solidFill>
              </a:rPr>
              <a:t>    </a:t>
            </a:r>
            <a:r>
              <a:rPr lang="en-US" sz="2400">
                <a:solidFill>
                  <a:srgbClr val="FF0000"/>
                </a:solidFill>
              </a:rPr>
              <a:t>= $26,250                  = $25,000                     = $24,000   </a:t>
            </a:r>
          </a:p>
        </p:txBody>
      </p:sp>
      <p:sp>
        <p:nvSpPr>
          <p:cNvPr id="108549" name="Rectangle 5"/>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08550" name="Line 6"/>
          <p:cNvSpPr>
            <a:spLocks noChangeShapeType="1"/>
          </p:cNvSpPr>
          <p:nvPr/>
        </p:nvSpPr>
        <p:spPr bwMode="auto">
          <a:xfrm>
            <a:off x="379413" y="2436813"/>
            <a:ext cx="2184400" cy="0"/>
          </a:xfrm>
          <a:prstGeom prst="line">
            <a:avLst/>
          </a:prstGeom>
          <a:noFill/>
          <a:ln w="28575">
            <a:solidFill>
              <a:schemeClr val="tx2"/>
            </a:solidFill>
            <a:round/>
            <a:headEnd/>
            <a:tailEnd/>
          </a:ln>
        </p:spPr>
        <p:txBody>
          <a:bodyPr wrap="none" anchor="ctr"/>
          <a:lstStyle/>
          <a:p>
            <a:endParaRPr lang="en-GB"/>
          </a:p>
        </p:txBody>
      </p:sp>
      <p:sp>
        <p:nvSpPr>
          <p:cNvPr id="108551" name="Line 7"/>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108552" name="Line 8"/>
          <p:cNvSpPr>
            <a:spLocks noChangeShapeType="1"/>
          </p:cNvSpPr>
          <p:nvPr/>
        </p:nvSpPr>
        <p:spPr bwMode="auto">
          <a:xfrm>
            <a:off x="6273800" y="2436813"/>
            <a:ext cx="2413000" cy="0"/>
          </a:xfrm>
          <a:prstGeom prst="line">
            <a:avLst/>
          </a:prstGeom>
          <a:noFill/>
          <a:ln w="28575">
            <a:solidFill>
              <a:schemeClr val="tx2"/>
            </a:solidFill>
            <a:round/>
            <a:headEnd/>
            <a:tailEnd/>
          </a:ln>
        </p:spPr>
        <p:txBody>
          <a:bodyPr wrap="none" anchor="ctr"/>
          <a:lstStyle/>
          <a:p>
            <a:endParaRPr lang="en-GB"/>
          </a:p>
        </p:txBody>
      </p:sp>
      <p:grpSp>
        <p:nvGrpSpPr>
          <p:cNvPr id="108553" name="Group 9"/>
          <p:cNvGrpSpPr>
            <a:grpSpLocks/>
          </p:cNvGrpSpPr>
          <p:nvPr/>
        </p:nvGrpSpPr>
        <p:grpSpPr bwMode="auto">
          <a:xfrm>
            <a:off x="2016125" y="3048000"/>
            <a:ext cx="4876800" cy="701675"/>
            <a:chOff x="1392" y="1920"/>
            <a:chExt cx="3072" cy="442"/>
          </a:xfrm>
        </p:grpSpPr>
        <p:sp>
          <p:nvSpPr>
            <p:cNvPr id="108560" name="Line 10"/>
            <p:cNvSpPr>
              <a:spLocks noChangeShapeType="1"/>
            </p:cNvSpPr>
            <p:nvPr/>
          </p:nvSpPr>
          <p:spPr bwMode="auto">
            <a:xfrm flipV="1">
              <a:off x="4032" y="1920"/>
              <a:ext cx="432" cy="288"/>
            </a:xfrm>
            <a:prstGeom prst="line">
              <a:avLst/>
            </a:prstGeom>
            <a:noFill/>
            <a:ln w="28575">
              <a:solidFill>
                <a:schemeClr val="tx1"/>
              </a:solidFill>
              <a:round/>
              <a:headEnd/>
              <a:tailEnd type="triangle" w="med" len="med"/>
            </a:ln>
          </p:spPr>
          <p:txBody>
            <a:bodyPr wrap="none" anchor="ctr"/>
            <a:lstStyle/>
            <a:p>
              <a:endParaRPr lang="en-GB"/>
            </a:p>
          </p:txBody>
        </p:sp>
        <p:sp>
          <p:nvSpPr>
            <p:cNvPr id="108561" name="Text Box 11"/>
            <p:cNvSpPr txBox="1">
              <a:spLocks noChangeArrowheads="1"/>
            </p:cNvSpPr>
            <p:nvPr/>
          </p:nvSpPr>
          <p:spPr bwMode="auto">
            <a:xfrm>
              <a:off x="1392" y="1920"/>
              <a:ext cx="2832" cy="442"/>
            </a:xfrm>
            <a:prstGeom prst="rect">
              <a:avLst/>
            </a:prstGeom>
            <a:solidFill>
              <a:schemeClr val="hlink"/>
            </a:solidFill>
            <a:ln w="28575">
              <a:noFill/>
              <a:miter lim="800000"/>
              <a:headEnd/>
              <a:tailEnd/>
            </a:ln>
          </p:spPr>
          <p:txBody>
            <a:bodyPr>
              <a:spAutoFit/>
            </a:bodyPr>
            <a:lstStyle/>
            <a:p>
              <a:pPr algn="ctr" eaLnBrk="1" hangingPunct="1">
                <a:spcBef>
                  <a:spcPct val="50000"/>
                </a:spcBef>
              </a:pPr>
              <a:r>
                <a:rPr lang="en-US" sz="2000">
                  <a:solidFill>
                    <a:srgbClr val="FFFFEF"/>
                  </a:solidFill>
                  <a:latin typeface="Verdana" pitchFamily="-105" charset="0"/>
                </a:rPr>
                <a:t>1.2 hours per parka </a:t>
              </a:r>
              <a:r>
                <a:rPr lang="en-US" sz="2000">
                  <a:solidFill>
                    <a:srgbClr val="FFFFEF"/>
                  </a:solidFill>
                  <a:latin typeface="Verdana" pitchFamily="-105" charset="0"/>
                  <a:sym typeface="Symbol" pitchFamily="-105" charset="2"/>
                </a:rPr>
                <a:t> 2,000 parkas = 2,400 hours</a:t>
              </a:r>
              <a:endParaRPr lang="en-US" sz="2000">
                <a:solidFill>
                  <a:srgbClr val="FFFFEF"/>
                </a:solidFill>
                <a:latin typeface="Verdana" pitchFamily="-105" charset="0"/>
              </a:endParaRPr>
            </a:p>
          </p:txBody>
        </p:sp>
      </p:grpSp>
      <p:grpSp>
        <p:nvGrpSpPr>
          <p:cNvPr id="108554" name="Group 12"/>
          <p:cNvGrpSpPr>
            <a:grpSpLocks/>
          </p:cNvGrpSpPr>
          <p:nvPr/>
        </p:nvGrpSpPr>
        <p:grpSpPr bwMode="auto">
          <a:xfrm>
            <a:off x="876300" y="4341813"/>
            <a:ext cx="3883025" cy="1506537"/>
            <a:chOff x="552" y="2735"/>
            <a:chExt cx="2446" cy="949"/>
          </a:xfrm>
        </p:grpSpPr>
        <p:sp>
          <p:nvSpPr>
            <p:cNvPr id="108558" name="Freeform 13"/>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08559" name="Rectangle 14"/>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Rate variance</a:t>
              </a:r>
              <a:br>
                <a:rPr lang="en-US" sz="2400">
                  <a:solidFill>
                    <a:srgbClr val="FF0000"/>
                  </a:solidFill>
                </a:rPr>
              </a:br>
              <a:r>
                <a:rPr lang="en-US" sz="2400">
                  <a:solidFill>
                    <a:srgbClr val="FF0000"/>
                  </a:solidFill>
                </a:rPr>
                <a:t>$1,250 unfavorable</a:t>
              </a:r>
            </a:p>
          </p:txBody>
        </p:sp>
      </p:grpSp>
      <p:grpSp>
        <p:nvGrpSpPr>
          <p:cNvPr id="108555" name="Group 15"/>
          <p:cNvGrpSpPr>
            <a:grpSpLocks/>
          </p:cNvGrpSpPr>
          <p:nvPr/>
        </p:nvGrpSpPr>
        <p:grpSpPr bwMode="auto">
          <a:xfrm>
            <a:off x="4248150" y="4341813"/>
            <a:ext cx="3883025" cy="1506537"/>
            <a:chOff x="2676" y="2735"/>
            <a:chExt cx="2446" cy="949"/>
          </a:xfrm>
        </p:grpSpPr>
        <p:sp>
          <p:nvSpPr>
            <p:cNvPr id="108556" name="Rectangle 16"/>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$1,000 unfavorable</a:t>
              </a:r>
            </a:p>
          </p:txBody>
        </p:sp>
        <p:sp>
          <p:nvSpPr>
            <p:cNvPr id="108557" name="Freeform 17"/>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28675" name="Rectangle 4"/>
          <p:cNvSpPr>
            <a:spLocks noGrp="1" noChangeArrowheads="1"/>
          </p:cNvSpPr>
          <p:nvPr>
            <p:ph type="title"/>
          </p:nvPr>
        </p:nvSpPr>
        <p:spPr>
          <a:noFill/>
        </p:spPr>
        <p:txBody>
          <a:bodyPr lIns="90488" tIns="44450" rIns="90488" bIns="44450"/>
          <a:lstStyle/>
          <a:p>
            <a:pPr eaLnBrk="1" hangingPunct="1"/>
            <a:r>
              <a:rPr lang="en-US" smtClean="0"/>
              <a:t>Learning Objective 1</a:t>
            </a:r>
          </a:p>
        </p:txBody>
      </p:sp>
      <p:sp>
        <p:nvSpPr>
          <p:cNvPr id="28676" name="Text Box 13"/>
          <p:cNvSpPr txBox="1">
            <a:spLocks noChangeArrowheads="1"/>
          </p:cNvSpPr>
          <p:nvPr/>
        </p:nvSpPr>
        <p:spPr bwMode="auto">
          <a:xfrm>
            <a:off x="1905000" y="2562225"/>
            <a:ext cx="5334000" cy="2162175"/>
          </a:xfrm>
          <a:prstGeom prst="rect">
            <a:avLst/>
          </a:prstGeom>
          <a:noFill/>
          <a:ln w="9525">
            <a:noFill/>
            <a:miter lim="800000"/>
            <a:headEnd/>
            <a:tailEnd/>
          </a:ln>
        </p:spPr>
        <p:txBody>
          <a:bodyPr>
            <a:spAutoFit/>
          </a:bodyPr>
          <a:lstStyle/>
          <a:p>
            <a:pPr algn="ctr">
              <a:spcBef>
                <a:spcPct val="50000"/>
              </a:spcBef>
            </a:pPr>
            <a:r>
              <a:rPr lang="en-US" sz="3400">
                <a:solidFill>
                  <a:srgbClr val="FFFFEF"/>
                </a:solidFill>
                <a:latin typeface="Verdana" pitchFamily="-105" charset="0"/>
                <a:cs typeface="Times New Roman" pitchFamily="-105" charset="0"/>
              </a:rPr>
              <a:t>Explain how direct materials standards</a:t>
            </a:r>
            <a:br>
              <a:rPr lang="en-US" sz="3400">
                <a:solidFill>
                  <a:srgbClr val="FFFFEF"/>
                </a:solidFill>
                <a:latin typeface="Verdana" pitchFamily="-105" charset="0"/>
                <a:cs typeface="Times New Roman" pitchFamily="-105" charset="0"/>
              </a:rPr>
            </a:br>
            <a:r>
              <a:rPr lang="en-US" sz="3400">
                <a:solidFill>
                  <a:srgbClr val="FFFFEF"/>
                </a:solidFill>
                <a:latin typeface="Verdana" pitchFamily="-105" charset="0"/>
                <a:cs typeface="Times New Roman" pitchFamily="-105" charset="0"/>
              </a:rPr>
              <a:t>and direct labor</a:t>
            </a:r>
            <a:br>
              <a:rPr lang="en-US" sz="3400">
                <a:solidFill>
                  <a:srgbClr val="FFFFEF"/>
                </a:solidFill>
                <a:latin typeface="Verdana" pitchFamily="-105" charset="0"/>
                <a:cs typeface="Times New Roman" pitchFamily="-105" charset="0"/>
              </a:rPr>
            </a:br>
            <a:r>
              <a:rPr lang="en-US" sz="3400">
                <a:solidFill>
                  <a:srgbClr val="FFFFEF"/>
                </a:solidFill>
                <a:latin typeface="Verdana" pitchFamily="-105" charset="0"/>
                <a:cs typeface="Times New Roman" pitchFamily="-105" charset="0"/>
              </a:rPr>
              <a:t>standards are set.</a:t>
            </a:r>
          </a:p>
        </p:txBody>
      </p:sp>
    </p:spTree>
  </p:cSld>
  <p:clrMapOvr>
    <a:masterClrMapping/>
  </p:clrMapOvr>
  <p:transition>
    <p:checke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ChangeArrowheads="1"/>
          </p:cNvSpPr>
          <p:nvPr>
            <p:ph type="title"/>
          </p:nvPr>
        </p:nvSpPr>
        <p:spPr/>
        <p:txBody>
          <a:bodyPr/>
          <a:lstStyle/>
          <a:p>
            <a:pPr eaLnBrk="1" hangingPunct="1">
              <a:lnSpc>
                <a:spcPct val="80000"/>
              </a:lnSpc>
            </a:pPr>
            <a:r>
              <a:rPr lang="en-US" smtClean="0"/>
              <a:t>Labor Variances:</a:t>
            </a:r>
            <a:br>
              <a:rPr lang="en-US" smtClean="0"/>
            </a:br>
            <a:r>
              <a:rPr lang="en-US" smtClean="0"/>
              <a:t>Using the Factored Equations</a:t>
            </a:r>
          </a:p>
        </p:txBody>
      </p:sp>
      <p:sp>
        <p:nvSpPr>
          <p:cNvPr id="110596" name="Rectangle 3"/>
          <p:cNvSpPr>
            <a:spLocks noGrp="1" noChangeArrowheads="1"/>
          </p:cNvSpPr>
          <p:nvPr>
            <p:ph type="body" idx="1"/>
          </p:nvPr>
        </p:nvSpPr>
        <p:spPr>
          <a:xfrm>
            <a:off x="533400" y="1524000"/>
            <a:ext cx="8382000" cy="4953000"/>
          </a:xfrm>
          <a:solidFill>
            <a:schemeClr val="folHlink"/>
          </a:solidFill>
        </p:spPr>
        <p:txBody>
          <a:bodyPr/>
          <a:lstStyle/>
          <a:p>
            <a:pPr eaLnBrk="1" hangingPunct="1">
              <a:buSzPct val="70000"/>
              <a:buFont typeface="Wingdings" pitchFamily="-105" charset="2"/>
              <a:buNone/>
              <a:tabLst>
                <a:tab pos="2057400" algn="ctr"/>
                <a:tab pos="5029200" algn="ctr"/>
              </a:tabLst>
            </a:pPr>
            <a:endParaRPr lang="en-US" sz="2200" u="sng" smtClean="0"/>
          </a:p>
          <a:p>
            <a:pPr eaLnBrk="1" hangingPunct="1">
              <a:buSzPct val="70000"/>
              <a:buFont typeface="Wingdings" pitchFamily="-105" charset="2"/>
              <a:buNone/>
              <a:tabLst>
                <a:tab pos="2057400" algn="ctr"/>
                <a:tab pos="5029200" algn="ctr"/>
              </a:tabLst>
            </a:pPr>
            <a:r>
              <a:rPr lang="en-US" sz="2200" u="sng" smtClean="0"/>
              <a:t>Labor rate variance</a:t>
            </a:r>
          </a:p>
          <a:p>
            <a:pPr lvl="1" eaLnBrk="1" hangingPunct="1">
              <a:buFont typeface="Wingdings" pitchFamily="-105" charset="2"/>
              <a:buNone/>
              <a:tabLst>
                <a:tab pos="2057400" algn="ctr"/>
                <a:tab pos="5029200" algn="ctr"/>
              </a:tabLst>
            </a:pPr>
            <a:r>
              <a:rPr lang="en-US" smtClean="0"/>
              <a:t>LRV = AH (AR - SR)</a:t>
            </a:r>
          </a:p>
          <a:p>
            <a:pPr lvl="1" eaLnBrk="1" hangingPunct="1">
              <a:buFont typeface="Wingdings" pitchFamily="-105" charset="2"/>
              <a:buNone/>
              <a:tabLst>
                <a:tab pos="2057400" algn="ctr"/>
                <a:tab pos="5029200" algn="ctr"/>
              </a:tabLst>
            </a:pPr>
            <a:r>
              <a:rPr lang="en-US" smtClean="0"/>
              <a:t>        = 2,500 hours ($10.50 per hour </a:t>
            </a:r>
            <a:r>
              <a:rPr lang="en-US" smtClean="0">
                <a:cs typeface="Arial" charset="0"/>
              </a:rPr>
              <a:t>–</a:t>
            </a:r>
            <a:r>
              <a:rPr lang="en-US" smtClean="0"/>
              <a:t> $10.00 per hour)</a:t>
            </a:r>
          </a:p>
          <a:p>
            <a:pPr lvl="1" eaLnBrk="1" hangingPunct="1">
              <a:buFont typeface="Wingdings" pitchFamily="-105" charset="2"/>
              <a:buNone/>
              <a:tabLst>
                <a:tab pos="2057400" algn="ctr"/>
                <a:tab pos="5029200" algn="ctr"/>
              </a:tabLst>
            </a:pPr>
            <a:r>
              <a:rPr lang="en-US" smtClean="0"/>
              <a:t>        = 2,500 hours ($0.50 per hour)</a:t>
            </a:r>
          </a:p>
          <a:p>
            <a:pPr lvl="1" eaLnBrk="1" hangingPunct="1">
              <a:buFont typeface="Wingdings" pitchFamily="-105" charset="2"/>
              <a:buNone/>
              <a:tabLst>
                <a:tab pos="2057400" algn="ctr"/>
                <a:tab pos="5029200" algn="ctr"/>
              </a:tabLst>
            </a:pPr>
            <a:r>
              <a:rPr lang="en-US" smtClean="0"/>
              <a:t>        = $1,250 unfavorable</a:t>
            </a:r>
          </a:p>
          <a:p>
            <a:pPr eaLnBrk="1" hangingPunct="1">
              <a:buSzPct val="70000"/>
              <a:buFont typeface="Wingdings" pitchFamily="-105" charset="2"/>
              <a:buNone/>
              <a:tabLst>
                <a:tab pos="2057400" algn="ctr"/>
                <a:tab pos="5029200" algn="ctr"/>
              </a:tabLst>
            </a:pPr>
            <a:r>
              <a:rPr lang="en-US" sz="2200" u="sng" smtClean="0"/>
              <a:t>Labor efficiency variance</a:t>
            </a:r>
          </a:p>
          <a:p>
            <a:pPr lvl="1" eaLnBrk="1" hangingPunct="1">
              <a:buFont typeface="Wingdings" pitchFamily="-105" charset="2"/>
              <a:buNone/>
              <a:tabLst>
                <a:tab pos="2057400" algn="ctr"/>
                <a:tab pos="5029200" algn="ctr"/>
              </a:tabLst>
            </a:pPr>
            <a:r>
              <a:rPr lang="en-US" smtClean="0"/>
              <a:t>LEV = SR (AH - SH)</a:t>
            </a:r>
          </a:p>
          <a:p>
            <a:pPr lvl="1" eaLnBrk="1" hangingPunct="1">
              <a:buFont typeface="Wingdings" pitchFamily="-105" charset="2"/>
              <a:buNone/>
              <a:tabLst>
                <a:tab pos="2057400" algn="ctr"/>
                <a:tab pos="5029200" algn="ctr"/>
              </a:tabLst>
            </a:pPr>
            <a:r>
              <a:rPr lang="en-US" smtClean="0"/>
              <a:t>        = $10.00 per hour (2,500 hours </a:t>
            </a:r>
            <a:r>
              <a:rPr lang="en-US" smtClean="0">
                <a:cs typeface="Arial" charset="0"/>
              </a:rPr>
              <a:t>–</a:t>
            </a:r>
            <a:r>
              <a:rPr lang="en-US" smtClean="0"/>
              <a:t> 2,400 hours)</a:t>
            </a:r>
          </a:p>
          <a:p>
            <a:pPr lvl="1" eaLnBrk="1" hangingPunct="1">
              <a:buFont typeface="Wingdings" pitchFamily="-105" charset="2"/>
              <a:buNone/>
              <a:tabLst>
                <a:tab pos="2057400" algn="ctr"/>
                <a:tab pos="5029200" algn="ctr"/>
              </a:tabLst>
            </a:pPr>
            <a:r>
              <a:rPr lang="en-US" smtClean="0"/>
              <a:t>        = $10.00 per hour (100 hours) </a:t>
            </a:r>
          </a:p>
          <a:p>
            <a:pPr lvl="1" eaLnBrk="1" hangingPunct="1">
              <a:buFont typeface="Wingdings" pitchFamily="-105" charset="2"/>
              <a:buNone/>
              <a:tabLst>
                <a:tab pos="2057400" algn="ctr"/>
                <a:tab pos="5029200" algn="ctr"/>
              </a:tabLst>
            </a:pPr>
            <a:r>
              <a:rPr lang="en-US" smtClean="0"/>
              <a:t>        = $1,000 unfavorable</a:t>
            </a:r>
          </a:p>
        </p:txBody>
      </p:sp>
      <p:graphicFrame>
        <p:nvGraphicFramePr>
          <p:cNvPr id="110594" name="Object 4"/>
          <p:cNvGraphicFramePr>
            <a:graphicFrameLocks noChangeAspect="1"/>
          </p:cNvGraphicFramePr>
          <p:nvPr/>
        </p:nvGraphicFramePr>
        <p:xfrm>
          <a:off x="7239000" y="5867400"/>
          <a:ext cx="1600200" cy="711200"/>
        </p:xfrm>
        <a:graphic>
          <a:graphicData uri="http://schemas.openxmlformats.org/presentationml/2006/ole">
            <p:oleObj spid="_x0000_s110594" name="Clip" r:id="rId4" imgW="2286000" imgH="1017000" progId="">
              <p:embed/>
            </p:oleObj>
          </a:graphicData>
        </a:graphic>
      </p:graphicFrame>
    </p:spTree>
  </p:cSld>
  <p:clrMapOvr>
    <a:masterClrMapping/>
  </p:clrMapOvr>
  <p:transition>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152400" y="2209800"/>
            <a:ext cx="8686800" cy="3429000"/>
          </a:xfrm>
          <a:prstGeom prst="rect">
            <a:avLst/>
          </a:prstGeom>
          <a:solidFill>
            <a:schemeClr val="folHlink"/>
          </a:solidFill>
          <a:ln w="12700">
            <a:noFill/>
            <a:miter lim="800000"/>
            <a:headEnd/>
            <a:tailEnd/>
          </a:ln>
        </p:spPr>
        <p:txBody>
          <a:bodyPr lIns="90488" tIns="44450" rIns="90488" bIns="44450"/>
          <a:lstStyle/>
          <a:p>
            <a:pPr marL="342900" indent="-342900" algn="ctr" eaLnBrk="1" hangingPunct="1">
              <a:lnSpc>
                <a:spcPct val="90000"/>
              </a:lnSpc>
              <a:spcBef>
                <a:spcPct val="65000"/>
              </a:spcBef>
            </a:pPr>
            <a:r>
              <a:rPr lang="en-US" sz="2200" b="1">
                <a:solidFill>
                  <a:schemeClr val="bg2"/>
                </a:solidFill>
                <a:latin typeface="Verdana" pitchFamily="-105" charset="0"/>
              </a:rPr>
              <a:t>  </a:t>
            </a:r>
          </a:p>
          <a:p>
            <a:pPr marL="342900" indent="-342900" algn="ctr" eaLnBrk="1" hangingPunct="1">
              <a:lnSpc>
                <a:spcPct val="90000"/>
              </a:lnSpc>
              <a:spcBef>
                <a:spcPct val="65000"/>
              </a:spcBef>
            </a:pPr>
            <a:r>
              <a:rPr lang="en-US" sz="2200">
                <a:latin typeface="Verdana" pitchFamily="-105" charset="0"/>
              </a:rPr>
              <a:t>Hanson Inc. has the following direct labor standard to manufacture one Zippy:</a:t>
            </a:r>
          </a:p>
          <a:p>
            <a:pPr marL="342900" indent="-342900" algn="ctr" eaLnBrk="1" hangingPunct="1">
              <a:lnSpc>
                <a:spcPct val="90000"/>
              </a:lnSpc>
              <a:spcBef>
                <a:spcPct val="65000"/>
              </a:spcBef>
            </a:pPr>
            <a:r>
              <a:rPr lang="en-US" sz="2200" b="1">
                <a:solidFill>
                  <a:srgbClr val="00FF00"/>
                </a:solidFill>
                <a:latin typeface="Verdana" pitchFamily="-105" charset="0"/>
              </a:rPr>
              <a:t> </a:t>
            </a:r>
            <a:r>
              <a:rPr lang="en-US" sz="2200" b="1">
                <a:solidFill>
                  <a:schemeClr val="accent1"/>
                </a:solidFill>
                <a:latin typeface="Verdana" pitchFamily="-105" charset="0"/>
              </a:rPr>
              <a:t>1.5 standard hours per Zippy at $12.00 per</a:t>
            </a:r>
            <a:br>
              <a:rPr lang="en-US" sz="2200" b="1">
                <a:solidFill>
                  <a:schemeClr val="accent1"/>
                </a:solidFill>
                <a:latin typeface="Verdana" pitchFamily="-105" charset="0"/>
              </a:rPr>
            </a:br>
            <a:r>
              <a:rPr lang="en-US" sz="2200" b="1">
                <a:solidFill>
                  <a:schemeClr val="accent1"/>
                </a:solidFill>
                <a:latin typeface="Verdana" pitchFamily="-105" charset="0"/>
              </a:rPr>
              <a:t>direct labor hour</a:t>
            </a:r>
          </a:p>
          <a:p>
            <a:pPr marL="342900" indent="-342900" algn="ctr" eaLnBrk="1" hangingPunct="1">
              <a:lnSpc>
                <a:spcPct val="90000"/>
              </a:lnSpc>
              <a:spcBef>
                <a:spcPct val="65000"/>
              </a:spcBef>
            </a:pPr>
            <a:r>
              <a:rPr lang="en-US" sz="2200" b="1">
                <a:solidFill>
                  <a:srgbClr val="00FF00"/>
                </a:solidFill>
                <a:latin typeface="Verdana" pitchFamily="-105" charset="0"/>
              </a:rPr>
              <a:t>   </a:t>
            </a:r>
            <a:r>
              <a:rPr lang="en-US" sz="2200">
                <a:latin typeface="Verdana" pitchFamily="-105" charset="0"/>
              </a:rPr>
              <a:t>Last week, 1,550 direct labor hours were worked at a total labor cost of $18,910</a:t>
            </a:r>
            <a:br>
              <a:rPr lang="en-US" sz="2200">
                <a:latin typeface="Verdana" pitchFamily="-105" charset="0"/>
              </a:rPr>
            </a:br>
            <a:r>
              <a:rPr lang="en-US" sz="2200">
                <a:latin typeface="Verdana" pitchFamily="-105" charset="0"/>
              </a:rPr>
              <a:t>to make 1,000 Zippies. </a:t>
            </a:r>
          </a:p>
        </p:txBody>
      </p:sp>
      <p:grpSp>
        <p:nvGrpSpPr>
          <p:cNvPr id="116739" name="Group 3"/>
          <p:cNvGrpSpPr>
            <a:grpSpLocks/>
          </p:cNvGrpSpPr>
          <p:nvPr/>
        </p:nvGrpSpPr>
        <p:grpSpPr bwMode="auto">
          <a:xfrm>
            <a:off x="7789863" y="39688"/>
            <a:ext cx="1201737" cy="1408112"/>
            <a:chOff x="4667" y="210"/>
            <a:chExt cx="757" cy="887"/>
          </a:xfrm>
        </p:grpSpPr>
        <p:grpSp>
          <p:nvGrpSpPr>
            <p:cNvPr id="116741" name="Group 4"/>
            <p:cNvGrpSpPr>
              <a:grpSpLocks/>
            </p:cNvGrpSpPr>
            <p:nvPr/>
          </p:nvGrpSpPr>
          <p:grpSpPr bwMode="auto">
            <a:xfrm>
              <a:off x="4667" y="210"/>
              <a:ext cx="648" cy="887"/>
              <a:chOff x="4667" y="210"/>
              <a:chExt cx="648" cy="887"/>
            </a:xfrm>
          </p:grpSpPr>
          <p:grpSp>
            <p:nvGrpSpPr>
              <p:cNvPr id="116743" name="Group 5"/>
              <p:cNvGrpSpPr>
                <a:grpSpLocks/>
              </p:cNvGrpSpPr>
              <p:nvPr/>
            </p:nvGrpSpPr>
            <p:grpSpPr bwMode="auto">
              <a:xfrm>
                <a:off x="4667" y="260"/>
                <a:ext cx="87" cy="788"/>
                <a:chOff x="4667" y="260"/>
                <a:chExt cx="87" cy="788"/>
              </a:xfrm>
            </p:grpSpPr>
            <p:sp>
              <p:nvSpPr>
                <p:cNvPr id="116750" name="Freeform 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16751" name="Freeform 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16744" name="Group 8"/>
              <p:cNvGrpSpPr>
                <a:grpSpLocks/>
              </p:cNvGrpSpPr>
              <p:nvPr/>
            </p:nvGrpSpPr>
            <p:grpSpPr bwMode="auto">
              <a:xfrm>
                <a:off x="4679" y="210"/>
                <a:ext cx="636" cy="887"/>
                <a:chOff x="4679" y="210"/>
                <a:chExt cx="636" cy="887"/>
              </a:xfrm>
            </p:grpSpPr>
            <p:sp>
              <p:nvSpPr>
                <p:cNvPr id="116745" name="Freeform 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16746" name="Freeform 1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16747" name="Freeform 1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16748" name="Rectangle 1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16749" name="Freeform 1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16742" name="Rectangle 1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116740" name="Rectangle 15"/>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ChangeArrowheads="1"/>
          </p:cNvSpPr>
          <p:nvPr/>
        </p:nvSpPr>
        <p:spPr bwMode="auto">
          <a:xfrm>
            <a:off x="914400" y="2209800"/>
            <a:ext cx="7315200" cy="38862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latin typeface="Verdana" pitchFamily="-105" charset="0"/>
              </a:rPr>
              <a:t>   </a:t>
            </a:r>
          </a:p>
          <a:p>
            <a:pPr marL="342900" indent="-342900" eaLnBrk="1" hangingPunct="1">
              <a:spcBef>
                <a:spcPct val="20000"/>
              </a:spcBef>
            </a:pPr>
            <a:r>
              <a:rPr lang="en-US" sz="2200">
                <a:latin typeface="Verdana" pitchFamily="-105" charset="0"/>
              </a:rPr>
              <a:t>Hanson’s labor rate variance (LRV) for the week was:</a:t>
            </a:r>
          </a:p>
          <a:p>
            <a:pPr marL="342900" indent="-342900" eaLnBrk="1" hangingPunct="1">
              <a:spcBef>
                <a:spcPct val="20000"/>
              </a:spcBef>
            </a:pPr>
            <a:r>
              <a:rPr lang="en-US" sz="2200">
                <a:latin typeface="Verdana" pitchFamily="-105" charset="0"/>
              </a:rPr>
              <a:t>	a. $310 unfavorable.</a:t>
            </a:r>
          </a:p>
          <a:p>
            <a:pPr marL="342900" indent="-342900" eaLnBrk="1" hangingPunct="1">
              <a:spcBef>
                <a:spcPct val="20000"/>
              </a:spcBef>
            </a:pPr>
            <a:r>
              <a:rPr lang="en-US" sz="2200">
                <a:latin typeface="Verdana" pitchFamily="-105" charset="0"/>
              </a:rPr>
              <a:t>	b. $310 favorable.</a:t>
            </a:r>
          </a:p>
          <a:p>
            <a:pPr marL="342900" indent="-342900" eaLnBrk="1" hangingPunct="1">
              <a:spcBef>
                <a:spcPct val="20000"/>
              </a:spcBef>
            </a:pPr>
            <a:r>
              <a:rPr lang="en-US" sz="2200">
                <a:latin typeface="Verdana" pitchFamily="-105" charset="0"/>
              </a:rPr>
              <a:t>	c. $300 unfavorable.</a:t>
            </a:r>
          </a:p>
          <a:p>
            <a:pPr marL="342900" indent="-342900" eaLnBrk="1" hangingPunct="1">
              <a:spcBef>
                <a:spcPct val="20000"/>
              </a:spcBef>
            </a:pPr>
            <a:r>
              <a:rPr lang="en-US" sz="2200">
                <a:latin typeface="Verdana" pitchFamily="-105" charset="0"/>
              </a:rPr>
              <a:t>	d. $300 favorable.</a:t>
            </a:r>
          </a:p>
        </p:txBody>
      </p:sp>
      <p:sp>
        <p:nvSpPr>
          <p:cNvPr id="118787"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grpSp>
        <p:nvGrpSpPr>
          <p:cNvPr id="118788" name="Group 4"/>
          <p:cNvGrpSpPr>
            <a:grpSpLocks/>
          </p:cNvGrpSpPr>
          <p:nvPr/>
        </p:nvGrpSpPr>
        <p:grpSpPr bwMode="auto">
          <a:xfrm>
            <a:off x="7789863" y="39688"/>
            <a:ext cx="1201737" cy="1408112"/>
            <a:chOff x="4667" y="210"/>
            <a:chExt cx="757" cy="887"/>
          </a:xfrm>
        </p:grpSpPr>
        <p:grpSp>
          <p:nvGrpSpPr>
            <p:cNvPr id="118789" name="Group 5"/>
            <p:cNvGrpSpPr>
              <a:grpSpLocks/>
            </p:cNvGrpSpPr>
            <p:nvPr/>
          </p:nvGrpSpPr>
          <p:grpSpPr bwMode="auto">
            <a:xfrm>
              <a:off x="4667" y="210"/>
              <a:ext cx="648" cy="887"/>
              <a:chOff x="4667" y="210"/>
              <a:chExt cx="648" cy="887"/>
            </a:xfrm>
          </p:grpSpPr>
          <p:grpSp>
            <p:nvGrpSpPr>
              <p:cNvPr id="118791" name="Group 6"/>
              <p:cNvGrpSpPr>
                <a:grpSpLocks/>
              </p:cNvGrpSpPr>
              <p:nvPr/>
            </p:nvGrpSpPr>
            <p:grpSpPr bwMode="auto">
              <a:xfrm>
                <a:off x="4667" y="260"/>
                <a:ext cx="87" cy="788"/>
                <a:chOff x="4667" y="260"/>
                <a:chExt cx="87" cy="788"/>
              </a:xfrm>
            </p:grpSpPr>
            <p:sp>
              <p:nvSpPr>
                <p:cNvPr id="118798" name="Freeform 7"/>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18799" name="Freeform 8"/>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18792" name="Group 9"/>
              <p:cNvGrpSpPr>
                <a:grpSpLocks/>
              </p:cNvGrpSpPr>
              <p:nvPr/>
            </p:nvGrpSpPr>
            <p:grpSpPr bwMode="auto">
              <a:xfrm>
                <a:off x="4679" y="210"/>
                <a:ext cx="636" cy="887"/>
                <a:chOff x="4679" y="210"/>
                <a:chExt cx="636" cy="887"/>
              </a:xfrm>
            </p:grpSpPr>
            <p:sp>
              <p:nvSpPr>
                <p:cNvPr id="118793" name="Freeform 10"/>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18794" name="Freeform 11"/>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18795" name="Freeform 12"/>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18796" name="Rectangle 13"/>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18797" name="Freeform 14"/>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18790" name="Rectangle 15"/>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54690"/>
                                        </p:tgtEl>
                                        <p:attrNameLst>
                                          <p:attrName>style.visibility</p:attrName>
                                        </p:attrNameLst>
                                      </p:cBhvr>
                                      <p:to>
                                        <p:strVal val="visible"/>
                                      </p:to>
                                    </p:set>
                                    <p:animEffect transition="in" filter="wipe(up)">
                                      <p:cBhvr>
                                        <p:cTn id="7" dur="500"/>
                                        <p:tgtEl>
                                          <p:spTgt spid="75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690"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ChangeArrowheads="1"/>
          </p:cNvSpPr>
          <p:nvPr/>
        </p:nvSpPr>
        <p:spPr bwMode="auto">
          <a:xfrm>
            <a:off x="914400" y="2209800"/>
            <a:ext cx="7315200" cy="38862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solidFill>
                  <a:schemeClr val="tx2"/>
                </a:solidFill>
                <a:latin typeface="Verdana" pitchFamily="-105" charset="0"/>
              </a:rPr>
              <a:t>  </a:t>
            </a:r>
          </a:p>
          <a:p>
            <a:pPr marL="342900" indent="-342900" eaLnBrk="1" hangingPunct="1">
              <a:spcBef>
                <a:spcPct val="20000"/>
              </a:spcBef>
            </a:pPr>
            <a:r>
              <a:rPr lang="en-US" sz="2200">
                <a:solidFill>
                  <a:schemeClr val="tx2"/>
                </a:solidFill>
                <a:latin typeface="Verdana" pitchFamily="-105" charset="0"/>
              </a:rPr>
              <a:t> </a:t>
            </a:r>
            <a:r>
              <a:rPr lang="en-US" sz="2200">
                <a:latin typeface="Verdana" pitchFamily="-105" charset="0"/>
              </a:rPr>
              <a:t>Hanson’s labor rate variance (LRV) for the week was:</a:t>
            </a:r>
          </a:p>
          <a:p>
            <a:pPr marL="342900" indent="-342900" eaLnBrk="1" hangingPunct="1">
              <a:spcBef>
                <a:spcPct val="20000"/>
              </a:spcBef>
            </a:pPr>
            <a:r>
              <a:rPr lang="en-US" sz="2200">
                <a:latin typeface="Verdana" pitchFamily="-105" charset="0"/>
              </a:rPr>
              <a:t>	a. $310 unfavorable.</a:t>
            </a:r>
          </a:p>
          <a:p>
            <a:pPr marL="342900" indent="-342900" eaLnBrk="1" hangingPunct="1">
              <a:spcBef>
                <a:spcPct val="20000"/>
              </a:spcBef>
            </a:pPr>
            <a:r>
              <a:rPr lang="en-US" sz="2200">
                <a:solidFill>
                  <a:schemeClr val="hlink"/>
                </a:solidFill>
                <a:latin typeface="Verdana" pitchFamily="-105" charset="0"/>
              </a:rPr>
              <a:t>	</a:t>
            </a:r>
            <a:r>
              <a:rPr lang="en-US" sz="2200">
                <a:solidFill>
                  <a:schemeClr val="accent1"/>
                </a:solidFill>
                <a:latin typeface="Verdana" pitchFamily="-105" charset="0"/>
              </a:rPr>
              <a:t>b. $310 favorable.</a:t>
            </a:r>
          </a:p>
          <a:p>
            <a:pPr marL="342900" indent="-342900" eaLnBrk="1" hangingPunct="1">
              <a:spcBef>
                <a:spcPct val="20000"/>
              </a:spcBef>
            </a:pPr>
            <a:r>
              <a:rPr lang="en-US" sz="2200">
                <a:solidFill>
                  <a:schemeClr val="accent1"/>
                </a:solidFill>
                <a:latin typeface="Verdana" pitchFamily="-105" charset="0"/>
              </a:rPr>
              <a:t>	c. $300 unfavorable.</a:t>
            </a:r>
          </a:p>
          <a:p>
            <a:pPr marL="342900" indent="-342900" eaLnBrk="1" hangingPunct="1">
              <a:spcBef>
                <a:spcPct val="20000"/>
              </a:spcBef>
            </a:pPr>
            <a:r>
              <a:rPr lang="en-US" sz="2200">
                <a:solidFill>
                  <a:schemeClr val="accent1"/>
                </a:solidFill>
                <a:latin typeface="Verdana" pitchFamily="-105" charset="0"/>
              </a:rPr>
              <a:t>	d. $300 favorable.</a:t>
            </a:r>
          </a:p>
        </p:txBody>
      </p:sp>
      <p:sp>
        <p:nvSpPr>
          <p:cNvPr id="120835"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120836" name="Oval 4"/>
          <p:cNvSpPr>
            <a:spLocks noChangeArrowheads="1"/>
          </p:cNvSpPr>
          <p:nvPr/>
        </p:nvSpPr>
        <p:spPr bwMode="auto">
          <a:xfrm>
            <a:off x="1117600" y="3200400"/>
            <a:ext cx="635000" cy="635000"/>
          </a:xfrm>
          <a:prstGeom prst="ellipse">
            <a:avLst/>
          </a:prstGeom>
          <a:noFill/>
          <a:ln w="50800">
            <a:solidFill>
              <a:srgbClr val="FF0000"/>
            </a:solidFill>
            <a:round/>
            <a:headEnd/>
            <a:tailEnd/>
          </a:ln>
        </p:spPr>
        <p:txBody>
          <a:bodyPr wrap="none" anchor="ctr"/>
          <a:lstStyle/>
          <a:p>
            <a:endParaRPr lang="en-US"/>
          </a:p>
        </p:txBody>
      </p:sp>
      <p:grpSp>
        <p:nvGrpSpPr>
          <p:cNvPr id="120837" name="Group 5"/>
          <p:cNvGrpSpPr>
            <a:grpSpLocks/>
          </p:cNvGrpSpPr>
          <p:nvPr/>
        </p:nvGrpSpPr>
        <p:grpSpPr bwMode="auto">
          <a:xfrm>
            <a:off x="3886200" y="3429000"/>
            <a:ext cx="5029200" cy="2125663"/>
            <a:chOff x="2448" y="2160"/>
            <a:chExt cx="3168" cy="1339"/>
          </a:xfrm>
        </p:grpSpPr>
        <p:sp>
          <p:nvSpPr>
            <p:cNvPr id="120850" name="Freeform 6"/>
            <p:cNvSpPr>
              <a:spLocks/>
            </p:cNvSpPr>
            <p:nvPr/>
          </p:nvSpPr>
          <p:spPr bwMode="auto">
            <a:xfrm>
              <a:off x="3024" y="2160"/>
              <a:ext cx="750" cy="988"/>
            </a:xfrm>
            <a:custGeom>
              <a:avLst/>
              <a:gdLst>
                <a:gd name="T0" fmla="*/ 158 w 750"/>
                <a:gd name="T1" fmla="*/ 86 h 988"/>
                <a:gd name="T2" fmla="*/ 191 w 750"/>
                <a:gd name="T3" fmla="*/ 106 h 988"/>
                <a:gd name="T4" fmla="*/ 243 w 750"/>
                <a:gd name="T5" fmla="*/ 132 h 988"/>
                <a:gd name="T6" fmla="*/ 298 w 750"/>
                <a:gd name="T7" fmla="*/ 165 h 988"/>
                <a:gd name="T8" fmla="*/ 348 w 750"/>
                <a:gd name="T9" fmla="*/ 203 h 988"/>
                <a:gd name="T10" fmla="*/ 400 w 750"/>
                <a:gd name="T11" fmla="*/ 247 h 988"/>
                <a:gd name="T12" fmla="*/ 445 w 750"/>
                <a:gd name="T13" fmla="*/ 295 h 988"/>
                <a:gd name="T14" fmla="*/ 495 w 750"/>
                <a:gd name="T15" fmla="*/ 344 h 988"/>
                <a:gd name="T16" fmla="*/ 535 w 750"/>
                <a:gd name="T17" fmla="*/ 401 h 988"/>
                <a:gd name="T18" fmla="*/ 574 w 750"/>
                <a:gd name="T19" fmla="*/ 455 h 988"/>
                <a:gd name="T20" fmla="*/ 613 w 750"/>
                <a:gd name="T21" fmla="*/ 516 h 988"/>
                <a:gd name="T22" fmla="*/ 643 w 750"/>
                <a:gd name="T23" fmla="*/ 580 h 988"/>
                <a:gd name="T24" fmla="*/ 671 w 750"/>
                <a:gd name="T25" fmla="*/ 640 h 988"/>
                <a:gd name="T26" fmla="*/ 698 w 750"/>
                <a:gd name="T27" fmla="*/ 706 h 988"/>
                <a:gd name="T28" fmla="*/ 714 w 750"/>
                <a:gd name="T29" fmla="*/ 769 h 988"/>
                <a:gd name="T30" fmla="*/ 731 w 750"/>
                <a:gd name="T31" fmla="*/ 837 h 988"/>
                <a:gd name="T32" fmla="*/ 742 w 750"/>
                <a:gd name="T33" fmla="*/ 903 h 988"/>
                <a:gd name="T34" fmla="*/ 749 w 750"/>
                <a:gd name="T35" fmla="*/ 964 h 988"/>
                <a:gd name="T36" fmla="*/ 748 w 750"/>
                <a:gd name="T37" fmla="*/ 987 h 988"/>
                <a:gd name="T38" fmla="*/ 736 w 750"/>
                <a:gd name="T39" fmla="*/ 903 h 988"/>
                <a:gd name="T40" fmla="*/ 720 w 750"/>
                <a:gd name="T41" fmla="*/ 843 h 988"/>
                <a:gd name="T42" fmla="*/ 698 w 750"/>
                <a:gd name="T43" fmla="*/ 784 h 988"/>
                <a:gd name="T44" fmla="*/ 670 w 750"/>
                <a:gd name="T45" fmla="*/ 727 h 988"/>
                <a:gd name="T46" fmla="*/ 637 w 750"/>
                <a:gd name="T47" fmla="*/ 671 h 988"/>
                <a:gd name="T48" fmla="*/ 597 w 750"/>
                <a:gd name="T49" fmla="*/ 610 h 988"/>
                <a:gd name="T50" fmla="*/ 554 w 750"/>
                <a:gd name="T51" fmla="*/ 555 h 988"/>
                <a:gd name="T52" fmla="*/ 506 w 750"/>
                <a:gd name="T53" fmla="*/ 507 h 988"/>
                <a:gd name="T54" fmla="*/ 453 w 750"/>
                <a:gd name="T55" fmla="*/ 454 h 988"/>
                <a:gd name="T56" fmla="*/ 396 w 750"/>
                <a:gd name="T57" fmla="*/ 407 h 988"/>
                <a:gd name="T58" fmla="*/ 340 w 750"/>
                <a:gd name="T59" fmla="*/ 366 h 988"/>
                <a:gd name="T60" fmla="*/ 280 w 750"/>
                <a:gd name="T61" fmla="*/ 328 h 988"/>
                <a:gd name="T62" fmla="*/ 219 w 750"/>
                <a:gd name="T63" fmla="*/ 295 h 988"/>
                <a:gd name="T64" fmla="*/ 155 w 750"/>
                <a:gd name="T65" fmla="*/ 266 h 988"/>
                <a:gd name="T66" fmla="*/ 153 w 750"/>
                <a:gd name="T67" fmla="*/ 356 h 988"/>
                <a:gd name="T68" fmla="*/ 0 w 750"/>
                <a:gd name="T69" fmla="*/ 121 h 988"/>
                <a:gd name="T70" fmla="*/ 158 w 750"/>
                <a:gd name="T71" fmla="*/ 0 h 988"/>
                <a:gd name="T72" fmla="*/ 158 w 750"/>
                <a:gd name="T73" fmla="*/ 86 h 9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0"/>
                <a:gd name="T112" fmla="*/ 0 h 988"/>
                <a:gd name="T113" fmla="*/ 750 w 750"/>
                <a:gd name="T114" fmla="*/ 988 h 9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0" h="988">
                  <a:moveTo>
                    <a:pt x="158" y="86"/>
                  </a:moveTo>
                  <a:lnTo>
                    <a:pt x="191" y="106"/>
                  </a:lnTo>
                  <a:lnTo>
                    <a:pt x="243" y="132"/>
                  </a:lnTo>
                  <a:lnTo>
                    <a:pt x="298" y="165"/>
                  </a:lnTo>
                  <a:lnTo>
                    <a:pt x="348" y="203"/>
                  </a:lnTo>
                  <a:lnTo>
                    <a:pt x="400" y="247"/>
                  </a:lnTo>
                  <a:lnTo>
                    <a:pt x="445" y="295"/>
                  </a:lnTo>
                  <a:lnTo>
                    <a:pt x="495" y="344"/>
                  </a:lnTo>
                  <a:lnTo>
                    <a:pt x="535" y="401"/>
                  </a:lnTo>
                  <a:lnTo>
                    <a:pt x="574" y="455"/>
                  </a:lnTo>
                  <a:lnTo>
                    <a:pt x="613" y="516"/>
                  </a:lnTo>
                  <a:lnTo>
                    <a:pt x="643" y="580"/>
                  </a:lnTo>
                  <a:lnTo>
                    <a:pt x="671" y="640"/>
                  </a:lnTo>
                  <a:lnTo>
                    <a:pt x="698" y="706"/>
                  </a:lnTo>
                  <a:lnTo>
                    <a:pt x="714" y="769"/>
                  </a:lnTo>
                  <a:lnTo>
                    <a:pt x="731" y="837"/>
                  </a:lnTo>
                  <a:lnTo>
                    <a:pt x="742" y="903"/>
                  </a:lnTo>
                  <a:lnTo>
                    <a:pt x="749" y="964"/>
                  </a:lnTo>
                  <a:lnTo>
                    <a:pt x="748" y="987"/>
                  </a:lnTo>
                  <a:lnTo>
                    <a:pt x="736" y="903"/>
                  </a:lnTo>
                  <a:lnTo>
                    <a:pt x="720" y="843"/>
                  </a:lnTo>
                  <a:lnTo>
                    <a:pt x="698" y="784"/>
                  </a:lnTo>
                  <a:lnTo>
                    <a:pt x="670" y="727"/>
                  </a:lnTo>
                  <a:lnTo>
                    <a:pt x="637" y="671"/>
                  </a:lnTo>
                  <a:lnTo>
                    <a:pt x="597" y="610"/>
                  </a:lnTo>
                  <a:lnTo>
                    <a:pt x="554" y="555"/>
                  </a:lnTo>
                  <a:lnTo>
                    <a:pt x="506" y="507"/>
                  </a:lnTo>
                  <a:lnTo>
                    <a:pt x="453" y="454"/>
                  </a:lnTo>
                  <a:lnTo>
                    <a:pt x="396" y="407"/>
                  </a:lnTo>
                  <a:lnTo>
                    <a:pt x="340" y="366"/>
                  </a:lnTo>
                  <a:lnTo>
                    <a:pt x="280" y="328"/>
                  </a:lnTo>
                  <a:lnTo>
                    <a:pt x="219" y="295"/>
                  </a:lnTo>
                  <a:lnTo>
                    <a:pt x="155" y="266"/>
                  </a:lnTo>
                  <a:lnTo>
                    <a:pt x="153" y="356"/>
                  </a:lnTo>
                  <a:lnTo>
                    <a:pt x="0" y="121"/>
                  </a:lnTo>
                  <a:lnTo>
                    <a:pt x="158" y="0"/>
                  </a:lnTo>
                  <a:lnTo>
                    <a:pt x="158" y="86"/>
                  </a:lnTo>
                </a:path>
              </a:pathLst>
            </a:custGeom>
            <a:solidFill>
              <a:srgbClr val="FF0000"/>
            </a:solidFill>
            <a:ln w="12700" cap="rnd">
              <a:solidFill>
                <a:srgbClr val="FF0000"/>
              </a:solidFill>
              <a:round/>
              <a:headEnd/>
              <a:tailEnd/>
            </a:ln>
          </p:spPr>
          <p:txBody>
            <a:bodyPr/>
            <a:lstStyle/>
            <a:p>
              <a:endParaRPr lang="en-US"/>
            </a:p>
          </p:txBody>
        </p:sp>
        <p:sp>
          <p:nvSpPr>
            <p:cNvPr id="120851" name="Rectangle 7"/>
            <p:cNvSpPr>
              <a:spLocks noChangeArrowheads="1"/>
            </p:cNvSpPr>
            <p:nvPr/>
          </p:nvSpPr>
          <p:spPr bwMode="auto">
            <a:xfrm>
              <a:off x="2448" y="2721"/>
              <a:ext cx="3168" cy="778"/>
            </a:xfrm>
            <a:prstGeom prst="rect">
              <a:avLst/>
            </a:prstGeom>
            <a:solidFill>
              <a:srgbClr val="EAEAEA"/>
            </a:solidFill>
            <a:ln w="50800">
              <a:solidFill>
                <a:srgbClr val="FF0000"/>
              </a:solidFill>
              <a:miter lim="800000"/>
              <a:headEnd/>
              <a:tailEnd/>
            </a:ln>
          </p:spPr>
          <p:txBody>
            <a:bodyPr lIns="90488" tIns="44450" rIns="90488" bIns="44450">
              <a:spAutoFit/>
            </a:bodyPr>
            <a:lstStyle/>
            <a:p>
              <a:pPr eaLnBrk="1" hangingPunct="1">
                <a:spcBef>
                  <a:spcPct val="50000"/>
                </a:spcBef>
              </a:pPr>
              <a:r>
                <a:rPr lang="en-US" sz="2400" b="1">
                  <a:solidFill>
                    <a:srgbClr val="FF0000"/>
                  </a:solidFill>
                </a:rPr>
                <a:t> LRV = AH(AR - SR)</a:t>
              </a:r>
              <a:br>
                <a:rPr lang="en-US" sz="2400" b="1">
                  <a:solidFill>
                    <a:srgbClr val="FF0000"/>
                  </a:solidFill>
                </a:rPr>
              </a:br>
              <a:r>
                <a:rPr lang="en-US" sz="2400" b="1">
                  <a:solidFill>
                    <a:srgbClr val="FF0000"/>
                  </a:solidFill>
                </a:rPr>
                <a:t> LRV = 1,550 hrs($12.20 - $12.00)</a:t>
              </a:r>
              <a:br>
                <a:rPr lang="en-US" sz="2400" b="1">
                  <a:solidFill>
                    <a:srgbClr val="FF0000"/>
                  </a:solidFill>
                </a:rPr>
              </a:br>
              <a:r>
                <a:rPr lang="en-US" sz="2400" b="1">
                  <a:solidFill>
                    <a:srgbClr val="FF0000"/>
                  </a:solidFill>
                </a:rPr>
                <a:t> LRV = $310 unfavorable</a:t>
              </a:r>
            </a:p>
          </p:txBody>
        </p:sp>
      </p:grpSp>
      <p:grpSp>
        <p:nvGrpSpPr>
          <p:cNvPr id="120838" name="Group 8"/>
          <p:cNvGrpSpPr>
            <a:grpSpLocks/>
          </p:cNvGrpSpPr>
          <p:nvPr/>
        </p:nvGrpSpPr>
        <p:grpSpPr bwMode="auto">
          <a:xfrm>
            <a:off x="7789863" y="39688"/>
            <a:ext cx="1201737" cy="1408112"/>
            <a:chOff x="4667" y="210"/>
            <a:chExt cx="757" cy="887"/>
          </a:xfrm>
        </p:grpSpPr>
        <p:grpSp>
          <p:nvGrpSpPr>
            <p:cNvPr id="120839" name="Group 9"/>
            <p:cNvGrpSpPr>
              <a:grpSpLocks/>
            </p:cNvGrpSpPr>
            <p:nvPr/>
          </p:nvGrpSpPr>
          <p:grpSpPr bwMode="auto">
            <a:xfrm>
              <a:off x="4667" y="210"/>
              <a:ext cx="648" cy="887"/>
              <a:chOff x="4667" y="210"/>
              <a:chExt cx="648" cy="887"/>
            </a:xfrm>
          </p:grpSpPr>
          <p:grpSp>
            <p:nvGrpSpPr>
              <p:cNvPr id="120841" name="Group 10"/>
              <p:cNvGrpSpPr>
                <a:grpSpLocks/>
              </p:cNvGrpSpPr>
              <p:nvPr/>
            </p:nvGrpSpPr>
            <p:grpSpPr bwMode="auto">
              <a:xfrm>
                <a:off x="4667" y="260"/>
                <a:ext cx="87" cy="788"/>
                <a:chOff x="4667" y="260"/>
                <a:chExt cx="87" cy="788"/>
              </a:xfrm>
            </p:grpSpPr>
            <p:sp>
              <p:nvSpPr>
                <p:cNvPr id="120848" name="Freeform 11"/>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20849" name="Freeform 12"/>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20842" name="Group 13"/>
              <p:cNvGrpSpPr>
                <a:grpSpLocks/>
              </p:cNvGrpSpPr>
              <p:nvPr/>
            </p:nvGrpSpPr>
            <p:grpSpPr bwMode="auto">
              <a:xfrm>
                <a:off x="4679" y="210"/>
                <a:ext cx="636" cy="887"/>
                <a:chOff x="4679" y="210"/>
                <a:chExt cx="636" cy="887"/>
              </a:xfrm>
            </p:grpSpPr>
            <p:sp>
              <p:nvSpPr>
                <p:cNvPr id="120843" name="Freeform 14"/>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20844" name="Freeform 15"/>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20845" name="Freeform 16"/>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20846" name="Rectangle 17"/>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20847" name="Freeform 18"/>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20840" name="Rectangle 19"/>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ChangeArrowheads="1"/>
          </p:cNvSpPr>
          <p:nvPr/>
        </p:nvSpPr>
        <p:spPr bwMode="auto">
          <a:xfrm>
            <a:off x="685800" y="2057400"/>
            <a:ext cx="7772400" cy="38100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latin typeface="Verdana" pitchFamily="-105" charset="0"/>
              </a:rPr>
              <a:t> </a:t>
            </a:r>
          </a:p>
          <a:p>
            <a:pPr marL="342900" indent="-342900" eaLnBrk="1" hangingPunct="1">
              <a:spcBef>
                <a:spcPct val="20000"/>
              </a:spcBef>
            </a:pPr>
            <a:r>
              <a:rPr lang="en-US" sz="2200">
                <a:latin typeface="Verdana" pitchFamily="-105" charset="0"/>
              </a:rPr>
              <a:t>  Hanson’s labor efficiency variance (LEV)</a:t>
            </a:r>
            <a:br>
              <a:rPr lang="en-US" sz="2200">
                <a:latin typeface="Verdana" pitchFamily="-105" charset="0"/>
              </a:rPr>
            </a:br>
            <a:r>
              <a:rPr lang="en-US" sz="2200">
                <a:latin typeface="Verdana" pitchFamily="-105" charset="0"/>
              </a:rPr>
              <a:t>for the week was:</a:t>
            </a:r>
          </a:p>
          <a:p>
            <a:pPr marL="342900" indent="-342900" eaLnBrk="1" hangingPunct="1">
              <a:spcBef>
                <a:spcPct val="20000"/>
              </a:spcBef>
            </a:pPr>
            <a:r>
              <a:rPr lang="en-US" sz="2200">
                <a:latin typeface="Verdana" pitchFamily="-105" charset="0"/>
              </a:rPr>
              <a:t>	a. $590 unfavorable.</a:t>
            </a:r>
          </a:p>
          <a:p>
            <a:pPr marL="342900" indent="-342900" eaLnBrk="1" hangingPunct="1">
              <a:spcBef>
                <a:spcPct val="20000"/>
              </a:spcBef>
            </a:pPr>
            <a:r>
              <a:rPr lang="en-US" sz="2200">
                <a:latin typeface="Verdana" pitchFamily="-105" charset="0"/>
              </a:rPr>
              <a:t>	b. $590 favorable.</a:t>
            </a:r>
          </a:p>
          <a:p>
            <a:pPr marL="342900" indent="-342900" eaLnBrk="1" hangingPunct="1">
              <a:spcBef>
                <a:spcPct val="20000"/>
              </a:spcBef>
            </a:pPr>
            <a:r>
              <a:rPr lang="en-US" sz="2200">
                <a:latin typeface="Verdana" pitchFamily="-105" charset="0"/>
              </a:rPr>
              <a:t>	c. $600 unfavorable.</a:t>
            </a:r>
          </a:p>
          <a:p>
            <a:pPr marL="342900" indent="-342900" eaLnBrk="1" hangingPunct="1">
              <a:spcBef>
                <a:spcPct val="20000"/>
              </a:spcBef>
            </a:pPr>
            <a:r>
              <a:rPr lang="en-US" sz="2200">
                <a:latin typeface="Verdana" pitchFamily="-105" charset="0"/>
              </a:rPr>
              <a:t>	d. $600 favorable.</a:t>
            </a:r>
          </a:p>
        </p:txBody>
      </p:sp>
      <p:sp>
        <p:nvSpPr>
          <p:cNvPr id="122883"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grpSp>
        <p:nvGrpSpPr>
          <p:cNvPr id="122884" name="Group 4"/>
          <p:cNvGrpSpPr>
            <a:grpSpLocks/>
          </p:cNvGrpSpPr>
          <p:nvPr/>
        </p:nvGrpSpPr>
        <p:grpSpPr bwMode="auto">
          <a:xfrm>
            <a:off x="7789863" y="39688"/>
            <a:ext cx="1201737" cy="1408112"/>
            <a:chOff x="4667" y="210"/>
            <a:chExt cx="757" cy="887"/>
          </a:xfrm>
        </p:grpSpPr>
        <p:grpSp>
          <p:nvGrpSpPr>
            <p:cNvPr id="122885" name="Group 5"/>
            <p:cNvGrpSpPr>
              <a:grpSpLocks/>
            </p:cNvGrpSpPr>
            <p:nvPr/>
          </p:nvGrpSpPr>
          <p:grpSpPr bwMode="auto">
            <a:xfrm>
              <a:off x="4667" y="210"/>
              <a:ext cx="648" cy="887"/>
              <a:chOff x="4667" y="210"/>
              <a:chExt cx="648" cy="887"/>
            </a:xfrm>
          </p:grpSpPr>
          <p:grpSp>
            <p:nvGrpSpPr>
              <p:cNvPr id="122887" name="Group 6"/>
              <p:cNvGrpSpPr>
                <a:grpSpLocks/>
              </p:cNvGrpSpPr>
              <p:nvPr/>
            </p:nvGrpSpPr>
            <p:grpSpPr bwMode="auto">
              <a:xfrm>
                <a:off x="4667" y="260"/>
                <a:ext cx="87" cy="788"/>
                <a:chOff x="4667" y="260"/>
                <a:chExt cx="87" cy="788"/>
              </a:xfrm>
            </p:grpSpPr>
            <p:sp>
              <p:nvSpPr>
                <p:cNvPr id="122894" name="Freeform 7"/>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22895" name="Freeform 8"/>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22888" name="Group 9"/>
              <p:cNvGrpSpPr>
                <a:grpSpLocks/>
              </p:cNvGrpSpPr>
              <p:nvPr/>
            </p:nvGrpSpPr>
            <p:grpSpPr bwMode="auto">
              <a:xfrm>
                <a:off x="4679" y="210"/>
                <a:ext cx="636" cy="887"/>
                <a:chOff x="4679" y="210"/>
                <a:chExt cx="636" cy="887"/>
              </a:xfrm>
            </p:grpSpPr>
            <p:sp>
              <p:nvSpPr>
                <p:cNvPr id="122889" name="Freeform 10"/>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22890" name="Freeform 11"/>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22891" name="Freeform 12"/>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22892" name="Rectangle 13"/>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22893" name="Freeform 14"/>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22886" name="Rectangle 15"/>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58786"/>
                                        </p:tgtEl>
                                        <p:attrNameLst>
                                          <p:attrName>style.visibility</p:attrName>
                                        </p:attrNameLst>
                                      </p:cBhvr>
                                      <p:to>
                                        <p:strVal val="visible"/>
                                      </p:to>
                                    </p:set>
                                    <p:animEffect transition="in" filter="wipe(up)">
                                      <p:cBhvr>
                                        <p:cTn id="7" dur="500"/>
                                        <p:tgtEl>
                                          <p:spTgt spid="75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786"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685800" y="2057400"/>
            <a:ext cx="7772400" cy="38100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latin typeface="Verdana" pitchFamily="-105" charset="0"/>
              </a:rPr>
              <a:t>   </a:t>
            </a:r>
          </a:p>
          <a:p>
            <a:pPr marL="342900" indent="-342900" eaLnBrk="1" hangingPunct="1">
              <a:spcBef>
                <a:spcPct val="20000"/>
              </a:spcBef>
            </a:pPr>
            <a:r>
              <a:rPr lang="en-US" sz="2200">
                <a:latin typeface="Verdana" pitchFamily="-105" charset="0"/>
              </a:rPr>
              <a:t>Hanson’s labor efficiency variance (LEV)</a:t>
            </a:r>
            <a:br>
              <a:rPr lang="en-US" sz="2200">
                <a:latin typeface="Verdana" pitchFamily="-105" charset="0"/>
              </a:rPr>
            </a:br>
            <a:r>
              <a:rPr lang="en-US" sz="2200">
                <a:latin typeface="Verdana" pitchFamily="-105" charset="0"/>
              </a:rPr>
              <a:t>for the week was:</a:t>
            </a:r>
          </a:p>
          <a:p>
            <a:pPr marL="342900" indent="-342900" eaLnBrk="1" hangingPunct="1">
              <a:spcBef>
                <a:spcPct val="20000"/>
              </a:spcBef>
            </a:pPr>
            <a:r>
              <a:rPr lang="en-US" sz="2200">
                <a:latin typeface="Verdana" pitchFamily="-105" charset="0"/>
              </a:rPr>
              <a:t>	</a:t>
            </a:r>
            <a:r>
              <a:rPr lang="en-US" sz="2200">
                <a:solidFill>
                  <a:schemeClr val="accent1"/>
                </a:solidFill>
                <a:latin typeface="Verdana" pitchFamily="-105" charset="0"/>
              </a:rPr>
              <a:t>a. $590 unfavorable.</a:t>
            </a:r>
          </a:p>
          <a:p>
            <a:pPr marL="342900" indent="-342900" eaLnBrk="1" hangingPunct="1">
              <a:spcBef>
                <a:spcPct val="20000"/>
              </a:spcBef>
            </a:pPr>
            <a:r>
              <a:rPr lang="en-US" sz="2200">
                <a:solidFill>
                  <a:schemeClr val="accent1"/>
                </a:solidFill>
                <a:latin typeface="Verdana" pitchFamily="-105" charset="0"/>
              </a:rPr>
              <a:t>	b. $590 favorable.</a:t>
            </a:r>
          </a:p>
          <a:p>
            <a:pPr marL="342900" indent="-342900" eaLnBrk="1" hangingPunct="1">
              <a:spcBef>
                <a:spcPct val="20000"/>
              </a:spcBef>
            </a:pPr>
            <a:r>
              <a:rPr lang="en-US" sz="2200">
                <a:latin typeface="Verdana" pitchFamily="-105" charset="0"/>
              </a:rPr>
              <a:t>	c. $600 unfavorable.</a:t>
            </a:r>
          </a:p>
          <a:p>
            <a:pPr marL="342900" indent="-342900" eaLnBrk="1" hangingPunct="1">
              <a:spcBef>
                <a:spcPct val="20000"/>
              </a:spcBef>
            </a:pPr>
            <a:r>
              <a:rPr lang="en-US" sz="2200">
                <a:latin typeface="Verdana" pitchFamily="-105" charset="0"/>
              </a:rPr>
              <a:t>	</a:t>
            </a:r>
            <a:r>
              <a:rPr lang="en-US" sz="2200">
                <a:solidFill>
                  <a:schemeClr val="accent1"/>
                </a:solidFill>
                <a:latin typeface="Verdana" pitchFamily="-105" charset="0"/>
              </a:rPr>
              <a:t>d. $600 favorable.</a:t>
            </a:r>
          </a:p>
        </p:txBody>
      </p:sp>
      <p:sp>
        <p:nvSpPr>
          <p:cNvPr id="124931"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124932" name="Oval 4"/>
          <p:cNvSpPr>
            <a:spLocks noChangeArrowheads="1"/>
          </p:cNvSpPr>
          <p:nvPr/>
        </p:nvSpPr>
        <p:spPr bwMode="auto">
          <a:xfrm>
            <a:off x="914400" y="3962400"/>
            <a:ext cx="635000" cy="635000"/>
          </a:xfrm>
          <a:prstGeom prst="ellipse">
            <a:avLst/>
          </a:prstGeom>
          <a:noFill/>
          <a:ln w="50800">
            <a:solidFill>
              <a:srgbClr val="FF0000"/>
            </a:solidFill>
            <a:round/>
            <a:headEnd/>
            <a:tailEnd/>
          </a:ln>
        </p:spPr>
        <p:txBody>
          <a:bodyPr wrap="none" anchor="ctr"/>
          <a:lstStyle/>
          <a:p>
            <a:endParaRPr lang="en-US"/>
          </a:p>
        </p:txBody>
      </p:sp>
      <p:grpSp>
        <p:nvGrpSpPr>
          <p:cNvPr id="124933" name="Group 5"/>
          <p:cNvGrpSpPr>
            <a:grpSpLocks/>
          </p:cNvGrpSpPr>
          <p:nvPr/>
        </p:nvGrpSpPr>
        <p:grpSpPr bwMode="auto">
          <a:xfrm>
            <a:off x="3657600" y="4375150"/>
            <a:ext cx="5334000" cy="2025650"/>
            <a:chOff x="2304" y="2756"/>
            <a:chExt cx="3360" cy="1276"/>
          </a:xfrm>
        </p:grpSpPr>
        <p:sp>
          <p:nvSpPr>
            <p:cNvPr id="124946" name="Freeform 6"/>
            <p:cNvSpPr>
              <a:spLocks/>
            </p:cNvSpPr>
            <p:nvPr/>
          </p:nvSpPr>
          <p:spPr bwMode="auto">
            <a:xfrm flipV="1">
              <a:off x="3009" y="2756"/>
              <a:ext cx="750" cy="988"/>
            </a:xfrm>
            <a:custGeom>
              <a:avLst/>
              <a:gdLst>
                <a:gd name="T0" fmla="*/ 158 w 750"/>
                <a:gd name="T1" fmla="*/ 901 h 988"/>
                <a:gd name="T2" fmla="*/ 191 w 750"/>
                <a:gd name="T3" fmla="*/ 881 h 988"/>
                <a:gd name="T4" fmla="*/ 243 w 750"/>
                <a:gd name="T5" fmla="*/ 855 h 988"/>
                <a:gd name="T6" fmla="*/ 298 w 750"/>
                <a:gd name="T7" fmla="*/ 822 h 988"/>
                <a:gd name="T8" fmla="*/ 348 w 750"/>
                <a:gd name="T9" fmla="*/ 784 h 988"/>
                <a:gd name="T10" fmla="*/ 400 w 750"/>
                <a:gd name="T11" fmla="*/ 740 h 988"/>
                <a:gd name="T12" fmla="*/ 445 w 750"/>
                <a:gd name="T13" fmla="*/ 692 h 988"/>
                <a:gd name="T14" fmla="*/ 495 w 750"/>
                <a:gd name="T15" fmla="*/ 643 h 988"/>
                <a:gd name="T16" fmla="*/ 535 w 750"/>
                <a:gd name="T17" fmla="*/ 586 h 988"/>
                <a:gd name="T18" fmla="*/ 574 w 750"/>
                <a:gd name="T19" fmla="*/ 532 h 988"/>
                <a:gd name="T20" fmla="*/ 613 w 750"/>
                <a:gd name="T21" fmla="*/ 471 h 988"/>
                <a:gd name="T22" fmla="*/ 643 w 750"/>
                <a:gd name="T23" fmla="*/ 407 h 988"/>
                <a:gd name="T24" fmla="*/ 671 w 750"/>
                <a:gd name="T25" fmla="*/ 347 h 988"/>
                <a:gd name="T26" fmla="*/ 698 w 750"/>
                <a:gd name="T27" fmla="*/ 281 h 988"/>
                <a:gd name="T28" fmla="*/ 714 w 750"/>
                <a:gd name="T29" fmla="*/ 218 h 988"/>
                <a:gd name="T30" fmla="*/ 731 w 750"/>
                <a:gd name="T31" fmla="*/ 150 h 988"/>
                <a:gd name="T32" fmla="*/ 742 w 750"/>
                <a:gd name="T33" fmla="*/ 84 h 988"/>
                <a:gd name="T34" fmla="*/ 749 w 750"/>
                <a:gd name="T35" fmla="*/ 23 h 988"/>
                <a:gd name="T36" fmla="*/ 748 w 750"/>
                <a:gd name="T37" fmla="*/ 0 h 988"/>
                <a:gd name="T38" fmla="*/ 736 w 750"/>
                <a:gd name="T39" fmla="*/ 84 h 988"/>
                <a:gd name="T40" fmla="*/ 720 w 750"/>
                <a:gd name="T41" fmla="*/ 144 h 988"/>
                <a:gd name="T42" fmla="*/ 698 w 750"/>
                <a:gd name="T43" fmla="*/ 203 h 988"/>
                <a:gd name="T44" fmla="*/ 670 w 750"/>
                <a:gd name="T45" fmla="*/ 260 h 988"/>
                <a:gd name="T46" fmla="*/ 637 w 750"/>
                <a:gd name="T47" fmla="*/ 316 h 988"/>
                <a:gd name="T48" fmla="*/ 597 w 750"/>
                <a:gd name="T49" fmla="*/ 377 h 988"/>
                <a:gd name="T50" fmla="*/ 554 w 750"/>
                <a:gd name="T51" fmla="*/ 432 h 988"/>
                <a:gd name="T52" fmla="*/ 506 w 750"/>
                <a:gd name="T53" fmla="*/ 480 h 988"/>
                <a:gd name="T54" fmla="*/ 453 w 750"/>
                <a:gd name="T55" fmla="*/ 533 h 988"/>
                <a:gd name="T56" fmla="*/ 396 w 750"/>
                <a:gd name="T57" fmla="*/ 580 h 988"/>
                <a:gd name="T58" fmla="*/ 340 w 750"/>
                <a:gd name="T59" fmla="*/ 621 h 988"/>
                <a:gd name="T60" fmla="*/ 280 w 750"/>
                <a:gd name="T61" fmla="*/ 659 h 988"/>
                <a:gd name="T62" fmla="*/ 219 w 750"/>
                <a:gd name="T63" fmla="*/ 692 h 988"/>
                <a:gd name="T64" fmla="*/ 155 w 750"/>
                <a:gd name="T65" fmla="*/ 721 h 988"/>
                <a:gd name="T66" fmla="*/ 153 w 750"/>
                <a:gd name="T67" fmla="*/ 631 h 988"/>
                <a:gd name="T68" fmla="*/ 0 w 750"/>
                <a:gd name="T69" fmla="*/ 866 h 988"/>
                <a:gd name="T70" fmla="*/ 158 w 750"/>
                <a:gd name="T71" fmla="*/ 987 h 988"/>
                <a:gd name="T72" fmla="*/ 158 w 750"/>
                <a:gd name="T73" fmla="*/ 901 h 9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0"/>
                <a:gd name="T112" fmla="*/ 0 h 988"/>
                <a:gd name="T113" fmla="*/ 750 w 750"/>
                <a:gd name="T114" fmla="*/ 988 h 9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0" h="988">
                  <a:moveTo>
                    <a:pt x="158" y="901"/>
                  </a:moveTo>
                  <a:lnTo>
                    <a:pt x="191" y="881"/>
                  </a:lnTo>
                  <a:lnTo>
                    <a:pt x="243" y="855"/>
                  </a:lnTo>
                  <a:lnTo>
                    <a:pt x="298" y="822"/>
                  </a:lnTo>
                  <a:lnTo>
                    <a:pt x="348" y="784"/>
                  </a:lnTo>
                  <a:lnTo>
                    <a:pt x="400" y="740"/>
                  </a:lnTo>
                  <a:lnTo>
                    <a:pt x="445" y="692"/>
                  </a:lnTo>
                  <a:lnTo>
                    <a:pt x="495" y="643"/>
                  </a:lnTo>
                  <a:lnTo>
                    <a:pt x="535" y="586"/>
                  </a:lnTo>
                  <a:lnTo>
                    <a:pt x="574" y="532"/>
                  </a:lnTo>
                  <a:lnTo>
                    <a:pt x="613" y="471"/>
                  </a:lnTo>
                  <a:lnTo>
                    <a:pt x="643" y="407"/>
                  </a:lnTo>
                  <a:lnTo>
                    <a:pt x="671" y="347"/>
                  </a:lnTo>
                  <a:lnTo>
                    <a:pt x="698" y="281"/>
                  </a:lnTo>
                  <a:lnTo>
                    <a:pt x="714" y="218"/>
                  </a:lnTo>
                  <a:lnTo>
                    <a:pt x="731" y="150"/>
                  </a:lnTo>
                  <a:lnTo>
                    <a:pt x="742" y="84"/>
                  </a:lnTo>
                  <a:lnTo>
                    <a:pt x="749" y="23"/>
                  </a:lnTo>
                  <a:lnTo>
                    <a:pt x="748" y="0"/>
                  </a:lnTo>
                  <a:lnTo>
                    <a:pt x="736" y="84"/>
                  </a:lnTo>
                  <a:lnTo>
                    <a:pt x="720" y="144"/>
                  </a:lnTo>
                  <a:lnTo>
                    <a:pt x="698" y="203"/>
                  </a:lnTo>
                  <a:lnTo>
                    <a:pt x="670" y="260"/>
                  </a:lnTo>
                  <a:lnTo>
                    <a:pt x="637" y="316"/>
                  </a:lnTo>
                  <a:lnTo>
                    <a:pt x="597" y="377"/>
                  </a:lnTo>
                  <a:lnTo>
                    <a:pt x="554" y="432"/>
                  </a:lnTo>
                  <a:lnTo>
                    <a:pt x="506" y="480"/>
                  </a:lnTo>
                  <a:lnTo>
                    <a:pt x="453" y="533"/>
                  </a:lnTo>
                  <a:lnTo>
                    <a:pt x="396" y="580"/>
                  </a:lnTo>
                  <a:lnTo>
                    <a:pt x="340" y="621"/>
                  </a:lnTo>
                  <a:lnTo>
                    <a:pt x="280" y="659"/>
                  </a:lnTo>
                  <a:lnTo>
                    <a:pt x="219" y="692"/>
                  </a:lnTo>
                  <a:lnTo>
                    <a:pt x="155" y="721"/>
                  </a:lnTo>
                  <a:lnTo>
                    <a:pt x="153" y="631"/>
                  </a:lnTo>
                  <a:lnTo>
                    <a:pt x="0" y="866"/>
                  </a:lnTo>
                  <a:lnTo>
                    <a:pt x="158" y="987"/>
                  </a:lnTo>
                  <a:lnTo>
                    <a:pt x="158" y="901"/>
                  </a:lnTo>
                </a:path>
              </a:pathLst>
            </a:custGeom>
            <a:solidFill>
              <a:srgbClr val="FF0000"/>
            </a:solidFill>
            <a:ln w="12700" cap="rnd">
              <a:solidFill>
                <a:srgbClr val="FF0000"/>
              </a:solidFill>
              <a:round/>
              <a:headEnd/>
              <a:tailEnd/>
            </a:ln>
          </p:spPr>
          <p:txBody>
            <a:bodyPr/>
            <a:lstStyle/>
            <a:p>
              <a:endParaRPr lang="en-US"/>
            </a:p>
          </p:txBody>
        </p:sp>
        <p:sp>
          <p:nvSpPr>
            <p:cNvPr id="124947" name="Rectangle 7"/>
            <p:cNvSpPr>
              <a:spLocks noChangeArrowheads="1"/>
            </p:cNvSpPr>
            <p:nvPr/>
          </p:nvSpPr>
          <p:spPr bwMode="auto">
            <a:xfrm>
              <a:off x="2304" y="3254"/>
              <a:ext cx="3360" cy="778"/>
            </a:xfrm>
            <a:prstGeom prst="rect">
              <a:avLst/>
            </a:prstGeom>
            <a:solidFill>
              <a:srgbClr val="CCECFF"/>
            </a:solidFill>
            <a:ln w="50800">
              <a:solidFill>
                <a:srgbClr val="FF0000"/>
              </a:solidFill>
              <a:miter lim="800000"/>
              <a:headEnd/>
              <a:tailEnd/>
            </a:ln>
          </p:spPr>
          <p:txBody>
            <a:bodyPr lIns="90488" tIns="44450" rIns="90488" bIns="44450">
              <a:spAutoFit/>
            </a:bodyPr>
            <a:lstStyle/>
            <a:p>
              <a:pPr eaLnBrk="1" hangingPunct="1">
                <a:spcBef>
                  <a:spcPct val="50000"/>
                </a:spcBef>
              </a:pPr>
              <a:r>
                <a:rPr lang="en-US" sz="2400" b="1">
                  <a:solidFill>
                    <a:srgbClr val="FF0000"/>
                  </a:solidFill>
                </a:rPr>
                <a:t> LEV = SR(AH - SH)</a:t>
              </a:r>
              <a:br>
                <a:rPr lang="en-US" sz="2400" b="1">
                  <a:solidFill>
                    <a:srgbClr val="FF0000"/>
                  </a:solidFill>
                </a:rPr>
              </a:br>
              <a:r>
                <a:rPr lang="en-US" sz="2400" b="1">
                  <a:solidFill>
                    <a:srgbClr val="FF0000"/>
                  </a:solidFill>
                </a:rPr>
                <a:t> LEV = $12.00(1,550 hrs - 1,500 hrs)</a:t>
              </a:r>
              <a:br>
                <a:rPr lang="en-US" sz="2400" b="1">
                  <a:solidFill>
                    <a:srgbClr val="FF0000"/>
                  </a:solidFill>
                </a:rPr>
              </a:br>
              <a:r>
                <a:rPr lang="en-US" sz="2400" b="1">
                  <a:solidFill>
                    <a:srgbClr val="FF0000"/>
                  </a:solidFill>
                </a:rPr>
                <a:t> LEV = $600 unfavorable</a:t>
              </a:r>
            </a:p>
          </p:txBody>
        </p:sp>
      </p:grpSp>
      <p:grpSp>
        <p:nvGrpSpPr>
          <p:cNvPr id="124934" name="Group 8"/>
          <p:cNvGrpSpPr>
            <a:grpSpLocks/>
          </p:cNvGrpSpPr>
          <p:nvPr/>
        </p:nvGrpSpPr>
        <p:grpSpPr bwMode="auto">
          <a:xfrm>
            <a:off x="7789863" y="39688"/>
            <a:ext cx="1201737" cy="1408112"/>
            <a:chOff x="4667" y="210"/>
            <a:chExt cx="757" cy="887"/>
          </a:xfrm>
        </p:grpSpPr>
        <p:grpSp>
          <p:nvGrpSpPr>
            <p:cNvPr id="124935" name="Group 9"/>
            <p:cNvGrpSpPr>
              <a:grpSpLocks/>
            </p:cNvGrpSpPr>
            <p:nvPr/>
          </p:nvGrpSpPr>
          <p:grpSpPr bwMode="auto">
            <a:xfrm>
              <a:off x="4667" y="210"/>
              <a:ext cx="648" cy="887"/>
              <a:chOff x="4667" y="210"/>
              <a:chExt cx="648" cy="887"/>
            </a:xfrm>
          </p:grpSpPr>
          <p:grpSp>
            <p:nvGrpSpPr>
              <p:cNvPr id="124937" name="Group 10"/>
              <p:cNvGrpSpPr>
                <a:grpSpLocks/>
              </p:cNvGrpSpPr>
              <p:nvPr/>
            </p:nvGrpSpPr>
            <p:grpSpPr bwMode="auto">
              <a:xfrm>
                <a:off x="4667" y="260"/>
                <a:ext cx="87" cy="788"/>
                <a:chOff x="4667" y="260"/>
                <a:chExt cx="87" cy="788"/>
              </a:xfrm>
            </p:grpSpPr>
            <p:sp>
              <p:nvSpPr>
                <p:cNvPr id="124944" name="Freeform 11"/>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24945" name="Freeform 12"/>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24938" name="Group 13"/>
              <p:cNvGrpSpPr>
                <a:grpSpLocks/>
              </p:cNvGrpSpPr>
              <p:nvPr/>
            </p:nvGrpSpPr>
            <p:grpSpPr bwMode="auto">
              <a:xfrm>
                <a:off x="4679" y="210"/>
                <a:ext cx="636" cy="887"/>
                <a:chOff x="4679" y="210"/>
                <a:chExt cx="636" cy="887"/>
              </a:xfrm>
            </p:grpSpPr>
            <p:sp>
              <p:nvSpPr>
                <p:cNvPr id="124939" name="Freeform 14"/>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24940" name="Freeform 15"/>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24941" name="Freeform 16"/>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24942" name="Rectangle 17"/>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24943" name="Freeform 18"/>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24936" name="Rectangle 19"/>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306388" y="1982788"/>
            <a:ext cx="8759825" cy="989012"/>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26979" name="Line 3"/>
          <p:cNvSpPr>
            <a:spLocks noChangeShapeType="1"/>
          </p:cNvSpPr>
          <p:nvPr/>
        </p:nvSpPr>
        <p:spPr bwMode="auto">
          <a:xfrm>
            <a:off x="609600" y="2895600"/>
            <a:ext cx="2057400" cy="0"/>
          </a:xfrm>
          <a:prstGeom prst="line">
            <a:avLst/>
          </a:prstGeom>
          <a:noFill/>
          <a:ln w="25400">
            <a:solidFill>
              <a:schemeClr val="tx2"/>
            </a:solidFill>
            <a:round/>
            <a:headEnd/>
            <a:tailEnd/>
          </a:ln>
        </p:spPr>
        <p:txBody>
          <a:bodyPr wrap="none" anchor="ctr"/>
          <a:lstStyle/>
          <a:p>
            <a:endParaRPr lang="en-GB"/>
          </a:p>
        </p:txBody>
      </p:sp>
      <p:sp>
        <p:nvSpPr>
          <p:cNvPr id="126980" name="Line 4"/>
          <p:cNvSpPr>
            <a:spLocks noChangeShapeType="1"/>
          </p:cNvSpPr>
          <p:nvPr/>
        </p:nvSpPr>
        <p:spPr bwMode="auto">
          <a:xfrm>
            <a:off x="3606800" y="2895600"/>
            <a:ext cx="2184400" cy="0"/>
          </a:xfrm>
          <a:prstGeom prst="line">
            <a:avLst/>
          </a:prstGeom>
          <a:noFill/>
          <a:ln w="25400">
            <a:solidFill>
              <a:schemeClr val="tx2"/>
            </a:solidFill>
            <a:round/>
            <a:headEnd/>
            <a:tailEnd/>
          </a:ln>
        </p:spPr>
        <p:txBody>
          <a:bodyPr wrap="none" anchor="ctr"/>
          <a:lstStyle/>
          <a:p>
            <a:endParaRPr lang="en-GB"/>
          </a:p>
        </p:txBody>
      </p:sp>
      <p:sp>
        <p:nvSpPr>
          <p:cNvPr id="126981" name="Line 5"/>
          <p:cNvSpPr>
            <a:spLocks noChangeShapeType="1"/>
          </p:cNvSpPr>
          <p:nvPr/>
        </p:nvSpPr>
        <p:spPr bwMode="auto">
          <a:xfrm>
            <a:off x="6553200" y="2895600"/>
            <a:ext cx="2286000" cy="0"/>
          </a:xfrm>
          <a:prstGeom prst="line">
            <a:avLst/>
          </a:prstGeom>
          <a:noFill/>
          <a:ln w="25400">
            <a:solidFill>
              <a:schemeClr val="tx2"/>
            </a:solidFill>
            <a:round/>
            <a:headEnd/>
            <a:tailEnd/>
          </a:ln>
        </p:spPr>
        <p:txBody>
          <a:bodyPr wrap="none" anchor="ctr"/>
          <a:lstStyle/>
          <a:p>
            <a:endParaRPr lang="en-GB"/>
          </a:p>
        </p:txBody>
      </p:sp>
      <p:grpSp>
        <p:nvGrpSpPr>
          <p:cNvPr id="2" name="Group 6"/>
          <p:cNvGrpSpPr>
            <a:grpSpLocks/>
          </p:cNvGrpSpPr>
          <p:nvPr/>
        </p:nvGrpSpPr>
        <p:grpSpPr bwMode="auto">
          <a:xfrm>
            <a:off x="917575" y="4800600"/>
            <a:ext cx="3883025" cy="1506538"/>
            <a:chOff x="578" y="3024"/>
            <a:chExt cx="2446" cy="949"/>
          </a:xfrm>
        </p:grpSpPr>
        <p:sp>
          <p:nvSpPr>
            <p:cNvPr id="127000" name="Freeform 7"/>
            <p:cNvSpPr>
              <a:spLocks/>
            </p:cNvSpPr>
            <p:nvPr/>
          </p:nvSpPr>
          <p:spPr bwMode="auto">
            <a:xfrm>
              <a:off x="805"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27001" name="Rectangle 8"/>
            <p:cNvSpPr>
              <a:spLocks noChangeArrowheads="1"/>
            </p:cNvSpPr>
            <p:nvPr/>
          </p:nvSpPr>
          <p:spPr bwMode="auto">
            <a:xfrm>
              <a:off x="578"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Rate variance</a:t>
              </a:r>
              <a:br>
                <a:rPr lang="en-US" sz="2400">
                  <a:solidFill>
                    <a:srgbClr val="FF0000"/>
                  </a:solidFill>
                </a:rPr>
              </a:br>
              <a:r>
                <a:rPr lang="en-US" sz="2400">
                  <a:solidFill>
                    <a:srgbClr val="FF0000"/>
                  </a:solidFill>
                </a:rPr>
                <a:t>$310 unfavorable</a:t>
              </a:r>
            </a:p>
          </p:txBody>
        </p:sp>
      </p:grpSp>
      <p:grpSp>
        <p:nvGrpSpPr>
          <p:cNvPr id="3" name="Group 9"/>
          <p:cNvGrpSpPr>
            <a:grpSpLocks/>
          </p:cNvGrpSpPr>
          <p:nvPr/>
        </p:nvGrpSpPr>
        <p:grpSpPr bwMode="auto">
          <a:xfrm>
            <a:off x="4365625" y="4800600"/>
            <a:ext cx="3883025" cy="1506538"/>
            <a:chOff x="2750" y="3024"/>
            <a:chExt cx="2446" cy="949"/>
          </a:xfrm>
        </p:grpSpPr>
        <p:sp>
          <p:nvSpPr>
            <p:cNvPr id="126998" name="Rectangle 10"/>
            <p:cNvSpPr>
              <a:spLocks noChangeArrowheads="1"/>
            </p:cNvSpPr>
            <p:nvPr/>
          </p:nvSpPr>
          <p:spPr bwMode="auto">
            <a:xfrm>
              <a:off x="2750"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$600 unfavorable</a:t>
              </a:r>
            </a:p>
          </p:txBody>
        </p:sp>
        <p:sp>
          <p:nvSpPr>
            <p:cNvPr id="126999" name="Freeform 11"/>
            <p:cNvSpPr>
              <a:spLocks/>
            </p:cNvSpPr>
            <p:nvPr/>
          </p:nvSpPr>
          <p:spPr bwMode="auto">
            <a:xfrm>
              <a:off x="2965"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
        <p:nvSpPr>
          <p:cNvPr id="762892" name="Rectangle 12"/>
          <p:cNvSpPr>
            <a:spLocks noChangeArrowheads="1"/>
          </p:cNvSpPr>
          <p:nvPr/>
        </p:nvSpPr>
        <p:spPr bwMode="auto">
          <a:xfrm>
            <a:off x="230188" y="3049588"/>
            <a:ext cx="8607425" cy="173196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1,550 hours                 1,550 hours                 1,500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$12.20 per hour          $12.00 per hour           $12.00 per hour</a:t>
            </a:r>
          </a:p>
          <a:p>
            <a:pPr eaLnBrk="1" hangingPunct="1">
              <a:spcBef>
                <a:spcPct val="50000"/>
              </a:spcBef>
            </a:pPr>
            <a:r>
              <a:rPr lang="en-US" sz="2400">
                <a:solidFill>
                  <a:schemeClr val="tx2"/>
                </a:solidFill>
              </a:rPr>
              <a:t>      </a:t>
            </a:r>
            <a:r>
              <a:rPr lang="en-US" sz="2400">
                <a:solidFill>
                  <a:srgbClr val="FF0000"/>
                </a:solidFill>
              </a:rPr>
              <a:t>= $18,910                     = $18,600                     = $18,000   </a:t>
            </a:r>
          </a:p>
        </p:txBody>
      </p:sp>
      <p:grpSp>
        <p:nvGrpSpPr>
          <p:cNvPr id="126985" name="Group 13"/>
          <p:cNvGrpSpPr>
            <a:grpSpLocks/>
          </p:cNvGrpSpPr>
          <p:nvPr/>
        </p:nvGrpSpPr>
        <p:grpSpPr bwMode="auto">
          <a:xfrm>
            <a:off x="7789863" y="39688"/>
            <a:ext cx="1201737" cy="1408112"/>
            <a:chOff x="4667" y="210"/>
            <a:chExt cx="757" cy="887"/>
          </a:xfrm>
        </p:grpSpPr>
        <p:grpSp>
          <p:nvGrpSpPr>
            <p:cNvPr id="126987" name="Group 14"/>
            <p:cNvGrpSpPr>
              <a:grpSpLocks/>
            </p:cNvGrpSpPr>
            <p:nvPr/>
          </p:nvGrpSpPr>
          <p:grpSpPr bwMode="auto">
            <a:xfrm>
              <a:off x="4667" y="210"/>
              <a:ext cx="648" cy="887"/>
              <a:chOff x="4667" y="210"/>
              <a:chExt cx="648" cy="887"/>
            </a:xfrm>
          </p:grpSpPr>
          <p:grpSp>
            <p:nvGrpSpPr>
              <p:cNvPr id="126989" name="Group 15"/>
              <p:cNvGrpSpPr>
                <a:grpSpLocks/>
              </p:cNvGrpSpPr>
              <p:nvPr/>
            </p:nvGrpSpPr>
            <p:grpSpPr bwMode="auto">
              <a:xfrm>
                <a:off x="4667" y="260"/>
                <a:ext cx="87" cy="788"/>
                <a:chOff x="4667" y="260"/>
                <a:chExt cx="87" cy="788"/>
              </a:xfrm>
            </p:grpSpPr>
            <p:sp>
              <p:nvSpPr>
                <p:cNvPr id="126996" name="Freeform 1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26997" name="Freeform 1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26990" name="Group 18"/>
              <p:cNvGrpSpPr>
                <a:grpSpLocks/>
              </p:cNvGrpSpPr>
              <p:nvPr/>
            </p:nvGrpSpPr>
            <p:grpSpPr bwMode="auto">
              <a:xfrm>
                <a:off x="4679" y="210"/>
                <a:ext cx="636" cy="887"/>
                <a:chOff x="4679" y="210"/>
                <a:chExt cx="636" cy="887"/>
              </a:xfrm>
            </p:grpSpPr>
            <p:sp>
              <p:nvSpPr>
                <p:cNvPr id="126991" name="Freeform 1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26992" name="Freeform 2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26993" name="Freeform 2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26994" name="Rectangle 2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26995" name="Freeform 2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26988" name="Rectangle 2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126986" name="Rectangle 25"/>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62892"/>
                                        </p:tgtEl>
                                        <p:attrNameLst>
                                          <p:attrName>style.visibility</p:attrName>
                                        </p:attrNameLst>
                                      </p:cBhvr>
                                      <p:to>
                                        <p:strVal val="visible"/>
                                      </p:to>
                                    </p:set>
                                    <p:animEffect transition="in" filter="wipe(up)">
                                      <p:cBhvr>
                                        <p:cTn id="7" dur="500"/>
                                        <p:tgtEl>
                                          <p:spTgt spid="762892"/>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ppt_y-#ppt_h/2"/>
                                          </p:val>
                                        </p:tav>
                                        <p:tav tm="100000">
                                          <p:val>
                                            <p:strVal val="#ppt_y"/>
                                          </p:val>
                                        </p:tav>
                                      </p:tavLst>
                                    </p:anim>
                                    <p:anim calcmode="lin" valueType="num">
                                      <p:cBhvr>
                                        <p:cTn id="20" dur="500" fill="hold"/>
                                        <p:tgtEl>
                                          <p:spTgt spid="3"/>
                                        </p:tgtEl>
                                        <p:attrNameLst>
                                          <p:attrName>ppt_w</p:attrName>
                                        </p:attrNameLst>
                                      </p:cBhvr>
                                      <p:tavLst>
                                        <p:tav tm="0">
                                          <p:val>
                                            <p:strVal val="#ppt_w"/>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892"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053"/>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129027" name="Rectangle 2050"/>
          <p:cNvSpPr>
            <a:spLocks noGrp="1" noChangeArrowheads="1"/>
          </p:cNvSpPr>
          <p:nvPr>
            <p:ph type="title"/>
          </p:nvPr>
        </p:nvSpPr>
        <p:spPr>
          <a:noFill/>
        </p:spPr>
        <p:txBody>
          <a:bodyPr lIns="90488" tIns="44450" rIns="90488" bIns="44450"/>
          <a:lstStyle/>
          <a:p>
            <a:pPr eaLnBrk="1" hangingPunct="1"/>
            <a:r>
              <a:rPr lang="en-US" smtClean="0"/>
              <a:t>Learning Objective 4</a:t>
            </a:r>
          </a:p>
        </p:txBody>
      </p:sp>
      <p:sp>
        <p:nvSpPr>
          <p:cNvPr id="129028" name="Text Box 2052"/>
          <p:cNvSpPr txBox="1">
            <a:spLocks noChangeArrowheads="1"/>
          </p:cNvSpPr>
          <p:nvPr/>
        </p:nvSpPr>
        <p:spPr bwMode="auto">
          <a:xfrm>
            <a:off x="1905000" y="2590800"/>
            <a:ext cx="5334000" cy="2162175"/>
          </a:xfrm>
          <a:prstGeom prst="rect">
            <a:avLst/>
          </a:prstGeom>
          <a:noFill/>
          <a:ln w="9525">
            <a:noFill/>
            <a:miter lim="800000"/>
            <a:headEnd/>
            <a:tailEnd/>
          </a:ln>
        </p:spPr>
        <p:txBody>
          <a:bodyPr>
            <a:spAutoFit/>
          </a:bodyPr>
          <a:lstStyle/>
          <a:p>
            <a:pPr algn="ctr">
              <a:spcBef>
                <a:spcPct val="50000"/>
              </a:spcBef>
            </a:pPr>
            <a:r>
              <a:rPr lang="en-US" sz="3400">
                <a:solidFill>
                  <a:srgbClr val="FFFFEF"/>
                </a:solidFill>
                <a:latin typeface="Verdana" pitchFamily="-105" charset="0"/>
                <a:cs typeface="Times New Roman" pitchFamily="-105" charset="0"/>
              </a:rPr>
              <a:t>Compute the variable manufacturing overhead spending and efficiency variances.</a:t>
            </a:r>
          </a:p>
        </p:txBody>
      </p:sp>
    </p:spTree>
  </p:cSld>
  <p:clrMapOvr>
    <a:masterClrMapping/>
  </p:clrMapOvr>
  <p:transition>
    <p:checke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Grp="1" noChangeArrowheads="1"/>
          </p:cNvSpPr>
          <p:nvPr>
            <p:ph type="body" idx="1"/>
          </p:nvPr>
        </p:nvSpPr>
        <p:spPr>
          <a:xfrm>
            <a:off x="228600" y="1828800"/>
            <a:ext cx="8610600" cy="4343400"/>
          </a:xfrm>
          <a:solidFill>
            <a:schemeClr val="folHlink"/>
          </a:solidFill>
        </p:spPr>
        <p:txBody>
          <a:bodyPr lIns="90488" tIns="44450" rIns="90488" bIns="44450"/>
          <a:lstStyle/>
          <a:p>
            <a:pPr algn="ctr" eaLnBrk="1" hangingPunct="1">
              <a:lnSpc>
                <a:spcPct val="90000"/>
              </a:lnSpc>
              <a:spcBef>
                <a:spcPct val="65000"/>
              </a:spcBef>
              <a:buFont typeface="Times" pitchFamily="-105" charset="0"/>
              <a:buNone/>
            </a:pPr>
            <a:r>
              <a:rPr lang="en-US" sz="2200" smtClean="0"/>
              <a:t>  </a:t>
            </a:r>
          </a:p>
          <a:p>
            <a:pPr algn="ctr" eaLnBrk="1" hangingPunct="1">
              <a:lnSpc>
                <a:spcPct val="90000"/>
              </a:lnSpc>
              <a:spcBef>
                <a:spcPct val="65000"/>
              </a:spcBef>
              <a:buFont typeface="Times" pitchFamily="-105" charset="0"/>
              <a:buNone/>
            </a:pPr>
            <a:r>
              <a:rPr lang="en-US" sz="2200" smtClean="0"/>
              <a:t>Glacier Peak Outfitters has the following direct variable manufacturing overhead labor standard for its mountain parka.</a:t>
            </a:r>
          </a:p>
          <a:p>
            <a:pPr algn="ctr" eaLnBrk="1" hangingPunct="1">
              <a:lnSpc>
                <a:spcPct val="90000"/>
              </a:lnSpc>
              <a:spcBef>
                <a:spcPct val="65000"/>
              </a:spcBef>
              <a:buFont typeface="Times" pitchFamily="-105" charset="0"/>
              <a:buNone/>
            </a:pPr>
            <a:r>
              <a:rPr lang="en-US" sz="2200" b="1" smtClean="0">
                <a:solidFill>
                  <a:schemeClr val="accent1"/>
                </a:solidFill>
              </a:rPr>
              <a:t>1.2 standard hours per parka at $4.00 per hour</a:t>
            </a:r>
          </a:p>
          <a:p>
            <a:pPr algn="ctr" eaLnBrk="1" hangingPunct="1">
              <a:lnSpc>
                <a:spcPct val="90000"/>
              </a:lnSpc>
              <a:spcBef>
                <a:spcPct val="65000"/>
              </a:spcBef>
              <a:buFont typeface="Times" pitchFamily="-105" charset="0"/>
              <a:buNone/>
            </a:pPr>
            <a:r>
              <a:rPr lang="en-US" sz="2200" smtClean="0">
                <a:solidFill>
                  <a:schemeClr val="accent2"/>
                </a:solidFill>
              </a:rPr>
              <a:t>  </a:t>
            </a:r>
            <a:r>
              <a:rPr lang="en-US" sz="2200" smtClean="0"/>
              <a:t>Last month, employees actually worked 2,500 hours to make 2,000 parkas.  Actual variable manufacturing overhead for the month was $10,500.</a:t>
            </a:r>
            <a:br>
              <a:rPr lang="en-US" sz="2200" smtClean="0"/>
            </a:br>
            <a:r>
              <a:rPr lang="en-US" sz="2200" smtClean="0"/>
              <a:t> </a:t>
            </a:r>
          </a:p>
        </p:txBody>
      </p:sp>
      <p:sp>
        <p:nvSpPr>
          <p:cNvPr id="131076" name="Rectangle 3"/>
          <p:cNvSpPr>
            <a:spLocks noGrp="1" noChangeArrowheads="1"/>
          </p:cNvSpPr>
          <p:nvPr>
            <p:ph type="title"/>
          </p:nvPr>
        </p:nvSpPr>
        <p:spPr>
          <a:noFill/>
        </p:spPr>
        <p:txBody>
          <a:bodyPr lIns="90488" tIns="44450" rIns="90488" bIns="44450"/>
          <a:lstStyle/>
          <a:p>
            <a:pPr eaLnBrk="1" hangingPunct="1">
              <a:lnSpc>
                <a:spcPct val="80000"/>
              </a:lnSpc>
            </a:pPr>
            <a:r>
              <a:rPr lang="en-US" smtClean="0"/>
              <a:t>Variable Manufacturing Overhead Variances Example</a:t>
            </a:r>
          </a:p>
        </p:txBody>
      </p:sp>
      <p:graphicFrame>
        <p:nvGraphicFramePr>
          <p:cNvPr id="131074" name="Object 4"/>
          <p:cNvGraphicFramePr>
            <a:graphicFrameLocks noChangeAspect="1"/>
          </p:cNvGraphicFramePr>
          <p:nvPr/>
        </p:nvGraphicFramePr>
        <p:xfrm>
          <a:off x="7086600" y="5689600"/>
          <a:ext cx="1600200" cy="711200"/>
        </p:xfrm>
        <a:graphic>
          <a:graphicData uri="http://schemas.openxmlformats.org/presentationml/2006/ole">
            <p:oleObj spid="_x0000_s131074" name="Clip" r:id="rId4" imgW="2286000" imgH="1017000" progId="">
              <p:embed/>
            </p:oleObj>
          </a:graphicData>
        </a:graphic>
      </p:graphicFrame>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2,500 hours                 2,500 hours                  2,400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$4.20 per hour            $4.00 per hour              $4.00 per hour</a:t>
            </a:r>
          </a:p>
          <a:p>
            <a:pPr eaLnBrk="1" hangingPunct="1">
              <a:spcBef>
                <a:spcPct val="50000"/>
              </a:spcBef>
            </a:pPr>
            <a:r>
              <a:rPr lang="en-US" sz="2400">
                <a:solidFill>
                  <a:schemeClr val="tx2"/>
                </a:solidFill>
              </a:rPr>
              <a:t>    </a:t>
            </a:r>
            <a:r>
              <a:rPr lang="en-US" sz="2400">
                <a:solidFill>
                  <a:srgbClr val="FF0000"/>
                </a:solidFill>
              </a:rPr>
              <a:t>= $10,500                   = $10,000                       = $9,600   </a:t>
            </a:r>
          </a:p>
        </p:txBody>
      </p:sp>
      <p:grpSp>
        <p:nvGrpSpPr>
          <p:cNvPr id="2" name="Group 3"/>
          <p:cNvGrpSpPr>
            <a:grpSpLocks/>
          </p:cNvGrpSpPr>
          <p:nvPr/>
        </p:nvGrpSpPr>
        <p:grpSpPr bwMode="auto">
          <a:xfrm>
            <a:off x="876300" y="4341813"/>
            <a:ext cx="3883025" cy="1506537"/>
            <a:chOff x="552" y="2735"/>
            <a:chExt cx="2446" cy="949"/>
          </a:xfrm>
        </p:grpSpPr>
        <p:sp>
          <p:nvSpPr>
            <p:cNvPr id="133133" name="Freeform 4"/>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33134" name="Rectangle 5"/>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Spending variance</a:t>
              </a:r>
              <a:br>
                <a:rPr lang="en-US" sz="2400">
                  <a:solidFill>
                    <a:srgbClr val="FF0000"/>
                  </a:solidFill>
                </a:rPr>
              </a:br>
              <a:r>
                <a:rPr lang="en-US" sz="2400">
                  <a:solidFill>
                    <a:srgbClr val="FF0000"/>
                  </a:solidFill>
                </a:rPr>
                <a:t>$500 unfavorable</a:t>
              </a:r>
            </a:p>
          </p:txBody>
        </p:sp>
      </p:grpSp>
      <p:grpSp>
        <p:nvGrpSpPr>
          <p:cNvPr id="3" name="Group 6"/>
          <p:cNvGrpSpPr>
            <a:grpSpLocks/>
          </p:cNvGrpSpPr>
          <p:nvPr/>
        </p:nvGrpSpPr>
        <p:grpSpPr bwMode="auto">
          <a:xfrm>
            <a:off x="4248150" y="4341813"/>
            <a:ext cx="3883025" cy="1506537"/>
            <a:chOff x="2676" y="2735"/>
            <a:chExt cx="2446" cy="949"/>
          </a:xfrm>
        </p:grpSpPr>
        <p:sp>
          <p:nvSpPr>
            <p:cNvPr id="133131" name="Rectangle 7"/>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$400 unfavorable</a:t>
              </a:r>
            </a:p>
          </p:txBody>
        </p:sp>
        <p:sp>
          <p:nvSpPr>
            <p:cNvPr id="133132" name="Freeform 8"/>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
        <p:nvSpPr>
          <p:cNvPr id="133126" name="Rectangle 9"/>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33127" name="Line 10"/>
          <p:cNvSpPr>
            <a:spLocks noChangeShapeType="1"/>
          </p:cNvSpPr>
          <p:nvPr/>
        </p:nvSpPr>
        <p:spPr bwMode="auto">
          <a:xfrm>
            <a:off x="379413" y="2436813"/>
            <a:ext cx="2184400" cy="0"/>
          </a:xfrm>
          <a:prstGeom prst="line">
            <a:avLst/>
          </a:prstGeom>
          <a:noFill/>
          <a:ln w="28575">
            <a:solidFill>
              <a:schemeClr val="tx2"/>
            </a:solidFill>
            <a:round/>
            <a:headEnd/>
            <a:tailEnd/>
          </a:ln>
        </p:spPr>
        <p:txBody>
          <a:bodyPr wrap="none" anchor="ctr"/>
          <a:lstStyle/>
          <a:p>
            <a:endParaRPr lang="en-GB"/>
          </a:p>
        </p:txBody>
      </p:sp>
      <p:sp>
        <p:nvSpPr>
          <p:cNvPr id="133128" name="Line 11"/>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133129" name="Line 12"/>
          <p:cNvSpPr>
            <a:spLocks noChangeShapeType="1"/>
          </p:cNvSpPr>
          <p:nvPr/>
        </p:nvSpPr>
        <p:spPr bwMode="auto">
          <a:xfrm>
            <a:off x="6273800" y="2436813"/>
            <a:ext cx="2413000" cy="0"/>
          </a:xfrm>
          <a:prstGeom prst="line">
            <a:avLst/>
          </a:prstGeom>
          <a:noFill/>
          <a:ln w="28575">
            <a:solidFill>
              <a:schemeClr val="tx2"/>
            </a:solidFill>
            <a:round/>
            <a:headEnd/>
            <a:tailEnd/>
          </a:ln>
        </p:spPr>
        <p:txBody>
          <a:bodyPr wrap="none" anchor="ctr"/>
          <a:lstStyle/>
          <a:p>
            <a:endParaRPr lang="en-GB"/>
          </a:p>
        </p:txBody>
      </p:sp>
      <p:graphicFrame>
        <p:nvGraphicFramePr>
          <p:cNvPr id="133122" name="Object 13"/>
          <p:cNvGraphicFramePr>
            <a:graphicFrameLocks noChangeAspect="1"/>
          </p:cNvGraphicFramePr>
          <p:nvPr/>
        </p:nvGraphicFramePr>
        <p:xfrm>
          <a:off x="7086600" y="5689600"/>
          <a:ext cx="1600200" cy="711200"/>
        </p:xfrm>
        <a:graphic>
          <a:graphicData uri="http://schemas.openxmlformats.org/presentationml/2006/ole">
            <p:oleObj spid="_x0000_s133122" name="Clip" r:id="rId4" imgW="2286000" imgH="1017000" progId="">
              <p:embed/>
            </p:oleObj>
          </a:graphicData>
        </a:graphic>
      </p:graphicFrame>
      <p:sp>
        <p:nvSpPr>
          <p:cNvPr id="133130" name="Rectangle 14"/>
          <p:cNvSpPr>
            <a:spLocks noGrp="1" noChangeArrowheads="1"/>
          </p:cNvSpPr>
          <p:nvPr>
            <p:ph type="title"/>
          </p:nvPr>
        </p:nvSpPr>
        <p:spPr>
          <a:noFill/>
        </p:spPr>
        <p:txBody>
          <a:bodyPr lIns="90488" tIns="44450" rIns="90488" bIns="44450"/>
          <a:lstStyle/>
          <a:p>
            <a:pPr eaLnBrk="1" hangingPunct="1">
              <a:lnSpc>
                <a:spcPct val="80000"/>
              </a:lnSpc>
            </a:pPr>
            <a:r>
              <a:rPr lang="en-US" smtClean="0"/>
              <a:t>Variable Manufacturing Overhead Variances Summary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66978"/>
                                        </p:tgtEl>
                                        <p:attrNameLst>
                                          <p:attrName>style.visibility</p:attrName>
                                        </p:attrNameLst>
                                      </p:cBhvr>
                                      <p:to>
                                        <p:strVal val="visible"/>
                                      </p:to>
                                    </p:set>
                                    <p:animEffect transition="in" filter="wipe(up)">
                                      <p:cBhvr>
                                        <p:cTn id="7" dur="500"/>
                                        <p:tgtEl>
                                          <p:spTgt spid="766978"/>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ppt_y-#ppt_h/2"/>
                                          </p:val>
                                        </p:tav>
                                        <p:tav tm="100000">
                                          <p:val>
                                            <p:strVal val="#ppt_y"/>
                                          </p:val>
                                        </p:tav>
                                      </p:tavLst>
                                    </p:anim>
                                    <p:anim calcmode="lin" valueType="num">
                                      <p:cBhvr>
                                        <p:cTn id="20" dur="500" fill="hold"/>
                                        <p:tgtEl>
                                          <p:spTgt spid="3"/>
                                        </p:tgtEl>
                                        <p:attrNameLst>
                                          <p:attrName>ppt_w</p:attrName>
                                        </p:attrNameLst>
                                      </p:cBhvr>
                                      <p:tavLst>
                                        <p:tav tm="0">
                                          <p:val>
                                            <p:strVal val="#ppt_w"/>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noFill/>
        </p:spPr>
        <p:txBody>
          <a:bodyPr lIns="90488" tIns="44450" rIns="90488" bIns="44450"/>
          <a:lstStyle/>
          <a:p>
            <a:pPr eaLnBrk="1" hangingPunct="1"/>
            <a:r>
              <a:rPr lang="en-US" smtClean="0"/>
              <a:t>Setting Direct Material Standards </a:t>
            </a:r>
          </a:p>
        </p:txBody>
      </p:sp>
      <p:sp>
        <p:nvSpPr>
          <p:cNvPr id="30725" name="AutoShape 3"/>
          <p:cNvSpPr>
            <a:spLocks noChangeArrowheads="1"/>
          </p:cNvSpPr>
          <p:nvPr/>
        </p:nvSpPr>
        <p:spPr bwMode="auto">
          <a:xfrm>
            <a:off x="1257300" y="1574800"/>
            <a:ext cx="2108200" cy="1041400"/>
          </a:xfrm>
          <a:prstGeom prst="roundRect">
            <a:avLst>
              <a:gd name="adj" fmla="val 12495"/>
            </a:avLst>
          </a:prstGeom>
          <a:solidFill>
            <a:schemeClr val="accent1"/>
          </a:solidFill>
          <a:ln w="25400">
            <a:noFill/>
            <a:round/>
            <a:headEnd/>
            <a:tailEnd/>
          </a:ln>
        </p:spPr>
        <p:txBody>
          <a:bodyPr wrap="none" anchor="ctr"/>
          <a:lstStyle/>
          <a:p>
            <a:pPr algn="ctr"/>
            <a:endParaRPr lang="en-US" sz="2400">
              <a:solidFill>
                <a:schemeClr val="tx2"/>
              </a:solidFill>
            </a:endParaRPr>
          </a:p>
        </p:txBody>
      </p:sp>
      <p:sp>
        <p:nvSpPr>
          <p:cNvPr id="30726" name="Rectangle 4"/>
          <p:cNvSpPr>
            <a:spLocks noChangeArrowheads="1"/>
          </p:cNvSpPr>
          <p:nvPr/>
        </p:nvSpPr>
        <p:spPr bwMode="auto">
          <a:xfrm>
            <a:off x="1423988" y="1624013"/>
            <a:ext cx="1773237" cy="758825"/>
          </a:xfrm>
          <a:prstGeom prst="rect">
            <a:avLst/>
          </a:prstGeom>
          <a:noFill/>
          <a:ln w="12700">
            <a:noFill/>
            <a:miter lim="800000"/>
            <a:headEnd/>
            <a:tailEnd/>
          </a:ln>
        </p:spPr>
        <p:txBody>
          <a:bodyPr wrap="none" lIns="90488" tIns="44450" rIns="90488" bIns="44450">
            <a:spAutoFit/>
          </a:bodyPr>
          <a:lstStyle/>
          <a:p>
            <a:pPr algn="ctr" eaLnBrk="1" hangingPunct="1"/>
            <a:r>
              <a:rPr lang="en-US" sz="2200" b="1">
                <a:solidFill>
                  <a:srgbClr val="FFFFEF"/>
                </a:solidFill>
                <a:latin typeface="Verdana" pitchFamily="-105" charset="0"/>
              </a:rPr>
              <a:t>Price</a:t>
            </a:r>
            <a:br>
              <a:rPr lang="en-US" sz="2200" b="1">
                <a:solidFill>
                  <a:srgbClr val="FFFFEF"/>
                </a:solidFill>
                <a:latin typeface="Verdana" pitchFamily="-105" charset="0"/>
              </a:rPr>
            </a:br>
            <a:r>
              <a:rPr lang="en-US" sz="2200" b="1">
                <a:solidFill>
                  <a:srgbClr val="FFFFEF"/>
                </a:solidFill>
                <a:latin typeface="Verdana" pitchFamily="-105" charset="0"/>
              </a:rPr>
              <a:t>Standards</a:t>
            </a:r>
          </a:p>
        </p:txBody>
      </p:sp>
      <p:grpSp>
        <p:nvGrpSpPr>
          <p:cNvPr id="2" name="Group 5"/>
          <p:cNvGrpSpPr>
            <a:grpSpLocks/>
          </p:cNvGrpSpPr>
          <p:nvPr/>
        </p:nvGrpSpPr>
        <p:grpSpPr bwMode="auto">
          <a:xfrm>
            <a:off x="4937125" y="2566988"/>
            <a:ext cx="3913188" cy="3668712"/>
            <a:chOff x="3134" y="1617"/>
            <a:chExt cx="2465" cy="2311"/>
          </a:xfrm>
        </p:grpSpPr>
        <p:cxnSp>
          <p:nvCxnSpPr>
            <p:cNvPr id="30735" name="AutoShape 6"/>
            <p:cNvCxnSpPr>
              <a:cxnSpLocks noChangeShapeType="1"/>
              <a:stCxn id="30731" idx="2"/>
              <a:endCxn id="30736" idx="2"/>
            </p:cNvCxnSpPr>
            <p:nvPr/>
          </p:nvCxnSpPr>
          <p:spPr bwMode="auto">
            <a:xfrm rot="5400000">
              <a:off x="4150" y="1817"/>
              <a:ext cx="399" cy="0"/>
            </a:xfrm>
            <a:prstGeom prst="straightConnector1">
              <a:avLst/>
            </a:prstGeom>
            <a:noFill/>
            <a:ln w="28575">
              <a:solidFill>
                <a:schemeClr val="tx1"/>
              </a:solidFill>
              <a:round/>
              <a:headEnd/>
              <a:tailEnd type="triangle" w="med" len="med"/>
            </a:ln>
          </p:spPr>
        </p:cxnSp>
        <p:sp>
          <p:nvSpPr>
            <p:cNvPr id="30736" name="AutoShape 7"/>
            <p:cNvSpPr>
              <a:spLocks noChangeArrowheads="1"/>
            </p:cNvSpPr>
            <p:nvPr/>
          </p:nvSpPr>
          <p:spPr bwMode="auto">
            <a:xfrm>
              <a:off x="3134" y="2024"/>
              <a:ext cx="2432" cy="1904"/>
            </a:xfrm>
            <a:prstGeom prst="octagon">
              <a:avLst>
                <a:gd name="adj" fmla="val 29282"/>
              </a:avLst>
            </a:prstGeom>
            <a:solidFill>
              <a:schemeClr val="folHlink"/>
            </a:solidFill>
            <a:ln w="25400">
              <a:solidFill>
                <a:schemeClr val="tx1"/>
              </a:solidFill>
              <a:miter lim="800000"/>
              <a:headEnd/>
              <a:tailEnd/>
            </a:ln>
          </p:spPr>
          <p:txBody>
            <a:bodyPr wrap="none" anchor="ctr"/>
            <a:lstStyle/>
            <a:p>
              <a:endParaRPr lang="en-US"/>
            </a:p>
          </p:txBody>
        </p:sp>
        <p:sp>
          <p:nvSpPr>
            <p:cNvPr id="30737" name="Rectangle 8"/>
            <p:cNvSpPr>
              <a:spLocks noChangeArrowheads="1"/>
            </p:cNvSpPr>
            <p:nvPr/>
          </p:nvSpPr>
          <p:spPr bwMode="auto">
            <a:xfrm>
              <a:off x="3201" y="2271"/>
              <a:ext cx="2398" cy="516"/>
            </a:xfrm>
            <a:prstGeom prst="rect">
              <a:avLst/>
            </a:prstGeom>
            <a:noFill/>
            <a:ln w="12700">
              <a:noFill/>
              <a:miter lim="800000"/>
              <a:headEnd/>
              <a:tailEnd/>
            </a:ln>
          </p:spPr>
          <p:txBody>
            <a:bodyPr lIns="90488" tIns="44450" rIns="90488" bIns="44450">
              <a:spAutoFit/>
            </a:bodyPr>
            <a:lstStyle/>
            <a:p>
              <a:pPr algn="ctr" eaLnBrk="1" hangingPunct="1"/>
              <a:r>
                <a:rPr lang="en-US" sz="2400" b="1"/>
                <a:t>Summarized in </a:t>
              </a:r>
              <a:br>
                <a:rPr lang="en-US" sz="2400" b="1"/>
              </a:br>
              <a:r>
                <a:rPr lang="en-US" sz="2400" b="1"/>
                <a:t>a Bill of Materials.</a:t>
              </a:r>
            </a:p>
          </p:txBody>
        </p:sp>
        <p:graphicFrame>
          <p:nvGraphicFramePr>
            <p:cNvPr id="30723" name="Object 9"/>
            <p:cNvGraphicFramePr>
              <a:graphicFrameLocks noChangeAspect="1"/>
            </p:cNvGraphicFramePr>
            <p:nvPr/>
          </p:nvGraphicFramePr>
          <p:xfrm>
            <a:off x="3544" y="2761"/>
            <a:ext cx="1728" cy="1151"/>
          </p:xfrm>
          <a:graphic>
            <a:graphicData uri="http://schemas.openxmlformats.org/presentationml/2006/ole">
              <p:oleObj spid="_x0000_s30723" name="Clip" r:id="rId4" imgW="3657600" imgH="2437560" progId="">
                <p:embed/>
              </p:oleObj>
            </a:graphicData>
          </a:graphic>
        </p:graphicFrame>
      </p:grpSp>
      <p:grpSp>
        <p:nvGrpSpPr>
          <p:cNvPr id="3" name="Group 10"/>
          <p:cNvGrpSpPr>
            <a:grpSpLocks/>
          </p:cNvGrpSpPr>
          <p:nvPr/>
        </p:nvGrpSpPr>
        <p:grpSpPr bwMode="auto">
          <a:xfrm>
            <a:off x="381000" y="2628900"/>
            <a:ext cx="3860800" cy="3606800"/>
            <a:chOff x="352" y="1656"/>
            <a:chExt cx="2432" cy="2272"/>
          </a:xfrm>
        </p:grpSpPr>
        <p:sp>
          <p:nvSpPr>
            <p:cNvPr id="30732" name="AutoShape 11"/>
            <p:cNvSpPr>
              <a:spLocks noChangeArrowheads="1"/>
            </p:cNvSpPr>
            <p:nvPr/>
          </p:nvSpPr>
          <p:spPr bwMode="auto">
            <a:xfrm>
              <a:off x="352" y="2024"/>
              <a:ext cx="2432" cy="1904"/>
            </a:xfrm>
            <a:prstGeom prst="octagon">
              <a:avLst>
                <a:gd name="adj" fmla="val 29282"/>
              </a:avLst>
            </a:prstGeom>
            <a:solidFill>
              <a:schemeClr val="folHlink"/>
            </a:solidFill>
            <a:ln w="25400">
              <a:solidFill>
                <a:schemeClr val="tx1"/>
              </a:solidFill>
              <a:miter lim="800000"/>
              <a:headEnd/>
              <a:tailEnd/>
            </a:ln>
          </p:spPr>
          <p:txBody>
            <a:bodyPr wrap="none" anchor="ctr"/>
            <a:lstStyle/>
            <a:p>
              <a:endParaRPr lang="en-US"/>
            </a:p>
          </p:txBody>
        </p:sp>
        <p:sp>
          <p:nvSpPr>
            <p:cNvPr id="30733" name="Rectangle 12"/>
            <p:cNvSpPr>
              <a:spLocks noChangeArrowheads="1"/>
            </p:cNvSpPr>
            <p:nvPr/>
          </p:nvSpPr>
          <p:spPr bwMode="auto">
            <a:xfrm>
              <a:off x="721" y="2247"/>
              <a:ext cx="1693" cy="746"/>
            </a:xfrm>
            <a:prstGeom prst="rect">
              <a:avLst/>
            </a:prstGeom>
            <a:noFill/>
            <a:ln w="12700">
              <a:noFill/>
              <a:miter lim="800000"/>
              <a:headEnd/>
              <a:tailEnd/>
            </a:ln>
          </p:spPr>
          <p:txBody>
            <a:bodyPr wrap="none" lIns="90488" tIns="44450" rIns="90488" bIns="44450">
              <a:spAutoFit/>
            </a:bodyPr>
            <a:lstStyle/>
            <a:p>
              <a:pPr algn="ctr" eaLnBrk="1" hangingPunct="1"/>
              <a:r>
                <a:rPr lang="en-US" sz="2400" b="1"/>
                <a:t>Final, delivered</a:t>
              </a:r>
              <a:br>
                <a:rPr lang="en-US" sz="2400" b="1"/>
              </a:br>
              <a:r>
                <a:rPr lang="en-US" sz="2400" b="1"/>
                <a:t>cost of materials,</a:t>
              </a:r>
              <a:br>
                <a:rPr lang="en-US" sz="2400" b="1"/>
              </a:br>
              <a:r>
                <a:rPr lang="en-US" sz="2400" b="1"/>
                <a:t>net of discounts.</a:t>
              </a:r>
            </a:p>
          </p:txBody>
        </p:sp>
        <p:graphicFrame>
          <p:nvGraphicFramePr>
            <p:cNvPr id="30722" name="Object 13"/>
            <p:cNvGraphicFramePr>
              <a:graphicFrameLocks noChangeAspect="1"/>
            </p:cNvGraphicFramePr>
            <p:nvPr/>
          </p:nvGraphicFramePr>
          <p:xfrm>
            <a:off x="960" y="2976"/>
            <a:ext cx="1231" cy="944"/>
          </p:xfrm>
          <a:graphic>
            <a:graphicData uri="http://schemas.openxmlformats.org/presentationml/2006/ole">
              <p:oleObj spid="_x0000_s30722" name="Clip" r:id="rId5" imgW="4519440" imgH="3466800" progId="">
                <p:embed/>
              </p:oleObj>
            </a:graphicData>
          </a:graphic>
        </p:graphicFrame>
        <p:cxnSp>
          <p:nvCxnSpPr>
            <p:cNvPr id="30734" name="AutoShape 14"/>
            <p:cNvCxnSpPr>
              <a:cxnSpLocks noChangeShapeType="1"/>
              <a:stCxn id="30725" idx="2"/>
              <a:endCxn id="30732" idx="2"/>
            </p:cNvCxnSpPr>
            <p:nvPr/>
          </p:nvCxnSpPr>
          <p:spPr bwMode="auto">
            <a:xfrm rot="5400000">
              <a:off x="1388" y="1836"/>
              <a:ext cx="360" cy="0"/>
            </a:xfrm>
            <a:prstGeom prst="straightConnector1">
              <a:avLst/>
            </a:prstGeom>
            <a:noFill/>
            <a:ln w="28575">
              <a:solidFill>
                <a:schemeClr val="tx1"/>
              </a:solidFill>
              <a:round/>
              <a:headEnd/>
              <a:tailEnd type="triangle" w="med" len="med"/>
            </a:ln>
          </p:spPr>
        </p:cxnSp>
      </p:grpSp>
      <p:grpSp>
        <p:nvGrpSpPr>
          <p:cNvPr id="30729" name="Group 15"/>
          <p:cNvGrpSpPr>
            <a:grpSpLocks/>
          </p:cNvGrpSpPr>
          <p:nvPr/>
        </p:nvGrpSpPr>
        <p:grpSpPr bwMode="auto">
          <a:xfrm>
            <a:off x="5826125" y="1574800"/>
            <a:ext cx="2108200" cy="1041400"/>
            <a:chOff x="3694" y="992"/>
            <a:chExt cx="1328" cy="656"/>
          </a:xfrm>
        </p:grpSpPr>
        <p:sp>
          <p:nvSpPr>
            <p:cNvPr id="30730" name="AutoShape 16"/>
            <p:cNvSpPr>
              <a:spLocks noChangeArrowheads="1"/>
            </p:cNvSpPr>
            <p:nvPr/>
          </p:nvSpPr>
          <p:spPr bwMode="auto">
            <a:xfrm>
              <a:off x="3694" y="992"/>
              <a:ext cx="1328" cy="656"/>
            </a:xfrm>
            <a:prstGeom prst="roundRect">
              <a:avLst>
                <a:gd name="adj" fmla="val 12495"/>
              </a:avLst>
            </a:prstGeom>
            <a:solidFill>
              <a:schemeClr val="hlink"/>
            </a:solidFill>
            <a:ln w="25400">
              <a:noFill/>
              <a:round/>
              <a:headEnd/>
              <a:tailEnd/>
            </a:ln>
          </p:spPr>
          <p:txBody>
            <a:bodyPr wrap="none" anchor="ctr"/>
            <a:lstStyle/>
            <a:p>
              <a:endParaRPr lang="en-US"/>
            </a:p>
          </p:txBody>
        </p:sp>
        <p:sp>
          <p:nvSpPr>
            <p:cNvPr id="30731" name="Rectangle 17"/>
            <p:cNvSpPr>
              <a:spLocks noChangeArrowheads="1"/>
            </p:cNvSpPr>
            <p:nvPr/>
          </p:nvSpPr>
          <p:spPr bwMode="auto">
            <a:xfrm>
              <a:off x="3791" y="1023"/>
              <a:ext cx="1117" cy="478"/>
            </a:xfrm>
            <a:prstGeom prst="rect">
              <a:avLst/>
            </a:prstGeom>
            <a:noFill/>
            <a:ln w="12700">
              <a:noFill/>
              <a:miter lim="800000"/>
              <a:headEnd/>
              <a:tailEnd/>
            </a:ln>
          </p:spPr>
          <p:txBody>
            <a:bodyPr wrap="none" lIns="90488" tIns="44450" rIns="90488" bIns="44450">
              <a:spAutoFit/>
            </a:bodyPr>
            <a:lstStyle/>
            <a:p>
              <a:pPr algn="ctr" eaLnBrk="1" hangingPunct="1"/>
              <a:r>
                <a:rPr lang="en-US" sz="2200" b="1">
                  <a:solidFill>
                    <a:srgbClr val="FFFFEF"/>
                  </a:solidFill>
                  <a:latin typeface="Verdana" pitchFamily="-105" charset="0"/>
                </a:rPr>
                <a:t>Quantity</a:t>
              </a:r>
              <a:br>
                <a:rPr lang="en-US" sz="2200" b="1">
                  <a:solidFill>
                    <a:srgbClr val="FFFFEF"/>
                  </a:solidFill>
                  <a:latin typeface="Verdana" pitchFamily="-105" charset="0"/>
                </a:rPr>
              </a:br>
              <a:r>
                <a:rPr lang="en-US" sz="2200" b="1">
                  <a:solidFill>
                    <a:srgbClr val="FFFFEF"/>
                  </a:solidFill>
                  <a:latin typeface="Verdana" pitchFamily="-105" charset="0"/>
                </a:rPr>
                <a:t>Standards</a:t>
              </a: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Top)">
                                      <p:cBhvr>
                                        <p:cTn id="7" dur="500"/>
                                        <p:tgtEl>
                                          <p:spTgt spid="3"/>
                                        </p:tgtEl>
                                      </p:cBhvr>
                                    </p:animEffect>
                                  </p:childTnLst>
                                </p:cTn>
                              </p:par>
                            </p:childTnLst>
                          </p:cTn>
                        </p:par>
                        <p:par>
                          <p:cTn id="8" fill="hold">
                            <p:stCondLst>
                              <p:cond delay="500"/>
                            </p:stCondLst>
                            <p:childTnLst>
                              <p:par>
                                <p:cTn id="9" presetID="12" presetClass="entr" presetSubtype="1"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lide(fromTop)">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35172" name="Line 3"/>
          <p:cNvSpPr>
            <a:spLocks noChangeShapeType="1"/>
          </p:cNvSpPr>
          <p:nvPr/>
        </p:nvSpPr>
        <p:spPr bwMode="auto">
          <a:xfrm>
            <a:off x="379413" y="2436813"/>
            <a:ext cx="2184400" cy="0"/>
          </a:xfrm>
          <a:prstGeom prst="line">
            <a:avLst/>
          </a:prstGeom>
          <a:noFill/>
          <a:ln w="28575">
            <a:solidFill>
              <a:schemeClr val="tx2"/>
            </a:solidFill>
            <a:round/>
            <a:headEnd/>
            <a:tailEnd/>
          </a:ln>
        </p:spPr>
        <p:txBody>
          <a:bodyPr wrap="none" anchor="ctr"/>
          <a:lstStyle/>
          <a:p>
            <a:endParaRPr lang="en-GB"/>
          </a:p>
        </p:txBody>
      </p:sp>
      <p:sp>
        <p:nvSpPr>
          <p:cNvPr id="135173" name="Line 4"/>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135174" name="Line 5"/>
          <p:cNvSpPr>
            <a:spLocks noChangeShapeType="1"/>
          </p:cNvSpPr>
          <p:nvPr/>
        </p:nvSpPr>
        <p:spPr bwMode="auto">
          <a:xfrm>
            <a:off x="6273800" y="2436813"/>
            <a:ext cx="2413000" cy="0"/>
          </a:xfrm>
          <a:prstGeom prst="line">
            <a:avLst/>
          </a:prstGeom>
          <a:noFill/>
          <a:ln w="28575">
            <a:solidFill>
              <a:schemeClr val="tx2"/>
            </a:solidFill>
            <a:round/>
            <a:headEnd/>
            <a:tailEnd/>
          </a:ln>
        </p:spPr>
        <p:txBody>
          <a:bodyPr wrap="none" anchor="ctr"/>
          <a:lstStyle/>
          <a:p>
            <a:endParaRPr lang="en-GB"/>
          </a:p>
        </p:txBody>
      </p:sp>
      <p:sp>
        <p:nvSpPr>
          <p:cNvPr id="135175" name="Rectangle 6"/>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2,500 hours                 2,500 hours                  2,400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$4.20 per hour            $4.00 per hour              $4.00 per hour</a:t>
            </a:r>
          </a:p>
          <a:p>
            <a:pPr eaLnBrk="1" hangingPunct="1">
              <a:spcBef>
                <a:spcPct val="50000"/>
              </a:spcBef>
            </a:pPr>
            <a:r>
              <a:rPr lang="en-US" sz="2400">
                <a:solidFill>
                  <a:schemeClr val="tx2"/>
                </a:solidFill>
              </a:rPr>
              <a:t>    </a:t>
            </a:r>
            <a:r>
              <a:rPr lang="en-US" sz="2400">
                <a:solidFill>
                  <a:srgbClr val="FF0000"/>
                </a:solidFill>
              </a:rPr>
              <a:t>= $10,500                   = $10,000                       = $9,600   </a:t>
            </a:r>
          </a:p>
        </p:txBody>
      </p:sp>
      <p:grpSp>
        <p:nvGrpSpPr>
          <p:cNvPr id="135176" name="Group 7"/>
          <p:cNvGrpSpPr>
            <a:grpSpLocks/>
          </p:cNvGrpSpPr>
          <p:nvPr/>
        </p:nvGrpSpPr>
        <p:grpSpPr bwMode="auto">
          <a:xfrm>
            <a:off x="876300" y="4341813"/>
            <a:ext cx="3883025" cy="1506537"/>
            <a:chOff x="552" y="2735"/>
            <a:chExt cx="2446" cy="949"/>
          </a:xfrm>
        </p:grpSpPr>
        <p:sp>
          <p:nvSpPr>
            <p:cNvPr id="135184" name="Freeform 8"/>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35185" name="Rectangle 9"/>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Spending variance</a:t>
              </a:r>
              <a:br>
                <a:rPr lang="en-US" sz="2400">
                  <a:solidFill>
                    <a:srgbClr val="FF0000"/>
                  </a:solidFill>
                </a:rPr>
              </a:br>
              <a:r>
                <a:rPr lang="en-US" sz="2400">
                  <a:solidFill>
                    <a:srgbClr val="FF0000"/>
                  </a:solidFill>
                </a:rPr>
                <a:t>$500 unfavorable</a:t>
              </a:r>
            </a:p>
          </p:txBody>
        </p:sp>
      </p:grpSp>
      <p:grpSp>
        <p:nvGrpSpPr>
          <p:cNvPr id="135177" name="Group 10"/>
          <p:cNvGrpSpPr>
            <a:grpSpLocks/>
          </p:cNvGrpSpPr>
          <p:nvPr/>
        </p:nvGrpSpPr>
        <p:grpSpPr bwMode="auto">
          <a:xfrm>
            <a:off x="4248150" y="4341813"/>
            <a:ext cx="3883025" cy="1506537"/>
            <a:chOff x="2676" y="2735"/>
            <a:chExt cx="2446" cy="949"/>
          </a:xfrm>
        </p:grpSpPr>
        <p:sp>
          <p:nvSpPr>
            <p:cNvPr id="135182" name="Rectangle 11"/>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$400 unfavorable</a:t>
              </a:r>
            </a:p>
          </p:txBody>
        </p:sp>
        <p:sp>
          <p:nvSpPr>
            <p:cNvPr id="135183" name="Freeform 12"/>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graphicFrame>
        <p:nvGraphicFramePr>
          <p:cNvPr id="135170" name="Object 13"/>
          <p:cNvGraphicFramePr>
            <a:graphicFrameLocks noChangeAspect="1"/>
          </p:cNvGraphicFramePr>
          <p:nvPr/>
        </p:nvGraphicFramePr>
        <p:xfrm>
          <a:off x="7086600" y="5689600"/>
          <a:ext cx="1600200" cy="711200"/>
        </p:xfrm>
        <a:graphic>
          <a:graphicData uri="http://schemas.openxmlformats.org/presentationml/2006/ole">
            <p:oleObj spid="_x0000_s135170" name="Clip" r:id="rId4" imgW="2286000" imgH="1017000" progId="">
              <p:embed/>
            </p:oleObj>
          </a:graphicData>
        </a:graphic>
      </p:graphicFrame>
      <p:grpSp>
        <p:nvGrpSpPr>
          <p:cNvPr id="135178" name="Group 14"/>
          <p:cNvGrpSpPr>
            <a:grpSpLocks/>
          </p:cNvGrpSpPr>
          <p:nvPr/>
        </p:nvGrpSpPr>
        <p:grpSpPr bwMode="auto">
          <a:xfrm>
            <a:off x="2473325" y="3048000"/>
            <a:ext cx="4003675" cy="822325"/>
            <a:chOff x="1632" y="1920"/>
            <a:chExt cx="1920" cy="518"/>
          </a:xfrm>
        </p:grpSpPr>
        <p:sp>
          <p:nvSpPr>
            <p:cNvPr id="135180" name="Line 15"/>
            <p:cNvSpPr>
              <a:spLocks noChangeShapeType="1"/>
            </p:cNvSpPr>
            <p:nvPr/>
          </p:nvSpPr>
          <p:spPr bwMode="auto">
            <a:xfrm flipH="1">
              <a:off x="1632" y="2160"/>
              <a:ext cx="336" cy="48"/>
            </a:xfrm>
            <a:prstGeom prst="line">
              <a:avLst/>
            </a:prstGeom>
            <a:noFill/>
            <a:ln w="28575">
              <a:solidFill>
                <a:schemeClr val="tx1"/>
              </a:solidFill>
              <a:round/>
              <a:headEnd/>
              <a:tailEnd type="triangle" w="med" len="med"/>
            </a:ln>
          </p:spPr>
          <p:txBody>
            <a:bodyPr wrap="none" anchor="ctr"/>
            <a:lstStyle/>
            <a:p>
              <a:endParaRPr lang="en-GB"/>
            </a:p>
          </p:txBody>
        </p:sp>
        <p:sp>
          <p:nvSpPr>
            <p:cNvPr id="135181" name="Text Box 16"/>
            <p:cNvSpPr txBox="1">
              <a:spLocks noChangeArrowheads="1"/>
            </p:cNvSpPr>
            <p:nvPr/>
          </p:nvSpPr>
          <p:spPr bwMode="auto">
            <a:xfrm>
              <a:off x="1920" y="1920"/>
              <a:ext cx="1632" cy="518"/>
            </a:xfrm>
            <a:prstGeom prst="rect">
              <a:avLst/>
            </a:prstGeom>
            <a:solidFill>
              <a:schemeClr val="hlink"/>
            </a:solidFill>
            <a:ln w="28575">
              <a:noFill/>
              <a:miter lim="800000"/>
              <a:headEnd/>
              <a:tailEnd/>
            </a:ln>
          </p:spPr>
          <p:txBody>
            <a:bodyPr>
              <a:spAutoFit/>
            </a:bodyPr>
            <a:lstStyle/>
            <a:p>
              <a:pPr algn="ctr" eaLnBrk="1" hangingPunct="1">
                <a:spcBef>
                  <a:spcPct val="50000"/>
                </a:spcBef>
              </a:pPr>
              <a:r>
                <a:rPr lang="en-US" sz="2400">
                  <a:solidFill>
                    <a:srgbClr val="FFFFEF"/>
                  </a:solidFill>
                </a:rPr>
                <a:t>$10,500 </a:t>
              </a:r>
              <a:r>
                <a:rPr lang="en-US" sz="2400">
                  <a:solidFill>
                    <a:srgbClr val="FFFFEF"/>
                  </a:solidFill>
                  <a:sym typeface="Symbol" pitchFamily="-105" charset="2"/>
                </a:rPr>
                <a:t> 2,500 hours = $4.20 per hour</a:t>
              </a:r>
              <a:endParaRPr lang="en-US" sz="2800">
                <a:solidFill>
                  <a:srgbClr val="FFFFEF"/>
                </a:solidFill>
                <a:latin typeface="Times New Roman" pitchFamily="-105" charset="0"/>
              </a:endParaRPr>
            </a:p>
          </p:txBody>
        </p:sp>
      </p:grpSp>
      <p:sp>
        <p:nvSpPr>
          <p:cNvPr id="135179" name="Rectangle 17"/>
          <p:cNvSpPr>
            <a:spLocks noGrp="1" noChangeArrowheads="1"/>
          </p:cNvSpPr>
          <p:nvPr>
            <p:ph type="title"/>
          </p:nvPr>
        </p:nvSpPr>
        <p:spPr>
          <a:noFill/>
        </p:spPr>
        <p:txBody>
          <a:bodyPr lIns="90488" tIns="44450" rIns="90488" bIns="44450"/>
          <a:lstStyle/>
          <a:p>
            <a:pPr eaLnBrk="1" hangingPunct="1">
              <a:lnSpc>
                <a:spcPct val="80000"/>
              </a:lnSpc>
            </a:pPr>
            <a:r>
              <a:rPr lang="en-US" smtClean="0"/>
              <a:t>Variable Manufacturing Overhead Variances Summary</a:t>
            </a:r>
          </a:p>
        </p:txBody>
      </p:sp>
    </p:spTree>
  </p:cSld>
  <p:clrMapOvr>
    <a:masterClrMapping/>
  </p:clrMapOvr>
  <p:transition>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190500" y="1524000"/>
            <a:ext cx="8759825" cy="989013"/>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chemeClr val="tx2"/>
                </a:solidFill>
              </a:rPr>
              <a:t>   Actual Hours            Actual Hours	       Standard Hours</a:t>
            </a:r>
            <a:br>
              <a:rPr lang="en-US" sz="2400" b="1">
                <a:solidFill>
                  <a:schemeClr val="tx2"/>
                </a:solidFill>
              </a:rPr>
            </a:br>
            <a:r>
              <a:rPr lang="en-US" sz="2400" b="1">
                <a:solidFill>
                  <a:schemeClr val="tx2"/>
                </a:solidFill>
              </a:rPr>
              <a:t>            ×              -                   ×               -                    × </a:t>
            </a:r>
            <a:br>
              <a:rPr lang="en-US" sz="2400" b="1">
                <a:solidFill>
                  <a:schemeClr val="tx2"/>
                </a:solidFill>
              </a:rPr>
            </a:br>
            <a:r>
              <a:rPr lang="en-US" sz="2400" b="1">
                <a:solidFill>
                  <a:schemeClr val="tx2"/>
                </a:solidFill>
              </a:rPr>
              <a:t>    Actual Rate             Standard Rate            Standard Rate</a:t>
            </a:r>
          </a:p>
        </p:txBody>
      </p:sp>
      <p:sp>
        <p:nvSpPr>
          <p:cNvPr id="137220" name="Line 3"/>
          <p:cNvSpPr>
            <a:spLocks noChangeShapeType="1"/>
          </p:cNvSpPr>
          <p:nvPr/>
        </p:nvSpPr>
        <p:spPr bwMode="auto">
          <a:xfrm>
            <a:off x="379413" y="2436813"/>
            <a:ext cx="2184400" cy="0"/>
          </a:xfrm>
          <a:prstGeom prst="line">
            <a:avLst/>
          </a:prstGeom>
          <a:noFill/>
          <a:ln w="28575">
            <a:solidFill>
              <a:schemeClr val="tx2"/>
            </a:solidFill>
            <a:round/>
            <a:headEnd/>
            <a:tailEnd/>
          </a:ln>
        </p:spPr>
        <p:txBody>
          <a:bodyPr wrap="none" anchor="ctr"/>
          <a:lstStyle/>
          <a:p>
            <a:endParaRPr lang="en-GB"/>
          </a:p>
        </p:txBody>
      </p:sp>
      <p:sp>
        <p:nvSpPr>
          <p:cNvPr id="137221" name="Line 4"/>
          <p:cNvSpPr>
            <a:spLocks noChangeShapeType="1"/>
          </p:cNvSpPr>
          <p:nvPr/>
        </p:nvSpPr>
        <p:spPr bwMode="auto">
          <a:xfrm>
            <a:off x="3325813" y="2436813"/>
            <a:ext cx="2184400" cy="0"/>
          </a:xfrm>
          <a:prstGeom prst="line">
            <a:avLst/>
          </a:prstGeom>
          <a:noFill/>
          <a:ln w="28575">
            <a:solidFill>
              <a:schemeClr val="tx2"/>
            </a:solidFill>
            <a:round/>
            <a:headEnd/>
            <a:tailEnd/>
          </a:ln>
        </p:spPr>
        <p:txBody>
          <a:bodyPr wrap="none" anchor="ctr"/>
          <a:lstStyle/>
          <a:p>
            <a:endParaRPr lang="en-GB"/>
          </a:p>
        </p:txBody>
      </p:sp>
      <p:sp>
        <p:nvSpPr>
          <p:cNvPr id="137222" name="Line 5"/>
          <p:cNvSpPr>
            <a:spLocks noChangeShapeType="1"/>
          </p:cNvSpPr>
          <p:nvPr/>
        </p:nvSpPr>
        <p:spPr bwMode="auto">
          <a:xfrm>
            <a:off x="6273800" y="2436813"/>
            <a:ext cx="2413000" cy="0"/>
          </a:xfrm>
          <a:prstGeom prst="line">
            <a:avLst/>
          </a:prstGeom>
          <a:noFill/>
          <a:ln w="28575">
            <a:solidFill>
              <a:schemeClr val="tx2"/>
            </a:solidFill>
            <a:round/>
            <a:headEnd/>
            <a:tailEnd/>
          </a:ln>
        </p:spPr>
        <p:txBody>
          <a:bodyPr wrap="none" anchor="ctr"/>
          <a:lstStyle/>
          <a:p>
            <a:endParaRPr lang="en-GB"/>
          </a:p>
        </p:txBody>
      </p:sp>
      <p:sp>
        <p:nvSpPr>
          <p:cNvPr id="137223" name="Rectangle 6"/>
          <p:cNvSpPr>
            <a:spLocks noChangeArrowheads="1"/>
          </p:cNvSpPr>
          <p:nvPr/>
        </p:nvSpPr>
        <p:spPr bwMode="auto">
          <a:xfrm>
            <a:off x="266700" y="2590800"/>
            <a:ext cx="8607425" cy="173196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2,500 hours                 2,500 hours                  2,400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$4.20 per hour            $4.00 per hour              $4.00 per hour</a:t>
            </a:r>
          </a:p>
          <a:p>
            <a:pPr eaLnBrk="1" hangingPunct="1">
              <a:spcBef>
                <a:spcPct val="50000"/>
              </a:spcBef>
            </a:pPr>
            <a:r>
              <a:rPr lang="en-US" sz="2400">
                <a:solidFill>
                  <a:schemeClr val="tx2"/>
                </a:solidFill>
              </a:rPr>
              <a:t>    </a:t>
            </a:r>
            <a:r>
              <a:rPr lang="en-US" sz="2400">
                <a:solidFill>
                  <a:srgbClr val="FF0000"/>
                </a:solidFill>
              </a:rPr>
              <a:t>= $10,500                   = $10,000                       = $9,600   </a:t>
            </a:r>
          </a:p>
        </p:txBody>
      </p:sp>
      <p:grpSp>
        <p:nvGrpSpPr>
          <p:cNvPr id="137224" name="Group 7"/>
          <p:cNvGrpSpPr>
            <a:grpSpLocks/>
          </p:cNvGrpSpPr>
          <p:nvPr/>
        </p:nvGrpSpPr>
        <p:grpSpPr bwMode="auto">
          <a:xfrm>
            <a:off x="876300" y="4341813"/>
            <a:ext cx="3883025" cy="1506537"/>
            <a:chOff x="552" y="2735"/>
            <a:chExt cx="2446" cy="949"/>
          </a:xfrm>
        </p:grpSpPr>
        <p:sp>
          <p:nvSpPr>
            <p:cNvPr id="137232" name="Freeform 8"/>
            <p:cNvSpPr>
              <a:spLocks/>
            </p:cNvSpPr>
            <p:nvPr/>
          </p:nvSpPr>
          <p:spPr bwMode="auto">
            <a:xfrm>
              <a:off x="778"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37233" name="Rectangle 9"/>
            <p:cNvSpPr>
              <a:spLocks noChangeArrowheads="1"/>
            </p:cNvSpPr>
            <p:nvPr/>
          </p:nvSpPr>
          <p:spPr bwMode="auto">
            <a:xfrm>
              <a:off x="552"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Spending variance</a:t>
              </a:r>
              <a:br>
                <a:rPr lang="en-US" sz="2400">
                  <a:solidFill>
                    <a:srgbClr val="FF0000"/>
                  </a:solidFill>
                </a:rPr>
              </a:br>
              <a:r>
                <a:rPr lang="en-US" sz="2400">
                  <a:solidFill>
                    <a:srgbClr val="FF0000"/>
                  </a:solidFill>
                </a:rPr>
                <a:t>$500 unfavorable</a:t>
              </a:r>
            </a:p>
          </p:txBody>
        </p:sp>
      </p:grpSp>
      <p:grpSp>
        <p:nvGrpSpPr>
          <p:cNvPr id="137225" name="Group 10"/>
          <p:cNvGrpSpPr>
            <a:grpSpLocks/>
          </p:cNvGrpSpPr>
          <p:nvPr/>
        </p:nvGrpSpPr>
        <p:grpSpPr bwMode="auto">
          <a:xfrm>
            <a:off x="4248150" y="4341813"/>
            <a:ext cx="3883025" cy="1506537"/>
            <a:chOff x="2676" y="2735"/>
            <a:chExt cx="2446" cy="949"/>
          </a:xfrm>
        </p:grpSpPr>
        <p:sp>
          <p:nvSpPr>
            <p:cNvPr id="137230" name="Rectangle 11"/>
            <p:cNvSpPr>
              <a:spLocks noChangeArrowheads="1"/>
            </p:cNvSpPr>
            <p:nvPr/>
          </p:nvSpPr>
          <p:spPr bwMode="auto">
            <a:xfrm>
              <a:off x="2676" y="3168"/>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$400 unfavorable</a:t>
              </a:r>
            </a:p>
          </p:txBody>
        </p:sp>
        <p:sp>
          <p:nvSpPr>
            <p:cNvPr id="137231" name="Freeform 12"/>
            <p:cNvSpPr>
              <a:spLocks/>
            </p:cNvSpPr>
            <p:nvPr/>
          </p:nvSpPr>
          <p:spPr bwMode="auto">
            <a:xfrm>
              <a:off x="2891" y="2735"/>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grpSp>
        <p:nvGrpSpPr>
          <p:cNvPr id="137226" name="Group 13"/>
          <p:cNvGrpSpPr>
            <a:grpSpLocks/>
          </p:cNvGrpSpPr>
          <p:nvPr/>
        </p:nvGrpSpPr>
        <p:grpSpPr bwMode="auto">
          <a:xfrm>
            <a:off x="2016125" y="2971800"/>
            <a:ext cx="4876800" cy="822325"/>
            <a:chOff x="1392" y="1920"/>
            <a:chExt cx="3072" cy="518"/>
          </a:xfrm>
        </p:grpSpPr>
        <p:sp>
          <p:nvSpPr>
            <p:cNvPr id="137228" name="Line 14"/>
            <p:cNvSpPr>
              <a:spLocks noChangeShapeType="1"/>
            </p:cNvSpPr>
            <p:nvPr/>
          </p:nvSpPr>
          <p:spPr bwMode="auto">
            <a:xfrm flipV="1">
              <a:off x="4032" y="1920"/>
              <a:ext cx="432" cy="288"/>
            </a:xfrm>
            <a:prstGeom prst="line">
              <a:avLst/>
            </a:prstGeom>
            <a:noFill/>
            <a:ln w="28575">
              <a:solidFill>
                <a:schemeClr val="tx1"/>
              </a:solidFill>
              <a:round/>
              <a:headEnd/>
              <a:tailEnd type="triangle" w="med" len="med"/>
            </a:ln>
          </p:spPr>
          <p:txBody>
            <a:bodyPr wrap="none" anchor="ctr"/>
            <a:lstStyle/>
            <a:p>
              <a:endParaRPr lang="en-GB"/>
            </a:p>
          </p:txBody>
        </p:sp>
        <p:sp>
          <p:nvSpPr>
            <p:cNvPr id="137229" name="Text Box 15"/>
            <p:cNvSpPr txBox="1">
              <a:spLocks noChangeArrowheads="1"/>
            </p:cNvSpPr>
            <p:nvPr/>
          </p:nvSpPr>
          <p:spPr bwMode="auto">
            <a:xfrm>
              <a:off x="1392" y="1920"/>
              <a:ext cx="2832" cy="518"/>
            </a:xfrm>
            <a:prstGeom prst="rect">
              <a:avLst/>
            </a:prstGeom>
            <a:solidFill>
              <a:schemeClr val="accent1"/>
            </a:solidFill>
            <a:ln w="28575">
              <a:noFill/>
              <a:miter lim="800000"/>
              <a:headEnd/>
              <a:tailEnd/>
            </a:ln>
          </p:spPr>
          <p:txBody>
            <a:bodyPr>
              <a:spAutoFit/>
            </a:bodyPr>
            <a:lstStyle/>
            <a:p>
              <a:pPr algn="ctr" eaLnBrk="1" hangingPunct="1">
                <a:spcBef>
                  <a:spcPct val="50000"/>
                </a:spcBef>
              </a:pPr>
              <a:r>
                <a:rPr lang="en-US" sz="2400">
                  <a:solidFill>
                    <a:srgbClr val="FFFFEF"/>
                  </a:solidFill>
                </a:rPr>
                <a:t>1.2 hours per parka </a:t>
              </a:r>
              <a:r>
                <a:rPr lang="en-US" sz="2400">
                  <a:solidFill>
                    <a:srgbClr val="FFFFEF"/>
                  </a:solidFill>
                  <a:sym typeface="Symbol" pitchFamily="-105" charset="2"/>
                </a:rPr>
                <a:t> 2,000 parkas = 2,400 hours</a:t>
              </a:r>
              <a:endParaRPr lang="en-US" sz="2800">
                <a:solidFill>
                  <a:srgbClr val="FFFFEF"/>
                </a:solidFill>
                <a:latin typeface="Times New Roman" pitchFamily="-105" charset="0"/>
              </a:endParaRPr>
            </a:p>
          </p:txBody>
        </p:sp>
      </p:grpSp>
      <p:sp>
        <p:nvSpPr>
          <p:cNvPr id="137227" name="Rectangle 16"/>
          <p:cNvSpPr>
            <a:spLocks noGrp="1" noChangeArrowheads="1"/>
          </p:cNvSpPr>
          <p:nvPr>
            <p:ph type="title"/>
          </p:nvPr>
        </p:nvSpPr>
        <p:spPr>
          <a:noFill/>
        </p:spPr>
        <p:txBody>
          <a:bodyPr lIns="90488" tIns="44450" rIns="90488" bIns="44450"/>
          <a:lstStyle/>
          <a:p>
            <a:pPr eaLnBrk="1" hangingPunct="1">
              <a:lnSpc>
                <a:spcPct val="80000"/>
              </a:lnSpc>
            </a:pPr>
            <a:r>
              <a:rPr lang="en-US" smtClean="0"/>
              <a:t>Variable Manufacturing Overhead Variances Summary</a:t>
            </a:r>
          </a:p>
        </p:txBody>
      </p:sp>
      <p:graphicFrame>
        <p:nvGraphicFramePr>
          <p:cNvPr id="137218" name="Object 17"/>
          <p:cNvGraphicFramePr>
            <a:graphicFrameLocks noChangeAspect="1"/>
          </p:cNvGraphicFramePr>
          <p:nvPr/>
        </p:nvGraphicFramePr>
        <p:xfrm>
          <a:off x="7086600" y="5689600"/>
          <a:ext cx="1600200" cy="711200"/>
        </p:xfrm>
        <a:graphic>
          <a:graphicData uri="http://schemas.openxmlformats.org/presentationml/2006/ole">
            <p:oleObj spid="_x0000_s137218" name="Clip" r:id="rId4" imgW="2286000" imgH="1017000" progId="">
              <p:embed/>
            </p:oleObj>
          </a:graphicData>
        </a:graphic>
      </p:graphicFrame>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Grp="1" noChangeArrowheads="1"/>
          </p:cNvSpPr>
          <p:nvPr>
            <p:ph type="title"/>
          </p:nvPr>
        </p:nvSpPr>
        <p:spPr/>
        <p:txBody>
          <a:bodyPr/>
          <a:lstStyle/>
          <a:p>
            <a:pPr eaLnBrk="1" hangingPunct="1">
              <a:lnSpc>
                <a:spcPct val="80000"/>
              </a:lnSpc>
            </a:pPr>
            <a:r>
              <a:rPr lang="en-US" smtClean="0"/>
              <a:t>Variable Manufacturing Overhead Variances: Using Factored Equations</a:t>
            </a:r>
          </a:p>
        </p:txBody>
      </p:sp>
      <p:sp>
        <p:nvSpPr>
          <p:cNvPr id="139268" name="Rectangle 3"/>
          <p:cNvSpPr>
            <a:spLocks noGrp="1" noChangeArrowheads="1"/>
          </p:cNvSpPr>
          <p:nvPr>
            <p:ph type="body" idx="1"/>
          </p:nvPr>
        </p:nvSpPr>
        <p:spPr>
          <a:xfrm>
            <a:off x="533400" y="1143000"/>
            <a:ext cx="8382000" cy="4495800"/>
          </a:xfrm>
          <a:solidFill>
            <a:schemeClr val="folHlink"/>
          </a:solidFill>
        </p:spPr>
        <p:txBody>
          <a:bodyPr/>
          <a:lstStyle/>
          <a:p>
            <a:pPr eaLnBrk="1" hangingPunct="1">
              <a:buSzPct val="70000"/>
              <a:buFont typeface="Wingdings" pitchFamily="-105" charset="2"/>
              <a:buNone/>
              <a:tabLst>
                <a:tab pos="2057400" algn="ctr"/>
                <a:tab pos="5029200" algn="ctr"/>
              </a:tabLst>
            </a:pPr>
            <a:r>
              <a:rPr lang="en-US" sz="2200" u="sng" smtClean="0"/>
              <a:t>Variable manufacturing overhead spending variance</a:t>
            </a:r>
          </a:p>
          <a:p>
            <a:pPr lvl="1" eaLnBrk="1" hangingPunct="1">
              <a:buFont typeface="Wingdings" pitchFamily="-105" charset="2"/>
              <a:buNone/>
              <a:tabLst>
                <a:tab pos="2057400" algn="ctr"/>
                <a:tab pos="5029200" algn="ctr"/>
              </a:tabLst>
            </a:pPr>
            <a:r>
              <a:rPr lang="en-US" smtClean="0"/>
              <a:t>VMSV  = AH (AR - SR)</a:t>
            </a:r>
          </a:p>
          <a:p>
            <a:pPr lvl="1" eaLnBrk="1" hangingPunct="1">
              <a:buFont typeface="Wingdings" pitchFamily="-105" charset="2"/>
              <a:buNone/>
              <a:tabLst>
                <a:tab pos="2057400" algn="ctr"/>
                <a:tab pos="5029200" algn="ctr"/>
              </a:tabLst>
            </a:pPr>
            <a:r>
              <a:rPr lang="en-US" smtClean="0"/>
              <a:t>            = 2,500 hours ($4.20 per hour </a:t>
            </a:r>
            <a:r>
              <a:rPr lang="en-US" smtClean="0">
                <a:cs typeface="Arial" charset="0"/>
              </a:rPr>
              <a:t>–</a:t>
            </a:r>
            <a:r>
              <a:rPr lang="en-US" smtClean="0"/>
              <a:t> $4.00 per hour)</a:t>
            </a:r>
          </a:p>
          <a:p>
            <a:pPr lvl="1" eaLnBrk="1" hangingPunct="1">
              <a:buFont typeface="Wingdings" pitchFamily="-105" charset="2"/>
              <a:buNone/>
              <a:tabLst>
                <a:tab pos="2057400" algn="ctr"/>
                <a:tab pos="5029200" algn="ctr"/>
              </a:tabLst>
            </a:pPr>
            <a:r>
              <a:rPr lang="en-US" smtClean="0"/>
              <a:t>            = 2,500 hours ($0.20 per hour)</a:t>
            </a:r>
          </a:p>
          <a:p>
            <a:pPr lvl="1" eaLnBrk="1" hangingPunct="1">
              <a:buFont typeface="Wingdings" pitchFamily="-105" charset="2"/>
              <a:buNone/>
              <a:tabLst>
                <a:tab pos="2057400" algn="ctr"/>
                <a:tab pos="5029200" algn="ctr"/>
              </a:tabLst>
            </a:pPr>
            <a:r>
              <a:rPr lang="en-US" smtClean="0"/>
              <a:t>            = $500 unfavorable</a:t>
            </a:r>
          </a:p>
          <a:p>
            <a:pPr eaLnBrk="1" hangingPunct="1">
              <a:buSzPct val="70000"/>
              <a:buFont typeface="Wingdings" pitchFamily="-105" charset="2"/>
              <a:buNone/>
              <a:tabLst>
                <a:tab pos="2057400" algn="ctr"/>
                <a:tab pos="5029200" algn="ctr"/>
              </a:tabLst>
            </a:pPr>
            <a:r>
              <a:rPr lang="en-US" sz="2200" u="sng" smtClean="0"/>
              <a:t>Variable manufacturing overhead efficiency variance</a:t>
            </a:r>
          </a:p>
          <a:p>
            <a:pPr lvl="1" eaLnBrk="1" hangingPunct="1">
              <a:buFont typeface="Wingdings" pitchFamily="-105" charset="2"/>
              <a:buNone/>
              <a:tabLst>
                <a:tab pos="2057400" algn="ctr"/>
                <a:tab pos="5029200" algn="ctr"/>
              </a:tabLst>
            </a:pPr>
            <a:r>
              <a:rPr lang="en-US" smtClean="0"/>
              <a:t>VMEV = SR (AH - SH)</a:t>
            </a:r>
          </a:p>
          <a:p>
            <a:pPr lvl="1" eaLnBrk="1" hangingPunct="1">
              <a:buFont typeface="Wingdings" pitchFamily="-105" charset="2"/>
              <a:buNone/>
              <a:tabLst>
                <a:tab pos="2057400" algn="ctr"/>
                <a:tab pos="5029200" algn="ctr"/>
              </a:tabLst>
            </a:pPr>
            <a:r>
              <a:rPr lang="en-US" smtClean="0"/>
              <a:t>           = $4.00 per hour (2,500 hours </a:t>
            </a:r>
            <a:r>
              <a:rPr lang="en-US" smtClean="0">
                <a:cs typeface="Arial" charset="0"/>
              </a:rPr>
              <a:t>–</a:t>
            </a:r>
            <a:r>
              <a:rPr lang="en-US" smtClean="0"/>
              <a:t> 2,400 hours)</a:t>
            </a:r>
          </a:p>
          <a:p>
            <a:pPr lvl="1" eaLnBrk="1" hangingPunct="1">
              <a:buFont typeface="Wingdings" pitchFamily="-105" charset="2"/>
              <a:buNone/>
              <a:tabLst>
                <a:tab pos="2057400" algn="ctr"/>
                <a:tab pos="5029200" algn="ctr"/>
              </a:tabLst>
            </a:pPr>
            <a:r>
              <a:rPr lang="en-US" smtClean="0"/>
              <a:t>           = $4.00 per hour (100 hours) </a:t>
            </a:r>
          </a:p>
          <a:p>
            <a:pPr lvl="1" eaLnBrk="1" hangingPunct="1">
              <a:buFont typeface="Wingdings" pitchFamily="-105" charset="2"/>
              <a:buNone/>
              <a:tabLst>
                <a:tab pos="2057400" algn="ctr"/>
                <a:tab pos="5029200" algn="ctr"/>
              </a:tabLst>
            </a:pPr>
            <a:r>
              <a:rPr lang="en-US" smtClean="0"/>
              <a:t>           = $400 unfavorable</a:t>
            </a:r>
          </a:p>
        </p:txBody>
      </p:sp>
      <p:graphicFrame>
        <p:nvGraphicFramePr>
          <p:cNvPr id="139266" name="Object 4"/>
          <p:cNvGraphicFramePr>
            <a:graphicFrameLocks noChangeAspect="1"/>
          </p:cNvGraphicFramePr>
          <p:nvPr/>
        </p:nvGraphicFramePr>
        <p:xfrm>
          <a:off x="7086600" y="5689600"/>
          <a:ext cx="1600200" cy="711200"/>
        </p:xfrm>
        <a:graphic>
          <a:graphicData uri="http://schemas.openxmlformats.org/presentationml/2006/ole">
            <p:oleObj spid="_x0000_s139266" name="Clip" r:id="rId4" imgW="2286000" imgH="1017000" progId="">
              <p:embed/>
            </p:oleObj>
          </a:graphicData>
        </a:graphic>
      </p:graphicFrame>
    </p:spTree>
  </p:cSld>
  <p:clrMapOvr>
    <a:masterClrMapping/>
  </p:clrMapOvr>
  <p:transition>
    <p:blinds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0" y="1905000"/>
            <a:ext cx="8915400" cy="3962400"/>
          </a:xfrm>
          <a:prstGeom prst="rect">
            <a:avLst/>
          </a:prstGeom>
          <a:solidFill>
            <a:schemeClr val="folHlink"/>
          </a:solidFill>
          <a:ln w="12700">
            <a:noFill/>
            <a:miter lim="800000"/>
            <a:headEnd/>
            <a:tailEnd/>
          </a:ln>
        </p:spPr>
        <p:txBody>
          <a:bodyPr lIns="90488" tIns="44450" rIns="90488" bIns="44450"/>
          <a:lstStyle/>
          <a:p>
            <a:pPr marL="342900" indent="-342900" algn="ctr" eaLnBrk="1" hangingPunct="1">
              <a:lnSpc>
                <a:spcPct val="90000"/>
              </a:lnSpc>
              <a:spcBef>
                <a:spcPct val="65000"/>
              </a:spcBef>
            </a:pPr>
            <a:r>
              <a:rPr lang="en-US" sz="2200" b="1">
                <a:solidFill>
                  <a:schemeClr val="bg2"/>
                </a:solidFill>
                <a:latin typeface="Verdana" pitchFamily="-105" charset="0"/>
              </a:rPr>
              <a:t>  </a:t>
            </a:r>
          </a:p>
          <a:p>
            <a:pPr marL="342900" indent="-342900" algn="ctr" eaLnBrk="1" hangingPunct="1">
              <a:lnSpc>
                <a:spcPct val="90000"/>
              </a:lnSpc>
              <a:spcBef>
                <a:spcPct val="65000"/>
              </a:spcBef>
            </a:pPr>
            <a:r>
              <a:rPr lang="en-US" sz="2200">
                <a:latin typeface="Verdana" pitchFamily="-105" charset="0"/>
              </a:rPr>
              <a:t>Hanson Inc. has the following variable manufacturing overhead standard to</a:t>
            </a:r>
            <a:br>
              <a:rPr lang="en-US" sz="2200">
                <a:latin typeface="Verdana" pitchFamily="-105" charset="0"/>
              </a:rPr>
            </a:br>
            <a:r>
              <a:rPr lang="en-US" sz="2200">
                <a:latin typeface="Verdana" pitchFamily="-105" charset="0"/>
              </a:rPr>
              <a:t>manufacture one Zippy:</a:t>
            </a:r>
          </a:p>
          <a:p>
            <a:pPr marL="342900" indent="-342900" algn="ctr" eaLnBrk="1" hangingPunct="1">
              <a:lnSpc>
                <a:spcPct val="90000"/>
              </a:lnSpc>
              <a:spcBef>
                <a:spcPct val="65000"/>
              </a:spcBef>
            </a:pPr>
            <a:r>
              <a:rPr lang="en-US" sz="2200" b="1">
                <a:solidFill>
                  <a:srgbClr val="00FF00"/>
                </a:solidFill>
                <a:latin typeface="Verdana" pitchFamily="-105" charset="0"/>
              </a:rPr>
              <a:t> </a:t>
            </a:r>
            <a:r>
              <a:rPr lang="en-US" sz="2200" b="1">
                <a:solidFill>
                  <a:schemeClr val="accent1"/>
                </a:solidFill>
                <a:latin typeface="Verdana" pitchFamily="-105" charset="0"/>
              </a:rPr>
              <a:t>1.5 standard hours per Zippy at $3.00 per</a:t>
            </a:r>
            <a:br>
              <a:rPr lang="en-US" sz="2200" b="1">
                <a:solidFill>
                  <a:schemeClr val="accent1"/>
                </a:solidFill>
                <a:latin typeface="Verdana" pitchFamily="-105" charset="0"/>
              </a:rPr>
            </a:br>
            <a:r>
              <a:rPr lang="en-US" sz="2200" b="1">
                <a:solidFill>
                  <a:schemeClr val="accent1"/>
                </a:solidFill>
                <a:latin typeface="Verdana" pitchFamily="-105" charset="0"/>
              </a:rPr>
              <a:t>direct labor hour</a:t>
            </a:r>
          </a:p>
          <a:p>
            <a:pPr marL="342900" indent="-342900" algn="ctr" eaLnBrk="1" hangingPunct="1">
              <a:lnSpc>
                <a:spcPct val="90000"/>
              </a:lnSpc>
              <a:spcBef>
                <a:spcPct val="65000"/>
              </a:spcBef>
            </a:pPr>
            <a:r>
              <a:rPr lang="en-US" sz="2200" b="1">
                <a:solidFill>
                  <a:srgbClr val="00FF00"/>
                </a:solidFill>
                <a:latin typeface="Verdana" pitchFamily="-105" charset="0"/>
              </a:rPr>
              <a:t>   </a:t>
            </a:r>
            <a:r>
              <a:rPr lang="en-US" sz="2200">
                <a:latin typeface="Verdana" pitchFamily="-105" charset="0"/>
              </a:rPr>
              <a:t>Last week, 1,550 hours were worked to make 1,000 Zippies, and $5,115 was spent for</a:t>
            </a:r>
            <a:br>
              <a:rPr lang="en-US" sz="2200">
                <a:latin typeface="Verdana" pitchFamily="-105" charset="0"/>
              </a:rPr>
            </a:br>
            <a:r>
              <a:rPr lang="en-US" sz="2200">
                <a:latin typeface="Verdana" pitchFamily="-105" charset="0"/>
              </a:rPr>
              <a:t>variable manufacturing overhead.</a:t>
            </a:r>
          </a:p>
        </p:txBody>
      </p:sp>
      <p:grpSp>
        <p:nvGrpSpPr>
          <p:cNvPr id="141315" name="Group 3"/>
          <p:cNvGrpSpPr>
            <a:grpSpLocks/>
          </p:cNvGrpSpPr>
          <p:nvPr/>
        </p:nvGrpSpPr>
        <p:grpSpPr bwMode="auto">
          <a:xfrm>
            <a:off x="7789863" y="39688"/>
            <a:ext cx="1201737" cy="1408112"/>
            <a:chOff x="4667" y="210"/>
            <a:chExt cx="757" cy="887"/>
          </a:xfrm>
        </p:grpSpPr>
        <p:grpSp>
          <p:nvGrpSpPr>
            <p:cNvPr id="141317" name="Group 4"/>
            <p:cNvGrpSpPr>
              <a:grpSpLocks/>
            </p:cNvGrpSpPr>
            <p:nvPr/>
          </p:nvGrpSpPr>
          <p:grpSpPr bwMode="auto">
            <a:xfrm>
              <a:off x="4667" y="210"/>
              <a:ext cx="648" cy="887"/>
              <a:chOff x="4667" y="210"/>
              <a:chExt cx="648" cy="887"/>
            </a:xfrm>
          </p:grpSpPr>
          <p:grpSp>
            <p:nvGrpSpPr>
              <p:cNvPr id="141319" name="Group 5"/>
              <p:cNvGrpSpPr>
                <a:grpSpLocks/>
              </p:cNvGrpSpPr>
              <p:nvPr/>
            </p:nvGrpSpPr>
            <p:grpSpPr bwMode="auto">
              <a:xfrm>
                <a:off x="4667" y="260"/>
                <a:ext cx="87" cy="788"/>
                <a:chOff x="4667" y="260"/>
                <a:chExt cx="87" cy="788"/>
              </a:xfrm>
            </p:grpSpPr>
            <p:sp>
              <p:nvSpPr>
                <p:cNvPr id="141326" name="Freeform 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41327" name="Freeform 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41320" name="Group 8"/>
              <p:cNvGrpSpPr>
                <a:grpSpLocks/>
              </p:cNvGrpSpPr>
              <p:nvPr/>
            </p:nvGrpSpPr>
            <p:grpSpPr bwMode="auto">
              <a:xfrm>
                <a:off x="4679" y="210"/>
                <a:ext cx="636" cy="887"/>
                <a:chOff x="4679" y="210"/>
                <a:chExt cx="636" cy="887"/>
              </a:xfrm>
            </p:grpSpPr>
            <p:sp>
              <p:nvSpPr>
                <p:cNvPr id="141321" name="Freeform 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41322" name="Freeform 1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41323" name="Freeform 1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41324" name="Rectangle 1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41325" name="Freeform 1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41318" name="Rectangle 1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141316" name="Rectangle 15"/>
          <p:cNvSpPr>
            <a:spLocks noGrp="1" noChangeArrowheads="1"/>
          </p:cNvSpPr>
          <p:nvPr>
            <p:ph type="title"/>
          </p:nvPr>
        </p:nvSpPr>
        <p:spPr>
          <a:noFill/>
        </p:spPr>
        <p:txBody>
          <a:bodyPr lIns="90488" tIns="44450" rIns="90488" bIns="44450"/>
          <a:lstStyle/>
          <a:p>
            <a:pPr eaLnBrk="1" hangingPunct="1">
              <a:lnSpc>
                <a:spcPct val="90000"/>
              </a:lnSpc>
            </a:pPr>
            <a:r>
              <a:rPr lang="en-US" smtClean="0"/>
              <a:t>Quick Check </a:t>
            </a:r>
            <a:r>
              <a:rPr lang="en-US" sz="2100" smtClean="0">
                <a:sym typeface="Wingdings" pitchFamily="-105" charset="2"/>
              </a:rPr>
              <a:t></a:t>
            </a:r>
          </a:p>
        </p:txBody>
      </p:sp>
    </p:spTree>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ChangeArrowheads="1"/>
          </p:cNvSpPr>
          <p:nvPr/>
        </p:nvSpPr>
        <p:spPr bwMode="auto">
          <a:xfrm>
            <a:off x="647700" y="1981200"/>
            <a:ext cx="7848600" cy="41910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solidFill>
                  <a:schemeClr val="bg2"/>
                </a:solidFill>
                <a:latin typeface="Verdana" pitchFamily="-105" charset="0"/>
              </a:rPr>
              <a:t>   </a:t>
            </a:r>
          </a:p>
          <a:p>
            <a:pPr marL="342900" indent="-342900" eaLnBrk="1" hangingPunct="1">
              <a:spcBef>
                <a:spcPct val="20000"/>
              </a:spcBef>
            </a:pPr>
            <a:r>
              <a:rPr lang="en-US" sz="2200">
                <a:solidFill>
                  <a:schemeClr val="bg2"/>
                </a:solidFill>
                <a:latin typeface="Verdana" pitchFamily="-105" charset="0"/>
              </a:rPr>
              <a:t>Hanson’s spending variance (VOSV) for variable manufacturing overhead for</a:t>
            </a:r>
            <a:br>
              <a:rPr lang="en-US" sz="2200">
                <a:solidFill>
                  <a:schemeClr val="bg2"/>
                </a:solidFill>
                <a:latin typeface="Verdana" pitchFamily="-105" charset="0"/>
              </a:rPr>
            </a:br>
            <a:r>
              <a:rPr lang="en-US" sz="2200">
                <a:solidFill>
                  <a:schemeClr val="bg2"/>
                </a:solidFill>
                <a:latin typeface="Verdana" pitchFamily="-105" charset="0"/>
              </a:rPr>
              <a:t>the week was:</a:t>
            </a:r>
          </a:p>
          <a:p>
            <a:pPr marL="342900" indent="-342900" eaLnBrk="1" hangingPunct="1">
              <a:spcBef>
                <a:spcPct val="20000"/>
              </a:spcBef>
            </a:pPr>
            <a:r>
              <a:rPr lang="en-US" sz="2200">
                <a:solidFill>
                  <a:schemeClr val="bg2"/>
                </a:solidFill>
                <a:latin typeface="Verdana" pitchFamily="-105" charset="0"/>
              </a:rPr>
              <a:t>	a.	$465 unfavorable.</a:t>
            </a:r>
          </a:p>
          <a:p>
            <a:pPr marL="342900" indent="-342900" eaLnBrk="1" hangingPunct="1">
              <a:spcBef>
                <a:spcPct val="20000"/>
              </a:spcBef>
            </a:pPr>
            <a:r>
              <a:rPr lang="en-US" sz="2200">
                <a:solidFill>
                  <a:schemeClr val="bg2"/>
                </a:solidFill>
                <a:latin typeface="Verdana" pitchFamily="-105" charset="0"/>
              </a:rPr>
              <a:t>	b.	$400 favorable.</a:t>
            </a:r>
          </a:p>
          <a:p>
            <a:pPr marL="342900" indent="-342900" eaLnBrk="1" hangingPunct="1">
              <a:spcBef>
                <a:spcPct val="20000"/>
              </a:spcBef>
            </a:pPr>
            <a:r>
              <a:rPr lang="en-US" sz="2200">
                <a:solidFill>
                  <a:schemeClr val="bg2"/>
                </a:solidFill>
                <a:latin typeface="Verdana" pitchFamily="-105" charset="0"/>
              </a:rPr>
              <a:t>	c.	$335 unfavorable.</a:t>
            </a:r>
          </a:p>
          <a:p>
            <a:pPr marL="342900" indent="-342900" eaLnBrk="1" hangingPunct="1">
              <a:spcBef>
                <a:spcPct val="20000"/>
              </a:spcBef>
            </a:pPr>
            <a:r>
              <a:rPr lang="en-US" sz="2200">
                <a:solidFill>
                  <a:schemeClr val="bg2"/>
                </a:solidFill>
                <a:latin typeface="Verdana" pitchFamily="-105" charset="0"/>
              </a:rPr>
              <a:t>	d.	$300 favorable.</a:t>
            </a:r>
          </a:p>
        </p:txBody>
      </p:sp>
      <p:sp>
        <p:nvSpPr>
          <p:cNvPr id="143363" name="Rectangle 3"/>
          <p:cNvSpPr>
            <a:spLocks noGrp="1" noChangeArrowheads="1"/>
          </p:cNvSpPr>
          <p:nvPr>
            <p:ph type="title"/>
          </p:nvPr>
        </p:nvSpPr>
        <p:spPr>
          <a:noFill/>
        </p:spPr>
        <p:txBody>
          <a:bodyPr lIns="90488" tIns="44450" rIns="90488" bIns="44450"/>
          <a:lstStyle/>
          <a:p>
            <a:pPr eaLnBrk="1" hangingPunct="1">
              <a:lnSpc>
                <a:spcPct val="90000"/>
              </a:lnSpc>
            </a:pPr>
            <a:r>
              <a:rPr lang="en-US" smtClean="0"/>
              <a:t>Quick Check </a:t>
            </a:r>
            <a:r>
              <a:rPr lang="en-US" sz="2100" smtClean="0">
                <a:sym typeface="Wingdings" pitchFamily="-105" charset="2"/>
              </a:rPr>
              <a:t></a:t>
            </a:r>
          </a:p>
        </p:txBody>
      </p:sp>
      <p:grpSp>
        <p:nvGrpSpPr>
          <p:cNvPr id="143364" name="Group 4"/>
          <p:cNvGrpSpPr>
            <a:grpSpLocks/>
          </p:cNvGrpSpPr>
          <p:nvPr/>
        </p:nvGrpSpPr>
        <p:grpSpPr bwMode="auto">
          <a:xfrm>
            <a:off x="7789863" y="39688"/>
            <a:ext cx="1201737" cy="1408112"/>
            <a:chOff x="4667" y="210"/>
            <a:chExt cx="757" cy="887"/>
          </a:xfrm>
        </p:grpSpPr>
        <p:grpSp>
          <p:nvGrpSpPr>
            <p:cNvPr id="143365" name="Group 5"/>
            <p:cNvGrpSpPr>
              <a:grpSpLocks/>
            </p:cNvGrpSpPr>
            <p:nvPr/>
          </p:nvGrpSpPr>
          <p:grpSpPr bwMode="auto">
            <a:xfrm>
              <a:off x="4667" y="210"/>
              <a:ext cx="648" cy="887"/>
              <a:chOff x="4667" y="210"/>
              <a:chExt cx="648" cy="887"/>
            </a:xfrm>
          </p:grpSpPr>
          <p:grpSp>
            <p:nvGrpSpPr>
              <p:cNvPr id="143367" name="Group 6"/>
              <p:cNvGrpSpPr>
                <a:grpSpLocks/>
              </p:cNvGrpSpPr>
              <p:nvPr/>
            </p:nvGrpSpPr>
            <p:grpSpPr bwMode="auto">
              <a:xfrm>
                <a:off x="4667" y="260"/>
                <a:ext cx="87" cy="788"/>
                <a:chOff x="4667" y="260"/>
                <a:chExt cx="87" cy="788"/>
              </a:xfrm>
            </p:grpSpPr>
            <p:sp>
              <p:nvSpPr>
                <p:cNvPr id="143374" name="Freeform 7"/>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43375" name="Freeform 8"/>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43368" name="Group 9"/>
              <p:cNvGrpSpPr>
                <a:grpSpLocks/>
              </p:cNvGrpSpPr>
              <p:nvPr/>
            </p:nvGrpSpPr>
            <p:grpSpPr bwMode="auto">
              <a:xfrm>
                <a:off x="4679" y="210"/>
                <a:ext cx="636" cy="887"/>
                <a:chOff x="4679" y="210"/>
                <a:chExt cx="636" cy="887"/>
              </a:xfrm>
            </p:grpSpPr>
            <p:sp>
              <p:nvSpPr>
                <p:cNvPr id="143369" name="Freeform 10"/>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43370" name="Freeform 11"/>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43371" name="Freeform 12"/>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43372" name="Rectangle 13"/>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43373" name="Freeform 14"/>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43366" name="Rectangle 15"/>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77218"/>
                                        </p:tgtEl>
                                        <p:attrNameLst>
                                          <p:attrName>style.visibility</p:attrName>
                                        </p:attrNameLst>
                                      </p:cBhvr>
                                      <p:to>
                                        <p:strVal val="visible"/>
                                      </p:to>
                                    </p:set>
                                    <p:animEffect transition="in" filter="wipe(up)">
                                      <p:cBhvr>
                                        <p:cTn id="7" dur="500"/>
                                        <p:tgtEl>
                                          <p:spTgt spid="777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18"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ChangeArrowheads="1"/>
          </p:cNvSpPr>
          <p:nvPr/>
        </p:nvSpPr>
        <p:spPr bwMode="auto">
          <a:xfrm>
            <a:off x="647700" y="1981200"/>
            <a:ext cx="7848600" cy="41910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solidFill>
                  <a:schemeClr val="tx2"/>
                </a:solidFill>
                <a:latin typeface="Verdana" pitchFamily="-105" charset="0"/>
              </a:rPr>
              <a:t>   </a:t>
            </a:r>
            <a:r>
              <a:rPr lang="en-US" sz="2200">
                <a:latin typeface="Verdana" pitchFamily="-105" charset="0"/>
              </a:rPr>
              <a:t>Hanson’s spending variance (VOSV) for variable manufacturing overhead for</a:t>
            </a:r>
            <a:br>
              <a:rPr lang="en-US" sz="2200">
                <a:latin typeface="Verdana" pitchFamily="-105" charset="0"/>
              </a:rPr>
            </a:br>
            <a:r>
              <a:rPr lang="en-US" sz="2200">
                <a:latin typeface="Verdana" pitchFamily="-105" charset="0"/>
              </a:rPr>
              <a:t>the week was:</a:t>
            </a:r>
          </a:p>
          <a:p>
            <a:pPr marL="342900" indent="-342900" eaLnBrk="1" hangingPunct="1">
              <a:spcBef>
                <a:spcPct val="20000"/>
              </a:spcBef>
            </a:pPr>
            <a:r>
              <a:rPr lang="en-US" sz="2200">
                <a:latin typeface="Verdana" pitchFamily="-105" charset="0"/>
              </a:rPr>
              <a:t>	a.	$465 unfavorable.</a:t>
            </a:r>
          </a:p>
          <a:p>
            <a:pPr marL="342900" indent="-342900" eaLnBrk="1" hangingPunct="1">
              <a:spcBef>
                <a:spcPct val="20000"/>
              </a:spcBef>
            </a:pPr>
            <a:r>
              <a:rPr lang="en-US" sz="2200">
                <a:solidFill>
                  <a:schemeClr val="tx2"/>
                </a:solidFill>
                <a:latin typeface="Verdana" pitchFamily="-105" charset="0"/>
              </a:rPr>
              <a:t>	</a:t>
            </a:r>
            <a:r>
              <a:rPr lang="en-US" sz="2200">
                <a:solidFill>
                  <a:schemeClr val="accent1"/>
                </a:solidFill>
                <a:latin typeface="Verdana" pitchFamily="-105" charset="0"/>
              </a:rPr>
              <a:t>b.	$400 favorable.</a:t>
            </a:r>
          </a:p>
          <a:p>
            <a:pPr marL="342900" indent="-342900" eaLnBrk="1" hangingPunct="1">
              <a:spcBef>
                <a:spcPct val="20000"/>
              </a:spcBef>
            </a:pPr>
            <a:r>
              <a:rPr lang="en-US" sz="2200">
                <a:solidFill>
                  <a:schemeClr val="accent1"/>
                </a:solidFill>
                <a:latin typeface="Verdana" pitchFamily="-105" charset="0"/>
              </a:rPr>
              <a:t>	c.	$335 unfavorable.</a:t>
            </a:r>
          </a:p>
          <a:p>
            <a:pPr marL="342900" indent="-342900" eaLnBrk="1" hangingPunct="1">
              <a:spcBef>
                <a:spcPct val="20000"/>
              </a:spcBef>
            </a:pPr>
            <a:r>
              <a:rPr lang="en-US" sz="2200">
                <a:solidFill>
                  <a:schemeClr val="accent1"/>
                </a:solidFill>
                <a:latin typeface="Verdana" pitchFamily="-105" charset="0"/>
              </a:rPr>
              <a:t>	d.	$300 favorable.</a:t>
            </a:r>
          </a:p>
        </p:txBody>
      </p:sp>
      <p:sp>
        <p:nvSpPr>
          <p:cNvPr id="145411" name="Oval 3"/>
          <p:cNvSpPr>
            <a:spLocks noChangeArrowheads="1"/>
          </p:cNvSpPr>
          <p:nvPr/>
        </p:nvSpPr>
        <p:spPr bwMode="auto">
          <a:xfrm>
            <a:off x="914400" y="2971800"/>
            <a:ext cx="635000" cy="635000"/>
          </a:xfrm>
          <a:prstGeom prst="ellipse">
            <a:avLst/>
          </a:prstGeom>
          <a:noFill/>
          <a:ln w="50800">
            <a:solidFill>
              <a:srgbClr val="FF0000"/>
            </a:solidFill>
            <a:round/>
            <a:headEnd/>
            <a:tailEnd/>
          </a:ln>
        </p:spPr>
        <p:txBody>
          <a:bodyPr wrap="none" anchor="ctr"/>
          <a:lstStyle/>
          <a:p>
            <a:endParaRPr lang="en-US"/>
          </a:p>
        </p:txBody>
      </p:sp>
      <p:sp>
        <p:nvSpPr>
          <p:cNvPr id="145412" name="Rectangle 4"/>
          <p:cNvSpPr>
            <a:spLocks noGrp="1" noChangeArrowheads="1"/>
          </p:cNvSpPr>
          <p:nvPr>
            <p:ph type="title"/>
          </p:nvPr>
        </p:nvSpPr>
        <p:spPr>
          <a:noFill/>
        </p:spPr>
        <p:txBody>
          <a:bodyPr lIns="90488" tIns="44450" rIns="90488" bIns="44450"/>
          <a:lstStyle/>
          <a:p>
            <a:pPr eaLnBrk="1" hangingPunct="1">
              <a:lnSpc>
                <a:spcPct val="90000"/>
              </a:lnSpc>
            </a:pPr>
            <a:r>
              <a:rPr lang="en-US" smtClean="0"/>
              <a:t>Quick Check </a:t>
            </a:r>
            <a:r>
              <a:rPr lang="en-US" sz="2100" smtClean="0">
                <a:sym typeface="Wingdings" pitchFamily="-105" charset="2"/>
              </a:rPr>
              <a:t></a:t>
            </a:r>
          </a:p>
        </p:txBody>
      </p:sp>
      <p:grpSp>
        <p:nvGrpSpPr>
          <p:cNvPr id="145413" name="Group 5"/>
          <p:cNvGrpSpPr>
            <a:grpSpLocks/>
          </p:cNvGrpSpPr>
          <p:nvPr/>
        </p:nvGrpSpPr>
        <p:grpSpPr bwMode="auto">
          <a:xfrm>
            <a:off x="4114800" y="3581400"/>
            <a:ext cx="4872038" cy="2017713"/>
            <a:chOff x="2739" y="2256"/>
            <a:chExt cx="2922" cy="1271"/>
          </a:xfrm>
        </p:grpSpPr>
        <p:sp>
          <p:nvSpPr>
            <p:cNvPr id="145426" name="Freeform 6"/>
            <p:cNvSpPr>
              <a:spLocks/>
            </p:cNvSpPr>
            <p:nvPr/>
          </p:nvSpPr>
          <p:spPr bwMode="auto">
            <a:xfrm>
              <a:off x="3090" y="2256"/>
              <a:ext cx="750" cy="988"/>
            </a:xfrm>
            <a:custGeom>
              <a:avLst/>
              <a:gdLst>
                <a:gd name="T0" fmla="*/ 158 w 750"/>
                <a:gd name="T1" fmla="*/ 86 h 988"/>
                <a:gd name="T2" fmla="*/ 191 w 750"/>
                <a:gd name="T3" fmla="*/ 106 h 988"/>
                <a:gd name="T4" fmla="*/ 243 w 750"/>
                <a:gd name="T5" fmla="*/ 132 h 988"/>
                <a:gd name="T6" fmla="*/ 298 w 750"/>
                <a:gd name="T7" fmla="*/ 165 h 988"/>
                <a:gd name="T8" fmla="*/ 348 w 750"/>
                <a:gd name="T9" fmla="*/ 203 h 988"/>
                <a:gd name="T10" fmla="*/ 400 w 750"/>
                <a:gd name="T11" fmla="*/ 247 h 988"/>
                <a:gd name="T12" fmla="*/ 445 w 750"/>
                <a:gd name="T13" fmla="*/ 295 h 988"/>
                <a:gd name="T14" fmla="*/ 495 w 750"/>
                <a:gd name="T15" fmla="*/ 344 h 988"/>
                <a:gd name="T16" fmla="*/ 535 w 750"/>
                <a:gd name="T17" fmla="*/ 401 h 988"/>
                <a:gd name="T18" fmla="*/ 574 w 750"/>
                <a:gd name="T19" fmla="*/ 455 h 988"/>
                <a:gd name="T20" fmla="*/ 613 w 750"/>
                <a:gd name="T21" fmla="*/ 516 h 988"/>
                <a:gd name="T22" fmla="*/ 643 w 750"/>
                <a:gd name="T23" fmla="*/ 580 h 988"/>
                <a:gd name="T24" fmla="*/ 671 w 750"/>
                <a:gd name="T25" fmla="*/ 640 h 988"/>
                <a:gd name="T26" fmla="*/ 698 w 750"/>
                <a:gd name="T27" fmla="*/ 706 h 988"/>
                <a:gd name="T28" fmla="*/ 714 w 750"/>
                <a:gd name="T29" fmla="*/ 769 h 988"/>
                <a:gd name="T30" fmla="*/ 731 w 750"/>
                <a:gd name="T31" fmla="*/ 837 h 988"/>
                <a:gd name="T32" fmla="*/ 742 w 750"/>
                <a:gd name="T33" fmla="*/ 903 h 988"/>
                <a:gd name="T34" fmla="*/ 749 w 750"/>
                <a:gd name="T35" fmla="*/ 964 h 988"/>
                <a:gd name="T36" fmla="*/ 748 w 750"/>
                <a:gd name="T37" fmla="*/ 987 h 988"/>
                <a:gd name="T38" fmla="*/ 736 w 750"/>
                <a:gd name="T39" fmla="*/ 903 h 988"/>
                <a:gd name="T40" fmla="*/ 720 w 750"/>
                <a:gd name="T41" fmla="*/ 843 h 988"/>
                <a:gd name="T42" fmla="*/ 698 w 750"/>
                <a:gd name="T43" fmla="*/ 784 h 988"/>
                <a:gd name="T44" fmla="*/ 670 w 750"/>
                <a:gd name="T45" fmla="*/ 727 h 988"/>
                <a:gd name="T46" fmla="*/ 637 w 750"/>
                <a:gd name="T47" fmla="*/ 671 h 988"/>
                <a:gd name="T48" fmla="*/ 597 w 750"/>
                <a:gd name="T49" fmla="*/ 610 h 988"/>
                <a:gd name="T50" fmla="*/ 554 w 750"/>
                <a:gd name="T51" fmla="*/ 555 h 988"/>
                <a:gd name="T52" fmla="*/ 506 w 750"/>
                <a:gd name="T53" fmla="*/ 507 h 988"/>
                <a:gd name="T54" fmla="*/ 453 w 750"/>
                <a:gd name="T55" fmla="*/ 454 h 988"/>
                <a:gd name="T56" fmla="*/ 396 w 750"/>
                <a:gd name="T57" fmla="*/ 407 h 988"/>
                <a:gd name="T58" fmla="*/ 340 w 750"/>
                <a:gd name="T59" fmla="*/ 366 h 988"/>
                <a:gd name="T60" fmla="*/ 280 w 750"/>
                <a:gd name="T61" fmla="*/ 328 h 988"/>
                <a:gd name="T62" fmla="*/ 219 w 750"/>
                <a:gd name="T63" fmla="*/ 295 h 988"/>
                <a:gd name="T64" fmla="*/ 155 w 750"/>
                <a:gd name="T65" fmla="*/ 266 h 988"/>
                <a:gd name="T66" fmla="*/ 153 w 750"/>
                <a:gd name="T67" fmla="*/ 356 h 988"/>
                <a:gd name="T68" fmla="*/ 0 w 750"/>
                <a:gd name="T69" fmla="*/ 121 h 988"/>
                <a:gd name="T70" fmla="*/ 158 w 750"/>
                <a:gd name="T71" fmla="*/ 0 h 988"/>
                <a:gd name="T72" fmla="*/ 158 w 750"/>
                <a:gd name="T73" fmla="*/ 86 h 9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0"/>
                <a:gd name="T112" fmla="*/ 0 h 988"/>
                <a:gd name="T113" fmla="*/ 750 w 750"/>
                <a:gd name="T114" fmla="*/ 988 h 9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0" h="988">
                  <a:moveTo>
                    <a:pt x="158" y="86"/>
                  </a:moveTo>
                  <a:lnTo>
                    <a:pt x="191" y="106"/>
                  </a:lnTo>
                  <a:lnTo>
                    <a:pt x="243" y="132"/>
                  </a:lnTo>
                  <a:lnTo>
                    <a:pt x="298" y="165"/>
                  </a:lnTo>
                  <a:lnTo>
                    <a:pt x="348" y="203"/>
                  </a:lnTo>
                  <a:lnTo>
                    <a:pt x="400" y="247"/>
                  </a:lnTo>
                  <a:lnTo>
                    <a:pt x="445" y="295"/>
                  </a:lnTo>
                  <a:lnTo>
                    <a:pt x="495" y="344"/>
                  </a:lnTo>
                  <a:lnTo>
                    <a:pt x="535" y="401"/>
                  </a:lnTo>
                  <a:lnTo>
                    <a:pt x="574" y="455"/>
                  </a:lnTo>
                  <a:lnTo>
                    <a:pt x="613" y="516"/>
                  </a:lnTo>
                  <a:lnTo>
                    <a:pt x="643" y="580"/>
                  </a:lnTo>
                  <a:lnTo>
                    <a:pt x="671" y="640"/>
                  </a:lnTo>
                  <a:lnTo>
                    <a:pt x="698" y="706"/>
                  </a:lnTo>
                  <a:lnTo>
                    <a:pt x="714" y="769"/>
                  </a:lnTo>
                  <a:lnTo>
                    <a:pt x="731" y="837"/>
                  </a:lnTo>
                  <a:lnTo>
                    <a:pt x="742" y="903"/>
                  </a:lnTo>
                  <a:lnTo>
                    <a:pt x="749" y="964"/>
                  </a:lnTo>
                  <a:lnTo>
                    <a:pt x="748" y="987"/>
                  </a:lnTo>
                  <a:lnTo>
                    <a:pt x="736" y="903"/>
                  </a:lnTo>
                  <a:lnTo>
                    <a:pt x="720" y="843"/>
                  </a:lnTo>
                  <a:lnTo>
                    <a:pt x="698" y="784"/>
                  </a:lnTo>
                  <a:lnTo>
                    <a:pt x="670" y="727"/>
                  </a:lnTo>
                  <a:lnTo>
                    <a:pt x="637" y="671"/>
                  </a:lnTo>
                  <a:lnTo>
                    <a:pt x="597" y="610"/>
                  </a:lnTo>
                  <a:lnTo>
                    <a:pt x="554" y="555"/>
                  </a:lnTo>
                  <a:lnTo>
                    <a:pt x="506" y="507"/>
                  </a:lnTo>
                  <a:lnTo>
                    <a:pt x="453" y="454"/>
                  </a:lnTo>
                  <a:lnTo>
                    <a:pt x="396" y="407"/>
                  </a:lnTo>
                  <a:lnTo>
                    <a:pt x="340" y="366"/>
                  </a:lnTo>
                  <a:lnTo>
                    <a:pt x="280" y="328"/>
                  </a:lnTo>
                  <a:lnTo>
                    <a:pt x="219" y="295"/>
                  </a:lnTo>
                  <a:lnTo>
                    <a:pt x="155" y="266"/>
                  </a:lnTo>
                  <a:lnTo>
                    <a:pt x="153" y="356"/>
                  </a:lnTo>
                  <a:lnTo>
                    <a:pt x="0" y="121"/>
                  </a:lnTo>
                  <a:lnTo>
                    <a:pt x="158" y="0"/>
                  </a:lnTo>
                  <a:lnTo>
                    <a:pt x="158" y="86"/>
                  </a:lnTo>
                </a:path>
              </a:pathLst>
            </a:custGeom>
            <a:solidFill>
              <a:srgbClr val="FF0000"/>
            </a:solidFill>
            <a:ln w="12700" cap="rnd">
              <a:solidFill>
                <a:srgbClr val="FF0000"/>
              </a:solidFill>
              <a:round/>
              <a:headEnd/>
              <a:tailEnd/>
            </a:ln>
          </p:spPr>
          <p:txBody>
            <a:bodyPr/>
            <a:lstStyle/>
            <a:p>
              <a:endParaRPr lang="en-US"/>
            </a:p>
          </p:txBody>
        </p:sp>
        <p:sp>
          <p:nvSpPr>
            <p:cNvPr id="145427" name="Rectangle 7"/>
            <p:cNvSpPr>
              <a:spLocks noChangeArrowheads="1"/>
            </p:cNvSpPr>
            <p:nvPr/>
          </p:nvSpPr>
          <p:spPr bwMode="auto">
            <a:xfrm>
              <a:off x="2739" y="2749"/>
              <a:ext cx="2922" cy="778"/>
            </a:xfrm>
            <a:prstGeom prst="rect">
              <a:avLst/>
            </a:prstGeom>
            <a:solidFill>
              <a:srgbClr val="FFFFCC"/>
            </a:solidFill>
            <a:ln w="50800">
              <a:solidFill>
                <a:srgbClr val="FF0000"/>
              </a:solidFill>
              <a:miter lim="800000"/>
              <a:headEnd/>
              <a:tailEnd/>
            </a:ln>
          </p:spPr>
          <p:txBody>
            <a:bodyPr lIns="90488" tIns="44450" rIns="90488" bIns="44450">
              <a:spAutoFit/>
            </a:bodyPr>
            <a:lstStyle/>
            <a:p>
              <a:pPr eaLnBrk="1" hangingPunct="1">
                <a:spcBef>
                  <a:spcPct val="50000"/>
                </a:spcBef>
              </a:pPr>
              <a:r>
                <a:rPr lang="en-US" sz="2400" b="1">
                  <a:solidFill>
                    <a:srgbClr val="FF0000"/>
                  </a:solidFill>
                </a:rPr>
                <a:t> VOSV = AH(AR - SR)</a:t>
              </a:r>
              <a:br>
                <a:rPr lang="en-US" sz="2400" b="1">
                  <a:solidFill>
                    <a:srgbClr val="FF0000"/>
                  </a:solidFill>
                </a:rPr>
              </a:br>
              <a:r>
                <a:rPr lang="en-US" sz="2400" b="1">
                  <a:solidFill>
                    <a:srgbClr val="FF0000"/>
                  </a:solidFill>
                </a:rPr>
                <a:t> VOSV = 1,550 hrs($3.30 - $3.00)</a:t>
              </a:r>
              <a:br>
                <a:rPr lang="en-US" sz="2400" b="1">
                  <a:solidFill>
                    <a:srgbClr val="FF0000"/>
                  </a:solidFill>
                </a:rPr>
              </a:br>
              <a:r>
                <a:rPr lang="en-US" sz="2400" b="1">
                  <a:solidFill>
                    <a:srgbClr val="FF0000"/>
                  </a:solidFill>
                </a:rPr>
                <a:t> VOSV = $465 unfavorable</a:t>
              </a:r>
            </a:p>
          </p:txBody>
        </p:sp>
      </p:grpSp>
      <p:grpSp>
        <p:nvGrpSpPr>
          <p:cNvPr id="145414" name="Group 8"/>
          <p:cNvGrpSpPr>
            <a:grpSpLocks/>
          </p:cNvGrpSpPr>
          <p:nvPr/>
        </p:nvGrpSpPr>
        <p:grpSpPr bwMode="auto">
          <a:xfrm>
            <a:off x="7789863" y="39688"/>
            <a:ext cx="1201737" cy="1408112"/>
            <a:chOff x="4667" y="210"/>
            <a:chExt cx="757" cy="887"/>
          </a:xfrm>
        </p:grpSpPr>
        <p:grpSp>
          <p:nvGrpSpPr>
            <p:cNvPr id="145415" name="Group 9"/>
            <p:cNvGrpSpPr>
              <a:grpSpLocks/>
            </p:cNvGrpSpPr>
            <p:nvPr/>
          </p:nvGrpSpPr>
          <p:grpSpPr bwMode="auto">
            <a:xfrm>
              <a:off x="4667" y="210"/>
              <a:ext cx="648" cy="887"/>
              <a:chOff x="4667" y="210"/>
              <a:chExt cx="648" cy="887"/>
            </a:xfrm>
          </p:grpSpPr>
          <p:grpSp>
            <p:nvGrpSpPr>
              <p:cNvPr id="145417" name="Group 10"/>
              <p:cNvGrpSpPr>
                <a:grpSpLocks/>
              </p:cNvGrpSpPr>
              <p:nvPr/>
            </p:nvGrpSpPr>
            <p:grpSpPr bwMode="auto">
              <a:xfrm>
                <a:off x="4667" y="260"/>
                <a:ext cx="87" cy="788"/>
                <a:chOff x="4667" y="260"/>
                <a:chExt cx="87" cy="788"/>
              </a:xfrm>
            </p:grpSpPr>
            <p:sp>
              <p:nvSpPr>
                <p:cNvPr id="145424" name="Freeform 11"/>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45425" name="Freeform 12"/>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45418" name="Group 13"/>
              <p:cNvGrpSpPr>
                <a:grpSpLocks/>
              </p:cNvGrpSpPr>
              <p:nvPr/>
            </p:nvGrpSpPr>
            <p:grpSpPr bwMode="auto">
              <a:xfrm>
                <a:off x="4679" y="210"/>
                <a:ext cx="636" cy="887"/>
                <a:chOff x="4679" y="210"/>
                <a:chExt cx="636" cy="887"/>
              </a:xfrm>
            </p:grpSpPr>
            <p:sp>
              <p:nvSpPr>
                <p:cNvPr id="145419" name="Freeform 14"/>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45420" name="Freeform 15"/>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45421" name="Freeform 16"/>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45422" name="Rectangle 17"/>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45423" name="Freeform 18"/>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45416" name="Rectangle 19"/>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ChangeArrowheads="1"/>
          </p:cNvSpPr>
          <p:nvPr/>
        </p:nvSpPr>
        <p:spPr bwMode="auto">
          <a:xfrm>
            <a:off x="571500" y="1981200"/>
            <a:ext cx="8001000" cy="37338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latin typeface="Verdana" pitchFamily="-105" charset="0"/>
              </a:rPr>
              <a:t>  </a:t>
            </a:r>
          </a:p>
          <a:p>
            <a:pPr marL="342900" indent="-342900" eaLnBrk="1" hangingPunct="1">
              <a:spcBef>
                <a:spcPct val="20000"/>
              </a:spcBef>
            </a:pPr>
            <a:r>
              <a:rPr lang="en-US" sz="2200">
                <a:latin typeface="Verdana" pitchFamily="-105" charset="0"/>
              </a:rPr>
              <a:t> Hanson’s efficiency variance (VOEV) for variable manufacturing overhead for the week was:</a:t>
            </a:r>
          </a:p>
          <a:p>
            <a:pPr marL="342900" indent="-342900" eaLnBrk="1" hangingPunct="1">
              <a:spcBef>
                <a:spcPct val="20000"/>
              </a:spcBef>
            </a:pPr>
            <a:r>
              <a:rPr lang="en-US" sz="2200">
                <a:latin typeface="Verdana" pitchFamily="-105" charset="0"/>
              </a:rPr>
              <a:t>	a.	$435 unfavorable.</a:t>
            </a:r>
          </a:p>
          <a:p>
            <a:pPr marL="342900" indent="-342900" eaLnBrk="1" hangingPunct="1">
              <a:spcBef>
                <a:spcPct val="20000"/>
              </a:spcBef>
            </a:pPr>
            <a:r>
              <a:rPr lang="en-US" sz="2200">
                <a:latin typeface="Verdana" pitchFamily="-105" charset="0"/>
              </a:rPr>
              <a:t>	b.	$435 favorable.</a:t>
            </a:r>
          </a:p>
          <a:p>
            <a:pPr marL="342900" indent="-342900" eaLnBrk="1" hangingPunct="1">
              <a:spcBef>
                <a:spcPct val="20000"/>
              </a:spcBef>
            </a:pPr>
            <a:r>
              <a:rPr lang="en-US" sz="2200">
                <a:latin typeface="Verdana" pitchFamily="-105" charset="0"/>
              </a:rPr>
              <a:t>	c.	$150 unfavorable.</a:t>
            </a:r>
          </a:p>
          <a:p>
            <a:pPr marL="342900" indent="-342900" eaLnBrk="1" hangingPunct="1">
              <a:spcBef>
                <a:spcPct val="20000"/>
              </a:spcBef>
            </a:pPr>
            <a:r>
              <a:rPr lang="en-US" sz="2200">
                <a:latin typeface="Verdana" pitchFamily="-105" charset="0"/>
              </a:rPr>
              <a:t>	d.	$150 favorable.</a:t>
            </a:r>
          </a:p>
        </p:txBody>
      </p:sp>
      <p:sp>
        <p:nvSpPr>
          <p:cNvPr id="147459" name="Rectangle 3"/>
          <p:cNvSpPr>
            <a:spLocks noGrp="1" noChangeArrowheads="1"/>
          </p:cNvSpPr>
          <p:nvPr>
            <p:ph type="title"/>
          </p:nvPr>
        </p:nvSpPr>
        <p:spPr>
          <a:noFill/>
        </p:spPr>
        <p:txBody>
          <a:bodyPr lIns="90488" tIns="44450" rIns="90488" bIns="44450"/>
          <a:lstStyle/>
          <a:p>
            <a:pPr eaLnBrk="1" hangingPunct="1">
              <a:lnSpc>
                <a:spcPct val="90000"/>
              </a:lnSpc>
            </a:pPr>
            <a:r>
              <a:rPr lang="en-US" smtClean="0"/>
              <a:t>Quick Check </a:t>
            </a:r>
            <a:r>
              <a:rPr lang="en-US" sz="2100" smtClean="0">
                <a:sym typeface="Wingdings" pitchFamily="-105" charset="2"/>
              </a:rPr>
              <a:t></a:t>
            </a:r>
          </a:p>
        </p:txBody>
      </p:sp>
      <p:grpSp>
        <p:nvGrpSpPr>
          <p:cNvPr id="147460" name="Group 4"/>
          <p:cNvGrpSpPr>
            <a:grpSpLocks/>
          </p:cNvGrpSpPr>
          <p:nvPr/>
        </p:nvGrpSpPr>
        <p:grpSpPr bwMode="auto">
          <a:xfrm>
            <a:off x="7789863" y="39688"/>
            <a:ext cx="1201737" cy="1408112"/>
            <a:chOff x="4667" y="210"/>
            <a:chExt cx="757" cy="887"/>
          </a:xfrm>
        </p:grpSpPr>
        <p:grpSp>
          <p:nvGrpSpPr>
            <p:cNvPr id="147461" name="Group 5"/>
            <p:cNvGrpSpPr>
              <a:grpSpLocks/>
            </p:cNvGrpSpPr>
            <p:nvPr/>
          </p:nvGrpSpPr>
          <p:grpSpPr bwMode="auto">
            <a:xfrm>
              <a:off x="4667" y="210"/>
              <a:ext cx="648" cy="887"/>
              <a:chOff x="4667" y="210"/>
              <a:chExt cx="648" cy="887"/>
            </a:xfrm>
          </p:grpSpPr>
          <p:grpSp>
            <p:nvGrpSpPr>
              <p:cNvPr id="147463" name="Group 6"/>
              <p:cNvGrpSpPr>
                <a:grpSpLocks/>
              </p:cNvGrpSpPr>
              <p:nvPr/>
            </p:nvGrpSpPr>
            <p:grpSpPr bwMode="auto">
              <a:xfrm>
                <a:off x="4667" y="260"/>
                <a:ext cx="87" cy="788"/>
                <a:chOff x="4667" y="260"/>
                <a:chExt cx="87" cy="788"/>
              </a:xfrm>
            </p:grpSpPr>
            <p:sp>
              <p:nvSpPr>
                <p:cNvPr id="147470" name="Freeform 7"/>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47471" name="Freeform 8"/>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47464" name="Group 9"/>
              <p:cNvGrpSpPr>
                <a:grpSpLocks/>
              </p:cNvGrpSpPr>
              <p:nvPr/>
            </p:nvGrpSpPr>
            <p:grpSpPr bwMode="auto">
              <a:xfrm>
                <a:off x="4679" y="210"/>
                <a:ext cx="636" cy="887"/>
                <a:chOff x="4679" y="210"/>
                <a:chExt cx="636" cy="887"/>
              </a:xfrm>
            </p:grpSpPr>
            <p:sp>
              <p:nvSpPr>
                <p:cNvPr id="147465" name="Freeform 10"/>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47466" name="Freeform 11"/>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47467" name="Freeform 12"/>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47468" name="Rectangle 13"/>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47469" name="Freeform 14"/>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47462" name="Rectangle 15"/>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81314"/>
                                        </p:tgtEl>
                                        <p:attrNameLst>
                                          <p:attrName>style.visibility</p:attrName>
                                        </p:attrNameLst>
                                      </p:cBhvr>
                                      <p:to>
                                        <p:strVal val="visible"/>
                                      </p:to>
                                    </p:set>
                                    <p:animEffect transition="in" filter="wipe(up)">
                                      <p:cBhvr>
                                        <p:cTn id="7" dur="500"/>
                                        <p:tgtEl>
                                          <p:spTgt spid="781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4"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ChangeArrowheads="1"/>
          </p:cNvSpPr>
          <p:nvPr/>
        </p:nvSpPr>
        <p:spPr bwMode="auto">
          <a:xfrm>
            <a:off x="571500" y="1981200"/>
            <a:ext cx="8001000" cy="3733800"/>
          </a:xfrm>
          <a:prstGeom prst="rect">
            <a:avLst/>
          </a:prstGeom>
          <a:solidFill>
            <a:schemeClr val="folHlink"/>
          </a:solidFill>
          <a:ln w="28575">
            <a:noFill/>
            <a:miter lim="800000"/>
            <a:headEnd/>
            <a:tailEnd/>
          </a:ln>
          <a:effectLst>
            <a:outerShdw dist="107763" dir="2700000" algn="ctr" rotWithShape="0">
              <a:schemeClr val="bg2"/>
            </a:outerShdw>
          </a:effectLst>
        </p:spPr>
        <p:txBody>
          <a:bodyPr lIns="90488" tIns="44450" rIns="90488" bIns="44450"/>
          <a:lstStyle/>
          <a:p>
            <a:pPr marL="342900" indent="-342900" eaLnBrk="1" hangingPunct="1">
              <a:spcBef>
                <a:spcPct val="20000"/>
              </a:spcBef>
            </a:pPr>
            <a:r>
              <a:rPr lang="en-US" sz="2200">
                <a:solidFill>
                  <a:schemeClr val="tx2"/>
                </a:solidFill>
                <a:latin typeface="Verdana" pitchFamily="-105" charset="0"/>
              </a:rPr>
              <a:t>   </a:t>
            </a:r>
          </a:p>
          <a:p>
            <a:pPr marL="342900" indent="-342900" eaLnBrk="1" hangingPunct="1">
              <a:spcBef>
                <a:spcPct val="20000"/>
              </a:spcBef>
            </a:pPr>
            <a:r>
              <a:rPr lang="en-US" sz="2200">
                <a:latin typeface="Verdana" pitchFamily="-105" charset="0"/>
              </a:rPr>
              <a:t>Hanson’s efficiency variance (VOEV) for variable manufacturing overhead for the week was:</a:t>
            </a:r>
          </a:p>
          <a:p>
            <a:pPr marL="342900" indent="-342900" eaLnBrk="1" hangingPunct="1">
              <a:spcBef>
                <a:spcPct val="20000"/>
              </a:spcBef>
            </a:pPr>
            <a:r>
              <a:rPr lang="en-US" sz="2200">
                <a:solidFill>
                  <a:schemeClr val="tx2"/>
                </a:solidFill>
                <a:latin typeface="Verdana" pitchFamily="-105" charset="0"/>
              </a:rPr>
              <a:t>	</a:t>
            </a:r>
            <a:r>
              <a:rPr lang="en-US" sz="2200">
                <a:solidFill>
                  <a:schemeClr val="accent1"/>
                </a:solidFill>
                <a:latin typeface="Verdana" pitchFamily="-105" charset="0"/>
              </a:rPr>
              <a:t>a.	$435 unfavorable.</a:t>
            </a:r>
          </a:p>
          <a:p>
            <a:pPr marL="342900" indent="-342900" eaLnBrk="1" hangingPunct="1">
              <a:spcBef>
                <a:spcPct val="20000"/>
              </a:spcBef>
            </a:pPr>
            <a:r>
              <a:rPr lang="en-US" sz="2200">
                <a:solidFill>
                  <a:schemeClr val="accent1"/>
                </a:solidFill>
                <a:latin typeface="Verdana" pitchFamily="-105" charset="0"/>
              </a:rPr>
              <a:t>	b.	$435 favorable.</a:t>
            </a:r>
          </a:p>
          <a:p>
            <a:pPr marL="342900" indent="-342900" eaLnBrk="1" hangingPunct="1">
              <a:spcBef>
                <a:spcPct val="20000"/>
              </a:spcBef>
            </a:pPr>
            <a:r>
              <a:rPr lang="en-US" sz="2200">
                <a:solidFill>
                  <a:schemeClr val="tx2"/>
                </a:solidFill>
                <a:latin typeface="Verdana" pitchFamily="-105" charset="0"/>
              </a:rPr>
              <a:t>	</a:t>
            </a:r>
            <a:r>
              <a:rPr lang="en-US" sz="2200">
                <a:latin typeface="Verdana" pitchFamily="-105" charset="0"/>
              </a:rPr>
              <a:t>c.	$150 unfavorable.</a:t>
            </a:r>
          </a:p>
          <a:p>
            <a:pPr marL="342900" indent="-342900" eaLnBrk="1" hangingPunct="1">
              <a:spcBef>
                <a:spcPct val="20000"/>
              </a:spcBef>
            </a:pPr>
            <a:r>
              <a:rPr lang="en-US" sz="2200">
                <a:solidFill>
                  <a:schemeClr val="tx2"/>
                </a:solidFill>
                <a:latin typeface="Verdana" pitchFamily="-105" charset="0"/>
              </a:rPr>
              <a:t>	</a:t>
            </a:r>
            <a:r>
              <a:rPr lang="en-US" sz="2200">
                <a:solidFill>
                  <a:schemeClr val="accent1"/>
                </a:solidFill>
                <a:latin typeface="Verdana" pitchFamily="-105" charset="0"/>
              </a:rPr>
              <a:t>d.	$150 favorable.</a:t>
            </a:r>
          </a:p>
        </p:txBody>
      </p:sp>
      <p:sp>
        <p:nvSpPr>
          <p:cNvPr id="149507" name="Oval 3"/>
          <p:cNvSpPr>
            <a:spLocks noChangeArrowheads="1"/>
          </p:cNvSpPr>
          <p:nvPr/>
        </p:nvSpPr>
        <p:spPr bwMode="auto">
          <a:xfrm>
            <a:off x="762000" y="3886200"/>
            <a:ext cx="635000" cy="635000"/>
          </a:xfrm>
          <a:prstGeom prst="ellipse">
            <a:avLst/>
          </a:prstGeom>
          <a:noFill/>
          <a:ln w="50800">
            <a:solidFill>
              <a:srgbClr val="FF0000"/>
            </a:solidFill>
            <a:round/>
            <a:headEnd/>
            <a:tailEnd/>
          </a:ln>
        </p:spPr>
        <p:txBody>
          <a:bodyPr wrap="none" anchor="ctr"/>
          <a:lstStyle/>
          <a:p>
            <a:endParaRPr lang="en-US"/>
          </a:p>
        </p:txBody>
      </p:sp>
      <p:sp>
        <p:nvSpPr>
          <p:cNvPr id="149508" name="Rectangle 4"/>
          <p:cNvSpPr>
            <a:spLocks noGrp="1" noChangeArrowheads="1"/>
          </p:cNvSpPr>
          <p:nvPr>
            <p:ph type="title"/>
          </p:nvPr>
        </p:nvSpPr>
        <p:spPr>
          <a:noFill/>
        </p:spPr>
        <p:txBody>
          <a:bodyPr lIns="90488" tIns="44450" rIns="90488" bIns="44450"/>
          <a:lstStyle/>
          <a:p>
            <a:pPr eaLnBrk="1" hangingPunct="1">
              <a:lnSpc>
                <a:spcPct val="90000"/>
              </a:lnSpc>
            </a:pPr>
            <a:r>
              <a:rPr lang="en-US" smtClean="0"/>
              <a:t>Quick Check </a:t>
            </a:r>
            <a:r>
              <a:rPr lang="en-US" sz="2100" smtClean="0">
                <a:sym typeface="Wingdings" pitchFamily="-105" charset="2"/>
              </a:rPr>
              <a:t></a:t>
            </a:r>
          </a:p>
        </p:txBody>
      </p:sp>
      <p:grpSp>
        <p:nvGrpSpPr>
          <p:cNvPr id="2" name="Group 5"/>
          <p:cNvGrpSpPr>
            <a:grpSpLocks/>
          </p:cNvGrpSpPr>
          <p:nvPr/>
        </p:nvGrpSpPr>
        <p:grpSpPr bwMode="auto">
          <a:xfrm>
            <a:off x="3124200" y="4749800"/>
            <a:ext cx="5843588" cy="1727200"/>
            <a:chOff x="1968" y="2992"/>
            <a:chExt cx="3681" cy="1088"/>
          </a:xfrm>
        </p:grpSpPr>
        <p:sp>
          <p:nvSpPr>
            <p:cNvPr id="149525" name="Freeform 6"/>
            <p:cNvSpPr>
              <a:spLocks/>
            </p:cNvSpPr>
            <p:nvPr/>
          </p:nvSpPr>
          <p:spPr bwMode="auto">
            <a:xfrm flipV="1">
              <a:off x="2857" y="2992"/>
              <a:ext cx="871" cy="720"/>
            </a:xfrm>
            <a:custGeom>
              <a:avLst/>
              <a:gdLst>
                <a:gd name="T0" fmla="*/ 213 w 750"/>
                <a:gd name="T1" fmla="*/ 479 h 988"/>
                <a:gd name="T2" fmla="*/ 258 w 750"/>
                <a:gd name="T3" fmla="*/ 468 h 988"/>
                <a:gd name="T4" fmla="*/ 327 w 750"/>
                <a:gd name="T5" fmla="*/ 454 h 988"/>
                <a:gd name="T6" fmla="*/ 402 w 750"/>
                <a:gd name="T7" fmla="*/ 437 h 988"/>
                <a:gd name="T8" fmla="*/ 469 w 750"/>
                <a:gd name="T9" fmla="*/ 416 h 988"/>
                <a:gd name="T10" fmla="*/ 540 w 750"/>
                <a:gd name="T11" fmla="*/ 393 h 988"/>
                <a:gd name="T12" fmla="*/ 600 w 750"/>
                <a:gd name="T13" fmla="*/ 367 h 988"/>
                <a:gd name="T14" fmla="*/ 668 w 750"/>
                <a:gd name="T15" fmla="*/ 342 h 988"/>
                <a:gd name="T16" fmla="*/ 721 w 750"/>
                <a:gd name="T17" fmla="*/ 311 h 988"/>
                <a:gd name="T18" fmla="*/ 775 w 750"/>
                <a:gd name="T19" fmla="*/ 283 h 988"/>
                <a:gd name="T20" fmla="*/ 827 w 750"/>
                <a:gd name="T21" fmla="*/ 250 h 988"/>
                <a:gd name="T22" fmla="*/ 868 w 750"/>
                <a:gd name="T23" fmla="*/ 216 h 988"/>
                <a:gd name="T24" fmla="*/ 905 w 750"/>
                <a:gd name="T25" fmla="*/ 184 h 988"/>
                <a:gd name="T26" fmla="*/ 942 w 750"/>
                <a:gd name="T27" fmla="*/ 149 h 988"/>
                <a:gd name="T28" fmla="*/ 963 w 750"/>
                <a:gd name="T29" fmla="*/ 116 h 988"/>
                <a:gd name="T30" fmla="*/ 986 w 750"/>
                <a:gd name="T31" fmla="*/ 79 h 988"/>
                <a:gd name="T32" fmla="*/ 1001 w 750"/>
                <a:gd name="T33" fmla="*/ 44 h 988"/>
                <a:gd name="T34" fmla="*/ 1010 w 750"/>
                <a:gd name="T35" fmla="*/ 12 h 988"/>
                <a:gd name="T36" fmla="*/ 1009 w 750"/>
                <a:gd name="T37" fmla="*/ 0 h 988"/>
                <a:gd name="T38" fmla="*/ 993 w 750"/>
                <a:gd name="T39" fmla="*/ 44 h 988"/>
                <a:gd name="T40" fmla="*/ 971 w 750"/>
                <a:gd name="T41" fmla="*/ 77 h 988"/>
                <a:gd name="T42" fmla="*/ 942 w 750"/>
                <a:gd name="T43" fmla="*/ 108 h 988"/>
                <a:gd name="T44" fmla="*/ 904 w 750"/>
                <a:gd name="T45" fmla="*/ 138 h 988"/>
                <a:gd name="T46" fmla="*/ 859 w 750"/>
                <a:gd name="T47" fmla="*/ 168 h 988"/>
                <a:gd name="T48" fmla="*/ 805 w 750"/>
                <a:gd name="T49" fmla="*/ 200 h 988"/>
                <a:gd name="T50" fmla="*/ 747 w 750"/>
                <a:gd name="T51" fmla="*/ 230 h 988"/>
                <a:gd name="T52" fmla="*/ 683 w 750"/>
                <a:gd name="T53" fmla="*/ 255 h 988"/>
                <a:gd name="T54" fmla="*/ 611 w 750"/>
                <a:gd name="T55" fmla="*/ 283 h 988"/>
                <a:gd name="T56" fmla="*/ 534 w 750"/>
                <a:gd name="T57" fmla="*/ 308 h 988"/>
                <a:gd name="T58" fmla="*/ 459 w 750"/>
                <a:gd name="T59" fmla="*/ 330 h 988"/>
                <a:gd name="T60" fmla="*/ 377 w 750"/>
                <a:gd name="T61" fmla="*/ 350 h 988"/>
                <a:gd name="T62" fmla="*/ 295 w 750"/>
                <a:gd name="T63" fmla="*/ 367 h 988"/>
                <a:gd name="T64" fmla="*/ 209 w 750"/>
                <a:gd name="T65" fmla="*/ 383 h 988"/>
                <a:gd name="T66" fmla="*/ 207 w 750"/>
                <a:gd name="T67" fmla="*/ 335 h 988"/>
                <a:gd name="T68" fmla="*/ 0 w 750"/>
                <a:gd name="T69" fmla="*/ 460 h 988"/>
                <a:gd name="T70" fmla="*/ 213 w 750"/>
                <a:gd name="T71" fmla="*/ 524 h 988"/>
                <a:gd name="T72" fmla="*/ 213 w 750"/>
                <a:gd name="T73" fmla="*/ 479 h 9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0"/>
                <a:gd name="T112" fmla="*/ 0 h 988"/>
                <a:gd name="T113" fmla="*/ 750 w 750"/>
                <a:gd name="T114" fmla="*/ 988 h 9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0" h="988">
                  <a:moveTo>
                    <a:pt x="158" y="901"/>
                  </a:moveTo>
                  <a:lnTo>
                    <a:pt x="191" y="881"/>
                  </a:lnTo>
                  <a:lnTo>
                    <a:pt x="243" y="855"/>
                  </a:lnTo>
                  <a:lnTo>
                    <a:pt x="298" y="822"/>
                  </a:lnTo>
                  <a:lnTo>
                    <a:pt x="348" y="784"/>
                  </a:lnTo>
                  <a:lnTo>
                    <a:pt x="400" y="740"/>
                  </a:lnTo>
                  <a:lnTo>
                    <a:pt x="445" y="692"/>
                  </a:lnTo>
                  <a:lnTo>
                    <a:pt x="495" y="643"/>
                  </a:lnTo>
                  <a:lnTo>
                    <a:pt x="535" y="586"/>
                  </a:lnTo>
                  <a:lnTo>
                    <a:pt x="574" y="532"/>
                  </a:lnTo>
                  <a:lnTo>
                    <a:pt x="613" y="471"/>
                  </a:lnTo>
                  <a:lnTo>
                    <a:pt x="643" y="407"/>
                  </a:lnTo>
                  <a:lnTo>
                    <a:pt x="671" y="347"/>
                  </a:lnTo>
                  <a:lnTo>
                    <a:pt x="698" y="281"/>
                  </a:lnTo>
                  <a:lnTo>
                    <a:pt x="714" y="218"/>
                  </a:lnTo>
                  <a:lnTo>
                    <a:pt x="731" y="150"/>
                  </a:lnTo>
                  <a:lnTo>
                    <a:pt x="742" y="84"/>
                  </a:lnTo>
                  <a:lnTo>
                    <a:pt x="749" y="23"/>
                  </a:lnTo>
                  <a:lnTo>
                    <a:pt x="748" y="0"/>
                  </a:lnTo>
                  <a:lnTo>
                    <a:pt x="736" y="84"/>
                  </a:lnTo>
                  <a:lnTo>
                    <a:pt x="720" y="144"/>
                  </a:lnTo>
                  <a:lnTo>
                    <a:pt x="698" y="203"/>
                  </a:lnTo>
                  <a:lnTo>
                    <a:pt x="670" y="260"/>
                  </a:lnTo>
                  <a:lnTo>
                    <a:pt x="637" y="316"/>
                  </a:lnTo>
                  <a:lnTo>
                    <a:pt x="597" y="377"/>
                  </a:lnTo>
                  <a:lnTo>
                    <a:pt x="554" y="432"/>
                  </a:lnTo>
                  <a:lnTo>
                    <a:pt x="506" y="480"/>
                  </a:lnTo>
                  <a:lnTo>
                    <a:pt x="453" y="533"/>
                  </a:lnTo>
                  <a:lnTo>
                    <a:pt x="396" y="580"/>
                  </a:lnTo>
                  <a:lnTo>
                    <a:pt x="340" y="621"/>
                  </a:lnTo>
                  <a:lnTo>
                    <a:pt x="280" y="659"/>
                  </a:lnTo>
                  <a:lnTo>
                    <a:pt x="219" y="692"/>
                  </a:lnTo>
                  <a:lnTo>
                    <a:pt x="155" y="721"/>
                  </a:lnTo>
                  <a:lnTo>
                    <a:pt x="153" y="631"/>
                  </a:lnTo>
                  <a:lnTo>
                    <a:pt x="0" y="866"/>
                  </a:lnTo>
                  <a:lnTo>
                    <a:pt x="158" y="987"/>
                  </a:lnTo>
                  <a:lnTo>
                    <a:pt x="158" y="901"/>
                  </a:lnTo>
                </a:path>
              </a:pathLst>
            </a:custGeom>
            <a:solidFill>
              <a:srgbClr val="FF0000"/>
            </a:solidFill>
            <a:ln w="12700" cap="rnd">
              <a:solidFill>
                <a:srgbClr val="FF0000"/>
              </a:solidFill>
              <a:round/>
              <a:headEnd/>
              <a:tailEnd/>
            </a:ln>
          </p:spPr>
          <p:txBody>
            <a:bodyPr/>
            <a:lstStyle/>
            <a:p>
              <a:endParaRPr lang="en-US"/>
            </a:p>
          </p:txBody>
        </p:sp>
        <p:sp>
          <p:nvSpPr>
            <p:cNvPr id="149526" name="Rectangle 7"/>
            <p:cNvSpPr>
              <a:spLocks noChangeArrowheads="1"/>
            </p:cNvSpPr>
            <p:nvPr/>
          </p:nvSpPr>
          <p:spPr bwMode="auto">
            <a:xfrm>
              <a:off x="1968" y="3302"/>
              <a:ext cx="3681" cy="778"/>
            </a:xfrm>
            <a:prstGeom prst="rect">
              <a:avLst/>
            </a:prstGeom>
            <a:solidFill>
              <a:srgbClr val="FFFFCC"/>
            </a:solidFill>
            <a:ln w="50800">
              <a:solidFill>
                <a:srgbClr val="FF0000"/>
              </a:solidFill>
              <a:miter lim="800000"/>
              <a:headEnd/>
              <a:tailEnd/>
            </a:ln>
          </p:spPr>
          <p:txBody>
            <a:bodyPr lIns="90488" tIns="44450" rIns="90488" bIns="44450">
              <a:spAutoFit/>
            </a:bodyPr>
            <a:lstStyle/>
            <a:p>
              <a:pPr eaLnBrk="1" hangingPunct="1">
                <a:spcBef>
                  <a:spcPct val="50000"/>
                </a:spcBef>
              </a:pPr>
              <a:r>
                <a:rPr lang="en-US" sz="2400" b="1">
                  <a:solidFill>
                    <a:srgbClr val="FF0000"/>
                  </a:solidFill>
                </a:rPr>
                <a:t> VOEV = SR(AH - SH)</a:t>
              </a:r>
              <a:br>
                <a:rPr lang="en-US" sz="2400" b="1">
                  <a:solidFill>
                    <a:srgbClr val="FF0000"/>
                  </a:solidFill>
                </a:rPr>
              </a:br>
              <a:r>
                <a:rPr lang="en-US" sz="2400" b="1">
                  <a:solidFill>
                    <a:srgbClr val="FF0000"/>
                  </a:solidFill>
                </a:rPr>
                <a:t> VOEV = $3.00(1,550 hrs - 1,500 hrs)</a:t>
              </a:r>
              <a:br>
                <a:rPr lang="en-US" sz="2400" b="1">
                  <a:solidFill>
                    <a:srgbClr val="FF0000"/>
                  </a:solidFill>
                </a:rPr>
              </a:br>
              <a:r>
                <a:rPr lang="en-US" sz="2400" b="1">
                  <a:solidFill>
                    <a:srgbClr val="FF0000"/>
                  </a:solidFill>
                </a:rPr>
                <a:t> VOEV = $150 unfavorable</a:t>
              </a:r>
            </a:p>
          </p:txBody>
        </p:sp>
      </p:grpSp>
      <p:grpSp>
        <p:nvGrpSpPr>
          <p:cNvPr id="3" name="Group 8"/>
          <p:cNvGrpSpPr>
            <a:grpSpLocks/>
          </p:cNvGrpSpPr>
          <p:nvPr/>
        </p:nvGrpSpPr>
        <p:grpSpPr bwMode="auto">
          <a:xfrm>
            <a:off x="4624388" y="4067175"/>
            <a:ext cx="4419600" cy="1571625"/>
            <a:chOff x="2913" y="2562"/>
            <a:chExt cx="2784" cy="990"/>
          </a:xfrm>
        </p:grpSpPr>
        <p:sp>
          <p:nvSpPr>
            <p:cNvPr id="149523" name="AutoShape 9"/>
            <p:cNvSpPr>
              <a:spLocks noChangeArrowheads="1"/>
            </p:cNvSpPr>
            <p:nvPr/>
          </p:nvSpPr>
          <p:spPr bwMode="auto">
            <a:xfrm rot="5400000" flipV="1">
              <a:off x="4419" y="3021"/>
              <a:ext cx="816" cy="245"/>
            </a:xfrm>
            <a:prstGeom prst="rightArrow">
              <a:avLst>
                <a:gd name="adj1" fmla="val 50000"/>
                <a:gd name="adj2" fmla="val 166546"/>
              </a:avLst>
            </a:prstGeom>
            <a:solidFill>
              <a:srgbClr val="FF0000"/>
            </a:solidFill>
            <a:ln w="12700">
              <a:solidFill>
                <a:srgbClr val="FF0000"/>
              </a:solidFill>
              <a:miter lim="800000"/>
              <a:headEnd/>
              <a:tailEnd/>
            </a:ln>
          </p:spPr>
          <p:txBody>
            <a:bodyPr wrap="none" anchor="ctr"/>
            <a:lstStyle/>
            <a:p>
              <a:endParaRPr lang="en-US"/>
            </a:p>
          </p:txBody>
        </p:sp>
        <p:sp>
          <p:nvSpPr>
            <p:cNvPr id="149524" name="Rectangle 10"/>
            <p:cNvSpPr>
              <a:spLocks noChangeArrowheads="1"/>
            </p:cNvSpPr>
            <p:nvPr/>
          </p:nvSpPr>
          <p:spPr bwMode="auto">
            <a:xfrm>
              <a:off x="2913" y="2562"/>
              <a:ext cx="2784" cy="248"/>
            </a:xfrm>
            <a:prstGeom prst="rect">
              <a:avLst/>
            </a:prstGeom>
            <a:solidFill>
              <a:schemeClr val="hlink"/>
            </a:solidFill>
            <a:ln w="50800">
              <a:noFill/>
              <a:miter lim="800000"/>
              <a:headEnd/>
              <a:tailEnd/>
            </a:ln>
          </p:spPr>
          <p:txBody>
            <a:bodyPr lIns="90488" tIns="44450" rIns="90488" bIns="44450">
              <a:spAutoFit/>
            </a:bodyPr>
            <a:lstStyle/>
            <a:p>
              <a:pPr eaLnBrk="1" hangingPunct="1">
                <a:spcBef>
                  <a:spcPct val="50000"/>
                </a:spcBef>
              </a:pPr>
              <a:r>
                <a:rPr lang="en-US" sz="2000" b="1">
                  <a:solidFill>
                    <a:srgbClr val="FFFFEF"/>
                  </a:solidFill>
                  <a:latin typeface="Verdana" pitchFamily="-105" charset="0"/>
                </a:rPr>
                <a:t>1,000 units × 1.5 hrs per unit</a:t>
              </a:r>
            </a:p>
          </p:txBody>
        </p:sp>
      </p:grpSp>
      <p:grpSp>
        <p:nvGrpSpPr>
          <p:cNvPr id="149511" name="Group 11"/>
          <p:cNvGrpSpPr>
            <a:grpSpLocks/>
          </p:cNvGrpSpPr>
          <p:nvPr/>
        </p:nvGrpSpPr>
        <p:grpSpPr bwMode="auto">
          <a:xfrm>
            <a:off x="7789863" y="39688"/>
            <a:ext cx="1201737" cy="1408112"/>
            <a:chOff x="4667" y="210"/>
            <a:chExt cx="757" cy="887"/>
          </a:xfrm>
        </p:grpSpPr>
        <p:grpSp>
          <p:nvGrpSpPr>
            <p:cNvPr id="149512" name="Group 12"/>
            <p:cNvGrpSpPr>
              <a:grpSpLocks/>
            </p:cNvGrpSpPr>
            <p:nvPr/>
          </p:nvGrpSpPr>
          <p:grpSpPr bwMode="auto">
            <a:xfrm>
              <a:off x="4667" y="210"/>
              <a:ext cx="648" cy="887"/>
              <a:chOff x="4667" y="210"/>
              <a:chExt cx="648" cy="887"/>
            </a:xfrm>
          </p:grpSpPr>
          <p:grpSp>
            <p:nvGrpSpPr>
              <p:cNvPr id="149514" name="Group 13"/>
              <p:cNvGrpSpPr>
                <a:grpSpLocks/>
              </p:cNvGrpSpPr>
              <p:nvPr/>
            </p:nvGrpSpPr>
            <p:grpSpPr bwMode="auto">
              <a:xfrm>
                <a:off x="4667" y="260"/>
                <a:ext cx="87" cy="788"/>
                <a:chOff x="4667" y="260"/>
                <a:chExt cx="87" cy="788"/>
              </a:xfrm>
            </p:grpSpPr>
            <p:sp>
              <p:nvSpPr>
                <p:cNvPr id="149521" name="Freeform 14"/>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49522" name="Freeform 15"/>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49515" name="Group 16"/>
              <p:cNvGrpSpPr>
                <a:grpSpLocks/>
              </p:cNvGrpSpPr>
              <p:nvPr/>
            </p:nvGrpSpPr>
            <p:grpSpPr bwMode="auto">
              <a:xfrm>
                <a:off x="4679" y="210"/>
                <a:ext cx="636" cy="887"/>
                <a:chOff x="4679" y="210"/>
                <a:chExt cx="636" cy="887"/>
              </a:xfrm>
            </p:grpSpPr>
            <p:sp>
              <p:nvSpPr>
                <p:cNvPr id="149516" name="Freeform 17"/>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49517" name="Freeform 18"/>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49518" name="Freeform 19"/>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49519" name="Rectangle 20"/>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49520" name="Freeform 21"/>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49513" name="Rectangle 22"/>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Top)">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917575" y="4800600"/>
            <a:ext cx="3883025" cy="1506538"/>
            <a:chOff x="578" y="3024"/>
            <a:chExt cx="2446" cy="949"/>
          </a:xfrm>
        </p:grpSpPr>
        <p:sp>
          <p:nvSpPr>
            <p:cNvPr id="151576" name="Freeform 3"/>
            <p:cNvSpPr>
              <a:spLocks/>
            </p:cNvSpPr>
            <p:nvPr/>
          </p:nvSpPr>
          <p:spPr bwMode="auto">
            <a:xfrm>
              <a:off x="805"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sp>
          <p:nvSpPr>
            <p:cNvPr id="151577" name="Rectangle 4"/>
            <p:cNvSpPr>
              <a:spLocks noChangeArrowheads="1"/>
            </p:cNvSpPr>
            <p:nvPr/>
          </p:nvSpPr>
          <p:spPr bwMode="auto">
            <a:xfrm>
              <a:off x="578"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Spending variance</a:t>
              </a:r>
              <a:br>
                <a:rPr lang="en-US" sz="2400">
                  <a:solidFill>
                    <a:srgbClr val="FF0000"/>
                  </a:solidFill>
                </a:rPr>
              </a:br>
              <a:r>
                <a:rPr lang="en-US" sz="2400">
                  <a:solidFill>
                    <a:srgbClr val="FF0000"/>
                  </a:solidFill>
                </a:rPr>
                <a:t>$465 unfavorable</a:t>
              </a:r>
            </a:p>
          </p:txBody>
        </p:sp>
      </p:grpSp>
      <p:grpSp>
        <p:nvGrpSpPr>
          <p:cNvPr id="3" name="Group 5"/>
          <p:cNvGrpSpPr>
            <a:grpSpLocks/>
          </p:cNvGrpSpPr>
          <p:nvPr/>
        </p:nvGrpSpPr>
        <p:grpSpPr bwMode="auto">
          <a:xfrm>
            <a:off x="4365625" y="4800600"/>
            <a:ext cx="3883025" cy="1506538"/>
            <a:chOff x="2750" y="3024"/>
            <a:chExt cx="2446" cy="949"/>
          </a:xfrm>
        </p:grpSpPr>
        <p:sp>
          <p:nvSpPr>
            <p:cNvPr id="151574" name="Rectangle 6"/>
            <p:cNvSpPr>
              <a:spLocks noChangeArrowheads="1"/>
            </p:cNvSpPr>
            <p:nvPr/>
          </p:nvSpPr>
          <p:spPr bwMode="auto">
            <a:xfrm>
              <a:off x="2750" y="3457"/>
              <a:ext cx="2446" cy="51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solidFill>
                    <a:srgbClr val="FF0000"/>
                  </a:solidFill>
                </a:rPr>
                <a:t>Efficiency variance</a:t>
              </a:r>
              <a:br>
                <a:rPr lang="en-US" sz="2400">
                  <a:solidFill>
                    <a:srgbClr val="FF0000"/>
                  </a:solidFill>
                </a:rPr>
              </a:br>
              <a:r>
                <a:rPr lang="en-US" sz="2400">
                  <a:solidFill>
                    <a:srgbClr val="FF0000"/>
                  </a:solidFill>
                </a:rPr>
                <a:t>$150 unfavorable</a:t>
              </a:r>
            </a:p>
          </p:txBody>
        </p:sp>
        <p:sp>
          <p:nvSpPr>
            <p:cNvPr id="151575" name="Freeform 7"/>
            <p:cNvSpPr>
              <a:spLocks/>
            </p:cNvSpPr>
            <p:nvPr/>
          </p:nvSpPr>
          <p:spPr bwMode="auto">
            <a:xfrm>
              <a:off x="2965" y="3024"/>
              <a:ext cx="1980" cy="390"/>
            </a:xfrm>
            <a:custGeom>
              <a:avLst/>
              <a:gdLst>
                <a:gd name="T0" fmla="*/ 1645 w 1980"/>
                <a:gd name="T1" fmla="*/ 255 h 390"/>
                <a:gd name="T2" fmla="*/ 1718 w 1980"/>
                <a:gd name="T3" fmla="*/ 244 h 390"/>
                <a:gd name="T4" fmla="*/ 1787 w 1980"/>
                <a:gd name="T5" fmla="*/ 224 h 390"/>
                <a:gd name="T6" fmla="*/ 1849 w 1980"/>
                <a:gd name="T7" fmla="*/ 194 h 390"/>
                <a:gd name="T8" fmla="*/ 1900 w 1980"/>
                <a:gd name="T9" fmla="*/ 156 h 390"/>
                <a:gd name="T10" fmla="*/ 1940 w 1980"/>
                <a:gd name="T11" fmla="*/ 112 h 390"/>
                <a:gd name="T12" fmla="*/ 1966 w 1980"/>
                <a:gd name="T13" fmla="*/ 64 h 390"/>
                <a:gd name="T14" fmla="*/ 1978 w 1980"/>
                <a:gd name="T15" fmla="*/ 13 h 390"/>
                <a:gd name="T16" fmla="*/ 1978 w 1980"/>
                <a:gd name="T17" fmla="*/ 21 h 390"/>
                <a:gd name="T18" fmla="*/ 1961 w 1980"/>
                <a:gd name="T19" fmla="*/ 64 h 390"/>
                <a:gd name="T20" fmla="*/ 1933 w 1980"/>
                <a:gd name="T21" fmla="*/ 102 h 390"/>
                <a:gd name="T22" fmla="*/ 1891 w 1980"/>
                <a:gd name="T23" fmla="*/ 134 h 390"/>
                <a:gd name="T24" fmla="*/ 1839 w 1980"/>
                <a:gd name="T25" fmla="*/ 159 h 390"/>
                <a:gd name="T26" fmla="*/ 1781 w 1980"/>
                <a:gd name="T27" fmla="*/ 174 h 390"/>
                <a:gd name="T28" fmla="*/ 1719 w 1980"/>
                <a:gd name="T29" fmla="*/ 180 h 390"/>
                <a:gd name="T30" fmla="*/ 1185 w 1980"/>
                <a:gd name="T31" fmla="*/ 182 h 390"/>
                <a:gd name="T32" fmla="*/ 1129 w 1980"/>
                <a:gd name="T33" fmla="*/ 193 h 390"/>
                <a:gd name="T34" fmla="*/ 1080 w 1980"/>
                <a:gd name="T35" fmla="*/ 213 h 390"/>
                <a:gd name="T36" fmla="*/ 1038 w 1980"/>
                <a:gd name="T37" fmla="*/ 242 h 390"/>
                <a:gd name="T38" fmla="*/ 1010 w 1980"/>
                <a:gd name="T39" fmla="*/ 276 h 390"/>
                <a:gd name="T40" fmla="*/ 994 w 1980"/>
                <a:gd name="T41" fmla="*/ 316 h 390"/>
                <a:gd name="T42" fmla="*/ 990 w 1980"/>
                <a:gd name="T43" fmla="*/ 338 h 390"/>
                <a:gd name="T44" fmla="*/ 986 w 1980"/>
                <a:gd name="T45" fmla="*/ 316 h 390"/>
                <a:gd name="T46" fmla="*/ 971 w 1980"/>
                <a:gd name="T47" fmla="*/ 276 h 390"/>
                <a:gd name="T48" fmla="*/ 941 w 1980"/>
                <a:gd name="T49" fmla="*/ 242 h 390"/>
                <a:gd name="T50" fmla="*/ 900 w 1980"/>
                <a:gd name="T51" fmla="*/ 213 h 390"/>
                <a:gd name="T52" fmla="*/ 851 w 1980"/>
                <a:gd name="T53" fmla="*/ 193 h 390"/>
                <a:gd name="T54" fmla="*/ 795 w 1980"/>
                <a:gd name="T55" fmla="*/ 182 h 390"/>
                <a:gd name="T56" fmla="*/ 261 w 1980"/>
                <a:gd name="T57" fmla="*/ 180 h 390"/>
                <a:gd name="T58" fmla="*/ 199 w 1980"/>
                <a:gd name="T59" fmla="*/ 174 h 390"/>
                <a:gd name="T60" fmla="*/ 141 w 1980"/>
                <a:gd name="T61" fmla="*/ 159 h 390"/>
                <a:gd name="T62" fmla="*/ 90 w 1980"/>
                <a:gd name="T63" fmla="*/ 134 h 390"/>
                <a:gd name="T64" fmla="*/ 48 w 1980"/>
                <a:gd name="T65" fmla="*/ 102 h 390"/>
                <a:gd name="T66" fmla="*/ 19 w 1980"/>
                <a:gd name="T67" fmla="*/ 64 h 390"/>
                <a:gd name="T68" fmla="*/ 3 w 1980"/>
                <a:gd name="T69" fmla="*/ 21 h 390"/>
                <a:gd name="T70" fmla="*/ 2 w 1980"/>
                <a:gd name="T71" fmla="*/ 13 h 390"/>
                <a:gd name="T72" fmla="*/ 13 w 1980"/>
                <a:gd name="T73" fmla="*/ 64 h 390"/>
                <a:gd name="T74" fmla="*/ 40 w 1980"/>
                <a:gd name="T75" fmla="*/ 112 h 390"/>
                <a:gd name="T76" fmla="*/ 81 w 1980"/>
                <a:gd name="T77" fmla="*/ 156 h 390"/>
                <a:gd name="T78" fmla="*/ 132 w 1980"/>
                <a:gd name="T79" fmla="*/ 194 h 390"/>
                <a:gd name="T80" fmla="*/ 193 w 1980"/>
                <a:gd name="T81" fmla="*/ 224 h 390"/>
                <a:gd name="T82" fmla="*/ 262 w 1980"/>
                <a:gd name="T83" fmla="*/ 244 h 390"/>
                <a:gd name="T84" fmla="*/ 334 w 1980"/>
                <a:gd name="T85" fmla="*/ 255 h 390"/>
                <a:gd name="T86" fmla="*/ 803 w 1980"/>
                <a:gd name="T87" fmla="*/ 257 h 390"/>
                <a:gd name="T88" fmla="*/ 856 w 1980"/>
                <a:gd name="T89" fmla="*/ 262 h 390"/>
                <a:gd name="T90" fmla="*/ 903 w 1980"/>
                <a:gd name="T91" fmla="*/ 277 h 390"/>
                <a:gd name="T92" fmla="*/ 943 w 1980"/>
                <a:gd name="T93" fmla="*/ 302 h 390"/>
                <a:gd name="T94" fmla="*/ 971 w 1980"/>
                <a:gd name="T95" fmla="*/ 333 h 390"/>
                <a:gd name="T96" fmla="*/ 986 w 1980"/>
                <a:gd name="T97" fmla="*/ 369 h 390"/>
                <a:gd name="T98" fmla="*/ 990 w 1980"/>
                <a:gd name="T99" fmla="*/ 389 h 390"/>
                <a:gd name="T100" fmla="*/ 997 w 1980"/>
                <a:gd name="T101" fmla="*/ 352 h 390"/>
                <a:gd name="T102" fmla="*/ 1019 w 1980"/>
                <a:gd name="T103" fmla="*/ 318 h 390"/>
                <a:gd name="T104" fmla="*/ 1053 w 1980"/>
                <a:gd name="T105" fmla="*/ 290 h 390"/>
                <a:gd name="T106" fmla="*/ 1097 w 1980"/>
                <a:gd name="T107" fmla="*/ 270 h 390"/>
                <a:gd name="T108" fmla="*/ 1146 w 1980"/>
                <a:gd name="T109" fmla="*/ 259 h 390"/>
                <a:gd name="T110" fmla="*/ 1175 w 1980"/>
                <a:gd name="T111" fmla="*/ 257 h 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80"/>
                <a:gd name="T169" fmla="*/ 0 h 390"/>
                <a:gd name="T170" fmla="*/ 1980 w 1980"/>
                <a:gd name="T171" fmla="*/ 390 h 3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80" h="390">
                  <a:moveTo>
                    <a:pt x="1608" y="257"/>
                  </a:moveTo>
                  <a:lnTo>
                    <a:pt x="1645" y="255"/>
                  </a:lnTo>
                  <a:lnTo>
                    <a:pt x="1681" y="251"/>
                  </a:lnTo>
                  <a:lnTo>
                    <a:pt x="1718" y="244"/>
                  </a:lnTo>
                  <a:lnTo>
                    <a:pt x="1753" y="235"/>
                  </a:lnTo>
                  <a:lnTo>
                    <a:pt x="1787" y="224"/>
                  </a:lnTo>
                  <a:lnTo>
                    <a:pt x="1819" y="209"/>
                  </a:lnTo>
                  <a:lnTo>
                    <a:pt x="1849" y="194"/>
                  </a:lnTo>
                  <a:lnTo>
                    <a:pt x="1876" y="176"/>
                  </a:lnTo>
                  <a:lnTo>
                    <a:pt x="1900" y="156"/>
                  </a:lnTo>
                  <a:lnTo>
                    <a:pt x="1922" y="135"/>
                  </a:lnTo>
                  <a:lnTo>
                    <a:pt x="1940" y="112"/>
                  </a:lnTo>
                  <a:lnTo>
                    <a:pt x="1955" y="89"/>
                  </a:lnTo>
                  <a:lnTo>
                    <a:pt x="1966" y="64"/>
                  </a:lnTo>
                  <a:lnTo>
                    <a:pt x="1975" y="39"/>
                  </a:lnTo>
                  <a:lnTo>
                    <a:pt x="1978" y="13"/>
                  </a:lnTo>
                  <a:lnTo>
                    <a:pt x="1979" y="0"/>
                  </a:lnTo>
                  <a:lnTo>
                    <a:pt x="1978" y="21"/>
                  </a:lnTo>
                  <a:lnTo>
                    <a:pt x="1972" y="43"/>
                  </a:lnTo>
                  <a:lnTo>
                    <a:pt x="1961" y="64"/>
                  </a:lnTo>
                  <a:lnTo>
                    <a:pt x="1949" y="83"/>
                  </a:lnTo>
                  <a:lnTo>
                    <a:pt x="1933" y="102"/>
                  </a:lnTo>
                  <a:lnTo>
                    <a:pt x="1913" y="119"/>
                  </a:lnTo>
                  <a:lnTo>
                    <a:pt x="1891" y="134"/>
                  </a:lnTo>
                  <a:lnTo>
                    <a:pt x="1866" y="148"/>
                  </a:lnTo>
                  <a:lnTo>
                    <a:pt x="1839" y="159"/>
                  </a:lnTo>
                  <a:lnTo>
                    <a:pt x="1810" y="168"/>
                  </a:lnTo>
                  <a:lnTo>
                    <a:pt x="1781" y="174"/>
                  </a:lnTo>
                  <a:lnTo>
                    <a:pt x="1751" y="179"/>
                  </a:lnTo>
                  <a:lnTo>
                    <a:pt x="1719" y="180"/>
                  </a:lnTo>
                  <a:lnTo>
                    <a:pt x="1214" y="180"/>
                  </a:lnTo>
                  <a:lnTo>
                    <a:pt x="1185" y="182"/>
                  </a:lnTo>
                  <a:lnTo>
                    <a:pt x="1157" y="186"/>
                  </a:lnTo>
                  <a:lnTo>
                    <a:pt x="1129" y="193"/>
                  </a:lnTo>
                  <a:lnTo>
                    <a:pt x="1103" y="202"/>
                  </a:lnTo>
                  <a:lnTo>
                    <a:pt x="1080" y="213"/>
                  </a:lnTo>
                  <a:lnTo>
                    <a:pt x="1058" y="227"/>
                  </a:lnTo>
                  <a:lnTo>
                    <a:pt x="1038" y="242"/>
                  </a:lnTo>
                  <a:lnTo>
                    <a:pt x="1022" y="258"/>
                  </a:lnTo>
                  <a:lnTo>
                    <a:pt x="1010" y="276"/>
                  </a:lnTo>
                  <a:lnTo>
                    <a:pt x="1000" y="295"/>
                  </a:lnTo>
                  <a:lnTo>
                    <a:pt x="994" y="316"/>
                  </a:lnTo>
                  <a:lnTo>
                    <a:pt x="991" y="335"/>
                  </a:lnTo>
                  <a:lnTo>
                    <a:pt x="990" y="338"/>
                  </a:lnTo>
                  <a:lnTo>
                    <a:pt x="990" y="335"/>
                  </a:lnTo>
                  <a:lnTo>
                    <a:pt x="986" y="316"/>
                  </a:lnTo>
                  <a:lnTo>
                    <a:pt x="980" y="295"/>
                  </a:lnTo>
                  <a:lnTo>
                    <a:pt x="971" y="276"/>
                  </a:lnTo>
                  <a:lnTo>
                    <a:pt x="958" y="258"/>
                  </a:lnTo>
                  <a:lnTo>
                    <a:pt x="941" y="242"/>
                  </a:lnTo>
                  <a:lnTo>
                    <a:pt x="922" y="227"/>
                  </a:lnTo>
                  <a:lnTo>
                    <a:pt x="900" y="213"/>
                  </a:lnTo>
                  <a:lnTo>
                    <a:pt x="876" y="202"/>
                  </a:lnTo>
                  <a:lnTo>
                    <a:pt x="851" y="193"/>
                  </a:lnTo>
                  <a:lnTo>
                    <a:pt x="824" y="186"/>
                  </a:lnTo>
                  <a:lnTo>
                    <a:pt x="795" y="182"/>
                  </a:lnTo>
                  <a:lnTo>
                    <a:pt x="766" y="180"/>
                  </a:lnTo>
                  <a:lnTo>
                    <a:pt x="261" y="180"/>
                  </a:lnTo>
                  <a:lnTo>
                    <a:pt x="231" y="179"/>
                  </a:lnTo>
                  <a:lnTo>
                    <a:pt x="199" y="174"/>
                  </a:lnTo>
                  <a:lnTo>
                    <a:pt x="169" y="168"/>
                  </a:lnTo>
                  <a:lnTo>
                    <a:pt x="141" y="159"/>
                  </a:lnTo>
                  <a:lnTo>
                    <a:pt x="115" y="148"/>
                  </a:lnTo>
                  <a:lnTo>
                    <a:pt x="90" y="134"/>
                  </a:lnTo>
                  <a:lnTo>
                    <a:pt x="67" y="119"/>
                  </a:lnTo>
                  <a:lnTo>
                    <a:pt x="48" y="102"/>
                  </a:lnTo>
                  <a:lnTo>
                    <a:pt x="32" y="83"/>
                  </a:lnTo>
                  <a:lnTo>
                    <a:pt x="19" y="64"/>
                  </a:lnTo>
                  <a:lnTo>
                    <a:pt x="9" y="43"/>
                  </a:lnTo>
                  <a:lnTo>
                    <a:pt x="3" y="21"/>
                  </a:lnTo>
                  <a:lnTo>
                    <a:pt x="0" y="0"/>
                  </a:lnTo>
                  <a:lnTo>
                    <a:pt x="2" y="13"/>
                  </a:lnTo>
                  <a:lnTo>
                    <a:pt x="6" y="39"/>
                  </a:lnTo>
                  <a:lnTo>
                    <a:pt x="13" y="64"/>
                  </a:lnTo>
                  <a:lnTo>
                    <a:pt x="25" y="89"/>
                  </a:lnTo>
                  <a:lnTo>
                    <a:pt x="40" y="112"/>
                  </a:lnTo>
                  <a:lnTo>
                    <a:pt x="59" y="135"/>
                  </a:lnTo>
                  <a:lnTo>
                    <a:pt x="81" y="156"/>
                  </a:lnTo>
                  <a:lnTo>
                    <a:pt x="105" y="176"/>
                  </a:lnTo>
                  <a:lnTo>
                    <a:pt x="132" y="194"/>
                  </a:lnTo>
                  <a:lnTo>
                    <a:pt x="161" y="209"/>
                  </a:lnTo>
                  <a:lnTo>
                    <a:pt x="193" y="224"/>
                  </a:lnTo>
                  <a:lnTo>
                    <a:pt x="227" y="235"/>
                  </a:lnTo>
                  <a:lnTo>
                    <a:pt x="262" y="244"/>
                  </a:lnTo>
                  <a:lnTo>
                    <a:pt x="299" y="251"/>
                  </a:lnTo>
                  <a:lnTo>
                    <a:pt x="334" y="255"/>
                  </a:lnTo>
                  <a:lnTo>
                    <a:pt x="372" y="257"/>
                  </a:lnTo>
                  <a:lnTo>
                    <a:pt x="803" y="257"/>
                  </a:lnTo>
                  <a:lnTo>
                    <a:pt x="830" y="259"/>
                  </a:lnTo>
                  <a:lnTo>
                    <a:pt x="856" y="262"/>
                  </a:lnTo>
                  <a:lnTo>
                    <a:pt x="879" y="269"/>
                  </a:lnTo>
                  <a:lnTo>
                    <a:pt x="903" y="277"/>
                  </a:lnTo>
                  <a:lnTo>
                    <a:pt x="923" y="289"/>
                  </a:lnTo>
                  <a:lnTo>
                    <a:pt x="943" y="302"/>
                  </a:lnTo>
                  <a:lnTo>
                    <a:pt x="958" y="317"/>
                  </a:lnTo>
                  <a:lnTo>
                    <a:pt x="971" y="333"/>
                  </a:lnTo>
                  <a:lnTo>
                    <a:pt x="980" y="350"/>
                  </a:lnTo>
                  <a:lnTo>
                    <a:pt x="986" y="369"/>
                  </a:lnTo>
                  <a:lnTo>
                    <a:pt x="990" y="387"/>
                  </a:lnTo>
                  <a:lnTo>
                    <a:pt x="990" y="389"/>
                  </a:lnTo>
                  <a:lnTo>
                    <a:pt x="992" y="370"/>
                  </a:lnTo>
                  <a:lnTo>
                    <a:pt x="997" y="352"/>
                  </a:lnTo>
                  <a:lnTo>
                    <a:pt x="1007" y="335"/>
                  </a:lnTo>
                  <a:lnTo>
                    <a:pt x="1019" y="318"/>
                  </a:lnTo>
                  <a:lnTo>
                    <a:pt x="1035" y="304"/>
                  </a:lnTo>
                  <a:lnTo>
                    <a:pt x="1053" y="290"/>
                  </a:lnTo>
                  <a:lnTo>
                    <a:pt x="1073" y="279"/>
                  </a:lnTo>
                  <a:lnTo>
                    <a:pt x="1097" y="270"/>
                  </a:lnTo>
                  <a:lnTo>
                    <a:pt x="1120" y="263"/>
                  </a:lnTo>
                  <a:lnTo>
                    <a:pt x="1146" y="259"/>
                  </a:lnTo>
                  <a:lnTo>
                    <a:pt x="1172" y="257"/>
                  </a:lnTo>
                  <a:lnTo>
                    <a:pt x="1175" y="257"/>
                  </a:lnTo>
                  <a:lnTo>
                    <a:pt x="1608" y="257"/>
                  </a:lnTo>
                </a:path>
              </a:pathLst>
            </a:custGeom>
            <a:solidFill>
              <a:srgbClr val="FF0000"/>
            </a:solidFill>
            <a:ln w="12700" cap="rnd">
              <a:solidFill>
                <a:srgbClr val="FF0000"/>
              </a:solidFill>
              <a:round/>
              <a:headEnd/>
              <a:tailEnd/>
            </a:ln>
          </p:spPr>
          <p:txBody>
            <a:bodyPr/>
            <a:lstStyle/>
            <a:p>
              <a:endParaRPr lang="en-US"/>
            </a:p>
          </p:txBody>
        </p:sp>
      </p:grpSp>
      <p:sp>
        <p:nvSpPr>
          <p:cNvPr id="785416" name="Rectangle 8"/>
          <p:cNvSpPr>
            <a:spLocks noChangeArrowheads="1"/>
          </p:cNvSpPr>
          <p:nvPr/>
        </p:nvSpPr>
        <p:spPr bwMode="auto">
          <a:xfrm>
            <a:off x="230188" y="3049588"/>
            <a:ext cx="8607425" cy="173196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tx2"/>
                </a:solidFill>
              </a:rPr>
              <a:t>      1,550 hours                 1,550 hours                 1,500 hours</a:t>
            </a:r>
            <a:br>
              <a:rPr lang="en-US" sz="2400">
                <a:solidFill>
                  <a:schemeClr val="tx2"/>
                </a:solidFill>
              </a:rPr>
            </a:br>
            <a:r>
              <a:rPr lang="en-US" sz="2400">
                <a:solidFill>
                  <a:schemeClr val="tx2"/>
                </a:solidFill>
              </a:rPr>
              <a:t>             ×                                  ×                                   ×</a:t>
            </a:r>
            <a:br>
              <a:rPr lang="en-US" sz="2400">
                <a:solidFill>
                  <a:schemeClr val="tx2"/>
                </a:solidFill>
              </a:rPr>
            </a:br>
            <a:r>
              <a:rPr lang="en-US" sz="2400">
                <a:solidFill>
                  <a:schemeClr val="tx2"/>
                </a:solidFill>
              </a:rPr>
              <a:t>    $3.30 per hour            $3.00 per hour             $3.00 per hour</a:t>
            </a:r>
          </a:p>
          <a:p>
            <a:pPr eaLnBrk="1" hangingPunct="1">
              <a:spcBef>
                <a:spcPct val="50000"/>
              </a:spcBef>
            </a:pPr>
            <a:r>
              <a:rPr lang="en-US" sz="2400">
                <a:solidFill>
                  <a:schemeClr val="tx2"/>
                </a:solidFill>
              </a:rPr>
              <a:t>        </a:t>
            </a:r>
            <a:r>
              <a:rPr lang="en-US" sz="2400">
                <a:solidFill>
                  <a:srgbClr val="FF0000"/>
                </a:solidFill>
              </a:rPr>
              <a:t>= $5,115                     = $4,650                       = $4,500   </a:t>
            </a:r>
          </a:p>
        </p:txBody>
      </p:sp>
      <p:sp>
        <p:nvSpPr>
          <p:cNvPr id="151557" name="Rectangle 9"/>
          <p:cNvSpPr>
            <a:spLocks noChangeArrowheads="1"/>
          </p:cNvSpPr>
          <p:nvPr/>
        </p:nvSpPr>
        <p:spPr bwMode="auto">
          <a:xfrm>
            <a:off x="306388" y="1982788"/>
            <a:ext cx="8759825" cy="989012"/>
          </a:xfrm>
          <a:prstGeom prst="rect">
            <a:avLst/>
          </a:prstGeom>
          <a:noFill/>
          <a:ln w="12700">
            <a:noFill/>
            <a:miter lim="800000"/>
            <a:headEnd/>
            <a:tailEnd/>
          </a:ln>
        </p:spPr>
        <p:txBody>
          <a:bodyPr lIns="90488" tIns="44450" rIns="90488" bIns="44450">
            <a:spAutoFit/>
          </a:bodyPr>
          <a:lstStyle/>
          <a:p>
            <a:pPr eaLnBrk="1" hangingPunct="1">
              <a:lnSpc>
                <a:spcPct val="80000"/>
              </a:lnSpc>
              <a:spcBef>
                <a:spcPct val="20000"/>
              </a:spcBef>
            </a:pPr>
            <a:r>
              <a:rPr lang="en-US" sz="2400" b="1">
                <a:solidFill>
                  <a:srgbClr val="FF0000"/>
                </a:solidFill>
              </a:rPr>
              <a:t>    Actual Hours              Actual Hours	       Standard Hours</a:t>
            </a:r>
            <a:br>
              <a:rPr lang="en-US" sz="2400" b="1">
                <a:solidFill>
                  <a:srgbClr val="FF0000"/>
                </a:solidFill>
              </a:rPr>
            </a:br>
            <a:r>
              <a:rPr lang="en-US" sz="2400" b="1">
                <a:solidFill>
                  <a:srgbClr val="FF0000"/>
                </a:solidFill>
              </a:rPr>
              <a:t>            ×               -                   ×              -                     × </a:t>
            </a:r>
            <a:br>
              <a:rPr lang="en-US" sz="2400" b="1">
                <a:solidFill>
                  <a:srgbClr val="FF0000"/>
                </a:solidFill>
              </a:rPr>
            </a:br>
            <a:r>
              <a:rPr lang="en-US" sz="2400" b="1">
                <a:solidFill>
                  <a:srgbClr val="FF0000"/>
                </a:solidFill>
              </a:rPr>
              <a:t>     Actual Rate              Standard Rate            Standard Rate</a:t>
            </a:r>
          </a:p>
        </p:txBody>
      </p:sp>
      <p:sp>
        <p:nvSpPr>
          <p:cNvPr id="151558" name="Line 10"/>
          <p:cNvSpPr>
            <a:spLocks noChangeShapeType="1"/>
          </p:cNvSpPr>
          <p:nvPr/>
        </p:nvSpPr>
        <p:spPr bwMode="auto">
          <a:xfrm>
            <a:off x="609600" y="2895600"/>
            <a:ext cx="2057400" cy="0"/>
          </a:xfrm>
          <a:prstGeom prst="line">
            <a:avLst/>
          </a:prstGeom>
          <a:noFill/>
          <a:ln w="25400">
            <a:solidFill>
              <a:schemeClr val="tx2"/>
            </a:solidFill>
            <a:round/>
            <a:headEnd/>
            <a:tailEnd/>
          </a:ln>
        </p:spPr>
        <p:txBody>
          <a:bodyPr wrap="none" anchor="ctr"/>
          <a:lstStyle/>
          <a:p>
            <a:endParaRPr lang="en-GB"/>
          </a:p>
        </p:txBody>
      </p:sp>
      <p:sp>
        <p:nvSpPr>
          <p:cNvPr id="151559" name="Line 11"/>
          <p:cNvSpPr>
            <a:spLocks noChangeShapeType="1"/>
          </p:cNvSpPr>
          <p:nvPr/>
        </p:nvSpPr>
        <p:spPr bwMode="auto">
          <a:xfrm>
            <a:off x="3606800" y="2895600"/>
            <a:ext cx="2184400" cy="0"/>
          </a:xfrm>
          <a:prstGeom prst="line">
            <a:avLst/>
          </a:prstGeom>
          <a:noFill/>
          <a:ln w="25400">
            <a:solidFill>
              <a:schemeClr val="tx2"/>
            </a:solidFill>
            <a:round/>
            <a:headEnd/>
            <a:tailEnd/>
          </a:ln>
        </p:spPr>
        <p:txBody>
          <a:bodyPr wrap="none" anchor="ctr"/>
          <a:lstStyle/>
          <a:p>
            <a:endParaRPr lang="en-GB"/>
          </a:p>
        </p:txBody>
      </p:sp>
      <p:sp>
        <p:nvSpPr>
          <p:cNvPr id="151560" name="Line 12"/>
          <p:cNvSpPr>
            <a:spLocks noChangeShapeType="1"/>
          </p:cNvSpPr>
          <p:nvPr/>
        </p:nvSpPr>
        <p:spPr bwMode="auto">
          <a:xfrm>
            <a:off x="6553200" y="2895600"/>
            <a:ext cx="2286000" cy="0"/>
          </a:xfrm>
          <a:prstGeom prst="line">
            <a:avLst/>
          </a:prstGeom>
          <a:noFill/>
          <a:ln w="25400">
            <a:solidFill>
              <a:schemeClr val="tx2"/>
            </a:solidFill>
            <a:round/>
            <a:headEnd/>
            <a:tailEnd/>
          </a:ln>
        </p:spPr>
        <p:txBody>
          <a:bodyPr wrap="none" anchor="ctr"/>
          <a:lstStyle/>
          <a:p>
            <a:endParaRPr lang="en-GB"/>
          </a:p>
        </p:txBody>
      </p:sp>
      <p:grpSp>
        <p:nvGrpSpPr>
          <p:cNvPr id="151561" name="Group 13"/>
          <p:cNvGrpSpPr>
            <a:grpSpLocks/>
          </p:cNvGrpSpPr>
          <p:nvPr/>
        </p:nvGrpSpPr>
        <p:grpSpPr bwMode="auto">
          <a:xfrm>
            <a:off x="7789863" y="39688"/>
            <a:ext cx="1201737" cy="1408112"/>
            <a:chOff x="4667" y="210"/>
            <a:chExt cx="757" cy="887"/>
          </a:xfrm>
        </p:grpSpPr>
        <p:grpSp>
          <p:nvGrpSpPr>
            <p:cNvPr id="151563" name="Group 14"/>
            <p:cNvGrpSpPr>
              <a:grpSpLocks/>
            </p:cNvGrpSpPr>
            <p:nvPr/>
          </p:nvGrpSpPr>
          <p:grpSpPr bwMode="auto">
            <a:xfrm>
              <a:off x="4667" y="210"/>
              <a:ext cx="648" cy="887"/>
              <a:chOff x="4667" y="210"/>
              <a:chExt cx="648" cy="887"/>
            </a:xfrm>
          </p:grpSpPr>
          <p:grpSp>
            <p:nvGrpSpPr>
              <p:cNvPr id="151565" name="Group 15"/>
              <p:cNvGrpSpPr>
                <a:grpSpLocks/>
              </p:cNvGrpSpPr>
              <p:nvPr/>
            </p:nvGrpSpPr>
            <p:grpSpPr bwMode="auto">
              <a:xfrm>
                <a:off x="4667" y="260"/>
                <a:ext cx="87" cy="788"/>
                <a:chOff x="4667" y="260"/>
                <a:chExt cx="87" cy="788"/>
              </a:xfrm>
            </p:grpSpPr>
            <p:sp>
              <p:nvSpPr>
                <p:cNvPr id="151572" name="Freeform 16"/>
                <p:cNvSpPr>
                  <a:spLocks/>
                </p:cNvSpPr>
                <p:nvPr/>
              </p:nvSpPr>
              <p:spPr bwMode="auto">
                <a:xfrm>
                  <a:off x="4667" y="260"/>
                  <a:ext cx="87" cy="788"/>
                </a:xfrm>
                <a:custGeom>
                  <a:avLst/>
                  <a:gdLst>
                    <a:gd name="T0" fmla="*/ 12 w 261"/>
                    <a:gd name="T1" fmla="*/ 0 h 2363"/>
                    <a:gd name="T2" fmla="*/ 0 w 261"/>
                    <a:gd name="T3" fmla="*/ 29 h 2363"/>
                    <a:gd name="T4" fmla="*/ 0 w 261"/>
                    <a:gd name="T5" fmla="*/ 233 h 2363"/>
                    <a:gd name="T6" fmla="*/ 17 w 261"/>
                    <a:gd name="T7" fmla="*/ 263 h 2363"/>
                    <a:gd name="T8" fmla="*/ 29 w 261"/>
                    <a:gd name="T9" fmla="*/ 233 h 2363"/>
                    <a:gd name="T10" fmla="*/ 29 w 261"/>
                    <a:gd name="T11" fmla="*/ 25 h 2363"/>
                    <a:gd name="T12" fmla="*/ 12 w 261"/>
                    <a:gd name="T13" fmla="*/ 0 h 2363"/>
                    <a:gd name="T14" fmla="*/ 0 60000 65536"/>
                    <a:gd name="T15" fmla="*/ 0 60000 65536"/>
                    <a:gd name="T16" fmla="*/ 0 60000 65536"/>
                    <a:gd name="T17" fmla="*/ 0 60000 65536"/>
                    <a:gd name="T18" fmla="*/ 0 60000 65536"/>
                    <a:gd name="T19" fmla="*/ 0 60000 65536"/>
                    <a:gd name="T20" fmla="*/ 0 60000 65536"/>
                    <a:gd name="T21" fmla="*/ 0 w 261"/>
                    <a:gd name="T22" fmla="*/ 0 h 2363"/>
                    <a:gd name="T23" fmla="*/ 261 w 261"/>
                    <a:gd name="T24" fmla="*/ 2363 h 23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1" h="2363">
                      <a:moveTo>
                        <a:pt x="111" y="0"/>
                      </a:moveTo>
                      <a:lnTo>
                        <a:pt x="0" y="262"/>
                      </a:lnTo>
                      <a:lnTo>
                        <a:pt x="0" y="2100"/>
                      </a:lnTo>
                      <a:lnTo>
                        <a:pt x="149" y="2363"/>
                      </a:lnTo>
                      <a:lnTo>
                        <a:pt x="261" y="2100"/>
                      </a:lnTo>
                      <a:lnTo>
                        <a:pt x="261" y="226"/>
                      </a:lnTo>
                      <a:lnTo>
                        <a:pt x="111" y="0"/>
                      </a:lnTo>
                      <a:close/>
                    </a:path>
                  </a:pathLst>
                </a:custGeom>
                <a:solidFill>
                  <a:srgbClr val="9F9FBF"/>
                </a:solidFill>
                <a:ln w="4763">
                  <a:solidFill>
                    <a:srgbClr val="000000"/>
                  </a:solidFill>
                  <a:round/>
                  <a:headEnd/>
                  <a:tailEnd/>
                </a:ln>
              </p:spPr>
              <p:txBody>
                <a:bodyPr/>
                <a:lstStyle/>
                <a:p>
                  <a:endParaRPr lang="en-US"/>
                </a:p>
              </p:txBody>
            </p:sp>
            <p:sp>
              <p:nvSpPr>
                <p:cNvPr id="151573" name="Freeform 17"/>
                <p:cNvSpPr>
                  <a:spLocks/>
                </p:cNvSpPr>
                <p:nvPr/>
              </p:nvSpPr>
              <p:spPr bwMode="auto">
                <a:xfrm>
                  <a:off x="4667" y="260"/>
                  <a:ext cx="75" cy="788"/>
                </a:xfrm>
                <a:custGeom>
                  <a:avLst/>
                  <a:gdLst>
                    <a:gd name="T0" fmla="*/ 12 w 225"/>
                    <a:gd name="T1" fmla="*/ 0 h 2363"/>
                    <a:gd name="T2" fmla="*/ 21 w 225"/>
                    <a:gd name="T3" fmla="*/ 12 h 2363"/>
                    <a:gd name="T4" fmla="*/ 12 w 225"/>
                    <a:gd name="T5" fmla="*/ 29 h 2363"/>
                    <a:gd name="T6" fmla="*/ 12 w 225"/>
                    <a:gd name="T7" fmla="*/ 221 h 2363"/>
                    <a:gd name="T8" fmla="*/ 25 w 225"/>
                    <a:gd name="T9" fmla="*/ 246 h 2363"/>
                    <a:gd name="T10" fmla="*/ 17 w 225"/>
                    <a:gd name="T11" fmla="*/ 263 h 2363"/>
                    <a:gd name="T12" fmla="*/ 0 w 225"/>
                    <a:gd name="T13" fmla="*/ 233 h 2363"/>
                    <a:gd name="T14" fmla="*/ 0 w 225"/>
                    <a:gd name="T15" fmla="*/ 29 h 2363"/>
                    <a:gd name="T16" fmla="*/ 12 w 225"/>
                    <a:gd name="T17" fmla="*/ 0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2363"/>
                    <a:gd name="T29" fmla="*/ 225 w 225"/>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2363">
                      <a:moveTo>
                        <a:pt x="111" y="0"/>
                      </a:moveTo>
                      <a:lnTo>
                        <a:pt x="185" y="112"/>
                      </a:lnTo>
                      <a:lnTo>
                        <a:pt x="111" y="262"/>
                      </a:lnTo>
                      <a:lnTo>
                        <a:pt x="111" y="1988"/>
                      </a:lnTo>
                      <a:lnTo>
                        <a:pt x="225" y="2213"/>
                      </a:lnTo>
                      <a:lnTo>
                        <a:pt x="149" y="2363"/>
                      </a:lnTo>
                      <a:lnTo>
                        <a:pt x="0" y="2100"/>
                      </a:lnTo>
                      <a:lnTo>
                        <a:pt x="0" y="262"/>
                      </a:lnTo>
                      <a:lnTo>
                        <a:pt x="111" y="0"/>
                      </a:lnTo>
                      <a:close/>
                    </a:path>
                  </a:pathLst>
                </a:custGeom>
                <a:solidFill>
                  <a:srgbClr val="BFBFDF"/>
                </a:solidFill>
                <a:ln w="4763">
                  <a:solidFill>
                    <a:srgbClr val="000000"/>
                  </a:solidFill>
                  <a:round/>
                  <a:headEnd/>
                  <a:tailEnd/>
                </a:ln>
              </p:spPr>
              <p:txBody>
                <a:bodyPr/>
                <a:lstStyle/>
                <a:p>
                  <a:endParaRPr lang="en-US"/>
                </a:p>
              </p:txBody>
            </p:sp>
          </p:grpSp>
          <p:grpSp>
            <p:nvGrpSpPr>
              <p:cNvPr id="151566" name="Group 18"/>
              <p:cNvGrpSpPr>
                <a:grpSpLocks/>
              </p:cNvGrpSpPr>
              <p:nvPr/>
            </p:nvGrpSpPr>
            <p:grpSpPr bwMode="auto">
              <a:xfrm>
                <a:off x="4679" y="210"/>
                <a:ext cx="636" cy="887"/>
                <a:chOff x="4679" y="210"/>
                <a:chExt cx="636" cy="887"/>
              </a:xfrm>
            </p:grpSpPr>
            <p:sp>
              <p:nvSpPr>
                <p:cNvPr id="151567" name="Freeform 19"/>
                <p:cNvSpPr>
                  <a:spLocks/>
                </p:cNvSpPr>
                <p:nvPr/>
              </p:nvSpPr>
              <p:spPr bwMode="auto">
                <a:xfrm>
                  <a:off x="4679" y="210"/>
                  <a:ext cx="611" cy="50"/>
                </a:xfrm>
                <a:custGeom>
                  <a:avLst/>
                  <a:gdLst>
                    <a:gd name="T0" fmla="*/ 8 w 1834"/>
                    <a:gd name="T1" fmla="*/ 17 h 149"/>
                    <a:gd name="T2" fmla="*/ 0 w 1834"/>
                    <a:gd name="T3" fmla="*/ 0 h 149"/>
                    <a:gd name="T4" fmla="*/ 204 w 1834"/>
                    <a:gd name="T5" fmla="*/ 0 h 149"/>
                    <a:gd name="T6" fmla="*/ 195 w 1834"/>
                    <a:gd name="T7" fmla="*/ 17 h 149"/>
                    <a:gd name="T8" fmla="*/ 8 w 1834"/>
                    <a:gd name="T9" fmla="*/ 17 h 149"/>
                    <a:gd name="T10" fmla="*/ 0 60000 65536"/>
                    <a:gd name="T11" fmla="*/ 0 60000 65536"/>
                    <a:gd name="T12" fmla="*/ 0 60000 65536"/>
                    <a:gd name="T13" fmla="*/ 0 60000 65536"/>
                    <a:gd name="T14" fmla="*/ 0 60000 65536"/>
                    <a:gd name="T15" fmla="*/ 0 w 1834"/>
                    <a:gd name="T16" fmla="*/ 0 h 149"/>
                    <a:gd name="T17" fmla="*/ 1834 w 1834"/>
                    <a:gd name="T18" fmla="*/ 149 h 149"/>
                  </a:gdLst>
                  <a:ahLst/>
                  <a:cxnLst>
                    <a:cxn ang="T10">
                      <a:pos x="T0" y="T1"/>
                    </a:cxn>
                    <a:cxn ang="T11">
                      <a:pos x="T2" y="T3"/>
                    </a:cxn>
                    <a:cxn ang="T12">
                      <a:pos x="T4" y="T5"/>
                    </a:cxn>
                    <a:cxn ang="T13">
                      <a:pos x="T6" y="T7"/>
                    </a:cxn>
                    <a:cxn ang="T14">
                      <a:pos x="T8" y="T9"/>
                    </a:cxn>
                  </a:cxnLst>
                  <a:rect l="T15" t="T16" r="T17" b="T18"/>
                  <a:pathLst>
                    <a:path w="1834" h="149">
                      <a:moveTo>
                        <a:pt x="75" y="149"/>
                      </a:moveTo>
                      <a:lnTo>
                        <a:pt x="0" y="0"/>
                      </a:lnTo>
                      <a:lnTo>
                        <a:pt x="1834" y="0"/>
                      </a:lnTo>
                      <a:lnTo>
                        <a:pt x="1760" y="149"/>
                      </a:lnTo>
                      <a:lnTo>
                        <a:pt x="75" y="149"/>
                      </a:lnTo>
                      <a:close/>
                    </a:path>
                  </a:pathLst>
                </a:custGeom>
                <a:solidFill>
                  <a:srgbClr val="DFDFFF"/>
                </a:solidFill>
                <a:ln w="4763">
                  <a:solidFill>
                    <a:srgbClr val="000000"/>
                  </a:solidFill>
                  <a:round/>
                  <a:headEnd/>
                  <a:tailEnd/>
                </a:ln>
              </p:spPr>
              <p:txBody>
                <a:bodyPr/>
                <a:lstStyle/>
                <a:p>
                  <a:endParaRPr lang="en-US"/>
                </a:p>
              </p:txBody>
            </p:sp>
            <p:sp>
              <p:nvSpPr>
                <p:cNvPr id="151568" name="Freeform 20"/>
                <p:cNvSpPr>
                  <a:spLocks/>
                </p:cNvSpPr>
                <p:nvPr/>
              </p:nvSpPr>
              <p:spPr bwMode="auto">
                <a:xfrm>
                  <a:off x="4692" y="1048"/>
                  <a:ext cx="611" cy="49"/>
                </a:xfrm>
                <a:custGeom>
                  <a:avLst/>
                  <a:gdLst>
                    <a:gd name="T0" fmla="*/ 8 w 1834"/>
                    <a:gd name="T1" fmla="*/ 0 h 149"/>
                    <a:gd name="T2" fmla="*/ 191 w 1834"/>
                    <a:gd name="T3" fmla="*/ 0 h 149"/>
                    <a:gd name="T4" fmla="*/ 204 w 1834"/>
                    <a:gd name="T5" fmla="*/ 12 h 149"/>
                    <a:gd name="T6" fmla="*/ 195 w 1834"/>
                    <a:gd name="T7" fmla="*/ 16 h 149"/>
                    <a:gd name="T8" fmla="*/ 0 w 1834"/>
                    <a:gd name="T9" fmla="*/ 16 h 149"/>
                    <a:gd name="T10" fmla="*/ 8 w 1834"/>
                    <a:gd name="T11" fmla="*/ 0 h 149"/>
                    <a:gd name="T12" fmla="*/ 0 60000 65536"/>
                    <a:gd name="T13" fmla="*/ 0 60000 65536"/>
                    <a:gd name="T14" fmla="*/ 0 60000 65536"/>
                    <a:gd name="T15" fmla="*/ 0 60000 65536"/>
                    <a:gd name="T16" fmla="*/ 0 60000 65536"/>
                    <a:gd name="T17" fmla="*/ 0 60000 65536"/>
                    <a:gd name="T18" fmla="*/ 0 w 1834"/>
                    <a:gd name="T19" fmla="*/ 0 h 149"/>
                    <a:gd name="T20" fmla="*/ 1834 w 1834"/>
                    <a:gd name="T21" fmla="*/ 149 h 149"/>
                  </a:gdLst>
                  <a:ahLst/>
                  <a:cxnLst>
                    <a:cxn ang="T12">
                      <a:pos x="T0" y="T1"/>
                    </a:cxn>
                    <a:cxn ang="T13">
                      <a:pos x="T2" y="T3"/>
                    </a:cxn>
                    <a:cxn ang="T14">
                      <a:pos x="T4" y="T5"/>
                    </a:cxn>
                    <a:cxn ang="T15">
                      <a:pos x="T6" y="T7"/>
                    </a:cxn>
                    <a:cxn ang="T16">
                      <a:pos x="T8" y="T9"/>
                    </a:cxn>
                    <a:cxn ang="T17">
                      <a:pos x="T10" y="T11"/>
                    </a:cxn>
                  </a:cxnLst>
                  <a:rect l="T18" t="T19" r="T20" b="T21"/>
                  <a:pathLst>
                    <a:path w="1834" h="149">
                      <a:moveTo>
                        <a:pt x="75" y="0"/>
                      </a:moveTo>
                      <a:lnTo>
                        <a:pt x="1722" y="0"/>
                      </a:lnTo>
                      <a:lnTo>
                        <a:pt x="1834" y="113"/>
                      </a:lnTo>
                      <a:lnTo>
                        <a:pt x="1760" y="149"/>
                      </a:lnTo>
                      <a:lnTo>
                        <a:pt x="0" y="149"/>
                      </a:lnTo>
                      <a:lnTo>
                        <a:pt x="75" y="0"/>
                      </a:lnTo>
                      <a:close/>
                    </a:path>
                  </a:pathLst>
                </a:custGeom>
                <a:solidFill>
                  <a:srgbClr val="9F9FBF"/>
                </a:solidFill>
                <a:ln w="4763">
                  <a:solidFill>
                    <a:srgbClr val="000000"/>
                  </a:solidFill>
                  <a:round/>
                  <a:headEnd/>
                  <a:tailEnd/>
                </a:ln>
              </p:spPr>
              <p:txBody>
                <a:bodyPr/>
                <a:lstStyle/>
                <a:p>
                  <a:endParaRPr lang="en-US"/>
                </a:p>
              </p:txBody>
            </p:sp>
            <p:sp>
              <p:nvSpPr>
                <p:cNvPr id="151569" name="Freeform 21"/>
                <p:cNvSpPr>
                  <a:spLocks/>
                </p:cNvSpPr>
                <p:nvPr/>
              </p:nvSpPr>
              <p:spPr bwMode="auto">
                <a:xfrm>
                  <a:off x="4704" y="260"/>
                  <a:ext cx="611" cy="788"/>
                </a:xfrm>
                <a:custGeom>
                  <a:avLst/>
                  <a:gdLst>
                    <a:gd name="T0" fmla="*/ 4 w 1834"/>
                    <a:gd name="T1" fmla="*/ 263 h 2363"/>
                    <a:gd name="T2" fmla="*/ 187 w 1834"/>
                    <a:gd name="T3" fmla="*/ 263 h 2363"/>
                    <a:gd name="T4" fmla="*/ 204 w 1834"/>
                    <a:gd name="T5" fmla="*/ 233 h 2363"/>
                    <a:gd name="T6" fmla="*/ 204 w 1834"/>
                    <a:gd name="T7" fmla="*/ 25 h 2363"/>
                    <a:gd name="T8" fmla="*/ 187 w 1834"/>
                    <a:gd name="T9" fmla="*/ 0 h 2363"/>
                    <a:gd name="T10" fmla="*/ 0 w 1834"/>
                    <a:gd name="T11" fmla="*/ 0 h 2363"/>
                    <a:gd name="T12" fmla="*/ 17 w 1834"/>
                    <a:gd name="T13" fmla="*/ 25 h 2363"/>
                    <a:gd name="T14" fmla="*/ 17 w 1834"/>
                    <a:gd name="T15" fmla="*/ 233 h 2363"/>
                    <a:gd name="T16" fmla="*/ 4 w 1834"/>
                    <a:gd name="T17" fmla="*/ 263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2363"/>
                    <a:gd name="T29" fmla="*/ 1834 w 1834"/>
                    <a:gd name="T30" fmla="*/ 2363 h 2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2363">
                      <a:moveTo>
                        <a:pt x="38" y="2363"/>
                      </a:moveTo>
                      <a:lnTo>
                        <a:pt x="1685" y="2363"/>
                      </a:lnTo>
                      <a:lnTo>
                        <a:pt x="1834" y="2100"/>
                      </a:lnTo>
                      <a:lnTo>
                        <a:pt x="1834" y="226"/>
                      </a:lnTo>
                      <a:lnTo>
                        <a:pt x="1685" y="0"/>
                      </a:lnTo>
                      <a:lnTo>
                        <a:pt x="0" y="0"/>
                      </a:lnTo>
                      <a:lnTo>
                        <a:pt x="150" y="226"/>
                      </a:lnTo>
                      <a:lnTo>
                        <a:pt x="150" y="2100"/>
                      </a:lnTo>
                      <a:lnTo>
                        <a:pt x="38" y="2363"/>
                      </a:lnTo>
                      <a:close/>
                    </a:path>
                  </a:pathLst>
                </a:custGeom>
                <a:solidFill>
                  <a:srgbClr val="DFDFFF"/>
                </a:solidFill>
                <a:ln w="4763">
                  <a:solidFill>
                    <a:srgbClr val="000000"/>
                  </a:solidFill>
                  <a:round/>
                  <a:headEnd/>
                  <a:tailEnd/>
                </a:ln>
              </p:spPr>
              <p:txBody>
                <a:bodyPr/>
                <a:lstStyle/>
                <a:p>
                  <a:endParaRPr lang="en-US"/>
                </a:p>
              </p:txBody>
            </p:sp>
            <p:sp>
              <p:nvSpPr>
                <p:cNvPr id="151570" name="Rectangle 22"/>
                <p:cNvSpPr>
                  <a:spLocks noChangeArrowheads="1"/>
                </p:cNvSpPr>
                <p:nvPr/>
              </p:nvSpPr>
              <p:spPr bwMode="auto">
                <a:xfrm>
                  <a:off x="4755" y="511"/>
                  <a:ext cx="559" cy="160"/>
                </a:xfrm>
                <a:prstGeom prst="rect">
                  <a:avLst/>
                </a:prstGeom>
                <a:solidFill>
                  <a:srgbClr val="FF0000"/>
                </a:solidFill>
                <a:ln w="4763">
                  <a:solidFill>
                    <a:srgbClr val="000000"/>
                  </a:solidFill>
                  <a:miter lim="800000"/>
                  <a:headEnd/>
                  <a:tailEnd/>
                </a:ln>
              </p:spPr>
              <p:txBody>
                <a:bodyPr/>
                <a:lstStyle/>
                <a:p>
                  <a:endParaRPr lang="en-US"/>
                </a:p>
              </p:txBody>
            </p:sp>
            <p:sp>
              <p:nvSpPr>
                <p:cNvPr id="151571" name="Freeform 23"/>
                <p:cNvSpPr>
                  <a:spLocks/>
                </p:cNvSpPr>
                <p:nvPr/>
              </p:nvSpPr>
              <p:spPr bwMode="auto">
                <a:xfrm>
                  <a:off x="4717" y="960"/>
                  <a:ext cx="598" cy="88"/>
                </a:xfrm>
                <a:custGeom>
                  <a:avLst/>
                  <a:gdLst>
                    <a:gd name="T0" fmla="*/ 12 w 1796"/>
                    <a:gd name="T1" fmla="*/ 0 h 263"/>
                    <a:gd name="T2" fmla="*/ 0 w 1796"/>
                    <a:gd name="T3" fmla="*/ 29 h 263"/>
                    <a:gd name="T4" fmla="*/ 182 w 1796"/>
                    <a:gd name="T5" fmla="*/ 29 h 263"/>
                    <a:gd name="T6" fmla="*/ 199 w 1796"/>
                    <a:gd name="T7" fmla="*/ 0 h 263"/>
                    <a:gd name="T8" fmla="*/ 12 w 1796"/>
                    <a:gd name="T9" fmla="*/ 0 h 263"/>
                    <a:gd name="T10" fmla="*/ 0 60000 65536"/>
                    <a:gd name="T11" fmla="*/ 0 60000 65536"/>
                    <a:gd name="T12" fmla="*/ 0 60000 65536"/>
                    <a:gd name="T13" fmla="*/ 0 60000 65536"/>
                    <a:gd name="T14" fmla="*/ 0 60000 65536"/>
                    <a:gd name="T15" fmla="*/ 0 w 1796"/>
                    <a:gd name="T16" fmla="*/ 0 h 263"/>
                    <a:gd name="T17" fmla="*/ 1796 w 1796"/>
                    <a:gd name="T18" fmla="*/ 263 h 263"/>
                  </a:gdLst>
                  <a:ahLst/>
                  <a:cxnLst>
                    <a:cxn ang="T10">
                      <a:pos x="T0" y="T1"/>
                    </a:cxn>
                    <a:cxn ang="T11">
                      <a:pos x="T2" y="T3"/>
                    </a:cxn>
                    <a:cxn ang="T12">
                      <a:pos x="T4" y="T5"/>
                    </a:cxn>
                    <a:cxn ang="T13">
                      <a:pos x="T6" y="T7"/>
                    </a:cxn>
                    <a:cxn ang="T14">
                      <a:pos x="T8" y="T9"/>
                    </a:cxn>
                  </a:cxnLst>
                  <a:rect l="T15" t="T16" r="T17" b="T18"/>
                  <a:pathLst>
                    <a:path w="1796" h="263">
                      <a:moveTo>
                        <a:pt x="112" y="0"/>
                      </a:moveTo>
                      <a:lnTo>
                        <a:pt x="0" y="263"/>
                      </a:lnTo>
                      <a:lnTo>
                        <a:pt x="1647" y="263"/>
                      </a:lnTo>
                      <a:lnTo>
                        <a:pt x="1796" y="0"/>
                      </a:lnTo>
                      <a:lnTo>
                        <a:pt x="112" y="0"/>
                      </a:lnTo>
                      <a:close/>
                    </a:path>
                  </a:pathLst>
                </a:custGeom>
                <a:solidFill>
                  <a:srgbClr val="DFDFFF"/>
                </a:solidFill>
                <a:ln w="4763">
                  <a:solidFill>
                    <a:srgbClr val="000000"/>
                  </a:solidFill>
                  <a:round/>
                  <a:headEnd/>
                  <a:tailEnd/>
                </a:ln>
              </p:spPr>
              <p:txBody>
                <a:bodyPr/>
                <a:lstStyle/>
                <a:p>
                  <a:endParaRPr lang="en-US"/>
                </a:p>
              </p:txBody>
            </p:sp>
          </p:grpSp>
        </p:grpSp>
        <p:sp>
          <p:nvSpPr>
            <p:cNvPr id="151564" name="Rectangle 24"/>
            <p:cNvSpPr>
              <a:spLocks noChangeArrowheads="1"/>
            </p:cNvSpPr>
            <p:nvPr/>
          </p:nvSpPr>
          <p:spPr bwMode="auto">
            <a:xfrm>
              <a:off x="4802" y="478"/>
              <a:ext cx="622" cy="22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b="1"/>
                <a:t>Zippy</a:t>
              </a:r>
            </a:p>
          </p:txBody>
        </p:sp>
      </p:grpSp>
      <p:sp>
        <p:nvSpPr>
          <p:cNvPr id="151562" name="Rectangle 25"/>
          <p:cNvSpPr>
            <a:spLocks noGrp="1" noChangeArrowheads="1"/>
          </p:cNvSpPr>
          <p:nvPr>
            <p:ph type="title"/>
          </p:nvPr>
        </p:nvSpPr>
        <p:spPr>
          <a:noFill/>
        </p:spPr>
        <p:txBody>
          <a:bodyPr lIns="90488" tIns="44450" rIns="90488" bIns="44450"/>
          <a:lstStyle/>
          <a:p>
            <a:pPr eaLnBrk="1" hangingPunct="1">
              <a:lnSpc>
                <a:spcPct val="90000"/>
              </a:lnSpc>
            </a:pPr>
            <a:r>
              <a:rPr lang="en-US" smtClean="0"/>
              <a:t>Quick Check </a:t>
            </a:r>
            <a:r>
              <a:rPr lang="en-US" sz="2100" smtClean="0">
                <a:sym typeface="Wingdings" pitchFamily="-105" charset="2"/>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85416"/>
                                        </p:tgtEl>
                                        <p:attrNameLst>
                                          <p:attrName>style.visibility</p:attrName>
                                        </p:attrNameLst>
                                      </p:cBhvr>
                                      <p:to>
                                        <p:strVal val="visible"/>
                                      </p:to>
                                    </p:set>
                                    <p:animEffect transition="in" filter="wipe(up)">
                                      <p:cBhvr>
                                        <p:cTn id="7" dur="500"/>
                                        <p:tgtEl>
                                          <p:spTgt spid="785416"/>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ppt_h/2"/>
                                          </p:val>
                                        </p:tav>
                                        <p:tav tm="100000">
                                          <p:val>
                                            <p:strVal val="#ppt_y"/>
                                          </p:val>
                                        </p:tav>
                                      </p:tavLst>
                                    </p:anim>
                                    <p:anim calcmode="lin" valueType="num">
                                      <p:cBhvr>
                                        <p:cTn id="13" dur="500" fill="hold"/>
                                        <p:tgtEl>
                                          <p:spTgt spid="2"/>
                                        </p:tgtEl>
                                        <p:attrNameLst>
                                          <p:attrName>ppt_w</p:attrName>
                                        </p:attrNameLst>
                                      </p:cBhvr>
                                      <p:tavLst>
                                        <p:tav tm="0">
                                          <p:val>
                                            <p:strVal val="#ppt_w"/>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ppt_y-#ppt_h/2"/>
                                          </p:val>
                                        </p:tav>
                                        <p:tav tm="100000">
                                          <p:val>
                                            <p:strVal val="#ppt_y"/>
                                          </p:val>
                                        </p:tav>
                                      </p:tavLst>
                                    </p:anim>
                                    <p:anim calcmode="lin" valueType="num">
                                      <p:cBhvr>
                                        <p:cTn id="20" dur="500" fill="hold"/>
                                        <p:tgtEl>
                                          <p:spTgt spid="3"/>
                                        </p:tgtEl>
                                        <p:attrNameLst>
                                          <p:attrName>ppt_w</p:attrName>
                                        </p:attrNameLst>
                                      </p:cBhvr>
                                      <p:tavLst>
                                        <p:tav tm="0">
                                          <p:val>
                                            <p:strVal val="#ppt_w"/>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6"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4" name="Rectangle 2"/>
          <p:cNvSpPr>
            <a:spLocks noGrp="1" noChangeArrowheads="1"/>
          </p:cNvSpPr>
          <p:nvPr>
            <p:ph type="title"/>
          </p:nvPr>
        </p:nvSpPr>
        <p:spPr>
          <a:noFill/>
        </p:spPr>
        <p:txBody>
          <a:bodyPr lIns="90488" tIns="44450" rIns="90488" bIns="44450"/>
          <a:lstStyle/>
          <a:p>
            <a:pPr eaLnBrk="1" hangingPunct="1">
              <a:lnSpc>
                <a:spcPct val="80000"/>
              </a:lnSpc>
            </a:pPr>
            <a:r>
              <a:rPr lang="en-US" smtClean="0"/>
              <a:t>Variance Analysis and</a:t>
            </a:r>
            <a:br>
              <a:rPr lang="en-US" smtClean="0"/>
            </a:br>
            <a:r>
              <a:rPr lang="en-US" smtClean="0"/>
              <a:t>Management by Exception</a:t>
            </a:r>
          </a:p>
        </p:txBody>
      </p:sp>
      <p:sp>
        <p:nvSpPr>
          <p:cNvPr id="153605" name="Rectangle 3"/>
          <p:cNvSpPr>
            <a:spLocks noChangeArrowheads="1"/>
          </p:cNvSpPr>
          <p:nvPr/>
        </p:nvSpPr>
        <p:spPr bwMode="auto">
          <a:xfrm>
            <a:off x="457200" y="1689100"/>
            <a:ext cx="3708400" cy="4622800"/>
          </a:xfrm>
          <a:prstGeom prst="rect">
            <a:avLst/>
          </a:prstGeom>
          <a:solidFill>
            <a:schemeClr val="hlink"/>
          </a:solidFill>
          <a:ln w="25400">
            <a:noFill/>
            <a:miter lim="800000"/>
            <a:headEnd/>
            <a:tailEnd/>
          </a:ln>
        </p:spPr>
        <p:txBody>
          <a:bodyPr wrap="none" anchor="ctr"/>
          <a:lstStyle/>
          <a:p>
            <a:endParaRPr lang="en-US"/>
          </a:p>
        </p:txBody>
      </p:sp>
      <p:sp>
        <p:nvSpPr>
          <p:cNvPr id="153606" name="Rectangle 4"/>
          <p:cNvSpPr>
            <a:spLocks noChangeArrowheads="1"/>
          </p:cNvSpPr>
          <p:nvPr/>
        </p:nvSpPr>
        <p:spPr bwMode="auto">
          <a:xfrm>
            <a:off x="762000" y="4683125"/>
            <a:ext cx="3048000" cy="1093788"/>
          </a:xfrm>
          <a:prstGeom prst="rect">
            <a:avLst/>
          </a:prstGeom>
          <a:noFill/>
          <a:ln w="12700">
            <a:noFill/>
            <a:miter lim="800000"/>
            <a:headEnd/>
            <a:tailEnd/>
          </a:ln>
        </p:spPr>
        <p:txBody>
          <a:bodyPr lIns="90488" tIns="44450" rIns="90488" bIns="44450">
            <a:spAutoFit/>
          </a:bodyPr>
          <a:lstStyle/>
          <a:p>
            <a:pPr algn="ctr" eaLnBrk="1" hangingPunct="1">
              <a:spcBef>
                <a:spcPct val="20000"/>
              </a:spcBef>
            </a:pPr>
            <a:r>
              <a:rPr lang="en-US" sz="2200" b="1">
                <a:solidFill>
                  <a:srgbClr val="FFFFEF"/>
                </a:solidFill>
                <a:latin typeface="Verdana" pitchFamily="-105" charset="0"/>
              </a:rPr>
              <a:t>How do I know</a:t>
            </a:r>
            <a:br>
              <a:rPr lang="en-US" sz="2200" b="1">
                <a:solidFill>
                  <a:srgbClr val="FFFFEF"/>
                </a:solidFill>
                <a:latin typeface="Verdana" pitchFamily="-105" charset="0"/>
              </a:rPr>
            </a:br>
            <a:r>
              <a:rPr lang="en-US" sz="2200" b="1">
                <a:solidFill>
                  <a:srgbClr val="FFFFEF"/>
                </a:solidFill>
                <a:latin typeface="Verdana" pitchFamily="-105" charset="0"/>
              </a:rPr>
              <a:t>which variances to  investigate? </a:t>
            </a:r>
          </a:p>
        </p:txBody>
      </p:sp>
      <p:graphicFrame>
        <p:nvGraphicFramePr>
          <p:cNvPr id="153602" name="Object 5"/>
          <p:cNvGraphicFramePr>
            <a:graphicFrameLocks/>
          </p:cNvGraphicFramePr>
          <p:nvPr/>
        </p:nvGraphicFramePr>
        <p:xfrm>
          <a:off x="685800" y="1981200"/>
          <a:ext cx="3335338" cy="2286000"/>
        </p:xfrm>
        <a:graphic>
          <a:graphicData uri="http://schemas.openxmlformats.org/presentationml/2006/ole">
            <p:oleObj spid="_x0000_s153602" name="Clip" r:id="rId4" imgW="8321400" imgH="5130720" progId="">
              <p:embed/>
            </p:oleObj>
          </a:graphicData>
        </a:graphic>
      </p:graphicFrame>
      <p:grpSp>
        <p:nvGrpSpPr>
          <p:cNvPr id="2" name="Group 6"/>
          <p:cNvGrpSpPr>
            <a:grpSpLocks/>
          </p:cNvGrpSpPr>
          <p:nvPr/>
        </p:nvGrpSpPr>
        <p:grpSpPr bwMode="auto">
          <a:xfrm>
            <a:off x="4927600" y="1689100"/>
            <a:ext cx="3795713" cy="4725988"/>
            <a:chOff x="3104" y="1064"/>
            <a:chExt cx="2391" cy="2977"/>
          </a:xfrm>
        </p:grpSpPr>
        <p:sp>
          <p:nvSpPr>
            <p:cNvPr id="153608" name="Rectangle 7"/>
            <p:cNvSpPr>
              <a:spLocks noChangeArrowheads="1"/>
            </p:cNvSpPr>
            <p:nvPr/>
          </p:nvSpPr>
          <p:spPr bwMode="auto">
            <a:xfrm>
              <a:off x="3159" y="1064"/>
              <a:ext cx="2336" cy="2912"/>
            </a:xfrm>
            <a:prstGeom prst="rect">
              <a:avLst/>
            </a:prstGeom>
            <a:solidFill>
              <a:schemeClr val="accent1"/>
            </a:solidFill>
            <a:ln w="25400">
              <a:solidFill>
                <a:schemeClr val="tx2"/>
              </a:solidFill>
              <a:miter lim="800000"/>
              <a:headEnd/>
              <a:tailEnd/>
            </a:ln>
          </p:spPr>
          <p:txBody>
            <a:bodyPr wrap="none" anchor="ctr"/>
            <a:lstStyle/>
            <a:p>
              <a:endParaRPr lang="en-US"/>
            </a:p>
          </p:txBody>
        </p:sp>
        <p:sp>
          <p:nvSpPr>
            <p:cNvPr id="153609" name="Rectangle 8"/>
            <p:cNvSpPr>
              <a:spLocks noChangeArrowheads="1"/>
            </p:cNvSpPr>
            <p:nvPr/>
          </p:nvSpPr>
          <p:spPr bwMode="auto">
            <a:xfrm>
              <a:off x="3104" y="2785"/>
              <a:ext cx="2254" cy="1256"/>
            </a:xfrm>
            <a:prstGeom prst="rect">
              <a:avLst/>
            </a:prstGeom>
            <a:noFill/>
            <a:ln w="12700">
              <a:noFill/>
              <a:miter lim="800000"/>
              <a:headEnd/>
              <a:tailEnd/>
            </a:ln>
          </p:spPr>
          <p:txBody>
            <a:bodyPr lIns="90488" tIns="44450" rIns="90488" bIns="44450">
              <a:spAutoFit/>
            </a:bodyPr>
            <a:lstStyle/>
            <a:p>
              <a:pPr lvl="1" algn="ctr" eaLnBrk="1" hangingPunct="1">
                <a:lnSpc>
                  <a:spcPct val="95000"/>
                </a:lnSpc>
                <a:spcBef>
                  <a:spcPct val="20000"/>
                </a:spcBef>
              </a:pPr>
              <a:r>
                <a:rPr lang="en-US" sz="2200" b="1">
                  <a:solidFill>
                    <a:srgbClr val="FFFFEF"/>
                  </a:solidFill>
                  <a:latin typeface="Verdana" pitchFamily="-105" charset="0"/>
                </a:rPr>
                <a:t>Larger variances, in dollar amount or as a percentage of the standard, are investigated first.  </a:t>
              </a:r>
            </a:p>
          </p:txBody>
        </p:sp>
        <p:graphicFrame>
          <p:nvGraphicFramePr>
            <p:cNvPr id="153603" name="Object 9"/>
            <p:cNvGraphicFramePr>
              <a:graphicFrameLocks/>
            </p:cNvGraphicFramePr>
            <p:nvPr/>
          </p:nvGraphicFramePr>
          <p:xfrm>
            <a:off x="3682" y="1097"/>
            <a:ext cx="1389" cy="1530"/>
          </p:xfrm>
          <a:graphic>
            <a:graphicData uri="http://schemas.openxmlformats.org/presentationml/2006/ole">
              <p:oleObj spid="_x0000_s153603" name="Clip" r:id="rId5" imgW="3985920" imgH="5546520" progId="">
                <p:embed/>
              </p:oleObj>
            </a:graphicData>
          </a:graphic>
        </p:graphicFrame>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noFill/>
        </p:spPr>
        <p:txBody>
          <a:bodyPr lIns="90488" tIns="44450" rIns="90488" bIns="44450"/>
          <a:lstStyle/>
          <a:p>
            <a:pPr eaLnBrk="1" hangingPunct="1"/>
            <a:r>
              <a:rPr lang="en-US" smtClean="0"/>
              <a:t>Setting Direct Labor Standards </a:t>
            </a:r>
          </a:p>
        </p:txBody>
      </p:sp>
      <p:grpSp>
        <p:nvGrpSpPr>
          <p:cNvPr id="2" name="Group 3"/>
          <p:cNvGrpSpPr>
            <a:grpSpLocks/>
          </p:cNvGrpSpPr>
          <p:nvPr/>
        </p:nvGrpSpPr>
        <p:grpSpPr bwMode="auto">
          <a:xfrm>
            <a:off x="381000" y="1574800"/>
            <a:ext cx="3860800" cy="4660900"/>
            <a:chOff x="352" y="992"/>
            <a:chExt cx="2432" cy="2936"/>
          </a:xfrm>
        </p:grpSpPr>
        <p:sp>
          <p:nvSpPr>
            <p:cNvPr id="34828" name="AutoShape 4"/>
            <p:cNvSpPr>
              <a:spLocks noChangeArrowheads="1"/>
            </p:cNvSpPr>
            <p:nvPr/>
          </p:nvSpPr>
          <p:spPr bwMode="auto">
            <a:xfrm>
              <a:off x="904" y="992"/>
              <a:ext cx="1328" cy="656"/>
            </a:xfrm>
            <a:prstGeom prst="roundRect">
              <a:avLst>
                <a:gd name="adj" fmla="val 12495"/>
              </a:avLst>
            </a:prstGeom>
            <a:solidFill>
              <a:schemeClr val="hlink"/>
            </a:solidFill>
            <a:ln w="25400">
              <a:noFill/>
              <a:round/>
              <a:headEnd/>
              <a:tailEnd/>
            </a:ln>
          </p:spPr>
          <p:txBody>
            <a:bodyPr wrap="none" anchor="ctr"/>
            <a:lstStyle/>
            <a:p>
              <a:pPr algn="ctr" eaLnBrk="1" hangingPunct="1"/>
              <a:r>
                <a:rPr lang="en-US" sz="2200" b="1">
                  <a:solidFill>
                    <a:srgbClr val="FFFFEF"/>
                  </a:solidFill>
                  <a:latin typeface="Verdana" pitchFamily="-105" charset="0"/>
                </a:rPr>
                <a:t>Rate</a:t>
              </a:r>
              <a:br>
                <a:rPr lang="en-US" sz="2200" b="1">
                  <a:solidFill>
                    <a:srgbClr val="FFFFEF"/>
                  </a:solidFill>
                  <a:latin typeface="Verdana" pitchFamily="-105" charset="0"/>
                </a:rPr>
              </a:br>
              <a:r>
                <a:rPr lang="en-US" sz="2200" b="1">
                  <a:solidFill>
                    <a:srgbClr val="FFFFEF"/>
                  </a:solidFill>
                  <a:latin typeface="Verdana" pitchFamily="-105" charset="0"/>
                </a:rPr>
                <a:t>Standards</a:t>
              </a:r>
            </a:p>
          </p:txBody>
        </p:sp>
        <p:sp>
          <p:nvSpPr>
            <p:cNvPr id="34829" name="AutoShape 5" descr="White marble"/>
            <p:cNvSpPr>
              <a:spLocks noChangeArrowheads="1"/>
            </p:cNvSpPr>
            <p:nvPr/>
          </p:nvSpPr>
          <p:spPr bwMode="auto">
            <a:xfrm>
              <a:off x="352" y="2024"/>
              <a:ext cx="2432" cy="1904"/>
            </a:xfrm>
            <a:prstGeom prst="octagon">
              <a:avLst>
                <a:gd name="adj" fmla="val 29282"/>
              </a:avLst>
            </a:prstGeom>
            <a:blipFill dpi="0" rotWithShape="0">
              <a:blip r:embed="rId4"/>
              <a:srcRect/>
              <a:tile tx="0" ty="0" sx="100000" sy="100000" flip="none" algn="tl"/>
            </a:blipFill>
            <a:ln w="25400">
              <a:solidFill>
                <a:schemeClr val="tx1"/>
              </a:solidFill>
              <a:miter lim="800000"/>
              <a:headEnd/>
              <a:tailEnd/>
            </a:ln>
          </p:spPr>
          <p:txBody>
            <a:bodyPr wrap="none" anchor="ctr"/>
            <a:lstStyle/>
            <a:p>
              <a:endParaRPr lang="en-US"/>
            </a:p>
          </p:txBody>
        </p:sp>
        <p:sp>
          <p:nvSpPr>
            <p:cNvPr id="34830" name="Rectangle 6"/>
            <p:cNvSpPr>
              <a:spLocks noChangeArrowheads="1"/>
            </p:cNvSpPr>
            <p:nvPr/>
          </p:nvSpPr>
          <p:spPr bwMode="auto">
            <a:xfrm>
              <a:off x="493" y="2208"/>
              <a:ext cx="2167" cy="575"/>
            </a:xfrm>
            <a:prstGeom prst="rect">
              <a:avLst/>
            </a:prstGeom>
            <a:noFill/>
            <a:ln w="12700">
              <a:noFill/>
              <a:miter lim="800000"/>
              <a:headEnd/>
              <a:tailEnd/>
            </a:ln>
          </p:spPr>
          <p:txBody>
            <a:bodyPr wrap="none" lIns="90488" tIns="44450" rIns="90488" bIns="44450">
              <a:spAutoFit/>
            </a:bodyPr>
            <a:lstStyle/>
            <a:p>
              <a:pPr algn="ctr" eaLnBrk="1" hangingPunct="1"/>
              <a:r>
                <a:rPr lang="en-US" sz="1800" b="1">
                  <a:latin typeface="Verdana" pitchFamily="-105" charset="0"/>
                </a:rPr>
                <a:t>Often a single</a:t>
              </a:r>
              <a:br>
                <a:rPr lang="en-US" sz="1800" b="1">
                  <a:latin typeface="Verdana" pitchFamily="-105" charset="0"/>
                </a:rPr>
              </a:br>
              <a:r>
                <a:rPr lang="en-US" sz="1800" b="1">
                  <a:latin typeface="Verdana" pitchFamily="-105" charset="0"/>
                </a:rPr>
                <a:t>rate is used that reflects</a:t>
              </a:r>
              <a:br>
                <a:rPr lang="en-US" sz="1800" b="1">
                  <a:latin typeface="Verdana" pitchFamily="-105" charset="0"/>
                </a:rPr>
              </a:br>
              <a:r>
                <a:rPr lang="en-US" sz="1800" b="1">
                  <a:latin typeface="Verdana" pitchFamily="-105" charset="0"/>
                </a:rPr>
                <a:t>the mix of wages earned.</a:t>
              </a:r>
            </a:p>
          </p:txBody>
        </p:sp>
        <p:sp>
          <p:nvSpPr>
            <p:cNvPr id="34831" name="Line 7"/>
            <p:cNvSpPr>
              <a:spLocks noChangeShapeType="1"/>
            </p:cNvSpPr>
            <p:nvPr/>
          </p:nvSpPr>
          <p:spPr bwMode="auto">
            <a:xfrm>
              <a:off x="1568" y="1668"/>
              <a:ext cx="0" cy="368"/>
            </a:xfrm>
            <a:prstGeom prst="line">
              <a:avLst/>
            </a:prstGeom>
            <a:noFill/>
            <a:ln w="25400">
              <a:solidFill>
                <a:schemeClr val="tx1"/>
              </a:solidFill>
              <a:round/>
              <a:headEnd/>
              <a:tailEnd type="triangle" w="med" len="med"/>
            </a:ln>
          </p:spPr>
          <p:txBody>
            <a:bodyPr wrap="none" anchor="ctr"/>
            <a:lstStyle/>
            <a:p>
              <a:endParaRPr lang="en-GB"/>
            </a:p>
          </p:txBody>
        </p:sp>
        <p:graphicFrame>
          <p:nvGraphicFramePr>
            <p:cNvPr id="34820" name="Object 8"/>
            <p:cNvGraphicFramePr>
              <a:graphicFrameLocks noChangeAspect="1"/>
            </p:cNvGraphicFramePr>
            <p:nvPr/>
          </p:nvGraphicFramePr>
          <p:xfrm>
            <a:off x="864" y="2938"/>
            <a:ext cx="1383" cy="950"/>
          </p:xfrm>
          <a:graphic>
            <a:graphicData uri="http://schemas.openxmlformats.org/presentationml/2006/ole">
              <p:oleObj spid="_x0000_s34820" name="Clip" r:id="rId5" imgW="19461240" imgH="13371480" progId="">
                <p:embed/>
              </p:oleObj>
            </a:graphicData>
          </a:graphic>
        </p:graphicFrame>
      </p:grpSp>
      <p:graphicFrame>
        <p:nvGraphicFramePr>
          <p:cNvPr id="34818" name="Rectangle 9"/>
          <p:cNvGraphicFramePr>
            <a:graphicFrameLocks/>
          </p:cNvGraphicFramePr>
          <p:nvPr/>
        </p:nvGraphicFramePr>
        <p:xfrm>
          <a:off x="1524000" y="1397000"/>
          <a:ext cx="6096000" cy="4064000"/>
        </p:xfrm>
        <a:graphic>
          <a:graphicData uri="http://schemas.openxmlformats.org/presentationml/2006/ole">
            <p:oleObj spid="_x0000_s34818" name="Clip" r:id="rId6" imgW="0" imgH="0" progId="">
              <p:embed/>
            </p:oleObj>
          </a:graphicData>
        </a:graphic>
      </p:graphicFrame>
      <p:grpSp>
        <p:nvGrpSpPr>
          <p:cNvPr id="3" name="Group 10"/>
          <p:cNvGrpSpPr>
            <a:grpSpLocks/>
          </p:cNvGrpSpPr>
          <p:nvPr/>
        </p:nvGrpSpPr>
        <p:grpSpPr bwMode="auto">
          <a:xfrm>
            <a:off x="4927600" y="1574800"/>
            <a:ext cx="3860800" cy="4673600"/>
            <a:chOff x="3158" y="992"/>
            <a:chExt cx="2432" cy="2944"/>
          </a:xfrm>
        </p:grpSpPr>
        <p:sp>
          <p:nvSpPr>
            <p:cNvPr id="34824" name="AutoShape 11" descr="Bouquet"/>
            <p:cNvSpPr>
              <a:spLocks noChangeArrowheads="1"/>
            </p:cNvSpPr>
            <p:nvPr/>
          </p:nvSpPr>
          <p:spPr bwMode="auto">
            <a:xfrm>
              <a:off x="3158" y="2024"/>
              <a:ext cx="2432" cy="1904"/>
            </a:xfrm>
            <a:prstGeom prst="octagon">
              <a:avLst>
                <a:gd name="adj" fmla="val 29282"/>
              </a:avLst>
            </a:prstGeom>
            <a:blipFill dpi="0" rotWithShape="0">
              <a:blip r:embed="rId7"/>
              <a:srcRect/>
              <a:tile tx="0" ty="0" sx="100000" sy="100000" flip="none" algn="tl"/>
            </a:blipFill>
            <a:ln w="25400">
              <a:solidFill>
                <a:schemeClr val="tx1"/>
              </a:solidFill>
              <a:miter lim="800000"/>
              <a:headEnd/>
              <a:tailEnd/>
            </a:ln>
          </p:spPr>
          <p:txBody>
            <a:bodyPr wrap="none" anchor="ctr"/>
            <a:lstStyle/>
            <a:p>
              <a:endParaRPr lang="en-US"/>
            </a:p>
          </p:txBody>
        </p:sp>
        <p:sp>
          <p:nvSpPr>
            <p:cNvPr id="34825" name="AutoShape 12"/>
            <p:cNvSpPr>
              <a:spLocks noChangeArrowheads="1"/>
            </p:cNvSpPr>
            <p:nvPr/>
          </p:nvSpPr>
          <p:spPr bwMode="auto">
            <a:xfrm>
              <a:off x="3710" y="992"/>
              <a:ext cx="1328" cy="656"/>
            </a:xfrm>
            <a:prstGeom prst="roundRect">
              <a:avLst>
                <a:gd name="adj" fmla="val 12495"/>
              </a:avLst>
            </a:prstGeom>
            <a:solidFill>
              <a:schemeClr val="accent1"/>
            </a:solidFill>
            <a:ln w="25400">
              <a:noFill/>
              <a:round/>
              <a:headEnd/>
              <a:tailEnd/>
            </a:ln>
          </p:spPr>
          <p:txBody>
            <a:bodyPr wrap="none" anchor="ctr"/>
            <a:lstStyle/>
            <a:p>
              <a:pPr algn="ctr" eaLnBrk="1" hangingPunct="1"/>
              <a:r>
                <a:rPr lang="en-US" sz="2200" b="1">
                  <a:solidFill>
                    <a:srgbClr val="FFFFEF"/>
                  </a:solidFill>
                  <a:latin typeface="Verdana" pitchFamily="-105" charset="0"/>
                </a:rPr>
                <a:t>Time</a:t>
              </a:r>
              <a:br>
                <a:rPr lang="en-US" sz="2200" b="1">
                  <a:solidFill>
                    <a:srgbClr val="FFFFEF"/>
                  </a:solidFill>
                  <a:latin typeface="Verdana" pitchFamily="-105" charset="0"/>
                </a:rPr>
              </a:br>
              <a:r>
                <a:rPr lang="en-US" sz="2200" b="1">
                  <a:solidFill>
                    <a:srgbClr val="FFFFEF"/>
                  </a:solidFill>
                  <a:latin typeface="Verdana" pitchFamily="-105" charset="0"/>
                </a:rPr>
                <a:t>Standards</a:t>
              </a:r>
            </a:p>
          </p:txBody>
        </p:sp>
        <p:sp>
          <p:nvSpPr>
            <p:cNvPr id="34826" name="Rectangle 13"/>
            <p:cNvSpPr>
              <a:spLocks noChangeArrowheads="1"/>
            </p:cNvSpPr>
            <p:nvPr/>
          </p:nvSpPr>
          <p:spPr bwMode="auto">
            <a:xfrm>
              <a:off x="3175" y="2232"/>
              <a:ext cx="2398" cy="575"/>
            </a:xfrm>
            <a:prstGeom prst="rect">
              <a:avLst/>
            </a:prstGeom>
            <a:noFill/>
            <a:ln w="12700">
              <a:noFill/>
              <a:miter lim="800000"/>
              <a:headEnd/>
              <a:tailEnd/>
            </a:ln>
          </p:spPr>
          <p:txBody>
            <a:bodyPr lIns="90488" tIns="44450" rIns="90488" bIns="44450">
              <a:spAutoFit/>
            </a:bodyPr>
            <a:lstStyle/>
            <a:p>
              <a:pPr algn="ctr" eaLnBrk="1" hangingPunct="1"/>
              <a:r>
                <a:rPr lang="en-US" sz="1800" b="1">
                  <a:solidFill>
                    <a:schemeClr val="bg2"/>
                  </a:solidFill>
                  <a:latin typeface="Verdana" pitchFamily="-105" charset="0"/>
                </a:rPr>
                <a:t>Use time and </a:t>
              </a:r>
              <a:br>
                <a:rPr lang="en-US" sz="1800" b="1">
                  <a:solidFill>
                    <a:schemeClr val="bg2"/>
                  </a:solidFill>
                  <a:latin typeface="Verdana" pitchFamily="-105" charset="0"/>
                </a:rPr>
              </a:br>
              <a:r>
                <a:rPr lang="en-US" sz="1800" b="1">
                  <a:solidFill>
                    <a:schemeClr val="bg2"/>
                  </a:solidFill>
                  <a:latin typeface="Verdana" pitchFamily="-105" charset="0"/>
                </a:rPr>
                <a:t>motion studies for</a:t>
              </a:r>
              <a:br>
                <a:rPr lang="en-US" sz="1800" b="1">
                  <a:solidFill>
                    <a:schemeClr val="bg2"/>
                  </a:solidFill>
                  <a:latin typeface="Verdana" pitchFamily="-105" charset="0"/>
                </a:rPr>
              </a:br>
              <a:r>
                <a:rPr lang="en-US" sz="1800" b="1">
                  <a:solidFill>
                    <a:schemeClr val="bg2"/>
                  </a:solidFill>
                  <a:latin typeface="Verdana" pitchFamily="-105" charset="0"/>
                </a:rPr>
                <a:t>each labor operation.</a:t>
              </a:r>
            </a:p>
          </p:txBody>
        </p:sp>
        <p:sp>
          <p:nvSpPr>
            <p:cNvPr id="34827" name="Line 14"/>
            <p:cNvSpPr>
              <a:spLocks noChangeShapeType="1"/>
            </p:cNvSpPr>
            <p:nvPr/>
          </p:nvSpPr>
          <p:spPr bwMode="auto">
            <a:xfrm>
              <a:off x="4374" y="1668"/>
              <a:ext cx="0" cy="368"/>
            </a:xfrm>
            <a:prstGeom prst="line">
              <a:avLst/>
            </a:prstGeom>
            <a:noFill/>
            <a:ln w="25400">
              <a:solidFill>
                <a:schemeClr val="tx1"/>
              </a:solidFill>
              <a:round/>
              <a:headEnd/>
              <a:tailEnd type="triangle" w="med" len="med"/>
            </a:ln>
          </p:spPr>
          <p:txBody>
            <a:bodyPr wrap="none" anchor="ctr"/>
            <a:lstStyle/>
            <a:p>
              <a:endParaRPr lang="en-GB"/>
            </a:p>
          </p:txBody>
        </p:sp>
        <p:graphicFrame>
          <p:nvGraphicFramePr>
            <p:cNvPr id="34819" name="Object 15"/>
            <p:cNvGraphicFramePr>
              <a:graphicFrameLocks noChangeAspect="1"/>
            </p:cNvGraphicFramePr>
            <p:nvPr/>
          </p:nvGraphicFramePr>
          <p:xfrm>
            <a:off x="4137" y="2935"/>
            <a:ext cx="519" cy="1001"/>
          </p:xfrm>
          <a:graphic>
            <a:graphicData uri="http://schemas.openxmlformats.org/presentationml/2006/ole">
              <p:oleObj spid="_x0000_s34819" name="Clip" r:id="rId8" imgW="4700160" imgH="9071280" progId="">
                <p:embed/>
              </p:oleObj>
            </a:graphicData>
          </a:graphic>
        </p:graphicFrame>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ppt_y-#ppt_h/2"/>
                                          </p:val>
                                        </p:tav>
                                        <p:tav tm="100000">
                                          <p:val>
                                            <p:strVal val="#ppt_y"/>
                                          </p:val>
                                        </p:tav>
                                      </p:tavLst>
                                    </p:anim>
                                    <p:anim calcmode="lin" valueType="num">
                                      <p:cBhvr>
                                        <p:cTn id="9" dur="500" fill="hold"/>
                                        <p:tgtEl>
                                          <p:spTgt spid="2"/>
                                        </p:tgtEl>
                                        <p:attrNameLst>
                                          <p:attrName>ppt_w</p:attrName>
                                        </p:attrNameLst>
                                      </p:cBhvr>
                                      <p:tavLst>
                                        <p:tav tm="0">
                                          <p:val>
                                            <p:strVal val="#ppt_w"/>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nodeType="afterEffect">
                                  <p:stCondLst>
                                    <p:cond delay="100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ppt_h/2"/>
                                          </p:val>
                                        </p:tav>
                                        <p:tav tm="100000">
                                          <p:val>
                                            <p:strVal val="#ppt_y"/>
                                          </p:val>
                                        </p:tav>
                                      </p:tavLst>
                                    </p:anim>
                                    <p:anim calcmode="lin" valueType="num">
                                      <p:cBhvr>
                                        <p:cTn id="16" dur="500" fill="hold"/>
                                        <p:tgtEl>
                                          <p:spTgt spid="3"/>
                                        </p:tgtEl>
                                        <p:attrNameLst>
                                          <p:attrName>ppt_w</p:attrName>
                                        </p:attrNameLst>
                                      </p:cBhvr>
                                      <p:tavLst>
                                        <p:tav tm="0">
                                          <p:val>
                                            <p:strVal val="#ppt_w"/>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r>
              <a:rPr lang="en-US" smtClean="0"/>
              <a:t>A Statistical Control Chart</a:t>
            </a:r>
          </a:p>
        </p:txBody>
      </p:sp>
      <p:sp>
        <p:nvSpPr>
          <p:cNvPr id="155651" name="Line 3"/>
          <p:cNvSpPr>
            <a:spLocks noChangeShapeType="1"/>
          </p:cNvSpPr>
          <p:nvPr/>
        </p:nvSpPr>
        <p:spPr bwMode="auto">
          <a:xfrm>
            <a:off x="1308100" y="2895600"/>
            <a:ext cx="7213600" cy="0"/>
          </a:xfrm>
          <a:prstGeom prst="line">
            <a:avLst/>
          </a:prstGeom>
          <a:noFill/>
          <a:ln w="25399">
            <a:solidFill>
              <a:srgbClr val="FF0000"/>
            </a:solidFill>
            <a:prstDash val="dash"/>
            <a:round/>
            <a:headEnd/>
            <a:tailEnd/>
          </a:ln>
        </p:spPr>
        <p:txBody>
          <a:bodyPr wrap="none" anchor="ctr"/>
          <a:lstStyle/>
          <a:p>
            <a:endParaRPr lang="en-GB"/>
          </a:p>
        </p:txBody>
      </p:sp>
      <p:sp>
        <p:nvSpPr>
          <p:cNvPr id="155652" name="Line 4"/>
          <p:cNvSpPr>
            <a:spLocks noChangeShapeType="1"/>
          </p:cNvSpPr>
          <p:nvPr/>
        </p:nvSpPr>
        <p:spPr bwMode="auto">
          <a:xfrm>
            <a:off x="1308100" y="4876800"/>
            <a:ext cx="7213600" cy="0"/>
          </a:xfrm>
          <a:prstGeom prst="line">
            <a:avLst/>
          </a:prstGeom>
          <a:noFill/>
          <a:ln w="25399">
            <a:solidFill>
              <a:schemeClr val="tx1"/>
            </a:solidFill>
            <a:round/>
            <a:headEnd/>
            <a:tailEnd/>
          </a:ln>
        </p:spPr>
        <p:txBody>
          <a:bodyPr wrap="none" anchor="ctr"/>
          <a:lstStyle/>
          <a:p>
            <a:endParaRPr lang="en-GB"/>
          </a:p>
        </p:txBody>
      </p:sp>
      <p:sp>
        <p:nvSpPr>
          <p:cNvPr id="155653" name="Line 5"/>
          <p:cNvSpPr>
            <a:spLocks noChangeShapeType="1"/>
          </p:cNvSpPr>
          <p:nvPr/>
        </p:nvSpPr>
        <p:spPr bwMode="auto">
          <a:xfrm>
            <a:off x="1308100" y="2438400"/>
            <a:ext cx="7213600" cy="0"/>
          </a:xfrm>
          <a:prstGeom prst="line">
            <a:avLst/>
          </a:prstGeom>
          <a:noFill/>
          <a:ln w="25399">
            <a:solidFill>
              <a:schemeClr val="tx1"/>
            </a:solidFill>
            <a:round/>
            <a:headEnd/>
            <a:tailEnd/>
          </a:ln>
        </p:spPr>
        <p:txBody>
          <a:bodyPr wrap="none" anchor="ctr"/>
          <a:lstStyle/>
          <a:p>
            <a:endParaRPr lang="en-GB"/>
          </a:p>
        </p:txBody>
      </p:sp>
      <p:sp>
        <p:nvSpPr>
          <p:cNvPr id="155654" name="Line 6"/>
          <p:cNvSpPr>
            <a:spLocks noChangeShapeType="1"/>
          </p:cNvSpPr>
          <p:nvPr/>
        </p:nvSpPr>
        <p:spPr bwMode="auto">
          <a:xfrm>
            <a:off x="1308100" y="4343400"/>
            <a:ext cx="7213600" cy="0"/>
          </a:xfrm>
          <a:prstGeom prst="line">
            <a:avLst/>
          </a:prstGeom>
          <a:noFill/>
          <a:ln w="25399">
            <a:solidFill>
              <a:srgbClr val="FF0000"/>
            </a:solidFill>
            <a:prstDash val="dash"/>
            <a:round/>
            <a:headEnd/>
            <a:tailEnd/>
          </a:ln>
        </p:spPr>
        <p:txBody>
          <a:bodyPr wrap="none" anchor="ctr"/>
          <a:lstStyle/>
          <a:p>
            <a:endParaRPr lang="en-GB"/>
          </a:p>
        </p:txBody>
      </p:sp>
      <p:sp>
        <p:nvSpPr>
          <p:cNvPr id="155655" name="Rectangle 7"/>
          <p:cNvSpPr>
            <a:spLocks noChangeArrowheads="1"/>
          </p:cNvSpPr>
          <p:nvPr/>
        </p:nvSpPr>
        <p:spPr bwMode="auto">
          <a:xfrm>
            <a:off x="1585913" y="5091113"/>
            <a:ext cx="350837" cy="454025"/>
          </a:xfrm>
          <a:prstGeom prst="rect">
            <a:avLst/>
          </a:prstGeom>
          <a:noFill/>
          <a:ln w="12699">
            <a:noFill/>
            <a:miter lim="800000"/>
            <a:headEnd/>
            <a:tailEnd/>
          </a:ln>
        </p:spPr>
        <p:txBody>
          <a:bodyPr wrap="none" lIns="90488" tIns="44450" rIns="90488" bIns="44450">
            <a:spAutoFit/>
          </a:bodyPr>
          <a:lstStyle/>
          <a:p>
            <a:r>
              <a:rPr lang="en-US" sz="2400" b="1"/>
              <a:t>1</a:t>
            </a:r>
          </a:p>
        </p:txBody>
      </p:sp>
      <p:sp>
        <p:nvSpPr>
          <p:cNvPr id="155656" name="Rectangle 8"/>
          <p:cNvSpPr>
            <a:spLocks noChangeArrowheads="1"/>
          </p:cNvSpPr>
          <p:nvPr/>
        </p:nvSpPr>
        <p:spPr bwMode="auto">
          <a:xfrm>
            <a:off x="2333625" y="5091113"/>
            <a:ext cx="350838" cy="454025"/>
          </a:xfrm>
          <a:prstGeom prst="rect">
            <a:avLst/>
          </a:prstGeom>
          <a:noFill/>
          <a:ln w="12699">
            <a:noFill/>
            <a:miter lim="800000"/>
            <a:headEnd/>
            <a:tailEnd/>
          </a:ln>
        </p:spPr>
        <p:txBody>
          <a:bodyPr wrap="none" lIns="90488" tIns="44450" rIns="90488" bIns="44450">
            <a:spAutoFit/>
          </a:bodyPr>
          <a:lstStyle/>
          <a:p>
            <a:r>
              <a:rPr lang="en-US" sz="2400" b="1"/>
              <a:t>2</a:t>
            </a:r>
          </a:p>
        </p:txBody>
      </p:sp>
      <p:sp>
        <p:nvSpPr>
          <p:cNvPr id="155657" name="Rectangle 9"/>
          <p:cNvSpPr>
            <a:spLocks noChangeArrowheads="1"/>
          </p:cNvSpPr>
          <p:nvPr/>
        </p:nvSpPr>
        <p:spPr bwMode="auto">
          <a:xfrm>
            <a:off x="3095625" y="5091113"/>
            <a:ext cx="350838" cy="454025"/>
          </a:xfrm>
          <a:prstGeom prst="rect">
            <a:avLst/>
          </a:prstGeom>
          <a:noFill/>
          <a:ln w="12699">
            <a:noFill/>
            <a:miter lim="800000"/>
            <a:headEnd/>
            <a:tailEnd/>
          </a:ln>
        </p:spPr>
        <p:txBody>
          <a:bodyPr wrap="none" lIns="90488" tIns="44450" rIns="90488" bIns="44450">
            <a:spAutoFit/>
          </a:bodyPr>
          <a:lstStyle/>
          <a:p>
            <a:r>
              <a:rPr lang="en-US" sz="2400" b="1"/>
              <a:t>3</a:t>
            </a:r>
          </a:p>
        </p:txBody>
      </p:sp>
      <p:sp>
        <p:nvSpPr>
          <p:cNvPr id="155658" name="Rectangle 10"/>
          <p:cNvSpPr>
            <a:spLocks noChangeArrowheads="1"/>
          </p:cNvSpPr>
          <p:nvPr/>
        </p:nvSpPr>
        <p:spPr bwMode="auto">
          <a:xfrm>
            <a:off x="3857625" y="5091113"/>
            <a:ext cx="350838" cy="454025"/>
          </a:xfrm>
          <a:prstGeom prst="rect">
            <a:avLst/>
          </a:prstGeom>
          <a:noFill/>
          <a:ln w="12699">
            <a:noFill/>
            <a:miter lim="800000"/>
            <a:headEnd/>
            <a:tailEnd/>
          </a:ln>
        </p:spPr>
        <p:txBody>
          <a:bodyPr wrap="none" lIns="90488" tIns="44450" rIns="90488" bIns="44450">
            <a:spAutoFit/>
          </a:bodyPr>
          <a:lstStyle/>
          <a:p>
            <a:r>
              <a:rPr lang="en-US" sz="2400" b="1"/>
              <a:t>4</a:t>
            </a:r>
          </a:p>
        </p:txBody>
      </p:sp>
      <p:sp>
        <p:nvSpPr>
          <p:cNvPr id="155659" name="Rectangle 11"/>
          <p:cNvSpPr>
            <a:spLocks noChangeArrowheads="1"/>
          </p:cNvSpPr>
          <p:nvPr/>
        </p:nvSpPr>
        <p:spPr bwMode="auto">
          <a:xfrm>
            <a:off x="4619625" y="5091113"/>
            <a:ext cx="350838" cy="454025"/>
          </a:xfrm>
          <a:prstGeom prst="rect">
            <a:avLst/>
          </a:prstGeom>
          <a:noFill/>
          <a:ln w="12699">
            <a:noFill/>
            <a:miter lim="800000"/>
            <a:headEnd/>
            <a:tailEnd/>
          </a:ln>
        </p:spPr>
        <p:txBody>
          <a:bodyPr wrap="none" lIns="90488" tIns="44450" rIns="90488" bIns="44450">
            <a:spAutoFit/>
          </a:bodyPr>
          <a:lstStyle/>
          <a:p>
            <a:r>
              <a:rPr lang="en-US" sz="2400" b="1"/>
              <a:t>5</a:t>
            </a:r>
          </a:p>
        </p:txBody>
      </p:sp>
      <p:sp>
        <p:nvSpPr>
          <p:cNvPr id="155660" name="Rectangle 12"/>
          <p:cNvSpPr>
            <a:spLocks noChangeArrowheads="1"/>
          </p:cNvSpPr>
          <p:nvPr/>
        </p:nvSpPr>
        <p:spPr bwMode="auto">
          <a:xfrm>
            <a:off x="5402263" y="5091113"/>
            <a:ext cx="350837" cy="454025"/>
          </a:xfrm>
          <a:prstGeom prst="rect">
            <a:avLst/>
          </a:prstGeom>
          <a:noFill/>
          <a:ln w="12699">
            <a:noFill/>
            <a:miter lim="800000"/>
            <a:headEnd/>
            <a:tailEnd/>
          </a:ln>
        </p:spPr>
        <p:txBody>
          <a:bodyPr wrap="none" lIns="90488" tIns="44450" rIns="90488" bIns="44450">
            <a:spAutoFit/>
          </a:bodyPr>
          <a:lstStyle/>
          <a:p>
            <a:r>
              <a:rPr lang="en-US" sz="2400" b="1"/>
              <a:t>6</a:t>
            </a:r>
          </a:p>
        </p:txBody>
      </p:sp>
      <p:sp>
        <p:nvSpPr>
          <p:cNvPr id="155661" name="Rectangle 13"/>
          <p:cNvSpPr>
            <a:spLocks noChangeArrowheads="1"/>
          </p:cNvSpPr>
          <p:nvPr/>
        </p:nvSpPr>
        <p:spPr bwMode="auto">
          <a:xfrm>
            <a:off x="6143625" y="5091113"/>
            <a:ext cx="350838" cy="454025"/>
          </a:xfrm>
          <a:prstGeom prst="rect">
            <a:avLst/>
          </a:prstGeom>
          <a:noFill/>
          <a:ln w="12699">
            <a:noFill/>
            <a:miter lim="800000"/>
            <a:headEnd/>
            <a:tailEnd/>
          </a:ln>
        </p:spPr>
        <p:txBody>
          <a:bodyPr wrap="none" lIns="90488" tIns="44450" rIns="90488" bIns="44450">
            <a:spAutoFit/>
          </a:bodyPr>
          <a:lstStyle/>
          <a:p>
            <a:r>
              <a:rPr lang="en-US" sz="2400" b="1"/>
              <a:t>7</a:t>
            </a:r>
          </a:p>
        </p:txBody>
      </p:sp>
      <p:sp>
        <p:nvSpPr>
          <p:cNvPr id="155662" name="Rectangle 14"/>
          <p:cNvSpPr>
            <a:spLocks noChangeArrowheads="1"/>
          </p:cNvSpPr>
          <p:nvPr/>
        </p:nvSpPr>
        <p:spPr bwMode="auto">
          <a:xfrm>
            <a:off x="6926263" y="5091113"/>
            <a:ext cx="350837" cy="454025"/>
          </a:xfrm>
          <a:prstGeom prst="rect">
            <a:avLst/>
          </a:prstGeom>
          <a:noFill/>
          <a:ln w="12699">
            <a:noFill/>
            <a:miter lim="800000"/>
            <a:headEnd/>
            <a:tailEnd/>
          </a:ln>
        </p:spPr>
        <p:txBody>
          <a:bodyPr wrap="none" lIns="90488" tIns="44450" rIns="90488" bIns="44450">
            <a:spAutoFit/>
          </a:bodyPr>
          <a:lstStyle/>
          <a:p>
            <a:r>
              <a:rPr lang="en-US" sz="2400" b="1"/>
              <a:t>8</a:t>
            </a:r>
          </a:p>
        </p:txBody>
      </p:sp>
      <p:sp>
        <p:nvSpPr>
          <p:cNvPr id="155663" name="Rectangle 15"/>
          <p:cNvSpPr>
            <a:spLocks noChangeArrowheads="1"/>
          </p:cNvSpPr>
          <p:nvPr/>
        </p:nvSpPr>
        <p:spPr bwMode="auto">
          <a:xfrm>
            <a:off x="7688263" y="5091113"/>
            <a:ext cx="350837" cy="454025"/>
          </a:xfrm>
          <a:prstGeom prst="rect">
            <a:avLst/>
          </a:prstGeom>
          <a:noFill/>
          <a:ln w="12699">
            <a:noFill/>
            <a:miter lim="800000"/>
            <a:headEnd/>
            <a:tailEnd/>
          </a:ln>
        </p:spPr>
        <p:txBody>
          <a:bodyPr wrap="none" lIns="90488" tIns="44450" rIns="90488" bIns="44450">
            <a:spAutoFit/>
          </a:bodyPr>
          <a:lstStyle/>
          <a:p>
            <a:r>
              <a:rPr lang="en-US" sz="2400" b="1"/>
              <a:t>9</a:t>
            </a:r>
          </a:p>
        </p:txBody>
      </p:sp>
      <p:sp>
        <p:nvSpPr>
          <p:cNvPr id="155664" name="Line 16"/>
          <p:cNvSpPr>
            <a:spLocks noChangeShapeType="1"/>
          </p:cNvSpPr>
          <p:nvPr/>
        </p:nvSpPr>
        <p:spPr bwMode="auto">
          <a:xfrm>
            <a:off x="1308100" y="3581400"/>
            <a:ext cx="7213600" cy="0"/>
          </a:xfrm>
          <a:prstGeom prst="line">
            <a:avLst/>
          </a:prstGeom>
          <a:noFill/>
          <a:ln w="25399">
            <a:solidFill>
              <a:srgbClr val="006600"/>
            </a:solidFill>
            <a:round/>
            <a:headEnd/>
            <a:tailEnd/>
          </a:ln>
        </p:spPr>
        <p:txBody>
          <a:bodyPr wrap="none" anchor="ctr"/>
          <a:lstStyle/>
          <a:p>
            <a:endParaRPr lang="en-GB"/>
          </a:p>
        </p:txBody>
      </p:sp>
      <p:sp>
        <p:nvSpPr>
          <p:cNvPr id="155665" name="Rectangle 17"/>
          <p:cNvSpPr>
            <a:spLocks noChangeArrowheads="1"/>
          </p:cNvSpPr>
          <p:nvPr/>
        </p:nvSpPr>
        <p:spPr bwMode="auto">
          <a:xfrm>
            <a:off x="1449388" y="5564188"/>
            <a:ext cx="6245225" cy="454025"/>
          </a:xfrm>
          <a:prstGeom prst="rect">
            <a:avLst/>
          </a:prstGeom>
          <a:noFill/>
          <a:ln w="12699">
            <a:noFill/>
            <a:miter lim="800000"/>
            <a:headEnd/>
            <a:tailEnd/>
          </a:ln>
        </p:spPr>
        <p:txBody>
          <a:bodyPr lIns="90488" tIns="44450" rIns="90488" bIns="44450">
            <a:spAutoFit/>
          </a:bodyPr>
          <a:lstStyle/>
          <a:p>
            <a:pPr algn="ctr">
              <a:spcBef>
                <a:spcPct val="50000"/>
              </a:spcBef>
            </a:pPr>
            <a:r>
              <a:rPr lang="en-US" sz="2400" b="1"/>
              <a:t>Variance Measurements</a:t>
            </a:r>
          </a:p>
        </p:txBody>
      </p:sp>
      <p:sp>
        <p:nvSpPr>
          <p:cNvPr id="155666" name="Rectangle 18"/>
          <p:cNvSpPr>
            <a:spLocks noChangeArrowheads="1"/>
          </p:cNvSpPr>
          <p:nvPr/>
        </p:nvSpPr>
        <p:spPr bwMode="auto">
          <a:xfrm>
            <a:off x="65088" y="2509838"/>
            <a:ext cx="3438525" cy="454025"/>
          </a:xfrm>
          <a:prstGeom prst="rect">
            <a:avLst/>
          </a:prstGeom>
          <a:noFill/>
          <a:ln w="12699">
            <a:noFill/>
            <a:miter lim="800000"/>
            <a:headEnd/>
            <a:tailEnd/>
          </a:ln>
        </p:spPr>
        <p:txBody>
          <a:bodyPr lIns="90488" tIns="44450" rIns="90488" bIns="44450">
            <a:spAutoFit/>
          </a:bodyPr>
          <a:lstStyle/>
          <a:p>
            <a:pPr>
              <a:spcBef>
                <a:spcPct val="50000"/>
              </a:spcBef>
            </a:pPr>
            <a:r>
              <a:rPr lang="en-US" sz="2400" b="1">
                <a:solidFill>
                  <a:srgbClr val="FF0000"/>
                </a:solidFill>
              </a:rPr>
              <a:t>Favorable Limit  </a:t>
            </a:r>
          </a:p>
        </p:txBody>
      </p:sp>
      <p:sp>
        <p:nvSpPr>
          <p:cNvPr id="155667" name="Rectangle 19"/>
          <p:cNvSpPr>
            <a:spLocks noChangeArrowheads="1"/>
          </p:cNvSpPr>
          <p:nvPr/>
        </p:nvSpPr>
        <p:spPr bwMode="auto">
          <a:xfrm>
            <a:off x="65088" y="3949700"/>
            <a:ext cx="3362325" cy="454025"/>
          </a:xfrm>
          <a:prstGeom prst="rect">
            <a:avLst/>
          </a:prstGeom>
          <a:noFill/>
          <a:ln w="12699">
            <a:noFill/>
            <a:miter lim="800000"/>
            <a:headEnd/>
            <a:tailEnd/>
          </a:ln>
        </p:spPr>
        <p:txBody>
          <a:bodyPr lIns="90488" tIns="44450" rIns="90488" bIns="44450">
            <a:spAutoFit/>
          </a:bodyPr>
          <a:lstStyle/>
          <a:p>
            <a:pPr>
              <a:spcBef>
                <a:spcPct val="50000"/>
              </a:spcBef>
            </a:pPr>
            <a:r>
              <a:rPr lang="en-US" sz="2400" b="1">
                <a:solidFill>
                  <a:srgbClr val="FF0000"/>
                </a:solidFill>
              </a:rPr>
              <a:t>Unfavorable Limit </a:t>
            </a:r>
          </a:p>
        </p:txBody>
      </p:sp>
      <p:sp>
        <p:nvSpPr>
          <p:cNvPr id="155668" name="Rectangle 20"/>
          <p:cNvSpPr>
            <a:spLocks noChangeArrowheads="1"/>
          </p:cNvSpPr>
          <p:nvPr/>
        </p:nvSpPr>
        <p:spPr bwMode="auto">
          <a:xfrm>
            <a:off x="1525588" y="2759075"/>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t>•</a:t>
            </a:r>
          </a:p>
        </p:txBody>
      </p:sp>
      <p:sp>
        <p:nvSpPr>
          <p:cNvPr id="155669" name="Rectangle 21"/>
          <p:cNvSpPr>
            <a:spLocks noChangeArrowheads="1"/>
          </p:cNvSpPr>
          <p:nvPr/>
        </p:nvSpPr>
        <p:spPr bwMode="auto">
          <a:xfrm>
            <a:off x="2314575" y="3089275"/>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t>•</a:t>
            </a:r>
          </a:p>
        </p:txBody>
      </p:sp>
      <p:sp>
        <p:nvSpPr>
          <p:cNvPr id="155670" name="Rectangle 22"/>
          <p:cNvSpPr>
            <a:spLocks noChangeArrowheads="1"/>
          </p:cNvSpPr>
          <p:nvPr/>
        </p:nvSpPr>
        <p:spPr bwMode="auto">
          <a:xfrm>
            <a:off x="3082925" y="2759075"/>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t>•</a:t>
            </a:r>
          </a:p>
        </p:txBody>
      </p:sp>
      <p:sp>
        <p:nvSpPr>
          <p:cNvPr id="155671" name="Rectangle 23"/>
          <p:cNvSpPr>
            <a:spLocks noChangeArrowheads="1"/>
          </p:cNvSpPr>
          <p:nvPr/>
        </p:nvSpPr>
        <p:spPr bwMode="auto">
          <a:xfrm>
            <a:off x="3857625" y="2378075"/>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solidFill>
                  <a:srgbClr val="CF0E30"/>
                </a:solidFill>
              </a:rPr>
              <a:t>•</a:t>
            </a:r>
          </a:p>
        </p:txBody>
      </p:sp>
      <p:sp>
        <p:nvSpPr>
          <p:cNvPr id="155672" name="Rectangle 24"/>
          <p:cNvSpPr>
            <a:spLocks noChangeArrowheads="1"/>
          </p:cNvSpPr>
          <p:nvPr/>
        </p:nvSpPr>
        <p:spPr bwMode="auto">
          <a:xfrm>
            <a:off x="4573588" y="2181225"/>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solidFill>
                  <a:srgbClr val="CF0E30"/>
                </a:solidFill>
              </a:rPr>
              <a:t>•</a:t>
            </a:r>
          </a:p>
        </p:txBody>
      </p:sp>
      <p:sp>
        <p:nvSpPr>
          <p:cNvPr id="155673" name="Rectangle 25"/>
          <p:cNvSpPr>
            <a:spLocks noChangeArrowheads="1"/>
          </p:cNvSpPr>
          <p:nvPr/>
        </p:nvSpPr>
        <p:spPr bwMode="auto">
          <a:xfrm>
            <a:off x="5373688" y="2759075"/>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t>•</a:t>
            </a:r>
          </a:p>
        </p:txBody>
      </p:sp>
      <p:sp>
        <p:nvSpPr>
          <p:cNvPr id="155674" name="Rectangle 26"/>
          <p:cNvSpPr>
            <a:spLocks noChangeArrowheads="1"/>
          </p:cNvSpPr>
          <p:nvPr/>
        </p:nvSpPr>
        <p:spPr bwMode="auto">
          <a:xfrm>
            <a:off x="6129338" y="3171825"/>
            <a:ext cx="242887"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t>•</a:t>
            </a:r>
          </a:p>
        </p:txBody>
      </p:sp>
      <p:sp>
        <p:nvSpPr>
          <p:cNvPr id="155675" name="Rectangle 27"/>
          <p:cNvSpPr>
            <a:spLocks noChangeArrowheads="1"/>
          </p:cNvSpPr>
          <p:nvPr/>
        </p:nvSpPr>
        <p:spPr bwMode="auto">
          <a:xfrm>
            <a:off x="6896100" y="3582988"/>
            <a:ext cx="530225" cy="820737"/>
          </a:xfrm>
          <a:prstGeom prst="rect">
            <a:avLst/>
          </a:prstGeom>
          <a:noFill/>
          <a:ln w="12699">
            <a:noFill/>
            <a:miter lim="800000"/>
            <a:headEnd/>
            <a:tailEnd/>
          </a:ln>
        </p:spPr>
        <p:txBody>
          <a:bodyPr lIns="90488" tIns="44450" rIns="90488" bIns="44450">
            <a:spAutoFit/>
          </a:bodyPr>
          <a:lstStyle/>
          <a:p>
            <a:pPr>
              <a:spcBef>
                <a:spcPct val="50000"/>
              </a:spcBef>
            </a:pPr>
            <a:r>
              <a:rPr lang="en-US" sz="4800" b="1"/>
              <a:t>•</a:t>
            </a:r>
          </a:p>
        </p:txBody>
      </p:sp>
      <p:sp>
        <p:nvSpPr>
          <p:cNvPr id="155676" name="Rectangle 28"/>
          <p:cNvSpPr>
            <a:spLocks noChangeArrowheads="1"/>
          </p:cNvSpPr>
          <p:nvPr/>
        </p:nvSpPr>
        <p:spPr bwMode="auto">
          <a:xfrm>
            <a:off x="7672388" y="4222750"/>
            <a:ext cx="530225" cy="820738"/>
          </a:xfrm>
          <a:prstGeom prst="rect">
            <a:avLst/>
          </a:prstGeom>
          <a:noFill/>
          <a:ln w="12699">
            <a:noFill/>
            <a:miter lim="800000"/>
            <a:headEnd/>
            <a:tailEnd/>
          </a:ln>
        </p:spPr>
        <p:txBody>
          <a:bodyPr lIns="90488" tIns="44450" rIns="90488" bIns="44450">
            <a:spAutoFit/>
          </a:bodyPr>
          <a:lstStyle/>
          <a:p>
            <a:pPr>
              <a:spcBef>
                <a:spcPct val="50000"/>
              </a:spcBef>
            </a:pPr>
            <a:r>
              <a:rPr lang="en-US" sz="4800" b="1">
                <a:solidFill>
                  <a:srgbClr val="CF0E30"/>
                </a:solidFill>
              </a:rPr>
              <a:t>•</a:t>
            </a:r>
          </a:p>
        </p:txBody>
      </p:sp>
      <p:sp>
        <p:nvSpPr>
          <p:cNvPr id="155677" name="Line 29"/>
          <p:cNvSpPr>
            <a:spLocks noChangeShapeType="1"/>
          </p:cNvSpPr>
          <p:nvPr/>
        </p:nvSpPr>
        <p:spPr bwMode="auto">
          <a:xfrm flipH="1">
            <a:off x="4102100" y="2070100"/>
            <a:ext cx="177800" cy="508000"/>
          </a:xfrm>
          <a:prstGeom prst="line">
            <a:avLst/>
          </a:prstGeom>
          <a:noFill/>
          <a:ln w="25399">
            <a:solidFill>
              <a:srgbClr val="FF0000"/>
            </a:solidFill>
            <a:round/>
            <a:headEnd/>
            <a:tailEnd type="triangle" w="med" len="med"/>
          </a:ln>
        </p:spPr>
        <p:txBody>
          <a:bodyPr wrap="none" anchor="ctr"/>
          <a:lstStyle/>
          <a:p>
            <a:endParaRPr lang="en-GB"/>
          </a:p>
        </p:txBody>
      </p:sp>
      <p:sp>
        <p:nvSpPr>
          <p:cNvPr id="155678" name="Line 30"/>
          <p:cNvSpPr>
            <a:spLocks noChangeShapeType="1"/>
          </p:cNvSpPr>
          <p:nvPr/>
        </p:nvSpPr>
        <p:spPr bwMode="auto">
          <a:xfrm flipH="1">
            <a:off x="4802188" y="1897063"/>
            <a:ext cx="177800" cy="508000"/>
          </a:xfrm>
          <a:prstGeom prst="line">
            <a:avLst/>
          </a:prstGeom>
          <a:noFill/>
          <a:ln w="25399">
            <a:solidFill>
              <a:srgbClr val="FF0000"/>
            </a:solidFill>
            <a:round/>
            <a:headEnd/>
            <a:tailEnd type="triangle" w="med" len="med"/>
          </a:ln>
        </p:spPr>
        <p:txBody>
          <a:bodyPr wrap="none" anchor="ctr"/>
          <a:lstStyle/>
          <a:p>
            <a:endParaRPr lang="en-GB"/>
          </a:p>
        </p:txBody>
      </p:sp>
      <p:sp>
        <p:nvSpPr>
          <p:cNvPr id="155679" name="Line 31"/>
          <p:cNvSpPr>
            <a:spLocks noChangeShapeType="1"/>
          </p:cNvSpPr>
          <p:nvPr/>
        </p:nvSpPr>
        <p:spPr bwMode="auto">
          <a:xfrm>
            <a:off x="7064375" y="1958975"/>
            <a:ext cx="736600" cy="2489200"/>
          </a:xfrm>
          <a:prstGeom prst="line">
            <a:avLst/>
          </a:prstGeom>
          <a:noFill/>
          <a:ln w="25399">
            <a:solidFill>
              <a:srgbClr val="FF0000"/>
            </a:solidFill>
            <a:round/>
            <a:headEnd/>
            <a:tailEnd type="triangle" w="med" len="med"/>
          </a:ln>
        </p:spPr>
        <p:txBody>
          <a:bodyPr wrap="none" anchor="ctr"/>
          <a:lstStyle/>
          <a:p>
            <a:endParaRPr lang="en-GB"/>
          </a:p>
        </p:txBody>
      </p:sp>
      <p:sp>
        <p:nvSpPr>
          <p:cNvPr id="155680" name="Rectangle 32"/>
          <p:cNvSpPr>
            <a:spLocks noChangeArrowheads="1"/>
          </p:cNvSpPr>
          <p:nvPr/>
        </p:nvSpPr>
        <p:spPr bwMode="auto">
          <a:xfrm>
            <a:off x="3706813" y="1579563"/>
            <a:ext cx="5010150" cy="479425"/>
          </a:xfrm>
          <a:prstGeom prst="rect">
            <a:avLst/>
          </a:prstGeom>
          <a:solidFill>
            <a:schemeClr val="bg1"/>
          </a:solidFill>
          <a:ln w="25399">
            <a:solidFill>
              <a:srgbClr val="FF0000"/>
            </a:solidFill>
            <a:miter lim="800000"/>
            <a:headEnd/>
            <a:tailEnd/>
          </a:ln>
        </p:spPr>
        <p:txBody>
          <a:bodyPr wrap="none" lIns="90488" tIns="44450" rIns="90488" bIns="44450">
            <a:spAutoFit/>
          </a:bodyPr>
          <a:lstStyle/>
          <a:p>
            <a:r>
              <a:rPr lang="en-US" sz="2400" b="1"/>
              <a:t>Warning signals for investigation</a:t>
            </a:r>
          </a:p>
        </p:txBody>
      </p:sp>
      <p:sp>
        <p:nvSpPr>
          <p:cNvPr id="155681" name="Rectangle 33"/>
          <p:cNvSpPr>
            <a:spLocks noChangeArrowheads="1"/>
          </p:cNvSpPr>
          <p:nvPr/>
        </p:nvSpPr>
        <p:spPr bwMode="auto">
          <a:xfrm>
            <a:off x="20638" y="3214688"/>
            <a:ext cx="2281237" cy="454025"/>
          </a:xfrm>
          <a:prstGeom prst="rect">
            <a:avLst/>
          </a:prstGeom>
          <a:noFill/>
          <a:ln w="12699">
            <a:noFill/>
            <a:miter lim="800000"/>
            <a:headEnd/>
            <a:tailEnd/>
          </a:ln>
        </p:spPr>
        <p:txBody>
          <a:bodyPr wrap="none" lIns="90488" tIns="44450" rIns="90488" bIns="44450">
            <a:spAutoFit/>
          </a:bodyPr>
          <a:lstStyle/>
          <a:p>
            <a:r>
              <a:rPr lang="en-US" sz="2400" b="1">
                <a:solidFill>
                  <a:srgbClr val="006600"/>
                </a:solidFill>
              </a:rPr>
              <a:t>Desired Value </a:t>
            </a:r>
          </a:p>
        </p:txBody>
      </p:sp>
      <p:sp>
        <p:nvSpPr>
          <p:cNvPr id="155682" name="Rectangle 34"/>
          <p:cNvSpPr>
            <a:spLocks noChangeArrowheads="1"/>
          </p:cNvSpPr>
          <p:nvPr/>
        </p:nvSpPr>
        <p:spPr bwMode="auto">
          <a:xfrm>
            <a:off x="8305800" y="0"/>
            <a:ext cx="838200" cy="454025"/>
          </a:xfrm>
          <a:prstGeom prst="rect">
            <a:avLst/>
          </a:prstGeom>
          <a:noFill/>
          <a:ln w="12700">
            <a:noFill/>
            <a:miter lim="800000"/>
            <a:headEnd/>
            <a:tailEnd/>
          </a:ln>
        </p:spPr>
        <p:txBody>
          <a:bodyPr lIns="90488" tIns="44450" rIns="90488" bIns="44450">
            <a:spAutoFit/>
          </a:bodyPr>
          <a:lstStyle/>
          <a:p>
            <a:pPr algn="ctr" eaLnBrk="1" hangingPunct="1"/>
            <a:r>
              <a:rPr lang="en-US" sz="1200"/>
              <a:t>Exhibit</a:t>
            </a:r>
          </a:p>
          <a:p>
            <a:pPr algn="ctr" eaLnBrk="1" hangingPunct="1"/>
            <a:r>
              <a:rPr lang="en-US" sz="1200"/>
              <a:t>10-9</a:t>
            </a:r>
          </a:p>
        </p:txBody>
      </p:sp>
    </p:spTree>
  </p:cSld>
  <p:clrMapOvr>
    <a:masterClrMapping/>
  </p:clrMapOvr>
  <p:transition>
    <p:cover dir="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188419" name="Rectangle 2"/>
          <p:cNvSpPr>
            <a:spLocks noGrp="1" noChangeArrowheads="1"/>
          </p:cNvSpPr>
          <p:nvPr>
            <p:ph type="title"/>
          </p:nvPr>
        </p:nvSpPr>
        <p:spPr>
          <a:noFill/>
        </p:spPr>
        <p:txBody>
          <a:bodyPr lIns="90488" tIns="44450" rIns="90488" bIns="44450"/>
          <a:lstStyle/>
          <a:p>
            <a:pPr eaLnBrk="1" hangingPunct="1"/>
            <a:r>
              <a:rPr lang="en-US" smtClean="0"/>
              <a:t>Learning Objective 6</a:t>
            </a:r>
          </a:p>
        </p:txBody>
      </p:sp>
      <p:sp>
        <p:nvSpPr>
          <p:cNvPr id="188420" name="Text Box 4"/>
          <p:cNvSpPr txBox="1">
            <a:spLocks noChangeArrowheads="1"/>
          </p:cNvSpPr>
          <p:nvPr/>
        </p:nvSpPr>
        <p:spPr bwMode="auto">
          <a:xfrm>
            <a:off x="1905000" y="2667000"/>
            <a:ext cx="5334000" cy="2162175"/>
          </a:xfrm>
          <a:prstGeom prst="rect">
            <a:avLst/>
          </a:prstGeom>
          <a:noFill/>
          <a:ln w="9525">
            <a:noFill/>
            <a:miter lim="800000"/>
            <a:headEnd/>
            <a:tailEnd/>
          </a:ln>
        </p:spPr>
        <p:txBody>
          <a:bodyPr>
            <a:spAutoFit/>
          </a:bodyPr>
          <a:lstStyle/>
          <a:p>
            <a:pPr algn="ctr">
              <a:spcBef>
                <a:spcPct val="50000"/>
              </a:spcBef>
            </a:pPr>
            <a:r>
              <a:rPr lang="en-US" sz="3400">
                <a:solidFill>
                  <a:srgbClr val="FFFFEF"/>
                </a:solidFill>
                <a:latin typeface="Verdana" pitchFamily="-105" charset="0"/>
                <a:cs typeface="Times New Roman" pitchFamily="-105" charset="0"/>
              </a:rPr>
              <a:t>Compute delivery cycle time, throughput time,</a:t>
            </a:r>
            <a:br>
              <a:rPr lang="en-US" sz="3400">
                <a:solidFill>
                  <a:srgbClr val="FFFFEF"/>
                </a:solidFill>
                <a:latin typeface="Verdana" pitchFamily="-105" charset="0"/>
                <a:cs typeface="Times New Roman" pitchFamily="-105" charset="0"/>
              </a:rPr>
            </a:br>
            <a:r>
              <a:rPr lang="en-US" sz="3400">
                <a:solidFill>
                  <a:srgbClr val="FFFFEF"/>
                </a:solidFill>
                <a:latin typeface="Verdana" pitchFamily="-105" charset="0"/>
                <a:cs typeface="Times New Roman" pitchFamily="-105" charset="0"/>
              </a:rPr>
              <a:t>and manufacturing</a:t>
            </a:r>
            <a:br>
              <a:rPr lang="en-US" sz="3400">
                <a:solidFill>
                  <a:srgbClr val="FFFFEF"/>
                </a:solidFill>
                <a:latin typeface="Verdana" pitchFamily="-105" charset="0"/>
                <a:cs typeface="Times New Roman" pitchFamily="-105" charset="0"/>
              </a:rPr>
            </a:br>
            <a:r>
              <a:rPr lang="en-US" sz="3400">
                <a:solidFill>
                  <a:srgbClr val="FFFFEF"/>
                </a:solidFill>
                <a:latin typeface="Verdana" pitchFamily="-105" charset="0"/>
                <a:cs typeface="Times New Roman" pitchFamily="-105" charset="0"/>
              </a:rPr>
              <a:t>cycle efficiency (MCE).</a:t>
            </a:r>
          </a:p>
        </p:txBody>
      </p:sp>
    </p:spTree>
  </p:cSld>
  <p:clrMapOvr>
    <a:masterClrMapping/>
  </p:clrMapOvr>
  <p:transition>
    <p:checke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ChangeArrowheads="1"/>
          </p:cNvSpPr>
          <p:nvPr/>
        </p:nvSpPr>
        <p:spPr bwMode="auto">
          <a:xfrm>
            <a:off x="1587500" y="5791200"/>
            <a:ext cx="5978525" cy="454025"/>
          </a:xfrm>
          <a:prstGeom prst="rect">
            <a:avLst/>
          </a:prstGeom>
          <a:solidFill>
            <a:schemeClr val="hlink"/>
          </a:solidFill>
          <a:ln w="38100" cmpd="dbl">
            <a:noFill/>
            <a:miter lim="800000"/>
            <a:headEnd/>
            <a:tailEnd/>
          </a:ln>
        </p:spPr>
        <p:txBody>
          <a:bodyPr lIns="90488" tIns="44450" rIns="90488" bIns="44450">
            <a:spAutoFit/>
          </a:bodyPr>
          <a:lstStyle/>
          <a:p>
            <a:pPr algn="ctr" eaLnBrk="1" hangingPunct="1">
              <a:spcBef>
                <a:spcPct val="50000"/>
              </a:spcBef>
            </a:pPr>
            <a:r>
              <a:rPr lang="en-US" sz="2400">
                <a:solidFill>
                  <a:srgbClr val="FFFFEF"/>
                </a:solidFill>
              </a:rPr>
              <a:t>Process time is the only value-added time.</a:t>
            </a:r>
          </a:p>
        </p:txBody>
      </p:sp>
      <p:sp>
        <p:nvSpPr>
          <p:cNvPr id="190467" name="Rectangle 3"/>
          <p:cNvSpPr>
            <a:spLocks noGrp="1" noChangeArrowheads="1"/>
          </p:cNvSpPr>
          <p:nvPr>
            <p:ph type="title"/>
          </p:nvPr>
        </p:nvSpPr>
        <p:spPr>
          <a:noFill/>
        </p:spPr>
        <p:txBody>
          <a:bodyPr lIns="90488" tIns="44450" rIns="90488" bIns="44450"/>
          <a:lstStyle/>
          <a:p>
            <a:pPr eaLnBrk="1" hangingPunct="1"/>
            <a:r>
              <a:rPr lang="en-US" smtClean="0"/>
              <a:t>Delivery Performance Measures</a:t>
            </a:r>
          </a:p>
        </p:txBody>
      </p:sp>
      <p:sp>
        <p:nvSpPr>
          <p:cNvPr id="820228" name="Rectangle 4"/>
          <p:cNvSpPr>
            <a:spLocks noChangeArrowheads="1"/>
          </p:cNvSpPr>
          <p:nvPr/>
        </p:nvSpPr>
        <p:spPr bwMode="auto">
          <a:xfrm>
            <a:off x="504825" y="3051175"/>
            <a:ext cx="1552575" cy="454025"/>
          </a:xfrm>
          <a:prstGeom prst="rect">
            <a:avLst/>
          </a:prstGeom>
          <a:noFill/>
          <a:ln w="12700">
            <a:noFill/>
            <a:miter lim="800000"/>
            <a:headEnd/>
            <a:tailEnd/>
          </a:ln>
        </p:spPr>
        <p:txBody>
          <a:bodyPr wrap="none" lIns="90488" tIns="44450" rIns="90488" bIns="44450">
            <a:spAutoFit/>
          </a:bodyPr>
          <a:lstStyle/>
          <a:p>
            <a:pPr eaLnBrk="1" hangingPunct="1"/>
            <a:r>
              <a:rPr lang="en-US" sz="2400">
                <a:solidFill>
                  <a:srgbClr val="FF0000"/>
                </a:solidFill>
              </a:rPr>
              <a:t>Wait Time</a:t>
            </a:r>
          </a:p>
        </p:txBody>
      </p:sp>
      <p:sp>
        <p:nvSpPr>
          <p:cNvPr id="820229" name="Rectangle 5"/>
          <p:cNvSpPr>
            <a:spLocks noChangeArrowheads="1"/>
          </p:cNvSpPr>
          <p:nvPr/>
        </p:nvSpPr>
        <p:spPr bwMode="auto">
          <a:xfrm>
            <a:off x="3151188" y="2822575"/>
            <a:ext cx="4543425" cy="819150"/>
          </a:xfrm>
          <a:prstGeom prst="rect">
            <a:avLst/>
          </a:prstGeom>
          <a:noFill/>
          <a:ln w="12700">
            <a:noFill/>
            <a:miter lim="800000"/>
            <a:headEnd/>
            <a:tailEnd/>
          </a:ln>
        </p:spPr>
        <p:txBody>
          <a:bodyPr wrap="none" lIns="90488" tIns="44450" rIns="90488" bIns="44450">
            <a:spAutoFit/>
          </a:bodyPr>
          <a:lstStyle/>
          <a:p>
            <a:pPr algn="ctr" eaLnBrk="1" hangingPunct="1"/>
            <a:r>
              <a:rPr lang="en-US" sz="2400">
                <a:solidFill>
                  <a:srgbClr val="FF0000"/>
                </a:solidFill>
              </a:rPr>
              <a:t>Process Time + Inspection Time</a:t>
            </a:r>
            <a:br>
              <a:rPr lang="en-US" sz="2400">
                <a:solidFill>
                  <a:srgbClr val="FF0000"/>
                </a:solidFill>
              </a:rPr>
            </a:br>
            <a:r>
              <a:rPr lang="en-US" sz="2400">
                <a:solidFill>
                  <a:srgbClr val="FF0000"/>
                </a:solidFill>
              </a:rPr>
              <a:t>+ Move Time + Queue Time</a:t>
            </a:r>
          </a:p>
        </p:txBody>
      </p:sp>
      <p:grpSp>
        <p:nvGrpSpPr>
          <p:cNvPr id="2" name="Group 6"/>
          <p:cNvGrpSpPr>
            <a:grpSpLocks/>
          </p:cNvGrpSpPr>
          <p:nvPr/>
        </p:nvGrpSpPr>
        <p:grpSpPr bwMode="auto">
          <a:xfrm>
            <a:off x="431800" y="4727575"/>
            <a:ext cx="8356600" cy="454025"/>
            <a:chOff x="368" y="2879"/>
            <a:chExt cx="5264" cy="286"/>
          </a:xfrm>
        </p:grpSpPr>
        <p:sp>
          <p:nvSpPr>
            <p:cNvPr id="190486" name="Rectangle 7"/>
            <p:cNvSpPr>
              <a:spLocks noChangeArrowheads="1"/>
            </p:cNvSpPr>
            <p:nvPr/>
          </p:nvSpPr>
          <p:spPr bwMode="auto">
            <a:xfrm>
              <a:off x="2112" y="2879"/>
              <a:ext cx="1823" cy="286"/>
            </a:xfrm>
            <a:prstGeom prst="rect">
              <a:avLst/>
            </a:prstGeom>
            <a:noFill/>
            <a:ln w="12700">
              <a:noFill/>
              <a:miter lim="800000"/>
              <a:headEnd/>
              <a:tailEnd/>
            </a:ln>
          </p:spPr>
          <p:txBody>
            <a:bodyPr wrap="none" lIns="90488" tIns="44450" rIns="90488" bIns="44450">
              <a:spAutoFit/>
            </a:bodyPr>
            <a:lstStyle/>
            <a:p>
              <a:pPr eaLnBrk="1" hangingPunct="1"/>
              <a:r>
                <a:rPr lang="en-US" sz="2400">
                  <a:solidFill>
                    <a:schemeClr val="tx2"/>
                  </a:solidFill>
                </a:rPr>
                <a:t>Delivery Cycle Time</a:t>
              </a:r>
            </a:p>
          </p:txBody>
        </p:sp>
        <p:sp>
          <p:nvSpPr>
            <p:cNvPr id="190487" name="Line 8"/>
            <p:cNvSpPr>
              <a:spLocks noChangeShapeType="1"/>
            </p:cNvSpPr>
            <p:nvPr/>
          </p:nvSpPr>
          <p:spPr bwMode="auto">
            <a:xfrm flipH="1">
              <a:off x="368" y="3022"/>
              <a:ext cx="1600" cy="0"/>
            </a:xfrm>
            <a:prstGeom prst="line">
              <a:avLst/>
            </a:prstGeom>
            <a:noFill/>
            <a:ln w="25400">
              <a:solidFill>
                <a:schemeClr val="tx1"/>
              </a:solidFill>
              <a:round/>
              <a:headEnd/>
              <a:tailEnd type="triangle" w="med" len="med"/>
            </a:ln>
          </p:spPr>
          <p:txBody>
            <a:bodyPr wrap="none" anchor="ctr"/>
            <a:lstStyle/>
            <a:p>
              <a:endParaRPr lang="en-GB"/>
            </a:p>
          </p:txBody>
        </p:sp>
        <p:sp>
          <p:nvSpPr>
            <p:cNvPr id="190488" name="Line 9"/>
            <p:cNvSpPr>
              <a:spLocks noChangeShapeType="1"/>
            </p:cNvSpPr>
            <p:nvPr/>
          </p:nvSpPr>
          <p:spPr bwMode="auto">
            <a:xfrm flipH="1">
              <a:off x="4032" y="3032"/>
              <a:ext cx="1600" cy="0"/>
            </a:xfrm>
            <a:prstGeom prst="line">
              <a:avLst/>
            </a:prstGeom>
            <a:noFill/>
            <a:ln w="25400">
              <a:solidFill>
                <a:schemeClr val="tx1"/>
              </a:solidFill>
              <a:round/>
              <a:headEnd type="triangle" w="med" len="med"/>
              <a:tailEnd/>
            </a:ln>
          </p:spPr>
          <p:txBody>
            <a:bodyPr wrap="none" anchor="ctr"/>
            <a:lstStyle/>
            <a:p>
              <a:endParaRPr lang="en-GB"/>
            </a:p>
          </p:txBody>
        </p:sp>
      </p:grpSp>
      <p:grpSp>
        <p:nvGrpSpPr>
          <p:cNvPr id="190471" name="Group 10"/>
          <p:cNvGrpSpPr>
            <a:grpSpLocks/>
          </p:cNvGrpSpPr>
          <p:nvPr/>
        </p:nvGrpSpPr>
        <p:grpSpPr bwMode="auto">
          <a:xfrm>
            <a:off x="381000" y="1600200"/>
            <a:ext cx="8382000" cy="3586163"/>
            <a:chOff x="336" y="1138"/>
            <a:chExt cx="5280" cy="2259"/>
          </a:xfrm>
        </p:grpSpPr>
        <p:sp>
          <p:nvSpPr>
            <p:cNvPr id="190476" name="Line 11"/>
            <p:cNvSpPr>
              <a:spLocks noChangeShapeType="1"/>
            </p:cNvSpPr>
            <p:nvPr/>
          </p:nvSpPr>
          <p:spPr bwMode="auto">
            <a:xfrm flipV="1">
              <a:off x="352" y="1573"/>
              <a:ext cx="512" cy="304"/>
            </a:xfrm>
            <a:prstGeom prst="line">
              <a:avLst/>
            </a:prstGeom>
            <a:noFill/>
            <a:ln w="25400">
              <a:solidFill>
                <a:srgbClr val="FF0066"/>
              </a:solidFill>
              <a:round/>
              <a:headEnd type="triangle" w="med" len="med"/>
              <a:tailEnd/>
            </a:ln>
          </p:spPr>
          <p:txBody>
            <a:bodyPr wrap="none" anchor="ctr"/>
            <a:lstStyle/>
            <a:p>
              <a:endParaRPr lang="en-GB"/>
            </a:p>
          </p:txBody>
        </p:sp>
        <p:sp>
          <p:nvSpPr>
            <p:cNvPr id="190477" name="Line 12"/>
            <p:cNvSpPr>
              <a:spLocks noChangeShapeType="1"/>
            </p:cNvSpPr>
            <p:nvPr/>
          </p:nvSpPr>
          <p:spPr bwMode="auto">
            <a:xfrm flipV="1">
              <a:off x="1496" y="1525"/>
              <a:ext cx="560" cy="352"/>
            </a:xfrm>
            <a:prstGeom prst="line">
              <a:avLst/>
            </a:prstGeom>
            <a:noFill/>
            <a:ln w="25400">
              <a:solidFill>
                <a:srgbClr val="FF0066"/>
              </a:solidFill>
              <a:round/>
              <a:headEnd type="triangle" w="med" len="med"/>
              <a:tailEnd/>
            </a:ln>
          </p:spPr>
          <p:txBody>
            <a:bodyPr wrap="none" anchor="ctr"/>
            <a:lstStyle/>
            <a:p>
              <a:endParaRPr lang="en-GB"/>
            </a:p>
          </p:txBody>
        </p:sp>
        <p:sp>
          <p:nvSpPr>
            <p:cNvPr id="190478" name="Line 13"/>
            <p:cNvSpPr>
              <a:spLocks noChangeShapeType="1"/>
            </p:cNvSpPr>
            <p:nvPr/>
          </p:nvSpPr>
          <p:spPr bwMode="auto">
            <a:xfrm>
              <a:off x="336" y="1925"/>
              <a:ext cx="0" cy="1472"/>
            </a:xfrm>
            <a:prstGeom prst="line">
              <a:avLst/>
            </a:prstGeom>
            <a:noFill/>
            <a:ln w="25400">
              <a:solidFill>
                <a:schemeClr val="tx1"/>
              </a:solidFill>
              <a:round/>
              <a:headEnd/>
              <a:tailEnd/>
            </a:ln>
          </p:spPr>
          <p:txBody>
            <a:bodyPr wrap="none" anchor="ctr"/>
            <a:lstStyle/>
            <a:p>
              <a:endParaRPr lang="en-GB"/>
            </a:p>
          </p:txBody>
        </p:sp>
        <p:sp>
          <p:nvSpPr>
            <p:cNvPr id="190479" name="Line 14"/>
            <p:cNvSpPr>
              <a:spLocks noChangeShapeType="1"/>
            </p:cNvSpPr>
            <p:nvPr/>
          </p:nvSpPr>
          <p:spPr bwMode="auto">
            <a:xfrm>
              <a:off x="1440" y="1925"/>
              <a:ext cx="0" cy="992"/>
            </a:xfrm>
            <a:prstGeom prst="line">
              <a:avLst/>
            </a:prstGeom>
            <a:noFill/>
            <a:ln w="25400">
              <a:solidFill>
                <a:schemeClr val="tx1"/>
              </a:solidFill>
              <a:round/>
              <a:headEnd/>
              <a:tailEnd/>
            </a:ln>
          </p:spPr>
          <p:txBody>
            <a:bodyPr wrap="none" anchor="ctr"/>
            <a:lstStyle/>
            <a:p>
              <a:endParaRPr lang="en-GB"/>
            </a:p>
          </p:txBody>
        </p:sp>
        <p:sp>
          <p:nvSpPr>
            <p:cNvPr id="190480" name="Line 15"/>
            <p:cNvSpPr>
              <a:spLocks noChangeShapeType="1"/>
            </p:cNvSpPr>
            <p:nvPr/>
          </p:nvSpPr>
          <p:spPr bwMode="auto">
            <a:xfrm>
              <a:off x="5616" y="1925"/>
              <a:ext cx="0" cy="1472"/>
            </a:xfrm>
            <a:prstGeom prst="line">
              <a:avLst/>
            </a:prstGeom>
            <a:noFill/>
            <a:ln w="25400">
              <a:solidFill>
                <a:schemeClr val="tx1"/>
              </a:solidFill>
              <a:round/>
              <a:headEnd/>
              <a:tailEnd/>
            </a:ln>
          </p:spPr>
          <p:txBody>
            <a:bodyPr wrap="none" anchor="ctr"/>
            <a:lstStyle/>
            <a:p>
              <a:endParaRPr lang="en-GB"/>
            </a:p>
          </p:txBody>
        </p:sp>
        <p:sp>
          <p:nvSpPr>
            <p:cNvPr id="190481" name="Rectangle 16"/>
            <p:cNvSpPr>
              <a:spLocks noChangeArrowheads="1"/>
            </p:cNvSpPr>
            <p:nvPr/>
          </p:nvSpPr>
          <p:spPr bwMode="auto">
            <a:xfrm>
              <a:off x="362" y="1138"/>
              <a:ext cx="1174" cy="448"/>
            </a:xfrm>
            <a:prstGeom prst="rect">
              <a:avLst/>
            </a:prstGeom>
            <a:solidFill>
              <a:srgbClr val="FFCCFF"/>
            </a:solidFill>
            <a:ln w="38100" cmpd="dbl">
              <a:solidFill>
                <a:srgbClr val="FC0128"/>
              </a:solidFill>
              <a:miter lim="800000"/>
              <a:headEnd/>
              <a:tailEnd/>
            </a:ln>
          </p:spPr>
          <p:txBody>
            <a:bodyPr lIns="90488" tIns="44450" rIns="90488" bIns="44450">
              <a:spAutoFit/>
            </a:bodyPr>
            <a:lstStyle/>
            <a:p>
              <a:pPr algn="ctr" eaLnBrk="1" hangingPunct="1">
                <a:lnSpc>
                  <a:spcPct val="80000"/>
                </a:lnSpc>
                <a:spcBef>
                  <a:spcPct val="20000"/>
                </a:spcBef>
              </a:pPr>
              <a:r>
                <a:rPr lang="en-US" sz="2400"/>
                <a:t> Order Received</a:t>
              </a:r>
            </a:p>
          </p:txBody>
        </p:sp>
        <p:sp>
          <p:nvSpPr>
            <p:cNvPr id="190482" name="Rectangle 17"/>
            <p:cNvSpPr>
              <a:spLocks noChangeArrowheads="1"/>
            </p:cNvSpPr>
            <p:nvPr/>
          </p:nvSpPr>
          <p:spPr bwMode="auto">
            <a:xfrm>
              <a:off x="1776" y="1149"/>
              <a:ext cx="1174" cy="448"/>
            </a:xfrm>
            <a:prstGeom prst="rect">
              <a:avLst/>
            </a:prstGeom>
            <a:solidFill>
              <a:srgbClr val="CCECFF"/>
            </a:solidFill>
            <a:ln w="38100" cmpd="dbl">
              <a:solidFill>
                <a:srgbClr val="FC0128"/>
              </a:solidFill>
              <a:miter lim="800000"/>
              <a:headEnd/>
              <a:tailEnd/>
            </a:ln>
          </p:spPr>
          <p:txBody>
            <a:bodyPr lIns="90488" tIns="44450" rIns="90488" bIns="44450">
              <a:spAutoFit/>
            </a:bodyPr>
            <a:lstStyle/>
            <a:p>
              <a:pPr algn="ctr" eaLnBrk="1" hangingPunct="1">
                <a:lnSpc>
                  <a:spcPct val="80000"/>
                </a:lnSpc>
                <a:spcBef>
                  <a:spcPct val="20000"/>
                </a:spcBef>
              </a:pPr>
              <a:r>
                <a:rPr lang="en-US" sz="2400"/>
                <a:t>Production</a:t>
              </a:r>
              <a:br>
                <a:rPr lang="en-US" sz="2400"/>
              </a:br>
              <a:r>
                <a:rPr lang="en-US" sz="2400"/>
                <a:t>Started</a:t>
              </a:r>
            </a:p>
          </p:txBody>
        </p:sp>
        <p:sp>
          <p:nvSpPr>
            <p:cNvPr id="190483" name="Rectangle 18"/>
            <p:cNvSpPr>
              <a:spLocks noChangeArrowheads="1"/>
            </p:cNvSpPr>
            <p:nvPr/>
          </p:nvSpPr>
          <p:spPr bwMode="auto">
            <a:xfrm>
              <a:off x="4309" y="1138"/>
              <a:ext cx="1174" cy="448"/>
            </a:xfrm>
            <a:prstGeom prst="rect">
              <a:avLst/>
            </a:prstGeom>
            <a:solidFill>
              <a:srgbClr val="CCFFCC"/>
            </a:solidFill>
            <a:ln w="38100" cmpd="dbl">
              <a:solidFill>
                <a:srgbClr val="FC0128"/>
              </a:solidFill>
              <a:miter lim="800000"/>
              <a:headEnd/>
              <a:tailEnd/>
            </a:ln>
          </p:spPr>
          <p:txBody>
            <a:bodyPr lIns="90488" tIns="44450" rIns="90488" bIns="44450">
              <a:spAutoFit/>
            </a:bodyPr>
            <a:lstStyle/>
            <a:p>
              <a:pPr algn="ctr" eaLnBrk="1" hangingPunct="1">
                <a:lnSpc>
                  <a:spcPct val="80000"/>
                </a:lnSpc>
                <a:spcBef>
                  <a:spcPct val="20000"/>
                </a:spcBef>
              </a:pPr>
              <a:r>
                <a:rPr lang="en-US" sz="2400"/>
                <a:t>Goods Shipped</a:t>
              </a:r>
            </a:p>
          </p:txBody>
        </p:sp>
        <p:sp>
          <p:nvSpPr>
            <p:cNvPr id="190484" name="Line 19"/>
            <p:cNvSpPr>
              <a:spLocks noChangeShapeType="1"/>
            </p:cNvSpPr>
            <p:nvPr/>
          </p:nvSpPr>
          <p:spPr bwMode="auto">
            <a:xfrm>
              <a:off x="5000" y="1589"/>
              <a:ext cx="560" cy="272"/>
            </a:xfrm>
            <a:prstGeom prst="line">
              <a:avLst/>
            </a:prstGeom>
            <a:noFill/>
            <a:ln w="25400">
              <a:solidFill>
                <a:srgbClr val="FF0066"/>
              </a:solidFill>
              <a:round/>
              <a:headEnd/>
              <a:tailEnd type="triangle" w="med" len="med"/>
            </a:ln>
          </p:spPr>
          <p:txBody>
            <a:bodyPr wrap="none" anchor="ctr"/>
            <a:lstStyle/>
            <a:p>
              <a:endParaRPr lang="en-GB"/>
            </a:p>
          </p:txBody>
        </p:sp>
        <p:sp>
          <p:nvSpPr>
            <p:cNvPr id="190485" name="Line 20"/>
            <p:cNvSpPr>
              <a:spLocks noChangeShapeType="1"/>
            </p:cNvSpPr>
            <p:nvPr/>
          </p:nvSpPr>
          <p:spPr bwMode="auto">
            <a:xfrm>
              <a:off x="336" y="2445"/>
              <a:ext cx="5280" cy="0"/>
            </a:xfrm>
            <a:prstGeom prst="line">
              <a:avLst/>
            </a:prstGeom>
            <a:noFill/>
            <a:ln w="28575">
              <a:solidFill>
                <a:schemeClr val="tx1"/>
              </a:solidFill>
              <a:round/>
              <a:headEnd/>
              <a:tailEnd/>
            </a:ln>
          </p:spPr>
          <p:txBody>
            <a:bodyPr wrap="none" anchor="ctr"/>
            <a:lstStyle/>
            <a:p>
              <a:endParaRPr lang="en-GB"/>
            </a:p>
          </p:txBody>
        </p:sp>
      </p:grpSp>
      <p:grpSp>
        <p:nvGrpSpPr>
          <p:cNvPr id="4" name="Group 21"/>
          <p:cNvGrpSpPr>
            <a:grpSpLocks/>
          </p:cNvGrpSpPr>
          <p:nvPr/>
        </p:nvGrpSpPr>
        <p:grpSpPr bwMode="auto">
          <a:xfrm>
            <a:off x="2120900" y="3965575"/>
            <a:ext cx="6654800" cy="454025"/>
            <a:chOff x="1432" y="2399"/>
            <a:chExt cx="4192" cy="286"/>
          </a:xfrm>
        </p:grpSpPr>
        <p:sp>
          <p:nvSpPr>
            <p:cNvPr id="190473" name="Rectangle 22"/>
            <p:cNvSpPr>
              <a:spLocks noChangeArrowheads="1"/>
            </p:cNvSpPr>
            <p:nvPr/>
          </p:nvSpPr>
          <p:spPr bwMode="auto">
            <a:xfrm>
              <a:off x="2743" y="2399"/>
              <a:ext cx="1577" cy="286"/>
            </a:xfrm>
            <a:prstGeom prst="rect">
              <a:avLst/>
            </a:prstGeom>
            <a:noFill/>
            <a:ln w="12700">
              <a:noFill/>
              <a:miter lim="800000"/>
              <a:headEnd/>
              <a:tailEnd/>
            </a:ln>
          </p:spPr>
          <p:txBody>
            <a:bodyPr wrap="none" lIns="90488" tIns="44450" rIns="90488" bIns="44450">
              <a:spAutoFit/>
            </a:bodyPr>
            <a:lstStyle/>
            <a:p>
              <a:pPr eaLnBrk="1" hangingPunct="1"/>
              <a:r>
                <a:rPr lang="en-US" sz="2400">
                  <a:solidFill>
                    <a:schemeClr val="tx2"/>
                  </a:solidFill>
                </a:rPr>
                <a:t>Throughput Time</a:t>
              </a:r>
            </a:p>
          </p:txBody>
        </p:sp>
        <p:sp>
          <p:nvSpPr>
            <p:cNvPr id="190474" name="Line 23"/>
            <p:cNvSpPr>
              <a:spLocks noChangeShapeType="1"/>
            </p:cNvSpPr>
            <p:nvPr/>
          </p:nvSpPr>
          <p:spPr bwMode="auto">
            <a:xfrm flipH="1">
              <a:off x="1432" y="2542"/>
              <a:ext cx="1208" cy="0"/>
            </a:xfrm>
            <a:prstGeom prst="line">
              <a:avLst/>
            </a:prstGeom>
            <a:noFill/>
            <a:ln w="25400">
              <a:solidFill>
                <a:schemeClr val="tx1"/>
              </a:solidFill>
              <a:round/>
              <a:headEnd/>
              <a:tailEnd type="triangle" w="med" len="med"/>
            </a:ln>
          </p:spPr>
          <p:txBody>
            <a:bodyPr wrap="none" anchor="ctr"/>
            <a:lstStyle/>
            <a:p>
              <a:endParaRPr lang="en-GB"/>
            </a:p>
          </p:txBody>
        </p:sp>
        <p:sp>
          <p:nvSpPr>
            <p:cNvPr id="190475" name="Line 24"/>
            <p:cNvSpPr>
              <a:spLocks noChangeShapeType="1"/>
            </p:cNvSpPr>
            <p:nvPr/>
          </p:nvSpPr>
          <p:spPr bwMode="auto">
            <a:xfrm flipH="1">
              <a:off x="4368" y="2542"/>
              <a:ext cx="1256" cy="0"/>
            </a:xfrm>
            <a:prstGeom prst="line">
              <a:avLst/>
            </a:prstGeom>
            <a:noFill/>
            <a:ln w="25400">
              <a:solidFill>
                <a:schemeClr val="tx1"/>
              </a:solidFill>
              <a:round/>
              <a:headEnd type="triangle" w="med" len="med"/>
              <a:tailEnd/>
            </a:ln>
          </p:spPr>
          <p:txBody>
            <a:bodyPr wrap="none" anchor="ctr"/>
            <a:lstStyle/>
            <a:p>
              <a:endParaRPr lang="en-GB"/>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20228"/>
                                        </p:tgtEl>
                                        <p:attrNameLst>
                                          <p:attrName>style.visibility</p:attrName>
                                        </p:attrNameLst>
                                      </p:cBhvr>
                                      <p:to>
                                        <p:strVal val="visible"/>
                                      </p:to>
                                    </p:set>
                                    <p:animEffect transition="in" filter="dissolve">
                                      <p:cBhvr>
                                        <p:cTn id="7" dur="500"/>
                                        <p:tgtEl>
                                          <p:spTgt spid="820228"/>
                                        </p:tgtEl>
                                      </p:cBhvr>
                                    </p:animEffect>
                                  </p:childTnLst>
                                </p:cTn>
                              </p:par>
                            </p:childTnLst>
                          </p:cTn>
                        </p:par>
                        <p:par>
                          <p:cTn id="8" fill="hold">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820229"/>
                                        </p:tgtEl>
                                        <p:attrNameLst>
                                          <p:attrName>style.visibility</p:attrName>
                                        </p:attrNameLst>
                                      </p:cBhvr>
                                      <p:to>
                                        <p:strVal val="visible"/>
                                      </p:to>
                                    </p:set>
                                    <p:animEffect transition="in" filter="blinds(vertical)">
                                      <p:cBhvr>
                                        <p:cTn id="11" dur="500"/>
                                        <p:tgtEl>
                                          <p:spTgt spid="820229"/>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Vertical)">
                                      <p:cBhvr>
                                        <p:cTn id="15" dur="500"/>
                                        <p:tgtEl>
                                          <p:spTgt spid="4"/>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500"/>
                                        <p:tgtEl>
                                          <p:spTgt spid="2"/>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820226"/>
                                        </p:tgtEl>
                                        <p:attrNameLst>
                                          <p:attrName>style.visibility</p:attrName>
                                        </p:attrNameLst>
                                      </p:cBhvr>
                                      <p:to>
                                        <p:strVal val="visible"/>
                                      </p:to>
                                    </p:set>
                                    <p:animEffect transition="in" filter="barn(outVertical)">
                                      <p:cBhvr>
                                        <p:cTn id="23" dur="500"/>
                                        <p:tgtEl>
                                          <p:spTgt spid="820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26" grpId="0" animBg="1" autoUpdateAnimBg="0"/>
      <p:bldP spid="820228" grpId="0" autoUpdateAnimBg="0"/>
      <p:bldP spid="820229"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noFill/>
        </p:spPr>
        <p:txBody>
          <a:bodyPr lIns="90488" tIns="44450" rIns="90488" bIns="44450"/>
          <a:lstStyle/>
          <a:p>
            <a:pPr eaLnBrk="1" hangingPunct="1"/>
            <a:r>
              <a:rPr lang="en-US" smtClean="0"/>
              <a:t>Delivery Performance Measures</a:t>
            </a:r>
          </a:p>
        </p:txBody>
      </p:sp>
      <p:grpSp>
        <p:nvGrpSpPr>
          <p:cNvPr id="2" name="Group 3"/>
          <p:cNvGrpSpPr>
            <a:grpSpLocks/>
          </p:cNvGrpSpPr>
          <p:nvPr/>
        </p:nvGrpSpPr>
        <p:grpSpPr bwMode="auto">
          <a:xfrm>
            <a:off x="1295400" y="5292725"/>
            <a:ext cx="6515100" cy="1184275"/>
            <a:chOff x="912" y="3334"/>
            <a:chExt cx="4104" cy="746"/>
          </a:xfrm>
        </p:grpSpPr>
        <p:sp>
          <p:nvSpPr>
            <p:cNvPr id="192540" name="Rectangle 4"/>
            <p:cNvSpPr>
              <a:spLocks noChangeArrowheads="1"/>
            </p:cNvSpPr>
            <p:nvPr/>
          </p:nvSpPr>
          <p:spPr bwMode="auto">
            <a:xfrm>
              <a:off x="912" y="3335"/>
              <a:ext cx="4104" cy="744"/>
            </a:xfrm>
            <a:prstGeom prst="rect">
              <a:avLst/>
            </a:prstGeom>
            <a:solidFill>
              <a:srgbClr val="EAEAEA"/>
            </a:solidFill>
            <a:ln w="38100" cmpd="dbl">
              <a:solidFill>
                <a:srgbClr val="FC0128"/>
              </a:solidFill>
              <a:miter lim="800000"/>
              <a:headEnd/>
              <a:tailEnd/>
            </a:ln>
          </p:spPr>
          <p:txBody>
            <a:bodyPr wrap="none" anchor="ctr"/>
            <a:lstStyle/>
            <a:p>
              <a:endParaRPr lang="en-US"/>
            </a:p>
          </p:txBody>
        </p:sp>
        <p:sp>
          <p:nvSpPr>
            <p:cNvPr id="192541" name="Rectangle 5"/>
            <p:cNvSpPr>
              <a:spLocks noChangeArrowheads="1"/>
            </p:cNvSpPr>
            <p:nvPr/>
          </p:nvSpPr>
          <p:spPr bwMode="auto">
            <a:xfrm>
              <a:off x="986" y="3334"/>
              <a:ext cx="1332" cy="746"/>
            </a:xfrm>
            <a:prstGeom prst="rect">
              <a:avLst/>
            </a:prstGeom>
            <a:noFill/>
            <a:ln w="12700">
              <a:noFill/>
              <a:miter lim="800000"/>
              <a:headEnd/>
              <a:tailEnd/>
            </a:ln>
          </p:spPr>
          <p:txBody>
            <a:bodyPr wrap="none" lIns="90488" tIns="44450" rIns="90488" bIns="44450">
              <a:spAutoFit/>
            </a:bodyPr>
            <a:lstStyle/>
            <a:p>
              <a:pPr algn="ctr" eaLnBrk="1" hangingPunct="1"/>
              <a:r>
                <a:rPr lang="en-US" sz="2400">
                  <a:solidFill>
                    <a:schemeClr val="tx2"/>
                  </a:solidFill>
                </a:rPr>
                <a:t>Manufacturing</a:t>
              </a:r>
            </a:p>
            <a:p>
              <a:pPr algn="ctr" eaLnBrk="1" hangingPunct="1"/>
              <a:r>
                <a:rPr lang="en-US" sz="2400">
                  <a:solidFill>
                    <a:schemeClr val="tx2"/>
                  </a:solidFill>
                </a:rPr>
                <a:t>Cycle</a:t>
              </a:r>
            </a:p>
            <a:p>
              <a:pPr algn="ctr" eaLnBrk="1" hangingPunct="1"/>
              <a:r>
                <a:rPr lang="en-US" sz="2400">
                  <a:solidFill>
                    <a:schemeClr val="tx2"/>
                  </a:solidFill>
                </a:rPr>
                <a:t>Efficiency</a:t>
              </a:r>
            </a:p>
          </p:txBody>
        </p:sp>
        <p:sp>
          <p:nvSpPr>
            <p:cNvPr id="192542" name="Rectangle 6"/>
            <p:cNvSpPr>
              <a:spLocks noChangeArrowheads="1"/>
            </p:cNvSpPr>
            <p:nvPr/>
          </p:nvSpPr>
          <p:spPr bwMode="auto">
            <a:xfrm>
              <a:off x="2667" y="3403"/>
              <a:ext cx="2239" cy="608"/>
            </a:xfrm>
            <a:prstGeom prst="rect">
              <a:avLst/>
            </a:prstGeom>
            <a:noFill/>
            <a:ln w="12700">
              <a:noFill/>
              <a:miter lim="800000"/>
              <a:headEnd/>
              <a:tailEnd/>
            </a:ln>
          </p:spPr>
          <p:txBody>
            <a:bodyPr wrap="none" lIns="90488" tIns="44450" rIns="90488" bIns="44450">
              <a:spAutoFit/>
            </a:bodyPr>
            <a:lstStyle/>
            <a:p>
              <a:pPr eaLnBrk="1" hangingPunct="1">
                <a:lnSpc>
                  <a:spcPct val="120000"/>
                </a:lnSpc>
              </a:pPr>
              <a:r>
                <a:rPr lang="en-US" sz="2400">
                  <a:solidFill>
                    <a:schemeClr val="tx2"/>
                  </a:solidFill>
                </a:rPr>
                <a:t>      Value-added time</a:t>
              </a:r>
              <a:br>
                <a:rPr lang="en-US" sz="2400">
                  <a:solidFill>
                    <a:schemeClr val="tx2"/>
                  </a:solidFill>
                </a:rPr>
              </a:br>
              <a:r>
                <a:rPr lang="en-US" sz="2400">
                  <a:solidFill>
                    <a:schemeClr val="tx2"/>
                  </a:solidFill>
                </a:rPr>
                <a:t>Manufacturing cycle time</a:t>
              </a:r>
            </a:p>
          </p:txBody>
        </p:sp>
        <p:sp>
          <p:nvSpPr>
            <p:cNvPr id="192543" name="Line 7"/>
            <p:cNvSpPr>
              <a:spLocks noChangeShapeType="1"/>
            </p:cNvSpPr>
            <p:nvPr/>
          </p:nvSpPr>
          <p:spPr bwMode="auto">
            <a:xfrm>
              <a:off x="2732" y="3709"/>
              <a:ext cx="2096" cy="0"/>
            </a:xfrm>
            <a:prstGeom prst="line">
              <a:avLst/>
            </a:prstGeom>
            <a:noFill/>
            <a:ln w="25400">
              <a:solidFill>
                <a:schemeClr val="tx1"/>
              </a:solidFill>
              <a:round/>
              <a:headEnd/>
              <a:tailEnd/>
            </a:ln>
          </p:spPr>
          <p:txBody>
            <a:bodyPr wrap="none" anchor="ctr"/>
            <a:lstStyle/>
            <a:p>
              <a:endParaRPr lang="en-GB"/>
            </a:p>
          </p:txBody>
        </p:sp>
        <p:sp>
          <p:nvSpPr>
            <p:cNvPr id="192544" name="Rectangle 8"/>
            <p:cNvSpPr>
              <a:spLocks noChangeArrowheads="1"/>
            </p:cNvSpPr>
            <p:nvPr/>
          </p:nvSpPr>
          <p:spPr bwMode="auto">
            <a:xfrm>
              <a:off x="2341" y="3547"/>
              <a:ext cx="190" cy="325"/>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a:solidFill>
                    <a:schemeClr val="tx2"/>
                  </a:solidFill>
                </a:rPr>
                <a:t>=</a:t>
              </a:r>
            </a:p>
          </p:txBody>
        </p:sp>
      </p:grpSp>
      <p:sp>
        <p:nvSpPr>
          <p:cNvPr id="822281" name="Line 9"/>
          <p:cNvSpPr>
            <a:spLocks noChangeShapeType="1"/>
          </p:cNvSpPr>
          <p:nvPr/>
        </p:nvSpPr>
        <p:spPr bwMode="auto">
          <a:xfrm>
            <a:off x="4572000" y="3352800"/>
            <a:ext cx="990600" cy="1905000"/>
          </a:xfrm>
          <a:prstGeom prst="line">
            <a:avLst/>
          </a:prstGeom>
          <a:noFill/>
          <a:ln w="38100">
            <a:solidFill>
              <a:srgbClr val="FF0000"/>
            </a:solidFill>
            <a:round/>
            <a:headEnd/>
            <a:tailEnd type="triangle" w="med" len="med"/>
          </a:ln>
        </p:spPr>
        <p:txBody>
          <a:bodyPr wrap="none" anchor="ctr"/>
          <a:lstStyle/>
          <a:p>
            <a:endParaRPr lang="en-GB"/>
          </a:p>
        </p:txBody>
      </p:sp>
      <p:sp>
        <p:nvSpPr>
          <p:cNvPr id="822282" name="Oval 10"/>
          <p:cNvSpPr>
            <a:spLocks noChangeArrowheads="1"/>
          </p:cNvSpPr>
          <p:nvPr/>
        </p:nvSpPr>
        <p:spPr bwMode="auto">
          <a:xfrm>
            <a:off x="3124200" y="2743200"/>
            <a:ext cx="2057400" cy="609600"/>
          </a:xfrm>
          <a:prstGeom prst="ellipse">
            <a:avLst/>
          </a:prstGeom>
          <a:noFill/>
          <a:ln w="38100">
            <a:solidFill>
              <a:srgbClr val="FF0000"/>
            </a:solidFill>
            <a:round/>
            <a:headEnd/>
            <a:tailEnd/>
          </a:ln>
        </p:spPr>
        <p:txBody>
          <a:bodyPr wrap="none" anchor="ctr"/>
          <a:lstStyle/>
          <a:p>
            <a:endParaRPr lang="en-US"/>
          </a:p>
        </p:txBody>
      </p:sp>
      <p:sp>
        <p:nvSpPr>
          <p:cNvPr id="822283" name="Oval 11"/>
          <p:cNvSpPr>
            <a:spLocks noChangeArrowheads="1"/>
          </p:cNvSpPr>
          <p:nvPr/>
        </p:nvSpPr>
        <p:spPr bwMode="auto">
          <a:xfrm>
            <a:off x="4495800" y="5257800"/>
            <a:ext cx="2743200" cy="762000"/>
          </a:xfrm>
          <a:prstGeom prst="ellipse">
            <a:avLst/>
          </a:prstGeom>
          <a:noFill/>
          <a:ln w="38100">
            <a:solidFill>
              <a:srgbClr val="FF0000"/>
            </a:solidFill>
            <a:round/>
            <a:headEnd/>
            <a:tailEnd/>
          </a:ln>
        </p:spPr>
        <p:txBody>
          <a:bodyPr wrap="none" anchor="ctr"/>
          <a:lstStyle/>
          <a:p>
            <a:endParaRPr lang="en-US"/>
          </a:p>
        </p:txBody>
      </p:sp>
      <p:sp>
        <p:nvSpPr>
          <p:cNvPr id="192519" name="Rectangle 12"/>
          <p:cNvSpPr>
            <a:spLocks noChangeArrowheads="1"/>
          </p:cNvSpPr>
          <p:nvPr/>
        </p:nvSpPr>
        <p:spPr bwMode="auto">
          <a:xfrm>
            <a:off x="504825" y="3051175"/>
            <a:ext cx="1552575" cy="454025"/>
          </a:xfrm>
          <a:prstGeom prst="rect">
            <a:avLst/>
          </a:prstGeom>
          <a:noFill/>
          <a:ln w="12700">
            <a:noFill/>
            <a:miter lim="800000"/>
            <a:headEnd/>
            <a:tailEnd/>
          </a:ln>
        </p:spPr>
        <p:txBody>
          <a:bodyPr wrap="none" lIns="90488" tIns="44450" rIns="90488" bIns="44450">
            <a:spAutoFit/>
          </a:bodyPr>
          <a:lstStyle/>
          <a:p>
            <a:pPr eaLnBrk="1" hangingPunct="1"/>
            <a:r>
              <a:rPr lang="en-US" sz="2400">
                <a:solidFill>
                  <a:srgbClr val="FF0000"/>
                </a:solidFill>
              </a:rPr>
              <a:t>Wait Time</a:t>
            </a:r>
          </a:p>
        </p:txBody>
      </p:sp>
      <p:sp>
        <p:nvSpPr>
          <p:cNvPr id="192520" name="Rectangle 13"/>
          <p:cNvSpPr>
            <a:spLocks noChangeArrowheads="1"/>
          </p:cNvSpPr>
          <p:nvPr/>
        </p:nvSpPr>
        <p:spPr bwMode="auto">
          <a:xfrm>
            <a:off x="3151188" y="2822575"/>
            <a:ext cx="4543425" cy="819150"/>
          </a:xfrm>
          <a:prstGeom prst="rect">
            <a:avLst/>
          </a:prstGeom>
          <a:noFill/>
          <a:ln w="12700">
            <a:noFill/>
            <a:miter lim="800000"/>
            <a:headEnd/>
            <a:tailEnd/>
          </a:ln>
        </p:spPr>
        <p:txBody>
          <a:bodyPr wrap="none" lIns="90488" tIns="44450" rIns="90488" bIns="44450">
            <a:spAutoFit/>
          </a:bodyPr>
          <a:lstStyle/>
          <a:p>
            <a:pPr algn="ctr" eaLnBrk="1" hangingPunct="1"/>
            <a:r>
              <a:rPr lang="en-US" sz="2400">
                <a:solidFill>
                  <a:srgbClr val="FF0000"/>
                </a:solidFill>
              </a:rPr>
              <a:t>Process Time + Inspection Time</a:t>
            </a:r>
            <a:br>
              <a:rPr lang="en-US" sz="2400">
                <a:solidFill>
                  <a:srgbClr val="FF0000"/>
                </a:solidFill>
              </a:rPr>
            </a:br>
            <a:r>
              <a:rPr lang="en-US" sz="2400">
                <a:solidFill>
                  <a:srgbClr val="FF0000"/>
                </a:solidFill>
              </a:rPr>
              <a:t>+ Move Time + Queue Time</a:t>
            </a:r>
          </a:p>
        </p:txBody>
      </p:sp>
      <p:grpSp>
        <p:nvGrpSpPr>
          <p:cNvPr id="192521" name="Group 14"/>
          <p:cNvGrpSpPr>
            <a:grpSpLocks/>
          </p:cNvGrpSpPr>
          <p:nvPr/>
        </p:nvGrpSpPr>
        <p:grpSpPr bwMode="auto">
          <a:xfrm>
            <a:off x="431800" y="4727575"/>
            <a:ext cx="8356600" cy="454025"/>
            <a:chOff x="368" y="2879"/>
            <a:chExt cx="5264" cy="286"/>
          </a:xfrm>
        </p:grpSpPr>
        <p:sp>
          <p:nvSpPr>
            <p:cNvPr id="192537" name="Rectangle 15"/>
            <p:cNvSpPr>
              <a:spLocks noChangeArrowheads="1"/>
            </p:cNvSpPr>
            <p:nvPr/>
          </p:nvSpPr>
          <p:spPr bwMode="auto">
            <a:xfrm>
              <a:off x="2112" y="2879"/>
              <a:ext cx="1823" cy="286"/>
            </a:xfrm>
            <a:prstGeom prst="rect">
              <a:avLst/>
            </a:prstGeom>
            <a:noFill/>
            <a:ln w="12700">
              <a:noFill/>
              <a:miter lim="800000"/>
              <a:headEnd/>
              <a:tailEnd/>
            </a:ln>
          </p:spPr>
          <p:txBody>
            <a:bodyPr wrap="none" lIns="90488" tIns="44450" rIns="90488" bIns="44450">
              <a:spAutoFit/>
            </a:bodyPr>
            <a:lstStyle/>
            <a:p>
              <a:pPr eaLnBrk="1" hangingPunct="1"/>
              <a:r>
                <a:rPr lang="en-US" sz="2400">
                  <a:solidFill>
                    <a:schemeClr val="tx2"/>
                  </a:solidFill>
                </a:rPr>
                <a:t>Delivery Cycle Time</a:t>
              </a:r>
            </a:p>
          </p:txBody>
        </p:sp>
        <p:sp>
          <p:nvSpPr>
            <p:cNvPr id="192538" name="Line 16"/>
            <p:cNvSpPr>
              <a:spLocks noChangeShapeType="1"/>
            </p:cNvSpPr>
            <p:nvPr/>
          </p:nvSpPr>
          <p:spPr bwMode="auto">
            <a:xfrm flipH="1">
              <a:off x="368" y="3022"/>
              <a:ext cx="1600" cy="0"/>
            </a:xfrm>
            <a:prstGeom prst="line">
              <a:avLst/>
            </a:prstGeom>
            <a:noFill/>
            <a:ln w="25400">
              <a:solidFill>
                <a:schemeClr val="tx1"/>
              </a:solidFill>
              <a:round/>
              <a:headEnd/>
              <a:tailEnd type="triangle" w="med" len="med"/>
            </a:ln>
          </p:spPr>
          <p:txBody>
            <a:bodyPr wrap="none" anchor="ctr"/>
            <a:lstStyle/>
            <a:p>
              <a:endParaRPr lang="en-GB"/>
            </a:p>
          </p:txBody>
        </p:sp>
        <p:sp>
          <p:nvSpPr>
            <p:cNvPr id="192539" name="Line 17"/>
            <p:cNvSpPr>
              <a:spLocks noChangeShapeType="1"/>
            </p:cNvSpPr>
            <p:nvPr/>
          </p:nvSpPr>
          <p:spPr bwMode="auto">
            <a:xfrm flipH="1">
              <a:off x="4032" y="3032"/>
              <a:ext cx="1600" cy="0"/>
            </a:xfrm>
            <a:prstGeom prst="line">
              <a:avLst/>
            </a:prstGeom>
            <a:noFill/>
            <a:ln w="25400">
              <a:solidFill>
                <a:schemeClr val="tx1"/>
              </a:solidFill>
              <a:round/>
              <a:headEnd type="triangle" w="med" len="med"/>
              <a:tailEnd/>
            </a:ln>
          </p:spPr>
          <p:txBody>
            <a:bodyPr wrap="none" anchor="ctr"/>
            <a:lstStyle/>
            <a:p>
              <a:endParaRPr lang="en-GB"/>
            </a:p>
          </p:txBody>
        </p:sp>
      </p:grpSp>
      <p:grpSp>
        <p:nvGrpSpPr>
          <p:cNvPr id="192522" name="Group 18"/>
          <p:cNvGrpSpPr>
            <a:grpSpLocks/>
          </p:cNvGrpSpPr>
          <p:nvPr/>
        </p:nvGrpSpPr>
        <p:grpSpPr bwMode="auto">
          <a:xfrm>
            <a:off x="381000" y="1600200"/>
            <a:ext cx="8382000" cy="3586163"/>
            <a:chOff x="336" y="1138"/>
            <a:chExt cx="5280" cy="2259"/>
          </a:xfrm>
        </p:grpSpPr>
        <p:sp>
          <p:nvSpPr>
            <p:cNvPr id="192527" name="Line 19"/>
            <p:cNvSpPr>
              <a:spLocks noChangeShapeType="1"/>
            </p:cNvSpPr>
            <p:nvPr/>
          </p:nvSpPr>
          <p:spPr bwMode="auto">
            <a:xfrm flipV="1">
              <a:off x="352" y="1573"/>
              <a:ext cx="512" cy="304"/>
            </a:xfrm>
            <a:prstGeom prst="line">
              <a:avLst/>
            </a:prstGeom>
            <a:noFill/>
            <a:ln w="25400">
              <a:solidFill>
                <a:srgbClr val="FF0066"/>
              </a:solidFill>
              <a:round/>
              <a:headEnd type="triangle" w="med" len="med"/>
              <a:tailEnd/>
            </a:ln>
          </p:spPr>
          <p:txBody>
            <a:bodyPr wrap="none" anchor="ctr"/>
            <a:lstStyle/>
            <a:p>
              <a:endParaRPr lang="en-GB"/>
            </a:p>
          </p:txBody>
        </p:sp>
        <p:sp>
          <p:nvSpPr>
            <p:cNvPr id="192528" name="Line 20"/>
            <p:cNvSpPr>
              <a:spLocks noChangeShapeType="1"/>
            </p:cNvSpPr>
            <p:nvPr/>
          </p:nvSpPr>
          <p:spPr bwMode="auto">
            <a:xfrm flipV="1">
              <a:off x="1496" y="1525"/>
              <a:ext cx="560" cy="352"/>
            </a:xfrm>
            <a:prstGeom prst="line">
              <a:avLst/>
            </a:prstGeom>
            <a:noFill/>
            <a:ln w="25400">
              <a:solidFill>
                <a:srgbClr val="FF0066"/>
              </a:solidFill>
              <a:round/>
              <a:headEnd type="triangle" w="med" len="med"/>
              <a:tailEnd/>
            </a:ln>
          </p:spPr>
          <p:txBody>
            <a:bodyPr wrap="none" anchor="ctr"/>
            <a:lstStyle/>
            <a:p>
              <a:endParaRPr lang="en-GB"/>
            </a:p>
          </p:txBody>
        </p:sp>
        <p:sp>
          <p:nvSpPr>
            <p:cNvPr id="192529" name="Line 21"/>
            <p:cNvSpPr>
              <a:spLocks noChangeShapeType="1"/>
            </p:cNvSpPr>
            <p:nvPr/>
          </p:nvSpPr>
          <p:spPr bwMode="auto">
            <a:xfrm>
              <a:off x="336" y="1925"/>
              <a:ext cx="0" cy="1472"/>
            </a:xfrm>
            <a:prstGeom prst="line">
              <a:avLst/>
            </a:prstGeom>
            <a:noFill/>
            <a:ln w="25400">
              <a:solidFill>
                <a:schemeClr val="tx1"/>
              </a:solidFill>
              <a:round/>
              <a:headEnd/>
              <a:tailEnd/>
            </a:ln>
          </p:spPr>
          <p:txBody>
            <a:bodyPr wrap="none" anchor="ctr"/>
            <a:lstStyle/>
            <a:p>
              <a:endParaRPr lang="en-GB"/>
            </a:p>
          </p:txBody>
        </p:sp>
        <p:sp>
          <p:nvSpPr>
            <p:cNvPr id="192530" name="Line 22"/>
            <p:cNvSpPr>
              <a:spLocks noChangeShapeType="1"/>
            </p:cNvSpPr>
            <p:nvPr/>
          </p:nvSpPr>
          <p:spPr bwMode="auto">
            <a:xfrm>
              <a:off x="1440" y="1925"/>
              <a:ext cx="0" cy="992"/>
            </a:xfrm>
            <a:prstGeom prst="line">
              <a:avLst/>
            </a:prstGeom>
            <a:noFill/>
            <a:ln w="25400">
              <a:solidFill>
                <a:schemeClr val="tx1"/>
              </a:solidFill>
              <a:round/>
              <a:headEnd/>
              <a:tailEnd/>
            </a:ln>
          </p:spPr>
          <p:txBody>
            <a:bodyPr wrap="none" anchor="ctr"/>
            <a:lstStyle/>
            <a:p>
              <a:endParaRPr lang="en-GB"/>
            </a:p>
          </p:txBody>
        </p:sp>
        <p:sp>
          <p:nvSpPr>
            <p:cNvPr id="192531" name="Line 23"/>
            <p:cNvSpPr>
              <a:spLocks noChangeShapeType="1"/>
            </p:cNvSpPr>
            <p:nvPr/>
          </p:nvSpPr>
          <p:spPr bwMode="auto">
            <a:xfrm>
              <a:off x="5616" y="1925"/>
              <a:ext cx="0" cy="1472"/>
            </a:xfrm>
            <a:prstGeom prst="line">
              <a:avLst/>
            </a:prstGeom>
            <a:noFill/>
            <a:ln w="25400">
              <a:solidFill>
                <a:schemeClr val="tx1"/>
              </a:solidFill>
              <a:round/>
              <a:headEnd/>
              <a:tailEnd/>
            </a:ln>
          </p:spPr>
          <p:txBody>
            <a:bodyPr wrap="none" anchor="ctr"/>
            <a:lstStyle/>
            <a:p>
              <a:endParaRPr lang="en-GB"/>
            </a:p>
          </p:txBody>
        </p:sp>
        <p:sp>
          <p:nvSpPr>
            <p:cNvPr id="192532" name="Rectangle 24"/>
            <p:cNvSpPr>
              <a:spLocks noChangeArrowheads="1"/>
            </p:cNvSpPr>
            <p:nvPr/>
          </p:nvSpPr>
          <p:spPr bwMode="auto">
            <a:xfrm>
              <a:off x="362" y="1138"/>
              <a:ext cx="1174" cy="448"/>
            </a:xfrm>
            <a:prstGeom prst="rect">
              <a:avLst/>
            </a:prstGeom>
            <a:solidFill>
              <a:srgbClr val="FFCCFF"/>
            </a:solidFill>
            <a:ln w="38100" cmpd="dbl">
              <a:solidFill>
                <a:srgbClr val="FC0128"/>
              </a:solidFill>
              <a:miter lim="800000"/>
              <a:headEnd/>
              <a:tailEnd/>
            </a:ln>
          </p:spPr>
          <p:txBody>
            <a:bodyPr lIns="90488" tIns="44450" rIns="90488" bIns="44450">
              <a:spAutoFit/>
            </a:bodyPr>
            <a:lstStyle/>
            <a:p>
              <a:pPr algn="ctr" eaLnBrk="1" hangingPunct="1">
                <a:lnSpc>
                  <a:spcPct val="80000"/>
                </a:lnSpc>
                <a:spcBef>
                  <a:spcPct val="20000"/>
                </a:spcBef>
              </a:pPr>
              <a:r>
                <a:rPr lang="en-US" sz="2400"/>
                <a:t> Order Received</a:t>
              </a:r>
            </a:p>
          </p:txBody>
        </p:sp>
        <p:sp>
          <p:nvSpPr>
            <p:cNvPr id="192533" name="Rectangle 25"/>
            <p:cNvSpPr>
              <a:spLocks noChangeArrowheads="1"/>
            </p:cNvSpPr>
            <p:nvPr/>
          </p:nvSpPr>
          <p:spPr bwMode="auto">
            <a:xfrm>
              <a:off x="1776" y="1149"/>
              <a:ext cx="1174" cy="448"/>
            </a:xfrm>
            <a:prstGeom prst="rect">
              <a:avLst/>
            </a:prstGeom>
            <a:solidFill>
              <a:srgbClr val="CCECFF"/>
            </a:solidFill>
            <a:ln w="38100" cmpd="dbl">
              <a:solidFill>
                <a:srgbClr val="FC0128"/>
              </a:solidFill>
              <a:miter lim="800000"/>
              <a:headEnd/>
              <a:tailEnd/>
            </a:ln>
          </p:spPr>
          <p:txBody>
            <a:bodyPr lIns="90488" tIns="44450" rIns="90488" bIns="44450">
              <a:spAutoFit/>
            </a:bodyPr>
            <a:lstStyle/>
            <a:p>
              <a:pPr algn="ctr" eaLnBrk="1" hangingPunct="1">
                <a:lnSpc>
                  <a:spcPct val="80000"/>
                </a:lnSpc>
                <a:spcBef>
                  <a:spcPct val="20000"/>
                </a:spcBef>
              </a:pPr>
              <a:r>
                <a:rPr lang="en-US" sz="2400"/>
                <a:t>Production</a:t>
              </a:r>
              <a:br>
                <a:rPr lang="en-US" sz="2400"/>
              </a:br>
              <a:r>
                <a:rPr lang="en-US" sz="2400"/>
                <a:t>Started</a:t>
              </a:r>
            </a:p>
          </p:txBody>
        </p:sp>
        <p:sp>
          <p:nvSpPr>
            <p:cNvPr id="192534" name="Rectangle 26"/>
            <p:cNvSpPr>
              <a:spLocks noChangeArrowheads="1"/>
            </p:cNvSpPr>
            <p:nvPr/>
          </p:nvSpPr>
          <p:spPr bwMode="auto">
            <a:xfrm>
              <a:off x="4309" y="1138"/>
              <a:ext cx="1174" cy="448"/>
            </a:xfrm>
            <a:prstGeom prst="rect">
              <a:avLst/>
            </a:prstGeom>
            <a:solidFill>
              <a:srgbClr val="CCFFCC"/>
            </a:solidFill>
            <a:ln w="38100" cmpd="dbl">
              <a:solidFill>
                <a:srgbClr val="FC0128"/>
              </a:solidFill>
              <a:miter lim="800000"/>
              <a:headEnd/>
              <a:tailEnd/>
            </a:ln>
          </p:spPr>
          <p:txBody>
            <a:bodyPr lIns="90488" tIns="44450" rIns="90488" bIns="44450">
              <a:spAutoFit/>
            </a:bodyPr>
            <a:lstStyle/>
            <a:p>
              <a:pPr algn="ctr" eaLnBrk="1" hangingPunct="1">
                <a:lnSpc>
                  <a:spcPct val="80000"/>
                </a:lnSpc>
                <a:spcBef>
                  <a:spcPct val="20000"/>
                </a:spcBef>
              </a:pPr>
              <a:r>
                <a:rPr lang="en-US" sz="2400"/>
                <a:t>Goods Shipped</a:t>
              </a:r>
            </a:p>
          </p:txBody>
        </p:sp>
        <p:sp>
          <p:nvSpPr>
            <p:cNvPr id="192535" name="Line 27"/>
            <p:cNvSpPr>
              <a:spLocks noChangeShapeType="1"/>
            </p:cNvSpPr>
            <p:nvPr/>
          </p:nvSpPr>
          <p:spPr bwMode="auto">
            <a:xfrm>
              <a:off x="5000" y="1589"/>
              <a:ext cx="560" cy="272"/>
            </a:xfrm>
            <a:prstGeom prst="line">
              <a:avLst/>
            </a:prstGeom>
            <a:noFill/>
            <a:ln w="25400">
              <a:solidFill>
                <a:srgbClr val="FF0066"/>
              </a:solidFill>
              <a:round/>
              <a:headEnd/>
              <a:tailEnd type="triangle" w="med" len="med"/>
            </a:ln>
          </p:spPr>
          <p:txBody>
            <a:bodyPr wrap="none" anchor="ctr"/>
            <a:lstStyle/>
            <a:p>
              <a:endParaRPr lang="en-GB"/>
            </a:p>
          </p:txBody>
        </p:sp>
        <p:sp>
          <p:nvSpPr>
            <p:cNvPr id="192536" name="Line 28"/>
            <p:cNvSpPr>
              <a:spLocks noChangeShapeType="1"/>
            </p:cNvSpPr>
            <p:nvPr/>
          </p:nvSpPr>
          <p:spPr bwMode="auto">
            <a:xfrm>
              <a:off x="336" y="2445"/>
              <a:ext cx="5280" cy="0"/>
            </a:xfrm>
            <a:prstGeom prst="line">
              <a:avLst/>
            </a:prstGeom>
            <a:noFill/>
            <a:ln w="28575">
              <a:solidFill>
                <a:schemeClr val="tx1"/>
              </a:solidFill>
              <a:round/>
              <a:headEnd/>
              <a:tailEnd/>
            </a:ln>
          </p:spPr>
          <p:txBody>
            <a:bodyPr wrap="none" anchor="ctr"/>
            <a:lstStyle/>
            <a:p>
              <a:endParaRPr lang="en-GB"/>
            </a:p>
          </p:txBody>
        </p:sp>
      </p:grpSp>
      <p:grpSp>
        <p:nvGrpSpPr>
          <p:cNvPr id="192523" name="Group 29"/>
          <p:cNvGrpSpPr>
            <a:grpSpLocks/>
          </p:cNvGrpSpPr>
          <p:nvPr/>
        </p:nvGrpSpPr>
        <p:grpSpPr bwMode="auto">
          <a:xfrm>
            <a:off x="2120900" y="3965575"/>
            <a:ext cx="6654800" cy="454025"/>
            <a:chOff x="1432" y="2399"/>
            <a:chExt cx="4192" cy="286"/>
          </a:xfrm>
        </p:grpSpPr>
        <p:sp>
          <p:nvSpPr>
            <p:cNvPr id="192524" name="Rectangle 30"/>
            <p:cNvSpPr>
              <a:spLocks noChangeArrowheads="1"/>
            </p:cNvSpPr>
            <p:nvPr/>
          </p:nvSpPr>
          <p:spPr bwMode="auto">
            <a:xfrm>
              <a:off x="2743" y="2399"/>
              <a:ext cx="1577" cy="286"/>
            </a:xfrm>
            <a:prstGeom prst="rect">
              <a:avLst/>
            </a:prstGeom>
            <a:noFill/>
            <a:ln w="12700">
              <a:noFill/>
              <a:miter lim="800000"/>
              <a:headEnd/>
              <a:tailEnd/>
            </a:ln>
          </p:spPr>
          <p:txBody>
            <a:bodyPr wrap="none" lIns="90488" tIns="44450" rIns="90488" bIns="44450">
              <a:spAutoFit/>
            </a:bodyPr>
            <a:lstStyle/>
            <a:p>
              <a:pPr eaLnBrk="1" hangingPunct="1"/>
              <a:r>
                <a:rPr lang="en-US" sz="2400">
                  <a:solidFill>
                    <a:schemeClr val="tx2"/>
                  </a:solidFill>
                </a:rPr>
                <a:t>Throughput Time</a:t>
              </a:r>
            </a:p>
          </p:txBody>
        </p:sp>
        <p:sp>
          <p:nvSpPr>
            <p:cNvPr id="192525" name="Line 31"/>
            <p:cNvSpPr>
              <a:spLocks noChangeShapeType="1"/>
            </p:cNvSpPr>
            <p:nvPr/>
          </p:nvSpPr>
          <p:spPr bwMode="auto">
            <a:xfrm flipH="1">
              <a:off x="1432" y="2542"/>
              <a:ext cx="1208" cy="0"/>
            </a:xfrm>
            <a:prstGeom prst="line">
              <a:avLst/>
            </a:prstGeom>
            <a:noFill/>
            <a:ln w="25400">
              <a:solidFill>
                <a:schemeClr val="tx1"/>
              </a:solidFill>
              <a:round/>
              <a:headEnd/>
              <a:tailEnd type="triangle" w="med" len="med"/>
            </a:ln>
          </p:spPr>
          <p:txBody>
            <a:bodyPr wrap="none" anchor="ctr"/>
            <a:lstStyle/>
            <a:p>
              <a:endParaRPr lang="en-GB"/>
            </a:p>
          </p:txBody>
        </p:sp>
        <p:sp>
          <p:nvSpPr>
            <p:cNvPr id="192526" name="Line 32"/>
            <p:cNvSpPr>
              <a:spLocks noChangeShapeType="1"/>
            </p:cNvSpPr>
            <p:nvPr/>
          </p:nvSpPr>
          <p:spPr bwMode="auto">
            <a:xfrm flipH="1">
              <a:off x="4368" y="2542"/>
              <a:ext cx="1256" cy="0"/>
            </a:xfrm>
            <a:prstGeom prst="line">
              <a:avLst/>
            </a:prstGeom>
            <a:noFill/>
            <a:ln w="25400">
              <a:solidFill>
                <a:schemeClr val="tx1"/>
              </a:solidFill>
              <a:round/>
              <a:headEnd type="triangle" w="med" len="med"/>
              <a:tailEnd/>
            </a:ln>
          </p:spPr>
          <p:txBody>
            <a:bodyPr wrap="none" anchor="ctr"/>
            <a:lstStyle/>
            <a:p>
              <a:endParaRPr lang="en-GB"/>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22282"/>
                                        </p:tgtEl>
                                        <p:attrNameLst>
                                          <p:attrName>style.visibility</p:attrName>
                                        </p:attrNameLst>
                                      </p:cBhvr>
                                      <p:to>
                                        <p:strVal val="visible"/>
                                      </p:to>
                                    </p:set>
                                    <p:animEffect transition="in" filter="strips(downRight)">
                                      <p:cBhvr>
                                        <p:cTn id="11" dur="500"/>
                                        <p:tgtEl>
                                          <p:spTgt spid="822282"/>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22281"/>
                                        </p:tgtEl>
                                        <p:attrNameLst>
                                          <p:attrName>style.visibility</p:attrName>
                                        </p:attrNameLst>
                                      </p:cBhvr>
                                      <p:to>
                                        <p:strVal val="visible"/>
                                      </p:to>
                                    </p:set>
                                    <p:animEffect transition="in" filter="strips(downRight)">
                                      <p:cBhvr>
                                        <p:cTn id="15" dur="500"/>
                                        <p:tgtEl>
                                          <p:spTgt spid="822281"/>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22283"/>
                                        </p:tgtEl>
                                        <p:attrNameLst>
                                          <p:attrName>style.visibility</p:attrName>
                                        </p:attrNameLst>
                                      </p:cBhvr>
                                      <p:to>
                                        <p:strVal val="visible"/>
                                      </p:to>
                                    </p:set>
                                    <p:animEffect transition="in" filter="strips(downRight)">
                                      <p:cBhvr>
                                        <p:cTn id="19" dur="500"/>
                                        <p:tgtEl>
                                          <p:spTgt spid="822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281" grpId="0" animBg="1"/>
      <p:bldP spid="822282" grpId="0" animBg="1"/>
      <p:bldP spid="82228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824323" name="Rectangle 3"/>
          <p:cNvSpPr>
            <a:spLocks noGrp="1" noChangeArrowheads="1"/>
          </p:cNvSpPr>
          <p:nvPr>
            <p:ph type="body" idx="1"/>
          </p:nvPr>
        </p:nvSpPr>
        <p:spPr>
          <a:xfrm>
            <a:off x="495300" y="1524000"/>
            <a:ext cx="8153400" cy="4953000"/>
          </a:xfrm>
          <a:solidFill>
            <a:schemeClr val="folHlink"/>
          </a:solidFill>
          <a:effectLst>
            <a:outerShdw dist="71842" dir="2700000" algn="ctr" rotWithShape="0">
              <a:schemeClr val="bg2"/>
            </a:outerShdw>
          </a:effectLst>
        </p:spPr>
        <p:txBody>
          <a:bodyPr lIns="90488" tIns="44450" rIns="90488" bIns="44450"/>
          <a:lstStyle/>
          <a:p>
            <a:pPr marL="0" indent="0" eaLnBrk="1" hangingPunct="1">
              <a:spcBef>
                <a:spcPct val="50000"/>
              </a:spcBef>
              <a:buFont typeface="Times" pitchFamily="34" charset="0"/>
              <a:buNone/>
              <a:defRPr/>
            </a:pPr>
            <a:endParaRPr lang="en-US" sz="2200" smtClean="0">
              <a:ea typeface="+mn-ea"/>
              <a:cs typeface="+mn-cs"/>
            </a:endParaRPr>
          </a:p>
          <a:p>
            <a:pPr marL="0" indent="0" eaLnBrk="1" hangingPunct="1">
              <a:spcBef>
                <a:spcPct val="50000"/>
              </a:spcBef>
              <a:buFont typeface="Times" pitchFamily="34" charset="0"/>
              <a:buNone/>
              <a:defRPr/>
            </a:pPr>
            <a:r>
              <a:rPr lang="en-US" sz="2200" smtClean="0">
                <a:ea typeface="+mn-ea"/>
                <a:cs typeface="+mn-cs"/>
              </a:rPr>
              <a:t>A TQM team at Narton Corp has recorded the following average times for production:</a:t>
            </a:r>
          </a:p>
          <a:p>
            <a:pPr marL="0" indent="0" eaLnBrk="1" hangingPunct="1">
              <a:spcBef>
                <a:spcPct val="40000"/>
              </a:spcBef>
              <a:buFont typeface="Times" pitchFamily="34" charset="0"/>
              <a:buNone/>
              <a:defRPr/>
            </a:pPr>
            <a:r>
              <a:rPr lang="en-US" sz="2200" smtClean="0">
                <a:ea typeface="+mn-ea"/>
                <a:cs typeface="+mn-cs"/>
              </a:rPr>
              <a:t>   Wait           3.0 days      Move     0.5 days</a:t>
            </a:r>
          </a:p>
          <a:p>
            <a:pPr marL="0" indent="0" eaLnBrk="1" hangingPunct="1">
              <a:spcBef>
                <a:spcPct val="10000"/>
              </a:spcBef>
              <a:buFont typeface="Times" pitchFamily="34" charset="0"/>
              <a:buNone/>
              <a:defRPr/>
            </a:pPr>
            <a:r>
              <a:rPr lang="en-US" sz="2200" smtClean="0">
                <a:ea typeface="+mn-ea"/>
                <a:cs typeface="+mn-cs"/>
              </a:rPr>
              <a:t>   Inspection  0.4 days      Queue   9.3 days</a:t>
            </a:r>
          </a:p>
          <a:p>
            <a:pPr marL="0" indent="0" eaLnBrk="1" hangingPunct="1">
              <a:spcBef>
                <a:spcPct val="10000"/>
              </a:spcBef>
              <a:buFont typeface="Times" pitchFamily="34" charset="0"/>
              <a:buNone/>
              <a:defRPr/>
            </a:pPr>
            <a:r>
              <a:rPr lang="en-US" sz="2200" smtClean="0">
                <a:ea typeface="+mn-ea"/>
                <a:cs typeface="+mn-cs"/>
              </a:rPr>
              <a:t>   Process     0.2 days</a:t>
            </a:r>
          </a:p>
          <a:p>
            <a:pPr marL="0" indent="0" eaLnBrk="1" hangingPunct="1">
              <a:spcBef>
                <a:spcPct val="50000"/>
              </a:spcBef>
              <a:buFont typeface="Times" pitchFamily="34" charset="0"/>
              <a:buNone/>
              <a:defRPr/>
            </a:pPr>
            <a:r>
              <a:rPr lang="en-US" sz="2200" smtClean="0">
                <a:ea typeface="+mn-ea"/>
                <a:cs typeface="+mn-cs"/>
              </a:rPr>
              <a:t>What is the throughput time?   </a:t>
            </a:r>
          </a:p>
          <a:p>
            <a:pPr lvl="1" eaLnBrk="1" hangingPunct="1">
              <a:buFont typeface="Wingdings" pitchFamily="2" charset="2"/>
              <a:buNone/>
              <a:defRPr/>
            </a:pPr>
            <a:r>
              <a:rPr lang="en-US" smtClean="0"/>
              <a:t>a. 10.4 days</a:t>
            </a:r>
          </a:p>
          <a:p>
            <a:pPr lvl="1" eaLnBrk="1" hangingPunct="1">
              <a:buFont typeface="Wingdings" pitchFamily="2" charset="2"/>
              <a:buNone/>
              <a:defRPr/>
            </a:pPr>
            <a:r>
              <a:rPr lang="en-US" smtClean="0"/>
              <a:t>b.   0.2 days</a:t>
            </a:r>
          </a:p>
          <a:p>
            <a:pPr lvl="1" eaLnBrk="1" hangingPunct="1">
              <a:buFont typeface="Wingdings" pitchFamily="2" charset="2"/>
              <a:buNone/>
              <a:defRPr/>
            </a:pPr>
            <a:r>
              <a:rPr lang="en-US" smtClean="0"/>
              <a:t>c.   4.1 days</a:t>
            </a:r>
          </a:p>
          <a:p>
            <a:pPr lvl="1" eaLnBrk="1" hangingPunct="1">
              <a:buFont typeface="Wingdings" pitchFamily="2" charset="2"/>
              <a:buNone/>
              <a:defRPr/>
            </a:pPr>
            <a:r>
              <a:rPr lang="en-US" smtClean="0"/>
              <a:t>d. 13.4 days</a:t>
            </a:r>
          </a:p>
        </p:txBody>
      </p:sp>
    </p:spTree>
  </p:cSld>
  <p:clrMapOvr>
    <a:masterClrMapping/>
  </p:clrMapOvr>
  <p:transition spd="med">
    <p:cover dir="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body" idx="1"/>
          </p:nvPr>
        </p:nvSpPr>
        <p:spPr>
          <a:xfrm>
            <a:off x="495300" y="1524000"/>
            <a:ext cx="8153400" cy="4953000"/>
          </a:xfrm>
          <a:solidFill>
            <a:srgbClr val="EDECD2"/>
          </a:solidFill>
          <a:ln w="28575">
            <a:solidFill>
              <a:schemeClr val="tx1"/>
            </a:solidFill>
          </a:ln>
          <a:effectLst>
            <a:outerShdw dist="71842" dir="2700000" algn="ctr" rotWithShape="0">
              <a:schemeClr val="bg2"/>
            </a:outerShdw>
          </a:effectLst>
        </p:spPr>
        <p:txBody>
          <a:bodyPr lIns="90488" tIns="44450" rIns="90488" bIns="44450"/>
          <a:lstStyle/>
          <a:p>
            <a:pPr marL="0" indent="0" eaLnBrk="1" hangingPunct="1">
              <a:spcBef>
                <a:spcPct val="50000"/>
              </a:spcBef>
              <a:buFont typeface="Times" pitchFamily="34" charset="0"/>
              <a:buNone/>
              <a:defRPr/>
            </a:pPr>
            <a:endParaRPr lang="en-US" sz="2200" smtClean="0">
              <a:ea typeface="+mn-ea"/>
              <a:cs typeface="+mn-cs"/>
            </a:endParaRPr>
          </a:p>
          <a:p>
            <a:pPr marL="0" indent="0" eaLnBrk="1" hangingPunct="1">
              <a:spcBef>
                <a:spcPct val="50000"/>
              </a:spcBef>
              <a:buFont typeface="Times" pitchFamily="34" charset="0"/>
              <a:buNone/>
              <a:defRPr/>
            </a:pPr>
            <a:r>
              <a:rPr lang="en-US" sz="2200" smtClean="0">
                <a:ea typeface="+mn-ea"/>
                <a:cs typeface="+mn-cs"/>
              </a:rPr>
              <a:t>A TQM team at Narton Corp has recorded the following average times for production:</a:t>
            </a:r>
          </a:p>
          <a:p>
            <a:pPr marL="0" indent="0" eaLnBrk="1" hangingPunct="1">
              <a:spcBef>
                <a:spcPct val="40000"/>
              </a:spcBef>
              <a:buFont typeface="Times" pitchFamily="34" charset="0"/>
              <a:buNone/>
              <a:defRPr/>
            </a:pPr>
            <a:r>
              <a:rPr lang="en-US" sz="2200" smtClean="0">
                <a:ea typeface="+mn-ea"/>
                <a:cs typeface="+mn-cs"/>
              </a:rPr>
              <a:t>   Wait           3.0 days      Move     0.5 days</a:t>
            </a:r>
          </a:p>
          <a:p>
            <a:pPr marL="0" indent="0" eaLnBrk="1" hangingPunct="1">
              <a:spcBef>
                <a:spcPct val="10000"/>
              </a:spcBef>
              <a:buFont typeface="Times" pitchFamily="34" charset="0"/>
              <a:buNone/>
              <a:defRPr/>
            </a:pPr>
            <a:r>
              <a:rPr lang="en-US" sz="2200" smtClean="0">
                <a:ea typeface="+mn-ea"/>
                <a:cs typeface="+mn-cs"/>
              </a:rPr>
              <a:t>   Inspection  0.4 days      Queue   9.3 days</a:t>
            </a:r>
          </a:p>
          <a:p>
            <a:pPr marL="0" indent="0" eaLnBrk="1" hangingPunct="1">
              <a:spcBef>
                <a:spcPct val="10000"/>
              </a:spcBef>
              <a:buFont typeface="Times" pitchFamily="34" charset="0"/>
              <a:buNone/>
              <a:defRPr/>
            </a:pPr>
            <a:r>
              <a:rPr lang="en-US" sz="2200" smtClean="0">
                <a:ea typeface="+mn-ea"/>
                <a:cs typeface="+mn-cs"/>
              </a:rPr>
              <a:t>   Process     0.2 days</a:t>
            </a:r>
          </a:p>
          <a:p>
            <a:pPr marL="0" indent="0" eaLnBrk="1" hangingPunct="1">
              <a:spcBef>
                <a:spcPct val="50000"/>
              </a:spcBef>
              <a:buFont typeface="Times" pitchFamily="34" charset="0"/>
              <a:buNone/>
              <a:defRPr/>
            </a:pPr>
            <a:r>
              <a:rPr lang="en-US" sz="2200" smtClean="0">
                <a:ea typeface="+mn-ea"/>
                <a:cs typeface="+mn-cs"/>
              </a:rPr>
              <a:t>What is the throughput time?   </a:t>
            </a:r>
          </a:p>
          <a:p>
            <a:pPr lvl="1" eaLnBrk="1" hangingPunct="1">
              <a:buFont typeface="Wingdings" pitchFamily="2" charset="2"/>
              <a:buNone/>
              <a:defRPr/>
            </a:pPr>
            <a:r>
              <a:rPr lang="en-US" smtClean="0"/>
              <a:t>a. 10.4 days</a:t>
            </a:r>
          </a:p>
          <a:p>
            <a:pPr lvl="1" eaLnBrk="1" hangingPunct="1">
              <a:buFont typeface="Wingdings" pitchFamily="2" charset="2"/>
              <a:buNone/>
              <a:defRPr/>
            </a:pPr>
            <a:r>
              <a:rPr lang="en-US" smtClean="0">
                <a:solidFill>
                  <a:schemeClr val="accent1"/>
                </a:solidFill>
              </a:rPr>
              <a:t>b.   0.2 days</a:t>
            </a:r>
          </a:p>
          <a:p>
            <a:pPr lvl="1" eaLnBrk="1" hangingPunct="1">
              <a:buFont typeface="Wingdings" pitchFamily="2" charset="2"/>
              <a:buNone/>
              <a:defRPr/>
            </a:pPr>
            <a:r>
              <a:rPr lang="en-US" smtClean="0">
                <a:solidFill>
                  <a:schemeClr val="accent1"/>
                </a:solidFill>
              </a:rPr>
              <a:t>c.   4.1 days</a:t>
            </a:r>
          </a:p>
          <a:p>
            <a:pPr lvl="1" eaLnBrk="1" hangingPunct="1">
              <a:buFont typeface="Wingdings" pitchFamily="2" charset="2"/>
              <a:buNone/>
              <a:defRPr/>
            </a:pPr>
            <a:r>
              <a:rPr lang="en-US" smtClean="0">
                <a:solidFill>
                  <a:schemeClr val="accent1"/>
                </a:solidFill>
              </a:rPr>
              <a:t>d. 13.4 days</a:t>
            </a:r>
          </a:p>
        </p:txBody>
      </p:sp>
      <p:sp>
        <p:nvSpPr>
          <p:cNvPr id="196611"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196612" name="Oval 4"/>
          <p:cNvSpPr>
            <a:spLocks noChangeArrowheads="1"/>
          </p:cNvSpPr>
          <p:nvPr/>
        </p:nvSpPr>
        <p:spPr bwMode="auto">
          <a:xfrm>
            <a:off x="762000" y="4343400"/>
            <a:ext cx="635000" cy="635000"/>
          </a:xfrm>
          <a:prstGeom prst="ellipse">
            <a:avLst/>
          </a:prstGeom>
          <a:noFill/>
          <a:ln w="50799">
            <a:solidFill>
              <a:srgbClr val="FF0000"/>
            </a:solidFill>
            <a:round/>
            <a:headEnd/>
            <a:tailEnd/>
          </a:ln>
        </p:spPr>
        <p:txBody>
          <a:bodyPr wrap="none" anchor="ctr"/>
          <a:lstStyle/>
          <a:p>
            <a:endParaRPr lang="en-US"/>
          </a:p>
        </p:txBody>
      </p:sp>
      <p:sp>
        <p:nvSpPr>
          <p:cNvPr id="826373" name="Text Box 5"/>
          <p:cNvSpPr txBox="1">
            <a:spLocks noChangeArrowheads="1"/>
          </p:cNvSpPr>
          <p:nvPr/>
        </p:nvSpPr>
        <p:spPr bwMode="auto">
          <a:xfrm>
            <a:off x="571500" y="5029200"/>
            <a:ext cx="8001000" cy="1096963"/>
          </a:xfrm>
          <a:prstGeom prst="rect">
            <a:avLst/>
          </a:prstGeom>
          <a:solidFill>
            <a:schemeClr val="hlink"/>
          </a:solidFill>
          <a:ln w="28575">
            <a:noFill/>
            <a:miter lim="800000"/>
            <a:headEnd/>
            <a:tailEnd/>
          </a:ln>
        </p:spPr>
        <p:txBody>
          <a:bodyPr>
            <a:spAutoFit/>
          </a:bodyPr>
          <a:lstStyle/>
          <a:p>
            <a:pPr eaLnBrk="1" hangingPunct="1">
              <a:tabLst>
                <a:tab pos="2201863" algn="l"/>
              </a:tabLst>
            </a:pPr>
            <a:r>
              <a:rPr lang="en-US" sz="2200">
                <a:solidFill>
                  <a:srgbClr val="FFFFEF"/>
                </a:solidFill>
              </a:rPr>
              <a:t>Throughput time  = Process + Inspection + Move + Queue</a:t>
            </a:r>
          </a:p>
          <a:p>
            <a:pPr eaLnBrk="1" hangingPunct="1">
              <a:tabLst>
                <a:tab pos="2201863" algn="l"/>
              </a:tabLst>
            </a:pPr>
            <a:r>
              <a:rPr lang="en-US" sz="2200">
                <a:solidFill>
                  <a:srgbClr val="FFFFEF"/>
                </a:solidFill>
              </a:rPr>
              <a:t>               	= 0.2 days + 0.4 days + 0.5 days + 9.3 days</a:t>
            </a:r>
          </a:p>
          <a:p>
            <a:pPr eaLnBrk="1" hangingPunct="1">
              <a:tabLst>
                <a:tab pos="2201863" algn="l"/>
              </a:tabLst>
            </a:pPr>
            <a:r>
              <a:rPr lang="en-US" sz="2200">
                <a:solidFill>
                  <a:srgbClr val="FFFFEF"/>
                </a:solidFill>
              </a:rPr>
              <a:t>                         	= 10.4 days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26373"/>
                                        </p:tgtEl>
                                        <p:attrNameLst>
                                          <p:attrName>style.visibility</p:attrName>
                                        </p:attrNameLst>
                                      </p:cBhvr>
                                      <p:to>
                                        <p:strVal val="visible"/>
                                      </p:to>
                                    </p:set>
                                    <p:animEffect transition="in" filter="blinds(vertical)">
                                      <p:cBhvr>
                                        <p:cTn id="7" dur="500"/>
                                        <p:tgtEl>
                                          <p:spTgt spid="826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373"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828419" name="Rectangle 3"/>
          <p:cNvSpPr>
            <a:spLocks noGrp="1" noChangeArrowheads="1"/>
          </p:cNvSpPr>
          <p:nvPr>
            <p:ph type="body" idx="1"/>
          </p:nvPr>
        </p:nvSpPr>
        <p:spPr>
          <a:xfrm>
            <a:off x="495300" y="1524000"/>
            <a:ext cx="8153400" cy="4953000"/>
          </a:xfrm>
          <a:solidFill>
            <a:schemeClr val="folHlink"/>
          </a:solidFill>
          <a:effectLst>
            <a:outerShdw dist="71842" dir="2700000" algn="ctr" rotWithShape="0">
              <a:schemeClr val="bg2"/>
            </a:outerShdw>
          </a:effectLst>
        </p:spPr>
        <p:txBody>
          <a:bodyPr lIns="90488" tIns="44450" rIns="90488" bIns="44450"/>
          <a:lstStyle/>
          <a:p>
            <a:pPr marL="0" indent="0" eaLnBrk="1" hangingPunct="1">
              <a:spcBef>
                <a:spcPct val="40000"/>
              </a:spcBef>
              <a:buFont typeface="Times" pitchFamily="34" charset="0"/>
              <a:buNone/>
              <a:defRPr/>
            </a:pPr>
            <a:endParaRPr lang="en-US" sz="2200" smtClean="0">
              <a:ea typeface="+mn-ea"/>
              <a:cs typeface="+mn-cs"/>
            </a:endParaRPr>
          </a:p>
          <a:p>
            <a:pPr marL="0" indent="0" eaLnBrk="1" hangingPunct="1">
              <a:spcBef>
                <a:spcPct val="40000"/>
              </a:spcBef>
              <a:buFont typeface="Times" pitchFamily="34" charset="0"/>
              <a:buNone/>
              <a:defRPr/>
            </a:pPr>
            <a:r>
              <a:rPr lang="en-US" sz="2200" smtClean="0">
                <a:ea typeface="+mn-ea"/>
                <a:cs typeface="+mn-cs"/>
              </a:rPr>
              <a:t>A TQM team at Narton Corp has recorded the following average times for production:</a:t>
            </a:r>
          </a:p>
          <a:p>
            <a:pPr marL="0" indent="0" eaLnBrk="1" hangingPunct="1">
              <a:spcBef>
                <a:spcPct val="40000"/>
              </a:spcBef>
              <a:buFont typeface="Times" pitchFamily="34" charset="0"/>
              <a:buNone/>
              <a:defRPr/>
            </a:pPr>
            <a:r>
              <a:rPr lang="en-US" sz="2200" smtClean="0">
                <a:ea typeface="+mn-ea"/>
                <a:cs typeface="+mn-cs"/>
              </a:rPr>
              <a:t>   Wait           3.0 days      Move     0.5 days</a:t>
            </a:r>
          </a:p>
          <a:p>
            <a:pPr marL="0" indent="0" eaLnBrk="1" hangingPunct="1">
              <a:spcBef>
                <a:spcPct val="15000"/>
              </a:spcBef>
              <a:buFont typeface="Times" pitchFamily="34" charset="0"/>
              <a:buNone/>
              <a:defRPr/>
            </a:pPr>
            <a:r>
              <a:rPr lang="en-US" sz="2200" smtClean="0">
                <a:ea typeface="+mn-ea"/>
                <a:cs typeface="+mn-cs"/>
              </a:rPr>
              <a:t>   Inspection  0.4 days      Queue   9.3 days</a:t>
            </a:r>
          </a:p>
          <a:p>
            <a:pPr marL="0" indent="0" eaLnBrk="1" hangingPunct="1">
              <a:spcBef>
                <a:spcPct val="15000"/>
              </a:spcBef>
              <a:buFont typeface="Times" pitchFamily="34" charset="0"/>
              <a:buNone/>
              <a:defRPr/>
            </a:pPr>
            <a:r>
              <a:rPr lang="en-US" sz="2200" smtClean="0">
                <a:ea typeface="+mn-ea"/>
                <a:cs typeface="+mn-cs"/>
              </a:rPr>
              <a:t>   Process     0.2 days</a:t>
            </a:r>
          </a:p>
          <a:p>
            <a:pPr marL="0" indent="0" eaLnBrk="1" hangingPunct="1">
              <a:spcBef>
                <a:spcPct val="40000"/>
              </a:spcBef>
              <a:buFont typeface="Times" pitchFamily="34" charset="0"/>
              <a:buNone/>
              <a:defRPr/>
            </a:pPr>
            <a:r>
              <a:rPr lang="en-US" sz="2200" smtClean="0">
                <a:ea typeface="+mn-ea"/>
                <a:cs typeface="+mn-cs"/>
              </a:rPr>
              <a:t>What is the Manufacturing Cycle Efficiency?   </a:t>
            </a:r>
          </a:p>
          <a:p>
            <a:pPr lvl="1" eaLnBrk="1" hangingPunct="1">
              <a:buFont typeface="Wingdings" pitchFamily="2" charset="2"/>
              <a:buNone/>
              <a:defRPr/>
            </a:pPr>
            <a:r>
              <a:rPr lang="en-US" smtClean="0"/>
              <a:t>a. 50.0%</a:t>
            </a:r>
          </a:p>
          <a:p>
            <a:pPr lvl="1" eaLnBrk="1" hangingPunct="1">
              <a:buFont typeface="Wingdings" pitchFamily="2" charset="2"/>
              <a:buNone/>
              <a:defRPr/>
            </a:pPr>
            <a:r>
              <a:rPr lang="en-US" smtClean="0"/>
              <a:t>b.   1.9%</a:t>
            </a:r>
          </a:p>
          <a:p>
            <a:pPr lvl="1" eaLnBrk="1" hangingPunct="1">
              <a:buFont typeface="Wingdings" pitchFamily="2" charset="2"/>
              <a:buNone/>
              <a:defRPr/>
            </a:pPr>
            <a:r>
              <a:rPr lang="en-US" smtClean="0"/>
              <a:t>c. 52.0%</a:t>
            </a:r>
          </a:p>
          <a:p>
            <a:pPr lvl="1" eaLnBrk="1" hangingPunct="1">
              <a:buFont typeface="Wingdings" pitchFamily="2" charset="2"/>
              <a:buNone/>
              <a:defRPr/>
            </a:pPr>
            <a:r>
              <a:rPr lang="en-US" smtClean="0"/>
              <a:t>d.   5.1%</a:t>
            </a:r>
          </a:p>
        </p:txBody>
      </p:sp>
    </p:spTree>
  </p:cSld>
  <p:clrMapOvr>
    <a:masterClrMapping/>
  </p:clrMapOvr>
  <p:transition spd="med">
    <p:cover dir="l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body" idx="1"/>
          </p:nvPr>
        </p:nvSpPr>
        <p:spPr>
          <a:xfrm>
            <a:off x="495300" y="1524000"/>
            <a:ext cx="8153400" cy="4953000"/>
          </a:xfrm>
          <a:solidFill>
            <a:schemeClr val="folHlink"/>
          </a:solidFill>
          <a:effectLst>
            <a:outerShdw dist="71842" dir="2700000" algn="ctr" rotWithShape="0">
              <a:schemeClr val="bg2"/>
            </a:outerShdw>
          </a:effectLst>
        </p:spPr>
        <p:txBody>
          <a:bodyPr lIns="90488" tIns="44450" rIns="90488" bIns="44450"/>
          <a:lstStyle/>
          <a:p>
            <a:pPr marL="0" indent="0" eaLnBrk="1" hangingPunct="1">
              <a:spcBef>
                <a:spcPct val="40000"/>
              </a:spcBef>
              <a:buFont typeface="Times" pitchFamily="34" charset="0"/>
              <a:buNone/>
              <a:defRPr/>
            </a:pPr>
            <a:endParaRPr lang="en-US" sz="2100" smtClean="0">
              <a:ea typeface="+mn-ea"/>
              <a:cs typeface="+mn-cs"/>
            </a:endParaRPr>
          </a:p>
          <a:p>
            <a:pPr marL="0" indent="0" eaLnBrk="1" hangingPunct="1">
              <a:spcBef>
                <a:spcPct val="40000"/>
              </a:spcBef>
              <a:buFont typeface="Times" pitchFamily="34" charset="0"/>
              <a:buNone/>
              <a:defRPr/>
            </a:pPr>
            <a:r>
              <a:rPr lang="en-US" sz="2100" smtClean="0">
                <a:ea typeface="+mn-ea"/>
                <a:cs typeface="+mn-cs"/>
              </a:rPr>
              <a:t>A TQM team at Narton Corp has recorded the following average times for production:</a:t>
            </a:r>
          </a:p>
          <a:p>
            <a:pPr marL="0" indent="0" eaLnBrk="1" hangingPunct="1">
              <a:spcBef>
                <a:spcPct val="40000"/>
              </a:spcBef>
              <a:buFont typeface="Times" pitchFamily="34" charset="0"/>
              <a:buNone/>
              <a:defRPr/>
            </a:pPr>
            <a:r>
              <a:rPr lang="en-US" sz="2100" smtClean="0">
                <a:ea typeface="+mn-ea"/>
                <a:cs typeface="+mn-cs"/>
              </a:rPr>
              <a:t>   Wait           3.0 days      Move     0.5 days</a:t>
            </a:r>
          </a:p>
          <a:p>
            <a:pPr marL="0" indent="0" eaLnBrk="1" hangingPunct="1">
              <a:spcBef>
                <a:spcPct val="15000"/>
              </a:spcBef>
              <a:buFont typeface="Times" pitchFamily="34" charset="0"/>
              <a:buNone/>
              <a:defRPr/>
            </a:pPr>
            <a:r>
              <a:rPr lang="en-US" sz="2100" smtClean="0">
                <a:ea typeface="+mn-ea"/>
                <a:cs typeface="+mn-cs"/>
              </a:rPr>
              <a:t>   Inspection  0.4 days      Queue   9.3 days</a:t>
            </a:r>
          </a:p>
          <a:p>
            <a:pPr marL="0" indent="0" eaLnBrk="1" hangingPunct="1">
              <a:spcBef>
                <a:spcPct val="15000"/>
              </a:spcBef>
              <a:buFont typeface="Times" pitchFamily="34" charset="0"/>
              <a:buNone/>
              <a:defRPr/>
            </a:pPr>
            <a:r>
              <a:rPr lang="en-US" sz="2100" smtClean="0">
                <a:ea typeface="+mn-ea"/>
                <a:cs typeface="+mn-cs"/>
              </a:rPr>
              <a:t>   Process     0.2 days</a:t>
            </a:r>
          </a:p>
          <a:p>
            <a:pPr marL="0" indent="0" eaLnBrk="1" hangingPunct="1">
              <a:spcBef>
                <a:spcPct val="40000"/>
              </a:spcBef>
              <a:buFont typeface="Times" pitchFamily="34" charset="0"/>
              <a:buNone/>
              <a:defRPr/>
            </a:pPr>
            <a:r>
              <a:rPr lang="en-US" sz="2100" smtClean="0">
                <a:ea typeface="+mn-ea"/>
                <a:cs typeface="+mn-cs"/>
              </a:rPr>
              <a:t>What is the Manufacturing Cycle Efficiency?    </a:t>
            </a:r>
          </a:p>
          <a:p>
            <a:pPr lvl="1" eaLnBrk="1" hangingPunct="1">
              <a:buFont typeface="Wingdings" pitchFamily="2" charset="2"/>
              <a:buNone/>
              <a:defRPr/>
            </a:pPr>
            <a:r>
              <a:rPr lang="en-US" smtClean="0">
                <a:solidFill>
                  <a:schemeClr val="accent1"/>
                </a:solidFill>
              </a:rPr>
              <a:t>a. 50.0%</a:t>
            </a:r>
          </a:p>
          <a:p>
            <a:pPr lvl="1" eaLnBrk="1" hangingPunct="1">
              <a:buFont typeface="Wingdings" pitchFamily="2" charset="2"/>
              <a:buNone/>
              <a:defRPr/>
            </a:pPr>
            <a:r>
              <a:rPr lang="en-US" smtClean="0"/>
              <a:t>b.   1.9%</a:t>
            </a:r>
          </a:p>
          <a:p>
            <a:pPr lvl="1" eaLnBrk="1" hangingPunct="1">
              <a:buFont typeface="Wingdings" pitchFamily="2" charset="2"/>
              <a:buNone/>
              <a:defRPr/>
            </a:pPr>
            <a:r>
              <a:rPr lang="en-US" smtClean="0">
                <a:solidFill>
                  <a:schemeClr val="accent1"/>
                </a:solidFill>
              </a:rPr>
              <a:t>c. 52.0%</a:t>
            </a:r>
          </a:p>
          <a:p>
            <a:pPr lvl="1" eaLnBrk="1" hangingPunct="1">
              <a:buFont typeface="Wingdings" pitchFamily="2" charset="2"/>
              <a:buNone/>
              <a:defRPr/>
            </a:pPr>
            <a:r>
              <a:rPr lang="en-US" smtClean="0">
                <a:solidFill>
                  <a:schemeClr val="accent1"/>
                </a:solidFill>
              </a:rPr>
              <a:t>d.   5.1%</a:t>
            </a:r>
          </a:p>
        </p:txBody>
      </p:sp>
      <p:sp>
        <p:nvSpPr>
          <p:cNvPr id="200707"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200708" name="Oval 4"/>
          <p:cNvSpPr>
            <a:spLocks noChangeArrowheads="1"/>
          </p:cNvSpPr>
          <p:nvPr/>
        </p:nvSpPr>
        <p:spPr bwMode="auto">
          <a:xfrm>
            <a:off x="762000" y="4648200"/>
            <a:ext cx="635000" cy="635000"/>
          </a:xfrm>
          <a:prstGeom prst="ellipse">
            <a:avLst/>
          </a:prstGeom>
          <a:noFill/>
          <a:ln w="50799">
            <a:solidFill>
              <a:srgbClr val="FF0000"/>
            </a:solidFill>
            <a:round/>
            <a:headEnd/>
            <a:tailEnd/>
          </a:ln>
        </p:spPr>
        <p:txBody>
          <a:bodyPr wrap="none" anchor="ctr"/>
          <a:lstStyle/>
          <a:p>
            <a:endParaRPr lang="en-US"/>
          </a:p>
        </p:txBody>
      </p:sp>
      <p:sp>
        <p:nvSpPr>
          <p:cNvPr id="830469" name="Text Box 5"/>
          <p:cNvSpPr txBox="1">
            <a:spLocks noChangeArrowheads="1"/>
          </p:cNvSpPr>
          <p:nvPr/>
        </p:nvSpPr>
        <p:spPr bwMode="auto">
          <a:xfrm>
            <a:off x="2743200" y="4619625"/>
            <a:ext cx="6324600" cy="1738313"/>
          </a:xfrm>
          <a:prstGeom prst="rect">
            <a:avLst/>
          </a:prstGeom>
          <a:solidFill>
            <a:schemeClr val="accent1"/>
          </a:solidFill>
          <a:ln w="28575">
            <a:noFill/>
            <a:miter lim="800000"/>
            <a:headEnd/>
            <a:tailEnd/>
          </a:ln>
        </p:spPr>
        <p:txBody>
          <a:bodyPr>
            <a:spAutoFit/>
          </a:bodyPr>
          <a:lstStyle/>
          <a:p>
            <a:pPr eaLnBrk="1" hangingPunct="1">
              <a:tabLst>
                <a:tab pos="742950" algn="l"/>
              </a:tabLst>
            </a:pPr>
            <a:r>
              <a:rPr lang="en-US" sz="2400">
                <a:solidFill>
                  <a:srgbClr val="FFFFEF"/>
                </a:solidFill>
              </a:rPr>
              <a:t>MCE	= Value-added time </a:t>
            </a:r>
            <a:r>
              <a:rPr lang="en-US" sz="2800">
                <a:solidFill>
                  <a:srgbClr val="FFFFEF"/>
                </a:solidFill>
              </a:rPr>
              <a:t>÷</a:t>
            </a:r>
            <a:r>
              <a:rPr lang="en-US" sz="2400">
                <a:solidFill>
                  <a:srgbClr val="FFFFEF"/>
                </a:solidFill>
              </a:rPr>
              <a:t> Throughput time</a:t>
            </a:r>
          </a:p>
          <a:p>
            <a:pPr eaLnBrk="1" hangingPunct="1">
              <a:tabLst>
                <a:tab pos="742950" algn="l"/>
              </a:tabLst>
            </a:pPr>
            <a:r>
              <a:rPr lang="en-US" sz="2400">
                <a:solidFill>
                  <a:srgbClr val="FFFFEF"/>
                </a:solidFill>
              </a:rPr>
              <a:t>       	= Process time </a:t>
            </a:r>
            <a:r>
              <a:rPr lang="en-US" sz="2800">
                <a:solidFill>
                  <a:srgbClr val="FFFFEF"/>
                </a:solidFill>
              </a:rPr>
              <a:t>÷</a:t>
            </a:r>
            <a:r>
              <a:rPr lang="en-US" sz="2400">
                <a:solidFill>
                  <a:srgbClr val="FFFFEF"/>
                </a:solidFill>
              </a:rPr>
              <a:t> Throughput time</a:t>
            </a:r>
          </a:p>
          <a:p>
            <a:pPr eaLnBrk="1" hangingPunct="1">
              <a:tabLst>
                <a:tab pos="742950" algn="l"/>
              </a:tabLst>
            </a:pPr>
            <a:r>
              <a:rPr lang="en-US" sz="2400">
                <a:solidFill>
                  <a:srgbClr val="FFFFEF"/>
                </a:solidFill>
              </a:rPr>
              <a:t>        	= 0.2 days</a:t>
            </a:r>
            <a:r>
              <a:rPr lang="en-US" sz="2800">
                <a:solidFill>
                  <a:srgbClr val="FFFFEF"/>
                </a:solidFill>
              </a:rPr>
              <a:t> ÷</a:t>
            </a:r>
            <a:r>
              <a:rPr lang="en-US" sz="2400">
                <a:solidFill>
                  <a:srgbClr val="FFFFEF"/>
                </a:solidFill>
              </a:rPr>
              <a:t> 10.4 days</a:t>
            </a:r>
          </a:p>
          <a:p>
            <a:pPr eaLnBrk="1" hangingPunct="1">
              <a:tabLst>
                <a:tab pos="742950" algn="l"/>
              </a:tabLst>
            </a:pPr>
            <a:r>
              <a:rPr lang="en-US" sz="2400">
                <a:solidFill>
                  <a:srgbClr val="FFFFEF"/>
                </a:solidFill>
              </a:rPr>
              <a:t>        	= 1.9%</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30469"/>
                                        </p:tgtEl>
                                        <p:attrNameLst>
                                          <p:attrName>style.visibility</p:attrName>
                                        </p:attrNameLst>
                                      </p:cBhvr>
                                      <p:to>
                                        <p:strVal val="visible"/>
                                      </p:to>
                                    </p:set>
                                    <p:animEffect transition="in" filter="blinds(vertical)">
                                      <p:cBhvr>
                                        <p:cTn id="7" dur="500"/>
                                        <p:tgtEl>
                                          <p:spTgt spid="830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0469"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832515" name="Rectangle 3"/>
          <p:cNvSpPr>
            <a:spLocks noGrp="1" noChangeArrowheads="1"/>
          </p:cNvSpPr>
          <p:nvPr>
            <p:ph type="body" idx="1"/>
          </p:nvPr>
        </p:nvSpPr>
        <p:spPr>
          <a:xfrm>
            <a:off x="495300" y="1473200"/>
            <a:ext cx="8153400" cy="5067300"/>
          </a:xfrm>
          <a:solidFill>
            <a:schemeClr val="folHlink"/>
          </a:solidFill>
          <a:effectLst>
            <a:outerShdw dist="71842" dir="2700000" algn="ctr" rotWithShape="0">
              <a:schemeClr val="bg2"/>
            </a:outerShdw>
          </a:effectLst>
        </p:spPr>
        <p:txBody>
          <a:bodyPr lIns="90488" tIns="44450" rIns="90488" bIns="44450"/>
          <a:lstStyle/>
          <a:p>
            <a:pPr marL="0" indent="0" eaLnBrk="1" hangingPunct="1">
              <a:spcBef>
                <a:spcPct val="40000"/>
              </a:spcBef>
              <a:buFont typeface="Times" pitchFamily="34" charset="0"/>
              <a:buNone/>
              <a:defRPr/>
            </a:pPr>
            <a:endParaRPr lang="en-US" sz="2200" smtClean="0">
              <a:ea typeface="+mn-ea"/>
              <a:cs typeface="+mn-cs"/>
            </a:endParaRPr>
          </a:p>
          <a:p>
            <a:pPr marL="0" indent="0" eaLnBrk="1" hangingPunct="1">
              <a:spcBef>
                <a:spcPct val="40000"/>
              </a:spcBef>
              <a:buFont typeface="Times" pitchFamily="34" charset="0"/>
              <a:buNone/>
              <a:defRPr/>
            </a:pPr>
            <a:r>
              <a:rPr lang="en-US" sz="2200" smtClean="0">
                <a:ea typeface="+mn-ea"/>
                <a:cs typeface="+mn-cs"/>
              </a:rPr>
              <a:t>A TQM team at Narton Corp has recorded the following average times for production:</a:t>
            </a:r>
          </a:p>
          <a:p>
            <a:pPr marL="0" indent="0" eaLnBrk="1" hangingPunct="1">
              <a:spcBef>
                <a:spcPct val="40000"/>
              </a:spcBef>
              <a:buFont typeface="Times" pitchFamily="34" charset="0"/>
              <a:buNone/>
              <a:defRPr/>
            </a:pPr>
            <a:r>
              <a:rPr lang="en-US" sz="2200" smtClean="0">
                <a:ea typeface="+mn-ea"/>
                <a:cs typeface="+mn-cs"/>
              </a:rPr>
              <a:t>   Wait           3.0 days      Move     0.5 days</a:t>
            </a:r>
          </a:p>
          <a:p>
            <a:pPr marL="0" indent="0" eaLnBrk="1" hangingPunct="1">
              <a:spcBef>
                <a:spcPct val="15000"/>
              </a:spcBef>
              <a:buFont typeface="Times" pitchFamily="34" charset="0"/>
              <a:buNone/>
              <a:defRPr/>
            </a:pPr>
            <a:r>
              <a:rPr lang="en-US" sz="2200" smtClean="0">
                <a:ea typeface="+mn-ea"/>
                <a:cs typeface="+mn-cs"/>
              </a:rPr>
              <a:t>   Inspection  0.4 days      Queue   9.3 days</a:t>
            </a:r>
          </a:p>
          <a:p>
            <a:pPr marL="0" indent="0" eaLnBrk="1" hangingPunct="1">
              <a:spcBef>
                <a:spcPct val="15000"/>
              </a:spcBef>
              <a:buFont typeface="Times" pitchFamily="34" charset="0"/>
              <a:buNone/>
              <a:defRPr/>
            </a:pPr>
            <a:r>
              <a:rPr lang="en-US" sz="2200" smtClean="0">
                <a:ea typeface="+mn-ea"/>
                <a:cs typeface="+mn-cs"/>
              </a:rPr>
              <a:t>   Process     0.2 days</a:t>
            </a:r>
          </a:p>
          <a:p>
            <a:pPr marL="0" indent="0" eaLnBrk="1" hangingPunct="1">
              <a:spcBef>
                <a:spcPct val="40000"/>
              </a:spcBef>
              <a:buFont typeface="Times" pitchFamily="34" charset="0"/>
              <a:buNone/>
              <a:defRPr/>
            </a:pPr>
            <a:r>
              <a:rPr lang="en-US" sz="2200" smtClean="0">
                <a:ea typeface="+mn-ea"/>
                <a:cs typeface="+mn-cs"/>
              </a:rPr>
              <a:t>What is the delivery cycle time?   </a:t>
            </a:r>
          </a:p>
          <a:p>
            <a:pPr lvl="1" eaLnBrk="1" hangingPunct="1">
              <a:buFont typeface="Wingdings" pitchFamily="2" charset="2"/>
              <a:buNone/>
              <a:defRPr/>
            </a:pPr>
            <a:r>
              <a:rPr lang="en-US" smtClean="0"/>
              <a:t>a.   0.5 days</a:t>
            </a:r>
          </a:p>
          <a:p>
            <a:pPr lvl="1" eaLnBrk="1" hangingPunct="1">
              <a:buFont typeface="Wingdings" pitchFamily="2" charset="2"/>
              <a:buNone/>
              <a:defRPr/>
            </a:pPr>
            <a:r>
              <a:rPr lang="en-US" smtClean="0"/>
              <a:t>b.   0.7 days</a:t>
            </a:r>
          </a:p>
          <a:p>
            <a:pPr lvl="1" eaLnBrk="1" hangingPunct="1">
              <a:buFont typeface="Wingdings" pitchFamily="2" charset="2"/>
              <a:buNone/>
              <a:defRPr/>
            </a:pPr>
            <a:r>
              <a:rPr lang="en-US" smtClean="0"/>
              <a:t>c. 13.4 days</a:t>
            </a:r>
          </a:p>
          <a:p>
            <a:pPr lvl="1" eaLnBrk="1" hangingPunct="1">
              <a:buFont typeface="Wingdings" pitchFamily="2" charset="2"/>
              <a:buNone/>
              <a:defRPr/>
            </a:pPr>
            <a:r>
              <a:rPr lang="en-US" smtClean="0"/>
              <a:t>d. 10.4 days</a:t>
            </a:r>
          </a:p>
        </p:txBody>
      </p:sp>
    </p:spTree>
  </p:cSld>
  <p:clrMapOvr>
    <a:masterClrMapping/>
  </p:clrMapOvr>
  <p:transition spd="med">
    <p:cover dir="l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body" idx="1"/>
          </p:nvPr>
        </p:nvSpPr>
        <p:spPr>
          <a:xfrm>
            <a:off x="495300" y="1473200"/>
            <a:ext cx="8153400" cy="5067300"/>
          </a:xfrm>
          <a:solidFill>
            <a:srgbClr val="EDECD2"/>
          </a:solidFill>
          <a:ln w="28575">
            <a:solidFill>
              <a:schemeClr val="tx1"/>
            </a:solidFill>
          </a:ln>
          <a:effectLst>
            <a:outerShdw dist="71842" dir="2700000" algn="ctr" rotWithShape="0">
              <a:schemeClr val="bg2"/>
            </a:outerShdw>
          </a:effectLst>
        </p:spPr>
        <p:txBody>
          <a:bodyPr lIns="90488" tIns="44450" rIns="90488" bIns="44450"/>
          <a:lstStyle/>
          <a:p>
            <a:pPr marL="0" indent="0" eaLnBrk="1" hangingPunct="1">
              <a:spcBef>
                <a:spcPct val="40000"/>
              </a:spcBef>
              <a:buFont typeface="Times" pitchFamily="34" charset="0"/>
              <a:buNone/>
              <a:defRPr/>
            </a:pPr>
            <a:endParaRPr lang="en-US" sz="2200" smtClean="0">
              <a:ea typeface="+mn-ea"/>
              <a:cs typeface="+mn-cs"/>
            </a:endParaRPr>
          </a:p>
          <a:p>
            <a:pPr marL="0" indent="0" eaLnBrk="1" hangingPunct="1">
              <a:spcBef>
                <a:spcPct val="40000"/>
              </a:spcBef>
              <a:buFont typeface="Times" pitchFamily="34" charset="0"/>
              <a:buNone/>
              <a:defRPr/>
            </a:pPr>
            <a:r>
              <a:rPr lang="en-US" sz="2200" smtClean="0">
                <a:ea typeface="+mn-ea"/>
                <a:cs typeface="+mn-cs"/>
              </a:rPr>
              <a:t>A TQM team at Narton Corp has recorded the following average times for production:</a:t>
            </a:r>
          </a:p>
          <a:p>
            <a:pPr marL="0" indent="0" eaLnBrk="1" hangingPunct="1">
              <a:spcBef>
                <a:spcPct val="40000"/>
              </a:spcBef>
              <a:buFont typeface="Times" pitchFamily="34" charset="0"/>
              <a:buNone/>
              <a:defRPr/>
            </a:pPr>
            <a:r>
              <a:rPr lang="en-US" sz="2200" smtClean="0">
                <a:ea typeface="+mn-ea"/>
                <a:cs typeface="+mn-cs"/>
              </a:rPr>
              <a:t>   Wait           3.0 days      Move     0.5 days</a:t>
            </a:r>
          </a:p>
          <a:p>
            <a:pPr marL="0" indent="0" eaLnBrk="1" hangingPunct="1">
              <a:spcBef>
                <a:spcPct val="15000"/>
              </a:spcBef>
              <a:buFont typeface="Times" pitchFamily="34" charset="0"/>
              <a:buNone/>
              <a:defRPr/>
            </a:pPr>
            <a:r>
              <a:rPr lang="en-US" sz="2200" smtClean="0">
                <a:ea typeface="+mn-ea"/>
                <a:cs typeface="+mn-cs"/>
              </a:rPr>
              <a:t>   Inspection  0.4 days      Queue   9.3 days</a:t>
            </a:r>
          </a:p>
          <a:p>
            <a:pPr marL="0" indent="0" eaLnBrk="1" hangingPunct="1">
              <a:spcBef>
                <a:spcPct val="15000"/>
              </a:spcBef>
              <a:buFont typeface="Times" pitchFamily="34" charset="0"/>
              <a:buNone/>
              <a:defRPr/>
            </a:pPr>
            <a:r>
              <a:rPr lang="en-US" sz="2200" smtClean="0">
                <a:ea typeface="+mn-ea"/>
                <a:cs typeface="+mn-cs"/>
              </a:rPr>
              <a:t>   Process     0.2 days</a:t>
            </a:r>
          </a:p>
          <a:p>
            <a:pPr marL="0" indent="0" eaLnBrk="1" hangingPunct="1">
              <a:spcBef>
                <a:spcPct val="40000"/>
              </a:spcBef>
              <a:buFont typeface="Times" pitchFamily="34" charset="0"/>
              <a:buNone/>
              <a:defRPr/>
            </a:pPr>
            <a:r>
              <a:rPr lang="en-US" sz="2200" smtClean="0">
                <a:ea typeface="+mn-ea"/>
                <a:cs typeface="+mn-cs"/>
              </a:rPr>
              <a:t>What is the delivery cycle time?   </a:t>
            </a:r>
          </a:p>
          <a:p>
            <a:pPr lvl="1" eaLnBrk="1" hangingPunct="1">
              <a:buFont typeface="Wingdings" pitchFamily="2" charset="2"/>
              <a:buNone/>
              <a:defRPr/>
            </a:pPr>
            <a:r>
              <a:rPr lang="en-US" smtClean="0">
                <a:solidFill>
                  <a:schemeClr val="accent1"/>
                </a:solidFill>
              </a:rPr>
              <a:t>a.   0.5 days</a:t>
            </a:r>
          </a:p>
          <a:p>
            <a:pPr lvl="1" eaLnBrk="1" hangingPunct="1">
              <a:buFont typeface="Wingdings" pitchFamily="2" charset="2"/>
              <a:buNone/>
              <a:defRPr/>
            </a:pPr>
            <a:r>
              <a:rPr lang="en-US" smtClean="0">
                <a:solidFill>
                  <a:schemeClr val="accent1"/>
                </a:solidFill>
              </a:rPr>
              <a:t>b.   0.7 days</a:t>
            </a:r>
          </a:p>
          <a:p>
            <a:pPr lvl="1" eaLnBrk="1" hangingPunct="1">
              <a:buFont typeface="Wingdings" pitchFamily="2" charset="2"/>
              <a:buNone/>
              <a:defRPr/>
            </a:pPr>
            <a:r>
              <a:rPr lang="en-US" smtClean="0"/>
              <a:t>c. 13.4 days</a:t>
            </a:r>
          </a:p>
          <a:p>
            <a:pPr lvl="1" eaLnBrk="1" hangingPunct="1">
              <a:buFont typeface="Wingdings" pitchFamily="2" charset="2"/>
              <a:buNone/>
              <a:defRPr/>
            </a:pPr>
            <a:r>
              <a:rPr lang="en-US" smtClean="0">
                <a:solidFill>
                  <a:schemeClr val="accent1"/>
                </a:solidFill>
              </a:rPr>
              <a:t>d. 10.4 days</a:t>
            </a:r>
          </a:p>
        </p:txBody>
      </p:sp>
      <p:sp>
        <p:nvSpPr>
          <p:cNvPr id="204803"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105" charset="2"/>
              </a:rPr>
              <a:t></a:t>
            </a:r>
          </a:p>
        </p:txBody>
      </p:sp>
      <p:sp>
        <p:nvSpPr>
          <p:cNvPr id="204804" name="Oval 4"/>
          <p:cNvSpPr>
            <a:spLocks noChangeArrowheads="1"/>
          </p:cNvSpPr>
          <p:nvPr/>
        </p:nvSpPr>
        <p:spPr bwMode="auto">
          <a:xfrm>
            <a:off x="838200" y="5105400"/>
            <a:ext cx="635000" cy="635000"/>
          </a:xfrm>
          <a:prstGeom prst="ellipse">
            <a:avLst/>
          </a:prstGeom>
          <a:noFill/>
          <a:ln w="50799">
            <a:solidFill>
              <a:srgbClr val="FF0000"/>
            </a:solidFill>
            <a:round/>
            <a:headEnd/>
            <a:tailEnd/>
          </a:ln>
        </p:spPr>
        <p:txBody>
          <a:bodyPr wrap="none" anchor="ctr"/>
          <a:lstStyle/>
          <a:p>
            <a:endParaRPr lang="en-US"/>
          </a:p>
        </p:txBody>
      </p:sp>
      <p:sp>
        <p:nvSpPr>
          <p:cNvPr id="834565" name="Text Box 5"/>
          <p:cNvSpPr txBox="1">
            <a:spLocks noChangeArrowheads="1"/>
          </p:cNvSpPr>
          <p:nvPr/>
        </p:nvSpPr>
        <p:spPr bwMode="auto">
          <a:xfrm>
            <a:off x="1066800" y="304800"/>
            <a:ext cx="7086600" cy="1187450"/>
          </a:xfrm>
          <a:prstGeom prst="rect">
            <a:avLst/>
          </a:prstGeom>
          <a:solidFill>
            <a:schemeClr val="hlink"/>
          </a:solidFill>
          <a:ln w="28575">
            <a:noFill/>
            <a:miter lim="800000"/>
            <a:headEnd/>
            <a:tailEnd/>
          </a:ln>
        </p:spPr>
        <p:txBody>
          <a:bodyPr>
            <a:spAutoFit/>
          </a:bodyPr>
          <a:lstStyle/>
          <a:p>
            <a:pPr eaLnBrk="1" hangingPunct="1">
              <a:tabLst>
                <a:tab pos="2635250" algn="l"/>
              </a:tabLst>
            </a:pPr>
            <a:r>
              <a:rPr lang="en-US" sz="2400">
                <a:solidFill>
                  <a:srgbClr val="FFFFEF"/>
                </a:solidFill>
              </a:rPr>
              <a:t>Delivery cycle time	= Wait time + Throughput time</a:t>
            </a:r>
          </a:p>
          <a:p>
            <a:pPr eaLnBrk="1" hangingPunct="1">
              <a:tabLst>
                <a:tab pos="2635250" algn="l"/>
              </a:tabLst>
            </a:pPr>
            <a:r>
              <a:rPr lang="en-US" sz="2400">
                <a:solidFill>
                  <a:srgbClr val="FFFFEF"/>
                </a:solidFill>
              </a:rPr>
              <a:t>                               	= 3.0 days + 10.4 days</a:t>
            </a:r>
          </a:p>
          <a:p>
            <a:pPr eaLnBrk="1" hangingPunct="1">
              <a:tabLst>
                <a:tab pos="2635250" algn="l"/>
              </a:tabLst>
            </a:pPr>
            <a:r>
              <a:rPr lang="en-US" sz="2400">
                <a:solidFill>
                  <a:srgbClr val="FFFFEF"/>
                </a:solidFill>
              </a:rPr>
              <a:t>                               	= 13.4 days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34565"/>
                                        </p:tgtEl>
                                        <p:attrNameLst>
                                          <p:attrName>style.visibility</p:attrName>
                                        </p:attrNameLst>
                                      </p:cBhvr>
                                      <p:to>
                                        <p:strVal val="visible"/>
                                      </p:to>
                                    </p:set>
                                    <p:animEffect transition="in" filter="blinds(vertical)">
                                      <p:cBhvr>
                                        <p:cTn id="7" dur="500"/>
                                        <p:tgtEl>
                                          <p:spTgt spid="834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456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noFill/>
        </p:spPr>
        <p:txBody>
          <a:bodyPr lIns="90488" tIns="44450" rIns="90488" bIns="44450"/>
          <a:lstStyle/>
          <a:p>
            <a:pPr eaLnBrk="1" hangingPunct="1"/>
            <a:r>
              <a:rPr lang="en-US" smtClean="0"/>
              <a:t>Setting Variable Overhead Standards </a:t>
            </a:r>
          </a:p>
        </p:txBody>
      </p:sp>
      <p:grpSp>
        <p:nvGrpSpPr>
          <p:cNvPr id="2" name="Group 3"/>
          <p:cNvGrpSpPr>
            <a:grpSpLocks/>
          </p:cNvGrpSpPr>
          <p:nvPr/>
        </p:nvGrpSpPr>
        <p:grpSpPr bwMode="auto">
          <a:xfrm>
            <a:off x="381000" y="1574800"/>
            <a:ext cx="3860800" cy="4660900"/>
            <a:chOff x="432" y="992"/>
            <a:chExt cx="2432" cy="2936"/>
          </a:xfrm>
        </p:grpSpPr>
        <p:sp>
          <p:nvSpPr>
            <p:cNvPr id="36875" name="AutoShape 4"/>
            <p:cNvSpPr>
              <a:spLocks noChangeArrowheads="1"/>
            </p:cNvSpPr>
            <p:nvPr/>
          </p:nvSpPr>
          <p:spPr bwMode="auto">
            <a:xfrm>
              <a:off x="984" y="992"/>
              <a:ext cx="1328" cy="656"/>
            </a:xfrm>
            <a:prstGeom prst="roundRect">
              <a:avLst>
                <a:gd name="adj" fmla="val 12495"/>
              </a:avLst>
            </a:prstGeom>
            <a:solidFill>
              <a:schemeClr val="accent1"/>
            </a:solidFill>
            <a:ln w="25400">
              <a:noFill/>
              <a:round/>
              <a:headEnd/>
              <a:tailEnd/>
            </a:ln>
          </p:spPr>
          <p:txBody>
            <a:bodyPr wrap="none" anchor="ctr"/>
            <a:lstStyle/>
            <a:p>
              <a:pPr algn="ctr" eaLnBrk="1" hangingPunct="1"/>
              <a:r>
                <a:rPr lang="en-US" sz="2200" b="1">
                  <a:solidFill>
                    <a:srgbClr val="FFFFEF"/>
                  </a:solidFill>
                  <a:latin typeface="Verdana" pitchFamily="-105" charset="0"/>
                </a:rPr>
                <a:t>Rate</a:t>
              </a:r>
              <a:br>
                <a:rPr lang="en-US" sz="2200" b="1">
                  <a:solidFill>
                    <a:srgbClr val="FFFFEF"/>
                  </a:solidFill>
                  <a:latin typeface="Verdana" pitchFamily="-105" charset="0"/>
                </a:rPr>
              </a:br>
              <a:r>
                <a:rPr lang="en-US" sz="2200" b="1">
                  <a:solidFill>
                    <a:srgbClr val="FFFFEF"/>
                  </a:solidFill>
                  <a:latin typeface="Verdana" pitchFamily="-105" charset="0"/>
                </a:rPr>
                <a:t>Standards</a:t>
              </a:r>
            </a:p>
          </p:txBody>
        </p:sp>
        <p:sp>
          <p:nvSpPr>
            <p:cNvPr id="36876" name="AutoShape 5"/>
            <p:cNvSpPr>
              <a:spLocks noChangeArrowheads="1"/>
            </p:cNvSpPr>
            <p:nvPr/>
          </p:nvSpPr>
          <p:spPr bwMode="auto">
            <a:xfrm>
              <a:off x="432" y="2024"/>
              <a:ext cx="2432" cy="1904"/>
            </a:xfrm>
            <a:prstGeom prst="octagon">
              <a:avLst>
                <a:gd name="adj" fmla="val 29282"/>
              </a:avLst>
            </a:prstGeom>
            <a:solidFill>
              <a:schemeClr val="folHlink"/>
            </a:solidFill>
            <a:ln w="25400">
              <a:noFill/>
              <a:miter lim="800000"/>
              <a:headEnd/>
              <a:tailEnd/>
            </a:ln>
          </p:spPr>
          <p:txBody>
            <a:bodyPr wrap="none" anchor="ctr"/>
            <a:lstStyle/>
            <a:p>
              <a:endParaRPr lang="en-US"/>
            </a:p>
          </p:txBody>
        </p:sp>
        <p:sp>
          <p:nvSpPr>
            <p:cNvPr id="36877" name="Rectangle 6"/>
            <p:cNvSpPr>
              <a:spLocks noChangeArrowheads="1"/>
            </p:cNvSpPr>
            <p:nvPr/>
          </p:nvSpPr>
          <p:spPr bwMode="auto">
            <a:xfrm>
              <a:off x="471" y="2163"/>
              <a:ext cx="2378" cy="987"/>
            </a:xfrm>
            <a:prstGeom prst="rect">
              <a:avLst/>
            </a:prstGeom>
            <a:noFill/>
            <a:ln w="12700">
              <a:noFill/>
              <a:miter lim="800000"/>
              <a:headEnd/>
              <a:tailEnd/>
            </a:ln>
          </p:spPr>
          <p:txBody>
            <a:bodyPr wrap="none" lIns="90488" tIns="44450" rIns="90488" bIns="44450">
              <a:spAutoFit/>
            </a:bodyPr>
            <a:lstStyle/>
            <a:p>
              <a:pPr algn="ctr" eaLnBrk="1" hangingPunct="1"/>
              <a:r>
                <a:rPr lang="en-US" sz="2400" b="1" dirty="0"/>
                <a:t>The rate is the </a:t>
              </a:r>
              <a:br>
                <a:rPr lang="en-US" sz="2400" b="1" dirty="0"/>
              </a:br>
              <a:r>
                <a:rPr lang="en-US" sz="2400" b="1" i="1" u="sng" dirty="0"/>
                <a:t>variable portion </a:t>
              </a:r>
              <a:r>
                <a:rPr lang="en-US" sz="2400" b="1" dirty="0"/>
                <a:t>of the </a:t>
              </a:r>
              <a:br>
                <a:rPr lang="en-US" sz="2400" b="1" dirty="0"/>
              </a:br>
              <a:r>
                <a:rPr lang="en-US" sz="2400" b="1" dirty="0"/>
                <a:t>predetermined overhead</a:t>
              </a:r>
              <a:br>
                <a:rPr lang="en-US" sz="2400" b="1" dirty="0"/>
              </a:br>
              <a:r>
                <a:rPr lang="en-US" sz="2400" b="1" dirty="0"/>
                <a:t> rate.</a:t>
              </a:r>
            </a:p>
          </p:txBody>
        </p:sp>
        <p:sp>
          <p:nvSpPr>
            <p:cNvPr id="36878" name="Line 7"/>
            <p:cNvSpPr>
              <a:spLocks noChangeShapeType="1"/>
            </p:cNvSpPr>
            <p:nvPr/>
          </p:nvSpPr>
          <p:spPr bwMode="auto">
            <a:xfrm>
              <a:off x="1648" y="1668"/>
              <a:ext cx="0" cy="368"/>
            </a:xfrm>
            <a:prstGeom prst="line">
              <a:avLst/>
            </a:prstGeom>
            <a:noFill/>
            <a:ln w="25400">
              <a:solidFill>
                <a:schemeClr val="tx1"/>
              </a:solidFill>
              <a:round/>
              <a:headEnd/>
              <a:tailEnd type="triangle" w="med" len="med"/>
            </a:ln>
          </p:spPr>
          <p:txBody>
            <a:bodyPr wrap="none" anchor="ctr"/>
            <a:lstStyle/>
            <a:p>
              <a:endParaRPr lang="en-GB"/>
            </a:p>
          </p:txBody>
        </p:sp>
        <p:graphicFrame>
          <p:nvGraphicFramePr>
            <p:cNvPr id="36867" name="Object 8"/>
            <p:cNvGraphicFramePr>
              <a:graphicFrameLocks noChangeAspect="1"/>
            </p:cNvGraphicFramePr>
            <p:nvPr/>
          </p:nvGraphicFramePr>
          <p:xfrm>
            <a:off x="1344" y="3122"/>
            <a:ext cx="1056" cy="763"/>
          </p:xfrm>
          <a:graphic>
            <a:graphicData uri="http://schemas.openxmlformats.org/presentationml/2006/ole">
              <p:oleObj spid="_x0000_s36867" name="Clip" r:id="rId4" imgW="3657600" imgH="2640600" progId="">
                <p:embed/>
              </p:oleObj>
            </a:graphicData>
          </a:graphic>
        </p:graphicFrame>
      </p:grpSp>
      <p:grpSp>
        <p:nvGrpSpPr>
          <p:cNvPr id="3" name="Group 9"/>
          <p:cNvGrpSpPr>
            <a:grpSpLocks/>
          </p:cNvGrpSpPr>
          <p:nvPr/>
        </p:nvGrpSpPr>
        <p:grpSpPr bwMode="auto">
          <a:xfrm>
            <a:off x="4940300" y="1574800"/>
            <a:ext cx="3860800" cy="4660900"/>
            <a:chOff x="3158" y="992"/>
            <a:chExt cx="2432" cy="2936"/>
          </a:xfrm>
        </p:grpSpPr>
        <p:sp>
          <p:nvSpPr>
            <p:cNvPr id="36871" name="AutoShape 10"/>
            <p:cNvSpPr>
              <a:spLocks noChangeArrowheads="1"/>
            </p:cNvSpPr>
            <p:nvPr/>
          </p:nvSpPr>
          <p:spPr bwMode="auto">
            <a:xfrm>
              <a:off x="3158" y="2024"/>
              <a:ext cx="2432" cy="1904"/>
            </a:xfrm>
            <a:prstGeom prst="octagon">
              <a:avLst>
                <a:gd name="adj" fmla="val 29282"/>
              </a:avLst>
            </a:prstGeom>
            <a:solidFill>
              <a:schemeClr val="folHlink"/>
            </a:solidFill>
            <a:ln w="25400">
              <a:noFill/>
              <a:miter lim="800000"/>
              <a:headEnd/>
              <a:tailEnd/>
            </a:ln>
          </p:spPr>
          <p:txBody>
            <a:bodyPr wrap="none" anchor="ctr"/>
            <a:lstStyle/>
            <a:p>
              <a:pPr algn="ctr" eaLnBrk="1" hangingPunct="1"/>
              <a:endParaRPr lang="en-US" sz="2800">
                <a:solidFill>
                  <a:schemeClr val="accent2"/>
                </a:solidFill>
                <a:latin typeface="Times New Roman" pitchFamily="-105" charset="0"/>
              </a:endParaRPr>
            </a:p>
          </p:txBody>
        </p:sp>
        <p:sp>
          <p:nvSpPr>
            <p:cNvPr id="36872" name="AutoShape 11"/>
            <p:cNvSpPr>
              <a:spLocks noChangeArrowheads="1"/>
            </p:cNvSpPr>
            <p:nvPr/>
          </p:nvSpPr>
          <p:spPr bwMode="auto">
            <a:xfrm>
              <a:off x="3710" y="992"/>
              <a:ext cx="1328" cy="656"/>
            </a:xfrm>
            <a:prstGeom prst="roundRect">
              <a:avLst>
                <a:gd name="adj" fmla="val 12495"/>
              </a:avLst>
            </a:prstGeom>
            <a:solidFill>
              <a:schemeClr val="hlink"/>
            </a:solidFill>
            <a:ln w="25400">
              <a:noFill/>
              <a:round/>
              <a:headEnd/>
              <a:tailEnd/>
            </a:ln>
          </p:spPr>
          <p:txBody>
            <a:bodyPr wrap="none" anchor="ctr"/>
            <a:lstStyle/>
            <a:p>
              <a:pPr algn="ctr" eaLnBrk="1" hangingPunct="1"/>
              <a:r>
                <a:rPr lang="en-US" sz="2200" b="1">
                  <a:solidFill>
                    <a:srgbClr val="FFFFEF"/>
                  </a:solidFill>
                  <a:latin typeface="Verdana" pitchFamily="-105" charset="0"/>
                </a:rPr>
                <a:t>Activity</a:t>
              </a:r>
              <a:br>
                <a:rPr lang="en-US" sz="2200" b="1">
                  <a:solidFill>
                    <a:srgbClr val="FFFFEF"/>
                  </a:solidFill>
                  <a:latin typeface="Verdana" pitchFamily="-105" charset="0"/>
                </a:rPr>
              </a:br>
              <a:r>
                <a:rPr lang="en-US" sz="2200" b="1">
                  <a:solidFill>
                    <a:srgbClr val="FFFFEF"/>
                  </a:solidFill>
                  <a:latin typeface="Verdana" pitchFamily="-105" charset="0"/>
                </a:rPr>
                <a:t>Standards</a:t>
              </a:r>
            </a:p>
          </p:txBody>
        </p:sp>
        <p:sp>
          <p:nvSpPr>
            <p:cNvPr id="36873" name="Rectangle 12"/>
            <p:cNvSpPr>
              <a:spLocks noChangeArrowheads="1"/>
            </p:cNvSpPr>
            <p:nvPr/>
          </p:nvSpPr>
          <p:spPr bwMode="auto">
            <a:xfrm>
              <a:off x="3175" y="2187"/>
              <a:ext cx="2398" cy="976"/>
            </a:xfrm>
            <a:prstGeom prst="rect">
              <a:avLst/>
            </a:prstGeom>
            <a:noFill/>
            <a:ln w="12700">
              <a:noFill/>
              <a:miter lim="800000"/>
              <a:headEnd/>
              <a:tailEnd/>
            </a:ln>
          </p:spPr>
          <p:txBody>
            <a:bodyPr lIns="90488" tIns="44450" rIns="90488" bIns="44450">
              <a:spAutoFit/>
            </a:bodyPr>
            <a:lstStyle/>
            <a:p>
              <a:pPr algn="ctr" eaLnBrk="1" hangingPunct="1"/>
              <a:r>
                <a:rPr lang="en-US" sz="2400" b="1"/>
                <a:t>The activity is the</a:t>
              </a:r>
              <a:br>
                <a:rPr lang="en-US" sz="2400" b="1"/>
              </a:br>
              <a:r>
                <a:rPr lang="en-US" sz="2400" b="1"/>
                <a:t> base used to calculate the predetermined overhead.</a:t>
              </a:r>
            </a:p>
          </p:txBody>
        </p:sp>
        <p:sp>
          <p:nvSpPr>
            <p:cNvPr id="36874" name="Line 13"/>
            <p:cNvSpPr>
              <a:spLocks noChangeShapeType="1"/>
            </p:cNvSpPr>
            <p:nvPr/>
          </p:nvSpPr>
          <p:spPr bwMode="auto">
            <a:xfrm>
              <a:off x="4374" y="1668"/>
              <a:ext cx="0" cy="368"/>
            </a:xfrm>
            <a:prstGeom prst="line">
              <a:avLst/>
            </a:prstGeom>
            <a:noFill/>
            <a:ln w="25400">
              <a:solidFill>
                <a:schemeClr val="tx1"/>
              </a:solidFill>
              <a:round/>
              <a:headEnd/>
              <a:tailEnd type="triangle" w="med" len="med"/>
            </a:ln>
          </p:spPr>
          <p:txBody>
            <a:bodyPr wrap="none" anchor="ctr"/>
            <a:lstStyle/>
            <a:p>
              <a:endParaRPr lang="en-GB"/>
            </a:p>
          </p:txBody>
        </p:sp>
        <p:graphicFrame>
          <p:nvGraphicFramePr>
            <p:cNvPr id="36866" name="Object 14"/>
            <p:cNvGraphicFramePr>
              <a:graphicFrameLocks noChangeAspect="1"/>
            </p:cNvGraphicFramePr>
            <p:nvPr/>
          </p:nvGraphicFramePr>
          <p:xfrm>
            <a:off x="3888" y="3168"/>
            <a:ext cx="1104" cy="703"/>
          </p:xfrm>
          <a:graphic>
            <a:graphicData uri="http://schemas.openxmlformats.org/presentationml/2006/ole">
              <p:oleObj spid="_x0000_s36866" name="Clip" r:id="rId5" imgW="3657600" imgH="2640600" progId="">
                <p:embed/>
              </p:oleObj>
            </a:graphicData>
          </a:graphic>
        </p:graphicFrame>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1" name="Rectangle 3"/>
          <p:cNvSpPr>
            <a:spLocks noGrp="1" noChangeArrowheads="1"/>
          </p:cNvSpPr>
          <p:nvPr>
            <p:ph type="title"/>
          </p:nvPr>
        </p:nvSpPr>
        <p:spPr>
          <a:noFill/>
        </p:spPr>
        <p:txBody>
          <a:bodyPr lIns="90488" tIns="44450" rIns="90488" bIns="44450"/>
          <a:lstStyle/>
          <a:p>
            <a:pPr eaLnBrk="1" hangingPunct="1"/>
            <a:r>
              <a:rPr lang="en-US" smtClean="0"/>
              <a:t>End of Chapter 10</a:t>
            </a:r>
          </a:p>
        </p:txBody>
      </p:sp>
      <p:graphicFrame>
        <p:nvGraphicFramePr>
          <p:cNvPr id="206850" name="Object 5"/>
          <p:cNvGraphicFramePr>
            <a:graphicFrameLocks noChangeAspect="1"/>
          </p:cNvGraphicFramePr>
          <p:nvPr>
            <p:ph idx="1"/>
          </p:nvPr>
        </p:nvGraphicFramePr>
        <p:xfrm>
          <a:off x="2343150" y="1511300"/>
          <a:ext cx="4457700" cy="4673600"/>
        </p:xfrm>
        <a:graphic>
          <a:graphicData uri="http://schemas.openxmlformats.org/presentationml/2006/ole">
            <p:oleObj spid="_x0000_s206850" name="Image" r:id="rId4" imgW="4457143" imgH="4673016" progId="">
              <p:embed/>
            </p:oleObj>
          </a:graphicData>
        </a:graphic>
      </p:graphicFrame>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noFill/>
        </p:spPr>
        <p:txBody>
          <a:bodyPr lIns="90488" tIns="44450" rIns="90488" bIns="44450"/>
          <a:lstStyle/>
          <a:p>
            <a:pPr eaLnBrk="1" hangingPunct="1">
              <a:lnSpc>
                <a:spcPct val="80000"/>
              </a:lnSpc>
            </a:pPr>
            <a:r>
              <a:rPr lang="en-US" smtClean="0"/>
              <a:t>Standard Cost Card – Variable Production Cost</a:t>
            </a:r>
          </a:p>
        </p:txBody>
      </p:sp>
      <p:sp>
        <p:nvSpPr>
          <p:cNvPr id="38916" name="Rectangle 3"/>
          <p:cNvSpPr>
            <a:spLocks noChangeArrowheads="1"/>
          </p:cNvSpPr>
          <p:nvPr/>
        </p:nvSpPr>
        <p:spPr bwMode="auto">
          <a:xfrm>
            <a:off x="876300" y="1555750"/>
            <a:ext cx="7389813" cy="758825"/>
          </a:xfrm>
          <a:prstGeom prst="rect">
            <a:avLst/>
          </a:prstGeom>
          <a:solidFill>
            <a:schemeClr val="folHlink"/>
          </a:solidFill>
          <a:ln w="12700">
            <a:noFill/>
            <a:miter lim="800000"/>
            <a:headEnd/>
            <a:tailEnd/>
          </a:ln>
        </p:spPr>
        <p:txBody>
          <a:bodyPr lIns="90488" tIns="44450" rIns="90488" bIns="44450">
            <a:spAutoFit/>
          </a:bodyPr>
          <a:lstStyle/>
          <a:p>
            <a:pPr algn="ctr" eaLnBrk="1" hangingPunct="1">
              <a:spcBef>
                <a:spcPct val="50000"/>
              </a:spcBef>
            </a:pPr>
            <a:r>
              <a:rPr lang="en-US" sz="2200">
                <a:solidFill>
                  <a:schemeClr val="bg2"/>
                </a:solidFill>
                <a:latin typeface="Verdana" pitchFamily="-105" charset="0"/>
              </a:rPr>
              <a:t> A standard cost card for one unit of product might look like this:</a:t>
            </a:r>
          </a:p>
        </p:txBody>
      </p:sp>
      <p:graphicFrame>
        <p:nvGraphicFramePr>
          <p:cNvPr id="678916" name="Object 4"/>
          <p:cNvGraphicFramePr>
            <a:graphicFrameLocks/>
          </p:cNvGraphicFramePr>
          <p:nvPr/>
        </p:nvGraphicFramePr>
        <p:xfrm>
          <a:off x="368300" y="2886075"/>
          <a:ext cx="8399463" cy="3521075"/>
        </p:xfrm>
        <a:graphic>
          <a:graphicData uri="http://schemas.openxmlformats.org/presentationml/2006/ole">
            <p:oleObj spid="_x0000_s38914" name="Worksheet" r:id="rId4" imgW="4144680" imgH="1743120" progId="Excel.Sheet.8">
              <p:embed/>
            </p:oleObj>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78916"/>
                                        </p:tgtEl>
                                        <p:attrNameLst>
                                          <p:attrName>style.visibility</p:attrName>
                                        </p:attrNameLst>
                                      </p:cBhvr>
                                      <p:to>
                                        <p:strVal val="visible"/>
                                      </p:to>
                                    </p:set>
                                    <p:animEffect transition="in" filter="wipe(up)">
                                      <p:cBhvr>
                                        <p:cTn id="7" dur="500"/>
                                        <p:tgtEl>
                                          <p:spTgt spid="67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ChangeArrowheads="1"/>
          </p:cNvSpPr>
          <p:nvPr/>
        </p:nvSpPr>
        <p:spPr bwMode="auto">
          <a:xfrm>
            <a:off x="469900" y="1689100"/>
            <a:ext cx="3708400" cy="4622800"/>
          </a:xfrm>
          <a:prstGeom prst="rect">
            <a:avLst/>
          </a:prstGeom>
          <a:solidFill>
            <a:schemeClr val="folHlink"/>
          </a:solidFill>
          <a:ln w="25400">
            <a:noFill/>
            <a:miter lim="800000"/>
            <a:headEnd/>
            <a:tailEnd/>
          </a:ln>
        </p:spPr>
        <p:txBody>
          <a:bodyPr wrap="none" anchor="ctr"/>
          <a:lstStyle/>
          <a:p>
            <a:endParaRPr lang="en-US"/>
          </a:p>
        </p:txBody>
      </p:sp>
      <p:sp>
        <p:nvSpPr>
          <p:cNvPr id="40965" name="Rectangle 3"/>
          <p:cNvSpPr>
            <a:spLocks noChangeArrowheads="1"/>
          </p:cNvSpPr>
          <p:nvPr/>
        </p:nvSpPr>
        <p:spPr bwMode="auto">
          <a:xfrm>
            <a:off x="763588" y="4268788"/>
            <a:ext cx="3121025" cy="1897062"/>
          </a:xfrm>
          <a:prstGeom prst="rect">
            <a:avLst/>
          </a:prstGeom>
          <a:noFill/>
          <a:ln w="12700">
            <a:noFill/>
            <a:miter lim="800000"/>
            <a:headEnd/>
            <a:tailEnd/>
          </a:ln>
        </p:spPr>
        <p:txBody>
          <a:bodyPr lIns="90488" tIns="44450" rIns="90488" bIns="44450">
            <a:spAutoFit/>
          </a:bodyPr>
          <a:lstStyle/>
          <a:p>
            <a:pPr algn="ctr" eaLnBrk="1" hangingPunct="1">
              <a:spcBef>
                <a:spcPct val="20000"/>
              </a:spcBef>
            </a:pPr>
            <a:r>
              <a:rPr lang="en-US" sz="2200" b="1">
                <a:solidFill>
                  <a:schemeClr val="bg2"/>
                </a:solidFill>
                <a:latin typeface="Verdana" pitchFamily="-105" charset="0"/>
              </a:rPr>
              <a:t>Are standards the same as budgets? </a:t>
            </a:r>
          </a:p>
          <a:p>
            <a:pPr algn="ctr" eaLnBrk="1" hangingPunct="1">
              <a:spcBef>
                <a:spcPct val="20000"/>
              </a:spcBef>
            </a:pPr>
            <a:r>
              <a:rPr lang="en-US" sz="2200" b="1">
                <a:solidFill>
                  <a:schemeClr val="bg2"/>
                </a:solidFill>
                <a:latin typeface="Verdana" pitchFamily="-105" charset="0"/>
              </a:rPr>
              <a:t>A budget is set for total costs.</a:t>
            </a:r>
          </a:p>
          <a:p>
            <a:pPr algn="ctr" eaLnBrk="1" hangingPunct="1">
              <a:spcBef>
                <a:spcPct val="20000"/>
              </a:spcBef>
            </a:pPr>
            <a:endParaRPr lang="en-US" sz="2200" b="1">
              <a:solidFill>
                <a:schemeClr val="bg2"/>
              </a:solidFill>
              <a:latin typeface="Verdana" pitchFamily="-105" charset="0"/>
            </a:endParaRPr>
          </a:p>
        </p:txBody>
      </p:sp>
      <p:sp>
        <p:nvSpPr>
          <p:cNvPr id="40966" name="Rectangle 4"/>
          <p:cNvSpPr>
            <a:spLocks noGrp="1" noChangeArrowheads="1"/>
          </p:cNvSpPr>
          <p:nvPr>
            <p:ph type="title"/>
          </p:nvPr>
        </p:nvSpPr>
        <p:spPr>
          <a:noFill/>
        </p:spPr>
        <p:txBody>
          <a:bodyPr lIns="90488" tIns="44450" rIns="90488" bIns="44450"/>
          <a:lstStyle/>
          <a:p>
            <a:pPr eaLnBrk="1" hangingPunct="1"/>
            <a:r>
              <a:rPr lang="en-US" smtClean="0"/>
              <a:t>Standards vs. Budgets</a:t>
            </a:r>
          </a:p>
        </p:txBody>
      </p:sp>
      <p:graphicFrame>
        <p:nvGraphicFramePr>
          <p:cNvPr id="40962" name="Object 5"/>
          <p:cNvGraphicFramePr>
            <a:graphicFrameLocks noChangeAspect="1"/>
          </p:cNvGraphicFramePr>
          <p:nvPr/>
        </p:nvGraphicFramePr>
        <p:xfrm>
          <a:off x="1130300" y="1905000"/>
          <a:ext cx="2514600" cy="2436813"/>
        </p:xfrm>
        <a:graphic>
          <a:graphicData uri="http://schemas.openxmlformats.org/presentationml/2006/ole">
            <p:oleObj spid="_x0000_s40962" name="Clip" r:id="rId4" imgW="3657600" imgH="2437560" progId="">
              <p:embed/>
            </p:oleObj>
          </a:graphicData>
        </a:graphic>
      </p:graphicFrame>
      <p:grpSp>
        <p:nvGrpSpPr>
          <p:cNvPr id="2" name="Group 6"/>
          <p:cNvGrpSpPr>
            <a:grpSpLocks/>
          </p:cNvGrpSpPr>
          <p:nvPr/>
        </p:nvGrpSpPr>
        <p:grpSpPr bwMode="auto">
          <a:xfrm>
            <a:off x="4965700" y="1689100"/>
            <a:ext cx="3733800" cy="4622800"/>
            <a:chOff x="3168" y="1064"/>
            <a:chExt cx="2352" cy="2912"/>
          </a:xfrm>
        </p:grpSpPr>
        <p:sp>
          <p:nvSpPr>
            <p:cNvPr id="40968" name="Rectangle 7"/>
            <p:cNvSpPr>
              <a:spLocks noChangeArrowheads="1"/>
            </p:cNvSpPr>
            <p:nvPr/>
          </p:nvSpPr>
          <p:spPr bwMode="auto">
            <a:xfrm>
              <a:off x="3184" y="1064"/>
              <a:ext cx="2336" cy="2912"/>
            </a:xfrm>
            <a:prstGeom prst="rect">
              <a:avLst/>
            </a:prstGeom>
            <a:solidFill>
              <a:schemeClr val="folHlink"/>
            </a:solidFill>
            <a:ln w="25400">
              <a:noFill/>
              <a:miter lim="800000"/>
              <a:headEnd/>
              <a:tailEnd/>
            </a:ln>
          </p:spPr>
          <p:txBody>
            <a:bodyPr wrap="none" anchor="ctr"/>
            <a:lstStyle/>
            <a:p>
              <a:endParaRPr lang="en-US"/>
            </a:p>
          </p:txBody>
        </p:sp>
        <p:sp>
          <p:nvSpPr>
            <p:cNvPr id="40969" name="Rectangle 8"/>
            <p:cNvSpPr>
              <a:spLocks noChangeArrowheads="1"/>
            </p:cNvSpPr>
            <p:nvPr/>
          </p:nvSpPr>
          <p:spPr bwMode="auto">
            <a:xfrm>
              <a:off x="3168" y="2664"/>
              <a:ext cx="2207" cy="1214"/>
            </a:xfrm>
            <a:prstGeom prst="rect">
              <a:avLst/>
            </a:prstGeom>
            <a:solidFill>
              <a:schemeClr val="folHlink"/>
            </a:solidFill>
            <a:ln w="12700">
              <a:noFill/>
              <a:miter lim="800000"/>
              <a:headEnd/>
              <a:tailEnd/>
            </a:ln>
          </p:spPr>
          <p:txBody>
            <a:bodyPr lIns="90488" tIns="44450" rIns="90488" bIns="44450">
              <a:spAutoFit/>
            </a:bodyPr>
            <a:lstStyle/>
            <a:p>
              <a:pPr lvl="1" algn="ctr" eaLnBrk="1" hangingPunct="1">
                <a:lnSpc>
                  <a:spcPct val="85000"/>
                </a:lnSpc>
                <a:spcBef>
                  <a:spcPct val="40000"/>
                </a:spcBef>
              </a:pPr>
              <a:r>
                <a:rPr lang="en-US" sz="2200" b="1">
                  <a:solidFill>
                    <a:schemeClr val="bg2"/>
                  </a:solidFill>
                  <a:latin typeface="Verdana" pitchFamily="-105" charset="0"/>
                </a:rPr>
                <a:t>A standard is a per unit cost.</a:t>
              </a:r>
            </a:p>
            <a:p>
              <a:pPr lvl="1" algn="ctr" eaLnBrk="1" hangingPunct="1">
                <a:lnSpc>
                  <a:spcPct val="85000"/>
                </a:lnSpc>
                <a:spcBef>
                  <a:spcPct val="40000"/>
                </a:spcBef>
              </a:pPr>
              <a:r>
                <a:rPr lang="en-US" sz="2200" b="1">
                  <a:solidFill>
                    <a:schemeClr val="bg2"/>
                  </a:solidFill>
                  <a:latin typeface="Verdana" pitchFamily="-105" charset="0"/>
                </a:rPr>
                <a:t>Standards are often used when preparing budgets.</a:t>
              </a:r>
            </a:p>
          </p:txBody>
        </p:sp>
        <p:graphicFrame>
          <p:nvGraphicFramePr>
            <p:cNvPr id="40963" name="Object 9"/>
            <p:cNvGraphicFramePr>
              <a:graphicFrameLocks noChangeAspect="1"/>
            </p:cNvGraphicFramePr>
            <p:nvPr/>
          </p:nvGraphicFramePr>
          <p:xfrm>
            <a:off x="3552" y="1200"/>
            <a:ext cx="1632" cy="1375"/>
          </p:xfrm>
          <a:graphic>
            <a:graphicData uri="http://schemas.openxmlformats.org/presentationml/2006/ole">
              <p:oleObj spid="_x0000_s40963" name="Clip" r:id="rId5" imgW="3657600" imgH="2437560" progId="">
                <p:embed/>
              </p:oleObj>
            </a:graphicData>
          </a:graphic>
        </p:graphicFrame>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ghtbar">
  <a:themeElements>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ightba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X:Templates:Presentations:Designs:Lightbar</Template>
  <TotalTime>3603541</TotalTime>
  <Words>5328</Words>
  <Application>Microsoft Macintosh PowerPoint</Application>
  <PresentationFormat>On-screen Show (4:3)</PresentationFormat>
  <Paragraphs>770</Paragraphs>
  <Slides>70</Slides>
  <Notes>70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70</vt:i4>
      </vt:variant>
    </vt:vector>
  </HeadingPairs>
  <TitlesOfParts>
    <vt:vector size="74" baseType="lpstr">
      <vt:lpstr>Lightbar</vt:lpstr>
      <vt:lpstr>Clip</vt:lpstr>
      <vt:lpstr>Worksheet</vt:lpstr>
      <vt:lpstr>Image</vt:lpstr>
      <vt:lpstr>Chapter Ten</vt:lpstr>
      <vt:lpstr>Standard Costs</vt:lpstr>
      <vt:lpstr>Standard Costs</vt:lpstr>
      <vt:lpstr>Learning Objective 1</vt:lpstr>
      <vt:lpstr>Setting Direct Material Standards </vt:lpstr>
      <vt:lpstr>Setting Direct Labor Standards </vt:lpstr>
      <vt:lpstr>Setting Variable Overhead Standards </vt:lpstr>
      <vt:lpstr>Standard Cost Card – Variable Production Cost</vt:lpstr>
      <vt:lpstr>Standards vs. Budgets</vt:lpstr>
      <vt:lpstr>Price and Quantity Standards</vt:lpstr>
      <vt:lpstr>A General Model for Variance Analysis</vt:lpstr>
      <vt:lpstr>A General Model for Variance Analysis</vt:lpstr>
      <vt:lpstr>A General Model for Variance Analysis</vt:lpstr>
      <vt:lpstr>A General Model for Variance Analysis</vt:lpstr>
      <vt:lpstr>A General Model for Variance Analysis </vt:lpstr>
      <vt:lpstr>A General Model for Variance Analysis </vt:lpstr>
      <vt:lpstr>A General Model for Variance Analysis </vt:lpstr>
      <vt:lpstr>A General Model for Variance Analysis </vt:lpstr>
      <vt:lpstr>Learning Objective 2</vt:lpstr>
      <vt:lpstr>Material Variances Example</vt:lpstr>
      <vt:lpstr>Material Variances Summary</vt:lpstr>
      <vt:lpstr>Material Variances Summary</vt:lpstr>
      <vt:lpstr>Material Variances Summary</vt:lpstr>
      <vt:lpstr>Material Variances: Using the Factored Equations</vt:lpstr>
      <vt:lpstr>Material Variances</vt:lpstr>
      <vt:lpstr>Quick Check </vt:lpstr>
      <vt:lpstr>Quick Check </vt:lpstr>
      <vt:lpstr>Quick Check </vt:lpstr>
      <vt:lpstr>Quick Check </vt:lpstr>
      <vt:lpstr>Quick Check </vt:lpstr>
      <vt:lpstr>Quick Check </vt:lpstr>
      <vt:lpstr>Quick Check   Continued</vt:lpstr>
      <vt:lpstr>Quick Check   Continued</vt:lpstr>
      <vt:lpstr>Quick Check   Continued</vt:lpstr>
      <vt:lpstr>Learning Objective 3</vt:lpstr>
      <vt:lpstr>Labor Variances Example</vt:lpstr>
      <vt:lpstr>Labor Variances Summary</vt:lpstr>
      <vt:lpstr>Labor Variances Summary</vt:lpstr>
      <vt:lpstr>Labor Variances Summary</vt:lpstr>
      <vt:lpstr>Labor Variances: Using the Factored Equations</vt:lpstr>
      <vt:lpstr>Quick Check </vt:lpstr>
      <vt:lpstr>Quick Check </vt:lpstr>
      <vt:lpstr>Quick Check </vt:lpstr>
      <vt:lpstr>Quick Check </vt:lpstr>
      <vt:lpstr>Quick Check </vt:lpstr>
      <vt:lpstr>Quick Check </vt:lpstr>
      <vt:lpstr>Learning Objective 4</vt:lpstr>
      <vt:lpstr>Variable Manufacturing Overhead Variances Example</vt:lpstr>
      <vt:lpstr>Variable Manufacturing Overhead Variances Summary</vt:lpstr>
      <vt:lpstr>Variable Manufacturing Overhead Variances Summary</vt:lpstr>
      <vt:lpstr>Variable Manufacturing Overhead Variances Summary</vt:lpstr>
      <vt:lpstr>Variable Manufacturing Overhead Variances: Using Factored Equations</vt:lpstr>
      <vt:lpstr>Quick Check </vt:lpstr>
      <vt:lpstr>Quick Check </vt:lpstr>
      <vt:lpstr>Quick Check </vt:lpstr>
      <vt:lpstr>Quick Check </vt:lpstr>
      <vt:lpstr>Quick Check </vt:lpstr>
      <vt:lpstr>Quick Check </vt:lpstr>
      <vt:lpstr>Variance Analysis and Management by Exception</vt:lpstr>
      <vt:lpstr>A Statistical Control Chart</vt:lpstr>
      <vt:lpstr>Learning Objective 6</vt:lpstr>
      <vt:lpstr>Delivery Performance Measures</vt:lpstr>
      <vt:lpstr>Delivery Performance Measures</vt:lpstr>
      <vt:lpstr>Quick Check </vt:lpstr>
      <vt:lpstr>Quick Check </vt:lpstr>
      <vt:lpstr>Quick Check </vt:lpstr>
      <vt:lpstr>Quick Check </vt:lpstr>
      <vt:lpstr>Quick Check </vt:lpstr>
      <vt:lpstr>Quick Check </vt:lpstr>
      <vt:lpstr>End of Chapter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Standard Costs and the Balanced Scorecard</dc:subject>
  <dc:creator>Charles W. Caldwell</dc:creator>
  <cp:lastModifiedBy>Hp</cp:lastModifiedBy>
  <cp:revision>341</cp:revision>
  <dcterms:created xsi:type="dcterms:W3CDTF">2004-05-17T20:09:56Z</dcterms:created>
  <dcterms:modified xsi:type="dcterms:W3CDTF">2017-08-13T03:30:21Z</dcterms:modified>
</cp:coreProperties>
</file>