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7"/>
  </p:notesMasterIdLst>
  <p:handoutMasterIdLst>
    <p:handoutMasterId r:id="rId48"/>
  </p:handoutMasterIdLst>
  <p:sldIdLst>
    <p:sldId id="380" r:id="rId2"/>
    <p:sldId id="465" r:id="rId3"/>
    <p:sldId id="381" r:id="rId4"/>
    <p:sldId id="382" r:id="rId5"/>
    <p:sldId id="383" r:id="rId6"/>
    <p:sldId id="384" r:id="rId7"/>
    <p:sldId id="392" r:id="rId8"/>
    <p:sldId id="393" r:id="rId9"/>
    <p:sldId id="466"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67" r:id="rId27"/>
    <p:sldId id="411" r:id="rId28"/>
    <p:sldId id="412" r:id="rId29"/>
    <p:sldId id="413" r:id="rId30"/>
    <p:sldId id="414" r:id="rId31"/>
    <p:sldId id="415" r:id="rId32"/>
    <p:sldId id="416" r:id="rId33"/>
    <p:sldId id="417" r:id="rId34"/>
    <p:sldId id="418" r:id="rId35"/>
    <p:sldId id="419" r:id="rId36"/>
    <p:sldId id="420" r:id="rId37"/>
    <p:sldId id="468" r:id="rId38"/>
    <p:sldId id="421" r:id="rId39"/>
    <p:sldId id="422" r:id="rId40"/>
    <p:sldId id="423" r:id="rId41"/>
    <p:sldId id="424" r:id="rId42"/>
    <p:sldId id="425" r:id="rId43"/>
    <p:sldId id="426" r:id="rId44"/>
    <p:sldId id="427" r:id="rId45"/>
    <p:sldId id="284" r:id="rId46"/>
  </p:sldIdLst>
  <p:sldSz cx="9144000" cy="6858000" type="screen4x3"/>
  <p:notesSz cx="7010400" cy="9296400"/>
  <p:defaultTextStyle>
    <a:defPPr>
      <a:defRPr lang="en-US"/>
    </a:defPPr>
    <a:lvl1pPr algn="l" rtl="0" eaLnBrk="0" fontAlgn="base" hangingPunct="0">
      <a:spcBef>
        <a:spcPct val="0"/>
      </a:spcBef>
      <a:spcAft>
        <a:spcPct val="0"/>
      </a:spcAft>
      <a:defRPr sz="3000" kern="1200">
        <a:solidFill>
          <a:schemeClr val="tx1"/>
        </a:solidFill>
        <a:latin typeface="Arial" charset="0"/>
        <a:ea typeface="+mn-ea"/>
        <a:cs typeface="+mn-cs"/>
      </a:defRPr>
    </a:lvl1pPr>
    <a:lvl2pPr marL="457200" algn="l" rtl="0" eaLnBrk="0" fontAlgn="base" hangingPunct="0">
      <a:spcBef>
        <a:spcPct val="0"/>
      </a:spcBef>
      <a:spcAft>
        <a:spcPct val="0"/>
      </a:spcAft>
      <a:defRPr sz="3000" kern="1200">
        <a:solidFill>
          <a:schemeClr val="tx1"/>
        </a:solidFill>
        <a:latin typeface="Arial" charset="0"/>
        <a:ea typeface="+mn-ea"/>
        <a:cs typeface="+mn-cs"/>
      </a:defRPr>
    </a:lvl2pPr>
    <a:lvl3pPr marL="914400" algn="l" rtl="0" eaLnBrk="0" fontAlgn="base" hangingPunct="0">
      <a:spcBef>
        <a:spcPct val="0"/>
      </a:spcBef>
      <a:spcAft>
        <a:spcPct val="0"/>
      </a:spcAft>
      <a:defRPr sz="3000" kern="1200">
        <a:solidFill>
          <a:schemeClr val="tx1"/>
        </a:solidFill>
        <a:latin typeface="Arial" charset="0"/>
        <a:ea typeface="+mn-ea"/>
        <a:cs typeface="+mn-cs"/>
      </a:defRPr>
    </a:lvl3pPr>
    <a:lvl4pPr marL="1371600" algn="l" rtl="0" eaLnBrk="0" fontAlgn="base" hangingPunct="0">
      <a:spcBef>
        <a:spcPct val="0"/>
      </a:spcBef>
      <a:spcAft>
        <a:spcPct val="0"/>
      </a:spcAft>
      <a:defRPr sz="3000" kern="1200">
        <a:solidFill>
          <a:schemeClr val="tx1"/>
        </a:solidFill>
        <a:latin typeface="Arial" charset="0"/>
        <a:ea typeface="+mn-ea"/>
        <a:cs typeface="+mn-cs"/>
      </a:defRPr>
    </a:lvl4pPr>
    <a:lvl5pPr marL="1828800" algn="l" rtl="0" eaLnBrk="0" fontAlgn="base" hangingPunct="0">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 Roybark" initials="" lastIdx="7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DD"/>
    <a:srgbClr val="663300"/>
    <a:srgbClr val="006600"/>
    <a:srgbClr val="FFFF00"/>
    <a:srgbClr val="FFA3A3"/>
    <a:srgbClr val="FFABAB"/>
    <a:srgbClr val="FFB7B7"/>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85812" autoAdjust="0"/>
  </p:normalViewPr>
  <p:slideViewPr>
    <p:cSldViewPr>
      <p:cViewPr>
        <p:scale>
          <a:sx n="50" d="100"/>
          <a:sy n="50" d="100"/>
        </p:scale>
        <p:origin x="-1956" y="-35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5842000" y="0"/>
            <a:ext cx="1168400" cy="274638"/>
          </a:xfrm>
          <a:prstGeom prst="rect">
            <a:avLst/>
          </a:prstGeom>
          <a:noFill/>
          <a:ln w="9525">
            <a:noFill/>
            <a:miter lim="800000"/>
            <a:headEnd/>
            <a:tailEnd/>
          </a:ln>
          <a:effectLst/>
        </p:spPr>
        <p:txBody>
          <a:bodyPr>
            <a:spAutoFit/>
          </a:bodyPr>
          <a:lstStyle/>
          <a:p>
            <a:pPr algn="r">
              <a:spcBef>
                <a:spcPct val="50000"/>
              </a:spcBef>
            </a:pPr>
            <a:r>
              <a:rPr lang="en-US" sz="1200">
                <a:latin typeface="Times" pitchFamily="34" charset="0"/>
              </a:rPr>
              <a:t>13-</a:t>
            </a:r>
            <a:fld id="{E1AFECEC-309A-44F5-8857-338D27939DF0}" type="slidenum">
              <a:rPr lang="en-US" sz="1200">
                <a:latin typeface="Times" pitchFamily="34" charset="0"/>
              </a:rPr>
              <a:pPr algn="r">
                <a:spcBef>
                  <a:spcPct val="50000"/>
                </a:spcBef>
              </a:pPr>
              <a:t>‹#›</a:t>
            </a:fld>
            <a:endParaRPr lang="en-US" sz="1200">
              <a:latin typeface="Time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34" charset="0"/>
              </a:defRPr>
            </a:lvl1pPr>
          </a:lstStyle>
          <a:p>
            <a:endParaRPr lang="en-US"/>
          </a:p>
        </p:txBody>
      </p:sp>
      <p:sp>
        <p:nvSpPr>
          <p:cNvPr id="143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pitchFamily="34" charset="0"/>
              </a:defRPr>
            </a:lvl1pPr>
          </a:lstStyle>
          <a:p>
            <a:r>
              <a:rPr lang="en-US"/>
              <a:t>3-</a:t>
            </a:r>
            <a:fld id="{E362DEBE-82B4-4063-9BAD-50250B0CFE75}" type="slidenum">
              <a:rPr lang="en-US"/>
              <a:pPr/>
              <a:t>‹#›</a:t>
            </a:fld>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34" charset="0"/>
              </a:defRPr>
            </a:lvl1pPr>
          </a:lstStyle>
          <a:p>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34" charset="0"/>
              </a:defRPr>
            </a:lvl1pPr>
          </a:lstStyle>
          <a:p>
            <a:fld id="{75617DF3-3792-4699-B6F3-0483BB53901F}"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pitchFamily="34" charset="0"/>
        <a:ea typeface="+mn-ea"/>
        <a:cs typeface="+mn-cs"/>
      </a:defRPr>
    </a:lvl2pPr>
    <a:lvl3pPr marL="914400" algn="l" rtl="0" fontAlgn="base">
      <a:spcBef>
        <a:spcPct val="30000"/>
      </a:spcBef>
      <a:spcAft>
        <a:spcPct val="0"/>
      </a:spcAft>
      <a:defRPr sz="1200" kern="1200">
        <a:solidFill>
          <a:schemeClr val="tx1"/>
        </a:solidFill>
        <a:latin typeface="Times" pitchFamily="34" charset="0"/>
        <a:ea typeface="+mn-ea"/>
        <a:cs typeface="+mn-cs"/>
      </a:defRPr>
    </a:lvl3pPr>
    <a:lvl4pPr marL="1371600" algn="l" rtl="0" fontAlgn="base">
      <a:spcBef>
        <a:spcPct val="30000"/>
      </a:spcBef>
      <a:spcAft>
        <a:spcPct val="0"/>
      </a:spcAft>
      <a:defRPr sz="1200" kern="1200">
        <a:solidFill>
          <a:schemeClr val="tx1"/>
        </a:solidFill>
        <a:latin typeface="Times" pitchFamily="34" charset="0"/>
        <a:ea typeface="+mn-ea"/>
        <a:cs typeface="+mn-cs"/>
      </a:defRPr>
    </a:lvl4pPr>
    <a:lvl5pPr marL="1828800" algn="l" rtl="0" fontAlgn="base">
      <a:spcBef>
        <a:spcPct val="30000"/>
      </a:spcBef>
      <a:spcAft>
        <a:spcPct val="0"/>
      </a:spcAft>
      <a:defRPr sz="1200" kern="1200">
        <a:solidFill>
          <a:schemeClr val="tx1"/>
        </a:solidFill>
        <a:latin typeface="Time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BBAFBAF3-DE1F-49BE-B313-35A87E9B1F7C}" type="slidenum">
              <a:rPr lang="en-US"/>
              <a:pPr/>
              <a:t>1</a:t>
            </a:fld>
            <a:endParaRPr lang="en-US"/>
          </a:p>
        </p:txBody>
      </p:sp>
      <p:sp>
        <p:nvSpPr>
          <p:cNvPr id="7" name="Rectangle 7"/>
          <p:cNvSpPr>
            <a:spLocks noGrp="1" noChangeArrowheads="1"/>
          </p:cNvSpPr>
          <p:nvPr>
            <p:ph type="sldNum" sz="quarter" idx="5"/>
          </p:nvPr>
        </p:nvSpPr>
        <p:spPr>
          <a:ln/>
        </p:spPr>
        <p:txBody>
          <a:bodyPr/>
          <a:lstStyle/>
          <a:p>
            <a:fld id="{D88E7102-1550-48B2-8077-BA88293B5495}" type="slidenum">
              <a:rPr lang="en-US"/>
              <a:pPr/>
              <a:t>1</a:t>
            </a:fld>
            <a:endParaRPr lang="en-US"/>
          </a:p>
        </p:txBody>
      </p:sp>
      <p:sp>
        <p:nvSpPr>
          <p:cNvPr id="30413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0413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Making decisions is one of the basic functions of a manager. To be successful in decision making, managers must be able to tell the difference between relevant and irrelevant data and must be able to correctly use the relevant data in analyzing alternatives. The purpose of this chapter is to develop these skills by illustrating their use in a wide range of decision-making situations.    </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9936361F-FC14-4EF2-889F-EAED519B69E6}" type="slidenum">
              <a:rPr lang="en-US"/>
              <a:pPr/>
              <a:t>10</a:t>
            </a:fld>
            <a:endParaRPr lang="en-US"/>
          </a:p>
        </p:txBody>
      </p:sp>
      <p:sp>
        <p:nvSpPr>
          <p:cNvPr id="7" name="Rectangle 7"/>
          <p:cNvSpPr>
            <a:spLocks noGrp="1" noChangeArrowheads="1"/>
          </p:cNvSpPr>
          <p:nvPr>
            <p:ph type="sldNum" sz="quarter" idx="5"/>
          </p:nvPr>
        </p:nvSpPr>
        <p:spPr>
          <a:ln/>
        </p:spPr>
        <p:txBody>
          <a:bodyPr/>
          <a:lstStyle/>
          <a:p>
            <a:fld id="{84770D3F-F442-4FEB-AFA2-8A9A6152F96E}" type="slidenum">
              <a:rPr lang="en-US"/>
              <a:pPr/>
              <a:t>10</a:t>
            </a:fld>
            <a:endParaRPr lang="en-US"/>
          </a:p>
        </p:txBody>
      </p:sp>
      <p:sp>
        <p:nvSpPr>
          <p:cNvPr id="334850"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34851"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One of the most important decisions managers make is whether to add or drop a business segment. Ultimately, a decision to drop an old segment or add a new one is going to hinge primarily on the impact the decision will have on net operating income. To assess this impact it is necessary to carefully analyze the costs.</a:t>
            </a:r>
            <a:r>
              <a:rPr lang="en-US"/>
              <a:t> </a:t>
            </a:r>
          </a:p>
          <a:p>
            <a:endParaRPr lang="en-US"/>
          </a:p>
          <a:p>
            <a:r>
              <a:rPr lang="en-US">
                <a:solidFill>
                  <a:srgbClr val="008000"/>
                </a:solidFill>
              </a:rPr>
              <a:t>Let’s see how relevant costs should be used in this type of decision.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3AA537B2-9284-4175-A424-10FC96FD410A}" type="slidenum">
              <a:rPr lang="en-US"/>
              <a:pPr/>
              <a:t>11</a:t>
            </a:fld>
            <a:endParaRPr lang="en-US"/>
          </a:p>
        </p:txBody>
      </p:sp>
      <p:sp>
        <p:nvSpPr>
          <p:cNvPr id="7" name="Rectangle 7"/>
          <p:cNvSpPr>
            <a:spLocks noGrp="1" noChangeArrowheads="1"/>
          </p:cNvSpPr>
          <p:nvPr>
            <p:ph type="sldNum" sz="quarter" idx="5"/>
          </p:nvPr>
        </p:nvSpPr>
        <p:spPr>
          <a:ln/>
        </p:spPr>
        <p:txBody>
          <a:bodyPr/>
          <a:lstStyle/>
          <a:p>
            <a:fld id="{4D55CF00-870B-4B22-8DF1-A462C67FE575}" type="slidenum">
              <a:rPr lang="en-US"/>
              <a:pPr/>
              <a:t>11</a:t>
            </a:fld>
            <a:endParaRPr lang="en-US"/>
          </a:p>
        </p:txBody>
      </p:sp>
      <p:sp>
        <p:nvSpPr>
          <p:cNvPr id="33689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3689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Assume that Lovell Company’s digital watch line has not reported a profit for several years; accordingly, Lovell is considering discontinuing this product line.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821E3306-10D7-4BF7-BB0F-CE1D71110605}" type="slidenum">
              <a:rPr lang="en-US"/>
              <a:pPr/>
              <a:t>12</a:t>
            </a:fld>
            <a:endParaRPr lang="en-US"/>
          </a:p>
        </p:txBody>
      </p:sp>
      <p:sp>
        <p:nvSpPr>
          <p:cNvPr id="7" name="Rectangle 7"/>
          <p:cNvSpPr>
            <a:spLocks noGrp="1" noChangeArrowheads="1"/>
          </p:cNvSpPr>
          <p:nvPr>
            <p:ph type="sldNum" sz="quarter" idx="5"/>
          </p:nvPr>
        </p:nvSpPr>
        <p:spPr>
          <a:ln/>
        </p:spPr>
        <p:txBody>
          <a:bodyPr/>
          <a:lstStyle/>
          <a:p>
            <a:fld id="{D5F5CBE4-59BB-4426-A744-A416AB5F73A9}" type="slidenum">
              <a:rPr lang="en-US"/>
              <a:pPr/>
              <a:t>12</a:t>
            </a:fld>
            <a:endParaRPr lang="en-US"/>
          </a:p>
        </p:txBody>
      </p:sp>
      <p:sp>
        <p:nvSpPr>
          <p:cNvPr id="338946"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38947"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To determine how dropping this line will affect the overall profits of the company, Lovell will compare the contribution margin that would be lost to the costs that would be avoided if the line was to be dropped.</a:t>
            </a:r>
          </a:p>
          <a:p>
            <a:endParaRPr lang="en-US"/>
          </a:p>
          <a:p>
            <a:r>
              <a:rPr lang="en-US"/>
              <a:t>Lovell should drop the digital watch segment only if its profit would increase. This would only happen if the fixed cost savings </a:t>
            </a:r>
            <a:r>
              <a:rPr lang="en-US" i="1">
                <a:solidFill>
                  <a:srgbClr val="FF0000"/>
                </a:solidFill>
              </a:rPr>
              <a:t>exceed</a:t>
            </a:r>
            <a:r>
              <a:rPr lang="en-US"/>
              <a:t> the lost contribution margin.</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3CB7B3AE-BBEA-4645-A740-95E990D5248F}" type="slidenum">
              <a:rPr lang="en-US"/>
              <a:pPr/>
              <a:t>13</a:t>
            </a:fld>
            <a:endParaRPr lang="en-US"/>
          </a:p>
        </p:txBody>
      </p:sp>
      <p:sp>
        <p:nvSpPr>
          <p:cNvPr id="7" name="Rectangle 7"/>
          <p:cNvSpPr>
            <a:spLocks noGrp="1" noChangeArrowheads="1"/>
          </p:cNvSpPr>
          <p:nvPr>
            <p:ph type="sldNum" sz="quarter" idx="5"/>
          </p:nvPr>
        </p:nvSpPr>
        <p:spPr>
          <a:ln/>
        </p:spPr>
        <p:txBody>
          <a:bodyPr/>
          <a:lstStyle/>
          <a:p>
            <a:fld id="{1DAEC5C2-ECD1-4B4F-9A79-70A8DA0674EE}" type="slidenum">
              <a:rPr lang="en-US"/>
              <a:pPr/>
              <a:t>13</a:t>
            </a:fld>
            <a:endParaRPr lang="en-US"/>
          </a:p>
        </p:txBody>
      </p:sp>
      <p:sp>
        <p:nvSpPr>
          <p:cNvPr id="34099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Assume a segmented income statement for the digital watches line is as shown.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B3EE9761-706C-4B36-AD0A-0A8F0E9E814A}" type="slidenum">
              <a:rPr lang="en-US"/>
              <a:pPr/>
              <a:t>14</a:t>
            </a:fld>
            <a:endParaRPr lang="en-US"/>
          </a:p>
        </p:txBody>
      </p:sp>
      <p:sp>
        <p:nvSpPr>
          <p:cNvPr id="7" name="Rectangle 7"/>
          <p:cNvSpPr>
            <a:spLocks noGrp="1" noChangeArrowheads="1"/>
          </p:cNvSpPr>
          <p:nvPr>
            <p:ph type="sldNum" sz="quarter" idx="5"/>
          </p:nvPr>
        </p:nvSpPr>
        <p:spPr>
          <a:ln/>
        </p:spPr>
        <p:txBody>
          <a:bodyPr/>
          <a:lstStyle/>
          <a:p>
            <a:fld id="{02E28283-EC4A-4EC5-A083-0702DE366C70}" type="slidenum">
              <a:rPr lang="en-US"/>
              <a:pPr/>
              <a:t>14</a:t>
            </a:fld>
            <a:endParaRPr lang="en-US"/>
          </a:p>
        </p:txBody>
      </p:sp>
      <p:sp>
        <p:nvSpPr>
          <p:cNvPr id="34304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4304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An investigation has revealed that the fixed general factory overhead and fixed general administrative expenses will not be affected by dropping the digital watch line. </a:t>
            </a:r>
            <a:r>
              <a:rPr lang="en-US">
                <a:solidFill>
                  <a:srgbClr val="FFFF00"/>
                </a:solidFill>
                <a:effectLst>
                  <a:outerShdw blurRad="38100" dist="38100" dir="2700000" algn="tl">
                    <a:srgbClr val="C0C0C0"/>
                  </a:outerShdw>
                </a:effectLst>
                <a:latin typeface="Arial" charset="0"/>
              </a:rPr>
              <a:t>The fixed general factory overhead and general administrative expenses assigned to this product would be reallocated to other product lines.</a:t>
            </a:r>
          </a:p>
          <a:p>
            <a:endParaRPr lang="en-US"/>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B5C7B971-7D72-4984-8FD9-2C42D199136F}" type="slidenum">
              <a:rPr lang="en-US"/>
              <a:pPr/>
              <a:t>15</a:t>
            </a:fld>
            <a:endParaRPr lang="en-US"/>
          </a:p>
        </p:txBody>
      </p:sp>
      <p:sp>
        <p:nvSpPr>
          <p:cNvPr id="7" name="Rectangle 7"/>
          <p:cNvSpPr>
            <a:spLocks noGrp="1" noChangeArrowheads="1"/>
          </p:cNvSpPr>
          <p:nvPr>
            <p:ph type="sldNum" sz="quarter" idx="5"/>
          </p:nvPr>
        </p:nvSpPr>
        <p:spPr>
          <a:ln/>
        </p:spPr>
        <p:txBody>
          <a:bodyPr/>
          <a:lstStyle/>
          <a:p>
            <a:fld id="{BA02D0F8-4A71-4280-B773-8F72BD6C979A}" type="slidenum">
              <a:rPr lang="en-US"/>
              <a:pPr/>
              <a:t>15</a:t>
            </a:fld>
            <a:endParaRPr lang="en-US"/>
          </a:p>
        </p:txBody>
      </p:sp>
      <p:sp>
        <p:nvSpPr>
          <p:cNvPr id="345090"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45091"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Part I</a:t>
            </a:r>
          </a:p>
          <a:p>
            <a:r>
              <a:rPr lang="en-US">
                <a:cs typeface="Times New Roman" pitchFamily="18" charset="0"/>
              </a:rPr>
              <a:t>The equipment used to manufacture digital watches has no resale value or alternative use.</a:t>
            </a:r>
            <a:r>
              <a:rPr lang="en-US"/>
              <a:t> </a:t>
            </a:r>
          </a:p>
          <a:p>
            <a:endParaRPr lang="en-US"/>
          </a:p>
          <a:p>
            <a:pPr eaLnBrk="0" hangingPunct="0">
              <a:spcBef>
                <a:spcPct val="0"/>
              </a:spcBef>
            </a:pPr>
            <a:r>
              <a:rPr lang="en-US">
                <a:solidFill>
                  <a:srgbClr val="0000CC"/>
                </a:solidFill>
                <a:latin typeface="Arial" charset="0"/>
              </a:rPr>
              <a:t>Part II</a:t>
            </a:r>
          </a:p>
          <a:p>
            <a:pPr eaLnBrk="0" hangingPunct="0">
              <a:spcBef>
                <a:spcPct val="0"/>
              </a:spcBef>
            </a:pPr>
            <a:r>
              <a:rPr lang="en-US">
                <a:solidFill>
                  <a:srgbClr val="0000CC"/>
                </a:solidFill>
                <a:latin typeface="Arial" charset="0"/>
              </a:rPr>
              <a:t>Should Lovell retain or drop the digital watch segment?</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7249596C-C107-480B-9F7F-7033AD6F59A1}" type="slidenum">
              <a:rPr lang="en-US"/>
              <a:pPr/>
              <a:t>16</a:t>
            </a:fld>
            <a:endParaRPr lang="en-US"/>
          </a:p>
        </p:txBody>
      </p:sp>
      <p:sp>
        <p:nvSpPr>
          <p:cNvPr id="7" name="Rectangle 7"/>
          <p:cNvSpPr>
            <a:spLocks noGrp="1" noChangeArrowheads="1"/>
          </p:cNvSpPr>
          <p:nvPr>
            <p:ph type="sldNum" sz="quarter" idx="5"/>
          </p:nvPr>
        </p:nvSpPr>
        <p:spPr>
          <a:ln/>
        </p:spPr>
        <p:txBody>
          <a:bodyPr/>
          <a:lstStyle/>
          <a:p>
            <a:fld id="{E449B3AB-637E-4F30-AD01-FF477FA0DB82}" type="slidenum">
              <a:rPr lang="en-US"/>
              <a:pPr/>
              <a:t>16</a:t>
            </a:fld>
            <a:endParaRPr lang="en-US"/>
          </a:p>
        </p:txBody>
      </p:sp>
      <p:sp>
        <p:nvSpPr>
          <p:cNvPr id="34713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4713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 contribution margin approach reveals that the contribution margin lost ($300,000) exceeds the fixed costs avoided ($260,000) by $40,000. Therefore, Lovell should retain the digital watch segment.</a:t>
            </a: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661A5841-3B06-46E3-9A7F-938F04C23302}" type="slidenum">
              <a:rPr lang="en-US"/>
              <a:pPr/>
              <a:t>17</a:t>
            </a:fld>
            <a:endParaRPr lang="en-US"/>
          </a:p>
        </p:txBody>
      </p:sp>
      <p:sp>
        <p:nvSpPr>
          <p:cNvPr id="7" name="Rectangle 7"/>
          <p:cNvSpPr>
            <a:spLocks noGrp="1" noChangeArrowheads="1"/>
          </p:cNvSpPr>
          <p:nvPr>
            <p:ph type="sldNum" sz="quarter" idx="5"/>
          </p:nvPr>
        </p:nvSpPr>
        <p:spPr>
          <a:ln/>
        </p:spPr>
        <p:txBody>
          <a:bodyPr/>
          <a:lstStyle/>
          <a:p>
            <a:fld id="{35E685AE-3696-46AB-B412-E561136307A9}" type="slidenum">
              <a:rPr lang="en-US"/>
              <a:pPr/>
              <a:t>17</a:t>
            </a:fld>
            <a:endParaRPr lang="en-US"/>
          </a:p>
        </p:txBody>
      </p:sp>
      <p:sp>
        <p:nvSpPr>
          <p:cNvPr id="34918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4918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Comparative income statements can also be prepared to help make the decision. </a:t>
            </a:r>
          </a:p>
          <a:p>
            <a:endParaRPr lang="en-US">
              <a:cs typeface="Times New Roman" pitchFamily="18" charset="0"/>
            </a:endParaRPr>
          </a:p>
          <a:p>
            <a:r>
              <a:rPr lang="en-US">
                <a:solidFill>
                  <a:srgbClr val="0000CC"/>
                </a:solidFill>
              </a:rPr>
              <a:t>Let’s look at this second approach.</a:t>
            </a:r>
            <a:endParaRPr lang="en-US">
              <a:solidFill>
                <a:schemeClr val="accent2"/>
              </a:solidFill>
            </a:endParaRPr>
          </a:p>
          <a:p>
            <a:endParaRPr lang="en-US">
              <a:cs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B195E982-24FB-4BA5-9C2E-C98F7FAA9033}" type="slidenum">
              <a:rPr lang="en-US"/>
              <a:pPr/>
              <a:t>18</a:t>
            </a:fld>
            <a:endParaRPr lang="en-US"/>
          </a:p>
        </p:txBody>
      </p:sp>
      <p:sp>
        <p:nvSpPr>
          <p:cNvPr id="7" name="Rectangle 7"/>
          <p:cNvSpPr>
            <a:spLocks noGrp="1" noChangeArrowheads="1"/>
          </p:cNvSpPr>
          <p:nvPr>
            <p:ph type="sldNum" sz="quarter" idx="5"/>
          </p:nvPr>
        </p:nvSpPr>
        <p:spPr>
          <a:ln/>
        </p:spPr>
        <p:txBody>
          <a:bodyPr/>
          <a:lstStyle/>
          <a:p>
            <a:fld id="{144EE407-3313-44E2-A55D-7F156AF0271B}" type="slidenum">
              <a:rPr lang="en-US"/>
              <a:pPr/>
              <a:t>18</a:t>
            </a:fld>
            <a:endParaRPr lang="en-US"/>
          </a:p>
        </p:txBody>
      </p:sp>
      <p:sp>
        <p:nvSpPr>
          <p:cNvPr id="351234"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51235"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These income statements show that if the digital watch line is dropped, the company loses $300,000 in contribution margin.</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94897B88-B4D2-4A5A-88B5-6B837786A939}" type="slidenum">
              <a:rPr lang="en-US"/>
              <a:pPr/>
              <a:t>19</a:t>
            </a:fld>
            <a:endParaRPr lang="en-US"/>
          </a:p>
        </p:txBody>
      </p:sp>
      <p:sp>
        <p:nvSpPr>
          <p:cNvPr id="7" name="Rectangle 7"/>
          <p:cNvSpPr>
            <a:spLocks noGrp="1" noChangeArrowheads="1"/>
          </p:cNvSpPr>
          <p:nvPr>
            <p:ph type="sldNum" sz="quarter" idx="5"/>
          </p:nvPr>
        </p:nvSpPr>
        <p:spPr>
          <a:ln/>
        </p:spPr>
        <p:txBody>
          <a:bodyPr/>
          <a:lstStyle/>
          <a:p>
            <a:fld id="{3AC18AC4-DDA5-4123-8B6D-A0BCCD7A5DF1}" type="slidenum">
              <a:rPr lang="en-US"/>
              <a:pPr/>
              <a:t>19</a:t>
            </a:fld>
            <a:endParaRPr lang="en-US"/>
          </a:p>
        </p:txBody>
      </p:sp>
      <p:sp>
        <p:nvSpPr>
          <p:cNvPr id="35328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5328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general factory overhead would be the same under both alternatives, so it is irrelevant.</a:t>
            </a: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725A8E3E-EF87-4F3C-852A-66774B874D62}" type="slidenum">
              <a:rPr lang="en-US"/>
              <a:pPr/>
              <a:t>2</a:t>
            </a:fld>
            <a:endParaRPr lang="en-US"/>
          </a:p>
        </p:txBody>
      </p:sp>
      <p:sp>
        <p:nvSpPr>
          <p:cNvPr id="7" name="Rectangle 7"/>
          <p:cNvSpPr>
            <a:spLocks noGrp="1" noChangeArrowheads="1"/>
          </p:cNvSpPr>
          <p:nvPr>
            <p:ph type="sldNum" sz="quarter" idx="5"/>
          </p:nvPr>
        </p:nvSpPr>
        <p:spPr>
          <a:ln/>
        </p:spPr>
        <p:txBody>
          <a:bodyPr/>
          <a:lstStyle/>
          <a:p>
            <a:fld id="{4AAE2427-6ACD-414B-8202-AEA98F291E5C}" type="slidenum">
              <a:rPr lang="en-US"/>
              <a:pPr/>
              <a:t>2</a:t>
            </a:fld>
            <a:endParaRPr lang="en-US"/>
          </a:p>
        </p:txBody>
      </p:sp>
      <p:sp>
        <p:nvSpPr>
          <p:cNvPr id="48025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480259" name="Rectangle 3"/>
          <p:cNvSpPr>
            <a:spLocks noGrp="1" noChangeArrowheads="1"/>
          </p:cNvSpPr>
          <p:nvPr>
            <p:ph type="body" idx="1"/>
          </p:nvPr>
        </p:nvSpPr>
        <p:spPr bwMode="auto">
          <a:xfrm>
            <a:off x="701675" y="4416425"/>
            <a:ext cx="5607050" cy="4183063"/>
          </a:xfrm>
          <a:prstGeom prst="rect">
            <a:avLst/>
          </a:prstGeom>
          <a:solidFill>
            <a:srgbClr val="FFFFFF"/>
          </a:solidFill>
          <a:ln>
            <a:solidFill>
              <a:srgbClr val="000000"/>
            </a:solidFill>
            <a:miter lim="800000"/>
            <a:headEnd/>
            <a:tailEnd/>
          </a:ln>
        </p:spPr>
        <p:txBody>
          <a:bodyPr/>
          <a:lstStyle/>
          <a:p>
            <a:r>
              <a:rPr lang="en-US">
                <a:latin typeface="Arial" charset="0"/>
              </a:rPr>
              <a:t>Learning objective number 1 is to identify relevant and irrelevant costs and benefits in a decision.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B9E528DB-5F05-4254-961C-543922B3F3E5}" type="slidenum">
              <a:rPr lang="en-US"/>
              <a:pPr/>
              <a:t>20</a:t>
            </a:fld>
            <a:endParaRPr lang="en-US"/>
          </a:p>
        </p:txBody>
      </p:sp>
      <p:sp>
        <p:nvSpPr>
          <p:cNvPr id="7" name="Rectangle 7"/>
          <p:cNvSpPr>
            <a:spLocks noGrp="1" noChangeArrowheads="1"/>
          </p:cNvSpPr>
          <p:nvPr>
            <p:ph type="sldNum" sz="quarter" idx="5"/>
          </p:nvPr>
        </p:nvSpPr>
        <p:spPr>
          <a:ln/>
        </p:spPr>
        <p:txBody>
          <a:bodyPr/>
          <a:lstStyle/>
          <a:p>
            <a:fld id="{65FB9A44-E56C-4B57-936A-86E367CB58B1}" type="slidenum">
              <a:rPr lang="en-US"/>
              <a:pPr/>
              <a:t>20</a:t>
            </a:fld>
            <a:endParaRPr lang="en-US"/>
          </a:p>
        </p:txBody>
      </p:sp>
      <p:sp>
        <p:nvSpPr>
          <p:cNvPr id="35533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5533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The salary of the product line manager would disappear, so it is relevant to the decision.</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BA3971A5-0FD5-4B1A-8361-E25FDB54373B}" type="slidenum">
              <a:rPr lang="en-US"/>
              <a:pPr/>
              <a:t>21</a:t>
            </a:fld>
            <a:endParaRPr lang="en-US"/>
          </a:p>
        </p:txBody>
      </p:sp>
      <p:sp>
        <p:nvSpPr>
          <p:cNvPr id="7" name="Rectangle 7"/>
          <p:cNvSpPr>
            <a:spLocks noGrp="1" noChangeArrowheads="1"/>
          </p:cNvSpPr>
          <p:nvPr>
            <p:ph type="sldNum" sz="quarter" idx="5"/>
          </p:nvPr>
        </p:nvSpPr>
        <p:spPr>
          <a:ln/>
        </p:spPr>
        <p:txBody>
          <a:bodyPr/>
          <a:lstStyle/>
          <a:p>
            <a:fld id="{456DDDB1-CE82-4198-81BB-24DA961021D1}" type="slidenum">
              <a:rPr lang="en-US"/>
              <a:pPr/>
              <a:t>21</a:t>
            </a:fld>
            <a:endParaRPr lang="en-US"/>
          </a:p>
        </p:txBody>
      </p:sp>
      <p:sp>
        <p:nvSpPr>
          <p:cNvPr id="357378"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57379"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The depreciation is a sunk cost. Also, remember that the equipment has no resale value or alternative use, so the equipment and the depreciation expense associated with it are irrelevant to the decision.</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7D60B260-9DD8-4E32-BFE6-17A21B5F9D32}" type="slidenum">
              <a:rPr lang="en-US"/>
              <a:pPr/>
              <a:t>22</a:t>
            </a:fld>
            <a:endParaRPr lang="en-US"/>
          </a:p>
        </p:txBody>
      </p:sp>
      <p:sp>
        <p:nvSpPr>
          <p:cNvPr id="7" name="Rectangle 7"/>
          <p:cNvSpPr>
            <a:spLocks noGrp="1" noChangeArrowheads="1"/>
          </p:cNvSpPr>
          <p:nvPr>
            <p:ph type="sldNum" sz="quarter" idx="5"/>
          </p:nvPr>
        </p:nvSpPr>
        <p:spPr>
          <a:ln/>
        </p:spPr>
        <p:txBody>
          <a:bodyPr/>
          <a:lstStyle/>
          <a:p>
            <a:fld id="{4A155615-734A-4F5D-9743-5B8D6ABF0D0C}" type="slidenum">
              <a:rPr lang="en-US"/>
              <a:pPr/>
              <a:t>22</a:t>
            </a:fld>
            <a:endParaRPr lang="en-US"/>
          </a:p>
        </p:txBody>
      </p:sp>
      <p:sp>
        <p:nvSpPr>
          <p:cNvPr id="35942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5942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The complete comparative income statements reveal that Lovell would earn $40,000 of additional profit by retaining the digital watch line.</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9DF6DFC5-C74A-4951-8C5E-B499D9E5EAF9}" type="slidenum">
              <a:rPr lang="en-US"/>
              <a:pPr/>
              <a:t>23</a:t>
            </a:fld>
            <a:endParaRPr lang="en-US"/>
          </a:p>
        </p:txBody>
      </p:sp>
      <p:sp>
        <p:nvSpPr>
          <p:cNvPr id="7" name="Rectangle 7"/>
          <p:cNvSpPr>
            <a:spLocks noGrp="1" noChangeArrowheads="1"/>
          </p:cNvSpPr>
          <p:nvPr>
            <p:ph type="sldNum" sz="quarter" idx="5"/>
          </p:nvPr>
        </p:nvSpPr>
        <p:spPr>
          <a:ln/>
        </p:spPr>
        <p:txBody>
          <a:bodyPr/>
          <a:lstStyle/>
          <a:p>
            <a:fld id="{66591E78-4C02-4767-B0AB-6FEE356FE36F}" type="slidenum">
              <a:rPr lang="en-US"/>
              <a:pPr/>
              <a:t>23</a:t>
            </a:fld>
            <a:endParaRPr lang="en-US"/>
          </a:p>
        </p:txBody>
      </p:sp>
      <p:sp>
        <p:nvSpPr>
          <p:cNvPr id="36147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6147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Lovell’s allocated fixed costs can distort the keep/drop decision.</a:t>
            </a:r>
          </a:p>
          <a:p>
            <a:endParaRPr lang="en-US">
              <a:cs typeface="Times New Roman" pitchFamily="18" charset="0"/>
            </a:endParaRPr>
          </a:p>
          <a:p>
            <a:r>
              <a:rPr lang="en-US">
                <a:cs typeface="Times New Roman" pitchFamily="18" charset="0"/>
              </a:rPr>
              <a:t>Lovell’s managers may ask “why keep the digital watch segment when its segmented income statement shows a $100,000 loss?”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C8339B3A-F02C-4134-A775-D78F1C83EECF}" type="slidenum">
              <a:rPr lang="en-US"/>
              <a:pPr/>
              <a:t>24</a:t>
            </a:fld>
            <a:endParaRPr lang="en-US"/>
          </a:p>
        </p:txBody>
      </p:sp>
      <p:sp>
        <p:nvSpPr>
          <p:cNvPr id="7" name="Rectangle 7"/>
          <p:cNvSpPr>
            <a:spLocks noGrp="1" noChangeArrowheads="1"/>
          </p:cNvSpPr>
          <p:nvPr>
            <p:ph type="sldNum" sz="quarter" idx="5"/>
          </p:nvPr>
        </p:nvSpPr>
        <p:spPr>
          <a:ln/>
        </p:spPr>
        <p:txBody>
          <a:bodyPr/>
          <a:lstStyle/>
          <a:p>
            <a:fld id="{2AD20908-9E36-44FC-B196-805D5C0E666D}" type="slidenum">
              <a:rPr lang="en-US"/>
              <a:pPr/>
              <a:t>24</a:t>
            </a:fld>
            <a:endParaRPr lang="en-US"/>
          </a:p>
        </p:txBody>
      </p:sp>
      <p:sp>
        <p:nvSpPr>
          <p:cNvPr id="36352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6352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answer lies in the way common fixed costs</a:t>
            </a:r>
            <a:r>
              <a:rPr lang="en-US" b="1">
                <a:cs typeface="Times New Roman" pitchFamily="18" charset="0"/>
              </a:rPr>
              <a:t> </a:t>
            </a:r>
            <a:r>
              <a:rPr lang="en-US">
                <a:cs typeface="Times New Roman" pitchFamily="18" charset="0"/>
              </a:rPr>
              <a:t>are allocated to products.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4A7B81E0-DCAB-46B9-81EF-D9018D4E16EC}" type="slidenum">
              <a:rPr lang="en-US"/>
              <a:pPr/>
              <a:t>25</a:t>
            </a:fld>
            <a:endParaRPr lang="en-US"/>
          </a:p>
        </p:txBody>
      </p:sp>
      <p:sp>
        <p:nvSpPr>
          <p:cNvPr id="7" name="Rectangle 7"/>
          <p:cNvSpPr>
            <a:spLocks noGrp="1" noChangeArrowheads="1"/>
          </p:cNvSpPr>
          <p:nvPr>
            <p:ph type="sldNum" sz="quarter" idx="5"/>
          </p:nvPr>
        </p:nvSpPr>
        <p:spPr>
          <a:ln/>
        </p:spPr>
        <p:txBody>
          <a:bodyPr/>
          <a:lstStyle/>
          <a:p>
            <a:fld id="{E96D0FE6-280F-48EC-8BE3-D342D8A1F979}" type="slidenum">
              <a:rPr lang="en-US"/>
              <a:pPr/>
              <a:t>25</a:t>
            </a:fld>
            <a:endParaRPr lang="en-US"/>
          </a:p>
        </p:txBody>
      </p:sp>
      <p:sp>
        <p:nvSpPr>
          <p:cNvPr id="36557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6557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Including unavoidable common fixed costs in the segmented income statement makes the digital watch product line appear to be unprofitable, when in fact, dropping the product line would decrease the company’s overall net operating income.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39EE3BBA-DC34-447C-B4AA-8CAA330655CD}" type="slidenum">
              <a:rPr lang="en-US"/>
              <a:pPr/>
              <a:t>26</a:t>
            </a:fld>
            <a:endParaRPr lang="en-US"/>
          </a:p>
        </p:txBody>
      </p:sp>
      <p:sp>
        <p:nvSpPr>
          <p:cNvPr id="7" name="Rectangle 7"/>
          <p:cNvSpPr>
            <a:spLocks noGrp="1" noChangeArrowheads="1"/>
          </p:cNvSpPr>
          <p:nvPr>
            <p:ph type="sldNum" sz="quarter" idx="5"/>
          </p:nvPr>
        </p:nvSpPr>
        <p:spPr>
          <a:ln/>
        </p:spPr>
        <p:txBody>
          <a:bodyPr/>
          <a:lstStyle/>
          <a:p>
            <a:fld id="{B9EC52AD-5E94-4A54-A9C7-930C69946F30}" type="slidenum">
              <a:rPr lang="en-US"/>
              <a:pPr/>
              <a:t>26</a:t>
            </a:fld>
            <a:endParaRPr lang="en-US"/>
          </a:p>
        </p:txBody>
      </p:sp>
      <p:sp>
        <p:nvSpPr>
          <p:cNvPr id="48435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484355" name="Rectangle 3"/>
          <p:cNvSpPr>
            <a:spLocks noGrp="1" noChangeArrowheads="1"/>
          </p:cNvSpPr>
          <p:nvPr>
            <p:ph type="body" idx="1"/>
          </p:nvPr>
        </p:nvSpPr>
        <p:spPr bwMode="auto">
          <a:xfrm>
            <a:off x="701675" y="4416425"/>
            <a:ext cx="5607050" cy="4183063"/>
          </a:xfrm>
          <a:prstGeom prst="rect">
            <a:avLst/>
          </a:prstGeom>
          <a:solidFill>
            <a:srgbClr val="FFFFFF"/>
          </a:solidFill>
          <a:ln>
            <a:solidFill>
              <a:srgbClr val="000000"/>
            </a:solidFill>
            <a:miter lim="800000"/>
            <a:headEnd/>
            <a:tailEnd/>
          </a:ln>
        </p:spPr>
        <p:txBody>
          <a:bodyPr/>
          <a:lstStyle/>
          <a:p>
            <a:r>
              <a:rPr lang="en-US">
                <a:latin typeface="Arial" charset="0"/>
              </a:rPr>
              <a:t>Learning objective number 3 is to prepare a make or buy analysis.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687ACCAA-DC38-423A-B9C0-AE9E23D86FC9}" type="slidenum">
              <a:rPr lang="en-US"/>
              <a:pPr/>
              <a:t>27</a:t>
            </a:fld>
            <a:endParaRPr lang="en-US"/>
          </a:p>
        </p:txBody>
      </p:sp>
      <p:sp>
        <p:nvSpPr>
          <p:cNvPr id="7" name="Rectangle 7"/>
          <p:cNvSpPr>
            <a:spLocks noGrp="1" noChangeArrowheads="1"/>
          </p:cNvSpPr>
          <p:nvPr>
            <p:ph type="sldNum" sz="quarter" idx="5"/>
          </p:nvPr>
        </p:nvSpPr>
        <p:spPr>
          <a:ln/>
        </p:spPr>
        <p:txBody>
          <a:bodyPr/>
          <a:lstStyle/>
          <a:p>
            <a:fld id="{98F5EAC4-36D5-48F0-A7CD-F79607246283}" type="slidenum">
              <a:rPr lang="en-US"/>
              <a:pPr/>
              <a:t>27</a:t>
            </a:fld>
            <a:endParaRPr lang="en-US"/>
          </a:p>
        </p:txBody>
      </p:sp>
      <p:sp>
        <p:nvSpPr>
          <p:cNvPr id="36761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6761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When a company is involved in more than one activity in the entire value chain, it is vertically integrated.     </a:t>
            </a:r>
          </a:p>
          <a:p>
            <a:endParaRPr lang="en-US">
              <a:cs typeface="Times New Roman" pitchFamily="18" charset="0"/>
            </a:endParaRPr>
          </a:p>
          <a:p>
            <a:r>
              <a:rPr lang="en-US">
                <a:cs typeface="Times New Roman" pitchFamily="18" charset="0"/>
              </a:rPr>
              <a:t>A decision to carry out one of the activities in the value chain internally, rather than to buy externally from a supplier, is called a make or buy decision.</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74B85C0A-DA9E-42A4-96ED-691BBAB8E625}" type="slidenum">
              <a:rPr lang="en-US"/>
              <a:pPr/>
              <a:t>28</a:t>
            </a:fld>
            <a:endParaRPr lang="en-US"/>
          </a:p>
        </p:txBody>
      </p:sp>
      <p:sp>
        <p:nvSpPr>
          <p:cNvPr id="7" name="Rectangle 7"/>
          <p:cNvSpPr>
            <a:spLocks noGrp="1" noChangeArrowheads="1"/>
          </p:cNvSpPr>
          <p:nvPr>
            <p:ph type="sldNum" sz="quarter" idx="5"/>
          </p:nvPr>
        </p:nvSpPr>
        <p:spPr>
          <a:ln/>
        </p:spPr>
        <p:txBody>
          <a:bodyPr/>
          <a:lstStyle/>
          <a:p>
            <a:fld id="{CD6C048C-2A1C-458A-80A5-BE04838676B9}" type="slidenum">
              <a:rPr lang="en-US"/>
              <a:pPr/>
              <a:t>28</a:t>
            </a:fld>
            <a:endParaRPr lang="en-US"/>
          </a:p>
        </p:txBody>
      </p:sp>
      <p:sp>
        <p:nvSpPr>
          <p:cNvPr id="36966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6966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Vertical integration provides certain advantages. </a:t>
            </a:r>
          </a:p>
          <a:p>
            <a:endParaRPr lang="en-US">
              <a:cs typeface="Times New Roman" pitchFamily="18" charset="0"/>
            </a:endParaRPr>
          </a:p>
          <a:p>
            <a:r>
              <a:rPr lang="en-US">
                <a:cs typeface="Times New Roman" pitchFamily="18" charset="0"/>
              </a:rPr>
              <a:t>An integrated company may be able to ensure a smoother flow of parts and materials for production than a nonintegrated company.    </a:t>
            </a:r>
          </a:p>
          <a:p>
            <a:endParaRPr lang="en-US">
              <a:cs typeface="Times New Roman" pitchFamily="18" charset="0"/>
            </a:endParaRPr>
          </a:p>
          <a:p>
            <a:r>
              <a:rPr lang="en-US">
                <a:cs typeface="Times New Roman" pitchFamily="18" charset="0"/>
              </a:rPr>
              <a:t>Some companies feel that they can control quality better by producing their own parts and materials.   </a:t>
            </a:r>
          </a:p>
          <a:p>
            <a:endParaRPr lang="en-US">
              <a:cs typeface="Times New Roman" pitchFamily="18" charset="0"/>
            </a:endParaRPr>
          </a:p>
          <a:p>
            <a:r>
              <a:rPr lang="en-US">
                <a:cs typeface="Times New Roman" pitchFamily="18" charset="0"/>
              </a:rPr>
              <a:t>Integrated companies realize profits from the parts and materials that they choose to make instead of buy. </a:t>
            </a:r>
            <a:r>
              <a:rPr lang="en-US"/>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AD176F02-3ACA-4A38-B43C-B8391CB788F2}" type="slidenum">
              <a:rPr lang="en-US"/>
              <a:pPr/>
              <a:t>29</a:t>
            </a:fld>
            <a:endParaRPr lang="en-US"/>
          </a:p>
        </p:txBody>
      </p:sp>
      <p:sp>
        <p:nvSpPr>
          <p:cNvPr id="7" name="Rectangle 7"/>
          <p:cNvSpPr>
            <a:spLocks noGrp="1" noChangeArrowheads="1"/>
          </p:cNvSpPr>
          <p:nvPr>
            <p:ph type="sldNum" sz="quarter" idx="5"/>
          </p:nvPr>
        </p:nvSpPr>
        <p:spPr>
          <a:ln/>
        </p:spPr>
        <p:txBody>
          <a:bodyPr/>
          <a:lstStyle/>
          <a:p>
            <a:fld id="{8337E2CA-73F4-4A76-BD71-EC3DCC523CCE}" type="slidenum">
              <a:rPr lang="en-US"/>
              <a:pPr/>
              <a:t>29</a:t>
            </a:fld>
            <a:endParaRPr lang="en-US"/>
          </a:p>
        </p:txBody>
      </p:sp>
      <p:sp>
        <p:nvSpPr>
          <p:cNvPr id="37171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7171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The primary disadvantage of vertical integration is that a company may fail to take advantage of suppliers who can create an economies of scale advantage by pooling demand from numerous companies.</a:t>
            </a:r>
          </a:p>
          <a:p>
            <a:r>
              <a:rPr lang="en-US">
                <a:cs typeface="Times New Roman" pitchFamily="18" charset="0"/>
              </a:rPr>
              <a:t> </a:t>
            </a:r>
          </a:p>
          <a:p>
            <a:r>
              <a:rPr lang="en-US">
                <a:cs typeface="Times New Roman" pitchFamily="18" charset="0"/>
              </a:rPr>
              <a:t>While the economies of scale factor can be appealing, a company must be careful to retain control over activities that are essential to maintaining its competitive position.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5421CA48-1F68-4726-8F20-54CD34C8B95C}" type="slidenum">
              <a:rPr lang="en-US"/>
              <a:pPr/>
              <a:t>3</a:t>
            </a:fld>
            <a:endParaRPr lang="en-US"/>
          </a:p>
        </p:txBody>
      </p:sp>
      <p:sp>
        <p:nvSpPr>
          <p:cNvPr id="7" name="Rectangle 7"/>
          <p:cNvSpPr>
            <a:spLocks noGrp="1" noChangeArrowheads="1"/>
          </p:cNvSpPr>
          <p:nvPr>
            <p:ph type="sldNum" sz="quarter" idx="5"/>
          </p:nvPr>
        </p:nvSpPr>
        <p:spPr>
          <a:ln/>
        </p:spPr>
        <p:txBody>
          <a:bodyPr/>
          <a:lstStyle/>
          <a:p>
            <a:fld id="{A02710D3-DBFA-4CC4-813D-904F42ED4FE0}" type="slidenum">
              <a:rPr lang="en-US"/>
              <a:pPr/>
              <a:t>3</a:t>
            </a:fld>
            <a:endParaRPr lang="en-US"/>
          </a:p>
        </p:txBody>
      </p:sp>
      <p:sp>
        <p:nvSpPr>
          <p:cNvPr id="30617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0617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A relevant cost is a cost that differs between alternatives.</a:t>
            </a:r>
          </a:p>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9860BBB3-275D-45B7-B9F2-70B82B0AA2F5}" type="slidenum">
              <a:rPr lang="en-US"/>
              <a:pPr/>
              <a:t>30</a:t>
            </a:fld>
            <a:endParaRPr lang="en-US"/>
          </a:p>
        </p:txBody>
      </p:sp>
      <p:sp>
        <p:nvSpPr>
          <p:cNvPr id="7" name="Rectangle 7"/>
          <p:cNvSpPr>
            <a:spLocks noGrp="1" noChangeArrowheads="1"/>
          </p:cNvSpPr>
          <p:nvPr>
            <p:ph type="sldNum" sz="quarter" idx="5"/>
          </p:nvPr>
        </p:nvSpPr>
        <p:spPr>
          <a:ln/>
        </p:spPr>
        <p:txBody>
          <a:bodyPr/>
          <a:lstStyle/>
          <a:p>
            <a:fld id="{E62262E3-35D1-49C5-A2E5-C26B62821E4D}" type="slidenum">
              <a:rPr lang="en-US"/>
              <a:pPr/>
              <a:t>30</a:t>
            </a:fld>
            <a:endParaRPr lang="en-US"/>
          </a:p>
        </p:txBody>
      </p:sp>
      <p:sp>
        <p:nvSpPr>
          <p:cNvPr id="37376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7376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Assume that Essex Company manufactures part 4A with a unit product cost as shown.</a:t>
            </a:r>
            <a:r>
              <a:rPr lang="en-US"/>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0A92173F-E233-448F-A925-C7C09238DF75}" type="slidenum">
              <a:rPr lang="en-US"/>
              <a:pPr/>
              <a:t>31</a:t>
            </a:fld>
            <a:endParaRPr lang="en-US"/>
          </a:p>
        </p:txBody>
      </p:sp>
      <p:sp>
        <p:nvSpPr>
          <p:cNvPr id="7" name="Rectangle 7"/>
          <p:cNvSpPr>
            <a:spLocks noGrp="1" noChangeArrowheads="1"/>
          </p:cNvSpPr>
          <p:nvPr>
            <p:ph type="sldNum" sz="quarter" idx="5"/>
          </p:nvPr>
        </p:nvSpPr>
        <p:spPr>
          <a:ln/>
        </p:spPr>
        <p:txBody>
          <a:bodyPr/>
          <a:lstStyle/>
          <a:p>
            <a:fld id="{3A85FD6E-D811-4A23-A081-2E7BD2CC755E}" type="slidenum">
              <a:rPr lang="en-US"/>
              <a:pPr/>
              <a:t>31</a:t>
            </a:fld>
            <a:endParaRPr lang="en-US"/>
          </a:p>
        </p:txBody>
      </p:sp>
      <p:sp>
        <p:nvSpPr>
          <p:cNvPr id="37581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7581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Also, assume the following information as shown with respect to part 4A. </a:t>
            </a:r>
          </a:p>
          <a:p>
            <a:endParaRPr lang="en-US">
              <a:cs typeface="Times New Roman" pitchFamily="18" charset="0"/>
            </a:endParaRPr>
          </a:p>
          <a:p>
            <a:r>
              <a:rPr lang="en-US">
                <a:cs typeface="Times New Roman" pitchFamily="18" charset="0"/>
              </a:rPr>
              <a:t>Given these additional assumptions, should Essex make or buy part 4A?</a:t>
            </a:r>
            <a:r>
              <a:rPr lang="en-US"/>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3D73D1B0-889B-4166-87E9-B65C23F46477}" type="slidenum">
              <a:rPr lang="en-US"/>
              <a:pPr/>
              <a:t>32</a:t>
            </a:fld>
            <a:endParaRPr lang="en-US"/>
          </a:p>
        </p:txBody>
      </p:sp>
      <p:sp>
        <p:nvSpPr>
          <p:cNvPr id="7" name="Rectangle 7"/>
          <p:cNvSpPr>
            <a:spLocks noGrp="1" noChangeArrowheads="1"/>
          </p:cNvSpPr>
          <p:nvPr>
            <p:ph type="sldNum" sz="quarter" idx="5"/>
          </p:nvPr>
        </p:nvSpPr>
        <p:spPr>
          <a:ln/>
        </p:spPr>
        <p:txBody>
          <a:bodyPr/>
          <a:lstStyle/>
          <a:p>
            <a:fld id="{CA73DD5D-6C92-4DD1-BF30-D94E969374D1}" type="slidenum">
              <a:rPr lang="en-US"/>
              <a:pPr/>
              <a:t>32</a:t>
            </a:fld>
            <a:endParaRPr lang="en-US"/>
          </a:p>
        </p:txBody>
      </p:sp>
      <p:sp>
        <p:nvSpPr>
          <p:cNvPr id="37785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7785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avoidable costs associated with making part 4A include direct materials, direct labor, variable overhead, and the supervisor’s salary.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644126E2-E829-42BB-BBFA-08F2C17B6427}" type="slidenum">
              <a:rPr lang="en-US"/>
              <a:pPr/>
              <a:t>33</a:t>
            </a:fld>
            <a:endParaRPr lang="en-US"/>
          </a:p>
        </p:txBody>
      </p:sp>
      <p:sp>
        <p:nvSpPr>
          <p:cNvPr id="7" name="Rectangle 7"/>
          <p:cNvSpPr>
            <a:spLocks noGrp="1" noChangeArrowheads="1"/>
          </p:cNvSpPr>
          <p:nvPr>
            <p:ph type="sldNum" sz="quarter" idx="5"/>
          </p:nvPr>
        </p:nvSpPr>
        <p:spPr>
          <a:ln/>
        </p:spPr>
        <p:txBody>
          <a:bodyPr/>
          <a:lstStyle/>
          <a:p>
            <a:fld id="{7BE26878-44CA-4CFC-998D-0ABB56CBFADC}" type="slidenum">
              <a:rPr lang="en-US"/>
              <a:pPr/>
              <a:t>33</a:t>
            </a:fld>
            <a:endParaRPr lang="en-US"/>
          </a:p>
        </p:txBody>
      </p:sp>
      <p:sp>
        <p:nvSpPr>
          <p:cNvPr id="37990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7990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depreciation of special equipment represents a sunk cost. Furthermore, the equipment has no resale value, thus the special equipment and its associated depreciation expense are irrelevant to the decision.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54621822-16FA-48D4-914B-FEDF0CF2013C}" type="slidenum">
              <a:rPr lang="en-US"/>
              <a:pPr/>
              <a:t>34</a:t>
            </a:fld>
            <a:endParaRPr lang="en-US"/>
          </a:p>
        </p:txBody>
      </p:sp>
      <p:sp>
        <p:nvSpPr>
          <p:cNvPr id="7" name="Rectangle 7"/>
          <p:cNvSpPr>
            <a:spLocks noGrp="1" noChangeArrowheads="1"/>
          </p:cNvSpPr>
          <p:nvPr>
            <p:ph type="sldNum" sz="quarter" idx="5"/>
          </p:nvPr>
        </p:nvSpPr>
        <p:spPr>
          <a:ln/>
        </p:spPr>
        <p:txBody>
          <a:bodyPr/>
          <a:lstStyle/>
          <a:p>
            <a:fld id="{0C1EB691-F0B0-454F-B55B-F4BE8A3EA134}" type="slidenum">
              <a:rPr lang="en-US"/>
              <a:pPr/>
              <a:t>34</a:t>
            </a:fld>
            <a:endParaRPr lang="en-US"/>
          </a:p>
        </p:txBody>
      </p:sp>
      <p:sp>
        <p:nvSpPr>
          <p:cNvPr id="38195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8195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general factory overhead represents future costs that will be incurred regardless of whether Essex makes or buys part 4A; hence, it is also irrelevant to the decision</a:t>
            </a:r>
            <a:r>
              <a:rPr lang="en-US"/>
              <a: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C6915A06-3B28-4441-A63E-9D339D8C96CF}" type="slidenum">
              <a:rPr lang="en-US"/>
              <a:pPr/>
              <a:t>35</a:t>
            </a:fld>
            <a:endParaRPr lang="en-US"/>
          </a:p>
        </p:txBody>
      </p:sp>
      <p:sp>
        <p:nvSpPr>
          <p:cNvPr id="7" name="Rectangle 7"/>
          <p:cNvSpPr>
            <a:spLocks noGrp="1" noChangeArrowheads="1"/>
          </p:cNvSpPr>
          <p:nvPr>
            <p:ph type="sldNum" sz="quarter" idx="5"/>
          </p:nvPr>
        </p:nvSpPr>
        <p:spPr>
          <a:ln/>
        </p:spPr>
        <p:txBody>
          <a:bodyPr/>
          <a:lstStyle/>
          <a:p>
            <a:fld id="{A048DB88-C1BF-45C3-82D8-C91C4884513B}" type="slidenum">
              <a:rPr lang="en-US"/>
              <a:pPr/>
              <a:t>35</a:t>
            </a:fld>
            <a:endParaRPr lang="en-US"/>
          </a:p>
        </p:txBody>
      </p:sp>
      <p:sp>
        <p:nvSpPr>
          <p:cNvPr id="38400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8400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total avoidable costs of $340,000 are less than the $500,000 cost of buying the part, thereby suggesting that Essex should continue to make the part.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E45D25A4-320C-49EB-854F-EA0A3AAF3144}" type="slidenum">
              <a:rPr lang="en-US"/>
              <a:pPr/>
              <a:t>36</a:t>
            </a:fld>
            <a:endParaRPr lang="en-US"/>
          </a:p>
        </p:txBody>
      </p:sp>
      <p:sp>
        <p:nvSpPr>
          <p:cNvPr id="7" name="Rectangle 7"/>
          <p:cNvSpPr>
            <a:spLocks noGrp="1" noChangeArrowheads="1"/>
          </p:cNvSpPr>
          <p:nvPr>
            <p:ph type="sldNum" sz="quarter" idx="5"/>
          </p:nvPr>
        </p:nvSpPr>
        <p:spPr>
          <a:ln/>
        </p:spPr>
        <p:txBody>
          <a:bodyPr/>
          <a:lstStyle/>
          <a:p>
            <a:fld id="{15218750-AA7A-4B8D-AEAC-840B571096A9}" type="slidenum">
              <a:rPr lang="en-US"/>
              <a:pPr/>
              <a:t>36</a:t>
            </a:fld>
            <a:endParaRPr lang="en-US"/>
          </a:p>
        </p:txBody>
      </p:sp>
      <p:sp>
        <p:nvSpPr>
          <p:cNvPr id="38605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8605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An opportunity cost is the benefit that is foregone as a result of pursuing a course of action. These costs do not represent actual cash outlays and they are not recorded in the formal accounts of an organization. </a:t>
            </a:r>
          </a:p>
          <a:p>
            <a:endParaRPr lang="en-US">
              <a:cs typeface="Times New Roman" pitchFamily="18" charset="0"/>
            </a:endParaRPr>
          </a:p>
          <a:p>
            <a:r>
              <a:rPr lang="en-US"/>
              <a:t>In the Essex Company example that we just completed, if Essex had an alternative use for the capacity that it used to make part 4A, there would have been an opportunity cost to factor into the analysis.</a:t>
            </a:r>
          </a:p>
          <a:p>
            <a:r>
              <a:rPr lang="en-US">
                <a:cs typeface="Times New Roman" pitchFamily="18" charset="0"/>
              </a:rPr>
              <a:t> </a:t>
            </a:r>
          </a:p>
          <a:p>
            <a:r>
              <a:rPr lang="en-US">
                <a:cs typeface="Times New Roman" pitchFamily="18" charset="0"/>
              </a:rPr>
              <a:t>The opportunity cost would have been equal to the segment margin that could have been derived from the best alternative use of the space.</a:t>
            </a:r>
            <a:r>
              <a:rPr lang="en-US"/>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32BD41C8-D150-4301-BCCF-712581699E4C}" type="slidenum">
              <a:rPr lang="en-US"/>
              <a:pPr/>
              <a:t>37</a:t>
            </a:fld>
            <a:endParaRPr lang="en-US"/>
          </a:p>
        </p:txBody>
      </p:sp>
      <p:sp>
        <p:nvSpPr>
          <p:cNvPr id="7" name="Rectangle 7"/>
          <p:cNvSpPr>
            <a:spLocks noGrp="1" noChangeArrowheads="1"/>
          </p:cNvSpPr>
          <p:nvPr>
            <p:ph type="sldNum" sz="quarter" idx="5"/>
          </p:nvPr>
        </p:nvSpPr>
        <p:spPr>
          <a:ln/>
        </p:spPr>
        <p:txBody>
          <a:bodyPr/>
          <a:lstStyle/>
          <a:p>
            <a:fld id="{CE7B2167-97E9-4701-AB7C-9E7A2C2D6BE2}" type="slidenum">
              <a:rPr lang="en-US"/>
              <a:pPr/>
              <a:t>37</a:t>
            </a:fld>
            <a:endParaRPr lang="en-US"/>
          </a:p>
        </p:txBody>
      </p:sp>
      <p:sp>
        <p:nvSpPr>
          <p:cNvPr id="48640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486403" name="Rectangle 3"/>
          <p:cNvSpPr>
            <a:spLocks noGrp="1" noChangeArrowheads="1"/>
          </p:cNvSpPr>
          <p:nvPr>
            <p:ph type="body" idx="1"/>
          </p:nvPr>
        </p:nvSpPr>
        <p:spPr bwMode="auto">
          <a:xfrm>
            <a:off x="701675" y="4419600"/>
            <a:ext cx="5607050" cy="4183063"/>
          </a:xfrm>
          <a:prstGeom prst="rect">
            <a:avLst/>
          </a:prstGeom>
          <a:solidFill>
            <a:srgbClr val="FFFFFF"/>
          </a:solidFill>
          <a:ln>
            <a:solidFill>
              <a:srgbClr val="000000"/>
            </a:solidFill>
            <a:miter lim="800000"/>
            <a:headEnd/>
            <a:tailEnd/>
          </a:ln>
        </p:spPr>
        <p:txBody>
          <a:bodyPr/>
          <a:lstStyle/>
          <a:p>
            <a:r>
              <a:rPr lang="en-US">
                <a:latin typeface="Arial" charset="0"/>
              </a:rPr>
              <a:t>Learning objective number 4 is to prepare an analysis showing whether a special order should be accepted.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15AA4E44-EC90-4BE9-B6D7-F0AEC54282F3}" type="slidenum">
              <a:rPr lang="en-US"/>
              <a:pPr/>
              <a:t>38</a:t>
            </a:fld>
            <a:endParaRPr lang="en-US"/>
          </a:p>
        </p:txBody>
      </p:sp>
      <p:sp>
        <p:nvSpPr>
          <p:cNvPr id="7" name="Rectangle 7"/>
          <p:cNvSpPr>
            <a:spLocks noGrp="1" noChangeArrowheads="1"/>
          </p:cNvSpPr>
          <p:nvPr>
            <p:ph type="sldNum" sz="quarter" idx="5"/>
          </p:nvPr>
        </p:nvSpPr>
        <p:spPr>
          <a:ln/>
        </p:spPr>
        <p:txBody>
          <a:bodyPr/>
          <a:lstStyle/>
          <a:p>
            <a:fld id="{670DE6D9-29AA-4A7D-A44E-97B8ECF9A7C0}" type="slidenum">
              <a:rPr lang="en-US"/>
              <a:pPr/>
              <a:t>38</a:t>
            </a:fld>
            <a:endParaRPr lang="en-US"/>
          </a:p>
        </p:txBody>
      </p:sp>
      <p:sp>
        <p:nvSpPr>
          <p:cNvPr id="388098"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88099"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 special order is a one-time order that is not considered part of the company’s normal ongoing business.   </a:t>
            </a:r>
          </a:p>
          <a:p>
            <a:r>
              <a:rPr lang="en-US"/>
              <a:t> </a:t>
            </a:r>
          </a:p>
          <a:p>
            <a:r>
              <a:rPr lang="en-US">
                <a:cs typeface="Times New Roman" pitchFamily="18" charset="0"/>
              </a:rPr>
              <a:t>When analyzing a special order, only the incremental costs and benefits are relevant. Since the existing fixed manufacturing overhead costs would not be affected by the order, they are not relevant.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1680E0FC-C548-420A-AFF9-4BFA3EECF891}" type="slidenum">
              <a:rPr lang="en-US"/>
              <a:pPr/>
              <a:t>39</a:t>
            </a:fld>
            <a:endParaRPr lang="en-US"/>
          </a:p>
        </p:txBody>
      </p:sp>
      <p:sp>
        <p:nvSpPr>
          <p:cNvPr id="7" name="Rectangle 7"/>
          <p:cNvSpPr>
            <a:spLocks noGrp="1" noChangeArrowheads="1"/>
          </p:cNvSpPr>
          <p:nvPr>
            <p:ph type="sldNum" sz="quarter" idx="5"/>
          </p:nvPr>
        </p:nvSpPr>
        <p:spPr>
          <a:ln/>
        </p:spPr>
        <p:txBody>
          <a:bodyPr/>
          <a:lstStyle/>
          <a:p>
            <a:fld id="{4DDD96D4-D3C2-4D7D-97D8-08DD1F561DD2}" type="slidenum">
              <a:rPr lang="en-US"/>
              <a:pPr/>
              <a:t>39</a:t>
            </a:fld>
            <a:endParaRPr lang="en-US"/>
          </a:p>
        </p:txBody>
      </p:sp>
      <p:sp>
        <p:nvSpPr>
          <p:cNvPr id="390146" name="Rectangle 1026"/>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90147"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Assume the following information with respect to a special order opportunity for Jet, Inc. </a:t>
            </a:r>
          </a:p>
          <a:p>
            <a:endParaRPr lang="en-US"/>
          </a:p>
          <a:p>
            <a:r>
              <a:rPr lang="en-US"/>
              <a:t>Should Jet accept the offer?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EE1284C9-9348-40D6-907F-7C1D30724B7A}" type="slidenum">
              <a:rPr lang="en-US"/>
              <a:pPr/>
              <a:t>4</a:t>
            </a:fld>
            <a:endParaRPr lang="en-US"/>
          </a:p>
        </p:txBody>
      </p:sp>
      <p:sp>
        <p:nvSpPr>
          <p:cNvPr id="7" name="Rectangle 7"/>
          <p:cNvSpPr>
            <a:spLocks noGrp="1" noChangeArrowheads="1"/>
          </p:cNvSpPr>
          <p:nvPr>
            <p:ph type="sldNum" sz="quarter" idx="5"/>
          </p:nvPr>
        </p:nvSpPr>
        <p:spPr>
          <a:ln/>
        </p:spPr>
        <p:txBody>
          <a:bodyPr/>
          <a:lstStyle/>
          <a:p>
            <a:fld id="{932253CB-48C5-4CFB-9C71-76D0A2D1C28F}" type="slidenum">
              <a:rPr lang="en-US"/>
              <a:pPr/>
              <a:t>4</a:t>
            </a:fld>
            <a:endParaRPr lang="en-US"/>
          </a:p>
        </p:txBody>
      </p:sp>
      <p:sp>
        <p:nvSpPr>
          <p:cNvPr id="30822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0822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pPr marL="228600" indent="-228600"/>
            <a:r>
              <a:rPr lang="en-US"/>
              <a:t>An avoidable cost is a cost that can be eliminated, in whole or in part, by choosing one alternative over another. Avoidable costs are relevant costs. Unavoidable costs are irrelevant costs. </a:t>
            </a:r>
          </a:p>
          <a:p>
            <a:pPr marL="228600" indent="-228600"/>
            <a:endParaRPr lang="en-US"/>
          </a:p>
          <a:p>
            <a:pPr marL="228600" indent="-228600"/>
            <a:r>
              <a:rPr lang="en-US"/>
              <a:t>T</a:t>
            </a:r>
            <a:r>
              <a:rPr lang="en-US">
                <a:cs typeface="Times New Roman" pitchFamily="18" charset="0"/>
              </a:rPr>
              <a:t>wo broad categories of costs are never relevant in any decision: </a:t>
            </a:r>
          </a:p>
          <a:p>
            <a:pPr marL="228600" indent="-228600">
              <a:buFontTx/>
              <a:buAutoNum type="arabicPeriod"/>
            </a:pPr>
            <a:r>
              <a:rPr lang="en-US">
                <a:cs typeface="Times New Roman" pitchFamily="18" charset="0"/>
              </a:rPr>
              <a:t>A </a:t>
            </a:r>
            <a:r>
              <a:rPr lang="en-US"/>
              <a:t>sunk cost is a cost that has already been incurred and cannot be avoided regardless of what a manager decides to do. </a:t>
            </a:r>
          </a:p>
          <a:p>
            <a:pPr marL="228600" indent="-228600">
              <a:buFontTx/>
              <a:buAutoNum type="arabicPeriod"/>
            </a:pPr>
            <a:r>
              <a:rPr lang="en-US"/>
              <a:t>A future </a:t>
            </a:r>
            <a:r>
              <a:rPr lang="en-US">
                <a:cs typeface="Times New Roman" pitchFamily="18" charset="0"/>
              </a:rPr>
              <a:t>cost that does not differ between alternatives is never a relevant cost.</a:t>
            </a:r>
            <a:r>
              <a:rPr lang="en-US"/>
              <a:t>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AA9894FF-5B52-4997-8050-932DE324321C}" type="slidenum">
              <a:rPr lang="en-US"/>
              <a:pPr/>
              <a:t>40</a:t>
            </a:fld>
            <a:endParaRPr lang="en-US"/>
          </a:p>
        </p:txBody>
      </p:sp>
      <p:sp>
        <p:nvSpPr>
          <p:cNvPr id="7" name="Rectangle 7"/>
          <p:cNvSpPr>
            <a:spLocks noGrp="1" noChangeArrowheads="1"/>
          </p:cNvSpPr>
          <p:nvPr>
            <p:ph type="sldNum" sz="quarter" idx="5"/>
          </p:nvPr>
        </p:nvSpPr>
        <p:spPr>
          <a:ln/>
        </p:spPr>
        <p:txBody>
          <a:bodyPr/>
          <a:lstStyle/>
          <a:p>
            <a:fld id="{05CB8446-FFED-4375-A237-45C429B762F6}" type="slidenum">
              <a:rPr lang="en-US"/>
              <a:pPr/>
              <a:t>40</a:t>
            </a:fld>
            <a:endParaRPr lang="en-US"/>
          </a:p>
        </p:txBody>
      </p:sp>
      <p:sp>
        <p:nvSpPr>
          <p:cNvPr id="39219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9219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Part I</a:t>
            </a:r>
          </a:p>
          <a:p>
            <a:r>
              <a:rPr lang="en-US">
                <a:cs typeface="Times New Roman" pitchFamily="18" charset="0"/>
              </a:rPr>
              <a:t>A contribution format income statement for Jet’s normal sales of 5,000 units is as shown.</a:t>
            </a:r>
            <a:r>
              <a:rPr lang="en-US"/>
              <a:t> </a:t>
            </a:r>
          </a:p>
          <a:p>
            <a:endParaRPr lang="en-US"/>
          </a:p>
          <a:p>
            <a:r>
              <a:rPr lang="en-US"/>
              <a:t>Part II</a:t>
            </a:r>
          </a:p>
          <a:p>
            <a:r>
              <a:rPr lang="en-US"/>
              <a:t>Assume variable cost is $8 a unit.  Total variable cost would be 5,000 units times $8 a unit.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42A6B4BC-7262-4541-9668-D1037E6D0CDF}" type="slidenum">
              <a:rPr lang="en-US"/>
              <a:pPr/>
              <a:t>41</a:t>
            </a:fld>
            <a:endParaRPr lang="en-US"/>
          </a:p>
        </p:txBody>
      </p:sp>
      <p:sp>
        <p:nvSpPr>
          <p:cNvPr id="7" name="Rectangle 7"/>
          <p:cNvSpPr>
            <a:spLocks noGrp="1" noChangeArrowheads="1"/>
          </p:cNvSpPr>
          <p:nvPr>
            <p:ph type="sldNum" sz="quarter" idx="5"/>
          </p:nvPr>
        </p:nvSpPr>
        <p:spPr>
          <a:ln/>
        </p:spPr>
        <p:txBody>
          <a:bodyPr/>
          <a:lstStyle/>
          <a:p>
            <a:fld id="{A54A0487-4707-48A4-A6C4-C5EAE62F6658}" type="slidenum">
              <a:rPr lang="en-US"/>
              <a:pPr/>
              <a:t>41</a:t>
            </a:fld>
            <a:endParaRPr lang="en-US"/>
          </a:p>
        </p:txBody>
      </p:sp>
      <p:sp>
        <p:nvSpPr>
          <p:cNvPr id="39424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9424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If Jet accepts the special order, the incremental revenue of $30,000 will exceed the incremental costs of $24,000 by $6,000. This suggests that Jet should accept the order.  Notice that t</a:t>
            </a:r>
            <a:r>
              <a:rPr lang="en-US">
                <a:cs typeface="Times New Roman" pitchFamily="18" charset="0"/>
              </a:rPr>
              <a:t>his answer assumes that the fixed costs are unavoidable and that variable marketing costs must be incurred on the special order.</a:t>
            </a:r>
            <a:r>
              <a:rPr lang="en-US"/>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6A6FE321-712B-493E-AF78-D3165BE40376}" type="slidenum">
              <a:rPr lang="en-US"/>
              <a:pPr/>
              <a:t>42</a:t>
            </a:fld>
            <a:endParaRPr lang="en-US"/>
          </a:p>
        </p:txBody>
      </p:sp>
      <p:sp>
        <p:nvSpPr>
          <p:cNvPr id="7" name="Rectangle 7"/>
          <p:cNvSpPr>
            <a:spLocks noGrp="1" noChangeArrowheads="1"/>
          </p:cNvSpPr>
          <p:nvPr>
            <p:ph type="sldNum" sz="quarter" idx="5"/>
          </p:nvPr>
        </p:nvSpPr>
        <p:spPr>
          <a:ln/>
        </p:spPr>
        <p:txBody>
          <a:bodyPr/>
          <a:lstStyle/>
          <a:p>
            <a:fld id="{D0C39C5E-FBEB-4E34-9051-231C6C5A5D60}" type="slidenum">
              <a:rPr lang="en-US"/>
              <a:pPr/>
              <a:t>42</a:t>
            </a:fld>
            <a:endParaRPr lang="en-US"/>
          </a:p>
        </p:txBody>
      </p:sp>
      <p:sp>
        <p:nvSpPr>
          <p:cNvPr id="39629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9629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Take a minute and read the information provided about Northern Optical.</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C02962F0-EF78-4ECC-8521-799B9A75ED2B}" type="slidenum">
              <a:rPr lang="en-US"/>
              <a:pPr/>
              <a:t>43</a:t>
            </a:fld>
            <a:endParaRPr lang="en-US"/>
          </a:p>
        </p:txBody>
      </p:sp>
      <p:sp>
        <p:nvSpPr>
          <p:cNvPr id="7" name="Rectangle 7"/>
          <p:cNvSpPr>
            <a:spLocks noGrp="1" noChangeArrowheads="1"/>
          </p:cNvSpPr>
          <p:nvPr>
            <p:ph type="sldNum" sz="quarter" idx="5"/>
          </p:nvPr>
        </p:nvSpPr>
        <p:spPr>
          <a:ln/>
        </p:spPr>
        <p:txBody>
          <a:bodyPr/>
          <a:lstStyle/>
          <a:p>
            <a:fld id="{2D62D0E6-68FD-4A90-BBC8-E288C5110943}" type="slidenum">
              <a:rPr lang="en-US"/>
              <a:pPr/>
              <a:t>43</a:t>
            </a:fld>
            <a:endParaRPr lang="en-US"/>
          </a:p>
        </p:txBody>
      </p:sp>
      <p:sp>
        <p:nvSpPr>
          <p:cNvPr id="398338" name="Rectangle 1026"/>
          <p:cNvSpPr>
            <a:spLocks noGrp="1" noRot="1" noChangeAspect="1" noChangeArrowheads="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98339" name="Rectangle 1027"/>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solidFill>
                  <a:srgbClr val="000000"/>
                </a:solidFill>
              </a:rPr>
              <a:t>What is the rock bottom minimum price below which Northern Optical should not go in its negotiations with the customer?</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49ED982F-8BF7-4D0B-AEEB-711A9D5D8CDA}" type="slidenum">
              <a:rPr lang="en-US"/>
              <a:pPr/>
              <a:t>44</a:t>
            </a:fld>
            <a:endParaRPr lang="en-US"/>
          </a:p>
        </p:txBody>
      </p:sp>
      <p:sp>
        <p:nvSpPr>
          <p:cNvPr id="7" name="Rectangle 7"/>
          <p:cNvSpPr>
            <a:spLocks noGrp="1" noChangeArrowheads="1"/>
          </p:cNvSpPr>
          <p:nvPr>
            <p:ph type="sldNum" sz="quarter" idx="5"/>
          </p:nvPr>
        </p:nvSpPr>
        <p:spPr>
          <a:ln/>
        </p:spPr>
        <p:txBody>
          <a:bodyPr/>
          <a:lstStyle/>
          <a:p>
            <a:fld id="{DCF11BCF-93D5-4BC7-B65E-C46B435F7418}" type="slidenum">
              <a:rPr lang="en-US"/>
              <a:pPr/>
              <a:t>44</a:t>
            </a:fld>
            <a:endParaRPr lang="en-US"/>
          </a:p>
        </p:txBody>
      </p:sp>
      <p:sp>
        <p:nvSpPr>
          <p:cNvPr id="400386" name="Rectangle 2"/>
          <p:cNvSpPr>
            <a:spLocks noGrp="1" noRot="1" noChangeAspect="1" noChangeArrowheads="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40038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$15.  Take a minute and review the solution to this problem before proceeding to the next slide.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751C3D75-C58C-4177-9B5E-EA043AA76853}" type="slidenum">
              <a:rPr lang="en-US"/>
              <a:pPr/>
              <a:t>45</a:t>
            </a:fld>
            <a:endParaRPr lang="en-US"/>
          </a:p>
        </p:txBody>
      </p:sp>
      <p:sp>
        <p:nvSpPr>
          <p:cNvPr id="7" name="Rectangle 7"/>
          <p:cNvSpPr>
            <a:spLocks noGrp="1" noChangeArrowheads="1"/>
          </p:cNvSpPr>
          <p:nvPr>
            <p:ph type="sldNum" sz="quarter" idx="5"/>
          </p:nvPr>
        </p:nvSpPr>
        <p:spPr>
          <a:ln/>
        </p:spPr>
        <p:txBody>
          <a:bodyPr/>
          <a:lstStyle/>
          <a:p>
            <a:fld id="{665ED76E-1975-4A8B-8193-FD1E556280AF}" type="slidenum">
              <a:rPr lang="en-US"/>
              <a:pPr/>
              <a:t>45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End of chapter 13.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66C67512-C6E6-4017-8E5F-78EF8EBA1AA0}" type="slidenum">
              <a:rPr lang="en-US"/>
              <a:pPr/>
              <a:t>5</a:t>
            </a:fld>
            <a:endParaRPr lang="en-US"/>
          </a:p>
        </p:txBody>
      </p:sp>
      <p:sp>
        <p:nvSpPr>
          <p:cNvPr id="7" name="Rectangle 7"/>
          <p:cNvSpPr>
            <a:spLocks noGrp="1" noChangeArrowheads="1"/>
          </p:cNvSpPr>
          <p:nvPr>
            <p:ph type="sldNum" sz="quarter" idx="5"/>
          </p:nvPr>
        </p:nvSpPr>
        <p:spPr>
          <a:ln/>
        </p:spPr>
        <p:txBody>
          <a:bodyPr/>
          <a:lstStyle/>
          <a:p>
            <a:fld id="{6D762385-BC57-469D-ACAF-CACD76F6BE81}" type="slidenum">
              <a:rPr lang="en-US"/>
              <a:pPr/>
              <a:t>5</a:t>
            </a:fld>
            <a:endParaRPr lang="en-US"/>
          </a:p>
        </p:txBody>
      </p:sp>
      <p:sp>
        <p:nvSpPr>
          <p:cNvPr id="31027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1027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Relevant cost analysis is a two-step process.  </a:t>
            </a:r>
          </a:p>
          <a:p>
            <a:endParaRPr lang="en-US">
              <a:cs typeface="Times New Roman" pitchFamily="18" charset="0"/>
            </a:endParaRPr>
          </a:p>
          <a:p>
            <a:r>
              <a:rPr lang="en-US"/>
              <a:t>The first step is to eliminate costs and benefits that do not differ between alternatives. These irrelevant costs consist of sunk costs and future costs that do not differ between alternatives.  </a:t>
            </a:r>
          </a:p>
          <a:p>
            <a:endParaRPr lang="en-US"/>
          </a:p>
          <a:p>
            <a:r>
              <a:rPr lang="en-US"/>
              <a:t>The second step i</a:t>
            </a:r>
            <a:r>
              <a:rPr lang="en-US">
                <a:cs typeface="Times New Roman" pitchFamily="18" charset="0"/>
              </a:rPr>
              <a:t>s to use the remaining costs and benefits that differ between alternatives in making the decision. The costs that remain are the differential, or avoidable, costs.</a:t>
            </a:r>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105DB46E-DDF4-4A95-9238-FB05B8AD7021}" type="slidenum">
              <a:rPr lang="en-US"/>
              <a:pPr/>
              <a:t>6</a:t>
            </a:fld>
            <a:endParaRPr lang="en-US"/>
          </a:p>
        </p:txBody>
      </p:sp>
      <p:sp>
        <p:nvSpPr>
          <p:cNvPr id="7" name="Rectangle 7"/>
          <p:cNvSpPr>
            <a:spLocks noGrp="1" noChangeArrowheads="1"/>
          </p:cNvSpPr>
          <p:nvPr>
            <p:ph type="sldNum" sz="quarter" idx="5"/>
          </p:nvPr>
        </p:nvSpPr>
        <p:spPr>
          <a:ln/>
        </p:spPr>
        <p:txBody>
          <a:bodyPr/>
          <a:lstStyle/>
          <a:p>
            <a:fld id="{D80D7A7E-70A0-40E5-803E-C6541E1DDFC2}" type="slidenum">
              <a:rPr lang="en-US"/>
              <a:pPr/>
              <a:t>6</a:t>
            </a:fld>
            <a:endParaRPr lang="en-US"/>
          </a:p>
        </p:txBody>
      </p:sp>
      <p:sp>
        <p:nvSpPr>
          <p:cNvPr id="31232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12323"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t>Costs that are relevant in one decision situation may not be relevant in another context. Thus, in each decision situation, the manager must examine the data at hand and isolate the relevant costs.</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ECA4D201-20F0-49CD-ADCB-D586D09D7B91}" type="slidenum">
              <a:rPr lang="en-US"/>
              <a:pPr/>
              <a:t>7</a:t>
            </a:fld>
            <a:endParaRPr lang="en-US"/>
          </a:p>
        </p:txBody>
      </p:sp>
      <p:sp>
        <p:nvSpPr>
          <p:cNvPr id="7" name="Rectangle 7"/>
          <p:cNvSpPr>
            <a:spLocks noGrp="1" noChangeArrowheads="1"/>
          </p:cNvSpPr>
          <p:nvPr>
            <p:ph type="sldNum" sz="quarter" idx="5"/>
          </p:nvPr>
        </p:nvSpPr>
        <p:spPr>
          <a:ln/>
        </p:spPr>
        <p:txBody>
          <a:bodyPr/>
          <a:lstStyle/>
          <a:p>
            <a:fld id="{5ABDE24A-23E5-40F7-9CA0-8AFB475F0BD2}" type="slidenum">
              <a:rPr lang="en-US"/>
              <a:pPr/>
              <a:t>7</a:t>
            </a:fld>
            <a:endParaRPr lang="en-US"/>
          </a:p>
        </p:txBody>
      </p:sp>
      <p:sp>
        <p:nvSpPr>
          <p:cNvPr id="32870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28707"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Assume the following information for a company considering a new labor-saving machine that rents for $3,000 per year. </a:t>
            </a:r>
          </a:p>
          <a:p>
            <a:r>
              <a:rPr lang="en-US">
                <a:cs typeface="Times New Roman" pitchFamily="18" charset="0"/>
              </a:rPr>
              <a:t> </a:t>
            </a:r>
          </a:p>
          <a:p>
            <a:r>
              <a:rPr lang="en-US">
                <a:cs typeface="Times New Roman" pitchFamily="18" charset="0"/>
              </a:rPr>
              <a:t>The</a:t>
            </a:r>
            <a:r>
              <a:rPr lang="en-US"/>
              <a:t> total approach requires constructing two contribution format income statements – one for each alternative.  </a:t>
            </a:r>
          </a:p>
          <a:p>
            <a:endParaRPr lang="en-US">
              <a:cs typeface="Times New Roman" pitchFamily="18" charset="0"/>
            </a:endParaRPr>
          </a:p>
          <a:p>
            <a:r>
              <a:rPr lang="en-US">
                <a:cs typeface="Times New Roman" pitchFamily="18" charset="0"/>
              </a:rPr>
              <a:t>The difference between the two income statements of $12,000 equals the differential benefits shown at the bottom of the right-hand column.</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D16D6301-97C4-406F-8C5B-CC0C87D2A1A2}" type="slidenum">
              <a:rPr lang="en-US"/>
              <a:pPr/>
              <a:t>8</a:t>
            </a:fld>
            <a:endParaRPr lang="en-US"/>
          </a:p>
        </p:txBody>
      </p:sp>
      <p:sp>
        <p:nvSpPr>
          <p:cNvPr id="7" name="Rectangle 7"/>
          <p:cNvSpPr>
            <a:spLocks noGrp="1" noChangeArrowheads="1"/>
          </p:cNvSpPr>
          <p:nvPr>
            <p:ph type="sldNum" sz="quarter" idx="5"/>
          </p:nvPr>
        </p:nvSpPr>
        <p:spPr>
          <a:ln/>
        </p:spPr>
        <p:txBody>
          <a:bodyPr/>
          <a:lstStyle/>
          <a:p>
            <a:fld id="{46D7199F-54F8-4FD0-9789-6D1D04560D3B}" type="slidenum">
              <a:rPr lang="en-US"/>
              <a:pPr/>
              <a:t>8</a:t>
            </a:fld>
            <a:endParaRPr lang="en-US"/>
          </a:p>
        </p:txBody>
      </p:sp>
      <p:sp>
        <p:nvSpPr>
          <p:cNvPr id="330754"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33075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r>
              <a:rPr lang="en-US">
                <a:cs typeface="Times New Roman" pitchFamily="18" charset="0"/>
              </a:rPr>
              <a:t>The most efficient means of analyzing this decision is to use the differential approach to isolate the relevant costs and benefits as shown.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3-</a:t>
            </a:r>
            <a:fld id="{3F824603-C291-4763-A2FF-55CF3DA244F2}" type="slidenum">
              <a:rPr lang="en-US"/>
              <a:pPr/>
              <a:t>9</a:t>
            </a:fld>
            <a:endParaRPr lang="en-US"/>
          </a:p>
        </p:txBody>
      </p:sp>
      <p:sp>
        <p:nvSpPr>
          <p:cNvPr id="7" name="Rectangle 7"/>
          <p:cNvSpPr>
            <a:spLocks noGrp="1" noChangeArrowheads="1"/>
          </p:cNvSpPr>
          <p:nvPr>
            <p:ph type="sldNum" sz="quarter" idx="5"/>
          </p:nvPr>
        </p:nvSpPr>
        <p:spPr>
          <a:ln/>
        </p:spPr>
        <p:txBody>
          <a:bodyPr/>
          <a:lstStyle/>
          <a:p>
            <a:fld id="{C98B222F-B270-4D93-9432-C8F76B413ED4}" type="slidenum">
              <a:rPr lang="en-US"/>
              <a:pPr/>
              <a:t>9</a:t>
            </a:fld>
            <a:endParaRPr lang="en-US"/>
          </a:p>
        </p:txBody>
      </p:sp>
      <p:sp>
        <p:nvSpPr>
          <p:cNvPr id="482306"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482307" name="Rectangle 3"/>
          <p:cNvSpPr>
            <a:spLocks noGrp="1" noChangeArrowheads="1"/>
          </p:cNvSpPr>
          <p:nvPr>
            <p:ph type="body" idx="1"/>
          </p:nvPr>
        </p:nvSpPr>
        <p:spPr bwMode="auto">
          <a:xfrm>
            <a:off x="701675" y="4416425"/>
            <a:ext cx="5607050" cy="4183063"/>
          </a:xfrm>
          <a:prstGeom prst="rect">
            <a:avLst/>
          </a:prstGeom>
          <a:solidFill>
            <a:srgbClr val="FFFFFF"/>
          </a:solidFill>
          <a:ln>
            <a:solidFill>
              <a:srgbClr val="000000"/>
            </a:solidFill>
            <a:miter lim="800000"/>
            <a:headEnd/>
            <a:tailEnd/>
          </a:ln>
        </p:spPr>
        <p:txBody>
          <a:bodyPr/>
          <a:lstStyle/>
          <a:p>
            <a:r>
              <a:rPr lang="en-US">
                <a:latin typeface="Arial" charset="0"/>
              </a:rPr>
              <a:t>Learning objective number 2 is to prepare an analysis showing whether a product line or other business segment should be dropped or retained.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31" name="Rectangle 15"/>
          <p:cNvSpPr>
            <a:spLocks noGrp="1" noChangeArrowheads="1"/>
          </p:cNvSpPr>
          <p:nvPr>
            <p:ph type="ctrTitle"/>
          </p:nvPr>
        </p:nvSpPr>
        <p:spPr>
          <a:xfrm>
            <a:off x="685800" y="1752600"/>
            <a:ext cx="7772400" cy="1470025"/>
          </a:xfrm>
        </p:spPr>
        <p:txBody>
          <a:bodyPr/>
          <a:lstStyle>
            <a:lvl1pPr>
              <a:defRPr sz="4400"/>
            </a:lvl1pPr>
          </a:lstStyle>
          <a:p>
            <a:r>
              <a:rPr lang="en-US"/>
              <a:t>Chapter Title</a:t>
            </a:r>
          </a:p>
        </p:txBody>
      </p:sp>
      <p:sp>
        <p:nvSpPr>
          <p:cNvPr id="9232" name="Rectangle 16"/>
          <p:cNvSpPr>
            <a:spLocks noGrp="1" noChangeArrowheads="1"/>
          </p:cNvSpPr>
          <p:nvPr>
            <p:ph type="subTitle" idx="1"/>
          </p:nvPr>
        </p:nvSpPr>
        <p:spPr>
          <a:xfrm>
            <a:off x="1371600" y="4114800"/>
            <a:ext cx="6400800" cy="1752600"/>
          </a:xfrm>
        </p:spPr>
        <p:txBody>
          <a:bodyPr/>
          <a:lstStyle>
            <a:lvl1pPr marL="0" indent="0" algn="ctr">
              <a:buFont typeface="Times" pitchFamily="34" charset="0"/>
              <a:buNone/>
              <a:defRPr/>
            </a:lvl1pPr>
          </a:lstStyle>
          <a:p>
            <a:r>
              <a:rPr lang="en-US"/>
              <a:t>Chapter Number</a:t>
            </a:r>
          </a:p>
        </p:txBody>
      </p:sp>
      <p:sp>
        <p:nvSpPr>
          <p:cNvPr id="9233" name="Text Box 17"/>
          <p:cNvSpPr txBox="1">
            <a:spLocks noChangeArrowheads="1"/>
          </p:cNvSpPr>
          <p:nvPr userDrawn="1"/>
        </p:nvSpPr>
        <p:spPr bwMode="auto">
          <a:xfrm>
            <a:off x="6191250" y="6613525"/>
            <a:ext cx="2952750" cy="244475"/>
          </a:xfrm>
          <a:prstGeom prst="rect">
            <a:avLst/>
          </a:prstGeom>
          <a:noFill/>
          <a:ln w="9525">
            <a:noFill/>
            <a:miter lim="800000"/>
            <a:headEnd/>
            <a:tailEnd/>
          </a:ln>
          <a:effectLst/>
        </p:spPr>
        <p:txBody>
          <a:bodyPr wrap="none">
            <a:spAutoFit/>
          </a:bodyPr>
          <a:lstStyle/>
          <a:p>
            <a:r>
              <a:rPr lang="en-US" sz="1000" i="1">
                <a:latin typeface="Times" pitchFamily="34" charset="0"/>
              </a:rPr>
              <a:t>Copyright © 2008, The McGraw-Hill Companies, Inc.</a:t>
            </a:r>
          </a:p>
        </p:txBody>
      </p:sp>
      <p:sp>
        <p:nvSpPr>
          <p:cNvPr id="9234" name="Text Box 18"/>
          <p:cNvSpPr txBox="1">
            <a:spLocks noChangeArrowheads="1"/>
          </p:cNvSpPr>
          <p:nvPr userDrawn="1"/>
        </p:nvSpPr>
        <p:spPr bwMode="auto">
          <a:xfrm>
            <a:off x="152400" y="6613525"/>
            <a:ext cx="1185863" cy="244475"/>
          </a:xfrm>
          <a:prstGeom prst="rect">
            <a:avLst/>
          </a:prstGeom>
          <a:noFill/>
          <a:ln w="9525">
            <a:noFill/>
            <a:miter lim="800000"/>
            <a:headEnd/>
            <a:tailEnd/>
          </a:ln>
          <a:effectLst/>
        </p:spPr>
        <p:txBody>
          <a:bodyPr wrap="none">
            <a:spAutoFit/>
          </a:bodyPr>
          <a:lstStyle/>
          <a:p>
            <a:r>
              <a:rPr lang="en-US" sz="1000" i="1">
                <a:latin typeface="Times" pitchFamily="34" charset="0"/>
              </a:rPr>
              <a:t>McGraw-Hill/Irwin</a:t>
            </a:r>
          </a:p>
        </p:txBody>
      </p:sp>
      <p:pic>
        <p:nvPicPr>
          <p:cNvPr id="9235" name="Picture 19" descr="j0200553"/>
          <p:cNvPicPr>
            <a:picLocks noChangeAspect="1" noChangeArrowheads="1"/>
          </p:cNvPicPr>
          <p:nvPr userDrawn="1"/>
        </p:nvPicPr>
        <p:blipFill>
          <a:blip r:embed="rId2" cstate="print"/>
          <a:srcRect/>
          <a:stretch>
            <a:fillRect/>
          </a:stretch>
        </p:blipFill>
        <p:spPr bwMode="auto">
          <a:xfrm>
            <a:off x="0" y="4800600"/>
            <a:ext cx="1447800" cy="1828800"/>
          </a:xfrm>
          <a:prstGeom prst="rect">
            <a:avLst/>
          </a:prstGeom>
          <a:noFill/>
        </p:spPr>
      </p:pic>
      <p:sp>
        <p:nvSpPr>
          <p:cNvPr id="9236" name="AutoShape 20"/>
          <p:cNvSpPr>
            <a:spLocks noChangeArrowheads="1"/>
          </p:cNvSpPr>
          <p:nvPr userDrawn="1"/>
        </p:nvSpPr>
        <p:spPr bwMode="auto">
          <a:xfrm>
            <a:off x="685800" y="3562350"/>
            <a:ext cx="7696200" cy="152400"/>
          </a:xfrm>
          <a:prstGeom prst="roundRect">
            <a:avLst>
              <a:gd name="adj" fmla="val 16667"/>
            </a:avLst>
          </a:prstGeom>
          <a:gradFill rotWithShape="1">
            <a:gsLst>
              <a:gs pos="0">
                <a:srgbClr val="FBD979"/>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400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76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D979"/>
        </a:solidFill>
        <a:effectLst/>
      </p:bgPr>
    </p:bg>
    <p:spTree>
      <p:nvGrpSpPr>
        <p:cNvPr id="1" name=""/>
        <p:cNvGrpSpPr/>
        <p:nvPr/>
      </p:nvGrpSpPr>
      <p:grpSpPr>
        <a:xfrm>
          <a:off x="0" y="0"/>
          <a:ext cx="0" cy="0"/>
          <a:chOff x="0" y="0"/>
          <a:chExt cx="0" cy="0"/>
        </a:xfrm>
      </p:grpSpPr>
      <p:sp>
        <p:nvSpPr>
          <p:cNvPr id="8209" name="Rectangle 17"/>
          <p:cNvSpPr>
            <a:spLocks noGrp="1" noChangeArrowheads="1"/>
          </p:cNvSpPr>
          <p:nvPr>
            <p:ph type="title"/>
          </p:nvPr>
        </p:nvSpPr>
        <p:spPr bwMode="auto">
          <a:xfrm>
            <a:off x="152400" y="76200"/>
            <a:ext cx="8915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10" name="Rectangle 18"/>
          <p:cNvSpPr>
            <a:spLocks noGrp="1" noChangeArrowheads="1"/>
          </p:cNvSpPr>
          <p:nvPr>
            <p:ph type="body" idx="1"/>
          </p:nvPr>
        </p:nvSpPr>
        <p:spPr bwMode="auto">
          <a:xfrm>
            <a:off x="228600" y="1219200"/>
            <a:ext cx="86868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211" name="Text Box 19"/>
          <p:cNvSpPr txBox="1">
            <a:spLocks noChangeArrowheads="1"/>
          </p:cNvSpPr>
          <p:nvPr userDrawn="1"/>
        </p:nvSpPr>
        <p:spPr bwMode="auto">
          <a:xfrm>
            <a:off x="6191250" y="6613525"/>
            <a:ext cx="2952750" cy="244475"/>
          </a:xfrm>
          <a:prstGeom prst="rect">
            <a:avLst/>
          </a:prstGeom>
          <a:noFill/>
          <a:ln w="9525">
            <a:noFill/>
            <a:miter lim="800000"/>
            <a:headEnd/>
            <a:tailEnd/>
          </a:ln>
          <a:effectLst/>
        </p:spPr>
        <p:txBody>
          <a:bodyPr wrap="none">
            <a:spAutoFit/>
          </a:bodyPr>
          <a:lstStyle/>
          <a:p>
            <a:r>
              <a:rPr lang="en-US" sz="1000" i="1">
                <a:latin typeface="Times" pitchFamily="34" charset="0"/>
              </a:rPr>
              <a:t>Copyright © 2008, The McGraw-Hill Companies, Inc.</a:t>
            </a:r>
          </a:p>
        </p:txBody>
      </p:sp>
      <p:sp>
        <p:nvSpPr>
          <p:cNvPr id="8212" name="Text Box 20"/>
          <p:cNvSpPr txBox="1">
            <a:spLocks noChangeArrowheads="1"/>
          </p:cNvSpPr>
          <p:nvPr userDrawn="1"/>
        </p:nvSpPr>
        <p:spPr bwMode="auto">
          <a:xfrm>
            <a:off x="152400" y="6613525"/>
            <a:ext cx="1185863" cy="244475"/>
          </a:xfrm>
          <a:prstGeom prst="rect">
            <a:avLst/>
          </a:prstGeom>
          <a:noFill/>
          <a:ln w="9525">
            <a:noFill/>
            <a:miter lim="800000"/>
            <a:headEnd/>
            <a:tailEnd/>
          </a:ln>
          <a:effectLst/>
        </p:spPr>
        <p:txBody>
          <a:bodyPr wrap="none">
            <a:spAutoFit/>
          </a:bodyPr>
          <a:lstStyle/>
          <a:p>
            <a:r>
              <a:rPr lang="en-US" sz="1000" i="1">
                <a:latin typeface="Times" pitchFamily="34" charset="0"/>
              </a:rPr>
              <a:t>McGraw-Hill/Irwin</a:t>
            </a:r>
          </a:p>
        </p:txBody>
      </p:sp>
      <p:sp>
        <p:nvSpPr>
          <p:cNvPr id="8214" name="AutoShape 22"/>
          <p:cNvSpPr>
            <a:spLocks noChangeArrowheads="1"/>
          </p:cNvSpPr>
          <p:nvPr userDrawn="1"/>
        </p:nvSpPr>
        <p:spPr bwMode="auto">
          <a:xfrm>
            <a:off x="152400" y="933450"/>
            <a:ext cx="8915400" cy="152400"/>
          </a:xfrm>
          <a:prstGeom prst="roundRect">
            <a:avLst>
              <a:gd name="adj" fmla="val 16667"/>
            </a:avLst>
          </a:prstGeom>
          <a:gradFill rotWithShape="1">
            <a:gsLst>
              <a:gs pos="0">
                <a:srgbClr val="FBD979"/>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n-GB"/>
          </a:p>
        </p:txBody>
      </p:sp>
      <p:sp>
        <p:nvSpPr>
          <p:cNvPr id="8216" name="Text Box 24"/>
          <p:cNvSpPr txBox="1">
            <a:spLocks noChangeArrowheads="1"/>
          </p:cNvSpPr>
          <p:nvPr userDrawn="1"/>
        </p:nvSpPr>
        <p:spPr bwMode="auto">
          <a:xfrm>
            <a:off x="20638" y="0"/>
            <a:ext cx="588962" cy="274638"/>
          </a:xfrm>
          <a:prstGeom prst="rect">
            <a:avLst/>
          </a:prstGeom>
          <a:noFill/>
          <a:ln w="9525">
            <a:noFill/>
            <a:miter lim="800000"/>
            <a:headEnd/>
            <a:tailEnd/>
          </a:ln>
          <a:effectLst/>
        </p:spPr>
        <p:txBody>
          <a:bodyPr wrap="none">
            <a:spAutoFit/>
          </a:bodyPr>
          <a:lstStyle/>
          <a:p>
            <a:pPr algn="r"/>
            <a:r>
              <a:rPr lang="en-US" sz="1200" b="1"/>
              <a:t>13-</a:t>
            </a:r>
            <a:fld id="{849D5FC5-0215-4E94-B843-71661C6C2FE0}" type="slidenum">
              <a:rPr lang="en-US" sz="1200" b="1"/>
              <a:pPr algn="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Arial" charset="0"/>
        </a:defRPr>
      </a:lvl2pPr>
      <a:lvl3pPr algn="ctr" rtl="0" fontAlgn="base">
        <a:spcBef>
          <a:spcPct val="0"/>
        </a:spcBef>
        <a:spcAft>
          <a:spcPct val="0"/>
        </a:spcAft>
        <a:defRPr sz="3600" b="1">
          <a:solidFill>
            <a:schemeClr val="tx2"/>
          </a:solidFill>
          <a:latin typeface="Arial" charset="0"/>
        </a:defRPr>
      </a:lvl3pPr>
      <a:lvl4pPr algn="ctr" rtl="0" fontAlgn="base">
        <a:spcBef>
          <a:spcPct val="0"/>
        </a:spcBef>
        <a:spcAft>
          <a:spcPct val="0"/>
        </a:spcAft>
        <a:defRPr sz="3600" b="1">
          <a:solidFill>
            <a:schemeClr val="tx2"/>
          </a:solidFill>
          <a:latin typeface="Arial" charset="0"/>
        </a:defRPr>
      </a:lvl4pPr>
      <a:lvl5pPr algn="ctr" rtl="0" fontAlgn="base">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Times" pitchFamily="34" charset="0"/>
        <a:buChar char="•"/>
        <a:defRPr sz="30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w"/>
        <a:defRPr sz="2600">
          <a:solidFill>
            <a:schemeClr val="tx1"/>
          </a:solidFill>
          <a:latin typeface="+mn-lt"/>
        </a:defRPr>
      </a:lvl2pPr>
      <a:lvl3pPr marL="108585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3pPr>
      <a:lvl4pPr marL="1428750" indent="-228600" algn="l" rtl="0" fontAlgn="base">
        <a:spcBef>
          <a:spcPct val="20000"/>
        </a:spcBef>
        <a:spcAft>
          <a:spcPct val="0"/>
        </a:spcAft>
        <a:buClr>
          <a:schemeClr val="accent2"/>
        </a:buClr>
        <a:buFont typeface="Times" pitchFamily="34" charset="0"/>
        <a:buChar char="•"/>
        <a:defRPr sz="2000">
          <a:solidFill>
            <a:schemeClr val="tx1"/>
          </a:solidFill>
          <a:latin typeface="+mn-lt"/>
        </a:defRPr>
      </a:lvl4pPr>
      <a:lvl5pPr marL="17716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oleObject" Target="../embeddings/Microsoft_Office_Excel_97-2003_Worksheet4.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Microsoft_Office_Excel_97-2003_Worksheet5.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6.emf"/><Relationship Id="rId4" Type="http://schemas.openxmlformats.org/officeDocument/2006/relationships/oleObject" Target="../embeddings/Microsoft_Office_Excel_97-2003_Worksheet6.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image" Target="../media/image18.emf"/><Relationship Id="rId4" Type="http://schemas.openxmlformats.org/officeDocument/2006/relationships/oleObject" Target="../embeddings/Microsoft_Office_Excel_97-2003_Worksheet7.xls"/></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Microsoft_Office_Excel_97-2003_Worksheet8.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Microsoft_Office_Excel_97-2003_Worksheet9.xls"/></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Microsoft_Office_Excel_97-2003_Worksheet10.xls"/></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Microsoft_Office_Excel_97-2003_Worksheet11.xls"/></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Microsoft_Office_Excel_97-2003_Worksheet12.xls"/></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Microsoft_Office_Excel_97-2003_Worksheet13.xls"/></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oleObject" Target="../embeddings/Microsoft_Office_Excel_97-2003_Worksheet14.xls"/></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17.vml"/><Relationship Id="rId4" Type="http://schemas.openxmlformats.org/officeDocument/2006/relationships/oleObject" Target="../embeddings/Microsoft_Office_Excel_97-2003_Worksheet15.xls"/></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oleObject" Target="../embeddings/Microsoft_Office_Excel_97-2003_Worksheet16.xls"/></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oleObject" Target="../embeddings/Microsoft_Office_Excel_97-2003_Worksheet17.xls"/></Relationships>
</file>

<file path=ppt/slides/_rels/slide36.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Microsoft_Office_Excel_97-2003_Worksheet18.xls"/></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Microsoft_Office_Excel_97-2003_Worksheet19.xls"/></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4.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Microsoft_Office_Excel_97-2003_Worksheet3.xls"/><Relationship Id="rId4" Type="http://schemas.openxmlformats.org/officeDocument/2006/relationships/oleObject" Target="../embeddings/Microsoft_Office_Excel_97-2003_Worksheet2.xls"/></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ctrTitle"/>
          </p:nvPr>
        </p:nvSpPr>
        <p:spPr/>
        <p:txBody>
          <a:bodyPr/>
          <a:lstStyle/>
          <a:p>
            <a:r>
              <a:rPr lang="en-US"/>
              <a:t>Relevant Costs for Decision Making</a:t>
            </a:r>
          </a:p>
        </p:txBody>
      </p:sp>
      <p:sp>
        <p:nvSpPr>
          <p:cNvPr id="303107" name="Rectangle 3"/>
          <p:cNvSpPr>
            <a:spLocks noGrp="1" noChangeArrowheads="1"/>
          </p:cNvSpPr>
          <p:nvPr>
            <p:ph type="subTitle" idx="1"/>
          </p:nvPr>
        </p:nvSpPr>
        <p:spPr/>
        <p:txBody>
          <a:bodyPr/>
          <a:lstStyle/>
          <a:p>
            <a:r>
              <a:rPr lang="en-US"/>
              <a:t>Chapter Thirteen</a:t>
            </a: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noFill/>
          <a:ln/>
        </p:spPr>
        <p:txBody>
          <a:bodyPr lIns="90488" tIns="44450" rIns="90488" bIns="44450"/>
          <a:lstStyle/>
          <a:p>
            <a:r>
              <a:rPr lang="en-US"/>
              <a:t>Adding/Dropping Segments</a:t>
            </a:r>
          </a:p>
        </p:txBody>
      </p:sp>
      <p:sp>
        <p:nvSpPr>
          <p:cNvPr id="333827" name="Rectangle 3"/>
          <p:cNvSpPr>
            <a:spLocks noGrp="1" noChangeArrowheads="1"/>
          </p:cNvSpPr>
          <p:nvPr>
            <p:ph type="body" idx="1"/>
          </p:nvPr>
        </p:nvSpPr>
        <p:spPr>
          <a:xfrm>
            <a:off x="762000" y="1524000"/>
            <a:ext cx="7620000" cy="4648200"/>
          </a:xfrm>
          <a:solidFill>
            <a:schemeClr val="folHlink"/>
          </a:solidFill>
          <a:ln w="12699">
            <a:solidFill>
              <a:srgbClr val="000000"/>
            </a:solidFill>
          </a:ln>
          <a:effectLst>
            <a:outerShdw dist="35921" dir="2700000" algn="ctr" rotWithShape="0">
              <a:srgbClr val="000000"/>
            </a:outerShdw>
          </a:effectLst>
        </p:spPr>
        <p:txBody>
          <a:bodyPr lIns="90488" tIns="44450" rIns="90488" bIns="44450"/>
          <a:lstStyle/>
          <a:p>
            <a:pPr algn="ctr">
              <a:buFont typeface="Times" pitchFamily="34" charset="0"/>
              <a:buNone/>
            </a:pPr>
            <a:r>
              <a:rPr lang="en-US" b="1"/>
              <a:t>One of the most important decisions managers make is whether to add or drop a business segment, such as a product or a store.</a:t>
            </a:r>
            <a:r>
              <a:rPr lang="en-US"/>
              <a:t/>
            </a:r>
            <a:br>
              <a:rPr lang="en-US"/>
            </a:br>
            <a:endParaRPr lang="en-US"/>
          </a:p>
          <a:p>
            <a:pPr algn="ctr">
              <a:buFont typeface="Times" pitchFamily="34" charset="0"/>
              <a:buNone/>
            </a:pPr>
            <a:r>
              <a:rPr lang="en-US" sz="3400" b="1">
                <a:solidFill>
                  <a:srgbClr val="008000"/>
                </a:solidFill>
                <a:effectLst>
                  <a:outerShdw blurRad="38100" dist="38100" dir="2700000" algn="tl">
                    <a:srgbClr val="000000"/>
                  </a:outerShdw>
                </a:effectLst>
              </a:rPr>
              <a:t>Let’s see how relevant costs should be used in this type of decision.</a:t>
            </a:r>
          </a:p>
        </p:txBody>
      </p:sp>
      <p:pic>
        <p:nvPicPr>
          <p:cNvPr id="333829" name="Picture 5" descr="bs00922_"/>
          <p:cNvPicPr>
            <a:picLocks noChangeAspect="1" noChangeArrowheads="1"/>
          </p:cNvPicPr>
          <p:nvPr/>
        </p:nvPicPr>
        <p:blipFill>
          <a:blip r:embed="rId3" cstate="print"/>
          <a:srcRect/>
          <a:stretch>
            <a:fillRect/>
          </a:stretch>
        </p:blipFill>
        <p:spPr bwMode="auto">
          <a:xfrm>
            <a:off x="3886200" y="5386388"/>
            <a:ext cx="1346200" cy="1243012"/>
          </a:xfrm>
          <a:prstGeom prst="rect">
            <a:avLst/>
          </a:prstGeom>
          <a:noFill/>
        </p:spPr>
      </p:pic>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noFill/>
          <a:ln/>
        </p:spPr>
        <p:txBody>
          <a:bodyPr lIns="90488" tIns="44450" rIns="90488" bIns="44450"/>
          <a:lstStyle/>
          <a:p>
            <a:r>
              <a:rPr lang="en-US"/>
              <a:t>Adding/Dropping Segments</a:t>
            </a:r>
          </a:p>
        </p:txBody>
      </p:sp>
      <p:sp>
        <p:nvSpPr>
          <p:cNvPr id="335875" name="Rectangle 3"/>
          <p:cNvSpPr>
            <a:spLocks noGrp="1" noChangeArrowheads="1"/>
          </p:cNvSpPr>
          <p:nvPr>
            <p:ph type="body" idx="1"/>
          </p:nvPr>
        </p:nvSpPr>
        <p:spPr>
          <a:xfrm>
            <a:off x="1066800" y="1905000"/>
            <a:ext cx="7010400" cy="2438400"/>
          </a:xfrm>
          <a:solidFill>
            <a:schemeClr val="bg1"/>
          </a:solidFill>
          <a:ln w="12699">
            <a:solidFill>
              <a:srgbClr val="000000"/>
            </a:solidFill>
          </a:ln>
          <a:effectLst>
            <a:outerShdw dist="35921" dir="2700000" algn="ctr" rotWithShape="0">
              <a:srgbClr val="000000"/>
            </a:outerShdw>
          </a:effectLst>
        </p:spPr>
        <p:txBody>
          <a:bodyPr lIns="90488" tIns="44450" rIns="90488" bIns="44450"/>
          <a:lstStyle/>
          <a:p>
            <a:pPr algn="ctr">
              <a:buFont typeface="Times" pitchFamily="34" charset="0"/>
              <a:buNone/>
            </a:pPr>
            <a:r>
              <a:rPr lang="en-US">
                <a:solidFill>
                  <a:schemeClr val="tx2"/>
                </a:solidFill>
                <a:effectLst>
                  <a:outerShdw blurRad="38100" dist="38100" dir="2700000" algn="tl">
                    <a:srgbClr val="000000"/>
                  </a:outerShdw>
                </a:effectLst>
              </a:rPr>
              <a:t>Due to the declining popularity of digital watches, Lovell Company’s digital watch line has not reported a profit for several years.  Lovell is considering dropping this product line.</a:t>
            </a:r>
          </a:p>
        </p:txBody>
      </p:sp>
      <p:pic>
        <p:nvPicPr>
          <p:cNvPr id="335877" name="Picture 5" descr="bs00922_"/>
          <p:cNvPicPr>
            <a:picLocks noChangeAspect="1" noChangeArrowheads="1"/>
          </p:cNvPicPr>
          <p:nvPr/>
        </p:nvPicPr>
        <p:blipFill>
          <a:blip r:embed="rId3" cstate="print"/>
          <a:srcRect/>
          <a:stretch>
            <a:fillRect/>
          </a:stretch>
        </p:blipFill>
        <p:spPr bwMode="auto">
          <a:xfrm>
            <a:off x="3886200" y="5386388"/>
            <a:ext cx="1346200" cy="1243012"/>
          </a:xfrm>
          <a:prstGeom prst="rect">
            <a:avLst/>
          </a:prstGeom>
          <a:noFill/>
        </p:spPr>
      </p:pic>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noFill/>
          <a:ln/>
        </p:spPr>
        <p:txBody>
          <a:bodyPr lIns="90488" tIns="44450" rIns="90488" bIns="44450"/>
          <a:lstStyle/>
          <a:p>
            <a:r>
              <a:rPr lang="en-US" sz="3200"/>
              <a:t>A Contribution Margin Approach</a:t>
            </a:r>
          </a:p>
        </p:txBody>
      </p:sp>
      <p:sp>
        <p:nvSpPr>
          <p:cNvPr id="337923" name="Rectangle 3"/>
          <p:cNvSpPr>
            <a:spLocks noGrp="1" noChangeArrowheads="1"/>
          </p:cNvSpPr>
          <p:nvPr>
            <p:ph type="body" idx="1"/>
          </p:nvPr>
        </p:nvSpPr>
        <p:spPr>
          <a:xfrm>
            <a:off x="228600" y="1447800"/>
            <a:ext cx="8686800" cy="3840163"/>
          </a:xfrm>
          <a:solidFill>
            <a:srgbClr val="CCECFF"/>
          </a:solidFill>
          <a:ln w="12699">
            <a:solidFill>
              <a:srgbClr val="000000"/>
            </a:solidFill>
          </a:ln>
          <a:effectLst>
            <a:outerShdw dist="53882" dir="2700000" algn="ctr" rotWithShape="0">
              <a:srgbClr val="000000"/>
            </a:outerShdw>
          </a:effectLst>
        </p:spPr>
        <p:txBody>
          <a:bodyPr lIns="90488" tIns="44450" rIns="90488" bIns="44450"/>
          <a:lstStyle/>
          <a:p>
            <a:pPr algn="ctr">
              <a:buFont typeface="Times" pitchFamily="34" charset="0"/>
              <a:buNone/>
            </a:pPr>
            <a:r>
              <a:rPr lang="en-US">
                <a:solidFill>
                  <a:srgbClr val="0000CC"/>
                </a:solidFill>
              </a:rPr>
              <a:t>DECISION RULE</a:t>
            </a:r>
            <a:endParaRPr lang="en-US">
              <a:solidFill>
                <a:schemeClr val="accent2"/>
              </a:solidFill>
            </a:endParaRPr>
          </a:p>
          <a:p>
            <a:pPr algn="ctr">
              <a:buFont typeface="Times" pitchFamily="34" charset="0"/>
              <a:buNone/>
            </a:pPr>
            <a:r>
              <a:rPr lang="en-US"/>
              <a:t>Lovell should drop the digital watch segment only if its profit would increase. This would only happen if the fixed cost savings </a:t>
            </a:r>
            <a:r>
              <a:rPr lang="en-US" i="1">
                <a:solidFill>
                  <a:srgbClr val="FF0000"/>
                </a:solidFill>
              </a:rPr>
              <a:t>exceed</a:t>
            </a:r>
            <a:r>
              <a:rPr lang="en-US"/>
              <a:t> the lost contribution margin.</a:t>
            </a:r>
            <a:br>
              <a:rPr lang="en-US"/>
            </a:br>
            <a:endParaRPr lang="en-US"/>
          </a:p>
          <a:p>
            <a:pPr algn="ctr">
              <a:buFont typeface="Times" pitchFamily="34" charset="0"/>
              <a:buNone/>
            </a:pPr>
            <a:r>
              <a:rPr lang="en-US" sz="3400">
                <a:solidFill>
                  <a:srgbClr val="006600"/>
                </a:solidFill>
              </a:rPr>
              <a:t>Let’s look at this solution.</a:t>
            </a:r>
          </a:p>
        </p:txBody>
      </p:sp>
      <p:pic>
        <p:nvPicPr>
          <p:cNvPr id="337924" name="Picture 4" descr="bs00922_"/>
          <p:cNvPicPr>
            <a:picLocks noChangeAspect="1" noChangeArrowheads="1"/>
          </p:cNvPicPr>
          <p:nvPr/>
        </p:nvPicPr>
        <p:blipFill>
          <a:blip r:embed="rId3" cstate="print"/>
          <a:srcRect/>
          <a:stretch>
            <a:fillRect/>
          </a:stretch>
        </p:blipFill>
        <p:spPr bwMode="auto">
          <a:xfrm>
            <a:off x="3886200" y="5386388"/>
            <a:ext cx="1346200" cy="1243012"/>
          </a:xfrm>
          <a:prstGeom prst="rect">
            <a:avLst/>
          </a:prstGeom>
          <a:noFill/>
        </p:spPr>
      </p:pic>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noFill/>
          <a:ln/>
        </p:spPr>
        <p:txBody>
          <a:bodyPr lIns="90488" tIns="44450" rIns="90488" bIns="44450"/>
          <a:lstStyle/>
          <a:p>
            <a:r>
              <a:rPr lang="en-US"/>
              <a:t>Adding/Dropping Segments</a:t>
            </a:r>
          </a:p>
        </p:txBody>
      </p:sp>
      <p:graphicFrame>
        <p:nvGraphicFramePr>
          <p:cNvPr id="339971" name="Object 3"/>
          <p:cNvGraphicFramePr>
            <a:graphicFrameLocks/>
          </p:cNvGraphicFramePr>
          <p:nvPr/>
        </p:nvGraphicFramePr>
        <p:xfrm>
          <a:off x="304800" y="1295400"/>
          <a:ext cx="8689975" cy="5181600"/>
        </p:xfrm>
        <a:graphic>
          <a:graphicData uri="http://schemas.openxmlformats.org/presentationml/2006/ole">
            <p:oleObj spid="_x0000_s339971" name="Worksheet" r:id="rId4" imgW="3986640" imgH="2626200" progId="Excel.Sheet.8">
              <p:embed/>
            </p:oleObj>
          </a:graphicData>
        </a:graphic>
      </p:graphicFrame>
      <p:pic>
        <p:nvPicPr>
          <p:cNvPr id="339973" name="Picture 5" descr="bs00922_"/>
          <p:cNvPicPr>
            <a:picLocks noChangeAspect="1" noChangeArrowheads="1"/>
          </p:cNvPicPr>
          <p:nvPr/>
        </p:nvPicPr>
        <p:blipFill>
          <a:blip r:embed="rId5" cstate="print"/>
          <a:srcRect/>
          <a:stretch>
            <a:fillRect/>
          </a:stretch>
        </p:blipFill>
        <p:spPr bwMode="auto">
          <a:xfrm>
            <a:off x="7696200" y="457200"/>
            <a:ext cx="1193800" cy="1101725"/>
          </a:xfrm>
          <a:prstGeom prst="rect">
            <a:avLst/>
          </a:prstGeom>
          <a:noFill/>
        </p:spPr>
      </p:pic>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2018" name="Object 2"/>
          <p:cNvGraphicFramePr>
            <a:graphicFrameLocks/>
          </p:cNvGraphicFramePr>
          <p:nvPr/>
        </p:nvGraphicFramePr>
        <p:xfrm>
          <a:off x="228600" y="1219200"/>
          <a:ext cx="8669338" cy="5181600"/>
        </p:xfrm>
        <a:graphic>
          <a:graphicData uri="http://schemas.openxmlformats.org/presentationml/2006/ole">
            <p:oleObj spid="_x0000_s342018" name="Worksheet" r:id="rId4" imgW="3920400" imgH="2626200" progId="Excel.Sheet.8">
              <p:embed/>
            </p:oleObj>
          </a:graphicData>
        </a:graphic>
      </p:graphicFrame>
      <p:sp>
        <p:nvSpPr>
          <p:cNvPr id="342019" name="Rectangle 3"/>
          <p:cNvSpPr>
            <a:spLocks noGrp="1" noChangeArrowheads="1"/>
          </p:cNvSpPr>
          <p:nvPr>
            <p:ph type="title"/>
          </p:nvPr>
        </p:nvSpPr>
        <p:spPr>
          <a:noFill/>
          <a:ln/>
        </p:spPr>
        <p:txBody>
          <a:bodyPr lIns="90488" tIns="44450" rIns="90488" bIns="44450"/>
          <a:lstStyle/>
          <a:p>
            <a:r>
              <a:rPr lang="en-US"/>
              <a:t>Adding/Dropping Segments</a:t>
            </a:r>
          </a:p>
        </p:txBody>
      </p:sp>
      <p:sp>
        <p:nvSpPr>
          <p:cNvPr id="342020" name="Rectangle 4"/>
          <p:cNvSpPr>
            <a:spLocks noChangeArrowheads="1"/>
          </p:cNvSpPr>
          <p:nvPr/>
        </p:nvSpPr>
        <p:spPr bwMode="auto">
          <a:xfrm>
            <a:off x="685800" y="2125663"/>
            <a:ext cx="7696200" cy="2979737"/>
          </a:xfrm>
          <a:prstGeom prst="rect">
            <a:avLst/>
          </a:prstGeom>
          <a:solidFill>
            <a:srgbClr val="FFA3A3"/>
          </a:solidFill>
          <a:ln w="12700">
            <a:solidFill>
              <a:srgbClr val="000000"/>
            </a:solidFill>
            <a:miter lim="800000"/>
            <a:headEnd/>
            <a:tailEnd/>
          </a:ln>
          <a:effectLst>
            <a:outerShdw dist="71842" dir="2700000" algn="ctr" rotWithShape="0">
              <a:srgbClr val="000000"/>
            </a:outerShdw>
          </a:effectLst>
        </p:spPr>
        <p:txBody>
          <a:bodyPr lIns="90488" tIns="44450" rIns="90488" bIns="44450">
            <a:spAutoFit/>
          </a:bodyPr>
          <a:lstStyle/>
          <a:p>
            <a:pPr algn="ctr"/>
            <a:r>
              <a:rPr lang="en-US" sz="2700">
                <a:solidFill>
                  <a:srgbClr val="FFFF00"/>
                </a:solidFill>
                <a:effectLst>
                  <a:outerShdw blurRad="38100" dist="38100" dir="2700000" algn="tl">
                    <a:srgbClr val="000000"/>
                  </a:outerShdw>
                </a:effectLst>
              </a:rPr>
              <a:t>Investigation has revealed that </a:t>
            </a:r>
            <a:r>
              <a:rPr lang="en-US" sz="2700">
                <a:solidFill>
                  <a:srgbClr val="FFFFFF"/>
                </a:solidFill>
                <a:effectLst>
                  <a:outerShdw blurRad="38100" dist="38100" dir="2700000" algn="tl">
                    <a:srgbClr val="000000"/>
                  </a:outerShdw>
                </a:effectLst>
              </a:rPr>
              <a:t>total fixed general factory overhead</a:t>
            </a:r>
            <a:r>
              <a:rPr lang="en-US" sz="2700">
                <a:solidFill>
                  <a:srgbClr val="FFFF00"/>
                </a:solidFill>
                <a:effectLst>
                  <a:outerShdw blurRad="38100" dist="38100" dir="2700000" algn="tl">
                    <a:srgbClr val="000000"/>
                  </a:outerShdw>
                </a:effectLst>
              </a:rPr>
              <a:t> and </a:t>
            </a:r>
            <a:r>
              <a:rPr lang="en-US" sz="2700">
                <a:solidFill>
                  <a:srgbClr val="FFFFFF"/>
                </a:solidFill>
                <a:effectLst>
                  <a:outerShdw blurRad="38100" dist="38100" dir="2700000" algn="tl">
                    <a:srgbClr val="000000"/>
                  </a:outerShdw>
                </a:effectLst>
              </a:rPr>
              <a:t>general </a:t>
            </a:r>
          </a:p>
          <a:p>
            <a:pPr algn="ctr"/>
            <a:r>
              <a:rPr lang="en-US" sz="2700">
                <a:solidFill>
                  <a:srgbClr val="FFFFFF"/>
                </a:solidFill>
                <a:effectLst>
                  <a:outerShdw blurRad="38100" dist="38100" dir="2700000" algn="tl">
                    <a:srgbClr val="000000"/>
                  </a:outerShdw>
                </a:effectLst>
              </a:rPr>
              <a:t>administrative expenses</a:t>
            </a:r>
            <a:r>
              <a:rPr lang="en-US" sz="2700">
                <a:solidFill>
                  <a:srgbClr val="FFFF00"/>
                </a:solidFill>
                <a:effectLst>
                  <a:outerShdw blurRad="38100" dist="38100" dir="2700000" algn="tl">
                    <a:srgbClr val="000000"/>
                  </a:outerShdw>
                </a:effectLst>
              </a:rPr>
              <a:t> would not be affected if the digital watch line is dropped. The fixed general factory overhead and general administrative expenses assigned to this product would be reallocated to other product lines.</a:t>
            </a:r>
          </a:p>
        </p:txBody>
      </p:sp>
      <p:pic>
        <p:nvPicPr>
          <p:cNvPr id="342022" name="Picture 6" descr="bs00922_"/>
          <p:cNvPicPr>
            <a:picLocks noChangeAspect="1" noChangeArrowheads="1"/>
          </p:cNvPicPr>
          <p:nvPr/>
        </p:nvPicPr>
        <p:blipFill>
          <a:blip r:embed="rId5" cstate="print"/>
          <a:srcRect/>
          <a:stretch>
            <a:fillRect/>
          </a:stretch>
        </p:blipFill>
        <p:spPr bwMode="auto">
          <a:xfrm>
            <a:off x="7696200" y="457200"/>
            <a:ext cx="1193800" cy="1101725"/>
          </a:xfrm>
          <a:prstGeom prst="rect">
            <a:avLst/>
          </a:prstGeom>
          <a:noFill/>
        </p:spPr>
      </p:pic>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noFill/>
          <a:ln/>
        </p:spPr>
        <p:txBody>
          <a:bodyPr lIns="90488" tIns="44450" rIns="90488" bIns="44450"/>
          <a:lstStyle/>
          <a:p>
            <a:r>
              <a:rPr lang="en-US"/>
              <a:t>Adding/Dropping Segments</a:t>
            </a:r>
          </a:p>
        </p:txBody>
      </p:sp>
      <p:graphicFrame>
        <p:nvGraphicFramePr>
          <p:cNvPr id="344067" name="Object 3"/>
          <p:cNvGraphicFramePr>
            <a:graphicFrameLocks/>
          </p:cNvGraphicFramePr>
          <p:nvPr/>
        </p:nvGraphicFramePr>
        <p:xfrm>
          <a:off x="381000" y="1187450"/>
          <a:ext cx="8421688" cy="5060950"/>
        </p:xfrm>
        <a:graphic>
          <a:graphicData uri="http://schemas.openxmlformats.org/presentationml/2006/ole">
            <p:oleObj spid="_x0000_s344067" name="Worksheet" r:id="rId4" imgW="4034160" imgH="2626200" progId="Excel.Sheet.8">
              <p:embed/>
            </p:oleObj>
          </a:graphicData>
        </a:graphic>
      </p:graphicFrame>
      <p:sp>
        <p:nvSpPr>
          <p:cNvPr id="344068" name="Rectangle 4"/>
          <p:cNvSpPr>
            <a:spLocks noChangeArrowheads="1"/>
          </p:cNvSpPr>
          <p:nvPr/>
        </p:nvSpPr>
        <p:spPr bwMode="auto">
          <a:xfrm>
            <a:off x="927100" y="2312988"/>
            <a:ext cx="5699125" cy="1335087"/>
          </a:xfrm>
          <a:prstGeom prst="rect">
            <a:avLst/>
          </a:prstGeom>
          <a:solidFill>
            <a:schemeClr val="tx1"/>
          </a:solidFill>
          <a:ln w="12700">
            <a:solidFill>
              <a:srgbClr val="000000"/>
            </a:solidFill>
            <a:miter lim="800000"/>
            <a:headEnd/>
            <a:tailEnd/>
          </a:ln>
          <a:effectLst>
            <a:outerShdw dist="53882" dir="2700000" algn="ctr" rotWithShape="0">
              <a:srgbClr val="000000"/>
            </a:outerShdw>
          </a:effectLst>
        </p:spPr>
        <p:txBody>
          <a:bodyPr wrap="none" lIns="90488" tIns="44450" rIns="90488" bIns="44450">
            <a:spAutoFit/>
          </a:bodyPr>
          <a:lstStyle/>
          <a:p>
            <a:pPr algn="ctr"/>
            <a:r>
              <a:rPr lang="en-US" sz="2700">
                <a:solidFill>
                  <a:srgbClr val="FFFFFF"/>
                </a:solidFill>
                <a:effectLst>
                  <a:outerShdw blurRad="38100" dist="38100" dir="2700000" algn="tl">
                    <a:srgbClr val="000000"/>
                  </a:outerShdw>
                </a:effectLst>
              </a:rPr>
              <a:t>The equipment used to manufacture</a:t>
            </a:r>
          </a:p>
          <a:p>
            <a:pPr algn="ctr"/>
            <a:r>
              <a:rPr lang="en-US" sz="2700">
                <a:solidFill>
                  <a:srgbClr val="FFFFFF"/>
                </a:solidFill>
                <a:effectLst>
                  <a:outerShdw blurRad="38100" dist="38100" dir="2700000" algn="tl">
                    <a:srgbClr val="000000"/>
                  </a:outerShdw>
                </a:effectLst>
              </a:rPr>
              <a:t>digital watches has no resale</a:t>
            </a:r>
          </a:p>
          <a:p>
            <a:pPr algn="ctr"/>
            <a:r>
              <a:rPr lang="en-US" sz="2700">
                <a:solidFill>
                  <a:srgbClr val="FFFFFF"/>
                </a:solidFill>
                <a:effectLst>
                  <a:outerShdw blurRad="38100" dist="38100" dir="2700000" algn="tl">
                    <a:srgbClr val="000000"/>
                  </a:outerShdw>
                </a:effectLst>
              </a:rPr>
              <a:t>value or alternative use.</a:t>
            </a:r>
          </a:p>
        </p:txBody>
      </p:sp>
      <p:sp>
        <p:nvSpPr>
          <p:cNvPr id="344069" name="Rectangle 5"/>
          <p:cNvSpPr>
            <a:spLocks noChangeArrowheads="1"/>
          </p:cNvSpPr>
          <p:nvPr/>
        </p:nvSpPr>
        <p:spPr bwMode="auto">
          <a:xfrm>
            <a:off x="3505200" y="4594225"/>
            <a:ext cx="4765675" cy="923925"/>
          </a:xfrm>
          <a:prstGeom prst="rect">
            <a:avLst/>
          </a:prstGeom>
          <a:solidFill>
            <a:srgbClr val="CCECFF"/>
          </a:solidFill>
          <a:ln w="12700">
            <a:solidFill>
              <a:srgbClr val="000000"/>
            </a:solidFill>
            <a:miter lim="800000"/>
            <a:headEnd/>
            <a:tailEnd/>
          </a:ln>
          <a:effectLst>
            <a:outerShdw dist="53882" dir="2700000" algn="ctr" rotWithShape="0">
              <a:srgbClr val="000000"/>
            </a:outerShdw>
          </a:effectLst>
        </p:spPr>
        <p:txBody>
          <a:bodyPr wrap="none" lIns="90488" tIns="44450" rIns="90488" bIns="44450">
            <a:spAutoFit/>
          </a:bodyPr>
          <a:lstStyle/>
          <a:p>
            <a:pPr algn="ctr"/>
            <a:r>
              <a:rPr lang="en-US" sz="2700" b="1">
                <a:solidFill>
                  <a:srgbClr val="0000CC"/>
                </a:solidFill>
              </a:rPr>
              <a:t>Should Lovell retain or drop</a:t>
            </a:r>
          </a:p>
          <a:p>
            <a:pPr algn="ctr"/>
            <a:r>
              <a:rPr lang="en-US" sz="2700" b="1">
                <a:solidFill>
                  <a:srgbClr val="0000CC"/>
                </a:solidFill>
              </a:rPr>
              <a:t>the digital watch segment?</a:t>
            </a:r>
          </a:p>
        </p:txBody>
      </p:sp>
      <p:pic>
        <p:nvPicPr>
          <p:cNvPr id="344070" name="Picture 6" descr="bs00922_"/>
          <p:cNvPicPr>
            <a:picLocks noChangeAspect="1" noChangeArrowheads="1"/>
          </p:cNvPicPr>
          <p:nvPr/>
        </p:nvPicPr>
        <p:blipFill>
          <a:blip r:embed="rId5" cstate="print"/>
          <a:srcRect/>
          <a:stretch>
            <a:fillRect/>
          </a:stretch>
        </p:blipFill>
        <p:spPr bwMode="auto">
          <a:xfrm>
            <a:off x="7696200" y="457200"/>
            <a:ext cx="1193800" cy="1101725"/>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4069"/>
                                        </p:tgtEl>
                                        <p:attrNameLst>
                                          <p:attrName>style.visibility</p:attrName>
                                        </p:attrNameLst>
                                      </p:cBhvr>
                                      <p:to>
                                        <p:strVal val="visible"/>
                                      </p:to>
                                    </p:set>
                                    <p:anim calcmode="lin" valueType="num">
                                      <p:cBhvr additive="base">
                                        <p:cTn id="7" dur="500" fill="hold"/>
                                        <p:tgtEl>
                                          <p:spTgt spid="344069"/>
                                        </p:tgtEl>
                                        <p:attrNameLst>
                                          <p:attrName>ppt_x</p:attrName>
                                        </p:attrNameLst>
                                      </p:cBhvr>
                                      <p:tavLst>
                                        <p:tav tm="0">
                                          <p:val>
                                            <p:strVal val="0-#ppt_w/2"/>
                                          </p:val>
                                        </p:tav>
                                        <p:tav tm="100000">
                                          <p:val>
                                            <p:strVal val="#ppt_x"/>
                                          </p:val>
                                        </p:tav>
                                      </p:tavLst>
                                    </p:anim>
                                    <p:anim calcmode="lin" valueType="num">
                                      <p:cBhvr additive="base">
                                        <p:cTn id="8" dur="500" fill="hold"/>
                                        <p:tgtEl>
                                          <p:spTgt spid="3440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noFill/>
          <a:ln/>
        </p:spPr>
        <p:txBody>
          <a:bodyPr lIns="90488" tIns="44450" rIns="90488" bIns="44450"/>
          <a:lstStyle/>
          <a:p>
            <a:r>
              <a:rPr lang="en-US" sz="3200"/>
              <a:t>A Contribution Margin Approach</a:t>
            </a:r>
          </a:p>
        </p:txBody>
      </p:sp>
      <p:graphicFrame>
        <p:nvGraphicFramePr>
          <p:cNvPr id="346115" name="Object 3"/>
          <p:cNvGraphicFramePr>
            <a:graphicFrameLocks/>
          </p:cNvGraphicFramePr>
          <p:nvPr/>
        </p:nvGraphicFramePr>
        <p:xfrm>
          <a:off x="228600" y="1524000"/>
          <a:ext cx="8686800" cy="2971800"/>
        </p:xfrm>
        <a:graphic>
          <a:graphicData uri="http://schemas.openxmlformats.org/presentationml/2006/ole">
            <p:oleObj spid="_x0000_s346115" name="Worksheet" r:id="rId4" imgW="4448880" imgH="1653480" progId="Excel.Sheet.8">
              <p:embed/>
            </p:oleObj>
          </a:graphicData>
        </a:graphic>
      </p:graphicFrame>
      <p:pic>
        <p:nvPicPr>
          <p:cNvPr id="346116" name="Picture 4" descr="bs00922_"/>
          <p:cNvPicPr>
            <a:picLocks noChangeAspect="1" noChangeArrowheads="1"/>
          </p:cNvPicPr>
          <p:nvPr/>
        </p:nvPicPr>
        <p:blipFill>
          <a:blip r:embed="rId5" cstate="print"/>
          <a:srcRect/>
          <a:stretch>
            <a:fillRect/>
          </a:stretch>
        </p:blipFill>
        <p:spPr bwMode="auto">
          <a:xfrm>
            <a:off x="6934200" y="4830763"/>
            <a:ext cx="1371600" cy="1265237"/>
          </a:xfrm>
          <a:prstGeom prst="rect">
            <a:avLst/>
          </a:prstGeom>
          <a:noFill/>
        </p:spPr>
      </p:pic>
      <p:pic>
        <p:nvPicPr>
          <p:cNvPr id="346124" name="Picture 12" descr="MCPE03040_0000[1]"/>
          <p:cNvPicPr>
            <a:picLocks noChangeAspect="1" noChangeArrowheads="1"/>
          </p:cNvPicPr>
          <p:nvPr/>
        </p:nvPicPr>
        <p:blipFill>
          <a:blip r:embed="rId6" cstate="print"/>
          <a:srcRect/>
          <a:stretch>
            <a:fillRect/>
          </a:stretch>
        </p:blipFill>
        <p:spPr bwMode="auto">
          <a:xfrm>
            <a:off x="3352800" y="3429000"/>
            <a:ext cx="2887663" cy="3276600"/>
          </a:xfrm>
          <a:prstGeom prst="rect">
            <a:avLst/>
          </a:prstGeom>
          <a:noFill/>
        </p:spPr>
      </p:pic>
      <p:sp>
        <p:nvSpPr>
          <p:cNvPr id="346125" name="Rectangle 13"/>
          <p:cNvSpPr>
            <a:spLocks noChangeArrowheads="1"/>
          </p:cNvSpPr>
          <p:nvPr/>
        </p:nvSpPr>
        <p:spPr bwMode="auto">
          <a:xfrm rot="1588984">
            <a:off x="4953000" y="4495800"/>
            <a:ext cx="847725" cy="314325"/>
          </a:xfrm>
          <a:prstGeom prst="rect">
            <a:avLst/>
          </a:prstGeom>
          <a:solidFill>
            <a:srgbClr val="CCECFF"/>
          </a:solidFill>
          <a:ln w="12700">
            <a:solidFill>
              <a:srgbClr val="000000"/>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1400" b="1">
                <a:solidFill>
                  <a:srgbClr val="0000CC"/>
                </a:solidFill>
              </a:rPr>
              <a:t>Retain</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6125"/>
                                        </p:tgtEl>
                                        <p:attrNameLst>
                                          <p:attrName>style.visibility</p:attrName>
                                        </p:attrNameLst>
                                      </p:cBhvr>
                                      <p:to>
                                        <p:strVal val="visible"/>
                                      </p:to>
                                    </p:set>
                                    <p:anim calcmode="lin" valueType="num">
                                      <p:cBhvr additive="base">
                                        <p:cTn id="7" dur="500" fill="hold"/>
                                        <p:tgtEl>
                                          <p:spTgt spid="346125"/>
                                        </p:tgtEl>
                                        <p:attrNameLst>
                                          <p:attrName>ppt_x</p:attrName>
                                        </p:attrNameLst>
                                      </p:cBhvr>
                                      <p:tavLst>
                                        <p:tav tm="0">
                                          <p:val>
                                            <p:strVal val="0-#ppt_w/2"/>
                                          </p:val>
                                        </p:tav>
                                        <p:tav tm="100000">
                                          <p:val>
                                            <p:strVal val="#ppt_x"/>
                                          </p:val>
                                        </p:tav>
                                      </p:tavLst>
                                    </p:anim>
                                    <p:anim calcmode="lin" valueType="num">
                                      <p:cBhvr additive="base">
                                        <p:cTn id="8" dur="500" fill="hold"/>
                                        <p:tgtEl>
                                          <p:spTgt spid="346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25"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noFill/>
          <a:ln/>
        </p:spPr>
        <p:txBody>
          <a:bodyPr lIns="90488" tIns="44450" rIns="90488" bIns="44450"/>
          <a:lstStyle/>
          <a:p>
            <a:r>
              <a:rPr lang="en-US"/>
              <a:t>Comparative Income Approach</a:t>
            </a:r>
          </a:p>
        </p:txBody>
      </p:sp>
      <p:sp>
        <p:nvSpPr>
          <p:cNvPr id="348163" name="Rectangle 3"/>
          <p:cNvSpPr>
            <a:spLocks noGrp="1" noChangeArrowheads="1"/>
          </p:cNvSpPr>
          <p:nvPr>
            <p:ph type="body" idx="1"/>
          </p:nvPr>
        </p:nvSpPr>
        <p:spPr>
          <a:xfrm>
            <a:off x="228600" y="1828800"/>
            <a:ext cx="8686800" cy="3352800"/>
          </a:xfrm>
          <a:solidFill>
            <a:srgbClr val="FFFF99"/>
          </a:solidFill>
          <a:ln w="12699">
            <a:solidFill>
              <a:srgbClr val="000000"/>
            </a:solidFill>
          </a:ln>
          <a:effectLst>
            <a:outerShdw dist="35921" dir="2700000" algn="ctr" rotWithShape="0">
              <a:srgbClr val="000000"/>
            </a:outerShdw>
          </a:effectLst>
        </p:spPr>
        <p:txBody>
          <a:bodyPr lIns="90488" tIns="44450" rIns="90488" bIns="44450"/>
          <a:lstStyle/>
          <a:p>
            <a:pPr algn="ctr">
              <a:buFont typeface="Times" pitchFamily="34" charset="0"/>
              <a:buNone/>
            </a:pPr>
            <a:r>
              <a:rPr lang="en-US">
                <a:solidFill>
                  <a:srgbClr val="000000"/>
                </a:solidFill>
              </a:rPr>
              <a:t>The Lovell solution can also be obtained by preparing comparative income statements showing results with and without the digital watch segment.</a:t>
            </a:r>
            <a:br>
              <a:rPr lang="en-US">
                <a:solidFill>
                  <a:srgbClr val="000000"/>
                </a:solidFill>
              </a:rPr>
            </a:br>
            <a:endParaRPr lang="en-US">
              <a:solidFill>
                <a:srgbClr val="000000"/>
              </a:solidFill>
            </a:endParaRPr>
          </a:p>
          <a:p>
            <a:pPr algn="ctr">
              <a:buFont typeface="Times" pitchFamily="34" charset="0"/>
              <a:buNone/>
            </a:pPr>
            <a:r>
              <a:rPr lang="en-US" sz="3400">
                <a:solidFill>
                  <a:srgbClr val="0000CC"/>
                </a:solidFill>
                <a:effectLst>
                  <a:outerShdw blurRad="38100" dist="38100" dir="2700000" algn="tl">
                    <a:srgbClr val="000000"/>
                  </a:outerShdw>
                </a:effectLst>
              </a:rPr>
              <a:t>Let’s look at this second approach.</a:t>
            </a:r>
            <a:endParaRPr lang="en-US" sz="3400">
              <a:solidFill>
                <a:schemeClr val="accent2"/>
              </a:solidFill>
              <a:effectLst>
                <a:outerShdw blurRad="38100" dist="38100" dir="2700000" algn="tl">
                  <a:srgbClr val="000000"/>
                </a:outerShdw>
              </a:effectLst>
            </a:endParaRPr>
          </a:p>
        </p:txBody>
      </p:sp>
      <p:pic>
        <p:nvPicPr>
          <p:cNvPr id="348164" name="Picture 4" descr="bs00922_"/>
          <p:cNvPicPr>
            <a:picLocks noChangeAspect="1" noChangeArrowheads="1"/>
          </p:cNvPicPr>
          <p:nvPr/>
        </p:nvPicPr>
        <p:blipFill>
          <a:blip r:embed="rId3" cstate="print"/>
          <a:srcRect/>
          <a:stretch>
            <a:fillRect/>
          </a:stretch>
        </p:blipFill>
        <p:spPr bwMode="auto">
          <a:xfrm>
            <a:off x="3987800" y="5715000"/>
            <a:ext cx="1193800" cy="1101725"/>
          </a:xfrm>
          <a:prstGeom prst="rect">
            <a:avLst/>
          </a:prstGeom>
          <a:noFill/>
        </p:spPr>
      </p:pic>
    </p:spTree>
  </p:cSld>
  <p:clrMapOvr>
    <a:masterClrMapping/>
  </p:clrMapOvr>
  <p:transition>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0210" name="Object 2"/>
          <p:cNvGraphicFramePr>
            <a:graphicFrameLocks/>
          </p:cNvGraphicFramePr>
          <p:nvPr/>
        </p:nvGraphicFramePr>
        <p:xfrm>
          <a:off x="0" y="457200"/>
          <a:ext cx="9144000" cy="5867400"/>
        </p:xfrm>
        <a:graphic>
          <a:graphicData uri="http://schemas.openxmlformats.org/presentationml/2006/ole">
            <p:oleObj spid="_x0000_s350210" name="Worksheet" r:id="rId4" imgW="6120000" imgH="4218840" progId="Excel.Sheet.8">
              <p:embed/>
            </p:oleObj>
          </a:graphicData>
        </a:graphic>
      </p:graphicFrame>
      <p:sp>
        <p:nvSpPr>
          <p:cNvPr id="350211" name="Line 3"/>
          <p:cNvSpPr>
            <a:spLocks noChangeShapeType="1"/>
          </p:cNvSpPr>
          <p:nvPr/>
        </p:nvSpPr>
        <p:spPr bwMode="auto">
          <a:xfrm flipV="1">
            <a:off x="7696200" y="3581400"/>
            <a:ext cx="304800" cy="1066800"/>
          </a:xfrm>
          <a:prstGeom prst="line">
            <a:avLst/>
          </a:prstGeom>
          <a:noFill/>
          <a:ln w="38100">
            <a:solidFill>
              <a:srgbClr val="FF0000"/>
            </a:solidFill>
            <a:round/>
            <a:headEnd/>
            <a:tailEnd type="triangle" w="med" len="med"/>
          </a:ln>
          <a:effectLst>
            <a:outerShdw dist="17961" dir="2700000" algn="ctr" rotWithShape="0">
              <a:srgbClr val="000000"/>
            </a:outerShdw>
          </a:effectLst>
        </p:spPr>
        <p:txBody>
          <a:bodyPr wrap="none" anchor="ctr"/>
          <a:lstStyle/>
          <a:p>
            <a:endParaRPr lang="en-GB"/>
          </a:p>
        </p:txBody>
      </p:sp>
      <p:sp>
        <p:nvSpPr>
          <p:cNvPr id="350212" name="Rectangle 4"/>
          <p:cNvSpPr>
            <a:spLocks noChangeArrowheads="1"/>
          </p:cNvSpPr>
          <p:nvPr/>
        </p:nvSpPr>
        <p:spPr bwMode="auto">
          <a:xfrm>
            <a:off x="5715000" y="4343400"/>
            <a:ext cx="3200400" cy="1927225"/>
          </a:xfrm>
          <a:prstGeom prst="rect">
            <a:avLst/>
          </a:prstGeom>
          <a:solidFill>
            <a:srgbClr val="FFC585"/>
          </a:solidFill>
          <a:ln w="12700">
            <a:solidFill>
              <a:srgbClr val="000000"/>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2400" b="1">
                <a:solidFill>
                  <a:schemeClr val="tx2"/>
                </a:solidFill>
              </a:rPr>
              <a:t>If the digital watch line is dropped, the company gives up its contribution margin.</a:t>
            </a:r>
            <a:r>
              <a:rPr lang="en-US" sz="2400">
                <a:solidFill>
                  <a:schemeClr val="tx2"/>
                </a:solidFill>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2258" name="Object 2"/>
          <p:cNvGraphicFramePr>
            <a:graphicFrameLocks/>
          </p:cNvGraphicFramePr>
          <p:nvPr/>
        </p:nvGraphicFramePr>
        <p:xfrm>
          <a:off x="0" y="457200"/>
          <a:ext cx="9144000" cy="5867400"/>
        </p:xfrm>
        <a:graphic>
          <a:graphicData uri="http://schemas.openxmlformats.org/presentationml/2006/ole">
            <p:oleObj spid="_x0000_s352258" name="Worksheet" r:id="rId4" imgW="6120000" imgH="4218840" progId="Excel.Sheet.8">
              <p:embed/>
            </p:oleObj>
          </a:graphicData>
        </a:graphic>
      </p:graphicFrame>
      <p:sp>
        <p:nvSpPr>
          <p:cNvPr id="352259" name="Line 3"/>
          <p:cNvSpPr>
            <a:spLocks noChangeShapeType="1"/>
          </p:cNvSpPr>
          <p:nvPr/>
        </p:nvSpPr>
        <p:spPr bwMode="auto">
          <a:xfrm flipH="1" flipV="1">
            <a:off x="6781800" y="4114800"/>
            <a:ext cx="533400" cy="457200"/>
          </a:xfrm>
          <a:prstGeom prst="line">
            <a:avLst/>
          </a:prstGeom>
          <a:noFill/>
          <a:ln w="38100">
            <a:solidFill>
              <a:srgbClr val="FF0000"/>
            </a:solidFill>
            <a:round/>
            <a:headEnd/>
            <a:tailEnd type="triangle" w="med" len="med"/>
          </a:ln>
          <a:effectLst>
            <a:outerShdw dist="17961" dir="2700000" algn="ctr" rotWithShape="0">
              <a:srgbClr val="000000"/>
            </a:outerShdw>
          </a:effectLst>
        </p:spPr>
        <p:txBody>
          <a:bodyPr wrap="none" anchor="ctr"/>
          <a:lstStyle/>
          <a:p>
            <a:endParaRPr lang="en-GB"/>
          </a:p>
        </p:txBody>
      </p:sp>
      <p:sp>
        <p:nvSpPr>
          <p:cNvPr id="352260" name="Rectangle 4"/>
          <p:cNvSpPr>
            <a:spLocks noChangeArrowheads="1"/>
          </p:cNvSpPr>
          <p:nvPr/>
        </p:nvSpPr>
        <p:spPr bwMode="auto">
          <a:xfrm>
            <a:off x="4114800" y="4495800"/>
            <a:ext cx="4648200" cy="1562100"/>
          </a:xfrm>
          <a:prstGeom prst="rect">
            <a:avLst/>
          </a:prstGeom>
          <a:solidFill>
            <a:srgbClr val="FFC585"/>
          </a:solidFill>
          <a:ln w="12700">
            <a:solidFill>
              <a:srgbClr val="000000"/>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2400" b="1">
                <a:solidFill>
                  <a:schemeClr val="tx2"/>
                </a:solidFill>
              </a:rPr>
              <a:t>On the other hand, the general factory overhead would be the same. So this cost really isn’t relevant.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noFill/>
          <a:ln/>
        </p:spPr>
        <p:txBody>
          <a:bodyPr lIns="90488" tIns="44450" rIns="90488" bIns="44450"/>
          <a:lstStyle/>
          <a:p>
            <a:r>
              <a:rPr lang="en-US"/>
              <a:t>Learning Objective 1</a:t>
            </a:r>
          </a:p>
        </p:txBody>
      </p:sp>
      <p:pic>
        <p:nvPicPr>
          <p:cNvPr id="479235" name="Picture 3" descr="MCED00217_0000[1]"/>
          <p:cNvPicPr>
            <a:picLocks noChangeAspect="1" noChangeArrowheads="1"/>
          </p:cNvPicPr>
          <p:nvPr/>
        </p:nvPicPr>
        <p:blipFill>
          <a:blip r:embed="rId3" cstate="print"/>
          <a:srcRect/>
          <a:stretch>
            <a:fillRect/>
          </a:stretch>
        </p:blipFill>
        <p:spPr bwMode="auto">
          <a:xfrm>
            <a:off x="1219200" y="1219200"/>
            <a:ext cx="6705600" cy="4926013"/>
          </a:xfrm>
          <a:prstGeom prst="rect">
            <a:avLst/>
          </a:prstGeom>
          <a:noFill/>
        </p:spPr>
      </p:pic>
      <p:sp>
        <p:nvSpPr>
          <p:cNvPr id="479236" name="Text Box 4"/>
          <p:cNvSpPr txBox="1">
            <a:spLocks noChangeArrowheads="1"/>
          </p:cNvSpPr>
          <p:nvPr/>
        </p:nvSpPr>
        <p:spPr bwMode="auto">
          <a:xfrm>
            <a:off x="1905000" y="2622550"/>
            <a:ext cx="5334000" cy="1644650"/>
          </a:xfrm>
          <a:prstGeom prst="rect">
            <a:avLst/>
          </a:prstGeom>
          <a:noFill/>
          <a:ln w="9525">
            <a:noFill/>
            <a:miter lim="800000"/>
            <a:headEnd/>
            <a:tailEnd/>
          </a:ln>
          <a:effectLst/>
        </p:spPr>
        <p:txBody>
          <a:bodyPr>
            <a:spAutoFit/>
          </a:bodyPr>
          <a:lstStyle/>
          <a:p>
            <a:pPr algn="ctr">
              <a:spcBef>
                <a:spcPct val="50000"/>
              </a:spcBef>
            </a:pPr>
            <a:r>
              <a:rPr lang="en-US" sz="3400">
                <a:solidFill>
                  <a:srgbClr val="FFFFEF"/>
                </a:solidFill>
                <a:effectLst>
                  <a:outerShdw blurRad="38100" dist="38100" dir="2700000" algn="tl">
                    <a:srgbClr val="000000"/>
                  </a:outerShdw>
                </a:effectLst>
              </a:rPr>
              <a:t>Identify relevant and irrelevant costs and benefits in a decision.</a:t>
            </a:r>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4306" name="Object 2"/>
          <p:cNvGraphicFramePr>
            <a:graphicFrameLocks/>
          </p:cNvGraphicFramePr>
          <p:nvPr/>
        </p:nvGraphicFramePr>
        <p:xfrm>
          <a:off x="0" y="457200"/>
          <a:ext cx="9144000" cy="5867400"/>
        </p:xfrm>
        <a:graphic>
          <a:graphicData uri="http://schemas.openxmlformats.org/presentationml/2006/ole">
            <p:oleObj spid="_x0000_s354306" name="Worksheet" r:id="rId4" imgW="6120000" imgH="4218840" progId="Excel.Sheet.8">
              <p:embed/>
            </p:oleObj>
          </a:graphicData>
        </a:graphic>
      </p:graphicFrame>
      <p:sp>
        <p:nvSpPr>
          <p:cNvPr id="354307" name="Line 3"/>
          <p:cNvSpPr>
            <a:spLocks noChangeShapeType="1"/>
          </p:cNvSpPr>
          <p:nvPr/>
        </p:nvSpPr>
        <p:spPr bwMode="auto">
          <a:xfrm>
            <a:off x="6553200" y="2895600"/>
            <a:ext cx="228600" cy="1371600"/>
          </a:xfrm>
          <a:prstGeom prst="line">
            <a:avLst/>
          </a:prstGeom>
          <a:noFill/>
          <a:ln w="38100">
            <a:solidFill>
              <a:srgbClr val="FF0000"/>
            </a:solidFill>
            <a:round/>
            <a:headEnd/>
            <a:tailEnd type="triangle" w="med" len="med"/>
          </a:ln>
          <a:effectLst>
            <a:outerShdw dist="17961" dir="2700000" algn="ctr" rotWithShape="0">
              <a:srgbClr val="000000"/>
            </a:outerShdw>
          </a:effectLst>
        </p:spPr>
        <p:txBody>
          <a:bodyPr wrap="none" anchor="ctr"/>
          <a:lstStyle/>
          <a:p>
            <a:endParaRPr lang="en-GB"/>
          </a:p>
        </p:txBody>
      </p:sp>
      <p:sp>
        <p:nvSpPr>
          <p:cNvPr id="354308" name="Rectangle 4"/>
          <p:cNvSpPr>
            <a:spLocks noChangeArrowheads="1"/>
          </p:cNvSpPr>
          <p:nvPr/>
        </p:nvSpPr>
        <p:spPr bwMode="auto">
          <a:xfrm>
            <a:off x="2971800" y="2063750"/>
            <a:ext cx="4648200" cy="1196975"/>
          </a:xfrm>
          <a:prstGeom prst="rect">
            <a:avLst/>
          </a:prstGeom>
          <a:solidFill>
            <a:srgbClr val="FFC585"/>
          </a:solidFill>
          <a:ln w="12700">
            <a:solidFill>
              <a:srgbClr val="000000"/>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2400" b="1">
                <a:solidFill>
                  <a:schemeClr val="tx2"/>
                </a:solidFill>
              </a:rPr>
              <a:t>But we wouldn’t need a manager for the product line anymore.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6354" name="Object 2"/>
          <p:cNvGraphicFramePr>
            <a:graphicFrameLocks/>
          </p:cNvGraphicFramePr>
          <p:nvPr/>
        </p:nvGraphicFramePr>
        <p:xfrm>
          <a:off x="0" y="457200"/>
          <a:ext cx="9144000" cy="5867400"/>
        </p:xfrm>
        <a:graphic>
          <a:graphicData uri="http://schemas.openxmlformats.org/presentationml/2006/ole">
            <p:oleObj spid="_x0000_s356354" name="Worksheet" r:id="rId4" imgW="6120000" imgH="4218840" progId="Excel.Sheet.8">
              <p:embed/>
            </p:oleObj>
          </a:graphicData>
        </a:graphic>
      </p:graphicFrame>
      <p:sp>
        <p:nvSpPr>
          <p:cNvPr id="356355" name="Line 3"/>
          <p:cNvSpPr>
            <a:spLocks noChangeShapeType="1"/>
          </p:cNvSpPr>
          <p:nvPr/>
        </p:nvSpPr>
        <p:spPr bwMode="auto">
          <a:xfrm flipH="1">
            <a:off x="6781800" y="3429000"/>
            <a:ext cx="152400" cy="1066800"/>
          </a:xfrm>
          <a:prstGeom prst="line">
            <a:avLst/>
          </a:prstGeom>
          <a:noFill/>
          <a:ln w="38100">
            <a:solidFill>
              <a:srgbClr val="FF0000"/>
            </a:solidFill>
            <a:round/>
            <a:headEnd/>
            <a:tailEnd type="triangle" w="med" len="med"/>
          </a:ln>
          <a:effectLst>
            <a:outerShdw dist="40161" dir="1106097" algn="ctr" rotWithShape="0">
              <a:srgbClr val="000000"/>
            </a:outerShdw>
          </a:effectLst>
        </p:spPr>
        <p:txBody>
          <a:bodyPr wrap="none" anchor="ctr"/>
          <a:lstStyle/>
          <a:p>
            <a:endParaRPr lang="en-GB"/>
          </a:p>
        </p:txBody>
      </p:sp>
      <p:sp>
        <p:nvSpPr>
          <p:cNvPr id="356356" name="Rectangle 4"/>
          <p:cNvSpPr>
            <a:spLocks noChangeArrowheads="1"/>
          </p:cNvSpPr>
          <p:nvPr/>
        </p:nvSpPr>
        <p:spPr bwMode="auto">
          <a:xfrm>
            <a:off x="457200" y="1905000"/>
            <a:ext cx="8210550" cy="1562100"/>
          </a:xfrm>
          <a:prstGeom prst="rect">
            <a:avLst/>
          </a:prstGeom>
          <a:solidFill>
            <a:srgbClr val="FFC585"/>
          </a:solidFill>
          <a:ln w="12700">
            <a:solidFill>
              <a:srgbClr val="000000"/>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2400" b="1">
                <a:solidFill>
                  <a:schemeClr val="tx2"/>
                </a:solidFill>
              </a:rPr>
              <a:t>If the digital watch line is dropped, the net book value of the equipment would be written off. The depreciation that would have been taken will flow through the income statement as a loss instead.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02" name="Object 2"/>
          <p:cNvGraphicFramePr>
            <a:graphicFrameLocks/>
          </p:cNvGraphicFramePr>
          <p:nvPr/>
        </p:nvGraphicFramePr>
        <p:xfrm>
          <a:off x="0" y="457200"/>
          <a:ext cx="9144000" cy="5867400"/>
        </p:xfrm>
        <a:graphic>
          <a:graphicData uri="http://schemas.openxmlformats.org/presentationml/2006/ole">
            <p:oleObj spid="_x0000_s358402" name="Worksheet" r:id="rId4" imgW="6120000" imgH="4218840" progId="Excel.Sheet.8">
              <p:embed/>
            </p:oleObj>
          </a:graphicData>
        </a:graphic>
      </p:graphicFrame>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noFill/>
          <a:ln/>
        </p:spPr>
        <p:txBody>
          <a:bodyPr lIns="90488" tIns="44450" rIns="90488" bIns="44450"/>
          <a:lstStyle/>
          <a:p>
            <a:r>
              <a:rPr lang="en-US" sz="3400"/>
              <a:t>Beware of Allocated Fixed Costs</a:t>
            </a:r>
          </a:p>
        </p:txBody>
      </p:sp>
      <p:grpSp>
        <p:nvGrpSpPr>
          <p:cNvPr id="360451" name="Group 3"/>
          <p:cNvGrpSpPr>
            <a:grpSpLocks/>
          </p:cNvGrpSpPr>
          <p:nvPr/>
        </p:nvGrpSpPr>
        <p:grpSpPr bwMode="auto">
          <a:xfrm>
            <a:off x="3600450" y="3840163"/>
            <a:ext cx="1768475" cy="1712912"/>
            <a:chOff x="2268" y="2281"/>
            <a:chExt cx="1114" cy="1079"/>
          </a:xfrm>
        </p:grpSpPr>
        <p:grpSp>
          <p:nvGrpSpPr>
            <p:cNvPr id="360452" name="Group 4"/>
            <p:cNvGrpSpPr>
              <a:grpSpLocks/>
            </p:cNvGrpSpPr>
            <p:nvPr/>
          </p:nvGrpSpPr>
          <p:grpSpPr bwMode="auto">
            <a:xfrm>
              <a:off x="2268" y="2610"/>
              <a:ext cx="1114" cy="750"/>
              <a:chOff x="2268" y="2610"/>
              <a:chExt cx="1114" cy="750"/>
            </a:xfrm>
          </p:grpSpPr>
          <p:grpSp>
            <p:nvGrpSpPr>
              <p:cNvPr id="360453" name="Group 5"/>
              <p:cNvGrpSpPr>
                <a:grpSpLocks/>
              </p:cNvGrpSpPr>
              <p:nvPr/>
            </p:nvGrpSpPr>
            <p:grpSpPr bwMode="auto">
              <a:xfrm>
                <a:off x="2591" y="2643"/>
                <a:ext cx="423" cy="702"/>
                <a:chOff x="2591" y="2643"/>
                <a:chExt cx="423" cy="702"/>
              </a:xfrm>
            </p:grpSpPr>
            <p:sp>
              <p:nvSpPr>
                <p:cNvPr id="360454" name="Freeform 6"/>
                <p:cNvSpPr>
                  <a:spLocks/>
                </p:cNvSpPr>
                <p:nvPr/>
              </p:nvSpPr>
              <p:spPr bwMode="auto">
                <a:xfrm>
                  <a:off x="2591" y="2643"/>
                  <a:ext cx="423" cy="702"/>
                </a:xfrm>
                <a:custGeom>
                  <a:avLst/>
                  <a:gdLst/>
                  <a:ahLst/>
                  <a:cxnLst>
                    <a:cxn ang="0">
                      <a:pos x="263" y="0"/>
                    </a:cxn>
                    <a:cxn ang="0">
                      <a:pos x="499" y="185"/>
                    </a:cxn>
                    <a:cxn ang="0">
                      <a:pos x="691" y="30"/>
                    </a:cxn>
                    <a:cxn ang="0">
                      <a:pos x="738" y="705"/>
                    </a:cxn>
                    <a:cxn ang="0">
                      <a:pos x="792" y="1100"/>
                    </a:cxn>
                    <a:cxn ang="0">
                      <a:pos x="846" y="1405"/>
                    </a:cxn>
                    <a:cxn ang="0">
                      <a:pos x="0" y="1405"/>
                    </a:cxn>
                    <a:cxn ang="0">
                      <a:pos x="120" y="1022"/>
                    </a:cxn>
                    <a:cxn ang="0">
                      <a:pos x="198" y="544"/>
                    </a:cxn>
                    <a:cxn ang="0">
                      <a:pos x="263" y="0"/>
                    </a:cxn>
                  </a:cxnLst>
                  <a:rect l="0" t="0" r="r" b="b"/>
                  <a:pathLst>
                    <a:path w="846" h="1405">
                      <a:moveTo>
                        <a:pt x="263" y="0"/>
                      </a:moveTo>
                      <a:lnTo>
                        <a:pt x="499" y="185"/>
                      </a:lnTo>
                      <a:lnTo>
                        <a:pt x="691" y="30"/>
                      </a:lnTo>
                      <a:lnTo>
                        <a:pt x="738" y="705"/>
                      </a:lnTo>
                      <a:lnTo>
                        <a:pt x="792" y="1100"/>
                      </a:lnTo>
                      <a:lnTo>
                        <a:pt x="846" y="1405"/>
                      </a:lnTo>
                      <a:lnTo>
                        <a:pt x="0" y="1405"/>
                      </a:lnTo>
                      <a:lnTo>
                        <a:pt x="120" y="1022"/>
                      </a:lnTo>
                      <a:lnTo>
                        <a:pt x="198" y="544"/>
                      </a:lnTo>
                      <a:lnTo>
                        <a:pt x="263" y="0"/>
                      </a:lnTo>
                      <a:close/>
                    </a:path>
                  </a:pathLst>
                </a:custGeom>
                <a:solidFill>
                  <a:srgbClr val="DFDFDF"/>
                </a:solidFill>
                <a:ln w="9525">
                  <a:noFill/>
                  <a:round/>
                  <a:headEnd/>
                  <a:tailEnd/>
                </a:ln>
              </p:spPr>
              <p:txBody>
                <a:bodyPr/>
                <a:lstStyle/>
                <a:p>
                  <a:endParaRPr lang="en-GB"/>
                </a:p>
              </p:txBody>
            </p:sp>
            <p:sp>
              <p:nvSpPr>
                <p:cNvPr id="360455" name="Freeform 7"/>
                <p:cNvSpPr>
                  <a:spLocks/>
                </p:cNvSpPr>
                <p:nvPr/>
              </p:nvSpPr>
              <p:spPr bwMode="auto">
                <a:xfrm>
                  <a:off x="2854" y="2697"/>
                  <a:ext cx="101" cy="127"/>
                </a:xfrm>
                <a:custGeom>
                  <a:avLst/>
                  <a:gdLst/>
                  <a:ahLst/>
                  <a:cxnLst>
                    <a:cxn ang="0">
                      <a:pos x="0" y="93"/>
                    </a:cxn>
                    <a:cxn ang="0">
                      <a:pos x="28" y="123"/>
                    </a:cxn>
                    <a:cxn ang="0">
                      <a:pos x="44" y="141"/>
                    </a:cxn>
                    <a:cxn ang="0">
                      <a:pos x="54" y="165"/>
                    </a:cxn>
                    <a:cxn ang="0">
                      <a:pos x="62" y="201"/>
                    </a:cxn>
                    <a:cxn ang="0">
                      <a:pos x="66" y="239"/>
                    </a:cxn>
                    <a:cxn ang="0">
                      <a:pos x="86" y="255"/>
                    </a:cxn>
                    <a:cxn ang="0">
                      <a:pos x="202" y="107"/>
                    </a:cxn>
                    <a:cxn ang="0">
                      <a:pos x="146" y="0"/>
                    </a:cxn>
                    <a:cxn ang="0">
                      <a:pos x="0" y="93"/>
                    </a:cxn>
                  </a:cxnLst>
                  <a:rect l="0" t="0" r="r" b="b"/>
                  <a:pathLst>
                    <a:path w="202" h="255">
                      <a:moveTo>
                        <a:pt x="0" y="93"/>
                      </a:moveTo>
                      <a:lnTo>
                        <a:pt x="28" y="123"/>
                      </a:lnTo>
                      <a:lnTo>
                        <a:pt x="44" y="141"/>
                      </a:lnTo>
                      <a:lnTo>
                        <a:pt x="54" y="165"/>
                      </a:lnTo>
                      <a:lnTo>
                        <a:pt x="62" y="201"/>
                      </a:lnTo>
                      <a:lnTo>
                        <a:pt x="66" y="239"/>
                      </a:lnTo>
                      <a:lnTo>
                        <a:pt x="86" y="255"/>
                      </a:lnTo>
                      <a:lnTo>
                        <a:pt x="202" y="107"/>
                      </a:lnTo>
                      <a:lnTo>
                        <a:pt x="146" y="0"/>
                      </a:lnTo>
                      <a:lnTo>
                        <a:pt x="0" y="93"/>
                      </a:lnTo>
                      <a:close/>
                    </a:path>
                  </a:pathLst>
                </a:custGeom>
                <a:solidFill>
                  <a:srgbClr val="FFFFFF"/>
                </a:solidFill>
                <a:ln w="9525">
                  <a:noFill/>
                  <a:round/>
                  <a:headEnd/>
                  <a:tailEnd/>
                </a:ln>
              </p:spPr>
              <p:txBody>
                <a:bodyPr/>
                <a:lstStyle/>
                <a:p>
                  <a:endParaRPr lang="en-GB"/>
                </a:p>
              </p:txBody>
            </p:sp>
            <p:sp>
              <p:nvSpPr>
                <p:cNvPr id="360456" name="Freeform 8"/>
                <p:cNvSpPr>
                  <a:spLocks/>
                </p:cNvSpPr>
                <p:nvPr/>
              </p:nvSpPr>
              <p:spPr bwMode="auto">
                <a:xfrm>
                  <a:off x="2708" y="2652"/>
                  <a:ext cx="87" cy="177"/>
                </a:xfrm>
                <a:custGeom>
                  <a:avLst/>
                  <a:gdLst/>
                  <a:ahLst/>
                  <a:cxnLst>
                    <a:cxn ang="0">
                      <a:pos x="174" y="165"/>
                    </a:cxn>
                    <a:cxn ang="0">
                      <a:pos x="160" y="181"/>
                    </a:cxn>
                    <a:cxn ang="0">
                      <a:pos x="144" y="231"/>
                    </a:cxn>
                    <a:cxn ang="0">
                      <a:pos x="120" y="291"/>
                    </a:cxn>
                    <a:cxn ang="0">
                      <a:pos x="96" y="355"/>
                    </a:cxn>
                    <a:cxn ang="0">
                      <a:pos x="42" y="247"/>
                    </a:cxn>
                    <a:cxn ang="0">
                      <a:pos x="12" y="137"/>
                    </a:cxn>
                    <a:cxn ang="0">
                      <a:pos x="0" y="32"/>
                    </a:cxn>
                    <a:cxn ang="0">
                      <a:pos x="0" y="0"/>
                    </a:cxn>
                    <a:cxn ang="0">
                      <a:pos x="42" y="0"/>
                    </a:cxn>
                    <a:cxn ang="0">
                      <a:pos x="174" y="165"/>
                    </a:cxn>
                  </a:cxnLst>
                  <a:rect l="0" t="0" r="r" b="b"/>
                  <a:pathLst>
                    <a:path w="174" h="355">
                      <a:moveTo>
                        <a:pt x="174" y="165"/>
                      </a:moveTo>
                      <a:lnTo>
                        <a:pt x="160" y="181"/>
                      </a:lnTo>
                      <a:lnTo>
                        <a:pt x="144" y="231"/>
                      </a:lnTo>
                      <a:lnTo>
                        <a:pt x="120" y="291"/>
                      </a:lnTo>
                      <a:lnTo>
                        <a:pt x="96" y="355"/>
                      </a:lnTo>
                      <a:lnTo>
                        <a:pt x="42" y="247"/>
                      </a:lnTo>
                      <a:lnTo>
                        <a:pt x="12" y="137"/>
                      </a:lnTo>
                      <a:lnTo>
                        <a:pt x="0" y="32"/>
                      </a:lnTo>
                      <a:lnTo>
                        <a:pt x="0" y="0"/>
                      </a:lnTo>
                      <a:lnTo>
                        <a:pt x="42" y="0"/>
                      </a:lnTo>
                      <a:lnTo>
                        <a:pt x="174" y="165"/>
                      </a:lnTo>
                      <a:close/>
                    </a:path>
                  </a:pathLst>
                </a:custGeom>
                <a:solidFill>
                  <a:srgbClr val="FFFFFF"/>
                </a:solidFill>
                <a:ln w="9525">
                  <a:noFill/>
                  <a:round/>
                  <a:headEnd/>
                  <a:tailEnd/>
                </a:ln>
              </p:spPr>
              <p:txBody>
                <a:bodyPr/>
                <a:lstStyle/>
                <a:p>
                  <a:endParaRPr lang="en-GB"/>
                </a:p>
              </p:txBody>
            </p:sp>
            <p:grpSp>
              <p:nvGrpSpPr>
                <p:cNvPr id="360457" name="Group 9"/>
                <p:cNvGrpSpPr>
                  <a:grpSpLocks/>
                </p:cNvGrpSpPr>
                <p:nvPr/>
              </p:nvGrpSpPr>
              <p:grpSpPr bwMode="auto">
                <a:xfrm>
                  <a:off x="2680" y="2939"/>
                  <a:ext cx="277" cy="367"/>
                  <a:chOff x="2680" y="2939"/>
                  <a:chExt cx="277" cy="367"/>
                </a:xfrm>
              </p:grpSpPr>
              <p:sp>
                <p:nvSpPr>
                  <p:cNvPr id="360458" name="Freeform 10"/>
                  <p:cNvSpPr>
                    <a:spLocks/>
                  </p:cNvSpPr>
                  <p:nvPr/>
                </p:nvSpPr>
                <p:spPr bwMode="auto">
                  <a:xfrm>
                    <a:off x="2710" y="2939"/>
                    <a:ext cx="208" cy="204"/>
                  </a:xfrm>
                  <a:custGeom>
                    <a:avLst/>
                    <a:gdLst/>
                    <a:ahLst/>
                    <a:cxnLst>
                      <a:cxn ang="0">
                        <a:pos x="418" y="0"/>
                      </a:cxn>
                      <a:cxn ang="0">
                        <a:pos x="362" y="6"/>
                      </a:cxn>
                      <a:cxn ang="0">
                        <a:pos x="314" y="20"/>
                      </a:cxn>
                      <a:cxn ang="0">
                        <a:pos x="228" y="61"/>
                      </a:cxn>
                      <a:cxn ang="0">
                        <a:pos x="134" y="139"/>
                      </a:cxn>
                      <a:cxn ang="0">
                        <a:pos x="96" y="175"/>
                      </a:cxn>
                      <a:cxn ang="0">
                        <a:pos x="72" y="223"/>
                      </a:cxn>
                      <a:cxn ang="0">
                        <a:pos x="38" y="269"/>
                      </a:cxn>
                      <a:cxn ang="0">
                        <a:pos x="20" y="301"/>
                      </a:cxn>
                      <a:cxn ang="0">
                        <a:pos x="8" y="352"/>
                      </a:cxn>
                      <a:cxn ang="0">
                        <a:pos x="0" y="390"/>
                      </a:cxn>
                      <a:cxn ang="0">
                        <a:pos x="8" y="408"/>
                      </a:cxn>
                      <a:cxn ang="0">
                        <a:pos x="24" y="408"/>
                      </a:cxn>
                      <a:cxn ang="0">
                        <a:pos x="32" y="384"/>
                      </a:cxn>
                      <a:cxn ang="0">
                        <a:pos x="66" y="342"/>
                      </a:cxn>
                      <a:cxn ang="0">
                        <a:pos x="90" y="277"/>
                      </a:cxn>
                      <a:cxn ang="0">
                        <a:pos x="110" y="241"/>
                      </a:cxn>
                      <a:cxn ang="0">
                        <a:pos x="144" y="183"/>
                      </a:cxn>
                      <a:cxn ang="0">
                        <a:pos x="192" y="119"/>
                      </a:cxn>
                      <a:cxn ang="0">
                        <a:pos x="286" y="56"/>
                      </a:cxn>
                      <a:cxn ang="0">
                        <a:pos x="344" y="26"/>
                      </a:cxn>
                      <a:cxn ang="0">
                        <a:pos x="418" y="0"/>
                      </a:cxn>
                    </a:cxnLst>
                    <a:rect l="0" t="0" r="r" b="b"/>
                    <a:pathLst>
                      <a:path w="418" h="408">
                        <a:moveTo>
                          <a:pt x="418" y="0"/>
                        </a:moveTo>
                        <a:lnTo>
                          <a:pt x="362" y="6"/>
                        </a:lnTo>
                        <a:lnTo>
                          <a:pt x="314" y="20"/>
                        </a:lnTo>
                        <a:lnTo>
                          <a:pt x="228" y="61"/>
                        </a:lnTo>
                        <a:lnTo>
                          <a:pt x="134" y="139"/>
                        </a:lnTo>
                        <a:lnTo>
                          <a:pt x="96" y="175"/>
                        </a:lnTo>
                        <a:lnTo>
                          <a:pt x="72" y="223"/>
                        </a:lnTo>
                        <a:lnTo>
                          <a:pt x="38" y="269"/>
                        </a:lnTo>
                        <a:lnTo>
                          <a:pt x="20" y="301"/>
                        </a:lnTo>
                        <a:lnTo>
                          <a:pt x="8" y="352"/>
                        </a:lnTo>
                        <a:lnTo>
                          <a:pt x="0" y="390"/>
                        </a:lnTo>
                        <a:lnTo>
                          <a:pt x="8" y="408"/>
                        </a:lnTo>
                        <a:lnTo>
                          <a:pt x="24" y="408"/>
                        </a:lnTo>
                        <a:lnTo>
                          <a:pt x="32" y="384"/>
                        </a:lnTo>
                        <a:lnTo>
                          <a:pt x="66" y="342"/>
                        </a:lnTo>
                        <a:lnTo>
                          <a:pt x="90" y="277"/>
                        </a:lnTo>
                        <a:lnTo>
                          <a:pt x="110" y="241"/>
                        </a:lnTo>
                        <a:lnTo>
                          <a:pt x="144" y="183"/>
                        </a:lnTo>
                        <a:lnTo>
                          <a:pt x="192" y="119"/>
                        </a:lnTo>
                        <a:lnTo>
                          <a:pt x="286" y="56"/>
                        </a:lnTo>
                        <a:lnTo>
                          <a:pt x="344" y="26"/>
                        </a:lnTo>
                        <a:lnTo>
                          <a:pt x="418" y="0"/>
                        </a:lnTo>
                        <a:close/>
                      </a:path>
                    </a:pathLst>
                  </a:custGeom>
                  <a:solidFill>
                    <a:srgbClr val="C0C0C0"/>
                  </a:solidFill>
                  <a:ln w="9525">
                    <a:noFill/>
                    <a:round/>
                    <a:headEnd/>
                    <a:tailEnd/>
                  </a:ln>
                </p:spPr>
                <p:txBody>
                  <a:bodyPr/>
                  <a:lstStyle/>
                  <a:p>
                    <a:endParaRPr lang="en-GB"/>
                  </a:p>
                </p:txBody>
              </p:sp>
              <p:sp>
                <p:nvSpPr>
                  <p:cNvPr id="360459" name="Freeform 11"/>
                  <p:cNvSpPr>
                    <a:spLocks/>
                  </p:cNvSpPr>
                  <p:nvPr/>
                </p:nvSpPr>
                <p:spPr bwMode="auto">
                  <a:xfrm>
                    <a:off x="2680" y="3034"/>
                    <a:ext cx="277" cy="272"/>
                  </a:xfrm>
                  <a:custGeom>
                    <a:avLst/>
                    <a:gdLst/>
                    <a:ahLst/>
                    <a:cxnLst>
                      <a:cxn ang="0">
                        <a:pos x="549" y="0"/>
                      </a:cxn>
                      <a:cxn ang="0">
                        <a:pos x="477" y="78"/>
                      </a:cxn>
                      <a:cxn ang="0">
                        <a:pos x="433" y="102"/>
                      </a:cxn>
                      <a:cxn ang="0">
                        <a:pos x="397" y="114"/>
                      </a:cxn>
                      <a:cxn ang="0">
                        <a:pos x="351" y="145"/>
                      </a:cxn>
                      <a:cxn ang="0">
                        <a:pos x="191" y="253"/>
                      </a:cxn>
                      <a:cxn ang="0">
                        <a:pos x="157" y="289"/>
                      </a:cxn>
                      <a:cxn ang="0">
                        <a:pos x="107" y="325"/>
                      </a:cxn>
                      <a:cxn ang="0">
                        <a:pos x="71" y="349"/>
                      </a:cxn>
                      <a:cxn ang="0">
                        <a:pos x="36" y="373"/>
                      </a:cxn>
                      <a:cxn ang="0">
                        <a:pos x="6" y="394"/>
                      </a:cxn>
                      <a:cxn ang="0">
                        <a:pos x="0" y="412"/>
                      </a:cxn>
                      <a:cxn ang="0">
                        <a:pos x="2" y="430"/>
                      </a:cxn>
                      <a:cxn ang="0">
                        <a:pos x="20" y="430"/>
                      </a:cxn>
                      <a:cxn ang="0">
                        <a:pos x="49" y="412"/>
                      </a:cxn>
                      <a:cxn ang="0">
                        <a:pos x="83" y="390"/>
                      </a:cxn>
                      <a:cxn ang="0">
                        <a:pos x="113" y="371"/>
                      </a:cxn>
                      <a:cxn ang="0">
                        <a:pos x="109" y="402"/>
                      </a:cxn>
                      <a:cxn ang="0">
                        <a:pos x="85" y="438"/>
                      </a:cxn>
                      <a:cxn ang="0">
                        <a:pos x="65" y="454"/>
                      </a:cxn>
                      <a:cxn ang="0">
                        <a:pos x="59" y="468"/>
                      </a:cxn>
                      <a:cxn ang="0">
                        <a:pos x="36" y="490"/>
                      </a:cxn>
                      <a:cxn ang="0">
                        <a:pos x="14" y="520"/>
                      </a:cxn>
                      <a:cxn ang="0">
                        <a:pos x="18" y="544"/>
                      </a:cxn>
                      <a:cxn ang="0">
                        <a:pos x="83" y="538"/>
                      </a:cxn>
                      <a:cxn ang="0">
                        <a:pos x="101" y="498"/>
                      </a:cxn>
                      <a:cxn ang="0">
                        <a:pos x="143" y="456"/>
                      </a:cxn>
                      <a:cxn ang="0">
                        <a:pos x="137" y="426"/>
                      </a:cxn>
                      <a:cxn ang="0">
                        <a:pos x="191" y="383"/>
                      </a:cxn>
                      <a:cxn ang="0">
                        <a:pos x="487" y="179"/>
                      </a:cxn>
                      <a:cxn ang="0">
                        <a:pos x="435" y="173"/>
                      </a:cxn>
                      <a:cxn ang="0">
                        <a:pos x="417" y="133"/>
                      </a:cxn>
                      <a:cxn ang="0">
                        <a:pos x="463" y="120"/>
                      </a:cxn>
                      <a:cxn ang="0">
                        <a:pos x="477" y="108"/>
                      </a:cxn>
                      <a:cxn ang="0">
                        <a:pos x="493" y="108"/>
                      </a:cxn>
                      <a:cxn ang="0">
                        <a:pos x="555" y="26"/>
                      </a:cxn>
                      <a:cxn ang="0">
                        <a:pos x="549" y="0"/>
                      </a:cxn>
                    </a:cxnLst>
                    <a:rect l="0" t="0" r="r" b="b"/>
                    <a:pathLst>
                      <a:path w="555" h="544">
                        <a:moveTo>
                          <a:pt x="549" y="0"/>
                        </a:moveTo>
                        <a:lnTo>
                          <a:pt x="477" y="78"/>
                        </a:lnTo>
                        <a:lnTo>
                          <a:pt x="433" y="102"/>
                        </a:lnTo>
                        <a:lnTo>
                          <a:pt x="397" y="114"/>
                        </a:lnTo>
                        <a:lnTo>
                          <a:pt x="351" y="145"/>
                        </a:lnTo>
                        <a:lnTo>
                          <a:pt x="191" y="253"/>
                        </a:lnTo>
                        <a:lnTo>
                          <a:pt x="157" y="289"/>
                        </a:lnTo>
                        <a:lnTo>
                          <a:pt x="107" y="325"/>
                        </a:lnTo>
                        <a:lnTo>
                          <a:pt x="71" y="349"/>
                        </a:lnTo>
                        <a:lnTo>
                          <a:pt x="36" y="373"/>
                        </a:lnTo>
                        <a:lnTo>
                          <a:pt x="6" y="394"/>
                        </a:lnTo>
                        <a:lnTo>
                          <a:pt x="0" y="412"/>
                        </a:lnTo>
                        <a:lnTo>
                          <a:pt x="2" y="430"/>
                        </a:lnTo>
                        <a:lnTo>
                          <a:pt x="20" y="430"/>
                        </a:lnTo>
                        <a:lnTo>
                          <a:pt x="49" y="412"/>
                        </a:lnTo>
                        <a:lnTo>
                          <a:pt x="83" y="390"/>
                        </a:lnTo>
                        <a:lnTo>
                          <a:pt x="113" y="371"/>
                        </a:lnTo>
                        <a:lnTo>
                          <a:pt x="109" y="402"/>
                        </a:lnTo>
                        <a:lnTo>
                          <a:pt x="85" y="438"/>
                        </a:lnTo>
                        <a:lnTo>
                          <a:pt x="65" y="454"/>
                        </a:lnTo>
                        <a:lnTo>
                          <a:pt x="59" y="468"/>
                        </a:lnTo>
                        <a:lnTo>
                          <a:pt x="36" y="490"/>
                        </a:lnTo>
                        <a:lnTo>
                          <a:pt x="14" y="520"/>
                        </a:lnTo>
                        <a:lnTo>
                          <a:pt x="18" y="544"/>
                        </a:lnTo>
                        <a:lnTo>
                          <a:pt x="83" y="538"/>
                        </a:lnTo>
                        <a:lnTo>
                          <a:pt x="101" y="498"/>
                        </a:lnTo>
                        <a:lnTo>
                          <a:pt x="143" y="456"/>
                        </a:lnTo>
                        <a:lnTo>
                          <a:pt x="137" y="426"/>
                        </a:lnTo>
                        <a:lnTo>
                          <a:pt x="191" y="383"/>
                        </a:lnTo>
                        <a:lnTo>
                          <a:pt x="487" y="179"/>
                        </a:lnTo>
                        <a:lnTo>
                          <a:pt x="435" y="173"/>
                        </a:lnTo>
                        <a:lnTo>
                          <a:pt x="417" y="133"/>
                        </a:lnTo>
                        <a:lnTo>
                          <a:pt x="463" y="120"/>
                        </a:lnTo>
                        <a:lnTo>
                          <a:pt x="477" y="108"/>
                        </a:lnTo>
                        <a:lnTo>
                          <a:pt x="493" y="108"/>
                        </a:lnTo>
                        <a:lnTo>
                          <a:pt x="555" y="26"/>
                        </a:lnTo>
                        <a:lnTo>
                          <a:pt x="549" y="0"/>
                        </a:lnTo>
                        <a:close/>
                      </a:path>
                    </a:pathLst>
                  </a:custGeom>
                  <a:solidFill>
                    <a:srgbClr val="C0C0C0"/>
                  </a:solidFill>
                  <a:ln w="9525">
                    <a:noFill/>
                    <a:round/>
                    <a:headEnd/>
                    <a:tailEnd/>
                  </a:ln>
                </p:spPr>
                <p:txBody>
                  <a:bodyPr/>
                  <a:lstStyle/>
                  <a:p>
                    <a:endParaRPr lang="en-GB"/>
                  </a:p>
                </p:txBody>
              </p:sp>
            </p:grpSp>
            <p:sp>
              <p:nvSpPr>
                <p:cNvPr id="360460" name="Freeform 12"/>
                <p:cNvSpPr>
                  <a:spLocks/>
                </p:cNvSpPr>
                <p:nvPr/>
              </p:nvSpPr>
              <p:spPr bwMode="auto">
                <a:xfrm>
                  <a:off x="2773" y="2736"/>
                  <a:ext cx="126" cy="570"/>
                </a:xfrm>
                <a:custGeom>
                  <a:avLst/>
                  <a:gdLst/>
                  <a:ahLst/>
                  <a:cxnLst>
                    <a:cxn ang="0">
                      <a:pos x="42" y="0"/>
                    </a:cxn>
                    <a:cxn ang="0">
                      <a:pos x="72" y="30"/>
                    </a:cxn>
                    <a:cxn ang="0">
                      <a:pos x="98" y="42"/>
                    </a:cxn>
                    <a:cxn ang="0">
                      <a:pos x="140" y="38"/>
                    </a:cxn>
                    <a:cxn ang="0">
                      <a:pos x="172" y="26"/>
                    </a:cxn>
                    <a:cxn ang="0">
                      <a:pos x="184" y="50"/>
                    </a:cxn>
                    <a:cxn ang="0">
                      <a:pos x="184" y="80"/>
                    </a:cxn>
                    <a:cxn ang="0">
                      <a:pos x="176" y="102"/>
                    </a:cxn>
                    <a:cxn ang="0">
                      <a:pos x="164" y="114"/>
                    </a:cxn>
                    <a:cxn ang="0">
                      <a:pos x="136" y="138"/>
                    </a:cxn>
                    <a:cxn ang="0">
                      <a:pos x="184" y="200"/>
                    </a:cxn>
                    <a:cxn ang="0">
                      <a:pos x="206" y="239"/>
                    </a:cxn>
                    <a:cxn ang="0">
                      <a:pos x="218" y="275"/>
                    </a:cxn>
                    <a:cxn ang="0">
                      <a:pos x="224" y="365"/>
                    </a:cxn>
                    <a:cxn ang="0">
                      <a:pos x="244" y="562"/>
                    </a:cxn>
                    <a:cxn ang="0">
                      <a:pos x="254" y="676"/>
                    </a:cxn>
                    <a:cxn ang="0">
                      <a:pos x="254" y="813"/>
                    </a:cxn>
                    <a:cxn ang="0">
                      <a:pos x="250" y="969"/>
                    </a:cxn>
                    <a:cxn ang="0">
                      <a:pos x="246" y="1142"/>
                    </a:cxn>
                    <a:cxn ang="0">
                      <a:pos x="6" y="1140"/>
                    </a:cxn>
                    <a:cxn ang="0">
                      <a:pos x="0" y="965"/>
                    </a:cxn>
                    <a:cxn ang="0">
                      <a:pos x="6" y="863"/>
                    </a:cxn>
                    <a:cxn ang="0">
                      <a:pos x="14" y="737"/>
                    </a:cxn>
                    <a:cxn ang="0">
                      <a:pos x="14" y="526"/>
                    </a:cxn>
                    <a:cxn ang="0">
                      <a:pos x="14" y="457"/>
                    </a:cxn>
                    <a:cxn ang="0">
                      <a:pos x="20" y="287"/>
                    </a:cxn>
                    <a:cxn ang="0">
                      <a:pos x="32" y="235"/>
                    </a:cxn>
                    <a:cxn ang="0">
                      <a:pos x="60" y="144"/>
                    </a:cxn>
                    <a:cxn ang="0">
                      <a:pos x="26" y="98"/>
                    </a:cxn>
                    <a:cxn ang="0">
                      <a:pos x="12" y="74"/>
                    </a:cxn>
                    <a:cxn ang="0">
                      <a:pos x="42" y="0"/>
                    </a:cxn>
                  </a:cxnLst>
                  <a:rect l="0" t="0" r="r" b="b"/>
                  <a:pathLst>
                    <a:path w="254" h="1142">
                      <a:moveTo>
                        <a:pt x="42" y="0"/>
                      </a:moveTo>
                      <a:lnTo>
                        <a:pt x="72" y="30"/>
                      </a:lnTo>
                      <a:lnTo>
                        <a:pt x="98" y="42"/>
                      </a:lnTo>
                      <a:lnTo>
                        <a:pt x="140" y="38"/>
                      </a:lnTo>
                      <a:lnTo>
                        <a:pt x="172" y="26"/>
                      </a:lnTo>
                      <a:lnTo>
                        <a:pt x="184" y="50"/>
                      </a:lnTo>
                      <a:lnTo>
                        <a:pt x="184" y="80"/>
                      </a:lnTo>
                      <a:lnTo>
                        <a:pt x="176" y="102"/>
                      </a:lnTo>
                      <a:lnTo>
                        <a:pt x="164" y="114"/>
                      </a:lnTo>
                      <a:lnTo>
                        <a:pt x="136" y="138"/>
                      </a:lnTo>
                      <a:lnTo>
                        <a:pt x="184" y="200"/>
                      </a:lnTo>
                      <a:lnTo>
                        <a:pt x="206" y="239"/>
                      </a:lnTo>
                      <a:lnTo>
                        <a:pt x="218" y="275"/>
                      </a:lnTo>
                      <a:lnTo>
                        <a:pt x="224" y="365"/>
                      </a:lnTo>
                      <a:lnTo>
                        <a:pt x="244" y="562"/>
                      </a:lnTo>
                      <a:lnTo>
                        <a:pt x="254" y="676"/>
                      </a:lnTo>
                      <a:lnTo>
                        <a:pt x="254" y="813"/>
                      </a:lnTo>
                      <a:lnTo>
                        <a:pt x="250" y="969"/>
                      </a:lnTo>
                      <a:lnTo>
                        <a:pt x="246" y="1142"/>
                      </a:lnTo>
                      <a:lnTo>
                        <a:pt x="6" y="1140"/>
                      </a:lnTo>
                      <a:lnTo>
                        <a:pt x="0" y="965"/>
                      </a:lnTo>
                      <a:lnTo>
                        <a:pt x="6" y="863"/>
                      </a:lnTo>
                      <a:lnTo>
                        <a:pt x="14" y="737"/>
                      </a:lnTo>
                      <a:lnTo>
                        <a:pt x="14" y="526"/>
                      </a:lnTo>
                      <a:lnTo>
                        <a:pt x="14" y="457"/>
                      </a:lnTo>
                      <a:lnTo>
                        <a:pt x="20" y="287"/>
                      </a:lnTo>
                      <a:lnTo>
                        <a:pt x="32" y="235"/>
                      </a:lnTo>
                      <a:lnTo>
                        <a:pt x="60" y="144"/>
                      </a:lnTo>
                      <a:lnTo>
                        <a:pt x="26" y="98"/>
                      </a:lnTo>
                      <a:lnTo>
                        <a:pt x="12" y="74"/>
                      </a:lnTo>
                      <a:lnTo>
                        <a:pt x="42" y="0"/>
                      </a:lnTo>
                      <a:close/>
                    </a:path>
                  </a:pathLst>
                </a:custGeom>
                <a:solidFill>
                  <a:srgbClr val="0000FF"/>
                </a:solidFill>
                <a:ln w="9525">
                  <a:noFill/>
                  <a:round/>
                  <a:headEnd/>
                  <a:tailEnd/>
                </a:ln>
              </p:spPr>
              <p:txBody>
                <a:bodyPr/>
                <a:lstStyle/>
                <a:p>
                  <a:endParaRPr lang="en-GB"/>
                </a:p>
              </p:txBody>
            </p:sp>
          </p:grpSp>
          <p:grpSp>
            <p:nvGrpSpPr>
              <p:cNvPr id="360461" name="Group 13"/>
              <p:cNvGrpSpPr>
                <a:grpSpLocks/>
              </p:cNvGrpSpPr>
              <p:nvPr/>
            </p:nvGrpSpPr>
            <p:grpSpPr bwMode="auto">
              <a:xfrm>
                <a:off x="2268" y="2610"/>
                <a:ext cx="1114" cy="750"/>
                <a:chOff x="2268" y="2610"/>
                <a:chExt cx="1114" cy="750"/>
              </a:xfrm>
            </p:grpSpPr>
            <p:grpSp>
              <p:nvGrpSpPr>
                <p:cNvPr id="360462" name="Group 14"/>
                <p:cNvGrpSpPr>
                  <a:grpSpLocks/>
                </p:cNvGrpSpPr>
                <p:nvPr/>
              </p:nvGrpSpPr>
              <p:grpSpPr bwMode="auto">
                <a:xfrm>
                  <a:off x="2268" y="2629"/>
                  <a:ext cx="473" cy="731"/>
                  <a:chOff x="2268" y="2629"/>
                  <a:chExt cx="473" cy="731"/>
                </a:xfrm>
              </p:grpSpPr>
              <p:sp>
                <p:nvSpPr>
                  <p:cNvPr id="360463" name="Freeform 15"/>
                  <p:cNvSpPr>
                    <a:spLocks/>
                  </p:cNvSpPr>
                  <p:nvPr/>
                </p:nvSpPr>
                <p:spPr bwMode="auto">
                  <a:xfrm>
                    <a:off x="2268" y="2638"/>
                    <a:ext cx="467" cy="722"/>
                  </a:xfrm>
                  <a:custGeom>
                    <a:avLst/>
                    <a:gdLst/>
                    <a:ahLst/>
                    <a:cxnLst>
                      <a:cxn ang="0">
                        <a:pos x="829" y="0"/>
                      </a:cxn>
                      <a:cxn ang="0">
                        <a:pos x="795" y="46"/>
                      </a:cxn>
                      <a:cxn ang="0">
                        <a:pos x="705" y="76"/>
                      </a:cxn>
                      <a:cxn ang="0">
                        <a:pos x="631" y="94"/>
                      </a:cxn>
                      <a:cxn ang="0">
                        <a:pos x="567" y="102"/>
                      </a:cxn>
                      <a:cxn ang="0">
                        <a:pos x="453" y="120"/>
                      </a:cxn>
                      <a:cxn ang="0">
                        <a:pos x="413" y="136"/>
                      </a:cxn>
                      <a:cxn ang="0">
                        <a:pos x="399" y="143"/>
                      </a:cxn>
                      <a:cxn ang="0">
                        <a:pos x="389" y="155"/>
                      </a:cxn>
                      <a:cxn ang="0">
                        <a:pos x="359" y="299"/>
                      </a:cxn>
                      <a:cxn ang="0">
                        <a:pos x="339" y="375"/>
                      </a:cxn>
                      <a:cxn ang="0">
                        <a:pos x="316" y="452"/>
                      </a:cxn>
                      <a:cxn ang="0">
                        <a:pos x="304" y="494"/>
                      </a:cxn>
                      <a:cxn ang="0">
                        <a:pos x="294" y="500"/>
                      </a:cxn>
                      <a:cxn ang="0">
                        <a:pos x="272" y="514"/>
                      </a:cxn>
                      <a:cxn ang="0">
                        <a:pos x="266" y="534"/>
                      </a:cxn>
                      <a:cxn ang="0">
                        <a:pos x="250" y="566"/>
                      </a:cxn>
                      <a:cxn ang="0">
                        <a:pos x="196" y="707"/>
                      </a:cxn>
                      <a:cxn ang="0">
                        <a:pos x="188" y="761"/>
                      </a:cxn>
                      <a:cxn ang="0">
                        <a:pos x="174" y="795"/>
                      </a:cxn>
                      <a:cxn ang="0">
                        <a:pos x="108" y="865"/>
                      </a:cxn>
                      <a:cxn ang="0">
                        <a:pos x="94" y="899"/>
                      </a:cxn>
                      <a:cxn ang="0">
                        <a:pos x="76" y="928"/>
                      </a:cxn>
                      <a:cxn ang="0">
                        <a:pos x="62" y="954"/>
                      </a:cxn>
                      <a:cxn ang="0">
                        <a:pos x="48" y="984"/>
                      </a:cxn>
                      <a:cxn ang="0">
                        <a:pos x="28" y="1040"/>
                      </a:cxn>
                      <a:cxn ang="0">
                        <a:pos x="8" y="1088"/>
                      </a:cxn>
                      <a:cxn ang="0">
                        <a:pos x="0" y="1118"/>
                      </a:cxn>
                      <a:cxn ang="0">
                        <a:pos x="4" y="1154"/>
                      </a:cxn>
                      <a:cxn ang="0">
                        <a:pos x="6" y="1185"/>
                      </a:cxn>
                      <a:cxn ang="0">
                        <a:pos x="16" y="1225"/>
                      </a:cxn>
                      <a:cxn ang="0">
                        <a:pos x="32" y="1255"/>
                      </a:cxn>
                      <a:cxn ang="0">
                        <a:pos x="44" y="1285"/>
                      </a:cxn>
                      <a:cxn ang="0">
                        <a:pos x="80" y="1317"/>
                      </a:cxn>
                      <a:cxn ang="0">
                        <a:pos x="381" y="1325"/>
                      </a:cxn>
                      <a:cxn ang="0">
                        <a:pos x="447" y="1142"/>
                      </a:cxn>
                      <a:cxn ang="0">
                        <a:pos x="501" y="1054"/>
                      </a:cxn>
                      <a:cxn ang="0">
                        <a:pos x="533" y="928"/>
                      </a:cxn>
                      <a:cxn ang="0">
                        <a:pos x="483" y="1176"/>
                      </a:cxn>
                      <a:cxn ang="0">
                        <a:pos x="463" y="1261"/>
                      </a:cxn>
                      <a:cxn ang="0">
                        <a:pos x="445" y="1357"/>
                      </a:cxn>
                      <a:cxn ang="0">
                        <a:pos x="411" y="1444"/>
                      </a:cxn>
                      <a:cxn ang="0">
                        <a:pos x="645" y="1444"/>
                      </a:cxn>
                      <a:cxn ang="0">
                        <a:pos x="723" y="1307"/>
                      </a:cxn>
                      <a:cxn ang="0">
                        <a:pos x="767" y="1239"/>
                      </a:cxn>
                      <a:cxn ang="0">
                        <a:pos x="803" y="1158"/>
                      </a:cxn>
                      <a:cxn ang="0">
                        <a:pos x="845" y="1054"/>
                      </a:cxn>
                      <a:cxn ang="0">
                        <a:pos x="862" y="954"/>
                      </a:cxn>
                      <a:cxn ang="0">
                        <a:pos x="882" y="867"/>
                      </a:cxn>
                      <a:cxn ang="0">
                        <a:pos x="904" y="767"/>
                      </a:cxn>
                      <a:cxn ang="0">
                        <a:pos x="920" y="669"/>
                      </a:cxn>
                      <a:cxn ang="0">
                        <a:pos x="934" y="558"/>
                      </a:cxn>
                      <a:cxn ang="0">
                        <a:pos x="934" y="482"/>
                      </a:cxn>
                      <a:cxn ang="0">
                        <a:pos x="934" y="410"/>
                      </a:cxn>
                      <a:cxn ang="0">
                        <a:pos x="934" y="307"/>
                      </a:cxn>
                      <a:cxn ang="0">
                        <a:pos x="934" y="243"/>
                      </a:cxn>
                      <a:cxn ang="0">
                        <a:pos x="902" y="26"/>
                      </a:cxn>
                      <a:cxn ang="0">
                        <a:pos x="829" y="0"/>
                      </a:cxn>
                    </a:cxnLst>
                    <a:rect l="0" t="0" r="r" b="b"/>
                    <a:pathLst>
                      <a:path w="934" h="1444">
                        <a:moveTo>
                          <a:pt x="829" y="0"/>
                        </a:moveTo>
                        <a:lnTo>
                          <a:pt x="795" y="46"/>
                        </a:lnTo>
                        <a:lnTo>
                          <a:pt x="705" y="76"/>
                        </a:lnTo>
                        <a:lnTo>
                          <a:pt x="631" y="94"/>
                        </a:lnTo>
                        <a:lnTo>
                          <a:pt x="567" y="102"/>
                        </a:lnTo>
                        <a:lnTo>
                          <a:pt x="453" y="120"/>
                        </a:lnTo>
                        <a:lnTo>
                          <a:pt x="413" y="136"/>
                        </a:lnTo>
                        <a:lnTo>
                          <a:pt x="399" y="143"/>
                        </a:lnTo>
                        <a:lnTo>
                          <a:pt x="389" y="155"/>
                        </a:lnTo>
                        <a:lnTo>
                          <a:pt x="359" y="299"/>
                        </a:lnTo>
                        <a:lnTo>
                          <a:pt x="339" y="375"/>
                        </a:lnTo>
                        <a:lnTo>
                          <a:pt x="316" y="452"/>
                        </a:lnTo>
                        <a:lnTo>
                          <a:pt x="304" y="494"/>
                        </a:lnTo>
                        <a:lnTo>
                          <a:pt x="294" y="500"/>
                        </a:lnTo>
                        <a:lnTo>
                          <a:pt x="272" y="514"/>
                        </a:lnTo>
                        <a:lnTo>
                          <a:pt x="266" y="534"/>
                        </a:lnTo>
                        <a:lnTo>
                          <a:pt x="250" y="566"/>
                        </a:lnTo>
                        <a:lnTo>
                          <a:pt x="196" y="707"/>
                        </a:lnTo>
                        <a:lnTo>
                          <a:pt x="188" y="761"/>
                        </a:lnTo>
                        <a:lnTo>
                          <a:pt x="174" y="795"/>
                        </a:lnTo>
                        <a:lnTo>
                          <a:pt x="108" y="865"/>
                        </a:lnTo>
                        <a:lnTo>
                          <a:pt x="94" y="899"/>
                        </a:lnTo>
                        <a:lnTo>
                          <a:pt x="76" y="928"/>
                        </a:lnTo>
                        <a:lnTo>
                          <a:pt x="62" y="954"/>
                        </a:lnTo>
                        <a:lnTo>
                          <a:pt x="48" y="984"/>
                        </a:lnTo>
                        <a:lnTo>
                          <a:pt x="28" y="1040"/>
                        </a:lnTo>
                        <a:lnTo>
                          <a:pt x="8" y="1088"/>
                        </a:lnTo>
                        <a:lnTo>
                          <a:pt x="0" y="1118"/>
                        </a:lnTo>
                        <a:lnTo>
                          <a:pt x="4" y="1154"/>
                        </a:lnTo>
                        <a:lnTo>
                          <a:pt x="6" y="1185"/>
                        </a:lnTo>
                        <a:lnTo>
                          <a:pt x="16" y="1225"/>
                        </a:lnTo>
                        <a:lnTo>
                          <a:pt x="32" y="1255"/>
                        </a:lnTo>
                        <a:lnTo>
                          <a:pt x="44" y="1285"/>
                        </a:lnTo>
                        <a:lnTo>
                          <a:pt x="80" y="1317"/>
                        </a:lnTo>
                        <a:lnTo>
                          <a:pt x="381" y="1325"/>
                        </a:lnTo>
                        <a:lnTo>
                          <a:pt x="447" y="1142"/>
                        </a:lnTo>
                        <a:lnTo>
                          <a:pt x="501" y="1054"/>
                        </a:lnTo>
                        <a:lnTo>
                          <a:pt x="533" y="928"/>
                        </a:lnTo>
                        <a:lnTo>
                          <a:pt x="483" y="1176"/>
                        </a:lnTo>
                        <a:lnTo>
                          <a:pt x="463" y="1261"/>
                        </a:lnTo>
                        <a:lnTo>
                          <a:pt x="445" y="1357"/>
                        </a:lnTo>
                        <a:lnTo>
                          <a:pt x="411" y="1444"/>
                        </a:lnTo>
                        <a:lnTo>
                          <a:pt x="645" y="1444"/>
                        </a:lnTo>
                        <a:lnTo>
                          <a:pt x="723" y="1307"/>
                        </a:lnTo>
                        <a:lnTo>
                          <a:pt x="767" y="1239"/>
                        </a:lnTo>
                        <a:lnTo>
                          <a:pt x="803" y="1158"/>
                        </a:lnTo>
                        <a:lnTo>
                          <a:pt x="845" y="1054"/>
                        </a:lnTo>
                        <a:lnTo>
                          <a:pt x="862" y="954"/>
                        </a:lnTo>
                        <a:lnTo>
                          <a:pt x="882" y="867"/>
                        </a:lnTo>
                        <a:lnTo>
                          <a:pt x="904" y="767"/>
                        </a:lnTo>
                        <a:lnTo>
                          <a:pt x="920" y="669"/>
                        </a:lnTo>
                        <a:lnTo>
                          <a:pt x="934" y="558"/>
                        </a:lnTo>
                        <a:lnTo>
                          <a:pt x="934" y="482"/>
                        </a:lnTo>
                        <a:lnTo>
                          <a:pt x="934" y="410"/>
                        </a:lnTo>
                        <a:lnTo>
                          <a:pt x="934" y="307"/>
                        </a:lnTo>
                        <a:lnTo>
                          <a:pt x="934" y="243"/>
                        </a:lnTo>
                        <a:lnTo>
                          <a:pt x="902" y="26"/>
                        </a:lnTo>
                        <a:lnTo>
                          <a:pt x="829" y="0"/>
                        </a:lnTo>
                        <a:close/>
                      </a:path>
                    </a:pathLst>
                  </a:custGeom>
                  <a:solidFill>
                    <a:srgbClr val="7F7F7F"/>
                  </a:solidFill>
                  <a:ln w="9525">
                    <a:noFill/>
                    <a:round/>
                    <a:headEnd/>
                    <a:tailEnd/>
                  </a:ln>
                </p:spPr>
                <p:txBody>
                  <a:bodyPr/>
                  <a:lstStyle/>
                  <a:p>
                    <a:endParaRPr lang="en-GB"/>
                  </a:p>
                </p:txBody>
              </p:sp>
              <p:sp>
                <p:nvSpPr>
                  <p:cNvPr id="360464" name="Freeform 16"/>
                  <p:cNvSpPr>
                    <a:spLocks/>
                  </p:cNvSpPr>
                  <p:nvPr/>
                </p:nvSpPr>
                <p:spPr bwMode="auto">
                  <a:xfrm>
                    <a:off x="2384" y="2978"/>
                    <a:ext cx="199" cy="171"/>
                  </a:xfrm>
                  <a:custGeom>
                    <a:avLst/>
                    <a:gdLst/>
                    <a:ahLst/>
                    <a:cxnLst>
                      <a:cxn ang="0">
                        <a:pos x="133" y="0"/>
                      </a:cxn>
                      <a:cxn ang="0">
                        <a:pos x="175" y="12"/>
                      </a:cxn>
                      <a:cxn ang="0">
                        <a:pos x="205" y="20"/>
                      </a:cxn>
                      <a:cxn ang="0">
                        <a:pos x="223" y="36"/>
                      </a:cxn>
                      <a:cxn ang="0">
                        <a:pos x="245" y="48"/>
                      </a:cxn>
                      <a:cxn ang="0">
                        <a:pos x="263" y="60"/>
                      </a:cxn>
                      <a:cxn ang="0">
                        <a:pos x="283" y="74"/>
                      </a:cxn>
                      <a:cxn ang="0">
                        <a:pos x="311" y="32"/>
                      </a:cxn>
                      <a:cxn ang="0">
                        <a:pos x="313" y="86"/>
                      </a:cxn>
                      <a:cxn ang="0">
                        <a:pos x="323" y="122"/>
                      </a:cxn>
                      <a:cxn ang="0">
                        <a:pos x="355" y="90"/>
                      </a:cxn>
                      <a:cxn ang="0">
                        <a:pos x="379" y="62"/>
                      </a:cxn>
                      <a:cxn ang="0">
                        <a:pos x="397" y="42"/>
                      </a:cxn>
                      <a:cxn ang="0">
                        <a:pos x="397" y="84"/>
                      </a:cxn>
                      <a:cxn ang="0">
                        <a:pos x="379" y="132"/>
                      </a:cxn>
                      <a:cxn ang="0">
                        <a:pos x="361" y="174"/>
                      </a:cxn>
                      <a:cxn ang="0">
                        <a:pos x="335" y="200"/>
                      </a:cxn>
                      <a:cxn ang="0">
                        <a:pos x="319" y="218"/>
                      </a:cxn>
                      <a:cxn ang="0">
                        <a:pos x="295" y="218"/>
                      </a:cxn>
                      <a:cxn ang="0">
                        <a:pos x="259" y="341"/>
                      </a:cxn>
                      <a:cxn ang="0">
                        <a:pos x="221" y="343"/>
                      </a:cxn>
                      <a:cxn ang="0">
                        <a:pos x="185" y="331"/>
                      </a:cxn>
                      <a:cxn ang="0">
                        <a:pos x="157" y="317"/>
                      </a:cxn>
                      <a:cxn ang="0">
                        <a:pos x="193" y="299"/>
                      </a:cxn>
                      <a:cxn ang="0">
                        <a:pos x="203" y="293"/>
                      </a:cxn>
                      <a:cxn ang="0">
                        <a:pos x="125" y="218"/>
                      </a:cxn>
                      <a:cxn ang="0">
                        <a:pos x="84" y="210"/>
                      </a:cxn>
                      <a:cxn ang="0">
                        <a:pos x="26" y="212"/>
                      </a:cxn>
                      <a:cxn ang="0">
                        <a:pos x="14" y="212"/>
                      </a:cxn>
                      <a:cxn ang="0">
                        <a:pos x="0" y="198"/>
                      </a:cxn>
                      <a:cxn ang="0">
                        <a:pos x="0" y="174"/>
                      </a:cxn>
                      <a:cxn ang="0">
                        <a:pos x="78" y="174"/>
                      </a:cxn>
                      <a:cxn ang="0">
                        <a:pos x="102" y="176"/>
                      </a:cxn>
                      <a:cxn ang="0">
                        <a:pos x="96" y="182"/>
                      </a:cxn>
                      <a:cxn ang="0">
                        <a:pos x="131" y="206"/>
                      </a:cxn>
                      <a:cxn ang="0">
                        <a:pos x="173" y="241"/>
                      </a:cxn>
                      <a:cxn ang="0">
                        <a:pos x="203" y="265"/>
                      </a:cxn>
                      <a:cxn ang="0">
                        <a:pos x="235" y="212"/>
                      </a:cxn>
                      <a:cxn ang="0">
                        <a:pos x="235" y="194"/>
                      </a:cxn>
                      <a:cxn ang="0">
                        <a:pos x="229" y="146"/>
                      </a:cxn>
                      <a:cxn ang="0">
                        <a:pos x="259" y="156"/>
                      </a:cxn>
                      <a:cxn ang="0">
                        <a:pos x="275" y="138"/>
                      </a:cxn>
                      <a:cxn ang="0">
                        <a:pos x="251" y="114"/>
                      </a:cxn>
                      <a:cxn ang="0">
                        <a:pos x="227" y="90"/>
                      </a:cxn>
                      <a:cxn ang="0">
                        <a:pos x="187" y="62"/>
                      </a:cxn>
                      <a:cxn ang="0">
                        <a:pos x="167" y="30"/>
                      </a:cxn>
                      <a:cxn ang="0">
                        <a:pos x="133" y="0"/>
                      </a:cxn>
                    </a:cxnLst>
                    <a:rect l="0" t="0" r="r" b="b"/>
                    <a:pathLst>
                      <a:path w="397" h="343">
                        <a:moveTo>
                          <a:pt x="133" y="0"/>
                        </a:moveTo>
                        <a:lnTo>
                          <a:pt x="175" y="12"/>
                        </a:lnTo>
                        <a:lnTo>
                          <a:pt x="205" y="20"/>
                        </a:lnTo>
                        <a:lnTo>
                          <a:pt x="223" y="36"/>
                        </a:lnTo>
                        <a:lnTo>
                          <a:pt x="245" y="48"/>
                        </a:lnTo>
                        <a:lnTo>
                          <a:pt x="263" y="60"/>
                        </a:lnTo>
                        <a:lnTo>
                          <a:pt x="283" y="74"/>
                        </a:lnTo>
                        <a:lnTo>
                          <a:pt x="311" y="32"/>
                        </a:lnTo>
                        <a:lnTo>
                          <a:pt x="313" y="86"/>
                        </a:lnTo>
                        <a:lnTo>
                          <a:pt x="323" y="122"/>
                        </a:lnTo>
                        <a:lnTo>
                          <a:pt x="355" y="90"/>
                        </a:lnTo>
                        <a:lnTo>
                          <a:pt x="379" y="62"/>
                        </a:lnTo>
                        <a:lnTo>
                          <a:pt x="397" y="42"/>
                        </a:lnTo>
                        <a:lnTo>
                          <a:pt x="397" y="84"/>
                        </a:lnTo>
                        <a:lnTo>
                          <a:pt x="379" y="132"/>
                        </a:lnTo>
                        <a:lnTo>
                          <a:pt x="361" y="174"/>
                        </a:lnTo>
                        <a:lnTo>
                          <a:pt x="335" y="200"/>
                        </a:lnTo>
                        <a:lnTo>
                          <a:pt x="319" y="218"/>
                        </a:lnTo>
                        <a:lnTo>
                          <a:pt x="295" y="218"/>
                        </a:lnTo>
                        <a:lnTo>
                          <a:pt x="259" y="341"/>
                        </a:lnTo>
                        <a:lnTo>
                          <a:pt x="221" y="343"/>
                        </a:lnTo>
                        <a:lnTo>
                          <a:pt x="185" y="331"/>
                        </a:lnTo>
                        <a:lnTo>
                          <a:pt x="157" y="317"/>
                        </a:lnTo>
                        <a:lnTo>
                          <a:pt x="193" y="299"/>
                        </a:lnTo>
                        <a:lnTo>
                          <a:pt x="203" y="293"/>
                        </a:lnTo>
                        <a:lnTo>
                          <a:pt x="125" y="218"/>
                        </a:lnTo>
                        <a:lnTo>
                          <a:pt x="84" y="210"/>
                        </a:lnTo>
                        <a:lnTo>
                          <a:pt x="26" y="212"/>
                        </a:lnTo>
                        <a:lnTo>
                          <a:pt x="14" y="212"/>
                        </a:lnTo>
                        <a:lnTo>
                          <a:pt x="0" y="198"/>
                        </a:lnTo>
                        <a:lnTo>
                          <a:pt x="0" y="174"/>
                        </a:lnTo>
                        <a:lnTo>
                          <a:pt x="78" y="174"/>
                        </a:lnTo>
                        <a:lnTo>
                          <a:pt x="102" y="176"/>
                        </a:lnTo>
                        <a:lnTo>
                          <a:pt x="96" y="182"/>
                        </a:lnTo>
                        <a:lnTo>
                          <a:pt x="131" y="206"/>
                        </a:lnTo>
                        <a:lnTo>
                          <a:pt x="173" y="241"/>
                        </a:lnTo>
                        <a:lnTo>
                          <a:pt x="203" y="265"/>
                        </a:lnTo>
                        <a:lnTo>
                          <a:pt x="235" y="212"/>
                        </a:lnTo>
                        <a:lnTo>
                          <a:pt x="235" y="194"/>
                        </a:lnTo>
                        <a:lnTo>
                          <a:pt x="229" y="146"/>
                        </a:lnTo>
                        <a:lnTo>
                          <a:pt x="259" y="156"/>
                        </a:lnTo>
                        <a:lnTo>
                          <a:pt x="275" y="138"/>
                        </a:lnTo>
                        <a:lnTo>
                          <a:pt x="251" y="114"/>
                        </a:lnTo>
                        <a:lnTo>
                          <a:pt x="227" y="90"/>
                        </a:lnTo>
                        <a:lnTo>
                          <a:pt x="187" y="62"/>
                        </a:lnTo>
                        <a:lnTo>
                          <a:pt x="167" y="30"/>
                        </a:lnTo>
                        <a:lnTo>
                          <a:pt x="133" y="0"/>
                        </a:lnTo>
                        <a:close/>
                      </a:path>
                    </a:pathLst>
                  </a:custGeom>
                  <a:solidFill>
                    <a:srgbClr val="5F5F5F"/>
                  </a:solidFill>
                  <a:ln w="9525">
                    <a:noFill/>
                    <a:round/>
                    <a:headEnd/>
                    <a:tailEnd/>
                  </a:ln>
                </p:spPr>
                <p:txBody>
                  <a:bodyPr/>
                  <a:lstStyle/>
                  <a:p>
                    <a:endParaRPr lang="en-GB"/>
                  </a:p>
                </p:txBody>
              </p:sp>
              <p:sp>
                <p:nvSpPr>
                  <p:cNvPr id="360465" name="Freeform 17"/>
                  <p:cNvSpPr>
                    <a:spLocks/>
                  </p:cNvSpPr>
                  <p:nvPr/>
                </p:nvSpPr>
                <p:spPr bwMode="auto">
                  <a:xfrm>
                    <a:off x="2451" y="2737"/>
                    <a:ext cx="89" cy="230"/>
                  </a:xfrm>
                  <a:custGeom>
                    <a:avLst/>
                    <a:gdLst/>
                    <a:ahLst/>
                    <a:cxnLst>
                      <a:cxn ang="0">
                        <a:pos x="60" y="0"/>
                      </a:cxn>
                      <a:cxn ang="0">
                        <a:pos x="132" y="142"/>
                      </a:cxn>
                      <a:cxn ang="0">
                        <a:pos x="154" y="215"/>
                      </a:cxn>
                      <a:cxn ang="0">
                        <a:pos x="172" y="287"/>
                      </a:cxn>
                      <a:cxn ang="0">
                        <a:pos x="178" y="347"/>
                      </a:cxn>
                      <a:cxn ang="0">
                        <a:pos x="178" y="461"/>
                      </a:cxn>
                      <a:cxn ang="0">
                        <a:pos x="166" y="423"/>
                      </a:cxn>
                      <a:cxn ang="0">
                        <a:pos x="100" y="389"/>
                      </a:cxn>
                      <a:cxn ang="0">
                        <a:pos x="72" y="381"/>
                      </a:cxn>
                      <a:cxn ang="0">
                        <a:pos x="18" y="341"/>
                      </a:cxn>
                      <a:cxn ang="0">
                        <a:pos x="0" y="287"/>
                      </a:cxn>
                      <a:cxn ang="0">
                        <a:pos x="16" y="263"/>
                      </a:cxn>
                      <a:cxn ang="0">
                        <a:pos x="64" y="333"/>
                      </a:cxn>
                      <a:cxn ang="0">
                        <a:pos x="90" y="363"/>
                      </a:cxn>
                      <a:cxn ang="0">
                        <a:pos x="136" y="389"/>
                      </a:cxn>
                      <a:cxn ang="0">
                        <a:pos x="150" y="389"/>
                      </a:cxn>
                      <a:cxn ang="0">
                        <a:pos x="166" y="407"/>
                      </a:cxn>
                      <a:cxn ang="0">
                        <a:pos x="154" y="263"/>
                      </a:cxn>
                      <a:cxn ang="0">
                        <a:pos x="112" y="156"/>
                      </a:cxn>
                      <a:cxn ang="0">
                        <a:pos x="88" y="102"/>
                      </a:cxn>
                      <a:cxn ang="0">
                        <a:pos x="60" y="0"/>
                      </a:cxn>
                    </a:cxnLst>
                    <a:rect l="0" t="0" r="r" b="b"/>
                    <a:pathLst>
                      <a:path w="178" h="461">
                        <a:moveTo>
                          <a:pt x="60" y="0"/>
                        </a:moveTo>
                        <a:lnTo>
                          <a:pt x="132" y="142"/>
                        </a:lnTo>
                        <a:lnTo>
                          <a:pt x="154" y="215"/>
                        </a:lnTo>
                        <a:lnTo>
                          <a:pt x="172" y="287"/>
                        </a:lnTo>
                        <a:lnTo>
                          <a:pt x="178" y="347"/>
                        </a:lnTo>
                        <a:lnTo>
                          <a:pt x="178" y="461"/>
                        </a:lnTo>
                        <a:lnTo>
                          <a:pt x="166" y="423"/>
                        </a:lnTo>
                        <a:lnTo>
                          <a:pt x="100" y="389"/>
                        </a:lnTo>
                        <a:lnTo>
                          <a:pt x="72" y="381"/>
                        </a:lnTo>
                        <a:lnTo>
                          <a:pt x="18" y="341"/>
                        </a:lnTo>
                        <a:lnTo>
                          <a:pt x="0" y="287"/>
                        </a:lnTo>
                        <a:lnTo>
                          <a:pt x="16" y="263"/>
                        </a:lnTo>
                        <a:lnTo>
                          <a:pt x="64" y="333"/>
                        </a:lnTo>
                        <a:lnTo>
                          <a:pt x="90" y="363"/>
                        </a:lnTo>
                        <a:lnTo>
                          <a:pt x="136" y="389"/>
                        </a:lnTo>
                        <a:lnTo>
                          <a:pt x="150" y="389"/>
                        </a:lnTo>
                        <a:lnTo>
                          <a:pt x="166" y="407"/>
                        </a:lnTo>
                        <a:lnTo>
                          <a:pt x="154" y="263"/>
                        </a:lnTo>
                        <a:lnTo>
                          <a:pt x="112" y="156"/>
                        </a:lnTo>
                        <a:lnTo>
                          <a:pt x="88" y="102"/>
                        </a:lnTo>
                        <a:lnTo>
                          <a:pt x="60" y="0"/>
                        </a:lnTo>
                        <a:close/>
                      </a:path>
                    </a:pathLst>
                  </a:custGeom>
                  <a:solidFill>
                    <a:srgbClr val="5F5F5F"/>
                  </a:solidFill>
                  <a:ln w="9525">
                    <a:noFill/>
                    <a:round/>
                    <a:headEnd/>
                    <a:tailEnd/>
                  </a:ln>
                </p:spPr>
                <p:txBody>
                  <a:bodyPr/>
                  <a:lstStyle/>
                  <a:p>
                    <a:endParaRPr lang="en-GB"/>
                  </a:p>
                </p:txBody>
              </p:sp>
              <p:grpSp>
                <p:nvGrpSpPr>
                  <p:cNvPr id="360466" name="Group 18"/>
                  <p:cNvGrpSpPr>
                    <a:grpSpLocks/>
                  </p:cNvGrpSpPr>
                  <p:nvPr/>
                </p:nvGrpSpPr>
                <p:grpSpPr bwMode="auto">
                  <a:xfrm>
                    <a:off x="2532" y="2629"/>
                    <a:ext cx="209" cy="731"/>
                    <a:chOff x="2532" y="2629"/>
                    <a:chExt cx="209" cy="731"/>
                  </a:xfrm>
                </p:grpSpPr>
                <p:sp>
                  <p:nvSpPr>
                    <p:cNvPr id="360467" name="Freeform 19"/>
                    <p:cNvSpPr>
                      <a:spLocks/>
                    </p:cNvSpPr>
                    <p:nvPr/>
                  </p:nvSpPr>
                  <p:spPr bwMode="auto">
                    <a:xfrm>
                      <a:off x="2532" y="2638"/>
                      <a:ext cx="203" cy="722"/>
                    </a:xfrm>
                    <a:custGeom>
                      <a:avLst/>
                      <a:gdLst/>
                      <a:ahLst/>
                      <a:cxnLst>
                        <a:cxn ang="0">
                          <a:pos x="300" y="0"/>
                        </a:cxn>
                        <a:cxn ang="0">
                          <a:pos x="266" y="46"/>
                        </a:cxn>
                        <a:cxn ang="0">
                          <a:pos x="224" y="104"/>
                        </a:cxn>
                        <a:cxn ang="0">
                          <a:pos x="156" y="183"/>
                        </a:cxn>
                        <a:cxn ang="0">
                          <a:pos x="108" y="249"/>
                        </a:cxn>
                        <a:cxn ang="0">
                          <a:pos x="238" y="315"/>
                        </a:cxn>
                        <a:cxn ang="0">
                          <a:pos x="106" y="367"/>
                        </a:cxn>
                        <a:cxn ang="0">
                          <a:pos x="108" y="440"/>
                        </a:cxn>
                        <a:cxn ang="0">
                          <a:pos x="110" y="492"/>
                        </a:cxn>
                        <a:cxn ang="0">
                          <a:pos x="118" y="542"/>
                        </a:cxn>
                        <a:cxn ang="0">
                          <a:pos x="130" y="598"/>
                        </a:cxn>
                        <a:cxn ang="0">
                          <a:pos x="148" y="669"/>
                        </a:cxn>
                        <a:cxn ang="0">
                          <a:pos x="164" y="723"/>
                        </a:cxn>
                        <a:cxn ang="0">
                          <a:pos x="182" y="789"/>
                        </a:cxn>
                        <a:cxn ang="0">
                          <a:pos x="192" y="829"/>
                        </a:cxn>
                        <a:cxn ang="0">
                          <a:pos x="200" y="887"/>
                        </a:cxn>
                        <a:cxn ang="0">
                          <a:pos x="202" y="938"/>
                        </a:cxn>
                        <a:cxn ang="0">
                          <a:pos x="192" y="1000"/>
                        </a:cxn>
                        <a:cxn ang="0">
                          <a:pos x="182" y="1054"/>
                        </a:cxn>
                        <a:cxn ang="0">
                          <a:pos x="166" y="1108"/>
                        </a:cxn>
                        <a:cxn ang="0">
                          <a:pos x="140" y="1176"/>
                        </a:cxn>
                        <a:cxn ang="0">
                          <a:pos x="112" y="1247"/>
                        </a:cxn>
                        <a:cxn ang="0">
                          <a:pos x="72" y="1317"/>
                        </a:cxn>
                        <a:cxn ang="0">
                          <a:pos x="0" y="1444"/>
                        </a:cxn>
                        <a:cxn ang="0">
                          <a:pos x="116" y="1444"/>
                        </a:cxn>
                        <a:cxn ang="0">
                          <a:pos x="194" y="1307"/>
                        </a:cxn>
                        <a:cxn ang="0">
                          <a:pos x="238" y="1239"/>
                        </a:cxn>
                        <a:cxn ang="0">
                          <a:pos x="274" y="1158"/>
                        </a:cxn>
                        <a:cxn ang="0">
                          <a:pos x="316" y="1054"/>
                        </a:cxn>
                        <a:cxn ang="0">
                          <a:pos x="333" y="954"/>
                        </a:cxn>
                        <a:cxn ang="0">
                          <a:pos x="353" y="867"/>
                        </a:cxn>
                        <a:cxn ang="0">
                          <a:pos x="375" y="767"/>
                        </a:cxn>
                        <a:cxn ang="0">
                          <a:pos x="391" y="669"/>
                        </a:cxn>
                        <a:cxn ang="0">
                          <a:pos x="405" y="558"/>
                        </a:cxn>
                        <a:cxn ang="0">
                          <a:pos x="405" y="482"/>
                        </a:cxn>
                        <a:cxn ang="0">
                          <a:pos x="405" y="410"/>
                        </a:cxn>
                        <a:cxn ang="0">
                          <a:pos x="405" y="307"/>
                        </a:cxn>
                        <a:cxn ang="0">
                          <a:pos x="405" y="243"/>
                        </a:cxn>
                        <a:cxn ang="0">
                          <a:pos x="373" y="26"/>
                        </a:cxn>
                        <a:cxn ang="0">
                          <a:pos x="300" y="0"/>
                        </a:cxn>
                      </a:cxnLst>
                      <a:rect l="0" t="0" r="r" b="b"/>
                      <a:pathLst>
                        <a:path w="405" h="1444">
                          <a:moveTo>
                            <a:pt x="300" y="0"/>
                          </a:moveTo>
                          <a:lnTo>
                            <a:pt x="266" y="46"/>
                          </a:lnTo>
                          <a:lnTo>
                            <a:pt x="224" y="104"/>
                          </a:lnTo>
                          <a:lnTo>
                            <a:pt x="156" y="183"/>
                          </a:lnTo>
                          <a:lnTo>
                            <a:pt x="108" y="249"/>
                          </a:lnTo>
                          <a:lnTo>
                            <a:pt x="238" y="315"/>
                          </a:lnTo>
                          <a:lnTo>
                            <a:pt x="106" y="367"/>
                          </a:lnTo>
                          <a:lnTo>
                            <a:pt x="108" y="440"/>
                          </a:lnTo>
                          <a:lnTo>
                            <a:pt x="110" y="492"/>
                          </a:lnTo>
                          <a:lnTo>
                            <a:pt x="118" y="542"/>
                          </a:lnTo>
                          <a:lnTo>
                            <a:pt x="130" y="598"/>
                          </a:lnTo>
                          <a:lnTo>
                            <a:pt x="148" y="669"/>
                          </a:lnTo>
                          <a:lnTo>
                            <a:pt x="164" y="723"/>
                          </a:lnTo>
                          <a:lnTo>
                            <a:pt x="182" y="789"/>
                          </a:lnTo>
                          <a:lnTo>
                            <a:pt x="192" y="829"/>
                          </a:lnTo>
                          <a:lnTo>
                            <a:pt x="200" y="887"/>
                          </a:lnTo>
                          <a:lnTo>
                            <a:pt x="202" y="938"/>
                          </a:lnTo>
                          <a:lnTo>
                            <a:pt x="192" y="1000"/>
                          </a:lnTo>
                          <a:lnTo>
                            <a:pt x="182" y="1054"/>
                          </a:lnTo>
                          <a:lnTo>
                            <a:pt x="166" y="1108"/>
                          </a:lnTo>
                          <a:lnTo>
                            <a:pt x="140" y="1176"/>
                          </a:lnTo>
                          <a:lnTo>
                            <a:pt x="112" y="1247"/>
                          </a:lnTo>
                          <a:lnTo>
                            <a:pt x="72" y="1317"/>
                          </a:lnTo>
                          <a:lnTo>
                            <a:pt x="0" y="1444"/>
                          </a:lnTo>
                          <a:lnTo>
                            <a:pt x="116" y="1444"/>
                          </a:lnTo>
                          <a:lnTo>
                            <a:pt x="194" y="1307"/>
                          </a:lnTo>
                          <a:lnTo>
                            <a:pt x="238" y="1239"/>
                          </a:lnTo>
                          <a:lnTo>
                            <a:pt x="274" y="1158"/>
                          </a:lnTo>
                          <a:lnTo>
                            <a:pt x="316" y="1054"/>
                          </a:lnTo>
                          <a:lnTo>
                            <a:pt x="333" y="954"/>
                          </a:lnTo>
                          <a:lnTo>
                            <a:pt x="353" y="867"/>
                          </a:lnTo>
                          <a:lnTo>
                            <a:pt x="375" y="767"/>
                          </a:lnTo>
                          <a:lnTo>
                            <a:pt x="391" y="669"/>
                          </a:lnTo>
                          <a:lnTo>
                            <a:pt x="405" y="558"/>
                          </a:lnTo>
                          <a:lnTo>
                            <a:pt x="405" y="482"/>
                          </a:lnTo>
                          <a:lnTo>
                            <a:pt x="405" y="410"/>
                          </a:lnTo>
                          <a:lnTo>
                            <a:pt x="405" y="307"/>
                          </a:lnTo>
                          <a:lnTo>
                            <a:pt x="405" y="243"/>
                          </a:lnTo>
                          <a:lnTo>
                            <a:pt x="373" y="26"/>
                          </a:lnTo>
                          <a:lnTo>
                            <a:pt x="300" y="0"/>
                          </a:lnTo>
                          <a:close/>
                        </a:path>
                      </a:pathLst>
                    </a:custGeom>
                    <a:solidFill>
                      <a:srgbClr val="5F5F5F"/>
                    </a:solidFill>
                    <a:ln w="9525">
                      <a:noFill/>
                      <a:round/>
                      <a:headEnd/>
                      <a:tailEnd/>
                    </a:ln>
                  </p:spPr>
                  <p:txBody>
                    <a:bodyPr/>
                    <a:lstStyle/>
                    <a:p>
                      <a:endParaRPr lang="en-GB"/>
                    </a:p>
                  </p:txBody>
                </p:sp>
                <p:sp>
                  <p:nvSpPr>
                    <p:cNvPr id="360468" name="Freeform 20"/>
                    <p:cNvSpPr>
                      <a:spLocks/>
                    </p:cNvSpPr>
                    <p:nvPr/>
                  </p:nvSpPr>
                  <p:spPr bwMode="auto">
                    <a:xfrm>
                      <a:off x="2538" y="2629"/>
                      <a:ext cx="203" cy="722"/>
                    </a:xfrm>
                    <a:custGeom>
                      <a:avLst/>
                      <a:gdLst/>
                      <a:ahLst/>
                      <a:cxnLst>
                        <a:cxn ang="0">
                          <a:pos x="300" y="0"/>
                        </a:cxn>
                        <a:cxn ang="0">
                          <a:pos x="266" y="46"/>
                        </a:cxn>
                        <a:cxn ang="0">
                          <a:pos x="224" y="104"/>
                        </a:cxn>
                        <a:cxn ang="0">
                          <a:pos x="156" y="183"/>
                        </a:cxn>
                        <a:cxn ang="0">
                          <a:pos x="108" y="249"/>
                        </a:cxn>
                        <a:cxn ang="0">
                          <a:pos x="238" y="315"/>
                        </a:cxn>
                        <a:cxn ang="0">
                          <a:pos x="106" y="367"/>
                        </a:cxn>
                        <a:cxn ang="0">
                          <a:pos x="108" y="440"/>
                        </a:cxn>
                        <a:cxn ang="0">
                          <a:pos x="110" y="492"/>
                        </a:cxn>
                        <a:cxn ang="0">
                          <a:pos x="118" y="542"/>
                        </a:cxn>
                        <a:cxn ang="0">
                          <a:pos x="130" y="598"/>
                        </a:cxn>
                        <a:cxn ang="0">
                          <a:pos x="148" y="670"/>
                        </a:cxn>
                        <a:cxn ang="0">
                          <a:pos x="164" y="723"/>
                        </a:cxn>
                        <a:cxn ang="0">
                          <a:pos x="182" y="783"/>
                        </a:cxn>
                        <a:cxn ang="0">
                          <a:pos x="192" y="829"/>
                        </a:cxn>
                        <a:cxn ang="0">
                          <a:pos x="200" y="887"/>
                        </a:cxn>
                        <a:cxn ang="0">
                          <a:pos x="202" y="938"/>
                        </a:cxn>
                        <a:cxn ang="0">
                          <a:pos x="192" y="1000"/>
                        </a:cxn>
                        <a:cxn ang="0">
                          <a:pos x="182" y="1054"/>
                        </a:cxn>
                        <a:cxn ang="0">
                          <a:pos x="166" y="1108"/>
                        </a:cxn>
                        <a:cxn ang="0">
                          <a:pos x="140" y="1176"/>
                        </a:cxn>
                        <a:cxn ang="0">
                          <a:pos x="112" y="1247"/>
                        </a:cxn>
                        <a:cxn ang="0">
                          <a:pos x="72" y="1317"/>
                        </a:cxn>
                        <a:cxn ang="0">
                          <a:pos x="0" y="1445"/>
                        </a:cxn>
                        <a:cxn ang="0">
                          <a:pos x="116" y="1445"/>
                        </a:cxn>
                        <a:cxn ang="0">
                          <a:pos x="194" y="1307"/>
                        </a:cxn>
                        <a:cxn ang="0">
                          <a:pos x="238" y="1239"/>
                        </a:cxn>
                        <a:cxn ang="0">
                          <a:pos x="274" y="1158"/>
                        </a:cxn>
                        <a:cxn ang="0">
                          <a:pos x="316" y="1054"/>
                        </a:cxn>
                        <a:cxn ang="0">
                          <a:pos x="333" y="954"/>
                        </a:cxn>
                        <a:cxn ang="0">
                          <a:pos x="353" y="867"/>
                        </a:cxn>
                        <a:cxn ang="0">
                          <a:pos x="375" y="767"/>
                        </a:cxn>
                        <a:cxn ang="0">
                          <a:pos x="391" y="670"/>
                        </a:cxn>
                        <a:cxn ang="0">
                          <a:pos x="405" y="558"/>
                        </a:cxn>
                        <a:cxn ang="0">
                          <a:pos x="405" y="482"/>
                        </a:cxn>
                        <a:cxn ang="0">
                          <a:pos x="405" y="411"/>
                        </a:cxn>
                        <a:cxn ang="0">
                          <a:pos x="405" y="307"/>
                        </a:cxn>
                        <a:cxn ang="0">
                          <a:pos x="405" y="243"/>
                        </a:cxn>
                        <a:cxn ang="0">
                          <a:pos x="373" y="26"/>
                        </a:cxn>
                        <a:cxn ang="0">
                          <a:pos x="300" y="0"/>
                        </a:cxn>
                      </a:cxnLst>
                      <a:rect l="0" t="0" r="r" b="b"/>
                      <a:pathLst>
                        <a:path w="405" h="1445">
                          <a:moveTo>
                            <a:pt x="300" y="0"/>
                          </a:moveTo>
                          <a:lnTo>
                            <a:pt x="266" y="46"/>
                          </a:lnTo>
                          <a:lnTo>
                            <a:pt x="224" y="104"/>
                          </a:lnTo>
                          <a:lnTo>
                            <a:pt x="156" y="183"/>
                          </a:lnTo>
                          <a:lnTo>
                            <a:pt x="108" y="249"/>
                          </a:lnTo>
                          <a:lnTo>
                            <a:pt x="238" y="315"/>
                          </a:lnTo>
                          <a:lnTo>
                            <a:pt x="106" y="367"/>
                          </a:lnTo>
                          <a:lnTo>
                            <a:pt x="108" y="440"/>
                          </a:lnTo>
                          <a:lnTo>
                            <a:pt x="110" y="492"/>
                          </a:lnTo>
                          <a:lnTo>
                            <a:pt x="118" y="542"/>
                          </a:lnTo>
                          <a:lnTo>
                            <a:pt x="130" y="598"/>
                          </a:lnTo>
                          <a:lnTo>
                            <a:pt x="148" y="670"/>
                          </a:lnTo>
                          <a:lnTo>
                            <a:pt x="164" y="723"/>
                          </a:lnTo>
                          <a:lnTo>
                            <a:pt x="182" y="783"/>
                          </a:lnTo>
                          <a:lnTo>
                            <a:pt x="192" y="829"/>
                          </a:lnTo>
                          <a:lnTo>
                            <a:pt x="200" y="887"/>
                          </a:lnTo>
                          <a:lnTo>
                            <a:pt x="202" y="938"/>
                          </a:lnTo>
                          <a:lnTo>
                            <a:pt x="192" y="1000"/>
                          </a:lnTo>
                          <a:lnTo>
                            <a:pt x="182" y="1054"/>
                          </a:lnTo>
                          <a:lnTo>
                            <a:pt x="166" y="1108"/>
                          </a:lnTo>
                          <a:lnTo>
                            <a:pt x="140" y="1176"/>
                          </a:lnTo>
                          <a:lnTo>
                            <a:pt x="112" y="1247"/>
                          </a:lnTo>
                          <a:lnTo>
                            <a:pt x="72" y="1317"/>
                          </a:lnTo>
                          <a:lnTo>
                            <a:pt x="0" y="1445"/>
                          </a:lnTo>
                          <a:lnTo>
                            <a:pt x="116" y="1445"/>
                          </a:lnTo>
                          <a:lnTo>
                            <a:pt x="194" y="1307"/>
                          </a:lnTo>
                          <a:lnTo>
                            <a:pt x="238" y="1239"/>
                          </a:lnTo>
                          <a:lnTo>
                            <a:pt x="274" y="1158"/>
                          </a:lnTo>
                          <a:lnTo>
                            <a:pt x="316" y="1054"/>
                          </a:lnTo>
                          <a:lnTo>
                            <a:pt x="333" y="954"/>
                          </a:lnTo>
                          <a:lnTo>
                            <a:pt x="353" y="867"/>
                          </a:lnTo>
                          <a:lnTo>
                            <a:pt x="375" y="767"/>
                          </a:lnTo>
                          <a:lnTo>
                            <a:pt x="391" y="670"/>
                          </a:lnTo>
                          <a:lnTo>
                            <a:pt x="405" y="558"/>
                          </a:lnTo>
                          <a:lnTo>
                            <a:pt x="405" y="482"/>
                          </a:lnTo>
                          <a:lnTo>
                            <a:pt x="405" y="411"/>
                          </a:lnTo>
                          <a:lnTo>
                            <a:pt x="405" y="307"/>
                          </a:lnTo>
                          <a:lnTo>
                            <a:pt x="405" y="243"/>
                          </a:lnTo>
                          <a:lnTo>
                            <a:pt x="373" y="26"/>
                          </a:lnTo>
                          <a:lnTo>
                            <a:pt x="300" y="0"/>
                          </a:lnTo>
                          <a:close/>
                        </a:path>
                      </a:pathLst>
                    </a:custGeom>
                    <a:solidFill>
                      <a:srgbClr val="7F7F7F"/>
                    </a:solidFill>
                    <a:ln w="9525">
                      <a:noFill/>
                      <a:round/>
                      <a:headEnd/>
                      <a:tailEnd/>
                    </a:ln>
                  </p:spPr>
                  <p:txBody>
                    <a:bodyPr/>
                    <a:lstStyle/>
                    <a:p>
                      <a:endParaRPr lang="en-GB"/>
                    </a:p>
                  </p:txBody>
                </p:sp>
              </p:grpSp>
            </p:grpSp>
            <p:grpSp>
              <p:nvGrpSpPr>
                <p:cNvPr id="360469" name="Group 21"/>
                <p:cNvGrpSpPr>
                  <a:grpSpLocks/>
                </p:cNvGrpSpPr>
                <p:nvPr/>
              </p:nvGrpSpPr>
              <p:grpSpPr bwMode="auto">
                <a:xfrm>
                  <a:off x="2905" y="2610"/>
                  <a:ext cx="477" cy="720"/>
                  <a:chOff x="2905" y="2610"/>
                  <a:chExt cx="477" cy="720"/>
                </a:xfrm>
              </p:grpSpPr>
              <p:sp>
                <p:nvSpPr>
                  <p:cNvPr id="360470" name="Freeform 22"/>
                  <p:cNvSpPr>
                    <a:spLocks/>
                  </p:cNvSpPr>
                  <p:nvPr/>
                </p:nvSpPr>
                <p:spPr bwMode="auto">
                  <a:xfrm>
                    <a:off x="2911" y="2619"/>
                    <a:ext cx="471"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874" y="1423"/>
                      </a:cxn>
                      <a:cxn ang="0">
                        <a:pos x="942" y="1385"/>
                      </a:cxn>
                      <a:cxn ang="0">
                        <a:pos x="900" y="1080"/>
                      </a:cxn>
                      <a:cxn ang="0">
                        <a:pos x="870" y="972"/>
                      </a:cxn>
                      <a:cxn ang="0">
                        <a:pos x="870" y="897"/>
                      </a:cxn>
                      <a:cxn ang="0">
                        <a:pos x="862" y="871"/>
                      </a:cxn>
                      <a:cxn ang="0">
                        <a:pos x="856" y="843"/>
                      </a:cxn>
                      <a:cxn ang="0">
                        <a:pos x="842" y="827"/>
                      </a:cxn>
                      <a:cxn ang="0">
                        <a:pos x="810" y="789"/>
                      </a:cxn>
                      <a:cxn ang="0">
                        <a:pos x="800" y="757"/>
                      </a:cxn>
                      <a:cxn ang="0">
                        <a:pos x="788" y="711"/>
                      </a:cxn>
                      <a:cxn ang="0">
                        <a:pos x="776" y="670"/>
                      </a:cxn>
                      <a:cxn ang="0">
                        <a:pos x="748" y="616"/>
                      </a:cxn>
                      <a:cxn ang="0">
                        <a:pos x="712" y="472"/>
                      </a:cxn>
                      <a:cxn ang="0">
                        <a:pos x="690" y="440"/>
                      </a:cxn>
                      <a:cxn ang="0">
                        <a:pos x="668" y="427"/>
                      </a:cxn>
                      <a:cxn ang="0">
                        <a:pos x="644" y="409"/>
                      </a:cxn>
                      <a:cxn ang="0">
                        <a:pos x="654" y="369"/>
                      </a:cxn>
                      <a:cxn ang="0">
                        <a:pos x="646" y="353"/>
                      </a:cxn>
                      <a:cxn ang="0">
                        <a:pos x="613" y="301"/>
                      </a:cxn>
                      <a:cxn ang="0">
                        <a:pos x="628" y="269"/>
                      </a:cxn>
                      <a:cxn ang="0">
                        <a:pos x="632" y="247"/>
                      </a:cxn>
                      <a:cxn ang="0">
                        <a:pos x="630" y="225"/>
                      </a:cxn>
                      <a:cxn ang="0">
                        <a:pos x="622" y="201"/>
                      </a:cxn>
                      <a:cxn ang="0">
                        <a:pos x="611" y="166"/>
                      </a:cxn>
                      <a:cxn ang="0">
                        <a:pos x="601" y="144"/>
                      </a:cxn>
                      <a:cxn ang="0">
                        <a:pos x="589" y="136"/>
                      </a:cxn>
                      <a:cxn ang="0">
                        <a:pos x="571" y="128"/>
                      </a:cxn>
                      <a:cxn ang="0">
                        <a:pos x="547" y="122"/>
                      </a:cxn>
                      <a:cxn ang="0">
                        <a:pos x="471" y="120"/>
                      </a:cxn>
                      <a:cxn ang="0">
                        <a:pos x="387" y="108"/>
                      </a:cxn>
                      <a:cxn ang="0">
                        <a:pos x="299" y="86"/>
                      </a:cxn>
                      <a:cxn ang="0">
                        <a:pos x="219" y="62"/>
                      </a:cxn>
                      <a:cxn ang="0">
                        <a:pos x="137" y="22"/>
                      </a:cxn>
                    </a:cxnLst>
                    <a:rect l="0" t="0" r="r" b="b"/>
                    <a:pathLst>
                      <a:path w="942"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874" y="1423"/>
                        </a:lnTo>
                        <a:lnTo>
                          <a:pt x="942" y="1385"/>
                        </a:lnTo>
                        <a:lnTo>
                          <a:pt x="900" y="1080"/>
                        </a:lnTo>
                        <a:lnTo>
                          <a:pt x="870" y="972"/>
                        </a:lnTo>
                        <a:lnTo>
                          <a:pt x="870" y="897"/>
                        </a:lnTo>
                        <a:lnTo>
                          <a:pt x="862" y="871"/>
                        </a:lnTo>
                        <a:lnTo>
                          <a:pt x="856" y="843"/>
                        </a:lnTo>
                        <a:lnTo>
                          <a:pt x="842" y="827"/>
                        </a:lnTo>
                        <a:lnTo>
                          <a:pt x="810" y="789"/>
                        </a:lnTo>
                        <a:lnTo>
                          <a:pt x="800" y="757"/>
                        </a:lnTo>
                        <a:lnTo>
                          <a:pt x="788" y="711"/>
                        </a:lnTo>
                        <a:lnTo>
                          <a:pt x="776" y="670"/>
                        </a:lnTo>
                        <a:lnTo>
                          <a:pt x="748" y="616"/>
                        </a:lnTo>
                        <a:lnTo>
                          <a:pt x="712" y="472"/>
                        </a:lnTo>
                        <a:lnTo>
                          <a:pt x="690" y="440"/>
                        </a:lnTo>
                        <a:lnTo>
                          <a:pt x="668" y="427"/>
                        </a:lnTo>
                        <a:lnTo>
                          <a:pt x="644" y="409"/>
                        </a:lnTo>
                        <a:lnTo>
                          <a:pt x="654" y="369"/>
                        </a:lnTo>
                        <a:lnTo>
                          <a:pt x="646" y="353"/>
                        </a:lnTo>
                        <a:lnTo>
                          <a:pt x="613" y="301"/>
                        </a:lnTo>
                        <a:lnTo>
                          <a:pt x="628" y="269"/>
                        </a:lnTo>
                        <a:lnTo>
                          <a:pt x="632" y="247"/>
                        </a:lnTo>
                        <a:lnTo>
                          <a:pt x="630" y="225"/>
                        </a:lnTo>
                        <a:lnTo>
                          <a:pt x="622" y="201"/>
                        </a:lnTo>
                        <a:lnTo>
                          <a:pt x="611" y="166"/>
                        </a:lnTo>
                        <a:lnTo>
                          <a:pt x="601" y="144"/>
                        </a:lnTo>
                        <a:lnTo>
                          <a:pt x="589" y="136"/>
                        </a:lnTo>
                        <a:lnTo>
                          <a:pt x="571" y="128"/>
                        </a:lnTo>
                        <a:lnTo>
                          <a:pt x="547" y="122"/>
                        </a:lnTo>
                        <a:lnTo>
                          <a:pt x="471" y="120"/>
                        </a:lnTo>
                        <a:lnTo>
                          <a:pt x="387" y="108"/>
                        </a:lnTo>
                        <a:lnTo>
                          <a:pt x="299" y="86"/>
                        </a:lnTo>
                        <a:lnTo>
                          <a:pt x="219" y="62"/>
                        </a:lnTo>
                        <a:lnTo>
                          <a:pt x="137" y="22"/>
                        </a:lnTo>
                        <a:close/>
                      </a:path>
                    </a:pathLst>
                  </a:custGeom>
                  <a:solidFill>
                    <a:srgbClr val="7F7F7F"/>
                  </a:solidFill>
                  <a:ln w="9525">
                    <a:noFill/>
                    <a:round/>
                    <a:headEnd/>
                    <a:tailEnd/>
                  </a:ln>
                </p:spPr>
                <p:txBody>
                  <a:bodyPr/>
                  <a:lstStyle/>
                  <a:p>
                    <a:endParaRPr lang="en-GB"/>
                  </a:p>
                </p:txBody>
              </p:sp>
              <p:sp>
                <p:nvSpPr>
                  <p:cNvPr id="360471" name="Freeform 23"/>
                  <p:cNvSpPr>
                    <a:spLocks/>
                  </p:cNvSpPr>
                  <p:nvPr/>
                </p:nvSpPr>
                <p:spPr bwMode="auto">
                  <a:xfrm>
                    <a:off x="3087" y="2700"/>
                    <a:ext cx="227" cy="491"/>
                  </a:xfrm>
                  <a:custGeom>
                    <a:avLst/>
                    <a:gdLst/>
                    <a:ahLst/>
                    <a:cxnLst>
                      <a:cxn ang="0">
                        <a:pos x="210" y="35"/>
                      </a:cxn>
                      <a:cxn ang="0">
                        <a:pos x="172" y="107"/>
                      </a:cxn>
                      <a:cxn ang="0">
                        <a:pos x="150" y="227"/>
                      </a:cxn>
                      <a:cxn ang="0">
                        <a:pos x="220" y="199"/>
                      </a:cxn>
                      <a:cxn ang="0">
                        <a:pos x="178" y="275"/>
                      </a:cxn>
                      <a:cxn ang="0">
                        <a:pos x="150" y="394"/>
                      </a:cxn>
                      <a:cxn ang="0">
                        <a:pos x="226" y="348"/>
                      </a:cxn>
                      <a:cxn ang="0">
                        <a:pos x="297" y="316"/>
                      </a:cxn>
                      <a:cxn ang="0">
                        <a:pos x="299" y="348"/>
                      </a:cxn>
                      <a:cxn ang="0">
                        <a:pos x="244" y="400"/>
                      </a:cxn>
                      <a:cxn ang="0">
                        <a:pos x="184" y="426"/>
                      </a:cxn>
                      <a:cxn ang="0">
                        <a:pos x="148" y="516"/>
                      </a:cxn>
                      <a:cxn ang="0">
                        <a:pos x="138" y="611"/>
                      </a:cxn>
                      <a:cxn ang="0">
                        <a:pos x="156" y="651"/>
                      </a:cxn>
                      <a:cxn ang="0">
                        <a:pos x="160" y="695"/>
                      </a:cxn>
                      <a:cxn ang="0">
                        <a:pos x="132" y="749"/>
                      </a:cxn>
                      <a:cxn ang="0">
                        <a:pos x="156" y="842"/>
                      </a:cxn>
                      <a:cxn ang="0">
                        <a:pos x="264" y="880"/>
                      </a:cxn>
                      <a:cxn ang="0">
                        <a:pos x="377" y="868"/>
                      </a:cxn>
                      <a:cxn ang="0">
                        <a:pos x="435" y="886"/>
                      </a:cxn>
                      <a:cxn ang="0">
                        <a:pos x="399" y="902"/>
                      </a:cxn>
                      <a:cxn ang="0">
                        <a:pos x="299" y="898"/>
                      </a:cxn>
                      <a:cxn ang="0">
                        <a:pos x="240" y="938"/>
                      </a:cxn>
                      <a:cxn ang="0">
                        <a:pos x="184" y="976"/>
                      </a:cxn>
                      <a:cxn ang="0">
                        <a:pos x="148" y="938"/>
                      </a:cxn>
                      <a:cxn ang="0">
                        <a:pos x="108" y="832"/>
                      </a:cxn>
                      <a:cxn ang="0">
                        <a:pos x="114" y="653"/>
                      </a:cxn>
                      <a:cxn ang="0">
                        <a:pos x="106" y="597"/>
                      </a:cxn>
                      <a:cxn ang="0">
                        <a:pos x="34" y="557"/>
                      </a:cxn>
                      <a:cxn ang="0">
                        <a:pos x="130" y="520"/>
                      </a:cxn>
                      <a:cxn ang="0">
                        <a:pos x="130" y="442"/>
                      </a:cxn>
                      <a:cxn ang="0">
                        <a:pos x="142" y="185"/>
                      </a:cxn>
                      <a:cxn ang="0">
                        <a:pos x="172" y="0"/>
                      </a:cxn>
                    </a:cxnLst>
                    <a:rect l="0" t="0" r="r" b="b"/>
                    <a:pathLst>
                      <a:path w="453" h="982">
                        <a:moveTo>
                          <a:pt x="172" y="0"/>
                        </a:moveTo>
                        <a:lnTo>
                          <a:pt x="210" y="35"/>
                        </a:lnTo>
                        <a:lnTo>
                          <a:pt x="184" y="71"/>
                        </a:lnTo>
                        <a:lnTo>
                          <a:pt x="172" y="107"/>
                        </a:lnTo>
                        <a:lnTo>
                          <a:pt x="160" y="155"/>
                        </a:lnTo>
                        <a:lnTo>
                          <a:pt x="150" y="227"/>
                        </a:lnTo>
                        <a:lnTo>
                          <a:pt x="190" y="211"/>
                        </a:lnTo>
                        <a:lnTo>
                          <a:pt x="220" y="199"/>
                        </a:lnTo>
                        <a:lnTo>
                          <a:pt x="244" y="217"/>
                        </a:lnTo>
                        <a:lnTo>
                          <a:pt x="178" y="275"/>
                        </a:lnTo>
                        <a:lnTo>
                          <a:pt x="150" y="306"/>
                        </a:lnTo>
                        <a:lnTo>
                          <a:pt x="150" y="394"/>
                        </a:lnTo>
                        <a:lnTo>
                          <a:pt x="160" y="402"/>
                        </a:lnTo>
                        <a:lnTo>
                          <a:pt x="226" y="348"/>
                        </a:lnTo>
                        <a:lnTo>
                          <a:pt x="258" y="330"/>
                        </a:lnTo>
                        <a:lnTo>
                          <a:pt x="297" y="316"/>
                        </a:lnTo>
                        <a:lnTo>
                          <a:pt x="317" y="316"/>
                        </a:lnTo>
                        <a:lnTo>
                          <a:pt x="299" y="348"/>
                        </a:lnTo>
                        <a:lnTo>
                          <a:pt x="275" y="378"/>
                        </a:lnTo>
                        <a:lnTo>
                          <a:pt x="244" y="400"/>
                        </a:lnTo>
                        <a:lnTo>
                          <a:pt x="210" y="412"/>
                        </a:lnTo>
                        <a:lnTo>
                          <a:pt x="184" y="426"/>
                        </a:lnTo>
                        <a:lnTo>
                          <a:pt x="154" y="456"/>
                        </a:lnTo>
                        <a:lnTo>
                          <a:pt x="148" y="516"/>
                        </a:lnTo>
                        <a:lnTo>
                          <a:pt x="132" y="551"/>
                        </a:lnTo>
                        <a:lnTo>
                          <a:pt x="138" y="611"/>
                        </a:lnTo>
                        <a:lnTo>
                          <a:pt x="136" y="661"/>
                        </a:lnTo>
                        <a:lnTo>
                          <a:pt x="156" y="651"/>
                        </a:lnTo>
                        <a:lnTo>
                          <a:pt x="174" y="651"/>
                        </a:lnTo>
                        <a:lnTo>
                          <a:pt x="160" y="695"/>
                        </a:lnTo>
                        <a:lnTo>
                          <a:pt x="130" y="725"/>
                        </a:lnTo>
                        <a:lnTo>
                          <a:pt x="132" y="749"/>
                        </a:lnTo>
                        <a:lnTo>
                          <a:pt x="148" y="802"/>
                        </a:lnTo>
                        <a:lnTo>
                          <a:pt x="156" y="842"/>
                        </a:lnTo>
                        <a:lnTo>
                          <a:pt x="208" y="892"/>
                        </a:lnTo>
                        <a:lnTo>
                          <a:pt x="264" y="880"/>
                        </a:lnTo>
                        <a:lnTo>
                          <a:pt x="341" y="872"/>
                        </a:lnTo>
                        <a:lnTo>
                          <a:pt x="377" y="868"/>
                        </a:lnTo>
                        <a:lnTo>
                          <a:pt x="411" y="874"/>
                        </a:lnTo>
                        <a:lnTo>
                          <a:pt x="435" y="886"/>
                        </a:lnTo>
                        <a:lnTo>
                          <a:pt x="453" y="908"/>
                        </a:lnTo>
                        <a:lnTo>
                          <a:pt x="399" y="902"/>
                        </a:lnTo>
                        <a:lnTo>
                          <a:pt x="347" y="898"/>
                        </a:lnTo>
                        <a:lnTo>
                          <a:pt x="299" y="898"/>
                        </a:lnTo>
                        <a:lnTo>
                          <a:pt x="264" y="902"/>
                        </a:lnTo>
                        <a:lnTo>
                          <a:pt x="240" y="938"/>
                        </a:lnTo>
                        <a:lnTo>
                          <a:pt x="323" y="958"/>
                        </a:lnTo>
                        <a:lnTo>
                          <a:pt x="184" y="976"/>
                        </a:lnTo>
                        <a:lnTo>
                          <a:pt x="94" y="982"/>
                        </a:lnTo>
                        <a:lnTo>
                          <a:pt x="148" y="938"/>
                        </a:lnTo>
                        <a:lnTo>
                          <a:pt x="148" y="902"/>
                        </a:lnTo>
                        <a:lnTo>
                          <a:pt x="108" y="832"/>
                        </a:lnTo>
                        <a:lnTo>
                          <a:pt x="100" y="743"/>
                        </a:lnTo>
                        <a:lnTo>
                          <a:pt x="114" y="653"/>
                        </a:lnTo>
                        <a:lnTo>
                          <a:pt x="94" y="633"/>
                        </a:lnTo>
                        <a:lnTo>
                          <a:pt x="106" y="597"/>
                        </a:lnTo>
                        <a:lnTo>
                          <a:pt x="0" y="591"/>
                        </a:lnTo>
                        <a:lnTo>
                          <a:pt x="34" y="557"/>
                        </a:lnTo>
                        <a:lnTo>
                          <a:pt x="84" y="561"/>
                        </a:lnTo>
                        <a:lnTo>
                          <a:pt x="130" y="520"/>
                        </a:lnTo>
                        <a:lnTo>
                          <a:pt x="112" y="490"/>
                        </a:lnTo>
                        <a:lnTo>
                          <a:pt x="130" y="442"/>
                        </a:lnTo>
                        <a:lnTo>
                          <a:pt x="136" y="280"/>
                        </a:lnTo>
                        <a:lnTo>
                          <a:pt x="142" y="185"/>
                        </a:lnTo>
                        <a:lnTo>
                          <a:pt x="166" y="35"/>
                        </a:lnTo>
                        <a:lnTo>
                          <a:pt x="172" y="0"/>
                        </a:lnTo>
                        <a:close/>
                      </a:path>
                    </a:pathLst>
                  </a:custGeom>
                  <a:solidFill>
                    <a:srgbClr val="5F5F5F"/>
                  </a:solidFill>
                  <a:ln w="9525">
                    <a:noFill/>
                    <a:round/>
                    <a:headEnd/>
                    <a:tailEnd/>
                  </a:ln>
                </p:spPr>
                <p:txBody>
                  <a:bodyPr/>
                  <a:lstStyle/>
                  <a:p>
                    <a:endParaRPr lang="en-GB"/>
                  </a:p>
                </p:txBody>
              </p:sp>
              <p:sp>
                <p:nvSpPr>
                  <p:cNvPr id="360472" name="Freeform 24"/>
                  <p:cNvSpPr>
                    <a:spLocks/>
                  </p:cNvSpPr>
                  <p:nvPr/>
                </p:nvSpPr>
                <p:spPr bwMode="auto">
                  <a:xfrm>
                    <a:off x="3033" y="2937"/>
                    <a:ext cx="98" cy="20"/>
                  </a:xfrm>
                  <a:custGeom>
                    <a:avLst/>
                    <a:gdLst/>
                    <a:ahLst/>
                    <a:cxnLst>
                      <a:cxn ang="0">
                        <a:pos x="196" y="0"/>
                      </a:cxn>
                      <a:cxn ang="0">
                        <a:pos x="0" y="34"/>
                      </a:cxn>
                      <a:cxn ang="0">
                        <a:pos x="108" y="40"/>
                      </a:cxn>
                      <a:cxn ang="0">
                        <a:pos x="196" y="0"/>
                      </a:cxn>
                    </a:cxnLst>
                    <a:rect l="0" t="0" r="r" b="b"/>
                    <a:pathLst>
                      <a:path w="196" h="40">
                        <a:moveTo>
                          <a:pt x="196" y="0"/>
                        </a:moveTo>
                        <a:lnTo>
                          <a:pt x="0" y="34"/>
                        </a:lnTo>
                        <a:lnTo>
                          <a:pt x="108" y="40"/>
                        </a:lnTo>
                        <a:lnTo>
                          <a:pt x="196" y="0"/>
                        </a:lnTo>
                        <a:close/>
                      </a:path>
                    </a:pathLst>
                  </a:custGeom>
                  <a:solidFill>
                    <a:srgbClr val="5F5F5F"/>
                  </a:solidFill>
                  <a:ln w="9525">
                    <a:noFill/>
                    <a:round/>
                    <a:headEnd/>
                    <a:tailEnd/>
                  </a:ln>
                </p:spPr>
                <p:txBody>
                  <a:bodyPr/>
                  <a:lstStyle/>
                  <a:p>
                    <a:endParaRPr lang="en-GB"/>
                  </a:p>
                </p:txBody>
              </p:sp>
              <p:grpSp>
                <p:nvGrpSpPr>
                  <p:cNvPr id="360473" name="Group 25"/>
                  <p:cNvGrpSpPr>
                    <a:grpSpLocks/>
                  </p:cNvGrpSpPr>
                  <p:nvPr/>
                </p:nvGrpSpPr>
                <p:grpSpPr bwMode="auto">
                  <a:xfrm>
                    <a:off x="2905" y="2610"/>
                    <a:ext cx="169" cy="720"/>
                    <a:chOff x="2905" y="2610"/>
                    <a:chExt cx="169" cy="720"/>
                  </a:xfrm>
                </p:grpSpPr>
                <p:sp>
                  <p:nvSpPr>
                    <p:cNvPr id="360474" name="Freeform 26"/>
                    <p:cNvSpPr>
                      <a:spLocks/>
                    </p:cNvSpPr>
                    <p:nvPr/>
                  </p:nvSpPr>
                  <p:spPr bwMode="auto">
                    <a:xfrm>
                      <a:off x="2911" y="2619"/>
                      <a:ext cx="163"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287" y="1423"/>
                        </a:cxn>
                        <a:cxn ang="0">
                          <a:pos x="271" y="1387"/>
                        </a:cxn>
                        <a:cxn ang="0">
                          <a:pos x="237" y="1293"/>
                        </a:cxn>
                        <a:cxn ang="0">
                          <a:pos x="217" y="1227"/>
                        </a:cxn>
                        <a:cxn ang="0">
                          <a:pos x="197" y="1154"/>
                        </a:cxn>
                        <a:cxn ang="0">
                          <a:pos x="187" y="1078"/>
                        </a:cxn>
                        <a:cxn ang="0">
                          <a:pos x="187" y="1002"/>
                        </a:cxn>
                        <a:cxn ang="0">
                          <a:pos x="191" y="931"/>
                        </a:cxn>
                        <a:cxn ang="0">
                          <a:pos x="213" y="815"/>
                        </a:cxn>
                        <a:cxn ang="0">
                          <a:pos x="231" y="739"/>
                        </a:cxn>
                        <a:cxn ang="0">
                          <a:pos x="259" y="652"/>
                        </a:cxn>
                        <a:cxn ang="0">
                          <a:pos x="293" y="552"/>
                        </a:cxn>
                        <a:cxn ang="0">
                          <a:pos x="299" y="492"/>
                        </a:cxn>
                        <a:cxn ang="0">
                          <a:pos x="311" y="427"/>
                        </a:cxn>
                        <a:cxn ang="0">
                          <a:pos x="315" y="383"/>
                        </a:cxn>
                        <a:cxn ang="0">
                          <a:pos x="171" y="351"/>
                        </a:cxn>
                        <a:cxn ang="0">
                          <a:pos x="325" y="261"/>
                        </a:cxn>
                        <a:cxn ang="0">
                          <a:pos x="269" y="213"/>
                        </a:cxn>
                        <a:cxn ang="0">
                          <a:pos x="231" y="166"/>
                        </a:cxn>
                        <a:cxn ang="0">
                          <a:pos x="183" y="98"/>
                        </a:cxn>
                        <a:cxn ang="0">
                          <a:pos x="137" y="22"/>
                        </a:cxn>
                      </a:cxnLst>
                      <a:rect l="0" t="0" r="r" b="b"/>
                      <a:pathLst>
                        <a:path w="325"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287" y="1423"/>
                          </a:lnTo>
                          <a:lnTo>
                            <a:pt x="271" y="1387"/>
                          </a:lnTo>
                          <a:lnTo>
                            <a:pt x="237" y="1293"/>
                          </a:lnTo>
                          <a:lnTo>
                            <a:pt x="217" y="1227"/>
                          </a:lnTo>
                          <a:lnTo>
                            <a:pt x="197" y="1154"/>
                          </a:lnTo>
                          <a:lnTo>
                            <a:pt x="187" y="1078"/>
                          </a:lnTo>
                          <a:lnTo>
                            <a:pt x="187" y="1002"/>
                          </a:lnTo>
                          <a:lnTo>
                            <a:pt x="191" y="931"/>
                          </a:lnTo>
                          <a:lnTo>
                            <a:pt x="213" y="815"/>
                          </a:lnTo>
                          <a:lnTo>
                            <a:pt x="231" y="739"/>
                          </a:lnTo>
                          <a:lnTo>
                            <a:pt x="259" y="652"/>
                          </a:lnTo>
                          <a:lnTo>
                            <a:pt x="293" y="552"/>
                          </a:lnTo>
                          <a:lnTo>
                            <a:pt x="299" y="492"/>
                          </a:lnTo>
                          <a:lnTo>
                            <a:pt x="311" y="427"/>
                          </a:lnTo>
                          <a:lnTo>
                            <a:pt x="315" y="383"/>
                          </a:lnTo>
                          <a:lnTo>
                            <a:pt x="171" y="351"/>
                          </a:lnTo>
                          <a:lnTo>
                            <a:pt x="325" y="261"/>
                          </a:lnTo>
                          <a:lnTo>
                            <a:pt x="269" y="213"/>
                          </a:lnTo>
                          <a:lnTo>
                            <a:pt x="231" y="166"/>
                          </a:lnTo>
                          <a:lnTo>
                            <a:pt x="183" y="98"/>
                          </a:lnTo>
                          <a:lnTo>
                            <a:pt x="137" y="22"/>
                          </a:lnTo>
                          <a:close/>
                        </a:path>
                      </a:pathLst>
                    </a:custGeom>
                    <a:solidFill>
                      <a:srgbClr val="5F5F5F"/>
                    </a:solidFill>
                    <a:ln w="9525">
                      <a:noFill/>
                      <a:round/>
                      <a:headEnd/>
                      <a:tailEnd/>
                    </a:ln>
                  </p:spPr>
                  <p:txBody>
                    <a:bodyPr/>
                    <a:lstStyle/>
                    <a:p>
                      <a:endParaRPr lang="en-GB"/>
                    </a:p>
                  </p:txBody>
                </p:sp>
                <p:sp>
                  <p:nvSpPr>
                    <p:cNvPr id="360475" name="Freeform 27"/>
                    <p:cNvSpPr>
                      <a:spLocks/>
                    </p:cNvSpPr>
                    <p:nvPr/>
                  </p:nvSpPr>
                  <p:spPr bwMode="auto">
                    <a:xfrm>
                      <a:off x="2905" y="2610"/>
                      <a:ext cx="163"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287" y="1423"/>
                        </a:cxn>
                        <a:cxn ang="0">
                          <a:pos x="271" y="1387"/>
                        </a:cxn>
                        <a:cxn ang="0">
                          <a:pos x="237" y="1293"/>
                        </a:cxn>
                        <a:cxn ang="0">
                          <a:pos x="217" y="1228"/>
                        </a:cxn>
                        <a:cxn ang="0">
                          <a:pos x="197" y="1154"/>
                        </a:cxn>
                        <a:cxn ang="0">
                          <a:pos x="187" y="1078"/>
                        </a:cxn>
                        <a:cxn ang="0">
                          <a:pos x="187" y="1002"/>
                        </a:cxn>
                        <a:cxn ang="0">
                          <a:pos x="191" y="931"/>
                        </a:cxn>
                        <a:cxn ang="0">
                          <a:pos x="213" y="815"/>
                        </a:cxn>
                        <a:cxn ang="0">
                          <a:pos x="231" y="739"/>
                        </a:cxn>
                        <a:cxn ang="0">
                          <a:pos x="259" y="652"/>
                        </a:cxn>
                        <a:cxn ang="0">
                          <a:pos x="293" y="552"/>
                        </a:cxn>
                        <a:cxn ang="0">
                          <a:pos x="299" y="492"/>
                        </a:cxn>
                        <a:cxn ang="0">
                          <a:pos x="311" y="427"/>
                        </a:cxn>
                        <a:cxn ang="0">
                          <a:pos x="315" y="383"/>
                        </a:cxn>
                        <a:cxn ang="0">
                          <a:pos x="171" y="351"/>
                        </a:cxn>
                        <a:cxn ang="0">
                          <a:pos x="325" y="261"/>
                        </a:cxn>
                        <a:cxn ang="0">
                          <a:pos x="269" y="213"/>
                        </a:cxn>
                        <a:cxn ang="0">
                          <a:pos x="231" y="166"/>
                        </a:cxn>
                        <a:cxn ang="0">
                          <a:pos x="183" y="98"/>
                        </a:cxn>
                        <a:cxn ang="0">
                          <a:pos x="137" y="22"/>
                        </a:cxn>
                      </a:cxnLst>
                      <a:rect l="0" t="0" r="r" b="b"/>
                      <a:pathLst>
                        <a:path w="325"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287" y="1423"/>
                          </a:lnTo>
                          <a:lnTo>
                            <a:pt x="271" y="1387"/>
                          </a:lnTo>
                          <a:lnTo>
                            <a:pt x="237" y="1293"/>
                          </a:lnTo>
                          <a:lnTo>
                            <a:pt x="217" y="1228"/>
                          </a:lnTo>
                          <a:lnTo>
                            <a:pt x="197" y="1154"/>
                          </a:lnTo>
                          <a:lnTo>
                            <a:pt x="187" y="1078"/>
                          </a:lnTo>
                          <a:lnTo>
                            <a:pt x="187" y="1002"/>
                          </a:lnTo>
                          <a:lnTo>
                            <a:pt x="191" y="931"/>
                          </a:lnTo>
                          <a:lnTo>
                            <a:pt x="213" y="815"/>
                          </a:lnTo>
                          <a:lnTo>
                            <a:pt x="231" y="739"/>
                          </a:lnTo>
                          <a:lnTo>
                            <a:pt x="259" y="652"/>
                          </a:lnTo>
                          <a:lnTo>
                            <a:pt x="293" y="552"/>
                          </a:lnTo>
                          <a:lnTo>
                            <a:pt x="299" y="492"/>
                          </a:lnTo>
                          <a:lnTo>
                            <a:pt x="311" y="427"/>
                          </a:lnTo>
                          <a:lnTo>
                            <a:pt x="315" y="383"/>
                          </a:lnTo>
                          <a:lnTo>
                            <a:pt x="171" y="351"/>
                          </a:lnTo>
                          <a:lnTo>
                            <a:pt x="325" y="261"/>
                          </a:lnTo>
                          <a:lnTo>
                            <a:pt x="269" y="213"/>
                          </a:lnTo>
                          <a:lnTo>
                            <a:pt x="231" y="166"/>
                          </a:lnTo>
                          <a:lnTo>
                            <a:pt x="183" y="98"/>
                          </a:lnTo>
                          <a:lnTo>
                            <a:pt x="137" y="22"/>
                          </a:lnTo>
                          <a:close/>
                        </a:path>
                      </a:pathLst>
                    </a:custGeom>
                    <a:solidFill>
                      <a:srgbClr val="7F7F7F"/>
                    </a:solidFill>
                    <a:ln w="9525">
                      <a:noFill/>
                      <a:round/>
                      <a:headEnd/>
                      <a:tailEnd/>
                    </a:ln>
                  </p:spPr>
                  <p:txBody>
                    <a:bodyPr/>
                    <a:lstStyle/>
                    <a:p>
                      <a:endParaRPr lang="en-GB"/>
                    </a:p>
                  </p:txBody>
                </p:sp>
              </p:grpSp>
            </p:grpSp>
          </p:grpSp>
        </p:grpSp>
        <p:grpSp>
          <p:nvGrpSpPr>
            <p:cNvPr id="360476" name="Group 28"/>
            <p:cNvGrpSpPr>
              <a:grpSpLocks/>
            </p:cNvGrpSpPr>
            <p:nvPr/>
          </p:nvGrpSpPr>
          <p:grpSpPr bwMode="auto">
            <a:xfrm>
              <a:off x="2609" y="2281"/>
              <a:ext cx="373" cy="476"/>
              <a:chOff x="2609" y="2281"/>
              <a:chExt cx="373" cy="476"/>
            </a:xfrm>
          </p:grpSpPr>
          <p:sp>
            <p:nvSpPr>
              <p:cNvPr id="360477" name="Freeform 29"/>
              <p:cNvSpPr>
                <a:spLocks/>
              </p:cNvSpPr>
              <p:nvPr/>
            </p:nvSpPr>
            <p:spPr bwMode="auto">
              <a:xfrm>
                <a:off x="2622" y="2296"/>
                <a:ext cx="360" cy="461"/>
              </a:xfrm>
              <a:custGeom>
                <a:avLst/>
                <a:gdLst/>
                <a:ahLst/>
                <a:cxnLst>
                  <a:cxn ang="0">
                    <a:pos x="6" y="474"/>
                  </a:cxn>
                  <a:cxn ang="0">
                    <a:pos x="4" y="534"/>
                  </a:cxn>
                  <a:cxn ang="0">
                    <a:pos x="40" y="623"/>
                  </a:cxn>
                  <a:cxn ang="0">
                    <a:pos x="114" y="685"/>
                  </a:cxn>
                  <a:cxn ang="0">
                    <a:pos x="173" y="713"/>
                  </a:cxn>
                  <a:cxn ang="0">
                    <a:pos x="203" y="715"/>
                  </a:cxn>
                  <a:cxn ang="0">
                    <a:pos x="217" y="763"/>
                  </a:cxn>
                  <a:cxn ang="0">
                    <a:pos x="241" y="799"/>
                  </a:cxn>
                  <a:cxn ang="0">
                    <a:pos x="283" y="834"/>
                  </a:cxn>
                  <a:cxn ang="0">
                    <a:pos x="357" y="894"/>
                  </a:cxn>
                  <a:cxn ang="0">
                    <a:pos x="397" y="918"/>
                  </a:cxn>
                  <a:cxn ang="0">
                    <a:pos x="451" y="918"/>
                  </a:cxn>
                  <a:cxn ang="0">
                    <a:pos x="495" y="904"/>
                  </a:cxn>
                  <a:cxn ang="0">
                    <a:pos x="547" y="874"/>
                  </a:cxn>
                  <a:cxn ang="0">
                    <a:pos x="607" y="852"/>
                  </a:cxn>
                  <a:cxn ang="0">
                    <a:pos x="665" y="781"/>
                  </a:cxn>
                  <a:cxn ang="0">
                    <a:pos x="708" y="713"/>
                  </a:cxn>
                  <a:cxn ang="0">
                    <a:pos x="720" y="611"/>
                  </a:cxn>
                  <a:cxn ang="0">
                    <a:pos x="700" y="526"/>
                  </a:cxn>
                  <a:cxn ang="0">
                    <a:pos x="690" y="436"/>
                  </a:cxn>
                  <a:cxn ang="0">
                    <a:pos x="655" y="322"/>
                  </a:cxn>
                  <a:cxn ang="0">
                    <a:pos x="625" y="259"/>
                  </a:cxn>
                  <a:cxn ang="0">
                    <a:pos x="569" y="149"/>
                  </a:cxn>
                  <a:cxn ang="0">
                    <a:pos x="497" y="61"/>
                  </a:cxn>
                  <a:cxn ang="0">
                    <a:pos x="399" y="8"/>
                  </a:cxn>
                  <a:cxn ang="0">
                    <a:pos x="309" y="0"/>
                  </a:cxn>
                  <a:cxn ang="0">
                    <a:pos x="243" y="12"/>
                  </a:cxn>
                  <a:cxn ang="0">
                    <a:pos x="142" y="53"/>
                  </a:cxn>
                  <a:cxn ang="0">
                    <a:pos x="60" y="113"/>
                  </a:cxn>
                  <a:cxn ang="0">
                    <a:pos x="22" y="187"/>
                  </a:cxn>
                  <a:cxn ang="0">
                    <a:pos x="6" y="322"/>
                  </a:cxn>
                  <a:cxn ang="0">
                    <a:pos x="24" y="466"/>
                  </a:cxn>
                </a:cxnLst>
                <a:rect l="0" t="0" r="r" b="b"/>
                <a:pathLst>
                  <a:path w="720" h="920">
                    <a:moveTo>
                      <a:pt x="24" y="466"/>
                    </a:moveTo>
                    <a:lnTo>
                      <a:pt x="6" y="474"/>
                    </a:lnTo>
                    <a:lnTo>
                      <a:pt x="0" y="492"/>
                    </a:lnTo>
                    <a:lnTo>
                      <a:pt x="4" y="534"/>
                    </a:lnTo>
                    <a:lnTo>
                      <a:pt x="22" y="589"/>
                    </a:lnTo>
                    <a:lnTo>
                      <a:pt x="40" y="623"/>
                    </a:lnTo>
                    <a:lnTo>
                      <a:pt x="72" y="655"/>
                    </a:lnTo>
                    <a:lnTo>
                      <a:pt x="114" y="685"/>
                    </a:lnTo>
                    <a:lnTo>
                      <a:pt x="142" y="701"/>
                    </a:lnTo>
                    <a:lnTo>
                      <a:pt x="173" y="713"/>
                    </a:lnTo>
                    <a:lnTo>
                      <a:pt x="191" y="711"/>
                    </a:lnTo>
                    <a:lnTo>
                      <a:pt x="203" y="715"/>
                    </a:lnTo>
                    <a:lnTo>
                      <a:pt x="209" y="739"/>
                    </a:lnTo>
                    <a:lnTo>
                      <a:pt x="217" y="763"/>
                    </a:lnTo>
                    <a:lnTo>
                      <a:pt x="227" y="785"/>
                    </a:lnTo>
                    <a:lnTo>
                      <a:pt x="241" y="799"/>
                    </a:lnTo>
                    <a:lnTo>
                      <a:pt x="257" y="815"/>
                    </a:lnTo>
                    <a:lnTo>
                      <a:pt x="283" y="834"/>
                    </a:lnTo>
                    <a:lnTo>
                      <a:pt x="315" y="852"/>
                    </a:lnTo>
                    <a:lnTo>
                      <a:pt x="357" y="894"/>
                    </a:lnTo>
                    <a:lnTo>
                      <a:pt x="379" y="910"/>
                    </a:lnTo>
                    <a:lnTo>
                      <a:pt x="397" y="918"/>
                    </a:lnTo>
                    <a:lnTo>
                      <a:pt x="427" y="920"/>
                    </a:lnTo>
                    <a:lnTo>
                      <a:pt x="451" y="918"/>
                    </a:lnTo>
                    <a:lnTo>
                      <a:pt x="475" y="912"/>
                    </a:lnTo>
                    <a:lnTo>
                      <a:pt x="495" y="904"/>
                    </a:lnTo>
                    <a:lnTo>
                      <a:pt x="523" y="888"/>
                    </a:lnTo>
                    <a:lnTo>
                      <a:pt x="547" y="874"/>
                    </a:lnTo>
                    <a:lnTo>
                      <a:pt x="571" y="852"/>
                    </a:lnTo>
                    <a:lnTo>
                      <a:pt x="607" y="852"/>
                    </a:lnTo>
                    <a:lnTo>
                      <a:pt x="637" y="832"/>
                    </a:lnTo>
                    <a:lnTo>
                      <a:pt x="665" y="781"/>
                    </a:lnTo>
                    <a:lnTo>
                      <a:pt x="688" y="751"/>
                    </a:lnTo>
                    <a:lnTo>
                      <a:pt x="708" y="713"/>
                    </a:lnTo>
                    <a:lnTo>
                      <a:pt x="718" y="659"/>
                    </a:lnTo>
                    <a:lnTo>
                      <a:pt x="720" y="611"/>
                    </a:lnTo>
                    <a:lnTo>
                      <a:pt x="714" y="562"/>
                    </a:lnTo>
                    <a:lnTo>
                      <a:pt x="700" y="526"/>
                    </a:lnTo>
                    <a:lnTo>
                      <a:pt x="694" y="490"/>
                    </a:lnTo>
                    <a:lnTo>
                      <a:pt x="690" y="436"/>
                    </a:lnTo>
                    <a:lnTo>
                      <a:pt x="676" y="372"/>
                    </a:lnTo>
                    <a:lnTo>
                      <a:pt x="655" y="322"/>
                    </a:lnTo>
                    <a:lnTo>
                      <a:pt x="635" y="293"/>
                    </a:lnTo>
                    <a:lnTo>
                      <a:pt x="625" y="259"/>
                    </a:lnTo>
                    <a:lnTo>
                      <a:pt x="601" y="205"/>
                    </a:lnTo>
                    <a:lnTo>
                      <a:pt x="569" y="149"/>
                    </a:lnTo>
                    <a:lnTo>
                      <a:pt x="533" y="101"/>
                    </a:lnTo>
                    <a:lnTo>
                      <a:pt x="497" y="61"/>
                    </a:lnTo>
                    <a:lnTo>
                      <a:pt x="451" y="30"/>
                    </a:lnTo>
                    <a:lnTo>
                      <a:pt x="399" y="8"/>
                    </a:lnTo>
                    <a:lnTo>
                      <a:pt x="351" y="0"/>
                    </a:lnTo>
                    <a:lnTo>
                      <a:pt x="309" y="0"/>
                    </a:lnTo>
                    <a:lnTo>
                      <a:pt x="245" y="8"/>
                    </a:lnTo>
                    <a:lnTo>
                      <a:pt x="243" y="12"/>
                    </a:lnTo>
                    <a:lnTo>
                      <a:pt x="197" y="26"/>
                    </a:lnTo>
                    <a:lnTo>
                      <a:pt x="142" y="53"/>
                    </a:lnTo>
                    <a:lnTo>
                      <a:pt x="90" y="83"/>
                    </a:lnTo>
                    <a:lnTo>
                      <a:pt x="60" y="113"/>
                    </a:lnTo>
                    <a:lnTo>
                      <a:pt x="36" y="145"/>
                    </a:lnTo>
                    <a:lnTo>
                      <a:pt x="22" y="187"/>
                    </a:lnTo>
                    <a:lnTo>
                      <a:pt x="6" y="259"/>
                    </a:lnTo>
                    <a:lnTo>
                      <a:pt x="6" y="322"/>
                    </a:lnTo>
                    <a:lnTo>
                      <a:pt x="12" y="388"/>
                    </a:lnTo>
                    <a:lnTo>
                      <a:pt x="24" y="466"/>
                    </a:lnTo>
                    <a:close/>
                  </a:path>
                </a:pathLst>
              </a:custGeom>
              <a:solidFill>
                <a:srgbClr val="FFBFBF"/>
              </a:solidFill>
              <a:ln w="9525">
                <a:noFill/>
                <a:round/>
                <a:headEnd/>
                <a:tailEnd/>
              </a:ln>
            </p:spPr>
            <p:txBody>
              <a:bodyPr/>
              <a:lstStyle/>
              <a:p>
                <a:endParaRPr lang="en-GB"/>
              </a:p>
            </p:txBody>
          </p:sp>
          <p:grpSp>
            <p:nvGrpSpPr>
              <p:cNvPr id="360478" name="Group 30"/>
              <p:cNvGrpSpPr>
                <a:grpSpLocks/>
              </p:cNvGrpSpPr>
              <p:nvPr/>
            </p:nvGrpSpPr>
            <p:grpSpPr bwMode="auto">
              <a:xfrm>
                <a:off x="2675" y="2440"/>
                <a:ext cx="285" cy="282"/>
                <a:chOff x="2675" y="2440"/>
                <a:chExt cx="285" cy="282"/>
              </a:xfrm>
            </p:grpSpPr>
            <p:grpSp>
              <p:nvGrpSpPr>
                <p:cNvPr id="360479" name="Group 31"/>
                <p:cNvGrpSpPr>
                  <a:grpSpLocks/>
                </p:cNvGrpSpPr>
                <p:nvPr/>
              </p:nvGrpSpPr>
              <p:grpSpPr bwMode="auto">
                <a:xfrm>
                  <a:off x="2675" y="2440"/>
                  <a:ext cx="285" cy="282"/>
                  <a:chOff x="2675" y="2440"/>
                  <a:chExt cx="285" cy="282"/>
                </a:xfrm>
              </p:grpSpPr>
              <p:sp>
                <p:nvSpPr>
                  <p:cNvPr id="360480" name="Freeform 32"/>
                  <p:cNvSpPr>
                    <a:spLocks/>
                  </p:cNvSpPr>
                  <p:nvPr/>
                </p:nvSpPr>
                <p:spPr bwMode="auto">
                  <a:xfrm>
                    <a:off x="2860" y="2440"/>
                    <a:ext cx="79" cy="131"/>
                  </a:xfrm>
                  <a:custGeom>
                    <a:avLst/>
                    <a:gdLst/>
                    <a:ahLst/>
                    <a:cxnLst>
                      <a:cxn ang="0">
                        <a:pos x="104" y="0"/>
                      </a:cxn>
                      <a:cxn ang="0">
                        <a:pos x="104" y="20"/>
                      </a:cxn>
                      <a:cxn ang="0">
                        <a:pos x="100" y="35"/>
                      </a:cxn>
                      <a:cxn ang="0">
                        <a:pos x="88" y="43"/>
                      </a:cxn>
                      <a:cxn ang="0">
                        <a:pos x="68" y="61"/>
                      </a:cxn>
                      <a:cxn ang="0">
                        <a:pos x="46" y="83"/>
                      </a:cxn>
                      <a:cxn ang="0">
                        <a:pos x="146" y="63"/>
                      </a:cxn>
                      <a:cxn ang="0">
                        <a:pos x="156" y="67"/>
                      </a:cxn>
                      <a:cxn ang="0">
                        <a:pos x="136" y="77"/>
                      </a:cxn>
                      <a:cxn ang="0">
                        <a:pos x="122" y="91"/>
                      </a:cxn>
                      <a:cxn ang="0">
                        <a:pos x="108" y="103"/>
                      </a:cxn>
                      <a:cxn ang="0">
                        <a:pos x="96" y="109"/>
                      </a:cxn>
                      <a:cxn ang="0">
                        <a:pos x="78" y="109"/>
                      </a:cxn>
                      <a:cxn ang="0">
                        <a:pos x="50" y="107"/>
                      </a:cxn>
                      <a:cxn ang="0">
                        <a:pos x="80" y="115"/>
                      </a:cxn>
                      <a:cxn ang="0">
                        <a:pos x="90" y="121"/>
                      </a:cxn>
                      <a:cxn ang="0">
                        <a:pos x="110" y="121"/>
                      </a:cxn>
                      <a:cxn ang="0">
                        <a:pos x="126" y="115"/>
                      </a:cxn>
                      <a:cxn ang="0">
                        <a:pos x="144" y="105"/>
                      </a:cxn>
                      <a:cxn ang="0">
                        <a:pos x="158" y="91"/>
                      </a:cxn>
                      <a:cxn ang="0">
                        <a:pos x="124" y="125"/>
                      </a:cxn>
                      <a:cxn ang="0">
                        <a:pos x="106" y="129"/>
                      </a:cxn>
                      <a:cxn ang="0">
                        <a:pos x="90" y="129"/>
                      </a:cxn>
                      <a:cxn ang="0">
                        <a:pos x="76" y="125"/>
                      </a:cxn>
                      <a:cxn ang="0">
                        <a:pos x="64" y="121"/>
                      </a:cxn>
                      <a:cxn ang="0">
                        <a:pos x="52" y="121"/>
                      </a:cxn>
                      <a:cxn ang="0">
                        <a:pos x="40" y="121"/>
                      </a:cxn>
                      <a:cxn ang="0">
                        <a:pos x="48" y="157"/>
                      </a:cxn>
                      <a:cxn ang="0">
                        <a:pos x="62" y="181"/>
                      </a:cxn>
                      <a:cxn ang="0">
                        <a:pos x="74" y="193"/>
                      </a:cxn>
                      <a:cxn ang="0">
                        <a:pos x="86" y="203"/>
                      </a:cxn>
                      <a:cxn ang="0">
                        <a:pos x="96" y="215"/>
                      </a:cxn>
                      <a:cxn ang="0">
                        <a:pos x="102" y="229"/>
                      </a:cxn>
                      <a:cxn ang="0">
                        <a:pos x="104" y="249"/>
                      </a:cxn>
                      <a:cxn ang="0">
                        <a:pos x="96" y="263"/>
                      </a:cxn>
                      <a:cxn ang="0">
                        <a:pos x="92" y="233"/>
                      </a:cxn>
                      <a:cxn ang="0">
                        <a:pos x="86" y="217"/>
                      </a:cxn>
                      <a:cxn ang="0">
                        <a:pos x="74" y="211"/>
                      </a:cxn>
                      <a:cxn ang="0">
                        <a:pos x="56" y="203"/>
                      </a:cxn>
                      <a:cxn ang="0">
                        <a:pos x="44" y="197"/>
                      </a:cxn>
                      <a:cxn ang="0">
                        <a:pos x="32" y="187"/>
                      </a:cxn>
                      <a:cxn ang="0">
                        <a:pos x="18" y="173"/>
                      </a:cxn>
                      <a:cxn ang="0">
                        <a:pos x="8" y="157"/>
                      </a:cxn>
                      <a:cxn ang="0">
                        <a:pos x="2" y="139"/>
                      </a:cxn>
                      <a:cxn ang="0">
                        <a:pos x="0" y="117"/>
                      </a:cxn>
                      <a:cxn ang="0">
                        <a:pos x="2" y="97"/>
                      </a:cxn>
                      <a:cxn ang="0">
                        <a:pos x="8" y="73"/>
                      </a:cxn>
                      <a:cxn ang="0">
                        <a:pos x="104" y="0"/>
                      </a:cxn>
                    </a:cxnLst>
                    <a:rect l="0" t="0" r="r" b="b"/>
                    <a:pathLst>
                      <a:path w="158" h="263">
                        <a:moveTo>
                          <a:pt x="104" y="0"/>
                        </a:moveTo>
                        <a:lnTo>
                          <a:pt x="104" y="20"/>
                        </a:lnTo>
                        <a:lnTo>
                          <a:pt x="100" y="35"/>
                        </a:lnTo>
                        <a:lnTo>
                          <a:pt x="88" y="43"/>
                        </a:lnTo>
                        <a:lnTo>
                          <a:pt x="68" y="61"/>
                        </a:lnTo>
                        <a:lnTo>
                          <a:pt x="46" y="83"/>
                        </a:lnTo>
                        <a:lnTo>
                          <a:pt x="146" y="63"/>
                        </a:lnTo>
                        <a:lnTo>
                          <a:pt x="156" y="67"/>
                        </a:lnTo>
                        <a:lnTo>
                          <a:pt x="136" y="77"/>
                        </a:lnTo>
                        <a:lnTo>
                          <a:pt x="122" y="91"/>
                        </a:lnTo>
                        <a:lnTo>
                          <a:pt x="108" y="103"/>
                        </a:lnTo>
                        <a:lnTo>
                          <a:pt x="96" y="109"/>
                        </a:lnTo>
                        <a:lnTo>
                          <a:pt x="78" y="109"/>
                        </a:lnTo>
                        <a:lnTo>
                          <a:pt x="50" y="107"/>
                        </a:lnTo>
                        <a:lnTo>
                          <a:pt x="80" y="115"/>
                        </a:lnTo>
                        <a:lnTo>
                          <a:pt x="90" y="121"/>
                        </a:lnTo>
                        <a:lnTo>
                          <a:pt x="110" y="121"/>
                        </a:lnTo>
                        <a:lnTo>
                          <a:pt x="126" y="115"/>
                        </a:lnTo>
                        <a:lnTo>
                          <a:pt x="144" y="105"/>
                        </a:lnTo>
                        <a:lnTo>
                          <a:pt x="158" y="91"/>
                        </a:lnTo>
                        <a:lnTo>
                          <a:pt x="124" y="125"/>
                        </a:lnTo>
                        <a:lnTo>
                          <a:pt x="106" y="129"/>
                        </a:lnTo>
                        <a:lnTo>
                          <a:pt x="90" y="129"/>
                        </a:lnTo>
                        <a:lnTo>
                          <a:pt x="76" y="125"/>
                        </a:lnTo>
                        <a:lnTo>
                          <a:pt x="64" y="121"/>
                        </a:lnTo>
                        <a:lnTo>
                          <a:pt x="52" y="121"/>
                        </a:lnTo>
                        <a:lnTo>
                          <a:pt x="40" y="121"/>
                        </a:lnTo>
                        <a:lnTo>
                          <a:pt x="48" y="157"/>
                        </a:lnTo>
                        <a:lnTo>
                          <a:pt x="62" y="181"/>
                        </a:lnTo>
                        <a:lnTo>
                          <a:pt x="74" y="193"/>
                        </a:lnTo>
                        <a:lnTo>
                          <a:pt x="86" y="203"/>
                        </a:lnTo>
                        <a:lnTo>
                          <a:pt x="96" y="215"/>
                        </a:lnTo>
                        <a:lnTo>
                          <a:pt x="102" y="229"/>
                        </a:lnTo>
                        <a:lnTo>
                          <a:pt x="104" y="249"/>
                        </a:lnTo>
                        <a:lnTo>
                          <a:pt x="96" y="263"/>
                        </a:lnTo>
                        <a:lnTo>
                          <a:pt x="92" y="233"/>
                        </a:lnTo>
                        <a:lnTo>
                          <a:pt x="86" y="217"/>
                        </a:lnTo>
                        <a:lnTo>
                          <a:pt x="74" y="211"/>
                        </a:lnTo>
                        <a:lnTo>
                          <a:pt x="56" y="203"/>
                        </a:lnTo>
                        <a:lnTo>
                          <a:pt x="44" y="197"/>
                        </a:lnTo>
                        <a:lnTo>
                          <a:pt x="32" y="187"/>
                        </a:lnTo>
                        <a:lnTo>
                          <a:pt x="18" y="173"/>
                        </a:lnTo>
                        <a:lnTo>
                          <a:pt x="8" y="157"/>
                        </a:lnTo>
                        <a:lnTo>
                          <a:pt x="2" y="139"/>
                        </a:lnTo>
                        <a:lnTo>
                          <a:pt x="0" y="117"/>
                        </a:lnTo>
                        <a:lnTo>
                          <a:pt x="2" y="97"/>
                        </a:lnTo>
                        <a:lnTo>
                          <a:pt x="8" y="73"/>
                        </a:lnTo>
                        <a:lnTo>
                          <a:pt x="104" y="0"/>
                        </a:lnTo>
                        <a:close/>
                      </a:path>
                    </a:pathLst>
                  </a:custGeom>
                  <a:solidFill>
                    <a:srgbClr val="DF9F7F"/>
                  </a:solidFill>
                  <a:ln w="9525">
                    <a:noFill/>
                    <a:round/>
                    <a:headEnd/>
                    <a:tailEnd/>
                  </a:ln>
                </p:spPr>
                <p:txBody>
                  <a:bodyPr/>
                  <a:lstStyle/>
                  <a:p>
                    <a:endParaRPr lang="en-GB"/>
                  </a:p>
                </p:txBody>
              </p:sp>
              <p:grpSp>
                <p:nvGrpSpPr>
                  <p:cNvPr id="360481" name="Group 33"/>
                  <p:cNvGrpSpPr>
                    <a:grpSpLocks/>
                  </p:cNvGrpSpPr>
                  <p:nvPr/>
                </p:nvGrpSpPr>
                <p:grpSpPr bwMode="auto">
                  <a:xfrm>
                    <a:off x="2675" y="2527"/>
                    <a:ext cx="285" cy="195"/>
                    <a:chOff x="2675" y="2527"/>
                    <a:chExt cx="285" cy="195"/>
                  </a:xfrm>
                </p:grpSpPr>
                <p:sp>
                  <p:nvSpPr>
                    <p:cNvPr id="360482" name="Freeform 34"/>
                    <p:cNvSpPr>
                      <a:spLocks/>
                    </p:cNvSpPr>
                    <p:nvPr/>
                  </p:nvSpPr>
                  <p:spPr bwMode="auto">
                    <a:xfrm>
                      <a:off x="2675" y="2527"/>
                      <a:ext cx="232" cy="195"/>
                    </a:xfrm>
                    <a:custGeom>
                      <a:avLst/>
                      <a:gdLst/>
                      <a:ahLst/>
                      <a:cxnLst>
                        <a:cxn ang="0">
                          <a:pos x="20" y="0"/>
                        </a:cxn>
                        <a:cxn ang="0">
                          <a:pos x="26" y="38"/>
                        </a:cxn>
                        <a:cxn ang="0">
                          <a:pos x="42" y="72"/>
                        </a:cxn>
                        <a:cxn ang="0">
                          <a:pos x="71" y="107"/>
                        </a:cxn>
                        <a:cxn ang="0">
                          <a:pos x="89" y="125"/>
                        </a:cxn>
                        <a:cxn ang="0">
                          <a:pos x="111" y="139"/>
                        </a:cxn>
                        <a:cxn ang="0">
                          <a:pos x="141" y="139"/>
                        </a:cxn>
                        <a:cxn ang="0">
                          <a:pos x="183" y="133"/>
                        </a:cxn>
                        <a:cxn ang="0">
                          <a:pos x="223" y="133"/>
                        </a:cxn>
                        <a:cxn ang="0">
                          <a:pos x="245" y="125"/>
                        </a:cxn>
                        <a:cxn ang="0">
                          <a:pos x="265" y="127"/>
                        </a:cxn>
                        <a:cxn ang="0">
                          <a:pos x="263" y="153"/>
                        </a:cxn>
                        <a:cxn ang="0">
                          <a:pos x="269" y="181"/>
                        </a:cxn>
                        <a:cxn ang="0">
                          <a:pos x="249" y="183"/>
                        </a:cxn>
                        <a:cxn ang="0">
                          <a:pos x="225" y="187"/>
                        </a:cxn>
                        <a:cxn ang="0">
                          <a:pos x="223" y="207"/>
                        </a:cxn>
                        <a:cxn ang="0">
                          <a:pos x="227" y="231"/>
                        </a:cxn>
                        <a:cxn ang="0">
                          <a:pos x="235" y="257"/>
                        </a:cxn>
                        <a:cxn ang="0">
                          <a:pos x="253" y="277"/>
                        </a:cxn>
                        <a:cxn ang="0">
                          <a:pos x="279" y="285"/>
                        </a:cxn>
                        <a:cxn ang="0">
                          <a:pos x="313" y="283"/>
                        </a:cxn>
                        <a:cxn ang="0">
                          <a:pos x="331" y="283"/>
                        </a:cxn>
                        <a:cxn ang="0">
                          <a:pos x="349" y="301"/>
                        </a:cxn>
                        <a:cxn ang="0">
                          <a:pos x="371" y="319"/>
                        </a:cxn>
                        <a:cxn ang="0">
                          <a:pos x="399" y="329"/>
                        </a:cxn>
                        <a:cxn ang="0">
                          <a:pos x="427" y="329"/>
                        </a:cxn>
                        <a:cxn ang="0">
                          <a:pos x="441" y="327"/>
                        </a:cxn>
                        <a:cxn ang="0">
                          <a:pos x="453" y="349"/>
                        </a:cxn>
                        <a:cxn ang="0">
                          <a:pos x="465" y="364"/>
                        </a:cxn>
                        <a:cxn ang="0">
                          <a:pos x="443" y="378"/>
                        </a:cxn>
                        <a:cxn ang="0">
                          <a:pos x="419" y="388"/>
                        </a:cxn>
                        <a:cxn ang="0">
                          <a:pos x="387" y="388"/>
                        </a:cxn>
                        <a:cxn ang="0">
                          <a:pos x="355" y="388"/>
                        </a:cxn>
                        <a:cxn ang="0">
                          <a:pos x="351" y="388"/>
                        </a:cxn>
                        <a:cxn ang="0">
                          <a:pos x="295" y="380"/>
                        </a:cxn>
                        <a:cxn ang="0">
                          <a:pos x="265" y="370"/>
                        </a:cxn>
                        <a:cxn ang="0">
                          <a:pos x="227" y="347"/>
                        </a:cxn>
                        <a:cxn ang="0">
                          <a:pos x="179" y="301"/>
                        </a:cxn>
                        <a:cxn ang="0">
                          <a:pos x="111" y="241"/>
                        </a:cxn>
                        <a:cxn ang="0">
                          <a:pos x="47" y="175"/>
                        </a:cxn>
                        <a:cxn ang="0">
                          <a:pos x="20" y="139"/>
                        </a:cxn>
                        <a:cxn ang="0">
                          <a:pos x="2" y="104"/>
                        </a:cxn>
                        <a:cxn ang="0">
                          <a:pos x="0" y="76"/>
                        </a:cxn>
                        <a:cxn ang="0">
                          <a:pos x="20" y="0"/>
                        </a:cxn>
                      </a:cxnLst>
                      <a:rect l="0" t="0" r="r" b="b"/>
                      <a:pathLst>
                        <a:path w="465" h="388">
                          <a:moveTo>
                            <a:pt x="20" y="0"/>
                          </a:moveTo>
                          <a:lnTo>
                            <a:pt x="26" y="38"/>
                          </a:lnTo>
                          <a:lnTo>
                            <a:pt x="42" y="72"/>
                          </a:lnTo>
                          <a:lnTo>
                            <a:pt x="71" y="107"/>
                          </a:lnTo>
                          <a:lnTo>
                            <a:pt x="89" y="125"/>
                          </a:lnTo>
                          <a:lnTo>
                            <a:pt x="111" y="139"/>
                          </a:lnTo>
                          <a:lnTo>
                            <a:pt x="141" y="139"/>
                          </a:lnTo>
                          <a:lnTo>
                            <a:pt x="183" y="133"/>
                          </a:lnTo>
                          <a:lnTo>
                            <a:pt x="223" y="133"/>
                          </a:lnTo>
                          <a:lnTo>
                            <a:pt x="245" y="125"/>
                          </a:lnTo>
                          <a:lnTo>
                            <a:pt x="265" y="127"/>
                          </a:lnTo>
                          <a:lnTo>
                            <a:pt x="263" y="153"/>
                          </a:lnTo>
                          <a:lnTo>
                            <a:pt x="269" y="181"/>
                          </a:lnTo>
                          <a:lnTo>
                            <a:pt x="249" y="183"/>
                          </a:lnTo>
                          <a:lnTo>
                            <a:pt x="225" y="187"/>
                          </a:lnTo>
                          <a:lnTo>
                            <a:pt x="223" y="207"/>
                          </a:lnTo>
                          <a:lnTo>
                            <a:pt x="227" y="231"/>
                          </a:lnTo>
                          <a:lnTo>
                            <a:pt x="235" y="257"/>
                          </a:lnTo>
                          <a:lnTo>
                            <a:pt x="253" y="277"/>
                          </a:lnTo>
                          <a:lnTo>
                            <a:pt x="279" y="285"/>
                          </a:lnTo>
                          <a:lnTo>
                            <a:pt x="313" y="283"/>
                          </a:lnTo>
                          <a:lnTo>
                            <a:pt x="331" y="283"/>
                          </a:lnTo>
                          <a:lnTo>
                            <a:pt x="349" y="301"/>
                          </a:lnTo>
                          <a:lnTo>
                            <a:pt x="371" y="319"/>
                          </a:lnTo>
                          <a:lnTo>
                            <a:pt x="399" y="329"/>
                          </a:lnTo>
                          <a:lnTo>
                            <a:pt x="427" y="329"/>
                          </a:lnTo>
                          <a:lnTo>
                            <a:pt x="441" y="327"/>
                          </a:lnTo>
                          <a:lnTo>
                            <a:pt x="453" y="349"/>
                          </a:lnTo>
                          <a:lnTo>
                            <a:pt x="465" y="364"/>
                          </a:lnTo>
                          <a:lnTo>
                            <a:pt x="443" y="378"/>
                          </a:lnTo>
                          <a:lnTo>
                            <a:pt x="419" y="388"/>
                          </a:lnTo>
                          <a:lnTo>
                            <a:pt x="387" y="388"/>
                          </a:lnTo>
                          <a:lnTo>
                            <a:pt x="355" y="388"/>
                          </a:lnTo>
                          <a:lnTo>
                            <a:pt x="351" y="388"/>
                          </a:lnTo>
                          <a:lnTo>
                            <a:pt x="295" y="380"/>
                          </a:lnTo>
                          <a:lnTo>
                            <a:pt x="265" y="370"/>
                          </a:lnTo>
                          <a:lnTo>
                            <a:pt x="227" y="347"/>
                          </a:lnTo>
                          <a:lnTo>
                            <a:pt x="179" y="301"/>
                          </a:lnTo>
                          <a:lnTo>
                            <a:pt x="111" y="241"/>
                          </a:lnTo>
                          <a:lnTo>
                            <a:pt x="47" y="175"/>
                          </a:lnTo>
                          <a:lnTo>
                            <a:pt x="20" y="139"/>
                          </a:lnTo>
                          <a:lnTo>
                            <a:pt x="2" y="104"/>
                          </a:lnTo>
                          <a:lnTo>
                            <a:pt x="0" y="76"/>
                          </a:lnTo>
                          <a:lnTo>
                            <a:pt x="20" y="0"/>
                          </a:lnTo>
                          <a:close/>
                        </a:path>
                      </a:pathLst>
                    </a:custGeom>
                    <a:solidFill>
                      <a:srgbClr val="DF9F7F"/>
                    </a:solidFill>
                    <a:ln w="9525">
                      <a:noFill/>
                      <a:round/>
                      <a:headEnd/>
                      <a:tailEnd/>
                    </a:ln>
                  </p:spPr>
                  <p:txBody>
                    <a:bodyPr/>
                    <a:lstStyle/>
                    <a:p>
                      <a:endParaRPr lang="en-GB"/>
                    </a:p>
                  </p:txBody>
                </p:sp>
                <p:sp>
                  <p:nvSpPr>
                    <p:cNvPr id="360483" name="Freeform 35"/>
                    <p:cNvSpPr>
                      <a:spLocks/>
                    </p:cNvSpPr>
                    <p:nvPr/>
                  </p:nvSpPr>
                  <p:spPr bwMode="auto">
                    <a:xfrm>
                      <a:off x="2824" y="2560"/>
                      <a:ext cx="39" cy="103"/>
                    </a:xfrm>
                    <a:custGeom>
                      <a:avLst/>
                      <a:gdLst/>
                      <a:ahLst/>
                      <a:cxnLst>
                        <a:cxn ang="0">
                          <a:pos x="80" y="6"/>
                        </a:cxn>
                        <a:cxn ang="0">
                          <a:pos x="60" y="0"/>
                        </a:cxn>
                        <a:cxn ang="0">
                          <a:pos x="46" y="2"/>
                        </a:cxn>
                        <a:cxn ang="0">
                          <a:pos x="34" y="12"/>
                        </a:cxn>
                        <a:cxn ang="0">
                          <a:pos x="24" y="24"/>
                        </a:cxn>
                        <a:cxn ang="0">
                          <a:pos x="16" y="43"/>
                        </a:cxn>
                        <a:cxn ang="0">
                          <a:pos x="16" y="65"/>
                        </a:cxn>
                        <a:cxn ang="0">
                          <a:pos x="12" y="107"/>
                        </a:cxn>
                        <a:cxn ang="0">
                          <a:pos x="0" y="145"/>
                        </a:cxn>
                        <a:cxn ang="0">
                          <a:pos x="12" y="163"/>
                        </a:cxn>
                        <a:cxn ang="0">
                          <a:pos x="22" y="205"/>
                        </a:cxn>
                        <a:cxn ang="0">
                          <a:pos x="18" y="149"/>
                        </a:cxn>
                        <a:cxn ang="0">
                          <a:pos x="22" y="115"/>
                        </a:cxn>
                        <a:cxn ang="0">
                          <a:pos x="22" y="85"/>
                        </a:cxn>
                        <a:cxn ang="0">
                          <a:pos x="24" y="71"/>
                        </a:cxn>
                        <a:cxn ang="0">
                          <a:pos x="32" y="65"/>
                        </a:cxn>
                        <a:cxn ang="0">
                          <a:pos x="46" y="67"/>
                        </a:cxn>
                        <a:cxn ang="0">
                          <a:pos x="56" y="67"/>
                        </a:cxn>
                        <a:cxn ang="0">
                          <a:pos x="40" y="57"/>
                        </a:cxn>
                        <a:cxn ang="0">
                          <a:pos x="36" y="45"/>
                        </a:cxn>
                        <a:cxn ang="0">
                          <a:pos x="34" y="32"/>
                        </a:cxn>
                        <a:cxn ang="0">
                          <a:pos x="42" y="18"/>
                        </a:cxn>
                        <a:cxn ang="0">
                          <a:pos x="58" y="10"/>
                        </a:cxn>
                        <a:cxn ang="0">
                          <a:pos x="80" y="6"/>
                        </a:cxn>
                      </a:cxnLst>
                      <a:rect l="0" t="0" r="r" b="b"/>
                      <a:pathLst>
                        <a:path w="80" h="205">
                          <a:moveTo>
                            <a:pt x="80" y="6"/>
                          </a:moveTo>
                          <a:lnTo>
                            <a:pt x="60" y="0"/>
                          </a:lnTo>
                          <a:lnTo>
                            <a:pt x="46" y="2"/>
                          </a:lnTo>
                          <a:lnTo>
                            <a:pt x="34" y="12"/>
                          </a:lnTo>
                          <a:lnTo>
                            <a:pt x="24" y="24"/>
                          </a:lnTo>
                          <a:lnTo>
                            <a:pt x="16" y="43"/>
                          </a:lnTo>
                          <a:lnTo>
                            <a:pt x="16" y="65"/>
                          </a:lnTo>
                          <a:lnTo>
                            <a:pt x="12" y="107"/>
                          </a:lnTo>
                          <a:lnTo>
                            <a:pt x="0" y="145"/>
                          </a:lnTo>
                          <a:lnTo>
                            <a:pt x="12" y="163"/>
                          </a:lnTo>
                          <a:lnTo>
                            <a:pt x="22" y="205"/>
                          </a:lnTo>
                          <a:lnTo>
                            <a:pt x="18" y="149"/>
                          </a:lnTo>
                          <a:lnTo>
                            <a:pt x="22" y="115"/>
                          </a:lnTo>
                          <a:lnTo>
                            <a:pt x="22" y="85"/>
                          </a:lnTo>
                          <a:lnTo>
                            <a:pt x="24" y="71"/>
                          </a:lnTo>
                          <a:lnTo>
                            <a:pt x="32" y="65"/>
                          </a:lnTo>
                          <a:lnTo>
                            <a:pt x="46" y="67"/>
                          </a:lnTo>
                          <a:lnTo>
                            <a:pt x="56" y="67"/>
                          </a:lnTo>
                          <a:lnTo>
                            <a:pt x="40" y="57"/>
                          </a:lnTo>
                          <a:lnTo>
                            <a:pt x="36" y="45"/>
                          </a:lnTo>
                          <a:lnTo>
                            <a:pt x="34" y="32"/>
                          </a:lnTo>
                          <a:lnTo>
                            <a:pt x="42" y="18"/>
                          </a:lnTo>
                          <a:lnTo>
                            <a:pt x="58" y="10"/>
                          </a:lnTo>
                          <a:lnTo>
                            <a:pt x="80" y="6"/>
                          </a:lnTo>
                          <a:close/>
                        </a:path>
                      </a:pathLst>
                    </a:custGeom>
                    <a:solidFill>
                      <a:srgbClr val="DF9F7F"/>
                    </a:solidFill>
                    <a:ln w="9525">
                      <a:noFill/>
                      <a:round/>
                      <a:headEnd/>
                      <a:tailEnd/>
                    </a:ln>
                  </p:spPr>
                  <p:txBody>
                    <a:bodyPr/>
                    <a:lstStyle/>
                    <a:p>
                      <a:endParaRPr lang="en-GB"/>
                    </a:p>
                  </p:txBody>
                </p:sp>
                <p:sp>
                  <p:nvSpPr>
                    <p:cNvPr id="360484" name="Freeform 36"/>
                    <p:cNvSpPr>
                      <a:spLocks/>
                    </p:cNvSpPr>
                    <p:nvPr/>
                  </p:nvSpPr>
                  <p:spPr bwMode="auto">
                    <a:xfrm>
                      <a:off x="2853" y="2572"/>
                      <a:ext cx="26" cy="19"/>
                    </a:xfrm>
                    <a:custGeom>
                      <a:avLst/>
                      <a:gdLst/>
                      <a:ahLst/>
                      <a:cxnLst>
                        <a:cxn ang="0">
                          <a:pos x="0" y="37"/>
                        </a:cxn>
                        <a:cxn ang="0">
                          <a:pos x="12" y="25"/>
                        </a:cxn>
                        <a:cxn ang="0">
                          <a:pos x="18" y="14"/>
                        </a:cxn>
                        <a:cxn ang="0">
                          <a:pos x="28" y="0"/>
                        </a:cxn>
                        <a:cxn ang="0">
                          <a:pos x="28" y="19"/>
                        </a:cxn>
                        <a:cxn ang="0">
                          <a:pos x="36" y="31"/>
                        </a:cxn>
                        <a:cxn ang="0">
                          <a:pos x="52" y="35"/>
                        </a:cxn>
                        <a:cxn ang="0">
                          <a:pos x="28" y="35"/>
                        </a:cxn>
                        <a:cxn ang="0">
                          <a:pos x="0" y="37"/>
                        </a:cxn>
                      </a:cxnLst>
                      <a:rect l="0" t="0" r="r" b="b"/>
                      <a:pathLst>
                        <a:path w="52" h="37">
                          <a:moveTo>
                            <a:pt x="0" y="37"/>
                          </a:moveTo>
                          <a:lnTo>
                            <a:pt x="12" y="25"/>
                          </a:lnTo>
                          <a:lnTo>
                            <a:pt x="18" y="14"/>
                          </a:lnTo>
                          <a:lnTo>
                            <a:pt x="28" y="0"/>
                          </a:lnTo>
                          <a:lnTo>
                            <a:pt x="28" y="19"/>
                          </a:lnTo>
                          <a:lnTo>
                            <a:pt x="36" y="31"/>
                          </a:lnTo>
                          <a:lnTo>
                            <a:pt x="52" y="35"/>
                          </a:lnTo>
                          <a:lnTo>
                            <a:pt x="28" y="35"/>
                          </a:lnTo>
                          <a:lnTo>
                            <a:pt x="0" y="37"/>
                          </a:lnTo>
                          <a:close/>
                        </a:path>
                      </a:pathLst>
                    </a:custGeom>
                    <a:solidFill>
                      <a:srgbClr val="DF9F7F"/>
                    </a:solidFill>
                    <a:ln w="9525">
                      <a:noFill/>
                      <a:round/>
                      <a:headEnd/>
                      <a:tailEnd/>
                    </a:ln>
                  </p:spPr>
                  <p:txBody>
                    <a:bodyPr/>
                    <a:lstStyle/>
                    <a:p>
                      <a:endParaRPr lang="en-GB"/>
                    </a:p>
                  </p:txBody>
                </p:sp>
                <p:sp>
                  <p:nvSpPr>
                    <p:cNvPr id="360485" name="Freeform 37"/>
                    <p:cNvSpPr>
                      <a:spLocks/>
                    </p:cNvSpPr>
                    <p:nvPr/>
                  </p:nvSpPr>
                  <p:spPr bwMode="auto">
                    <a:xfrm>
                      <a:off x="2876" y="2579"/>
                      <a:ext cx="30" cy="11"/>
                    </a:xfrm>
                    <a:custGeom>
                      <a:avLst/>
                      <a:gdLst/>
                      <a:ahLst/>
                      <a:cxnLst>
                        <a:cxn ang="0">
                          <a:pos x="0" y="21"/>
                        </a:cxn>
                        <a:cxn ang="0">
                          <a:pos x="36" y="15"/>
                        </a:cxn>
                        <a:cxn ang="0">
                          <a:pos x="48" y="9"/>
                        </a:cxn>
                        <a:cxn ang="0">
                          <a:pos x="60" y="0"/>
                        </a:cxn>
                        <a:cxn ang="0">
                          <a:pos x="54" y="15"/>
                        </a:cxn>
                        <a:cxn ang="0">
                          <a:pos x="40" y="21"/>
                        </a:cxn>
                        <a:cxn ang="0">
                          <a:pos x="0" y="21"/>
                        </a:cxn>
                      </a:cxnLst>
                      <a:rect l="0" t="0" r="r" b="b"/>
                      <a:pathLst>
                        <a:path w="60" h="21">
                          <a:moveTo>
                            <a:pt x="0" y="21"/>
                          </a:moveTo>
                          <a:lnTo>
                            <a:pt x="36" y="15"/>
                          </a:lnTo>
                          <a:lnTo>
                            <a:pt x="48" y="9"/>
                          </a:lnTo>
                          <a:lnTo>
                            <a:pt x="60" y="0"/>
                          </a:lnTo>
                          <a:lnTo>
                            <a:pt x="54" y="15"/>
                          </a:lnTo>
                          <a:lnTo>
                            <a:pt x="40" y="21"/>
                          </a:lnTo>
                          <a:lnTo>
                            <a:pt x="0" y="21"/>
                          </a:lnTo>
                          <a:close/>
                        </a:path>
                      </a:pathLst>
                    </a:custGeom>
                    <a:solidFill>
                      <a:srgbClr val="DF9F7F"/>
                    </a:solidFill>
                    <a:ln w="9525">
                      <a:noFill/>
                      <a:round/>
                      <a:headEnd/>
                      <a:tailEnd/>
                    </a:ln>
                  </p:spPr>
                  <p:txBody>
                    <a:bodyPr/>
                    <a:lstStyle/>
                    <a:p>
                      <a:endParaRPr lang="en-GB"/>
                    </a:p>
                  </p:txBody>
                </p:sp>
                <p:sp>
                  <p:nvSpPr>
                    <p:cNvPr id="360486" name="Freeform 38"/>
                    <p:cNvSpPr>
                      <a:spLocks/>
                    </p:cNvSpPr>
                    <p:nvPr/>
                  </p:nvSpPr>
                  <p:spPr bwMode="auto">
                    <a:xfrm>
                      <a:off x="2909" y="2579"/>
                      <a:ext cx="51" cy="37"/>
                    </a:xfrm>
                    <a:custGeom>
                      <a:avLst/>
                      <a:gdLst/>
                      <a:ahLst/>
                      <a:cxnLst>
                        <a:cxn ang="0">
                          <a:pos x="0" y="3"/>
                        </a:cxn>
                        <a:cxn ang="0">
                          <a:pos x="22" y="11"/>
                        </a:cxn>
                        <a:cxn ang="0">
                          <a:pos x="40" y="17"/>
                        </a:cxn>
                        <a:cxn ang="0">
                          <a:pos x="60" y="29"/>
                        </a:cxn>
                        <a:cxn ang="0">
                          <a:pos x="78" y="49"/>
                        </a:cxn>
                        <a:cxn ang="0">
                          <a:pos x="101" y="73"/>
                        </a:cxn>
                        <a:cxn ang="0">
                          <a:pos x="90" y="47"/>
                        </a:cxn>
                        <a:cxn ang="0">
                          <a:pos x="76" y="29"/>
                        </a:cxn>
                        <a:cxn ang="0">
                          <a:pos x="62" y="15"/>
                        </a:cxn>
                        <a:cxn ang="0">
                          <a:pos x="46" y="7"/>
                        </a:cxn>
                        <a:cxn ang="0">
                          <a:pos x="26" y="0"/>
                        </a:cxn>
                        <a:cxn ang="0">
                          <a:pos x="0" y="3"/>
                        </a:cxn>
                      </a:cxnLst>
                      <a:rect l="0" t="0" r="r" b="b"/>
                      <a:pathLst>
                        <a:path w="101" h="73">
                          <a:moveTo>
                            <a:pt x="0" y="3"/>
                          </a:moveTo>
                          <a:lnTo>
                            <a:pt x="22" y="11"/>
                          </a:lnTo>
                          <a:lnTo>
                            <a:pt x="40" y="17"/>
                          </a:lnTo>
                          <a:lnTo>
                            <a:pt x="60" y="29"/>
                          </a:lnTo>
                          <a:lnTo>
                            <a:pt x="78" y="49"/>
                          </a:lnTo>
                          <a:lnTo>
                            <a:pt x="101" y="73"/>
                          </a:lnTo>
                          <a:lnTo>
                            <a:pt x="90" y="47"/>
                          </a:lnTo>
                          <a:lnTo>
                            <a:pt x="76" y="29"/>
                          </a:lnTo>
                          <a:lnTo>
                            <a:pt x="62" y="15"/>
                          </a:lnTo>
                          <a:lnTo>
                            <a:pt x="46" y="7"/>
                          </a:lnTo>
                          <a:lnTo>
                            <a:pt x="26" y="0"/>
                          </a:lnTo>
                          <a:lnTo>
                            <a:pt x="0" y="3"/>
                          </a:lnTo>
                          <a:close/>
                        </a:path>
                      </a:pathLst>
                    </a:custGeom>
                    <a:solidFill>
                      <a:srgbClr val="DF9F7F"/>
                    </a:solidFill>
                    <a:ln w="9525">
                      <a:noFill/>
                      <a:round/>
                      <a:headEnd/>
                      <a:tailEnd/>
                    </a:ln>
                  </p:spPr>
                  <p:txBody>
                    <a:bodyPr/>
                    <a:lstStyle/>
                    <a:p>
                      <a:endParaRPr lang="en-GB"/>
                    </a:p>
                  </p:txBody>
                </p:sp>
                <p:sp>
                  <p:nvSpPr>
                    <p:cNvPr id="360487" name="Freeform 39"/>
                    <p:cNvSpPr>
                      <a:spLocks/>
                    </p:cNvSpPr>
                    <p:nvPr/>
                  </p:nvSpPr>
                  <p:spPr bwMode="auto">
                    <a:xfrm>
                      <a:off x="2889" y="2597"/>
                      <a:ext cx="9" cy="21"/>
                    </a:xfrm>
                    <a:custGeom>
                      <a:avLst/>
                      <a:gdLst/>
                      <a:ahLst/>
                      <a:cxnLst>
                        <a:cxn ang="0">
                          <a:pos x="0" y="0"/>
                        </a:cxn>
                        <a:cxn ang="0">
                          <a:pos x="18" y="24"/>
                        </a:cxn>
                        <a:cxn ang="0">
                          <a:pos x="16" y="42"/>
                        </a:cxn>
                        <a:cxn ang="0">
                          <a:pos x="4" y="22"/>
                        </a:cxn>
                        <a:cxn ang="0">
                          <a:pos x="0" y="0"/>
                        </a:cxn>
                      </a:cxnLst>
                      <a:rect l="0" t="0" r="r" b="b"/>
                      <a:pathLst>
                        <a:path w="18" h="42">
                          <a:moveTo>
                            <a:pt x="0" y="0"/>
                          </a:moveTo>
                          <a:lnTo>
                            <a:pt x="18" y="24"/>
                          </a:lnTo>
                          <a:lnTo>
                            <a:pt x="16" y="42"/>
                          </a:lnTo>
                          <a:lnTo>
                            <a:pt x="4" y="22"/>
                          </a:lnTo>
                          <a:lnTo>
                            <a:pt x="0" y="0"/>
                          </a:lnTo>
                          <a:close/>
                        </a:path>
                      </a:pathLst>
                    </a:custGeom>
                    <a:solidFill>
                      <a:srgbClr val="DF9F7F"/>
                    </a:solidFill>
                    <a:ln w="9525">
                      <a:noFill/>
                      <a:round/>
                      <a:headEnd/>
                      <a:tailEnd/>
                    </a:ln>
                  </p:spPr>
                  <p:txBody>
                    <a:bodyPr/>
                    <a:lstStyle/>
                    <a:p>
                      <a:endParaRPr lang="en-GB"/>
                    </a:p>
                  </p:txBody>
                </p:sp>
                <p:sp>
                  <p:nvSpPr>
                    <p:cNvPr id="360488" name="Freeform 40"/>
                    <p:cNvSpPr>
                      <a:spLocks/>
                    </p:cNvSpPr>
                    <p:nvPr/>
                  </p:nvSpPr>
                  <p:spPr bwMode="auto">
                    <a:xfrm>
                      <a:off x="2848" y="2608"/>
                      <a:ext cx="92" cy="37"/>
                    </a:xfrm>
                    <a:custGeom>
                      <a:avLst/>
                      <a:gdLst/>
                      <a:ahLst/>
                      <a:cxnLst>
                        <a:cxn ang="0">
                          <a:pos x="0" y="74"/>
                        </a:cxn>
                        <a:cxn ang="0">
                          <a:pos x="26" y="66"/>
                        </a:cxn>
                        <a:cxn ang="0">
                          <a:pos x="46" y="58"/>
                        </a:cxn>
                        <a:cxn ang="0">
                          <a:pos x="68" y="42"/>
                        </a:cxn>
                        <a:cxn ang="0">
                          <a:pos x="88" y="30"/>
                        </a:cxn>
                        <a:cxn ang="0">
                          <a:pos x="110" y="30"/>
                        </a:cxn>
                        <a:cxn ang="0">
                          <a:pos x="116" y="14"/>
                        </a:cxn>
                        <a:cxn ang="0">
                          <a:pos x="132" y="8"/>
                        </a:cxn>
                        <a:cxn ang="0">
                          <a:pos x="154" y="6"/>
                        </a:cxn>
                        <a:cxn ang="0">
                          <a:pos x="172" y="6"/>
                        </a:cxn>
                        <a:cxn ang="0">
                          <a:pos x="184" y="0"/>
                        </a:cxn>
                        <a:cxn ang="0">
                          <a:pos x="156" y="18"/>
                        </a:cxn>
                        <a:cxn ang="0">
                          <a:pos x="140" y="24"/>
                        </a:cxn>
                        <a:cxn ang="0">
                          <a:pos x="122" y="36"/>
                        </a:cxn>
                        <a:cxn ang="0">
                          <a:pos x="110" y="48"/>
                        </a:cxn>
                        <a:cxn ang="0">
                          <a:pos x="92" y="50"/>
                        </a:cxn>
                        <a:cxn ang="0">
                          <a:pos x="74" y="58"/>
                        </a:cxn>
                        <a:cxn ang="0">
                          <a:pos x="52" y="68"/>
                        </a:cxn>
                        <a:cxn ang="0">
                          <a:pos x="34" y="74"/>
                        </a:cxn>
                        <a:cxn ang="0">
                          <a:pos x="0" y="74"/>
                        </a:cxn>
                      </a:cxnLst>
                      <a:rect l="0" t="0" r="r" b="b"/>
                      <a:pathLst>
                        <a:path w="184" h="74">
                          <a:moveTo>
                            <a:pt x="0" y="74"/>
                          </a:moveTo>
                          <a:lnTo>
                            <a:pt x="26" y="66"/>
                          </a:lnTo>
                          <a:lnTo>
                            <a:pt x="46" y="58"/>
                          </a:lnTo>
                          <a:lnTo>
                            <a:pt x="68" y="42"/>
                          </a:lnTo>
                          <a:lnTo>
                            <a:pt x="88" y="30"/>
                          </a:lnTo>
                          <a:lnTo>
                            <a:pt x="110" y="30"/>
                          </a:lnTo>
                          <a:lnTo>
                            <a:pt x="116" y="14"/>
                          </a:lnTo>
                          <a:lnTo>
                            <a:pt x="132" y="8"/>
                          </a:lnTo>
                          <a:lnTo>
                            <a:pt x="154" y="6"/>
                          </a:lnTo>
                          <a:lnTo>
                            <a:pt x="172" y="6"/>
                          </a:lnTo>
                          <a:lnTo>
                            <a:pt x="184" y="0"/>
                          </a:lnTo>
                          <a:lnTo>
                            <a:pt x="156" y="18"/>
                          </a:lnTo>
                          <a:lnTo>
                            <a:pt x="140" y="24"/>
                          </a:lnTo>
                          <a:lnTo>
                            <a:pt x="122" y="36"/>
                          </a:lnTo>
                          <a:lnTo>
                            <a:pt x="110" y="48"/>
                          </a:lnTo>
                          <a:lnTo>
                            <a:pt x="92" y="50"/>
                          </a:lnTo>
                          <a:lnTo>
                            <a:pt x="74" y="58"/>
                          </a:lnTo>
                          <a:lnTo>
                            <a:pt x="52" y="68"/>
                          </a:lnTo>
                          <a:lnTo>
                            <a:pt x="34" y="74"/>
                          </a:lnTo>
                          <a:lnTo>
                            <a:pt x="0" y="74"/>
                          </a:lnTo>
                          <a:close/>
                        </a:path>
                      </a:pathLst>
                    </a:custGeom>
                    <a:solidFill>
                      <a:srgbClr val="DF9F7F"/>
                    </a:solidFill>
                    <a:ln w="9525">
                      <a:noFill/>
                      <a:round/>
                      <a:headEnd/>
                      <a:tailEnd/>
                    </a:ln>
                  </p:spPr>
                  <p:txBody>
                    <a:bodyPr/>
                    <a:lstStyle/>
                    <a:p>
                      <a:endParaRPr lang="en-GB"/>
                    </a:p>
                  </p:txBody>
                </p:sp>
                <p:sp>
                  <p:nvSpPr>
                    <p:cNvPr id="360489" name="Freeform 41"/>
                    <p:cNvSpPr>
                      <a:spLocks/>
                    </p:cNvSpPr>
                    <p:nvPr/>
                  </p:nvSpPr>
                  <p:spPr bwMode="auto">
                    <a:xfrm>
                      <a:off x="2857" y="2632"/>
                      <a:ext cx="78" cy="25"/>
                    </a:xfrm>
                    <a:custGeom>
                      <a:avLst/>
                      <a:gdLst/>
                      <a:ahLst/>
                      <a:cxnLst>
                        <a:cxn ang="0">
                          <a:pos x="0" y="40"/>
                        </a:cxn>
                        <a:cxn ang="0">
                          <a:pos x="38" y="44"/>
                        </a:cxn>
                        <a:cxn ang="0">
                          <a:pos x="74" y="38"/>
                        </a:cxn>
                        <a:cxn ang="0">
                          <a:pos x="88" y="30"/>
                        </a:cxn>
                        <a:cxn ang="0">
                          <a:pos x="104" y="20"/>
                        </a:cxn>
                        <a:cxn ang="0">
                          <a:pos x="118" y="10"/>
                        </a:cxn>
                        <a:cxn ang="0">
                          <a:pos x="134" y="8"/>
                        </a:cxn>
                        <a:cxn ang="0">
                          <a:pos x="156" y="0"/>
                        </a:cxn>
                        <a:cxn ang="0">
                          <a:pos x="138" y="14"/>
                        </a:cxn>
                        <a:cxn ang="0">
                          <a:pos x="118" y="16"/>
                        </a:cxn>
                        <a:cxn ang="0">
                          <a:pos x="104" y="28"/>
                        </a:cxn>
                        <a:cxn ang="0">
                          <a:pos x="86" y="42"/>
                        </a:cxn>
                        <a:cxn ang="0">
                          <a:pos x="72" y="50"/>
                        </a:cxn>
                        <a:cxn ang="0">
                          <a:pos x="50" y="50"/>
                        </a:cxn>
                        <a:cxn ang="0">
                          <a:pos x="26" y="46"/>
                        </a:cxn>
                        <a:cxn ang="0">
                          <a:pos x="0" y="40"/>
                        </a:cxn>
                      </a:cxnLst>
                      <a:rect l="0" t="0" r="r" b="b"/>
                      <a:pathLst>
                        <a:path w="156" h="50">
                          <a:moveTo>
                            <a:pt x="0" y="40"/>
                          </a:moveTo>
                          <a:lnTo>
                            <a:pt x="38" y="44"/>
                          </a:lnTo>
                          <a:lnTo>
                            <a:pt x="74" y="38"/>
                          </a:lnTo>
                          <a:lnTo>
                            <a:pt x="88" y="30"/>
                          </a:lnTo>
                          <a:lnTo>
                            <a:pt x="104" y="20"/>
                          </a:lnTo>
                          <a:lnTo>
                            <a:pt x="118" y="10"/>
                          </a:lnTo>
                          <a:lnTo>
                            <a:pt x="134" y="8"/>
                          </a:lnTo>
                          <a:lnTo>
                            <a:pt x="156" y="0"/>
                          </a:lnTo>
                          <a:lnTo>
                            <a:pt x="138" y="14"/>
                          </a:lnTo>
                          <a:lnTo>
                            <a:pt x="118" y="16"/>
                          </a:lnTo>
                          <a:lnTo>
                            <a:pt x="104" y="28"/>
                          </a:lnTo>
                          <a:lnTo>
                            <a:pt x="86" y="42"/>
                          </a:lnTo>
                          <a:lnTo>
                            <a:pt x="72" y="50"/>
                          </a:lnTo>
                          <a:lnTo>
                            <a:pt x="50" y="50"/>
                          </a:lnTo>
                          <a:lnTo>
                            <a:pt x="26" y="46"/>
                          </a:lnTo>
                          <a:lnTo>
                            <a:pt x="0" y="40"/>
                          </a:lnTo>
                          <a:close/>
                        </a:path>
                      </a:pathLst>
                    </a:custGeom>
                    <a:solidFill>
                      <a:srgbClr val="DF9F7F"/>
                    </a:solidFill>
                    <a:ln w="9525">
                      <a:noFill/>
                      <a:round/>
                      <a:headEnd/>
                      <a:tailEnd/>
                    </a:ln>
                  </p:spPr>
                  <p:txBody>
                    <a:bodyPr/>
                    <a:lstStyle/>
                    <a:p>
                      <a:endParaRPr lang="en-GB"/>
                    </a:p>
                  </p:txBody>
                </p:sp>
              </p:grpSp>
              <p:sp>
                <p:nvSpPr>
                  <p:cNvPr id="360490" name="Freeform 42"/>
                  <p:cNvSpPr>
                    <a:spLocks/>
                  </p:cNvSpPr>
                  <p:nvPr/>
                </p:nvSpPr>
                <p:spPr bwMode="auto">
                  <a:xfrm>
                    <a:off x="2748" y="2524"/>
                    <a:ext cx="62" cy="47"/>
                  </a:xfrm>
                  <a:custGeom>
                    <a:avLst/>
                    <a:gdLst/>
                    <a:ahLst/>
                    <a:cxnLst>
                      <a:cxn ang="0">
                        <a:pos x="122" y="0"/>
                      </a:cxn>
                      <a:cxn ang="0">
                        <a:pos x="124" y="38"/>
                      </a:cxn>
                      <a:cxn ang="0">
                        <a:pos x="118" y="60"/>
                      </a:cxn>
                      <a:cxn ang="0">
                        <a:pos x="106" y="80"/>
                      </a:cxn>
                      <a:cxn ang="0">
                        <a:pos x="84" y="90"/>
                      </a:cxn>
                      <a:cxn ang="0">
                        <a:pos x="54" y="94"/>
                      </a:cxn>
                      <a:cxn ang="0">
                        <a:pos x="34" y="92"/>
                      </a:cxn>
                      <a:cxn ang="0">
                        <a:pos x="18" y="84"/>
                      </a:cxn>
                      <a:cxn ang="0">
                        <a:pos x="8" y="76"/>
                      </a:cxn>
                      <a:cxn ang="0">
                        <a:pos x="0" y="66"/>
                      </a:cxn>
                      <a:cxn ang="0">
                        <a:pos x="6" y="58"/>
                      </a:cxn>
                      <a:cxn ang="0">
                        <a:pos x="22" y="76"/>
                      </a:cxn>
                      <a:cxn ang="0">
                        <a:pos x="36" y="86"/>
                      </a:cxn>
                      <a:cxn ang="0">
                        <a:pos x="58" y="90"/>
                      </a:cxn>
                      <a:cxn ang="0">
                        <a:pos x="82" y="86"/>
                      </a:cxn>
                      <a:cxn ang="0">
                        <a:pos x="96" y="72"/>
                      </a:cxn>
                      <a:cxn ang="0">
                        <a:pos x="106" y="54"/>
                      </a:cxn>
                      <a:cxn ang="0">
                        <a:pos x="114" y="40"/>
                      </a:cxn>
                      <a:cxn ang="0">
                        <a:pos x="118" y="24"/>
                      </a:cxn>
                      <a:cxn ang="0">
                        <a:pos x="100" y="36"/>
                      </a:cxn>
                      <a:cxn ang="0">
                        <a:pos x="84" y="42"/>
                      </a:cxn>
                      <a:cxn ang="0">
                        <a:pos x="62" y="42"/>
                      </a:cxn>
                      <a:cxn ang="0">
                        <a:pos x="40" y="42"/>
                      </a:cxn>
                      <a:cxn ang="0">
                        <a:pos x="100" y="22"/>
                      </a:cxn>
                      <a:cxn ang="0">
                        <a:pos x="122" y="0"/>
                      </a:cxn>
                    </a:cxnLst>
                    <a:rect l="0" t="0" r="r" b="b"/>
                    <a:pathLst>
                      <a:path w="124" h="94">
                        <a:moveTo>
                          <a:pt x="122" y="0"/>
                        </a:moveTo>
                        <a:lnTo>
                          <a:pt x="124" y="38"/>
                        </a:lnTo>
                        <a:lnTo>
                          <a:pt x="118" y="60"/>
                        </a:lnTo>
                        <a:lnTo>
                          <a:pt x="106" y="80"/>
                        </a:lnTo>
                        <a:lnTo>
                          <a:pt x="84" y="90"/>
                        </a:lnTo>
                        <a:lnTo>
                          <a:pt x="54" y="94"/>
                        </a:lnTo>
                        <a:lnTo>
                          <a:pt x="34" y="92"/>
                        </a:lnTo>
                        <a:lnTo>
                          <a:pt x="18" y="84"/>
                        </a:lnTo>
                        <a:lnTo>
                          <a:pt x="8" y="76"/>
                        </a:lnTo>
                        <a:lnTo>
                          <a:pt x="0" y="66"/>
                        </a:lnTo>
                        <a:lnTo>
                          <a:pt x="6" y="58"/>
                        </a:lnTo>
                        <a:lnTo>
                          <a:pt x="22" y="76"/>
                        </a:lnTo>
                        <a:lnTo>
                          <a:pt x="36" y="86"/>
                        </a:lnTo>
                        <a:lnTo>
                          <a:pt x="58" y="90"/>
                        </a:lnTo>
                        <a:lnTo>
                          <a:pt x="82" y="86"/>
                        </a:lnTo>
                        <a:lnTo>
                          <a:pt x="96" y="72"/>
                        </a:lnTo>
                        <a:lnTo>
                          <a:pt x="106" y="54"/>
                        </a:lnTo>
                        <a:lnTo>
                          <a:pt x="114" y="40"/>
                        </a:lnTo>
                        <a:lnTo>
                          <a:pt x="118" y="24"/>
                        </a:lnTo>
                        <a:lnTo>
                          <a:pt x="100" y="36"/>
                        </a:lnTo>
                        <a:lnTo>
                          <a:pt x="84" y="42"/>
                        </a:lnTo>
                        <a:lnTo>
                          <a:pt x="62" y="42"/>
                        </a:lnTo>
                        <a:lnTo>
                          <a:pt x="40" y="42"/>
                        </a:lnTo>
                        <a:lnTo>
                          <a:pt x="100" y="22"/>
                        </a:lnTo>
                        <a:lnTo>
                          <a:pt x="122" y="0"/>
                        </a:lnTo>
                        <a:close/>
                      </a:path>
                    </a:pathLst>
                  </a:custGeom>
                  <a:solidFill>
                    <a:srgbClr val="DF9F7F"/>
                  </a:solidFill>
                  <a:ln w="9525">
                    <a:noFill/>
                    <a:round/>
                    <a:headEnd/>
                    <a:tailEnd/>
                  </a:ln>
                </p:spPr>
                <p:txBody>
                  <a:bodyPr/>
                  <a:lstStyle/>
                  <a:p>
                    <a:endParaRPr lang="en-GB"/>
                  </a:p>
                </p:txBody>
              </p:sp>
            </p:grpSp>
            <p:grpSp>
              <p:nvGrpSpPr>
                <p:cNvPr id="360491" name="Group 43"/>
                <p:cNvGrpSpPr>
                  <a:grpSpLocks/>
                </p:cNvGrpSpPr>
                <p:nvPr/>
              </p:nvGrpSpPr>
              <p:grpSpPr bwMode="auto">
                <a:xfrm>
                  <a:off x="2878" y="2468"/>
                  <a:ext cx="58" cy="25"/>
                  <a:chOff x="2878" y="2468"/>
                  <a:chExt cx="58" cy="25"/>
                </a:xfrm>
              </p:grpSpPr>
              <p:sp>
                <p:nvSpPr>
                  <p:cNvPr id="360492" name="Freeform 44"/>
                  <p:cNvSpPr>
                    <a:spLocks/>
                  </p:cNvSpPr>
                  <p:nvPr/>
                </p:nvSpPr>
                <p:spPr bwMode="auto">
                  <a:xfrm>
                    <a:off x="2879" y="2469"/>
                    <a:ext cx="57" cy="24"/>
                  </a:xfrm>
                  <a:custGeom>
                    <a:avLst/>
                    <a:gdLst/>
                    <a:ahLst/>
                    <a:cxnLst>
                      <a:cxn ang="0">
                        <a:pos x="0" y="44"/>
                      </a:cxn>
                      <a:cxn ang="0">
                        <a:pos x="10" y="28"/>
                      </a:cxn>
                      <a:cxn ang="0">
                        <a:pos x="22" y="18"/>
                      </a:cxn>
                      <a:cxn ang="0">
                        <a:pos x="36" y="8"/>
                      </a:cxn>
                      <a:cxn ang="0">
                        <a:pos x="54" y="2"/>
                      </a:cxn>
                      <a:cxn ang="0">
                        <a:pos x="72" y="0"/>
                      </a:cxn>
                      <a:cxn ang="0">
                        <a:pos x="90" y="2"/>
                      </a:cxn>
                      <a:cxn ang="0">
                        <a:pos x="114" y="10"/>
                      </a:cxn>
                      <a:cxn ang="0">
                        <a:pos x="86" y="16"/>
                      </a:cxn>
                      <a:cxn ang="0">
                        <a:pos x="74" y="28"/>
                      </a:cxn>
                      <a:cxn ang="0">
                        <a:pos x="62" y="40"/>
                      </a:cxn>
                      <a:cxn ang="0">
                        <a:pos x="50" y="46"/>
                      </a:cxn>
                      <a:cxn ang="0">
                        <a:pos x="36" y="48"/>
                      </a:cxn>
                      <a:cxn ang="0">
                        <a:pos x="0" y="44"/>
                      </a:cxn>
                    </a:cxnLst>
                    <a:rect l="0" t="0" r="r" b="b"/>
                    <a:pathLst>
                      <a:path w="114" h="48">
                        <a:moveTo>
                          <a:pt x="0" y="44"/>
                        </a:moveTo>
                        <a:lnTo>
                          <a:pt x="10" y="28"/>
                        </a:lnTo>
                        <a:lnTo>
                          <a:pt x="22" y="18"/>
                        </a:lnTo>
                        <a:lnTo>
                          <a:pt x="36" y="8"/>
                        </a:lnTo>
                        <a:lnTo>
                          <a:pt x="54" y="2"/>
                        </a:lnTo>
                        <a:lnTo>
                          <a:pt x="72" y="0"/>
                        </a:lnTo>
                        <a:lnTo>
                          <a:pt x="90" y="2"/>
                        </a:lnTo>
                        <a:lnTo>
                          <a:pt x="114" y="10"/>
                        </a:lnTo>
                        <a:lnTo>
                          <a:pt x="86" y="16"/>
                        </a:lnTo>
                        <a:lnTo>
                          <a:pt x="74" y="28"/>
                        </a:lnTo>
                        <a:lnTo>
                          <a:pt x="62" y="40"/>
                        </a:lnTo>
                        <a:lnTo>
                          <a:pt x="50" y="46"/>
                        </a:lnTo>
                        <a:lnTo>
                          <a:pt x="36" y="48"/>
                        </a:lnTo>
                        <a:lnTo>
                          <a:pt x="0" y="44"/>
                        </a:lnTo>
                        <a:close/>
                      </a:path>
                    </a:pathLst>
                  </a:custGeom>
                  <a:solidFill>
                    <a:srgbClr val="FFFFFF"/>
                  </a:solidFill>
                  <a:ln w="9525">
                    <a:noFill/>
                    <a:round/>
                    <a:headEnd/>
                    <a:tailEnd/>
                  </a:ln>
                </p:spPr>
                <p:txBody>
                  <a:bodyPr/>
                  <a:lstStyle/>
                  <a:p>
                    <a:endParaRPr lang="en-GB"/>
                  </a:p>
                </p:txBody>
              </p:sp>
              <p:sp>
                <p:nvSpPr>
                  <p:cNvPr id="360493" name="Freeform 45"/>
                  <p:cNvSpPr>
                    <a:spLocks/>
                  </p:cNvSpPr>
                  <p:nvPr/>
                </p:nvSpPr>
                <p:spPr bwMode="auto">
                  <a:xfrm>
                    <a:off x="2878" y="2468"/>
                    <a:ext cx="57" cy="25"/>
                  </a:xfrm>
                  <a:custGeom>
                    <a:avLst/>
                    <a:gdLst/>
                    <a:ahLst/>
                    <a:cxnLst>
                      <a:cxn ang="0">
                        <a:pos x="0" y="44"/>
                      </a:cxn>
                      <a:cxn ang="0">
                        <a:pos x="10" y="28"/>
                      </a:cxn>
                      <a:cxn ang="0">
                        <a:pos x="22" y="18"/>
                      </a:cxn>
                      <a:cxn ang="0">
                        <a:pos x="36" y="8"/>
                      </a:cxn>
                      <a:cxn ang="0">
                        <a:pos x="54" y="2"/>
                      </a:cxn>
                      <a:cxn ang="0">
                        <a:pos x="72" y="0"/>
                      </a:cxn>
                      <a:cxn ang="0">
                        <a:pos x="90" y="2"/>
                      </a:cxn>
                      <a:cxn ang="0">
                        <a:pos x="114" y="10"/>
                      </a:cxn>
                      <a:cxn ang="0">
                        <a:pos x="80" y="8"/>
                      </a:cxn>
                      <a:cxn ang="0">
                        <a:pos x="80" y="20"/>
                      </a:cxn>
                      <a:cxn ang="0">
                        <a:pos x="76" y="34"/>
                      </a:cxn>
                      <a:cxn ang="0">
                        <a:pos x="58" y="46"/>
                      </a:cxn>
                      <a:cxn ang="0">
                        <a:pos x="44" y="50"/>
                      </a:cxn>
                      <a:cxn ang="0">
                        <a:pos x="34" y="42"/>
                      </a:cxn>
                      <a:cxn ang="0">
                        <a:pos x="28" y="32"/>
                      </a:cxn>
                      <a:cxn ang="0">
                        <a:pos x="24" y="22"/>
                      </a:cxn>
                      <a:cxn ang="0">
                        <a:pos x="0" y="44"/>
                      </a:cxn>
                    </a:cxnLst>
                    <a:rect l="0" t="0" r="r" b="b"/>
                    <a:pathLst>
                      <a:path w="114" h="50">
                        <a:moveTo>
                          <a:pt x="0" y="44"/>
                        </a:moveTo>
                        <a:lnTo>
                          <a:pt x="10" y="28"/>
                        </a:lnTo>
                        <a:lnTo>
                          <a:pt x="22" y="18"/>
                        </a:lnTo>
                        <a:lnTo>
                          <a:pt x="36" y="8"/>
                        </a:lnTo>
                        <a:lnTo>
                          <a:pt x="54" y="2"/>
                        </a:lnTo>
                        <a:lnTo>
                          <a:pt x="72" y="0"/>
                        </a:lnTo>
                        <a:lnTo>
                          <a:pt x="90" y="2"/>
                        </a:lnTo>
                        <a:lnTo>
                          <a:pt x="114" y="10"/>
                        </a:lnTo>
                        <a:lnTo>
                          <a:pt x="80" y="8"/>
                        </a:lnTo>
                        <a:lnTo>
                          <a:pt x="80" y="20"/>
                        </a:lnTo>
                        <a:lnTo>
                          <a:pt x="76" y="34"/>
                        </a:lnTo>
                        <a:lnTo>
                          <a:pt x="58" y="46"/>
                        </a:lnTo>
                        <a:lnTo>
                          <a:pt x="44" y="50"/>
                        </a:lnTo>
                        <a:lnTo>
                          <a:pt x="34" y="42"/>
                        </a:lnTo>
                        <a:lnTo>
                          <a:pt x="28" y="32"/>
                        </a:lnTo>
                        <a:lnTo>
                          <a:pt x="24" y="22"/>
                        </a:lnTo>
                        <a:lnTo>
                          <a:pt x="0" y="44"/>
                        </a:lnTo>
                        <a:close/>
                      </a:path>
                    </a:pathLst>
                  </a:custGeom>
                  <a:solidFill>
                    <a:srgbClr val="7F3F00"/>
                  </a:solidFill>
                  <a:ln w="9525">
                    <a:noFill/>
                    <a:round/>
                    <a:headEnd/>
                    <a:tailEnd/>
                  </a:ln>
                </p:spPr>
                <p:txBody>
                  <a:bodyPr/>
                  <a:lstStyle/>
                  <a:p>
                    <a:endParaRPr lang="en-GB"/>
                  </a:p>
                </p:txBody>
              </p:sp>
            </p:grpSp>
            <p:grpSp>
              <p:nvGrpSpPr>
                <p:cNvPr id="360494" name="Group 46"/>
                <p:cNvGrpSpPr>
                  <a:grpSpLocks/>
                </p:cNvGrpSpPr>
                <p:nvPr/>
              </p:nvGrpSpPr>
              <p:grpSpPr bwMode="auto">
                <a:xfrm>
                  <a:off x="2742" y="2518"/>
                  <a:ext cx="67" cy="30"/>
                  <a:chOff x="2742" y="2518"/>
                  <a:chExt cx="67" cy="30"/>
                </a:xfrm>
              </p:grpSpPr>
              <p:sp>
                <p:nvSpPr>
                  <p:cNvPr id="360495" name="Freeform 47"/>
                  <p:cNvSpPr>
                    <a:spLocks/>
                  </p:cNvSpPr>
                  <p:nvPr/>
                </p:nvSpPr>
                <p:spPr bwMode="auto">
                  <a:xfrm>
                    <a:off x="2743" y="2518"/>
                    <a:ext cx="66" cy="30"/>
                  </a:xfrm>
                  <a:custGeom>
                    <a:avLst/>
                    <a:gdLst/>
                    <a:ahLst/>
                    <a:cxnLst>
                      <a:cxn ang="0">
                        <a:pos x="0" y="58"/>
                      </a:cxn>
                      <a:cxn ang="0">
                        <a:pos x="40" y="42"/>
                      </a:cxn>
                      <a:cxn ang="0">
                        <a:pos x="64" y="30"/>
                      </a:cxn>
                      <a:cxn ang="0">
                        <a:pos x="92" y="14"/>
                      </a:cxn>
                      <a:cxn ang="0">
                        <a:pos x="112" y="2"/>
                      </a:cxn>
                      <a:cxn ang="0">
                        <a:pos x="122" y="0"/>
                      </a:cxn>
                      <a:cxn ang="0">
                        <a:pos x="132" y="8"/>
                      </a:cxn>
                      <a:cxn ang="0">
                        <a:pos x="132" y="24"/>
                      </a:cxn>
                      <a:cxn ang="0">
                        <a:pos x="122" y="40"/>
                      </a:cxn>
                      <a:cxn ang="0">
                        <a:pos x="120" y="42"/>
                      </a:cxn>
                      <a:cxn ang="0">
                        <a:pos x="104" y="50"/>
                      </a:cxn>
                      <a:cxn ang="0">
                        <a:pos x="102" y="52"/>
                      </a:cxn>
                      <a:cxn ang="0">
                        <a:pos x="70" y="58"/>
                      </a:cxn>
                      <a:cxn ang="0">
                        <a:pos x="26" y="60"/>
                      </a:cxn>
                      <a:cxn ang="0">
                        <a:pos x="0" y="58"/>
                      </a:cxn>
                    </a:cxnLst>
                    <a:rect l="0" t="0" r="r" b="b"/>
                    <a:pathLst>
                      <a:path w="132" h="60">
                        <a:moveTo>
                          <a:pt x="0" y="58"/>
                        </a:moveTo>
                        <a:lnTo>
                          <a:pt x="40" y="42"/>
                        </a:lnTo>
                        <a:lnTo>
                          <a:pt x="64" y="30"/>
                        </a:lnTo>
                        <a:lnTo>
                          <a:pt x="92" y="14"/>
                        </a:lnTo>
                        <a:lnTo>
                          <a:pt x="112" y="2"/>
                        </a:lnTo>
                        <a:lnTo>
                          <a:pt x="122" y="0"/>
                        </a:lnTo>
                        <a:lnTo>
                          <a:pt x="132" y="8"/>
                        </a:lnTo>
                        <a:lnTo>
                          <a:pt x="132" y="24"/>
                        </a:lnTo>
                        <a:lnTo>
                          <a:pt x="122" y="40"/>
                        </a:lnTo>
                        <a:lnTo>
                          <a:pt x="120" y="42"/>
                        </a:lnTo>
                        <a:lnTo>
                          <a:pt x="104" y="50"/>
                        </a:lnTo>
                        <a:lnTo>
                          <a:pt x="102" y="52"/>
                        </a:lnTo>
                        <a:lnTo>
                          <a:pt x="70" y="58"/>
                        </a:lnTo>
                        <a:lnTo>
                          <a:pt x="26" y="60"/>
                        </a:lnTo>
                        <a:lnTo>
                          <a:pt x="0" y="58"/>
                        </a:lnTo>
                        <a:close/>
                      </a:path>
                    </a:pathLst>
                  </a:custGeom>
                  <a:solidFill>
                    <a:srgbClr val="FFFFFF"/>
                  </a:solidFill>
                  <a:ln w="9525">
                    <a:noFill/>
                    <a:round/>
                    <a:headEnd/>
                    <a:tailEnd/>
                  </a:ln>
                </p:spPr>
                <p:txBody>
                  <a:bodyPr/>
                  <a:lstStyle/>
                  <a:p>
                    <a:endParaRPr lang="en-GB"/>
                  </a:p>
                </p:txBody>
              </p:sp>
              <p:sp>
                <p:nvSpPr>
                  <p:cNvPr id="360496" name="Freeform 48"/>
                  <p:cNvSpPr>
                    <a:spLocks/>
                  </p:cNvSpPr>
                  <p:nvPr/>
                </p:nvSpPr>
                <p:spPr bwMode="auto">
                  <a:xfrm>
                    <a:off x="2742" y="2518"/>
                    <a:ext cx="66" cy="29"/>
                  </a:xfrm>
                  <a:custGeom>
                    <a:avLst/>
                    <a:gdLst/>
                    <a:ahLst/>
                    <a:cxnLst>
                      <a:cxn ang="0">
                        <a:pos x="0" y="58"/>
                      </a:cxn>
                      <a:cxn ang="0">
                        <a:pos x="40" y="42"/>
                      </a:cxn>
                      <a:cxn ang="0">
                        <a:pos x="64" y="30"/>
                      </a:cxn>
                      <a:cxn ang="0">
                        <a:pos x="92" y="14"/>
                      </a:cxn>
                      <a:cxn ang="0">
                        <a:pos x="112" y="2"/>
                      </a:cxn>
                      <a:cxn ang="0">
                        <a:pos x="122" y="0"/>
                      </a:cxn>
                      <a:cxn ang="0">
                        <a:pos x="132" y="4"/>
                      </a:cxn>
                      <a:cxn ang="0">
                        <a:pos x="116" y="8"/>
                      </a:cxn>
                      <a:cxn ang="0">
                        <a:pos x="124" y="16"/>
                      </a:cxn>
                      <a:cxn ang="0">
                        <a:pos x="126" y="28"/>
                      </a:cxn>
                      <a:cxn ang="0">
                        <a:pos x="118" y="48"/>
                      </a:cxn>
                      <a:cxn ang="0">
                        <a:pos x="102" y="54"/>
                      </a:cxn>
                      <a:cxn ang="0">
                        <a:pos x="82" y="58"/>
                      </a:cxn>
                      <a:cxn ang="0">
                        <a:pos x="66" y="50"/>
                      </a:cxn>
                      <a:cxn ang="0">
                        <a:pos x="56" y="40"/>
                      </a:cxn>
                      <a:cxn ang="0">
                        <a:pos x="30" y="50"/>
                      </a:cxn>
                      <a:cxn ang="0">
                        <a:pos x="0" y="58"/>
                      </a:cxn>
                    </a:cxnLst>
                    <a:rect l="0" t="0" r="r" b="b"/>
                    <a:pathLst>
                      <a:path w="132" h="58">
                        <a:moveTo>
                          <a:pt x="0" y="58"/>
                        </a:moveTo>
                        <a:lnTo>
                          <a:pt x="40" y="42"/>
                        </a:lnTo>
                        <a:lnTo>
                          <a:pt x="64" y="30"/>
                        </a:lnTo>
                        <a:lnTo>
                          <a:pt x="92" y="14"/>
                        </a:lnTo>
                        <a:lnTo>
                          <a:pt x="112" y="2"/>
                        </a:lnTo>
                        <a:lnTo>
                          <a:pt x="122" y="0"/>
                        </a:lnTo>
                        <a:lnTo>
                          <a:pt x="132" y="4"/>
                        </a:lnTo>
                        <a:lnTo>
                          <a:pt x="116" y="8"/>
                        </a:lnTo>
                        <a:lnTo>
                          <a:pt x="124" y="16"/>
                        </a:lnTo>
                        <a:lnTo>
                          <a:pt x="126" y="28"/>
                        </a:lnTo>
                        <a:lnTo>
                          <a:pt x="118" y="48"/>
                        </a:lnTo>
                        <a:lnTo>
                          <a:pt x="102" y="54"/>
                        </a:lnTo>
                        <a:lnTo>
                          <a:pt x="82" y="58"/>
                        </a:lnTo>
                        <a:lnTo>
                          <a:pt x="66" y="50"/>
                        </a:lnTo>
                        <a:lnTo>
                          <a:pt x="56" y="40"/>
                        </a:lnTo>
                        <a:lnTo>
                          <a:pt x="30" y="50"/>
                        </a:lnTo>
                        <a:lnTo>
                          <a:pt x="0" y="58"/>
                        </a:lnTo>
                        <a:close/>
                      </a:path>
                    </a:pathLst>
                  </a:custGeom>
                  <a:solidFill>
                    <a:srgbClr val="7F3F00"/>
                  </a:solidFill>
                  <a:ln w="9525">
                    <a:noFill/>
                    <a:round/>
                    <a:headEnd/>
                    <a:tailEnd/>
                  </a:ln>
                </p:spPr>
                <p:txBody>
                  <a:bodyPr/>
                  <a:lstStyle/>
                  <a:p>
                    <a:endParaRPr lang="en-GB"/>
                  </a:p>
                </p:txBody>
              </p:sp>
            </p:grpSp>
          </p:grpSp>
          <p:grpSp>
            <p:nvGrpSpPr>
              <p:cNvPr id="360497" name="Group 49"/>
              <p:cNvGrpSpPr>
                <a:grpSpLocks/>
              </p:cNvGrpSpPr>
              <p:nvPr/>
            </p:nvGrpSpPr>
            <p:grpSpPr bwMode="auto">
              <a:xfrm>
                <a:off x="2609" y="2281"/>
                <a:ext cx="339" cy="296"/>
                <a:chOff x="2609" y="2281"/>
                <a:chExt cx="339" cy="296"/>
              </a:xfrm>
            </p:grpSpPr>
            <p:grpSp>
              <p:nvGrpSpPr>
                <p:cNvPr id="360498" name="Group 50"/>
                <p:cNvGrpSpPr>
                  <a:grpSpLocks/>
                </p:cNvGrpSpPr>
                <p:nvPr/>
              </p:nvGrpSpPr>
              <p:grpSpPr bwMode="auto">
                <a:xfrm>
                  <a:off x="2723" y="2423"/>
                  <a:ext cx="195" cy="114"/>
                  <a:chOff x="2723" y="2423"/>
                  <a:chExt cx="195" cy="114"/>
                </a:xfrm>
              </p:grpSpPr>
              <p:sp>
                <p:nvSpPr>
                  <p:cNvPr id="360499" name="Freeform 51"/>
                  <p:cNvSpPr>
                    <a:spLocks/>
                  </p:cNvSpPr>
                  <p:nvPr/>
                </p:nvSpPr>
                <p:spPr bwMode="auto">
                  <a:xfrm>
                    <a:off x="2723" y="2495"/>
                    <a:ext cx="93" cy="42"/>
                  </a:xfrm>
                  <a:custGeom>
                    <a:avLst/>
                    <a:gdLst/>
                    <a:ahLst/>
                    <a:cxnLst>
                      <a:cxn ang="0">
                        <a:pos x="186" y="10"/>
                      </a:cxn>
                      <a:cxn ang="0">
                        <a:pos x="172" y="6"/>
                      </a:cxn>
                      <a:cxn ang="0">
                        <a:pos x="162" y="0"/>
                      </a:cxn>
                      <a:cxn ang="0">
                        <a:pos x="140" y="6"/>
                      </a:cxn>
                      <a:cxn ang="0">
                        <a:pos x="114" y="6"/>
                      </a:cxn>
                      <a:cxn ang="0">
                        <a:pos x="82" y="8"/>
                      </a:cxn>
                      <a:cxn ang="0">
                        <a:pos x="54" y="8"/>
                      </a:cxn>
                      <a:cxn ang="0">
                        <a:pos x="44" y="0"/>
                      </a:cxn>
                      <a:cxn ang="0">
                        <a:pos x="30" y="0"/>
                      </a:cxn>
                      <a:cxn ang="0">
                        <a:pos x="24" y="10"/>
                      </a:cxn>
                      <a:cxn ang="0">
                        <a:pos x="22" y="22"/>
                      </a:cxn>
                      <a:cxn ang="0">
                        <a:pos x="16" y="38"/>
                      </a:cxn>
                      <a:cxn ang="0">
                        <a:pos x="10" y="54"/>
                      </a:cxn>
                      <a:cxn ang="0">
                        <a:pos x="0" y="66"/>
                      </a:cxn>
                      <a:cxn ang="0">
                        <a:pos x="10" y="78"/>
                      </a:cxn>
                      <a:cxn ang="0">
                        <a:pos x="12" y="86"/>
                      </a:cxn>
                      <a:cxn ang="0">
                        <a:pos x="22" y="72"/>
                      </a:cxn>
                      <a:cxn ang="0">
                        <a:pos x="40" y="54"/>
                      </a:cxn>
                      <a:cxn ang="0">
                        <a:pos x="50" y="44"/>
                      </a:cxn>
                      <a:cxn ang="0">
                        <a:pos x="66" y="36"/>
                      </a:cxn>
                      <a:cxn ang="0">
                        <a:pos x="82" y="32"/>
                      </a:cxn>
                      <a:cxn ang="0">
                        <a:pos x="102" y="30"/>
                      </a:cxn>
                      <a:cxn ang="0">
                        <a:pos x="126" y="28"/>
                      </a:cxn>
                      <a:cxn ang="0">
                        <a:pos x="144" y="26"/>
                      </a:cxn>
                      <a:cxn ang="0">
                        <a:pos x="160" y="26"/>
                      </a:cxn>
                      <a:cxn ang="0">
                        <a:pos x="168" y="18"/>
                      </a:cxn>
                      <a:cxn ang="0">
                        <a:pos x="186" y="10"/>
                      </a:cxn>
                    </a:cxnLst>
                    <a:rect l="0" t="0" r="r" b="b"/>
                    <a:pathLst>
                      <a:path w="186" h="86">
                        <a:moveTo>
                          <a:pt x="186" y="10"/>
                        </a:moveTo>
                        <a:lnTo>
                          <a:pt x="172" y="6"/>
                        </a:lnTo>
                        <a:lnTo>
                          <a:pt x="162" y="0"/>
                        </a:lnTo>
                        <a:lnTo>
                          <a:pt x="140" y="6"/>
                        </a:lnTo>
                        <a:lnTo>
                          <a:pt x="114" y="6"/>
                        </a:lnTo>
                        <a:lnTo>
                          <a:pt x="82" y="8"/>
                        </a:lnTo>
                        <a:lnTo>
                          <a:pt x="54" y="8"/>
                        </a:lnTo>
                        <a:lnTo>
                          <a:pt x="44" y="0"/>
                        </a:lnTo>
                        <a:lnTo>
                          <a:pt x="30" y="0"/>
                        </a:lnTo>
                        <a:lnTo>
                          <a:pt x="24" y="10"/>
                        </a:lnTo>
                        <a:lnTo>
                          <a:pt x="22" y="22"/>
                        </a:lnTo>
                        <a:lnTo>
                          <a:pt x="16" y="38"/>
                        </a:lnTo>
                        <a:lnTo>
                          <a:pt x="10" y="54"/>
                        </a:lnTo>
                        <a:lnTo>
                          <a:pt x="0" y="66"/>
                        </a:lnTo>
                        <a:lnTo>
                          <a:pt x="10" y="78"/>
                        </a:lnTo>
                        <a:lnTo>
                          <a:pt x="12" y="86"/>
                        </a:lnTo>
                        <a:lnTo>
                          <a:pt x="22" y="72"/>
                        </a:lnTo>
                        <a:lnTo>
                          <a:pt x="40" y="54"/>
                        </a:lnTo>
                        <a:lnTo>
                          <a:pt x="50" y="44"/>
                        </a:lnTo>
                        <a:lnTo>
                          <a:pt x="66" y="36"/>
                        </a:lnTo>
                        <a:lnTo>
                          <a:pt x="82" y="32"/>
                        </a:lnTo>
                        <a:lnTo>
                          <a:pt x="102" y="30"/>
                        </a:lnTo>
                        <a:lnTo>
                          <a:pt x="126" y="28"/>
                        </a:lnTo>
                        <a:lnTo>
                          <a:pt x="144" y="26"/>
                        </a:lnTo>
                        <a:lnTo>
                          <a:pt x="160" y="26"/>
                        </a:lnTo>
                        <a:lnTo>
                          <a:pt x="168" y="18"/>
                        </a:lnTo>
                        <a:lnTo>
                          <a:pt x="186" y="10"/>
                        </a:lnTo>
                        <a:close/>
                      </a:path>
                    </a:pathLst>
                  </a:custGeom>
                  <a:solidFill>
                    <a:srgbClr val="5F5F5F"/>
                  </a:solidFill>
                  <a:ln w="9525">
                    <a:noFill/>
                    <a:round/>
                    <a:headEnd/>
                    <a:tailEnd/>
                  </a:ln>
                </p:spPr>
                <p:txBody>
                  <a:bodyPr/>
                  <a:lstStyle/>
                  <a:p>
                    <a:endParaRPr lang="en-GB"/>
                  </a:p>
                </p:txBody>
              </p:sp>
              <p:sp>
                <p:nvSpPr>
                  <p:cNvPr id="360500" name="Freeform 52"/>
                  <p:cNvSpPr>
                    <a:spLocks/>
                  </p:cNvSpPr>
                  <p:nvPr/>
                </p:nvSpPr>
                <p:spPr bwMode="auto">
                  <a:xfrm>
                    <a:off x="2855" y="2423"/>
                    <a:ext cx="63" cy="72"/>
                  </a:xfrm>
                  <a:custGeom>
                    <a:avLst/>
                    <a:gdLst/>
                    <a:ahLst/>
                    <a:cxnLst>
                      <a:cxn ang="0">
                        <a:pos x="0" y="143"/>
                      </a:cxn>
                      <a:cxn ang="0">
                        <a:pos x="30" y="99"/>
                      </a:cxn>
                      <a:cxn ang="0">
                        <a:pos x="58" y="83"/>
                      </a:cxn>
                      <a:cxn ang="0">
                        <a:pos x="80" y="73"/>
                      </a:cxn>
                      <a:cxn ang="0">
                        <a:pos x="96" y="55"/>
                      </a:cxn>
                      <a:cxn ang="0">
                        <a:pos x="110" y="42"/>
                      </a:cxn>
                      <a:cxn ang="0">
                        <a:pos x="122" y="30"/>
                      </a:cxn>
                      <a:cxn ang="0">
                        <a:pos x="120" y="30"/>
                      </a:cxn>
                      <a:cxn ang="0">
                        <a:pos x="126" y="14"/>
                      </a:cxn>
                      <a:cxn ang="0">
                        <a:pos x="122" y="6"/>
                      </a:cxn>
                      <a:cxn ang="0">
                        <a:pos x="114" y="0"/>
                      </a:cxn>
                      <a:cxn ang="0">
                        <a:pos x="112" y="0"/>
                      </a:cxn>
                      <a:cxn ang="0">
                        <a:pos x="96" y="4"/>
                      </a:cxn>
                      <a:cxn ang="0">
                        <a:pos x="90" y="18"/>
                      </a:cxn>
                      <a:cxn ang="0">
                        <a:pos x="82" y="30"/>
                      </a:cxn>
                      <a:cxn ang="0">
                        <a:pos x="68" y="40"/>
                      </a:cxn>
                      <a:cxn ang="0">
                        <a:pos x="48" y="55"/>
                      </a:cxn>
                      <a:cxn ang="0">
                        <a:pos x="36" y="79"/>
                      </a:cxn>
                      <a:cxn ang="0">
                        <a:pos x="22" y="103"/>
                      </a:cxn>
                      <a:cxn ang="0">
                        <a:pos x="12" y="119"/>
                      </a:cxn>
                      <a:cxn ang="0">
                        <a:pos x="0" y="143"/>
                      </a:cxn>
                    </a:cxnLst>
                    <a:rect l="0" t="0" r="r" b="b"/>
                    <a:pathLst>
                      <a:path w="126" h="143">
                        <a:moveTo>
                          <a:pt x="0" y="143"/>
                        </a:moveTo>
                        <a:lnTo>
                          <a:pt x="30" y="99"/>
                        </a:lnTo>
                        <a:lnTo>
                          <a:pt x="58" y="83"/>
                        </a:lnTo>
                        <a:lnTo>
                          <a:pt x="80" y="73"/>
                        </a:lnTo>
                        <a:lnTo>
                          <a:pt x="96" y="55"/>
                        </a:lnTo>
                        <a:lnTo>
                          <a:pt x="110" y="42"/>
                        </a:lnTo>
                        <a:lnTo>
                          <a:pt x="122" y="30"/>
                        </a:lnTo>
                        <a:lnTo>
                          <a:pt x="120" y="30"/>
                        </a:lnTo>
                        <a:lnTo>
                          <a:pt x="126" y="14"/>
                        </a:lnTo>
                        <a:lnTo>
                          <a:pt x="122" y="6"/>
                        </a:lnTo>
                        <a:lnTo>
                          <a:pt x="114" y="0"/>
                        </a:lnTo>
                        <a:lnTo>
                          <a:pt x="112" y="0"/>
                        </a:lnTo>
                        <a:lnTo>
                          <a:pt x="96" y="4"/>
                        </a:lnTo>
                        <a:lnTo>
                          <a:pt x="90" y="18"/>
                        </a:lnTo>
                        <a:lnTo>
                          <a:pt x="82" y="30"/>
                        </a:lnTo>
                        <a:lnTo>
                          <a:pt x="68" y="40"/>
                        </a:lnTo>
                        <a:lnTo>
                          <a:pt x="48" y="55"/>
                        </a:lnTo>
                        <a:lnTo>
                          <a:pt x="36" y="79"/>
                        </a:lnTo>
                        <a:lnTo>
                          <a:pt x="22" y="103"/>
                        </a:lnTo>
                        <a:lnTo>
                          <a:pt x="12" y="119"/>
                        </a:lnTo>
                        <a:lnTo>
                          <a:pt x="0" y="143"/>
                        </a:lnTo>
                        <a:close/>
                      </a:path>
                    </a:pathLst>
                  </a:custGeom>
                  <a:solidFill>
                    <a:srgbClr val="5F5F5F"/>
                  </a:solidFill>
                  <a:ln w="9525">
                    <a:noFill/>
                    <a:round/>
                    <a:headEnd/>
                    <a:tailEnd/>
                  </a:ln>
                </p:spPr>
                <p:txBody>
                  <a:bodyPr/>
                  <a:lstStyle/>
                  <a:p>
                    <a:endParaRPr lang="en-GB"/>
                  </a:p>
                </p:txBody>
              </p:sp>
            </p:grpSp>
            <p:grpSp>
              <p:nvGrpSpPr>
                <p:cNvPr id="360501" name="Group 53"/>
                <p:cNvGrpSpPr>
                  <a:grpSpLocks/>
                </p:cNvGrpSpPr>
                <p:nvPr/>
              </p:nvGrpSpPr>
              <p:grpSpPr bwMode="auto">
                <a:xfrm>
                  <a:off x="2609" y="2281"/>
                  <a:ext cx="339" cy="296"/>
                  <a:chOff x="2609" y="2281"/>
                  <a:chExt cx="339" cy="296"/>
                </a:xfrm>
              </p:grpSpPr>
              <p:grpSp>
                <p:nvGrpSpPr>
                  <p:cNvPr id="360502" name="Group 54"/>
                  <p:cNvGrpSpPr>
                    <a:grpSpLocks/>
                  </p:cNvGrpSpPr>
                  <p:nvPr/>
                </p:nvGrpSpPr>
                <p:grpSpPr bwMode="auto">
                  <a:xfrm>
                    <a:off x="2609" y="2281"/>
                    <a:ext cx="339" cy="296"/>
                    <a:chOff x="2609" y="2281"/>
                    <a:chExt cx="339" cy="296"/>
                  </a:xfrm>
                </p:grpSpPr>
                <p:sp>
                  <p:nvSpPr>
                    <p:cNvPr id="360503" name="Freeform 55"/>
                    <p:cNvSpPr>
                      <a:spLocks/>
                    </p:cNvSpPr>
                    <p:nvPr/>
                  </p:nvSpPr>
                  <p:spPr bwMode="auto">
                    <a:xfrm>
                      <a:off x="2609" y="2281"/>
                      <a:ext cx="339" cy="296"/>
                    </a:xfrm>
                    <a:custGeom>
                      <a:avLst/>
                      <a:gdLst/>
                      <a:ahLst/>
                      <a:cxnLst>
                        <a:cxn ang="0">
                          <a:pos x="38" y="500"/>
                        </a:cxn>
                        <a:cxn ang="0">
                          <a:pos x="68" y="530"/>
                        </a:cxn>
                        <a:cxn ang="0">
                          <a:pos x="92" y="560"/>
                        </a:cxn>
                        <a:cxn ang="0">
                          <a:pos x="126" y="578"/>
                        </a:cxn>
                        <a:cxn ang="0">
                          <a:pos x="140" y="592"/>
                        </a:cxn>
                        <a:cxn ang="0">
                          <a:pos x="146" y="536"/>
                        </a:cxn>
                        <a:cxn ang="0">
                          <a:pos x="158" y="484"/>
                        </a:cxn>
                        <a:cxn ang="0">
                          <a:pos x="168" y="440"/>
                        </a:cxn>
                        <a:cxn ang="0">
                          <a:pos x="174" y="404"/>
                        </a:cxn>
                        <a:cxn ang="0">
                          <a:pos x="170" y="358"/>
                        </a:cxn>
                        <a:cxn ang="0">
                          <a:pos x="156" y="329"/>
                        </a:cxn>
                        <a:cxn ang="0">
                          <a:pos x="140" y="315"/>
                        </a:cxn>
                        <a:cxn ang="0">
                          <a:pos x="181" y="321"/>
                        </a:cxn>
                        <a:cxn ang="0">
                          <a:pos x="233" y="309"/>
                        </a:cxn>
                        <a:cxn ang="0">
                          <a:pos x="265" y="293"/>
                        </a:cxn>
                        <a:cxn ang="0">
                          <a:pos x="301" y="279"/>
                        </a:cxn>
                        <a:cxn ang="0">
                          <a:pos x="341" y="263"/>
                        </a:cxn>
                        <a:cxn ang="0">
                          <a:pos x="377" y="249"/>
                        </a:cxn>
                        <a:cxn ang="0">
                          <a:pos x="403" y="231"/>
                        </a:cxn>
                        <a:cxn ang="0">
                          <a:pos x="441" y="197"/>
                        </a:cxn>
                        <a:cxn ang="0">
                          <a:pos x="441" y="195"/>
                        </a:cxn>
                        <a:cxn ang="0">
                          <a:pos x="459" y="159"/>
                        </a:cxn>
                        <a:cxn ang="0">
                          <a:pos x="475" y="129"/>
                        </a:cxn>
                        <a:cxn ang="0">
                          <a:pos x="507" y="137"/>
                        </a:cxn>
                        <a:cxn ang="0">
                          <a:pos x="547" y="159"/>
                        </a:cxn>
                        <a:cxn ang="0">
                          <a:pos x="585" y="185"/>
                        </a:cxn>
                        <a:cxn ang="0">
                          <a:pos x="613" y="215"/>
                        </a:cxn>
                        <a:cxn ang="0">
                          <a:pos x="633" y="251"/>
                        </a:cxn>
                        <a:cxn ang="0">
                          <a:pos x="649" y="285"/>
                        </a:cxn>
                        <a:cxn ang="0">
                          <a:pos x="657" y="321"/>
                        </a:cxn>
                        <a:cxn ang="0">
                          <a:pos x="679" y="350"/>
                        </a:cxn>
                        <a:cxn ang="0">
                          <a:pos x="673" y="291"/>
                        </a:cxn>
                        <a:cxn ang="0">
                          <a:pos x="661" y="255"/>
                        </a:cxn>
                        <a:cxn ang="0">
                          <a:pos x="645" y="215"/>
                        </a:cxn>
                        <a:cxn ang="0">
                          <a:pos x="637" y="171"/>
                        </a:cxn>
                        <a:cxn ang="0">
                          <a:pos x="603" y="129"/>
                        </a:cxn>
                        <a:cxn ang="0">
                          <a:pos x="555" y="76"/>
                        </a:cxn>
                        <a:cxn ang="0">
                          <a:pos x="525" y="46"/>
                        </a:cxn>
                        <a:cxn ang="0">
                          <a:pos x="501" y="24"/>
                        </a:cxn>
                        <a:cxn ang="0">
                          <a:pos x="475" y="12"/>
                        </a:cxn>
                        <a:cxn ang="0">
                          <a:pos x="451" y="4"/>
                        </a:cxn>
                        <a:cxn ang="0">
                          <a:pos x="415" y="4"/>
                        </a:cxn>
                        <a:cxn ang="0">
                          <a:pos x="401" y="4"/>
                        </a:cxn>
                        <a:cxn ang="0">
                          <a:pos x="355" y="0"/>
                        </a:cxn>
                        <a:cxn ang="0">
                          <a:pos x="293" y="0"/>
                        </a:cxn>
                        <a:cxn ang="0">
                          <a:pos x="235" y="16"/>
                        </a:cxn>
                        <a:cxn ang="0">
                          <a:pos x="187" y="34"/>
                        </a:cxn>
                        <a:cxn ang="0">
                          <a:pos x="144" y="48"/>
                        </a:cxn>
                        <a:cxn ang="0">
                          <a:pos x="110" y="64"/>
                        </a:cxn>
                        <a:cxn ang="0">
                          <a:pos x="86" y="81"/>
                        </a:cxn>
                        <a:cxn ang="0">
                          <a:pos x="66" y="99"/>
                        </a:cxn>
                        <a:cxn ang="0">
                          <a:pos x="44" y="123"/>
                        </a:cxn>
                        <a:cxn ang="0">
                          <a:pos x="24" y="153"/>
                        </a:cxn>
                        <a:cxn ang="0">
                          <a:pos x="8" y="177"/>
                        </a:cxn>
                        <a:cxn ang="0">
                          <a:pos x="0" y="209"/>
                        </a:cxn>
                        <a:cxn ang="0">
                          <a:pos x="0" y="255"/>
                        </a:cxn>
                        <a:cxn ang="0">
                          <a:pos x="0" y="297"/>
                        </a:cxn>
                        <a:cxn ang="0">
                          <a:pos x="6" y="338"/>
                        </a:cxn>
                        <a:cxn ang="0">
                          <a:pos x="6" y="388"/>
                        </a:cxn>
                        <a:cxn ang="0">
                          <a:pos x="8" y="428"/>
                        </a:cxn>
                        <a:cxn ang="0">
                          <a:pos x="18" y="454"/>
                        </a:cxn>
                        <a:cxn ang="0">
                          <a:pos x="38" y="500"/>
                        </a:cxn>
                      </a:cxnLst>
                      <a:rect l="0" t="0" r="r" b="b"/>
                      <a:pathLst>
                        <a:path w="679" h="592">
                          <a:moveTo>
                            <a:pt x="38" y="500"/>
                          </a:moveTo>
                          <a:lnTo>
                            <a:pt x="68" y="530"/>
                          </a:lnTo>
                          <a:lnTo>
                            <a:pt x="92" y="560"/>
                          </a:lnTo>
                          <a:lnTo>
                            <a:pt x="126" y="578"/>
                          </a:lnTo>
                          <a:lnTo>
                            <a:pt x="140" y="592"/>
                          </a:lnTo>
                          <a:lnTo>
                            <a:pt x="146" y="536"/>
                          </a:lnTo>
                          <a:lnTo>
                            <a:pt x="158" y="484"/>
                          </a:lnTo>
                          <a:lnTo>
                            <a:pt x="168" y="440"/>
                          </a:lnTo>
                          <a:lnTo>
                            <a:pt x="174" y="404"/>
                          </a:lnTo>
                          <a:lnTo>
                            <a:pt x="170" y="358"/>
                          </a:lnTo>
                          <a:lnTo>
                            <a:pt x="156" y="329"/>
                          </a:lnTo>
                          <a:lnTo>
                            <a:pt x="140" y="315"/>
                          </a:lnTo>
                          <a:lnTo>
                            <a:pt x="181" y="321"/>
                          </a:lnTo>
                          <a:lnTo>
                            <a:pt x="233" y="309"/>
                          </a:lnTo>
                          <a:lnTo>
                            <a:pt x="265" y="293"/>
                          </a:lnTo>
                          <a:lnTo>
                            <a:pt x="301" y="279"/>
                          </a:lnTo>
                          <a:lnTo>
                            <a:pt x="341" y="263"/>
                          </a:lnTo>
                          <a:lnTo>
                            <a:pt x="377" y="249"/>
                          </a:lnTo>
                          <a:lnTo>
                            <a:pt x="403" y="231"/>
                          </a:lnTo>
                          <a:lnTo>
                            <a:pt x="441" y="197"/>
                          </a:lnTo>
                          <a:lnTo>
                            <a:pt x="441" y="195"/>
                          </a:lnTo>
                          <a:lnTo>
                            <a:pt x="459" y="159"/>
                          </a:lnTo>
                          <a:lnTo>
                            <a:pt x="475" y="129"/>
                          </a:lnTo>
                          <a:lnTo>
                            <a:pt x="507" y="137"/>
                          </a:lnTo>
                          <a:lnTo>
                            <a:pt x="547" y="159"/>
                          </a:lnTo>
                          <a:lnTo>
                            <a:pt x="585" y="185"/>
                          </a:lnTo>
                          <a:lnTo>
                            <a:pt x="613" y="215"/>
                          </a:lnTo>
                          <a:lnTo>
                            <a:pt x="633" y="251"/>
                          </a:lnTo>
                          <a:lnTo>
                            <a:pt x="649" y="285"/>
                          </a:lnTo>
                          <a:lnTo>
                            <a:pt x="657" y="321"/>
                          </a:lnTo>
                          <a:lnTo>
                            <a:pt x="679" y="350"/>
                          </a:lnTo>
                          <a:lnTo>
                            <a:pt x="673" y="291"/>
                          </a:lnTo>
                          <a:lnTo>
                            <a:pt x="661" y="255"/>
                          </a:lnTo>
                          <a:lnTo>
                            <a:pt x="645" y="215"/>
                          </a:lnTo>
                          <a:lnTo>
                            <a:pt x="637" y="171"/>
                          </a:lnTo>
                          <a:lnTo>
                            <a:pt x="603" y="129"/>
                          </a:lnTo>
                          <a:lnTo>
                            <a:pt x="555" y="76"/>
                          </a:lnTo>
                          <a:lnTo>
                            <a:pt x="525" y="46"/>
                          </a:lnTo>
                          <a:lnTo>
                            <a:pt x="501" y="24"/>
                          </a:lnTo>
                          <a:lnTo>
                            <a:pt x="475" y="12"/>
                          </a:lnTo>
                          <a:lnTo>
                            <a:pt x="451" y="4"/>
                          </a:lnTo>
                          <a:lnTo>
                            <a:pt x="415" y="4"/>
                          </a:lnTo>
                          <a:lnTo>
                            <a:pt x="401" y="4"/>
                          </a:lnTo>
                          <a:lnTo>
                            <a:pt x="355" y="0"/>
                          </a:lnTo>
                          <a:lnTo>
                            <a:pt x="293" y="0"/>
                          </a:lnTo>
                          <a:lnTo>
                            <a:pt x="235" y="16"/>
                          </a:lnTo>
                          <a:lnTo>
                            <a:pt x="187" y="34"/>
                          </a:lnTo>
                          <a:lnTo>
                            <a:pt x="144" y="48"/>
                          </a:lnTo>
                          <a:lnTo>
                            <a:pt x="110" y="64"/>
                          </a:lnTo>
                          <a:lnTo>
                            <a:pt x="86" y="81"/>
                          </a:lnTo>
                          <a:lnTo>
                            <a:pt x="66" y="99"/>
                          </a:lnTo>
                          <a:lnTo>
                            <a:pt x="44" y="123"/>
                          </a:lnTo>
                          <a:lnTo>
                            <a:pt x="24" y="153"/>
                          </a:lnTo>
                          <a:lnTo>
                            <a:pt x="8" y="177"/>
                          </a:lnTo>
                          <a:lnTo>
                            <a:pt x="0" y="209"/>
                          </a:lnTo>
                          <a:lnTo>
                            <a:pt x="0" y="255"/>
                          </a:lnTo>
                          <a:lnTo>
                            <a:pt x="0" y="297"/>
                          </a:lnTo>
                          <a:lnTo>
                            <a:pt x="6" y="338"/>
                          </a:lnTo>
                          <a:lnTo>
                            <a:pt x="6" y="388"/>
                          </a:lnTo>
                          <a:lnTo>
                            <a:pt x="8" y="428"/>
                          </a:lnTo>
                          <a:lnTo>
                            <a:pt x="18" y="454"/>
                          </a:lnTo>
                          <a:lnTo>
                            <a:pt x="38" y="500"/>
                          </a:lnTo>
                          <a:close/>
                        </a:path>
                      </a:pathLst>
                    </a:custGeom>
                    <a:solidFill>
                      <a:srgbClr val="5F5F5F"/>
                    </a:solidFill>
                    <a:ln w="9525">
                      <a:noFill/>
                      <a:round/>
                      <a:headEnd/>
                      <a:tailEnd/>
                    </a:ln>
                  </p:spPr>
                  <p:txBody>
                    <a:bodyPr/>
                    <a:lstStyle/>
                    <a:p>
                      <a:endParaRPr lang="en-GB"/>
                    </a:p>
                  </p:txBody>
                </p:sp>
                <p:sp>
                  <p:nvSpPr>
                    <p:cNvPr id="360504" name="Freeform 56"/>
                    <p:cNvSpPr>
                      <a:spLocks/>
                    </p:cNvSpPr>
                    <p:nvPr/>
                  </p:nvSpPr>
                  <p:spPr bwMode="auto">
                    <a:xfrm>
                      <a:off x="2624" y="2288"/>
                      <a:ext cx="207" cy="263"/>
                    </a:xfrm>
                    <a:custGeom>
                      <a:avLst/>
                      <a:gdLst/>
                      <a:ahLst/>
                      <a:cxnLst>
                        <a:cxn ang="0">
                          <a:pos x="281" y="4"/>
                        </a:cxn>
                        <a:cxn ang="0">
                          <a:pos x="327" y="0"/>
                        </a:cxn>
                        <a:cxn ang="0">
                          <a:pos x="375" y="12"/>
                        </a:cxn>
                        <a:cxn ang="0">
                          <a:pos x="403" y="56"/>
                        </a:cxn>
                        <a:cxn ang="0">
                          <a:pos x="415" y="93"/>
                        </a:cxn>
                        <a:cxn ang="0">
                          <a:pos x="395" y="143"/>
                        </a:cxn>
                        <a:cxn ang="0">
                          <a:pos x="359" y="187"/>
                        </a:cxn>
                        <a:cxn ang="0">
                          <a:pos x="317" y="219"/>
                        </a:cxn>
                        <a:cxn ang="0">
                          <a:pos x="257" y="239"/>
                        </a:cxn>
                        <a:cxn ang="0">
                          <a:pos x="209" y="257"/>
                        </a:cxn>
                        <a:cxn ang="0">
                          <a:pos x="179" y="263"/>
                        </a:cxn>
                        <a:cxn ang="0">
                          <a:pos x="201" y="269"/>
                        </a:cxn>
                        <a:cxn ang="0">
                          <a:pos x="159" y="287"/>
                        </a:cxn>
                        <a:cxn ang="0">
                          <a:pos x="102" y="287"/>
                        </a:cxn>
                        <a:cxn ang="0">
                          <a:pos x="108" y="326"/>
                        </a:cxn>
                        <a:cxn ang="0">
                          <a:pos x="116" y="394"/>
                        </a:cxn>
                        <a:cxn ang="0">
                          <a:pos x="122" y="452"/>
                        </a:cxn>
                        <a:cxn ang="0">
                          <a:pos x="102" y="522"/>
                        </a:cxn>
                        <a:cxn ang="0">
                          <a:pos x="80" y="512"/>
                        </a:cxn>
                        <a:cxn ang="0">
                          <a:pos x="12" y="456"/>
                        </a:cxn>
                        <a:cxn ang="0">
                          <a:pos x="34" y="416"/>
                        </a:cxn>
                        <a:cxn ang="0">
                          <a:pos x="30" y="368"/>
                        </a:cxn>
                        <a:cxn ang="0">
                          <a:pos x="36" y="362"/>
                        </a:cxn>
                        <a:cxn ang="0">
                          <a:pos x="40" y="328"/>
                        </a:cxn>
                        <a:cxn ang="0">
                          <a:pos x="0" y="243"/>
                        </a:cxn>
                        <a:cxn ang="0">
                          <a:pos x="6" y="229"/>
                        </a:cxn>
                        <a:cxn ang="0">
                          <a:pos x="64" y="225"/>
                        </a:cxn>
                        <a:cxn ang="0">
                          <a:pos x="76" y="199"/>
                        </a:cxn>
                        <a:cxn ang="0">
                          <a:pos x="24" y="165"/>
                        </a:cxn>
                        <a:cxn ang="0">
                          <a:pos x="104" y="187"/>
                        </a:cxn>
                        <a:cxn ang="0">
                          <a:pos x="167" y="193"/>
                        </a:cxn>
                        <a:cxn ang="0">
                          <a:pos x="213" y="185"/>
                        </a:cxn>
                        <a:cxn ang="0">
                          <a:pos x="243" y="165"/>
                        </a:cxn>
                        <a:cxn ang="0">
                          <a:pos x="177" y="155"/>
                        </a:cxn>
                        <a:cxn ang="0">
                          <a:pos x="106" y="155"/>
                        </a:cxn>
                        <a:cxn ang="0">
                          <a:pos x="100" y="143"/>
                        </a:cxn>
                        <a:cxn ang="0">
                          <a:pos x="48" y="135"/>
                        </a:cxn>
                        <a:cxn ang="0">
                          <a:pos x="66" y="125"/>
                        </a:cxn>
                        <a:cxn ang="0">
                          <a:pos x="108" y="111"/>
                        </a:cxn>
                        <a:cxn ang="0">
                          <a:pos x="96" y="107"/>
                        </a:cxn>
                        <a:cxn ang="0">
                          <a:pos x="114" y="81"/>
                        </a:cxn>
                        <a:cxn ang="0">
                          <a:pos x="132" y="75"/>
                        </a:cxn>
                        <a:cxn ang="0">
                          <a:pos x="193" y="87"/>
                        </a:cxn>
                        <a:cxn ang="0">
                          <a:pos x="239" y="89"/>
                        </a:cxn>
                        <a:cxn ang="0">
                          <a:pos x="279" y="79"/>
                        </a:cxn>
                        <a:cxn ang="0">
                          <a:pos x="305" y="65"/>
                        </a:cxn>
                        <a:cxn ang="0">
                          <a:pos x="253" y="62"/>
                        </a:cxn>
                        <a:cxn ang="0">
                          <a:pos x="267" y="54"/>
                        </a:cxn>
                        <a:cxn ang="0">
                          <a:pos x="315" y="44"/>
                        </a:cxn>
                        <a:cxn ang="0">
                          <a:pos x="305" y="36"/>
                        </a:cxn>
                        <a:cxn ang="0">
                          <a:pos x="329" y="16"/>
                        </a:cxn>
                        <a:cxn ang="0">
                          <a:pos x="275" y="18"/>
                        </a:cxn>
                      </a:cxnLst>
                      <a:rect l="0" t="0" r="r" b="b"/>
                      <a:pathLst>
                        <a:path w="415" h="526">
                          <a:moveTo>
                            <a:pt x="257" y="16"/>
                          </a:moveTo>
                          <a:lnTo>
                            <a:pt x="281" y="4"/>
                          </a:lnTo>
                          <a:lnTo>
                            <a:pt x="305" y="0"/>
                          </a:lnTo>
                          <a:lnTo>
                            <a:pt x="327" y="0"/>
                          </a:lnTo>
                          <a:lnTo>
                            <a:pt x="359" y="6"/>
                          </a:lnTo>
                          <a:lnTo>
                            <a:pt x="375" y="12"/>
                          </a:lnTo>
                          <a:lnTo>
                            <a:pt x="389" y="30"/>
                          </a:lnTo>
                          <a:lnTo>
                            <a:pt x="403" y="56"/>
                          </a:lnTo>
                          <a:lnTo>
                            <a:pt x="415" y="73"/>
                          </a:lnTo>
                          <a:lnTo>
                            <a:pt x="415" y="93"/>
                          </a:lnTo>
                          <a:lnTo>
                            <a:pt x="413" y="115"/>
                          </a:lnTo>
                          <a:lnTo>
                            <a:pt x="395" y="143"/>
                          </a:lnTo>
                          <a:lnTo>
                            <a:pt x="379" y="167"/>
                          </a:lnTo>
                          <a:lnTo>
                            <a:pt x="359" y="187"/>
                          </a:lnTo>
                          <a:lnTo>
                            <a:pt x="335" y="205"/>
                          </a:lnTo>
                          <a:lnTo>
                            <a:pt x="317" y="219"/>
                          </a:lnTo>
                          <a:lnTo>
                            <a:pt x="287" y="227"/>
                          </a:lnTo>
                          <a:lnTo>
                            <a:pt x="257" y="239"/>
                          </a:lnTo>
                          <a:lnTo>
                            <a:pt x="231" y="249"/>
                          </a:lnTo>
                          <a:lnTo>
                            <a:pt x="209" y="257"/>
                          </a:lnTo>
                          <a:lnTo>
                            <a:pt x="191" y="257"/>
                          </a:lnTo>
                          <a:lnTo>
                            <a:pt x="179" y="263"/>
                          </a:lnTo>
                          <a:lnTo>
                            <a:pt x="173" y="269"/>
                          </a:lnTo>
                          <a:lnTo>
                            <a:pt x="201" y="269"/>
                          </a:lnTo>
                          <a:lnTo>
                            <a:pt x="183" y="279"/>
                          </a:lnTo>
                          <a:lnTo>
                            <a:pt x="159" y="287"/>
                          </a:lnTo>
                          <a:lnTo>
                            <a:pt x="126" y="287"/>
                          </a:lnTo>
                          <a:lnTo>
                            <a:pt x="102" y="287"/>
                          </a:lnTo>
                          <a:lnTo>
                            <a:pt x="94" y="293"/>
                          </a:lnTo>
                          <a:lnTo>
                            <a:pt x="108" y="326"/>
                          </a:lnTo>
                          <a:lnTo>
                            <a:pt x="116" y="362"/>
                          </a:lnTo>
                          <a:lnTo>
                            <a:pt x="116" y="394"/>
                          </a:lnTo>
                          <a:lnTo>
                            <a:pt x="116" y="428"/>
                          </a:lnTo>
                          <a:lnTo>
                            <a:pt x="122" y="452"/>
                          </a:lnTo>
                          <a:lnTo>
                            <a:pt x="114" y="484"/>
                          </a:lnTo>
                          <a:lnTo>
                            <a:pt x="102" y="522"/>
                          </a:lnTo>
                          <a:lnTo>
                            <a:pt x="90" y="526"/>
                          </a:lnTo>
                          <a:lnTo>
                            <a:pt x="80" y="512"/>
                          </a:lnTo>
                          <a:lnTo>
                            <a:pt x="46" y="476"/>
                          </a:lnTo>
                          <a:lnTo>
                            <a:pt x="12" y="456"/>
                          </a:lnTo>
                          <a:lnTo>
                            <a:pt x="50" y="456"/>
                          </a:lnTo>
                          <a:lnTo>
                            <a:pt x="34" y="416"/>
                          </a:lnTo>
                          <a:lnTo>
                            <a:pt x="14" y="398"/>
                          </a:lnTo>
                          <a:lnTo>
                            <a:pt x="30" y="368"/>
                          </a:lnTo>
                          <a:lnTo>
                            <a:pt x="20" y="358"/>
                          </a:lnTo>
                          <a:lnTo>
                            <a:pt x="36" y="362"/>
                          </a:lnTo>
                          <a:lnTo>
                            <a:pt x="18" y="326"/>
                          </a:lnTo>
                          <a:lnTo>
                            <a:pt x="40" y="328"/>
                          </a:lnTo>
                          <a:lnTo>
                            <a:pt x="4" y="283"/>
                          </a:lnTo>
                          <a:lnTo>
                            <a:pt x="0" y="243"/>
                          </a:lnTo>
                          <a:lnTo>
                            <a:pt x="18" y="257"/>
                          </a:lnTo>
                          <a:lnTo>
                            <a:pt x="6" y="229"/>
                          </a:lnTo>
                          <a:lnTo>
                            <a:pt x="48" y="233"/>
                          </a:lnTo>
                          <a:lnTo>
                            <a:pt x="64" y="225"/>
                          </a:lnTo>
                          <a:lnTo>
                            <a:pt x="46" y="203"/>
                          </a:lnTo>
                          <a:lnTo>
                            <a:pt x="76" y="199"/>
                          </a:lnTo>
                          <a:lnTo>
                            <a:pt x="48" y="183"/>
                          </a:lnTo>
                          <a:lnTo>
                            <a:pt x="24" y="165"/>
                          </a:lnTo>
                          <a:lnTo>
                            <a:pt x="72" y="179"/>
                          </a:lnTo>
                          <a:lnTo>
                            <a:pt x="104" y="187"/>
                          </a:lnTo>
                          <a:lnTo>
                            <a:pt x="132" y="189"/>
                          </a:lnTo>
                          <a:lnTo>
                            <a:pt x="167" y="193"/>
                          </a:lnTo>
                          <a:lnTo>
                            <a:pt x="201" y="191"/>
                          </a:lnTo>
                          <a:lnTo>
                            <a:pt x="213" y="185"/>
                          </a:lnTo>
                          <a:lnTo>
                            <a:pt x="203" y="171"/>
                          </a:lnTo>
                          <a:lnTo>
                            <a:pt x="243" y="165"/>
                          </a:lnTo>
                          <a:lnTo>
                            <a:pt x="209" y="159"/>
                          </a:lnTo>
                          <a:lnTo>
                            <a:pt x="177" y="155"/>
                          </a:lnTo>
                          <a:lnTo>
                            <a:pt x="142" y="155"/>
                          </a:lnTo>
                          <a:lnTo>
                            <a:pt x="106" y="155"/>
                          </a:lnTo>
                          <a:lnTo>
                            <a:pt x="132" y="135"/>
                          </a:lnTo>
                          <a:lnTo>
                            <a:pt x="100" y="143"/>
                          </a:lnTo>
                          <a:lnTo>
                            <a:pt x="72" y="139"/>
                          </a:lnTo>
                          <a:lnTo>
                            <a:pt x="48" y="135"/>
                          </a:lnTo>
                          <a:lnTo>
                            <a:pt x="34" y="133"/>
                          </a:lnTo>
                          <a:lnTo>
                            <a:pt x="66" y="125"/>
                          </a:lnTo>
                          <a:lnTo>
                            <a:pt x="90" y="119"/>
                          </a:lnTo>
                          <a:lnTo>
                            <a:pt x="108" y="111"/>
                          </a:lnTo>
                          <a:lnTo>
                            <a:pt x="118" y="107"/>
                          </a:lnTo>
                          <a:lnTo>
                            <a:pt x="96" y="107"/>
                          </a:lnTo>
                          <a:lnTo>
                            <a:pt x="136" y="87"/>
                          </a:lnTo>
                          <a:lnTo>
                            <a:pt x="114" y="81"/>
                          </a:lnTo>
                          <a:lnTo>
                            <a:pt x="96" y="81"/>
                          </a:lnTo>
                          <a:lnTo>
                            <a:pt x="132" y="75"/>
                          </a:lnTo>
                          <a:lnTo>
                            <a:pt x="173" y="79"/>
                          </a:lnTo>
                          <a:lnTo>
                            <a:pt x="193" y="87"/>
                          </a:lnTo>
                          <a:lnTo>
                            <a:pt x="217" y="89"/>
                          </a:lnTo>
                          <a:lnTo>
                            <a:pt x="239" y="89"/>
                          </a:lnTo>
                          <a:lnTo>
                            <a:pt x="263" y="87"/>
                          </a:lnTo>
                          <a:lnTo>
                            <a:pt x="279" y="79"/>
                          </a:lnTo>
                          <a:lnTo>
                            <a:pt x="295" y="71"/>
                          </a:lnTo>
                          <a:lnTo>
                            <a:pt x="305" y="65"/>
                          </a:lnTo>
                          <a:lnTo>
                            <a:pt x="281" y="65"/>
                          </a:lnTo>
                          <a:lnTo>
                            <a:pt x="253" y="62"/>
                          </a:lnTo>
                          <a:lnTo>
                            <a:pt x="215" y="60"/>
                          </a:lnTo>
                          <a:lnTo>
                            <a:pt x="267" y="54"/>
                          </a:lnTo>
                          <a:lnTo>
                            <a:pt x="295" y="48"/>
                          </a:lnTo>
                          <a:lnTo>
                            <a:pt x="315" y="44"/>
                          </a:lnTo>
                          <a:lnTo>
                            <a:pt x="329" y="34"/>
                          </a:lnTo>
                          <a:lnTo>
                            <a:pt x="305" y="36"/>
                          </a:lnTo>
                          <a:lnTo>
                            <a:pt x="317" y="20"/>
                          </a:lnTo>
                          <a:lnTo>
                            <a:pt x="329" y="16"/>
                          </a:lnTo>
                          <a:lnTo>
                            <a:pt x="299" y="16"/>
                          </a:lnTo>
                          <a:lnTo>
                            <a:pt x="275" y="18"/>
                          </a:lnTo>
                          <a:lnTo>
                            <a:pt x="257" y="16"/>
                          </a:lnTo>
                          <a:close/>
                        </a:path>
                      </a:pathLst>
                    </a:custGeom>
                    <a:solidFill>
                      <a:srgbClr val="3F3F3F"/>
                    </a:solidFill>
                    <a:ln w="9525">
                      <a:noFill/>
                      <a:round/>
                      <a:headEnd/>
                      <a:tailEnd/>
                    </a:ln>
                  </p:spPr>
                  <p:txBody>
                    <a:bodyPr/>
                    <a:lstStyle/>
                    <a:p>
                      <a:endParaRPr lang="en-GB"/>
                    </a:p>
                  </p:txBody>
                </p:sp>
              </p:grpSp>
              <p:sp>
                <p:nvSpPr>
                  <p:cNvPr id="360505" name="Freeform 57"/>
                  <p:cNvSpPr>
                    <a:spLocks/>
                  </p:cNvSpPr>
                  <p:nvPr/>
                </p:nvSpPr>
                <p:spPr bwMode="auto">
                  <a:xfrm>
                    <a:off x="2834" y="2286"/>
                    <a:ext cx="58" cy="68"/>
                  </a:xfrm>
                  <a:custGeom>
                    <a:avLst/>
                    <a:gdLst/>
                    <a:ahLst/>
                    <a:cxnLst>
                      <a:cxn ang="0">
                        <a:pos x="0" y="0"/>
                      </a:cxn>
                      <a:cxn ang="0">
                        <a:pos x="24" y="28"/>
                      </a:cxn>
                      <a:cxn ang="0">
                        <a:pos x="38" y="38"/>
                      </a:cxn>
                      <a:cxn ang="0">
                        <a:pos x="54" y="52"/>
                      </a:cxn>
                      <a:cxn ang="0">
                        <a:pos x="72" y="60"/>
                      </a:cxn>
                      <a:cxn ang="0">
                        <a:pos x="94" y="69"/>
                      </a:cxn>
                      <a:cxn ang="0">
                        <a:pos x="66" y="64"/>
                      </a:cxn>
                      <a:cxn ang="0">
                        <a:pos x="46" y="58"/>
                      </a:cxn>
                      <a:cxn ang="0">
                        <a:pos x="38" y="62"/>
                      </a:cxn>
                      <a:cxn ang="0">
                        <a:pos x="52" y="79"/>
                      </a:cxn>
                      <a:cxn ang="0">
                        <a:pos x="62" y="99"/>
                      </a:cxn>
                      <a:cxn ang="0">
                        <a:pos x="86" y="113"/>
                      </a:cxn>
                      <a:cxn ang="0">
                        <a:pos x="116" y="135"/>
                      </a:cxn>
                      <a:cxn ang="0">
                        <a:pos x="76" y="115"/>
                      </a:cxn>
                      <a:cxn ang="0">
                        <a:pos x="54" y="103"/>
                      </a:cxn>
                      <a:cxn ang="0">
                        <a:pos x="32" y="95"/>
                      </a:cxn>
                      <a:cxn ang="0">
                        <a:pos x="18" y="77"/>
                      </a:cxn>
                      <a:cxn ang="0">
                        <a:pos x="18" y="54"/>
                      </a:cxn>
                      <a:cxn ang="0">
                        <a:pos x="6" y="32"/>
                      </a:cxn>
                      <a:cxn ang="0">
                        <a:pos x="0" y="0"/>
                      </a:cxn>
                    </a:cxnLst>
                    <a:rect l="0" t="0" r="r" b="b"/>
                    <a:pathLst>
                      <a:path w="116" h="135">
                        <a:moveTo>
                          <a:pt x="0" y="0"/>
                        </a:moveTo>
                        <a:lnTo>
                          <a:pt x="24" y="28"/>
                        </a:lnTo>
                        <a:lnTo>
                          <a:pt x="38" y="38"/>
                        </a:lnTo>
                        <a:lnTo>
                          <a:pt x="54" y="52"/>
                        </a:lnTo>
                        <a:lnTo>
                          <a:pt x="72" y="60"/>
                        </a:lnTo>
                        <a:lnTo>
                          <a:pt x="94" y="69"/>
                        </a:lnTo>
                        <a:lnTo>
                          <a:pt x="66" y="64"/>
                        </a:lnTo>
                        <a:lnTo>
                          <a:pt x="46" y="58"/>
                        </a:lnTo>
                        <a:lnTo>
                          <a:pt x="38" y="62"/>
                        </a:lnTo>
                        <a:lnTo>
                          <a:pt x="52" y="79"/>
                        </a:lnTo>
                        <a:lnTo>
                          <a:pt x="62" y="99"/>
                        </a:lnTo>
                        <a:lnTo>
                          <a:pt x="86" y="113"/>
                        </a:lnTo>
                        <a:lnTo>
                          <a:pt x="116" y="135"/>
                        </a:lnTo>
                        <a:lnTo>
                          <a:pt x="76" y="115"/>
                        </a:lnTo>
                        <a:lnTo>
                          <a:pt x="54" y="103"/>
                        </a:lnTo>
                        <a:lnTo>
                          <a:pt x="32" y="95"/>
                        </a:lnTo>
                        <a:lnTo>
                          <a:pt x="18" y="77"/>
                        </a:lnTo>
                        <a:lnTo>
                          <a:pt x="18" y="54"/>
                        </a:lnTo>
                        <a:lnTo>
                          <a:pt x="6" y="32"/>
                        </a:lnTo>
                        <a:lnTo>
                          <a:pt x="0" y="0"/>
                        </a:lnTo>
                        <a:close/>
                      </a:path>
                    </a:pathLst>
                  </a:custGeom>
                  <a:solidFill>
                    <a:srgbClr val="3F3F3F"/>
                  </a:solidFill>
                  <a:ln w="9525">
                    <a:noFill/>
                    <a:round/>
                    <a:headEnd/>
                    <a:tailEnd/>
                  </a:ln>
                </p:spPr>
                <p:txBody>
                  <a:bodyPr/>
                  <a:lstStyle/>
                  <a:p>
                    <a:endParaRPr lang="en-GB"/>
                  </a:p>
                </p:txBody>
              </p:sp>
            </p:grpSp>
          </p:grpSp>
        </p:grpSp>
      </p:grpSp>
      <p:sp>
        <p:nvSpPr>
          <p:cNvPr id="360506" name="Freeform 58"/>
          <p:cNvSpPr>
            <a:spLocks/>
          </p:cNvSpPr>
          <p:nvPr/>
        </p:nvSpPr>
        <p:spPr bwMode="auto">
          <a:xfrm>
            <a:off x="1584325" y="5410200"/>
            <a:ext cx="5807075" cy="1030288"/>
          </a:xfrm>
          <a:custGeom>
            <a:avLst/>
            <a:gdLst/>
            <a:ahLst/>
            <a:cxnLst>
              <a:cxn ang="0">
                <a:pos x="926" y="0"/>
              </a:cxn>
              <a:cxn ang="0">
                <a:pos x="0" y="1299"/>
              </a:cxn>
              <a:cxn ang="0">
                <a:pos x="7316" y="1299"/>
              </a:cxn>
              <a:cxn ang="0">
                <a:pos x="6655" y="0"/>
              </a:cxn>
              <a:cxn ang="0">
                <a:pos x="926" y="0"/>
              </a:cxn>
            </a:cxnLst>
            <a:rect l="0" t="0" r="r" b="b"/>
            <a:pathLst>
              <a:path w="7316" h="1299">
                <a:moveTo>
                  <a:pt x="926" y="0"/>
                </a:moveTo>
                <a:lnTo>
                  <a:pt x="0" y="1299"/>
                </a:lnTo>
                <a:lnTo>
                  <a:pt x="7316" y="1299"/>
                </a:lnTo>
                <a:lnTo>
                  <a:pt x="6655" y="0"/>
                </a:lnTo>
                <a:lnTo>
                  <a:pt x="926" y="0"/>
                </a:lnTo>
                <a:close/>
              </a:path>
            </a:pathLst>
          </a:custGeom>
          <a:solidFill>
            <a:srgbClr val="3F1F00"/>
          </a:solidFill>
          <a:ln w="9525">
            <a:noFill/>
            <a:round/>
            <a:headEnd/>
            <a:tailEnd/>
          </a:ln>
        </p:spPr>
        <p:txBody>
          <a:bodyPr/>
          <a:lstStyle/>
          <a:p>
            <a:endParaRPr lang="en-GB"/>
          </a:p>
        </p:txBody>
      </p:sp>
      <p:grpSp>
        <p:nvGrpSpPr>
          <p:cNvPr id="360507" name="Group 59"/>
          <p:cNvGrpSpPr>
            <a:grpSpLocks/>
          </p:cNvGrpSpPr>
          <p:nvPr/>
        </p:nvGrpSpPr>
        <p:grpSpPr bwMode="auto">
          <a:xfrm>
            <a:off x="3624263" y="5192713"/>
            <a:ext cx="279400" cy="287337"/>
            <a:chOff x="2283" y="3133"/>
            <a:chExt cx="176" cy="181"/>
          </a:xfrm>
        </p:grpSpPr>
        <p:sp>
          <p:nvSpPr>
            <p:cNvPr id="360508" name="Freeform 60"/>
            <p:cNvSpPr>
              <a:spLocks/>
            </p:cNvSpPr>
            <p:nvPr/>
          </p:nvSpPr>
          <p:spPr bwMode="auto">
            <a:xfrm>
              <a:off x="2283" y="3133"/>
              <a:ext cx="175" cy="181"/>
            </a:xfrm>
            <a:custGeom>
              <a:avLst/>
              <a:gdLst/>
              <a:ahLst/>
              <a:cxnLst>
                <a:cxn ang="0">
                  <a:pos x="58" y="56"/>
                </a:cxn>
                <a:cxn ang="0">
                  <a:pos x="110" y="8"/>
                </a:cxn>
                <a:cxn ang="0">
                  <a:pos x="140" y="0"/>
                </a:cxn>
                <a:cxn ang="0">
                  <a:pos x="202" y="8"/>
                </a:cxn>
                <a:cxn ang="0">
                  <a:pos x="266" y="18"/>
                </a:cxn>
                <a:cxn ang="0">
                  <a:pos x="308" y="28"/>
                </a:cxn>
                <a:cxn ang="0">
                  <a:pos x="321" y="38"/>
                </a:cxn>
                <a:cxn ang="0">
                  <a:pos x="329" y="60"/>
                </a:cxn>
                <a:cxn ang="0">
                  <a:pos x="331" y="74"/>
                </a:cxn>
                <a:cxn ang="0">
                  <a:pos x="321" y="88"/>
                </a:cxn>
                <a:cxn ang="0">
                  <a:pos x="333" y="102"/>
                </a:cxn>
                <a:cxn ang="0">
                  <a:pos x="339" y="122"/>
                </a:cxn>
                <a:cxn ang="0">
                  <a:pos x="335" y="134"/>
                </a:cxn>
                <a:cxn ang="0">
                  <a:pos x="345" y="148"/>
                </a:cxn>
                <a:cxn ang="0">
                  <a:pos x="349" y="164"/>
                </a:cxn>
                <a:cxn ang="0">
                  <a:pos x="347" y="182"/>
                </a:cxn>
                <a:cxn ang="0">
                  <a:pos x="335" y="201"/>
                </a:cxn>
                <a:cxn ang="0">
                  <a:pos x="345" y="221"/>
                </a:cxn>
                <a:cxn ang="0">
                  <a:pos x="351" y="245"/>
                </a:cxn>
                <a:cxn ang="0">
                  <a:pos x="343" y="269"/>
                </a:cxn>
                <a:cxn ang="0">
                  <a:pos x="329" y="281"/>
                </a:cxn>
                <a:cxn ang="0">
                  <a:pos x="329" y="321"/>
                </a:cxn>
                <a:cxn ang="0">
                  <a:pos x="315" y="343"/>
                </a:cxn>
                <a:cxn ang="0">
                  <a:pos x="286" y="353"/>
                </a:cxn>
                <a:cxn ang="0">
                  <a:pos x="156" y="363"/>
                </a:cxn>
                <a:cxn ang="0">
                  <a:pos x="92" y="339"/>
                </a:cxn>
                <a:cxn ang="0">
                  <a:pos x="14" y="251"/>
                </a:cxn>
                <a:cxn ang="0">
                  <a:pos x="2" y="213"/>
                </a:cxn>
                <a:cxn ang="0">
                  <a:pos x="0" y="184"/>
                </a:cxn>
                <a:cxn ang="0">
                  <a:pos x="4" y="156"/>
                </a:cxn>
                <a:cxn ang="0">
                  <a:pos x="16" y="112"/>
                </a:cxn>
                <a:cxn ang="0">
                  <a:pos x="30" y="90"/>
                </a:cxn>
                <a:cxn ang="0">
                  <a:pos x="58" y="56"/>
                </a:cxn>
              </a:cxnLst>
              <a:rect l="0" t="0" r="r" b="b"/>
              <a:pathLst>
                <a:path w="351" h="363">
                  <a:moveTo>
                    <a:pt x="58" y="56"/>
                  </a:moveTo>
                  <a:lnTo>
                    <a:pt x="110" y="8"/>
                  </a:lnTo>
                  <a:lnTo>
                    <a:pt x="140" y="0"/>
                  </a:lnTo>
                  <a:lnTo>
                    <a:pt x="202" y="8"/>
                  </a:lnTo>
                  <a:lnTo>
                    <a:pt x="266" y="18"/>
                  </a:lnTo>
                  <a:lnTo>
                    <a:pt x="308" y="28"/>
                  </a:lnTo>
                  <a:lnTo>
                    <a:pt x="321" y="38"/>
                  </a:lnTo>
                  <a:lnTo>
                    <a:pt x="329" y="60"/>
                  </a:lnTo>
                  <a:lnTo>
                    <a:pt x="331" y="74"/>
                  </a:lnTo>
                  <a:lnTo>
                    <a:pt x="321" y="88"/>
                  </a:lnTo>
                  <a:lnTo>
                    <a:pt x="333" y="102"/>
                  </a:lnTo>
                  <a:lnTo>
                    <a:pt x="339" y="122"/>
                  </a:lnTo>
                  <a:lnTo>
                    <a:pt x="335" y="134"/>
                  </a:lnTo>
                  <a:lnTo>
                    <a:pt x="345" y="148"/>
                  </a:lnTo>
                  <a:lnTo>
                    <a:pt x="349" y="164"/>
                  </a:lnTo>
                  <a:lnTo>
                    <a:pt x="347" y="182"/>
                  </a:lnTo>
                  <a:lnTo>
                    <a:pt x="335" y="201"/>
                  </a:lnTo>
                  <a:lnTo>
                    <a:pt x="345" y="221"/>
                  </a:lnTo>
                  <a:lnTo>
                    <a:pt x="351" y="245"/>
                  </a:lnTo>
                  <a:lnTo>
                    <a:pt x="343" y="269"/>
                  </a:lnTo>
                  <a:lnTo>
                    <a:pt x="329" y="281"/>
                  </a:lnTo>
                  <a:lnTo>
                    <a:pt x="329" y="321"/>
                  </a:lnTo>
                  <a:lnTo>
                    <a:pt x="315" y="343"/>
                  </a:lnTo>
                  <a:lnTo>
                    <a:pt x="286" y="353"/>
                  </a:lnTo>
                  <a:lnTo>
                    <a:pt x="156" y="363"/>
                  </a:lnTo>
                  <a:lnTo>
                    <a:pt x="92" y="339"/>
                  </a:lnTo>
                  <a:lnTo>
                    <a:pt x="14" y="251"/>
                  </a:lnTo>
                  <a:lnTo>
                    <a:pt x="2" y="213"/>
                  </a:lnTo>
                  <a:lnTo>
                    <a:pt x="0" y="184"/>
                  </a:lnTo>
                  <a:lnTo>
                    <a:pt x="4" y="156"/>
                  </a:lnTo>
                  <a:lnTo>
                    <a:pt x="16" y="112"/>
                  </a:lnTo>
                  <a:lnTo>
                    <a:pt x="30" y="90"/>
                  </a:lnTo>
                  <a:lnTo>
                    <a:pt x="58" y="56"/>
                  </a:lnTo>
                  <a:close/>
                </a:path>
              </a:pathLst>
            </a:custGeom>
            <a:solidFill>
              <a:srgbClr val="FFBFBF"/>
            </a:solidFill>
            <a:ln w="9525">
              <a:noFill/>
              <a:round/>
              <a:headEnd/>
              <a:tailEnd/>
            </a:ln>
          </p:spPr>
          <p:txBody>
            <a:bodyPr/>
            <a:lstStyle/>
            <a:p>
              <a:endParaRPr lang="en-GB"/>
            </a:p>
          </p:txBody>
        </p:sp>
        <p:grpSp>
          <p:nvGrpSpPr>
            <p:cNvPr id="360509" name="Group 61"/>
            <p:cNvGrpSpPr>
              <a:grpSpLocks/>
            </p:cNvGrpSpPr>
            <p:nvPr/>
          </p:nvGrpSpPr>
          <p:grpSpPr bwMode="auto">
            <a:xfrm>
              <a:off x="2326" y="3156"/>
              <a:ext cx="133" cy="158"/>
              <a:chOff x="2326" y="3156"/>
              <a:chExt cx="133" cy="158"/>
            </a:xfrm>
          </p:grpSpPr>
          <p:sp>
            <p:nvSpPr>
              <p:cNvPr id="360510" name="Freeform 62"/>
              <p:cNvSpPr>
                <a:spLocks/>
              </p:cNvSpPr>
              <p:nvPr/>
            </p:nvSpPr>
            <p:spPr bwMode="auto">
              <a:xfrm>
                <a:off x="2326" y="3193"/>
                <a:ext cx="133" cy="121"/>
              </a:xfrm>
              <a:custGeom>
                <a:avLst/>
                <a:gdLst/>
                <a:ahLst/>
                <a:cxnLst>
                  <a:cxn ang="0">
                    <a:pos x="110" y="36"/>
                  </a:cxn>
                  <a:cxn ang="0">
                    <a:pos x="128" y="0"/>
                  </a:cxn>
                  <a:cxn ang="0">
                    <a:pos x="152" y="30"/>
                  </a:cxn>
                  <a:cxn ang="0">
                    <a:pos x="194" y="30"/>
                  </a:cxn>
                  <a:cxn ang="0">
                    <a:pos x="231" y="14"/>
                  </a:cxn>
                  <a:cxn ang="0">
                    <a:pos x="253" y="2"/>
                  </a:cxn>
                  <a:cxn ang="0">
                    <a:pos x="259" y="28"/>
                  </a:cxn>
                  <a:cxn ang="0">
                    <a:pos x="261" y="62"/>
                  </a:cxn>
                  <a:cxn ang="0">
                    <a:pos x="259" y="101"/>
                  </a:cxn>
                  <a:cxn ang="0">
                    <a:pos x="257" y="149"/>
                  </a:cxn>
                  <a:cxn ang="0">
                    <a:pos x="243" y="201"/>
                  </a:cxn>
                  <a:cxn ang="0">
                    <a:pos x="200" y="233"/>
                  </a:cxn>
                  <a:cxn ang="0">
                    <a:pos x="6" y="219"/>
                  </a:cxn>
                  <a:cxn ang="0">
                    <a:pos x="78" y="237"/>
                  </a:cxn>
                  <a:cxn ang="0">
                    <a:pos x="124" y="229"/>
                  </a:cxn>
                  <a:cxn ang="0">
                    <a:pos x="132" y="235"/>
                  </a:cxn>
                  <a:cxn ang="0">
                    <a:pos x="202" y="229"/>
                  </a:cxn>
                  <a:cxn ang="0">
                    <a:pos x="229" y="203"/>
                  </a:cxn>
                  <a:cxn ang="0">
                    <a:pos x="239" y="169"/>
                  </a:cxn>
                  <a:cxn ang="0">
                    <a:pos x="194" y="179"/>
                  </a:cxn>
                  <a:cxn ang="0">
                    <a:pos x="136" y="183"/>
                  </a:cxn>
                  <a:cxn ang="0">
                    <a:pos x="90" y="179"/>
                  </a:cxn>
                  <a:cxn ang="0">
                    <a:pos x="34" y="161"/>
                  </a:cxn>
                  <a:cxn ang="0">
                    <a:pos x="42" y="159"/>
                  </a:cxn>
                  <a:cxn ang="0">
                    <a:pos x="84" y="165"/>
                  </a:cxn>
                  <a:cxn ang="0">
                    <a:pos x="136" y="171"/>
                  </a:cxn>
                  <a:cxn ang="0">
                    <a:pos x="174" y="153"/>
                  </a:cxn>
                  <a:cxn ang="0">
                    <a:pos x="190" y="167"/>
                  </a:cxn>
                  <a:cxn ang="0">
                    <a:pos x="229" y="163"/>
                  </a:cxn>
                  <a:cxn ang="0">
                    <a:pos x="243" y="147"/>
                  </a:cxn>
                  <a:cxn ang="0">
                    <a:pos x="253" y="125"/>
                  </a:cxn>
                  <a:cxn ang="0">
                    <a:pos x="247" y="103"/>
                  </a:cxn>
                  <a:cxn ang="0">
                    <a:pos x="210" y="109"/>
                  </a:cxn>
                  <a:cxn ang="0">
                    <a:pos x="160" y="121"/>
                  </a:cxn>
                  <a:cxn ang="0">
                    <a:pos x="106" y="125"/>
                  </a:cxn>
                  <a:cxn ang="0">
                    <a:pos x="46" y="117"/>
                  </a:cxn>
                  <a:cxn ang="0">
                    <a:pos x="0" y="91"/>
                  </a:cxn>
                  <a:cxn ang="0">
                    <a:pos x="60" y="111"/>
                  </a:cxn>
                  <a:cxn ang="0">
                    <a:pos x="108" y="115"/>
                  </a:cxn>
                  <a:cxn ang="0">
                    <a:pos x="144" y="107"/>
                  </a:cxn>
                  <a:cxn ang="0">
                    <a:pos x="174" y="83"/>
                  </a:cxn>
                  <a:cxn ang="0">
                    <a:pos x="172" y="107"/>
                  </a:cxn>
                  <a:cxn ang="0">
                    <a:pos x="202" y="101"/>
                  </a:cxn>
                  <a:cxn ang="0">
                    <a:pos x="239" y="81"/>
                  </a:cxn>
                  <a:cxn ang="0">
                    <a:pos x="255" y="54"/>
                  </a:cxn>
                  <a:cxn ang="0">
                    <a:pos x="251" y="18"/>
                  </a:cxn>
                  <a:cxn ang="0">
                    <a:pos x="210" y="36"/>
                  </a:cxn>
                  <a:cxn ang="0">
                    <a:pos x="138" y="48"/>
                  </a:cxn>
                  <a:cxn ang="0">
                    <a:pos x="66" y="40"/>
                  </a:cxn>
                  <a:cxn ang="0">
                    <a:pos x="78" y="34"/>
                  </a:cxn>
                </a:cxnLst>
                <a:rect l="0" t="0" r="r" b="b"/>
                <a:pathLst>
                  <a:path w="265" h="243">
                    <a:moveTo>
                      <a:pt x="78" y="34"/>
                    </a:moveTo>
                    <a:lnTo>
                      <a:pt x="110" y="36"/>
                    </a:lnTo>
                    <a:lnTo>
                      <a:pt x="130" y="36"/>
                    </a:lnTo>
                    <a:lnTo>
                      <a:pt x="128" y="0"/>
                    </a:lnTo>
                    <a:lnTo>
                      <a:pt x="142" y="20"/>
                    </a:lnTo>
                    <a:lnTo>
                      <a:pt x="152" y="30"/>
                    </a:lnTo>
                    <a:lnTo>
                      <a:pt x="166" y="34"/>
                    </a:lnTo>
                    <a:lnTo>
                      <a:pt x="194" y="30"/>
                    </a:lnTo>
                    <a:lnTo>
                      <a:pt x="214" y="22"/>
                    </a:lnTo>
                    <a:lnTo>
                      <a:pt x="231" y="14"/>
                    </a:lnTo>
                    <a:lnTo>
                      <a:pt x="247" y="10"/>
                    </a:lnTo>
                    <a:lnTo>
                      <a:pt x="253" y="2"/>
                    </a:lnTo>
                    <a:lnTo>
                      <a:pt x="249" y="14"/>
                    </a:lnTo>
                    <a:lnTo>
                      <a:pt x="259" y="28"/>
                    </a:lnTo>
                    <a:lnTo>
                      <a:pt x="263" y="44"/>
                    </a:lnTo>
                    <a:lnTo>
                      <a:pt x="261" y="62"/>
                    </a:lnTo>
                    <a:lnTo>
                      <a:pt x="249" y="81"/>
                    </a:lnTo>
                    <a:lnTo>
                      <a:pt x="259" y="101"/>
                    </a:lnTo>
                    <a:lnTo>
                      <a:pt x="265" y="125"/>
                    </a:lnTo>
                    <a:lnTo>
                      <a:pt x="257" y="149"/>
                    </a:lnTo>
                    <a:lnTo>
                      <a:pt x="243" y="161"/>
                    </a:lnTo>
                    <a:lnTo>
                      <a:pt x="243" y="201"/>
                    </a:lnTo>
                    <a:lnTo>
                      <a:pt x="229" y="223"/>
                    </a:lnTo>
                    <a:lnTo>
                      <a:pt x="200" y="233"/>
                    </a:lnTo>
                    <a:lnTo>
                      <a:pt x="70" y="243"/>
                    </a:lnTo>
                    <a:lnTo>
                      <a:pt x="6" y="219"/>
                    </a:lnTo>
                    <a:lnTo>
                      <a:pt x="44" y="231"/>
                    </a:lnTo>
                    <a:lnTo>
                      <a:pt x="78" y="237"/>
                    </a:lnTo>
                    <a:lnTo>
                      <a:pt x="104" y="235"/>
                    </a:lnTo>
                    <a:lnTo>
                      <a:pt x="124" y="229"/>
                    </a:lnTo>
                    <a:lnTo>
                      <a:pt x="132" y="209"/>
                    </a:lnTo>
                    <a:lnTo>
                      <a:pt x="132" y="235"/>
                    </a:lnTo>
                    <a:lnTo>
                      <a:pt x="162" y="231"/>
                    </a:lnTo>
                    <a:lnTo>
                      <a:pt x="202" y="229"/>
                    </a:lnTo>
                    <a:lnTo>
                      <a:pt x="221" y="219"/>
                    </a:lnTo>
                    <a:lnTo>
                      <a:pt x="229" y="203"/>
                    </a:lnTo>
                    <a:lnTo>
                      <a:pt x="237" y="183"/>
                    </a:lnTo>
                    <a:lnTo>
                      <a:pt x="239" y="169"/>
                    </a:lnTo>
                    <a:lnTo>
                      <a:pt x="218" y="173"/>
                    </a:lnTo>
                    <a:lnTo>
                      <a:pt x="194" y="179"/>
                    </a:lnTo>
                    <a:lnTo>
                      <a:pt x="166" y="181"/>
                    </a:lnTo>
                    <a:lnTo>
                      <a:pt x="136" y="183"/>
                    </a:lnTo>
                    <a:lnTo>
                      <a:pt x="114" y="181"/>
                    </a:lnTo>
                    <a:lnTo>
                      <a:pt x="90" y="179"/>
                    </a:lnTo>
                    <a:lnTo>
                      <a:pt x="64" y="171"/>
                    </a:lnTo>
                    <a:lnTo>
                      <a:pt x="34" y="161"/>
                    </a:lnTo>
                    <a:lnTo>
                      <a:pt x="16" y="145"/>
                    </a:lnTo>
                    <a:lnTo>
                      <a:pt x="42" y="159"/>
                    </a:lnTo>
                    <a:lnTo>
                      <a:pt x="60" y="161"/>
                    </a:lnTo>
                    <a:lnTo>
                      <a:pt x="84" y="165"/>
                    </a:lnTo>
                    <a:lnTo>
                      <a:pt x="108" y="169"/>
                    </a:lnTo>
                    <a:lnTo>
                      <a:pt x="136" y="171"/>
                    </a:lnTo>
                    <a:lnTo>
                      <a:pt x="156" y="163"/>
                    </a:lnTo>
                    <a:lnTo>
                      <a:pt x="174" y="153"/>
                    </a:lnTo>
                    <a:lnTo>
                      <a:pt x="178" y="169"/>
                    </a:lnTo>
                    <a:lnTo>
                      <a:pt x="190" y="167"/>
                    </a:lnTo>
                    <a:lnTo>
                      <a:pt x="212" y="165"/>
                    </a:lnTo>
                    <a:lnTo>
                      <a:pt x="229" y="163"/>
                    </a:lnTo>
                    <a:lnTo>
                      <a:pt x="237" y="157"/>
                    </a:lnTo>
                    <a:lnTo>
                      <a:pt x="243" y="147"/>
                    </a:lnTo>
                    <a:lnTo>
                      <a:pt x="249" y="137"/>
                    </a:lnTo>
                    <a:lnTo>
                      <a:pt x="253" y="125"/>
                    </a:lnTo>
                    <a:lnTo>
                      <a:pt x="251" y="113"/>
                    </a:lnTo>
                    <a:lnTo>
                      <a:pt x="247" y="103"/>
                    </a:lnTo>
                    <a:lnTo>
                      <a:pt x="235" y="103"/>
                    </a:lnTo>
                    <a:lnTo>
                      <a:pt x="210" y="109"/>
                    </a:lnTo>
                    <a:lnTo>
                      <a:pt x="186" y="117"/>
                    </a:lnTo>
                    <a:lnTo>
                      <a:pt x="160" y="121"/>
                    </a:lnTo>
                    <a:lnTo>
                      <a:pt x="132" y="123"/>
                    </a:lnTo>
                    <a:lnTo>
                      <a:pt x="106" y="125"/>
                    </a:lnTo>
                    <a:lnTo>
                      <a:pt x="74" y="125"/>
                    </a:lnTo>
                    <a:lnTo>
                      <a:pt x="46" y="117"/>
                    </a:lnTo>
                    <a:lnTo>
                      <a:pt x="24" y="109"/>
                    </a:lnTo>
                    <a:lnTo>
                      <a:pt x="0" y="91"/>
                    </a:lnTo>
                    <a:lnTo>
                      <a:pt x="40" y="105"/>
                    </a:lnTo>
                    <a:lnTo>
                      <a:pt x="60" y="111"/>
                    </a:lnTo>
                    <a:lnTo>
                      <a:pt x="84" y="117"/>
                    </a:lnTo>
                    <a:lnTo>
                      <a:pt x="108" y="115"/>
                    </a:lnTo>
                    <a:lnTo>
                      <a:pt x="126" y="113"/>
                    </a:lnTo>
                    <a:lnTo>
                      <a:pt x="144" y="107"/>
                    </a:lnTo>
                    <a:lnTo>
                      <a:pt x="158" y="93"/>
                    </a:lnTo>
                    <a:lnTo>
                      <a:pt x="174" y="83"/>
                    </a:lnTo>
                    <a:lnTo>
                      <a:pt x="164" y="99"/>
                    </a:lnTo>
                    <a:lnTo>
                      <a:pt x="172" y="107"/>
                    </a:lnTo>
                    <a:lnTo>
                      <a:pt x="180" y="105"/>
                    </a:lnTo>
                    <a:lnTo>
                      <a:pt x="202" y="101"/>
                    </a:lnTo>
                    <a:lnTo>
                      <a:pt x="221" y="95"/>
                    </a:lnTo>
                    <a:lnTo>
                      <a:pt x="239" y="81"/>
                    </a:lnTo>
                    <a:lnTo>
                      <a:pt x="253" y="68"/>
                    </a:lnTo>
                    <a:lnTo>
                      <a:pt x="255" y="54"/>
                    </a:lnTo>
                    <a:lnTo>
                      <a:pt x="253" y="38"/>
                    </a:lnTo>
                    <a:lnTo>
                      <a:pt x="251" y="18"/>
                    </a:lnTo>
                    <a:lnTo>
                      <a:pt x="233" y="24"/>
                    </a:lnTo>
                    <a:lnTo>
                      <a:pt x="210" y="36"/>
                    </a:lnTo>
                    <a:lnTo>
                      <a:pt x="176" y="46"/>
                    </a:lnTo>
                    <a:lnTo>
                      <a:pt x="138" y="48"/>
                    </a:lnTo>
                    <a:lnTo>
                      <a:pt x="100" y="46"/>
                    </a:lnTo>
                    <a:lnTo>
                      <a:pt x="66" y="40"/>
                    </a:lnTo>
                    <a:lnTo>
                      <a:pt x="34" y="28"/>
                    </a:lnTo>
                    <a:lnTo>
                      <a:pt x="78" y="34"/>
                    </a:lnTo>
                    <a:close/>
                  </a:path>
                </a:pathLst>
              </a:custGeom>
              <a:solidFill>
                <a:srgbClr val="DF9F7F"/>
              </a:solidFill>
              <a:ln w="9525">
                <a:noFill/>
                <a:round/>
                <a:headEnd/>
                <a:tailEnd/>
              </a:ln>
            </p:spPr>
            <p:txBody>
              <a:bodyPr/>
              <a:lstStyle/>
              <a:p>
                <a:endParaRPr lang="en-GB"/>
              </a:p>
            </p:txBody>
          </p:sp>
          <p:sp>
            <p:nvSpPr>
              <p:cNvPr id="360511" name="Freeform 63"/>
              <p:cNvSpPr>
                <a:spLocks/>
              </p:cNvSpPr>
              <p:nvPr/>
            </p:nvSpPr>
            <p:spPr bwMode="auto">
              <a:xfrm>
                <a:off x="2331" y="3156"/>
                <a:ext cx="89" cy="15"/>
              </a:xfrm>
              <a:custGeom>
                <a:avLst/>
                <a:gdLst/>
                <a:ahLst/>
                <a:cxnLst>
                  <a:cxn ang="0">
                    <a:pos x="178" y="0"/>
                  </a:cxn>
                  <a:cxn ang="0">
                    <a:pos x="160" y="12"/>
                  </a:cxn>
                  <a:cxn ang="0">
                    <a:pos x="146" y="28"/>
                  </a:cxn>
                  <a:cxn ang="0">
                    <a:pos x="128" y="24"/>
                  </a:cxn>
                  <a:cxn ang="0">
                    <a:pos x="110" y="14"/>
                  </a:cxn>
                  <a:cxn ang="0">
                    <a:pos x="92" y="14"/>
                  </a:cxn>
                  <a:cxn ang="0">
                    <a:pos x="62" y="22"/>
                  </a:cxn>
                  <a:cxn ang="0">
                    <a:pos x="40" y="30"/>
                  </a:cxn>
                  <a:cxn ang="0">
                    <a:pos x="56" y="18"/>
                  </a:cxn>
                  <a:cxn ang="0">
                    <a:pos x="26" y="14"/>
                  </a:cxn>
                  <a:cxn ang="0">
                    <a:pos x="0" y="10"/>
                  </a:cxn>
                  <a:cxn ang="0">
                    <a:pos x="34" y="8"/>
                  </a:cxn>
                  <a:cxn ang="0">
                    <a:pos x="62" y="12"/>
                  </a:cxn>
                  <a:cxn ang="0">
                    <a:pos x="84" y="12"/>
                  </a:cxn>
                  <a:cxn ang="0">
                    <a:pos x="100" y="8"/>
                  </a:cxn>
                  <a:cxn ang="0">
                    <a:pos x="116" y="8"/>
                  </a:cxn>
                  <a:cxn ang="0">
                    <a:pos x="128" y="14"/>
                  </a:cxn>
                  <a:cxn ang="0">
                    <a:pos x="146" y="20"/>
                  </a:cxn>
                  <a:cxn ang="0">
                    <a:pos x="178" y="0"/>
                  </a:cxn>
                </a:cxnLst>
                <a:rect l="0" t="0" r="r" b="b"/>
                <a:pathLst>
                  <a:path w="178" h="30">
                    <a:moveTo>
                      <a:pt x="178" y="0"/>
                    </a:moveTo>
                    <a:lnTo>
                      <a:pt x="160" y="12"/>
                    </a:lnTo>
                    <a:lnTo>
                      <a:pt x="146" y="28"/>
                    </a:lnTo>
                    <a:lnTo>
                      <a:pt x="128" y="24"/>
                    </a:lnTo>
                    <a:lnTo>
                      <a:pt x="110" y="14"/>
                    </a:lnTo>
                    <a:lnTo>
                      <a:pt x="92" y="14"/>
                    </a:lnTo>
                    <a:lnTo>
                      <a:pt x="62" y="22"/>
                    </a:lnTo>
                    <a:lnTo>
                      <a:pt x="40" y="30"/>
                    </a:lnTo>
                    <a:lnTo>
                      <a:pt x="56" y="18"/>
                    </a:lnTo>
                    <a:lnTo>
                      <a:pt x="26" y="14"/>
                    </a:lnTo>
                    <a:lnTo>
                      <a:pt x="0" y="10"/>
                    </a:lnTo>
                    <a:lnTo>
                      <a:pt x="34" y="8"/>
                    </a:lnTo>
                    <a:lnTo>
                      <a:pt x="62" y="12"/>
                    </a:lnTo>
                    <a:lnTo>
                      <a:pt x="84" y="12"/>
                    </a:lnTo>
                    <a:lnTo>
                      <a:pt x="100" y="8"/>
                    </a:lnTo>
                    <a:lnTo>
                      <a:pt x="116" y="8"/>
                    </a:lnTo>
                    <a:lnTo>
                      <a:pt x="128" y="14"/>
                    </a:lnTo>
                    <a:lnTo>
                      <a:pt x="146" y="20"/>
                    </a:lnTo>
                    <a:lnTo>
                      <a:pt x="178" y="0"/>
                    </a:lnTo>
                    <a:close/>
                  </a:path>
                </a:pathLst>
              </a:custGeom>
              <a:solidFill>
                <a:srgbClr val="DF9F7F"/>
              </a:solidFill>
              <a:ln w="9525">
                <a:noFill/>
                <a:round/>
                <a:headEnd/>
                <a:tailEnd/>
              </a:ln>
            </p:spPr>
            <p:txBody>
              <a:bodyPr/>
              <a:lstStyle/>
              <a:p>
                <a:endParaRPr lang="en-GB"/>
              </a:p>
            </p:txBody>
          </p:sp>
        </p:grpSp>
      </p:grpSp>
      <p:grpSp>
        <p:nvGrpSpPr>
          <p:cNvPr id="360512" name="Group 64"/>
          <p:cNvGrpSpPr>
            <a:grpSpLocks/>
          </p:cNvGrpSpPr>
          <p:nvPr/>
        </p:nvGrpSpPr>
        <p:grpSpPr bwMode="auto">
          <a:xfrm>
            <a:off x="3824288" y="5457825"/>
            <a:ext cx="1855787" cy="619125"/>
            <a:chOff x="2409" y="3300"/>
            <a:chExt cx="1169" cy="390"/>
          </a:xfrm>
        </p:grpSpPr>
        <p:sp>
          <p:nvSpPr>
            <p:cNvPr id="360513" name="Freeform 65"/>
            <p:cNvSpPr>
              <a:spLocks/>
            </p:cNvSpPr>
            <p:nvPr/>
          </p:nvSpPr>
          <p:spPr bwMode="auto">
            <a:xfrm>
              <a:off x="2409" y="3315"/>
              <a:ext cx="435" cy="375"/>
            </a:xfrm>
            <a:custGeom>
              <a:avLst/>
              <a:gdLst/>
              <a:ahLst/>
              <a:cxnLst>
                <a:cxn ang="0">
                  <a:pos x="185" y="0"/>
                </a:cxn>
                <a:cxn ang="0">
                  <a:pos x="0" y="671"/>
                </a:cxn>
                <a:cxn ang="0">
                  <a:pos x="700" y="749"/>
                </a:cxn>
                <a:cxn ang="0">
                  <a:pos x="870" y="54"/>
                </a:cxn>
                <a:cxn ang="0">
                  <a:pos x="185" y="0"/>
                </a:cxn>
              </a:cxnLst>
              <a:rect l="0" t="0" r="r" b="b"/>
              <a:pathLst>
                <a:path w="870" h="749">
                  <a:moveTo>
                    <a:pt x="185" y="0"/>
                  </a:moveTo>
                  <a:lnTo>
                    <a:pt x="0" y="671"/>
                  </a:lnTo>
                  <a:lnTo>
                    <a:pt x="700" y="749"/>
                  </a:lnTo>
                  <a:lnTo>
                    <a:pt x="870" y="54"/>
                  </a:lnTo>
                  <a:lnTo>
                    <a:pt x="185" y="0"/>
                  </a:lnTo>
                  <a:close/>
                </a:path>
              </a:pathLst>
            </a:custGeom>
            <a:solidFill>
              <a:srgbClr val="C0C0C0"/>
            </a:solidFill>
            <a:ln w="9525">
              <a:noFill/>
              <a:round/>
              <a:headEnd/>
              <a:tailEnd/>
            </a:ln>
          </p:spPr>
          <p:txBody>
            <a:bodyPr/>
            <a:lstStyle/>
            <a:p>
              <a:endParaRPr lang="en-GB"/>
            </a:p>
          </p:txBody>
        </p:sp>
        <p:sp>
          <p:nvSpPr>
            <p:cNvPr id="360514" name="Freeform 66"/>
            <p:cNvSpPr>
              <a:spLocks/>
            </p:cNvSpPr>
            <p:nvPr/>
          </p:nvSpPr>
          <p:spPr bwMode="auto">
            <a:xfrm>
              <a:off x="2598" y="3300"/>
              <a:ext cx="519" cy="288"/>
            </a:xfrm>
            <a:custGeom>
              <a:avLst/>
              <a:gdLst/>
              <a:ahLst/>
              <a:cxnLst>
                <a:cxn ang="0">
                  <a:pos x="0" y="125"/>
                </a:cxn>
                <a:cxn ang="0">
                  <a:pos x="323" y="576"/>
                </a:cxn>
                <a:cxn ang="0">
                  <a:pos x="1038" y="359"/>
                </a:cxn>
                <a:cxn ang="0">
                  <a:pos x="685" y="0"/>
                </a:cxn>
                <a:cxn ang="0">
                  <a:pos x="0" y="125"/>
                </a:cxn>
              </a:cxnLst>
              <a:rect l="0" t="0" r="r" b="b"/>
              <a:pathLst>
                <a:path w="1038" h="576">
                  <a:moveTo>
                    <a:pt x="0" y="125"/>
                  </a:moveTo>
                  <a:lnTo>
                    <a:pt x="323" y="576"/>
                  </a:lnTo>
                  <a:lnTo>
                    <a:pt x="1038" y="359"/>
                  </a:lnTo>
                  <a:lnTo>
                    <a:pt x="685" y="0"/>
                  </a:lnTo>
                  <a:lnTo>
                    <a:pt x="0" y="125"/>
                  </a:lnTo>
                  <a:close/>
                </a:path>
              </a:pathLst>
            </a:custGeom>
            <a:solidFill>
              <a:srgbClr val="9F9F9F"/>
            </a:solidFill>
            <a:ln w="9525">
              <a:noFill/>
              <a:round/>
              <a:headEnd/>
              <a:tailEnd/>
            </a:ln>
          </p:spPr>
          <p:txBody>
            <a:bodyPr/>
            <a:lstStyle/>
            <a:p>
              <a:endParaRPr lang="en-GB"/>
            </a:p>
          </p:txBody>
        </p:sp>
        <p:sp>
          <p:nvSpPr>
            <p:cNvPr id="360515" name="Freeform 67"/>
            <p:cNvSpPr>
              <a:spLocks/>
            </p:cNvSpPr>
            <p:nvPr/>
          </p:nvSpPr>
          <p:spPr bwMode="auto">
            <a:xfrm>
              <a:off x="2958" y="3312"/>
              <a:ext cx="620" cy="246"/>
            </a:xfrm>
            <a:custGeom>
              <a:avLst/>
              <a:gdLst/>
              <a:ahLst/>
              <a:cxnLst>
                <a:cxn ang="0">
                  <a:pos x="0" y="54"/>
                </a:cxn>
                <a:cxn ang="0">
                  <a:pos x="862" y="0"/>
                </a:cxn>
                <a:cxn ang="0">
                  <a:pos x="1239" y="348"/>
                </a:cxn>
                <a:cxn ang="0">
                  <a:pos x="245" y="492"/>
                </a:cxn>
                <a:cxn ang="0">
                  <a:pos x="0" y="54"/>
                </a:cxn>
              </a:cxnLst>
              <a:rect l="0" t="0" r="r" b="b"/>
              <a:pathLst>
                <a:path w="1239" h="492">
                  <a:moveTo>
                    <a:pt x="0" y="54"/>
                  </a:moveTo>
                  <a:lnTo>
                    <a:pt x="862" y="0"/>
                  </a:lnTo>
                  <a:lnTo>
                    <a:pt x="1239" y="348"/>
                  </a:lnTo>
                  <a:lnTo>
                    <a:pt x="245" y="492"/>
                  </a:lnTo>
                  <a:lnTo>
                    <a:pt x="0" y="54"/>
                  </a:lnTo>
                  <a:close/>
                </a:path>
              </a:pathLst>
            </a:custGeom>
            <a:solidFill>
              <a:srgbClr val="DFDFDF"/>
            </a:solidFill>
            <a:ln w="9525">
              <a:noFill/>
              <a:round/>
              <a:headEnd/>
              <a:tailEnd/>
            </a:ln>
          </p:spPr>
          <p:txBody>
            <a:bodyPr/>
            <a:lstStyle/>
            <a:p>
              <a:endParaRPr lang="en-GB"/>
            </a:p>
          </p:txBody>
        </p:sp>
      </p:grpSp>
      <p:grpSp>
        <p:nvGrpSpPr>
          <p:cNvPr id="360516" name="Group 68"/>
          <p:cNvGrpSpPr>
            <a:grpSpLocks/>
          </p:cNvGrpSpPr>
          <p:nvPr/>
        </p:nvGrpSpPr>
        <p:grpSpPr bwMode="auto">
          <a:xfrm>
            <a:off x="4914900" y="3594100"/>
            <a:ext cx="1924050" cy="1951038"/>
            <a:chOff x="3096" y="2126"/>
            <a:chExt cx="1212" cy="1229"/>
          </a:xfrm>
        </p:grpSpPr>
        <p:grpSp>
          <p:nvGrpSpPr>
            <p:cNvPr id="360517" name="Group 69"/>
            <p:cNvGrpSpPr>
              <a:grpSpLocks/>
            </p:cNvGrpSpPr>
            <p:nvPr/>
          </p:nvGrpSpPr>
          <p:grpSpPr bwMode="auto">
            <a:xfrm>
              <a:off x="3253" y="2126"/>
              <a:ext cx="1055" cy="1195"/>
              <a:chOff x="3253" y="2126"/>
              <a:chExt cx="1055" cy="1195"/>
            </a:xfrm>
          </p:grpSpPr>
          <p:sp>
            <p:nvSpPr>
              <p:cNvPr id="360518" name="Freeform 70"/>
              <p:cNvSpPr>
                <a:spLocks/>
              </p:cNvSpPr>
              <p:nvPr/>
            </p:nvSpPr>
            <p:spPr bwMode="auto">
              <a:xfrm>
                <a:off x="3253" y="2573"/>
                <a:ext cx="1055" cy="748"/>
              </a:xfrm>
              <a:custGeom>
                <a:avLst/>
                <a:gdLst/>
                <a:ahLst/>
                <a:cxnLst>
                  <a:cxn ang="0">
                    <a:pos x="1254" y="13"/>
                  </a:cxn>
                  <a:cxn ang="0">
                    <a:pos x="1362" y="0"/>
                  </a:cxn>
                  <a:cxn ang="0">
                    <a:pos x="1470" y="13"/>
                  </a:cxn>
                  <a:cxn ang="0">
                    <a:pos x="1523" y="37"/>
                  </a:cxn>
                  <a:cxn ang="0">
                    <a:pos x="1649" y="133"/>
                  </a:cxn>
                  <a:cxn ang="0">
                    <a:pos x="1727" y="211"/>
                  </a:cxn>
                  <a:cxn ang="0">
                    <a:pos x="1811" y="324"/>
                  </a:cxn>
                  <a:cxn ang="0">
                    <a:pos x="1883" y="438"/>
                  </a:cxn>
                  <a:cxn ang="0">
                    <a:pos x="1937" y="528"/>
                  </a:cxn>
                  <a:cxn ang="0">
                    <a:pos x="1961" y="575"/>
                  </a:cxn>
                  <a:cxn ang="0">
                    <a:pos x="1997" y="719"/>
                  </a:cxn>
                  <a:cxn ang="0">
                    <a:pos x="2044" y="940"/>
                  </a:cxn>
                  <a:cxn ang="0">
                    <a:pos x="2074" y="1095"/>
                  </a:cxn>
                  <a:cxn ang="0">
                    <a:pos x="2092" y="1299"/>
                  </a:cxn>
                  <a:cxn ang="0">
                    <a:pos x="2110" y="1466"/>
                  </a:cxn>
                  <a:cxn ang="0">
                    <a:pos x="1661" y="1472"/>
                  </a:cxn>
                  <a:cxn ang="0">
                    <a:pos x="1386" y="1490"/>
                  </a:cxn>
                  <a:cxn ang="0">
                    <a:pos x="1170" y="1496"/>
                  </a:cxn>
                  <a:cxn ang="0">
                    <a:pos x="563" y="1466"/>
                  </a:cxn>
                  <a:cxn ang="0">
                    <a:pos x="324" y="1454"/>
                  </a:cxn>
                  <a:cxn ang="0">
                    <a:pos x="126" y="1442"/>
                  </a:cxn>
                  <a:cxn ang="0">
                    <a:pos x="132" y="1376"/>
                  </a:cxn>
                  <a:cxn ang="0">
                    <a:pos x="108" y="1305"/>
                  </a:cxn>
                  <a:cxn ang="0">
                    <a:pos x="48" y="1257"/>
                  </a:cxn>
                  <a:cxn ang="0">
                    <a:pos x="0" y="1227"/>
                  </a:cxn>
                  <a:cxn ang="0">
                    <a:pos x="252" y="1137"/>
                  </a:cxn>
                  <a:cxn ang="0">
                    <a:pos x="461" y="1053"/>
                  </a:cxn>
                  <a:cxn ang="0">
                    <a:pos x="551" y="1012"/>
                  </a:cxn>
                  <a:cxn ang="0">
                    <a:pos x="629" y="976"/>
                  </a:cxn>
                  <a:cxn ang="0">
                    <a:pos x="683" y="898"/>
                  </a:cxn>
                  <a:cxn ang="0">
                    <a:pos x="695" y="868"/>
                  </a:cxn>
                  <a:cxn ang="0">
                    <a:pos x="701" y="802"/>
                  </a:cxn>
                  <a:cxn ang="0">
                    <a:pos x="707" y="761"/>
                  </a:cxn>
                  <a:cxn ang="0">
                    <a:pos x="731" y="683"/>
                  </a:cxn>
                  <a:cxn ang="0">
                    <a:pos x="743" y="647"/>
                  </a:cxn>
                  <a:cxn ang="0">
                    <a:pos x="749" y="587"/>
                  </a:cxn>
                  <a:cxn ang="0">
                    <a:pos x="761" y="498"/>
                  </a:cxn>
                  <a:cxn ang="0">
                    <a:pos x="791" y="444"/>
                  </a:cxn>
                  <a:cxn ang="0">
                    <a:pos x="791" y="384"/>
                  </a:cxn>
                  <a:cxn ang="0">
                    <a:pos x="941" y="211"/>
                  </a:cxn>
                  <a:cxn ang="0">
                    <a:pos x="971" y="241"/>
                  </a:cxn>
                  <a:cxn ang="0">
                    <a:pos x="1254" y="13"/>
                  </a:cxn>
                </a:cxnLst>
                <a:rect l="0" t="0" r="r" b="b"/>
                <a:pathLst>
                  <a:path w="2110" h="1496">
                    <a:moveTo>
                      <a:pt x="1254" y="13"/>
                    </a:moveTo>
                    <a:lnTo>
                      <a:pt x="1362" y="0"/>
                    </a:lnTo>
                    <a:lnTo>
                      <a:pt x="1470" y="13"/>
                    </a:lnTo>
                    <a:lnTo>
                      <a:pt x="1523" y="37"/>
                    </a:lnTo>
                    <a:lnTo>
                      <a:pt x="1649" y="133"/>
                    </a:lnTo>
                    <a:lnTo>
                      <a:pt x="1727" y="211"/>
                    </a:lnTo>
                    <a:lnTo>
                      <a:pt x="1811" y="324"/>
                    </a:lnTo>
                    <a:lnTo>
                      <a:pt x="1883" y="438"/>
                    </a:lnTo>
                    <a:lnTo>
                      <a:pt x="1937" y="528"/>
                    </a:lnTo>
                    <a:lnTo>
                      <a:pt x="1961" y="575"/>
                    </a:lnTo>
                    <a:lnTo>
                      <a:pt x="1997" y="719"/>
                    </a:lnTo>
                    <a:lnTo>
                      <a:pt x="2044" y="940"/>
                    </a:lnTo>
                    <a:lnTo>
                      <a:pt x="2074" y="1095"/>
                    </a:lnTo>
                    <a:lnTo>
                      <a:pt x="2092" y="1299"/>
                    </a:lnTo>
                    <a:lnTo>
                      <a:pt x="2110" y="1466"/>
                    </a:lnTo>
                    <a:lnTo>
                      <a:pt x="1661" y="1472"/>
                    </a:lnTo>
                    <a:lnTo>
                      <a:pt x="1386" y="1490"/>
                    </a:lnTo>
                    <a:lnTo>
                      <a:pt x="1170" y="1496"/>
                    </a:lnTo>
                    <a:lnTo>
                      <a:pt x="563" y="1466"/>
                    </a:lnTo>
                    <a:lnTo>
                      <a:pt x="324" y="1454"/>
                    </a:lnTo>
                    <a:lnTo>
                      <a:pt x="126" y="1442"/>
                    </a:lnTo>
                    <a:lnTo>
                      <a:pt x="132" y="1376"/>
                    </a:lnTo>
                    <a:lnTo>
                      <a:pt x="108" y="1305"/>
                    </a:lnTo>
                    <a:lnTo>
                      <a:pt x="48" y="1257"/>
                    </a:lnTo>
                    <a:lnTo>
                      <a:pt x="0" y="1227"/>
                    </a:lnTo>
                    <a:lnTo>
                      <a:pt x="252" y="1137"/>
                    </a:lnTo>
                    <a:lnTo>
                      <a:pt x="461" y="1053"/>
                    </a:lnTo>
                    <a:lnTo>
                      <a:pt x="551" y="1012"/>
                    </a:lnTo>
                    <a:lnTo>
                      <a:pt x="629" y="976"/>
                    </a:lnTo>
                    <a:lnTo>
                      <a:pt x="683" y="898"/>
                    </a:lnTo>
                    <a:lnTo>
                      <a:pt x="695" y="868"/>
                    </a:lnTo>
                    <a:lnTo>
                      <a:pt x="701" y="802"/>
                    </a:lnTo>
                    <a:lnTo>
                      <a:pt x="707" y="761"/>
                    </a:lnTo>
                    <a:lnTo>
                      <a:pt x="731" y="683"/>
                    </a:lnTo>
                    <a:lnTo>
                      <a:pt x="743" y="647"/>
                    </a:lnTo>
                    <a:lnTo>
                      <a:pt x="749" y="587"/>
                    </a:lnTo>
                    <a:lnTo>
                      <a:pt x="761" y="498"/>
                    </a:lnTo>
                    <a:lnTo>
                      <a:pt x="791" y="444"/>
                    </a:lnTo>
                    <a:lnTo>
                      <a:pt x="791" y="384"/>
                    </a:lnTo>
                    <a:lnTo>
                      <a:pt x="941" y="211"/>
                    </a:lnTo>
                    <a:lnTo>
                      <a:pt x="971" y="241"/>
                    </a:lnTo>
                    <a:lnTo>
                      <a:pt x="1254" y="13"/>
                    </a:lnTo>
                    <a:close/>
                  </a:path>
                </a:pathLst>
              </a:custGeom>
              <a:solidFill>
                <a:srgbClr val="5F5F5F"/>
              </a:solidFill>
              <a:ln w="9525">
                <a:noFill/>
                <a:round/>
                <a:headEnd/>
                <a:tailEnd/>
              </a:ln>
            </p:spPr>
            <p:txBody>
              <a:bodyPr/>
              <a:lstStyle/>
              <a:p>
                <a:endParaRPr lang="en-GB"/>
              </a:p>
            </p:txBody>
          </p:sp>
          <p:sp>
            <p:nvSpPr>
              <p:cNvPr id="360519" name="Freeform 71"/>
              <p:cNvSpPr>
                <a:spLocks/>
              </p:cNvSpPr>
              <p:nvPr/>
            </p:nvSpPr>
            <p:spPr bwMode="auto">
              <a:xfrm>
                <a:off x="3951" y="2751"/>
                <a:ext cx="207" cy="567"/>
              </a:xfrm>
              <a:custGeom>
                <a:avLst/>
                <a:gdLst/>
                <a:ahLst/>
                <a:cxnLst>
                  <a:cxn ang="0">
                    <a:pos x="323" y="0"/>
                  </a:cxn>
                  <a:cxn ang="0">
                    <a:pos x="365" y="42"/>
                  </a:cxn>
                  <a:cxn ang="0">
                    <a:pos x="377" y="138"/>
                  </a:cxn>
                  <a:cxn ang="0">
                    <a:pos x="377" y="239"/>
                  </a:cxn>
                  <a:cxn ang="0">
                    <a:pos x="377" y="305"/>
                  </a:cxn>
                  <a:cxn ang="0">
                    <a:pos x="413" y="341"/>
                  </a:cxn>
                  <a:cxn ang="0">
                    <a:pos x="383" y="359"/>
                  </a:cxn>
                  <a:cxn ang="0">
                    <a:pos x="377" y="425"/>
                  </a:cxn>
                  <a:cxn ang="0">
                    <a:pos x="359" y="460"/>
                  </a:cxn>
                  <a:cxn ang="0">
                    <a:pos x="347" y="514"/>
                  </a:cxn>
                  <a:cxn ang="0">
                    <a:pos x="329" y="538"/>
                  </a:cxn>
                  <a:cxn ang="0">
                    <a:pos x="329" y="598"/>
                  </a:cxn>
                  <a:cxn ang="0">
                    <a:pos x="305" y="658"/>
                  </a:cxn>
                  <a:cxn ang="0">
                    <a:pos x="299" y="759"/>
                  </a:cxn>
                  <a:cxn ang="0">
                    <a:pos x="281" y="861"/>
                  </a:cxn>
                  <a:cxn ang="0">
                    <a:pos x="269" y="885"/>
                  </a:cxn>
                  <a:cxn ang="0">
                    <a:pos x="269" y="921"/>
                  </a:cxn>
                  <a:cxn ang="0">
                    <a:pos x="239" y="927"/>
                  </a:cxn>
                  <a:cxn ang="0">
                    <a:pos x="239" y="951"/>
                  </a:cxn>
                  <a:cxn ang="0">
                    <a:pos x="227" y="986"/>
                  </a:cxn>
                  <a:cxn ang="0">
                    <a:pos x="191" y="1028"/>
                  </a:cxn>
                  <a:cxn ang="0">
                    <a:pos x="155" y="1076"/>
                  </a:cxn>
                  <a:cxn ang="0">
                    <a:pos x="131" y="1136"/>
                  </a:cxn>
                  <a:cxn ang="0">
                    <a:pos x="30" y="1136"/>
                  </a:cxn>
                  <a:cxn ang="0">
                    <a:pos x="191" y="992"/>
                  </a:cxn>
                  <a:cxn ang="0">
                    <a:pos x="221" y="933"/>
                  </a:cxn>
                  <a:cxn ang="0">
                    <a:pos x="209" y="873"/>
                  </a:cxn>
                  <a:cxn ang="0">
                    <a:pos x="245" y="843"/>
                  </a:cxn>
                  <a:cxn ang="0">
                    <a:pos x="245" y="658"/>
                  </a:cxn>
                  <a:cxn ang="0">
                    <a:pos x="137" y="640"/>
                  </a:cxn>
                  <a:cxn ang="0">
                    <a:pos x="72" y="622"/>
                  </a:cxn>
                  <a:cxn ang="0">
                    <a:pos x="0" y="598"/>
                  </a:cxn>
                  <a:cxn ang="0">
                    <a:pos x="227" y="592"/>
                  </a:cxn>
                  <a:cxn ang="0">
                    <a:pos x="263" y="574"/>
                  </a:cxn>
                  <a:cxn ang="0">
                    <a:pos x="257" y="538"/>
                  </a:cxn>
                  <a:cxn ang="0">
                    <a:pos x="191" y="526"/>
                  </a:cxn>
                  <a:cxn ang="0">
                    <a:pos x="119" y="520"/>
                  </a:cxn>
                  <a:cxn ang="0">
                    <a:pos x="215" y="496"/>
                  </a:cxn>
                  <a:cxn ang="0">
                    <a:pos x="239" y="478"/>
                  </a:cxn>
                  <a:cxn ang="0">
                    <a:pos x="155" y="395"/>
                  </a:cxn>
                  <a:cxn ang="0">
                    <a:pos x="78" y="353"/>
                  </a:cxn>
                  <a:cxn ang="0">
                    <a:pos x="30" y="299"/>
                  </a:cxn>
                  <a:cxn ang="0">
                    <a:pos x="12" y="287"/>
                  </a:cxn>
                  <a:cxn ang="0">
                    <a:pos x="66" y="281"/>
                  </a:cxn>
                  <a:cxn ang="0">
                    <a:pos x="131" y="311"/>
                  </a:cxn>
                  <a:cxn ang="0">
                    <a:pos x="215" y="359"/>
                  </a:cxn>
                  <a:cxn ang="0">
                    <a:pos x="287" y="389"/>
                  </a:cxn>
                  <a:cxn ang="0">
                    <a:pos x="329" y="377"/>
                  </a:cxn>
                  <a:cxn ang="0">
                    <a:pos x="353" y="329"/>
                  </a:cxn>
                  <a:cxn ang="0">
                    <a:pos x="353" y="227"/>
                  </a:cxn>
                  <a:cxn ang="0">
                    <a:pos x="323" y="0"/>
                  </a:cxn>
                </a:cxnLst>
                <a:rect l="0" t="0" r="r" b="b"/>
                <a:pathLst>
                  <a:path w="413" h="1136">
                    <a:moveTo>
                      <a:pt x="323" y="0"/>
                    </a:moveTo>
                    <a:lnTo>
                      <a:pt x="365" y="42"/>
                    </a:lnTo>
                    <a:lnTo>
                      <a:pt x="377" y="138"/>
                    </a:lnTo>
                    <a:lnTo>
                      <a:pt x="377" y="239"/>
                    </a:lnTo>
                    <a:lnTo>
                      <a:pt x="377" y="305"/>
                    </a:lnTo>
                    <a:lnTo>
                      <a:pt x="413" y="341"/>
                    </a:lnTo>
                    <a:lnTo>
                      <a:pt x="383" y="359"/>
                    </a:lnTo>
                    <a:lnTo>
                      <a:pt x="377" y="425"/>
                    </a:lnTo>
                    <a:lnTo>
                      <a:pt x="359" y="460"/>
                    </a:lnTo>
                    <a:lnTo>
                      <a:pt x="347" y="514"/>
                    </a:lnTo>
                    <a:lnTo>
                      <a:pt x="329" y="538"/>
                    </a:lnTo>
                    <a:lnTo>
                      <a:pt x="329" y="598"/>
                    </a:lnTo>
                    <a:lnTo>
                      <a:pt x="305" y="658"/>
                    </a:lnTo>
                    <a:lnTo>
                      <a:pt x="299" y="759"/>
                    </a:lnTo>
                    <a:lnTo>
                      <a:pt x="281" y="861"/>
                    </a:lnTo>
                    <a:lnTo>
                      <a:pt x="269" y="885"/>
                    </a:lnTo>
                    <a:lnTo>
                      <a:pt x="269" y="921"/>
                    </a:lnTo>
                    <a:lnTo>
                      <a:pt x="239" y="927"/>
                    </a:lnTo>
                    <a:lnTo>
                      <a:pt x="239" y="951"/>
                    </a:lnTo>
                    <a:lnTo>
                      <a:pt x="227" y="986"/>
                    </a:lnTo>
                    <a:lnTo>
                      <a:pt x="191" y="1028"/>
                    </a:lnTo>
                    <a:lnTo>
                      <a:pt x="155" y="1076"/>
                    </a:lnTo>
                    <a:lnTo>
                      <a:pt x="131" y="1136"/>
                    </a:lnTo>
                    <a:lnTo>
                      <a:pt x="30" y="1136"/>
                    </a:lnTo>
                    <a:lnTo>
                      <a:pt x="191" y="992"/>
                    </a:lnTo>
                    <a:lnTo>
                      <a:pt x="221" y="933"/>
                    </a:lnTo>
                    <a:lnTo>
                      <a:pt x="209" y="873"/>
                    </a:lnTo>
                    <a:lnTo>
                      <a:pt x="245" y="843"/>
                    </a:lnTo>
                    <a:lnTo>
                      <a:pt x="245" y="658"/>
                    </a:lnTo>
                    <a:lnTo>
                      <a:pt x="137" y="640"/>
                    </a:lnTo>
                    <a:lnTo>
                      <a:pt x="72" y="622"/>
                    </a:lnTo>
                    <a:lnTo>
                      <a:pt x="0" y="598"/>
                    </a:lnTo>
                    <a:lnTo>
                      <a:pt x="227" y="592"/>
                    </a:lnTo>
                    <a:lnTo>
                      <a:pt x="263" y="574"/>
                    </a:lnTo>
                    <a:lnTo>
                      <a:pt x="257" y="538"/>
                    </a:lnTo>
                    <a:lnTo>
                      <a:pt x="191" y="526"/>
                    </a:lnTo>
                    <a:lnTo>
                      <a:pt x="119" y="520"/>
                    </a:lnTo>
                    <a:lnTo>
                      <a:pt x="215" y="496"/>
                    </a:lnTo>
                    <a:lnTo>
                      <a:pt x="239" y="478"/>
                    </a:lnTo>
                    <a:lnTo>
                      <a:pt x="155" y="395"/>
                    </a:lnTo>
                    <a:lnTo>
                      <a:pt x="78" y="353"/>
                    </a:lnTo>
                    <a:lnTo>
                      <a:pt x="30" y="299"/>
                    </a:lnTo>
                    <a:lnTo>
                      <a:pt x="12" y="287"/>
                    </a:lnTo>
                    <a:lnTo>
                      <a:pt x="66" y="281"/>
                    </a:lnTo>
                    <a:lnTo>
                      <a:pt x="131" y="311"/>
                    </a:lnTo>
                    <a:lnTo>
                      <a:pt x="215" y="359"/>
                    </a:lnTo>
                    <a:lnTo>
                      <a:pt x="287" y="389"/>
                    </a:lnTo>
                    <a:lnTo>
                      <a:pt x="329" y="377"/>
                    </a:lnTo>
                    <a:lnTo>
                      <a:pt x="353" y="329"/>
                    </a:lnTo>
                    <a:lnTo>
                      <a:pt x="353" y="227"/>
                    </a:lnTo>
                    <a:lnTo>
                      <a:pt x="323" y="0"/>
                    </a:lnTo>
                    <a:close/>
                  </a:path>
                </a:pathLst>
              </a:custGeom>
              <a:solidFill>
                <a:srgbClr val="3F3F3F"/>
              </a:solidFill>
              <a:ln w="9525">
                <a:noFill/>
                <a:round/>
                <a:headEnd/>
                <a:tailEnd/>
              </a:ln>
            </p:spPr>
            <p:txBody>
              <a:bodyPr/>
              <a:lstStyle/>
              <a:p>
                <a:endParaRPr lang="en-GB"/>
              </a:p>
            </p:txBody>
          </p:sp>
          <p:sp>
            <p:nvSpPr>
              <p:cNvPr id="360520" name="Freeform 72"/>
              <p:cNvSpPr>
                <a:spLocks/>
              </p:cNvSpPr>
              <p:nvPr/>
            </p:nvSpPr>
            <p:spPr bwMode="auto">
              <a:xfrm>
                <a:off x="3372" y="2900"/>
                <a:ext cx="412" cy="392"/>
              </a:xfrm>
              <a:custGeom>
                <a:avLst/>
                <a:gdLst/>
                <a:ahLst/>
                <a:cxnLst>
                  <a:cxn ang="0">
                    <a:pos x="0" y="783"/>
                  </a:cxn>
                  <a:cxn ang="0">
                    <a:pos x="515" y="604"/>
                  </a:cxn>
                  <a:cxn ang="0">
                    <a:pos x="557" y="568"/>
                  </a:cxn>
                  <a:cxn ang="0">
                    <a:pos x="599" y="508"/>
                  </a:cxn>
                  <a:cxn ang="0">
                    <a:pos x="605" y="448"/>
                  </a:cxn>
                  <a:cxn ang="0">
                    <a:pos x="611" y="275"/>
                  </a:cxn>
                  <a:cxn ang="0">
                    <a:pos x="629" y="395"/>
                  </a:cxn>
                  <a:cxn ang="0">
                    <a:pos x="665" y="424"/>
                  </a:cxn>
                  <a:cxn ang="0">
                    <a:pos x="689" y="329"/>
                  </a:cxn>
                  <a:cxn ang="0">
                    <a:pos x="713" y="239"/>
                  </a:cxn>
                  <a:cxn ang="0">
                    <a:pos x="798" y="0"/>
                  </a:cxn>
                  <a:cxn ang="0">
                    <a:pos x="744" y="203"/>
                  </a:cxn>
                  <a:cxn ang="0">
                    <a:pos x="713" y="329"/>
                  </a:cxn>
                  <a:cxn ang="0">
                    <a:pos x="695" y="424"/>
                  </a:cxn>
                  <a:cxn ang="0">
                    <a:pos x="665" y="484"/>
                  </a:cxn>
                  <a:cxn ang="0">
                    <a:pos x="629" y="532"/>
                  </a:cxn>
                  <a:cxn ang="0">
                    <a:pos x="671" y="568"/>
                  </a:cxn>
                  <a:cxn ang="0">
                    <a:pos x="725" y="562"/>
                  </a:cxn>
                  <a:cxn ang="0">
                    <a:pos x="822" y="478"/>
                  </a:cxn>
                  <a:cxn ang="0">
                    <a:pos x="695" y="628"/>
                  </a:cxn>
                  <a:cxn ang="0">
                    <a:pos x="563" y="657"/>
                  </a:cxn>
                  <a:cxn ang="0">
                    <a:pos x="413" y="687"/>
                  </a:cxn>
                  <a:cxn ang="0">
                    <a:pos x="269" y="717"/>
                  </a:cxn>
                  <a:cxn ang="0">
                    <a:pos x="108" y="753"/>
                  </a:cxn>
                  <a:cxn ang="0">
                    <a:pos x="0" y="783"/>
                  </a:cxn>
                </a:cxnLst>
                <a:rect l="0" t="0" r="r" b="b"/>
                <a:pathLst>
                  <a:path w="822" h="783">
                    <a:moveTo>
                      <a:pt x="0" y="783"/>
                    </a:moveTo>
                    <a:lnTo>
                      <a:pt x="515" y="604"/>
                    </a:lnTo>
                    <a:lnTo>
                      <a:pt x="557" y="568"/>
                    </a:lnTo>
                    <a:lnTo>
                      <a:pt x="599" y="508"/>
                    </a:lnTo>
                    <a:lnTo>
                      <a:pt x="605" y="448"/>
                    </a:lnTo>
                    <a:lnTo>
                      <a:pt x="611" y="275"/>
                    </a:lnTo>
                    <a:lnTo>
                      <a:pt x="629" y="395"/>
                    </a:lnTo>
                    <a:lnTo>
                      <a:pt x="665" y="424"/>
                    </a:lnTo>
                    <a:lnTo>
                      <a:pt x="689" y="329"/>
                    </a:lnTo>
                    <a:lnTo>
                      <a:pt x="713" y="239"/>
                    </a:lnTo>
                    <a:lnTo>
                      <a:pt x="798" y="0"/>
                    </a:lnTo>
                    <a:lnTo>
                      <a:pt x="744" y="203"/>
                    </a:lnTo>
                    <a:lnTo>
                      <a:pt x="713" y="329"/>
                    </a:lnTo>
                    <a:lnTo>
                      <a:pt x="695" y="424"/>
                    </a:lnTo>
                    <a:lnTo>
                      <a:pt x="665" y="484"/>
                    </a:lnTo>
                    <a:lnTo>
                      <a:pt x="629" y="532"/>
                    </a:lnTo>
                    <a:lnTo>
                      <a:pt x="671" y="568"/>
                    </a:lnTo>
                    <a:lnTo>
                      <a:pt x="725" y="562"/>
                    </a:lnTo>
                    <a:lnTo>
                      <a:pt x="822" y="478"/>
                    </a:lnTo>
                    <a:lnTo>
                      <a:pt x="695" y="628"/>
                    </a:lnTo>
                    <a:lnTo>
                      <a:pt x="563" y="657"/>
                    </a:lnTo>
                    <a:lnTo>
                      <a:pt x="413" y="687"/>
                    </a:lnTo>
                    <a:lnTo>
                      <a:pt x="269" y="717"/>
                    </a:lnTo>
                    <a:lnTo>
                      <a:pt x="108" y="753"/>
                    </a:lnTo>
                    <a:lnTo>
                      <a:pt x="0" y="783"/>
                    </a:lnTo>
                    <a:close/>
                  </a:path>
                </a:pathLst>
              </a:custGeom>
              <a:solidFill>
                <a:srgbClr val="3F3F3F"/>
              </a:solidFill>
              <a:ln w="9525">
                <a:noFill/>
                <a:round/>
                <a:headEnd/>
                <a:tailEnd/>
              </a:ln>
            </p:spPr>
            <p:txBody>
              <a:bodyPr/>
              <a:lstStyle/>
              <a:p>
                <a:endParaRPr lang="en-GB"/>
              </a:p>
            </p:txBody>
          </p:sp>
          <p:sp>
            <p:nvSpPr>
              <p:cNvPr id="360521" name="Freeform 73"/>
              <p:cNvSpPr>
                <a:spLocks/>
              </p:cNvSpPr>
              <p:nvPr/>
            </p:nvSpPr>
            <p:spPr bwMode="auto">
              <a:xfrm>
                <a:off x="3738" y="2631"/>
                <a:ext cx="321" cy="652"/>
              </a:xfrm>
              <a:custGeom>
                <a:avLst/>
                <a:gdLst/>
                <a:ahLst/>
                <a:cxnLst>
                  <a:cxn ang="0">
                    <a:pos x="642" y="12"/>
                  </a:cxn>
                  <a:cxn ang="0">
                    <a:pos x="511" y="0"/>
                  </a:cxn>
                  <a:cxn ang="0">
                    <a:pos x="439" y="12"/>
                  </a:cxn>
                  <a:cxn ang="0">
                    <a:pos x="319" y="132"/>
                  </a:cxn>
                  <a:cxn ang="0">
                    <a:pos x="205" y="275"/>
                  </a:cxn>
                  <a:cxn ang="0">
                    <a:pos x="139" y="556"/>
                  </a:cxn>
                  <a:cxn ang="0">
                    <a:pos x="115" y="634"/>
                  </a:cxn>
                  <a:cxn ang="0">
                    <a:pos x="91" y="861"/>
                  </a:cxn>
                  <a:cxn ang="0">
                    <a:pos x="79" y="1022"/>
                  </a:cxn>
                  <a:cxn ang="0">
                    <a:pos x="0" y="1124"/>
                  </a:cxn>
                  <a:cxn ang="0">
                    <a:pos x="175" y="1303"/>
                  </a:cxn>
                  <a:cxn ang="0">
                    <a:pos x="91" y="1172"/>
                  </a:cxn>
                  <a:cxn ang="0">
                    <a:pos x="109" y="1160"/>
                  </a:cxn>
                  <a:cxn ang="0">
                    <a:pos x="229" y="1225"/>
                  </a:cxn>
                  <a:cxn ang="0">
                    <a:pos x="373" y="1261"/>
                  </a:cxn>
                  <a:cxn ang="0">
                    <a:pos x="181" y="1184"/>
                  </a:cxn>
                  <a:cxn ang="0">
                    <a:pos x="109" y="1118"/>
                  </a:cxn>
                  <a:cxn ang="0">
                    <a:pos x="109" y="1052"/>
                  </a:cxn>
                  <a:cxn ang="0">
                    <a:pos x="229" y="1046"/>
                  </a:cxn>
                  <a:cxn ang="0">
                    <a:pos x="103" y="1016"/>
                  </a:cxn>
                  <a:cxn ang="0">
                    <a:pos x="115" y="861"/>
                  </a:cxn>
                  <a:cxn ang="0">
                    <a:pos x="145" y="604"/>
                  </a:cxn>
                  <a:cxn ang="0">
                    <a:pos x="241" y="281"/>
                  </a:cxn>
                  <a:cxn ang="0">
                    <a:pos x="307" y="179"/>
                  </a:cxn>
                  <a:cxn ang="0">
                    <a:pos x="439" y="48"/>
                  </a:cxn>
                  <a:cxn ang="0">
                    <a:pos x="511" y="30"/>
                  </a:cxn>
                  <a:cxn ang="0">
                    <a:pos x="642" y="12"/>
                  </a:cxn>
                </a:cxnLst>
                <a:rect l="0" t="0" r="r" b="b"/>
                <a:pathLst>
                  <a:path w="642" h="1303">
                    <a:moveTo>
                      <a:pt x="642" y="12"/>
                    </a:moveTo>
                    <a:lnTo>
                      <a:pt x="511" y="0"/>
                    </a:lnTo>
                    <a:lnTo>
                      <a:pt x="439" y="12"/>
                    </a:lnTo>
                    <a:lnTo>
                      <a:pt x="319" y="132"/>
                    </a:lnTo>
                    <a:lnTo>
                      <a:pt x="205" y="275"/>
                    </a:lnTo>
                    <a:lnTo>
                      <a:pt x="139" y="556"/>
                    </a:lnTo>
                    <a:lnTo>
                      <a:pt x="115" y="634"/>
                    </a:lnTo>
                    <a:lnTo>
                      <a:pt x="91" y="861"/>
                    </a:lnTo>
                    <a:lnTo>
                      <a:pt x="79" y="1022"/>
                    </a:lnTo>
                    <a:lnTo>
                      <a:pt x="0" y="1124"/>
                    </a:lnTo>
                    <a:lnTo>
                      <a:pt x="175" y="1303"/>
                    </a:lnTo>
                    <a:lnTo>
                      <a:pt x="91" y="1172"/>
                    </a:lnTo>
                    <a:lnTo>
                      <a:pt x="109" y="1160"/>
                    </a:lnTo>
                    <a:lnTo>
                      <a:pt x="229" y="1225"/>
                    </a:lnTo>
                    <a:lnTo>
                      <a:pt x="373" y="1261"/>
                    </a:lnTo>
                    <a:lnTo>
                      <a:pt x="181" y="1184"/>
                    </a:lnTo>
                    <a:lnTo>
                      <a:pt x="109" y="1118"/>
                    </a:lnTo>
                    <a:lnTo>
                      <a:pt x="109" y="1052"/>
                    </a:lnTo>
                    <a:lnTo>
                      <a:pt x="229" y="1046"/>
                    </a:lnTo>
                    <a:lnTo>
                      <a:pt x="103" y="1016"/>
                    </a:lnTo>
                    <a:lnTo>
                      <a:pt x="115" y="861"/>
                    </a:lnTo>
                    <a:lnTo>
                      <a:pt x="145" y="604"/>
                    </a:lnTo>
                    <a:lnTo>
                      <a:pt x="241" y="281"/>
                    </a:lnTo>
                    <a:lnTo>
                      <a:pt x="307" y="179"/>
                    </a:lnTo>
                    <a:lnTo>
                      <a:pt x="439" y="48"/>
                    </a:lnTo>
                    <a:lnTo>
                      <a:pt x="511" y="30"/>
                    </a:lnTo>
                    <a:lnTo>
                      <a:pt x="642" y="12"/>
                    </a:lnTo>
                    <a:close/>
                  </a:path>
                </a:pathLst>
              </a:custGeom>
              <a:solidFill>
                <a:srgbClr val="3F3F3F"/>
              </a:solidFill>
              <a:ln w="9525">
                <a:noFill/>
                <a:round/>
                <a:headEnd/>
                <a:tailEnd/>
              </a:ln>
            </p:spPr>
            <p:txBody>
              <a:bodyPr/>
              <a:lstStyle/>
              <a:p>
                <a:endParaRPr lang="en-GB"/>
              </a:p>
            </p:txBody>
          </p:sp>
          <p:grpSp>
            <p:nvGrpSpPr>
              <p:cNvPr id="360522" name="Group 74"/>
              <p:cNvGrpSpPr>
                <a:grpSpLocks/>
              </p:cNvGrpSpPr>
              <p:nvPr/>
            </p:nvGrpSpPr>
            <p:grpSpPr bwMode="auto">
              <a:xfrm>
                <a:off x="3470" y="2126"/>
                <a:ext cx="525" cy="822"/>
                <a:chOff x="3470" y="2126"/>
                <a:chExt cx="525" cy="822"/>
              </a:xfrm>
            </p:grpSpPr>
            <p:sp>
              <p:nvSpPr>
                <p:cNvPr id="360523" name="Freeform 75"/>
                <p:cNvSpPr>
                  <a:spLocks/>
                </p:cNvSpPr>
                <p:nvPr/>
              </p:nvSpPr>
              <p:spPr bwMode="auto">
                <a:xfrm>
                  <a:off x="3694" y="2569"/>
                  <a:ext cx="189" cy="195"/>
                </a:xfrm>
                <a:custGeom>
                  <a:avLst/>
                  <a:gdLst/>
                  <a:ahLst/>
                  <a:cxnLst>
                    <a:cxn ang="0">
                      <a:pos x="331" y="0"/>
                    </a:cxn>
                    <a:cxn ang="0">
                      <a:pos x="72" y="229"/>
                    </a:cxn>
                    <a:cxn ang="0">
                      <a:pos x="54" y="199"/>
                    </a:cxn>
                    <a:cxn ang="0">
                      <a:pos x="14" y="294"/>
                    </a:cxn>
                    <a:cxn ang="0">
                      <a:pos x="0" y="348"/>
                    </a:cxn>
                    <a:cxn ang="0">
                      <a:pos x="30" y="318"/>
                    </a:cxn>
                    <a:cxn ang="0">
                      <a:pos x="58" y="255"/>
                    </a:cxn>
                    <a:cxn ang="0">
                      <a:pos x="113" y="388"/>
                    </a:cxn>
                    <a:cxn ang="0">
                      <a:pos x="199" y="286"/>
                    </a:cxn>
                    <a:cxn ang="0">
                      <a:pos x="295" y="127"/>
                    </a:cxn>
                    <a:cxn ang="0">
                      <a:pos x="379" y="25"/>
                    </a:cxn>
                    <a:cxn ang="0">
                      <a:pos x="331" y="0"/>
                    </a:cxn>
                  </a:cxnLst>
                  <a:rect l="0" t="0" r="r" b="b"/>
                  <a:pathLst>
                    <a:path w="379" h="388">
                      <a:moveTo>
                        <a:pt x="331" y="0"/>
                      </a:moveTo>
                      <a:lnTo>
                        <a:pt x="72" y="229"/>
                      </a:lnTo>
                      <a:lnTo>
                        <a:pt x="54" y="199"/>
                      </a:lnTo>
                      <a:lnTo>
                        <a:pt x="14" y="294"/>
                      </a:lnTo>
                      <a:lnTo>
                        <a:pt x="0" y="348"/>
                      </a:lnTo>
                      <a:lnTo>
                        <a:pt x="30" y="318"/>
                      </a:lnTo>
                      <a:lnTo>
                        <a:pt x="58" y="255"/>
                      </a:lnTo>
                      <a:lnTo>
                        <a:pt x="113" y="388"/>
                      </a:lnTo>
                      <a:lnTo>
                        <a:pt x="199" y="286"/>
                      </a:lnTo>
                      <a:lnTo>
                        <a:pt x="295" y="127"/>
                      </a:lnTo>
                      <a:lnTo>
                        <a:pt x="379" y="25"/>
                      </a:lnTo>
                      <a:lnTo>
                        <a:pt x="331" y="0"/>
                      </a:lnTo>
                      <a:close/>
                    </a:path>
                  </a:pathLst>
                </a:custGeom>
                <a:solidFill>
                  <a:srgbClr val="FFFFFF"/>
                </a:solidFill>
                <a:ln w="9525">
                  <a:noFill/>
                  <a:round/>
                  <a:headEnd/>
                  <a:tailEnd/>
                </a:ln>
              </p:spPr>
              <p:txBody>
                <a:bodyPr/>
                <a:lstStyle/>
                <a:p>
                  <a:endParaRPr lang="en-GB"/>
                </a:p>
              </p:txBody>
            </p:sp>
            <p:sp>
              <p:nvSpPr>
                <p:cNvPr id="360524" name="Freeform 76"/>
                <p:cNvSpPr>
                  <a:spLocks/>
                </p:cNvSpPr>
                <p:nvPr/>
              </p:nvSpPr>
              <p:spPr bwMode="auto">
                <a:xfrm>
                  <a:off x="3692" y="2697"/>
                  <a:ext cx="54" cy="243"/>
                </a:xfrm>
                <a:custGeom>
                  <a:avLst/>
                  <a:gdLst/>
                  <a:ahLst/>
                  <a:cxnLst>
                    <a:cxn ang="0">
                      <a:pos x="60" y="0"/>
                    </a:cxn>
                    <a:cxn ang="0">
                      <a:pos x="42" y="22"/>
                    </a:cxn>
                    <a:cxn ang="0">
                      <a:pos x="30" y="39"/>
                    </a:cxn>
                    <a:cxn ang="0">
                      <a:pos x="20" y="63"/>
                    </a:cxn>
                    <a:cxn ang="0">
                      <a:pos x="10" y="101"/>
                    </a:cxn>
                    <a:cxn ang="0">
                      <a:pos x="6" y="141"/>
                    </a:cxn>
                    <a:cxn ang="0">
                      <a:pos x="10" y="179"/>
                    </a:cxn>
                    <a:cxn ang="0">
                      <a:pos x="16" y="219"/>
                    </a:cxn>
                    <a:cxn ang="0">
                      <a:pos x="22" y="241"/>
                    </a:cxn>
                    <a:cxn ang="0">
                      <a:pos x="2" y="330"/>
                    </a:cxn>
                    <a:cxn ang="0">
                      <a:pos x="0" y="370"/>
                    </a:cxn>
                    <a:cxn ang="0">
                      <a:pos x="0" y="420"/>
                    </a:cxn>
                    <a:cxn ang="0">
                      <a:pos x="6" y="486"/>
                    </a:cxn>
                    <a:cxn ang="0">
                      <a:pos x="40" y="336"/>
                    </a:cxn>
                    <a:cxn ang="0">
                      <a:pos x="58" y="237"/>
                    </a:cxn>
                    <a:cxn ang="0">
                      <a:pos x="107" y="111"/>
                    </a:cxn>
                    <a:cxn ang="0">
                      <a:pos x="60" y="0"/>
                    </a:cxn>
                  </a:cxnLst>
                  <a:rect l="0" t="0" r="r" b="b"/>
                  <a:pathLst>
                    <a:path w="107" h="486">
                      <a:moveTo>
                        <a:pt x="60" y="0"/>
                      </a:moveTo>
                      <a:lnTo>
                        <a:pt x="42" y="22"/>
                      </a:lnTo>
                      <a:lnTo>
                        <a:pt x="30" y="39"/>
                      </a:lnTo>
                      <a:lnTo>
                        <a:pt x="20" y="63"/>
                      </a:lnTo>
                      <a:lnTo>
                        <a:pt x="10" y="101"/>
                      </a:lnTo>
                      <a:lnTo>
                        <a:pt x="6" y="141"/>
                      </a:lnTo>
                      <a:lnTo>
                        <a:pt x="10" y="179"/>
                      </a:lnTo>
                      <a:lnTo>
                        <a:pt x="16" y="219"/>
                      </a:lnTo>
                      <a:lnTo>
                        <a:pt x="22" y="241"/>
                      </a:lnTo>
                      <a:lnTo>
                        <a:pt x="2" y="330"/>
                      </a:lnTo>
                      <a:lnTo>
                        <a:pt x="0" y="370"/>
                      </a:lnTo>
                      <a:lnTo>
                        <a:pt x="0" y="420"/>
                      </a:lnTo>
                      <a:lnTo>
                        <a:pt x="6" y="486"/>
                      </a:lnTo>
                      <a:lnTo>
                        <a:pt x="40" y="336"/>
                      </a:lnTo>
                      <a:lnTo>
                        <a:pt x="58" y="237"/>
                      </a:lnTo>
                      <a:lnTo>
                        <a:pt x="107" y="111"/>
                      </a:lnTo>
                      <a:lnTo>
                        <a:pt x="60" y="0"/>
                      </a:lnTo>
                      <a:close/>
                    </a:path>
                  </a:pathLst>
                </a:custGeom>
                <a:solidFill>
                  <a:srgbClr val="000080"/>
                </a:solidFill>
                <a:ln w="9525">
                  <a:noFill/>
                  <a:round/>
                  <a:headEnd/>
                  <a:tailEnd/>
                </a:ln>
              </p:spPr>
              <p:txBody>
                <a:bodyPr/>
                <a:lstStyle/>
                <a:p>
                  <a:endParaRPr lang="en-GB"/>
                </a:p>
              </p:txBody>
            </p:sp>
            <p:sp>
              <p:nvSpPr>
                <p:cNvPr id="360525" name="Freeform 77"/>
                <p:cNvSpPr>
                  <a:spLocks/>
                </p:cNvSpPr>
                <p:nvPr/>
              </p:nvSpPr>
              <p:spPr bwMode="auto">
                <a:xfrm>
                  <a:off x="3694" y="2698"/>
                  <a:ext cx="51" cy="128"/>
                </a:xfrm>
                <a:custGeom>
                  <a:avLst/>
                  <a:gdLst/>
                  <a:ahLst/>
                  <a:cxnLst>
                    <a:cxn ang="0">
                      <a:pos x="54" y="0"/>
                    </a:cxn>
                    <a:cxn ang="0">
                      <a:pos x="36" y="22"/>
                    </a:cxn>
                    <a:cxn ang="0">
                      <a:pos x="24" y="39"/>
                    </a:cxn>
                    <a:cxn ang="0">
                      <a:pos x="14" y="63"/>
                    </a:cxn>
                    <a:cxn ang="0">
                      <a:pos x="4" y="101"/>
                    </a:cxn>
                    <a:cxn ang="0">
                      <a:pos x="0" y="141"/>
                    </a:cxn>
                    <a:cxn ang="0">
                      <a:pos x="4" y="179"/>
                    </a:cxn>
                    <a:cxn ang="0">
                      <a:pos x="10" y="219"/>
                    </a:cxn>
                    <a:cxn ang="0">
                      <a:pos x="16" y="241"/>
                    </a:cxn>
                    <a:cxn ang="0">
                      <a:pos x="44" y="257"/>
                    </a:cxn>
                    <a:cxn ang="0">
                      <a:pos x="52" y="231"/>
                    </a:cxn>
                    <a:cxn ang="0">
                      <a:pos x="101" y="111"/>
                    </a:cxn>
                    <a:cxn ang="0">
                      <a:pos x="54" y="0"/>
                    </a:cxn>
                  </a:cxnLst>
                  <a:rect l="0" t="0" r="r" b="b"/>
                  <a:pathLst>
                    <a:path w="101" h="257">
                      <a:moveTo>
                        <a:pt x="54" y="0"/>
                      </a:moveTo>
                      <a:lnTo>
                        <a:pt x="36" y="22"/>
                      </a:lnTo>
                      <a:lnTo>
                        <a:pt x="24" y="39"/>
                      </a:lnTo>
                      <a:lnTo>
                        <a:pt x="14" y="63"/>
                      </a:lnTo>
                      <a:lnTo>
                        <a:pt x="4" y="101"/>
                      </a:lnTo>
                      <a:lnTo>
                        <a:pt x="0" y="141"/>
                      </a:lnTo>
                      <a:lnTo>
                        <a:pt x="4" y="179"/>
                      </a:lnTo>
                      <a:lnTo>
                        <a:pt x="10" y="219"/>
                      </a:lnTo>
                      <a:lnTo>
                        <a:pt x="16" y="241"/>
                      </a:lnTo>
                      <a:lnTo>
                        <a:pt x="44" y="257"/>
                      </a:lnTo>
                      <a:lnTo>
                        <a:pt x="52" y="231"/>
                      </a:lnTo>
                      <a:lnTo>
                        <a:pt x="101" y="111"/>
                      </a:lnTo>
                      <a:lnTo>
                        <a:pt x="54" y="0"/>
                      </a:lnTo>
                      <a:close/>
                    </a:path>
                  </a:pathLst>
                </a:custGeom>
                <a:solidFill>
                  <a:srgbClr val="0000FF"/>
                </a:solidFill>
                <a:ln w="9525">
                  <a:noFill/>
                  <a:round/>
                  <a:headEnd/>
                  <a:tailEnd/>
                </a:ln>
              </p:spPr>
              <p:txBody>
                <a:bodyPr/>
                <a:lstStyle/>
                <a:p>
                  <a:endParaRPr lang="en-GB"/>
                </a:p>
              </p:txBody>
            </p:sp>
            <p:grpSp>
              <p:nvGrpSpPr>
                <p:cNvPr id="360526" name="Group 78"/>
                <p:cNvGrpSpPr>
                  <a:grpSpLocks/>
                </p:cNvGrpSpPr>
                <p:nvPr/>
              </p:nvGrpSpPr>
              <p:grpSpPr bwMode="auto">
                <a:xfrm>
                  <a:off x="3470" y="2126"/>
                  <a:ext cx="525" cy="571"/>
                  <a:chOff x="3470" y="2126"/>
                  <a:chExt cx="525" cy="571"/>
                </a:xfrm>
              </p:grpSpPr>
              <p:grpSp>
                <p:nvGrpSpPr>
                  <p:cNvPr id="360527" name="Group 79"/>
                  <p:cNvGrpSpPr>
                    <a:grpSpLocks/>
                  </p:cNvGrpSpPr>
                  <p:nvPr/>
                </p:nvGrpSpPr>
                <p:grpSpPr bwMode="auto">
                  <a:xfrm>
                    <a:off x="3526" y="2189"/>
                    <a:ext cx="388" cy="507"/>
                    <a:chOff x="3526" y="2189"/>
                    <a:chExt cx="388" cy="507"/>
                  </a:xfrm>
                </p:grpSpPr>
                <p:sp>
                  <p:nvSpPr>
                    <p:cNvPr id="360528" name="Freeform 80"/>
                    <p:cNvSpPr>
                      <a:spLocks/>
                    </p:cNvSpPr>
                    <p:nvPr/>
                  </p:nvSpPr>
                  <p:spPr bwMode="auto">
                    <a:xfrm>
                      <a:off x="3526" y="2189"/>
                      <a:ext cx="388" cy="507"/>
                    </a:xfrm>
                    <a:custGeom>
                      <a:avLst/>
                      <a:gdLst/>
                      <a:ahLst/>
                      <a:cxnLst>
                        <a:cxn ang="0">
                          <a:pos x="242" y="29"/>
                        </a:cxn>
                        <a:cxn ang="0">
                          <a:pos x="186" y="61"/>
                        </a:cxn>
                        <a:cxn ang="0">
                          <a:pos x="134" y="95"/>
                        </a:cxn>
                        <a:cxn ang="0">
                          <a:pos x="96" y="127"/>
                        </a:cxn>
                        <a:cxn ang="0">
                          <a:pos x="60" y="161"/>
                        </a:cxn>
                        <a:cxn ang="0">
                          <a:pos x="32" y="197"/>
                        </a:cxn>
                        <a:cxn ang="0">
                          <a:pos x="14" y="235"/>
                        </a:cxn>
                        <a:cxn ang="0">
                          <a:pos x="8" y="274"/>
                        </a:cxn>
                        <a:cxn ang="0">
                          <a:pos x="2" y="318"/>
                        </a:cxn>
                        <a:cxn ang="0">
                          <a:pos x="0" y="372"/>
                        </a:cxn>
                        <a:cxn ang="0">
                          <a:pos x="6" y="420"/>
                        </a:cxn>
                        <a:cxn ang="0">
                          <a:pos x="0" y="486"/>
                        </a:cxn>
                        <a:cxn ang="0">
                          <a:pos x="26" y="504"/>
                        </a:cxn>
                        <a:cxn ang="0">
                          <a:pos x="48" y="522"/>
                        </a:cxn>
                        <a:cxn ang="0">
                          <a:pos x="50" y="537"/>
                        </a:cxn>
                        <a:cxn ang="0">
                          <a:pos x="50" y="563"/>
                        </a:cxn>
                        <a:cxn ang="0">
                          <a:pos x="42" y="593"/>
                        </a:cxn>
                        <a:cxn ang="0">
                          <a:pos x="18" y="675"/>
                        </a:cxn>
                        <a:cxn ang="0">
                          <a:pos x="18" y="711"/>
                        </a:cxn>
                        <a:cxn ang="0">
                          <a:pos x="38" y="719"/>
                        </a:cxn>
                        <a:cxn ang="0">
                          <a:pos x="68" y="719"/>
                        </a:cxn>
                        <a:cxn ang="0">
                          <a:pos x="90" y="719"/>
                        </a:cxn>
                        <a:cxn ang="0">
                          <a:pos x="126" y="816"/>
                        </a:cxn>
                        <a:cxn ang="0">
                          <a:pos x="128" y="852"/>
                        </a:cxn>
                        <a:cxn ang="0">
                          <a:pos x="140" y="868"/>
                        </a:cxn>
                        <a:cxn ang="0">
                          <a:pos x="156" y="874"/>
                        </a:cxn>
                        <a:cxn ang="0">
                          <a:pos x="158" y="894"/>
                        </a:cxn>
                        <a:cxn ang="0">
                          <a:pos x="156" y="922"/>
                        </a:cxn>
                        <a:cxn ang="0">
                          <a:pos x="170" y="966"/>
                        </a:cxn>
                        <a:cxn ang="0">
                          <a:pos x="188" y="994"/>
                        </a:cxn>
                        <a:cxn ang="0">
                          <a:pos x="206" y="1006"/>
                        </a:cxn>
                        <a:cxn ang="0">
                          <a:pos x="248" y="1014"/>
                        </a:cxn>
                        <a:cxn ang="0">
                          <a:pos x="282" y="1012"/>
                        </a:cxn>
                        <a:cxn ang="0">
                          <a:pos x="330" y="990"/>
                        </a:cxn>
                        <a:cxn ang="0">
                          <a:pos x="386" y="958"/>
                        </a:cxn>
                        <a:cxn ang="0">
                          <a:pos x="410" y="988"/>
                        </a:cxn>
                        <a:cxn ang="0">
                          <a:pos x="747" y="717"/>
                        </a:cxn>
                        <a:cxn ang="0">
                          <a:pos x="727" y="671"/>
                        </a:cxn>
                        <a:cxn ang="0">
                          <a:pos x="747" y="609"/>
                        </a:cxn>
                        <a:cxn ang="0">
                          <a:pos x="769" y="527"/>
                        </a:cxn>
                        <a:cxn ang="0">
                          <a:pos x="777" y="424"/>
                        </a:cxn>
                        <a:cxn ang="0">
                          <a:pos x="775" y="346"/>
                        </a:cxn>
                        <a:cxn ang="0">
                          <a:pos x="753" y="217"/>
                        </a:cxn>
                        <a:cxn ang="0">
                          <a:pos x="721" y="101"/>
                        </a:cxn>
                        <a:cxn ang="0">
                          <a:pos x="685" y="17"/>
                        </a:cxn>
                        <a:cxn ang="0">
                          <a:pos x="549" y="0"/>
                        </a:cxn>
                        <a:cxn ang="0">
                          <a:pos x="342" y="2"/>
                        </a:cxn>
                        <a:cxn ang="0">
                          <a:pos x="242" y="29"/>
                        </a:cxn>
                      </a:cxnLst>
                      <a:rect l="0" t="0" r="r" b="b"/>
                      <a:pathLst>
                        <a:path w="777" h="1014">
                          <a:moveTo>
                            <a:pt x="242" y="29"/>
                          </a:moveTo>
                          <a:lnTo>
                            <a:pt x="186" y="61"/>
                          </a:lnTo>
                          <a:lnTo>
                            <a:pt x="134" y="95"/>
                          </a:lnTo>
                          <a:lnTo>
                            <a:pt x="96" y="127"/>
                          </a:lnTo>
                          <a:lnTo>
                            <a:pt x="60" y="161"/>
                          </a:lnTo>
                          <a:lnTo>
                            <a:pt x="32" y="197"/>
                          </a:lnTo>
                          <a:lnTo>
                            <a:pt x="14" y="235"/>
                          </a:lnTo>
                          <a:lnTo>
                            <a:pt x="8" y="274"/>
                          </a:lnTo>
                          <a:lnTo>
                            <a:pt x="2" y="318"/>
                          </a:lnTo>
                          <a:lnTo>
                            <a:pt x="0" y="372"/>
                          </a:lnTo>
                          <a:lnTo>
                            <a:pt x="6" y="420"/>
                          </a:lnTo>
                          <a:lnTo>
                            <a:pt x="0" y="486"/>
                          </a:lnTo>
                          <a:lnTo>
                            <a:pt x="26" y="504"/>
                          </a:lnTo>
                          <a:lnTo>
                            <a:pt x="48" y="522"/>
                          </a:lnTo>
                          <a:lnTo>
                            <a:pt x="50" y="537"/>
                          </a:lnTo>
                          <a:lnTo>
                            <a:pt x="50" y="563"/>
                          </a:lnTo>
                          <a:lnTo>
                            <a:pt x="42" y="593"/>
                          </a:lnTo>
                          <a:lnTo>
                            <a:pt x="18" y="675"/>
                          </a:lnTo>
                          <a:lnTo>
                            <a:pt x="18" y="711"/>
                          </a:lnTo>
                          <a:lnTo>
                            <a:pt x="38" y="719"/>
                          </a:lnTo>
                          <a:lnTo>
                            <a:pt x="68" y="719"/>
                          </a:lnTo>
                          <a:lnTo>
                            <a:pt x="90" y="719"/>
                          </a:lnTo>
                          <a:lnTo>
                            <a:pt x="126" y="816"/>
                          </a:lnTo>
                          <a:lnTo>
                            <a:pt x="128" y="852"/>
                          </a:lnTo>
                          <a:lnTo>
                            <a:pt x="140" y="868"/>
                          </a:lnTo>
                          <a:lnTo>
                            <a:pt x="156" y="874"/>
                          </a:lnTo>
                          <a:lnTo>
                            <a:pt x="158" y="894"/>
                          </a:lnTo>
                          <a:lnTo>
                            <a:pt x="156" y="922"/>
                          </a:lnTo>
                          <a:lnTo>
                            <a:pt x="170" y="966"/>
                          </a:lnTo>
                          <a:lnTo>
                            <a:pt x="188" y="994"/>
                          </a:lnTo>
                          <a:lnTo>
                            <a:pt x="206" y="1006"/>
                          </a:lnTo>
                          <a:lnTo>
                            <a:pt x="248" y="1014"/>
                          </a:lnTo>
                          <a:lnTo>
                            <a:pt x="282" y="1012"/>
                          </a:lnTo>
                          <a:lnTo>
                            <a:pt x="330" y="990"/>
                          </a:lnTo>
                          <a:lnTo>
                            <a:pt x="386" y="958"/>
                          </a:lnTo>
                          <a:lnTo>
                            <a:pt x="410" y="988"/>
                          </a:lnTo>
                          <a:lnTo>
                            <a:pt x="747" y="717"/>
                          </a:lnTo>
                          <a:lnTo>
                            <a:pt x="727" y="671"/>
                          </a:lnTo>
                          <a:lnTo>
                            <a:pt x="747" y="609"/>
                          </a:lnTo>
                          <a:lnTo>
                            <a:pt x="769" y="527"/>
                          </a:lnTo>
                          <a:lnTo>
                            <a:pt x="777" y="424"/>
                          </a:lnTo>
                          <a:lnTo>
                            <a:pt x="775" y="346"/>
                          </a:lnTo>
                          <a:lnTo>
                            <a:pt x="753" y="217"/>
                          </a:lnTo>
                          <a:lnTo>
                            <a:pt x="721" y="101"/>
                          </a:lnTo>
                          <a:lnTo>
                            <a:pt x="685" y="17"/>
                          </a:lnTo>
                          <a:lnTo>
                            <a:pt x="549" y="0"/>
                          </a:lnTo>
                          <a:lnTo>
                            <a:pt x="342" y="2"/>
                          </a:lnTo>
                          <a:lnTo>
                            <a:pt x="242" y="29"/>
                          </a:lnTo>
                          <a:close/>
                        </a:path>
                      </a:pathLst>
                    </a:custGeom>
                    <a:solidFill>
                      <a:srgbClr val="FFBFBF"/>
                    </a:solidFill>
                    <a:ln w="9525">
                      <a:noFill/>
                      <a:round/>
                      <a:headEnd/>
                      <a:tailEnd/>
                    </a:ln>
                  </p:spPr>
                  <p:txBody>
                    <a:bodyPr/>
                    <a:lstStyle/>
                    <a:p>
                      <a:endParaRPr lang="en-GB"/>
                    </a:p>
                  </p:txBody>
                </p:sp>
                <p:grpSp>
                  <p:nvGrpSpPr>
                    <p:cNvPr id="360529" name="Group 81"/>
                    <p:cNvGrpSpPr>
                      <a:grpSpLocks/>
                    </p:cNvGrpSpPr>
                    <p:nvPr/>
                  </p:nvGrpSpPr>
                  <p:grpSpPr bwMode="auto">
                    <a:xfrm>
                      <a:off x="3681" y="2445"/>
                      <a:ext cx="66" cy="119"/>
                      <a:chOff x="3681" y="2445"/>
                      <a:chExt cx="66" cy="119"/>
                    </a:xfrm>
                  </p:grpSpPr>
                  <p:sp>
                    <p:nvSpPr>
                      <p:cNvPr id="360530" name="Freeform 82"/>
                      <p:cNvSpPr>
                        <a:spLocks/>
                      </p:cNvSpPr>
                      <p:nvPr/>
                    </p:nvSpPr>
                    <p:spPr bwMode="auto">
                      <a:xfrm>
                        <a:off x="3681" y="2445"/>
                        <a:ext cx="50" cy="75"/>
                      </a:xfrm>
                      <a:custGeom>
                        <a:avLst/>
                        <a:gdLst/>
                        <a:ahLst/>
                        <a:cxnLst>
                          <a:cxn ang="0">
                            <a:pos x="0" y="63"/>
                          </a:cxn>
                          <a:cxn ang="0">
                            <a:pos x="10" y="31"/>
                          </a:cxn>
                          <a:cxn ang="0">
                            <a:pos x="18" y="10"/>
                          </a:cxn>
                          <a:cxn ang="0">
                            <a:pos x="26" y="4"/>
                          </a:cxn>
                          <a:cxn ang="0">
                            <a:pos x="40" y="0"/>
                          </a:cxn>
                          <a:cxn ang="0">
                            <a:pos x="56" y="0"/>
                          </a:cxn>
                          <a:cxn ang="0">
                            <a:pos x="72" y="4"/>
                          </a:cxn>
                          <a:cxn ang="0">
                            <a:pos x="84" y="11"/>
                          </a:cxn>
                          <a:cxn ang="0">
                            <a:pos x="92" y="27"/>
                          </a:cxn>
                          <a:cxn ang="0">
                            <a:pos x="98" y="53"/>
                          </a:cxn>
                          <a:cxn ang="0">
                            <a:pos x="100" y="75"/>
                          </a:cxn>
                          <a:cxn ang="0">
                            <a:pos x="96" y="105"/>
                          </a:cxn>
                          <a:cxn ang="0">
                            <a:pos x="90" y="133"/>
                          </a:cxn>
                          <a:cxn ang="0">
                            <a:pos x="78" y="151"/>
                          </a:cxn>
                          <a:cxn ang="0">
                            <a:pos x="72" y="129"/>
                          </a:cxn>
                          <a:cxn ang="0">
                            <a:pos x="84" y="109"/>
                          </a:cxn>
                          <a:cxn ang="0">
                            <a:pos x="76" y="83"/>
                          </a:cxn>
                          <a:cxn ang="0">
                            <a:pos x="66" y="93"/>
                          </a:cxn>
                          <a:cxn ang="0">
                            <a:pos x="44" y="103"/>
                          </a:cxn>
                          <a:cxn ang="0">
                            <a:pos x="36" y="81"/>
                          </a:cxn>
                          <a:cxn ang="0">
                            <a:pos x="54" y="73"/>
                          </a:cxn>
                          <a:cxn ang="0">
                            <a:pos x="72" y="69"/>
                          </a:cxn>
                          <a:cxn ang="0">
                            <a:pos x="72" y="55"/>
                          </a:cxn>
                          <a:cxn ang="0">
                            <a:pos x="70" y="37"/>
                          </a:cxn>
                          <a:cxn ang="0">
                            <a:pos x="80" y="39"/>
                          </a:cxn>
                          <a:cxn ang="0">
                            <a:pos x="78" y="17"/>
                          </a:cxn>
                          <a:cxn ang="0">
                            <a:pos x="74" y="11"/>
                          </a:cxn>
                          <a:cxn ang="0">
                            <a:pos x="58" y="10"/>
                          </a:cxn>
                          <a:cxn ang="0">
                            <a:pos x="30" y="11"/>
                          </a:cxn>
                          <a:cxn ang="0">
                            <a:pos x="16" y="33"/>
                          </a:cxn>
                          <a:cxn ang="0">
                            <a:pos x="0" y="63"/>
                          </a:cxn>
                        </a:cxnLst>
                        <a:rect l="0" t="0" r="r" b="b"/>
                        <a:pathLst>
                          <a:path w="100" h="151">
                            <a:moveTo>
                              <a:pt x="0" y="63"/>
                            </a:moveTo>
                            <a:lnTo>
                              <a:pt x="10" y="31"/>
                            </a:lnTo>
                            <a:lnTo>
                              <a:pt x="18" y="10"/>
                            </a:lnTo>
                            <a:lnTo>
                              <a:pt x="26" y="4"/>
                            </a:lnTo>
                            <a:lnTo>
                              <a:pt x="40" y="0"/>
                            </a:lnTo>
                            <a:lnTo>
                              <a:pt x="56" y="0"/>
                            </a:lnTo>
                            <a:lnTo>
                              <a:pt x="72" y="4"/>
                            </a:lnTo>
                            <a:lnTo>
                              <a:pt x="84" y="11"/>
                            </a:lnTo>
                            <a:lnTo>
                              <a:pt x="92" y="27"/>
                            </a:lnTo>
                            <a:lnTo>
                              <a:pt x="98" y="53"/>
                            </a:lnTo>
                            <a:lnTo>
                              <a:pt x="100" y="75"/>
                            </a:lnTo>
                            <a:lnTo>
                              <a:pt x="96" y="105"/>
                            </a:lnTo>
                            <a:lnTo>
                              <a:pt x="90" y="133"/>
                            </a:lnTo>
                            <a:lnTo>
                              <a:pt x="78" y="151"/>
                            </a:lnTo>
                            <a:lnTo>
                              <a:pt x="72" y="129"/>
                            </a:lnTo>
                            <a:lnTo>
                              <a:pt x="84" y="109"/>
                            </a:lnTo>
                            <a:lnTo>
                              <a:pt x="76" y="83"/>
                            </a:lnTo>
                            <a:lnTo>
                              <a:pt x="66" y="93"/>
                            </a:lnTo>
                            <a:lnTo>
                              <a:pt x="44" y="103"/>
                            </a:lnTo>
                            <a:lnTo>
                              <a:pt x="36" y="81"/>
                            </a:lnTo>
                            <a:lnTo>
                              <a:pt x="54" y="73"/>
                            </a:lnTo>
                            <a:lnTo>
                              <a:pt x="72" y="69"/>
                            </a:lnTo>
                            <a:lnTo>
                              <a:pt x="72" y="55"/>
                            </a:lnTo>
                            <a:lnTo>
                              <a:pt x="70" y="37"/>
                            </a:lnTo>
                            <a:lnTo>
                              <a:pt x="80" y="39"/>
                            </a:lnTo>
                            <a:lnTo>
                              <a:pt x="78" y="17"/>
                            </a:lnTo>
                            <a:lnTo>
                              <a:pt x="74" y="11"/>
                            </a:lnTo>
                            <a:lnTo>
                              <a:pt x="58" y="10"/>
                            </a:lnTo>
                            <a:lnTo>
                              <a:pt x="30" y="11"/>
                            </a:lnTo>
                            <a:lnTo>
                              <a:pt x="16" y="33"/>
                            </a:lnTo>
                            <a:lnTo>
                              <a:pt x="0" y="63"/>
                            </a:lnTo>
                            <a:close/>
                          </a:path>
                        </a:pathLst>
                      </a:custGeom>
                      <a:solidFill>
                        <a:srgbClr val="DF9F7F"/>
                      </a:solidFill>
                      <a:ln w="9525">
                        <a:noFill/>
                        <a:round/>
                        <a:headEnd/>
                        <a:tailEnd/>
                      </a:ln>
                    </p:spPr>
                    <p:txBody>
                      <a:bodyPr/>
                      <a:lstStyle/>
                      <a:p>
                        <a:endParaRPr lang="en-GB"/>
                      </a:p>
                    </p:txBody>
                  </p:sp>
                  <p:sp>
                    <p:nvSpPr>
                      <p:cNvPr id="360531" name="Freeform 83"/>
                      <p:cNvSpPr>
                        <a:spLocks/>
                      </p:cNvSpPr>
                      <p:nvPr/>
                    </p:nvSpPr>
                    <p:spPr bwMode="auto">
                      <a:xfrm>
                        <a:off x="3702" y="2522"/>
                        <a:ext cx="45" cy="42"/>
                      </a:xfrm>
                      <a:custGeom>
                        <a:avLst/>
                        <a:gdLst/>
                        <a:ahLst/>
                        <a:cxnLst>
                          <a:cxn ang="0">
                            <a:pos x="66" y="0"/>
                          </a:cxn>
                          <a:cxn ang="0">
                            <a:pos x="54" y="28"/>
                          </a:cxn>
                          <a:cxn ang="0">
                            <a:pos x="48" y="42"/>
                          </a:cxn>
                          <a:cxn ang="0">
                            <a:pos x="36" y="52"/>
                          </a:cxn>
                          <a:cxn ang="0">
                            <a:pos x="20" y="54"/>
                          </a:cxn>
                          <a:cxn ang="0">
                            <a:pos x="0" y="54"/>
                          </a:cxn>
                          <a:cxn ang="0">
                            <a:pos x="44" y="60"/>
                          </a:cxn>
                          <a:cxn ang="0">
                            <a:pos x="70" y="72"/>
                          </a:cxn>
                          <a:cxn ang="0">
                            <a:pos x="89" y="84"/>
                          </a:cxn>
                          <a:cxn ang="0">
                            <a:pos x="72" y="56"/>
                          </a:cxn>
                          <a:cxn ang="0">
                            <a:pos x="68" y="28"/>
                          </a:cxn>
                          <a:cxn ang="0">
                            <a:pos x="66" y="0"/>
                          </a:cxn>
                        </a:cxnLst>
                        <a:rect l="0" t="0" r="r" b="b"/>
                        <a:pathLst>
                          <a:path w="89" h="84">
                            <a:moveTo>
                              <a:pt x="66" y="0"/>
                            </a:moveTo>
                            <a:lnTo>
                              <a:pt x="54" y="28"/>
                            </a:lnTo>
                            <a:lnTo>
                              <a:pt x="48" y="42"/>
                            </a:lnTo>
                            <a:lnTo>
                              <a:pt x="36" y="52"/>
                            </a:lnTo>
                            <a:lnTo>
                              <a:pt x="20" y="54"/>
                            </a:lnTo>
                            <a:lnTo>
                              <a:pt x="0" y="54"/>
                            </a:lnTo>
                            <a:lnTo>
                              <a:pt x="44" y="60"/>
                            </a:lnTo>
                            <a:lnTo>
                              <a:pt x="70" y="72"/>
                            </a:lnTo>
                            <a:lnTo>
                              <a:pt x="89" y="84"/>
                            </a:lnTo>
                            <a:lnTo>
                              <a:pt x="72" y="56"/>
                            </a:lnTo>
                            <a:lnTo>
                              <a:pt x="68" y="28"/>
                            </a:lnTo>
                            <a:lnTo>
                              <a:pt x="66" y="0"/>
                            </a:lnTo>
                            <a:close/>
                          </a:path>
                        </a:pathLst>
                      </a:custGeom>
                      <a:solidFill>
                        <a:srgbClr val="DF9F7F"/>
                      </a:solidFill>
                      <a:ln w="9525">
                        <a:noFill/>
                        <a:round/>
                        <a:headEnd/>
                        <a:tailEnd/>
                      </a:ln>
                    </p:spPr>
                    <p:txBody>
                      <a:bodyPr/>
                      <a:lstStyle/>
                      <a:p>
                        <a:endParaRPr lang="en-GB"/>
                      </a:p>
                    </p:txBody>
                  </p:sp>
                </p:grpSp>
                <p:sp>
                  <p:nvSpPr>
                    <p:cNvPr id="360532" name="Freeform 84"/>
                    <p:cNvSpPr>
                      <a:spLocks/>
                    </p:cNvSpPr>
                    <p:nvPr/>
                  </p:nvSpPr>
                  <p:spPr bwMode="auto">
                    <a:xfrm>
                      <a:off x="3591" y="2515"/>
                      <a:ext cx="38" cy="57"/>
                    </a:xfrm>
                    <a:custGeom>
                      <a:avLst/>
                      <a:gdLst/>
                      <a:ahLst/>
                      <a:cxnLst>
                        <a:cxn ang="0">
                          <a:pos x="12" y="0"/>
                        </a:cxn>
                        <a:cxn ang="0">
                          <a:pos x="22" y="10"/>
                        </a:cxn>
                        <a:cxn ang="0">
                          <a:pos x="24" y="22"/>
                        </a:cxn>
                        <a:cxn ang="0">
                          <a:pos x="20" y="32"/>
                        </a:cxn>
                        <a:cxn ang="0">
                          <a:pos x="12" y="42"/>
                        </a:cxn>
                        <a:cxn ang="0">
                          <a:pos x="0" y="52"/>
                        </a:cxn>
                        <a:cxn ang="0">
                          <a:pos x="10" y="60"/>
                        </a:cxn>
                        <a:cxn ang="0">
                          <a:pos x="28" y="64"/>
                        </a:cxn>
                        <a:cxn ang="0">
                          <a:pos x="44" y="74"/>
                        </a:cxn>
                        <a:cxn ang="0">
                          <a:pos x="76" y="114"/>
                        </a:cxn>
                        <a:cxn ang="0">
                          <a:pos x="36" y="50"/>
                        </a:cxn>
                        <a:cxn ang="0">
                          <a:pos x="30" y="36"/>
                        </a:cxn>
                        <a:cxn ang="0">
                          <a:pos x="30" y="20"/>
                        </a:cxn>
                        <a:cxn ang="0">
                          <a:pos x="34" y="12"/>
                        </a:cxn>
                        <a:cxn ang="0">
                          <a:pos x="12" y="0"/>
                        </a:cxn>
                      </a:cxnLst>
                      <a:rect l="0" t="0" r="r" b="b"/>
                      <a:pathLst>
                        <a:path w="76" h="114">
                          <a:moveTo>
                            <a:pt x="12" y="0"/>
                          </a:moveTo>
                          <a:lnTo>
                            <a:pt x="22" y="10"/>
                          </a:lnTo>
                          <a:lnTo>
                            <a:pt x="24" y="22"/>
                          </a:lnTo>
                          <a:lnTo>
                            <a:pt x="20" y="32"/>
                          </a:lnTo>
                          <a:lnTo>
                            <a:pt x="12" y="42"/>
                          </a:lnTo>
                          <a:lnTo>
                            <a:pt x="0" y="52"/>
                          </a:lnTo>
                          <a:lnTo>
                            <a:pt x="10" y="60"/>
                          </a:lnTo>
                          <a:lnTo>
                            <a:pt x="28" y="64"/>
                          </a:lnTo>
                          <a:lnTo>
                            <a:pt x="44" y="74"/>
                          </a:lnTo>
                          <a:lnTo>
                            <a:pt x="76" y="114"/>
                          </a:lnTo>
                          <a:lnTo>
                            <a:pt x="36" y="50"/>
                          </a:lnTo>
                          <a:lnTo>
                            <a:pt x="30" y="36"/>
                          </a:lnTo>
                          <a:lnTo>
                            <a:pt x="30" y="20"/>
                          </a:lnTo>
                          <a:lnTo>
                            <a:pt x="34" y="12"/>
                          </a:lnTo>
                          <a:lnTo>
                            <a:pt x="12" y="0"/>
                          </a:lnTo>
                          <a:close/>
                        </a:path>
                      </a:pathLst>
                    </a:custGeom>
                    <a:solidFill>
                      <a:srgbClr val="DF9F7F"/>
                    </a:solidFill>
                    <a:ln w="9525">
                      <a:noFill/>
                      <a:round/>
                      <a:headEnd/>
                      <a:tailEnd/>
                    </a:ln>
                  </p:spPr>
                  <p:txBody>
                    <a:bodyPr/>
                    <a:lstStyle/>
                    <a:p>
                      <a:endParaRPr lang="en-GB"/>
                    </a:p>
                  </p:txBody>
                </p:sp>
              </p:grpSp>
              <p:grpSp>
                <p:nvGrpSpPr>
                  <p:cNvPr id="360533" name="Group 85"/>
                  <p:cNvGrpSpPr>
                    <a:grpSpLocks/>
                  </p:cNvGrpSpPr>
                  <p:nvPr/>
                </p:nvGrpSpPr>
                <p:grpSpPr bwMode="auto">
                  <a:xfrm>
                    <a:off x="3470" y="2126"/>
                    <a:ext cx="525" cy="571"/>
                    <a:chOff x="3470" y="2126"/>
                    <a:chExt cx="525" cy="571"/>
                  </a:xfrm>
                </p:grpSpPr>
                <p:sp>
                  <p:nvSpPr>
                    <p:cNvPr id="360534" name="Freeform 86"/>
                    <p:cNvSpPr>
                      <a:spLocks/>
                    </p:cNvSpPr>
                    <p:nvPr/>
                  </p:nvSpPr>
                  <p:spPr bwMode="auto">
                    <a:xfrm>
                      <a:off x="3470" y="2126"/>
                      <a:ext cx="525" cy="571"/>
                    </a:xfrm>
                    <a:custGeom>
                      <a:avLst/>
                      <a:gdLst/>
                      <a:ahLst/>
                      <a:cxnLst>
                        <a:cxn ang="0">
                          <a:pos x="455" y="2"/>
                        </a:cxn>
                        <a:cxn ang="0">
                          <a:pos x="379" y="18"/>
                        </a:cxn>
                        <a:cxn ang="0">
                          <a:pos x="295" y="50"/>
                        </a:cxn>
                        <a:cxn ang="0">
                          <a:pos x="211" y="126"/>
                        </a:cxn>
                        <a:cxn ang="0">
                          <a:pos x="89" y="221"/>
                        </a:cxn>
                        <a:cxn ang="0">
                          <a:pos x="37" y="263"/>
                        </a:cxn>
                        <a:cxn ang="0">
                          <a:pos x="8" y="307"/>
                        </a:cxn>
                        <a:cxn ang="0">
                          <a:pos x="0" y="357"/>
                        </a:cxn>
                        <a:cxn ang="0">
                          <a:pos x="6" y="412"/>
                        </a:cxn>
                        <a:cxn ang="0">
                          <a:pos x="35" y="464"/>
                        </a:cxn>
                        <a:cxn ang="0">
                          <a:pos x="79" y="486"/>
                        </a:cxn>
                        <a:cxn ang="0">
                          <a:pos x="147" y="500"/>
                        </a:cxn>
                        <a:cxn ang="0">
                          <a:pos x="115" y="438"/>
                        </a:cxn>
                        <a:cxn ang="0">
                          <a:pos x="125" y="367"/>
                        </a:cxn>
                        <a:cxn ang="0">
                          <a:pos x="153" y="321"/>
                        </a:cxn>
                        <a:cxn ang="0">
                          <a:pos x="197" y="283"/>
                        </a:cxn>
                        <a:cxn ang="0">
                          <a:pos x="323" y="237"/>
                        </a:cxn>
                        <a:cxn ang="0">
                          <a:pos x="291" y="269"/>
                        </a:cxn>
                        <a:cxn ang="0">
                          <a:pos x="241" y="287"/>
                        </a:cxn>
                        <a:cxn ang="0">
                          <a:pos x="199" y="307"/>
                        </a:cxn>
                        <a:cxn ang="0">
                          <a:pos x="181" y="343"/>
                        </a:cxn>
                        <a:cxn ang="0">
                          <a:pos x="177" y="385"/>
                        </a:cxn>
                        <a:cxn ang="0">
                          <a:pos x="191" y="444"/>
                        </a:cxn>
                        <a:cxn ang="0">
                          <a:pos x="231" y="528"/>
                        </a:cxn>
                        <a:cxn ang="0">
                          <a:pos x="303" y="685"/>
                        </a:cxn>
                        <a:cxn ang="0">
                          <a:pos x="345" y="749"/>
                        </a:cxn>
                        <a:cxn ang="0">
                          <a:pos x="357" y="910"/>
                        </a:cxn>
                        <a:cxn ang="0">
                          <a:pos x="361" y="960"/>
                        </a:cxn>
                        <a:cxn ang="0">
                          <a:pos x="321" y="996"/>
                        </a:cxn>
                        <a:cxn ang="0">
                          <a:pos x="271" y="1030"/>
                        </a:cxn>
                        <a:cxn ang="0">
                          <a:pos x="267" y="1060"/>
                        </a:cxn>
                        <a:cxn ang="0">
                          <a:pos x="277" y="1086"/>
                        </a:cxn>
                        <a:cxn ang="0">
                          <a:pos x="297" y="1120"/>
                        </a:cxn>
                        <a:cxn ang="0">
                          <a:pos x="327" y="1136"/>
                        </a:cxn>
                        <a:cxn ang="0">
                          <a:pos x="369" y="1142"/>
                        </a:cxn>
                        <a:cxn ang="0">
                          <a:pos x="409" y="1134"/>
                        </a:cxn>
                        <a:cxn ang="0">
                          <a:pos x="447" y="1116"/>
                        </a:cxn>
                        <a:cxn ang="0">
                          <a:pos x="485" y="1090"/>
                        </a:cxn>
                        <a:cxn ang="0">
                          <a:pos x="467" y="873"/>
                        </a:cxn>
                        <a:cxn ang="0">
                          <a:pos x="401" y="737"/>
                        </a:cxn>
                        <a:cxn ang="0">
                          <a:pos x="403" y="675"/>
                        </a:cxn>
                        <a:cxn ang="0">
                          <a:pos x="431" y="634"/>
                        </a:cxn>
                        <a:cxn ang="0">
                          <a:pos x="477" y="626"/>
                        </a:cxn>
                        <a:cxn ang="0">
                          <a:pos x="529" y="653"/>
                        </a:cxn>
                        <a:cxn ang="0">
                          <a:pos x="547" y="701"/>
                        </a:cxn>
                        <a:cxn ang="0">
                          <a:pos x="543" y="757"/>
                        </a:cxn>
                        <a:cxn ang="0">
                          <a:pos x="537" y="799"/>
                        </a:cxn>
                        <a:cxn ang="0">
                          <a:pos x="744" y="948"/>
                        </a:cxn>
                        <a:cxn ang="0">
                          <a:pos x="904" y="934"/>
                        </a:cxn>
                        <a:cxn ang="0">
                          <a:pos x="1012" y="883"/>
                        </a:cxn>
                        <a:cxn ang="0">
                          <a:pos x="1038" y="835"/>
                        </a:cxn>
                        <a:cxn ang="0">
                          <a:pos x="1050" y="743"/>
                        </a:cxn>
                        <a:cxn ang="0">
                          <a:pos x="1024" y="610"/>
                        </a:cxn>
                        <a:cxn ang="0">
                          <a:pos x="970" y="377"/>
                        </a:cxn>
                        <a:cxn ang="0">
                          <a:pos x="880" y="191"/>
                        </a:cxn>
                        <a:cxn ang="0">
                          <a:pos x="820" y="100"/>
                        </a:cxn>
                        <a:cxn ang="0">
                          <a:pos x="728" y="42"/>
                        </a:cxn>
                        <a:cxn ang="0">
                          <a:pos x="614" y="4"/>
                        </a:cxn>
                        <a:cxn ang="0">
                          <a:pos x="503" y="0"/>
                        </a:cxn>
                      </a:cxnLst>
                      <a:rect l="0" t="0" r="r" b="b"/>
                      <a:pathLst>
                        <a:path w="1050" h="1142">
                          <a:moveTo>
                            <a:pt x="503" y="0"/>
                          </a:moveTo>
                          <a:lnTo>
                            <a:pt x="455" y="2"/>
                          </a:lnTo>
                          <a:lnTo>
                            <a:pt x="419" y="8"/>
                          </a:lnTo>
                          <a:lnTo>
                            <a:pt x="379" y="18"/>
                          </a:lnTo>
                          <a:lnTo>
                            <a:pt x="333" y="34"/>
                          </a:lnTo>
                          <a:lnTo>
                            <a:pt x="295" y="50"/>
                          </a:lnTo>
                          <a:lnTo>
                            <a:pt x="251" y="88"/>
                          </a:lnTo>
                          <a:lnTo>
                            <a:pt x="211" y="126"/>
                          </a:lnTo>
                          <a:lnTo>
                            <a:pt x="173" y="167"/>
                          </a:lnTo>
                          <a:lnTo>
                            <a:pt x="89" y="221"/>
                          </a:lnTo>
                          <a:lnTo>
                            <a:pt x="59" y="241"/>
                          </a:lnTo>
                          <a:lnTo>
                            <a:pt x="37" y="263"/>
                          </a:lnTo>
                          <a:lnTo>
                            <a:pt x="24" y="283"/>
                          </a:lnTo>
                          <a:lnTo>
                            <a:pt x="8" y="307"/>
                          </a:lnTo>
                          <a:lnTo>
                            <a:pt x="2" y="331"/>
                          </a:lnTo>
                          <a:lnTo>
                            <a:pt x="0" y="357"/>
                          </a:lnTo>
                          <a:lnTo>
                            <a:pt x="0" y="383"/>
                          </a:lnTo>
                          <a:lnTo>
                            <a:pt x="6" y="412"/>
                          </a:lnTo>
                          <a:lnTo>
                            <a:pt x="22" y="446"/>
                          </a:lnTo>
                          <a:lnTo>
                            <a:pt x="35" y="464"/>
                          </a:lnTo>
                          <a:lnTo>
                            <a:pt x="53" y="478"/>
                          </a:lnTo>
                          <a:lnTo>
                            <a:pt x="79" y="486"/>
                          </a:lnTo>
                          <a:lnTo>
                            <a:pt x="107" y="492"/>
                          </a:lnTo>
                          <a:lnTo>
                            <a:pt x="147" y="500"/>
                          </a:lnTo>
                          <a:lnTo>
                            <a:pt x="123" y="468"/>
                          </a:lnTo>
                          <a:lnTo>
                            <a:pt x="115" y="438"/>
                          </a:lnTo>
                          <a:lnTo>
                            <a:pt x="117" y="402"/>
                          </a:lnTo>
                          <a:lnTo>
                            <a:pt x="125" y="367"/>
                          </a:lnTo>
                          <a:lnTo>
                            <a:pt x="137" y="345"/>
                          </a:lnTo>
                          <a:lnTo>
                            <a:pt x="153" y="321"/>
                          </a:lnTo>
                          <a:lnTo>
                            <a:pt x="173" y="301"/>
                          </a:lnTo>
                          <a:lnTo>
                            <a:pt x="197" y="283"/>
                          </a:lnTo>
                          <a:lnTo>
                            <a:pt x="227" y="267"/>
                          </a:lnTo>
                          <a:lnTo>
                            <a:pt x="323" y="237"/>
                          </a:lnTo>
                          <a:lnTo>
                            <a:pt x="305" y="257"/>
                          </a:lnTo>
                          <a:lnTo>
                            <a:pt x="291" y="269"/>
                          </a:lnTo>
                          <a:lnTo>
                            <a:pt x="271" y="277"/>
                          </a:lnTo>
                          <a:lnTo>
                            <a:pt x="241" y="287"/>
                          </a:lnTo>
                          <a:lnTo>
                            <a:pt x="221" y="293"/>
                          </a:lnTo>
                          <a:lnTo>
                            <a:pt x="199" y="307"/>
                          </a:lnTo>
                          <a:lnTo>
                            <a:pt x="189" y="325"/>
                          </a:lnTo>
                          <a:lnTo>
                            <a:pt x="181" y="343"/>
                          </a:lnTo>
                          <a:lnTo>
                            <a:pt x="177" y="363"/>
                          </a:lnTo>
                          <a:lnTo>
                            <a:pt x="177" y="385"/>
                          </a:lnTo>
                          <a:lnTo>
                            <a:pt x="185" y="408"/>
                          </a:lnTo>
                          <a:lnTo>
                            <a:pt x="191" y="444"/>
                          </a:lnTo>
                          <a:lnTo>
                            <a:pt x="207" y="476"/>
                          </a:lnTo>
                          <a:lnTo>
                            <a:pt x="231" y="528"/>
                          </a:lnTo>
                          <a:lnTo>
                            <a:pt x="273" y="630"/>
                          </a:lnTo>
                          <a:lnTo>
                            <a:pt x="303" y="685"/>
                          </a:lnTo>
                          <a:lnTo>
                            <a:pt x="337" y="699"/>
                          </a:lnTo>
                          <a:lnTo>
                            <a:pt x="345" y="749"/>
                          </a:lnTo>
                          <a:lnTo>
                            <a:pt x="351" y="875"/>
                          </a:lnTo>
                          <a:lnTo>
                            <a:pt x="357" y="910"/>
                          </a:lnTo>
                          <a:lnTo>
                            <a:pt x="361" y="940"/>
                          </a:lnTo>
                          <a:lnTo>
                            <a:pt x="361" y="960"/>
                          </a:lnTo>
                          <a:lnTo>
                            <a:pt x="343" y="982"/>
                          </a:lnTo>
                          <a:lnTo>
                            <a:pt x="321" y="996"/>
                          </a:lnTo>
                          <a:lnTo>
                            <a:pt x="293" y="1012"/>
                          </a:lnTo>
                          <a:lnTo>
                            <a:pt x="271" y="1030"/>
                          </a:lnTo>
                          <a:lnTo>
                            <a:pt x="267" y="1042"/>
                          </a:lnTo>
                          <a:lnTo>
                            <a:pt x="267" y="1060"/>
                          </a:lnTo>
                          <a:lnTo>
                            <a:pt x="271" y="1074"/>
                          </a:lnTo>
                          <a:lnTo>
                            <a:pt x="277" y="1086"/>
                          </a:lnTo>
                          <a:lnTo>
                            <a:pt x="283" y="1102"/>
                          </a:lnTo>
                          <a:lnTo>
                            <a:pt x="297" y="1120"/>
                          </a:lnTo>
                          <a:lnTo>
                            <a:pt x="311" y="1130"/>
                          </a:lnTo>
                          <a:lnTo>
                            <a:pt x="327" y="1136"/>
                          </a:lnTo>
                          <a:lnTo>
                            <a:pt x="345" y="1140"/>
                          </a:lnTo>
                          <a:lnTo>
                            <a:pt x="369" y="1142"/>
                          </a:lnTo>
                          <a:lnTo>
                            <a:pt x="387" y="1140"/>
                          </a:lnTo>
                          <a:lnTo>
                            <a:pt x="409" y="1134"/>
                          </a:lnTo>
                          <a:lnTo>
                            <a:pt x="427" y="1128"/>
                          </a:lnTo>
                          <a:lnTo>
                            <a:pt x="447" y="1116"/>
                          </a:lnTo>
                          <a:lnTo>
                            <a:pt x="471" y="1100"/>
                          </a:lnTo>
                          <a:lnTo>
                            <a:pt x="485" y="1090"/>
                          </a:lnTo>
                          <a:lnTo>
                            <a:pt x="483" y="1040"/>
                          </a:lnTo>
                          <a:lnTo>
                            <a:pt x="467" y="873"/>
                          </a:lnTo>
                          <a:lnTo>
                            <a:pt x="415" y="777"/>
                          </a:lnTo>
                          <a:lnTo>
                            <a:pt x="401" y="737"/>
                          </a:lnTo>
                          <a:lnTo>
                            <a:pt x="393" y="697"/>
                          </a:lnTo>
                          <a:lnTo>
                            <a:pt x="403" y="675"/>
                          </a:lnTo>
                          <a:lnTo>
                            <a:pt x="415" y="649"/>
                          </a:lnTo>
                          <a:lnTo>
                            <a:pt x="431" y="634"/>
                          </a:lnTo>
                          <a:lnTo>
                            <a:pt x="455" y="624"/>
                          </a:lnTo>
                          <a:lnTo>
                            <a:pt x="477" y="626"/>
                          </a:lnTo>
                          <a:lnTo>
                            <a:pt x="503" y="634"/>
                          </a:lnTo>
                          <a:lnTo>
                            <a:pt x="529" y="653"/>
                          </a:lnTo>
                          <a:lnTo>
                            <a:pt x="539" y="671"/>
                          </a:lnTo>
                          <a:lnTo>
                            <a:pt x="547" y="701"/>
                          </a:lnTo>
                          <a:lnTo>
                            <a:pt x="548" y="729"/>
                          </a:lnTo>
                          <a:lnTo>
                            <a:pt x="543" y="757"/>
                          </a:lnTo>
                          <a:lnTo>
                            <a:pt x="537" y="781"/>
                          </a:lnTo>
                          <a:lnTo>
                            <a:pt x="537" y="799"/>
                          </a:lnTo>
                          <a:lnTo>
                            <a:pt x="548" y="815"/>
                          </a:lnTo>
                          <a:lnTo>
                            <a:pt x="744" y="948"/>
                          </a:lnTo>
                          <a:lnTo>
                            <a:pt x="818" y="940"/>
                          </a:lnTo>
                          <a:lnTo>
                            <a:pt x="904" y="934"/>
                          </a:lnTo>
                          <a:lnTo>
                            <a:pt x="980" y="914"/>
                          </a:lnTo>
                          <a:lnTo>
                            <a:pt x="1012" y="883"/>
                          </a:lnTo>
                          <a:lnTo>
                            <a:pt x="1030" y="865"/>
                          </a:lnTo>
                          <a:lnTo>
                            <a:pt x="1038" y="835"/>
                          </a:lnTo>
                          <a:lnTo>
                            <a:pt x="1044" y="801"/>
                          </a:lnTo>
                          <a:lnTo>
                            <a:pt x="1050" y="743"/>
                          </a:lnTo>
                          <a:lnTo>
                            <a:pt x="1032" y="705"/>
                          </a:lnTo>
                          <a:lnTo>
                            <a:pt x="1024" y="610"/>
                          </a:lnTo>
                          <a:lnTo>
                            <a:pt x="994" y="478"/>
                          </a:lnTo>
                          <a:lnTo>
                            <a:pt x="970" y="377"/>
                          </a:lnTo>
                          <a:lnTo>
                            <a:pt x="922" y="277"/>
                          </a:lnTo>
                          <a:lnTo>
                            <a:pt x="880" y="191"/>
                          </a:lnTo>
                          <a:lnTo>
                            <a:pt x="856" y="149"/>
                          </a:lnTo>
                          <a:lnTo>
                            <a:pt x="820" y="100"/>
                          </a:lnTo>
                          <a:lnTo>
                            <a:pt x="790" y="74"/>
                          </a:lnTo>
                          <a:lnTo>
                            <a:pt x="728" y="42"/>
                          </a:lnTo>
                          <a:lnTo>
                            <a:pt x="674" y="18"/>
                          </a:lnTo>
                          <a:lnTo>
                            <a:pt x="614" y="4"/>
                          </a:lnTo>
                          <a:lnTo>
                            <a:pt x="556" y="0"/>
                          </a:lnTo>
                          <a:lnTo>
                            <a:pt x="503" y="0"/>
                          </a:lnTo>
                          <a:close/>
                        </a:path>
                      </a:pathLst>
                    </a:custGeom>
                    <a:solidFill>
                      <a:srgbClr val="5F3F1F"/>
                    </a:solidFill>
                    <a:ln w="9525">
                      <a:noFill/>
                      <a:round/>
                      <a:headEnd/>
                      <a:tailEnd/>
                    </a:ln>
                  </p:spPr>
                  <p:txBody>
                    <a:bodyPr/>
                    <a:lstStyle/>
                    <a:p>
                      <a:endParaRPr lang="en-GB"/>
                    </a:p>
                  </p:txBody>
                </p:sp>
                <p:sp>
                  <p:nvSpPr>
                    <p:cNvPr id="360535" name="Freeform 87"/>
                    <p:cNvSpPr>
                      <a:spLocks/>
                    </p:cNvSpPr>
                    <p:nvPr/>
                  </p:nvSpPr>
                  <p:spPr bwMode="auto">
                    <a:xfrm>
                      <a:off x="3524" y="2416"/>
                      <a:ext cx="45" cy="32"/>
                    </a:xfrm>
                    <a:custGeom>
                      <a:avLst/>
                      <a:gdLst/>
                      <a:ahLst/>
                      <a:cxnLst>
                        <a:cxn ang="0">
                          <a:pos x="4" y="0"/>
                        </a:cxn>
                        <a:cxn ang="0">
                          <a:pos x="2" y="12"/>
                        </a:cxn>
                        <a:cxn ang="0">
                          <a:pos x="0" y="30"/>
                        </a:cxn>
                        <a:cxn ang="0">
                          <a:pos x="6" y="40"/>
                        </a:cxn>
                        <a:cxn ang="0">
                          <a:pos x="18" y="48"/>
                        </a:cxn>
                        <a:cxn ang="0">
                          <a:pos x="38" y="52"/>
                        </a:cxn>
                        <a:cxn ang="0">
                          <a:pos x="58" y="54"/>
                        </a:cxn>
                        <a:cxn ang="0">
                          <a:pos x="80" y="60"/>
                        </a:cxn>
                        <a:cxn ang="0">
                          <a:pos x="90" y="64"/>
                        </a:cxn>
                        <a:cxn ang="0">
                          <a:pos x="90" y="50"/>
                        </a:cxn>
                        <a:cxn ang="0">
                          <a:pos x="70" y="32"/>
                        </a:cxn>
                        <a:cxn ang="0">
                          <a:pos x="52" y="20"/>
                        </a:cxn>
                        <a:cxn ang="0">
                          <a:pos x="32" y="10"/>
                        </a:cxn>
                        <a:cxn ang="0">
                          <a:pos x="22" y="6"/>
                        </a:cxn>
                        <a:cxn ang="0">
                          <a:pos x="4" y="0"/>
                        </a:cxn>
                      </a:cxnLst>
                      <a:rect l="0" t="0" r="r" b="b"/>
                      <a:pathLst>
                        <a:path w="90" h="64">
                          <a:moveTo>
                            <a:pt x="4" y="0"/>
                          </a:moveTo>
                          <a:lnTo>
                            <a:pt x="2" y="12"/>
                          </a:lnTo>
                          <a:lnTo>
                            <a:pt x="0" y="30"/>
                          </a:lnTo>
                          <a:lnTo>
                            <a:pt x="6" y="40"/>
                          </a:lnTo>
                          <a:lnTo>
                            <a:pt x="18" y="48"/>
                          </a:lnTo>
                          <a:lnTo>
                            <a:pt x="38" y="52"/>
                          </a:lnTo>
                          <a:lnTo>
                            <a:pt x="58" y="54"/>
                          </a:lnTo>
                          <a:lnTo>
                            <a:pt x="80" y="60"/>
                          </a:lnTo>
                          <a:lnTo>
                            <a:pt x="90" y="64"/>
                          </a:lnTo>
                          <a:lnTo>
                            <a:pt x="90" y="50"/>
                          </a:lnTo>
                          <a:lnTo>
                            <a:pt x="70" y="32"/>
                          </a:lnTo>
                          <a:lnTo>
                            <a:pt x="52" y="20"/>
                          </a:lnTo>
                          <a:lnTo>
                            <a:pt x="32" y="10"/>
                          </a:lnTo>
                          <a:lnTo>
                            <a:pt x="22" y="6"/>
                          </a:lnTo>
                          <a:lnTo>
                            <a:pt x="4" y="0"/>
                          </a:lnTo>
                          <a:close/>
                        </a:path>
                      </a:pathLst>
                    </a:custGeom>
                    <a:solidFill>
                      <a:srgbClr val="5F3F1F"/>
                    </a:solidFill>
                    <a:ln w="9525">
                      <a:noFill/>
                      <a:round/>
                      <a:headEnd/>
                      <a:tailEnd/>
                    </a:ln>
                  </p:spPr>
                  <p:txBody>
                    <a:bodyPr/>
                    <a:lstStyle/>
                    <a:p>
                      <a:endParaRPr lang="en-GB"/>
                    </a:p>
                  </p:txBody>
                </p:sp>
                <p:sp>
                  <p:nvSpPr>
                    <p:cNvPr id="360536" name="Freeform 88"/>
                    <p:cNvSpPr>
                      <a:spLocks/>
                    </p:cNvSpPr>
                    <p:nvPr/>
                  </p:nvSpPr>
                  <p:spPr bwMode="auto">
                    <a:xfrm>
                      <a:off x="3541" y="2453"/>
                      <a:ext cx="27" cy="11"/>
                    </a:xfrm>
                    <a:custGeom>
                      <a:avLst/>
                      <a:gdLst/>
                      <a:ahLst/>
                      <a:cxnLst>
                        <a:cxn ang="0">
                          <a:pos x="30" y="0"/>
                        </a:cxn>
                        <a:cxn ang="0">
                          <a:pos x="24" y="10"/>
                        </a:cxn>
                        <a:cxn ang="0">
                          <a:pos x="14" y="14"/>
                        </a:cxn>
                        <a:cxn ang="0">
                          <a:pos x="0" y="16"/>
                        </a:cxn>
                        <a:cxn ang="0">
                          <a:pos x="16" y="22"/>
                        </a:cxn>
                        <a:cxn ang="0">
                          <a:pos x="40" y="22"/>
                        </a:cxn>
                        <a:cxn ang="0">
                          <a:pos x="54" y="22"/>
                        </a:cxn>
                        <a:cxn ang="0">
                          <a:pos x="30" y="0"/>
                        </a:cxn>
                      </a:cxnLst>
                      <a:rect l="0" t="0" r="r" b="b"/>
                      <a:pathLst>
                        <a:path w="54" h="22">
                          <a:moveTo>
                            <a:pt x="30" y="0"/>
                          </a:moveTo>
                          <a:lnTo>
                            <a:pt x="24" y="10"/>
                          </a:lnTo>
                          <a:lnTo>
                            <a:pt x="14" y="14"/>
                          </a:lnTo>
                          <a:lnTo>
                            <a:pt x="0" y="16"/>
                          </a:lnTo>
                          <a:lnTo>
                            <a:pt x="16" y="22"/>
                          </a:lnTo>
                          <a:lnTo>
                            <a:pt x="40" y="22"/>
                          </a:lnTo>
                          <a:lnTo>
                            <a:pt x="54" y="22"/>
                          </a:lnTo>
                          <a:lnTo>
                            <a:pt x="30" y="0"/>
                          </a:lnTo>
                          <a:close/>
                        </a:path>
                      </a:pathLst>
                    </a:custGeom>
                    <a:solidFill>
                      <a:srgbClr val="5F3F1F"/>
                    </a:solidFill>
                    <a:ln w="9525">
                      <a:noFill/>
                      <a:round/>
                      <a:headEnd/>
                      <a:tailEnd/>
                    </a:ln>
                  </p:spPr>
                  <p:txBody>
                    <a:bodyPr/>
                    <a:lstStyle/>
                    <a:p>
                      <a:endParaRPr lang="en-GB"/>
                    </a:p>
                  </p:txBody>
                </p:sp>
                <p:sp>
                  <p:nvSpPr>
                    <p:cNvPr id="360537" name="Freeform 89"/>
                    <p:cNvSpPr>
                      <a:spLocks/>
                    </p:cNvSpPr>
                    <p:nvPr/>
                  </p:nvSpPr>
                  <p:spPr bwMode="auto">
                    <a:xfrm>
                      <a:off x="3564" y="2543"/>
                      <a:ext cx="50" cy="59"/>
                    </a:xfrm>
                    <a:custGeom>
                      <a:avLst/>
                      <a:gdLst/>
                      <a:ahLst/>
                      <a:cxnLst>
                        <a:cxn ang="0">
                          <a:pos x="16" y="2"/>
                        </a:cxn>
                        <a:cxn ang="0">
                          <a:pos x="6" y="18"/>
                        </a:cxn>
                        <a:cxn ang="0">
                          <a:pos x="2" y="30"/>
                        </a:cxn>
                        <a:cxn ang="0">
                          <a:pos x="0" y="44"/>
                        </a:cxn>
                        <a:cxn ang="0">
                          <a:pos x="0" y="58"/>
                        </a:cxn>
                        <a:cxn ang="0">
                          <a:pos x="4" y="75"/>
                        </a:cxn>
                        <a:cxn ang="0">
                          <a:pos x="8" y="89"/>
                        </a:cxn>
                        <a:cxn ang="0">
                          <a:pos x="16" y="97"/>
                        </a:cxn>
                        <a:cxn ang="0">
                          <a:pos x="24" y="103"/>
                        </a:cxn>
                        <a:cxn ang="0">
                          <a:pos x="36" y="103"/>
                        </a:cxn>
                        <a:cxn ang="0">
                          <a:pos x="50" y="103"/>
                        </a:cxn>
                        <a:cxn ang="0">
                          <a:pos x="74" y="107"/>
                        </a:cxn>
                        <a:cxn ang="0">
                          <a:pos x="100" y="117"/>
                        </a:cxn>
                        <a:cxn ang="0">
                          <a:pos x="100" y="103"/>
                        </a:cxn>
                        <a:cxn ang="0">
                          <a:pos x="92" y="85"/>
                        </a:cxn>
                        <a:cxn ang="0">
                          <a:pos x="90" y="66"/>
                        </a:cxn>
                        <a:cxn ang="0">
                          <a:pos x="78" y="48"/>
                        </a:cxn>
                        <a:cxn ang="0">
                          <a:pos x="70" y="38"/>
                        </a:cxn>
                        <a:cxn ang="0">
                          <a:pos x="58" y="26"/>
                        </a:cxn>
                        <a:cxn ang="0">
                          <a:pos x="48" y="16"/>
                        </a:cxn>
                        <a:cxn ang="0">
                          <a:pos x="40" y="8"/>
                        </a:cxn>
                        <a:cxn ang="0">
                          <a:pos x="34" y="0"/>
                        </a:cxn>
                        <a:cxn ang="0">
                          <a:pos x="16" y="2"/>
                        </a:cxn>
                      </a:cxnLst>
                      <a:rect l="0" t="0" r="r" b="b"/>
                      <a:pathLst>
                        <a:path w="100" h="117">
                          <a:moveTo>
                            <a:pt x="16" y="2"/>
                          </a:moveTo>
                          <a:lnTo>
                            <a:pt x="6" y="18"/>
                          </a:lnTo>
                          <a:lnTo>
                            <a:pt x="2" y="30"/>
                          </a:lnTo>
                          <a:lnTo>
                            <a:pt x="0" y="44"/>
                          </a:lnTo>
                          <a:lnTo>
                            <a:pt x="0" y="58"/>
                          </a:lnTo>
                          <a:lnTo>
                            <a:pt x="4" y="75"/>
                          </a:lnTo>
                          <a:lnTo>
                            <a:pt x="8" y="89"/>
                          </a:lnTo>
                          <a:lnTo>
                            <a:pt x="16" y="97"/>
                          </a:lnTo>
                          <a:lnTo>
                            <a:pt x="24" y="103"/>
                          </a:lnTo>
                          <a:lnTo>
                            <a:pt x="36" y="103"/>
                          </a:lnTo>
                          <a:lnTo>
                            <a:pt x="50" y="103"/>
                          </a:lnTo>
                          <a:lnTo>
                            <a:pt x="74" y="107"/>
                          </a:lnTo>
                          <a:lnTo>
                            <a:pt x="100" y="117"/>
                          </a:lnTo>
                          <a:lnTo>
                            <a:pt x="100" y="103"/>
                          </a:lnTo>
                          <a:lnTo>
                            <a:pt x="92" y="85"/>
                          </a:lnTo>
                          <a:lnTo>
                            <a:pt x="90" y="66"/>
                          </a:lnTo>
                          <a:lnTo>
                            <a:pt x="78" y="48"/>
                          </a:lnTo>
                          <a:lnTo>
                            <a:pt x="70" y="38"/>
                          </a:lnTo>
                          <a:lnTo>
                            <a:pt x="58" y="26"/>
                          </a:lnTo>
                          <a:lnTo>
                            <a:pt x="48" y="16"/>
                          </a:lnTo>
                          <a:lnTo>
                            <a:pt x="40" y="8"/>
                          </a:lnTo>
                          <a:lnTo>
                            <a:pt x="34" y="0"/>
                          </a:lnTo>
                          <a:lnTo>
                            <a:pt x="16" y="2"/>
                          </a:lnTo>
                          <a:close/>
                        </a:path>
                      </a:pathLst>
                    </a:custGeom>
                    <a:solidFill>
                      <a:srgbClr val="5F3F1F"/>
                    </a:solidFill>
                    <a:ln w="9525">
                      <a:noFill/>
                      <a:round/>
                      <a:headEnd/>
                      <a:tailEnd/>
                    </a:ln>
                  </p:spPr>
                  <p:txBody>
                    <a:bodyPr/>
                    <a:lstStyle/>
                    <a:p>
                      <a:endParaRPr lang="en-GB"/>
                    </a:p>
                  </p:txBody>
                </p:sp>
                <p:sp>
                  <p:nvSpPr>
                    <p:cNvPr id="360538" name="Freeform 90"/>
                    <p:cNvSpPr>
                      <a:spLocks/>
                    </p:cNvSpPr>
                    <p:nvPr/>
                  </p:nvSpPr>
                  <p:spPr bwMode="auto">
                    <a:xfrm>
                      <a:off x="3480" y="2226"/>
                      <a:ext cx="120" cy="123"/>
                    </a:xfrm>
                    <a:custGeom>
                      <a:avLst/>
                      <a:gdLst/>
                      <a:ahLst/>
                      <a:cxnLst>
                        <a:cxn ang="0">
                          <a:pos x="239" y="0"/>
                        </a:cxn>
                        <a:cxn ang="0">
                          <a:pos x="197" y="18"/>
                        </a:cxn>
                        <a:cxn ang="0">
                          <a:pos x="163" y="24"/>
                        </a:cxn>
                        <a:cxn ang="0">
                          <a:pos x="129" y="34"/>
                        </a:cxn>
                        <a:cxn ang="0">
                          <a:pos x="99" y="46"/>
                        </a:cxn>
                        <a:cxn ang="0">
                          <a:pos x="69" y="60"/>
                        </a:cxn>
                        <a:cxn ang="0">
                          <a:pos x="45" y="80"/>
                        </a:cxn>
                        <a:cxn ang="0">
                          <a:pos x="29" y="100"/>
                        </a:cxn>
                        <a:cxn ang="0">
                          <a:pos x="17" y="118"/>
                        </a:cxn>
                        <a:cxn ang="0">
                          <a:pos x="7" y="136"/>
                        </a:cxn>
                        <a:cxn ang="0">
                          <a:pos x="0" y="156"/>
                        </a:cxn>
                        <a:cxn ang="0">
                          <a:pos x="11" y="142"/>
                        </a:cxn>
                        <a:cxn ang="0">
                          <a:pos x="11" y="166"/>
                        </a:cxn>
                        <a:cxn ang="0">
                          <a:pos x="11" y="201"/>
                        </a:cxn>
                        <a:cxn ang="0">
                          <a:pos x="17" y="221"/>
                        </a:cxn>
                        <a:cxn ang="0">
                          <a:pos x="29" y="247"/>
                        </a:cxn>
                        <a:cxn ang="0">
                          <a:pos x="41" y="203"/>
                        </a:cxn>
                        <a:cxn ang="0">
                          <a:pos x="53" y="162"/>
                        </a:cxn>
                        <a:cxn ang="0">
                          <a:pos x="69" y="124"/>
                        </a:cxn>
                        <a:cxn ang="0">
                          <a:pos x="89" y="90"/>
                        </a:cxn>
                        <a:cxn ang="0">
                          <a:pos x="113" y="68"/>
                        </a:cxn>
                        <a:cxn ang="0">
                          <a:pos x="135" y="50"/>
                        </a:cxn>
                        <a:cxn ang="0">
                          <a:pos x="165" y="36"/>
                        </a:cxn>
                        <a:cxn ang="0">
                          <a:pos x="239" y="0"/>
                        </a:cxn>
                      </a:cxnLst>
                      <a:rect l="0" t="0" r="r" b="b"/>
                      <a:pathLst>
                        <a:path w="239" h="247">
                          <a:moveTo>
                            <a:pt x="239" y="0"/>
                          </a:moveTo>
                          <a:lnTo>
                            <a:pt x="197" y="18"/>
                          </a:lnTo>
                          <a:lnTo>
                            <a:pt x="163" y="24"/>
                          </a:lnTo>
                          <a:lnTo>
                            <a:pt x="129" y="34"/>
                          </a:lnTo>
                          <a:lnTo>
                            <a:pt x="99" y="46"/>
                          </a:lnTo>
                          <a:lnTo>
                            <a:pt x="69" y="60"/>
                          </a:lnTo>
                          <a:lnTo>
                            <a:pt x="45" y="80"/>
                          </a:lnTo>
                          <a:lnTo>
                            <a:pt x="29" y="100"/>
                          </a:lnTo>
                          <a:lnTo>
                            <a:pt x="17" y="118"/>
                          </a:lnTo>
                          <a:lnTo>
                            <a:pt x="7" y="136"/>
                          </a:lnTo>
                          <a:lnTo>
                            <a:pt x="0" y="156"/>
                          </a:lnTo>
                          <a:lnTo>
                            <a:pt x="11" y="142"/>
                          </a:lnTo>
                          <a:lnTo>
                            <a:pt x="11" y="166"/>
                          </a:lnTo>
                          <a:lnTo>
                            <a:pt x="11" y="201"/>
                          </a:lnTo>
                          <a:lnTo>
                            <a:pt x="17" y="221"/>
                          </a:lnTo>
                          <a:lnTo>
                            <a:pt x="29" y="247"/>
                          </a:lnTo>
                          <a:lnTo>
                            <a:pt x="41" y="203"/>
                          </a:lnTo>
                          <a:lnTo>
                            <a:pt x="53" y="162"/>
                          </a:lnTo>
                          <a:lnTo>
                            <a:pt x="69" y="124"/>
                          </a:lnTo>
                          <a:lnTo>
                            <a:pt x="89" y="90"/>
                          </a:lnTo>
                          <a:lnTo>
                            <a:pt x="113" y="68"/>
                          </a:lnTo>
                          <a:lnTo>
                            <a:pt x="135" y="50"/>
                          </a:lnTo>
                          <a:lnTo>
                            <a:pt x="165" y="36"/>
                          </a:lnTo>
                          <a:lnTo>
                            <a:pt x="239" y="0"/>
                          </a:lnTo>
                          <a:close/>
                        </a:path>
                      </a:pathLst>
                    </a:custGeom>
                    <a:solidFill>
                      <a:srgbClr val="7F5F3F"/>
                    </a:solidFill>
                    <a:ln w="9525">
                      <a:noFill/>
                      <a:round/>
                      <a:headEnd/>
                      <a:tailEnd/>
                    </a:ln>
                  </p:spPr>
                  <p:txBody>
                    <a:bodyPr/>
                    <a:lstStyle/>
                    <a:p>
                      <a:endParaRPr lang="en-GB"/>
                    </a:p>
                  </p:txBody>
                </p:sp>
              </p:grpSp>
            </p:grpSp>
            <p:sp>
              <p:nvSpPr>
                <p:cNvPr id="360539" name="Freeform 91"/>
                <p:cNvSpPr>
                  <a:spLocks/>
                </p:cNvSpPr>
                <p:nvPr/>
              </p:nvSpPr>
              <p:spPr bwMode="auto">
                <a:xfrm>
                  <a:off x="3763" y="2580"/>
                  <a:ext cx="149" cy="323"/>
                </a:xfrm>
                <a:custGeom>
                  <a:avLst/>
                  <a:gdLst/>
                  <a:ahLst/>
                  <a:cxnLst>
                    <a:cxn ang="0">
                      <a:pos x="300" y="0"/>
                    </a:cxn>
                    <a:cxn ang="0">
                      <a:pos x="66" y="419"/>
                    </a:cxn>
                    <a:cxn ang="0">
                      <a:pos x="0" y="646"/>
                    </a:cxn>
                    <a:cxn ang="0">
                      <a:pos x="102" y="395"/>
                    </a:cxn>
                    <a:cxn ang="0">
                      <a:pos x="300" y="0"/>
                    </a:cxn>
                  </a:cxnLst>
                  <a:rect l="0" t="0" r="r" b="b"/>
                  <a:pathLst>
                    <a:path w="300" h="646">
                      <a:moveTo>
                        <a:pt x="300" y="0"/>
                      </a:moveTo>
                      <a:lnTo>
                        <a:pt x="66" y="419"/>
                      </a:lnTo>
                      <a:lnTo>
                        <a:pt x="0" y="646"/>
                      </a:lnTo>
                      <a:lnTo>
                        <a:pt x="102" y="395"/>
                      </a:lnTo>
                      <a:lnTo>
                        <a:pt x="300" y="0"/>
                      </a:lnTo>
                      <a:close/>
                    </a:path>
                  </a:pathLst>
                </a:custGeom>
                <a:solidFill>
                  <a:srgbClr val="3F3F3F"/>
                </a:solidFill>
                <a:ln w="9525">
                  <a:noFill/>
                  <a:round/>
                  <a:headEnd/>
                  <a:tailEnd/>
                </a:ln>
              </p:spPr>
              <p:txBody>
                <a:bodyPr/>
                <a:lstStyle/>
                <a:p>
                  <a:endParaRPr lang="en-GB"/>
                </a:p>
              </p:txBody>
            </p:sp>
            <p:sp>
              <p:nvSpPr>
                <p:cNvPr id="360540" name="Freeform 92"/>
                <p:cNvSpPr>
                  <a:spLocks/>
                </p:cNvSpPr>
                <p:nvPr/>
              </p:nvSpPr>
              <p:spPr bwMode="auto">
                <a:xfrm>
                  <a:off x="3613" y="2805"/>
                  <a:ext cx="57" cy="143"/>
                </a:xfrm>
                <a:custGeom>
                  <a:avLst/>
                  <a:gdLst/>
                  <a:ahLst/>
                  <a:cxnLst>
                    <a:cxn ang="0">
                      <a:pos x="60" y="0"/>
                    </a:cxn>
                    <a:cxn ang="0">
                      <a:pos x="62" y="219"/>
                    </a:cxn>
                    <a:cxn ang="0">
                      <a:pos x="114" y="285"/>
                    </a:cxn>
                    <a:cxn ang="0">
                      <a:pos x="38" y="227"/>
                    </a:cxn>
                    <a:cxn ang="0">
                      <a:pos x="0" y="261"/>
                    </a:cxn>
                    <a:cxn ang="0">
                      <a:pos x="24" y="179"/>
                    </a:cxn>
                    <a:cxn ang="0">
                      <a:pos x="36" y="46"/>
                    </a:cxn>
                    <a:cxn ang="0">
                      <a:pos x="60" y="0"/>
                    </a:cxn>
                  </a:cxnLst>
                  <a:rect l="0" t="0" r="r" b="b"/>
                  <a:pathLst>
                    <a:path w="114" h="285">
                      <a:moveTo>
                        <a:pt x="60" y="0"/>
                      </a:moveTo>
                      <a:lnTo>
                        <a:pt x="62" y="219"/>
                      </a:lnTo>
                      <a:lnTo>
                        <a:pt x="114" y="285"/>
                      </a:lnTo>
                      <a:lnTo>
                        <a:pt x="38" y="227"/>
                      </a:lnTo>
                      <a:lnTo>
                        <a:pt x="0" y="261"/>
                      </a:lnTo>
                      <a:lnTo>
                        <a:pt x="24" y="179"/>
                      </a:lnTo>
                      <a:lnTo>
                        <a:pt x="36" y="46"/>
                      </a:lnTo>
                      <a:lnTo>
                        <a:pt x="60" y="0"/>
                      </a:lnTo>
                      <a:close/>
                    </a:path>
                  </a:pathLst>
                </a:custGeom>
                <a:solidFill>
                  <a:srgbClr val="3F3F3F"/>
                </a:solidFill>
                <a:ln w="9525">
                  <a:noFill/>
                  <a:round/>
                  <a:headEnd/>
                  <a:tailEnd/>
                </a:ln>
              </p:spPr>
              <p:txBody>
                <a:bodyPr/>
                <a:lstStyle/>
                <a:p>
                  <a:endParaRPr lang="en-GB"/>
                </a:p>
              </p:txBody>
            </p:sp>
          </p:grpSp>
          <p:sp>
            <p:nvSpPr>
              <p:cNvPr id="360541" name="Freeform 93"/>
              <p:cNvSpPr>
                <a:spLocks/>
              </p:cNvSpPr>
              <p:nvPr/>
            </p:nvSpPr>
            <p:spPr bwMode="auto">
              <a:xfrm>
                <a:off x="3550" y="3007"/>
                <a:ext cx="87" cy="153"/>
              </a:xfrm>
              <a:custGeom>
                <a:avLst/>
                <a:gdLst/>
                <a:ahLst/>
                <a:cxnLst>
                  <a:cxn ang="0">
                    <a:pos x="104" y="0"/>
                  </a:cxn>
                  <a:cxn ang="0">
                    <a:pos x="170" y="158"/>
                  </a:cxn>
                  <a:cxn ang="0">
                    <a:pos x="174" y="307"/>
                  </a:cxn>
                  <a:cxn ang="0">
                    <a:pos x="144" y="140"/>
                  </a:cxn>
                  <a:cxn ang="0">
                    <a:pos x="102" y="68"/>
                  </a:cxn>
                  <a:cxn ang="0">
                    <a:pos x="0" y="130"/>
                  </a:cxn>
                  <a:cxn ang="0">
                    <a:pos x="62" y="76"/>
                  </a:cxn>
                  <a:cxn ang="0">
                    <a:pos x="104" y="0"/>
                  </a:cxn>
                </a:cxnLst>
                <a:rect l="0" t="0" r="r" b="b"/>
                <a:pathLst>
                  <a:path w="174" h="307">
                    <a:moveTo>
                      <a:pt x="104" y="0"/>
                    </a:moveTo>
                    <a:lnTo>
                      <a:pt x="170" y="158"/>
                    </a:lnTo>
                    <a:lnTo>
                      <a:pt x="174" y="307"/>
                    </a:lnTo>
                    <a:lnTo>
                      <a:pt x="144" y="140"/>
                    </a:lnTo>
                    <a:lnTo>
                      <a:pt x="102" y="68"/>
                    </a:lnTo>
                    <a:lnTo>
                      <a:pt x="0" y="130"/>
                    </a:lnTo>
                    <a:lnTo>
                      <a:pt x="62" y="76"/>
                    </a:lnTo>
                    <a:lnTo>
                      <a:pt x="104" y="0"/>
                    </a:lnTo>
                    <a:close/>
                  </a:path>
                </a:pathLst>
              </a:custGeom>
              <a:solidFill>
                <a:srgbClr val="3F3F3F"/>
              </a:solidFill>
              <a:ln w="9525">
                <a:noFill/>
                <a:round/>
                <a:headEnd/>
                <a:tailEnd/>
              </a:ln>
            </p:spPr>
            <p:txBody>
              <a:bodyPr/>
              <a:lstStyle/>
              <a:p>
                <a:endParaRPr lang="en-GB"/>
              </a:p>
            </p:txBody>
          </p:sp>
        </p:grpSp>
        <p:sp>
          <p:nvSpPr>
            <p:cNvPr id="360542" name="Freeform 94"/>
            <p:cNvSpPr>
              <a:spLocks/>
            </p:cNvSpPr>
            <p:nvPr/>
          </p:nvSpPr>
          <p:spPr bwMode="auto">
            <a:xfrm>
              <a:off x="3100" y="3254"/>
              <a:ext cx="62" cy="101"/>
            </a:xfrm>
            <a:custGeom>
              <a:avLst/>
              <a:gdLst/>
              <a:ahLst/>
              <a:cxnLst>
                <a:cxn ang="0">
                  <a:pos x="88" y="0"/>
                </a:cxn>
                <a:cxn ang="0">
                  <a:pos x="4" y="166"/>
                </a:cxn>
                <a:cxn ang="0">
                  <a:pos x="0" y="204"/>
                </a:cxn>
                <a:cxn ang="0">
                  <a:pos x="30" y="178"/>
                </a:cxn>
                <a:cxn ang="0">
                  <a:pos x="124" y="10"/>
                </a:cxn>
                <a:cxn ang="0">
                  <a:pos x="110" y="8"/>
                </a:cxn>
                <a:cxn ang="0">
                  <a:pos x="96" y="4"/>
                </a:cxn>
                <a:cxn ang="0">
                  <a:pos x="88" y="0"/>
                </a:cxn>
              </a:cxnLst>
              <a:rect l="0" t="0" r="r" b="b"/>
              <a:pathLst>
                <a:path w="124" h="204">
                  <a:moveTo>
                    <a:pt x="88" y="0"/>
                  </a:moveTo>
                  <a:lnTo>
                    <a:pt x="4" y="166"/>
                  </a:lnTo>
                  <a:lnTo>
                    <a:pt x="0" y="204"/>
                  </a:lnTo>
                  <a:lnTo>
                    <a:pt x="30" y="178"/>
                  </a:lnTo>
                  <a:lnTo>
                    <a:pt x="124" y="10"/>
                  </a:lnTo>
                  <a:lnTo>
                    <a:pt x="110" y="8"/>
                  </a:lnTo>
                  <a:lnTo>
                    <a:pt x="96" y="4"/>
                  </a:lnTo>
                  <a:lnTo>
                    <a:pt x="88" y="0"/>
                  </a:lnTo>
                  <a:close/>
                </a:path>
              </a:pathLst>
            </a:custGeom>
            <a:solidFill>
              <a:srgbClr val="3F3F3F"/>
            </a:solidFill>
            <a:ln w="9525">
              <a:noFill/>
              <a:round/>
              <a:headEnd/>
              <a:tailEnd/>
            </a:ln>
          </p:spPr>
          <p:txBody>
            <a:bodyPr/>
            <a:lstStyle/>
            <a:p>
              <a:endParaRPr lang="en-GB"/>
            </a:p>
          </p:txBody>
        </p:sp>
        <p:grpSp>
          <p:nvGrpSpPr>
            <p:cNvPr id="360543" name="Group 95"/>
            <p:cNvGrpSpPr>
              <a:grpSpLocks/>
            </p:cNvGrpSpPr>
            <p:nvPr/>
          </p:nvGrpSpPr>
          <p:grpSpPr bwMode="auto">
            <a:xfrm>
              <a:off x="3096" y="3148"/>
              <a:ext cx="232" cy="199"/>
              <a:chOff x="3096" y="3148"/>
              <a:chExt cx="232" cy="199"/>
            </a:xfrm>
          </p:grpSpPr>
          <p:grpSp>
            <p:nvGrpSpPr>
              <p:cNvPr id="360544" name="Group 96"/>
              <p:cNvGrpSpPr>
                <a:grpSpLocks/>
              </p:cNvGrpSpPr>
              <p:nvPr/>
            </p:nvGrpSpPr>
            <p:grpSpPr bwMode="auto">
              <a:xfrm>
                <a:off x="3096" y="3148"/>
                <a:ext cx="219" cy="199"/>
                <a:chOff x="3096" y="3148"/>
                <a:chExt cx="219" cy="199"/>
              </a:xfrm>
            </p:grpSpPr>
            <p:sp>
              <p:nvSpPr>
                <p:cNvPr id="360545" name="Freeform 97"/>
                <p:cNvSpPr>
                  <a:spLocks/>
                </p:cNvSpPr>
                <p:nvPr/>
              </p:nvSpPr>
              <p:spPr bwMode="auto">
                <a:xfrm>
                  <a:off x="3096" y="3170"/>
                  <a:ext cx="219" cy="177"/>
                </a:xfrm>
                <a:custGeom>
                  <a:avLst/>
                  <a:gdLst/>
                  <a:ahLst/>
                  <a:cxnLst>
                    <a:cxn ang="0">
                      <a:pos x="323" y="48"/>
                    </a:cxn>
                    <a:cxn ang="0">
                      <a:pos x="297" y="54"/>
                    </a:cxn>
                    <a:cxn ang="0">
                      <a:pos x="275" y="42"/>
                    </a:cxn>
                    <a:cxn ang="0">
                      <a:pos x="248" y="28"/>
                    </a:cxn>
                    <a:cxn ang="0">
                      <a:pos x="220" y="18"/>
                    </a:cxn>
                    <a:cxn ang="0">
                      <a:pos x="176" y="6"/>
                    </a:cxn>
                    <a:cxn ang="0">
                      <a:pos x="152" y="0"/>
                    </a:cxn>
                    <a:cxn ang="0">
                      <a:pos x="68" y="20"/>
                    </a:cxn>
                    <a:cxn ang="0">
                      <a:pos x="54" y="28"/>
                    </a:cxn>
                    <a:cxn ang="0">
                      <a:pos x="42" y="36"/>
                    </a:cxn>
                    <a:cxn ang="0">
                      <a:pos x="32" y="52"/>
                    </a:cxn>
                    <a:cxn ang="0">
                      <a:pos x="24" y="74"/>
                    </a:cxn>
                    <a:cxn ang="0">
                      <a:pos x="16" y="108"/>
                    </a:cxn>
                    <a:cxn ang="0">
                      <a:pos x="8" y="151"/>
                    </a:cxn>
                    <a:cxn ang="0">
                      <a:pos x="6" y="191"/>
                    </a:cxn>
                    <a:cxn ang="0">
                      <a:pos x="0" y="219"/>
                    </a:cxn>
                    <a:cxn ang="0">
                      <a:pos x="0" y="237"/>
                    </a:cxn>
                    <a:cxn ang="0">
                      <a:pos x="6" y="251"/>
                    </a:cxn>
                    <a:cxn ang="0">
                      <a:pos x="8" y="263"/>
                    </a:cxn>
                    <a:cxn ang="0">
                      <a:pos x="18" y="279"/>
                    </a:cxn>
                    <a:cxn ang="0">
                      <a:pos x="56" y="319"/>
                    </a:cxn>
                    <a:cxn ang="0">
                      <a:pos x="74" y="329"/>
                    </a:cxn>
                    <a:cxn ang="0">
                      <a:pos x="106" y="345"/>
                    </a:cxn>
                    <a:cxn ang="0">
                      <a:pos x="126" y="355"/>
                    </a:cxn>
                    <a:cxn ang="0">
                      <a:pos x="142" y="347"/>
                    </a:cxn>
                    <a:cxn ang="0">
                      <a:pos x="146" y="335"/>
                    </a:cxn>
                    <a:cxn ang="0">
                      <a:pos x="164" y="335"/>
                    </a:cxn>
                    <a:cxn ang="0">
                      <a:pos x="182" y="335"/>
                    </a:cxn>
                    <a:cxn ang="0">
                      <a:pos x="206" y="341"/>
                    </a:cxn>
                    <a:cxn ang="0">
                      <a:pos x="220" y="343"/>
                    </a:cxn>
                    <a:cxn ang="0">
                      <a:pos x="226" y="329"/>
                    </a:cxn>
                    <a:cxn ang="0">
                      <a:pos x="230" y="319"/>
                    </a:cxn>
                    <a:cxn ang="0">
                      <a:pos x="244" y="323"/>
                    </a:cxn>
                    <a:cxn ang="0">
                      <a:pos x="259" y="323"/>
                    </a:cxn>
                    <a:cxn ang="0">
                      <a:pos x="265" y="313"/>
                    </a:cxn>
                    <a:cxn ang="0">
                      <a:pos x="271" y="301"/>
                    </a:cxn>
                    <a:cxn ang="0">
                      <a:pos x="275" y="285"/>
                    </a:cxn>
                    <a:cxn ang="0">
                      <a:pos x="301" y="287"/>
                    </a:cxn>
                    <a:cxn ang="0">
                      <a:pos x="325" y="287"/>
                    </a:cxn>
                    <a:cxn ang="0">
                      <a:pos x="341" y="281"/>
                    </a:cxn>
                    <a:cxn ang="0">
                      <a:pos x="357" y="273"/>
                    </a:cxn>
                    <a:cxn ang="0">
                      <a:pos x="369" y="261"/>
                    </a:cxn>
                    <a:cxn ang="0">
                      <a:pos x="383" y="245"/>
                    </a:cxn>
                    <a:cxn ang="0">
                      <a:pos x="427" y="235"/>
                    </a:cxn>
                    <a:cxn ang="0">
                      <a:pos x="435" y="181"/>
                    </a:cxn>
                    <a:cxn ang="0">
                      <a:pos x="437" y="145"/>
                    </a:cxn>
                    <a:cxn ang="0">
                      <a:pos x="425" y="104"/>
                    </a:cxn>
                    <a:cxn ang="0">
                      <a:pos x="411" y="80"/>
                    </a:cxn>
                    <a:cxn ang="0">
                      <a:pos x="395" y="66"/>
                    </a:cxn>
                    <a:cxn ang="0">
                      <a:pos x="371" y="52"/>
                    </a:cxn>
                    <a:cxn ang="0">
                      <a:pos x="341" y="42"/>
                    </a:cxn>
                    <a:cxn ang="0">
                      <a:pos x="323" y="48"/>
                    </a:cxn>
                  </a:cxnLst>
                  <a:rect l="0" t="0" r="r" b="b"/>
                  <a:pathLst>
                    <a:path w="437" h="355">
                      <a:moveTo>
                        <a:pt x="323" y="48"/>
                      </a:moveTo>
                      <a:lnTo>
                        <a:pt x="297" y="54"/>
                      </a:lnTo>
                      <a:lnTo>
                        <a:pt x="275" y="42"/>
                      </a:lnTo>
                      <a:lnTo>
                        <a:pt x="248" y="28"/>
                      </a:lnTo>
                      <a:lnTo>
                        <a:pt x="220" y="18"/>
                      </a:lnTo>
                      <a:lnTo>
                        <a:pt x="176" y="6"/>
                      </a:lnTo>
                      <a:lnTo>
                        <a:pt x="152" y="0"/>
                      </a:lnTo>
                      <a:lnTo>
                        <a:pt x="68" y="20"/>
                      </a:lnTo>
                      <a:lnTo>
                        <a:pt x="54" y="28"/>
                      </a:lnTo>
                      <a:lnTo>
                        <a:pt x="42" y="36"/>
                      </a:lnTo>
                      <a:lnTo>
                        <a:pt x="32" y="52"/>
                      </a:lnTo>
                      <a:lnTo>
                        <a:pt x="24" y="74"/>
                      </a:lnTo>
                      <a:lnTo>
                        <a:pt x="16" y="108"/>
                      </a:lnTo>
                      <a:lnTo>
                        <a:pt x="8" y="151"/>
                      </a:lnTo>
                      <a:lnTo>
                        <a:pt x="6" y="191"/>
                      </a:lnTo>
                      <a:lnTo>
                        <a:pt x="0" y="219"/>
                      </a:lnTo>
                      <a:lnTo>
                        <a:pt x="0" y="237"/>
                      </a:lnTo>
                      <a:lnTo>
                        <a:pt x="6" y="251"/>
                      </a:lnTo>
                      <a:lnTo>
                        <a:pt x="8" y="263"/>
                      </a:lnTo>
                      <a:lnTo>
                        <a:pt x="18" y="279"/>
                      </a:lnTo>
                      <a:lnTo>
                        <a:pt x="56" y="319"/>
                      </a:lnTo>
                      <a:lnTo>
                        <a:pt x="74" y="329"/>
                      </a:lnTo>
                      <a:lnTo>
                        <a:pt x="106" y="345"/>
                      </a:lnTo>
                      <a:lnTo>
                        <a:pt x="126" y="355"/>
                      </a:lnTo>
                      <a:lnTo>
                        <a:pt x="142" y="347"/>
                      </a:lnTo>
                      <a:lnTo>
                        <a:pt x="146" y="335"/>
                      </a:lnTo>
                      <a:lnTo>
                        <a:pt x="164" y="335"/>
                      </a:lnTo>
                      <a:lnTo>
                        <a:pt x="182" y="335"/>
                      </a:lnTo>
                      <a:lnTo>
                        <a:pt x="206" y="341"/>
                      </a:lnTo>
                      <a:lnTo>
                        <a:pt x="220" y="343"/>
                      </a:lnTo>
                      <a:lnTo>
                        <a:pt x="226" y="329"/>
                      </a:lnTo>
                      <a:lnTo>
                        <a:pt x="230" y="319"/>
                      </a:lnTo>
                      <a:lnTo>
                        <a:pt x="244" y="323"/>
                      </a:lnTo>
                      <a:lnTo>
                        <a:pt x="259" y="323"/>
                      </a:lnTo>
                      <a:lnTo>
                        <a:pt x="265" y="313"/>
                      </a:lnTo>
                      <a:lnTo>
                        <a:pt x="271" y="301"/>
                      </a:lnTo>
                      <a:lnTo>
                        <a:pt x="275" y="285"/>
                      </a:lnTo>
                      <a:lnTo>
                        <a:pt x="301" y="287"/>
                      </a:lnTo>
                      <a:lnTo>
                        <a:pt x="325" y="287"/>
                      </a:lnTo>
                      <a:lnTo>
                        <a:pt x="341" y="281"/>
                      </a:lnTo>
                      <a:lnTo>
                        <a:pt x="357" y="273"/>
                      </a:lnTo>
                      <a:lnTo>
                        <a:pt x="369" y="261"/>
                      </a:lnTo>
                      <a:lnTo>
                        <a:pt x="383" y="245"/>
                      </a:lnTo>
                      <a:lnTo>
                        <a:pt x="427" y="235"/>
                      </a:lnTo>
                      <a:lnTo>
                        <a:pt x="435" y="181"/>
                      </a:lnTo>
                      <a:lnTo>
                        <a:pt x="437" y="145"/>
                      </a:lnTo>
                      <a:lnTo>
                        <a:pt x="425" y="104"/>
                      </a:lnTo>
                      <a:lnTo>
                        <a:pt x="411" y="80"/>
                      </a:lnTo>
                      <a:lnTo>
                        <a:pt x="395" y="66"/>
                      </a:lnTo>
                      <a:lnTo>
                        <a:pt x="371" y="52"/>
                      </a:lnTo>
                      <a:lnTo>
                        <a:pt x="341" y="42"/>
                      </a:lnTo>
                      <a:lnTo>
                        <a:pt x="323" y="48"/>
                      </a:lnTo>
                      <a:close/>
                    </a:path>
                  </a:pathLst>
                </a:custGeom>
                <a:solidFill>
                  <a:srgbClr val="FFBFBF"/>
                </a:solidFill>
                <a:ln w="9525">
                  <a:noFill/>
                  <a:round/>
                  <a:headEnd/>
                  <a:tailEnd/>
                </a:ln>
              </p:spPr>
              <p:txBody>
                <a:bodyPr/>
                <a:lstStyle/>
                <a:p>
                  <a:endParaRPr lang="en-GB"/>
                </a:p>
              </p:txBody>
            </p:sp>
            <p:sp>
              <p:nvSpPr>
                <p:cNvPr id="360546" name="Freeform 98"/>
                <p:cNvSpPr>
                  <a:spLocks/>
                </p:cNvSpPr>
                <p:nvPr/>
              </p:nvSpPr>
              <p:spPr bwMode="auto">
                <a:xfrm>
                  <a:off x="3113" y="3206"/>
                  <a:ext cx="149" cy="128"/>
                </a:xfrm>
                <a:custGeom>
                  <a:avLst/>
                  <a:gdLst/>
                  <a:ahLst/>
                  <a:cxnLst>
                    <a:cxn ang="0">
                      <a:pos x="273" y="101"/>
                    </a:cxn>
                    <a:cxn ang="0">
                      <a:pos x="231" y="95"/>
                    </a:cxn>
                    <a:cxn ang="0">
                      <a:pos x="208" y="79"/>
                    </a:cxn>
                    <a:cxn ang="0">
                      <a:pos x="180" y="89"/>
                    </a:cxn>
                    <a:cxn ang="0">
                      <a:pos x="132" y="103"/>
                    </a:cxn>
                    <a:cxn ang="0">
                      <a:pos x="96" y="105"/>
                    </a:cxn>
                    <a:cxn ang="0">
                      <a:pos x="64" y="95"/>
                    </a:cxn>
                    <a:cxn ang="0">
                      <a:pos x="54" y="71"/>
                    </a:cxn>
                    <a:cxn ang="0">
                      <a:pos x="60" y="49"/>
                    </a:cxn>
                    <a:cxn ang="0">
                      <a:pos x="92" y="40"/>
                    </a:cxn>
                    <a:cxn ang="0">
                      <a:pos x="134" y="36"/>
                    </a:cxn>
                    <a:cxn ang="0">
                      <a:pos x="174" y="12"/>
                    </a:cxn>
                    <a:cxn ang="0">
                      <a:pos x="128" y="2"/>
                    </a:cxn>
                    <a:cxn ang="0">
                      <a:pos x="90" y="6"/>
                    </a:cxn>
                    <a:cxn ang="0">
                      <a:pos x="62" y="24"/>
                    </a:cxn>
                    <a:cxn ang="0">
                      <a:pos x="46" y="18"/>
                    </a:cxn>
                    <a:cxn ang="0">
                      <a:pos x="36" y="32"/>
                    </a:cxn>
                    <a:cxn ang="0">
                      <a:pos x="38" y="95"/>
                    </a:cxn>
                    <a:cxn ang="0">
                      <a:pos x="22" y="115"/>
                    </a:cxn>
                    <a:cxn ang="0">
                      <a:pos x="16" y="125"/>
                    </a:cxn>
                    <a:cxn ang="0">
                      <a:pos x="10" y="173"/>
                    </a:cxn>
                    <a:cxn ang="0">
                      <a:pos x="40" y="159"/>
                    </a:cxn>
                    <a:cxn ang="0">
                      <a:pos x="64" y="189"/>
                    </a:cxn>
                    <a:cxn ang="0">
                      <a:pos x="68" y="201"/>
                    </a:cxn>
                    <a:cxn ang="0">
                      <a:pos x="90" y="209"/>
                    </a:cxn>
                    <a:cxn ang="0">
                      <a:pos x="108" y="243"/>
                    </a:cxn>
                    <a:cxn ang="0">
                      <a:pos x="118" y="233"/>
                    </a:cxn>
                    <a:cxn ang="0">
                      <a:pos x="98" y="201"/>
                    </a:cxn>
                    <a:cxn ang="0">
                      <a:pos x="120" y="187"/>
                    </a:cxn>
                    <a:cxn ang="0">
                      <a:pos x="156" y="191"/>
                    </a:cxn>
                    <a:cxn ang="0">
                      <a:pos x="196" y="173"/>
                    </a:cxn>
                    <a:cxn ang="0">
                      <a:pos x="223" y="167"/>
                    </a:cxn>
                    <a:cxn ang="0">
                      <a:pos x="245" y="173"/>
                    </a:cxn>
                    <a:cxn ang="0">
                      <a:pos x="279" y="179"/>
                    </a:cxn>
                    <a:cxn ang="0">
                      <a:pos x="241" y="139"/>
                    </a:cxn>
                    <a:cxn ang="0">
                      <a:pos x="259" y="107"/>
                    </a:cxn>
                    <a:cxn ang="0">
                      <a:pos x="297" y="85"/>
                    </a:cxn>
                  </a:cxnLst>
                  <a:rect l="0" t="0" r="r" b="b"/>
                  <a:pathLst>
                    <a:path w="297" h="257">
                      <a:moveTo>
                        <a:pt x="297" y="85"/>
                      </a:moveTo>
                      <a:lnTo>
                        <a:pt x="273" y="101"/>
                      </a:lnTo>
                      <a:lnTo>
                        <a:pt x="251" y="101"/>
                      </a:lnTo>
                      <a:lnTo>
                        <a:pt x="231" y="95"/>
                      </a:lnTo>
                      <a:lnTo>
                        <a:pt x="219" y="87"/>
                      </a:lnTo>
                      <a:lnTo>
                        <a:pt x="208" y="79"/>
                      </a:lnTo>
                      <a:lnTo>
                        <a:pt x="196" y="79"/>
                      </a:lnTo>
                      <a:lnTo>
                        <a:pt x="180" y="89"/>
                      </a:lnTo>
                      <a:lnTo>
                        <a:pt x="156" y="97"/>
                      </a:lnTo>
                      <a:lnTo>
                        <a:pt x="132" y="103"/>
                      </a:lnTo>
                      <a:lnTo>
                        <a:pt x="116" y="105"/>
                      </a:lnTo>
                      <a:lnTo>
                        <a:pt x="96" y="105"/>
                      </a:lnTo>
                      <a:lnTo>
                        <a:pt x="76" y="101"/>
                      </a:lnTo>
                      <a:lnTo>
                        <a:pt x="64" y="95"/>
                      </a:lnTo>
                      <a:lnTo>
                        <a:pt x="58" y="87"/>
                      </a:lnTo>
                      <a:lnTo>
                        <a:pt x="54" y="71"/>
                      </a:lnTo>
                      <a:lnTo>
                        <a:pt x="54" y="59"/>
                      </a:lnTo>
                      <a:lnTo>
                        <a:pt x="60" y="49"/>
                      </a:lnTo>
                      <a:lnTo>
                        <a:pt x="72" y="43"/>
                      </a:lnTo>
                      <a:lnTo>
                        <a:pt x="92" y="40"/>
                      </a:lnTo>
                      <a:lnTo>
                        <a:pt x="116" y="36"/>
                      </a:lnTo>
                      <a:lnTo>
                        <a:pt x="134" y="36"/>
                      </a:lnTo>
                      <a:lnTo>
                        <a:pt x="154" y="24"/>
                      </a:lnTo>
                      <a:lnTo>
                        <a:pt x="174" y="12"/>
                      </a:lnTo>
                      <a:lnTo>
                        <a:pt x="146" y="12"/>
                      </a:lnTo>
                      <a:lnTo>
                        <a:pt x="128" y="2"/>
                      </a:lnTo>
                      <a:lnTo>
                        <a:pt x="106" y="0"/>
                      </a:lnTo>
                      <a:lnTo>
                        <a:pt x="90" y="6"/>
                      </a:lnTo>
                      <a:lnTo>
                        <a:pt x="70" y="18"/>
                      </a:lnTo>
                      <a:lnTo>
                        <a:pt x="62" y="24"/>
                      </a:lnTo>
                      <a:lnTo>
                        <a:pt x="34" y="4"/>
                      </a:lnTo>
                      <a:lnTo>
                        <a:pt x="46" y="18"/>
                      </a:lnTo>
                      <a:lnTo>
                        <a:pt x="50" y="30"/>
                      </a:lnTo>
                      <a:lnTo>
                        <a:pt x="36" y="32"/>
                      </a:lnTo>
                      <a:lnTo>
                        <a:pt x="50" y="36"/>
                      </a:lnTo>
                      <a:lnTo>
                        <a:pt x="38" y="95"/>
                      </a:lnTo>
                      <a:lnTo>
                        <a:pt x="30" y="107"/>
                      </a:lnTo>
                      <a:lnTo>
                        <a:pt x="22" y="115"/>
                      </a:lnTo>
                      <a:lnTo>
                        <a:pt x="0" y="119"/>
                      </a:lnTo>
                      <a:lnTo>
                        <a:pt x="16" y="125"/>
                      </a:lnTo>
                      <a:lnTo>
                        <a:pt x="22" y="141"/>
                      </a:lnTo>
                      <a:lnTo>
                        <a:pt x="10" y="173"/>
                      </a:lnTo>
                      <a:lnTo>
                        <a:pt x="6" y="195"/>
                      </a:lnTo>
                      <a:lnTo>
                        <a:pt x="40" y="159"/>
                      </a:lnTo>
                      <a:lnTo>
                        <a:pt x="58" y="169"/>
                      </a:lnTo>
                      <a:lnTo>
                        <a:pt x="64" y="189"/>
                      </a:lnTo>
                      <a:lnTo>
                        <a:pt x="38" y="203"/>
                      </a:lnTo>
                      <a:lnTo>
                        <a:pt x="68" y="201"/>
                      </a:lnTo>
                      <a:lnTo>
                        <a:pt x="82" y="201"/>
                      </a:lnTo>
                      <a:lnTo>
                        <a:pt x="90" y="209"/>
                      </a:lnTo>
                      <a:lnTo>
                        <a:pt x="100" y="225"/>
                      </a:lnTo>
                      <a:lnTo>
                        <a:pt x="108" y="243"/>
                      </a:lnTo>
                      <a:lnTo>
                        <a:pt x="118" y="257"/>
                      </a:lnTo>
                      <a:lnTo>
                        <a:pt x="118" y="233"/>
                      </a:lnTo>
                      <a:lnTo>
                        <a:pt x="108" y="215"/>
                      </a:lnTo>
                      <a:lnTo>
                        <a:pt x="98" y="201"/>
                      </a:lnTo>
                      <a:lnTo>
                        <a:pt x="106" y="191"/>
                      </a:lnTo>
                      <a:lnTo>
                        <a:pt x="120" y="187"/>
                      </a:lnTo>
                      <a:lnTo>
                        <a:pt x="134" y="189"/>
                      </a:lnTo>
                      <a:lnTo>
                        <a:pt x="156" y="191"/>
                      </a:lnTo>
                      <a:lnTo>
                        <a:pt x="174" y="179"/>
                      </a:lnTo>
                      <a:lnTo>
                        <a:pt x="196" y="173"/>
                      </a:lnTo>
                      <a:lnTo>
                        <a:pt x="214" y="169"/>
                      </a:lnTo>
                      <a:lnTo>
                        <a:pt x="223" y="167"/>
                      </a:lnTo>
                      <a:lnTo>
                        <a:pt x="229" y="161"/>
                      </a:lnTo>
                      <a:lnTo>
                        <a:pt x="245" y="173"/>
                      </a:lnTo>
                      <a:lnTo>
                        <a:pt x="239" y="153"/>
                      </a:lnTo>
                      <a:lnTo>
                        <a:pt x="279" y="179"/>
                      </a:lnTo>
                      <a:lnTo>
                        <a:pt x="273" y="161"/>
                      </a:lnTo>
                      <a:lnTo>
                        <a:pt x="241" y="139"/>
                      </a:lnTo>
                      <a:lnTo>
                        <a:pt x="247" y="123"/>
                      </a:lnTo>
                      <a:lnTo>
                        <a:pt x="259" y="107"/>
                      </a:lnTo>
                      <a:lnTo>
                        <a:pt x="277" y="105"/>
                      </a:lnTo>
                      <a:lnTo>
                        <a:pt x="297" y="85"/>
                      </a:lnTo>
                      <a:close/>
                    </a:path>
                  </a:pathLst>
                </a:custGeom>
                <a:solidFill>
                  <a:srgbClr val="DF9F7F"/>
                </a:solidFill>
                <a:ln w="9525">
                  <a:noFill/>
                  <a:round/>
                  <a:headEnd/>
                  <a:tailEnd/>
                </a:ln>
              </p:spPr>
              <p:txBody>
                <a:bodyPr/>
                <a:lstStyle/>
                <a:p>
                  <a:endParaRPr lang="en-GB"/>
                </a:p>
              </p:txBody>
            </p:sp>
            <p:sp>
              <p:nvSpPr>
                <p:cNvPr id="360547" name="Freeform 99"/>
                <p:cNvSpPr>
                  <a:spLocks/>
                </p:cNvSpPr>
                <p:nvPr/>
              </p:nvSpPr>
              <p:spPr bwMode="auto">
                <a:xfrm>
                  <a:off x="3160" y="3148"/>
                  <a:ext cx="53" cy="77"/>
                </a:xfrm>
                <a:custGeom>
                  <a:avLst/>
                  <a:gdLst/>
                  <a:ahLst/>
                  <a:cxnLst>
                    <a:cxn ang="0">
                      <a:pos x="92" y="0"/>
                    </a:cxn>
                    <a:cxn ang="0">
                      <a:pos x="72" y="6"/>
                    </a:cxn>
                    <a:cxn ang="0">
                      <a:pos x="68" y="18"/>
                    </a:cxn>
                    <a:cxn ang="0">
                      <a:pos x="0" y="154"/>
                    </a:cxn>
                    <a:cxn ang="0">
                      <a:pos x="36" y="150"/>
                    </a:cxn>
                    <a:cxn ang="0">
                      <a:pos x="104" y="28"/>
                    </a:cxn>
                    <a:cxn ang="0">
                      <a:pos x="106" y="8"/>
                    </a:cxn>
                    <a:cxn ang="0">
                      <a:pos x="92" y="0"/>
                    </a:cxn>
                  </a:cxnLst>
                  <a:rect l="0" t="0" r="r" b="b"/>
                  <a:pathLst>
                    <a:path w="106" h="154">
                      <a:moveTo>
                        <a:pt x="92" y="0"/>
                      </a:moveTo>
                      <a:lnTo>
                        <a:pt x="72" y="6"/>
                      </a:lnTo>
                      <a:lnTo>
                        <a:pt x="68" y="18"/>
                      </a:lnTo>
                      <a:lnTo>
                        <a:pt x="0" y="154"/>
                      </a:lnTo>
                      <a:lnTo>
                        <a:pt x="36" y="150"/>
                      </a:lnTo>
                      <a:lnTo>
                        <a:pt x="104" y="28"/>
                      </a:lnTo>
                      <a:lnTo>
                        <a:pt x="106" y="8"/>
                      </a:lnTo>
                      <a:lnTo>
                        <a:pt x="92" y="0"/>
                      </a:lnTo>
                      <a:close/>
                    </a:path>
                  </a:pathLst>
                </a:custGeom>
                <a:solidFill>
                  <a:srgbClr val="3F3F3F"/>
                </a:solidFill>
                <a:ln w="9525">
                  <a:noFill/>
                  <a:round/>
                  <a:headEnd/>
                  <a:tailEnd/>
                </a:ln>
              </p:spPr>
              <p:txBody>
                <a:bodyPr/>
                <a:lstStyle/>
                <a:p>
                  <a:endParaRPr lang="en-GB"/>
                </a:p>
              </p:txBody>
            </p:sp>
            <p:sp>
              <p:nvSpPr>
                <p:cNvPr id="360548" name="Freeform 100"/>
                <p:cNvSpPr>
                  <a:spLocks/>
                </p:cNvSpPr>
                <p:nvPr/>
              </p:nvSpPr>
              <p:spPr bwMode="auto">
                <a:xfrm>
                  <a:off x="3264" y="3213"/>
                  <a:ext cx="37" cy="71"/>
                </a:xfrm>
                <a:custGeom>
                  <a:avLst/>
                  <a:gdLst/>
                  <a:ahLst/>
                  <a:cxnLst>
                    <a:cxn ang="0">
                      <a:pos x="0" y="0"/>
                    </a:cxn>
                    <a:cxn ang="0">
                      <a:pos x="14" y="20"/>
                    </a:cxn>
                    <a:cxn ang="0">
                      <a:pos x="22" y="37"/>
                    </a:cxn>
                    <a:cxn ang="0">
                      <a:pos x="28" y="59"/>
                    </a:cxn>
                    <a:cxn ang="0">
                      <a:pos x="30" y="81"/>
                    </a:cxn>
                    <a:cxn ang="0">
                      <a:pos x="28" y="105"/>
                    </a:cxn>
                    <a:cxn ang="0">
                      <a:pos x="20" y="141"/>
                    </a:cxn>
                    <a:cxn ang="0">
                      <a:pos x="46" y="75"/>
                    </a:cxn>
                    <a:cxn ang="0">
                      <a:pos x="62" y="55"/>
                    </a:cxn>
                    <a:cxn ang="0">
                      <a:pos x="74" y="37"/>
                    </a:cxn>
                    <a:cxn ang="0">
                      <a:pos x="54" y="29"/>
                    </a:cxn>
                    <a:cxn ang="0">
                      <a:pos x="34" y="16"/>
                    </a:cxn>
                    <a:cxn ang="0">
                      <a:pos x="20" y="4"/>
                    </a:cxn>
                    <a:cxn ang="0">
                      <a:pos x="0" y="0"/>
                    </a:cxn>
                  </a:cxnLst>
                  <a:rect l="0" t="0" r="r" b="b"/>
                  <a:pathLst>
                    <a:path w="74" h="141">
                      <a:moveTo>
                        <a:pt x="0" y="0"/>
                      </a:moveTo>
                      <a:lnTo>
                        <a:pt x="14" y="20"/>
                      </a:lnTo>
                      <a:lnTo>
                        <a:pt x="22" y="37"/>
                      </a:lnTo>
                      <a:lnTo>
                        <a:pt x="28" y="59"/>
                      </a:lnTo>
                      <a:lnTo>
                        <a:pt x="30" y="81"/>
                      </a:lnTo>
                      <a:lnTo>
                        <a:pt x="28" y="105"/>
                      </a:lnTo>
                      <a:lnTo>
                        <a:pt x="20" y="141"/>
                      </a:lnTo>
                      <a:lnTo>
                        <a:pt x="46" y="75"/>
                      </a:lnTo>
                      <a:lnTo>
                        <a:pt x="62" y="55"/>
                      </a:lnTo>
                      <a:lnTo>
                        <a:pt x="74" y="37"/>
                      </a:lnTo>
                      <a:lnTo>
                        <a:pt x="54" y="29"/>
                      </a:lnTo>
                      <a:lnTo>
                        <a:pt x="34" y="16"/>
                      </a:lnTo>
                      <a:lnTo>
                        <a:pt x="20" y="4"/>
                      </a:lnTo>
                      <a:lnTo>
                        <a:pt x="0" y="0"/>
                      </a:lnTo>
                      <a:close/>
                    </a:path>
                  </a:pathLst>
                </a:custGeom>
                <a:solidFill>
                  <a:srgbClr val="DF9F7F"/>
                </a:solidFill>
                <a:ln w="9525">
                  <a:noFill/>
                  <a:round/>
                  <a:headEnd/>
                  <a:tailEnd/>
                </a:ln>
              </p:spPr>
              <p:txBody>
                <a:bodyPr/>
                <a:lstStyle/>
                <a:p>
                  <a:endParaRPr lang="en-GB"/>
                </a:p>
              </p:txBody>
            </p:sp>
            <p:sp>
              <p:nvSpPr>
                <p:cNvPr id="360549" name="Freeform 101"/>
                <p:cNvSpPr>
                  <a:spLocks/>
                </p:cNvSpPr>
                <p:nvPr/>
              </p:nvSpPr>
              <p:spPr bwMode="auto">
                <a:xfrm>
                  <a:off x="3180" y="3155"/>
                  <a:ext cx="31" cy="72"/>
                </a:xfrm>
                <a:custGeom>
                  <a:avLst/>
                  <a:gdLst/>
                  <a:ahLst/>
                  <a:cxnLst>
                    <a:cxn ang="0">
                      <a:pos x="60" y="12"/>
                    </a:cxn>
                    <a:cxn ang="0">
                      <a:pos x="62" y="18"/>
                    </a:cxn>
                    <a:cxn ang="0">
                      <a:pos x="6" y="144"/>
                    </a:cxn>
                    <a:cxn ang="0">
                      <a:pos x="0" y="130"/>
                    </a:cxn>
                    <a:cxn ang="0">
                      <a:pos x="4" y="118"/>
                    </a:cxn>
                    <a:cxn ang="0">
                      <a:pos x="10" y="108"/>
                    </a:cxn>
                    <a:cxn ang="0">
                      <a:pos x="20" y="104"/>
                    </a:cxn>
                    <a:cxn ang="0">
                      <a:pos x="58" y="18"/>
                    </a:cxn>
                    <a:cxn ang="0">
                      <a:pos x="30" y="4"/>
                    </a:cxn>
                    <a:cxn ang="0">
                      <a:pos x="30" y="0"/>
                    </a:cxn>
                    <a:cxn ang="0">
                      <a:pos x="60" y="12"/>
                    </a:cxn>
                  </a:cxnLst>
                  <a:rect l="0" t="0" r="r" b="b"/>
                  <a:pathLst>
                    <a:path w="62" h="144">
                      <a:moveTo>
                        <a:pt x="60" y="12"/>
                      </a:moveTo>
                      <a:lnTo>
                        <a:pt x="62" y="18"/>
                      </a:lnTo>
                      <a:lnTo>
                        <a:pt x="6" y="144"/>
                      </a:lnTo>
                      <a:lnTo>
                        <a:pt x="0" y="130"/>
                      </a:lnTo>
                      <a:lnTo>
                        <a:pt x="4" y="118"/>
                      </a:lnTo>
                      <a:lnTo>
                        <a:pt x="10" y="108"/>
                      </a:lnTo>
                      <a:lnTo>
                        <a:pt x="20" y="104"/>
                      </a:lnTo>
                      <a:lnTo>
                        <a:pt x="58" y="18"/>
                      </a:lnTo>
                      <a:lnTo>
                        <a:pt x="30" y="4"/>
                      </a:lnTo>
                      <a:lnTo>
                        <a:pt x="30" y="0"/>
                      </a:lnTo>
                      <a:lnTo>
                        <a:pt x="60" y="12"/>
                      </a:lnTo>
                      <a:close/>
                    </a:path>
                  </a:pathLst>
                </a:custGeom>
                <a:solidFill>
                  <a:srgbClr val="9F9F9F"/>
                </a:solidFill>
                <a:ln w="9525">
                  <a:noFill/>
                  <a:round/>
                  <a:headEnd/>
                  <a:tailEnd/>
                </a:ln>
              </p:spPr>
              <p:txBody>
                <a:bodyPr/>
                <a:lstStyle/>
                <a:p>
                  <a:endParaRPr lang="en-GB"/>
                </a:p>
              </p:txBody>
            </p:sp>
          </p:grpSp>
          <p:sp>
            <p:nvSpPr>
              <p:cNvPr id="360550" name="Freeform 102"/>
              <p:cNvSpPr>
                <a:spLocks/>
              </p:cNvSpPr>
              <p:nvPr/>
            </p:nvSpPr>
            <p:spPr bwMode="auto">
              <a:xfrm>
                <a:off x="3244" y="3187"/>
                <a:ext cx="84" cy="111"/>
              </a:xfrm>
              <a:custGeom>
                <a:avLst/>
                <a:gdLst/>
                <a:ahLst/>
                <a:cxnLst>
                  <a:cxn ang="0">
                    <a:pos x="0" y="12"/>
                  </a:cxn>
                  <a:cxn ang="0">
                    <a:pos x="30" y="24"/>
                  </a:cxn>
                  <a:cxn ang="0">
                    <a:pos x="62" y="44"/>
                  </a:cxn>
                  <a:cxn ang="0">
                    <a:pos x="78" y="58"/>
                  </a:cxn>
                  <a:cxn ang="0">
                    <a:pos x="92" y="80"/>
                  </a:cxn>
                  <a:cxn ang="0">
                    <a:pos x="104" y="97"/>
                  </a:cxn>
                  <a:cxn ang="0">
                    <a:pos x="112" y="123"/>
                  </a:cxn>
                  <a:cxn ang="0">
                    <a:pos x="118" y="161"/>
                  </a:cxn>
                  <a:cxn ang="0">
                    <a:pos x="116" y="197"/>
                  </a:cxn>
                  <a:cxn ang="0">
                    <a:pos x="108" y="223"/>
                  </a:cxn>
                  <a:cxn ang="0">
                    <a:pos x="160" y="219"/>
                  </a:cxn>
                  <a:cxn ang="0">
                    <a:pos x="168" y="177"/>
                  </a:cxn>
                  <a:cxn ang="0">
                    <a:pos x="168" y="145"/>
                  </a:cxn>
                  <a:cxn ang="0">
                    <a:pos x="164" y="109"/>
                  </a:cxn>
                  <a:cxn ang="0">
                    <a:pos x="154" y="81"/>
                  </a:cxn>
                  <a:cxn ang="0">
                    <a:pos x="134" y="48"/>
                  </a:cxn>
                  <a:cxn ang="0">
                    <a:pos x="116" y="32"/>
                  </a:cxn>
                  <a:cxn ang="0">
                    <a:pos x="86" y="14"/>
                  </a:cxn>
                  <a:cxn ang="0">
                    <a:pos x="52" y="0"/>
                  </a:cxn>
                  <a:cxn ang="0">
                    <a:pos x="0" y="12"/>
                  </a:cxn>
                </a:cxnLst>
                <a:rect l="0" t="0" r="r" b="b"/>
                <a:pathLst>
                  <a:path w="168" h="223">
                    <a:moveTo>
                      <a:pt x="0" y="12"/>
                    </a:moveTo>
                    <a:lnTo>
                      <a:pt x="30" y="24"/>
                    </a:lnTo>
                    <a:lnTo>
                      <a:pt x="62" y="44"/>
                    </a:lnTo>
                    <a:lnTo>
                      <a:pt x="78" y="58"/>
                    </a:lnTo>
                    <a:lnTo>
                      <a:pt x="92" y="80"/>
                    </a:lnTo>
                    <a:lnTo>
                      <a:pt x="104" y="97"/>
                    </a:lnTo>
                    <a:lnTo>
                      <a:pt x="112" y="123"/>
                    </a:lnTo>
                    <a:lnTo>
                      <a:pt x="118" y="161"/>
                    </a:lnTo>
                    <a:lnTo>
                      <a:pt x="116" y="197"/>
                    </a:lnTo>
                    <a:lnTo>
                      <a:pt x="108" y="223"/>
                    </a:lnTo>
                    <a:lnTo>
                      <a:pt x="160" y="219"/>
                    </a:lnTo>
                    <a:lnTo>
                      <a:pt x="168" y="177"/>
                    </a:lnTo>
                    <a:lnTo>
                      <a:pt x="168" y="145"/>
                    </a:lnTo>
                    <a:lnTo>
                      <a:pt x="164" y="109"/>
                    </a:lnTo>
                    <a:lnTo>
                      <a:pt x="154" y="81"/>
                    </a:lnTo>
                    <a:lnTo>
                      <a:pt x="134" y="48"/>
                    </a:lnTo>
                    <a:lnTo>
                      <a:pt x="116" y="32"/>
                    </a:lnTo>
                    <a:lnTo>
                      <a:pt x="86" y="14"/>
                    </a:lnTo>
                    <a:lnTo>
                      <a:pt x="52" y="0"/>
                    </a:lnTo>
                    <a:lnTo>
                      <a:pt x="0" y="12"/>
                    </a:lnTo>
                    <a:close/>
                  </a:path>
                </a:pathLst>
              </a:custGeom>
              <a:solidFill>
                <a:srgbClr val="FFFFFF"/>
              </a:solidFill>
              <a:ln w="9525">
                <a:noFill/>
                <a:round/>
                <a:headEnd/>
                <a:tailEnd/>
              </a:ln>
            </p:spPr>
            <p:txBody>
              <a:bodyPr/>
              <a:lstStyle/>
              <a:p>
                <a:endParaRPr lang="en-GB"/>
              </a:p>
            </p:txBody>
          </p:sp>
        </p:grpSp>
      </p:grpSp>
      <p:grpSp>
        <p:nvGrpSpPr>
          <p:cNvPr id="360551" name="Group 103"/>
          <p:cNvGrpSpPr>
            <a:grpSpLocks/>
          </p:cNvGrpSpPr>
          <p:nvPr/>
        </p:nvGrpSpPr>
        <p:grpSpPr bwMode="auto">
          <a:xfrm>
            <a:off x="2074863" y="3783013"/>
            <a:ext cx="1725612" cy="2019300"/>
            <a:chOff x="1307" y="2245"/>
            <a:chExt cx="1087" cy="1272"/>
          </a:xfrm>
        </p:grpSpPr>
        <p:grpSp>
          <p:nvGrpSpPr>
            <p:cNvPr id="360552" name="Group 104"/>
            <p:cNvGrpSpPr>
              <a:grpSpLocks/>
            </p:cNvGrpSpPr>
            <p:nvPr/>
          </p:nvGrpSpPr>
          <p:grpSpPr bwMode="auto">
            <a:xfrm>
              <a:off x="1659" y="2903"/>
              <a:ext cx="222" cy="441"/>
              <a:chOff x="1659" y="2903"/>
              <a:chExt cx="222" cy="441"/>
            </a:xfrm>
          </p:grpSpPr>
          <p:sp>
            <p:nvSpPr>
              <p:cNvPr id="360553" name="Freeform 105"/>
              <p:cNvSpPr>
                <a:spLocks/>
              </p:cNvSpPr>
              <p:nvPr/>
            </p:nvSpPr>
            <p:spPr bwMode="auto">
              <a:xfrm>
                <a:off x="1659" y="2903"/>
                <a:ext cx="222" cy="435"/>
              </a:xfrm>
              <a:custGeom>
                <a:avLst/>
                <a:gdLst/>
                <a:ahLst/>
                <a:cxnLst>
                  <a:cxn ang="0">
                    <a:pos x="0" y="0"/>
                  </a:cxn>
                  <a:cxn ang="0">
                    <a:pos x="44" y="24"/>
                  </a:cxn>
                  <a:cxn ang="0">
                    <a:pos x="92" y="40"/>
                  </a:cxn>
                  <a:cxn ang="0">
                    <a:pos x="150" y="52"/>
                  </a:cxn>
                  <a:cxn ang="0">
                    <a:pos x="212" y="64"/>
                  </a:cxn>
                  <a:cxn ang="0">
                    <a:pos x="254" y="60"/>
                  </a:cxn>
                  <a:cxn ang="0">
                    <a:pos x="302" y="48"/>
                  </a:cxn>
                  <a:cxn ang="0">
                    <a:pos x="342" y="34"/>
                  </a:cxn>
                  <a:cxn ang="0">
                    <a:pos x="386" y="6"/>
                  </a:cxn>
                  <a:cxn ang="0">
                    <a:pos x="432" y="213"/>
                  </a:cxn>
                  <a:cxn ang="0">
                    <a:pos x="440" y="345"/>
                  </a:cxn>
                  <a:cxn ang="0">
                    <a:pos x="446" y="404"/>
                  </a:cxn>
                  <a:cxn ang="0">
                    <a:pos x="446" y="518"/>
                  </a:cxn>
                  <a:cxn ang="0">
                    <a:pos x="440" y="614"/>
                  </a:cxn>
                  <a:cxn ang="0">
                    <a:pos x="426" y="729"/>
                  </a:cxn>
                  <a:cxn ang="0">
                    <a:pos x="404" y="835"/>
                  </a:cxn>
                  <a:cxn ang="0">
                    <a:pos x="110" y="871"/>
                  </a:cxn>
                  <a:cxn ang="0">
                    <a:pos x="68" y="490"/>
                  </a:cxn>
                  <a:cxn ang="0">
                    <a:pos x="36" y="231"/>
                  </a:cxn>
                  <a:cxn ang="0">
                    <a:pos x="0" y="0"/>
                  </a:cxn>
                </a:cxnLst>
                <a:rect l="0" t="0" r="r" b="b"/>
                <a:pathLst>
                  <a:path w="446" h="871">
                    <a:moveTo>
                      <a:pt x="0" y="0"/>
                    </a:moveTo>
                    <a:lnTo>
                      <a:pt x="44" y="24"/>
                    </a:lnTo>
                    <a:lnTo>
                      <a:pt x="92" y="40"/>
                    </a:lnTo>
                    <a:lnTo>
                      <a:pt x="150" y="52"/>
                    </a:lnTo>
                    <a:lnTo>
                      <a:pt x="212" y="64"/>
                    </a:lnTo>
                    <a:lnTo>
                      <a:pt x="254" y="60"/>
                    </a:lnTo>
                    <a:lnTo>
                      <a:pt x="302" y="48"/>
                    </a:lnTo>
                    <a:lnTo>
                      <a:pt x="342" y="34"/>
                    </a:lnTo>
                    <a:lnTo>
                      <a:pt x="386" y="6"/>
                    </a:lnTo>
                    <a:lnTo>
                      <a:pt x="432" y="213"/>
                    </a:lnTo>
                    <a:lnTo>
                      <a:pt x="440" y="345"/>
                    </a:lnTo>
                    <a:lnTo>
                      <a:pt x="446" y="404"/>
                    </a:lnTo>
                    <a:lnTo>
                      <a:pt x="446" y="518"/>
                    </a:lnTo>
                    <a:lnTo>
                      <a:pt x="440" y="614"/>
                    </a:lnTo>
                    <a:lnTo>
                      <a:pt x="426" y="729"/>
                    </a:lnTo>
                    <a:lnTo>
                      <a:pt x="404" y="835"/>
                    </a:lnTo>
                    <a:lnTo>
                      <a:pt x="110" y="871"/>
                    </a:lnTo>
                    <a:lnTo>
                      <a:pt x="68" y="490"/>
                    </a:lnTo>
                    <a:lnTo>
                      <a:pt x="36" y="231"/>
                    </a:lnTo>
                    <a:lnTo>
                      <a:pt x="0" y="0"/>
                    </a:lnTo>
                    <a:close/>
                  </a:path>
                </a:pathLst>
              </a:custGeom>
              <a:solidFill>
                <a:srgbClr val="FFFFFF"/>
              </a:solidFill>
              <a:ln w="9525">
                <a:noFill/>
                <a:round/>
                <a:headEnd/>
                <a:tailEnd/>
              </a:ln>
            </p:spPr>
            <p:txBody>
              <a:bodyPr/>
              <a:lstStyle/>
              <a:p>
                <a:endParaRPr lang="en-GB"/>
              </a:p>
            </p:txBody>
          </p:sp>
          <p:sp>
            <p:nvSpPr>
              <p:cNvPr id="360554" name="Freeform 106"/>
              <p:cNvSpPr>
                <a:spLocks/>
              </p:cNvSpPr>
              <p:nvPr/>
            </p:nvSpPr>
            <p:spPr bwMode="auto">
              <a:xfrm>
                <a:off x="1690" y="3014"/>
                <a:ext cx="190" cy="330"/>
              </a:xfrm>
              <a:custGeom>
                <a:avLst/>
                <a:gdLst/>
                <a:ahLst/>
                <a:cxnLst>
                  <a:cxn ang="0">
                    <a:pos x="0" y="46"/>
                  </a:cxn>
                  <a:cxn ang="0">
                    <a:pos x="160" y="46"/>
                  </a:cxn>
                  <a:cxn ang="0">
                    <a:pos x="240" y="40"/>
                  </a:cxn>
                  <a:cxn ang="0">
                    <a:pos x="322" y="24"/>
                  </a:cxn>
                  <a:cxn ang="0">
                    <a:pos x="376" y="0"/>
                  </a:cxn>
                  <a:cxn ang="0">
                    <a:pos x="382" y="556"/>
                  </a:cxn>
                  <a:cxn ang="0">
                    <a:pos x="108" y="662"/>
                  </a:cxn>
                  <a:cxn ang="0">
                    <a:pos x="0" y="46"/>
                  </a:cxn>
                </a:cxnLst>
                <a:rect l="0" t="0" r="r" b="b"/>
                <a:pathLst>
                  <a:path w="382" h="662">
                    <a:moveTo>
                      <a:pt x="0" y="46"/>
                    </a:moveTo>
                    <a:lnTo>
                      <a:pt x="160" y="46"/>
                    </a:lnTo>
                    <a:lnTo>
                      <a:pt x="240" y="40"/>
                    </a:lnTo>
                    <a:lnTo>
                      <a:pt x="322" y="24"/>
                    </a:lnTo>
                    <a:lnTo>
                      <a:pt x="376" y="0"/>
                    </a:lnTo>
                    <a:lnTo>
                      <a:pt x="382" y="556"/>
                    </a:lnTo>
                    <a:lnTo>
                      <a:pt x="108" y="662"/>
                    </a:lnTo>
                    <a:lnTo>
                      <a:pt x="0" y="46"/>
                    </a:lnTo>
                    <a:close/>
                  </a:path>
                </a:pathLst>
              </a:custGeom>
              <a:solidFill>
                <a:srgbClr val="FFBF1F"/>
              </a:solidFill>
              <a:ln w="9525">
                <a:noFill/>
                <a:round/>
                <a:headEnd/>
                <a:tailEnd/>
              </a:ln>
            </p:spPr>
            <p:txBody>
              <a:bodyPr/>
              <a:lstStyle/>
              <a:p>
                <a:endParaRPr lang="en-GB"/>
              </a:p>
            </p:txBody>
          </p:sp>
        </p:grpSp>
        <p:grpSp>
          <p:nvGrpSpPr>
            <p:cNvPr id="360555" name="Group 107"/>
            <p:cNvGrpSpPr>
              <a:grpSpLocks/>
            </p:cNvGrpSpPr>
            <p:nvPr/>
          </p:nvGrpSpPr>
          <p:grpSpPr bwMode="auto">
            <a:xfrm>
              <a:off x="1792" y="2791"/>
              <a:ext cx="448" cy="547"/>
              <a:chOff x="1792" y="2791"/>
              <a:chExt cx="448" cy="547"/>
            </a:xfrm>
          </p:grpSpPr>
          <p:sp>
            <p:nvSpPr>
              <p:cNvPr id="360556" name="Freeform 108"/>
              <p:cNvSpPr>
                <a:spLocks/>
              </p:cNvSpPr>
              <p:nvPr/>
            </p:nvSpPr>
            <p:spPr bwMode="auto">
              <a:xfrm>
                <a:off x="1792" y="2791"/>
                <a:ext cx="448" cy="547"/>
              </a:xfrm>
              <a:custGeom>
                <a:avLst/>
                <a:gdLst/>
                <a:ahLst/>
                <a:cxnLst>
                  <a:cxn ang="0">
                    <a:pos x="36" y="0"/>
                  </a:cxn>
                  <a:cxn ang="0">
                    <a:pos x="90" y="24"/>
                  </a:cxn>
                  <a:cxn ang="0">
                    <a:pos x="150" y="90"/>
                  </a:cxn>
                  <a:cxn ang="0">
                    <a:pos x="367" y="167"/>
                  </a:cxn>
                  <a:cxn ang="0">
                    <a:pos x="427" y="203"/>
                  </a:cxn>
                  <a:cxn ang="0">
                    <a:pos x="493" y="323"/>
                  </a:cxn>
                  <a:cxn ang="0">
                    <a:pos x="493" y="400"/>
                  </a:cxn>
                  <a:cxn ang="0">
                    <a:pos x="505" y="460"/>
                  </a:cxn>
                  <a:cxn ang="0">
                    <a:pos x="541" y="562"/>
                  </a:cxn>
                  <a:cxn ang="0">
                    <a:pos x="643" y="735"/>
                  </a:cxn>
                  <a:cxn ang="0">
                    <a:pos x="715" y="855"/>
                  </a:cxn>
                  <a:cxn ang="0">
                    <a:pos x="792" y="956"/>
                  </a:cxn>
                  <a:cxn ang="0">
                    <a:pos x="894" y="1076"/>
                  </a:cxn>
                  <a:cxn ang="0">
                    <a:pos x="48" y="1094"/>
                  </a:cxn>
                  <a:cxn ang="0">
                    <a:pos x="102" y="980"/>
                  </a:cxn>
                  <a:cxn ang="0">
                    <a:pos x="126" y="896"/>
                  </a:cxn>
                  <a:cxn ang="0">
                    <a:pos x="138" y="747"/>
                  </a:cxn>
                  <a:cxn ang="0">
                    <a:pos x="132" y="496"/>
                  </a:cxn>
                  <a:cxn ang="0">
                    <a:pos x="108" y="311"/>
                  </a:cxn>
                  <a:cxn ang="0">
                    <a:pos x="72" y="179"/>
                  </a:cxn>
                  <a:cxn ang="0">
                    <a:pos x="0" y="60"/>
                  </a:cxn>
                  <a:cxn ang="0">
                    <a:pos x="36" y="0"/>
                  </a:cxn>
                </a:cxnLst>
                <a:rect l="0" t="0" r="r" b="b"/>
                <a:pathLst>
                  <a:path w="894" h="1094">
                    <a:moveTo>
                      <a:pt x="36" y="0"/>
                    </a:moveTo>
                    <a:lnTo>
                      <a:pt x="90" y="24"/>
                    </a:lnTo>
                    <a:lnTo>
                      <a:pt x="150" y="90"/>
                    </a:lnTo>
                    <a:lnTo>
                      <a:pt x="367" y="167"/>
                    </a:lnTo>
                    <a:lnTo>
                      <a:pt x="427" y="203"/>
                    </a:lnTo>
                    <a:lnTo>
                      <a:pt x="493" y="323"/>
                    </a:lnTo>
                    <a:lnTo>
                      <a:pt x="493" y="400"/>
                    </a:lnTo>
                    <a:lnTo>
                      <a:pt x="505" y="460"/>
                    </a:lnTo>
                    <a:lnTo>
                      <a:pt x="541" y="562"/>
                    </a:lnTo>
                    <a:lnTo>
                      <a:pt x="643" y="735"/>
                    </a:lnTo>
                    <a:lnTo>
                      <a:pt x="715" y="855"/>
                    </a:lnTo>
                    <a:lnTo>
                      <a:pt x="792" y="956"/>
                    </a:lnTo>
                    <a:lnTo>
                      <a:pt x="894" y="1076"/>
                    </a:lnTo>
                    <a:lnTo>
                      <a:pt x="48" y="1094"/>
                    </a:lnTo>
                    <a:lnTo>
                      <a:pt x="102" y="980"/>
                    </a:lnTo>
                    <a:lnTo>
                      <a:pt x="126" y="896"/>
                    </a:lnTo>
                    <a:lnTo>
                      <a:pt x="138" y="747"/>
                    </a:lnTo>
                    <a:lnTo>
                      <a:pt x="132" y="496"/>
                    </a:lnTo>
                    <a:lnTo>
                      <a:pt x="108" y="311"/>
                    </a:lnTo>
                    <a:lnTo>
                      <a:pt x="72" y="179"/>
                    </a:lnTo>
                    <a:lnTo>
                      <a:pt x="0" y="60"/>
                    </a:lnTo>
                    <a:lnTo>
                      <a:pt x="36" y="0"/>
                    </a:lnTo>
                    <a:close/>
                  </a:path>
                </a:pathLst>
              </a:custGeom>
              <a:solidFill>
                <a:srgbClr val="FF5F7F"/>
              </a:solidFill>
              <a:ln w="9525">
                <a:noFill/>
                <a:round/>
                <a:headEnd/>
                <a:tailEnd/>
              </a:ln>
            </p:spPr>
            <p:txBody>
              <a:bodyPr/>
              <a:lstStyle/>
              <a:p>
                <a:endParaRPr lang="en-GB"/>
              </a:p>
            </p:txBody>
          </p:sp>
          <p:sp>
            <p:nvSpPr>
              <p:cNvPr id="360557" name="Freeform 109"/>
              <p:cNvSpPr>
                <a:spLocks/>
              </p:cNvSpPr>
              <p:nvPr/>
            </p:nvSpPr>
            <p:spPr bwMode="auto">
              <a:xfrm>
                <a:off x="1905" y="2860"/>
                <a:ext cx="96" cy="287"/>
              </a:xfrm>
              <a:custGeom>
                <a:avLst/>
                <a:gdLst/>
                <a:ahLst/>
                <a:cxnLst>
                  <a:cxn ang="0">
                    <a:pos x="0" y="0"/>
                  </a:cxn>
                  <a:cxn ang="0">
                    <a:pos x="71" y="54"/>
                  </a:cxn>
                  <a:cxn ang="0">
                    <a:pos x="109" y="114"/>
                  </a:cxn>
                  <a:cxn ang="0">
                    <a:pos x="133" y="174"/>
                  </a:cxn>
                  <a:cxn ang="0">
                    <a:pos x="155" y="239"/>
                  </a:cxn>
                  <a:cxn ang="0">
                    <a:pos x="179" y="317"/>
                  </a:cxn>
                  <a:cxn ang="0">
                    <a:pos x="191" y="401"/>
                  </a:cxn>
                  <a:cxn ang="0">
                    <a:pos x="191" y="508"/>
                  </a:cxn>
                  <a:cxn ang="0">
                    <a:pos x="179" y="574"/>
                  </a:cxn>
                  <a:cxn ang="0">
                    <a:pos x="161" y="449"/>
                  </a:cxn>
                  <a:cxn ang="0">
                    <a:pos x="145" y="373"/>
                  </a:cxn>
                  <a:cxn ang="0">
                    <a:pos x="119" y="329"/>
                  </a:cxn>
                  <a:cxn ang="0">
                    <a:pos x="85" y="307"/>
                  </a:cxn>
                  <a:cxn ang="0">
                    <a:pos x="103" y="263"/>
                  </a:cxn>
                  <a:cxn ang="0">
                    <a:pos x="109" y="194"/>
                  </a:cxn>
                  <a:cxn ang="0">
                    <a:pos x="83" y="132"/>
                  </a:cxn>
                  <a:cxn ang="0">
                    <a:pos x="47" y="66"/>
                  </a:cxn>
                  <a:cxn ang="0">
                    <a:pos x="0" y="0"/>
                  </a:cxn>
                </a:cxnLst>
                <a:rect l="0" t="0" r="r" b="b"/>
                <a:pathLst>
                  <a:path w="191" h="574">
                    <a:moveTo>
                      <a:pt x="0" y="0"/>
                    </a:moveTo>
                    <a:lnTo>
                      <a:pt x="71" y="54"/>
                    </a:lnTo>
                    <a:lnTo>
                      <a:pt x="109" y="114"/>
                    </a:lnTo>
                    <a:lnTo>
                      <a:pt x="133" y="174"/>
                    </a:lnTo>
                    <a:lnTo>
                      <a:pt x="155" y="239"/>
                    </a:lnTo>
                    <a:lnTo>
                      <a:pt x="179" y="317"/>
                    </a:lnTo>
                    <a:lnTo>
                      <a:pt x="191" y="401"/>
                    </a:lnTo>
                    <a:lnTo>
                      <a:pt x="191" y="508"/>
                    </a:lnTo>
                    <a:lnTo>
                      <a:pt x="179" y="574"/>
                    </a:lnTo>
                    <a:lnTo>
                      <a:pt x="161" y="449"/>
                    </a:lnTo>
                    <a:lnTo>
                      <a:pt x="145" y="373"/>
                    </a:lnTo>
                    <a:lnTo>
                      <a:pt x="119" y="329"/>
                    </a:lnTo>
                    <a:lnTo>
                      <a:pt x="85" y="307"/>
                    </a:lnTo>
                    <a:lnTo>
                      <a:pt x="103" y="263"/>
                    </a:lnTo>
                    <a:lnTo>
                      <a:pt x="109" y="194"/>
                    </a:lnTo>
                    <a:lnTo>
                      <a:pt x="83" y="132"/>
                    </a:lnTo>
                    <a:lnTo>
                      <a:pt x="47" y="66"/>
                    </a:lnTo>
                    <a:lnTo>
                      <a:pt x="0" y="0"/>
                    </a:lnTo>
                    <a:close/>
                  </a:path>
                </a:pathLst>
              </a:custGeom>
              <a:solidFill>
                <a:srgbClr val="DF3F5F"/>
              </a:solidFill>
              <a:ln w="9525">
                <a:noFill/>
                <a:round/>
                <a:headEnd/>
                <a:tailEnd/>
              </a:ln>
            </p:spPr>
            <p:txBody>
              <a:bodyPr/>
              <a:lstStyle/>
              <a:p>
                <a:endParaRPr lang="en-GB"/>
              </a:p>
            </p:txBody>
          </p:sp>
        </p:grpSp>
        <p:sp>
          <p:nvSpPr>
            <p:cNvPr id="360558" name="Freeform 110"/>
            <p:cNvSpPr>
              <a:spLocks/>
            </p:cNvSpPr>
            <p:nvPr/>
          </p:nvSpPr>
          <p:spPr bwMode="auto">
            <a:xfrm>
              <a:off x="1753" y="3263"/>
              <a:ext cx="130" cy="106"/>
            </a:xfrm>
            <a:custGeom>
              <a:avLst/>
              <a:gdLst/>
              <a:ahLst/>
              <a:cxnLst>
                <a:cxn ang="0">
                  <a:pos x="222" y="36"/>
                </a:cxn>
                <a:cxn ang="0">
                  <a:pos x="180" y="0"/>
                </a:cxn>
                <a:cxn ang="0">
                  <a:pos x="118" y="16"/>
                </a:cxn>
                <a:cxn ang="0">
                  <a:pos x="66" y="36"/>
                </a:cxn>
                <a:cxn ang="0">
                  <a:pos x="12" y="58"/>
                </a:cxn>
                <a:cxn ang="0">
                  <a:pos x="0" y="78"/>
                </a:cxn>
                <a:cxn ang="0">
                  <a:pos x="30" y="106"/>
                </a:cxn>
                <a:cxn ang="0">
                  <a:pos x="40" y="142"/>
                </a:cxn>
                <a:cxn ang="0">
                  <a:pos x="64" y="168"/>
                </a:cxn>
                <a:cxn ang="0">
                  <a:pos x="88" y="184"/>
                </a:cxn>
                <a:cxn ang="0">
                  <a:pos x="124" y="195"/>
                </a:cxn>
                <a:cxn ang="0">
                  <a:pos x="150" y="213"/>
                </a:cxn>
                <a:cxn ang="0">
                  <a:pos x="192" y="213"/>
                </a:cxn>
                <a:cxn ang="0">
                  <a:pos x="214" y="213"/>
                </a:cxn>
                <a:cxn ang="0">
                  <a:pos x="228" y="195"/>
                </a:cxn>
                <a:cxn ang="0">
                  <a:pos x="226" y="166"/>
                </a:cxn>
                <a:cxn ang="0">
                  <a:pos x="262" y="168"/>
                </a:cxn>
                <a:cxn ang="0">
                  <a:pos x="222" y="154"/>
                </a:cxn>
                <a:cxn ang="0">
                  <a:pos x="214" y="118"/>
                </a:cxn>
                <a:cxn ang="0">
                  <a:pos x="216" y="94"/>
                </a:cxn>
                <a:cxn ang="0">
                  <a:pos x="214" y="76"/>
                </a:cxn>
                <a:cxn ang="0">
                  <a:pos x="222" y="36"/>
                </a:cxn>
              </a:cxnLst>
              <a:rect l="0" t="0" r="r" b="b"/>
              <a:pathLst>
                <a:path w="262" h="213">
                  <a:moveTo>
                    <a:pt x="222" y="36"/>
                  </a:moveTo>
                  <a:lnTo>
                    <a:pt x="180" y="0"/>
                  </a:lnTo>
                  <a:lnTo>
                    <a:pt x="118" y="16"/>
                  </a:lnTo>
                  <a:lnTo>
                    <a:pt x="66" y="36"/>
                  </a:lnTo>
                  <a:lnTo>
                    <a:pt x="12" y="58"/>
                  </a:lnTo>
                  <a:lnTo>
                    <a:pt x="0" y="78"/>
                  </a:lnTo>
                  <a:lnTo>
                    <a:pt x="30" y="106"/>
                  </a:lnTo>
                  <a:lnTo>
                    <a:pt x="40" y="142"/>
                  </a:lnTo>
                  <a:lnTo>
                    <a:pt x="64" y="168"/>
                  </a:lnTo>
                  <a:lnTo>
                    <a:pt x="88" y="184"/>
                  </a:lnTo>
                  <a:lnTo>
                    <a:pt x="124" y="195"/>
                  </a:lnTo>
                  <a:lnTo>
                    <a:pt x="150" y="213"/>
                  </a:lnTo>
                  <a:lnTo>
                    <a:pt x="192" y="213"/>
                  </a:lnTo>
                  <a:lnTo>
                    <a:pt x="214" y="213"/>
                  </a:lnTo>
                  <a:lnTo>
                    <a:pt x="228" y="195"/>
                  </a:lnTo>
                  <a:lnTo>
                    <a:pt x="226" y="166"/>
                  </a:lnTo>
                  <a:lnTo>
                    <a:pt x="262" y="168"/>
                  </a:lnTo>
                  <a:lnTo>
                    <a:pt x="222" y="154"/>
                  </a:lnTo>
                  <a:lnTo>
                    <a:pt x="214" y="118"/>
                  </a:lnTo>
                  <a:lnTo>
                    <a:pt x="216" y="94"/>
                  </a:lnTo>
                  <a:lnTo>
                    <a:pt x="214" y="76"/>
                  </a:lnTo>
                  <a:lnTo>
                    <a:pt x="222" y="36"/>
                  </a:lnTo>
                  <a:close/>
                </a:path>
              </a:pathLst>
            </a:custGeom>
            <a:solidFill>
              <a:srgbClr val="FF9F9F"/>
            </a:solidFill>
            <a:ln w="9525">
              <a:noFill/>
              <a:round/>
              <a:headEnd/>
              <a:tailEnd/>
            </a:ln>
          </p:spPr>
          <p:txBody>
            <a:bodyPr/>
            <a:lstStyle/>
            <a:p>
              <a:endParaRPr lang="en-GB"/>
            </a:p>
          </p:txBody>
        </p:sp>
        <p:sp>
          <p:nvSpPr>
            <p:cNvPr id="360559" name="Freeform 111"/>
            <p:cNvSpPr>
              <a:spLocks/>
            </p:cNvSpPr>
            <p:nvPr/>
          </p:nvSpPr>
          <p:spPr bwMode="auto">
            <a:xfrm>
              <a:off x="1570" y="3417"/>
              <a:ext cx="63" cy="77"/>
            </a:xfrm>
            <a:custGeom>
              <a:avLst/>
              <a:gdLst/>
              <a:ahLst/>
              <a:cxnLst>
                <a:cxn ang="0">
                  <a:pos x="126" y="0"/>
                </a:cxn>
                <a:cxn ang="0">
                  <a:pos x="30" y="153"/>
                </a:cxn>
                <a:cxn ang="0">
                  <a:pos x="0" y="44"/>
                </a:cxn>
                <a:cxn ang="0">
                  <a:pos x="126" y="0"/>
                </a:cxn>
              </a:cxnLst>
              <a:rect l="0" t="0" r="r" b="b"/>
              <a:pathLst>
                <a:path w="126" h="153">
                  <a:moveTo>
                    <a:pt x="126" y="0"/>
                  </a:moveTo>
                  <a:lnTo>
                    <a:pt x="30" y="153"/>
                  </a:lnTo>
                  <a:lnTo>
                    <a:pt x="0" y="44"/>
                  </a:lnTo>
                  <a:lnTo>
                    <a:pt x="126" y="0"/>
                  </a:lnTo>
                  <a:close/>
                </a:path>
              </a:pathLst>
            </a:custGeom>
            <a:solidFill>
              <a:srgbClr val="800000"/>
            </a:solidFill>
            <a:ln w="9525">
              <a:noFill/>
              <a:round/>
              <a:headEnd/>
              <a:tailEnd/>
            </a:ln>
          </p:spPr>
          <p:txBody>
            <a:bodyPr/>
            <a:lstStyle/>
            <a:p>
              <a:endParaRPr lang="en-GB"/>
            </a:p>
          </p:txBody>
        </p:sp>
        <p:grpSp>
          <p:nvGrpSpPr>
            <p:cNvPr id="360560" name="Group 112"/>
            <p:cNvGrpSpPr>
              <a:grpSpLocks/>
            </p:cNvGrpSpPr>
            <p:nvPr/>
          </p:nvGrpSpPr>
          <p:grpSpPr bwMode="auto">
            <a:xfrm>
              <a:off x="1307" y="2757"/>
              <a:ext cx="453" cy="760"/>
              <a:chOff x="1307" y="2757"/>
              <a:chExt cx="453" cy="760"/>
            </a:xfrm>
          </p:grpSpPr>
          <p:sp>
            <p:nvSpPr>
              <p:cNvPr id="360561" name="Freeform 113"/>
              <p:cNvSpPr>
                <a:spLocks/>
              </p:cNvSpPr>
              <p:nvPr/>
            </p:nvSpPr>
            <p:spPr bwMode="auto">
              <a:xfrm>
                <a:off x="1307" y="2757"/>
                <a:ext cx="453" cy="754"/>
              </a:xfrm>
              <a:custGeom>
                <a:avLst/>
                <a:gdLst/>
                <a:ahLst/>
                <a:cxnLst>
                  <a:cxn ang="0">
                    <a:pos x="700" y="18"/>
                  </a:cxn>
                  <a:cxn ang="0">
                    <a:pos x="575" y="0"/>
                  </a:cxn>
                  <a:cxn ang="0">
                    <a:pos x="485" y="6"/>
                  </a:cxn>
                  <a:cxn ang="0">
                    <a:pos x="383" y="18"/>
                  </a:cxn>
                  <a:cxn ang="0">
                    <a:pos x="329" y="30"/>
                  </a:cxn>
                  <a:cxn ang="0">
                    <a:pos x="299" y="66"/>
                  </a:cxn>
                  <a:cxn ang="0">
                    <a:pos x="263" y="60"/>
                  </a:cxn>
                  <a:cxn ang="0">
                    <a:pos x="209" y="102"/>
                  </a:cxn>
                  <a:cxn ang="0">
                    <a:pos x="167" y="150"/>
                  </a:cxn>
                  <a:cxn ang="0">
                    <a:pos x="138" y="197"/>
                  </a:cxn>
                  <a:cxn ang="0">
                    <a:pos x="102" y="257"/>
                  </a:cxn>
                  <a:cxn ang="0">
                    <a:pos x="84" y="323"/>
                  </a:cxn>
                  <a:cxn ang="0">
                    <a:pos x="66" y="436"/>
                  </a:cxn>
                  <a:cxn ang="0">
                    <a:pos x="54" y="514"/>
                  </a:cxn>
                  <a:cxn ang="0">
                    <a:pos x="54" y="640"/>
                  </a:cxn>
                  <a:cxn ang="0">
                    <a:pos x="78" y="723"/>
                  </a:cxn>
                  <a:cxn ang="0">
                    <a:pos x="72" y="783"/>
                  </a:cxn>
                  <a:cxn ang="0">
                    <a:pos x="54" y="939"/>
                  </a:cxn>
                  <a:cxn ang="0">
                    <a:pos x="36" y="1004"/>
                  </a:cxn>
                  <a:cxn ang="0">
                    <a:pos x="30" y="1076"/>
                  </a:cxn>
                  <a:cxn ang="0">
                    <a:pos x="12" y="1124"/>
                  </a:cxn>
                  <a:cxn ang="0">
                    <a:pos x="0" y="1178"/>
                  </a:cxn>
                  <a:cxn ang="0">
                    <a:pos x="6" y="1237"/>
                  </a:cxn>
                  <a:cxn ang="0">
                    <a:pos x="30" y="1291"/>
                  </a:cxn>
                  <a:cxn ang="0">
                    <a:pos x="78" y="1339"/>
                  </a:cxn>
                  <a:cxn ang="0">
                    <a:pos x="162" y="1417"/>
                  </a:cxn>
                  <a:cxn ang="0">
                    <a:pos x="209" y="1435"/>
                  </a:cxn>
                  <a:cxn ang="0">
                    <a:pos x="269" y="1453"/>
                  </a:cxn>
                  <a:cxn ang="0">
                    <a:pos x="317" y="1472"/>
                  </a:cxn>
                  <a:cxn ang="0">
                    <a:pos x="359" y="1496"/>
                  </a:cxn>
                  <a:cxn ang="0">
                    <a:pos x="557" y="1508"/>
                  </a:cxn>
                  <a:cxn ang="0">
                    <a:pos x="689" y="1333"/>
                  </a:cxn>
                  <a:cxn ang="0">
                    <a:pos x="736" y="1172"/>
                  </a:cxn>
                  <a:cxn ang="0">
                    <a:pos x="904" y="1172"/>
                  </a:cxn>
                  <a:cxn ang="0">
                    <a:pos x="892" y="939"/>
                  </a:cxn>
                  <a:cxn ang="0">
                    <a:pos x="862" y="676"/>
                  </a:cxn>
                  <a:cxn ang="0">
                    <a:pos x="808" y="347"/>
                  </a:cxn>
                  <a:cxn ang="0">
                    <a:pos x="778" y="197"/>
                  </a:cxn>
                  <a:cxn ang="0">
                    <a:pos x="700" y="18"/>
                  </a:cxn>
                </a:cxnLst>
                <a:rect l="0" t="0" r="r" b="b"/>
                <a:pathLst>
                  <a:path w="904" h="1508">
                    <a:moveTo>
                      <a:pt x="700" y="18"/>
                    </a:moveTo>
                    <a:lnTo>
                      <a:pt x="575" y="0"/>
                    </a:lnTo>
                    <a:lnTo>
                      <a:pt x="485" y="6"/>
                    </a:lnTo>
                    <a:lnTo>
                      <a:pt x="383" y="18"/>
                    </a:lnTo>
                    <a:lnTo>
                      <a:pt x="329" y="30"/>
                    </a:lnTo>
                    <a:lnTo>
                      <a:pt x="299" y="66"/>
                    </a:lnTo>
                    <a:lnTo>
                      <a:pt x="263" y="60"/>
                    </a:lnTo>
                    <a:lnTo>
                      <a:pt x="209" y="102"/>
                    </a:lnTo>
                    <a:lnTo>
                      <a:pt x="167" y="150"/>
                    </a:lnTo>
                    <a:lnTo>
                      <a:pt x="138" y="197"/>
                    </a:lnTo>
                    <a:lnTo>
                      <a:pt x="102" y="257"/>
                    </a:lnTo>
                    <a:lnTo>
                      <a:pt x="84" y="323"/>
                    </a:lnTo>
                    <a:lnTo>
                      <a:pt x="66" y="436"/>
                    </a:lnTo>
                    <a:lnTo>
                      <a:pt x="54" y="514"/>
                    </a:lnTo>
                    <a:lnTo>
                      <a:pt x="54" y="640"/>
                    </a:lnTo>
                    <a:lnTo>
                      <a:pt x="78" y="723"/>
                    </a:lnTo>
                    <a:lnTo>
                      <a:pt x="72" y="783"/>
                    </a:lnTo>
                    <a:lnTo>
                      <a:pt x="54" y="939"/>
                    </a:lnTo>
                    <a:lnTo>
                      <a:pt x="36" y="1004"/>
                    </a:lnTo>
                    <a:lnTo>
                      <a:pt x="30" y="1076"/>
                    </a:lnTo>
                    <a:lnTo>
                      <a:pt x="12" y="1124"/>
                    </a:lnTo>
                    <a:lnTo>
                      <a:pt x="0" y="1178"/>
                    </a:lnTo>
                    <a:lnTo>
                      <a:pt x="6" y="1237"/>
                    </a:lnTo>
                    <a:lnTo>
                      <a:pt x="30" y="1291"/>
                    </a:lnTo>
                    <a:lnTo>
                      <a:pt x="78" y="1339"/>
                    </a:lnTo>
                    <a:lnTo>
                      <a:pt x="162" y="1417"/>
                    </a:lnTo>
                    <a:lnTo>
                      <a:pt x="209" y="1435"/>
                    </a:lnTo>
                    <a:lnTo>
                      <a:pt x="269" y="1453"/>
                    </a:lnTo>
                    <a:lnTo>
                      <a:pt x="317" y="1472"/>
                    </a:lnTo>
                    <a:lnTo>
                      <a:pt x="359" y="1496"/>
                    </a:lnTo>
                    <a:lnTo>
                      <a:pt x="557" y="1508"/>
                    </a:lnTo>
                    <a:lnTo>
                      <a:pt x="689" y="1333"/>
                    </a:lnTo>
                    <a:lnTo>
                      <a:pt x="736" y="1172"/>
                    </a:lnTo>
                    <a:lnTo>
                      <a:pt x="904" y="1172"/>
                    </a:lnTo>
                    <a:lnTo>
                      <a:pt x="892" y="939"/>
                    </a:lnTo>
                    <a:lnTo>
                      <a:pt x="862" y="676"/>
                    </a:lnTo>
                    <a:lnTo>
                      <a:pt x="808" y="347"/>
                    </a:lnTo>
                    <a:lnTo>
                      <a:pt x="778" y="197"/>
                    </a:lnTo>
                    <a:lnTo>
                      <a:pt x="700" y="18"/>
                    </a:lnTo>
                    <a:close/>
                  </a:path>
                </a:pathLst>
              </a:custGeom>
              <a:solidFill>
                <a:srgbClr val="FF5F7F"/>
              </a:solidFill>
              <a:ln w="9525">
                <a:noFill/>
                <a:round/>
                <a:headEnd/>
                <a:tailEnd/>
              </a:ln>
            </p:spPr>
            <p:txBody>
              <a:bodyPr/>
              <a:lstStyle/>
              <a:p>
                <a:endParaRPr lang="en-GB"/>
              </a:p>
            </p:txBody>
          </p:sp>
          <p:sp>
            <p:nvSpPr>
              <p:cNvPr id="360562" name="Freeform 114"/>
              <p:cNvSpPr>
                <a:spLocks/>
              </p:cNvSpPr>
              <p:nvPr/>
            </p:nvSpPr>
            <p:spPr bwMode="auto">
              <a:xfrm>
                <a:off x="1447" y="3266"/>
                <a:ext cx="204" cy="251"/>
              </a:xfrm>
              <a:custGeom>
                <a:avLst/>
                <a:gdLst/>
                <a:ahLst/>
                <a:cxnLst>
                  <a:cxn ang="0">
                    <a:pos x="384" y="24"/>
                  </a:cxn>
                  <a:cxn ang="0">
                    <a:pos x="238" y="12"/>
                  </a:cxn>
                  <a:cxn ang="0">
                    <a:pos x="84" y="0"/>
                  </a:cxn>
                  <a:cxn ang="0">
                    <a:pos x="58" y="36"/>
                  </a:cxn>
                  <a:cxn ang="0">
                    <a:pos x="46" y="64"/>
                  </a:cxn>
                  <a:cxn ang="0">
                    <a:pos x="28" y="100"/>
                  </a:cxn>
                  <a:cxn ang="0">
                    <a:pos x="12" y="154"/>
                  </a:cxn>
                  <a:cxn ang="0">
                    <a:pos x="4" y="201"/>
                  </a:cxn>
                  <a:cxn ang="0">
                    <a:pos x="0" y="245"/>
                  </a:cxn>
                  <a:cxn ang="0">
                    <a:pos x="6" y="299"/>
                  </a:cxn>
                  <a:cxn ang="0">
                    <a:pos x="24" y="369"/>
                  </a:cxn>
                  <a:cxn ang="0">
                    <a:pos x="42" y="425"/>
                  </a:cxn>
                  <a:cxn ang="0">
                    <a:pos x="46" y="474"/>
                  </a:cxn>
                  <a:cxn ang="0">
                    <a:pos x="292" y="502"/>
                  </a:cxn>
                  <a:cxn ang="0">
                    <a:pos x="396" y="327"/>
                  </a:cxn>
                  <a:cxn ang="0">
                    <a:pos x="408" y="281"/>
                  </a:cxn>
                  <a:cxn ang="0">
                    <a:pos x="384" y="24"/>
                  </a:cxn>
                </a:cxnLst>
                <a:rect l="0" t="0" r="r" b="b"/>
                <a:pathLst>
                  <a:path w="408" h="502">
                    <a:moveTo>
                      <a:pt x="384" y="24"/>
                    </a:moveTo>
                    <a:lnTo>
                      <a:pt x="238" y="12"/>
                    </a:lnTo>
                    <a:lnTo>
                      <a:pt x="84" y="0"/>
                    </a:lnTo>
                    <a:lnTo>
                      <a:pt x="58" y="36"/>
                    </a:lnTo>
                    <a:lnTo>
                      <a:pt x="46" y="64"/>
                    </a:lnTo>
                    <a:lnTo>
                      <a:pt x="28" y="100"/>
                    </a:lnTo>
                    <a:lnTo>
                      <a:pt x="12" y="154"/>
                    </a:lnTo>
                    <a:lnTo>
                      <a:pt x="4" y="201"/>
                    </a:lnTo>
                    <a:lnTo>
                      <a:pt x="0" y="245"/>
                    </a:lnTo>
                    <a:lnTo>
                      <a:pt x="6" y="299"/>
                    </a:lnTo>
                    <a:lnTo>
                      <a:pt x="24" y="369"/>
                    </a:lnTo>
                    <a:lnTo>
                      <a:pt x="42" y="425"/>
                    </a:lnTo>
                    <a:lnTo>
                      <a:pt x="46" y="474"/>
                    </a:lnTo>
                    <a:lnTo>
                      <a:pt x="292" y="502"/>
                    </a:lnTo>
                    <a:lnTo>
                      <a:pt x="396" y="327"/>
                    </a:lnTo>
                    <a:lnTo>
                      <a:pt x="408" y="281"/>
                    </a:lnTo>
                    <a:lnTo>
                      <a:pt x="384" y="24"/>
                    </a:lnTo>
                    <a:close/>
                  </a:path>
                </a:pathLst>
              </a:custGeom>
              <a:solidFill>
                <a:srgbClr val="DF1F3F"/>
              </a:solidFill>
              <a:ln w="9525">
                <a:noFill/>
                <a:round/>
                <a:headEnd/>
                <a:tailEnd/>
              </a:ln>
            </p:spPr>
            <p:txBody>
              <a:bodyPr/>
              <a:lstStyle/>
              <a:p>
                <a:endParaRPr lang="en-GB"/>
              </a:p>
            </p:txBody>
          </p:sp>
          <p:sp>
            <p:nvSpPr>
              <p:cNvPr id="360563" name="Freeform 115"/>
              <p:cNvSpPr>
                <a:spLocks/>
              </p:cNvSpPr>
              <p:nvPr/>
            </p:nvSpPr>
            <p:spPr bwMode="auto">
              <a:xfrm>
                <a:off x="1355" y="2807"/>
                <a:ext cx="192" cy="482"/>
              </a:xfrm>
              <a:custGeom>
                <a:avLst/>
                <a:gdLst/>
                <a:ahLst/>
                <a:cxnLst>
                  <a:cxn ang="0">
                    <a:pos x="239" y="0"/>
                  </a:cxn>
                  <a:cxn ang="0">
                    <a:pos x="311" y="119"/>
                  </a:cxn>
                  <a:cxn ang="0">
                    <a:pos x="353" y="245"/>
                  </a:cxn>
                  <a:cxn ang="0">
                    <a:pos x="377" y="394"/>
                  </a:cxn>
                  <a:cxn ang="0">
                    <a:pos x="383" y="562"/>
                  </a:cxn>
                  <a:cxn ang="0">
                    <a:pos x="377" y="759"/>
                  </a:cxn>
                  <a:cxn ang="0">
                    <a:pos x="359" y="842"/>
                  </a:cxn>
                  <a:cxn ang="0">
                    <a:pos x="263" y="914"/>
                  </a:cxn>
                  <a:cxn ang="0">
                    <a:pos x="215" y="884"/>
                  </a:cxn>
                  <a:cxn ang="0">
                    <a:pos x="167" y="872"/>
                  </a:cxn>
                  <a:cxn ang="0">
                    <a:pos x="125" y="884"/>
                  </a:cxn>
                  <a:cxn ang="0">
                    <a:pos x="95" y="926"/>
                  </a:cxn>
                  <a:cxn ang="0">
                    <a:pos x="42" y="950"/>
                  </a:cxn>
                  <a:cxn ang="0">
                    <a:pos x="0" y="962"/>
                  </a:cxn>
                  <a:cxn ang="0">
                    <a:pos x="66" y="902"/>
                  </a:cxn>
                  <a:cxn ang="0">
                    <a:pos x="107" y="884"/>
                  </a:cxn>
                  <a:cxn ang="0">
                    <a:pos x="137" y="854"/>
                  </a:cxn>
                  <a:cxn ang="0">
                    <a:pos x="173" y="854"/>
                  </a:cxn>
                  <a:cxn ang="0">
                    <a:pos x="215" y="813"/>
                  </a:cxn>
                  <a:cxn ang="0">
                    <a:pos x="173" y="765"/>
                  </a:cxn>
                  <a:cxn ang="0">
                    <a:pos x="233" y="777"/>
                  </a:cxn>
                  <a:cxn ang="0">
                    <a:pos x="191" y="639"/>
                  </a:cxn>
                  <a:cxn ang="0">
                    <a:pos x="155" y="526"/>
                  </a:cxn>
                  <a:cxn ang="0">
                    <a:pos x="143" y="446"/>
                  </a:cxn>
                  <a:cxn ang="0">
                    <a:pos x="161" y="328"/>
                  </a:cxn>
                  <a:cxn ang="0">
                    <a:pos x="191" y="460"/>
                  </a:cxn>
                  <a:cxn ang="0">
                    <a:pos x="251" y="609"/>
                  </a:cxn>
                  <a:cxn ang="0">
                    <a:pos x="323" y="771"/>
                  </a:cxn>
                  <a:cxn ang="0">
                    <a:pos x="323" y="550"/>
                  </a:cxn>
                  <a:cxn ang="0">
                    <a:pos x="311" y="400"/>
                  </a:cxn>
                  <a:cxn ang="0">
                    <a:pos x="293" y="179"/>
                  </a:cxn>
                  <a:cxn ang="0">
                    <a:pos x="239" y="0"/>
                  </a:cxn>
                </a:cxnLst>
                <a:rect l="0" t="0" r="r" b="b"/>
                <a:pathLst>
                  <a:path w="383" h="962">
                    <a:moveTo>
                      <a:pt x="239" y="0"/>
                    </a:moveTo>
                    <a:lnTo>
                      <a:pt x="311" y="119"/>
                    </a:lnTo>
                    <a:lnTo>
                      <a:pt x="353" y="245"/>
                    </a:lnTo>
                    <a:lnTo>
                      <a:pt x="377" y="394"/>
                    </a:lnTo>
                    <a:lnTo>
                      <a:pt x="383" y="562"/>
                    </a:lnTo>
                    <a:lnTo>
                      <a:pt x="377" y="759"/>
                    </a:lnTo>
                    <a:lnTo>
                      <a:pt x="359" y="842"/>
                    </a:lnTo>
                    <a:lnTo>
                      <a:pt x="263" y="914"/>
                    </a:lnTo>
                    <a:lnTo>
                      <a:pt x="215" y="884"/>
                    </a:lnTo>
                    <a:lnTo>
                      <a:pt x="167" y="872"/>
                    </a:lnTo>
                    <a:lnTo>
                      <a:pt x="125" y="884"/>
                    </a:lnTo>
                    <a:lnTo>
                      <a:pt x="95" y="926"/>
                    </a:lnTo>
                    <a:lnTo>
                      <a:pt x="42" y="950"/>
                    </a:lnTo>
                    <a:lnTo>
                      <a:pt x="0" y="962"/>
                    </a:lnTo>
                    <a:lnTo>
                      <a:pt x="66" y="902"/>
                    </a:lnTo>
                    <a:lnTo>
                      <a:pt x="107" y="884"/>
                    </a:lnTo>
                    <a:lnTo>
                      <a:pt x="137" y="854"/>
                    </a:lnTo>
                    <a:lnTo>
                      <a:pt x="173" y="854"/>
                    </a:lnTo>
                    <a:lnTo>
                      <a:pt x="215" y="813"/>
                    </a:lnTo>
                    <a:lnTo>
                      <a:pt x="173" y="765"/>
                    </a:lnTo>
                    <a:lnTo>
                      <a:pt x="233" y="777"/>
                    </a:lnTo>
                    <a:lnTo>
                      <a:pt x="191" y="639"/>
                    </a:lnTo>
                    <a:lnTo>
                      <a:pt x="155" y="526"/>
                    </a:lnTo>
                    <a:lnTo>
                      <a:pt x="143" y="446"/>
                    </a:lnTo>
                    <a:lnTo>
                      <a:pt x="161" y="328"/>
                    </a:lnTo>
                    <a:lnTo>
                      <a:pt x="191" y="460"/>
                    </a:lnTo>
                    <a:lnTo>
                      <a:pt x="251" y="609"/>
                    </a:lnTo>
                    <a:lnTo>
                      <a:pt x="323" y="771"/>
                    </a:lnTo>
                    <a:lnTo>
                      <a:pt x="323" y="550"/>
                    </a:lnTo>
                    <a:lnTo>
                      <a:pt x="311" y="400"/>
                    </a:lnTo>
                    <a:lnTo>
                      <a:pt x="293" y="179"/>
                    </a:lnTo>
                    <a:lnTo>
                      <a:pt x="239" y="0"/>
                    </a:lnTo>
                    <a:close/>
                  </a:path>
                </a:pathLst>
              </a:custGeom>
              <a:solidFill>
                <a:srgbClr val="DF3F5F"/>
              </a:solidFill>
              <a:ln w="9525">
                <a:noFill/>
                <a:round/>
                <a:headEnd/>
                <a:tailEnd/>
              </a:ln>
            </p:spPr>
            <p:txBody>
              <a:bodyPr/>
              <a:lstStyle/>
              <a:p>
                <a:endParaRPr lang="en-GB"/>
              </a:p>
            </p:txBody>
          </p:sp>
        </p:grpSp>
        <p:sp>
          <p:nvSpPr>
            <p:cNvPr id="360564" name="Freeform 116"/>
            <p:cNvSpPr>
              <a:spLocks/>
            </p:cNvSpPr>
            <p:nvPr/>
          </p:nvSpPr>
          <p:spPr bwMode="auto">
            <a:xfrm>
              <a:off x="1836" y="3073"/>
              <a:ext cx="558" cy="305"/>
            </a:xfrm>
            <a:custGeom>
              <a:avLst/>
              <a:gdLst/>
              <a:ahLst/>
              <a:cxnLst>
                <a:cxn ang="0">
                  <a:pos x="0" y="496"/>
                </a:cxn>
                <a:cxn ang="0">
                  <a:pos x="431" y="0"/>
                </a:cxn>
                <a:cxn ang="0">
                  <a:pos x="1116" y="189"/>
                </a:cxn>
                <a:cxn ang="0">
                  <a:pos x="834" y="544"/>
                </a:cxn>
                <a:cxn ang="0">
                  <a:pos x="659" y="583"/>
                </a:cxn>
                <a:cxn ang="0">
                  <a:pos x="479" y="609"/>
                </a:cxn>
                <a:cxn ang="0">
                  <a:pos x="90" y="585"/>
                </a:cxn>
                <a:cxn ang="0">
                  <a:pos x="0" y="496"/>
                </a:cxn>
              </a:cxnLst>
              <a:rect l="0" t="0" r="r" b="b"/>
              <a:pathLst>
                <a:path w="1116" h="609">
                  <a:moveTo>
                    <a:pt x="0" y="496"/>
                  </a:moveTo>
                  <a:lnTo>
                    <a:pt x="431" y="0"/>
                  </a:lnTo>
                  <a:lnTo>
                    <a:pt x="1116" y="189"/>
                  </a:lnTo>
                  <a:lnTo>
                    <a:pt x="834" y="544"/>
                  </a:lnTo>
                  <a:lnTo>
                    <a:pt x="659" y="583"/>
                  </a:lnTo>
                  <a:lnTo>
                    <a:pt x="479" y="609"/>
                  </a:lnTo>
                  <a:lnTo>
                    <a:pt x="90" y="585"/>
                  </a:lnTo>
                  <a:lnTo>
                    <a:pt x="0" y="496"/>
                  </a:lnTo>
                  <a:close/>
                </a:path>
              </a:pathLst>
            </a:custGeom>
            <a:solidFill>
              <a:srgbClr val="9F9F9F"/>
            </a:solidFill>
            <a:ln w="9525">
              <a:noFill/>
              <a:round/>
              <a:headEnd/>
              <a:tailEnd/>
            </a:ln>
          </p:spPr>
          <p:txBody>
            <a:bodyPr/>
            <a:lstStyle/>
            <a:p>
              <a:endParaRPr lang="en-GB"/>
            </a:p>
          </p:txBody>
        </p:sp>
        <p:sp>
          <p:nvSpPr>
            <p:cNvPr id="360565" name="Freeform 117"/>
            <p:cNvSpPr>
              <a:spLocks/>
            </p:cNvSpPr>
            <p:nvPr/>
          </p:nvSpPr>
          <p:spPr bwMode="auto">
            <a:xfrm>
              <a:off x="1561" y="3253"/>
              <a:ext cx="477" cy="200"/>
            </a:xfrm>
            <a:custGeom>
              <a:avLst/>
              <a:gdLst/>
              <a:ahLst/>
              <a:cxnLst>
                <a:cxn ang="0">
                  <a:pos x="52" y="98"/>
                </a:cxn>
                <a:cxn ang="0">
                  <a:pos x="407" y="50"/>
                </a:cxn>
                <a:cxn ang="0">
                  <a:pos x="483" y="20"/>
                </a:cxn>
                <a:cxn ang="0">
                  <a:pos x="521" y="6"/>
                </a:cxn>
                <a:cxn ang="0">
                  <a:pos x="561" y="0"/>
                </a:cxn>
                <a:cxn ang="0">
                  <a:pos x="615" y="8"/>
                </a:cxn>
                <a:cxn ang="0">
                  <a:pos x="675" y="20"/>
                </a:cxn>
                <a:cxn ang="0">
                  <a:pos x="718" y="26"/>
                </a:cxn>
                <a:cxn ang="0">
                  <a:pos x="804" y="36"/>
                </a:cxn>
                <a:cxn ang="0">
                  <a:pos x="846" y="38"/>
                </a:cxn>
                <a:cxn ang="0">
                  <a:pos x="880" y="44"/>
                </a:cxn>
                <a:cxn ang="0">
                  <a:pos x="916" y="50"/>
                </a:cxn>
                <a:cxn ang="0">
                  <a:pos x="946" y="62"/>
                </a:cxn>
                <a:cxn ang="0">
                  <a:pos x="954" y="78"/>
                </a:cxn>
                <a:cxn ang="0">
                  <a:pos x="940" y="92"/>
                </a:cxn>
                <a:cxn ang="0">
                  <a:pos x="880" y="96"/>
                </a:cxn>
                <a:cxn ang="0">
                  <a:pos x="856" y="98"/>
                </a:cxn>
                <a:cxn ang="0">
                  <a:pos x="852" y="140"/>
                </a:cxn>
                <a:cxn ang="0">
                  <a:pos x="838" y="156"/>
                </a:cxn>
                <a:cxn ang="0">
                  <a:pos x="828" y="158"/>
                </a:cxn>
                <a:cxn ang="0">
                  <a:pos x="820" y="186"/>
                </a:cxn>
                <a:cxn ang="0">
                  <a:pos x="802" y="206"/>
                </a:cxn>
                <a:cxn ang="0">
                  <a:pos x="780" y="215"/>
                </a:cxn>
                <a:cxn ang="0">
                  <a:pos x="766" y="233"/>
                </a:cxn>
                <a:cxn ang="0">
                  <a:pos x="748" y="241"/>
                </a:cxn>
                <a:cxn ang="0">
                  <a:pos x="693" y="271"/>
                </a:cxn>
                <a:cxn ang="0">
                  <a:pos x="663" y="283"/>
                </a:cxn>
                <a:cxn ang="0">
                  <a:pos x="575" y="287"/>
                </a:cxn>
                <a:cxn ang="0">
                  <a:pos x="509" y="281"/>
                </a:cxn>
                <a:cxn ang="0">
                  <a:pos x="471" y="263"/>
                </a:cxn>
                <a:cxn ang="0">
                  <a:pos x="453" y="257"/>
                </a:cxn>
                <a:cxn ang="0">
                  <a:pos x="419" y="263"/>
                </a:cxn>
                <a:cxn ang="0">
                  <a:pos x="363" y="269"/>
                </a:cxn>
                <a:cxn ang="0">
                  <a:pos x="315" y="277"/>
                </a:cxn>
                <a:cxn ang="0">
                  <a:pos x="114" y="353"/>
                </a:cxn>
                <a:cxn ang="0">
                  <a:pos x="28" y="401"/>
                </a:cxn>
                <a:cxn ang="0">
                  <a:pos x="4" y="317"/>
                </a:cxn>
                <a:cxn ang="0">
                  <a:pos x="0" y="265"/>
                </a:cxn>
                <a:cxn ang="0">
                  <a:pos x="0" y="223"/>
                </a:cxn>
                <a:cxn ang="0">
                  <a:pos x="16" y="168"/>
                </a:cxn>
                <a:cxn ang="0">
                  <a:pos x="52" y="98"/>
                </a:cxn>
              </a:cxnLst>
              <a:rect l="0" t="0" r="r" b="b"/>
              <a:pathLst>
                <a:path w="954" h="401">
                  <a:moveTo>
                    <a:pt x="52" y="98"/>
                  </a:moveTo>
                  <a:lnTo>
                    <a:pt x="407" y="50"/>
                  </a:lnTo>
                  <a:lnTo>
                    <a:pt x="483" y="20"/>
                  </a:lnTo>
                  <a:lnTo>
                    <a:pt x="521" y="6"/>
                  </a:lnTo>
                  <a:lnTo>
                    <a:pt x="561" y="0"/>
                  </a:lnTo>
                  <a:lnTo>
                    <a:pt x="615" y="8"/>
                  </a:lnTo>
                  <a:lnTo>
                    <a:pt x="675" y="20"/>
                  </a:lnTo>
                  <a:lnTo>
                    <a:pt x="718" y="26"/>
                  </a:lnTo>
                  <a:lnTo>
                    <a:pt x="804" y="36"/>
                  </a:lnTo>
                  <a:lnTo>
                    <a:pt x="846" y="38"/>
                  </a:lnTo>
                  <a:lnTo>
                    <a:pt x="880" y="44"/>
                  </a:lnTo>
                  <a:lnTo>
                    <a:pt x="916" y="50"/>
                  </a:lnTo>
                  <a:lnTo>
                    <a:pt x="946" y="62"/>
                  </a:lnTo>
                  <a:lnTo>
                    <a:pt x="954" y="78"/>
                  </a:lnTo>
                  <a:lnTo>
                    <a:pt x="940" y="92"/>
                  </a:lnTo>
                  <a:lnTo>
                    <a:pt x="880" y="96"/>
                  </a:lnTo>
                  <a:lnTo>
                    <a:pt x="856" y="98"/>
                  </a:lnTo>
                  <a:lnTo>
                    <a:pt x="852" y="140"/>
                  </a:lnTo>
                  <a:lnTo>
                    <a:pt x="838" y="156"/>
                  </a:lnTo>
                  <a:lnTo>
                    <a:pt x="828" y="158"/>
                  </a:lnTo>
                  <a:lnTo>
                    <a:pt x="820" y="186"/>
                  </a:lnTo>
                  <a:lnTo>
                    <a:pt x="802" y="206"/>
                  </a:lnTo>
                  <a:lnTo>
                    <a:pt x="780" y="215"/>
                  </a:lnTo>
                  <a:lnTo>
                    <a:pt x="766" y="233"/>
                  </a:lnTo>
                  <a:lnTo>
                    <a:pt x="748" y="241"/>
                  </a:lnTo>
                  <a:lnTo>
                    <a:pt x="693" y="271"/>
                  </a:lnTo>
                  <a:lnTo>
                    <a:pt x="663" y="283"/>
                  </a:lnTo>
                  <a:lnTo>
                    <a:pt x="575" y="287"/>
                  </a:lnTo>
                  <a:lnTo>
                    <a:pt x="509" y="281"/>
                  </a:lnTo>
                  <a:lnTo>
                    <a:pt x="471" y="263"/>
                  </a:lnTo>
                  <a:lnTo>
                    <a:pt x="453" y="257"/>
                  </a:lnTo>
                  <a:lnTo>
                    <a:pt x="419" y="263"/>
                  </a:lnTo>
                  <a:lnTo>
                    <a:pt x="363" y="269"/>
                  </a:lnTo>
                  <a:lnTo>
                    <a:pt x="315" y="277"/>
                  </a:lnTo>
                  <a:lnTo>
                    <a:pt x="114" y="353"/>
                  </a:lnTo>
                  <a:lnTo>
                    <a:pt x="28" y="401"/>
                  </a:lnTo>
                  <a:lnTo>
                    <a:pt x="4" y="317"/>
                  </a:lnTo>
                  <a:lnTo>
                    <a:pt x="0" y="265"/>
                  </a:lnTo>
                  <a:lnTo>
                    <a:pt x="0" y="223"/>
                  </a:lnTo>
                  <a:lnTo>
                    <a:pt x="16" y="168"/>
                  </a:lnTo>
                  <a:lnTo>
                    <a:pt x="52" y="98"/>
                  </a:lnTo>
                  <a:close/>
                </a:path>
              </a:pathLst>
            </a:custGeom>
            <a:solidFill>
              <a:srgbClr val="FFBFBF"/>
            </a:solidFill>
            <a:ln w="9525">
              <a:noFill/>
              <a:round/>
              <a:headEnd/>
              <a:tailEnd/>
            </a:ln>
          </p:spPr>
          <p:txBody>
            <a:bodyPr/>
            <a:lstStyle/>
            <a:p>
              <a:endParaRPr lang="en-GB"/>
            </a:p>
          </p:txBody>
        </p:sp>
        <p:grpSp>
          <p:nvGrpSpPr>
            <p:cNvPr id="360566" name="Group 118"/>
            <p:cNvGrpSpPr>
              <a:grpSpLocks/>
            </p:cNvGrpSpPr>
            <p:nvPr/>
          </p:nvGrpSpPr>
          <p:grpSpPr bwMode="auto">
            <a:xfrm>
              <a:off x="1469" y="2245"/>
              <a:ext cx="525" cy="703"/>
              <a:chOff x="1469" y="2245"/>
              <a:chExt cx="525" cy="703"/>
            </a:xfrm>
          </p:grpSpPr>
          <p:grpSp>
            <p:nvGrpSpPr>
              <p:cNvPr id="360567" name="Group 119"/>
              <p:cNvGrpSpPr>
                <a:grpSpLocks/>
              </p:cNvGrpSpPr>
              <p:nvPr/>
            </p:nvGrpSpPr>
            <p:grpSpPr bwMode="auto">
              <a:xfrm>
                <a:off x="1941" y="2435"/>
                <a:ext cx="46" cy="126"/>
                <a:chOff x="1941" y="2435"/>
                <a:chExt cx="46" cy="126"/>
              </a:xfrm>
            </p:grpSpPr>
            <p:sp>
              <p:nvSpPr>
                <p:cNvPr id="360568" name="Oval 120"/>
                <p:cNvSpPr>
                  <a:spLocks noChangeArrowheads="1"/>
                </p:cNvSpPr>
                <p:nvPr/>
              </p:nvSpPr>
              <p:spPr bwMode="auto">
                <a:xfrm>
                  <a:off x="1941" y="2435"/>
                  <a:ext cx="46" cy="126"/>
                </a:xfrm>
                <a:prstGeom prst="ellipse">
                  <a:avLst/>
                </a:prstGeom>
                <a:solidFill>
                  <a:srgbClr val="7F3F00"/>
                </a:solidFill>
                <a:ln w="9525">
                  <a:noFill/>
                  <a:round/>
                  <a:headEnd/>
                  <a:tailEnd/>
                </a:ln>
              </p:spPr>
              <p:txBody>
                <a:bodyPr/>
                <a:lstStyle/>
                <a:p>
                  <a:endParaRPr lang="en-GB"/>
                </a:p>
              </p:txBody>
            </p:sp>
            <p:sp>
              <p:nvSpPr>
                <p:cNvPr id="360569" name="Oval 121"/>
                <p:cNvSpPr>
                  <a:spLocks noChangeArrowheads="1"/>
                </p:cNvSpPr>
                <p:nvPr/>
              </p:nvSpPr>
              <p:spPr bwMode="auto">
                <a:xfrm>
                  <a:off x="1945" y="2438"/>
                  <a:ext cx="41" cy="120"/>
                </a:xfrm>
                <a:prstGeom prst="ellipse">
                  <a:avLst/>
                </a:prstGeom>
                <a:solidFill>
                  <a:srgbClr val="FFDFBF"/>
                </a:solidFill>
                <a:ln w="9525">
                  <a:noFill/>
                  <a:round/>
                  <a:headEnd/>
                  <a:tailEnd/>
                </a:ln>
              </p:spPr>
              <p:txBody>
                <a:bodyPr/>
                <a:lstStyle/>
                <a:p>
                  <a:endParaRPr lang="en-GB"/>
                </a:p>
              </p:txBody>
            </p:sp>
          </p:grpSp>
          <p:grpSp>
            <p:nvGrpSpPr>
              <p:cNvPr id="360570" name="Group 122"/>
              <p:cNvGrpSpPr>
                <a:grpSpLocks/>
              </p:cNvGrpSpPr>
              <p:nvPr/>
            </p:nvGrpSpPr>
            <p:grpSpPr bwMode="auto">
              <a:xfrm>
                <a:off x="1469" y="2245"/>
                <a:ext cx="525" cy="703"/>
                <a:chOff x="1469" y="2245"/>
                <a:chExt cx="525" cy="703"/>
              </a:xfrm>
            </p:grpSpPr>
            <p:grpSp>
              <p:nvGrpSpPr>
                <p:cNvPr id="360571" name="Group 123"/>
                <p:cNvGrpSpPr>
                  <a:grpSpLocks/>
                </p:cNvGrpSpPr>
                <p:nvPr/>
              </p:nvGrpSpPr>
              <p:grpSpPr bwMode="auto">
                <a:xfrm>
                  <a:off x="1591" y="2289"/>
                  <a:ext cx="403" cy="659"/>
                  <a:chOff x="1591" y="2289"/>
                  <a:chExt cx="403" cy="659"/>
                </a:xfrm>
              </p:grpSpPr>
              <p:sp>
                <p:nvSpPr>
                  <p:cNvPr id="360572" name="Freeform 124"/>
                  <p:cNvSpPr>
                    <a:spLocks/>
                  </p:cNvSpPr>
                  <p:nvPr/>
                </p:nvSpPr>
                <p:spPr bwMode="auto">
                  <a:xfrm>
                    <a:off x="1591" y="2289"/>
                    <a:ext cx="403" cy="659"/>
                  </a:xfrm>
                  <a:custGeom>
                    <a:avLst/>
                    <a:gdLst/>
                    <a:ahLst/>
                    <a:cxnLst>
                      <a:cxn ang="0">
                        <a:pos x="589" y="48"/>
                      </a:cxn>
                      <a:cxn ang="0">
                        <a:pos x="658" y="107"/>
                      </a:cxn>
                      <a:cxn ang="0">
                        <a:pos x="690" y="187"/>
                      </a:cxn>
                      <a:cxn ang="0">
                        <a:pos x="712" y="289"/>
                      </a:cxn>
                      <a:cxn ang="0">
                        <a:pos x="710" y="384"/>
                      </a:cxn>
                      <a:cxn ang="0">
                        <a:pos x="724" y="456"/>
                      </a:cxn>
                      <a:cxn ang="0">
                        <a:pos x="792" y="530"/>
                      </a:cxn>
                      <a:cxn ang="0">
                        <a:pos x="806" y="560"/>
                      </a:cxn>
                      <a:cxn ang="0">
                        <a:pos x="786" y="580"/>
                      </a:cxn>
                      <a:cxn ang="0">
                        <a:pos x="750" y="597"/>
                      </a:cxn>
                      <a:cxn ang="0">
                        <a:pos x="758" y="635"/>
                      </a:cxn>
                      <a:cxn ang="0">
                        <a:pos x="726" y="659"/>
                      </a:cxn>
                      <a:cxn ang="0">
                        <a:pos x="678" y="679"/>
                      </a:cxn>
                      <a:cxn ang="0">
                        <a:pos x="750" y="707"/>
                      </a:cxn>
                      <a:cxn ang="0">
                        <a:pos x="732" y="769"/>
                      </a:cxn>
                      <a:cxn ang="0">
                        <a:pos x="732" y="840"/>
                      </a:cxn>
                      <a:cxn ang="0">
                        <a:pos x="706" y="870"/>
                      </a:cxn>
                      <a:cxn ang="0">
                        <a:pos x="648" y="886"/>
                      </a:cxn>
                      <a:cxn ang="0">
                        <a:pos x="541" y="908"/>
                      </a:cxn>
                      <a:cxn ang="0">
                        <a:pos x="489" y="938"/>
                      </a:cxn>
                      <a:cxn ang="0">
                        <a:pos x="525" y="1279"/>
                      </a:cxn>
                      <a:cxn ang="0">
                        <a:pos x="363" y="1317"/>
                      </a:cxn>
                      <a:cxn ang="0">
                        <a:pos x="227" y="1285"/>
                      </a:cxn>
                      <a:cxn ang="0">
                        <a:pos x="112" y="803"/>
                      </a:cxn>
                      <a:cxn ang="0">
                        <a:pos x="36" y="655"/>
                      </a:cxn>
                      <a:cxn ang="0">
                        <a:pos x="6" y="544"/>
                      </a:cxn>
                      <a:cxn ang="0">
                        <a:pos x="0" y="390"/>
                      </a:cxn>
                      <a:cxn ang="0">
                        <a:pos x="24" y="245"/>
                      </a:cxn>
                      <a:cxn ang="0">
                        <a:pos x="72" y="131"/>
                      </a:cxn>
                      <a:cxn ang="0">
                        <a:pos x="167" y="38"/>
                      </a:cxn>
                      <a:cxn ang="0">
                        <a:pos x="297" y="2"/>
                      </a:cxn>
                      <a:cxn ang="0">
                        <a:pos x="441" y="4"/>
                      </a:cxn>
                    </a:cxnLst>
                    <a:rect l="0" t="0" r="r" b="b"/>
                    <a:pathLst>
                      <a:path w="806" h="1317">
                        <a:moveTo>
                          <a:pt x="521" y="24"/>
                        </a:moveTo>
                        <a:lnTo>
                          <a:pt x="589" y="48"/>
                        </a:lnTo>
                        <a:lnTo>
                          <a:pt x="629" y="73"/>
                        </a:lnTo>
                        <a:lnTo>
                          <a:pt x="658" y="107"/>
                        </a:lnTo>
                        <a:lnTo>
                          <a:pt x="676" y="145"/>
                        </a:lnTo>
                        <a:lnTo>
                          <a:pt x="690" y="187"/>
                        </a:lnTo>
                        <a:lnTo>
                          <a:pt x="700" y="229"/>
                        </a:lnTo>
                        <a:lnTo>
                          <a:pt x="712" y="289"/>
                        </a:lnTo>
                        <a:lnTo>
                          <a:pt x="718" y="348"/>
                        </a:lnTo>
                        <a:lnTo>
                          <a:pt x="710" y="384"/>
                        </a:lnTo>
                        <a:lnTo>
                          <a:pt x="706" y="420"/>
                        </a:lnTo>
                        <a:lnTo>
                          <a:pt x="724" y="456"/>
                        </a:lnTo>
                        <a:lnTo>
                          <a:pt x="778" y="514"/>
                        </a:lnTo>
                        <a:lnTo>
                          <a:pt x="792" y="530"/>
                        </a:lnTo>
                        <a:lnTo>
                          <a:pt x="804" y="546"/>
                        </a:lnTo>
                        <a:lnTo>
                          <a:pt x="806" y="560"/>
                        </a:lnTo>
                        <a:lnTo>
                          <a:pt x="800" y="572"/>
                        </a:lnTo>
                        <a:lnTo>
                          <a:pt x="786" y="580"/>
                        </a:lnTo>
                        <a:lnTo>
                          <a:pt x="760" y="587"/>
                        </a:lnTo>
                        <a:lnTo>
                          <a:pt x="750" y="597"/>
                        </a:lnTo>
                        <a:lnTo>
                          <a:pt x="760" y="621"/>
                        </a:lnTo>
                        <a:lnTo>
                          <a:pt x="758" y="635"/>
                        </a:lnTo>
                        <a:lnTo>
                          <a:pt x="748" y="647"/>
                        </a:lnTo>
                        <a:lnTo>
                          <a:pt x="726" y="659"/>
                        </a:lnTo>
                        <a:lnTo>
                          <a:pt x="696" y="673"/>
                        </a:lnTo>
                        <a:lnTo>
                          <a:pt x="678" y="679"/>
                        </a:lnTo>
                        <a:lnTo>
                          <a:pt x="742" y="695"/>
                        </a:lnTo>
                        <a:lnTo>
                          <a:pt x="750" y="707"/>
                        </a:lnTo>
                        <a:lnTo>
                          <a:pt x="734" y="733"/>
                        </a:lnTo>
                        <a:lnTo>
                          <a:pt x="732" y="769"/>
                        </a:lnTo>
                        <a:lnTo>
                          <a:pt x="732" y="821"/>
                        </a:lnTo>
                        <a:lnTo>
                          <a:pt x="732" y="840"/>
                        </a:lnTo>
                        <a:lnTo>
                          <a:pt x="724" y="856"/>
                        </a:lnTo>
                        <a:lnTo>
                          <a:pt x="706" y="870"/>
                        </a:lnTo>
                        <a:lnTo>
                          <a:pt x="678" y="878"/>
                        </a:lnTo>
                        <a:lnTo>
                          <a:pt x="648" y="886"/>
                        </a:lnTo>
                        <a:lnTo>
                          <a:pt x="581" y="898"/>
                        </a:lnTo>
                        <a:lnTo>
                          <a:pt x="541" y="908"/>
                        </a:lnTo>
                        <a:lnTo>
                          <a:pt x="511" y="920"/>
                        </a:lnTo>
                        <a:lnTo>
                          <a:pt x="489" y="938"/>
                        </a:lnTo>
                        <a:lnTo>
                          <a:pt x="415" y="1042"/>
                        </a:lnTo>
                        <a:lnTo>
                          <a:pt x="525" y="1279"/>
                        </a:lnTo>
                        <a:lnTo>
                          <a:pt x="461" y="1297"/>
                        </a:lnTo>
                        <a:lnTo>
                          <a:pt x="363" y="1317"/>
                        </a:lnTo>
                        <a:lnTo>
                          <a:pt x="277" y="1313"/>
                        </a:lnTo>
                        <a:lnTo>
                          <a:pt x="227" y="1285"/>
                        </a:lnTo>
                        <a:lnTo>
                          <a:pt x="112" y="924"/>
                        </a:lnTo>
                        <a:lnTo>
                          <a:pt x="112" y="803"/>
                        </a:lnTo>
                        <a:lnTo>
                          <a:pt x="78" y="739"/>
                        </a:lnTo>
                        <a:lnTo>
                          <a:pt x="36" y="655"/>
                        </a:lnTo>
                        <a:lnTo>
                          <a:pt x="18" y="607"/>
                        </a:lnTo>
                        <a:lnTo>
                          <a:pt x="6" y="544"/>
                        </a:lnTo>
                        <a:lnTo>
                          <a:pt x="0" y="474"/>
                        </a:lnTo>
                        <a:lnTo>
                          <a:pt x="0" y="390"/>
                        </a:lnTo>
                        <a:lnTo>
                          <a:pt x="10" y="313"/>
                        </a:lnTo>
                        <a:lnTo>
                          <a:pt x="24" y="245"/>
                        </a:lnTo>
                        <a:lnTo>
                          <a:pt x="46" y="187"/>
                        </a:lnTo>
                        <a:lnTo>
                          <a:pt x="72" y="131"/>
                        </a:lnTo>
                        <a:lnTo>
                          <a:pt x="112" y="79"/>
                        </a:lnTo>
                        <a:lnTo>
                          <a:pt x="167" y="38"/>
                        </a:lnTo>
                        <a:lnTo>
                          <a:pt x="227" y="14"/>
                        </a:lnTo>
                        <a:lnTo>
                          <a:pt x="297" y="2"/>
                        </a:lnTo>
                        <a:lnTo>
                          <a:pt x="359" y="0"/>
                        </a:lnTo>
                        <a:lnTo>
                          <a:pt x="441" y="4"/>
                        </a:lnTo>
                        <a:lnTo>
                          <a:pt x="521" y="24"/>
                        </a:lnTo>
                        <a:close/>
                      </a:path>
                    </a:pathLst>
                  </a:custGeom>
                  <a:solidFill>
                    <a:srgbClr val="FFBFBF"/>
                  </a:solidFill>
                  <a:ln w="9525">
                    <a:noFill/>
                    <a:round/>
                    <a:headEnd/>
                    <a:tailEnd/>
                  </a:ln>
                </p:spPr>
                <p:txBody>
                  <a:bodyPr/>
                  <a:lstStyle/>
                  <a:p>
                    <a:endParaRPr lang="en-GB"/>
                  </a:p>
                </p:txBody>
              </p:sp>
              <p:grpSp>
                <p:nvGrpSpPr>
                  <p:cNvPr id="360573" name="Group 125"/>
                  <p:cNvGrpSpPr>
                    <a:grpSpLocks/>
                  </p:cNvGrpSpPr>
                  <p:nvPr/>
                </p:nvGrpSpPr>
                <p:grpSpPr bwMode="auto">
                  <a:xfrm>
                    <a:off x="1759" y="2673"/>
                    <a:ext cx="187" cy="243"/>
                    <a:chOff x="1759" y="2673"/>
                    <a:chExt cx="187" cy="243"/>
                  </a:xfrm>
                </p:grpSpPr>
                <p:sp>
                  <p:nvSpPr>
                    <p:cNvPr id="360574" name="Freeform 126"/>
                    <p:cNvSpPr>
                      <a:spLocks/>
                    </p:cNvSpPr>
                    <p:nvPr/>
                  </p:nvSpPr>
                  <p:spPr bwMode="auto">
                    <a:xfrm>
                      <a:off x="1761" y="2673"/>
                      <a:ext cx="185" cy="87"/>
                    </a:xfrm>
                    <a:custGeom>
                      <a:avLst/>
                      <a:gdLst/>
                      <a:ahLst/>
                      <a:cxnLst>
                        <a:cxn ang="0">
                          <a:pos x="0" y="0"/>
                        </a:cxn>
                        <a:cxn ang="0">
                          <a:pos x="54" y="24"/>
                        </a:cxn>
                        <a:cxn ang="0">
                          <a:pos x="110" y="44"/>
                        </a:cxn>
                        <a:cxn ang="0">
                          <a:pos x="152" y="56"/>
                        </a:cxn>
                        <a:cxn ang="0">
                          <a:pos x="206" y="70"/>
                        </a:cxn>
                        <a:cxn ang="0">
                          <a:pos x="242" y="77"/>
                        </a:cxn>
                        <a:cxn ang="0">
                          <a:pos x="292" y="85"/>
                        </a:cxn>
                        <a:cxn ang="0">
                          <a:pos x="329" y="85"/>
                        </a:cxn>
                        <a:cxn ang="0">
                          <a:pos x="371" y="85"/>
                        </a:cxn>
                        <a:cxn ang="0">
                          <a:pos x="331" y="101"/>
                        </a:cxn>
                        <a:cxn ang="0">
                          <a:pos x="276" y="113"/>
                        </a:cxn>
                        <a:cxn ang="0">
                          <a:pos x="232" y="123"/>
                        </a:cxn>
                        <a:cxn ang="0">
                          <a:pos x="196" y="133"/>
                        </a:cxn>
                        <a:cxn ang="0">
                          <a:pos x="160" y="145"/>
                        </a:cxn>
                        <a:cxn ang="0">
                          <a:pos x="138" y="155"/>
                        </a:cxn>
                        <a:cxn ang="0">
                          <a:pos x="114" y="173"/>
                        </a:cxn>
                        <a:cxn ang="0">
                          <a:pos x="136" y="147"/>
                        </a:cxn>
                        <a:cxn ang="0">
                          <a:pos x="156" y="127"/>
                        </a:cxn>
                        <a:cxn ang="0">
                          <a:pos x="162" y="111"/>
                        </a:cxn>
                        <a:cxn ang="0">
                          <a:pos x="162" y="97"/>
                        </a:cxn>
                        <a:cxn ang="0">
                          <a:pos x="156" y="83"/>
                        </a:cxn>
                        <a:cxn ang="0">
                          <a:pos x="140" y="75"/>
                        </a:cxn>
                        <a:cxn ang="0">
                          <a:pos x="122" y="70"/>
                        </a:cxn>
                        <a:cxn ang="0">
                          <a:pos x="90" y="66"/>
                        </a:cxn>
                        <a:cxn ang="0">
                          <a:pos x="62" y="62"/>
                        </a:cxn>
                        <a:cxn ang="0">
                          <a:pos x="0" y="0"/>
                        </a:cxn>
                      </a:cxnLst>
                      <a:rect l="0" t="0" r="r" b="b"/>
                      <a:pathLst>
                        <a:path w="371" h="173">
                          <a:moveTo>
                            <a:pt x="0" y="0"/>
                          </a:moveTo>
                          <a:lnTo>
                            <a:pt x="54" y="24"/>
                          </a:lnTo>
                          <a:lnTo>
                            <a:pt x="110" y="44"/>
                          </a:lnTo>
                          <a:lnTo>
                            <a:pt x="152" y="56"/>
                          </a:lnTo>
                          <a:lnTo>
                            <a:pt x="206" y="70"/>
                          </a:lnTo>
                          <a:lnTo>
                            <a:pt x="242" y="77"/>
                          </a:lnTo>
                          <a:lnTo>
                            <a:pt x="292" y="85"/>
                          </a:lnTo>
                          <a:lnTo>
                            <a:pt x="329" y="85"/>
                          </a:lnTo>
                          <a:lnTo>
                            <a:pt x="371" y="85"/>
                          </a:lnTo>
                          <a:lnTo>
                            <a:pt x="331" y="101"/>
                          </a:lnTo>
                          <a:lnTo>
                            <a:pt x="276" y="113"/>
                          </a:lnTo>
                          <a:lnTo>
                            <a:pt x="232" y="123"/>
                          </a:lnTo>
                          <a:lnTo>
                            <a:pt x="196" y="133"/>
                          </a:lnTo>
                          <a:lnTo>
                            <a:pt x="160" y="145"/>
                          </a:lnTo>
                          <a:lnTo>
                            <a:pt x="138" y="155"/>
                          </a:lnTo>
                          <a:lnTo>
                            <a:pt x="114" y="173"/>
                          </a:lnTo>
                          <a:lnTo>
                            <a:pt x="136" y="147"/>
                          </a:lnTo>
                          <a:lnTo>
                            <a:pt x="156" y="127"/>
                          </a:lnTo>
                          <a:lnTo>
                            <a:pt x="162" y="111"/>
                          </a:lnTo>
                          <a:lnTo>
                            <a:pt x="162" y="97"/>
                          </a:lnTo>
                          <a:lnTo>
                            <a:pt x="156" y="83"/>
                          </a:lnTo>
                          <a:lnTo>
                            <a:pt x="140" y="75"/>
                          </a:lnTo>
                          <a:lnTo>
                            <a:pt x="122" y="70"/>
                          </a:lnTo>
                          <a:lnTo>
                            <a:pt x="90" y="66"/>
                          </a:lnTo>
                          <a:lnTo>
                            <a:pt x="62" y="62"/>
                          </a:lnTo>
                          <a:lnTo>
                            <a:pt x="0" y="0"/>
                          </a:lnTo>
                          <a:close/>
                        </a:path>
                      </a:pathLst>
                    </a:custGeom>
                    <a:solidFill>
                      <a:srgbClr val="FF9F9F"/>
                    </a:solidFill>
                    <a:ln w="9525">
                      <a:noFill/>
                      <a:round/>
                      <a:headEnd/>
                      <a:tailEnd/>
                    </a:ln>
                  </p:spPr>
                  <p:txBody>
                    <a:bodyPr/>
                    <a:lstStyle/>
                    <a:p>
                      <a:endParaRPr lang="en-GB"/>
                    </a:p>
                  </p:txBody>
                </p:sp>
                <p:sp>
                  <p:nvSpPr>
                    <p:cNvPr id="360575" name="Freeform 127"/>
                    <p:cNvSpPr>
                      <a:spLocks/>
                    </p:cNvSpPr>
                    <p:nvPr/>
                  </p:nvSpPr>
                  <p:spPr bwMode="auto">
                    <a:xfrm>
                      <a:off x="1759" y="2795"/>
                      <a:ext cx="45" cy="121"/>
                    </a:xfrm>
                    <a:custGeom>
                      <a:avLst/>
                      <a:gdLst/>
                      <a:ahLst/>
                      <a:cxnLst>
                        <a:cxn ang="0">
                          <a:pos x="52" y="28"/>
                        </a:cxn>
                        <a:cxn ang="0">
                          <a:pos x="52" y="10"/>
                        </a:cxn>
                        <a:cxn ang="0">
                          <a:pos x="46" y="2"/>
                        </a:cxn>
                        <a:cxn ang="0">
                          <a:pos x="32" y="0"/>
                        </a:cxn>
                        <a:cxn ang="0">
                          <a:pos x="18" y="8"/>
                        </a:cxn>
                        <a:cxn ang="0">
                          <a:pos x="8" y="22"/>
                        </a:cxn>
                        <a:cxn ang="0">
                          <a:pos x="0" y="40"/>
                        </a:cxn>
                        <a:cxn ang="0">
                          <a:pos x="0" y="64"/>
                        </a:cxn>
                        <a:cxn ang="0">
                          <a:pos x="2" y="137"/>
                        </a:cxn>
                        <a:cxn ang="0">
                          <a:pos x="8" y="167"/>
                        </a:cxn>
                        <a:cxn ang="0">
                          <a:pos x="16" y="183"/>
                        </a:cxn>
                        <a:cxn ang="0">
                          <a:pos x="76" y="241"/>
                        </a:cxn>
                        <a:cxn ang="0">
                          <a:pos x="92" y="183"/>
                        </a:cxn>
                        <a:cxn ang="0">
                          <a:pos x="64" y="143"/>
                        </a:cxn>
                        <a:cxn ang="0">
                          <a:pos x="68" y="171"/>
                        </a:cxn>
                        <a:cxn ang="0">
                          <a:pos x="70" y="195"/>
                        </a:cxn>
                        <a:cxn ang="0">
                          <a:pos x="68" y="203"/>
                        </a:cxn>
                        <a:cxn ang="0">
                          <a:pos x="22" y="151"/>
                        </a:cxn>
                        <a:cxn ang="0">
                          <a:pos x="20" y="131"/>
                        </a:cxn>
                        <a:cxn ang="0">
                          <a:pos x="16" y="103"/>
                        </a:cxn>
                        <a:cxn ang="0">
                          <a:pos x="26" y="72"/>
                        </a:cxn>
                        <a:cxn ang="0">
                          <a:pos x="38" y="46"/>
                        </a:cxn>
                        <a:cxn ang="0">
                          <a:pos x="52" y="28"/>
                        </a:cxn>
                      </a:cxnLst>
                      <a:rect l="0" t="0" r="r" b="b"/>
                      <a:pathLst>
                        <a:path w="92" h="241">
                          <a:moveTo>
                            <a:pt x="52" y="28"/>
                          </a:moveTo>
                          <a:lnTo>
                            <a:pt x="52" y="10"/>
                          </a:lnTo>
                          <a:lnTo>
                            <a:pt x="46" y="2"/>
                          </a:lnTo>
                          <a:lnTo>
                            <a:pt x="32" y="0"/>
                          </a:lnTo>
                          <a:lnTo>
                            <a:pt x="18" y="8"/>
                          </a:lnTo>
                          <a:lnTo>
                            <a:pt x="8" y="22"/>
                          </a:lnTo>
                          <a:lnTo>
                            <a:pt x="0" y="40"/>
                          </a:lnTo>
                          <a:lnTo>
                            <a:pt x="0" y="64"/>
                          </a:lnTo>
                          <a:lnTo>
                            <a:pt x="2" y="137"/>
                          </a:lnTo>
                          <a:lnTo>
                            <a:pt x="8" y="167"/>
                          </a:lnTo>
                          <a:lnTo>
                            <a:pt x="16" y="183"/>
                          </a:lnTo>
                          <a:lnTo>
                            <a:pt x="76" y="241"/>
                          </a:lnTo>
                          <a:lnTo>
                            <a:pt x="92" y="183"/>
                          </a:lnTo>
                          <a:lnTo>
                            <a:pt x="64" y="143"/>
                          </a:lnTo>
                          <a:lnTo>
                            <a:pt x="68" y="171"/>
                          </a:lnTo>
                          <a:lnTo>
                            <a:pt x="70" y="195"/>
                          </a:lnTo>
                          <a:lnTo>
                            <a:pt x="68" y="203"/>
                          </a:lnTo>
                          <a:lnTo>
                            <a:pt x="22" y="151"/>
                          </a:lnTo>
                          <a:lnTo>
                            <a:pt x="20" y="131"/>
                          </a:lnTo>
                          <a:lnTo>
                            <a:pt x="16" y="103"/>
                          </a:lnTo>
                          <a:lnTo>
                            <a:pt x="26" y="72"/>
                          </a:lnTo>
                          <a:lnTo>
                            <a:pt x="38" y="46"/>
                          </a:lnTo>
                          <a:lnTo>
                            <a:pt x="52" y="28"/>
                          </a:lnTo>
                          <a:close/>
                        </a:path>
                      </a:pathLst>
                    </a:custGeom>
                    <a:solidFill>
                      <a:srgbClr val="FF9F9F"/>
                    </a:solidFill>
                    <a:ln w="9525">
                      <a:noFill/>
                      <a:round/>
                      <a:headEnd/>
                      <a:tailEnd/>
                    </a:ln>
                  </p:spPr>
                  <p:txBody>
                    <a:bodyPr/>
                    <a:lstStyle/>
                    <a:p>
                      <a:endParaRPr lang="en-GB"/>
                    </a:p>
                  </p:txBody>
                </p:sp>
              </p:grpSp>
            </p:grpSp>
            <p:sp>
              <p:nvSpPr>
                <p:cNvPr id="360576" name="Freeform 128"/>
                <p:cNvSpPr>
                  <a:spLocks/>
                </p:cNvSpPr>
                <p:nvPr/>
              </p:nvSpPr>
              <p:spPr bwMode="auto">
                <a:xfrm>
                  <a:off x="1871" y="2498"/>
                  <a:ext cx="30" cy="24"/>
                </a:xfrm>
                <a:custGeom>
                  <a:avLst/>
                  <a:gdLst/>
                  <a:ahLst/>
                  <a:cxnLst>
                    <a:cxn ang="0">
                      <a:pos x="52" y="0"/>
                    </a:cxn>
                    <a:cxn ang="0">
                      <a:pos x="28" y="10"/>
                    </a:cxn>
                    <a:cxn ang="0">
                      <a:pos x="0" y="30"/>
                    </a:cxn>
                    <a:cxn ang="0">
                      <a:pos x="20" y="44"/>
                    </a:cxn>
                    <a:cxn ang="0">
                      <a:pos x="50" y="50"/>
                    </a:cxn>
                    <a:cxn ang="0">
                      <a:pos x="60" y="48"/>
                    </a:cxn>
                    <a:cxn ang="0">
                      <a:pos x="52" y="0"/>
                    </a:cxn>
                  </a:cxnLst>
                  <a:rect l="0" t="0" r="r" b="b"/>
                  <a:pathLst>
                    <a:path w="60" h="50">
                      <a:moveTo>
                        <a:pt x="52" y="0"/>
                      </a:moveTo>
                      <a:lnTo>
                        <a:pt x="28" y="10"/>
                      </a:lnTo>
                      <a:lnTo>
                        <a:pt x="0" y="30"/>
                      </a:lnTo>
                      <a:lnTo>
                        <a:pt x="20" y="44"/>
                      </a:lnTo>
                      <a:lnTo>
                        <a:pt x="50" y="50"/>
                      </a:lnTo>
                      <a:lnTo>
                        <a:pt x="60" y="48"/>
                      </a:lnTo>
                      <a:lnTo>
                        <a:pt x="52" y="0"/>
                      </a:lnTo>
                      <a:close/>
                    </a:path>
                  </a:pathLst>
                </a:custGeom>
                <a:solidFill>
                  <a:srgbClr val="FFFFFF"/>
                </a:solidFill>
                <a:ln w="9525">
                  <a:noFill/>
                  <a:round/>
                  <a:headEnd/>
                  <a:tailEnd/>
                </a:ln>
              </p:spPr>
              <p:txBody>
                <a:bodyPr/>
                <a:lstStyle/>
                <a:p>
                  <a:endParaRPr lang="en-GB"/>
                </a:p>
              </p:txBody>
            </p:sp>
            <p:sp>
              <p:nvSpPr>
                <p:cNvPr id="360577" name="Freeform 129"/>
                <p:cNvSpPr>
                  <a:spLocks/>
                </p:cNvSpPr>
                <p:nvPr/>
              </p:nvSpPr>
              <p:spPr bwMode="auto">
                <a:xfrm>
                  <a:off x="1859" y="2447"/>
                  <a:ext cx="52" cy="45"/>
                </a:xfrm>
                <a:custGeom>
                  <a:avLst/>
                  <a:gdLst/>
                  <a:ahLst/>
                  <a:cxnLst>
                    <a:cxn ang="0">
                      <a:pos x="104" y="0"/>
                    </a:cxn>
                    <a:cxn ang="0">
                      <a:pos x="80" y="6"/>
                    </a:cxn>
                    <a:cxn ang="0">
                      <a:pos x="62" y="23"/>
                    </a:cxn>
                    <a:cxn ang="0">
                      <a:pos x="46" y="45"/>
                    </a:cxn>
                    <a:cxn ang="0">
                      <a:pos x="30" y="65"/>
                    </a:cxn>
                    <a:cxn ang="0">
                      <a:pos x="0" y="89"/>
                    </a:cxn>
                    <a:cxn ang="0">
                      <a:pos x="36" y="77"/>
                    </a:cxn>
                    <a:cxn ang="0">
                      <a:pos x="60" y="59"/>
                    </a:cxn>
                    <a:cxn ang="0">
                      <a:pos x="80" y="41"/>
                    </a:cxn>
                    <a:cxn ang="0">
                      <a:pos x="98" y="35"/>
                    </a:cxn>
                    <a:cxn ang="0">
                      <a:pos x="104" y="0"/>
                    </a:cxn>
                  </a:cxnLst>
                  <a:rect l="0" t="0" r="r" b="b"/>
                  <a:pathLst>
                    <a:path w="104" h="89">
                      <a:moveTo>
                        <a:pt x="104" y="0"/>
                      </a:moveTo>
                      <a:lnTo>
                        <a:pt x="80" y="6"/>
                      </a:lnTo>
                      <a:lnTo>
                        <a:pt x="62" y="23"/>
                      </a:lnTo>
                      <a:lnTo>
                        <a:pt x="46" y="45"/>
                      </a:lnTo>
                      <a:lnTo>
                        <a:pt x="30" y="65"/>
                      </a:lnTo>
                      <a:lnTo>
                        <a:pt x="0" y="89"/>
                      </a:lnTo>
                      <a:lnTo>
                        <a:pt x="36" y="77"/>
                      </a:lnTo>
                      <a:lnTo>
                        <a:pt x="60" y="59"/>
                      </a:lnTo>
                      <a:lnTo>
                        <a:pt x="80" y="41"/>
                      </a:lnTo>
                      <a:lnTo>
                        <a:pt x="98" y="35"/>
                      </a:lnTo>
                      <a:lnTo>
                        <a:pt x="104" y="0"/>
                      </a:lnTo>
                      <a:close/>
                    </a:path>
                  </a:pathLst>
                </a:custGeom>
                <a:solidFill>
                  <a:srgbClr val="5F3F1F"/>
                </a:solidFill>
                <a:ln w="9525">
                  <a:noFill/>
                  <a:round/>
                  <a:headEnd/>
                  <a:tailEnd/>
                </a:ln>
              </p:spPr>
              <p:txBody>
                <a:bodyPr/>
                <a:lstStyle/>
                <a:p>
                  <a:endParaRPr lang="en-GB"/>
                </a:p>
              </p:txBody>
            </p:sp>
            <p:grpSp>
              <p:nvGrpSpPr>
                <p:cNvPr id="360578" name="Group 130"/>
                <p:cNvGrpSpPr>
                  <a:grpSpLocks/>
                </p:cNvGrpSpPr>
                <p:nvPr/>
              </p:nvGrpSpPr>
              <p:grpSpPr bwMode="auto">
                <a:xfrm>
                  <a:off x="1868" y="2477"/>
                  <a:ext cx="36" cy="47"/>
                  <a:chOff x="1868" y="2477"/>
                  <a:chExt cx="36" cy="47"/>
                </a:xfrm>
              </p:grpSpPr>
              <p:sp>
                <p:nvSpPr>
                  <p:cNvPr id="360579" name="Oval 131"/>
                  <p:cNvSpPr>
                    <a:spLocks noChangeArrowheads="1"/>
                  </p:cNvSpPr>
                  <p:nvPr/>
                </p:nvSpPr>
                <p:spPr bwMode="auto">
                  <a:xfrm>
                    <a:off x="1882" y="2501"/>
                    <a:ext cx="18" cy="20"/>
                  </a:xfrm>
                  <a:prstGeom prst="ellipse">
                    <a:avLst/>
                  </a:prstGeom>
                  <a:solidFill>
                    <a:srgbClr val="5F7FFF"/>
                  </a:solidFill>
                  <a:ln w="9525">
                    <a:noFill/>
                    <a:round/>
                    <a:headEnd/>
                    <a:tailEnd/>
                  </a:ln>
                </p:spPr>
                <p:txBody>
                  <a:bodyPr/>
                  <a:lstStyle/>
                  <a:p>
                    <a:endParaRPr lang="en-GB"/>
                  </a:p>
                </p:txBody>
              </p:sp>
              <p:sp>
                <p:nvSpPr>
                  <p:cNvPr id="360580" name="Freeform 132"/>
                  <p:cNvSpPr>
                    <a:spLocks/>
                  </p:cNvSpPr>
                  <p:nvPr/>
                </p:nvSpPr>
                <p:spPr bwMode="auto">
                  <a:xfrm>
                    <a:off x="1868" y="2477"/>
                    <a:ext cx="36" cy="47"/>
                  </a:xfrm>
                  <a:custGeom>
                    <a:avLst/>
                    <a:gdLst/>
                    <a:ahLst/>
                    <a:cxnLst>
                      <a:cxn ang="0">
                        <a:pos x="62" y="24"/>
                      </a:cxn>
                      <a:cxn ang="0">
                        <a:pos x="42" y="42"/>
                      </a:cxn>
                      <a:cxn ang="0">
                        <a:pos x="48" y="0"/>
                      </a:cxn>
                      <a:cxn ang="0">
                        <a:pos x="32" y="42"/>
                      </a:cxn>
                      <a:cxn ang="0">
                        <a:pos x="20" y="60"/>
                      </a:cxn>
                      <a:cxn ang="0">
                        <a:pos x="0" y="74"/>
                      </a:cxn>
                      <a:cxn ang="0">
                        <a:pos x="24" y="92"/>
                      </a:cxn>
                      <a:cxn ang="0">
                        <a:pos x="26" y="92"/>
                      </a:cxn>
                      <a:cxn ang="0">
                        <a:pos x="42" y="96"/>
                      </a:cxn>
                      <a:cxn ang="0">
                        <a:pos x="64" y="96"/>
                      </a:cxn>
                      <a:cxn ang="0">
                        <a:pos x="60" y="82"/>
                      </a:cxn>
                      <a:cxn ang="0">
                        <a:pos x="42" y="86"/>
                      </a:cxn>
                      <a:cxn ang="0">
                        <a:pos x="24" y="78"/>
                      </a:cxn>
                      <a:cxn ang="0">
                        <a:pos x="10" y="72"/>
                      </a:cxn>
                      <a:cxn ang="0">
                        <a:pos x="24" y="64"/>
                      </a:cxn>
                      <a:cxn ang="0">
                        <a:pos x="48" y="54"/>
                      </a:cxn>
                      <a:cxn ang="0">
                        <a:pos x="72" y="42"/>
                      </a:cxn>
                      <a:cxn ang="0">
                        <a:pos x="62" y="24"/>
                      </a:cxn>
                    </a:cxnLst>
                    <a:rect l="0" t="0" r="r" b="b"/>
                    <a:pathLst>
                      <a:path w="72" h="96">
                        <a:moveTo>
                          <a:pt x="62" y="24"/>
                        </a:moveTo>
                        <a:lnTo>
                          <a:pt x="42" y="42"/>
                        </a:lnTo>
                        <a:lnTo>
                          <a:pt x="48" y="0"/>
                        </a:lnTo>
                        <a:lnTo>
                          <a:pt x="32" y="42"/>
                        </a:lnTo>
                        <a:lnTo>
                          <a:pt x="20" y="60"/>
                        </a:lnTo>
                        <a:lnTo>
                          <a:pt x="0" y="74"/>
                        </a:lnTo>
                        <a:lnTo>
                          <a:pt x="24" y="92"/>
                        </a:lnTo>
                        <a:lnTo>
                          <a:pt x="26" y="92"/>
                        </a:lnTo>
                        <a:lnTo>
                          <a:pt x="42" y="96"/>
                        </a:lnTo>
                        <a:lnTo>
                          <a:pt x="64" y="96"/>
                        </a:lnTo>
                        <a:lnTo>
                          <a:pt x="60" y="82"/>
                        </a:lnTo>
                        <a:lnTo>
                          <a:pt x="42" y="86"/>
                        </a:lnTo>
                        <a:lnTo>
                          <a:pt x="24" y="78"/>
                        </a:lnTo>
                        <a:lnTo>
                          <a:pt x="10" y="72"/>
                        </a:lnTo>
                        <a:lnTo>
                          <a:pt x="24" y="64"/>
                        </a:lnTo>
                        <a:lnTo>
                          <a:pt x="48" y="54"/>
                        </a:lnTo>
                        <a:lnTo>
                          <a:pt x="72" y="42"/>
                        </a:lnTo>
                        <a:lnTo>
                          <a:pt x="62" y="24"/>
                        </a:lnTo>
                        <a:close/>
                      </a:path>
                    </a:pathLst>
                  </a:custGeom>
                  <a:solidFill>
                    <a:srgbClr val="3F1F00"/>
                  </a:solidFill>
                  <a:ln w="9525">
                    <a:noFill/>
                    <a:round/>
                    <a:headEnd/>
                    <a:tailEnd/>
                  </a:ln>
                </p:spPr>
                <p:txBody>
                  <a:bodyPr/>
                  <a:lstStyle/>
                  <a:p>
                    <a:endParaRPr lang="en-GB"/>
                  </a:p>
                </p:txBody>
              </p:sp>
            </p:grpSp>
            <p:sp>
              <p:nvSpPr>
                <p:cNvPr id="360581" name="Freeform 133"/>
                <p:cNvSpPr>
                  <a:spLocks/>
                </p:cNvSpPr>
                <p:nvPr/>
              </p:nvSpPr>
              <p:spPr bwMode="auto">
                <a:xfrm>
                  <a:off x="1469" y="2245"/>
                  <a:ext cx="489" cy="571"/>
                </a:xfrm>
                <a:custGeom>
                  <a:avLst/>
                  <a:gdLst/>
                  <a:ahLst/>
                  <a:cxnLst>
                    <a:cxn ang="0">
                      <a:pos x="948" y="339"/>
                    </a:cxn>
                    <a:cxn ang="0">
                      <a:pos x="960" y="327"/>
                    </a:cxn>
                    <a:cxn ang="0">
                      <a:pos x="974" y="311"/>
                    </a:cxn>
                    <a:cxn ang="0">
                      <a:pos x="978" y="275"/>
                    </a:cxn>
                    <a:cxn ang="0">
                      <a:pos x="978" y="209"/>
                    </a:cxn>
                    <a:cxn ang="0">
                      <a:pos x="960" y="155"/>
                    </a:cxn>
                    <a:cxn ang="0">
                      <a:pos x="936" y="126"/>
                    </a:cxn>
                    <a:cxn ang="0">
                      <a:pos x="900" y="90"/>
                    </a:cxn>
                    <a:cxn ang="0">
                      <a:pos x="827" y="78"/>
                    </a:cxn>
                    <a:cxn ang="0">
                      <a:pos x="719" y="60"/>
                    </a:cxn>
                    <a:cxn ang="0">
                      <a:pos x="623" y="36"/>
                    </a:cxn>
                    <a:cxn ang="0">
                      <a:pos x="545" y="18"/>
                    </a:cxn>
                    <a:cxn ang="0">
                      <a:pos x="449" y="0"/>
                    </a:cxn>
                    <a:cxn ang="0">
                      <a:pos x="401" y="18"/>
                    </a:cxn>
                    <a:cxn ang="0">
                      <a:pos x="348" y="60"/>
                    </a:cxn>
                    <a:cxn ang="0">
                      <a:pos x="300" y="108"/>
                    </a:cxn>
                    <a:cxn ang="0">
                      <a:pos x="264" y="161"/>
                    </a:cxn>
                    <a:cxn ang="0">
                      <a:pos x="222" y="245"/>
                    </a:cxn>
                    <a:cxn ang="0">
                      <a:pos x="198" y="323"/>
                    </a:cxn>
                    <a:cxn ang="0">
                      <a:pos x="186" y="401"/>
                    </a:cxn>
                    <a:cxn ang="0">
                      <a:pos x="168" y="490"/>
                    </a:cxn>
                    <a:cxn ang="0">
                      <a:pos x="168" y="568"/>
                    </a:cxn>
                    <a:cxn ang="0">
                      <a:pos x="144" y="658"/>
                    </a:cxn>
                    <a:cxn ang="0">
                      <a:pos x="114" y="737"/>
                    </a:cxn>
                    <a:cxn ang="0">
                      <a:pos x="78" y="791"/>
                    </a:cxn>
                    <a:cxn ang="0">
                      <a:pos x="42" y="827"/>
                    </a:cxn>
                    <a:cxn ang="0">
                      <a:pos x="6" y="869"/>
                    </a:cxn>
                    <a:cxn ang="0">
                      <a:pos x="6" y="881"/>
                    </a:cxn>
                    <a:cxn ang="0">
                      <a:pos x="0" y="917"/>
                    </a:cxn>
                    <a:cxn ang="0">
                      <a:pos x="0" y="976"/>
                    </a:cxn>
                    <a:cxn ang="0">
                      <a:pos x="18" y="1024"/>
                    </a:cxn>
                    <a:cxn ang="0">
                      <a:pos x="48" y="1054"/>
                    </a:cxn>
                    <a:cxn ang="0">
                      <a:pos x="144" y="1054"/>
                    </a:cxn>
                    <a:cxn ang="0">
                      <a:pos x="222" y="1066"/>
                    </a:cxn>
                    <a:cxn ang="0">
                      <a:pos x="300" y="1120"/>
                    </a:cxn>
                    <a:cxn ang="0">
                      <a:pos x="383" y="1144"/>
                    </a:cxn>
                    <a:cxn ang="0">
                      <a:pos x="455" y="1144"/>
                    </a:cxn>
                    <a:cxn ang="0">
                      <a:pos x="515" y="1108"/>
                    </a:cxn>
                    <a:cxn ang="0">
                      <a:pos x="539" y="1054"/>
                    </a:cxn>
                    <a:cxn ang="0">
                      <a:pos x="533" y="982"/>
                    </a:cxn>
                    <a:cxn ang="0">
                      <a:pos x="503" y="929"/>
                    </a:cxn>
                    <a:cxn ang="0">
                      <a:pos x="497" y="875"/>
                    </a:cxn>
                    <a:cxn ang="0">
                      <a:pos x="503" y="821"/>
                    </a:cxn>
                    <a:cxn ang="0">
                      <a:pos x="551" y="773"/>
                    </a:cxn>
                    <a:cxn ang="0">
                      <a:pos x="605" y="755"/>
                    </a:cxn>
                    <a:cxn ang="0">
                      <a:pos x="641" y="725"/>
                    </a:cxn>
                    <a:cxn ang="0">
                      <a:pos x="671" y="677"/>
                    </a:cxn>
                    <a:cxn ang="0">
                      <a:pos x="677" y="598"/>
                    </a:cxn>
                    <a:cxn ang="0">
                      <a:pos x="677" y="562"/>
                    </a:cxn>
                    <a:cxn ang="0">
                      <a:pos x="719" y="550"/>
                    </a:cxn>
                    <a:cxn ang="0">
                      <a:pos x="761" y="514"/>
                    </a:cxn>
                    <a:cxn ang="0">
                      <a:pos x="785" y="454"/>
                    </a:cxn>
                    <a:cxn ang="0">
                      <a:pos x="809" y="371"/>
                    </a:cxn>
                    <a:cxn ang="0">
                      <a:pos x="797" y="269"/>
                    </a:cxn>
                    <a:cxn ang="0">
                      <a:pos x="779" y="209"/>
                    </a:cxn>
                    <a:cxn ang="0">
                      <a:pos x="725" y="167"/>
                    </a:cxn>
                    <a:cxn ang="0">
                      <a:pos x="851" y="209"/>
                    </a:cxn>
                    <a:cxn ang="0">
                      <a:pos x="894" y="275"/>
                    </a:cxn>
                    <a:cxn ang="0">
                      <a:pos x="940" y="315"/>
                    </a:cxn>
                    <a:cxn ang="0">
                      <a:pos x="948" y="339"/>
                    </a:cxn>
                  </a:cxnLst>
                  <a:rect l="0" t="0" r="r" b="b"/>
                  <a:pathLst>
                    <a:path w="978" h="1144">
                      <a:moveTo>
                        <a:pt x="948" y="339"/>
                      </a:moveTo>
                      <a:lnTo>
                        <a:pt x="960" y="327"/>
                      </a:lnTo>
                      <a:lnTo>
                        <a:pt x="974" y="311"/>
                      </a:lnTo>
                      <a:lnTo>
                        <a:pt x="978" y="275"/>
                      </a:lnTo>
                      <a:lnTo>
                        <a:pt x="978" y="209"/>
                      </a:lnTo>
                      <a:lnTo>
                        <a:pt x="960" y="155"/>
                      </a:lnTo>
                      <a:lnTo>
                        <a:pt x="936" y="126"/>
                      </a:lnTo>
                      <a:lnTo>
                        <a:pt x="900" y="90"/>
                      </a:lnTo>
                      <a:lnTo>
                        <a:pt x="827" y="78"/>
                      </a:lnTo>
                      <a:lnTo>
                        <a:pt x="719" y="60"/>
                      </a:lnTo>
                      <a:lnTo>
                        <a:pt x="623" y="36"/>
                      </a:lnTo>
                      <a:lnTo>
                        <a:pt x="545" y="18"/>
                      </a:lnTo>
                      <a:lnTo>
                        <a:pt x="449" y="0"/>
                      </a:lnTo>
                      <a:lnTo>
                        <a:pt x="401" y="18"/>
                      </a:lnTo>
                      <a:lnTo>
                        <a:pt x="348" y="60"/>
                      </a:lnTo>
                      <a:lnTo>
                        <a:pt x="300" y="108"/>
                      </a:lnTo>
                      <a:lnTo>
                        <a:pt x="264" y="161"/>
                      </a:lnTo>
                      <a:lnTo>
                        <a:pt x="222" y="245"/>
                      </a:lnTo>
                      <a:lnTo>
                        <a:pt x="198" y="323"/>
                      </a:lnTo>
                      <a:lnTo>
                        <a:pt x="186" y="401"/>
                      </a:lnTo>
                      <a:lnTo>
                        <a:pt x="168" y="490"/>
                      </a:lnTo>
                      <a:lnTo>
                        <a:pt x="168" y="568"/>
                      </a:lnTo>
                      <a:lnTo>
                        <a:pt x="144" y="658"/>
                      </a:lnTo>
                      <a:lnTo>
                        <a:pt x="114" y="737"/>
                      </a:lnTo>
                      <a:lnTo>
                        <a:pt x="78" y="791"/>
                      </a:lnTo>
                      <a:lnTo>
                        <a:pt x="42" y="827"/>
                      </a:lnTo>
                      <a:lnTo>
                        <a:pt x="6" y="869"/>
                      </a:lnTo>
                      <a:lnTo>
                        <a:pt x="6" y="881"/>
                      </a:lnTo>
                      <a:lnTo>
                        <a:pt x="0" y="917"/>
                      </a:lnTo>
                      <a:lnTo>
                        <a:pt x="0" y="976"/>
                      </a:lnTo>
                      <a:lnTo>
                        <a:pt x="18" y="1024"/>
                      </a:lnTo>
                      <a:lnTo>
                        <a:pt x="48" y="1054"/>
                      </a:lnTo>
                      <a:lnTo>
                        <a:pt x="144" y="1054"/>
                      </a:lnTo>
                      <a:lnTo>
                        <a:pt x="222" y="1066"/>
                      </a:lnTo>
                      <a:lnTo>
                        <a:pt x="300" y="1120"/>
                      </a:lnTo>
                      <a:lnTo>
                        <a:pt x="383" y="1144"/>
                      </a:lnTo>
                      <a:lnTo>
                        <a:pt x="455" y="1144"/>
                      </a:lnTo>
                      <a:lnTo>
                        <a:pt x="515" y="1108"/>
                      </a:lnTo>
                      <a:lnTo>
                        <a:pt x="539" y="1054"/>
                      </a:lnTo>
                      <a:lnTo>
                        <a:pt x="533" y="982"/>
                      </a:lnTo>
                      <a:lnTo>
                        <a:pt x="503" y="929"/>
                      </a:lnTo>
                      <a:lnTo>
                        <a:pt x="497" y="875"/>
                      </a:lnTo>
                      <a:lnTo>
                        <a:pt x="503" y="821"/>
                      </a:lnTo>
                      <a:lnTo>
                        <a:pt x="551" y="773"/>
                      </a:lnTo>
                      <a:lnTo>
                        <a:pt x="605" y="755"/>
                      </a:lnTo>
                      <a:lnTo>
                        <a:pt x="641" y="725"/>
                      </a:lnTo>
                      <a:lnTo>
                        <a:pt x="671" y="677"/>
                      </a:lnTo>
                      <a:lnTo>
                        <a:pt x="677" y="598"/>
                      </a:lnTo>
                      <a:lnTo>
                        <a:pt x="677" y="562"/>
                      </a:lnTo>
                      <a:lnTo>
                        <a:pt x="719" y="550"/>
                      </a:lnTo>
                      <a:lnTo>
                        <a:pt x="761" y="514"/>
                      </a:lnTo>
                      <a:lnTo>
                        <a:pt x="785" y="454"/>
                      </a:lnTo>
                      <a:lnTo>
                        <a:pt x="809" y="371"/>
                      </a:lnTo>
                      <a:lnTo>
                        <a:pt x="797" y="269"/>
                      </a:lnTo>
                      <a:lnTo>
                        <a:pt x="779" y="209"/>
                      </a:lnTo>
                      <a:lnTo>
                        <a:pt x="725" y="167"/>
                      </a:lnTo>
                      <a:lnTo>
                        <a:pt x="851" y="209"/>
                      </a:lnTo>
                      <a:lnTo>
                        <a:pt x="894" y="275"/>
                      </a:lnTo>
                      <a:lnTo>
                        <a:pt x="940" y="315"/>
                      </a:lnTo>
                      <a:lnTo>
                        <a:pt x="948" y="339"/>
                      </a:lnTo>
                      <a:close/>
                    </a:path>
                  </a:pathLst>
                </a:custGeom>
                <a:solidFill>
                  <a:srgbClr val="3F1F00"/>
                </a:solidFill>
                <a:ln w="9525">
                  <a:noFill/>
                  <a:round/>
                  <a:headEnd/>
                  <a:tailEnd/>
                </a:ln>
              </p:spPr>
              <p:txBody>
                <a:bodyPr/>
                <a:lstStyle/>
                <a:p>
                  <a:endParaRPr lang="en-GB"/>
                </a:p>
              </p:txBody>
            </p:sp>
          </p:grpSp>
          <p:grpSp>
            <p:nvGrpSpPr>
              <p:cNvPr id="360582" name="Group 134"/>
              <p:cNvGrpSpPr>
                <a:grpSpLocks/>
              </p:cNvGrpSpPr>
              <p:nvPr/>
            </p:nvGrpSpPr>
            <p:grpSpPr bwMode="auto">
              <a:xfrm>
                <a:off x="1825" y="2435"/>
                <a:ext cx="125" cy="135"/>
                <a:chOff x="1825" y="2435"/>
                <a:chExt cx="125" cy="135"/>
              </a:xfrm>
            </p:grpSpPr>
            <p:sp>
              <p:nvSpPr>
                <p:cNvPr id="360583" name="Line 135"/>
                <p:cNvSpPr>
                  <a:spLocks noChangeShapeType="1"/>
                </p:cNvSpPr>
                <p:nvPr/>
              </p:nvSpPr>
              <p:spPr bwMode="auto">
                <a:xfrm flipV="1">
                  <a:off x="1941" y="2491"/>
                  <a:ext cx="9" cy="2"/>
                </a:xfrm>
                <a:prstGeom prst="line">
                  <a:avLst/>
                </a:prstGeom>
                <a:noFill/>
                <a:ln w="9525">
                  <a:solidFill>
                    <a:srgbClr val="7F3F00"/>
                  </a:solidFill>
                  <a:round/>
                  <a:headEnd/>
                  <a:tailEnd/>
                </a:ln>
              </p:spPr>
              <p:txBody>
                <a:bodyPr/>
                <a:lstStyle/>
                <a:p>
                  <a:endParaRPr lang="en-GB"/>
                </a:p>
              </p:txBody>
            </p:sp>
            <p:grpSp>
              <p:nvGrpSpPr>
                <p:cNvPr id="360584" name="Group 136"/>
                <p:cNvGrpSpPr>
                  <a:grpSpLocks/>
                </p:cNvGrpSpPr>
                <p:nvPr/>
              </p:nvGrpSpPr>
              <p:grpSpPr bwMode="auto">
                <a:xfrm>
                  <a:off x="1825" y="2435"/>
                  <a:ext cx="117" cy="135"/>
                  <a:chOff x="1825" y="2435"/>
                  <a:chExt cx="117" cy="135"/>
                </a:xfrm>
              </p:grpSpPr>
              <p:sp>
                <p:nvSpPr>
                  <p:cNvPr id="360585" name="Freeform 137"/>
                  <p:cNvSpPr>
                    <a:spLocks/>
                  </p:cNvSpPr>
                  <p:nvPr/>
                </p:nvSpPr>
                <p:spPr bwMode="auto">
                  <a:xfrm>
                    <a:off x="1825" y="2513"/>
                    <a:ext cx="81" cy="47"/>
                  </a:xfrm>
                  <a:custGeom>
                    <a:avLst/>
                    <a:gdLst/>
                    <a:ahLst/>
                    <a:cxnLst>
                      <a:cxn ang="0">
                        <a:pos x="20" y="0"/>
                      </a:cxn>
                      <a:cxn ang="0">
                        <a:pos x="50" y="26"/>
                      </a:cxn>
                      <a:cxn ang="0">
                        <a:pos x="74" y="42"/>
                      </a:cxn>
                      <a:cxn ang="0">
                        <a:pos x="92" y="52"/>
                      </a:cxn>
                      <a:cxn ang="0">
                        <a:pos x="116" y="62"/>
                      </a:cxn>
                      <a:cxn ang="0">
                        <a:pos x="138" y="66"/>
                      </a:cxn>
                      <a:cxn ang="0">
                        <a:pos x="156" y="62"/>
                      </a:cxn>
                      <a:cxn ang="0">
                        <a:pos x="162" y="96"/>
                      </a:cxn>
                      <a:cxn ang="0">
                        <a:pos x="136" y="96"/>
                      </a:cxn>
                      <a:cxn ang="0">
                        <a:pos x="116" y="94"/>
                      </a:cxn>
                      <a:cxn ang="0">
                        <a:pos x="90" y="82"/>
                      </a:cxn>
                      <a:cxn ang="0">
                        <a:pos x="66" y="64"/>
                      </a:cxn>
                      <a:cxn ang="0">
                        <a:pos x="44" y="48"/>
                      </a:cxn>
                      <a:cxn ang="0">
                        <a:pos x="0" y="8"/>
                      </a:cxn>
                      <a:cxn ang="0">
                        <a:pos x="20" y="0"/>
                      </a:cxn>
                    </a:cxnLst>
                    <a:rect l="0" t="0" r="r" b="b"/>
                    <a:pathLst>
                      <a:path w="162" h="96">
                        <a:moveTo>
                          <a:pt x="20" y="0"/>
                        </a:moveTo>
                        <a:lnTo>
                          <a:pt x="50" y="26"/>
                        </a:lnTo>
                        <a:lnTo>
                          <a:pt x="74" y="42"/>
                        </a:lnTo>
                        <a:lnTo>
                          <a:pt x="92" y="52"/>
                        </a:lnTo>
                        <a:lnTo>
                          <a:pt x="116" y="62"/>
                        </a:lnTo>
                        <a:lnTo>
                          <a:pt x="138" y="66"/>
                        </a:lnTo>
                        <a:lnTo>
                          <a:pt x="156" y="62"/>
                        </a:lnTo>
                        <a:lnTo>
                          <a:pt x="162" y="96"/>
                        </a:lnTo>
                        <a:lnTo>
                          <a:pt x="136" y="96"/>
                        </a:lnTo>
                        <a:lnTo>
                          <a:pt x="116" y="94"/>
                        </a:lnTo>
                        <a:lnTo>
                          <a:pt x="90" y="82"/>
                        </a:lnTo>
                        <a:lnTo>
                          <a:pt x="66" y="64"/>
                        </a:lnTo>
                        <a:lnTo>
                          <a:pt x="44" y="48"/>
                        </a:lnTo>
                        <a:lnTo>
                          <a:pt x="0" y="8"/>
                        </a:lnTo>
                        <a:lnTo>
                          <a:pt x="20" y="0"/>
                        </a:lnTo>
                        <a:close/>
                      </a:path>
                    </a:pathLst>
                  </a:custGeom>
                  <a:solidFill>
                    <a:srgbClr val="7F3F00"/>
                  </a:solidFill>
                  <a:ln w="9525">
                    <a:noFill/>
                    <a:round/>
                    <a:headEnd/>
                    <a:tailEnd/>
                  </a:ln>
                </p:spPr>
                <p:txBody>
                  <a:bodyPr/>
                  <a:lstStyle/>
                  <a:p>
                    <a:endParaRPr lang="en-GB"/>
                  </a:p>
                </p:txBody>
              </p:sp>
              <p:sp>
                <p:nvSpPr>
                  <p:cNvPr id="360586" name="Oval 138"/>
                  <p:cNvSpPr>
                    <a:spLocks noChangeArrowheads="1"/>
                  </p:cNvSpPr>
                  <p:nvPr/>
                </p:nvSpPr>
                <p:spPr bwMode="auto">
                  <a:xfrm>
                    <a:off x="1895" y="2435"/>
                    <a:ext cx="47" cy="135"/>
                  </a:xfrm>
                  <a:prstGeom prst="ellipse">
                    <a:avLst/>
                  </a:prstGeom>
                  <a:solidFill>
                    <a:srgbClr val="7F3F00"/>
                  </a:solidFill>
                  <a:ln w="9525">
                    <a:noFill/>
                    <a:round/>
                    <a:headEnd/>
                    <a:tailEnd/>
                  </a:ln>
                </p:spPr>
                <p:txBody>
                  <a:bodyPr/>
                  <a:lstStyle/>
                  <a:p>
                    <a:endParaRPr lang="en-GB"/>
                  </a:p>
                </p:txBody>
              </p:sp>
              <p:sp>
                <p:nvSpPr>
                  <p:cNvPr id="360587" name="Oval 139"/>
                  <p:cNvSpPr>
                    <a:spLocks noChangeArrowheads="1"/>
                  </p:cNvSpPr>
                  <p:nvPr/>
                </p:nvSpPr>
                <p:spPr bwMode="auto">
                  <a:xfrm>
                    <a:off x="1899" y="2439"/>
                    <a:ext cx="42" cy="128"/>
                  </a:xfrm>
                  <a:prstGeom prst="ellipse">
                    <a:avLst/>
                  </a:prstGeom>
                  <a:solidFill>
                    <a:srgbClr val="FFDFBF"/>
                  </a:solidFill>
                  <a:ln w="9525">
                    <a:noFill/>
                    <a:round/>
                    <a:headEnd/>
                    <a:tailEnd/>
                  </a:ln>
                </p:spPr>
                <p:txBody>
                  <a:bodyPr/>
                  <a:lstStyle/>
                  <a:p>
                    <a:endParaRPr lang="en-GB"/>
                  </a:p>
                </p:txBody>
              </p:sp>
            </p:grpSp>
          </p:grpSp>
        </p:grpSp>
      </p:grpSp>
      <p:graphicFrame>
        <p:nvGraphicFramePr>
          <p:cNvPr id="360588" name="Object 140"/>
          <p:cNvGraphicFramePr>
            <a:graphicFrameLocks/>
          </p:cNvGraphicFramePr>
          <p:nvPr/>
        </p:nvGraphicFramePr>
        <p:xfrm>
          <a:off x="1676400" y="1524000"/>
          <a:ext cx="3886200" cy="2509838"/>
        </p:xfrm>
        <a:graphic>
          <a:graphicData uri="http://schemas.openxmlformats.org/presentationml/2006/ole">
            <p:oleObj spid="_x0000_s360588" name="Clip" r:id="rId4" imgW="8321400" imgH="5546520" progId="">
              <p:embed/>
            </p:oleObj>
          </a:graphicData>
        </a:graphic>
      </p:graphicFrame>
      <p:sp>
        <p:nvSpPr>
          <p:cNvPr id="360589" name="Rectangle 141"/>
          <p:cNvSpPr>
            <a:spLocks noChangeArrowheads="1"/>
          </p:cNvSpPr>
          <p:nvPr/>
        </p:nvSpPr>
        <p:spPr bwMode="auto">
          <a:xfrm>
            <a:off x="1600200" y="1727200"/>
            <a:ext cx="3810000" cy="1549400"/>
          </a:xfrm>
          <a:prstGeom prst="rect">
            <a:avLst/>
          </a:prstGeom>
          <a:noFill/>
          <a:ln w="12699">
            <a:noFill/>
            <a:miter lim="800000"/>
            <a:headEnd/>
            <a:tailEnd/>
          </a:ln>
          <a:effectLst/>
        </p:spPr>
        <p:txBody>
          <a:bodyPr lIns="90488" tIns="44450" rIns="90488" bIns="44450">
            <a:spAutoFit/>
          </a:bodyPr>
          <a:lstStyle/>
          <a:p>
            <a:pPr algn="ctr"/>
            <a:r>
              <a:rPr lang="en-US" sz="2400">
                <a:effectLst>
                  <a:outerShdw blurRad="38100" dist="38100" dir="2700000" algn="tl">
                    <a:srgbClr val="FFFFFF"/>
                  </a:outerShdw>
                </a:effectLst>
              </a:rPr>
              <a:t>Why should we keep the digital watch segment when it’s showing a </a:t>
            </a:r>
            <a:r>
              <a:rPr lang="en-US" sz="2400">
                <a:solidFill>
                  <a:srgbClr val="FF0000"/>
                </a:solidFill>
                <a:effectLst>
                  <a:outerShdw blurRad="38100" dist="38100" dir="2700000" algn="tl">
                    <a:srgbClr val="000000"/>
                  </a:outerShdw>
                </a:effectLst>
              </a:rPr>
              <a:t>$100,000</a:t>
            </a:r>
            <a:r>
              <a:rPr lang="en-US" sz="2400">
                <a:effectLst>
                  <a:outerShdw blurRad="38100" dist="38100" dir="2700000" algn="tl">
                    <a:srgbClr val="FFFFFF"/>
                  </a:outerShdw>
                </a:effectLst>
              </a:rPr>
              <a:t> </a:t>
            </a:r>
            <a:r>
              <a:rPr lang="en-US" sz="2400">
                <a:solidFill>
                  <a:srgbClr val="FF0000"/>
                </a:solidFill>
                <a:effectLst>
                  <a:outerShdw blurRad="38100" dist="38100" dir="2700000" algn="tl">
                    <a:srgbClr val="000000"/>
                  </a:outerShdw>
                </a:effectLst>
              </a:rPr>
              <a:t>loss</a:t>
            </a:r>
            <a:r>
              <a:rPr lang="en-US" sz="2400">
                <a:effectLst>
                  <a:outerShdw blurRad="38100" dist="38100" dir="2700000" algn="tl">
                    <a:srgbClr val="FFFFFF"/>
                  </a:outerShdw>
                </a:effectLst>
              </a:rPr>
              <a:t>?</a:t>
            </a:r>
          </a:p>
        </p:txBody>
      </p:sp>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noFill/>
          <a:ln/>
        </p:spPr>
        <p:txBody>
          <a:bodyPr lIns="90488" tIns="44450" rIns="90488" bIns="44450"/>
          <a:lstStyle/>
          <a:p>
            <a:r>
              <a:rPr lang="en-US" sz="3400"/>
              <a:t>Beware of Allocated Fixed Costs</a:t>
            </a:r>
          </a:p>
        </p:txBody>
      </p:sp>
      <p:grpSp>
        <p:nvGrpSpPr>
          <p:cNvPr id="362499" name="Group 3"/>
          <p:cNvGrpSpPr>
            <a:grpSpLocks/>
          </p:cNvGrpSpPr>
          <p:nvPr/>
        </p:nvGrpSpPr>
        <p:grpSpPr bwMode="auto">
          <a:xfrm>
            <a:off x="1600200" y="3733800"/>
            <a:ext cx="5807075" cy="2878138"/>
            <a:chOff x="1000" y="2126"/>
            <a:chExt cx="3658" cy="1813"/>
          </a:xfrm>
        </p:grpSpPr>
        <p:grpSp>
          <p:nvGrpSpPr>
            <p:cNvPr id="362500" name="Group 4"/>
            <p:cNvGrpSpPr>
              <a:grpSpLocks/>
            </p:cNvGrpSpPr>
            <p:nvPr/>
          </p:nvGrpSpPr>
          <p:grpSpPr bwMode="auto">
            <a:xfrm>
              <a:off x="2268" y="2281"/>
              <a:ext cx="1114" cy="1079"/>
              <a:chOff x="2268" y="2281"/>
              <a:chExt cx="1114" cy="1079"/>
            </a:xfrm>
          </p:grpSpPr>
          <p:grpSp>
            <p:nvGrpSpPr>
              <p:cNvPr id="362501" name="Group 5"/>
              <p:cNvGrpSpPr>
                <a:grpSpLocks/>
              </p:cNvGrpSpPr>
              <p:nvPr/>
            </p:nvGrpSpPr>
            <p:grpSpPr bwMode="auto">
              <a:xfrm>
                <a:off x="2268" y="2610"/>
                <a:ext cx="1114" cy="750"/>
                <a:chOff x="2268" y="2610"/>
                <a:chExt cx="1114" cy="750"/>
              </a:xfrm>
            </p:grpSpPr>
            <p:grpSp>
              <p:nvGrpSpPr>
                <p:cNvPr id="362502" name="Group 6"/>
                <p:cNvGrpSpPr>
                  <a:grpSpLocks/>
                </p:cNvGrpSpPr>
                <p:nvPr/>
              </p:nvGrpSpPr>
              <p:grpSpPr bwMode="auto">
                <a:xfrm>
                  <a:off x="2591" y="2643"/>
                  <a:ext cx="423" cy="702"/>
                  <a:chOff x="2591" y="2643"/>
                  <a:chExt cx="423" cy="702"/>
                </a:xfrm>
              </p:grpSpPr>
              <p:sp>
                <p:nvSpPr>
                  <p:cNvPr id="362503" name="Freeform 7"/>
                  <p:cNvSpPr>
                    <a:spLocks/>
                  </p:cNvSpPr>
                  <p:nvPr/>
                </p:nvSpPr>
                <p:spPr bwMode="auto">
                  <a:xfrm>
                    <a:off x="2591" y="2643"/>
                    <a:ext cx="423" cy="702"/>
                  </a:xfrm>
                  <a:custGeom>
                    <a:avLst/>
                    <a:gdLst/>
                    <a:ahLst/>
                    <a:cxnLst>
                      <a:cxn ang="0">
                        <a:pos x="263" y="0"/>
                      </a:cxn>
                      <a:cxn ang="0">
                        <a:pos x="499" y="185"/>
                      </a:cxn>
                      <a:cxn ang="0">
                        <a:pos x="691" y="30"/>
                      </a:cxn>
                      <a:cxn ang="0">
                        <a:pos x="738" y="705"/>
                      </a:cxn>
                      <a:cxn ang="0">
                        <a:pos x="792" y="1100"/>
                      </a:cxn>
                      <a:cxn ang="0">
                        <a:pos x="846" y="1405"/>
                      </a:cxn>
                      <a:cxn ang="0">
                        <a:pos x="0" y="1405"/>
                      </a:cxn>
                      <a:cxn ang="0">
                        <a:pos x="120" y="1022"/>
                      </a:cxn>
                      <a:cxn ang="0">
                        <a:pos x="198" y="544"/>
                      </a:cxn>
                      <a:cxn ang="0">
                        <a:pos x="263" y="0"/>
                      </a:cxn>
                    </a:cxnLst>
                    <a:rect l="0" t="0" r="r" b="b"/>
                    <a:pathLst>
                      <a:path w="846" h="1405">
                        <a:moveTo>
                          <a:pt x="263" y="0"/>
                        </a:moveTo>
                        <a:lnTo>
                          <a:pt x="499" y="185"/>
                        </a:lnTo>
                        <a:lnTo>
                          <a:pt x="691" y="30"/>
                        </a:lnTo>
                        <a:lnTo>
                          <a:pt x="738" y="705"/>
                        </a:lnTo>
                        <a:lnTo>
                          <a:pt x="792" y="1100"/>
                        </a:lnTo>
                        <a:lnTo>
                          <a:pt x="846" y="1405"/>
                        </a:lnTo>
                        <a:lnTo>
                          <a:pt x="0" y="1405"/>
                        </a:lnTo>
                        <a:lnTo>
                          <a:pt x="120" y="1022"/>
                        </a:lnTo>
                        <a:lnTo>
                          <a:pt x="198" y="544"/>
                        </a:lnTo>
                        <a:lnTo>
                          <a:pt x="263" y="0"/>
                        </a:lnTo>
                        <a:close/>
                      </a:path>
                    </a:pathLst>
                  </a:custGeom>
                  <a:solidFill>
                    <a:srgbClr val="DFDFDF"/>
                  </a:solidFill>
                  <a:ln w="9525">
                    <a:noFill/>
                    <a:round/>
                    <a:headEnd/>
                    <a:tailEnd/>
                  </a:ln>
                </p:spPr>
                <p:txBody>
                  <a:bodyPr/>
                  <a:lstStyle/>
                  <a:p>
                    <a:endParaRPr lang="en-GB"/>
                  </a:p>
                </p:txBody>
              </p:sp>
              <p:sp>
                <p:nvSpPr>
                  <p:cNvPr id="362504" name="Freeform 8"/>
                  <p:cNvSpPr>
                    <a:spLocks/>
                  </p:cNvSpPr>
                  <p:nvPr/>
                </p:nvSpPr>
                <p:spPr bwMode="auto">
                  <a:xfrm>
                    <a:off x="2854" y="2697"/>
                    <a:ext cx="101" cy="127"/>
                  </a:xfrm>
                  <a:custGeom>
                    <a:avLst/>
                    <a:gdLst/>
                    <a:ahLst/>
                    <a:cxnLst>
                      <a:cxn ang="0">
                        <a:pos x="0" y="93"/>
                      </a:cxn>
                      <a:cxn ang="0">
                        <a:pos x="28" y="123"/>
                      </a:cxn>
                      <a:cxn ang="0">
                        <a:pos x="44" y="141"/>
                      </a:cxn>
                      <a:cxn ang="0">
                        <a:pos x="54" y="165"/>
                      </a:cxn>
                      <a:cxn ang="0">
                        <a:pos x="62" y="201"/>
                      </a:cxn>
                      <a:cxn ang="0">
                        <a:pos x="66" y="239"/>
                      </a:cxn>
                      <a:cxn ang="0">
                        <a:pos x="86" y="255"/>
                      </a:cxn>
                      <a:cxn ang="0">
                        <a:pos x="202" y="107"/>
                      </a:cxn>
                      <a:cxn ang="0">
                        <a:pos x="146" y="0"/>
                      </a:cxn>
                      <a:cxn ang="0">
                        <a:pos x="0" y="93"/>
                      </a:cxn>
                    </a:cxnLst>
                    <a:rect l="0" t="0" r="r" b="b"/>
                    <a:pathLst>
                      <a:path w="202" h="255">
                        <a:moveTo>
                          <a:pt x="0" y="93"/>
                        </a:moveTo>
                        <a:lnTo>
                          <a:pt x="28" y="123"/>
                        </a:lnTo>
                        <a:lnTo>
                          <a:pt x="44" y="141"/>
                        </a:lnTo>
                        <a:lnTo>
                          <a:pt x="54" y="165"/>
                        </a:lnTo>
                        <a:lnTo>
                          <a:pt x="62" y="201"/>
                        </a:lnTo>
                        <a:lnTo>
                          <a:pt x="66" y="239"/>
                        </a:lnTo>
                        <a:lnTo>
                          <a:pt x="86" y="255"/>
                        </a:lnTo>
                        <a:lnTo>
                          <a:pt x="202" y="107"/>
                        </a:lnTo>
                        <a:lnTo>
                          <a:pt x="146" y="0"/>
                        </a:lnTo>
                        <a:lnTo>
                          <a:pt x="0" y="93"/>
                        </a:lnTo>
                        <a:close/>
                      </a:path>
                    </a:pathLst>
                  </a:custGeom>
                  <a:solidFill>
                    <a:srgbClr val="FFFFFF"/>
                  </a:solidFill>
                  <a:ln w="9525">
                    <a:noFill/>
                    <a:round/>
                    <a:headEnd/>
                    <a:tailEnd/>
                  </a:ln>
                </p:spPr>
                <p:txBody>
                  <a:bodyPr/>
                  <a:lstStyle/>
                  <a:p>
                    <a:endParaRPr lang="en-GB"/>
                  </a:p>
                </p:txBody>
              </p:sp>
              <p:sp>
                <p:nvSpPr>
                  <p:cNvPr id="362505" name="Freeform 9"/>
                  <p:cNvSpPr>
                    <a:spLocks/>
                  </p:cNvSpPr>
                  <p:nvPr/>
                </p:nvSpPr>
                <p:spPr bwMode="auto">
                  <a:xfrm>
                    <a:off x="2708" y="2652"/>
                    <a:ext cx="87" cy="177"/>
                  </a:xfrm>
                  <a:custGeom>
                    <a:avLst/>
                    <a:gdLst/>
                    <a:ahLst/>
                    <a:cxnLst>
                      <a:cxn ang="0">
                        <a:pos x="174" y="165"/>
                      </a:cxn>
                      <a:cxn ang="0">
                        <a:pos x="160" y="181"/>
                      </a:cxn>
                      <a:cxn ang="0">
                        <a:pos x="144" y="231"/>
                      </a:cxn>
                      <a:cxn ang="0">
                        <a:pos x="120" y="291"/>
                      </a:cxn>
                      <a:cxn ang="0">
                        <a:pos x="96" y="355"/>
                      </a:cxn>
                      <a:cxn ang="0">
                        <a:pos x="42" y="247"/>
                      </a:cxn>
                      <a:cxn ang="0">
                        <a:pos x="12" y="137"/>
                      </a:cxn>
                      <a:cxn ang="0">
                        <a:pos x="0" y="32"/>
                      </a:cxn>
                      <a:cxn ang="0">
                        <a:pos x="0" y="0"/>
                      </a:cxn>
                      <a:cxn ang="0">
                        <a:pos x="42" y="0"/>
                      </a:cxn>
                      <a:cxn ang="0">
                        <a:pos x="174" y="165"/>
                      </a:cxn>
                    </a:cxnLst>
                    <a:rect l="0" t="0" r="r" b="b"/>
                    <a:pathLst>
                      <a:path w="174" h="355">
                        <a:moveTo>
                          <a:pt x="174" y="165"/>
                        </a:moveTo>
                        <a:lnTo>
                          <a:pt x="160" y="181"/>
                        </a:lnTo>
                        <a:lnTo>
                          <a:pt x="144" y="231"/>
                        </a:lnTo>
                        <a:lnTo>
                          <a:pt x="120" y="291"/>
                        </a:lnTo>
                        <a:lnTo>
                          <a:pt x="96" y="355"/>
                        </a:lnTo>
                        <a:lnTo>
                          <a:pt x="42" y="247"/>
                        </a:lnTo>
                        <a:lnTo>
                          <a:pt x="12" y="137"/>
                        </a:lnTo>
                        <a:lnTo>
                          <a:pt x="0" y="32"/>
                        </a:lnTo>
                        <a:lnTo>
                          <a:pt x="0" y="0"/>
                        </a:lnTo>
                        <a:lnTo>
                          <a:pt x="42" y="0"/>
                        </a:lnTo>
                        <a:lnTo>
                          <a:pt x="174" y="165"/>
                        </a:lnTo>
                        <a:close/>
                      </a:path>
                    </a:pathLst>
                  </a:custGeom>
                  <a:solidFill>
                    <a:srgbClr val="FFFFFF"/>
                  </a:solidFill>
                  <a:ln w="9525">
                    <a:noFill/>
                    <a:round/>
                    <a:headEnd/>
                    <a:tailEnd/>
                  </a:ln>
                </p:spPr>
                <p:txBody>
                  <a:bodyPr/>
                  <a:lstStyle/>
                  <a:p>
                    <a:endParaRPr lang="en-GB"/>
                  </a:p>
                </p:txBody>
              </p:sp>
              <p:grpSp>
                <p:nvGrpSpPr>
                  <p:cNvPr id="362506" name="Group 10"/>
                  <p:cNvGrpSpPr>
                    <a:grpSpLocks/>
                  </p:cNvGrpSpPr>
                  <p:nvPr/>
                </p:nvGrpSpPr>
                <p:grpSpPr bwMode="auto">
                  <a:xfrm>
                    <a:off x="2680" y="2939"/>
                    <a:ext cx="277" cy="367"/>
                    <a:chOff x="2680" y="2939"/>
                    <a:chExt cx="277" cy="367"/>
                  </a:xfrm>
                </p:grpSpPr>
                <p:sp>
                  <p:nvSpPr>
                    <p:cNvPr id="362507" name="Freeform 11"/>
                    <p:cNvSpPr>
                      <a:spLocks/>
                    </p:cNvSpPr>
                    <p:nvPr/>
                  </p:nvSpPr>
                  <p:spPr bwMode="auto">
                    <a:xfrm>
                      <a:off x="2710" y="2939"/>
                      <a:ext cx="208" cy="204"/>
                    </a:xfrm>
                    <a:custGeom>
                      <a:avLst/>
                      <a:gdLst/>
                      <a:ahLst/>
                      <a:cxnLst>
                        <a:cxn ang="0">
                          <a:pos x="418" y="0"/>
                        </a:cxn>
                        <a:cxn ang="0">
                          <a:pos x="362" y="6"/>
                        </a:cxn>
                        <a:cxn ang="0">
                          <a:pos x="314" y="20"/>
                        </a:cxn>
                        <a:cxn ang="0">
                          <a:pos x="228" y="61"/>
                        </a:cxn>
                        <a:cxn ang="0">
                          <a:pos x="134" y="139"/>
                        </a:cxn>
                        <a:cxn ang="0">
                          <a:pos x="96" y="175"/>
                        </a:cxn>
                        <a:cxn ang="0">
                          <a:pos x="72" y="223"/>
                        </a:cxn>
                        <a:cxn ang="0">
                          <a:pos x="38" y="269"/>
                        </a:cxn>
                        <a:cxn ang="0">
                          <a:pos x="20" y="301"/>
                        </a:cxn>
                        <a:cxn ang="0">
                          <a:pos x="8" y="352"/>
                        </a:cxn>
                        <a:cxn ang="0">
                          <a:pos x="0" y="390"/>
                        </a:cxn>
                        <a:cxn ang="0">
                          <a:pos x="8" y="408"/>
                        </a:cxn>
                        <a:cxn ang="0">
                          <a:pos x="24" y="408"/>
                        </a:cxn>
                        <a:cxn ang="0">
                          <a:pos x="32" y="384"/>
                        </a:cxn>
                        <a:cxn ang="0">
                          <a:pos x="66" y="342"/>
                        </a:cxn>
                        <a:cxn ang="0">
                          <a:pos x="90" y="277"/>
                        </a:cxn>
                        <a:cxn ang="0">
                          <a:pos x="110" y="241"/>
                        </a:cxn>
                        <a:cxn ang="0">
                          <a:pos x="144" y="183"/>
                        </a:cxn>
                        <a:cxn ang="0">
                          <a:pos x="192" y="119"/>
                        </a:cxn>
                        <a:cxn ang="0">
                          <a:pos x="286" y="56"/>
                        </a:cxn>
                        <a:cxn ang="0">
                          <a:pos x="344" y="26"/>
                        </a:cxn>
                        <a:cxn ang="0">
                          <a:pos x="418" y="0"/>
                        </a:cxn>
                      </a:cxnLst>
                      <a:rect l="0" t="0" r="r" b="b"/>
                      <a:pathLst>
                        <a:path w="418" h="408">
                          <a:moveTo>
                            <a:pt x="418" y="0"/>
                          </a:moveTo>
                          <a:lnTo>
                            <a:pt x="362" y="6"/>
                          </a:lnTo>
                          <a:lnTo>
                            <a:pt x="314" y="20"/>
                          </a:lnTo>
                          <a:lnTo>
                            <a:pt x="228" y="61"/>
                          </a:lnTo>
                          <a:lnTo>
                            <a:pt x="134" y="139"/>
                          </a:lnTo>
                          <a:lnTo>
                            <a:pt x="96" y="175"/>
                          </a:lnTo>
                          <a:lnTo>
                            <a:pt x="72" y="223"/>
                          </a:lnTo>
                          <a:lnTo>
                            <a:pt x="38" y="269"/>
                          </a:lnTo>
                          <a:lnTo>
                            <a:pt x="20" y="301"/>
                          </a:lnTo>
                          <a:lnTo>
                            <a:pt x="8" y="352"/>
                          </a:lnTo>
                          <a:lnTo>
                            <a:pt x="0" y="390"/>
                          </a:lnTo>
                          <a:lnTo>
                            <a:pt x="8" y="408"/>
                          </a:lnTo>
                          <a:lnTo>
                            <a:pt x="24" y="408"/>
                          </a:lnTo>
                          <a:lnTo>
                            <a:pt x="32" y="384"/>
                          </a:lnTo>
                          <a:lnTo>
                            <a:pt x="66" y="342"/>
                          </a:lnTo>
                          <a:lnTo>
                            <a:pt x="90" y="277"/>
                          </a:lnTo>
                          <a:lnTo>
                            <a:pt x="110" y="241"/>
                          </a:lnTo>
                          <a:lnTo>
                            <a:pt x="144" y="183"/>
                          </a:lnTo>
                          <a:lnTo>
                            <a:pt x="192" y="119"/>
                          </a:lnTo>
                          <a:lnTo>
                            <a:pt x="286" y="56"/>
                          </a:lnTo>
                          <a:lnTo>
                            <a:pt x="344" y="26"/>
                          </a:lnTo>
                          <a:lnTo>
                            <a:pt x="418" y="0"/>
                          </a:lnTo>
                          <a:close/>
                        </a:path>
                      </a:pathLst>
                    </a:custGeom>
                    <a:solidFill>
                      <a:srgbClr val="C0C0C0"/>
                    </a:solidFill>
                    <a:ln w="9525">
                      <a:noFill/>
                      <a:round/>
                      <a:headEnd/>
                      <a:tailEnd/>
                    </a:ln>
                  </p:spPr>
                  <p:txBody>
                    <a:bodyPr/>
                    <a:lstStyle/>
                    <a:p>
                      <a:endParaRPr lang="en-GB"/>
                    </a:p>
                  </p:txBody>
                </p:sp>
                <p:sp>
                  <p:nvSpPr>
                    <p:cNvPr id="362508" name="Freeform 12"/>
                    <p:cNvSpPr>
                      <a:spLocks/>
                    </p:cNvSpPr>
                    <p:nvPr/>
                  </p:nvSpPr>
                  <p:spPr bwMode="auto">
                    <a:xfrm>
                      <a:off x="2680" y="3034"/>
                      <a:ext cx="277" cy="272"/>
                    </a:xfrm>
                    <a:custGeom>
                      <a:avLst/>
                      <a:gdLst/>
                      <a:ahLst/>
                      <a:cxnLst>
                        <a:cxn ang="0">
                          <a:pos x="549" y="0"/>
                        </a:cxn>
                        <a:cxn ang="0">
                          <a:pos x="477" y="78"/>
                        </a:cxn>
                        <a:cxn ang="0">
                          <a:pos x="433" y="102"/>
                        </a:cxn>
                        <a:cxn ang="0">
                          <a:pos x="397" y="114"/>
                        </a:cxn>
                        <a:cxn ang="0">
                          <a:pos x="351" y="145"/>
                        </a:cxn>
                        <a:cxn ang="0">
                          <a:pos x="191" y="253"/>
                        </a:cxn>
                        <a:cxn ang="0">
                          <a:pos x="157" y="289"/>
                        </a:cxn>
                        <a:cxn ang="0">
                          <a:pos x="107" y="325"/>
                        </a:cxn>
                        <a:cxn ang="0">
                          <a:pos x="71" y="349"/>
                        </a:cxn>
                        <a:cxn ang="0">
                          <a:pos x="36" y="373"/>
                        </a:cxn>
                        <a:cxn ang="0">
                          <a:pos x="6" y="394"/>
                        </a:cxn>
                        <a:cxn ang="0">
                          <a:pos x="0" y="412"/>
                        </a:cxn>
                        <a:cxn ang="0">
                          <a:pos x="2" y="430"/>
                        </a:cxn>
                        <a:cxn ang="0">
                          <a:pos x="20" y="430"/>
                        </a:cxn>
                        <a:cxn ang="0">
                          <a:pos x="49" y="412"/>
                        </a:cxn>
                        <a:cxn ang="0">
                          <a:pos x="83" y="390"/>
                        </a:cxn>
                        <a:cxn ang="0">
                          <a:pos x="113" y="371"/>
                        </a:cxn>
                        <a:cxn ang="0">
                          <a:pos x="109" y="402"/>
                        </a:cxn>
                        <a:cxn ang="0">
                          <a:pos x="85" y="438"/>
                        </a:cxn>
                        <a:cxn ang="0">
                          <a:pos x="65" y="454"/>
                        </a:cxn>
                        <a:cxn ang="0">
                          <a:pos x="59" y="468"/>
                        </a:cxn>
                        <a:cxn ang="0">
                          <a:pos x="36" y="490"/>
                        </a:cxn>
                        <a:cxn ang="0">
                          <a:pos x="14" y="520"/>
                        </a:cxn>
                        <a:cxn ang="0">
                          <a:pos x="18" y="544"/>
                        </a:cxn>
                        <a:cxn ang="0">
                          <a:pos x="83" y="538"/>
                        </a:cxn>
                        <a:cxn ang="0">
                          <a:pos x="101" y="498"/>
                        </a:cxn>
                        <a:cxn ang="0">
                          <a:pos x="143" y="456"/>
                        </a:cxn>
                        <a:cxn ang="0">
                          <a:pos x="137" y="426"/>
                        </a:cxn>
                        <a:cxn ang="0">
                          <a:pos x="191" y="383"/>
                        </a:cxn>
                        <a:cxn ang="0">
                          <a:pos x="487" y="179"/>
                        </a:cxn>
                        <a:cxn ang="0">
                          <a:pos x="435" y="173"/>
                        </a:cxn>
                        <a:cxn ang="0">
                          <a:pos x="417" y="133"/>
                        </a:cxn>
                        <a:cxn ang="0">
                          <a:pos x="463" y="120"/>
                        </a:cxn>
                        <a:cxn ang="0">
                          <a:pos x="477" y="108"/>
                        </a:cxn>
                        <a:cxn ang="0">
                          <a:pos x="493" y="108"/>
                        </a:cxn>
                        <a:cxn ang="0">
                          <a:pos x="555" y="26"/>
                        </a:cxn>
                        <a:cxn ang="0">
                          <a:pos x="549" y="0"/>
                        </a:cxn>
                      </a:cxnLst>
                      <a:rect l="0" t="0" r="r" b="b"/>
                      <a:pathLst>
                        <a:path w="555" h="544">
                          <a:moveTo>
                            <a:pt x="549" y="0"/>
                          </a:moveTo>
                          <a:lnTo>
                            <a:pt x="477" y="78"/>
                          </a:lnTo>
                          <a:lnTo>
                            <a:pt x="433" y="102"/>
                          </a:lnTo>
                          <a:lnTo>
                            <a:pt x="397" y="114"/>
                          </a:lnTo>
                          <a:lnTo>
                            <a:pt x="351" y="145"/>
                          </a:lnTo>
                          <a:lnTo>
                            <a:pt x="191" y="253"/>
                          </a:lnTo>
                          <a:lnTo>
                            <a:pt x="157" y="289"/>
                          </a:lnTo>
                          <a:lnTo>
                            <a:pt x="107" y="325"/>
                          </a:lnTo>
                          <a:lnTo>
                            <a:pt x="71" y="349"/>
                          </a:lnTo>
                          <a:lnTo>
                            <a:pt x="36" y="373"/>
                          </a:lnTo>
                          <a:lnTo>
                            <a:pt x="6" y="394"/>
                          </a:lnTo>
                          <a:lnTo>
                            <a:pt x="0" y="412"/>
                          </a:lnTo>
                          <a:lnTo>
                            <a:pt x="2" y="430"/>
                          </a:lnTo>
                          <a:lnTo>
                            <a:pt x="20" y="430"/>
                          </a:lnTo>
                          <a:lnTo>
                            <a:pt x="49" y="412"/>
                          </a:lnTo>
                          <a:lnTo>
                            <a:pt x="83" y="390"/>
                          </a:lnTo>
                          <a:lnTo>
                            <a:pt x="113" y="371"/>
                          </a:lnTo>
                          <a:lnTo>
                            <a:pt x="109" y="402"/>
                          </a:lnTo>
                          <a:lnTo>
                            <a:pt x="85" y="438"/>
                          </a:lnTo>
                          <a:lnTo>
                            <a:pt x="65" y="454"/>
                          </a:lnTo>
                          <a:lnTo>
                            <a:pt x="59" y="468"/>
                          </a:lnTo>
                          <a:lnTo>
                            <a:pt x="36" y="490"/>
                          </a:lnTo>
                          <a:lnTo>
                            <a:pt x="14" y="520"/>
                          </a:lnTo>
                          <a:lnTo>
                            <a:pt x="18" y="544"/>
                          </a:lnTo>
                          <a:lnTo>
                            <a:pt x="83" y="538"/>
                          </a:lnTo>
                          <a:lnTo>
                            <a:pt x="101" y="498"/>
                          </a:lnTo>
                          <a:lnTo>
                            <a:pt x="143" y="456"/>
                          </a:lnTo>
                          <a:lnTo>
                            <a:pt x="137" y="426"/>
                          </a:lnTo>
                          <a:lnTo>
                            <a:pt x="191" y="383"/>
                          </a:lnTo>
                          <a:lnTo>
                            <a:pt x="487" y="179"/>
                          </a:lnTo>
                          <a:lnTo>
                            <a:pt x="435" y="173"/>
                          </a:lnTo>
                          <a:lnTo>
                            <a:pt x="417" y="133"/>
                          </a:lnTo>
                          <a:lnTo>
                            <a:pt x="463" y="120"/>
                          </a:lnTo>
                          <a:lnTo>
                            <a:pt x="477" y="108"/>
                          </a:lnTo>
                          <a:lnTo>
                            <a:pt x="493" y="108"/>
                          </a:lnTo>
                          <a:lnTo>
                            <a:pt x="555" y="26"/>
                          </a:lnTo>
                          <a:lnTo>
                            <a:pt x="549" y="0"/>
                          </a:lnTo>
                          <a:close/>
                        </a:path>
                      </a:pathLst>
                    </a:custGeom>
                    <a:solidFill>
                      <a:srgbClr val="C0C0C0"/>
                    </a:solidFill>
                    <a:ln w="9525">
                      <a:noFill/>
                      <a:round/>
                      <a:headEnd/>
                      <a:tailEnd/>
                    </a:ln>
                  </p:spPr>
                  <p:txBody>
                    <a:bodyPr/>
                    <a:lstStyle/>
                    <a:p>
                      <a:endParaRPr lang="en-GB"/>
                    </a:p>
                  </p:txBody>
                </p:sp>
              </p:grpSp>
              <p:sp>
                <p:nvSpPr>
                  <p:cNvPr id="362509" name="Freeform 13"/>
                  <p:cNvSpPr>
                    <a:spLocks/>
                  </p:cNvSpPr>
                  <p:nvPr/>
                </p:nvSpPr>
                <p:spPr bwMode="auto">
                  <a:xfrm>
                    <a:off x="2773" y="2736"/>
                    <a:ext cx="126" cy="570"/>
                  </a:xfrm>
                  <a:custGeom>
                    <a:avLst/>
                    <a:gdLst/>
                    <a:ahLst/>
                    <a:cxnLst>
                      <a:cxn ang="0">
                        <a:pos x="42" y="0"/>
                      </a:cxn>
                      <a:cxn ang="0">
                        <a:pos x="72" y="30"/>
                      </a:cxn>
                      <a:cxn ang="0">
                        <a:pos x="98" y="42"/>
                      </a:cxn>
                      <a:cxn ang="0">
                        <a:pos x="140" y="38"/>
                      </a:cxn>
                      <a:cxn ang="0">
                        <a:pos x="172" y="26"/>
                      </a:cxn>
                      <a:cxn ang="0">
                        <a:pos x="184" y="50"/>
                      </a:cxn>
                      <a:cxn ang="0">
                        <a:pos x="184" y="80"/>
                      </a:cxn>
                      <a:cxn ang="0">
                        <a:pos x="176" y="102"/>
                      </a:cxn>
                      <a:cxn ang="0">
                        <a:pos x="164" y="114"/>
                      </a:cxn>
                      <a:cxn ang="0">
                        <a:pos x="136" y="138"/>
                      </a:cxn>
                      <a:cxn ang="0">
                        <a:pos x="184" y="200"/>
                      </a:cxn>
                      <a:cxn ang="0">
                        <a:pos x="206" y="239"/>
                      </a:cxn>
                      <a:cxn ang="0">
                        <a:pos x="218" y="275"/>
                      </a:cxn>
                      <a:cxn ang="0">
                        <a:pos x="224" y="365"/>
                      </a:cxn>
                      <a:cxn ang="0">
                        <a:pos x="244" y="562"/>
                      </a:cxn>
                      <a:cxn ang="0">
                        <a:pos x="254" y="676"/>
                      </a:cxn>
                      <a:cxn ang="0">
                        <a:pos x="254" y="813"/>
                      </a:cxn>
                      <a:cxn ang="0">
                        <a:pos x="250" y="969"/>
                      </a:cxn>
                      <a:cxn ang="0">
                        <a:pos x="246" y="1142"/>
                      </a:cxn>
                      <a:cxn ang="0">
                        <a:pos x="6" y="1140"/>
                      </a:cxn>
                      <a:cxn ang="0">
                        <a:pos x="0" y="965"/>
                      </a:cxn>
                      <a:cxn ang="0">
                        <a:pos x="6" y="863"/>
                      </a:cxn>
                      <a:cxn ang="0">
                        <a:pos x="14" y="737"/>
                      </a:cxn>
                      <a:cxn ang="0">
                        <a:pos x="14" y="526"/>
                      </a:cxn>
                      <a:cxn ang="0">
                        <a:pos x="14" y="457"/>
                      </a:cxn>
                      <a:cxn ang="0">
                        <a:pos x="20" y="287"/>
                      </a:cxn>
                      <a:cxn ang="0">
                        <a:pos x="32" y="235"/>
                      </a:cxn>
                      <a:cxn ang="0">
                        <a:pos x="60" y="144"/>
                      </a:cxn>
                      <a:cxn ang="0">
                        <a:pos x="26" y="98"/>
                      </a:cxn>
                      <a:cxn ang="0">
                        <a:pos x="12" y="74"/>
                      </a:cxn>
                      <a:cxn ang="0">
                        <a:pos x="42" y="0"/>
                      </a:cxn>
                    </a:cxnLst>
                    <a:rect l="0" t="0" r="r" b="b"/>
                    <a:pathLst>
                      <a:path w="254" h="1142">
                        <a:moveTo>
                          <a:pt x="42" y="0"/>
                        </a:moveTo>
                        <a:lnTo>
                          <a:pt x="72" y="30"/>
                        </a:lnTo>
                        <a:lnTo>
                          <a:pt x="98" y="42"/>
                        </a:lnTo>
                        <a:lnTo>
                          <a:pt x="140" y="38"/>
                        </a:lnTo>
                        <a:lnTo>
                          <a:pt x="172" y="26"/>
                        </a:lnTo>
                        <a:lnTo>
                          <a:pt x="184" y="50"/>
                        </a:lnTo>
                        <a:lnTo>
                          <a:pt x="184" y="80"/>
                        </a:lnTo>
                        <a:lnTo>
                          <a:pt x="176" y="102"/>
                        </a:lnTo>
                        <a:lnTo>
                          <a:pt x="164" y="114"/>
                        </a:lnTo>
                        <a:lnTo>
                          <a:pt x="136" y="138"/>
                        </a:lnTo>
                        <a:lnTo>
                          <a:pt x="184" y="200"/>
                        </a:lnTo>
                        <a:lnTo>
                          <a:pt x="206" y="239"/>
                        </a:lnTo>
                        <a:lnTo>
                          <a:pt x="218" y="275"/>
                        </a:lnTo>
                        <a:lnTo>
                          <a:pt x="224" y="365"/>
                        </a:lnTo>
                        <a:lnTo>
                          <a:pt x="244" y="562"/>
                        </a:lnTo>
                        <a:lnTo>
                          <a:pt x="254" y="676"/>
                        </a:lnTo>
                        <a:lnTo>
                          <a:pt x="254" y="813"/>
                        </a:lnTo>
                        <a:lnTo>
                          <a:pt x="250" y="969"/>
                        </a:lnTo>
                        <a:lnTo>
                          <a:pt x="246" y="1142"/>
                        </a:lnTo>
                        <a:lnTo>
                          <a:pt x="6" y="1140"/>
                        </a:lnTo>
                        <a:lnTo>
                          <a:pt x="0" y="965"/>
                        </a:lnTo>
                        <a:lnTo>
                          <a:pt x="6" y="863"/>
                        </a:lnTo>
                        <a:lnTo>
                          <a:pt x="14" y="737"/>
                        </a:lnTo>
                        <a:lnTo>
                          <a:pt x="14" y="526"/>
                        </a:lnTo>
                        <a:lnTo>
                          <a:pt x="14" y="457"/>
                        </a:lnTo>
                        <a:lnTo>
                          <a:pt x="20" y="287"/>
                        </a:lnTo>
                        <a:lnTo>
                          <a:pt x="32" y="235"/>
                        </a:lnTo>
                        <a:lnTo>
                          <a:pt x="60" y="144"/>
                        </a:lnTo>
                        <a:lnTo>
                          <a:pt x="26" y="98"/>
                        </a:lnTo>
                        <a:lnTo>
                          <a:pt x="12" y="74"/>
                        </a:lnTo>
                        <a:lnTo>
                          <a:pt x="42" y="0"/>
                        </a:lnTo>
                        <a:close/>
                      </a:path>
                    </a:pathLst>
                  </a:custGeom>
                  <a:solidFill>
                    <a:srgbClr val="0000FF"/>
                  </a:solidFill>
                  <a:ln w="9525">
                    <a:noFill/>
                    <a:round/>
                    <a:headEnd/>
                    <a:tailEnd/>
                  </a:ln>
                </p:spPr>
                <p:txBody>
                  <a:bodyPr/>
                  <a:lstStyle/>
                  <a:p>
                    <a:endParaRPr lang="en-GB"/>
                  </a:p>
                </p:txBody>
              </p:sp>
            </p:grpSp>
            <p:grpSp>
              <p:nvGrpSpPr>
                <p:cNvPr id="362510" name="Group 14"/>
                <p:cNvGrpSpPr>
                  <a:grpSpLocks/>
                </p:cNvGrpSpPr>
                <p:nvPr/>
              </p:nvGrpSpPr>
              <p:grpSpPr bwMode="auto">
                <a:xfrm>
                  <a:off x="2268" y="2610"/>
                  <a:ext cx="1114" cy="750"/>
                  <a:chOff x="2268" y="2610"/>
                  <a:chExt cx="1114" cy="750"/>
                </a:xfrm>
              </p:grpSpPr>
              <p:grpSp>
                <p:nvGrpSpPr>
                  <p:cNvPr id="362511" name="Group 15"/>
                  <p:cNvGrpSpPr>
                    <a:grpSpLocks/>
                  </p:cNvGrpSpPr>
                  <p:nvPr/>
                </p:nvGrpSpPr>
                <p:grpSpPr bwMode="auto">
                  <a:xfrm>
                    <a:off x="2268" y="2629"/>
                    <a:ext cx="473" cy="731"/>
                    <a:chOff x="2268" y="2629"/>
                    <a:chExt cx="473" cy="731"/>
                  </a:xfrm>
                </p:grpSpPr>
                <p:sp>
                  <p:nvSpPr>
                    <p:cNvPr id="362512" name="Freeform 16"/>
                    <p:cNvSpPr>
                      <a:spLocks/>
                    </p:cNvSpPr>
                    <p:nvPr/>
                  </p:nvSpPr>
                  <p:spPr bwMode="auto">
                    <a:xfrm>
                      <a:off x="2268" y="2638"/>
                      <a:ext cx="467" cy="722"/>
                    </a:xfrm>
                    <a:custGeom>
                      <a:avLst/>
                      <a:gdLst/>
                      <a:ahLst/>
                      <a:cxnLst>
                        <a:cxn ang="0">
                          <a:pos x="829" y="0"/>
                        </a:cxn>
                        <a:cxn ang="0">
                          <a:pos x="795" y="46"/>
                        </a:cxn>
                        <a:cxn ang="0">
                          <a:pos x="705" y="76"/>
                        </a:cxn>
                        <a:cxn ang="0">
                          <a:pos x="631" y="94"/>
                        </a:cxn>
                        <a:cxn ang="0">
                          <a:pos x="567" y="102"/>
                        </a:cxn>
                        <a:cxn ang="0">
                          <a:pos x="453" y="120"/>
                        </a:cxn>
                        <a:cxn ang="0">
                          <a:pos x="413" y="136"/>
                        </a:cxn>
                        <a:cxn ang="0">
                          <a:pos x="399" y="143"/>
                        </a:cxn>
                        <a:cxn ang="0">
                          <a:pos x="389" y="155"/>
                        </a:cxn>
                        <a:cxn ang="0">
                          <a:pos x="359" y="299"/>
                        </a:cxn>
                        <a:cxn ang="0">
                          <a:pos x="339" y="375"/>
                        </a:cxn>
                        <a:cxn ang="0">
                          <a:pos x="316" y="452"/>
                        </a:cxn>
                        <a:cxn ang="0">
                          <a:pos x="304" y="494"/>
                        </a:cxn>
                        <a:cxn ang="0">
                          <a:pos x="294" y="500"/>
                        </a:cxn>
                        <a:cxn ang="0">
                          <a:pos x="272" y="514"/>
                        </a:cxn>
                        <a:cxn ang="0">
                          <a:pos x="266" y="534"/>
                        </a:cxn>
                        <a:cxn ang="0">
                          <a:pos x="250" y="566"/>
                        </a:cxn>
                        <a:cxn ang="0">
                          <a:pos x="196" y="707"/>
                        </a:cxn>
                        <a:cxn ang="0">
                          <a:pos x="188" y="761"/>
                        </a:cxn>
                        <a:cxn ang="0">
                          <a:pos x="174" y="795"/>
                        </a:cxn>
                        <a:cxn ang="0">
                          <a:pos x="108" y="865"/>
                        </a:cxn>
                        <a:cxn ang="0">
                          <a:pos x="94" y="899"/>
                        </a:cxn>
                        <a:cxn ang="0">
                          <a:pos x="76" y="928"/>
                        </a:cxn>
                        <a:cxn ang="0">
                          <a:pos x="62" y="954"/>
                        </a:cxn>
                        <a:cxn ang="0">
                          <a:pos x="48" y="984"/>
                        </a:cxn>
                        <a:cxn ang="0">
                          <a:pos x="28" y="1040"/>
                        </a:cxn>
                        <a:cxn ang="0">
                          <a:pos x="8" y="1088"/>
                        </a:cxn>
                        <a:cxn ang="0">
                          <a:pos x="0" y="1118"/>
                        </a:cxn>
                        <a:cxn ang="0">
                          <a:pos x="4" y="1154"/>
                        </a:cxn>
                        <a:cxn ang="0">
                          <a:pos x="6" y="1185"/>
                        </a:cxn>
                        <a:cxn ang="0">
                          <a:pos x="16" y="1225"/>
                        </a:cxn>
                        <a:cxn ang="0">
                          <a:pos x="32" y="1255"/>
                        </a:cxn>
                        <a:cxn ang="0">
                          <a:pos x="44" y="1285"/>
                        </a:cxn>
                        <a:cxn ang="0">
                          <a:pos x="80" y="1317"/>
                        </a:cxn>
                        <a:cxn ang="0">
                          <a:pos x="381" y="1325"/>
                        </a:cxn>
                        <a:cxn ang="0">
                          <a:pos x="447" y="1142"/>
                        </a:cxn>
                        <a:cxn ang="0">
                          <a:pos x="501" y="1054"/>
                        </a:cxn>
                        <a:cxn ang="0">
                          <a:pos x="533" y="928"/>
                        </a:cxn>
                        <a:cxn ang="0">
                          <a:pos x="483" y="1176"/>
                        </a:cxn>
                        <a:cxn ang="0">
                          <a:pos x="463" y="1261"/>
                        </a:cxn>
                        <a:cxn ang="0">
                          <a:pos x="445" y="1357"/>
                        </a:cxn>
                        <a:cxn ang="0">
                          <a:pos x="411" y="1444"/>
                        </a:cxn>
                        <a:cxn ang="0">
                          <a:pos x="645" y="1444"/>
                        </a:cxn>
                        <a:cxn ang="0">
                          <a:pos x="723" y="1307"/>
                        </a:cxn>
                        <a:cxn ang="0">
                          <a:pos x="767" y="1239"/>
                        </a:cxn>
                        <a:cxn ang="0">
                          <a:pos x="803" y="1158"/>
                        </a:cxn>
                        <a:cxn ang="0">
                          <a:pos x="845" y="1054"/>
                        </a:cxn>
                        <a:cxn ang="0">
                          <a:pos x="862" y="954"/>
                        </a:cxn>
                        <a:cxn ang="0">
                          <a:pos x="882" y="867"/>
                        </a:cxn>
                        <a:cxn ang="0">
                          <a:pos x="904" y="767"/>
                        </a:cxn>
                        <a:cxn ang="0">
                          <a:pos x="920" y="669"/>
                        </a:cxn>
                        <a:cxn ang="0">
                          <a:pos x="934" y="558"/>
                        </a:cxn>
                        <a:cxn ang="0">
                          <a:pos x="934" y="482"/>
                        </a:cxn>
                        <a:cxn ang="0">
                          <a:pos x="934" y="410"/>
                        </a:cxn>
                        <a:cxn ang="0">
                          <a:pos x="934" y="307"/>
                        </a:cxn>
                        <a:cxn ang="0">
                          <a:pos x="934" y="243"/>
                        </a:cxn>
                        <a:cxn ang="0">
                          <a:pos x="902" y="26"/>
                        </a:cxn>
                        <a:cxn ang="0">
                          <a:pos x="829" y="0"/>
                        </a:cxn>
                      </a:cxnLst>
                      <a:rect l="0" t="0" r="r" b="b"/>
                      <a:pathLst>
                        <a:path w="934" h="1444">
                          <a:moveTo>
                            <a:pt x="829" y="0"/>
                          </a:moveTo>
                          <a:lnTo>
                            <a:pt x="795" y="46"/>
                          </a:lnTo>
                          <a:lnTo>
                            <a:pt x="705" y="76"/>
                          </a:lnTo>
                          <a:lnTo>
                            <a:pt x="631" y="94"/>
                          </a:lnTo>
                          <a:lnTo>
                            <a:pt x="567" y="102"/>
                          </a:lnTo>
                          <a:lnTo>
                            <a:pt x="453" y="120"/>
                          </a:lnTo>
                          <a:lnTo>
                            <a:pt x="413" y="136"/>
                          </a:lnTo>
                          <a:lnTo>
                            <a:pt x="399" y="143"/>
                          </a:lnTo>
                          <a:lnTo>
                            <a:pt x="389" y="155"/>
                          </a:lnTo>
                          <a:lnTo>
                            <a:pt x="359" y="299"/>
                          </a:lnTo>
                          <a:lnTo>
                            <a:pt x="339" y="375"/>
                          </a:lnTo>
                          <a:lnTo>
                            <a:pt x="316" y="452"/>
                          </a:lnTo>
                          <a:lnTo>
                            <a:pt x="304" y="494"/>
                          </a:lnTo>
                          <a:lnTo>
                            <a:pt x="294" y="500"/>
                          </a:lnTo>
                          <a:lnTo>
                            <a:pt x="272" y="514"/>
                          </a:lnTo>
                          <a:lnTo>
                            <a:pt x="266" y="534"/>
                          </a:lnTo>
                          <a:lnTo>
                            <a:pt x="250" y="566"/>
                          </a:lnTo>
                          <a:lnTo>
                            <a:pt x="196" y="707"/>
                          </a:lnTo>
                          <a:lnTo>
                            <a:pt x="188" y="761"/>
                          </a:lnTo>
                          <a:lnTo>
                            <a:pt x="174" y="795"/>
                          </a:lnTo>
                          <a:lnTo>
                            <a:pt x="108" y="865"/>
                          </a:lnTo>
                          <a:lnTo>
                            <a:pt x="94" y="899"/>
                          </a:lnTo>
                          <a:lnTo>
                            <a:pt x="76" y="928"/>
                          </a:lnTo>
                          <a:lnTo>
                            <a:pt x="62" y="954"/>
                          </a:lnTo>
                          <a:lnTo>
                            <a:pt x="48" y="984"/>
                          </a:lnTo>
                          <a:lnTo>
                            <a:pt x="28" y="1040"/>
                          </a:lnTo>
                          <a:lnTo>
                            <a:pt x="8" y="1088"/>
                          </a:lnTo>
                          <a:lnTo>
                            <a:pt x="0" y="1118"/>
                          </a:lnTo>
                          <a:lnTo>
                            <a:pt x="4" y="1154"/>
                          </a:lnTo>
                          <a:lnTo>
                            <a:pt x="6" y="1185"/>
                          </a:lnTo>
                          <a:lnTo>
                            <a:pt x="16" y="1225"/>
                          </a:lnTo>
                          <a:lnTo>
                            <a:pt x="32" y="1255"/>
                          </a:lnTo>
                          <a:lnTo>
                            <a:pt x="44" y="1285"/>
                          </a:lnTo>
                          <a:lnTo>
                            <a:pt x="80" y="1317"/>
                          </a:lnTo>
                          <a:lnTo>
                            <a:pt x="381" y="1325"/>
                          </a:lnTo>
                          <a:lnTo>
                            <a:pt x="447" y="1142"/>
                          </a:lnTo>
                          <a:lnTo>
                            <a:pt x="501" y="1054"/>
                          </a:lnTo>
                          <a:lnTo>
                            <a:pt x="533" y="928"/>
                          </a:lnTo>
                          <a:lnTo>
                            <a:pt x="483" y="1176"/>
                          </a:lnTo>
                          <a:lnTo>
                            <a:pt x="463" y="1261"/>
                          </a:lnTo>
                          <a:lnTo>
                            <a:pt x="445" y="1357"/>
                          </a:lnTo>
                          <a:lnTo>
                            <a:pt x="411" y="1444"/>
                          </a:lnTo>
                          <a:lnTo>
                            <a:pt x="645" y="1444"/>
                          </a:lnTo>
                          <a:lnTo>
                            <a:pt x="723" y="1307"/>
                          </a:lnTo>
                          <a:lnTo>
                            <a:pt x="767" y="1239"/>
                          </a:lnTo>
                          <a:lnTo>
                            <a:pt x="803" y="1158"/>
                          </a:lnTo>
                          <a:lnTo>
                            <a:pt x="845" y="1054"/>
                          </a:lnTo>
                          <a:lnTo>
                            <a:pt x="862" y="954"/>
                          </a:lnTo>
                          <a:lnTo>
                            <a:pt x="882" y="867"/>
                          </a:lnTo>
                          <a:lnTo>
                            <a:pt x="904" y="767"/>
                          </a:lnTo>
                          <a:lnTo>
                            <a:pt x="920" y="669"/>
                          </a:lnTo>
                          <a:lnTo>
                            <a:pt x="934" y="558"/>
                          </a:lnTo>
                          <a:lnTo>
                            <a:pt x="934" y="482"/>
                          </a:lnTo>
                          <a:lnTo>
                            <a:pt x="934" y="410"/>
                          </a:lnTo>
                          <a:lnTo>
                            <a:pt x="934" y="307"/>
                          </a:lnTo>
                          <a:lnTo>
                            <a:pt x="934" y="243"/>
                          </a:lnTo>
                          <a:lnTo>
                            <a:pt x="902" y="26"/>
                          </a:lnTo>
                          <a:lnTo>
                            <a:pt x="829" y="0"/>
                          </a:lnTo>
                          <a:close/>
                        </a:path>
                      </a:pathLst>
                    </a:custGeom>
                    <a:solidFill>
                      <a:srgbClr val="7F7F7F"/>
                    </a:solidFill>
                    <a:ln w="9525">
                      <a:noFill/>
                      <a:round/>
                      <a:headEnd/>
                      <a:tailEnd/>
                    </a:ln>
                  </p:spPr>
                  <p:txBody>
                    <a:bodyPr/>
                    <a:lstStyle/>
                    <a:p>
                      <a:endParaRPr lang="en-GB"/>
                    </a:p>
                  </p:txBody>
                </p:sp>
                <p:sp>
                  <p:nvSpPr>
                    <p:cNvPr id="362513" name="Freeform 17"/>
                    <p:cNvSpPr>
                      <a:spLocks/>
                    </p:cNvSpPr>
                    <p:nvPr/>
                  </p:nvSpPr>
                  <p:spPr bwMode="auto">
                    <a:xfrm>
                      <a:off x="2384" y="2978"/>
                      <a:ext cx="199" cy="171"/>
                    </a:xfrm>
                    <a:custGeom>
                      <a:avLst/>
                      <a:gdLst/>
                      <a:ahLst/>
                      <a:cxnLst>
                        <a:cxn ang="0">
                          <a:pos x="133" y="0"/>
                        </a:cxn>
                        <a:cxn ang="0">
                          <a:pos x="175" y="12"/>
                        </a:cxn>
                        <a:cxn ang="0">
                          <a:pos x="205" y="20"/>
                        </a:cxn>
                        <a:cxn ang="0">
                          <a:pos x="223" y="36"/>
                        </a:cxn>
                        <a:cxn ang="0">
                          <a:pos x="245" y="48"/>
                        </a:cxn>
                        <a:cxn ang="0">
                          <a:pos x="263" y="60"/>
                        </a:cxn>
                        <a:cxn ang="0">
                          <a:pos x="283" y="74"/>
                        </a:cxn>
                        <a:cxn ang="0">
                          <a:pos x="311" y="32"/>
                        </a:cxn>
                        <a:cxn ang="0">
                          <a:pos x="313" y="86"/>
                        </a:cxn>
                        <a:cxn ang="0">
                          <a:pos x="323" y="122"/>
                        </a:cxn>
                        <a:cxn ang="0">
                          <a:pos x="355" y="90"/>
                        </a:cxn>
                        <a:cxn ang="0">
                          <a:pos x="379" y="62"/>
                        </a:cxn>
                        <a:cxn ang="0">
                          <a:pos x="397" y="42"/>
                        </a:cxn>
                        <a:cxn ang="0">
                          <a:pos x="397" y="84"/>
                        </a:cxn>
                        <a:cxn ang="0">
                          <a:pos x="379" y="132"/>
                        </a:cxn>
                        <a:cxn ang="0">
                          <a:pos x="361" y="174"/>
                        </a:cxn>
                        <a:cxn ang="0">
                          <a:pos x="335" y="200"/>
                        </a:cxn>
                        <a:cxn ang="0">
                          <a:pos x="319" y="218"/>
                        </a:cxn>
                        <a:cxn ang="0">
                          <a:pos x="295" y="218"/>
                        </a:cxn>
                        <a:cxn ang="0">
                          <a:pos x="259" y="341"/>
                        </a:cxn>
                        <a:cxn ang="0">
                          <a:pos x="221" y="343"/>
                        </a:cxn>
                        <a:cxn ang="0">
                          <a:pos x="185" y="331"/>
                        </a:cxn>
                        <a:cxn ang="0">
                          <a:pos x="157" y="317"/>
                        </a:cxn>
                        <a:cxn ang="0">
                          <a:pos x="193" y="299"/>
                        </a:cxn>
                        <a:cxn ang="0">
                          <a:pos x="203" y="293"/>
                        </a:cxn>
                        <a:cxn ang="0">
                          <a:pos x="125" y="218"/>
                        </a:cxn>
                        <a:cxn ang="0">
                          <a:pos x="84" y="210"/>
                        </a:cxn>
                        <a:cxn ang="0">
                          <a:pos x="26" y="212"/>
                        </a:cxn>
                        <a:cxn ang="0">
                          <a:pos x="14" y="212"/>
                        </a:cxn>
                        <a:cxn ang="0">
                          <a:pos x="0" y="198"/>
                        </a:cxn>
                        <a:cxn ang="0">
                          <a:pos x="0" y="174"/>
                        </a:cxn>
                        <a:cxn ang="0">
                          <a:pos x="78" y="174"/>
                        </a:cxn>
                        <a:cxn ang="0">
                          <a:pos x="102" y="176"/>
                        </a:cxn>
                        <a:cxn ang="0">
                          <a:pos x="96" y="182"/>
                        </a:cxn>
                        <a:cxn ang="0">
                          <a:pos x="131" y="206"/>
                        </a:cxn>
                        <a:cxn ang="0">
                          <a:pos x="173" y="241"/>
                        </a:cxn>
                        <a:cxn ang="0">
                          <a:pos x="203" y="265"/>
                        </a:cxn>
                        <a:cxn ang="0">
                          <a:pos x="235" y="212"/>
                        </a:cxn>
                        <a:cxn ang="0">
                          <a:pos x="235" y="194"/>
                        </a:cxn>
                        <a:cxn ang="0">
                          <a:pos x="229" y="146"/>
                        </a:cxn>
                        <a:cxn ang="0">
                          <a:pos x="259" y="156"/>
                        </a:cxn>
                        <a:cxn ang="0">
                          <a:pos x="275" y="138"/>
                        </a:cxn>
                        <a:cxn ang="0">
                          <a:pos x="251" y="114"/>
                        </a:cxn>
                        <a:cxn ang="0">
                          <a:pos x="227" y="90"/>
                        </a:cxn>
                        <a:cxn ang="0">
                          <a:pos x="187" y="62"/>
                        </a:cxn>
                        <a:cxn ang="0">
                          <a:pos x="167" y="30"/>
                        </a:cxn>
                        <a:cxn ang="0">
                          <a:pos x="133" y="0"/>
                        </a:cxn>
                      </a:cxnLst>
                      <a:rect l="0" t="0" r="r" b="b"/>
                      <a:pathLst>
                        <a:path w="397" h="343">
                          <a:moveTo>
                            <a:pt x="133" y="0"/>
                          </a:moveTo>
                          <a:lnTo>
                            <a:pt x="175" y="12"/>
                          </a:lnTo>
                          <a:lnTo>
                            <a:pt x="205" y="20"/>
                          </a:lnTo>
                          <a:lnTo>
                            <a:pt x="223" y="36"/>
                          </a:lnTo>
                          <a:lnTo>
                            <a:pt x="245" y="48"/>
                          </a:lnTo>
                          <a:lnTo>
                            <a:pt x="263" y="60"/>
                          </a:lnTo>
                          <a:lnTo>
                            <a:pt x="283" y="74"/>
                          </a:lnTo>
                          <a:lnTo>
                            <a:pt x="311" y="32"/>
                          </a:lnTo>
                          <a:lnTo>
                            <a:pt x="313" y="86"/>
                          </a:lnTo>
                          <a:lnTo>
                            <a:pt x="323" y="122"/>
                          </a:lnTo>
                          <a:lnTo>
                            <a:pt x="355" y="90"/>
                          </a:lnTo>
                          <a:lnTo>
                            <a:pt x="379" y="62"/>
                          </a:lnTo>
                          <a:lnTo>
                            <a:pt x="397" y="42"/>
                          </a:lnTo>
                          <a:lnTo>
                            <a:pt x="397" y="84"/>
                          </a:lnTo>
                          <a:lnTo>
                            <a:pt x="379" y="132"/>
                          </a:lnTo>
                          <a:lnTo>
                            <a:pt x="361" y="174"/>
                          </a:lnTo>
                          <a:lnTo>
                            <a:pt x="335" y="200"/>
                          </a:lnTo>
                          <a:lnTo>
                            <a:pt x="319" y="218"/>
                          </a:lnTo>
                          <a:lnTo>
                            <a:pt x="295" y="218"/>
                          </a:lnTo>
                          <a:lnTo>
                            <a:pt x="259" y="341"/>
                          </a:lnTo>
                          <a:lnTo>
                            <a:pt x="221" y="343"/>
                          </a:lnTo>
                          <a:lnTo>
                            <a:pt x="185" y="331"/>
                          </a:lnTo>
                          <a:lnTo>
                            <a:pt x="157" y="317"/>
                          </a:lnTo>
                          <a:lnTo>
                            <a:pt x="193" y="299"/>
                          </a:lnTo>
                          <a:lnTo>
                            <a:pt x="203" y="293"/>
                          </a:lnTo>
                          <a:lnTo>
                            <a:pt x="125" y="218"/>
                          </a:lnTo>
                          <a:lnTo>
                            <a:pt x="84" y="210"/>
                          </a:lnTo>
                          <a:lnTo>
                            <a:pt x="26" y="212"/>
                          </a:lnTo>
                          <a:lnTo>
                            <a:pt x="14" y="212"/>
                          </a:lnTo>
                          <a:lnTo>
                            <a:pt x="0" y="198"/>
                          </a:lnTo>
                          <a:lnTo>
                            <a:pt x="0" y="174"/>
                          </a:lnTo>
                          <a:lnTo>
                            <a:pt x="78" y="174"/>
                          </a:lnTo>
                          <a:lnTo>
                            <a:pt x="102" y="176"/>
                          </a:lnTo>
                          <a:lnTo>
                            <a:pt x="96" y="182"/>
                          </a:lnTo>
                          <a:lnTo>
                            <a:pt x="131" y="206"/>
                          </a:lnTo>
                          <a:lnTo>
                            <a:pt x="173" y="241"/>
                          </a:lnTo>
                          <a:lnTo>
                            <a:pt x="203" y="265"/>
                          </a:lnTo>
                          <a:lnTo>
                            <a:pt x="235" y="212"/>
                          </a:lnTo>
                          <a:lnTo>
                            <a:pt x="235" y="194"/>
                          </a:lnTo>
                          <a:lnTo>
                            <a:pt x="229" y="146"/>
                          </a:lnTo>
                          <a:lnTo>
                            <a:pt x="259" y="156"/>
                          </a:lnTo>
                          <a:lnTo>
                            <a:pt x="275" y="138"/>
                          </a:lnTo>
                          <a:lnTo>
                            <a:pt x="251" y="114"/>
                          </a:lnTo>
                          <a:lnTo>
                            <a:pt x="227" y="90"/>
                          </a:lnTo>
                          <a:lnTo>
                            <a:pt x="187" y="62"/>
                          </a:lnTo>
                          <a:lnTo>
                            <a:pt x="167" y="30"/>
                          </a:lnTo>
                          <a:lnTo>
                            <a:pt x="133" y="0"/>
                          </a:lnTo>
                          <a:close/>
                        </a:path>
                      </a:pathLst>
                    </a:custGeom>
                    <a:solidFill>
                      <a:srgbClr val="5F5F5F"/>
                    </a:solidFill>
                    <a:ln w="9525">
                      <a:noFill/>
                      <a:round/>
                      <a:headEnd/>
                      <a:tailEnd/>
                    </a:ln>
                  </p:spPr>
                  <p:txBody>
                    <a:bodyPr/>
                    <a:lstStyle/>
                    <a:p>
                      <a:endParaRPr lang="en-GB"/>
                    </a:p>
                  </p:txBody>
                </p:sp>
                <p:sp>
                  <p:nvSpPr>
                    <p:cNvPr id="362514" name="Freeform 18"/>
                    <p:cNvSpPr>
                      <a:spLocks/>
                    </p:cNvSpPr>
                    <p:nvPr/>
                  </p:nvSpPr>
                  <p:spPr bwMode="auto">
                    <a:xfrm>
                      <a:off x="2451" y="2737"/>
                      <a:ext cx="89" cy="230"/>
                    </a:xfrm>
                    <a:custGeom>
                      <a:avLst/>
                      <a:gdLst/>
                      <a:ahLst/>
                      <a:cxnLst>
                        <a:cxn ang="0">
                          <a:pos x="60" y="0"/>
                        </a:cxn>
                        <a:cxn ang="0">
                          <a:pos x="132" y="142"/>
                        </a:cxn>
                        <a:cxn ang="0">
                          <a:pos x="154" y="215"/>
                        </a:cxn>
                        <a:cxn ang="0">
                          <a:pos x="172" y="287"/>
                        </a:cxn>
                        <a:cxn ang="0">
                          <a:pos x="178" y="347"/>
                        </a:cxn>
                        <a:cxn ang="0">
                          <a:pos x="178" y="461"/>
                        </a:cxn>
                        <a:cxn ang="0">
                          <a:pos x="166" y="423"/>
                        </a:cxn>
                        <a:cxn ang="0">
                          <a:pos x="100" y="389"/>
                        </a:cxn>
                        <a:cxn ang="0">
                          <a:pos x="72" y="381"/>
                        </a:cxn>
                        <a:cxn ang="0">
                          <a:pos x="18" y="341"/>
                        </a:cxn>
                        <a:cxn ang="0">
                          <a:pos x="0" y="287"/>
                        </a:cxn>
                        <a:cxn ang="0">
                          <a:pos x="16" y="263"/>
                        </a:cxn>
                        <a:cxn ang="0">
                          <a:pos x="64" y="333"/>
                        </a:cxn>
                        <a:cxn ang="0">
                          <a:pos x="90" y="363"/>
                        </a:cxn>
                        <a:cxn ang="0">
                          <a:pos x="136" y="389"/>
                        </a:cxn>
                        <a:cxn ang="0">
                          <a:pos x="150" y="389"/>
                        </a:cxn>
                        <a:cxn ang="0">
                          <a:pos x="166" y="407"/>
                        </a:cxn>
                        <a:cxn ang="0">
                          <a:pos x="154" y="263"/>
                        </a:cxn>
                        <a:cxn ang="0">
                          <a:pos x="112" y="156"/>
                        </a:cxn>
                        <a:cxn ang="0">
                          <a:pos x="88" y="102"/>
                        </a:cxn>
                        <a:cxn ang="0">
                          <a:pos x="60" y="0"/>
                        </a:cxn>
                      </a:cxnLst>
                      <a:rect l="0" t="0" r="r" b="b"/>
                      <a:pathLst>
                        <a:path w="178" h="461">
                          <a:moveTo>
                            <a:pt x="60" y="0"/>
                          </a:moveTo>
                          <a:lnTo>
                            <a:pt x="132" y="142"/>
                          </a:lnTo>
                          <a:lnTo>
                            <a:pt x="154" y="215"/>
                          </a:lnTo>
                          <a:lnTo>
                            <a:pt x="172" y="287"/>
                          </a:lnTo>
                          <a:lnTo>
                            <a:pt x="178" y="347"/>
                          </a:lnTo>
                          <a:lnTo>
                            <a:pt x="178" y="461"/>
                          </a:lnTo>
                          <a:lnTo>
                            <a:pt x="166" y="423"/>
                          </a:lnTo>
                          <a:lnTo>
                            <a:pt x="100" y="389"/>
                          </a:lnTo>
                          <a:lnTo>
                            <a:pt x="72" y="381"/>
                          </a:lnTo>
                          <a:lnTo>
                            <a:pt x="18" y="341"/>
                          </a:lnTo>
                          <a:lnTo>
                            <a:pt x="0" y="287"/>
                          </a:lnTo>
                          <a:lnTo>
                            <a:pt x="16" y="263"/>
                          </a:lnTo>
                          <a:lnTo>
                            <a:pt x="64" y="333"/>
                          </a:lnTo>
                          <a:lnTo>
                            <a:pt x="90" y="363"/>
                          </a:lnTo>
                          <a:lnTo>
                            <a:pt x="136" y="389"/>
                          </a:lnTo>
                          <a:lnTo>
                            <a:pt x="150" y="389"/>
                          </a:lnTo>
                          <a:lnTo>
                            <a:pt x="166" y="407"/>
                          </a:lnTo>
                          <a:lnTo>
                            <a:pt x="154" y="263"/>
                          </a:lnTo>
                          <a:lnTo>
                            <a:pt x="112" y="156"/>
                          </a:lnTo>
                          <a:lnTo>
                            <a:pt x="88" y="102"/>
                          </a:lnTo>
                          <a:lnTo>
                            <a:pt x="60" y="0"/>
                          </a:lnTo>
                          <a:close/>
                        </a:path>
                      </a:pathLst>
                    </a:custGeom>
                    <a:solidFill>
                      <a:srgbClr val="5F5F5F"/>
                    </a:solidFill>
                    <a:ln w="9525">
                      <a:noFill/>
                      <a:round/>
                      <a:headEnd/>
                      <a:tailEnd/>
                    </a:ln>
                  </p:spPr>
                  <p:txBody>
                    <a:bodyPr/>
                    <a:lstStyle/>
                    <a:p>
                      <a:endParaRPr lang="en-GB"/>
                    </a:p>
                  </p:txBody>
                </p:sp>
                <p:grpSp>
                  <p:nvGrpSpPr>
                    <p:cNvPr id="362515" name="Group 19"/>
                    <p:cNvGrpSpPr>
                      <a:grpSpLocks/>
                    </p:cNvGrpSpPr>
                    <p:nvPr/>
                  </p:nvGrpSpPr>
                  <p:grpSpPr bwMode="auto">
                    <a:xfrm>
                      <a:off x="2532" y="2629"/>
                      <a:ext cx="209" cy="731"/>
                      <a:chOff x="2532" y="2629"/>
                      <a:chExt cx="209" cy="731"/>
                    </a:xfrm>
                  </p:grpSpPr>
                  <p:sp>
                    <p:nvSpPr>
                      <p:cNvPr id="362516" name="Freeform 20"/>
                      <p:cNvSpPr>
                        <a:spLocks/>
                      </p:cNvSpPr>
                      <p:nvPr/>
                    </p:nvSpPr>
                    <p:spPr bwMode="auto">
                      <a:xfrm>
                        <a:off x="2532" y="2638"/>
                        <a:ext cx="203" cy="722"/>
                      </a:xfrm>
                      <a:custGeom>
                        <a:avLst/>
                        <a:gdLst/>
                        <a:ahLst/>
                        <a:cxnLst>
                          <a:cxn ang="0">
                            <a:pos x="300" y="0"/>
                          </a:cxn>
                          <a:cxn ang="0">
                            <a:pos x="266" y="46"/>
                          </a:cxn>
                          <a:cxn ang="0">
                            <a:pos x="224" y="104"/>
                          </a:cxn>
                          <a:cxn ang="0">
                            <a:pos x="156" y="183"/>
                          </a:cxn>
                          <a:cxn ang="0">
                            <a:pos x="108" y="249"/>
                          </a:cxn>
                          <a:cxn ang="0">
                            <a:pos x="238" y="315"/>
                          </a:cxn>
                          <a:cxn ang="0">
                            <a:pos x="106" y="367"/>
                          </a:cxn>
                          <a:cxn ang="0">
                            <a:pos x="108" y="440"/>
                          </a:cxn>
                          <a:cxn ang="0">
                            <a:pos x="110" y="492"/>
                          </a:cxn>
                          <a:cxn ang="0">
                            <a:pos x="118" y="542"/>
                          </a:cxn>
                          <a:cxn ang="0">
                            <a:pos x="130" y="598"/>
                          </a:cxn>
                          <a:cxn ang="0">
                            <a:pos x="148" y="669"/>
                          </a:cxn>
                          <a:cxn ang="0">
                            <a:pos x="164" y="723"/>
                          </a:cxn>
                          <a:cxn ang="0">
                            <a:pos x="182" y="789"/>
                          </a:cxn>
                          <a:cxn ang="0">
                            <a:pos x="192" y="829"/>
                          </a:cxn>
                          <a:cxn ang="0">
                            <a:pos x="200" y="887"/>
                          </a:cxn>
                          <a:cxn ang="0">
                            <a:pos x="202" y="938"/>
                          </a:cxn>
                          <a:cxn ang="0">
                            <a:pos x="192" y="1000"/>
                          </a:cxn>
                          <a:cxn ang="0">
                            <a:pos x="182" y="1054"/>
                          </a:cxn>
                          <a:cxn ang="0">
                            <a:pos x="166" y="1108"/>
                          </a:cxn>
                          <a:cxn ang="0">
                            <a:pos x="140" y="1176"/>
                          </a:cxn>
                          <a:cxn ang="0">
                            <a:pos x="112" y="1247"/>
                          </a:cxn>
                          <a:cxn ang="0">
                            <a:pos x="72" y="1317"/>
                          </a:cxn>
                          <a:cxn ang="0">
                            <a:pos x="0" y="1444"/>
                          </a:cxn>
                          <a:cxn ang="0">
                            <a:pos x="116" y="1444"/>
                          </a:cxn>
                          <a:cxn ang="0">
                            <a:pos x="194" y="1307"/>
                          </a:cxn>
                          <a:cxn ang="0">
                            <a:pos x="238" y="1239"/>
                          </a:cxn>
                          <a:cxn ang="0">
                            <a:pos x="274" y="1158"/>
                          </a:cxn>
                          <a:cxn ang="0">
                            <a:pos x="316" y="1054"/>
                          </a:cxn>
                          <a:cxn ang="0">
                            <a:pos x="333" y="954"/>
                          </a:cxn>
                          <a:cxn ang="0">
                            <a:pos x="353" y="867"/>
                          </a:cxn>
                          <a:cxn ang="0">
                            <a:pos x="375" y="767"/>
                          </a:cxn>
                          <a:cxn ang="0">
                            <a:pos x="391" y="669"/>
                          </a:cxn>
                          <a:cxn ang="0">
                            <a:pos x="405" y="558"/>
                          </a:cxn>
                          <a:cxn ang="0">
                            <a:pos x="405" y="482"/>
                          </a:cxn>
                          <a:cxn ang="0">
                            <a:pos x="405" y="410"/>
                          </a:cxn>
                          <a:cxn ang="0">
                            <a:pos x="405" y="307"/>
                          </a:cxn>
                          <a:cxn ang="0">
                            <a:pos x="405" y="243"/>
                          </a:cxn>
                          <a:cxn ang="0">
                            <a:pos x="373" y="26"/>
                          </a:cxn>
                          <a:cxn ang="0">
                            <a:pos x="300" y="0"/>
                          </a:cxn>
                        </a:cxnLst>
                        <a:rect l="0" t="0" r="r" b="b"/>
                        <a:pathLst>
                          <a:path w="405" h="1444">
                            <a:moveTo>
                              <a:pt x="300" y="0"/>
                            </a:moveTo>
                            <a:lnTo>
                              <a:pt x="266" y="46"/>
                            </a:lnTo>
                            <a:lnTo>
                              <a:pt x="224" y="104"/>
                            </a:lnTo>
                            <a:lnTo>
                              <a:pt x="156" y="183"/>
                            </a:lnTo>
                            <a:lnTo>
                              <a:pt x="108" y="249"/>
                            </a:lnTo>
                            <a:lnTo>
                              <a:pt x="238" y="315"/>
                            </a:lnTo>
                            <a:lnTo>
                              <a:pt x="106" y="367"/>
                            </a:lnTo>
                            <a:lnTo>
                              <a:pt x="108" y="440"/>
                            </a:lnTo>
                            <a:lnTo>
                              <a:pt x="110" y="492"/>
                            </a:lnTo>
                            <a:lnTo>
                              <a:pt x="118" y="542"/>
                            </a:lnTo>
                            <a:lnTo>
                              <a:pt x="130" y="598"/>
                            </a:lnTo>
                            <a:lnTo>
                              <a:pt x="148" y="669"/>
                            </a:lnTo>
                            <a:lnTo>
                              <a:pt x="164" y="723"/>
                            </a:lnTo>
                            <a:lnTo>
                              <a:pt x="182" y="789"/>
                            </a:lnTo>
                            <a:lnTo>
                              <a:pt x="192" y="829"/>
                            </a:lnTo>
                            <a:lnTo>
                              <a:pt x="200" y="887"/>
                            </a:lnTo>
                            <a:lnTo>
                              <a:pt x="202" y="938"/>
                            </a:lnTo>
                            <a:lnTo>
                              <a:pt x="192" y="1000"/>
                            </a:lnTo>
                            <a:lnTo>
                              <a:pt x="182" y="1054"/>
                            </a:lnTo>
                            <a:lnTo>
                              <a:pt x="166" y="1108"/>
                            </a:lnTo>
                            <a:lnTo>
                              <a:pt x="140" y="1176"/>
                            </a:lnTo>
                            <a:lnTo>
                              <a:pt x="112" y="1247"/>
                            </a:lnTo>
                            <a:lnTo>
                              <a:pt x="72" y="1317"/>
                            </a:lnTo>
                            <a:lnTo>
                              <a:pt x="0" y="1444"/>
                            </a:lnTo>
                            <a:lnTo>
                              <a:pt x="116" y="1444"/>
                            </a:lnTo>
                            <a:lnTo>
                              <a:pt x="194" y="1307"/>
                            </a:lnTo>
                            <a:lnTo>
                              <a:pt x="238" y="1239"/>
                            </a:lnTo>
                            <a:lnTo>
                              <a:pt x="274" y="1158"/>
                            </a:lnTo>
                            <a:lnTo>
                              <a:pt x="316" y="1054"/>
                            </a:lnTo>
                            <a:lnTo>
                              <a:pt x="333" y="954"/>
                            </a:lnTo>
                            <a:lnTo>
                              <a:pt x="353" y="867"/>
                            </a:lnTo>
                            <a:lnTo>
                              <a:pt x="375" y="767"/>
                            </a:lnTo>
                            <a:lnTo>
                              <a:pt x="391" y="669"/>
                            </a:lnTo>
                            <a:lnTo>
                              <a:pt x="405" y="558"/>
                            </a:lnTo>
                            <a:lnTo>
                              <a:pt x="405" y="482"/>
                            </a:lnTo>
                            <a:lnTo>
                              <a:pt x="405" y="410"/>
                            </a:lnTo>
                            <a:lnTo>
                              <a:pt x="405" y="307"/>
                            </a:lnTo>
                            <a:lnTo>
                              <a:pt x="405" y="243"/>
                            </a:lnTo>
                            <a:lnTo>
                              <a:pt x="373" y="26"/>
                            </a:lnTo>
                            <a:lnTo>
                              <a:pt x="300" y="0"/>
                            </a:lnTo>
                            <a:close/>
                          </a:path>
                        </a:pathLst>
                      </a:custGeom>
                      <a:solidFill>
                        <a:srgbClr val="5F5F5F"/>
                      </a:solidFill>
                      <a:ln w="9525">
                        <a:noFill/>
                        <a:round/>
                        <a:headEnd/>
                        <a:tailEnd/>
                      </a:ln>
                    </p:spPr>
                    <p:txBody>
                      <a:bodyPr/>
                      <a:lstStyle/>
                      <a:p>
                        <a:endParaRPr lang="en-GB"/>
                      </a:p>
                    </p:txBody>
                  </p:sp>
                  <p:sp>
                    <p:nvSpPr>
                      <p:cNvPr id="362517" name="Freeform 21"/>
                      <p:cNvSpPr>
                        <a:spLocks/>
                      </p:cNvSpPr>
                      <p:nvPr/>
                    </p:nvSpPr>
                    <p:spPr bwMode="auto">
                      <a:xfrm>
                        <a:off x="2538" y="2629"/>
                        <a:ext cx="203" cy="722"/>
                      </a:xfrm>
                      <a:custGeom>
                        <a:avLst/>
                        <a:gdLst/>
                        <a:ahLst/>
                        <a:cxnLst>
                          <a:cxn ang="0">
                            <a:pos x="300" y="0"/>
                          </a:cxn>
                          <a:cxn ang="0">
                            <a:pos x="266" y="46"/>
                          </a:cxn>
                          <a:cxn ang="0">
                            <a:pos x="224" y="104"/>
                          </a:cxn>
                          <a:cxn ang="0">
                            <a:pos x="156" y="183"/>
                          </a:cxn>
                          <a:cxn ang="0">
                            <a:pos x="108" y="249"/>
                          </a:cxn>
                          <a:cxn ang="0">
                            <a:pos x="238" y="315"/>
                          </a:cxn>
                          <a:cxn ang="0">
                            <a:pos x="106" y="367"/>
                          </a:cxn>
                          <a:cxn ang="0">
                            <a:pos x="108" y="440"/>
                          </a:cxn>
                          <a:cxn ang="0">
                            <a:pos x="110" y="492"/>
                          </a:cxn>
                          <a:cxn ang="0">
                            <a:pos x="118" y="542"/>
                          </a:cxn>
                          <a:cxn ang="0">
                            <a:pos x="130" y="598"/>
                          </a:cxn>
                          <a:cxn ang="0">
                            <a:pos x="148" y="670"/>
                          </a:cxn>
                          <a:cxn ang="0">
                            <a:pos x="164" y="723"/>
                          </a:cxn>
                          <a:cxn ang="0">
                            <a:pos x="182" y="783"/>
                          </a:cxn>
                          <a:cxn ang="0">
                            <a:pos x="192" y="829"/>
                          </a:cxn>
                          <a:cxn ang="0">
                            <a:pos x="200" y="887"/>
                          </a:cxn>
                          <a:cxn ang="0">
                            <a:pos x="202" y="938"/>
                          </a:cxn>
                          <a:cxn ang="0">
                            <a:pos x="192" y="1000"/>
                          </a:cxn>
                          <a:cxn ang="0">
                            <a:pos x="182" y="1054"/>
                          </a:cxn>
                          <a:cxn ang="0">
                            <a:pos x="166" y="1108"/>
                          </a:cxn>
                          <a:cxn ang="0">
                            <a:pos x="140" y="1176"/>
                          </a:cxn>
                          <a:cxn ang="0">
                            <a:pos x="112" y="1247"/>
                          </a:cxn>
                          <a:cxn ang="0">
                            <a:pos x="72" y="1317"/>
                          </a:cxn>
                          <a:cxn ang="0">
                            <a:pos x="0" y="1445"/>
                          </a:cxn>
                          <a:cxn ang="0">
                            <a:pos x="116" y="1445"/>
                          </a:cxn>
                          <a:cxn ang="0">
                            <a:pos x="194" y="1307"/>
                          </a:cxn>
                          <a:cxn ang="0">
                            <a:pos x="238" y="1239"/>
                          </a:cxn>
                          <a:cxn ang="0">
                            <a:pos x="274" y="1158"/>
                          </a:cxn>
                          <a:cxn ang="0">
                            <a:pos x="316" y="1054"/>
                          </a:cxn>
                          <a:cxn ang="0">
                            <a:pos x="333" y="954"/>
                          </a:cxn>
                          <a:cxn ang="0">
                            <a:pos x="353" y="867"/>
                          </a:cxn>
                          <a:cxn ang="0">
                            <a:pos x="375" y="767"/>
                          </a:cxn>
                          <a:cxn ang="0">
                            <a:pos x="391" y="670"/>
                          </a:cxn>
                          <a:cxn ang="0">
                            <a:pos x="405" y="558"/>
                          </a:cxn>
                          <a:cxn ang="0">
                            <a:pos x="405" y="482"/>
                          </a:cxn>
                          <a:cxn ang="0">
                            <a:pos x="405" y="411"/>
                          </a:cxn>
                          <a:cxn ang="0">
                            <a:pos x="405" y="307"/>
                          </a:cxn>
                          <a:cxn ang="0">
                            <a:pos x="405" y="243"/>
                          </a:cxn>
                          <a:cxn ang="0">
                            <a:pos x="373" y="26"/>
                          </a:cxn>
                          <a:cxn ang="0">
                            <a:pos x="300" y="0"/>
                          </a:cxn>
                        </a:cxnLst>
                        <a:rect l="0" t="0" r="r" b="b"/>
                        <a:pathLst>
                          <a:path w="405" h="1445">
                            <a:moveTo>
                              <a:pt x="300" y="0"/>
                            </a:moveTo>
                            <a:lnTo>
                              <a:pt x="266" y="46"/>
                            </a:lnTo>
                            <a:lnTo>
                              <a:pt x="224" y="104"/>
                            </a:lnTo>
                            <a:lnTo>
                              <a:pt x="156" y="183"/>
                            </a:lnTo>
                            <a:lnTo>
                              <a:pt x="108" y="249"/>
                            </a:lnTo>
                            <a:lnTo>
                              <a:pt x="238" y="315"/>
                            </a:lnTo>
                            <a:lnTo>
                              <a:pt x="106" y="367"/>
                            </a:lnTo>
                            <a:lnTo>
                              <a:pt x="108" y="440"/>
                            </a:lnTo>
                            <a:lnTo>
                              <a:pt x="110" y="492"/>
                            </a:lnTo>
                            <a:lnTo>
                              <a:pt x="118" y="542"/>
                            </a:lnTo>
                            <a:lnTo>
                              <a:pt x="130" y="598"/>
                            </a:lnTo>
                            <a:lnTo>
                              <a:pt x="148" y="670"/>
                            </a:lnTo>
                            <a:lnTo>
                              <a:pt x="164" y="723"/>
                            </a:lnTo>
                            <a:lnTo>
                              <a:pt x="182" y="783"/>
                            </a:lnTo>
                            <a:lnTo>
                              <a:pt x="192" y="829"/>
                            </a:lnTo>
                            <a:lnTo>
                              <a:pt x="200" y="887"/>
                            </a:lnTo>
                            <a:lnTo>
                              <a:pt x="202" y="938"/>
                            </a:lnTo>
                            <a:lnTo>
                              <a:pt x="192" y="1000"/>
                            </a:lnTo>
                            <a:lnTo>
                              <a:pt x="182" y="1054"/>
                            </a:lnTo>
                            <a:lnTo>
                              <a:pt x="166" y="1108"/>
                            </a:lnTo>
                            <a:lnTo>
                              <a:pt x="140" y="1176"/>
                            </a:lnTo>
                            <a:lnTo>
                              <a:pt x="112" y="1247"/>
                            </a:lnTo>
                            <a:lnTo>
                              <a:pt x="72" y="1317"/>
                            </a:lnTo>
                            <a:lnTo>
                              <a:pt x="0" y="1445"/>
                            </a:lnTo>
                            <a:lnTo>
                              <a:pt x="116" y="1445"/>
                            </a:lnTo>
                            <a:lnTo>
                              <a:pt x="194" y="1307"/>
                            </a:lnTo>
                            <a:lnTo>
                              <a:pt x="238" y="1239"/>
                            </a:lnTo>
                            <a:lnTo>
                              <a:pt x="274" y="1158"/>
                            </a:lnTo>
                            <a:lnTo>
                              <a:pt x="316" y="1054"/>
                            </a:lnTo>
                            <a:lnTo>
                              <a:pt x="333" y="954"/>
                            </a:lnTo>
                            <a:lnTo>
                              <a:pt x="353" y="867"/>
                            </a:lnTo>
                            <a:lnTo>
                              <a:pt x="375" y="767"/>
                            </a:lnTo>
                            <a:lnTo>
                              <a:pt x="391" y="670"/>
                            </a:lnTo>
                            <a:lnTo>
                              <a:pt x="405" y="558"/>
                            </a:lnTo>
                            <a:lnTo>
                              <a:pt x="405" y="482"/>
                            </a:lnTo>
                            <a:lnTo>
                              <a:pt x="405" y="411"/>
                            </a:lnTo>
                            <a:lnTo>
                              <a:pt x="405" y="307"/>
                            </a:lnTo>
                            <a:lnTo>
                              <a:pt x="405" y="243"/>
                            </a:lnTo>
                            <a:lnTo>
                              <a:pt x="373" y="26"/>
                            </a:lnTo>
                            <a:lnTo>
                              <a:pt x="300" y="0"/>
                            </a:lnTo>
                            <a:close/>
                          </a:path>
                        </a:pathLst>
                      </a:custGeom>
                      <a:solidFill>
                        <a:srgbClr val="7F7F7F"/>
                      </a:solidFill>
                      <a:ln w="9525">
                        <a:noFill/>
                        <a:round/>
                        <a:headEnd/>
                        <a:tailEnd/>
                      </a:ln>
                    </p:spPr>
                    <p:txBody>
                      <a:bodyPr/>
                      <a:lstStyle/>
                      <a:p>
                        <a:endParaRPr lang="en-GB"/>
                      </a:p>
                    </p:txBody>
                  </p:sp>
                </p:grpSp>
              </p:grpSp>
              <p:grpSp>
                <p:nvGrpSpPr>
                  <p:cNvPr id="362518" name="Group 22"/>
                  <p:cNvGrpSpPr>
                    <a:grpSpLocks/>
                  </p:cNvGrpSpPr>
                  <p:nvPr/>
                </p:nvGrpSpPr>
                <p:grpSpPr bwMode="auto">
                  <a:xfrm>
                    <a:off x="2905" y="2610"/>
                    <a:ext cx="477" cy="720"/>
                    <a:chOff x="2905" y="2610"/>
                    <a:chExt cx="477" cy="720"/>
                  </a:xfrm>
                </p:grpSpPr>
                <p:sp>
                  <p:nvSpPr>
                    <p:cNvPr id="362519" name="Freeform 23"/>
                    <p:cNvSpPr>
                      <a:spLocks/>
                    </p:cNvSpPr>
                    <p:nvPr/>
                  </p:nvSpPr>
                  <p:spPr bwMode="auto">
                    <a:xfrm>
                      <a:off x="2911" y="2619"/>
                      <a:ext cx="471"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874" y="1423"/>
                        </a:cxn>
                        <a:cxn ang="0">
                          <a:pos x="942" y="1385"/>
                        </a:cxn>
                        <a:cxn ang="0">
                          <a:pos x="900" y="1080"/>
                        </a:cxn>
                        <a:cxn ang="0">
                          <a:pos x="870" y="972"/>
                        </a:cxn>
                        <a:cxn ang="0">
                          <a:pos x="870" y="897"/>
                        </a:cxn>
                        <a:cxn ang="0">
                          <a:pos x="862" y="871"/>
                        </a:cxn>
                        <a:cxn ang="0">
                          <a:pos x="856" y="843"/>
                        </a:cxn>
                        <a:cxn ang="0">
                          <a:pos x="842" y="827"/>
                        </a:cxn>
                        <a:cxn ang="0">
                          <a:pos x="810" y="789"/>
                        </a:cxn>
                        <a:cxn ang="0">
                          <a:pos x="800" y="757"/>
                        </a:cxn>
                        <a:cxn ang="0">
                          <a:pos x="788" y="711"/>
                        </a:cxn>
                        <a:cxn ang="0">
                          <a:pos x="776" y="670"/>
                        </a:cxn>
                        <a:cxn ang="0">
                          <a:pos x="748" y="616"/>
                        </a:cxn>
                        <a:cxn ang="0">
                          <a:pos x="712" y="472"/>
                        </a:cxn>
                        <a:cxn ang="0">
                          <a:pos x="690" y="440"/>
                        </a:cxn>
                        <a:cxn ang="0">
                          <a:pos x="668" y="427"/>
                        </a:cxn>
                        <a:cxn ang="0">
                          <a:pos x="644" y="409"/>
                        </a:cxn>
                        <a:cxn ang="0">
                          <a:pos x="654" y="369"/>
                        </a:cxn>
                        <a:cxn ang="0">
                          <a:pos x="646" y="353"/>
                        </a:cxn>
                        <a:cxn ang="0">
                          <a:pos x="613" y="301"/>
                        </a:cxn>
                        <a:cxn ang="0">
                          <a:pos x="628" y="269"/>
                        </a:cxn>
                        <a:cxn ang="0">
                          <a:pos x="632" y="247"/>
                        </a:cxn>
                        <a:cxn ang="0">
                          <a:pos x="630" y="225"/>
                        </a:cxn>
                        <a:cxn ang="0">
                          <a:pos x="622" y="201"/>
                        </a:cxn>
                        <a:cxn ang="0">
                          <a:pos x="611" y="166"/>
                        </a:cxn>
                        <a:cxn ang="0">
                          <a:pos x="601" y="144"/>
                        </a:cxn>
                        <a:cxn ang="0">
                          <a:pos x="589" y="136"/>
                        </a:cxn>
                        <a:cxn ang="0">
                          <a:pos x="571" y="128"/>
                        </a:cxn>
                        <a:cxn ang="0">
                          <a:pos x="547" y="122"/>
                        </a:cxn>
                        <a:cxn ang="0">
                          <a:pos x="471" y="120"/>
                        </a:cxn>
                        <a:cxn ang="0">
                          <a:pos x="387" y="108"/>
                        </a:cxn>
                        <a:cxn ang="0">
                          <a:pos x="299" y="86"/>
                        </a:cxn>
                        <a:cxn ang="0">
                          <a:pos x="219" y="62"/>
                        </a:cxn>
                        <a:cxn ang="0">
                          <a:pos x="137" y="22"/>
                        </a:cxn>
                      </a:cxnLst>
                      <a:rect l="0" t="0" r="r" b="b"/>
                      <a:pathLst>
                        <a:path w="942"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874" y="1423"/>
                          </a:lnTo>
                          <a:lnTo>
                            <a:pt x="942" y="1385"/>
                          </a:lnTo>
                          <a:lnTo>
                            <a:pt x="900" y="1080"/>
                          </a:lnTo>
                          <a:lnTo>
                            <a:pt x="870" y="972"/>
                          </a:lnTo>
                          <a:lnTo>
                            <a:pt x="870" y="897"/>
                          </a:lnTo>
                          <a:lnTo>
                            <a:pt x="862" y="871"/>
                          </a:lnTo>
                          <a:lnTo>
                            <a:pt x="856" y="843"/>
                          </a:lnTo>
                          <a:lnTo>
                            <a:pt x="842" y="827"/>
                          </a:lnTo>
                          <a:lnTo>
                            <a:pt x="810" y="789"/>
                          </a:lnTo>
                          <a:lnTo>
                            <a:pt x="800" y="757"/>
                          </a:lnTo>
                          <a:lnTo>
                            <a:pt x="788" y="711"/>
                          </a:lnTo>
                          <a:lnTo>
                            <a:pt x="776" y="670"/>
                          </a:lnTo>
                          <a:lnTo>
                            <a:pt x="748" y="616"/>
                          </a:lnTo>
                          <a:lnTo>
                            <a:pt x="712" y="472"/>
                          </a:lnTo>
                          <a:lnTo>
                            <a:pt x="690" y="440"/>
                          </a:lnTo>
                          <a:lnTo>
                            <a:pt x="668" y="427"/>
                          </a:lnTo>
                          <a:lnTo>
                            <a:pt x="644" y="409"/>
                          </a:lnTo>
                          <a:lnTo>
                            <a:pt x="654" y="369"/>
                          </a:lnTo>
                          <a:lnTo>
                            <a:pt x="646" y="353"/>
                          </a:lnTo>
                          <a:lnTo>
                            <a:pt x="613" y="301"/>
                          </a:lnTo>
                          <a:lnTo>
                            <a:pt x="628" y="269"/>
                          </a:lnTo>
                          <a:lnTo>
                            <a:pt x="632" y="247"/>
                          </a:lnTo>
                          <a:lnTo>
                            <a:pt x="630" y="225"/>
                          </a:lnTo>
                          <a:lnTo>
                            <a:pt x="622" y="201"/>
                          </a:lnTo>
                          <a:lnTo>
                            <a:pt x="611" y="166"/>
                          </a:lnTo>
                          <a:lnTo>
                            <a:pt x="601" y="144"/>
                          </a:lnTo>
                          <a:lnTo>
                            <a:pt x="589" y="136"/>
                          </a:lnTo>
                          <a:lnTo>
                            <a:pt x="571" y="128"/>
                          </a:lnTo>
                          <a:lnTo>
                            <a:pt x="547" y="122"/>
                          </a:lnTo>
                          <a:lnTo>
                            <a:pt x="471" y="120"/>
                          </a:lnTo>
                          <a:lnTo>
                            <a:pt x="387" y="108"/>
                          </a:lnTo>
                          <a:lnTo>
                            <a:pt x="299" y="86"/>
                          </a:lnTo>
                          <a:lnTo>
                            <a:pt x="219" y="62"/>
                          </a:lnTo>
                          <a:lnTo>
                            <a:pt x="137" y="22"/>
                          </a:lnTo>
                          <a:close/>
                        </a:path>
                      </a:pathLst>
                    </a:custGeom>
                    <a:solidFill>
                      <a:srgbClr val="7F7F7F"/>
                    </a:solidFill>
                    <a:ln w="9525">
                      <a:noFill/>
                      <a:round/>
                      <a:headEnd/>
                      <a:tailEnd/>
                    </a:ln>
                  </p:spPr>
                  <p:txBody>
                    <a:bodyPr/>
                    <a:lstStyle/>
                    <a:p>
                      <a:endParaRPr lang="en-GB"/>
                    </a:p>
                  </p:txBody>
                </p:sp>
                <p:sp>
                  <p:nvSpPr>
                    <p:cNvPr id="362520" name="Freeform 24"/>
                    <p:cNvSpPr>
                      <a:spLocks/>
                    </p:cNvSpPr>
                    <p:nvPr/>
                  </p:nvSpPr>
                  <p:spPr bwMode="auto">
                    <a:xfrm>
                      <a:off x="3087" y="2700"/>
                      <a:ext cx="227" cy="491"/>
                    </a:xfrm>
                    <a:custGeom>
                      <a:avLst/>
                      <a:gdLst/>
                      <a:ahLst/>
                      <a:cxnLst>
                        <a:cxn ang="0">
                          <a:pos x="210" y="35"/>
                        </a:cxn>
                        <a:cxn ang="0">
                          <a:pos x="172" y="107"/>
                        </a:cxn>
                        <a:cxn ang="0">
                          <a:pos x="150" y="227"/>
                        </a:cxn>
                        <a:cxn ang="0">
                          <a:pos x="220" y="199"/>
                        </a:cxn>
                        <a:cxn ang="0">
                          <a:pos x="178" y="275"/>
                        </a:cxn>
                        <a:cxn ang="0">
                          <a:pos x="150" y="394"/>
                        </a:cxn>
                        <a:cxn ang="0">
                          <a:pos x="226" y="348"/>
                        </a:cxn>
                        <a:cxn ang="0">
                          <a:pos x="297" y="316"/>
                        </a:cxn>
                        <a:cxn ang="0">
                          <a:pos x="299" y="348"/>
                        </a:cxn>
                        <a:cxn ang="0">
                          <a:pos x="244" y="400"/>
                        </a:cxn>
                        <a:cxn ang="0">
                          <a:pos x="184" y="426"/>
                        </a:cxn>
                        <a:cxn ang="0">
                          <a:pos x="148" y="516"/>
                        </a:cxn>
                        <a:cxn ang="0">
                          <a:pos x="138" y="611"/>
                        </a:cxn>
                        <a:cxn ang="0">
                          <a:pos x="156" y="651"/>
                        </a:cxn>
                        <a:cxn ang="0">
                          <a:pos x="160" y="695"/>
                        </a:cxn>
                        <a:cxn ang="0">
                          <a:pos x="132" y="749"/>
                        </a:cxn>
                        <a:cxn ang="0">
                          <a:pos x="156" y="842"/>
                        </a:cxn>
                        <a:cxn ang="0">
                          <a:pos x="264" y="880"/>
                        </a:cxn>
                        <a:cxn ang="0">
                          <a:pos x="377" y="868"/>
                        </a:cxn>
                        <a:cxn ang="0">
                          <a:pos x="435" y="886"/>
                        </a:cxn>
                        <a:cxn ang="0">
                          <a:pos x="399" y="902"/>
                        </a:cxn>
                        <a:cxn ang="0">
                          <a:pos x="299" y="898"/>
                        </a:cxn>
                        <a:cxn ang="0">
                          <a:pos x="240" y="938"/>
                        </a:cxn>
                        <a:cxn ang="0">
                          <a:pos x="184" y="976"/>
                        </a:cxn>
                        <a:cxn ang="0">
                          <a:pos x="148" y="938"/>
                        </a:cxn>
                        <a:cxn ang="0">
                          <a:pos x="108" y="832"/>
                        </a:cxn>
                        <a:cxn ang="0">
                          <a:pos x="114" y="653"/>
                        </a:cxn>
                        <a:cxn ang="0">
                          <a:pos x="106" y="597"/>
                        </a:cxn>
                        <a:cxn ang="0">
                          <a:pos x="34" y="557"/>
                        </a:cxn>
                        <a:cxn ang="0">
                          <a:pos x="130" y="520"/>
                        </a:cxn>
                        <a:cxn ang="0">
                          <a:pos x="130" y="442"/>
                        </a:cxn>
                        <a:cxn ang="0">
                          <a:pos x="142" y="185"/>
                        </a:cxn>
                        <a:cxn ang="0">
                          <a:pos x="172" y="0"/>
                        </a:cxn>
                      </a:cxnLst>
                      <a:rect l="0" t="0" r="r" b="b"/>
                      <a:pathLst>
                        <a:path w="453" h="982">
                          <a:moveTo>
                            <a:pt x="172" y="0"/>
                          </a:moveTo>
                          <a:lnTo>
                            <a:pt x="210" y="35"/>
                          </a:lnTo>
                          <a:lnTo>
                            <a:pt x="184" y="71"/>
                          </a:lnTo>
                          <a:lnTo>
                            <a:pt x="172" y="107"/>
                          </a:lnTo>
                          <a:lnTo>
                            <a:pt x="160" y="155"/>
                          </a:lnTo>
                          <a:lnTo>
                            <a:pt x="150" y="227"/>
                          </a:lnTo>
                          <a:lnTo>
                            <a:pt x="190" y="211"/>
                          </a:lnTo>
                          <a:lnTo>
                            <a:pt x="220" y="199"/>
                          </a:lnTo>
                          <a:lnTo>
                            <a:pt x="244" y="217"/>
                          </a:lnTo>
                          <a:lnTo>
                            <a:pt x="178" y="275"/>
                          </a:lnTo>
                          <a:lnTo>
                            <a:pt x="150" y="306"/>
                          </a:lnTo>
                          <a:lnTo>
                            <a:pt x="150" y="394"/>
                          </a:lnTo>
                          <a:lnTo>
                            <a:pt x="160" y="402"/>
                          </a:lnTo>
                          <a:lnTo>
                            <a:pt x="226" y="348"/>
                          </a:lnTo>
                          <a:lnTo>
                            <a:pt x="258" y="330"/>
                          </a:lnTo>
                          <a:lnTo>
                            <a:pt x="297" y="316"/>
                          </a:lnTo>
                          <a:lnTo>
                            <a:pt x="317" y="316"/>
                          </a:lnTo>
                          <a:lnTo>
                            <a:pt x="299" y="348"/>
                          </a:lnTo>
                          <a:lnTo>
                            <a:pt x="275" y="378"/>
                          </a:lnTo>
                          <a:lnTo>
                            <a:pt x="244" y="400"/>
                          </a:lnTo>
                          <a:lnTo>
                            <a:pt x="210" y="412"/>
                          </a:lnTo>
                          <a:lnTo>
                            <a:pt x="184" y="426"/>
                          </a:lnTo>
                          <a:lnTo>
                            <a:pt x="154" y="456"/>
                          </a:lnTo>
                          <a:lnTo>
                            <a:pt x="148" y="516"/>
                          </a:lnTo>
                          <a:lnTo>
                            <a:pt x="132" y="551"/>
                          </a:lnTo>
                          <a:lnTo>
                            <a:pt x="138" y="611"/>
                          </a:lnTo>
                          <a:lnTo>
                            <a:pt x="136" y="661"/>
                          </a:lnTo>
                          <a:lnTo>
                            <a:pt x="156" y="651"/>
                          </a:lnTo>
                          <a:lnTo>
                            <a:pt x="174" y="651"/>
                          </a:lnTo>
                          <a:lnTo>
                            <a:pt x="160" y="695"/>
                          </a:lnTo>
                          <a:lnTo>
                            <a:pt x="130" y="725"/>
                          </a:lnTo>
                          <a:lnTo>
                            <a:pt x="132" y="749"/>
                          </a:lnTo>
                          <a:lnTo>
                            <a:pt x="148" y="802"/>
                          </a:lnTo>
                          <a:lnTo>
                            <a:pt x="156" y="842"/>
                          </a:lnTo>
                          <a:lnTo>
                            <a:pt x="208" y="892"/>
                          </a:lnTo>
                          <a:lnTo>
                            <a:pt x="264" y="880"/>
                          </a:lnTo>
                          <a:lnTo>
                            <a:pt x="341" y="872"/>
                          </a:lnTo>
                          <a:lnTo>
                            <a:pt x="377" y="868"/>
                          </a:lnTo>
                          <a:lnTo>
                            <a:pt x="411" y="874"/>
                          </a:lnTo>
                          <a:lnTo>
                            <a:pt x="435" y="886"/>
                          </a:lnTo>
                          <a:lnTo>
                            <a:pt x="453" y="908"/>
                          </a:lnTo>
                          <a:lnTo>
                            <a:pt x="399" y="902"/>
                          </a:lnTo>
                          <a:lnTo>
                            <a:pt x="347" y="898"/>
                          </a:lnTo>
                          <a:lnTo>
                            <a:pt x="299" y="898"/>
                          </a:lnTo>
                          <a:lnTo>
                            <a:pt x="264" y="902"/>
                          </a:lnTo>
                          <a:lnTo>
                            <a:pt x="240" y="938"/>
                          </a:lnTo>
                          <a:lnTo>
                            <a:pt x="323" y="958"/>
                          </a:lnTo>
                          <a:lnTo>
                            <a:pt x="184" y="976"/>
                          </a:lnTo>
                          <a:lnTo>
                            <a:pt x="94" y="982"/>
                          </a:lnTo>
                          <a:lnTo>
                            <a:pt x="148" y="938"/>
                          </a:lnTo>
                          <a:lnTo>
                            <a:pt x="148" y="902"/>
                          </a:lnTo>
                          <a:lnTo>
                            <a:pt x="108" y="832"/>
                          </a:lnTo>
                          <a:lnTo>
                            <a:pt x="100" y="743"/>
                          </a:lnTo>
                          <a:lnTo>
                            <a:pt x="114" y="653"/>
                          </a:lnTo>
                          <a:lnTo>
                            <a:pt x="94" y="633"/>
                          </a:lnTo>
                          <a:lnTo>
                            <a:pt x="106" y="597"/>
                          </a:lnTo>
                          <a:lnTo>
                            <a:pt x="0" y="591"/>
                          </a:lnTo>
                          <a:lnTo>
                            <a:pt x="34" y="557"/>
                          </a:lnTo>
                          <a:lnTo>
                            <a:pt x="84" y="561"/>
                          </a:lnTo>
                          <a:lnTo>
                            <a:pt x="130" y="520"/>
                          </a:lnTo>
                          <a:lnTo>
                            <a:pt x="112" y="490"/>
                          </a:lnTo>
                          <a:lnTo>
                            <a:pt x="130" y="442"/>
                          </a:lnTo>
                          <a:lnTo>
                            <a:pt x="136" y="280"/>
                          </a:lnTo>
                          <a:lnTo>
                            <a:pt x="142" y="185"/>
                          </a:lnTo>
                          <a:lnTo>
                            <a:pt x="166" y="35"/>
                          </a:lnTo>
                          <a:lnTo>
                            <a:pt x="172" y="0"/>
                          </a:lnTo>
                          <a:close/>
                        </a:path>
                      </a:pathLst>
                    </a:custGeom>
                    <a:solidFill>
                      <a:srgbClr val="5F5F5F"/>
                    </a:solidFill>
                    <a:ln w="9525">
                      <a:noFill/>
                      <a:round/>
                      <a:headEnd/>
                      <a:tailEnd/>
                    </a:ln>
                  </p:spPr>
                  <p:txBody>
                    <a:bodyPr/>
                    <a:lstStyle/>
                    <a:p>
                      <a:endParaRPr lang="en-GB"/>
                    </a:p>
                  </p:txBody>
                </p:sp>
                <p:sp>
                  <p:nvSpPr>
                    <p:cNvPr id="362521" name="Freeform 25"/>
                    <p:cNvSpPr>
                      <a:spLocks/>
                    </p:cNvSpPr>
                    <p:nvPr/>
                  </p:nvSpPr>
                  <p:spPr bwMode="auto">
                    <a:xfrm>
                      <a:off x="3033" y="2937"/>
                      <a:ext cx="98" cy="20"/>
                    </a:xfrm>
                    <a:custGeom>
                      <a:avLst/>
                      <a:gdLst/>
                      <a:ahLst/>
                      <a:cxnLst>
                        <a:cxn ang="0">
                          <a:pos x="196" y="0"/>
                        </a:cxn>
                        <a:cxn ang="0">
                          <a:pos x="0" y="34"/>
                        </a:cxn>
                        <a:cxn ang="0">
                          <a:pos x="108" y="40"/>
                        </a:cxn>
                        <a:cxn ang="0">
                          <a:pos x="196" y="0"/>
                        </a:cxn>
                      </a:cxnLst>
                      <a:rect l="0" t="0" r="r" b="b"/>
                      <a:pathLst>
                        <a:path w="196" h="40">
                          <a:moveTo>
                            <a:pt x="196" y="0"/>
                          </a:moveTo>
                          <a:lnTo>
                            <a:pt x="0" y="34"/>
                          </a:lnTo>
                          <a:lnTo>
                            <a:pt x="108" y="40"/>
                          </a:lnTo>
                          <a:lnTo>
                            <a:pt x="196" y="0"/>
                          </a:lnTo>
                          <a:close/>
                        </a:path>
                      </a:pathLst>
                    </a:custGeom>
                    <a:solidFill>
                      <a:srgbClr val="5F5F5F"/>
                    </a:solidFill>
                    <a:ln w="9525">
                      <a:noFill/>
                      <a:round/>
                      <a:headEnd/>
                      <a:tailEnd/>
                    </a:ln>
                  </p:spPr>
                  <p:txBody>
                    <a:bodyPr/>
                    <a:lstStyle/>
                    <a:p>
                      <a:endParaRPr lang="en-GB"/>
                    </a:p>
                  </p:txBody>
                </p:sp>
                <p:grpSp>
                  <p:nvGrpSpPr>
                    <p:cNvPr id="362522" name="Group 26"/>
                    <p:cNvGrpSpPr>
                      <a:grpSpLocks/>
                    </p:cNvGrpSpPr>
                    <p:nvPr/>
                  </p:nvGrpSpPr>
                  <p:grpSpPr bwMode="auto">
                    <a:xfrm>
                      <a:off x="2905" y="2610"/>
                      <a:ext cx="169" cy="720"/>
                      <a:chOff x="2905" y="2610"/>
                      <a:chExt cx="169" cy="720"/>
                    </a:xfrm>
                  </p:grpSpPr>
                  <p:sp>
                    <p:nvSpPr>
                      <p:cNvPr id="362523" name="Freeform 27"/>
                      <p:cNvSpPr>
                        <a:spLocks/>
                      </p:cNvSpPr>
                      <p:nvPr/>
                    </p:nvSpPr>
                    <p:spPr bwMode="auto">
                      <a:xfrm>
                        <a:off x="2911" y="2619"/>
                        <a:ext cx="163"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287" y="1423"/>
                          </a:cxn>
                          <a:cxn ang="0">
                            <a:pos x="271" y="1387"/>
                          </a:cxn>
                          <a:cxn ang="0">
                            <a:pos x="237" y="1293"/>
                          </a:cxn>
                          <a:cxn ang="0">
                            <a:pos x="217" y="1227"/>
                          </a:cxn>
                          <a:cxn ang="0">
                            <a:pos x="197" y="1154"/>
                          </a:cxn>
                          <a:cxn ang="0">
                            <a:pos x="187" y="1078"/>
                          </a:cxn>
                          <a:cxn ang="0">
                            <a:pos x="187" y="1002"/>
                          </a:cxn>
                          <a:cxn ang="0">
                            <a:pos x="191" y="931"/>
                          </a:cxn>
                          <a:cxn ang="0">
                            <a:pos x="213" y="815"/>
                          </a:cxn>
                          <a:cxn ang="0">
                            <a:pos x="231" y="739"/>
                          </a:cxn>
                          <a:cxn ang="0">
                            <a:pos x="259" y="652"/>
                          </a:cxn>
                          <a:cxn ang="0">
                            <a:pos x="293" y="552"/>
                          </a:cxn>
                          <a:cxn ang="0">
                            <a:pos x="299" y="492"/>
                          </a:cxn>
                          <a:cxn ang="0">
                            <a:pos x="311" y="427"/>
                          </a:cxn>
                          <a:cxn ang="0">
                            <a:pos x="315" y="383"/>
                          </a:cxn>
                          <a:cxn ang="0">
                            <a:pos x="171" y="351"/>
                          </a:cxn>
                          <a:cxn ang="0">
                            <a:pos x="325" y="261"/>
                          </a:cxn>
                          <a:cxn ang="0">
                            <a:pos x="269" y="213"/>
                          </a:cxn>
                          <a:cxn ang="0">
                            <a:pos x="231" y="166"/>
                          </a:cxn>
                          <a:cxn ang="0">
                            <a:pos x="183" y="98"/>
                          </a:cxn>
                          <a:cxn ang="0">
                            <a:pos x="137" y="22"/>
                          </a:cxn>
                        </a:cxnLst>
                        <a:rect l="0" t="0" r="r" b="b"/>
                        <a:pathLst>
                          <a:path w="325"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287" y="1423"/>
                            </a:lnTo>
                            <a:lnTo>
                              <a:pt x="271" y="1387"/>
                            </a:lnTo>
                            <a:lnTo>
                              <a:pt x="237" y="1293"/>
                            </a:lnTo>
                            <a:lnTo>
                              <a:pt x="217" y="1227"/>
                            </a:lnTo>
                            <a:lnTo>
                              <a:pt x="197" y="1154"/>
                            </a:lnTo>
                            <a:lnTo>
                              <a:pt x="187" y="1078"/>
                            </a:lnTo>
                            <a:lnTo>
                              <a:pt x="187" y="1002"/>
                            </a:lnTo>
                            <a:lnTo>
                              <a:pt x="191" y="931"/>
                            </a:lnTo>
                            <a:lnTo>
                              <a:pt x="213" y="815"/>
                            </a:lnTo>
                            <a:lnTo>
                              <a:pt x="231" y="739"/>
                            </a:lnTo>
                            <a:lnTo>
                              <a:pt x="259" y="652"/>
                            </a:lnTo>
                            <a:lnTo>
                              <a:pt x="293" y="552"/>
                            </a:lnTo>
                            <a:lnTo>
                              <a:pt x="299" y="492"/>
                            </a:lnTo>
                            <a:lnTo>
                              <a:pt x="311" y="427"/>
                            </a:lnTo>
                            <a:lnTo>
                              <a:pt x="315" y="383"/>
                            </a:lnTo>
                            <a:lnTo>
                              <a:pt x="171" y="351"/>
                            </a:lnTo>
                            <a:lnTo>
                              <a:pt x="325" y="261"/>
                            </a:lnTo>
                            <a:lnTo>
                              <a:pt x="269" y="213"/>
                            </a:lnTo>
                            <a:lnTo>
                              <a:pt x="231" y="166"/>
                            </a:lnTo>
                            <a:lnTo>
                              <a:pt x="183" y="98"/>
                            </a:lnTo>
                            <a:lnTo>
                              <a:pt x="137" y="22"/>
                            </a:lnTo>
                            <a:close/>
                          </a:path>
                        </a:pathLst>
                      </a:custGeom>
                      <a:solidFill>
                        <a:srgbClr val="5F5F5F"/>
                      </a:solidFill>
                      <a:ln w="9525">
                        <a:noFill/>
                        <a:round/>
                        <a:headEnd/>
                        <a:tailEnd/>
                      </a:ln>
                    </p:spPr>
                    <p:txBody>
                      <a:bodyPr/>
                      <a:lstStyle/>
                      <a:p>
                        <a:endParaRPr lang="en-GB"/>
                      </a:p>
                    </p:txBody>
                  </p:sp>
                  <p:sp>
                    <p:nvSpPr>
                      <p:cNvPr id="362524" name="Freeform 28"/>
                      <p:cNvSpPr>
                        <a:spLocks/>
                      </p:cNvSpPr>
                      <p:nvPr/>
                    </p:nvSpPr>
                    <p:spPr bwMode="auto">
                      <a:xfrm>
                        <a:off x="2905" y="2610"/>
                        <a:ext cx="163"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287" y="1423"/>
                          </a:cxn>
                          <a:cxn ang="0">
                            <a:pos x="271" y="1387"/>
                          </a:cxn>
                          <a:cxn ang="0">
                            <a:pos x="237" y="1293"/>
                          </a:cxn>
                          <a:cxn ang="0">
                            <a:pos x="217" y="1228"/>
                          </a:cxn>
                          <a:cxn ang="0">
                            <a:pos x="197" y="1154"/>
                          </a:cxn>
                          <a:cxn ang="0">
                            <a:pos x="187" y="1078"/>
                          </a:cxn>
                          <a:cxn ang="0">
                            <a:pos x="187" y="1002"/>
                          </a:cxn>
                          <a:cxn ang="0">
                            <a:pos x="191" y="931"/>
                          </a:cxn>
                          <a:cxn ang="0">
                            <a:pos x="213" y="815"/>
                          </a:cxn>
                          <a:cxn ang="0">
                            <a:pos x="231" y="739"/>
                          </a:cxn>
                          <a:cxn ang="0">
                            <a:pos x="259" y="652"/>
                          </a:cxn>
                          <a:cxn ang="0">
                            <a:pos x="293" y="552"/>
                          </a:cxn>
                          <a:cxn ang="0">
                            <a:pos x="299" y="492"/>
                          </a:cxn>
                          <a:cxn ang="0">
                            <a:pos x="311" y="427"/>
                          </a:cxn>
                          <a:cxn ang="0">
                            <a:pos x="315" y="383"/>
                          </a:cxn>
                          <a:cxn ang="0">
                            <a:pos x="171" y="351"/>
                          </a:cxn>
                          <a:cxn ang="0">
                            <a:pos x="325" y="261"/>
                          </a:cxn>
                          <a:cxn ang="0">
                            <a:pos x="269" y="213"/>
                          </a:cxn>
                          <a:cxn ang="0">
                            <a:pos x="231" y="166"/>
                          </a:cxn>
                          <a:cxn ang="0">
                            <a:pos x="183" y="98"/>
                          </a:cxn>
                          <a:cxn ang="0">
                            <a:pos x="137" y="22"/>
                          </a:cxn>
                        </a:cxnLst>
                        <a:rect l="0" t="0" r="r" b="b"/>
                        <a:pathLst>
                          <a:path w="325"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287" y="1423"/>
                            </a:lnTo>
                            <a:lnTo>
                              <a:pt x="271" y="1387"/>
                            </a:lnTo>
                            <a:lnTo>
                              <a:pt x="237" y="1293"/>
                            </a:lnTo>
                            <a:lnTo>
                              <a:pt x="217" y="1228"/>
                            </a:lnTo>
                            <a:lnTo>
                              <a:pt x="197" y="1154"/>
                            </a:lnTo>
                            <a:lnTo>
                              <a:pt x="187" y="1078"/>
                            </a:lnTo>
                            <a:lnTo>
                              <a:pt x="187" y="1002"/>
                            </a:lnTo>
                            <a:lnTo>
                              <a:pt x="191" y="931"/>
                            </a:lnTo>
                            <a:lnTo>
                              <a:pt x="213" y="815"/>
                            </a:lnTo>
                            <a:lnTo>
                              <a:pt x="231" y="739"/>
                            </a:lnTo>
                            <a:lnTo>
                              <a:pt x="259" y="652"/>
                            </a:lnTo>
                            <a:lnTo>
                              <a:pt x="293" y="552"/>
                            </a:lnTo>
                            <a:lnTo>
                              <a:pt x="299" y="492"/>
                            </a:lnTo>
                            <a:lnTo>
                              <a:pt x="311" y="427"/>
                            </a:lnTo>
                            <a:lnTo>
                              <a:pt x="315" y="383"/>
                            </a:lnTo>
                            <a:lnTo>
                              <a:pt x="171" y="351"/>
                            </a:lnTo>
                            <a:lnTo>
                              <a:pt x="325" y="261"/>
                            </a:lnTo>
                            <a:lnTo>
                              <a:pt x="269" y="213"/>
                            </a:lnTo>
                            <a:lnTo>
                              <a:pt x="231" y="166"/>
                            </a:lnTo>
                            <a:lnTo>
                              <a:pt x="183" y="98"/>
                            </a:lnTo>
                            <a:lnTo>
                              <a:pt x="137" y="22"/>
                            </a:lnTo>
                            <a:close/>
                          </a:path>
                        </a:pathLst>
                      </a:custGeom>
                      <a:solidFill>
                        <a:srgbClr val="7F7F7F"/>
                      </a:solidFill>
                      <a:ln w="9525">
                        <a:noFill/>
                        <a:round/>
                        <a:headEnd/>
                        <a:tailEnd/>
                      </a:ln>
                    </p:spPr>
                    <p:txBody>
                      <a:bodyPr/>
                      <a:lstStyle/>
                      <a:p>
                        <a:endParaRPr lang="en-GB"/>
                      </a:p>
                    </p:txBody>
                  </p:sp>
                </p:grpSp>
              </p:grpSp>
            </p:grpSp>
          </p:grpSp>
          <p:grpSp>
            <p:nvGrpSpPr>
              <p:cNvPr id="362525" name="Group 29"/>
              <p:cNvGrpSpPr>
                <a:grpSpLocks/>
              </p:cNvGrpSpPr>
              <p:nvPr/>
            </p:nvGrpSpPr>
            <p:grpSpPr bwMode="auto">
              <a:xfrm>
                <a:off x="2609" y="2281"/>
                <a:ext cx="373" cy="476"/>
                <a:chOff x="2609" y="2281"/>
                <a:chExt cx="373" cy="476"/>
              </a:xfrm>
            </p:grpSpPr>
            <p:sp>
              <p:nvSpPr>
                <p:cNvPr id="362526" name="Freeform 30"/>
                <p:cNvSpPr>
                  <a:spLocks/>
                </p:cNvSpPr>
                <p:nvPr/>
              </p:nvSpPr>
              <p:spPr bwMode="auto">
                <a:xfrm>
                  <a:off x="2622" y="2296"/>
                  <a:ext cx="360" cy="461"/>
                </a:xfrm>
                <a:custGeom>
                  <a:avLst/>
                  <a:gdLst/>
                  <a:ahLst/>
                  <a:cxnLst>
                    <a:cxn ang="0">
                      <a:pos x="6" y="474"/>
                    </a:cxn>
                    <a:cxn ang="0">
                      <a:pos x="4" y="534"/>
                    </a:cxn>
                    <a:cxn ang="0">
                      <a:pos x="40" y="623"/>
                    </a:cxn>
                    <a:cxn ang="0">
                      <a:pos x="114" y="685"/>
                    </a:cxn>
                    <a:cxn ang="0">
                      <a:pos x="173" y="713"/>
                    </a:cxn>
                    <a:cxn ang="0">
                      <a:pos x="203" y="715"/>
                    </a:cxn>
                    <a:cxn ang="0">
                      <a:pos x="217" y="763"/>
                    </a:cxn>
                    <a:cxn ang="0">
                      <a:pos x="241" y="799"/>
                    </a:cxn>
                    <a:cxn ang="0">
                      <a:pos x="283" y="834"/>
                    </a:cxn>
                    <a:cxn ang="0">
                      <a:pos x="357" y="894"/>
                    </a:cxn>
                    <a:cxn ang="0">
                      <a:pos x="397" y="918"/>
                    </a:cxn>
                    <a:cxn ang="0">
                      <a:pos x="451" y="918"/>
                    </a:cxn>
                    <a:cxn ang="0">
                      <a:pos x="495" y="904"/>
                    </a:cxn>
                    <a:cxn ang="0">
                      <a:pos x="547" y="874"/>
                    </a:cxn>
                    <a:cxn ang="0">
                      <a:pos x="607" y="852"/>
                    </a:cxn>
                    <a:cxn ang="0">
                      <a:pos x="665" y="781"/>
                    </a:cxn>
                    <a:cxn ang="0">
                      <a:pos x="708" y="713"/>
                    </a:cxn>
                    <a:cxn ang="0">
                      <a:pos x="720" y="611"/>
                    </a:cxn>
                    <a:cxn ang="0">
                      <a:pos x="700" y="526"/>
                    </a:cxn>
                    <a:cxn ang="0">
                      <a:pos x="690" y="436"/>
                    </a:cxn>
                    <a:cxn ang="0">
                      <a:pos x="655" y="322"/>
                    </a:cxn>
                    <a:cxn ang="0">
                      <a:pos x="625" y="259"/>
                    </a:cxn>
                    <a:cxn ang="0">
                      <a:pos x="569" y="149"/>
                    </a:cxn>
                    <a:cxn ang="0">
                      <a:pos x="497" y="61"/>
                    </a:cxn>
                    <a:cxn ang="0">
                      <a:pos x="399" y="8"/>
                    </a:cxn>
                    <a:cxn ang="0">
                      <a:pos x="309" y="0"/>
                    </a:cxn>
                    <a:cxn ang="0">
                      <a:pos x="243" y="12"/>
                    </a:cxn>
                    <a:cxn ang="0">
                      <a:pos x="142" y="53"/>
                    </a:cxn>
                    <a:cxn ang="0">
                      <a:pos x="60" y="113"/>
                    </a:cxn>
                    <a:cxn ang="0">
                      <a:pos x="22" y="187"/>
                    </a:cxn>
                    <a:cxn ang="0">
                      <a:pos x="6" y="322"/>
                    </a:cxn>
                    <a:cxn ang="0">
                      <a:pos x="24" y="466"/>
                    </a:cxn>
                  </a:cxnLst>
                  <a:rect l="0" t="0" r="r" b="b"/>
                  <a:pathLst>
                    <a:path w="720" h="920">
                      <a:moveTo>
                        <a:pt x="24" y="466"/>
                      </a:moveTo>
                      <a:lnTo>
                        <a:pt x="6" y="474"/>
                      </a:lnTo>
                      <a:lnTo>
                        <a:pt x="0" y="492"/>
                      </a:lnTo>
                      <a:lnTo>
                        <a:pt x="4" y="534"/>
                      </a:lnTo>
                      <a:lnTo>
                        <a:pt x="22" y="589"/>
                      </a:lnTo>
                      <a:lnTo>
                        <a:pt x="40" y="623"/>
                      </a:lnTo>
                      <a:lnTo>
                        <a:pt x="72" y="655"/>
                      </a:lnTo>
                      <a:lnTo>
                        <a:pt x="114" y="685"/>
                      </a:lnTo>
                      <a:lnTo>
                        <a:pt x="142" y="701"/>
                      </a:lnTo>
                      <a:lnTo>
                        <a:pt x="173" y="713"/>
                      </a:lnTo>
                      <a:lnTo>
                        <a:pt x="191" y="711"/>
                      </a:lnTo>
                      <a:lnTo>
                        <a:pt x="203" y="715"/>
                      </a:lnTo>
                      <a:lnTo>
                        <a:pt x="209" y="739"/>
                      </a:lnTo>
                      <a:lnTo>
                        <a:pt x="217" y="763"/>
                      </a:lnTo>
                      <a:lnTo>
                        <a:pt x="227" y="785"/>
                      </a:lnTo>
                      <a:lnTo>
                        <a:pt x="241" y="799"/>
                      </a:lnTo>
                      <a:lnTo>
                        <a:pt x="257" y="815"/>
                      </a:lnTo>
                      <a:lnTo>
                        <a:pt x="283" y="834"/>
                      </a:lnTo>
                      <a:lnTo>
                        <a:pt x="315" y="852"/>
                      </a:lnTo>
                      <a:lnTo>
                        <a:pt x="357" y="894"/>
                      </a:lnTo>
                      <a:lnTo>
                        <a:pt x="379" y="910"/>
                      </a:lnTo>
                      <a:lnTo>
                        <a:pt x="397" y="918"/>
                      </a:lnTo>
                      <a:lnTo>
                        <a:pt x="427" y="920"/>
                      </a:lnTo>
                      <a:lnTo>
                        <a:pt x="451" y="918"/>
                      </a:lnTo>
                      <a:lnTo>
                        <a:pt x="475" y="912"/>
                      </a:lnTo>
                      <a:lnTo>
                        <a:pt x="495" y="904"/>
                      </a:lnTo>
                      <a:lnTo>
                        <a:pt x="523" y="888"/>
                      </a:lnTo>
                      <a:lnTo>
                        <a:pt x="547" y="874"/>
                      </a:lnTo>
                      <a:lnTo>
                        <a:pt x="571" y="852"/>
                      </a:lnTo>
                      <a:lnTo>
                        <a:pt x="607" y="852"/>
                      </a:lnTo>
                      <a:lnTo>
                        <a:pt x="637" y="832"/>
                      </a:lnTo>
                      <a:lnTo>
                        <a:pt x="665" y="781"/>
                      </a:lnTo>
                      <a:lnTo>
                        <a:pt x="688" y="751"/>
                      </a:lnTo>
                      <a:lnTo>
                        <a:pt x="708" y="713"/>
                      </a:lnTo>
                      <a:lnTo>
                        <a:pt x="718" y="659"/>
                      </a:lnTo>
                      <a:lnTo>
                        <a:pt x="720" y="611"/>
                      </a:lnTo>
                      <a:lnTo>
                        <a:pt x="714" y="562"/>
                      </a:lnTo>
                      <a:lnTo>
                        <a:pt x="700" y="526"/>
                      </a:lnTo>
                      <a:lnTo>
                        <a:pt x="694" y="490"/>
                      </a:lnTo>
                      <a:lnTo>
                        <a:pt x="690" y="436"/>
                      </a:lnTo>
                      <a:lnTo>
                        <a:pt x="676" y="372"/>
                      </a:lnTo>
                      <a:lnTo>
                        <a:pt x="655" y="322"/>
                      </a:lnTo>
                      <a:lnTo>
                        <a:pt x="635" y="293"/>
                      </a:lnTo>
                      <a:lnTo>
                        <a:pt x="625" y="259"/>
                      </a:lnTo>
                      <a:lnTo>
                        <a:pt x="601" y="205"/>
                      </a:lnTo>
                      <a:lnTo>
                        <a:pt x="569" y="149"/>
                      </a:lnTo>
                      <a:lnTo>
                        <a:pt x="533" y="101"/>
                      </a:lnTo>
                      <a:lnTo>
                        <a:pt x="497" y="61"/>
                      </a:lnTo>
                      <a:lnTo>
                        <a:pt x="451" y="30"/>
                      </a:lnTo>
                      <a:lnTo>
                        <a:pt x="399" y="8"/>
                      </a:lnTo>
                      <a:lnTo>
                        <a:pt x="351" y="0"/>
                      </a:lnTo>
                      <a:lnTo>
                        <a:pt x="309" y="0"/>
                      </a:lnTo>
                      <a:lnTo>
                        <a:pt x="245" y="8"/>
                      </a:lnTo>
                      <a:lnTo>
                        <a:pt x="243" y="12"/>
                      </a:lnTo>
                      <a:lnTo>
                        <a:pt x="197" y="26"/>
                      </a:lnTo>
                      <a:lnTo>
                        <a:pt x="142" y="53"/>
                      </a:lnTo>
                      <a:lnTo>
                        <a:pt x="90" y="83"/>
                      </a:lnTo>
                      <a:lnTo>
                        <a:pt x="60" y="113"/>
                      </a:lnTo>
                      <a:lnTo>
                        <a:pt x="36" y="145"/>
                      </a:lnTo>
                      <a:lnTo>
                        <a:pt x="22" y="187"/>
                      </a:lnTo>
                      <a:lnTo>
                        <a:pt x="6" y="259"/>
                      </a:lnTo>
                      <a:lnTo>
                        <a:pt x="6" y="322"/>
                      </a:lnTo>
                      <a:lnTo>
                        <a:pt x="12" y="388"/>
                      </a:lnTo>
                      <a:lnTo>
                        <a:pt x="24" y="466"/>
                      </a:lnTo>
                      <a:close/>
                    </a:path>
                  </a:pathLst>
                </a:custGeom>
                <a:solidFill>
                  <a:srgbClr val="FFBFBF"/>
                </a:solidFill>
                <a:ln w="9525">
                  <a:noFill/>
                  <a:round/>
                  <a:headEnd/>
                  <a:tailEnd/>
                </a:ln>
              </p:spPr>
              <p:txBody>
                <a:bodyPr/>
                <a:lstStyle/>
                <a:p>
                  <a:endParaRPr lang="en-GB"/>
                </a:p>
              </p:txBody>
            </p:sp>
            <p:grpSp>
              <p:nvGrpSpPr>
                <p:cNvPr id="362527" name="Group 31"/>
                <p:cNvGrpSpPr>
                  <a:grpSpLocks/>
                </p:cNvGrpSpPr>
                <p:nvPr/>
              </p:nvGrpSpPr>
              <p:grpSpPr bwMode="auto">
                <a:xfrm>
                  <a:off x="2675" y="2440"/>
                  <a:ext cx="285" cy="282"/>
                  <a:chOff x="2675" y="2440"/>
                  <a:chExt cx="285" cy="282"/>
                </a:xfrm>
              </p:grpSpPr>
              <p:grpSp>
                <p:nvGrpSpPr>
                  <p:cNvPr id="362528" name="Group 32"/>
                  <p:cNvGrpSpPr>
                    <a:grpSpLocks/>
                  </p:cNvGrpSpPr>
                  <p:nvPr/>
                </p:nvGrpSpPr>
                <p:grpSpPr bwMode="auto">
                  <a:xfrm>
                    <a:off x="2675" y="2440"/>
                    <a:ext cx="285" cy="282"/>
                    <a:chOff x="2675" y="2440"/>
                    <a:chExt cx="285" cy="282"/>
                  </a:xfrm>
                </p:grpSpPr>
                <p:sp>
                  <p:nvSpPr>
                    <p:cNvPr id="362529" name="Freeform 33"/>
                    <p:cNvSpPr>
                      <a:spLocks/>
                    </p:cNvSpPr>
                    <p:nvPr/>
                  </p:nvSpPr>
                  <p:spPr bwMode="auto">
                    <a:xfrm>
                      <a:off x="2860" y="2440"/>
                      <a:ext cx="79" cy="131"/>
                    </a:xfrm>
                    <a:custGeom>
                      <a:avLst/>
                      <a:gdLst/>
                      <a:ahLst/>
                      <a:cxnLst>
                        <a:cxn ang="0">
                          <a:pos x="104" y="0"/>
                        </a:cxn>
                        <a:cxn ang="0">
                          <a:pos x="104" y="20"/>
                        </a:cxn>
                        <a:cxn ang="0">
                          <a:pos x="100" y="35"/>
                        </a:cxn>
                        <a:cxn ang="0">
                          <a:pos x="88" y="43"/>
                        </a:cxn>
                        <a:cxn ang="0">
                          <a:pos x="68" y="61"/>
                        </a:cxn>
                        <a:cxn ang="0">
                          <a:pos x="46" y="83"/>
                        </a:cxn>
                        <a:cxn ang="0">
                          <a:pos x="146" y="63"/>
                        </a:cxn>
                        <a:cxn ang="0">
                          <a:pos x="156" y="67"/>
                        </a:cxn>
                        <a:cxn ang="0">
                          <a:pos x="136" y="77"/>
                        </a:cxn>
                        <a:cxn ang="0">
                          <a:pos x="122" y="91"/>
                        </a:cxn>
                        <a:cxn ang="0">
                          <a:pos x="108" y="103"/>
                        </a:cxn>
                        <a:cxn ang="0">
                          <a:pos x="96" y="109"/>
                        </a:cxn>
                        <a:cxn ang="0">
                          <a:pos x="78" y="109"/>
                        </a:cxn>
                        <a:cxn ang="0">
                          <a:pos x="50" y="107"/>
                        </a:cxn>
                        <a:cxn ang="0">
                          <a:pos x="80" y="115"/>
                        </a:cxn>
                        <a:cxn ang="0">
                          <a:pos x="90" y="121"/>
                        </a:cxn>
                        <a:cxn ang="0">
                          <a:pos x="110" y="121"/>
                        </a:cxn>
                        <a:cxn ang="0">
                          <a:pos x="126" y="115"/>
                        </a:cxn>
                        <a:cxn ang="0">
                          <a:pos x="144" y="105"/>
                        </a:cxn>
                        <a:cxn ang="0">
                          <a:pos x="158" y="91"/>
                        </a:cxn>
                        <a:cxn ang="0">
                          <a:pos x="124" y="125"/>
                        </a:cxn>
                        <a:cxn ang="0">
                          <a:pos x="106" y="129"/>
                        </a:cxn>
                        <a:cxn ang="0">
                          <a:pos x="90" y="129"/>
                        </a:cxn>
                        <a:cxn ang="0">
                          <a:pos x="76" y="125"/>
                        </a:cxn>
                        <a:cxn ang="0">
                          <a:pos x="64" y="121"/>
                        </a:cxn>
                        <a:cxn ang="0">
                          <a:pos x="52" y="121"/>
                        </a:cxn>
                        <a:cxn ang="0">
                          <a:pos x="40" y="121"/>
                        </a:cxn>
                        <a:cxn ang="0">
                          <a:pos x="48" y="157"/>
                        </a:cxn>
                        <a:cxn ang="0">
                          <a:pos x="62" y="181"/>
                        </a:cxn>
                        <a:cxn ang="0">
                          <a:pos x="74" y="193"/>
                        </a:cxn>
                        <a:cxn ang="0">
                          <a:pos x="86" y="203"/>
                        </a:cxn>
                        <a:cxn ang="0">
                          <a:pos x="96" y="215"/>
                        </a:cxn>
                        <a:cxn ang="0">
                          <a:pos x="102" y="229"/>
                        </a:cxn>
                        <a:cxn ang="0">
                          <a:pos x="104" y="249"/>
                        </a:cxn>
                        <a:cxn ang="0">
                          <a:pos x="96" y="263"/>
                        </a:cxn>
                        <a:cxn ang="0">
                          <a:pos x="92" y="233"/>
                        </a:cxn>
                        <a:cxn ang="0">
                          <a:pos x="86" y="217"/>
                        </a:cxn>
                        <a:cxn ang="0">
                          <a:pos x="74" y="211"/>
                        </a:cxn>
                        <a:cxn ang="0">
                          <a:pos x="56" y="203"/>
                        </a:cxn>
                        <a:cxn ang="0">
                          <a:pos x="44" y="197"/>
                        </a:cxn>
                        <a:cxn ang="0">
                          <a:pos x="32" y="187"/>
                        </a:cxn>
                        <a:cxn ang="0">
                          <a:pos x="18" y="173"/>
                        </a:cxn>
                        <a:cxn ang="0">
                          <a:pos x="8" y="157"/>
                        </a:cxn>
                        <a:cxn ang="0">
                          <a:pos x="2" y="139"/>
                        </a:cxn>
                        <a:cxn ang="0">
                          <a:pos x="0" y="117"/>
                        </a:cxn>
                        <a:cxn ang="0">
                          <a:pos x="2" y="97"/>
                        </a:cxn>
                        <a:cxn ang="0">
                          <a:pos x="8" y="73"/>
                        </a:cxn>
                        <a:cxn ang="0">
                          <a:pos x="104" y="0"/>
                        </a:cxn>
                      </a:cxnLst>
                      <a:rect l="0" t="0" r="r" b="b"/>
                      <a:pathLst>
                        <a:path w="158" h="263">
                          <a:moveTo>
                            <a:pt x="104" y="0"/>
                          </a:moveTo>
                          <a:lnTo>
                            <a:pt x="104" y="20"/>
                          </a:lnTo>
                          <a:lnTo>
                            <a:pt x="100" y="35"/>
                          </a:lnTo>
                          <a:lnTo>
                            <a:pt x="88" y="43"/>
                          </a:lnTo>
                          <a:lnTo>
                            <a:pt x="68" y="61"/>
                          </a:lnTo>
                          <a:lnTo>
                            <a:pt x="46" y="83"/>
                          </a:lnTo>
                          <a:lnTo>
                            <a:pt x="146" y="63"/>
                          </a:lnTo>
                          <a:lnTo>
                            <a:pt x="156" y="67"/>
                          </a:lnTo>
                          <a:lnTo>
                            <a:pt x="136" y="77"/>
                          </a:lnTo>
                          <a:lnTo>
                            <a:pt x="122" y="91"/>
                          </a:lnTo>
                          <a:lnTo>
                            <a:pt x="108" y="103"/>
                          </a:lnTo>
                          <a:lnTo>
                            <a:pt x="96" y="109"/>
                          </a:lnTo>
                          <a:lnTo>
                            <a:pt x="78" y="109"/>
                          </a:lnTo>
                          <a:lnTo>
                            <a:pt x="50" y="107"/>
                          </a:lnTo>
                          <a:lnTo>
                            <a:pt x="80" y="115"/>
                          </a:lnTo>
                          <a:lnTo>
                            <a:pt x="90" y="121"/>
                          </a:lnTo>
                          <a:lnTo>
                            <a:pt x="110" y="121"/>
                          </a:lnTo>
                          <a:lnTo>
                            <a:pt x="126" y="115"/>
                          </a:lnTo>
                          <a:lnTo>
                            <a:pt x="144" y="105"/>
                          </a:lnTo>
                          <a:lnTo>
                            <a:pt x="158" y="91"/>
                          </a:lnTo>
                          <a:lnTo>
                            <a:pt x="124" y="125"/>
                          </a:lnTo>
                          <a:lnTo>
                            <a:pt x="106" y="129"/>
                          </a:lnTo>
                          <a:lnTo>
                            <a:pt x="90" y="129"/>
                          </a:lnTo>
                          <a:lnTo>
                            <a:pt x="76" y="125"/>
                          </a:lnTo>
                          <a:lnTo>
                            <a:pt x="64" y="121"/>
                          </a:lnTo>
                          <a:lnTo>
                            <a:pt x="52" y="121"/>
                          </a:lnTo>
                          <a:lnTo>
                            <a:pt x="40" y="121"/>
                          </a:lnTo>
                          <a:lnTo>
                            <a:pt x="48" y="157"/>
                          </a:lnTo>
                          <a:lnTo>
                            <a:pt x="62" y="181"/>
                          </a:lnTo>
                          <a:lnTo>
                            <a:pt x="74" y="193"/>
                          </a:lnTo>
                          <a:lnTo>
                            <a:pt x="86" y="203"/>
                          </a:lnTo>
                          <a:lnTo>
                            <a:pt x="96" y="215"/>
                          </a:lnTo>
                          <a:lnTo>
                            <a:pt x="102" y="229"/>
                          </a:lnTo>
                          <a:lnTo>
                            <a:pt x="104" y="249"/>
                          </a:lnTo>
                          <a:lnTo>
                            <a:pt x="96" y="263"/>
                          </a:lnTo>
                          <a:lnTo>
                            <a:pt x="92" y="233"/>
                          </a:lnTo>
                          <a:lnTo>
                            <a:pt x="86" y="217"/>
                          </a:lnTo>
                          <a:lnTo>
                            <a:pt x="74" y="211"/>
                          </a:lnTo>
                          <a:lnTo>
                            <a:pt x="56" y="203"/>
                          </a:lnTo>
                          <a:lnTo>
                            <a:pt x="44" y="197"/>
                          </a:lnTo>
                          <a:lnTo>
                            <a:pt x="32" y="187"/>
                          </a:lnTo>
                          <a:lnTo>
                            <a:pt x="18" y="173"/>
                          </a:lnTo>
                          <a:lnTo>
                            <a:pt x="8" y="157"/>
                          </a:lnTo>
                          <a:lnTo>
                            <a:pt x="2" y="139"/>
                          </a:lnTo>
                          <a:lnTo>
                            <a:pt x="0" y="117"/>
                          </a:lnTo>
                          <a:lnTo>
                            <a:pt x="2" y="97"/>
                          </a:lnTo>
                          <a:lnTo>
                            <a:pt x="8" y="73"/>
                          </a:lnTo>
                          <a:lnTo>
                            <a:pt x="104" y="0"/>
                          </a:lnTo>
                          <a:close/>
                        </a:path>
                      </a:pathLst>
                    </a:custGeom>
                    <a:solidFill>
                      <a:srgbClr val="DF9F7F"/>
                    </a:solidFill>
                    <a:ln w="9525">
                      <a:noFill/>
                      <a:round/>
                      <a:headEnd/>
                      <a:tailEnd/>
                    </a:ln>
                  </p:spPr>
                  <p:txBody>
                    <a:bodyPr/>
                    <a:lstStyle/>
                    <a:p>
                      <a:endParaRPr lang="en-GB"/>
                    </a:p>
                  </p:txBody>
                </p:sp>
                <p:grpSp>
                  <p:nvGrpSpPr>
                    <p:cNvPr id="362530" name="Group 34"/>
                    <p:cNvGrpSpPr>
                      <a:grpSpLocks/>
                    </p:cNvGrpSpPr>
                    <p:nvPr/>
                  </p:nvGrpSpPr>
                  <p:grpSpPr bwMode="auto">
                    <a:xfrm>
                      <a:off x="2675" y="2527"/>
                      <a:ext cx="285" cy="195"/>
                      <a:chOff x="2675" y="2527"/>
                      <a:chExt cx="285" cy="195"/>
                    </a:xfrm>
                  </p:grpSpPr>
                  <p:sp>
                    <p:nvSpPr>
                      <p:cNvPr id="362531" name="Freeform 35"/>
                      <p:cNvSpPr>
                        <a:spLocks/>
                      </p:cNvSpPr>
                      <p:nvPr/>
                    </p:nvSpPr>
                    <p:spPr bwMode="auto">
                      <a:xfrm>
                        <a:off x="2675" y="2527"/>
                        <a:ext cx="232" cy="195"/>
                      </a:xfrm>
                      <a:custGeom>
                        <a:avLst/>
                        <a:gdLst/>
                        <a:ahLst/>
                        <a:cxnLst>
                          <a:cxn ang="0">
                            <a:pos x="20" y="0"/>
                          </a:cxn>
                          <a:cxn ang="0">
                            <a:pos x="26" y="38"/>
                          </a:cxn>
                          <a:cxn ang="0">
                            <a:pos x="42" y="72"/>
                          </a:cxn>
                          <a:cxn ang="0">
                            <a:pos x="71" y="107"/>
                          </a:cxn>
                          <a:cxn ang="0">
                            <a:pos x="89" y="125"/>
                          </a:cxn>
                          <a:cxn ang="0">
                            <a:pos x="111" y="139"/>
                          </a:cxn>
                          <a:cxn ang="0">
                            <a:pos x="141" y="139"/>
                          </a:cxn>
                          <a:cxn ang="0">
                            <a:pos x="183" y="133"/>
                          </a:cxn>
                          <a:cxn ang="0">
                            <a:pos x="223" y="133"/>
                          </a:cxn>
                          <a:cxn ang="0">
                            <a:pos x="245" y="125"/>
                          </a:cxn>
                          <a:cxn ang="0">
                            <a:pos x="265" y="127"/>
                          </a:cxn>
                          <a:cxn ang="0">
                            <a:pos x="263" y="153"/>
                          </a:cxn>
                          <a:cxn ang="0">
                            <a:pos x="269" y="181"/>
                          </a:cxn>
                          <a:cxn ang="0">
                            <a:pos x="249" y="183"/>
                          </a:cxn>
                          <a:cxn ang="0">
                            <a:pos x="225" y="187"/>
                          </a:cxn>
                          <a:cxn ang="0">
                            <a:pos x="223" y="207"/>
                          </a:cxn>
                          <a:cxn ang="0">
                            <a:pos x="227" y="231"/>
                          </a:cxn>
                          <a:cxn ang="0">
                            <a:pos x="235" y="257"/>
                          </a:cxn>
                          <a:cxn ang="0">
                            <a:pos x="253" y="277"/>
                          </a:cxn>
                          <a:cxn ang="0">
                            <a:pos x="279" y="285"/>
                          </a:cxn>
                          <a:cxn ang="0">
                            <a:pos x="313" y="283"/>
                          </a:cxn>
                          <a:cxn ang="0">
                            <a:pos x="331" y="283"/>
                          </a:cxn>
                          <a:cxn ang="0">
                            <a:pos x="349" y="301"/>
                          </a:cxn>
                          <a:cxn ang="0">
                            <a:pos x="371" y="319"/>
                          </a:cxn>
                          <a:cxn ang="0">
                            <a:pos x="399" y="329"/>
                          </a:cxn>
                          <a:cxn ang="0">
                            <a:pos x="427" y="329"/>
                          </a:cxn>
                          <a:cxn ang="0">
                            <a:pos x="441" y="327"/>
                          </a:cxn>
                          <a:cxn ang="0">
                            <a:pos x="453" y="349"/>
                          </a:cxn>
                          <a:cxn ang="0">
                            <a:pos x="465" y="364"/>
                          </a:cxn>
                          <a:cxn ang="0">
                            <a:pos x="443" y="378"/>
                          </a:cxn>
                          <a:cxn ang="0">
                            <a:pos x="419" y="388"/>
                          </a:cxn>
                          <a:cxn ang="0">
                            <a:pos x="387" y="388"/>
                          </a:cxn>
                          <a:cxn ang="0">
                            <a:pos x="355" y="388"/>
                          </a:cxn>
                          <a:cxn ang="0">
                            <a:pos x="351" y="388"/>
                          </a:cxn>
                          <a:cxn ang="0">
                            <a:pos x="295" y="380"/>
                          </a:cxn>
                          <a:cxn ang="0">
                            <a:pos x="265" y="370"/>
                          </a:cxn>
                          <a:cxn ang="0">
                            <a:pos x="227" y="347"/>
                          </a:cxn>
                          <a:cxn ang="0">
                            <a:pos x="179" y="301"/>
                          </a:cxn>
                          <a:cxn ang="0">
                            <a:pos x="111" y="241"/>
                          </a:cxn>
                          <a:cxn ang="0">
                            <a:pos x="47" y="175"/>
                          </a:cxn>
                          <a:cxn ang="0">
                            <a:pos x="20" y="139"/>
                          </a:cxn>
                          <a:cxn ang="0">
                            <a:pos x="2" y="104"/>
                          </a:cxn>
                          <a:cxn ang="0">
                            <a:pos x="0" y="76"/>
                          </a:cxn>
                          <a:cxn ang="0">
                            <a:pos x="20" y="0"/>
                          </a:cxn>
                        </a:cxnLst>
                        <a:rect l="0" t="0" r="r" b="b"/>
                        <a:pathLst>
                          <a:path w="465" h="388">
                            <a:moveTo>
                              <a:pt x="20" y="0"/>
                            </a:moveTo>
                            <a:lnTo>
                              <a:pt x="26" y="38"/>
                            </a:lnTo>
                            <a:lnTo>
                              <a:pt x="42" y="72"/>
                            </a:lnTo>
                            <a:lnTo>
                              <a:pt x="71" y="107"/>
                            </a:lnTo>
                            <a:lnTo>
                              <a:pt x="89" y="125"/>
                            </a:lnTo>
                            <a:lnTo>
                              <a:pt x="111" y="139"/>
                            </a:lnTo>
                            <a:lnTo>
                              <a:pt x="141" y="139"/>
                            </a:lnTo>
                            <a:lnTo>
                              <a:pt x="183" y="133"/>
                            </a:lnTo>
                            <a:lnTo>
                              <a:pt x="223" y="133"/>
                            </a:lnTo>
                            <a:lnTo>
                              <a:pt x="245" y="125"/>
                            </a:lnTo>
                            <a:lnTo>
                              <a:pt x="265" y="127"/>
                            </a:lnTo>
                            <a:lnTo>
                              <a:pt x="263" y="153"/>
                            </a:lnTo>
                            <a:lnTo>
                              <a:pt x="269" y="181"/>
                            </a:lnTo>
                            <a:lnTo>
                              <a:pt x="249" y="183"/>
                            </a:lnTo>
                            <a:lnTo>
                              <a:pt x="225" y="187"/>
                            </a:lnTo>
                            <a:lnTo>
                              <a:pt x="223" y="207"/>
                            </a:lnTo>
                            <a:lnTo>
                              <a:pt x="227" y="231"/>
                            </a:lnTo>
                            <a:lnTo>
                              <a:pt x="235" y="257"/>
                            </a:lnTo>
                            <a:lnTo>
                              <a:pt x="253" y="277"/>
                            </a:lnTo>
                            <a:lnTo>
                              <a:pt x="279" y="285"/>
                            </a:lnTo>
                            <a:lnTo>
                              <a:pt x="313" y="283"/>
                            </a:lnTo>
                            <a:lnTo>
                              <a:pt x="331" y="283"/>
                            </a:lnTo>
                            <a:lnTo>
                              <a:pt x="349" y="301"/>
                            </a:lnTo>
                            <a:lnTo>
                              <a:pt x="371" y="319"/>
                            </a:lnTo>
                            <a:lnTo>
                              <a:pt x="399" y="329"/>
                            </a:lnTo>
                            <a:lnTo>
                              <a:pt x="427" y="329"/>
                            </a:lnTo>
                            <a:lnTo>
                              <a:pt x="441" y="327"/>
                            </a:lnTo>
                            <a:lnTo>
                              <a:pt x="453" y="349"/>
                            </a:lnTo>
                            <a:lnTo>
                              <a:pt x="465" y="364"/>
                            </a:lnTo>
                            <a:lnTo>
                              <a:pt x="443" y="378"/>
                            </a:lnTo>
                            <a:lnTo>
                              <a:pt x="419" y="388"/>
                            </a:lnTo>
                            <a:lnTo>
                              <a:pt x="387" y="388"/>
                            </a:lnTo>
                            <a:lnTo>
                              <a:pt x="355" y="388"/>
                            </a:lnTo>
                            <a:lnTo>
                              <a:pt x="351" y="388"/>
                            </a:lnTo>
                            <a:lnTo>
                              <a:pt x="295" y="380"/>
                            </a:lnTo>
                            <a:lnTo>
                              <a:pt x="265" y="370"/>
                            </a:lnTo>
                            <a:lnTo>
                              <a:pt x="227" y="347"/>
                            </a:lnTo>
                            <a:lnTo>
                              <a:pt x="179" y="301"/>
                            </a:lnTo>
                            <a:lnTo>
                              <a:pt x="111" y="241"/>
                            </a:lnTo>
                            <a:lnTo>
                              <a:pt x="47" y="175"/>
                            </a:lnTo>
                            <a:lnTo>
                              <a:pt x="20" y="139"/>
                            </a:lnTo>
                            <a:lnTo>
                              <a:pt x="2" y="104"/>
                            </a:lnTo>
                            <a:lnTo>
                              <a:pt x="0" y="76"/>
                            </a:lnTo>
                            <a:lnTo>
                              <a:pt x="20" y="0"/>
                            </a:lnTo>
                            <a:close/>
                          </a:path>
                        </a:pathLst>
                      </a:custGeom>
                      <a:solidFill>
                        <a:srgbClr val="DF9F7F"/>
                      </a:solidFill>
                      <a:ln w="9525">
                        <a:noFill/>
                        <a:round/>
                        <a:headEnd/>
                        <a:tailEnd/>
                      </a:ln>
                    </p:spPr>
                    <p:txBody>
                      <a:bodyPr/>
                      <a:lstStyle/>
                      <a:p>
                        <a:endParaRPr lang="en-GB"/>
                      </a:p>
                    </p:txBody>
                  </p:sp>
                  <p:sp>
                    <p:nvSpPr>
                      <p:cNvPr id="362532" name="Freeform 36"/>
                      <p:cNvSpPr>
                        <a:spLocks/>
                      </p:cNvSpPr>
                      <p:nvPr/>
                    </p:nvSpPr>
                    <p:spPr bwMode="auto">
                      <a:xfrm>
                        <a:off x="2824" y="2560"/>
                        <a:ext cx="39" cy="103"/>
                      </a:xfrm>
                      <a:custGeom>
                        <a:avLst/>
                        <a:gdLst/>
                        <a:ahLst/>
                        <a:cxnLst>
                          <a:cxn ang="0">
                            <a:pos x="80" y="6"/>
                          </a:cxn>
                          <a:cxn ang="0">
                            <a:pos x="60" y="0"/>
                          </a:cxn>
                          <a:cxn ang="0">
                            <a:pos x="46" y="2"/>
                          </a:cxn>
                          <a:cxn ang="0">
                            <a:pos x="34" y="12"/>
                          </a:cxn>
                          <a:cxn ang="0">
                            <a:pos x="24" y="24"/>
                          </a:cxn>
                          <a:cxn ang="0">
                            <a:pos x="16" y="43"/>
                          </a:cxn>
                          <a:cxn ang="0">
                            <a:pos x="16" y="65"/>
                          </a:cxn>
                          <a:cxn ang="0">
                            <a:pos x="12" y="107"/>
                          </a:cxn>
                          <a:cxn ang="0">
                            <a:pos x="0" y="145"/>
                          </a:cxn>
                          <a:cxn ang="0">
                            <a:pos x="12" y="163"/>
                          </a:cxn>
                          <a:cxn ang="0">
                            <a:pos x="22" y="205"/>
                          </a:cxn>
                          <a:cxn ang="0">
                            <a:pos x="18" y="149"/>
                          </a:cxn>
                          <a:cxn ang="0">
                            <a:pos x="22" y="115"/>
                          </a:cxn>
                          <a:cxn ang="0">
                            <a:pos x="22" y="85"/>
                          </a:cxn>
                          <a:cxn ang="0">
                            <a:pos x="24" y="71"/>
                          </a:cxn>
                          <a:cxn ang="0">
                            <a:pos x="32" y="65"/>
                          </a:cxn>
                          <a:cxn ang="0">
                            <a:pos x="46" y="67"/>
                          </a:cxn>
                          <a:cxn ang="0">
                            <a:pos x="56" y="67"/>
                          </a:cxn>
                          <a:cxn ang="0">
                            <a:pos x="40" y="57"/>
                          </a:cxn>
                          <a:cxn ang="0">
                            <a:pos x="36" y="45"/>
                          </a:cxn>
                          <a:cxn ang="0">
                            <a:pos x="34" y="32"/>
                          </a:cxn>
                          <a:cxn ang="0">
                            <a:pos x="42" y="18"/>
                          </a:cxn>
                          <a:cxn ang="0">
                            <a:pos x="58" y="10"/>
                          </a:cxn>
                          <a:cxn ang="0">
                            <a:pos x="80" y="6"/>
                          </a:cxn>
                        </a:cxnLst>
                        <a:rect l="0" t="0" r="r" b="b"/>
                        <a:pathLst>
                          <a:path w="80" h="205">
                            <a:moveTo>
                              <a:pt x="80" y="6"/>
                            </a:moveTo>
                            <a:lnTo>
                              <a:pt x="60" y="0"/>
                            </a:lnTo>
                            <a:lnTo>
                              <a:pt x="46" y="2"/>
                            </a:lnTo>
                            <a:lnTo>
                              <a:pt x="34" y="12"/>
                            </a:lnTo>
                            <a:lnTo>
                              <a:pt x="24" y="24"/>
                            </a:lnTo>
                            <a:lnTo>
                              <a:pt x="16" y="43"/>
                            </a:lnTo>
                            <a:lnTo>
                              <a:pt x="16" y="65"/>
                            </a:lnTo>
                            <a:lnTo>
                              <a:pt x="12" y="107"/>
                            </a:lnTo>
                            <a:lnTo>
                              <a:pt x="0" y="145"/>
                            </a:lnTo>
                            <a:lnTo>
                              <a:pt x="12" y="163"/>
                            </a:lnTo>
                            <a:lnTo>
                              <a:pt x="22" y="205"/>
                            </a:lnTo>
                            <a:lnTo>
                              <a:pt x="18" y="149"/>
                            </a:lnTo>
                            <a:lnTo>
                              <a:pt x="22" y="115"/>
                            </a:lnTo>
                            <a:lnTo>
                              <a:pt x="22" y="85"/>
                            </a:lnTo>
                            <a:lnTo>
                              <a:pt x="24" y="71"/>
                            </a:lnTo>
                            <a:lnTo>
                              <a:pt x="32" y="65"/>
                            </a:lnTo>
                            <a:lnTo>
                              <a:pt x="46" y="67"/>
                            </a:lnTo>
                            <a:lnTo>
                              <a:pt x="56" y="67"/>
                            </a:lnTo>
                            <a:lnTo>
                              <a:pt x="40" y="57"/>
                            </a:lnTo>
                            <a:lnTo>
                              <a:pt x="36" y="45"/>
                            </a:lnTo>
                            <a:lnTo>
                              <a:pt x="34" y="32"/>
                            </a:lnTo>
                            <a:lnTo>
                              <a:pt x="42" y="18"/>
                            </a:lnTo>
                            <a:lnTo>
                              <a:pt x="58" y="10"/>
                            </a:lnTo>
                            <a:lnTo>
                              <a:pt x="80" y="6"/>
                            </a:lnTo>
                            <a:close/>
                          </a:path>
                        </a:pathLst>
                      </a:custGeom>
                      <a:solidFill>
                        <a:srgbClr val="DF9F7F"/>
                      </a:solidFill>
                      <a:ln w="9525">
                        <a:noFill/>
                        <a:round/>
                        <a:headEnd/>
                        <a:tailEnd/>
                      </a:ln>
                    </p:spPr>
                    <p:txBody>
                      <a:bodyPr/>
                      <a:lstStyle/>
                      <a:p>
                        <a:endParaRPr lang="en-GB"/>
                      </a:p>
                    </p:txBody>
                  </p:sp>
                  <p:sp>
                    <p:nvSpPr>
                      <p:cNvPr id="362533" name="Freeform 37"/>
                      <p:cNvSpPr>
                        <a:spLocks/>
                      </p:cNvSpPr>
                      <p:nvPr/>
                    </p:nvSpPr>
                    <p:spPr bwMode="auto">
                      <a:xfrm>
                        <a:off x="2853" y="2572"/>
                        <a:ext cx="26" cy="19"/>
                      </a:xfrm>
                      <a:custGeom>
                        <a:avLst/>
                        <a:gdLst/>
                        <a:ahLst/>
                        <a:cxnLst>
                          <a:cxn ang="0">
                            <a:pos x="0" y="37"/>
                          </a:cxn>
                          <a:cxn ang="0">
                            <a:pos x="12" y="25"/>
                          </a:cxn>
                          <a:cxn ang="0">
                            <a:pos x="18" y="14"/>
                          </a:cxn>
                          <a:cxn ang="0">
                            <a:pos x="28" y="0"/>
                          </a:cxn>
                          <a:cxn ang="0">
                            <a:pos x="28" y="19"/>
                          </a:cxn>
                          <a:cxn ang="0">
                            <a:pos x="36" y="31"/>
                          </a:cxn>
                          <a:cxn ang="0">
                            <a:pos x="52" y="35"/>
                          </a:cxn>
                          <a:cxn ang="0">
                            <a:pos x="28" y="35"/>
                          </a:cxn>
                          <a:cxn ang="0">
                            <a:pos x="0" y="37"/>
                          </a:cxn>
                        </a:cxnLst>
                        <a:rect l="0" t="0" r="r" b="b"/>
                        <a:pathLst>
                          <a:path w="52" h="37">
                            <a:moveTo>
                              <a:pt x="0" y="37"/>
                            </a:moveTo>
                            <a:lnTo>
                              <a:pt x="12" y="25"/>
                            </a:lnTo>
                            <a:lnTo>
                              <a:pt x="18" y="14"/>
                            </a:lnTo>
                            <a:lnTo>
                              <a:pt x="28" y="0"/>
                            </a:lnTo>
                            <a:lnTo>
                              <a:pt x="28" y="19"/>
                            </a:lnTo>
                            <a:lnTo>
                              <a:pt x="36" y="31"/>
                            </a:lnTo>
                            <a:lnTo>
                              <a:pt x="52" y="35"/>
                            </a:lnTo>
                            <a:lnTo>
                              <a:pt x="28" y="35"/>
                            </a:lnTo>
                            <a:lnTo>
                              <a:pt x="0" y="37"/>
                            </a:lnTo>
                            <a:close/>
                          </a:path>
                        </a:pathLst>
                      </a:custGeom>
                      <a:solidFill>
                        <a:srgbClr val="DF9F7F"/>
                      </a:solidFill>
                      <a:ln w="9525">
                        <a:noFill/>
                        <a:round/>
                        <a:headEnd/>
                        <a:tailEnd/>
                      </a:ln>
                    </p:spPr>
                    <p:txBody>
                      <a:bodyPr/>
                      <a:lstStyle/>
                      <a:p>
                        <a:endParaRPr lang="en-GB"/>
                      </a:p>
                    </p:txBody>
                  </p:sp>
                  <p:sp>
                    <p:nvSpPr>
                      <p:cNvPr id="362534" name="Freeform 38"/>
                      <p:cNvSpPr>
                        <a:spLocks/>
                      </p:cNvSpPr>
                      <p:nvPr/>
                    </p:nvSpPr>
                    <p:spPr bwMode="auto">
                      <a:xfrm>
                        <a:off x="2876" y="2579"/>
                        <a:ext cx="30" cy="11"/>
                      </a:xfrm>
                      <a:custGeom>
                        <a:avLst/>
                        <a:gdLst/>
                        <a:ahLst/>
                        <a:cxnLst>
                          <a:cxn ang="0">
                            <a:pos x="0" y="21"/>
                          </a:cxn>
                          <a:cxn ang="0">
                            <a:pos x="36" y="15"/>
                          </a:cxn>
                          <a:cxn ang="0">
                            <a:pos x="48" y="9"/>
                          </a:cxn>
                          <a:cxn ang="0">
                            <a:pos x="60" y="0"/>
                          </a:cxn>
                          <a:cxn ang="0">
                            <a:pos x="54" y="15"/>
                          </a:cxn>
                          <a:cxn ang="0">
                            <a:pos x="40" y="21"/>
                          </a:cxn>
                          <a:cxn ang="0">
                            <a:pos x="0" y="21"/>
                          </a:cxn>
                        </a:cxnLst>
                        <a:rect l="0" t="0" r="r" b="b"/>
                        <a:pathLst>
                          <a:path w="60" h="21">
                            <a:moveTo>
                              <a:pt x="0" y="21"/>
                            </a:moveTo>
                            <a:lnTo>
                              <a:pt x="36" y="15"/>
                            </a:lnTo>
                            <a:lnTo>
                              <a:pt x="48" y="9"/>
                            </a:lnTo>
                            <a:lnTo>
                              <a:pt x="60" y="0"/>
                            </a:lnTo>
                            <a:lnTo>
                              <a:pt x="54" y="15"/>
                            </a:lnTo>
                            <a:lnTo>
                              <a:pt x="40" y="21"/>
                            </a:lnTo>
                            <a:lnTo>
                              <a:pt x="0" y="21"/>
                            </a:lnTo>
                            <a:close/>
                          </a:path>
                        </a:pathLst>
                      </a:custGeom>
                      <a:solidFill>
                        <a:srgbClr val="DF9F7F"/>
                      </a:solidFill>
                      <a:ln w="9525">
                        <a:noFill/>
                        <a:round/>
                        <a:headEnd/>
                        <a:tailEnd/>
                      </a:ln>
                    </p:spPr>
                    <p:txBody>
                      <a:bodyPr/>
                      <a:lstStyle/>
                      <a:p>
                        <a:endParaRPr lang="en-GB"/>
                      </a:p>
                    </p:txBody>
                  </p:sp>
                  <p:sp>
                    <p:nvSpPr>
                      <p:cNvPr id="362535" name="Freeform 39"/>
                      <p:cNvSpPr>
                        <a:spLocks/>
                      </p:cNvSpPr>
                      <p:nvPr/>
                    </p:nvSpPr>
                    <p:spPr bwMode="auto">
                      <a:xfrm>
                        <a:off x="2909" y="2579"/>
                        <a:ext cx="51" cy="37"/>
                      </a:xfrm>
                      <a:custGeom>
                        <a:avLst/>
                        <a:gdLst/>
                        <a:ahLst/>
                        <a:cxnLst>
                          <a:cxn ang="0">
                            <a:pos x="0" y="3"/>
                          </a:cxn>
                          <a:cxn ang="0">
                            <a:pos x="22" y="11"/>
                          </a:cxn>
                          <a:cxn ang="0">
                            <a:pos x="40" y="17"/>
                          </a:cxn>
                          <a:cxn ang="0">
                            <a:pos x="60" y="29"/>
                          </a:cxn>
                          <a:cxn ang="0">
                            <a:pos x="78" y="49"/>
                          </a:cxn>
                          <a:cxn ang="0">
                            <a:pos x="101" y="73"/>
                          </a:cxn>
                          <a:cxn ang="0">
                            <a:pos x="90" y="47"/>
                          </a:cxn>
                          <a:cxn ang="0">
                            <a:pos x="76" y="29"/>
                          </a:cxn>
                          <a:cxn ang="0">
                            <a:pos x="62" y="15"/>
                          </a:cxn>
                          <a:cxn ang="0">
                            <a:pos x="46" y="7"/>
                          </a:cxn>
                          <a:cxn ang="0">
                            <a:pos x="26" y="0"/>
                          </a:cxn>
                          <a:cxn ang="0">
                            <a:pos x="0" y="3"/>
                          </a:cxn>
                        </a:cxnLst>
                        <a:rect l="0" t="0" r="r" b="b"/>
                        <a:pathLst>
                          <a:path w="101" h="73">
                            <a:moveTo>
                              <a:pt x="0" y="3"/>
                            </a:moveTo>
                            <a:lnTo>
                              <a:pt x="22" y="11"/>
                            </a:lnTo>
                            <a:lnTo>
                              <a:pt x="40" y="17"/>
                            </a:lnTo>
                            <a:lnTo>
                              <a:pt x="60" y="29"/>
                            </a:lnTo>
                            <a:lnTo>
                              <a:pt x="78" y="49"/>
                            </a:lnTo>
                            <a:lnTo>
                              <a:pt x="101" y="73"/>
                            </a:lnTo>
                            <a:lnTo>
                              <a:pt x="90" y="47"/>
                            </a:lnTo>
                            <a:lnTo>
                              <a:pt x="76" y="29"/>
                            </a:lnTo>
                            <a:lnTo>
                              <a:pt x="62" y="15"/>
                            </a:lnTo>
                            <a:lnTo>
                              <a:pt x="46" y="7"/>
                            </a:lnTo>
                            <a:lnTo>
                              <a:pt x="26" y="0"/>
                            </a:lnTo>
                            <a:lnTo>
                              <a:pt x="0" y="3"/>
                            </a:lnTo>
                            <a:close/>
                          </a:path>
                        </a:pathLst>
                      </a:custGeom>
                      <a:solidFill>
                        <a:srgbClr val="DF9F7F"/>
                      </a:solidFill>
                      <a:ln w="9525">
                        <a:noFill/>
                        <a:round/>
                        <a:headEnd/>
                        <a:tailEnd/>
                      </a:ln>
                    </p:spPr>
                    <p:txBody>
                      <a:bodyPr/>
                      <a:lstStyle/>
                      <a:p>
                        <a:endParaRPr lang="en-GB"/>
                      </a:p>
                    </p:txBody>
                  </p:sp>
                  <p:sp>
                    <p:nvSpPr>
                      <p:cNvPr id="362536" name="Freeform 40"/>
                      <p:cNvSpPr>
                        <a:spLocks/>
                      </p:cNvSpPr>
                      <p:nvPr/>
                    </p:nvSpPr>
                    <p:spPr bwMode="auto">
                      <a:xfrm>
                        <a:off x="2889" y="2597"/>
                        <a:ext cx="9" cy="21"/>
                      </a:xfrm>
                      <a:custGeom>
                        <a:avLst/>
                        <a:gdLst/>
                        <a:ahLst/>
                        <a:cxnLst>
                          <a:cxn ang="0">
                            <a:pos x="0" y="0"/>
                          </a:cxn>
                          <a:cxn ang="0">
                            <a:pos x="18" y="24"/>
                          </a:cxn>
                          <a:cxn ang="0">
                            <a:pos x="16" y="42"/>
                          </a:cxn>
                          <a:cxn ang="0">
                            <a:pos x="4" y="22"/>
                          </a:cxn>
                          <a:cxn ang="0">
                            <a:pos x="0" y="0"/>
                          </a:cxn>
                        </a:cxnLst>
                        <a:rect l="0" t="0" r="r" b="b"/>
                        <a:pathLst>
                          <a:path w="18" h="42">
                            <a:moveTo>
                              <a:pt x="0" y="0"/>
                            </a:moveTo>
                            <a:lnTo>
                              <a:pt x="18" y="24"/>
                            </a:lnTo>
                            <a:lnTo>
                              <a:pt x="16" y="42"/>
                            </a:lnTo>
                            <a:lnTo>
                              <a:pt x="4" y="22"/>
                            </a:lnTo>
                            <a:lnTo>
                              <a:pt x="0" y="0"/>
                            </a:lnTo>
                            <a:close/>
                          </a:path>
                        </a:pathLst>
                      </a:custGeom>
                      <a:solidFill>
                        <a:srgbClr val="DF9F7F"/>
                      </a:solidFill>
                      <a:ln w="9525">
                        <a:noFill/>
                        <a:round/>
                        <a:headEnd/>
                        <a:tailEnd/>
                      </a:ln>
                    </p:spPr>
                    <p:txBody>
                      <a:bodyPr/>
                      <a:lstStyle/>
                      <a:p>
                        <a:endParaRPr lang="en-GB"/>
                      </a:p>
                    </p:txBody>
                  </p:sp>
                  <p:sp>
                    <p:nvSpPr>
                      <p:cNvPr id="362537" name="Freeform 41"/>
                      <p:cNvSpPr>
                        <a:spLocks/>
                      </p:cNvSpPr>
                      <p:nvPr/>
                    </p:nvSpPr>
                    <p:spPr bwMode="auto">
                      <a:xfrm>
                        <a:off x="2848" y="2608"/>
                        <a:ext cx="92" cy="37"/>
                      </a:xfrm>
                      <a:custGeom>
                        <a:avLst/>
                        <a:gdLst/>
                        <a:ahLst/>
                        <a:cxnLst>
                          <a:cxn ang="0">
                            <a:pos x="0" y="74"/>
                          </a:cxn>
                          <a:cxn ang="0">
                            <a:pos x="26" y="66"/>
                          </a:cxn>
                          <a:cxn ang="0">
                            <a:pos x="46" y="58"/>
                          </a:cxn>
                          <a:cxn ang="0">
                            <a:pos x="68" y="42"/>
                          </a:cxn>
                          <a:cxn ang="0">
                            <a:pos x="88" y="30"/>
                          </a:cxn>
                          <a:cxn ang="0">
                            <a:pos x="110" y="30"/>
                          </a:cxn>
                          <a:cxn ang="0">
                            <a:pos x="116" y="14"/>
                          </a:cxn>
                          <a:cxn ang="0">
                            <a:pos x="132" y="8"/>
                          </a:cxn>
                          <a:cxn ang="0">
                            <a:pos x="154" y="6"/>
                          </a:cxn>
                          <a:cxn ang="0">
                            <a:pos x="172" y="6"/>
                          </a:cxn>
                          <a:cxn ang="0">
                            <a:pos x="184" y="0"/>
                          </a:cxn>
                          <a:cxn ang="0">
                            <a:pos x="156" y="18"/>
                          </a:cxn>
                          <a:cxn ang="0">
                            <a:pos x="140" y="24"/>
                          </a:cxn>
                          <a:cxn ang="0">
                            <a:pos x="122" y="36"/>
                          </a:cxn>
                          <a:cxn ang="0">
                            <a:pos x="110" y="48"/>
                          </a:cxn>
                          <a:cxn ang="0">
                            <a:pos x="92" y="50"/>
                          </a:cxn>
                          <a:cxn ang="0">
                            <a:pos x="74" y="58"/>
                          </a:cxn>
                          <a:cxn ang="0">
                            <a:pos x="52" y="68"/>
                          </a:cxn>
                          <a:cxn ang="0">
                            <a:pos x="34" y="74"/>
                          </a:cxn>
                          <a:cxn ang="0">
                            <a:pos x="0" y="74"/>
                          </a:cxn>
                        </a:cxnLst>
                        <a:rect l="0" t="0" r="r" b="b"/>
                        <a:pathLst>
                          <a:path w="184" h="74">
                            <a:moveTo>
                              <a:pt x="0" y="74"/>
                            </a:moveTo>
                            <a:lnTo>
                              <a:pt x="26" y="66"/>
                            </a:lnTo>
                            <a:lnTo>
                              <a:pt x="46" y="58"/>
                            </a:lnTo>
                            <a:lnTo>
                              <a:pt x="68" y="42"/>
                            </a:lnTo>
                            <a:lnTo>
                              <a:pt x="88" y="30"/>
                            </a:lnTo>
                            <a:lnTo>
                              <a:pt x="110" y="30"/>
                            </a:lnTo>
                            <a:lnTo>
                              <a:pt x="116" y="14"/>
                            </a:lnTo>
                            <a:lnTo>
                              <a:pt x="132" y="8"/>
                            </a:lnTo>
                            <a:lnTo>
                              <a:pt x="154" y="6"/>
                            </a:lnTo>
                            <a:lnTo>
                              <a:pt x="172" y="6"/>
                            </a:lnTo>
                            <a:lnTo>
                              <a:pt x="184" y="0"/>
                            </a:lnTo>
                            <a:lnTo>
                              <a:pt x="156" y="18"/>
                            </a:lnTo>
                            <a:lnTo>
                              <a:pt x="140" y="24"/>
                            </a:lnTo>
                            <a:lnTo>
                              <a:pt x="122" y="36"/>
                            </a:lnTo>
                            <a:lnTo>
                              <a:pt x="110" y="48"/>
                            </a:lnTo>
                            <a:lnTo>
                              <a:pt x="92" y="50"/>
                            </a:lnTo>
                            <a:lnTo>
                              <a:pt x="74" y="58"/>
                            </a:lnTo>
                            <a:lnTo>
                              <a:pt x="52" y="68"/>
                            </a:lnTo>
                            <a:lnTo>
                              <a:pt x="34" y="74"/>
                            </a:lnTo>
                            <a:lnTo>
                              <a:pt x="0" y="74"/>
                            </a:lnTo>
                            <a:close/>
                          </a:path>
                        </a:pathLst>
                      </a:custGeom>
                      <a:solidFill>
                        <a:srgbClr val="DF9F7F"/>
                      </a:solidFill>
                      <a:ln w="9525">
                        <a:noFill/>
                        <a:round/>
                        <a:headEnd/>
                        <a:tailEnd/>
                      </a:ln>
                    </p:spPr>
                    <p:txBody>
                      <a:bodyPr/>
                      <a:lstStyle/>
                      <a:p>
                        <a:endParaRPr lang="en-GB"/>
                      </a:p>
                    </p:txBody>
                  </p:sp>
                  <p:sp>
                    <p:nvSpPr>
                      <p:cNvPr id="362538" name="Freeform 42"/>
                      <p:cNvSpPr>
                        <a:spLocks/>
                      </p:cNvSpPr>
                      <p:nvPr/>
                    </p:nvSpPr>
                    <p:spPr bwMode="auto">
                      <a:xfrm>
                        <a:off x="2857" y="2632"/>
                        <a:ext cx="78" cy="25"/>
                      </a:xfrm>
                      <a:custGeom>
                        <a:avLst/>
                        <a:gdLst/>
                        <a:ahLst/>
                        <a:cxnLst>
                          <a:cxn ang="0">
                            <a:pos x="0" y="40"/>
                          </a:cxn>
                          <a:cxn ang="0">
                            <a:pos x="38" y="44"/>
                          </a:cxn>
                          <a:cxn ang="0">
                            <a:pos x="74" y="38"/>
                          </a:cxn>
                          <a:cxn ang="0">
                            <a:pos x="88" y="30"/>
                          </a:cxn>
                          <a:cxn ang="0">
                            <a:pos x="104" y="20"/>
                          </a:cxn>
                          <a:cxn ang="0">
                            <a:pos x="118" y="10"/>
                          </a:cxn>
                          <a:cxn ang="0">
                            <a:pos x="134" y="8"/>
                          </a:cxn>
                          <a:cxn ang="0">
                            <a:pos x="156" y="0"/>
                          </a:cxn>
                          <a:cxn ang="0">
                            <a:pos x="138" y="14"/>
                          </a:cxn>
                          <a:cxn ang="0">
                            <a:pos x="118" y="16"/>
                          </a:cxn>
                          <a:cxn ang="0">
                            <a:pos x="104" y="28"/>
                          </a:cxn>
                          <a:cxn ang="0">
                            <a:pos x="86" y="42"/>
                          </a:cxn>
                          <a:cxn ang="0">
                            <a:pos x="72" y="50"/>
                          </a:cxn>
                          <a:cxn ang="0">
                            <a:pos x="50" y="50"/>
                          </a:cxn>
                          <a:cxn ang="0">
                            <a:pos x="26" y="46"/>
                          </a:cxn>
                          <a:cxn ang="0">
                            <a:pos x="0" y="40"/>
                          </a:cxn>
                        </a:cxnLst>
                        <a:rect l="0" t="0" r="r" b="b"/>
                        <a:pathLst>
                          <a:path w="156" h="50">
                            <a:moveTo>
                              <a:pt x="0" y="40"/>
                            </a:moveTo>
                            <a:lnTo>
                              <a:pt x="38" y="44"/>
                            </a:lnTo>
                            <a:lnTo>
                              <a:pt x="74" y="38"/>
                            </a:lnTo>
                            <a:lnTo>
                              <a:pt x="88" y="30"/>
                            </a:lnTo>
                            <a:lnTo>
                              <a:pt x="104" y="20"/>
                            </a:lnTo>
                            <a:lnTo>
                              <a:pt x="118" y="10"/>
                            </a:lnTo>
                            <a:lnTo>
                              <a:pt x="134" y="8"/>
                            </a:lnTo>
                            <a:lnTo>
                              <a:pt x="156" y="0"/>
                            </a:lnTo>
                            <a:lnTo>
                              <a:pt x="138" y="14"/>
                            </a:lnTo>
                            <a:lnTo>
                              <a:pt x="118" y="16"/>
                            </a:lnTo>
                            <a:lnTo>
                              <a:pt x="104" y="28"/>
                            </a:lnTo>
                            <a:lnTo>
                              <a:pt x="86" y="42"/>
                            </a:lnTo>
                            <a:lnTo>
                              <a:pt x="72" y="50"/>
                            </a:lnTo>
                            <a:lnTo>
                              <a:pt x="50" y="50"/>
                            </a:lnTo>
                            <a:lnTo>
                              <a:pt x="26" y="46"/>
                            </a:lnTo>
                            <a:lnTo>
                              <a:pt x="0" y="40"/>
                            </a:lnTo>
                            <a:close/>
                          </a:path>
                        </a:pathLst>
                      </a:custGeom>
                      <a:solidFill>
                        <a:srgbClr val="DF9F7F"/>
                      </a:solidFill>
                      <a:ln w="9525">
                        <a:noFill/>
                        <a:round/>
                        <a:headEnd/>
                        <a:tailEnd/>
                      </a:ln>
                    </p:spPr>
                    <p:txBody>
                      <a:bodyPr/>
                      <a:lstStyle/>
                      <a:p>
                        <a:endParaRPr lang="en-GB"/>
                      </a:p>
                    </p:txBody>
                  </p:sp>
                </p:grpSp>
                <p:sp>
                  <p:nvSpPr>
                    <p:cNvPr id="362539" name="Freeform 43"/>
                    <p:cNvSpPr>
                      <a:spLocks/>
                    </p:cNvSpPr>
                    <p:nvPr/>
                  </p:nvSpPr>
                  <p:spPr bwMode="auto">
                    <a:xfrm>
                      <a:off x="2748" y="2524"/>
                      <a:ext cx="62" cy="47"/>
                    </a:xfrm>
                    <a:custGeom>
                      <a:avLst/>
                      <a:gdLst/>
                      <a:ahLst/>
                      <a:cxnLst>
                        <a:cxn ang="0">
                          <a:pos x="122" y="0"/>
                        </a:cxn>
                        <a:cxn ang="0">
                          <a:pos x="124" y="38"/>
                        </a:cxn>
                        <a:cxn ang="0">
                          <a:pos x="118" y="60"/>
                        </a:cxn>
                        <a:cxn ang="0">
                          <a:pos x="106" y="80"/>
                        </a:cxn>
                        <a:cxn ang="0">
                          <a:pos x="84" y="90"/>
                        </a:cxn>
                        <a:cxn ang="0">
                          <a:pos x="54" y="94"/>
                        </a:cxn>
                        <a:cxn ang="0">
                          <a:pos x="34" y="92"/>
                        </a:cxn>
                        <a:cxn ang="0">
                          <a:pos x="18" y="84"/>
                        </a:cxn>
                        <a:cxn ang="0">
                          <a:pos x="8" y="76"/>
                        </a:cxn>
                        <a:cxn ang="0">
                          <a:pos x="0" y="66"/>
                        </a:cxn>
                        <a:cxn ang="0">
                          <a:pos x="6" y="58"/>
                        </a:cxn>
                        <a:cxn ang="0">
                          <a:pos x="22" y="76"/>
                        </a:cxn>
                        <a:cxn ang="0">
                          <a:pos x="36" y="86"/>
                        </a:cxn>
                        <a:cxn ang="0">
                          <a:pos x="58" y="90"/>
                        </a:cxn>
                        <a:cxn ang="0">
                          <a:pos x="82" y="86"/>
                        </a:cxn>
                        <a:cxn ang="0">
                          <a:pos x="96" y="72"/>
                        </a:cxn>
                        <a:cxn ang="0">
                          <a:pos x="106" y="54"/>
                        </a:cxn>
                        <a:cxn ang="0">
                          <a:pos x="114" y="40"/>
                        </a:cxn>
                        <a:cxn ang="0">
                          <a:pos x="118" y="24"/>
                        </a:cxn>
                        <a:cxn ang="0">
                          <a:pos x="100" y="36"/>
                        </a:cxn>
                        <a:cxn ang="0">
                          <a:pos x="84" y="42"/>
                        </a:cxn>
                        <a:cxn ang="0">
                          <a:pos x="62" y="42"/>
                        </a:cxn>
                        <a:cxn ang="0">
                          <a:pos x="40" y="42"/>
                        </a:cxn>
                        <a:cxn ang="0">
                          <a:pos x="100" y="22"/>
                        </a:cxn>
                        <a:cxn ang="0">
                          <a:pos x="122" y="0"/>
                        </a:cxn>
                      </a:cxnLst>
                      <a:rect l="0" t="0" r="r" b="b"/>
                      <a:pathLst>
                        <a:path w="124" h="94">
                          <a:moveTo>
                            <a:pt x="122" y="0"/>
                          </a:moveTo>
                          <a:lnTo>
                            <a:pt x="124" y="38"/>
                          </a:lnTo>
                          <a:lnTo>
                            <a:pt x="118" y="60"/>
                          </a:lnTo>
                          <a:lnTo>
                            <a:pt x="106" y="80"/>
                          </a:lnTo>
                          <a:lnTo>
                            <a:pt x="84" y="90"/>
                          </a:lnTo>
                          <a:lnTo>
                            <a:pt x="54" y="94"/>
                          </a:lnTo>
                          <a:lnTo>
                            <a:pt x="34" y="92"/>
                          </a:lnTo>
                          <a:lnTo>
                            <a:pt x="18" y="84"/>
                          </a:lnTo>
                          <a:lnTo>
                            <a:pt x="8" y="76"/>
                          </a:lnTo>
                          <a:lnTo>
                            <a:pt x="0" y="66"/>
                          </a:lnTo>
                          <a:lnTo>
                            <a:pt x="6" y="58"/>
                          </a:lnTo>
                          <a:lnTo>
                            <a:pt x="22" y="76"/>
                          </a:lnTo>
                          <a:lnTo>
                            <a:pt x="36" y="86"/>
                          </a:lnTo>
                          <a:lnTo>
                            <a:pt x="58" y="90"/>
                          </a:lnTo>
                          <a:lnTo>
                            <a:pt x="82" y="86"/>
                          </a:lnTo>
                          <a:lnTo>
                            <a:pt x="96" y="72"/>
                          </a:lnTo>
                          <a:lnTo>
                            <a:pt x="106" y="54"/>
                          </a:lnTo>
                          <a:lnTo>
                            <a:pt x="114" y="40"/>
                          </a:lnTo>
                          <a:lnTo>
                            <a:pt x="118" y="24"/>
                          </a:lnTo>
                          <a:lnTo>
                            <a:pt x="100" y="36"/>
                          </a:lnTo>
                          <a:lnTo>
                            <a:pt x="84" y="42"/>
                          </a:lnTo>
                          <a:lnTo>
                            <a:pt x="62" y="42"/>
                          </a:lnTo>
                          <a:lnTo>
                            <a:pt x="40" y="42"/>
                          </a:lnTo>
                          <a:lnTo>
                            <a:pt x="100" y="22"/>
                          </a:lnTo>
                          <a:lnTo>
                            <a:pt x="122" y="0"/>
                          </a:lnTo>
                          <a:close/>
                        </a:path>
                      </a:pathLst>
                    </a:custGeom>
                    <a:solidFill>
                      <a:srgbClr val="DF9F7F"/>
                    </a:solidFill>
                    <a:ln w="9525">
                      <a:noFill/>
                      <a:round/>
                      <a:headEnd/>
                      <a:tailEnd/>
                    </a:ln>
                  </p:spPr>
                  <p:txBody>
                    <a:bodyPr/>
                    <a:lstStyle/>
                    <a:p>
                      <a:endParaRPr lang="en-GB"/>
                    </a:p>
                  </p:txBody>
                </p:sp>
              </p:grpSp>
              <p:grpSp>
                <p:nvGrpSpPr>
                  <p:cNvPr id="362540" name="Group 44"/>
                  <p:cNvGrpSpPr>
                    <a:grpSpLocks/>
                  </p:cNvGrpSpPr>
                  <p:nvPr/>
                </p:nvGrpSpPr>
                <p:grpSpPr bwMode="auto">
                  <a:xfrm>
                    <a:off x="2878" y="2468"/>
                    <a:ext cx="58" cy="25"/>
                    <a:chOff x="2878" y="2468"/>
                    <a:chExt cx="58" cy="25"/>
                  </a:xfrm>
                </p:grpSpPr>
                <p:sp>
                  <p:nvSpPr>
                    <p:cNvPr id="362541" name="Freeform 45"/>
                    <p:cNvSpPr>
                      <a:spLocks/>
                    </p:cNvSpPr>
                    <p:nvPr/>
                  </p:nvSpPr>
                  <p:spPr bwMode="auto">
                    <a:xfrm>
                      <a:off x="2879" y="2469"/>
                      <a:ext cx="57" cy="24"/>
                    </a:xfrm>
                    <a:custGeom>
                      <a:avLst/>
                      <a:gdLst/>
                      <a:ahLst/>
                      <a:cxnLst>
                        <a:cxn ang="0">
                          <a:pos x="0" y="44"/>
                        </a:cxn>
                        <a:cxn ang="0">
                          <a:pos x="10" y="28"/>
                        </a:cxn>
                        <a:cxn ang="0">
                          <a:pos x="22" y="18"/>
                        </a:cxn>
                        <a:cxn ang="0">
                          <a:pos x="36" y="8"/>
                        </a:cxn>
                        <a:cxn ang="0">
                          <a:pos x="54" y="2"/>
                        </a:cxn>
                        <a:cxn ang="0">
                          <a:pos x="72" y="0"/>
                        </a:cxn>
                        <a:cxn ang="0">
                          <a:pos x="90" y="2"/>
                        </a:cxn>
                        <a:cxn ang="0">
                          <a:pos x="114" y="10"/>
                        </a:cxn>
                        <a:cxn ang="0">
                          <a:pos x="86" y="16"/>
                        </a:cxn>
                        <a:cxn ang="0">
                          <a:pos x="74" y="28"/>
                        </a:cxn>
                        <a:cxn ang="0">
                          <a:pos x="62" y="40"/>
                        </a:cxn>
                        <a:cxn ang="0">
                          <a:pos x="50" y="46"/>
                        </a:cxn>
                        <a:cxn ang="0">
                          <a:pos x="36" y="48"/>
                        </a:cxn>
                        <a:cxn ang="0">
                          <a:pos x="0" y="44"/>
                        </a:cxn>
                      </a:cxnLst>
                      <a:rect l="0" t="0" r="r" b="b"/>
                      <a:pathLst>
                        <a:path w="114" h="48">
                          <a:moveTo>
                            <a:pt x="0" y="44"/>
                          </a:moveTo>
                          <a:lnTo>
                            <a:pt x="10" y="28"/>
                          </a:lnTo>
                          <a:lnTo>
                            <a:pt x="22" y="18"/>
                          </a:lnTo>
                          <a:lnTo>
                            <a:pt x="36" y="8"/>
                          </a:lnTo>
                          <a:lnTo>
                            <a:pt x="54" y="2"/>
                          </a:lnTo>
                          <a:lnTo>
                            <a:pt x="72" y="0"/>
                          </a:lnTo>
                          <a:lnTo>
                            <a:pt x="90" y="2"/>
                          </a:lnTo>
                          <a:lnTo>
                            <a:pt x="114" y="10"/>
                          </a:lnTo>
                          <a:lnTo>
                            <a:pt x="86" y="16"/>
                          </a:lnTo>
                          <a:lnTo>
                            <a:pt x="74" y="28"/>
                          </a:lnTo>
                          <a:lnTo>
                            <a:pt x="62" y="40"/>
                          </a:lnTo>
                          <a:lnTo>
                            <a:pt x="50" y="46"/>
                          </a:lnTo>
                          <a:lnTo>
                            <a:pt x="36" y="48"/>
                          </a:lnTo>
                          <a:lnTo>
                            <a:pt x="0" y="44"/>
                          </a:lnTo>
                          <a:close/>
                        </a:path>
                      </a:pathLst>
                    </a:custGeom>
                    <a:solidFill>
                      <a:srgbClr val="FFFFFF"/>
                    </a:solidFill>
                    <a:ln w="9525">
                      <a:noFill/>
                      <a:round/>
                      <a:headEnd/>
                      <a:tailEnd/>
                    </a:ln>
                  </p:spPr>
                  <p:txBody>
                    <a:bodyPr/>
                    <a:lstStyle/>
                    <a:p>
                      <a:endParaRPr lang="en-GB"/>
                    </a:p>
                  </p:txBody>
                </p:sp>
                <p:sp>
                  <p:nvSpPr>
                    <p:cNvPr id="362542" name="Freeform 46"/>
                    <p:cNvSpPr>
                      <a:spLocks/>
                    </p:cNvSpPr>
                    <p:nvPr/>
                  </p:nvSpPr>
                  <p:spPr bwMode="auto">
                    <a:xfrm>
                      <a:off x="2878" y="2468"/>
                      <a:ext cx="57" cy="25"/>
                    </a:xfrm>
                    <a:custGeom>
                      <a:avLst/>
                      <a:gdLst/>
                      <a:ahLst/>
                      <a:cxnLst>
                        <a:cxn ang="0">
                          <a:pos x="0" y="44"/>
                        </a:cxn>
                        <a:cxn ang="0">
                          <a:pos x="10" y="28"/>
                        </a:cxn>
                        <a:cxn ang="0">
                          <a:pos x="22" y="18"/>
                        </a:cxn>
                        <a:cxn ang="0">
                          <a:pos x="36" y="8"/>
                        </a:cxn>
                        <a:cxn ang="0">
                          <a:pos x="54" y="2"/>
                        </a:cxn>
                        <a:cxn ang="0">
                          <a:pos x="72" y="0"/>
                        </a:cxn>
                        <a:cxn ang="0">
                          <a:pos x="90" y="2"/>
                        </a:cxn>
                        <a:cxn ang="0">
                          <a:pos x="114" y="10"/>
                        </a:cxn>
                        <a:cxn ang="0">
                          <a:pos x="80" y="8"/>
                        </a:cxn>
                        <a:cxn ang="0">
                          <a:pos x="80" y="20"/>
                        </a:cxn>
                        <a:cxn ang="0">
                          <a:pos x="76" y="34"/>
                        </a:cxn>
                        <a:cxn ang="0">
                          <a:pos x="58" y="46"/>
                        </a:cxn>
                        <a:cxn ang="0">
                          <a:pos x="44" y="50"/>
                        </a:cxn>
                        <a:cxn ang="0">
                          <a:pos x="34" y="42"/>
                        </a:cxn>
                        <a:cxn ang="0">
                          <a:pos x="28" y="32"/>
                        </a:cxn>
                        <a:cxn ang="0">
                          <a:pos x="24" y="22"/>
                        </a:cxn>
                        <a:cxn ang="0">
                          <a:pos x="0" y="44"/>
                        </a:cxn>
                      </a:cxnLst>
                      <a:rect l="0" t="0" r="r" b="b"/>
                      <a:pathLst>
                        <a:path w="114" h="50">
                          <a:moveTo>
                            <a:pt x="0" y="44"/>
                          </a:moveTo>
                          <a:lnTo>
                            <a:pt x="10" y="28"/>
                          </a:lnTo>
                          <a:lnTo>
                            <a:pt x="22" y="18"/>
                          </a:lnTo>
                          <a:lnTo>
                            <a:pt x="36" y="8"/>
                          </a:lnTo>
                          <a:lnTo>
                            <a:pt x="54" y="2"/>
                          </a:lnTo>
                          <a:lnTo>
                            <a:pt x="72" y="0"/>
                          </a:lnTo>
                          <a:lnTo>
                            <a:pt x="90" y="2"/>
                          </a:lnTo>
                          <a:lnTo>
                            <a:pt x="114" y="10"/>
                          </a:lnTo>
                          <a:lnTo>
                            <a:pt x="80" y="8"/>
                          </a:lnTo>
                          <a:lnTo>
                            <a:pt x="80" y="20"/>
                          </a:lnTo>
                          <a:lnTo>
                            <a:pt x="76" y="34"/>
                          </a:lnTo>
                          <a:lnTo>
                            <a:pt x="58" y="46"/>
                          </a:lnTo>
                          <a:lnTo>
                            <a:pt x="44" y="50"/>
                          </a:lnTo>
                          <a:lnTo>
                            <a:pt x="34" y="42"/>
                          </a:lnTo>
                          <a:lnTo>
                            <a:pt x="28" y="32"/>
                          </a:lnTo>
                          <a:lnTo>
                            <a:pt x="24" y="22"/>
                          </a:lnTo>
                          <a:lnTo>
                            <a:pt x="0" y="44"/>
                          </a:lnTo>
                          <a:close/>
                        </a:path>
                      </a:pathLst>
                    </a:custGeom>
                    <a:solidFill>
                      <a:srgbClr val="7F3F00"/>
                    </a:solidFill>
                    <a:ln w="9525">
                      <a:noFill/>
                      <a:round/>
                      <a:headEnd/>
                      <a:tailEnd/>
                    </a:ln>
                  </p:spPr>
                  <p:txBody>
                    <a:bodyPr/>
                    <a:lstStyle/>
                    <a:p>
                      <a:endParaRPr lang="en-GB"/>
                    </a:p>
                  </p:txBody>
                </p:sp>
              </p:grpSp>
              <p:grpSp>
                <p:nvGrpSpPr>
                  <p:cNvPr id="362543" name="Group 47"/>
                  <p:cNvGrpSpPr>
                    <a:grpSpLocks/>
                  </p:cNvGrpSpPr>
                  <p:nvPr/>
                </p:nvGrpSpPr>
                <p:grpSpPr bwMode="auto">
                  <a:xfrm>
                    <a:off x="2742" y="2518"/>
                    <a:ext cx="67" cy="30"/>
                    <a:chOff x="2742" y="2518"/>
                    <a:chExt cx="67" cy="30"/>
                  </a:xfrm>
                </p:grpSpPr>
                <p:sp>
                  <p:nvSpPr>
                    <p:cNvPr id="362544" name="Freeform 48"/>
                    <p:cNvSpPr>
                      <a:spLocks/>
                    </p:cNvSpPr>
                    <p:nvPr/>
                  </p:nvSpPr>
                  <p:spPr bwMode="auto">
                    <a:xfrm>
                      <a:off x="2743" y="2518"/>
                      <a:ext cx="66" cy="30"/>
                    </a:xfrm>
                    <a:custGeom>
                      <a:avLst/>
                      <a:gdLst/>
                      <a:ahLst/>
                      <a:cxnLst>
                        <a:cxn ang="0">
                          <a:pos x="0" y="58"/>
                        </a:cxn>
                        <a:cxn ang="0">
                          <a:pos x="40" y="42"/>
                        </a:cxn>
                        <a:cxn ang="0">
                          <a:pos x="64" y="30"/>
                        </a:cxn>
                        <a:cxn ang="0">
                          <a:pos x="92" y="14"/>
                        </a:cxn>
                        <a:cxn ang="0">
                          <a:pos x="112" y="2"/>
                        </a:cxn>
                        <a:cxn ang="0">
                          <a:pos x="122" y="0"/>
                        </a:cxn>
                        <a:cxn ang="0">
                          <a:pos x="132" y="8"/>
                        </a:cxn>
                        <a:cxn ang="0">
                          <a:pos x="132" y="24"/>
                        </a:cxn>
                        <a:cxn ang="0">
                          <a:pos x="122" y="40"/>
                        </a:cxn>
                        <a:cxn ang="0">
                          <a:pos x="120" y="42"/>
                        </a:cxn>
                        <a:cxn ang="0">
                          <a:pos x="104" y="50"/>
                        </a:cxn>
                        <a:cxn ang="0">
                          <a:pos x="102" y="52"/>
                        </a:cxn>
                        <a:cxn ang="0">
                          <a:pos x="70" y="58"/>
                        </a:cxn>
                        <a:cxn ang="0">
                          <a:pos x="26" y="60"/>
                        </a:cxn>
                        <a:cxn ang="0">
                          <a:pos x="0" y="58"/>
                        </a:cxn>
                      </a:cxnLst>
                      <a:rect l="0" t="0" r="r" b="b"/>
                      <a:pathLst>
                        <a:path w="132" h="60">
                          <a:moveTo>
                            <a:pt x="0" y="58"/>
                          </a:moveTo>
                          <a:lnTo>
                            <a:pt x="40" y="42"/>
                          </a:lnTo>
                          <a:lnTo>
                            <a:pt x="64" y="30"/>
                          </a:lnTo>
                          <a:lnTo>
                            <a:pt x="92" y="14"/>
                          </a:lnTo>
                          <a:lnTo>
                            <a:pt x="112" y="2"/>
                          </a:lnTo>
                          <a:lnTo>
                            <a:pt x="122" y="0"/>
                          </a:lnTo>
                          <a:lnTo>
                            <a:pt x="132" y="8"/>
                          </a:lnTo>
                          <a:lnTo>
                            <a:pt x="132" y="24"/>
                          </a:lnTo>
                          <a:lnTo>
                            <a:pt x="122" y="40"/>
                          </a:lnTo>
                          <a:lnTo>
                            <a:pt x="120" y="42"/>
                          </a:lnTo>
                          <a:lnTo>
                            <a:pt x="104" y="50"/>
                          </a:lnTo>
                          <a:lnTo>
                            <a:pt x="102" y="52"/>
                          </a:lnTo>
                          <a:lnTo>
                            <a:pt x="70" y="58"/>
                          </a:lnTo>
                          <a:lnTo>
                            <a:pt x="26" y="60"/>
                          </a:lnTo>
                          <a:lnTo>
                            <a:pt x="0" y="58"/>
                          </a:lnTo>
                          <a:close/>
                        </a:path>
                      </a:pathLst>
                    </a:custGeom>
                    <a:solidFill>
                      <a:srgbClr val="FFFFFF"/>
                    </a:solidFill>
                    <a:ln w="9525">
                      <a:noFill/>
                      <a:round/>
                      <a:headEnd/>
                      <a:tailEnd/>
                    </a:ln>
                  </p:spPr>
                  <p:txBody>
                    <a:bodyPr/>
                    <a:lstStyle/>
                    <a:p>
                      <a:endParaRPr lang="en-GB"/>
                    </a:p>
                  </p:txBody>
                </p:sp>
                <p:sp>
                  <p:nvSpPr>
                    <p:cNvPr id="362545" name="Freeform 49"/>
                    <p:cNvSpPr>
                      <a:spLocks/>
                    </p:cNvSpPr>
                    <p:nvPr/>
                  </p:nvSpPr>
                  <p:spPr bwMode="auto">
                    <a:xfrm>
                      <a:off x="2742" y="2518"/>
                      <a:ext cx="66" cy="29"/>
                    </a:xfrm>
                    <a:custGeom>
                      <a:avLst/>
                      <a:gdLst/>
                      <a:ahLst/>
                      <a:cxnLst>
                        <a:cxn ang="0">
                          <a:pos x="0" y="58"/>
                        </a:cxn>
                        <a:cxn ang="0">
                          <a:pos x="40" y="42"/>
                        </a:cxn>
                        <a:cxn ang="0">
                          <a:pos x="64" y="30"/>
                        </a:cxn>
                        <a:cxn ang="0">
                          <a:pos x="92" y="14"/>
                        </a:cxn>
                        <a:cxn ang="0">
                          <a:pos x="112" y="2"/>
                        </a:cxn>
                        <a:cxn ang="0">
                          <a:pos x="122" y="0"/>
                        </a:cxn>
                        <a:cxn ang="0">
                          <a:pos x="132" y="4"/>
                        </a:cxn>
                        <a:cxn ang="0">
                          <a:pos x="116" y="8"/>
                        </a:cxn>
                        <a:cxn ang="0">
                          <a:pos x="124" y="16"/>
                        </a:cxn>
                        <a:cxn ang="0">
                          <a:pos x="126" y="28"/>
                        </a:cxn>
                        <a:cxn ang="0">
                          <a:pos x="118" y="48"/>
                        </a:cxn>
                        <a:cxn ang="0">
                          <a:pos x="102" y="54"/>
                        </a:cxn>
                        <a:cxn ang="0">
                          <a:pos x="82" y="58"/>
                        </a:cxn>
                        <a:cxn ang="0">
                          <a:pos x="66" y="50"/>
                        </a:cxn>
                        <a:cxn ang="0">
                          <a:pos x="56" y="40"/>
                        </a:cxn>
                        <a:cxn ang="0">
                          <a:pos x="30" y="50"/>
                        </a:cxn>
                        <a:cxn ang="0">
                          <a:pos x="0" y="58"/>
                        </a:cxn>
                      </a:cxnLst>
                      <a:rect l="0" t="0" r="r" b="b"/>
                      <a:pathLst>
                        <a:path w="132" h="58">
                          <a:moveTo>
                            <a:pt x="0" y="58"/>
                          </a:moveTo>
                          <a:lnTo>
                            <a:pt x="40" y="42"/>
                          </a:lnTo>
                          <a:lnTo>
                            <a:pt x="64" y="30"/>
                          </a:lnTo>
                          <a:lnTo>
                            <a:pt x="92" y="14"/>
                          </a:lnTo>
                          <a:lnTo>
                            <a:pt x="112" y="2"/>
                          </a:lnTo>
                          <a:lnTo>
                            <a:pt x="122" y="0"/>
                          </a:lnTo>
                          <a:lnTo>
                            <a:pt x="132" y="4"/>
                          </a:lnTo>
                          <a:lnTo>
                            <a:pt x="116" y="8"/>
                          </a:lnTo>
                          <a:lnTo>
                            <a:pt x="124" y="16"/>
                          </a:lnTo>
                          <a:lnTo>
                            <a:pt x="126" y="28"/>
                          </a:lnTo>
                          <a:lnTo>
                            <a:pt x="118" y="48"/>
                          </a:lnTo>
                          <a:lnTo>
                            <a:pt x="102" y="54"/>
                          </a:lnTo>
                          <a:lnTo>
                            <a:pt x="82" y="58"/>
                          </a:lnTo>
                          <a:lnTo>
                            <a:pt x="66" y="50"/>
                          </a:lnTo>
                          <a:lnTo>
                            <a:pt x="56" y="40"/>
                          </a:lnTo>
                          <a:lnTo>
                            <a:pt x="30" y="50"/>
                          </a:lnTo>
                          <a:lnTo>
                            <a:pt x="0" y="58"/>
                          </a:lnTo>
                          <a:close/>
                        </a:path>
                      </a:pathLst>
                    </a:custGeom>
                    <a:solidFill>
                      <a:srgbClr val="7F3F00"/>
                    </a:solidFill>
                    <a:ln w="9525">
                      <a:noFill/>
                      <a:round/>
                      <a:headEnd/>
                      <a:tailEnd/>
                    </a:ln>
                  </p:spPr>
                  <p:txBody>
                    <a:bodyPr/>
                    <a:lstStyle/>
                    <a:p>
                      <a:endParaRPr lang="en-GB"/>
                    </a:p>
                  </p:txBody>
                </p:sp>
              </p:grpSp>
            </p:grpSp>
            <p:grpSp>
              <p:nvGrpSpPr>
                <p:cNvPr id="362546" name="Group 50"/>
                <p:cNvGrpSpPr>
                  <a:grpSpLocks/>
                </p:cNvGrpSpPr>
                <p:nvPr/>
              </p:nvGrpSpPr>
              <p:grpSpPr bwMode="auto">
                <a:xfrm>
                  <a:off x="2609" y="2281"/>
                  <a:ext cx="339" cy="296"/>
                  <a:chOff x="2609" y="2281"/>
                  <a:chExt cx="339" cy="296"/>
                </a:xfrm>
              </p:grpSpPr>
              <p:grpSp>
                <p:nvGrpSpPr>
                  <p:cNvPr id="362547" name="Group 51"/>
                  <p:cNvGrpSpPr>
                    <a:grpSpLocks/>
                  </p:cNvGrpSpPr>
                  <p:nvPr/>
                </p:nvGrpSpPr>
                <p:grpSpPr bwMode="auto">
                  <a:xfrm>
                    <a:off x="2723" y="2423"/>
                    <a:ext cx="195" cy="114"/>
                    <a:chOff x="2723" y="2423"/>
                    <a:chExt cx="195" cy="114"/>
                  </a:xfrm>
                </p:grpSpPr>
                <p:sp>
                  <p:nvSpPr>
                    <p:cNvPr id="362548" name="Freeform 52"/>
                    <p:cNvSpPr>
                      <a:spLocks/>
                    </p:cNvSpPr>
                    <p:nvPr/>
                  </p:nvSpPr>
                  <p:spPr bwMode="auto">
                    <a:xfrm>
                      <a:off x="2723" y="2495"/>
                      <a:ext cx="93" cy="42"/>
                    </a:xfrm>
                    <a:custGeom>
                      <a:avLst/>
                      <a:gdLst/>
                      <a:ahLst/>
                      <a:cxnLst>
                        <a:cxn ang="0">
                          <a:pos x="186" y="10"/>
                        </a:cxn>
                        <a:cxn ang="0">
                          <a:pos x="172" y="6"/>
                        </a:cxn>
                        <a:cxn ang="0">
                          <a:pos x="162" y="0"/>
                        </a:cxn>
                        <a:cxn ang="0">
                          <a:pos x="140" y="6"/>
                        </a:cxn>
                        <a:cxn ang="0">
                          <a:pos x="114" y="6"/>
                        </a:cxn>
                        <a:cxn ang="0">
                          <a:pos x="82" y="8"/>
                        </a:cxn>
                        <a:cxn ang="0">
                          <a:pos x="54" y="8"/>
                        </a:cxn>
                        <a:cxn ang="0">
                          <a:pos x="44" y="0"/>
                        </a:cxn>
                        <a:cxn ang="0">
                          <a:pos x="30" y="0"/>
                        </a:cxn>
                        <a:cxn ang="0">
                          <a:pos x="24" y="10"/>
                        </a:cxn>
                        <a:cxn ang="0">
                          <a:pos x="22" y="22"/>
                        </a:cxn>
                        <a:cxn ang="0">
                          <a:pos x="16" y="38"/>
                        </a:cxn>
                        <a:cxn ang="0">
                          <a:pos x="10" y="54"/>
                        </a:cxn>
                        <a:cxn ang="0">
                          <a:pos x="0" y="66"/>
                        </a:cxn>
                        <a:cxn ang="0">
                          <a:pos x="10" y="78"/>
                        </a:cxn>
                        <a:cxn ang="0">
                          <a:pos x="12" y="86"/>
                        </a:cxn>
                        <a:cxn ang="0">
                          <a:pos x="22" y="72"/>
                        </a:cxn>
                        <a:cxn ang="0">
                          <a:pos x="40" y="54"/>
                        </a:cxn>
                        <a:cxn ang="0">
                          <a:pos x="50" y="44"/>
                        </a:cxn>
                        <a:cxn ang="0">
                          <a:pos x="66" y="36"/>
                        </a:cxn>
                        <a:cxn ang="0">
                          <a:pos x="82" y="32"/>
                        </a:cxn>
                        <a:cxn ang="0">
                          <a:pos x="102" y="30"/>
                        </a:cxn>
                        <a:cxn ang="0">
                          <a:pos x="126" y="28"/>
                        </a:cxn>
                        <a:cxn ang="0">
                          <a:pos x="144" y="26"/>
                        </a:cxn>
                        <a:cxn ang="0">
                          <a:pos x="160" y="26"/>
                        </a:cxn>
                        <a:cxn ang="0">
                          <a:pos x="168" y="18"/>
                        </a:cxn>
                        <a:cxn ang="0">
                          <a:pos x="186" y="10"/>
                        </a:cxn>
                      </a:cxnLst>
                      <a:rect l="0" t="0" r="r" b="b"/>
                      <a:pathLst>
                        <a:path w="186" h="86">
                          <a:moveTo>
                            <a:pt x="186" y="10"/>
                          </a:moveTo>
                          <a:lnTo>
                            <a:pt x="172" y="6"/>
                          </a:lnTo>
                          <a:lnTo>
                            <a:pt x="162" y="0"/>
                          </a:lnTo>
                          <a:lnTo>
                            <a:pt x="140" y="6"/>
                          </a:lnTo>
                          <a:lnTo>
                            <a:pt x="114" y="6"/>
                          </a:lnTo>
                          <a:lnTo>
                            <a:pt x="82" y="8"/>
                          </a:lnTo>
                          <a:lnTo>
                            <a:pt x="54" y="8"/>
                          </a:lnTo>
                          <a:lnTo>
                            <a:pt x="44" y="0"/>
                          </a:lnTo>
                          <a:lnTo>
                            <a:pt x="30" y="0"/>
                          </a:lnTo>
                          <a:lnTo>
                            <a:pt x="24" y="10"/>
                          </a:lnTo>
                          <a:lnTo>
                            <a:pt x="22" y="22"/>
                          </a:lnTo>
                          <a:lnTo>
                            <a:pt x="16" y="38"/>
                          </a:lnTo>
                          <a:lnTo>
                            <a:pt x="10" y="54"/>
                          </a:lnTo>
                          <a:lnTo>
                            <a:pt x="0" y="66"/>
                          </a:lnTo>
                          <a:lnTo>
                            <a:pt x="10" y="78"/>
                          </a:lnTo>
                          <a:lnTo>
                            <a:pt x="12" y="86"/>
                          </a:lnTo>
                          <a:lnTo>
                            <a:pt x="22" y="72"/>
                          </a:lnTo>
                          <a:lnTo>
                            <a:pt x="40" y="54"/>
                          </a:lnTo>
                          <a:lnTo>
                            <a:pt x="50" y="44"/>
                          </a:lnTo>
                          <a:lnTo>
                            <a:pt x="66" y="36"/>
                          </a:lnTo>
                          <a:lnTo>
                            <a:pt x="82" y="32"/>
                          </a:lnTo>
                          <a:lnTo>
                            <a:pt x="102" y="30"/>
                          </a:lnTo>
                          <a:lnTo>
                            <a:pt x="126" y="28"/>
                          </a:lnTo>
                          <a:lnTo>
                            <a:pt x="144" y="26"/>
                          </a:lnTo>
                          <a:lnTo>
                            <a:pt x="160" y="26"/>
                          </a:lnTo>
                          <a:lnTo>
                            <a:pt x="168" y="18"/>
                          </a:lnTo>
                          <a:lnTo>
                            <a:pt x="186" y="10"/>
                          </a:lnTo>
                          <a:close/>
                        </a:path>
                      </a:pathLst>
                    </a:custGeom>
                    <a:solidFill>
                      <a:srgbClr val="5F5F5F"/>
                    </a:solidFill>
                    <a:ln w="9525">
                      <a:noFill/>
                      <a:round/>
                      <a:headEnd/>
                      <a:tailEnd/>
                    </a:ln>
                  </p:spPr>
                  <p:txBody>
                    <a:bodyPr/>
                    <a:lstStyle/>
                    <a:p>
                      <a:endParaRPr lang="en-GB"/>
                    </a:p>
                  </p:txBody>
                </p:sp>
                <p:sp>
                  <p:nvSpPr>
                    <p:cNvPr id="362549" name="Freeform 53"/>
                    <p:cNvSpPr>
                      <a:spLocks/>
                    </p:cNvSpPr>
                    <p:nvPr/>
                  </p:nvSpPr>
                  <p:spPr bwMode="auto">
                    <a:xfrm>
                      <a:off x="2855" y="2423"/>
                      <a:ext cx="63" cy="72"/>
                    </a:xfrm>
                    <a:custGeom>
                      <a:avLst/>
                      <a:gdLst/>
                      <a:ahLst/>
                      <a:cxnLst>
                        <a:cxn ang="0">
                          <a:pos x="0" y="143"/>
                        </a:cxn>
                        <a:cxn ang="0">
                          <a:pos x="30" y="99"/>
                        </a:cxn>
                        <a:cxn ang="0">
                          <a:pos x="58" y="83"/>
                        </a:cxn>
                        <a:cxn ang="0">
                          <a:pos x="80" y="73"/>
                        </a:cxn>
                        <a:cxn ang="0">
                          <a:pos x="96" y="55"/>
                        </a:cxn>
                        <a:cxn ang="0">
                          <a:pos x="110" y="42"/>
                        </a:cxn>
                        <a:cxn ang="0">
                          <a:pos x="122" y="30"/>
                        </a:cxn>
                        <a:cxn ang="0">
                          <a:pos x="120" y="30"/>
                        </a:cxn>
                        <a:cxn ang="0">
                          <a:pos x="126" y="14"/>
                        </a:cxn>
                        <a:cxn ang="0">
                          <a:pos x="122" y="6"/>
                        </a:cxn>
                        <a:cxn ang="0">
                          <a:pos x="114" y="0"/>
                        </a:cxn>
                        <a:cxn ang="0">
                          <a:pos x="112" y="0"/>
                        </a:cxn>
                        <a:cxn ang="0">
                          <a:pos x="96" y="4"/>
                        </a:cxn>
                        <a:cxn ang="0">
                          <a:pos x="90" y="18"/>
                        </a:cxn>
                        <a:cxn ang="0">
                          <a:pos x="82" y="30"/>
                        </a:cxn>
                        <a:cxn ang="0">
                          <a:pos x="68" y="40"/>
                        </a:cxn>
                        <a:cxn ang="0">
                          <a:pos x="48" y="55"/>
                        </a:cxn>
                        <a:cxn ang="0">
                          <a:pos x="36" y="79"/>
                        </a:cxn>
                        <a:cxn ang="0">
                          <a:pos x="22" y="103"/>
                        </a:cxn>
                        <a:cxn ang="0">
                          <a:pos x="12" y="119"/>
                        </a:cxn>
                        <a:cxn ang="0">
                          <a:pos x="0" y="143"/>
                        </a:cxn>
                      </a:cxnLst>
                      <a:rect l="0" t="0" r="r" b="b"/>
                      <a:pathLst>
                        <a:path w="126" h="143">
                          <a:moveTo>
                            <a:pt x="0" y="143"/>
                          </a:moveTo>
                          <a:lnTo>
                            <a:pt x="30" y="99"/>
                          </a:lnTo>
                          <a:lnTo>
                            <a:pt x="58" y="83"/>
                          </a:lnTo>
                          <a:lnTo>
                            <a:pt x="80" y="73"/>
                          </a:lnTo>
                          <a:lnTo>
                            <a:pt x="96" y="55"/>
                          </a:lnTo>
                          <a:lnTo>
                            <a:pt x="110" y="42"/>
                          </a:lnTo>
                          <a:lnTo>
                            <a:pt x="122" y="30"/>
                          </a:lnTo>
                          <a:lnTo>
                            <a:pt x="120" y="30"/>
                          </a:lnTo>
                          <a:lnTo>
                            <a:pt x="126" y="14"/>
                          </a:lnTo>
                          <a:lnTo>
                            <a:pt x="122" y="6"/>
                          </a:lnTo>
                          <a:lnTo>
                            <a:pt x="114" y="0"/>
                          </a:lnTo>
                          <a:lnTo>
                            <a:pt x="112" y="0"/>
                          </a:lnTo>
                          <a:lnTo>
                            <a:pt x="96" y="4"/>
                          </a:lnTo>
                          <a:lnTo>
                            <a:pt x="90" y="18"/>
                          </a:lnTo>
                          <a:lnTo>
                            <a:pt x="82" y="30"/>
                          </a:lnTo>
                          <a:lnTo>
                            <a:pt x="68" y="40"/>
                          </a:lnTo>
                          <a:lnTo>
                            <a:pt x="48" y="55"/>
                          </a:lnTo>
                          <a:lnTo>
                            <a:pt x="36" y="79"/>
                          </a:lnTo>
                          <a:lnTo>
                            <a:pt x="22" y="103"/>
                          </a:lnTo>
                          <a:lnTo>
                            <a:pt x="12" y="119"/>
                          </a:lnTo>
                          <a:lnTo>
                            <a:pt x="0" y="143"/>
                          </a:lnTo>
                          <a:close/>
                        </a:path>
                      </a:pathLst>
                    </a:custGeom>
                    <a:solidFill>
                      <a:srgbClr val="5F5F5F"/>
                    </a:solidFill>
                    <a:ln w="9525">
                      <a:noFill/>
                      <a:round/>
                      <a:headEnd/>
                      <a:tailEnd/>
                    </a:ln>
                  </p:spPr>
                  <p:txBody>
                    <a:bodyPr/>
                    <a:lstStyle/>
                    <a:p>
                      <a:endParaRPr lang="en-GB"/>
                    </a:p>
                  </p:txBody>
                </p:sp>
              </p:grpSp>
              <p:grpSp>
                <p:nvGrpSpPr>
                  <p:cNvPr id="362550" name="Group 54"/>
                  <p:cNvGrpSpPr>
                    <a:grpSpLocks/>
                  </p:cNvGrpSpPr>
                  <p:nvPr/>
                </p:nvGrpSpPr>
                <p:grpSpPr bwMode="auto">
                  <a:xfrm>
                    <a:off x="2609" y="2281"/>
                    <a:ext cx="339" cy="296"/>
                    <a:chOff x="2609" y="2281"/>
                    <a:chExt cx="339" cy="296"/>
                  </a:xfrm>
                </p:grpSpPr>
                <p:grpSp>
                  <p:nvGrpSpPr>
                    <p:cNvPr id="362551" name="Group 55"/>
                    <p:cNvGrpSpPr>
                      <a:grpSpLocks/>
                    </p:cNvGrpSpPr>
                    <p:nvPr/>
                  </p:nvGrpSpPr>
                  <p:grpSpPr bwMode="auto">
                    <a:xfrm>
                      <a:off x="2609" y="2281"/>
                      <a:ext cx="339" cy="296"/>
                      <a:chOff x="2609" y="2281"/>
                      <a:chExt cx="339" cy="296"/>
                    </a:xfrm>
                  </p:grpSpPr>
                  <p:sp>
                    <p:nvSpPr>
                      <p:cNvPr id="362552" name="Freeform 56"/>
                      <p:cNvSpPr>
                        <a:spLocks/>
                      </p:cNvSpPr>
                      <p:nvPr/>
                    </p:nvSpPr>
                    <p:spPr bwMode="auto">
                      <a:xfrm>
                        <a:off x="2609" y="2281"/>
                        <a:ext cx="339" cy="296"/>
                      </a:xfrm>
                      <a:custGeom>
                        <a:avLst/>
                        <a:gdLst/>
                        <a:ahLst/>
                        <a:cxnLst>
                          <a:cxn ang="0">
                            <a:pos x="38" y="500"/>
                          </a:cxn>
                          <a:cxn ang="0">
                            <a:pos x="68" y="530"/>
                          </a:cxn>
                          <a:cxn ang="0">
                            <a:pos x="92" y="560"/>
                          </a:cxn>
                          <a:cxn ang="0">
                            <a:pos x="126" y="578"/>
                          </a:cxn>
                          <a:cxn ang="0">
                            <a:pos x="140" y="592"/>
                          </a:cxn>
                          <a:cxn ang="0">
                            <a:pos x="146" y="536"/>
                          </a:cxn>
                          <a:cxn ang="0">
                            <a:pos x="158" y="484"/>
                          </a:cxn>
                          <a:cxn ang="0">
                            <a:pos x="168" y="440"/>
                          </a:cxn>
                          <a:cxn ang="0">
                            <a:pos x="174" y="404"/>
                          </a:cxn>
                          <a:cxn ang="0">
                            <a:pos x="170" y="358"/>
                          </a:cxn>
                          <a:cxn ang="0">
                            <a:pos x="156" y="329"/>
                          </a:cxn>
                          <a:cxn ang="0">
                            <a:pos x="140" y="315"/>
                          </a:cxn>
                          <a:cxn ang="0">
                            <a:pos x="181" y="321"/>
                          </a:cxn>
                          <a:cxn ang="0">
                            <a:pos x="233" y="309"/>
                          </a:cxn>
                          <a:cxn ang="0">
                            <a:pos x="265" y="293"/>
                          </a:cxn>
                          <a:cxn ang="0">
                            <a:pos x="301" y="279"/>
                          </a:cxn>
                          <a:cxn ang="0">
                            <a:pos x="341" y="263"/>
                          </a:cxn>
                          <a:cxn ang="0">
                            <a:pos x="377" y="249"/>
                          </a:cxn>
                          <a:cxn ang="0">
                            <a:pos x="403" y="231"/>
                          </a:cxn>
                          <a:cxn ang="0">
                            <a:pos x="441" y="197"/>
                          </a:cxn>
                          <a:cxn ang="0">
                            <a:pos x="441" y="195"/>
                          </a:cxn>
                          <a:cxn ang="0">
                            <a:pos x="459" y="159"/>
                          </a:cxn>
                          <a:cxn ang="0">
                            <a:pos x="475" y="129"/>
                          </a:cxn>
                          <a:cxn ang="0">
                            <a:pos x="507" y="137"/>
                          </a:cxn>
                          <a:cxn ang="0">
                            <a:pos x="547" y="159"/>
                          </a:cxn>
                          <a:cxn ang="0">
                            <a:pos x="585" y="185"/>
                          </a:cxn>
                          <a:cxn ang="0">
                            <a:pos x="613" y="215"/>
                          </a:cxn>
                          <a:cxn ang="0">
                            <a:pos x="633" y="251"/>
                          </a:cxn>
                          <a:cxn ang="0">
                            <a:pos x="649" y="285"/>
                          </a:cxn>
                          <a:cxn ang="0">
                            <a:pos x="657" y="321"/>
                          </a:cxn>
                          <a:cxn ang="0">
                            <a:pos x="679" y="350"/>
                          </a:cxn>
                          <a:cxn ang="0">
                            <a:pos x="673" y="291"/>
                          </a:cxn>
                          <a:cxn ang="0">
                            <a:pos x="661" y="255"/>
                          </a:cxn>
                          <a:cxn ang="0">
                            <a:pos x="645" y="215"/>
                          </a:cxn>
                          <a:cxn ang="0">
                            <a:pos x="637" y="171"/>
                          </a:cxn>
                          <a:cxn ang="0">
                            <a:pos x="603" y="129"/>
                          </a:cxn>
                          <a:cxn ang="0">
                            <a:pos x="555" y="76"/>
                          </a:cxn>
                          <a:cxn ang="0">
                            <a:pos x="525" y="46"/>
                          </a:cxn>
                          <a:cxn ang="0">
                            <a:pos x="501" y="24"/>
                          </a:cxn>
                          <a:cxn ang="0">
                            <a:pos x="475" y="12"/>
                          </a:cxn>
                          <a:cxn ang="0">
                            <a:pos x="451" y="4"/>
                          </a:cxn>
                          <a:cxn ang="0">
                            <a:pos x="415" y="4"/>
                          </a:cxn>
                          <a:cxn ang="0">
                            <a:pos x="401" y="4"/>
                          </a:cxn>
                          <a:cxn ang="0">
                            <a:pos x="355" y="0"/>
                          </a:cxn>
                          <a:cxn ang="0">
                            <a:pos x="293" y="0"/>
                          </a:cxn>
                          <a:cxn ang="0">
                            <a:pos x="235" y="16"/>
                          </a:cxn>
                          <a:cxn ang="0">
                            <a:pos x="187" y="34"/>
                          </a:cxn>
                          <a:cxn ang="0">
                            <a:pos x="144" y="48"/>
                          </a:cxn>
                          <a:cxn ang="0">
                            <a:pos x="110" y="64"/>
                          </a:cxn>
                          <a:cxn ang="0">
                            <a:pos x="86" y="81"/>
                          </a:cxn>
                          <a:cxn ang="0">
                            <a:pos x="66" y="99"/>
                          </a:cxn>
                          <a:cxn ang="0">
                            <a:pos x="44" y="123"/>
                          </a:cxn>
                          <a:cxn ang="0">
                            <a:pos x="24" y="153"/>
                          </a:cxn>
                          <a:cxn ang="0">
                            <a:pos x="8" y="177"/>
                          </a:cxn>
                          <a:cxn ang="0">
                            <a:pos x="0" y="209"/>
                          </a:cxn>
                          <a:cxn ang="0">
                            <a:pos x="0" y="255"/>
                          </a:cxn>
                          <a:cxn ang="0">
                            <a:pos x="0" y="297"/>
                          </a:cxn>
                          <a:cxn ang="0">
                            <a:pos x="6" y="338"/>
                          </a:cxn>
                          <a:cxn ang="0">
                            <a:pos x="6" y="388"/>
                          </a:cxn>
                          <a:cxn ang="0">
                            <a:pos x="8" y="428"/>
                          </a:cxn>
                          <a:cxn ang="0">
                            <a:pos x="18" y="454"/>
                          </a:cxn>
                          <a:cxn ang="0">
                            <a:pos x="38" y="500"/>
                          </a:cxn>
                        </a:cxnLst>
                        <a:rect l="0" t="0" r="r" b="b"/>
                        <a:pathLst>
                          <a:path w="679" h="592">
                            <a:moveTo>
                              <a:pt x="38" y="500"/>
                            </a:moveTo>
                            <a:lnTo>
                              <a:pt x="68" y="530"/>
                            </a:lnTo>
                            <a:lnTo>
                              <a:pt x="92" y="560"/>
                            </a:lnTo>
                            <a:lnTo>
                              <a:pt x="126" y="578"/>
                            </a:lnTo>
                            <a:lnTo>
                              <a:pt x="140" y="592"/>
                            </a:lnTo>
                            <a:lnTo>
                              <a:pt x="146" y="536"/>
                            </a:lnTo>
                            <a:lnTo>
                              <a:pt x="158" y="484"/>
                            </a:lnTo>
                            <a:lnTo>
                              <a:pt x="168" y="440"/>
                            </a:lnTo>
                            <a:lnTo>
                              <a:pt x="174" y="404"/>
                            </a:lnTo>
                            <a:lnTo>
                              <a:pt x="170" y="358"/>
                            </a:lnTo>
                            <a:lnTo>
                              <a:pt x="156" y="329"/>
                            </a:lnTo>
                            <a:lnTo>
                              <a:pt x="140" y="315"/>
                            </a:lnTo>
                            <a:lnTo>
                              <a:pt x="181" y="321"/>
                            </a:lnTo>
                            <a:lnTo>
                              <a:pt x="233" y="309"/>
                            </a:lnTo>
                            <a:lnTo>
                              <a:pt x="265" y="293"/>
                            </a:lnTo>
                            <a:lnTo>
                              <a:pt x="301" y="279"/>
                            </a:lnTo>
                            <a:lnTo>
                              <a:pt x="341" y="263"/>
                            </a:lnTo>
                            <a:lnTo>
                              <a:pt x="377" y="249"/>
                            </a:lnTo>
                            <a:lnTo>
                              <a:pt x="403" y="231"/>
                            </a:lnTo>
                            <a:lnTo>
                              <a:pt x="441" y="197"/>
                            </a:lnTo>
                            <a:lnTo>
                              <a:pt x="441" y="195"/>
                            </a:lnTo>
                            <a:lnTo>
                              <a:pt x="459" y="159"/>
                            </a:lnTo>
                            <a:lnTo>
                              <a:pt x="475" y="129"/>
                            </a:lnTo>
                            <a:lnTo>
                              <a:pt x="507" y="137"/>
                            </a:lnTo>
                            <a:lnTo>
                              <a:pt x="547" y="159"/>
                            </a:lnTo>
                            <a:lnTo>
                              <a:pt x="585" y="185"/>
                            </a:lnTo>
                            <a:lnTo>
                              <a:pt x="613" y="215"/>
                            </a:lnTo>
                            <a:lnTo>
                              <a:pt x="633" y="251"/>
                            </a:lnTo>
                            <a:lnTo>
                              <a:pt x="649" y="285"/>
                            </a:lnTo>
                            <a:lnTo>
                              <a:pt x="657" y="321"/>
                            </a:lnTo>
                            <a:lnTo>
                              <a:pt x="679" y="350"/>
                            </a:lnTo>
                            <a:lnTo>
                              <a:pt x="673" y="291"/>
                            </a:lnTo>
                            <a:lnTo>
                              <a:pt x="661" y="255"/>
                            </a:lnTo>
                            <a:lnTo>
                              <a:pt x="645" y="215"/>
                            </a:lnTo>
                            <a:lnTo>
                              <a:pt x="637" y="171"/>
                            </a:lnTo>
                            <a:lnTo>
                              <a:pt x="603" y="129"/>
                            </a:lnTo>
                            <a:lnTo>
                              <a:pt x="555" y="76"/>
                            </a:lnTo>
                            <a:lnTo>
                              <a:pt x="525" y="46"/>
                            </a:lnTo>
                            <a:lnTo>
                              <a:pt x="501" y="24"/>
                            </a:lnTo>
                            <a:lnTo>
                              <a:pt x="475" y="12"/>
                            </a:lnTo>
                            <a:lnTo>
                              <a:pt x="451" y="4"/>
                            </a:lnTo>
                            <a:lnTo>
                              <a:pt x="415" y="4"/>
                            </a:lnTo>
                            <a:lnTo>
                              <a:pt x="401" y="4"/>
                            </a:lnTo>
                            <a:lnTo>
                              <a:pt x="355" y="0"/>
                            </a:lnTo>
                            <a:lnTo>
                              <a:pt x="293" y="0"/>
                            </a:lnTo>
                            <a:lnTo>
                              <a:pt x="235" y="16"/>
                            </a:lnTo>
                            <a:lnTo>
                              <a:pt x="187" y="34"/>
                            </a:lnTo>
                            <a:lnTo>
                              <a:pt x="144" y="48"/>
                            </a:lnTo>
                            <a:lnTo>
                              <a:pt x="110" y="64"/>
                            </a:lnTo>
                            <a:lnTo>
                              <a:pt x="86" y="81"/>
                            </a:lnTo>
                            <a:lnTo>
                              <a:pt x="66" y="99"/>
                            </a:lnTo>
                            <a:lnTo>
                              <a:pt x="44" y="123"/>
                            </a:lnTo>
                            <a:lnTo>
                              <a:pt x="24" y="153"/>
                            </a:lnTo>
                            <a:lnTo>
                              <a:pt x="8" y="177"/>
                            </a:lnTo>
                            <a:lnTo>
                              <a:pt x="0" y="209"/>
                            </a:lnTo>
                            <a:lnTo>
                              <a:pt x="0" y="255"/>
                            </a:lnTo>
                            <a:lnTo>
                              <a:pt x="0" y="297"/>
                            </a:lnTo>
                            <a:lnTo>
                              <a:pt x="6" y="338"/>
                            </a:lnTo>
                            <a:lnTo>
                              <a:pt x="6" y="388"/>
                            </a:lnTo>
                            <a:lnTo>
                              <a:pt x="8" y="428"/>
                            </a:lnTo>
                            <a:lnTo>
                              <a:pt x="18" y="454"/>
                            </a:lnTo>
                            <a:lnTo>
                              <a:pt x="38" y="500"/>
                            </a:lnTo>
                            <a:close/>
                          </a:path>
                        </a:pathLst>
                      </a:custGeom>
                      <a:solidFill>
                        <a:srgbClr val="5F5F5F"/>
                      </a:solidFill>
                      <a:ln w="9525">
                        <a:noFill/>
                        <a:round/>
                        <a:headEnd/>
                        <a:tailEnd/>
                      </a:ln>
                    </p:spPr>
                    <p:txBody>
                      <a:bodyPr/>
                      <a:lstStyle/>
                      <a:p>
                        <a:endParaRPr lang="en-GB"/>
                      </a:p>
                    </p:txBody>
                  </p:sp>
                  <p:sp>
                    <p:nvSpPr>
                      <p:cNvPr id="362553" name="Freeform 57"/>
                      <p:cNvSpPr>
                        <a:spLocks/>
                      </p:cNvSpPr>
                      <p:nvPr/>
                    </p:nvSpPr>
                    <p:spPr bwMode="auto">
                      <a:xfrm>
                        <a:off x="2624" y="2288"/>
                        <a:ext cx="207" cy="263"/>
                      </a:xfrm>
                      <a:custGeom>
                        <a:avLst/>
                        <a:gdLst/>
                        <a:ahLst/>
                        <a:cxnLst>
                          <a:cxn ang="0">
                            <a:pos x="281" y="4"/>
                          </a:cxn>
                          <a:cxn ang="0">
                            <a:pos x="327" y="0"/>
                          </a:cxn>
                          <a:cxn ang="0">
                            <a:pos x="375" y="12"/>
                          </a:cxn>
                          <a:cxn ang="0">
                            <a:pos x="403" y="56"/>
                          </a:cxn>
                          <a:cxn ang="0">
                            <a:pos x="415" y="93"/>
                          </a:cxn>
                          <a:cxn ang="0">
                            <a:pos x="395" y="143"/>
                          </a:cxn>
                          <a:cxn ang="0">
                            <a:pos x="359" y="187"/>
                          </a:cxn>
                          <a:cxn ang="0">
                            <a:pos x="317" y="219"/>
                          </a:cxn>
                          <a:cxn ang="0">
                            <a:pos x="257" y="239"/>
                          </a:cxn>
                          <a:cxn ang="0">
                            <a:pos x="209" y="257"/>
                          </a:cxn>
                          <a:cxn ang="0">
                            <a:pos x="179" y="263"/>
                          </a:cxn>
                          <a:cxn ang="0">
                            <a:pos x="201" y="269"/>
                          </a:cxn>
                          <a:cxn ang="0">
                            <a:pos x="159" y="287"/>
                          </a:cxn>
                          <a:cxn ang="0">
                            <a:pos x="102" y="287"/>
                          </a:cxn>
                          <a:cxn ang="0">
                            <a:pos x="108" y="326"/>
                          </a:cxn>
                          <a:cxn ang="0">
                            <a:pos x="116" y="394"/>
                          </a:cxn>
                          <a:cxn ang="0">
                            <a:pos x="122" y="452"/>
                          </a:cxn>
                          <a:cxn ang="0">
                            <a:pos x="102" y="522"/>
                          </a:cxn>
                          <a:cxn ang="0">
                            <a:pos x="80" y="512"/>
                          </a:cxn>
                          <a:cxn ang="0">
                            <a:pos x="12" y="456"/>
                          </a:cxn>
                          <a:cxn ang="0">
                            <a:pos x="34" y="416"/>
                          </a:cxn>
                          <a:cxn ang="0">
                            <a:pos x="30" y="368"/>
                          </a:cxn>
                          <a:cxn ang="0">
                            <a:pos x="36" y="362"/>
                          </a:cxn>
                          <a:cxn ang="0">
                            <a:pos x="40" y="328"/>
                          </a:cxn>
                          <a:cxn ang="0">
                            <a:pos x="0" y="243"/>
                          </a:cxn>
                          <a:cxn ang="0">
                            <a:pos x="6" y="229"/>
                          </a:cxn>
                          <a:cxn ang="0">
                            <a:pos x="64" y="225"/>
                          </a:cxn>
                          <a:cxn ang="0">
                            <a:pos x="76" y="199"/>
                          </a:cxn>
                          <a:cxn ang="0">
                            <a:pos x="24" y="165"/>
                          </a:cxn>
                          <a:cxn ang="0">
                            <a:pos x="104" y="187"/>
                          </a:cxn>
                          <a:cxn ang="0">
                            <a:pos x="167" y="193"/>
                          </a:cxn>
                          <a:cxn ang="0">
                            <a:pos x="213" y="185"/>
                          </a:cxn>
                          <a:cxn ang="0">
                            <a:pos x="243" y="165"/>
                          </a:cxn>
                          <a:cxn ang="0">
                            <a:pos x="177" y="155"/>
                          </a:cxn>
                          <a:cxn ang="0">
                            <a:pos x="106" y="155"/>
                          </a:cxn>
                          <a:cxn ang="0">
                            <a:pos x="100" y="143"/>
                          </a:cxn>
                          <a:cxn ang="0">
                            <a:pos x="48" y="135"/>
                          </a:cxn>
                          <a:cxn ang="0">
                            <a:pos x="66" y="125"/>
                          </a:cxn>
                          <a:cxn ang="0">
                            <a:pos x="108" y="111"/>
                          </a:cxn>
                          <a:cxn ang="0">
                            <a:pos x="96" y="107"/>
                          </a:cxn>
                          <a:cxn ang="0">
                            <a:pos x="114" y="81"/>
                          </a:cxn>
                          <a:cxn ang="0">
                            <a:pos x="132" y="75"/>
                          </a:cxn>
                          <a:cxn ang="0">
                            <a:pos x="193" y="87"/>
                          </a:cxn>
                          <a:cxn ang="0">
                            <a:pos x="239" y="89"/>
                          </a:cxn>
                          <a:cxn ang="0">
                            <a:pos x="279" y="79"/>
                          </a:cxn>
                          <a:cxn ang="0">
                            <a:pos x="305" y="65"/>
                          </a:cxn>
                          <a:cxn ang="0">
                            <a:pos x="253" y="62"/>
                          </a:cxn>
                          <a:cxn ang="0">
                            <a:pos x="267" y="54"/>
                          </a:cxn>
                          <a:cxn ang="0">
                            <a:pos x="315" y="44"/>
                          </a:cxn>
                          <a:cxn ang="0">
                            <a:pos x="305" y="36"/>
                          </a:cxn>
                          <a:cxn ang="0">
                            <a:pos x="329" y="16"/>
                          </a:cxn>
                          <a:cxn ang="0">
                            <a:pos x="275" y="18"/>
                          </a:cxn>
                        </a:cxnLst>
                        <a:rect l="0" t="0" r="r" b="b"/>
                        <a:pathLst>
                          <a:path w="415" h="526">
                            <a:moveTo>
                              <a:pt x="257" y="16"/>
                            </a:moveTo>
                            <a:lnTo>
                              <a:pt x="281" y="4"/>
                            </a:lnTo>
                            <a:lnTo>
                              <a:pt x="305" y="0"/>
                            </a:lnTo>
                            <a:lnTo>
                              <a:pt x="327" y="0"/>
                            </a:lnTo>
                            <a:lnTo>
                              <a:pt x="359" y="6"/>
                            </a:lnTo>
                            <a:lnTo>
                              <a:pt x="375" y="12"/>
                            </a:lnTo>
                            <a:lnTo>
                              <a:pt x="389" y="30"/>
                            </a:lnTo>
                            <a:lnTo>
                              <a:pt x="403" y="56"/>
                            </a:lnTo>
                            <a:lnTo>
                              <a:pt x="415" y="73"/>
                            </a:lnTo>
                            <a:lnTo>
                              <a:pt x="415" y="93"/>
                            </a:lnTo>
                            <a:lnTo>
                              <a:pt x="413" y="115"/>
                            </a:lnTo>
                            <a:lnTo>
                              <a:pt x="395" y="143"/>
                            </a:lnTo>
                            <a:lnTo>
                              <a:pt x="379" y="167"/>
                            </a:lnTo>
                            <a:lnTo>
                              <a:pt x="359" y="187"/>
                            </a:lnTo>
                            <a:lnTo>
                              <a:pt x="335" y="205"/>
                            </a:lnTo>
                            <a:lnTo>
                              <a:pt x="317" y="219"/>
                            </a:lnTo>
                            <a:lnTo>
                              <a:pt x="287" y="227"/>
                            </a:lnTo>
                            <a:lnTo>
                              <a:pt x="257" y="239"/>
                            </a:lnTo>
                            <a:lnTo>
                              <a:pt x="231" y="249"/>
                            </a:lnTo>
                            <a:lnTo>
                              <a:pt x="209" y="257"/>
                            </a:lnTo>
                            <a:lnTo>
                              <a:pt x="191" y="257"/>
                            </a:lnTo>
                            <a:lnTo>
                              <a:pt x="179" y="263"/>
                            </a:lnTo>
                            <a:lnTo>
                              <a:pt x="173" y="269"/>
                            </a:lnTo>
                            <a:lnTo>
                              <a:pt x="201" y="269"/>
                            </a:lnTo>
                            <a:lnTo>
                              <a:pt x="183" y="279"/>
                            </a:lnTo>
                            <a:lnTo>
                              <a:pt x="159" y="287"/>
                            </a:lnTo>
                            <a:lnTo>
                              <a:pt x="126" y="287"/>
                            </a:lnTo>
                            <a:lnTo>
                              <a:pt x="102" y="287"/>
                            </a:lnTo>
                            <a:lnTo>
                              <a:pt x="94" y="293"/>
                            </a:lnTo>
                            <a:lnTo>
                              <a:pt x="108" y="326"/>
                            </a:lnTo>
                            <a:lnTo>
                              <a:pt x="116" y="362"/>
                            </a:lnTo>
                            <a:lnTo>
                              <a:pt x="116" y="394"/>
                            </a:lnTo>
                            <a:lnTo>
                              <a:pt x="116" y="428"/>
                            </a:lnTo>
                            <a:lnTo>
                              <a:pt x="122" y="452"/>
                            </a:lnTo>
                            <a:lnTo>
                              <a:pt x="114" y="484"/>
                            </a:lnTo>
                            <a:lnTo>
                              <a:pt x="102" y="522"/>
                            </a:lnTo>
                            <a:lnTo>
                              <a:pt x="90" y="526"/>
                            </a:lnTo>
                            <a:lnTo>
                              <a:pt x="80" y="512"/>
                            </a:lnTo>
                            <a:lnTo>
                              <a:pt x="46" y="476"/>
                            </a:lnTo>
                            <a:lnTo>
                              <a:pt x="12" y="456"/>
                            </a:lnTo>
                            <a:lnTo>
                              <a:pt x="50" y="456"/>
                            </a:lnTo>
                            <a:lnTo>
                              <a:pt x="34" y="416"/>
                            </a:lnTo>
                            <a:lnTo>
                              <a:pt x="14" y="398"/>
                            </a:lnTo>
                            <a:lnTo>
                              <a:pt x="30" y="368"/>
                            </a:lnTo>
                            <a:lnTo>
                              <a:pt x="20" y="358"/>
                            </a:lnTo>
                            <a:lnTo>
                              <a:pt x="36" y="362"/>
                            </a:lnTo>
                            <a:lnTo>
                              <a:pt x="18" y="326"/>
                            </a:lnTo>
                            <a:lnTo>
                              <a:pt x="40" y="328"/>
                            </a:lnTo>
                            <a:lnTo>
                              <a:pt x="4" y="283"/>
                            </a:lnTo>
                            <a:lnTo>
                              <a:pt x="0" y="243"/>
                            </a:lnTo>
                            <a:lnTo>
                              <a:pt x="18" y="257"/>
                            </a:lnTo>
                            <a:lnTo>
                              <a:pt x="6" y="229"/>
                            </a:lnTo>
                            <a:lnTo>
                              <a:pt x="48" y="233"/>
                            </a:lnTo>
                            <a:lnTo>
                              <a:pt x="64" y="225"/>
                            </a:lnTo>
                            <a:lnTo>
                              <a:pt x="46" y="203"/>
                            </a:lnTo>
                            <a:lnTo>
                              <a:pt x="76" y="199"/>
                            </a:lnTo>
                            <a:lnTo>
                              <a:pt x="48" y="183"/>
                            </a:lnTo>
                            <a:lnTo>
                              <a:pt x="24" y="165"/>
                            </a:lnTo>
                            <a:lnTo>
                              <a:pt x="72" y="179"/>
                            </a:lnTo>
                            <a:lnTo>
                              <a:pt x="104" y="187"/>
                            </a:lnTo>
                            <a:lnTo>
                              <a:pt x="132" y="189"/>
                            </a:lnTo>
                            <a:lnTo>
                              <a:pt x="167" y="193"/>
                            </a:lnTo>
                            <a:lnTo>
                              <a:pt x="201" y="191"/>
                            </a:lnTo>
                            <a:lnTo>
                              <a:pt x="213" y="185"/>
                            </a:lnTo>
                            <a:lnTo>
                              <a:pt x="203" y="171"/>
                            </a:lnTo>
                            <a:lnTo>
                              <a:pt x="243" y="165"/>
                            </a:lnTo>
                            <a:lnTo>
                              <a:pt x="209" y="159"/>
                            </a:lnTo>
                            <a:lnTo>
                              <a:pt x="177" y="155"/>
                            </a:lnTo>
                            <a:lnTo>
                              <a:pt x="142" y="155"/>
                            </a:lnTo>
                            <a:lnTo>
                              <a:pt x="106" y="155"/>
                            </a:lnTo>
                            <a:lnTo>
                              <a:pt x="132" y="135"/>
                            </a:lnTo>
                            <a:lnTo>
                              <a:pt x="100" y="143"/>
                            </a:lnTo>
                            <a:lnTo>
                              <a:pt x="72" y="139"/>
                            </a:lnTo>
                            <a:lnTo>
                              <a:pt x="48" y="135"/>
                            </a:lnTo>
                            <a:lnTo>
                              <a:pt x="34" y="133"/>
                            </a:lnTo>
                            <a:lnTo>
                              <a:pt x="66" y="125"/>
                            </a:lnTo>
                            <a:lnTo>
                              <a:pt x="90" y="119"/>
                            </a:lnTo>
                            <a:lnTo>
                              <a:pt x="108" y="111"/>
                            </a:lnTo>
                            <a:lnTo>
                              <a:pt x="118" y="107"/>
                            </a:lnTo>
                            <a:lnTo>
                              <a:pt x="96" y="107"/>
                            </a:lnTo>
                            <a:lnTo>
                              <a:pt x="136" y="87"/>
                            </a:lnTo>
                            <a:lnTo>
                              <a:pt x="114" y="81"/>
                            </a:lnTo>
                            <a:lnTo>
                              <a:pt x="96" y="81"/>
                            </a:lnTo>
                            <a:lnTo>
                              <a:pt x="132" y="75"/>
                            </a:lnTo>
                            <a:lnTo>
                              <a:pt x="173" y="79"/>
                            </a:lnTo>
                            <a:lnTo>
                              <a:pt x="193" y="87"/>
                            </a:lnTo>
                            <a:lnTo>
                              <a:pt x="217" y="89"/>
                            </a:lnTo>
                            <a:lnTo>
                              <a:pt x="239" y="89"/>
                            </a:lnTo>
                            <a:lnTo>
                              <a:pt x="263" y="87"/>
                            </a:lnTo>
                            <a:lnTo>
                              <a:pt x="279" y="79"/>
                            </a:lnTo>
                            <a:lnTo>
                              <a:pt x="295" y="71"/>
                            </a:lnTo>
                            <a:lnTo>
                              <a:pt x="305" y="65"/>
                            </a:lnTo>
                            <a:lnTo>
                              <a:pt x="281" y="65"/>
                            </a:lnTo>
                            <a:lnTo>
                              <a:pt x="253" y="62"/>
                            </a:lnTo>
                            <a:lnTo>
                              <a:pt x="215" y="60"/>
                            </a:lnTo>
                            <a:lnTo>
                              <a:pt x="267" y="54"/>
                            </a:lnTo>
                            <a:lnTo>
                              <a:pt x="295" y="48"/>
                            </a:lnTo>
                            <a:lnTo>
                              <a:pt x="315" y="44"/>
                            </a:lnTo>
                            <a:lnTo>
                              <a:pt x="329" y="34"/>
                            </a:lnTo>
                            <a:lnTo>
                              <a:pt x="305" y="36"/>
                            </a:lnTo>
                            <a:lnTo>
                              <a:pt x="317" y="20"/>
                            </a:lnTo>
                            <a:lnTo>
                              <a:pt x="329" y="16"/>
                            </a:lnTo>
                            <a:lnTo>
                              <a:pt x="299" y="16"/>
                            </a:lnTo>
                            <a:lnTo>
                              <a:pt x="275" y="18"/>
                            </a:lnTo>
                            <a:lnTo>
                              <a:pt x="257" y="16"/>
                            </a:lnTo>
                            <a:close/>
                          </a:path>
                        </a:pathLst>
                      </a:custGeom>
                      <a:solidFill>
                        <a:srgbClr val="3F3F3F"/>
                      </a:solidFill>
                      <a:ln w="9525">
                        <a:noFill/>
                        <a:round/>
                        <a:headEnd/>
                        <a:tailEnd/>
                      </a:ln>
                    </p:spPr>
                    <p:txBody>
                      <a:bodyPr/>
                      <a:lstStyle/>
                      <a:p>
                        <a:endParaRPr lang="en-GB"/>
                      </a:p>
                    </p:txBody>
                  </p:sp>
                </p:grpSp>
                <p:sp>
                  <p:nvSpPr>
                    <p:cNvPr id="362554" name="Freeform 58"/>
                    <p:cNvSpPr>
                      <a:spLocks/>
                    </p:cNvSpPr>
                    <p:nvPr/>
                  </p:nvSpPr>
                  <p:spPr bwMode="auto">
                    <a:xfrm>
                      <a:off x="2834" y="2286"/>
                      <a:ext cx="58" cy="68"/>
                    </a:xfrm>
                    <a:custGeom>
                      <a:avLst/>
                      <a:gdLst/>
                      <a:ahLst/>
                      <a:cxnLst>
                        <a:cxn ang="0">
                          <a:pos x="0" y="0"/>
                        </a:cxn>
                        <a:cxn ang="0">
                          <a:pos x="24" y="28"/>
                        </a:cxn>
                        <a:cxn ang="0">
                          <a:pos x="38" y="38"/>
                        </a:cxn>
                        <a:cxn ang="0">
                          <a:pos x="54" y="52"/>
                        </a:cxn>
                        <a:cxn ang="0">
                          <a:pos x="72" y="60"/>
                        </a:cxn>
                        <a:cxn ang="0">
                          <a:pos x="94" y="69"/>
                        </a:cxn>
                        <a:cxn ang="0">
                          <a:pos x="66" y="64"/>
                        </a:cxn>
                        <a:cxn ang="0">
                          <a:pos x="46" y="58"/>
                        </a:cxn>
                        <a:cxn ang="0">
                          <a:pos x="38" y="62"/>
                        </a:cxn>
                        <a:cxn ang="0">
                          <a:pos x="52" y="79"/>
                        </a:cxn>
                        <a:cxn ang="0">
                          <a:pos x="62" y="99"/>
                        </a:cxn>
                        <a:cxn ang="0">
                          <a:pos x="86" y="113"/>
                        </a:cxn>
                        <a:cxn ang="0">
                          <a:pos x="116" y="135"/>
                        </a:cxn>
                        <a:cxn ang="0">
                          <a:pos x="76" y="115"/>
                        </a:cxn>
                        <a:cxn ang="0">
                          <a:pos x="54" y="103"/>
                        </a:cxn>
                        <a:cxn ang="0">
                          <a:pos x="32" y="95"/>
                        </a:cxn>
                        <a:cxn ang="0">
                          <a:pos x="18" y="77"/>
                        </a:cxn>
                        <a:cxn ang="0">
                          <a:pos x="18" y="54"/>
                        </a:cxn>
                        <a:cxn ang="0">
                          <a:pos x="6" y="32"/>
                        </a:cxn>
                        <a:cxn ang="0">
                          <a:pos x="0" y="0"/>
                        </a:cxn>
                      </a:cxnLst>
                      <a:rect l="0" t="0" r="r" b="b"/>
                      <a:pathLst>
                        <a:path w="116" h="135">
                          <a:moveTo>
                            <a:pt x="0" y="0"/>
                          </a:moveTo>
                          <a:lnTo>
                            <a:pt x="24" y="28"/>
                          </a:lnTo>
                          <a:lnTo>
                            <a:pt x="38" y="38"/>
                          </a:lnTo>
                          <a:lnTo>
                            <a:pt x="54" y="52"/>
                          </a:lnTo>
                          <a:lnTo>
                            <a:pt x="72" y="60"/>
                          </a:lnTo>
                          <a:lnTo>
                            <a:pt x="94" y="69"/>
                          </a:lnTo>
                          <a:lnTo>
                            <a:pt x="66" y="64"/>
                          </a:lnTo>
                          <a:lnTo>
                            <a:pt x="46" y="58"/>
                          </a:lnTo>
                          <a:lnTo>
                            <a:pt x="38" y="62"/>
                          </a:lnTo>
                          <a:lnTo>
                            <a:pt x="52" y="79"/>
                          </a:lnTo>
                          <a:lnTo>
                            <a:pt x="62" y="99"/>
                          </a:lnTo>
                          <a:lnTo>
                            <a:pt x="86" y="113"/>
                          </a:lnTo>
                          <a:lnTo>
                            <a:pt x="116" y="135"/>
                          </a:lnTo>
                          <a:lnTo>
                            <a:pt x="76" y="115"/>
                          </a:lnTo>
                          <a:lnTo>
                            <a:pt x="54" y="103"/>
                          </a:lnTo>
                          <a:lnTo>
                            <a:pt x="32" y="95"/>
                          </a:lnTo>
                          <a:lnTo>
                            <a:pt x="18" y="77"/>
                          </a:lnTo>
                          <a:lnTo>
                            <a:pt x="18" y="54"/>
                          </a:lnTo>
                          <a:lnTo>
                            <a:pt x="6" y="32"/>
                          </a:lnTo>
                          <a:lnTo>
                            <a:pt x="0" y="0"/>
                          </a:lnTo>
                          <a:close/>
                        </a:path>
                      </a:pathLst>
                    </a:custGeom>
                    <a:solidFill>
                      <a:srgbClr val="3F3F3F"/>
                    </a:solidFill>
                    <a:ln w="9525">
                      <a:noFill/>
                      <a:round/>
                      <a:headEnd/>
                      <a:tailEnd/>
                    </a:ln>
                  </p:spPr>
                  <p:txBody>
                    <a:bodyPr/>
                    <a:lstStyle/>
                    <a:p>
                      <a:endParaRPr lang="en-GB"/>
                    </a:p>
                  </p:txBody>
                </p:sp>
              </p:grpSp>
            </p:grpSp>
          </p:grpSp>
        </p:grpSp>
        <p:sp>
          <p:nvSpPr>
            <p:cNvPr id="362555" name="Freeform 59"/>
            <p:cNvSpPr>
              <a:spLocks/>
            </p:cNvSpPr>
            <p:nvPr/>
          </p:nvSpPr>
          <p:spPr bwMode="auto">
            <a:xfrm>
              <a:off x="1000" y="3290"/>
              <a:ext cx="3658" cy="649"/>
            </a:xfrm>
            <a:custGeom>
              <a:avLst/>
              <a:gdLst/>
              <a:ahLst/>
              <a:cxnLst>
                <a:cxn ang="0">
                  <a:pos x="926" y="0"/>
                </a:cxn>
                <a:cxn ang="0">
                  <a:pos x="0" y="1299"/>
                </a:cxn>
                <a:cxn ang="0">
                  <a:pos x="7316" y="1299"/>
                </a:cxn>
                <a:cxn ang="0">
                  <a:pos x="6655" y="0"/>
                </a:cxn>
                <a:cxn ang="0">
                  <a:pos x="926" y="0"/>
                </a:cxn>
              </a:cxnLst>
              <a:rect l="0" t="0" r="r" b="b"/>
              <a:pathLst>
                <a:path w="7316" h="1299">
                  <a:moveTo>
                    <a:pt x="926" y="0"/>
                  </a:moveTo>
                  <a:lnTo>
                    <a:pt x="0" y="1299"/>
                  </a:lnTo>
                  <a:lnTo>
                    <a:pt x="7316" y="1299"/>
                  </a:lnTo>
                  <a:lnTo>
                    <a:pt x="6655" y="0"/>
                  </a:lnTo>
                  <a:lnTo>
                    <a:pt x="926" y="0"/>
                  </a:lnTo>
                  <a:close/>
                </a:path>
              </a:pathLst>
            </a:custGeom>
            <a:solidFill>
              <a:srgbClr val="3F1F00"/>
            </a:solidFill>
            <a:ln w="9525">
              <a:noFill/>
              <a:round/>
              <a:headEnd/>
              <a:tailEnd/>
            </a:ln>
          </p:spPr>
          <p:txBody>
            <a:bodyPr/>
            <a:lstStyle/>
            <a:p>
              <a:endParaRPr lang="en-GB"/>
            </a:p>
          </p:txBody>
        </p:sp>
        <p:grpSp>
          <p:nvGrpSpPr>
            <p:cNvPr id="362556" name="Group 60"/>
            <p:cNvGrpSpPr>
              <a:grpSpLocks/>
            </p:cNvGrpSpPr>
            <p:nvPr/>
          </p:nvGrpSpPr>
          <p:grpSpPr bwMode="auto">
            <a:xfrm>
              <a:off x="2283" y="3133"/>
              <a:ext cx="176" cy="181"/>
              <a:chOff x="2283" y="3133"/>
              <a:chExt cx="176" cy="181"/>
            </a:xfrm>
          </p:grpSpPr>
          <p:sp>
            <p:nvSpPr>
              <p:cNvPr id="362557" name="Freeform 61"/>
              <p:cNvSpPr>
                <a:spLocks/>
              </p:cNvSpPr>
              <p:nvPr/>
            </p:nvSpPr>
            <p:spPr bwMode="auto">
              <a:xfrm>
                <a:off x="2283" y="3133"/>
                <a:ext cx="175" cy="181"/>
              </a:xfrm>
              <a:custGeom>
                <a:avLst/>
                <a:gdLst/>
                <a:ahLst/>
                <a:cxnLst>
                  <a:cxn ang="0">
                    <a:pos x="58" y="56"/>
                  </a:cxn>
                  <a:cxn ang="0">
                    <a:pos x="110" y="8"/>
                  </a:cxn>
                  <a:cxn ang="0">
                    <a:pos x="140" y="0"/>
                  </a:cxn>
                  <a:cxn ang="0">
                    <a:pos x="202" y="8"/>
                  </a:cxn>
                  <a:cxn ang="0">
                    <a:pos x="266" y="18"/>
                  </a:cxn>
                  <a:cxn ang="0">
                    <a:pos x="308" y="28"/>
                  </a:cxn>
                  <a:cxn ang="0">
                    <a:pos x="321" y="38"/>
                  </a:cxn>
                  <a:cxn ang="0">
                    <a:pos x="329" y="60"/>
                  </a:cxn>
                  <a:cxn ang="0">
                    <a:pos x="331" y="74"/>
                  </a:cxn>
                  <a:cxn ang="0">
                    <a:pos x="321" y="88"/>
                  </a:cxn>
                  <a:cxn ang="0">
                    <a:pos x="333" y="102"/>
                  </a:cxn>
                  <a:cxn ang="0">
                    <a:pos x="339" y="122"/>
                  </a:cxn>
                  <a:cxn ang="0">
                    <a:pos x="335" y="134"/>
                  </a:cxn>
                  <a:cxn ang="0">
                    <a:pos x="345" y="148"/>
                  </a:cxn>
                  <a:cxn ang="0">
                    <a:pos x="349" y="164"/>
                  </a:cxn>
                  <a:cxn ang="0">
                    <a:pos x="347" y="182"/>
                  </a:cxn>
                  <a:cxn ang="0">
                    <a:pos x="335" y="201"/>
                  </a:cxn>
                  <a:cxn ang="0">
                    <a:pos x="345" y="221"/>
                  </a:cxn>
                  <a:cxn ang="0">
                    <a:pos x="351" y="245"/>
                  </a:cxn>
                  <a:cxn ang="0">
                    <a:pos x="343" y="269"/>
                  </a:cxn>
                  <a:cxn ang="0">
                    <a:pos x="329" y="281"/>
                  </a:cxn>
                  <a:cxn ang="0">
                    <a:pos x="329" y="321"/>
                  </a:cxn>
                  <a:cxn ang="0">
                    <a:pos x="315" y="343"/>
                  </a:cxn>
                  <a:cxn ang="0">
                    <a:pos x="286" y="353"/>
                  </a:cxn>
                  <a:cxn ang="0">
                    <a:pos x="156" y="363"/>
                  </a:cxn>
                  <a:cxn ang="0">
                    <a:pos x="92" y="339"/>
                  </a:cxn>
                  <a:cxn ang="0">
                    <a:pos x="14" y="251"/>
                  </a:cxn>
                  <a:cxn ang="0">
                    <a:pos x="2" y="213"/>
                  </a:cxn>
                  <a:cxn ang="0">
                    <a:pos x="0" y="184"/>
                  </a:cxn>
                  <a:cxn ang="0">
                    <a:pos x="4" y="156"/>
                  </a:cxn>
                  <a:cxn ang="0">
                    <a:pos x="16" y="112"/>
                  </a:cxn>
                  <a:cxn ang="0">
                    <a:pos x="30" y="90"/>
                  </a:cxn>
                  <a:cxn ang="0">
                    <a:pos x="58" y="56"/>
                  </a:cxn>
                </a:cxnLst>
                <a:rect l="0" t="0" r="r" b="b"/>
                <a:pathLst>
                  <a:path w="351" h="363">
                    <a:moveTo>
                      <a:pt x="58" y="56"/>
                    </a:moveTo>
                    <a:lnTo>
                      <a:pt x="110" y="8"/>
                    </a:lnTo>
                    <a:lnTo>
                      <a:pt x="140" y="0"/>
                    </a:lnTo>
                    <a:lnTo>
                      <a:pt x="202" y="8"/>
                    </a:lnTo>
                    <a:lnTo>
                      <a:pt x="266" y="18"/>
                    </a:lnTo>
                    <a:lnTo>
                      <a:pt x="308" y="28"/>
                    </a:lnTo>
                    <a:lnTo>
                      <a:pt x="321" y="38"/>
                    </a:lnTo>
                    <a:lnTo>
                      <a:pt x="329" y="60"/>
                    </a:lnTo>
                    <a:lnTo>
                      <a:pt x="331" y="74"/>
                    </a:lnTo>
                    <a:lnTo>
                      <a:pt x="321" y="88"/>
                    </a:lnTo>
                    <a:lnTo>
                      <a:pt x="333" y="102"/>
                    </a:lnTo>
                    <a:lnTo>
                      <a:pt x="339" y="122"/>
                    </a:lnTo>
                    <a:lnTo>
                      <a:pt x="335" y="134"/>
                    </a:lnTo>
                    <a:lnTo>
                      <a:pt x="345" y="148"/>
                    </a:lnTo>
                    <a:lnTo>
                      <a:pt x="349" y="164"/>
                    </a:lnTo>
                    <a:lnTo>
                      <a:pt x="347" y="182"/>
                    </a:lnTo>
                    <a:lnTo>
                      <a:pt x="335" y="201"/>
                    </a:lnTo>
                    <a:lnTo>
                      <a:pt x="345" y="221"/>
                    </a:lnTo>
                    <a:lnTo>
                      <a:pt x="351" y="245"/>
                    </a:lnTo>
                    <a:lnTo>
                      <a:pt x="343" y="269"/>
                    </a:lnTo>
                    <a:lnTo>
                      <a:pt x="329" y="281"/>
                    </a:lnTo>
                    <a:lnTo>
                      <a:pt x="329" y="321"/>
                    </a:lnTo>
                    <a:lnTo>
                      <a:pt x="315" y="343"/>
                    </a:lnTo>
                    <a:lnTo>
                      <a:pt x="286" y="353"/>
                    </a:lnTo>
                    <a:lnTo>
                      <a:pt x="156" y="363"/>
                    </a:lnTo>
                    <a:lnTo>
                      <a:pt x="92" y="339"/>
                    </a:lnTo>
                    <a:lnTo>
                      <a:pt x="14" y="251"/>
                    </a:lnTo>
                    <a:lnTo>
                      <a:pt x="2" y="213"/>
                    </a:lnTo>
                    <a:lnTo>
                      <a:pt x="0" y="184"/>
                    </a:lnTo>
                    <a:lnTo>
                      <a:pt x="4" y="156"/>
                    </a:lnTo>
                    <a:lnTo>
                      <a:pt x="16" y="112"/>
                    </a:lnTo>
                    <a:lnTo>
                      <a:pt x="30" y="90"/>
                    </a:lnTo>
                    <a:lnTo>
                      <a:pt x="58" y="56"/>
                    </a:lnTo>
                    <a:close/>
                  </a:path>
                </a:pathLst>
              </a:custGeom>
              <a:solidFill>
                <a:srgbClr val="FFBFBF"/>
              </a:solidFill>
              <a:ln w="9525">
                <a:noFill/>
                <a:round/>
                <a:headEnd/>
                <a:tailEnd/>
              </a:ln>
            </p:spPr>
            <p:txBody>
              <a:bodyPr/>
              <a:lstStyle/>
              <a:p>
                <a:endParaRPr lang="en-GB"/>
              </a:p>
            </p:txBody>
          </p:sp>
          <p:grpSp>
            <p:nvGrpSpPr>
              <p:cNvPr id="362558" name="Group 62"/>
              <p:cNvGrpSpPr>
                <a:grpSpLocks/>
              </p:cNvGrpSpPr>
              <p:nvPr/>
            </p:nvGrpSpPr>
            <p:grpSpPr bwMode="auto">
              <a:xfrm>
                <a:off x="2326" y="3156"/>
                <a:ext cx="133" cy="158"/>
                <a:chOff x="2326" y="3156"/>
                <a:chExt cx="133" cy="158"/>
              </a:xfrm>
            </p:grpSpPr>
            <p:sp>
              <p:nvSpPr>
                <p:cNvPr id="362559" name="Freeform 63"/>
                <p:cNvSpPr>
                  <a:spLocks/>
                </p:cNvSpPr>
                <p:nvPr/>
              </p:nvSpPr>
              <p:spPr bwMode="auto">
                <a:xfrm>
                  <a:off x="2326" y="3193"/>
                  <a:ext cx="133" cy="121"/>
                </a:xfrm>
                <a:custGeom>
                  <a:avLst/>
                  <a:gdLst/>
                  <a:ahLst/>
                  <a:cxnLst>
                    <a:cxn ang="0">
                      <a:pos x="110" y="36"/>
                    </a:cxn>
                    <a:cxn ang="0">
                      <a:pos x="128" y="0"/>
                    </a:cxn>
                    <a:cxn ang="0">
                      <a:pos x="152" y="30"/>
                    </a:cxn>
                    <a:cxn ang="0">
                      <a:pos x="194" y="30"/>
                    </a:cxn>
                    <a:cxn ang="0">
                      <a:pos x="231" y="14"/>
                    </a:cxn>
                    <a:cxn ang="0">
                      <a:pos x="253" y="2"/>
                    </a:cxn>
                    <a:cxn ang="0">
                      <a:pos x="259" y="28"/>
                    </a:cxn>
                    <a:cxn ang="0">
                      <a:pos x="261" y="62"/>
                    </a:cxn>
                    <a:cxn ang="0">
                      <a:pos x="259" y="101"/>
                    </a:cxn>
                    <a:cxn ang="0">
                      <a:pos x="257" y="149"/>
                    </a:cxn>
                    <a:cxn ang="0">
                      <a:pos x="243" y="201"/>
                    </a:cxn>
                    <a:cxn ang="0">
                      <a:pos x="200" y="233"/>
                    </a:cxn>
                    <a:cxn ang="0">
                      <a:pos x="6" y="219"/>
                    </a:cxn>
                    <a:cxn ang="0">
                      <a:pos x="78" y="237"/>
                    </a:cxn>
                    <a:cxn ang="0">
                      <a:pos x="124" y="229"/>
                    </a:cxn>
                    <a:cxn ang="0">
                      <a:pos x="132" y="235"/>
                    </a:cxn>
                    <a:cxn ang="0">
                      <a:pos x="202" y="229"/>
                    </a:cxn>
                    <a:cxn ang="0">
                      <a:pos x="229" y="203"/>
                    </a:cxn>
                    <a:cxn ang="0">
                      <a:pos x="239" y="169"/>
                    </a:cxn>
                    <a:cxn ang="0">
                      <a:pos x="194" y="179"/>
                    </a:cxn>
                    <a:cxn ang="0">
                      <a:pos x="136" y="183"/>
                    </a:cxn>
                    <a:cxn ang="0">
                      <a:pos x="90" y="179"/>
                    </a:cxn>
                    <a:cxn ang="0">
                      <a:pos x="34" y="161"/>
                    </a:cxn>
                    <a:cxn ang="0">
                      <a:pos x="42" y="159"/>
                    </a:cxn>
                    <a:cxn ang="0">
                      <a:pos x="84" y="165"/>
                    </a:cxn>
                    <a:cxn ang="0">
                      <a:pos x="136" y="171"/>
                    </a:cxn>
                    <a:cxn ang="0">
                      <a:pos x="174" y="153"/>
                    </a:cxn>
                    <a:cxn ang="0">
                      <a:pos x="190" y="167"/>
                    </a:cxn>
                    <a:cxn ang="0">
                      <a:pos x="229" y="163"/>
                    </a:cxn>
                    <a:cxn ang="0">
                      <a:pos x="243" y="147"/>
                    </a:cxn>
                    <a:cxn ang="0">
                      <a:pos x="253" y="125"/>
                    </a:cxn>
                    <a:cxn ang="0">
                      <a:pos x="247" y="103"/>
                    </a:cxn>
                    <a:cxn ang="0">
                      <a:pos x="210" y="109"/>
                    </a:cxn>
                    <a:cxn ang="0">
                      <a:pos x="160" y="121"/>
                    </a:cxn>
                    <a:cxn ang="0">
                      <a:pos x="106" y="125"/>
                    </a:cxn>
                    <a:cxn ang="0">
                      <a:pos x="46" y="117"/>
                    </a:cxn>
                    <a:cxn ang="0">
                      <a:pos x="0" y="91"/>
                    </a:cxn>
                    <a:cxn ang="0">
                      <a:pos x="60" y="111"/>
                    </a:cxn>
                    <a:cxn ang="0">
                      <a:pos x="108" y="115"/>
                    </a:cxn>
                    <a:cxn ang="0">
                      <a:pos x="144" y="107"/>
                    </a:cxn>
                    <a:cxn ang="0">
                      <a:pos x="174" y="83"/>
                    </a:cxn>
                    <a:cxn ang="0">
                      <a:pos x="172" y="107"/>
                    </a:cxn>
                    <a:cxn ang="0">
                      <a:pos x="202" y="101"/>
                    </a:cxn>
                    <a:cxn ang="0">
                      <a:pos x="239" y="81"/>
                    </a:cxn>
                    <a:cxn ang="0">
                      <a:pos x="255" y="54"/>
                    </a:cxn>
                    <a:cxn ang="0">
                      <a:pos x="251" y="18"/>
                    </a:cxn>
                    <a:cxn ang="0">
                      <a:pos x="210" y="36"/>
                    </a:cxn>
                    <a:cxn ang="0">
                      <a:pos x="138" y="48"/>
                    </a:cxn>
                    <a:cxn ang="0">
                      <a:pos x="66" y="40"/>
                    </a:cxn>
                    <a:cxn ang="0">
                      <a:pos x="78" y="34"/>
                    </a:cxn>
                  </a:cxnLst>
                  <a:rect l="0" t="0" r="r" b="b"/>
                  <a:pathLst>
                    <a:path w="265" h="243">
                      <a:moveTo>
                        <a:pt x="78" y="34"/>
                      </a:moveTo>
                      <a:lnTo>
                        <a:pt x="110" y="36"/>
                      </a:lnTo>
                      <a:lnTo>
                        <a:pt x="130" y="36"/>
                      </a:lnTo>
                      <a:lnTo>
                        <a:pt x="128" y="0"/>
                      </a:lnTo>
                      <a:lnTo>
                        <a:pt x="142" y="20"/>
                      </a:lnTo>
                      <a:lnTo>
                        <a:pt x="152" y="30"/>
                      </a:lnTo>
                      <a:lnTo>
                        <a:pt x="166" y="34"/>
                      </a:lnTo>
                      <a:lnTo>
                        <a:pt x="194" y="30"/>
                      </a:lnTo>
                      <a:lnTo>
                        <a:pt x="214" y="22"/>
                      </a:lnTo>
                      <a:lnTo>
                        <a:pt x="231" y="14"/>
                      </a:lnTo>
                      <a:lnTo>
                        <a:pt x="247" y="10"/>
                      </a:lnTo>
                      <a:lnTo>
                        <a:pt x="253" y="2"/>
                      </a:lnTo>
                      <a:lnTo>
                        <a:pt x="249" y="14"/>
                      </a:lnTo>
                      <a:lnTo>
                        <a:pt x="259" y="28"/>
                      </a:lnTo>
                      <a:lnTo>
                        <a:pt x="263" y="44"/>
                      </a:lnTo>
                      <a:lnTo>
                        <a:pt x="261" y="62"/>
                      </a:lnTo>
                      <a:lnTo>
                        <a:pt x="249" y="81"/>
                      </a:lnTo>
                      <a:lnTo>
                        <a:pt x="259" y="101"/>
                      </a:lnTo>
                      <a:lnTo>
                        <a:pt x="265" y="125"/>
                      </a:lnTo>
                      <a:lnTo>
                        <a:pt x="257" y="149"/>
                      </a:lnTo>
                      <a:lnTo>
                        <a:pt x="243" y="161"/>
                      </a:lnTo>
                      <a:lnTo>
                        <a:pt x="243" y="201"/>
                      </a:lnTo>
                      <a:lnTo>
                        <a:pt x="229" y="223"/>
                      </a:lnTo>
                      <a:lnTo>
                        <a:pt x="200" y="233"/>
                      </a:lnTo>
                      <a:lnTo>
                        <a:pt x="70" y="243"/>
                      </a:lnTo>
                      <a:lnTo>
                        <a:pt x="6" y="219"/>
                      </a:lnTo>
                      <a:lnTo>
                        <a:pt x="44" y="231"/>
                      </a:lnTo>
                      <a:lnTo>
                        <a:pt x="78" y="237"/>
                      </a:lnTo>
                      <a:lnTo>
                        <a:pt x="104" y="235"/>
                      </a:lnTo>
                      <a:lnTo>
                        <a:pt x="124" y="229"/>
                      </a:lnTo>
                      <a:lnTo>
                        <a:pt x="132" y="209"/>
                      </a:lnTo>
                      <a:lnTo>
                        <a:pt x="132" y="235"/>
                      </a:lnTo>
                      <a:lnTo>
                        <a:pt x="162" y="231"/>
                      </a:lnTo>
                      <a:lnTo>
                        <a:pt x="202" y="229"/>
                      </a:lnTo>
                      <a:lnTo>
                        <a:pt x="221" y="219"/>
                      </a:lnTo>
                      <a:lnTo>
                        <a:pt x="229" y="203"/>
                      </a:lnTo>
                      <a:lnTo>
                        <a:pt x="237" y="183"/>
                      </a:lnTo>
                      <a:lnTo>
                        <a:pt x="239" y="169"/>
                      </a:lnTo>
                      <a:lnTo>
                        <a:pt x="218" y="173"/>
                      </a:lnTo>
                      <a:lnTo>
                        <a:pt x="194" y="179"/>
                      </a:lnTo>
                      <a:lnTo>
                        <a:pt x="166" y="181"/>
                      </a:lnTo>
                      <a:lnTo>
                        <a:pt x="136" y="183"/>
                      </a:lnTo>
                      <a:lnTo>
                        <a:pt x="114" y="181"/>
                      </a:lnTo>
                      <a:lnTo>
                        <a:pt x="90" y="179"/>
                      </a:lnTo>
                      <a:lnTo>
                        <a:pt x="64" y="171"/>
                      </a:lnTo>
                      <a:lnTo>
                        <a:pt x="34" y="161"/>
                      </a:lnTo>
                      <a:lnTo>
                        <a:pt x="16" y="145"/>
                      </a:lnTo>
                      <a:lnTo>
                        <a:pt x="42" y="159"/>
                      </a:lnTo>
                      <a:lnTo>
                        <a:pt x="60" y="161"/>
                      </a:lnTo>
                      <a:lnTo>
                        <a:pt x="84" y="165"/>
                      </a:lnTo>
                      <a:lnTo>
                        <a:pt x="108" y="169"/>
                      </a:lnTo>
                      <a:lnTo>
                        <a:pt x="136" y="171"/>
                      </a:lnTo>
                      <a:lnTo>
                        <a:pt x="156" y="163"/>
                      </a:lnTo>
                      <a:lnTo>
                        <a:pt x="174" y="153"/>
                      </a:lnTo>
                      <a:lnTo>
                        <a:pt x="178" y="169"/>
                      </a:lnTo>
                      <a:lnTo>
                        <a:pt x="190" y="167"/>
                      </a:lnTo>
                      <a:lnTo>
                        <a:pt x="212" y="165"/>
                      </a:lnTo>
                      <a:lnTo>
                        <a:pt x="229" y="163"/>
                      </a:lnTo>
                      <a:lnTo>
                        <a:pt x="237" y="157"/>
                      </a:lnTo>
                      <a:lnTo>
                        <a:pt x="243" y="147"/>
                      </a:lnTo>
                      <a:lnTo>
                        <a:pt x="249" y="137"/>
                      </a:lnTo>
                      <a:lnTo>
                        <a:pt x="253" y="125"/>
                      </a:lnTo>
                      <a:lnTo>
                        <a:pt x="251" y="113"/>
                      </a:lnTo>
                      <a:lnTo>
                        <a:pt x="247" y="103"/>
                      </a:lnTo>
                      <a:lnTo>
                        <a:pt x="235" y="103"/>
                      </a:lnTo>
                      <a:lnTo>
                        <a:pt x="210" y="109"/>
                      </a:lnTo>
                      <a:lnTo>
                        <a:pt x="186" y="117"/>
                      </a:lnTo>
                      <a:lnTo>
                        <a:pt x="160" y="121"/>
                      </a:lnTo>
                      <a:lnTo>
                        <a:pt x="132" y="123"/>
                      </a:lnTo>
                      <a:lnTo>
                        <a:pt x="106" y="125"/>
                      </a:lnTo>
                      <a:lnTo>
                        <a:pt x="74" y="125"/>
                      </a:lnTo>
                      <a:lnTo>
                        <a:pt x="46" y="117"/>
                      </a:lnTo>
                      <a:lnTo>
                        <a:pt x="24" y="109"/>
                      </a:lnTo>
                      <a:lnTo>
                        <a:pt x="0" y="91"/>
                      </a:lnTo>
                      <a:lnTo>
                        <a:pt x="40" y="105"/>
                      </a:lnTo>
                      <a:lnTo>
                        <a:pt x="60" y="111"/>
                      </a:lnTo>
                      <a:lnTo>
                        <a:pt x="84" y="117"/>
                      </a:lnTo>
                      <a:lnTo>
                        <a:pt x="108" y="115"/>
                      </a:lnTo>
                      <a:lnTo>
                        <a:pt x="126" y="113"/>
                      </a:lnTo>
                      <a:lnTo>
                        <a:pt x="144" y="107"/>
                      </a:lnTo>
                      <a:lnTo>
                        <a:pt x="158" y="93"/>
                      </a:lnTo>
                      <a:lnTo>
                        <a:pt x="174" y="83"/>
                      </a:lnTo>
                      <a:lnTo>
                        <a:pt x="164" y="99"/>
                      </a:lnTo>
                      <a:lnTo>
                        <a:pt x="172" y="107"/>
                      </a:lnTo>
                      <a:lnTo>
                        <a:pt x="180" y="105"/>
                      </a:lnTo>
                      <a:lnTo>
                        <a:pt x="202" y="101"/>
                      </a:lnTo>
                      <a:lnTo>
                        <a:pt x="221" y="95"/>
                      </a:lnTo>
                      <a:lnTo>
                        <a:pt x="239" y="81"/>
                      </a:lnTo>
                      <a:lnTo>
                        <a:pt x="253" y="68"/>
                      </a:lnTo>
                      <a:lnTo>
                        <a:pt x="255" y="54"/>
                      </a:lnTo>
                      <a:lnTo>
                        <a:pt x="253" y="38"/>
                      </a:lnTo>
                      <a:lnTo>
                        <a:pt x="251" y="18"/>
                      </a:lnTo>
                      <a:lnTo>
                        <a:pt x="233" y="24"/>
                      </a:lnTo>
                      <a:lnTo>
                        <a:pt x="210" y="36"/>
                      </a:lnTo>
                      <a:lnTo>
                        <a:pt x="176" y="46"/>
                      </a:lnTo>
                      <a:lnTo>
                        <a:pt x="138" y="48"/>
                      </a:lnTo>
                      <a:lnTo>
                        <a:pt x="100" y="46"/>
                      </a:lnTo>
                      <a:lnTo>
                        <a:pt x="66" y="40"/>
                      </a:lnTo>
                      <a:lnTo>
                        <a:pt x="34" y="28"/>
                      </a:lnTo>
                      <a:lnTo>
                        <a:pt x="78" y="34"/>
                      </a:lnTo>
                      <a:close/>
                    </a:path>
                  </a:pathLst>
                </a:custGeom>
                <a:solidFill>
                  <a:srgbClr val="DF9F7F"/>
                </a:solidFill>
                <a:ln w="9525">
                  <a:noFill/>
                  <a:round/>
                  <a:headEnd/>
                  <a:tailEnd/>
                </a:ln>
              </p:spPr>
              <p:txBody>
                <a:bodyPr/>
                <a:lstStyle/>
                <a:p>
                  <a:endParaRPr lang="en-GB"/>
                </a:p>
              </p:txBody>
            </p:sp>
            <p:sp>
              <p:nvSpPr>
                <p:cNvPr id="362560" name="Freeform 64"/>
                <p:cNvSpPr>
                  <a:spLocks/>
                </p:cNvSpPr>
                <p:nvPr/>
              </p:nvSpPr>
              <p:spPr bwMode="auto">
                <a:xfrm>
                  <a:off x="2331" y="3156"/>
                  <a:ext cx="89" cy="15"/>
                </a:xfrm>
                <a:custGeom>
                  <a:avLst/>
                  <a:gdLst/>
                  <a:ahLst/>
                  <a:cxnLst>
                    <a:cxn ang="0">
                      <a:pos x="178" y="0"/>
                    </a:cxn>
                    <a:cxn ang="0">
                      <a:pos x="160" y="12"/>
                    </a:cxn>
                    <a:cxn ang="0">
                      <a:pos x="146" y="28"/>
                    </a:cxn>
                    <a:cxn ang="0">
                      <a:pos x="128" y="24"/>
                    </a:cxn>
                    <a:cxn ang="0">
                      <a:pos x="110" y="14"/>
                    </a:cxn>
                    <a:cxn ang="0">
                      <a:pos x="92" y="14"/>
                    </a:cxn>
                    <a:cxn ang="0">
                      <a:pos x="62" y="22"/>
                    </a:cxn>
                    <a:cxn ang="0">
                      <a:pos x="40" y="30"/>
                    </a:cxn>
                    <a:cxn ang="0">
                      <a:pos x="56" y="18"/>
                    </a:cxn>
                    <a:cxn ang="0">
                      <a:pos x="26" y="14"/>
                    </a:cxn>
                    <a:cxn ang="0">
                      <a:pos x="0" y="10"/>
                    </a:cxn>
                    <a:cxn ang="0">
                      <a:pos x="34" y="8"/>
                    </a:cxn>
                    <a:cxn ang="0">
                      <a:pos x="62" y="12"/>
                    </a:cxn>
                    <a:cxn ang="0">
                      <a:pos x="84" y="12"/>
                    </a:cxn>
                    <a:cxn ang="0">
                      <a:pos x="100" y="8"/>
                    </a:cxn>
                    <a:cxn ang="0">
                      <a:pos x="116" y="8"/>
                    </a:cxn>
                    <a:cxn ang="0">
                      <a:pos x="128" y="14"/>
                    </a:cxn>
                    <a:cxn ang="0">
                      <a:pos x="146" y="20"/>
                    </a:cxn>
                    <a:cxn ang="0">
                      <a:pos x="178" y="0"/>
                    </a:cxn>
                  </a:cxnLst>
                  <a:rect l="0" t="0" r="r" b="b"/>
                  <a:pathLst>
                    <a:path w="178" h="30">
                      <a:moveTo>
                        <a:pt x="178" y="0"/>
                      </a:moveTo>
                      <a:lnTo>
                        <a:pt x="160" y="12"/>
                      </a:lnTo>
                      <a:lnTo>
                        <a:pt x="146" y="28"/>
                      </a:lnTo>
                      <a:lnTo>
                        <a:pt x="128" y="24"/>
                      </a:lnTo>
                      <a:lnTo>
                        <a:pt x="110" y="14"/>
                      </a:lnTo>
                      <a:lnTo>
                        <a:pt x="92" y="14"/>
                      </a:lnTo>
                      <a:lnTo>
                        <a:pt x="62" y="22"/>
                      </a:lnTo>
                      <a:lnTo>
                        <a:pt x="40" y="30"/>
                      </a:lnTo>
                      <a:lnTo>
                        <a:pt x="56" y="18"/>
                      </a:lnTo>
                      <a:lnTo>
                        <a:pt x="26" y="14"/>
                      </a:lnTo>
                      <a:lnTo>
                        <a:pt x="0" y="10"/>
                      </a:lnTo>
                      <a:lnTo>
                        <a:pt x="34" y="8"/>
                      </a:lnTo>
                      <a:lnTo>
                        <a:pt x="62" y="12"/>
                      </a:lnTo>
                      <a:lnTo>
                        <a:pt x="84" y="12"/>
                      </a:lnTo>
                      <a:lnTo>
                        <a:pt x="100" y="8"/>
                      </a:lnTo>
                      <a:lnTo>
                        <a:pt x="116" y="8"/>
                      </a:lnTo>
                      <a:lnTo>
                        <a:pt x="128" y="14"/>
                      </a:lnTo>
                      <a:lnTo>
                        <a:pt x="146" y="20"/>
                      </a:lnTo>
                      <a:lnTo>
                        <a:pt x="178" y="0"/>
                      </a:lnTo>
                      <a:close/>
                    </a:path>
                  </a:pathLst>
                </a:custGeom>
                <a:solidFill>
                  <a:srgbClr val="DF9F7F"/>
                </a:solidFill>
                <a:ln w="9525">
                  <a:noFill/>
                  <a:round/>
                  <a:headEnd/>
                  <a:tailEnd/>
                </a:ln>
              </p:spPr>
              <p:txBody>
                <a:bodyPr/>
                <a:lstStyle/>
                <a:p>
                  <a:endParaRPr lang="en-GB"/>
                </a:p>
              </p:txBody>
            </p:sp>
          </p:grpSp>
        </p:grpSp>
        <p:grpSp>
          <p:nvGrpSpPr>
            <p:cNvPr id="362561" name="Group 65"/>
            <p:cNvGrpSpPr>
              <a:grpSpLocks/>
            </p:cNvGrpSpPr>
            <p:nvPr/>
          </p:nvGrpSpPr>
          <p:grpSpPr bwMode="auto">
            <a:xfrm>
              <a:off x="2409" y="3300"/>
              <a:ext cx="1169" cy="390"/>
              <a:chOff x="2409" y="3300"/>
              <a:chExt cx="1169" cy="390"/>
            </a:xfrm>
          </p:grpSpPr>
          <p:sp>
            <p:nvSpPr>
              <p:cNvPr id="362562" name="Freeform 66"/>
              <p:cNvSpPr>
                <a:spLocks/>
              </p:cNvSpPr>
              <p:nvPr/>
            </p:nvSpPr>
            <p:spPr bwMode="auto">
              <a:xfrm>
                <a:off x="2409" y="3315"/>
                <a:ext cx="435" cy="375"/>
              </a:xfrm>
              <a:custGeom>
                <a:avLst/>
                <a:gdLst/>
                <a:ahLst/>
                <a:cxnLst>
                  <a:cxn ang="0">
                    <a:pos x="185" y="0"/>
                  </a:cxn>
                  <a:cxn ang="0">
                    <a:pos x="0" y="671"/>
                  </a:cxn>
                  <a:cxn ang="0">
                    <a:pos x="700" y="749"/>
                  </a:cxn>
                  <a:cxn ang="0">
                    <a:pos x="870" y="54"/>
                  </a:cxn>
                  <a:cxn ang="0">
                    <a:pos x="185" y="0"/>
                  </a:cxn>
                </a:cxnLst>
                <a:rect l="0" t="0" r="r" b="b"/>
                <a:pathLst>
                  <a:path w="870" h="749">
                    <a:moveTo>
                      <a:pt x="185" y="0"/>
                    </a:moveTo>
                    <a:lnTo>
                      <a:pt x="0" y="671"/>
                    </a:lnTo>
                    <a:lnTo>
                      <a:pt x="700" y="749"/>
                    </a:lnTo>
                    <a:lnTo>
                      <a:pt x="870" y="54"/>
                    </a:lnTo>
                    <a:lnTo>
                      <a:pt x="185" y="0"/>
                    </a:lnTo>
                    <a:close/>
                  </a:path>
                </a:pathLst>
              </a:custGeom>
              <a:solidFill>
                <a:srgbClr val="C0C0C0"/>
              </a:solidFill>
              <a:ln w="9525">
                <a:noFill/>
                <a:round/>
                <a:headEnd/>
                <a:tailEnd/>
              </a:ln>
            </p:spPr>
            <p:txBody>
              <a:bodyPr/>
              <a:lstStyle/>
              <a:p>
                <a:endParaRPr lang="en-GB"/>
              </a:p>
            </p:txBody>
          </p:sp>
          <p:sp>
            <p:nvSpPr>
              <p:cNvPr id="362563" name="Freeform 67"/>
              <p:cNvSpPr>
                <a:spLocks/>
              </p:cNvSpPr>
              <p:nvPr/>
            </p:nvSpPr>
            <p:spPr bwMode="auto">
              <a:xfrm>
                <a:off x="2598" y="3300"/>
                <a:ext cx="519" cy="288"/>
              </a:xfrm>
              <a:custGeom>
                <a:avLst/>
                <a:gdLst/>
                <a:ahLst/>
                <a:cxnLst>
                  <a:cxn ang="0">
                    <a:pos x="0" y="125"/>
                  </a:cxn>
                  <a:cxn ang="0">
                    <a:pos x="323" y="576"/>
                  </a:cxn>
                  <a:cxn ang="0">
                    <a:pos x="1038" y="359"/>
                  </a:cxn>
                  <a:cxn ang="0">
                    <a:pos x="685" y="0"/>
                  </a:cxn>
                  <a:cxn ang="0">
                    <a:pos x="0" y="125"/>
                  </a:cxn>
                </a:cxnLst>
                <a:rect l="0" t="0" r="r" b="b"/>
                <a:pathLst>
                  <a:path w="1038" h="576">
                    <a:moveTo>
                      <a:pt x="0" y="125"/>
                    </a:moveTo>
                    <a:lnTo>
                      <a:pt x="323" y="576"/>
                    </a:lnTo>
                    <a:lnTo>
                      <a:pt x="1038" y="359"/>
                    </a:lnTo>
                    <a:lnTo>
                      <a:pt x="685" y="0"/>
                    </a:lnTo>
                    <a:lnTo>
                      <a:pt x="0" y="125"/>
                    </a:lnTo>
                    <a:close/>
                  </a:path>
                </a:pathLst>
              </a:custGeom>
              <a:solidFill>
                <a:srgbClr val="9F9F9F"/>
              </a:solidFill>
              <a:ln w="9525">
                <a:noFill/>
                <a:round/>
                <a:headEnd/>
                <a:tailEnd/>
              </a:ln>
            </p:spPr>
            <p:txBody>
              <a:bodyPr/>
              <a:lstStyle/>
              <a:p>
                <a:endParaRPr lang="en-GB"/>
              </a:p>
            </p:txBody>
          </p:sp>
          <p:sp>
            <p:nvSpPr>
              <p:cNvPr id="362564" name="Freeform 68"/>
              <p:cNvSpPr>
                <a:spLocks/>
              </p:cNvSpPr>
              <p:nvPr/>
            </p:nvSpPr>
            <p:spPr bwMode="auto">
              <a:xfrm>
                <a:off x="2958" y="3312"/>
                <a:ext cx="620" cy="246"/>
              </a:xfrm>
              <a:custGeom>
                <a:avLst/>
                <a:gdLst/>
                <a:ahLst/>
                <a:cxnLst>
                  <a:cxn ang="0">
                    <a:pos x="0" y="54"/>
                  </a:cxn>
                  <a:cxn ang="0">
                    <a:pos x="862" y="0"/>
                  </a:cxn>
                  <a:cxn ang="0">
                    <a:pos x="1239" y="348"/>
                  </a:cxn>
                  <a:cxn ang="0">
                    <a:pos x="245" y="492"/>
                  </a:cxn>
                  <a:cxn ang="0">
                    <a:pos x="0" y="54"/>
                  </a:cxn>
                </a:cxnLst>
                <a:rect l="0" t="0" r="r" b="b"/>
                <a:pathLst>
                  <a:path w="1239" h="492">
                    <a:moveTo>
                      <a:pt x="0" y="54"/>
                    </a:moveTo>
                    <a:lnTo>
                      <a:pt x="862" y="0"/>
                    </a:lnTo>
                    <a:lnTo>
                      <a:pt x="1239" y="348"/>
                    </a:lnTo>
                    <a:lnTo>
                      <a:pt x="245" y="492"/>
                    </a:lnTo>
                    <a:lnTo>
                      <a:pt x="0" y="54"/>
                    </a:lnTo>
                    <a:close/>
                  </a:path>
                </a:pathLst>
              </a:custGeom>
              <a:solidFill>
                <a:srgbClr val="DFDFDF"/>
              </a:solidFill>
              <a:ln w="9525">
                <a:noFill/>
                <a:round/>
                <a:headEnd/>
                <a:tailEnd/>
              </a:ln>
            </p:spPr>
            <p:txBody>
              <a:bodyPr/>
              <a:lstStyle/>
              <a:p>
                <a:endParaRPr lang="en-GB"/>
              </a:p>
            </p:txBody>
          </p:sp>
        </p:grpSp>
        <p:grpSp>
          <p:nvGrpSpPr>
            <p:cNvPr id="362565" name="Group 69"/>
            <p:cNvGrpSpPr>
              <a:grpSpLocks/>
            </p:cNvGrpSpPr>
            <p:nvPr/>
          </p:nvGrpSpPr>
          <p:grpSpPr bwMode="auto">
            <a:xfrm>
              <a:off x="3096" y="2126"/>
              <a:ext cx="1212" cy="1229"/>
              <a:chOff x="3096" y="2126"/>
              <a:chExt cx="1212" cy="1229"/>
            </a:xfrm>
          </p:grpSpPr>
          <p:grpSp>
            <p:nvGrpSpPr>
              <p:cNvPr id="362566" name="Group 70"/>
              <p:cNvGrpSpPr>
                <a:grpSpLocks/>
              </p:cNvGrpSpPr>
              <p:nvPr/>
            </p:nvGrpSpPr>
            <p:grpSpPr bwMode="auto">
              <a:xfrm>
                <a:off x="3253" y="2126"/>
                <a:ext cx="1055" cy="1195"/>
                <a:chOff x="3253" y="2126"/>
                <a:chExt cx="1055" cy="1195"/>
              </a:xfrm>
            </p:grpSpPr>
            <p:sp>
              <p:nvSpPr>
                <p:cNvPr id="362567" name="Freeform 71"/>
                <p:cNvSpPr>
                  <a:spLocks/>
                </p:cNvSpPr>
                <p:nvPr/>
              </p:nvSpPr>
              <p:spPr bwMode="auto">
                <a:xfrm>
                  <a:off x="3253" y="2573"/>
                  <a:ext cx="1055" cy="748"/>
                </a:xfrm>
                <a:custGeom>
                  <a:avLst/>
                  <a:gdLst/>
                  <a:ahLst/>
                  <a:cxnLst>
                    <a:cxn ang="0">
                      <a:pos x="1254" y="13"/>
                    </a:cxn>
                    <a:cxn ang="0">
                      <a:pos x="1362" y="0"/>
                    </a:cxn>
                    <a:cxn ang="0">
                      <a:pos x="1470" y="13"/>
                    </a:cxn>
                    <a:cxn ang="0">
                      <a:pos x="1523" y="37"/>
                    </a:cxn>
                    <a:cxn ang="0">
                      <a:pos x="1649" y="133"/>
                    </a:cxn>
                    <a:cxn ang="0">
                      <a:pos x="1727" y="211"/>
                    </a:cxn>
                    <a:cxn ang="0">
                      <a:pos x="1811" y="324"/>
                    </a:cxn>
                    <a:cxn ang="0">
                      <a:pos x="1883" y="438"/>
                    </a:cxn>
                    <a:cxn ang="0">
                      <a:pos x="1937" y="528"/>
                    </a:cxn>
                    <a:cxn ang="0">
                      <a:pos x="1961" y="575"/>
                    </a:cxn>
                    <a:cxn ang="0">
                      <a:pos x="1997" y="719"/>
                    </a:cxn>
                    <a:cxn ang="0">
                      <a:pos x="2044" y="940"/>
                    </a:cxn>
                    <a:cxn ang="0">
                      <a:pos x="2074" y="1095"/>
                    </a:cxn>
                    <a:cxn ang="0">
                      <a:pos x="2092" y="1299"/>
                    </a:cxn>
                    <a:cxn ang="0">
                      <a:pos x="2110" y="1466"/>
                    </a:cxn>
                    <a:cxn ang="0">
                      <a:pos x="1661" y="1472"/>
                    </a:cxn>
                    <a:cxn ang="0">
                      <a:pos x="1386" y="1490"/>
                    </a:cxn>
                    <a:cxn ang="0">
                      <a:pos x="1170" y="1496"/>
                    </a:cxn>
                    <a:cxn ang="0">
                      <a:pos x="563" y="1466"/>
                    </a:cxn>
                    <a:cxn ang="0">
                      <a:pos x="324" y="1454"/>
                    </a:cxn>
                    <a:cxn ang="0">
                      <a:pos x="126" y="1442"/>
                    </a:cxn>
                    <a:cxn ang="0">
                      <a:pos x="132" y="1376"/>
                    </a:cxn>
                    <a:cxn ang="0">
                      <a:pos x="108" y="1305"/>
                    </a:cxn>
                    <a:cxn ang="0">
                      <a:pos x="48" y="1257"/>
                    </a:cxn>
                    <a:cxn ang="0">
                      <a:pos x="0" y="1227"/>
                    </a:cxn>
                    <a:cxn ang="0">
                      <a:pos x="252" y="1137"/>
                    </a:cxn>
                    <a:cxn ang="0">
                      <a:pos x="461" y="1053"/>
                    </a:cxn>
                    <a:cxn ang="0">
                      <a:pos x="551" y="1012"/>
                    </a:cxn>
                    <a:cxn ang="0">
                      <a:pos x="629" y="976"/>
                    </a:cxn>
                    <a:cxn ang="0">
                      <a:pos x="683" y="898"/>
                    </a:cxn>
                    <a:cxn ang="0">
                      <a:pos x="695" y="868"/>
                    </a:cxn>
                    <a:cxn ang="0">
                      <a:pos x="701" y="802"/>
                    </a:cxn>
                    <a:cxn ang="0">
                      <a:pos x="707" y="761"/>
                    </a:cxn>
                    <a:cxn ang="0">
                      <a:pos x="731" y="683"/>
                    </a:cxn>
                    <a:cxn ang="0">
                      <a:pos x="743" y="647"/>
                    </a:cxn>
                    <a:cxn ang="0">
                      <a:pos x="749" y="587"/>
                    </a:cxn>
                    <a:cxn ang="0">
                      <a:pos x="761" y="498"/>
                    </a:cxn>
                    <a:cxn ang="0">
                      <a:pos x="791" y="444"/>
                    </a:cxn>
                    <a:cxn ang="0">
                      <a:pos x="791" y="384"/>
                    </a:cxn>
                    <a:cxn ang="0">
                      <a:pos x="941" y="211"/>
                    </a:cxn>
                    <a:cxn ang="0">
                      <a:pos x="971" y="241"/>
                    </a:cxn>
                    <a:cxn ang="0">
                      <a:pos x="1254" y="13"/>
                    </a:cxn>
                  </a:cxnLst>
                  <a:rect l="0" t="0" r="r" b="b"/>
                  <a:pathLst>
                    <a:path w="2110" h="1496">
                      <a:moveTo>
                        <a:pt x="1254" y="13"/>
                      </a:moveTo>
                      <a:lnTo>
                        <a:pt x="1362" y="0"/>
                      </a:lnTo>
                      <a:lnTo>
                        <a:pt x="1470" y="13"/>
                      </a:lnTo>
                      <a:lnTo>
                        <a:pt x="1523" y="37"/>
                      </a:lnTo>
                      <a:lnTo>
                        <a:pt x="1649" y="133"/>
                      </a:lnTo>
                      <a:lnTo>
                        <a:pt x="1727" y="211"/>
                      </a:lnTo>
                      <a:lnTo>
                        <a:pt x="1811" y="324"/>
                      </a:lnTo>
                      <a:lnTo>
                        <a:pt x="1883" y="438"/>
                      </a:lnTo>
                      <a:lnTo>
                        <a:pt x="1937" y="528"/>
                      </a:lnTo>
                      <a:lnTo>
                        <a:pt x="1961" y="575"/>
                      </a:lnTo>
                      <a:lnTo>
                        <a:pt x="1997" y="719"/>
                      </a:lnTo>
                      <a:lnTo>
                        <a:pt x="2044" y="940"/>
                      </a:lnTo>
                      <a:lnTo>
                        <a:pt x="2074" y="1095"/>
                      </a:lnTo>
                      <a:lnTo>
                        <a:pt x="2092" y="1299"/>
                      </a:lnTo>
                      <a:lnTo>
                        <a:pt x="2110" y="1466"/>
                      </a:lnTo>
                      <a:lnTo>
                        <a:pt x="1661" y="1472"/>
                      </a:lnTo>
                      <a:lnTo>
                        <a:pt x="1386" y="1490"/>
                      </a:lnTo>
                      <a:lnTo>
                        <a:pt x="1170" y="1496"/>
                      </a:lnTo>
                      <a:lnTo>
                        <a:pt x="563" y="1466"/>
                      </a:lnTo>
                      <a:lnTo>
                        <a:pt x="324" y="1454"/>
                      </a:lnTo>
                      <a:lnTo>
                        <a:pt x="126" y="1442"/>
                      </a:lnTo>
                      <a:lnTo>
                        <a:pt x="132" y="1376"/>
                      </a:lnTo>
                      <a:lnTo>
                        <a:pt x="108" y="1305"/>
                      </a:lnTo>
                      <a:lnTo>
                        <a:pt x="48" y="1257"/>
                      </a:lnTo>
                      <a:lnTo>
                        <a:pt x="0" y="1227"/>
                      </a:lnTo>
                      <a:lnTo>
                        <a:pt x="252" y="1137"/>
                      </a:lnTo>
                      <a:lnTo>
                        <a:pt x="461" y="1053"/>
                      </a:lnTo>
                      <a:lnTo>
                        <a:pt x="551" y="1012"/>
                      </a:lnTo>
                      <a:lnTo>
                        <a:pt x="629" y="976"/>
                      </a:lnTo>
                      <a:lnTo>
                        <a:pt x="683" y="898"/>
                      </a:lnTo>
                      <a:lnTo>
                        <a:pt x="695" y="868"/>
                      </a:lnTo>
                      <a:lnTo>
                        <a:pt x="701" y="802"/>
                      </a:lnTo>
                      <a:lnTo>
                        <a:pt x="707" y="761"/>
                      </a:lnTo>
                      <a:lnTo>
                        <a:pt x="731" y="683"/>
                      </a:lnTo>
                      <a:lnTo>
                        <a:pt x="743" y="647"/>
                      </a:lnTo>
                      <a:lnTo>
                        <a:pt x="749" y="587"/>
                      </a:lnTo>
                      <a:lnTo>
                        <a:pt x="761" y="498"/>
                      </a:lnTo>
                      <a:lnTo>
                        <a:pt x="791" y="444"/>
                      </a:lnTo>
                      <a:lnTo>
                        <a:pt x="791" y="384"/>
                      </a:lnTo>
                      <a:lnTo>
                        <a:pt x="941" y="211"/>
                      </a:lnTo>
                      <a:lnTo>
                        <a:pt x="971" y="241"/>
                      </a:lnTo>
                      <a:lnTo>
                        <a:pt x="1254" y="13"/>
                      </a:lnTo>
                      <a:close/>
                    </a:path>
                  </a:pathLst>
                </a:custGeom>
                <a:solidFill>
                  <a:srgbClr val="5F5F5F"/>
                </a:solidFill>
                <a:ln w="9525">
                  <a:noFill/>
                  <a:round/>
                  <a:headEnd/>
                  <a:tailEnd/>
                </a:ln>
              </p:spPr>
              <p:txBody>
                <a:bodyPr/>
                <a:lstStyle/>
                <a:p>
                  <a:endParaRPr lang="en-GB"/>
                </a:p>
              </p:txBody>
            </p:sp>
            <p:sp>
              <p:nvSpPr>
                <p:cNvPr id="362568" name="Freeform 72"/>
                <p:cNvSpPr>
                  <a:spLocks/>
                </p:cNvSpPr>
                <p:nvPr/>
              </p:nvSpPr>
              <p:spPr bwMode="auto">
                <a:xfrm>
                  <a:off x="3951" y="2751"/>
                  <a:ext cx="207" cy="567"/>
                </a:xfrm>
                <a:custGeom>
                  <a:avLst/>
                  <a:gdLst/>
                  <a:ahLst/>
                  <a:cxnLst>
                    <a:cxn ang="0">
                      <a:pos x="323" y="0"/>
                    </a:cxn>
                    <a:cxn ang="0">
                      <a:pos x="365" y="42"/>
                    </a:cxn>
                    <a:cxn ang="0">
                      <a:pos x="377" y="138"/>
                    </a:cxn>
                    <a:cxn ang="0">
                      <a:pos x="377" y="239"/>
                    </a:cxn>
                    <a:cxn ang="0">
                      <a:pos x="377" y="305"/>
                    </a:cxn>
                    <a:cxn ang="0">
                      <a:pos x="413" y="341"/>
                    </a:cxn>
                    <a:cxn ang="0">
                      <a:pos x="383" y="359"/>
                    </a:cxn>
                    <a:cxn ang="0">
                      <a:pos x="377" y="425"/>
                    </a:cxn>
                    <a:cxn ang="0">
                      <a:pos x="359" y="460"/>
                    </a:cxn>
                    <a:cxn ang="0">
                      <a:pos x="347" y="514"/>
                    </a:cxn>
                    <a:cxn ang="0">
                      <a:pos x="329" y="538"/>
                    </a:cxn>
                    <a:cxn ang="0">
                      <a:pos x="329" y="598"/>
                    </a:cxn>
                    <a:cxn ang="0">
                      <a:pos x="305" y="658"/>
                    </a:cxn>
                    <a:cxn ang="0">
                      <a:pos x="299" y="759"/>
                    </a:cxn>
                    <a:cxn ang="0">
                      <a:pos x="281" y="861"/>
                    </a:cxn>
                    <a:cxn ang="0">
                      <a:pos x="269" y="885"/>
                    </a:cxn>
                    <a:cxn ang="0">
                      <a:pos x="269" y="921"/>
                    </a:cxn>
                    <a:cxn ang="0">
                      <a:pos x="239" y="927"/>
                    </a:cxn>
                    <a:cxn ang="0">
                      <a:pos x="239" y="951"/>
                    </a:cxn>
                    <a:cxn ang="0">
                      <a:pos x="227" y="986"/>
                    </a:cxn>
                    <a:cxn ang="0">
                      <a:pos x="191" y="1028"/>
                    </a:cxn>
                    <a:cxn ang="0">
                      <a:pos x="155" y="1076"/>
                    </a:cxn>
                    <a:cxn ang="0">
                      <a:pos x="131" y="1136"/>
                    </a:cxn>
                    <a:cxn ang="0">
                      <a:pos x="30" y="1136"/>
                    </a:cxn>
                    <a:cxn ang="0">
                      <a:pos x="191" y="992"/>
                    </a:cxn>
                    <a:cxn ang="0">
                      <a:pos x="221" y="933"/>
                    </a:cxn>
                    <a:cxn ang="0">
                      <a:pos x="209" y="873"/>
                    </a:cxn>
                    <a:cxn ang="0">
                      <a:pos x="245" y="843"/>
                    </a:cxn>
                    <a:cxn ang="0">
                      <a:pos x="245" y="658"/>
                    </a:cxn>
                    <a:cxn ang="0">
                      <a:pos x="137" y="640"/>
                    </a:cxn>
                    <a:cxn ang="0">
                      <a:pos x="72" y="622"/>
                    </a:cxn>
                    <a:cxn ang="0">
                      <a:pos x="0" y="598"/>
                    </a:cxn>
                    <a:cxn ang="0">
                      <a:pos x="227" y="592"/>
                    </a:cxn>
                    <a:cxn ang="0">
                      <a:pos x="263" y="574"/>
                    </a:cxn>
                    <a:cxn ang="0">
                      <a:pos x="257" y="538"/>
                    </a:cxn>
                    <a:cxn ang="0">
                      <a:pos x="191" y="526"/>
                    </a:cxn>
                    <a:cxn ang="0">
                      <a:pos x="119" y="520"/>
                    </a:cxn>
                    <a:cxn ang="0">
                      <a:pos x="215" y="496"/>
                    </a:cxn>
                    <a:cxn ang="0">
                      <a:pos x="239" y="478"/>
                    </a:cxn>
                    <a:cxn ang="0">
                      <a:pos x="155" y="395"/>
                    </a:cxn>
                    <a:cxn ang="0">
                      <a:pos x="78" y="353"/>
                    </a:cxn>
                    <a:cxn ang="0">
                      <a:pos x="30" y="299"/>
                    </a:cxn>
                    <a:cxn ang="0">
                      <a:pos x="12" y="287"/>
                    </a:cxn>
                    <a:cxn ang="0">
                      <a:pos x="66" y="281"/>
                    </a:cxn>
                    <a:cxn ang="0">
                      <a:pos x="131" y="311"/>
                    </a:cxn>
                    <a:cxn ang="0">
                      <a:pos x="215" y="359"/>
                    </a:cxn>
                    <a:cxn ang="0">
                      <a:pos x="287" y="389"/>
                    </a:cxn>
                    <a:cxn ang="0">
                      <a:pos x="329" y="377"/>
                    </a:cxn>
                    <a:cxn ang="0">
                      <a:pos x="353" y="329"/>
                    </a:cxn>
                    <a:cxn ang="0">
                      <a:pos x="353" y="227"/>
                    </a:cxn>
                    <a:cxn ang="0">
                      <a:pos x="323" y="0"/>
                    </a:cxn>
                  </a:cxnLst>
                  <a:rect l="0" t="0" r="r" b="b"/>
                  <a:pathLst>
                    <a:path w="413" h="1136">
                      <a:moveTo>
                        <a:pt x="323" y="0"/>
                      </a:moveTo>
                      <a:lnTo>
                        <a:pt x="365" y="42"/>
                      </a:lnTo>
                      <a:lnTo>
                        <a:pt x="377" y="138"/>
                      </a:lnTo>
                      <a:lnTo>
                        <a:pt x="377" y="239"/>
                      </a:lnTo>
                      <a:lnTo>
                        <a:pt x="377" y="305"/>
                      </a:lnTo>
                      <a:lnTo>
                        <a:pt x="413" y="341"/>
                      </a:lnTo>
                      <a:lnTo>
                        <a:pt x="383" y="359"/>
                      </a:lnTo>
                      <a:lnTo>
                        <a:pt x="377" y="425"/>
                      </a:lnTo>
                      <a:lnTo>
                        <a:pt x="359" y="460"/>
                      </a:lnTo>
                      <a:lnTo>
                        <a:pt x="347" y="514"/>
                      </a:lnTo>
                      <a:lnTo>
                        <a:pt x="329" y="538"/>
                      </a:lnTo>
                      <a:lnTo>
                        <a:pt x="329" y="598"/>
                      </a:lnTo>
                      <a:lnTo>
                        <a:pt x="305" y="658"/>
                      </a:lnTo>
                      <a:lnTo>
                        <a:pt x="299" y="759"/>
                      </a:lnTo>
                      <a:lnTo>
                        <a:pt x="281" y="861"/>
                      </a:lnTo>
                      <a:lnTo>
                        <a:pt x="269" y="885"/>
                      </a:lnTo>
                      <a:lnTo>
                        <a:pt x="269" y="921"/>
                      </a:lnTo>
                      <a:lnTo>
                        <a:pt x="239" y="927"/>
                      </a:lnTo>
                      <a:lnTo>
                        <a:pt x="239" y="951"/>
                      </a:lnTo>
                      <a:lnTo>
                        <a:pt x="227" y="986"/>
                      </a:lnTo>
                      <a:lnTo>
                        <a:pt x="191" y="1028"/>
                      </a:lnTo>
                      <a:lnTo>
                        <a:pt x="155" y="1076"/>
                      </a:lnTo>
                      <a:lnTo>
                        <a:pt x="131" y="1136"/>
                      </a:lnTo>
                      <a:lnTo>
                        <a:pt x="30" y="1136"/>
                      </a:lnTo>
                      <a:lnTo>
                        <a:pt x="191" y="992"/>
                      </a:lnTo>
                      <a:lnTo>
                        <a:pt x="221" y="933"/>
                      </a:lnTo>
                      <a:lnTo>
                        <a:pt x="209" y="873"/>
                      </a:lnTo>
                      <a:lnTo>
                        <a:pt x="245" y="843"/>
                      </a:lnTo>
                      <a:lnTo>
                        <a:pt x="245" y="658"/>
                      </a:lnTo>
                      <a:lnTo>
                        <a:pt x="137" y="640"/>
                      </a:lnTo>
                      <a:lnTo>
                        <a:pt x="72" y="622"/>
                      </a:lnTo>
                      <a:lnTo>
                        <a:pt x="0" y="598"/>
                      </a:lnTo>
                      <a:lnTo>
                        <a:pt x="227" y="592"/>
                      </a:lnTo>
                      <a:lnTo>
                        <a:pt x="263" y="574"/>
                      </a:lnTo>
                      <a:lnTo>
                        <a:pt x="257" y="538"/>
                      </a:lnTo>
                      <a:lnTo>
                        <a:pt x="191" y="526"/>
                      </a:lnTo>
                      <a:lnTo>
                        <a:pt x="119" y="520"/>
                      </a:lnTo>
                      <a:lnTo>
                        <a:pt x="215" y="496"/>
                      </a:lnTo>
                      <a:lnTo>
                        <a:pt x="239" y="478"/>
                      </a:lnTo>
                      <a:lnTo>
                        <a:pt x="155" y="395"/>
                      </a:lnTo>
                      <a:lnTo>
                        <a:pt x="78" y="353"/>
                      </a:lnTo>
                      <a:lnTo>
                        <a:pt x="30" y="299"/>
                      </a:lnTo>
                      <a:lnTo>
                        <a:pt x="12" y="287"/>
                      </a:lnTo>
                      <a:lnTo>
                        <a:pt x="66" y="281"/>
                      </a:lnTo>
                      <a:lnTo>
                        <a:pt x="131" y="311"/>
                      </a:lnTo>
                      <a:lnTo>
                        <a:pt x="215" y="359"/>
                      </a:lnTo>
                      <a:lnTo>
                        <a:pt x="287" y="389"/>
                      </a:lnTo>
                      <a:lnTo>
                        <a:pt x="329" y="377"/>
                      </a:lnTo>
                      <a:lnTo>
                        <a:pt x="353" y="329"/>
                      </a:lnTo>
                      <a:lnTo>
                        <a:pt x="353" y="227"/>
                      </a:lnTo>
                      <a:lnTo>
                        <a:pt x="323" y="0"/>
                      </a:lnTo>
                      <a:close/>
                    </a:path>
                  </a:pathLst>
                </a:custGeom>
                <a:solidFill>
                  <a:srgbClr val="3F3F3F"/>
                </a:solidFill>
                <a:ln w="9525">
                  <a:noFill/>
                  <a:round/>
                  <a:headEnd/>
                  <a:tailEnd/>
                </a:ln>
              </p:spPr>
              <p:txBody>
                <a:bodyPr/>
                <a:lstStyle/>
                <a:p>
                  <a:endParaRPr lang="en-GB"/>
                </a:p>
              </p:txBody>
            </p:sp>
            <p:sp>
              <p:nvSpPr>
                <p:cNvPr id="362569" name="Freeform 73"/>
                <p:cNvSpPr>
                  <a:spLocks/>
                </p:cNvSpPr>
                <p:nvPr/>
              </p:nvSpPr>
              <p:spPr bwMode="auto">
                <a:xfrm>
                  <a:off x="3372" y="2900"/>
                  <a:ext cx="412" cy="392"/>
                </a:xfrm>
                <a:custGeom>
                  <a:avLst/>
                  <a:gdLst/>
                  <a:ahLst/>
                  <a:cxnLst>
                    <a:cxn ang="0">
                      <a:pos x="0" y="783"/>
                    </a:cxn>
                    <a:cxn ang="0">
                      <a:pos x="515" y="604"/>
                    </a:cxn>
                    <a:cxn ang="0">
                      <a:pos x="557" y="568"/>
                    </a:cxn>
                    <a:cxn ang="0">
                      <a:pos x="599" y="508"/>
                    </a:cxn>
                    <a:cxn ang="0">
                      <a:pos x="605" y="448"/>
                    </a:cxn>
                    <a:cxn ang="0">
                      <a:pos x="611" y="275"/>
                    </a:cxn>
                    <a:cxn ang="0">
                      <a:pos x="629" y="395"/>
                    </a:cxn>
                    <a:cxn ang="0">
                      <a:pos x="665" y="424"/>
                    </a:cxn>
                    <a:cxn ang="0">
                      <a:pos x="689" y="329"/>
                    </a:cxn>
                    <a:cxn ang="0">
                      <a:pos x="713" y="239"/>
                    </a:cxn>
                    <a:cxn ang="0">
                      <a:pos x="798" y="0"/>
                    </a:cxn>
                    <a:cxn ang="0">
                      <a:pos x="744" y="203"/>
                    </a:cxn>
                    <a:cxn ang="0">
                      <a:pos x="713" y="329"/>
                    </a:cxn>
                    <a:cxn ang="0">
                      <a:pos x="695" y="424"/>
                    </a:cxn>
                    <a:cxn ang="0">
                      <a:pos x="665" y="484"/>
                    </a:cxn>
                    <a:cxn ang="0">
                      <a:pos x="629" y="532"/>
                    </a:cxn>
                    <a:cxn ang="0">
                      <a:pos x="671" y="568"/>
                    </a:cxn>
                    <a:cxn ang="0">
                      <a:pos x="725" y="562"/>
                    </a:cxn>
                    <a:cxn ang="0">
                      <a:pos x="822" y="478"/>
                    </a:cxn>
                    <a:cxn ang="0">
                      <a:pos x="695" y="628"/>
                    </a:cxn>
                    <a:cxn ang="0">
                      <a:pos x="563" y="657"/>
                    </a:cxn>
                    <a:cxn ang="0">
                      <a:pos x="413" y="687"/>
                    </a:cxn>
                    <a:cxn ang="0">
                      <a:pos x="269" y="717"/>
                    </a:cxn>
                    <a:cxn ang="0">
                      <a:pos x="108" y="753"/>
                    </a:cxn>
                    <a:cxn ang="0">
                      <a:pos x="0" y="783"/>
                    </a:cxn>
                  </a:cxnLst>
                  <a:rect l="0" t="0" r="r" b="b"/>
                  <a:pathLst>
                    <a:path w="822" h="783">
                      <a:moveTo>
                        <a:pt x="0" y="783"/>
                      </a:moveTo>
                      <a:lnTo>
                        <a:pt x="515" y="604"/>
                      </a:lnTo>
                      <a:lnTo>
                        <a:pt x="557" y="568"/>
                      </a:lnTo>
                      <a:lnTo>
                        <a:pt x="599" y="508"/>
                      </a:lnTo>
                      <a:lnTo>
                        <a:pt x="605" y="448"/>
                      </a:lnTo>
                      <a:lnTo>
                        <a:pt x="611" y="275"/>
                      </a:lnTo>
                      <a:lnTo>
                        <a:pt x="629" y="395"/>
                      </a:lnTo>
                      <a:lnTo>
                        <a:pt x="665" y="424"/>
                      </a:lnTo>
                      <a:lnTo>
                        <a:pt x="689" y="329"/>
                      </a:lnTo>
                      <a:lnTo>
                        <a:pt x="713" y="239"/>
                      </a:lnTo>
                      <a:lnTo>
                        <a:pt x="798" y="0"/>
                      </a:lnTo>
                      <a:lnTo>
                        <a:pt x="744" y="203"/>
                      </a:lnTo>
                      <a:lnTo>
                        <a:pt x="713" y="329"/>
                      </a:lnTo>
                      <a:lnTo>
                        <a:pt x="695" y="424"/>
                      </a:lnTo>
                      <a:lnTo>
                        <a:pt x="665" y="484"/>
                      </a:lnTo>
                      <a:lnTo>
                        <a:pt x="629" y="532"/>
                      </a:lnTo>
                      <a:lnTo>
                        <a:pt x="671" y="568"/>
                      </a:lnTo>
                      <a:lnTo>
                        <a:pt x="725" y="562"/>
                      </a:lnTo>
                      <a:lnTo>
                        <a:pt x="822" y="478"/>
                      </a:lnTo>
                      <a:lnTo>
                        <a:pt x="695" y="628"/>
                      </a:lnTo>
                      <a:lnTo>
                        <a:pt x="563" y="657"/>
                      </a:lnTo>
                      <a:lnTo>
                        <a:pt x="413" y="687"/>
                      </a:lnTo>
                      <a:lnTo>
                        <a:pt x="269" y="717"/>
                      </a:lnTo>
                      <a:lnTo>
                        <a:pt x="108" y="753"/>
                      </a:lnTo>
                      <a:lnTo>
                        <a:pt x="0" y="783"/>
                      </a:lnTo>
                      <a:close/>
                    </a:path>
                  </a:pathLst>
                </a:custGeom>
                <a:solidFill>
                  <a:srgbClr val="3F3F3F"/>
                </a:solidFill>
                <a:ln w="9525">
                  <a:noFill/>
                  <a:round/>
                  <a:headEnd/>
                  <a:tailEnd/>
                </a:ln>
              </p:spPr>
              <p:txBody>
                <a:bodyPr/>
                <a:lstStyle/>
                <a:p>
                  <a:endParaRPr lang="en-GB"/>
                </a:p>
              </p:txBody>
            </p:sp>
            <p:sp>
              <p:nvSpPr>
                <p:cNvPr id="362570" name="Freeform 74"/>
                <p:cNvSpPr>
                  <a:spLocks/>
                </p:cNvSpPr>
                <p:nvPr/>
              </p:nvSpPr>
              <p:spPr bwMode="auto">
                <a:xfrm>
                  <a:off x="3738" y="2631"/>
                  <a:ext cx="321" cy="652"/>
                </a:xfrm>
                <a:custGeom>
                  <a:avLst/>
                  <a:gdLst/>
                  <a:ahLst/>
                  <a:cxnLst>
                    <a:cxn ang="0">
                      <a:pos x="642" y="12"/>
                    </a:cxn>
                    <a:cxn ang="0">
                      <a:pos x="511" y="0"/>
                    </a:cxn>
                    <a:cxn ang="0">
                      <a:pos x="439" y="12"/>
                    </a:cxn>
                    <a:cxn ang="0">
                      <a:pos x="319" y="132"/>
                    </a:cxn>
                    <a:cxn ang="0">
                      <a:pos x="205" y="275"/>
                    </a:cxn>
                    <a:cxn ang="0">
                      <a:pos x="139" y="556"/>
                    </a:cxn>
                    <a:cxn ang="0">
                      <a:pos x="115" y="634"/>
                    </a:cxn>
                    <a:cxn ang="0">
                      <a:pos x="91" y="861"/>
                    </a:cxn>
                    <a:cxn ang="0">
                      <a:pos x="79" y="1022"/>
                    </a:cxn>
                    <a:cxn ang="0">
                      <a:pos x="0" y="1124"/>
                    </a:cxn>
                    <a:cxn ang="0">
                      <a:pos x="175" y="1303"/>
                    </a:cxn>
                    <a:cxn ang="0">
                      <a:pos x="91" y="1172"/>
                    </a:cxn>
                    <a:cxn ang="0">
                      <a:pos x="109" y="1160"/>
                    </a:cxn>
                    <a:cxn ang="0">
                      <a:pos x="229" y="1225"/>
                    </a:cxn>
                    <a:cxn ang="0">
                      <a:pos x="373" y="1261"/>
                    </a:cxn>
                    <a:cxn ang="0">
                      <a:pos x="181" y="1184"/>
                    </a:cxn>
                    <a:cxn ang="0">
                      <a:pos x="109" y="1118"/>
                    </a:cxn>
                    <a:cxn ang="0">
                      <a:pos x="109" y="1052"/>
                    </a:cxn>
                    <a:cxn ang="0">
                      <a:pos x="229" y="1046"/>
                    </a:cxn>
                    <a:cxn ang="0">
                      <a:pos x="103" y="1016"/>
                    </a:cxn>
                    <a:cxn ang="0">
                      <a:pos x="115" y="861"/>
                    </a:cxn>
                    <a:cxn ang="0">
                      <a:pos x="145" y="604"/>
                    </a:cxn>
                    <a:cxn ang="0">
                      <a:pos x="241" y="281"/>
                    </a:cxn>
                    <a:cxn ang="0">
                      <a:pos x="307" y="179"/>
                    </a:cxn>
                    <a:cxn ang="0">
                      <a:pos x="439" y="48"/>
                    </a:cxn>
                    <a:cxn ang="0">
                      <a:pos x="511" y="30"/>
                    </a:cxn>
                    <a:cxn ang="0">
                      <a:pos x="642" y="12"/>
                    </a:cxn>
                  </a:cxnLst>
                  <a:rect l="0" t="0" r="r" b="b"/>
                  <a:pathLst>
                    <a:path w="642" h="1303">
                      <a:moveTo>
                        <a:pt x="642" y="12"/>
                      </a:moveTo>
                      <a:lnTo>
                        <a:pt x="511" y="0"/>
                      </a:lnTo>
                      <a:lnTo>
                        <a:pt x="439" y="12"/>
                      </a:lnTo>
                      <a:lnTo>
                        <a:pt x="319" y="132"/>
                      </a:lnTo>
                      <a:lnTo>
                        <a:pt x="205" y="275"/>
                      </a:lnTo>
                      <a:lnTo>
                        <a:pt x="139" y="556"/>
                      </a:lnTo>
                      <a:lnTo>
                        <a:pt x="115" y="634"/>
                      </a:lnTo>
                      <a:lnTo>
                        <a:pt x="91" y="861"/>
                      </a:lnTo>
                      <a:lnTo>
                        <a:pt x="79" y="1022"/>
                      </a:lnTo>
                      <a:lnTo>
                        <a:pt x="0" y="1124"/>
                      </a:lnTo>
                      <a:lnTo>
                        <a:pt x="175" y="1303"/>
                      </a:lnTo>
                      <a:lnTo>
                        <a:pt x="91" y="1172"/>
                      </a:lnTo>
                      <a:lnTo>
                        <a:pt x="109" y="1160"/>
                      </a:lnTo>
                      <a:lnTo>
                        <a:pt x="229" y="1225"/>
                      </a:lnTo>
                      <a:lnTo>
                        <a:pt x="373" y="1261"/>
                      </a:lnTo>
                      <a:lnTo>
                        <a:pt x="181" y="1184"/>
                      </a:lnTo>
                      <a:lnTo>
                        <a:pt x="109" y="1118"/>
                      </a:lnTo>
                      <a:lnTo>
                        <a:pt x="109" y="1052"/>
                      </a:lnTo>
                      <a:lnTo>
                        <a:pt x="229" y="1046"/>
                      </a:lnTo>
                      <a:lnTo>
                        <a:pt x="103" y="1016"/>
                      </a:lnTo>
                      <a:lnTo>
                        <a:pt x="115" y="861"/>
                      </a:lnTo>
                      <a:lnTo>
                        <a:pt x="145" y="604"/>
                      </a:lnTo>
                      <a:lnTo>
                        <a:pt x="241" y="281"/>
                      </a:lnTo>
                      <a:lnTo>
                        <a:pt x="307" y="179"/>
                      </a:lnTo>
                      <a:lnTo>
                        <a:pt x="439" y="48"/>
                      </a:lnTo>
                      <a:lnTo>
                        <a:pt x="511" y="30"/>
                      </a:lnTo>
                      <a:lnTo>
                        <a:pt x="642" y="12"/>
                      </a:lnTo>
                      <a:close/>
                    </a:path>
                  </a:pathLst>
                </a:custGeom>
                <a:solidFill>
                  <a:srgbClr val="3F3F3F"/>
                </a:solidFill>
                <a:ln w="9525">
                  <a:noFill/>
                  <a:round/>
                  <a:headEnd/>
                  <a:tailEnd/>
                </a:ln>
              </p:spPr>
              <p:txBody>
                <a:bodyPr/>
                <a:lstStyle/>
                <a:p>
                  <a:endParaRPr lang="en-GB"/>
                </a:p>
              </p:txBody>
            </p:sp>
            <p:grpSp>
              <p:nvGrpSpPr>
                <p:cNvPr id="362571" name="Group 75"/>
                <p:cNvGrpSpPr>
                  <a:grpSpLocks/>
                </p:cNvGrpSpPr>
                <p:nvPr/>
              </p:nvGrpSpPr>
              <p:grpSpPr bwMode="auto">
                <a:xfrm>
                  <a:off x="3470" y="2126"/>
                  <a:ext cx="525" cy="822"/>
                  <a:chOff x="3470" y="2126"/>
                  <a:chExt cx="525" cy="822"/>
                </a:xfrm>
              </p:grpSpPr>
              <p:sp>
                <p:nvSpPr>
                  <p:cNvPr id="362572" name="Freeform 76"/>
                  <p:cNvSpPr>
                    <a:spLocks/>
                  </p:cNvSpPr>
                  <p:nvPr/>
                </p:nvSpPr>
                <p:spPr bwMode="auto">
                  <a:xfrm>
                    <a:off x="3694" y="2569"/>
                    <a:ext cx="189" cy="195"/>
                  </a:xfrm>
                  <a:custGeom>
                    <a:avLst/>
                    <a:gdLst/>
                    <a:ahLst/>
                    <a:cxnLst>
                      <a:cxn ang="0">
                        <a:pos x="331" y="0"/>
                      </a:cxn>
                      <a:cxn ang="0">
                        <a:pos x="72" y="229"/>
                      </a:cxn>
                      <a:cxn ang="0">
                        <a:pos x="54" y="199"/>
                      </a:cxn>
                      <a:cxn ang="0">
                        <a:pos x="14" y="294"/>
                      </a:cxn>
                      <a:cxn ang="0">
                        <a:pos x="0" y="348"/>
                      </a:cxn>
                      <a:cxn ang="0">
                        <a:pos x="30" y="318"/>
                      </a:cxn>
                      <a:cxn ang="0">
                        <a:pos x="58" y="255"/>
                      </a:cxn>
                      <a:cxn ang="0">
                        <a:pos x="113" y="388"/>
                      </a:cxn>
                      <a:cxn ang="0">
                        <a:pos x="199" y="286"/>
                      </a:cxn>
                      <a:cxn ang="0">
                        <a:pos x="295" y="127"/>
                      </a:cxn>
                      <a:cxn ang="0">
                        <a:pos x="379" y="25"/>
                      </a:cxn>
                      <a:cxn ang="0">
                        <a:pos x="331" y="0"/>
                      </a:cxn>
                    </a:cxnLst>
                    <a:rect l="0" t="0" r="r" b="b"/>
                    <a:pathLst>
                      <a:path w="379" h="388">
                        <a:moveTo>
                          <a:pt x="331" y="0"/>
                        </a:moveTo>
                        <a:lnTo>
                          <a:pt x="72" y="229"/>
                        </a:lnTo>
                        <a:lnTo>
                          <a:pt x="54" y="199"/>
                        </a:lnTo>
                        <a:lnTo>
                          <a:pt x="14" y="294"/>
                        </a:lnTo>
                        <a:lnTo>
                          <a:pt x="0" y="348"/>
                        </a:lnTo>
                        <a:lnTo>
                          <a:pt x="30" y="318"/>
                        </a:lnTo>
                        <a:lnTo>
                          <a:pt x="58" y="255"/>
                        </a:lnTo>
                        <a:lnTo>
                          <a:pt x="113" y="388"/>
                        </a:lnTo>
                        <a:lnTo>
                          <a:pt x="199" y="286"/>
                        </a:lnTo>
                        <a:lnTo>
                          <a:pt x="295" y="127"/>
                        </a:lnTo>
                        <a:lnTo>
                          <a:pt x="379" y="25"/>
                        </a:lnTo>
                        <a:lnTo>
                          <a:pt x="331" y="0"/>
                        </a:lnTo>
                        <a:close/>
                      </a:path>
                    </a:pathLst>
                  </a:custGeom>
                  <a:solidFill>
                    <a:srgbClr val="FFFFFF"/>
                  </a:solidFill>
                  <a:ln w="9525">
                    <a:noFill/>
                    <a:round/>
                    <a:headEnd/>
                    <a:tailEnd/>
                  </a:ln>
                </p:spPr>
                <p:txBody>
                  <a:bodyPr/>
                  <a:lstStyle/>
                  <a:p>
                    <a:endParaRPr lang="en-GB"/>
                  </a:p>
                </p:txBody>
              </p:sp>
              <p:sp>
                <p:nvSpPr>
                  <p:cNvPr id="362573" name="Freeform 77"/>
                  <p:cNvSpPr>
                    <a:spLocks/>
                  </p:cNvSpPr>
                  <p:nvPr/>
                </p:nvSpPr>
                <p:spPr bwMode="auto">
                  <a:xfrm>
                    <a:off x="3692" y="2697"/>
                    <a:ext cx="54" cy="243"/>
                  </a:xfrm>
                  <a:custGeom>
                    <a:avLst/>
                    <a:gdLst/>
                    <a:ahLst/>
                    <a:cxnLst>
                      <a:cxn ang="0">
                        <a:pos x="60" y="0"/>
                      </a:cxn>
                      <a:cxn ang="0">
                        <a:pos x="42" y="22"/>
                      </a:cxn>
                      <a:cxn ang="0">
                        <a:pos x="30" y="39"/>
                      </a:cxn>
                      <a:cxn ang="0">
                        <a:pos x="20" y="63"/>
                      </a:cxn>
                      <a:cxn ang="0">
                        <a:pos x="10" y="101"/>
                      </a:cxn>
                      <a:cxn ang="0">
                        <a:pos x="6" y="141"/>
                      </a:cxn>
                      <a:cxn ang="0">
                        <a:pos x="10" y="179"/>
                      </a:cxn>
                      <a:cxn ang="0">
                        <a:pos x="16" y="219"/>
                      </a:cxn>
                      <a:cxn ang="0">
                        <a:pos x="22" y="241"/>
                      </a:cxn>
                      <a:cxn ang="0">
                        <a:pos x="2" y="330"/>
                      </a:cxn>
                      <a:cxn ang="0">
                        <a:pos x="0" y="370"/>
                      </a:cxn>
                      <a:cxn ang="0">
                        <a:pos x="0" y="420"/>
                      </a:cxn>
                      <a:cxn ang="0">
                        <a:pos x="6" y="486"/>
                      </a:cxn>
                      <a:cxn ang="0">
                        <a:pos x="40" y="336"/>
                      </a:cxn>
                      <a:cxn ang="0">
                        <a:pos x="58" y="237"/>
                      </a:cxn>
                      <a:cxn ang="0">
                        <a:pos x="107" y="111"/>
                      </a:cxn>
                      <a:cxn ang="0">
                        <a:pos x="60" y="0"/>
                      </a:cxn>
                    </a:cxnLst>
                    <a:rect l="0" t="0" r="r" b="b"/>
                    <a:pathLst>
                      <a:path w="107" h="486">
                        <a:moveTo>
                          <a:pt x="60" y="0"/>
                        </a:moveTo>
                        <a:lnTo>
                          <a:pt x="42" y="22"/>
                        </a:lnTo>
                        <a:lnTo>
                          <a:pt x="30" y="39"/>
                        </a:lnTo>
                        <a:lnTo>
                          <a:pt x="20" y="63"/>
                        </a:lnTo>
                        <a:lnTo>
                          <a:pt x="10" y="101"/>
                        </a:lnTo>
                        <a:lnTo>
                          <a:pt x="6" y="141"/>
                        </a:lnTo>
                        <a:lnTo>
                          <a:pt x="10" y="179"/>
                        </a:lnTo>
                        <a:lnTo>
                          <a:pt x="16" y="219"/>
                        </a:lnTo>
                        <a:lnTo>
                          <a:pt x="22" y="241"/>
                        </a:lnTo>
                        <a:lnTo>
                          <a:pt x="2" y="330"/>
                        </a:lnTo>
                        <a:lnTo>
                          <a:pt x="0" y="370"/>
                        </a:lnTo>
                        <a:lnTo>
                          <a:pt x="0" y="420"/>
                        </a:lnTo>
                        <a:lnTo>
                          <a:pt x="6" y="486"/>
                        </a:lnTo>
                        <a:lnTo>
                          <a:pt x="40" y="336"/>
                        </a:lnTo>
                        <a:lnTo>
                          <a:pt x="58" y="237"/>
                        </a:lnTo>
                        <a:lnTo>
                          <a:pt x="107" y="111"/>
                        </a:lnTo>
                        <a:lnTo>
                          <a:pt x="60" y="0"/>
                        </a:lnTo>
                        <a:close/>
                      </a:path>
                    </a:pathLst>
                  </a:custGeom>
                  <a:solidFill>
                    <a:srgbClr val="000080"/>
                  </a:solidFill>
                  <a:ln w="9525">
                    <a:noFill/>
                    <a:round/>
                    <a:headEnd/>
                    <a:tailEnd/>
                  </a:ln>
                </p:spPr>
                <p:txBody>
                  <a:bodyPr/>
                  <a:lstStyle/>
                  <a:p>
                    <a:endParaRPr lang="en-GB"/>
                  </a:p>
                </p:txBody>
              </p:sp>
              <p:sp>
                <p:nvSpPr>
                  <p:cNvPr id="362574" name="Freeform 78"/>
                  <p:cNvSpPr>
                    <a:spLocks/>
                  </p:cNvSpPr>
                  <p:nvPr/>
                </p:nvSpPr>
                <p:spPr bwMode="auto">
                  <a:xfrm>
                    <a:off x="3694" y="2698"/>
                    <a:ext cx="51" cy="128"/>
                  </a:xfrm>
                  <a:custGeom>
                    <a:avLst/>
                    <a:gdLst/>
                    <a:ahLst/>
                    <a:cxnLst>
                      <a:cxn ang="0">
                        <a:pos x="54" y="0"/>
                      </a:cxn>
                      <a:cxn ang="0">
                        <a:pos x="36" y="22"/>
                      </a:cxn>
                      <a:cxn ang="0">
                        <a:pos x="24" y="39"/>
                      </a:cxn>
                      <a:cxn ang="0">
                        <a:pos x="14" y="63"/>
                      </a:cxn>
                      <a:cxn ang="0">
                        <a:pos x="4" y="101"/>
                      </a:cxn>
                      <a:cxn ang="0">
                        <a:pos x="0" y="141"/>
                      </a:cxn>
                      <a:cxn ang="0">
                        <a:pos x="4" y="179"/>
                      </a:cxn>
                      <a:cxn ang="0">
                        <a:pos x="10" y="219"/>
                      </a:cxn>
                      <a:cxn ang="0">
                        <a:pos x="16" y="241"/>
                      </a:cxn>
                      <a:cxn ang="0">
                        <a:pos x="44" y="257"/>
                      </a:cxn>
                      <a:cxn ang="0">
                        <a:pos x="52" y="231"/>
                      </a:cxn>
                      <a:cxn ang="0">
                        <a:pos x="101" y="111"/>
                      </a:cxn>
                      <a:cxn ang="0">
                        <a:pos x="54" y="0"/>
                      </a:cxn>
                    </a:cxnLst>
                    <a:rect l="0" t="0" r="r" b="b"/>
                    <a:pathLst>
                      <a:path w="101" h="257">
                        <a:moveTo>
                          <a:pt x="54" y="0"/>
                        </a:moveTo>
                        <a:lnTo>
                          <a:pt x="36" y="22"/>
                        </a:lnTo>
                        <a:lnTo>
                          <a:pt x="24" y="39"/>
                        </a:lnTo>
                        <a:lnTo>
                          <a:pt x="14" y="63"/>
                        </a:lnTo>
                        <a:lnTo>
                          <a:pt x="4" y="101"/>
                        </a:lnTo>
                        <a:lnTo>
                          <a:pt x="0" y="141"/>
                        </a:lnTo>
                        <a:lnTo>
                          <a:pt x="4" y="179"/>
                        </a:lnTo>
                        <a:lnTo>
                          <a:pt x="10" y="219"/>
                        </a:lnTo>
                        <a:lnTo>
                          <a:pt x="16" y="241"/>
                        </a:lnTo>
                        <a:lnTo>
                          <a:pt x="44" y="257"/>
                        </a:lnTo>
                        <a:lnTo>
                          <a:pt x="52" y="231"/>
                        </a:lnTo>
                        <a:lnTo>
                          <a:pt x="101" y="111"/>
                        </a:lnTo>
                        <a:lnTo>
                          <a:pt x="54" y="0"/>
                        </a:lnTo>
                        <a:close/>
                      </a:path>
                    </a:pathLst>
                  </a:custGeom>
                  <a:solidFill>
                    <a:srgbClr val="0000FF"/>
                  </a:solidFill>
                  <a:ln w="9525">
                    <a:noFill/>
                    <a:round/>
                    <a:headEnd/>
                    <a:tailEnd/>
                  </a:ln>
                </p:spPr>
                <p:txBody>
                  <a:bodyPr/>
                  <a:lstStyle/>
                  <a:p>
                    <a:endParaRPr lang="en-GB"/>
                  </a:p>
                </p:txBody>
              </p:sp>
              <p:grpSp>
                <p:nvGrpSpPr>
                  <p:cNvPr id="362575" name="Group 79"/>
                  <p:cNvGrpSpPr>
                    <a:grpSpLocks/>
                  </p:cNvGrpSpPr>
                  <p:nvPr/>
                </p:nvGrpSpPr>
                <p:grpSpPr bwMode="auto">
                  <a:xfrm>
                    <a:off x="3470" y="2126"/>
                    <a:ext cx="525" cy="571"/>
                    <a:chOff x="3470" y="2126"/>
                    <a:chExt cx="525" cy="571"/>
                  </a:xfrm>
                </p:grpSpPr>
                <p:grpSp>
                  <p:nvGrpSpPr>
                    <p:cNvPr id="362576" name="Group 80"/>
                    <p:cNvGrpSpPr>
                      <a:grpSpLocks/>
                    </p:cNvGrpSpPr>
                    <p:nvPr/>
                  </p:nvGrpSpPr>
                  <p:grpSpPr bwMode="auto">
                    <a:xfrm>
                      <a:off x="3526" y="2189"/>
                      <a:ext cx="388" cy="507"/>
                      <a:chOff x="3526" y="2189"/>
                      <a:chExt cx="388" cy="507"/>
                    </a:xfrm>
                  </p:grpSpPr>
                  <p:sp>
                    <p:nvSpPr>
                      <p:cNvPr id="362577" name="Freeform 81"/>
                      <p:cNvSpPr>
                        <a:spLocks/>
                      </p:cNvSpPr>
                      <p:nvPr/>
                    </p:nvSpPr>
                    <p:spPr bwMode="auto">
                      <a:xfrm>
                        <a:off x="3526" y="2189"/>
                        <a:ext cx="388" cy="507"/>
                      </a:xfrm>
                      <a:custGeom>
                        <a:avLst/>
                        <a:gdLst/>
                        <a:ahLst/>
                        <a:cxnLst>
                          <a:cxn ang="0">
                            <a:pos x="242" y="29"/>
                          </a:cxn>
                          <a:cxn ang="0">
                            <a:pos x="186" y="61"/>
                          </a:cxn>
                          <a:cxn ang="0">
                            <a:pos x="134" y="95"/>
                          </a:cxn>
                          <a:cxn ang="0">
                            <a:pos x="96" y="127"/>
                          </a:cxn>
                          <a:cxn ang="0">
                            <a:pos x="60" y="161"/>
                          </a:cxn>
                          <a:cxn ang="0">
                            <a:pos x="32" y="197"/>
                          </a:cxn>
                          <a:cxn ang="0">
                            <a:pos x="14" y="235"/>
                          </a:cxn>
                          <a:cxn ang="0">
                            <a:pos x="8" y="274"/>
                          </a:cxn>
                          <a:cxn ang="0">
                            <a:pos x="2" y="318"/>
                          </a:cxn>
                          <a:cxn ang="0">
                            <a:pos x="0" y="372"/>
                          </a:cxn>
                          <a:cxn ang="0">
                            <a:pos x="6" y="420"/>
                          </a:cxn>
                          <a:cxn ang="0">
                            <a:pos x="0" y="486"/>
                          </a:cxn>
                          <a:cxn ang="0">
                            <a:pos x="26" y="504"/>
                          </a:cxn>
                          <a:cxn ang="0">
                            <a:pos x="48" y="522"/>
                          </a:cxn>
                          <a:cxn ang="0">
                            <a:pos x="50" y="537"/>
                          </a:cxn>
                          <a:cxn ang="0">
                            <a:pos x="50" y="563"/>
                          </a:cxn>
                          <a:cxn ang="0">
                            <a:pos x="42" y="593"/>
                          </a:cxn>
                          <a:cxn ang="0">
                            <a:pos x="18" y="675"/>
                          </a:cxn>
                          <a:cxn ang="0">
                            <a:pos x="18" y="711"/>
                          </a:cxn>
                          <a:cxn ang="0">
                            <a:pos x="38" y="719"/>
                          </a:cxn>
                          <a:cxn ang="0">
                            <a:pos x="68" y="719"/>
                          </a:cxn>
                          <a:cxn ang="0">
                            <a:pos x="90" y="719"/>
                          </a:cxn>
                          <a:cxn ang="0">
                            <a:pos x="126" y="816"/>
                          </a:cxn>
                          <a:cxn ang="0">
                            <a:pos x="128" y="852"/>
                          </a:cxn>
                          <a:cxn ang="0">
                            <a:pos x="140" y="868"/>
                          </a:cxn>
                          <a:cxn ang="0">
                            <a:pos x="156" y="874"/>
                          </a:cxn>
                          <a:cxn ang="0">
                            <a:pos x="158" y="894"/>
                          </a:cxn>
                          <a:cxn ang="0">
                            <a:pos x="156" y="922"/>
                          </a:cxn>
                          <a:cxn ang="0">
                            <a:pos x="170" y="966"/>
                          </a:cxn>
                          <a:cxn ang="0">
                            <a:pos x="188" y="994"/>
                          </a:cxn>
                          <a:cxn ang="0">
                            <a:pos x="206" y="1006"/>
                          </a:cxn>
                          <a:cxn ang="0">
                            <a:pos x="248" y="1014"/>
                          </a:cxn>
                          <a:cxn ang="0">
                            <a:pos x="282" y="1012"/>
                          </a:cxn>
                          <a:cxn ang="0">
                            <a:pos x="330" y="990"/>
                          </a:cxn>
                          <a:cxn ang="0">
                            <a:pos x="386" y="958"/>
                          </a:cxn>
                          <a:cxn ang="0">
                            <a:pos x="410" y="988"/>
                          </a:cxn>
                          <a:cxn ang="0">
                            <a:pos x="747" y="717"/>
                          </a:cxn>
                          <a:cxn ang="0">
                            <a:pos x="727" y="671"/>
                          </a:cxn>
                          <a:cxn ang="0">
                            <a:pos x="747" y="609"/>
                          </a:cxn>
                          <a:cxn ang="0">
                            <a:pos x="769" y="527"/>
                          </a:cxn>
                          <a:cxn ang="0">
                            <a:pos x="777" y="424"/>
                          </a:cxn>
                          <a:cxn ang="0">
                            <a:pos x="775" y="346"/>
                          </a:cxn>
                          <a:cxn ang="0">
                            <a:pos x="753" y="217"/>
                          </a:cxn>
                          <a:cxn ang="0">
                            <a:pos x="721" y="101"/>
                          </a:cxn>
                          <a:cxn ang="0">
                            <a:pos x="685" y="17"/>
                          </a:cxn>
                          <a:cxn ang="0">
                            <a:pos x="549" y="0"/>
                          </a:cxn>
                          <a:cxn ang="0">
                            <a:pos x="342" y="2"/>
                          </a:cxn>
                          <a:cxn ang="0">
                            <a:pos x="242" y="29"/>
                          </a:cxn>
                        </a:cxnLst>
                        <a:rect l="0" t="0" r="r" b="b"/>
                        <a:pathLst>
                          <a:path w="777" h="1014">
                            <a:moveTo>
                              <a:pt x="242" y="29"/>
                            </a:moveTo>
                            <a:lnTo>
                              <a:pt x="186" y="61"/>
                            </a:lnTo>
                            <a:lnTo>
                              <a:pt x="134" y="95"/>
                            </a:lnTo>
                            <a:lnTo>
                              <a:pt x="96" y="127"/>
                            </a:lnTo>
                            <a:lnTo>
                              <a:pt x="60" y="161"/>
                            </a:lnTo>
                            <a:lnTo>
                              <a:pt x="32" y="197"/>
                            </a:lnTo>
                            <a:lnTo>
                              <a:pt x="14" y="235"/>
                            </a:lnTo>
                            <a:lnTo>
                              <a:pt x="8" y="274"/>
                            </a:lnTo>
                            <a:lnTo>
                              <a:pt x="2" y="318"/>
                            </a:lnTo>
                            <a:lnTo>
                              <a:pt x="0" y="372"/>
                            </a:lnTo>
                            <a:lnTo>
                              <a:pt x="6" y="420"/>
                            </a:lnTo>
                            <a:lnTo>
                              <a:pt x="0" y="486"/>
                            </a:lnTo>
                            <a:lnTo>
                              <a:pt x="26" y="504"/>
                            </a:lnTo>
                            <a:lnTo>
                              <a:pt x="48" y="522"/>
                            </a:lnTo>
                            <a:lnTo>
                              <a:pt x="50" y="537"/>
                            </a:lnTo>
                            <a:lnTo>
                              <a:pt x="50" y="563"/>
                            </a:lnTo>
                            <a:lnTo>
                              <a:pt x="42" y="593"/>
                            </a:lnTo>
                            <a:lnTo>
                              <a:pt x="18" y="675"/>
                            </a:lnTo>
                            <a:lnTo>
                              <a:pt x="18" y="711"/>
                            </a:lnTo>
                            <a:lnTo>
                              <a:pt x="38" y="719"/>
                            </a:lnTo>
                            <a:lnTo>
                              <a:pt x="68" y="719"/>
                            </a:lnTo>
                            <a:lnTo>
                              <a:pt x="90" y="719"/>
                            </a:lnTo>
                            <a:lnTo>
                              <a:pt x="126" y="816"/>
                            </a:lnTo>
                            <a:lnTo>
                              <a:pt x="128" y="852"/>
                            </a:lnTo>
                            <a:lnTo>
                              <a:pt x="140" y="868"/>
                            </a:lnTo>
                            <a:lnTo>
                              <a:pt x="156" y="874"/>
                            </a:lnTo>
                            <a:lnTo>
                              <a:pt x="158" y="894"/>
                            </a:lnTo>
                            <a:lnTo>
                              <a:pt x="156" y="922"/>
                            </a:lnTo>
                            <a:lnTo>
                              <a:pt x="170" y="966"/>
                            </a:lnTo>
                            <a:lnTo>
                              <a:pt x="188" y="994"/>
                            </a:lnTo>
                            <a:lnTo>
                              <a:pt x="206" y="1006"/>
                            </a:lnTo>
                            <a:lnTo>
                              <a:pt x="248" y="1014"/>
                            </a:lnTo>
                            <a:lnTo>
                              <a:pt x="282" y="1012"/>
                            </a:lnTo>
                            <a:lnTo>
                              <a:pt x="330" y="990"/>
                            </a:lnTo>
                            <a:lnTo>
                              <a:pt x="386" y="958"/>
                            </a:lnTo>
                            <a:lnTo>
                              <a:pt x="410" y="988"/>
                            </a:lnTo>
                            <a:lnTo>
                              <a:pt x="747" y="717"/>
                            </a:lnTo>
                            <a:lnTo>
                              <a:pt x="727" y="671"/>
                            </a:lnTo>
                            <a:lnTo>
                              <a:pt x="747" y="609"/>
                            </a:lnTo>
                            <a:lnTo>
                              <a:pt x="769" y="527"/>
                            </a:lnTo>
                            <a:lnTo>
                              <a:pt x="777" y="424"/>
                            </a:lnTo>
                            <a:lnTo>
                              <a:pt x="775" y="346"/>
                            </a:lnTo>
                            <a:lnTo>
                              <a:pt x="753" y="217"/>
                            </a:lnTo>
                            <a:lnTo>
                              <a:pt x="721" y="101"/>
                            </a:lnTo>
                            <a:lnTo>
                              <a:pt x="685" y="17"/>
                            </a:lnTo>
                            <a:lnTo>
                              <a:pt x="549" y="0"/>
                            </a:lnTo>
                            <a:lnTo>
                              <a:pt x="342" y="2"/>
                            </a:lnTo>
                            <a:lnTo>
                              <a:pt x="242" y="29"/>
                            </a:lnTo>
                            <a:close/>
                          </a:path>
                        </a:pathLst>
                      </a:custGeom>
                      <a:solidFill>
                        <a:srgbClr val="FFBFBF"/>
                      </a:solidFill>
                      <a:ln w="9525">
                        <a:noFill/>
                        <a:round/>
                        <a:headEnd/>
                        <a:tailEnd/>
                      </a:ln>
                    </p:spPr>
                    <p:txBody>
                      <a:bodyPr/>
                      <a:lstStyle/>
                      <a:p>
                        <a:endParaRPr lang="en-GB"/>
                      </a:p>
                    </p:txBody>
                  </p:sp>
                  <p:grpSp>
                    <p:nvGrpSpPr>
                      <p:cNvPr id="362578" name="Group 82"/>
                      <p:cNvGrpSpPr>
                        <a:grpSpLocks/>
                      </p:cNvGrpSpPr>
                      <p:nvPr/>
                    </p:nvGrpSpPr>
                    <p:grpSpPr bwMode="auto">
                      <a:xfrm>
                        <a:off x="3681" y="2445"/>
                        <a:ext cx="66" cy="119"/>
                        <a:chOff x="3681" y="2445"/>
                        <a:chExt cx="66" cy="119"/>
                      </a:xfrm>
                    </p:grpSpPr>
                    <p:sp>
                      <p:nvSpPr>
                        <p:cNvPr id="362579" name="Freeform 83"/>
                        <p:cNvSpPr>
                          <a:spLocks/>
                        </p:cNvSpPr>
                        <p:nvPr/>
                      </p:nvSpPr>
                      <p:spPr bwMode="auto">
                        <a:xfrm>
                          <a:off x="3681" y="2445"/>
                          <a:ext cx="50" cy="75"/>
                        </a:xfrm>
                        <a:custGeom>
                          <a:avLst/>
                          <a:gdLst/>
                          <a:ahLst/>
                          <a:cxnLst>
                            <a:cxn ang="0">
                              <a:pos x="0" y="63"/>
                            </a:cxn>
                            <a:cxn ang="0">
                              <a:pos x="10" y="31"/>
                            </a:cxn>
                            <a:cxn ang="0">
                              <a:pos x="18" y="10"/>
                            </a:cxn>
                            <a:cxn ang="0">
                              <a:pos x="26" y="4"/>
                            </a:cxn>
                            <a:cxn ang="0">
                              <a:pos x="40" y="0"/>
                            </a:cxn>
                            <a:cxn ang="0">
                              <a:pos x="56" y="0"/>
                            </a:cxn>
                            <a:cxn ang="0">
                              <a:pos x="72" y="4"/>
                            </a:cxn>
                            <a:cxn ang="0">
                              <a:pos x="84" y="11"/>
                            </a:cxn>
                            <a:cxn ang="0">
                              <a:pos x="92" y="27"/>
                            </a:cxn>
                            <a:cxn ang="0">
                              <a:pos x="98" y="53"/>
                            </a:cxn>
                            <a:cxn ang="0">
                              <a:pos x="100" y="75"/>
                            </a:cxn>
                            <a:cxn ang="0">
                              <a:pos x="96" y="105"/>
                            </a:cxn>
                            <a:cxn ang="0">
                              <a:pos x="90" y="133"/>
                            </a:cxn>
                            <a:cxn ang="0">
                              <a:pos x="78" y="151"/>
                            </a:cxn>
                            <a:cxn ang="0">
                              <a:pos x="72" y="129"/>
                            </a:cxn>
                            <a:cxn ang="0">
                              <a:pos x="84" y="109"/>
                            </a:cxn>
                            <a:cxn ang="0">
                              <a:pos x="76" y="83"/>
                            </a:cxn>
                            <a:cxn ang="0">
                              <a:pos x="66" y="93"/>
                            </a:cxn>
                            <a:cxn ang="0">
                              <a:pos x="44" y="103"/>
                            </a:cxn>
                            <a:cxn ang="0">
                              <a:pos x="36" y="81"/>
                            </a:cxn>
                            <a:cxn ang="0">
                              <a:pos x="54" y="73"/>
                            </a:cxn>
                            <a:cxn ang="0">
                              <a:pos x="72" y="69"/>
                            </a:cxn>
                            <a:cxn ang="0">
                              <a:pos x="72" y="55"/>
                            </a:cxn>
                            <a:cxn ang="0">
                              <a:pos x="70" y="37"/>
                            </a:cxn>
                            <a:cxn ang="0">
                              <a:pos x="80" y="39"/>
                            </a:cxn>
                            <a:cxn ang="0">
                              <a:pos x="78" y="17"/>
                            </a:cxn>
                            <a:cxn ang="0">
                              <a:pos x="74" y="11"/>
                            </a:cxn>
                            <a:cxn ang="0">
                              <a:pos x="58" y="10"/>
                            </a:cxn>
                            <a:cxn ang="0">
                              <a:pos x="30" y="11"/>
                            </a:cxn>
                            <a:cxn ang="0">
                              <a:pos x="16" y="33"/>
                            </a:cxn>
                            <a:cxn ang="0">
                              <a:pos x="0" y="63"/>
                            </a:cxn>
                          </a:cxnLst>
                          <a:rect l="0" t="0" r="r" b="b"/>
                          <a:pathLst>
                            <a:path w="100" h="151">
                              <a:moveTo>
                                <a:pt x="0" y="63"/>
                              </a:moveTo>
                              <a:lnTo>
                                <a:pt x="10" y="31"/>
                              </a:lnTo>
                              <a:lnTo>
                                <a:pt x="18" y="10"/>
                              </a:lnTo>
                              <a:lnTo>
                                <a:pt x="26" y="4"/>
                              </a:lnTo>
                              <a:lnTo>
                                <a:pt x="40" y="0"/>
                              </a:lnTo>
                              <a:lnTo>
                                <a:pt x="56" y="0"/>
                              </a:lnTo>
                              <a:lnTo>
                                <a:pt x="72" y="4"/>
                              </a:lnTo>
                              <a:lnTo>
                                <a:pt x="84" y="11"/>
                              </a:lnTo>
                              <a:lnTo>
                                <a:pt x="92" y="27"/>
                              </a:lnTo>
                              <a:lnTo>
                                <a:pt x="98" y="53"/>
                              </a:lnTo>
                              <a:lnTo>
                                <a:pt x="100" y="75"/>
                              </a:lnTo>
                              <a:lnTo>
                                <a:pt x="96" y="105"/>
                              </a:lnTo>
                              <a:lnTo>
                                <a:pt x="90" y="133"/>
                              </a:lnTo>
                              <a:lnTo>
                                <a:pt x="78" y="151"/>
                              </a:lnTo>
                              <a:lnTo>
                                <a:pt x="72" y="129"/>
                              </a:lnTo>
                              <a:lnTo>
                                <a:pt x="84" y="109"/>
                              </a:lnTo>
                              <a:lnTo>
                                <a:pt x="76" y="83"/>
                              </a:lnTo>
                              <a:lnTo>
                                <a:pt x="66" y="93"/>
                              </a:lnTo>
                              <a:lnTo>
                                <a:pt x="44" y="103"/>
                              </a:lnTo>
                              <a:lnTo>
                                <a:pt x="36" y="81"/>
                              </a:lnTo>
                              <a:lnTo>
                                <a:pt x="54" y="73"/>
                              </a:lnTo>
                              <a:lnTo>
                                <a:pt x="72" y="69"/>
                              </a:lnTo>
                              <a:lnTo>
                                <a:pt x="72" y="55"/>
                              </a:lnTo>
                              <a:lnTo>
                                <a:pt x="70" y="37"/>
                              </a:lnTo>
                              <a:lnTo>
                                <a:pt x="80" y="39"/>
                              </a:lnTo>
                              <a:lnTo>
                                <a:pt x="78" y="17"/>
                              </a:lnTo>
                              <a:lnTo>
                                <a:pt x="74" y="11"/>
                              </a:lnTo>
                              <a:lnTo>
                                <a:pt x="58" y="10"/>
                              </a:lnTo>
                              <a:lnTo>
                                <a:pt x="30" y="11"/>
                              </a:lnTo>
                              <a:lnTo>
                                <a:pt x="16" y="33"/>
                              </a:lnTo>
                              <a:lnTo>
                                <a:pt x="0" y="63"/>
                              </a:lnTo>
                              <a:close/>
                            </a:path>
                          </a:pathLst>
                        </a:custGeom>
                        <a:solidFill>
                          <a:srgbClr val="DF9F7F"/>
                        </a:solidFill>
                        <a:ln w="9525">
                          <a:noFill/>
                          <a:round/>
                          <a:headEnd/>
                          <a:tailEnd/>
                        </a:ln>
                      </p:spPr>
                      <p:txBody>
                        <a:bodyPr/>
                        <a:lstStyle/>
                        <a:p>
                          <a:endParaRPr lang="en-GB"/>
                        </a:p>
                      </p:txBody>
                    </p:sp>
                    <p:sp>
                      <p:nvSpPr>
                        <p:cNvPr id="362580" name="Freeform 84"/>
                        <p:cNvSpPr>
                          <a:spLocks/>
                        </p:cNvSpPr>
                        <p:nvPr/>
                      </p:nvSpPr>
                      <p:spPr bwMode="auto">
                        <a:xfrm>
                          <a:off x="3702" y="2522"/>
                          <a:ext cx="45" cy="42"/>
                        </a:xfrm>
                        <a:custGeom>
                          <a:avLst/>
                          <a:gdLst/>
                          <a:ahLst/>
                          <a:cxnLst>
                            <a:cxn ang="0">
                              <a:pos x="66" y="0"/>
                            </a:cxn>
                            <a:cxn ang="0">
                              <a:pos x="54" y="28"/>
                            </a:cxn>
                            <a:cxn ang="0">
                              <a:pos x="48" y="42"/>
                            </a:cxn>
                            <a:cxn ang="0">
                              <a:pos x="36" y="52"/>
                            </a:cxn>
                            <a:cxn ang="0">
                              <a:pos x="20" y="54"/>
                            </a:cxn>
                            <a:cxn ang="0">
                              <a:pos x="0" y="54"/>
                            </a:cxn>
                            <a:cxn ang="0">
                              <a:pos x="44" y="60"/>
                            </a:cxn>
                            <a:cxn ang="0">
                              <a:pos x="70" y="72"/>
                            </a:cxn>
                            <a:cxn ang="0">
                              <a:pos x="89" y="84"/>
                            </a:cxn>
                            <a:cxn ang="0">
                              <a:pos x="72" y="56"/>
                            </a:cxn>
                            <a:cxn ang="0">
                              <a:pos x="68" y="28"/>
                            </a:cxn>
                            <a:cxn ang="0">
                              <a:pos x="66" y="0"/>
                            </a:cxn>
                          </a:cxnLst>
                          <a:rect l="0" t="0" r="r" b="b"/>
                          <a:pathLst>
                            <a:path w="89" h="84">
                              <a:moveTo>
                                <a:pt x="66" y="0"/>
                              </a:moveTo>
                              <a:lnTo>
                                <a:pt x="54" y="28"/>
                              </a:lnTo>
                              <a:lnTo>
                                <a:pt x="48" y="42"/>
                              </a:lnTo>
                              <a:lnTo>
                                <a:pt x="36" y="52"/>
                              </a:lnTo>
                              <a:lnTo>
                                <a:pt x="20" y="54"/>
                              </a:lnTo>
                              <a:lnTo>
                                <a:pt x="0" y="54"/>
                              </a:lnTo>
                              <a:lnTo>
                                <a:pt x="44" y="60"/>
                              </a:lnTo>
                              <a:lnTo>
                                <a:pt x="70" y="72"/>
                              </a:lnTo>
                              <a:lnTo>
                                <a:pt x="89" y="84"/>
                              </a:lnTo>
                              <a:lnTo>
                                <a:pt x="72" y="56"/>
                              </a:lnTo>
                              <a:lnTo>
                                <a:pt x="68" y="28"/>
                              </a:lnTo>
                              <a:lnTo>
                                <a:pt x="66" y="0"/>
                              </a:lnTo>
                              <a:close/>
                            </a:path>
                          </a:pathLst>
                        </a:custGeom>
                        <a:solidFill>
                          <a:srgbClr val="DF9F7F"/>
                        </a:solidFill>
                        <a:ln w="9525">
                          <a:noFill/>
                          <a:round/>
                          <a:headEnd/>
                          <a:tailEnd/>
                        </a:ln>
                      </p:spPr>
                      <p:txBody>
                        <a:bodyPr/>
                        <a:lstStyle/>
                        <a:p>
                          <a:endParaRPr lang="en-GB"/>
                        </a:p>
                      </p:txBody>
                    </p:sp>
                  </p:grpSp>
                  <p:sp>
                    <p:nvSpPr>
                      <p:cNvPr id="362581" name="Freeform 85"/>
                      <p:cNvSpPr>
                        <a:spLocks/>
                      </p:cNvSpPr>
                      <p:nvPr/>
                    </p:nvSpPr>
                    <p:spPr bwMode="auto">
                      <a:xfrm>
                        <a:off x="3591" y="2515"/>
                        <a:ext cx="38" cy="57"/>
                      </a:xfrm>
                      <a:custGeom>
                        <a:avLst/>
                        <a:gdLst/>
                        <a:ahLst/>
                        <a:cxnLst>
                          <a:cxn ang="0">
                            <a:pos x="12" y="0"/>
                          </a:cxn>
                          <a:cxn ang="0">
                            <a:pos x="22" y="10"/>
                          </a:cxn>
                          <a:cxn ang="0">
                            <a:pos x="24" y="22"/>
                          </a:cxn>
                          <a:cxn ang="0">
                            <a:pos x="20" y="32"/>
                          </a:cxn>
                          <a:cxn ang="0">
                            <a:pos x="12" y="42"/>
                          </a:cxn>
                          <a:cxn ang="0">
                            <a:pos x="0" y="52"/>
                          </a:cxn>
                          <a:cxn ang="0">
                            <a:pos x="10" y="60"/>
                          </a:cxn>
                          <a:cxn ang="0">
                            <a:pos x="28" y="64"/>
                          </a:cxn>
                          <a:cxn ang="0">
                            <a:pos x="44" y="74"/>
                          </a:cxn>
                          <a:cxn ang="0">
                            <a:pos x="76" y="114"/>
                          </a:cxn>
                          <a:cxn ang="0">
                            <a:pos x="36" y="50"/>
                          </a:cxn>
                          <a:cxn ang="0">
                            <a:pos x="30" y="36"/>
                          </a:cxn>
                          <a:cxn ang="0">
                            <a:pos x="30" y="20"/>
                          </a:cxn>
                          <a:cxn ang="0">
                            <a:pos x="34" y="12"/>
                          </a:cxn>
                          <a:cxn ang="0">
                            <a:pos x="12" y="0"/>
                          </a:cxn>
                        </a:cxnLst>
                        <a:rect l="0" t="0" r="r" b="b"/>
                        <a:pathLst>
                          <a:path w="76" h="114">
                            <a:moveTo>
                              <a:pt x="12" y="0"/>
                            </a:moveTo>
                            <a:lnTo>
                              <a:pt x="22" y="10"/>
                            </a:lnTo>
                            <a:lnTo>
                              <a:pt x="24" y="22"/>
                            </a:lnTo>
                            <a:lnTo>
                              <a:pt x="20" y="32"/>
                            </a:lnTo>
                            <a:lnTo>
                              <a:pt x="12" y="42"/>
                            </a:lnTo>
                            <a:lnTo>
                              <a:pt x="0" y="52"/>
                            </a:lnTo>
                            <a:lnTo>
                              <a:pt x="10" y="60"/>
                            </a:lnTo>
                            <a:lnTo>
                              <a:pt x="28" y="64"/>
                            </a:lnTo>
                            <a:lnTo>
                              <a:pt x="44" y="74"/>
                            </a:lnTo>
                            <a:lnTo>
                              <a:pt x="76" y="114"/>
                            </a:lnTo>
                            <a:lnTo>
                              <a:pt x="36" y="50"/>
                            </a:lnTo>
                            <a:lnTo>
                              <a:pt x="30" y="36"/>
                            </a:lnTo>
                            <a:lnTo>
                              <a:pt x="30" y="20"/>
                            </a:lnTo>
                            <a:lnTo>
                              <a:pt x="34" y="12"/>
                            </a:lnTo>
                            <a:lnTo>
                              <a:pt x="12" y="0"/>
                            </a:lnTo>
                            <a:close/>
                          </a:path>
                        </a:pathLst>
                      </a:custGeom>
                      <a:solidFill>
                        <a:srgbClr val="DF9F7F"/>
                      </a:solidFill>
                      <a:ln w="9525">
                        <a:noFill/>
                        <a:round/>
                        <a:headEnd/>
                        <a:tailEnd/>
                      </a:ln>
                    </p:spPr>
                    <p:txBody>
                      <a:bodyPr/>
                      <a:lstStyle/>
                      <a:p>
                        <a:endParaRPr lang="en-GB"/>
                      </a:p>
                    </p:txBody>
                  </p:sp>
                </p:grpSp>
                <p:grpSp>
                  <p:nvGrpSpPr>
                    <p:cNvPr id="362582" name="Group 86"/>
                    <p:cNvGrpSpPr>
                      <a:grpSpLocks/>
                    </p:cNvGrpSpPr>
                    <p:nvPr/>
                  </p:nvGrpSpPr>
                  <p:grpSpPr bwMode="auto">
                    <a:xfrm>
                      <a:off x="3470" y="2126"/>
                      <a:ext cx="525" cy="571"/>
                      <a:chOff x="3470" y="2126"/>
                      <a:chExt cx="525" cy="571"/>
                    </a:xfrm>
                  </p:grpSpPr>
                  <p:sp>
                    <p:nvSpPr>
                      <p:cNvPr id="362583" name="Freeform 87"/>
                      <p:cNvSpPr>
                        <a:spLocks/>
                      </p:cNvSpPr>
                      <p:nvPr/>
                    </p:nvSpPr>
                    <p:spPr bwMode="auto">
                      <a:xfrm>
                        <a:off x="3470" y="2126"/>
                        <a:ext cx="525" cy="571"/>
                      </a:xfrm>
                      <a:custGeom>
                        <a:avLst/>
                        <a:gdLst/>
                        <a:ahLst/>
                        <a:cxnLst>
                          <a:cxn ang="0">
                            <a:pos x="455" y="2"/>
                          </a:cxn>
                          <a:cxn ang="0">
                            <a:pos x="379" y="18"/>
                          </a:cxn>
                          <a:cxn ang="0">
                            <a:pos x="295" y="50"/>
                          </a:cxn>
                          <a:cxn ang="0">
                            <a:pos x="211" y="126"/>
                          </a:cxn>
                          <a:cxn ang="0">
                            <a:pos x="89" y="221"/>
                          </a:cxn>
                          <a:cxn ang="0">
                            <a:pos x="37" y="263"/>
                          </a:cxn>
                          <a:cxn ang="0">
                            <a:pos x="8" y="307"/>
                          </a:cxn>
                          <a:cxn ang="0">
                            <a:pos x="0" y="357"/>
                          </a:cxn>
                          <a:cxn ang="0">
                            <a:pos x="6" y="412"/>
                          </a:cxn>
                          <a:cxn ang="0">
                            <a:pos x="35" y="464"/>
                          </a:cxn>
                          <a:cxn ang="0">
                            <a:pos x="79" y="486"/>
                          </a:cxn>
                          <a:cxn ang="0">
                            <a:pos x="147" y="500"/>
                          </a:cxn>
                          <a:cxn ang="0">
                            <a:pos x="115" y="438"/>
                          </a:cxn>
                          <a:cxn ang="0">
                            <a:pos x="125" y="367"/>
                          </a:cxn>
                          <a:cxn ang="0">
                            <a:pos x="153" y="321"/>
                          </a:cxn>
                          <a:cxn ang="0">
                            <a:pos x="197" y="283"/>
                          </a:cxn>
                          <a:cxn ang="0">
                            <a:pos x="323" y="237"/>
                          </a:cxn>
                          <a:cxn ang="0">
                            <a:pos x="291" y="269"/>
                          </a:cxn>
                          <a:cxn ang="0">
                            <a:pos x="241" y="287"/>
                          </a:cxn>
                          <a:cxn ang="0">
                            <a:pos x="199" y="307"/>
                          </a:cxn>
                          <a:cxn ang="0">
                            <a:pos x="181" y="343"/>
                          </a:cxn>
                          <a:cxn ang="0">
                            <a:pos x="177" y="385"/>
                          </a:cxn>
                          <a:cxn ang="0">
                            <a:pos x="191" y="444"/>
                          </a:cxn>
                          <a:cxn ang="0">
                            <a:pos x="231" y="528"/>
                          </a:cxn>
                          <a:cxn ang="0">
                            <a:pos x="303" y="685"/>
                          </a:cxn>
                          <a:cxn ang="0">
                            <a:pos x="345" y="749"/>
                          </a:cxn>
                          <a:cxn ang="0">
                            <a:pos x="357" y="910"/>
                          </a:cxn>
                          <a:cxn ang="0">
                            <a:pos x="361" y="960"/>
                          </a:cxn>
                          <a:cxn ang="0">
                            <a:pos x="321" y="996"/>
                          </a:cxn>
                          <a:cxn ang="0">
                            <a:pos x="271" y="1030"/>
                          </a:cxn>
                          <a:cxn ang="0">
                            <a:pos x="267" y="1060"/>
                          </a:cxn>
                          <a:cxn ang="0">
                            <a:pos x="277" y="1086"/>
                          </a:cxn>
                          <a:cxn ang="0">
                            <a:pos x="297" y="1120"/>
                          </a:cxn>
                          <a:cxn ang="0">
                            <a:pos x="327" y="1136"/>
                          </a:cxn>
                          <a:cxn ang="0">
                            <a:pos x="369" y="1142"/>
                          </a:cxn>
                          <a:cxn ang="0">
                            <a:pos x="409" y="1134"/>
                          </a:cxn>
                          <a:cxn ang="0">
                            <a:pos x="447" y="1116"/>
                          </a:cxn>
                          <a:cxn ang="0">
                            <a:pos x="485" y="1090"/>
                          </a:cxn>
                          <a:cxn ang="0">
                            <a:pos x="467" y="873"/>
                          </a:cxn>
                          <a:cxn ang="0">
                            <a:pos x="401" y="737"/>
                          </a:cxn>
                          <a:cxn ang="0">
                            <a:pos x="403" y="675"/>
                          </a:cxn>
                          <a:cxn ang="0">
                            <a:pos x="431" y="634"/>
                          </a:cxn>
                          <a:cxn ang="0">
                            <a:pos x="477" y="626"/>
                          </a:cxn>
                          <a:cxn ang="0">
                            <a:pos x="529" y="653"/>
                          </a:cxn>
                          <a:cxn ang="0">
                            <a:pos x="547" y="701"/>
                          </a:cxn>
                          <a:cxn ang="0">
                            <a:pos x="543" y="757"/>
                          </a:cxn>
                          <a:cxn ang="0">
                            <a:pos x="537" y="799"/>
                          </a:cxn>
                          <a:cxn ang="0">
                            <a:pos x="744" y="948"/>
                          </a:cxn>
                          <a:cxn ang="0">
                            <a:pos x="904" y="934"/>
                          </a:cxn>
                          <a:cxn ang="0">
                            <a:pos x="1012" y="883"/>
                          </a:cxn>
                          <a:cxn ang="0">
                            <a:pos x="1038" y="835"/>
                          </a:cxn>
                          <a:cxn ang="0">
                            <a:pos x="1050" y="743"/>
                          </a:cxn>
                          <a:cxn ang="0">
                            <a:pos x="1024" y="610"/>
                          </a:cxn>
                          <a:cxn ang="0">
                            <a:pos x="970" y="377"/>
                          </a:cxn>
                          <a:cxn ang="0">
                            <a:pos x="880" y="191"/>
                          </a:cxn>
                          <a:cxn ang="0">
                            <a:pos x="820" y="100"/>
                          </a:cxn>
                          <a:cxn ang="0">
                            <a:pos x="728" y="42"/>
                          </a:cxn>
                          <a:cxn ang="0">
                            <a:pos x="614" y="4"/>
                          </a:cxn>
                          <a:cxn ang="0">
                            <a:pos x="503" y="0"/>
                          </a:cxn>
                        </a:cxnLst>
                        <a:rect l="0" t="0" r="r" b="b"/>
                        <a:pathLst>
                          <a:path w="1050" h="1142">
                            <a:moveTo>
                              <a:pt x="503" y="0"/>
                            </a:moveTo>
                            <a:lnTo>
                              <a:pt x="455" y="2"/>
                            </a:lnTo>
                            <a:lnTo>
                              <a:pt x="419" y="8"/>
                            </a:lnTo>
                            <a:lnTo>
                              <a:pt x="379" y="18"/>
                            </a:lnTo>
                            <a:lnTo>
                              <a:pt x="333" y="34"/>
                            </a:lnTo>
                            <a:lnTo>
                              <a:pt x="295" y="50"/>
                            </a:lnTo>
                            <a:lnTo>
                              <a:pt x="251" y="88"/>
                            </a:lnTo>
                            <a:lnTo>
                              <a:pt x="211" y="126"/>
                            </a:lnTo>
                            <a:lnTo>
                              <a:pt x="173" y="167"/>
                            </a:lnTo>
                            <a:lnTo>
                              <a:pt x="89" y="221"/>
                            </a:lnTo>
                            <a:lnTo>
                              <a:pt x="59" y="241"/>
                            </a:lnTo>
                            <a:lnTo>
                              <a:pt x="37" y="263"/>
                            </a:lnTo>
                            <a:lnTo>
                              <a:pt x="24" y="283"/>
                            </a:lnTo>
                            <a:lnTo>
                              <a:pt x="8" y="307"/>
                            </a:lnTo>
                            <a:lnTo>
                              <a:pt x="2" y="331"/>
                            </a:lnTo>
                            <a:lnTo>
                              <a:pt x="0" y="357"/>
                            </a:lnTo>
                            <a:lnTo>
                              <a:pt x="0" y="383"/>
                            </a:lnTo>
                            <a:lnTo>
                              <a:pt x="6" y="412"/>
                            </a:lnTo>
                            <a:lnTo>
                              <a:pt x="22" y="446"/>
                            </a:lnTo>
                            <a:lnTo>
                              <a:pt x="35" y="464"/>
                            </a:lnTo>
                            <a:lnTo>
                              <a:pt x="53" y="478"/>
                            </a:lnTo>
                            <a:lnTo>
                              <a:pt x="79" y="486"/>
                            </a:lnTo>
                            <a:lnTo>
                              <a:pt x="107" y="492"/>
                            </a:lnTo>
                            <a:lnTo>
                              <a:pt x="147" y="500"/>
                            </a:lnTo>
                            <a:lnTo>
                              <a:pt x="123" y="468"/>
                            </a:lnTo>
                            <a:lnTo>
                              <a:pt x="115" y="438"/>
                            </a:lnTo>
                            <a:lnTo>
                              <a:pt x="117" y="402"/>
                            </a:lnTo>
                            <a:lnTo>
                              <a:pt x="125" y="367"/>
                            </a:lnTo>
                            <a:lnTo>
                              <a:pt x="137" y="345"/>
                            </a:lnTo>
                            <a:lnTo>
                              <a:pt x="153" y="321"/>
                            </a:lnTo>
                            <a:lnTo>
                              <a:pt x="173" y="301"/>
                            </a:lnTo>
                            <a:lnTo>
                              <a:pt x="197" y="283"/>
                            </a:lnTo>
                            <a:lnTo>
                              <a:pt x="227" y="267"/>
                            </a:lnTo>
                            <a:lnTo>
                              <a:pt x="323" y="237"/>
                            </a:lnTo>
                            <a:lnTo>
                              <a:pt x="305" y="257"/>
                            </a:lnTo>
                            <a:lnTo>
                              <a:pt x="291" y="269"/>
                            </a:lnTo>
                            <a:lnTo>
                              <a:pt x="271" y="277"/>
                            </a:lnTo>
                            <a:lnTo>
                              <a:pt x="241" y="287"/>
                            </a:lnTo>
                            <a:lnTo>
                              <a:pt x="221" y="293"/>
                            </a:lnTo>
                            <a:lnTo>
                              <a:pt x="199" y="307"/>
                            </a:lnTo>
                            <a:lnTo>
                              <a:pt x="189" y="325"/>
                            </a:lnTo>
                            <a:lnTo>
                              <a:pt x="181" y="343"/>
                            </a:lnTo>
                            <a:lnTo>
                              <a:pt x="177" y="363"/>
                            </a:lnTo>
                            <a:lnTo>
                              <a:pt x="177" y="385"/>
                            </a:lnTo>
                            <a:lnTo>
                              <a:pt x="185" y="408"/>
                            </a:lnTo>
                            <a:lnTo>
                              <a:pt x="191" y="444"/>
                            </a:lnTo>
                            <a:lnTo>
                              <a:pt x="207" y="476"/>
                            </a:lnTo>
                            <a:lnTo>
                              <a:pt x="231" y="528"/>
                            </a:lnTo>
                            <a:lnTo>
                              <a:pt x="273" y="630"/>
                            </a:lnTo>
                            <a:lnTo>
                              <a:pt x="303" y="685"/>
                            </a:lnTo>
                            <a:lnTo>
                              <a:pt x="337" y="699"/>
                            </a:lnTo>
                            <a:lnTo>
                              <a:pt x="345" y="749"/>
                            </a:lnTo>
                            <a:lnTo>
                              <a:pt x="351" y="875"/>
                            </a:lnTo>
                            <a:lnTo>
                              <a:pt x="357" y="910"/>
                            </a:lnTo>
                            <a:lnTo>
                              <a:pt x="361" y="940"/>
                            </a:lnTo>
                            <a:lnTo>
                              <a:pt x="361" y="960"/>
                            </a:lnTo>
                            <a:lnTo>
                              <a:pt x="343" y="982"/>
                            </a:lnTo>
                            <a:lnTo>
                              <a:pt x="321" y="996"/>
                            </a:lnTo>
                            <a:lnTo>
                              <a:pt x="293" y="1012"/>
                            </a:lnTo>
                            <a:lnTo>
                              <a:pt x="271" y="1030"/>
                            </a:lnTo>
                            <a:lnTo>
                              <a:pt x="267" y="1042"/>
                            </a:lnTo>
                            <a:lnTo>
                              <a:pt x="267" y="1060"/>
                            </a:lnTo>
                            <a:lnTo>
                              <a:pt x="271" y="1074"/>
                            </a:lnTo>
                            <a:lnTo>
                              <a:pt x="277" y="1086"/>
                            </a:lnTo>
                            <a:lnTo>
                              <a:pt x="283" y="1102"/>
                            </a:lnTo>
                            <a:lnTo>
                              <a:pt x="297" y="1120"/>
                            </a:lnTo>
                            <a:lnTo>
                              <a:pt x="311" y="1130"/>
                            </a:lnTo>
                            <a:lnTo>
                              <a:pt x="327" y="1136"/>
                            </a:lnTo>
                            <a:lnTo>
                              <a:pt x="345" y="1140"/>
                            </a:lnTo>
                            <a:lnTo>
                              <a:pt x="369" y="1142"/>
                            </a:lnTo>
                            <a:lnTo>
                              <a:pt x="387" y="1140"/>
                            </a:lnTo>
                            <a:lnTo>
                              <a:pt x="409" y="1134"/>
                            </a:lnTo>
                            <a:lnTo>
                              <a:pt x="427" y="1128"/>
                            </a:lnTo>
                            <a:lnTo>
                              <a:pt x="447" y="1116"/>
                            </a:lnTo>
                            <a:lnTo>
                              <a:pt x="471" y="1100"/>
                            </a:lnTo>
                            <a:lnTo>
                              <a:pt x="485" y="1090"/>
                            </a:lnTo>
                            <a:lnTo>
                              <a:pt x="483" y="1040"/>
                            </a:lnTo>
                            <a:lnTo>
                              <a:pt x="467" y="873"/>
                            </a:lnTo>
                            <a:lnTo>
                              <a:pt x="415" y="777"/>
                            </a:lnTo>
                            <a:lnTo>
                              <a:pt x="401" y="737"/>
                            </a:lnTo>
                            <a:lnTo>
                              <a:pt x="393" y="697"/>
                            </a:lnTo>
                            <a:lnTo>
                              <a:pt x="403" y="675"/>
                            </a:lnTo>
                            <a:lnTo>
                              <a:pt x="415" y="649"/>
                            </a:lnTo>
                            <a:lnTo>
                              <a:pt x="431" y="634"/>
                            </a:lnTo>
                            <a:lnTo>
                              <a:pt x="455" y="624"/>
                            </a:lnTo>
                            <a:lnTo>
                              <a:pt x="477" y="626"/>
                            </a:lnTo>
                            <a:lnTo>
                              <a:pt x="503" y="634"/>
                            </a:lnTo>
                            <a:lnTo>
                              <a:pt x="529" y="653"/>
                            </a:lnTo>
                            <a:lnTo>
                              <a:pt x="539" y="671"/>
                            </a:lnTo>
                            <a:lnTo>
                              <a:pt x="547" y="701"/>
                            </a:lnTo>
                            <a:lnTo>
                              <a:pt x="548" y="729"/>
                            </a:lnTo>
                            <a:lnTo>
                              <a:pt x="543" y="757"/>
                            </a:lnTo>
                            <a:lnTo>
                              <a:pt x="537" y="781"/>
                            </a:lnTo>
                            <a:lnTo>
                              <a:pt x="537" y="799"/>
                            </a:lnTo>
                            <a:lnTo>
                              <a:pt x="548" y="815"/>
                            </a:lnTo>
                            <a:lnTo>
                              <a:pt x="744" y="948"/>
                            </a:lnTo>
                            <a:lnTo>
                              <a:pt x="818" y="940"/>
                            </a:lnTo>
                            <a:lnTo>
                              <a:pt x="904" y="934"/>
                            </a:lnTo>
                            <a:lnTo>
                              <a:pt x="980" y="914"/>
                            </a:lnTo>
                            <a:lnTo>
                              <a:pt x="1012" y="883"/>
                            </a:lnTo>
                            <a:lnTo>
                              <a:pt x="1030" y="865"/>
                            </a:lnTo>
                            <a:lnTo>
                              <a:pt x="1038" y="835"/>
                            </a:lnTo>
                            <a:lnTo>
                              <a:pt x="1044" y="801"/>
                            </a:lnTo>
                            <a:lnTo>
                              <a:pt x="1050" y="743"/>
                            </a:lnTo>
                            <a:lnTo>
                              <a:pt x="1032" y="705"/>
                            </a:lnTo>
                            <a:lnTo>
                              <a:pt x="1024" y="610"/>
                            </a:lnTo>
                            <a:lnTo>
                              <a:pt x="994" y="478"/>
                            </a:lnTo>
                            <a:lnTo>
                              <a:pt x="970" y="377"/>
                            </a:lnTo>
                            <a:lnTo>
                              <a:pt x="922" y="277"/>
                            </a:lnTo>
                            <a:lnTo>
                              <a:pt x="880" y="191"/>
                            </a:lnTo>
                            <a:lnTo>
                              <a:pt x="856" y="149"/>
                            </a:lnTo>
                            <a:lnTo>
                              <a:pt x="820" y="100"/>
                            </a:lnTo>
                            <a:lnTo>
                              <a:pt x="790" y="74"/>
                            </a:lnTo>
                            <a:lnTo>
                              <a:pt x="728" y="42"/>
                            </a:lnTo>
                            <a:lnTo>
                              <a:pt x="674" y="18"/>
                            </a:lnTo>
                            <a:lnTo>
                              <a:pt x="614" y="4"/>
                            </a:lnTo>
                            <a:lnTo>
                              <a:pt x="556" y="0"/>
                            </a:lnTo>
                            <a:lnTo>
                              <a:pt x="503" y="0"/>
                            </a:lnTo>
                            <a:close/>
                          </a:path>
                        </a:pathLst>
                      </a:custGeom>
                      <a:solidFill>
                        <a:srgbClr val="5F3F1F"/>
                      </a:solidFill>
                      <a:ln w="9525">
                        <a:noFill/>
                        <a:round/>
                        <a:headEnd/>
                        <a:tailEnd/>
                      </a:ln>
                    </p:spPr>
                    <p:txBody>
                      <a:bodyPr/>
                      <a:lstStyle/>
                      <a:p>
                        <a:endParaRPr lang="en-GB"/>
                      </a:p>
                    </p:txBody>
                  </p:sp>
                  <p:sp>
                    <p:nvSpPr>
                      <p:cNvPr id="362584" name="Freeform 88"/>
                      <p:cNvSpPr>
                        <a:spLocks/>
                      </p:cNvSpPr>
                      <p:nvPr/>
                    </p:nvSpPr>
                    <p:spPr bwMode="auto">
                      <a:xfrm>
                        <a:off x="3524" y="2416"/>
                        <a:ext cx="45" cy="32"/>
                      </a:xfrm>
                      <a:custGeom>
                        <a:avLst/>
                        <a:gdLst/>
                        <a:ahLst/>
                        <a:cxnLst>
                          <a:cxn ang="0">
                            <a:pos x="4" y="0"/>
                          </a:cxn>
                          <a:cxn ang="0">
                            <a:pos x="2" y="12"/>
                          </a:cxn>
                          <a:cxn ang="0">
                            <a:pos x="0" y="30"/>
                          </a:cxn>
                          <a:cxn ang="0">
                            <a:pos x="6" y="40"/>
                          </a:cxn>
                          <a:cxn ang="0">
                            <a:pos x="18" y="48"/>
                          </a:cxn>
                          <a:cxn ang="0">
                            <a:pos x="38" y="52"/>
                          </a:cxn>
                          <a:cxn ang="0">
                            <a:pos x="58" y="54"/>
                          </a:cxn>
                          <a:cxn ang="0">
                            <a:pos x="80" y="60"/>
                          </a:cxn>
                          <a:cxn ang="0">
                            <a:pos x="90" y="64"/>
                          </a:cxn>
                          <a:cxn ang="0">
                            <a:pos x="90" y="50"/>
                          </a:cxn>
                          <a:cxn ang="0">
                            <a:pos x="70" y="32"/>
                          </a:cxn>
                          <a:cxn ang="0">
                            <a:pos x="52" y="20"/>
                          </a:cxn>
                          <a:cxn ang="0">
                            <a:pos x="32" y="10"/>
                          </a:cxn>
                          <a:cxn ang="0">
                            <a:pos x="22" y="6"/>
                          </a:cxn>
                          <a:cxn ang="0">
                            <a:pos x="4" y="0"/>
                          </a:cxn>
                        </a:cxnLst>
                        <a:rect l="0" t="0" r="r" b="b"/>
                        <a:pathLst>
                          <a:path w="90" h="64">
                            <a:moveTo>
                              <a:pt x="4" y="0"/>
                            </a:moveTo>
                            <a:lnTo>
                              <a:pt x="2" y="12"/>
                            </a:lnTo>
                            <a:lnTo>
                              <a:pt x="0" y="30"/>
                            </a:lnTo>
                            <a:lnTo>
                              <a:pt x="6" y="40"/>
                            </a:lnTo>
                            <a:lnTo>
                              <a:pt x="18" y="48"/>
                            </a:lnTo>
                            <a:lnTo>
                              <a:pt x="38" y="52"/>
                            </a:lnTo>
                            <a:lnTo>
                              <a:pt x="58" y="54"/>
                            </a:lnTo>
                            <a:lnTo>
                              <a:pt x="80" y="60"/>
                            </a:lnTo>
                            <a:lnTo>
                              <a:pt x="90" y="64"/>
                            </a:lnTo>
                            <a:lnTo>
                              <a:pt x="90" y="50"/>
                            </a:lnTo>
                            <a:lnTo>
                              <a:pt x="70" y="32"/>
                            </a:lnTo>
                            <a:lnTo>
                              <a:pt x="52" y="20"/>
                            </a:lnTo>
                            <a:lnTo>
                              <a:pt x="32" y="10"/>
                            </a:lnTo>
                            <a:lnTo>
                              <a:pt x="22" y="6"/>
                            </a:lnTo>
                            <a:lnTo>
                              <a:pt x="4" y="0"/>
                            </a:lnTo>
                            <a:close/>
                          </a:path>
                        </a:pathLst>
                      </a:custGeom>
                      <a:solidFill>
                        <a:srgbClr val="5F3F1F"/>
                      </a:solidFill>
                      <a:ln w="9525">
                        <a:noFill/>
                        <a:round/>
                        <a:headEnd/>
                        <a:tailEnd/>
                      </a:ln>
                    </p:spPr>
                    <p:txBody>
                      <a:bodyPr/>
                      <a:lstStyle/>
                      <a:p>
                        <a:endParaRPr lang="en-GB"/>
                      </a:p>
                    </p:txBody>
                  </p:sp>
                  <p:sp>
                    <p:nvSpPr>
                      <p:cNvPr id="362585" name="Freeform 89"/>
                      <p:cNvSpPr>
                        <a:spLocks/>
                      </p:cNvSpPr>
                      <p:nvPr/>
                    </p:nvSpPr>
                    <p:spPr bwMode="auto">
                      <a:xfrm>
                        <a:off x="3541" y="2453"/>
                        <a:ext cx="27" cy="11"/>
                      </a:xfrm>
                      <a:custGeom>
                        <a:avLst/>
                        <a:gdLst/>
                        <a:ahLst/>
                        <a:cxnLst>
                          <a:cxn ang="0">
                            <a:pos x="30" y="0"/>
                          </a:cxn>
                          <a:cxn ang="0">
                            <a:pos x="24" y="10"/>
                          </a:cxn>
                          <a:cxn ang="0">
                            <a:pos x="14" y="14"/>
                          </a:cxn>
                          <a:cxn ang="0">
                            <a:pos x="0" y="16"/>
                          </a:cxn>
                          <a:cxn ang="0">
                            <a:pos x="16" y="22"/>
                          </a:cxn>
                          <a:cxn ang="0">
                            <a:pos x="40" y="22"/>
                          </a:cxn>
                          <a:cxn ang="0">
                            <a:pos x="54" y="22"/>
                          </a:cxn>
                          <a:cxn ang="0">
                            <a:pos x="30" y="0"/>
                          </a:cxn>
                        </a:cxnLst>
                        <a:rect l="0" t="0" r="r" b="b"/>
                        <a:pathLst>
                          <a:path w="54" h="22">
                            <a:moveTo>
                              <a:pt x="30" y="0"/>
                            </a:moveTo>
                            <a:lnTo>
                              <a:pt x="24" y="10"/>
                            </a:lnTo>
                            <a:lnTo>
                              <a:pt x="14" y="14"/>
                            </a:lnTo>
                            <a:lnTo>
                              <a:pt x="0" y="16"/>
                            </a:lnTo>
                            <a:lnTo>
                              <a:pt x="16" y="22"/>
                            </a:lnTo>
                            <a:lnTo>
                              <a:pt x="40" y="22"/>
                            </a:lnTo>
                            <a:lnTo>
                              <a:pt x="54" y="22"/>
                            </a:lnTo>
                            <a:lnTo>
                              <a:pt x="30" y="0"/>
                            </a:lnTo>
                            <a:close/>
                          </a:path>
                        </a:pathLst>
                      </a:custGeom>
                      <a:solidFill>
                        <a:srgbClr val="5F3F1F"/>
                      </a:solidFill>
                      <a:ln w="9525">
                        <a:noFill/>
                        <a:round/>
                        <a:headEnd/>
                        <a:tailEnd/>
                      </a:ln>
                    </p:spPr>
                    <p:txBody>
                      <a:bodyPr/>
                      <a:lstStyle/>
                      <a:p>
                        <a:endParaRPr lang="en-GB"/>
                      </a:p>
                    </p:txBody>
                  </p:sp>
                  <p:sp>
                    <p:nvSpPr>
                      <p:cNvPr id="362586" name="Freeform 90"/>
                      <p:cNvSpPr>
                        <a:spLocks/>
                      </p:cNvSpPr>
                      <p:nvPr/>
                    </p:nvSpPr>
                    <p:spPr bwMode="auto">
                      <a:xfrm>
                        <a:off x="3564" y="2543"/>
                        <a:ext cx="50" cy="59"/>
                      </a:xfrm>
                      <a:custGeom>
                        <a:avLst/>
                        <a:gdLst/>
                        <a:ahLst/>
                        <a:cxnLst>
                          <a:cxn ang="0">
                            <a:pos x="16" y="2"/>
                          </a:cxn>
                          <a:cxn ang="0">
                            <a:pos x="6" y="18"/>
                          </a:cxn>
                          <a:cxn ang="0">
                            <a:pos x="2" y="30"/>
                          </a:cxn>
                          <a:cxn ang="0">
                            <a:pos x="0" y="44"/>
                          </a:cxn>
                          <a:cxn ang="0">
                            <a:pos x="0" y="58"/>
                          </a:cxn>
                          <a:cxn ang="0">
                            <a:pos x="4" y="75"/>
                          </a:cxn>
                          <a:cxn ang="0">
                            <a:pos x="8" y="89"/>
                          </a:cxn>
                          <a:cxn ang="0">
                            <a:pos x="16" y="97"/>
                          </a:cxn>
                          <a:cxn ang="0">
                            <a:pos x="24" y="103"/>
                          </a:cxn>
                          <a:cxn ang="0">
                            <a:pos x="36" y="103"/>
                          </a:cxn>
                          <a:cxn ang="0">
                            <a:pos x="50" y="103"/>
                          </a:cxn>
                          <a:cxn ang="0">
                            <a:pos x="74" y="107"/>
                          </a:cxn>
                          <a:cxn ang="0">
                            <a:pos x="100" y="117"/>
                          </a:cxn>
                          <a:cxn ang="0">
                            <a:pos x="100" y="103"/>
                          </a:cxn>
                          <a:cxn ang="0">
                            <a:pos x="92" y="85"/>
                          </a:cxn>
                          <a:cxn ang="0">
                            <a:pos x="90" y="66"/>
                          </a:cxn>
                          <a:cxn ang="0">
                            <a:pos x="78" y="48"/>
                          </a:cxn>
                          <a:cxn ang="0">
                            <a:pos x="70" y="38"/>
                          </a:cxn>
                          <a:cxn ang="0">
                            <a:pos x="58" y="26"/>
                          </a:cxn>
                          <a:cxn ang="0">
                            <a:pos x="48" y="16"/>
                          </a:cxn>
                          <a:cxn ang="0">
                            <a:pos x="40" y="8"/>
                          </a:cxn>
                          <a:cxn ang="0">
                            <a:pos x="34" y="0"/>
                          </a:cxn>
                          <a:cxn ang="0">
                            <a:pos x="16" y="2"/>
                          </a:cxn>
                        </a:cxnLst>
                        <a:rect l="0" t="0" r="r" b="b"/>
                        <a:pathLst>
                          <a:path w="100" h="117">
                            <a:moveTo>
                              <a:pt x="16" y="2"/>
                            </a:moveTo>
                            <a:lnTo>
                              <a:pt x="6" y="18"/>
                            </a:lnTo>
                            <a:lnTo>
                              <a:pt x="2" y="30"/>
                            </a:lnTo>
                            <a:lnTo>
                              <a:pt x="0" y="44"/>
                            </a:lnTo>
                            <a:lnTo>
                              <a:pt x="0" y="58"/>
                            </a:lnTo>
                            <a:lnTo>
                              <a:pt x="4" y="75"/>
                            </a:lnTo>
                            <a:lnTo>
                              <a:pt x="8" y="89"/>
                            </a:lnTo>
                            <a:lnTo>
                              <a:pt x="16" y="97"/>
                            </a:lnTo>
                            <a:lnTo>
                              <a:pt x="24" y="103"/>
                            </a:lnTo>
                            <a:lnTo>
                              <a:pt x="36" y="103"/>
                            </a:lnTo>
                            <a:lnTo>
                              <a:pt x="50" y="103"/>
                            </a:lnTo>
                            <a:lnTo>
                              <a:pt x="74" y="107"/>
                            </a:lnTo>
                            <a:lnTo>
                              <a:pt x="100" y="117"/>
                            </a:lnTo>
                            <a:lnTo>
                              <a:pt x="100" y="103"/>
                            </a:lnTo>
                            <a:lnTo>
                              <a:pt x="92" y="85"/>
                            </a:lnTo>
                            <a:lnTo>
                              <a:pt x="90" y="66"/>
                            </a:lnTo>
                            <a:lnTo>
                              <a:pt x="78" y="48"/>
                            </a:lnTo>
                            <a:lnTo>
                              <a:pt x="70" y="38"/>
                            </a:lnTo>
                            <a:lnTo>
                              <a:pt x="58" y="26"/>
                            </a:lnTo>
                            <a:lnTo>
                              <a:pt x="48" y="16"/>
                            </a:lnTo>
                            <a:lnTo>
                              <a:pt x="40" y="8"/>
                            </a:lnTo>
                            <a:lnTo>
                              <a:pt x="34" y="0"/>
                            </a:lnTo>
                            <a:lnTo>
                              <a:pt x="16" y="2"/>
                            </a:lnTo>
                            <a:close/>
                          </a:path>
                        </a:pathLst>
                      </a:custGeom>
                      <a:solidFill>
                        <a:srgbClr val="5F3F1F"/>
                      </a:solidFill>
                      <a:ln w="9525">
                        <a:noFill/>
                        <a:round/>
                        <a:headEnd/>
                        <a:tailEnd/>
                      </a:ln>
                    </p:spPr>
                    <p:txBody>
                      <a:bodyPr/>
                      <a:lstStyle/>
                      <a:p>
                        <a:endParaRPr lang="en-GB"/>
                      </a:p>
                    </p:txBody>
                  </p:sp>
                  <p:sp>
                    <p:nvSpPr>
                      <p:cNvPr id="362587" name="Freeform 91"/>
                      <p:cNvSpPr>
                        <a:spLocks/>
                      </p:cNvSpPr>
                      <p:nvPr/>
                    </p:nvSpPr>
                    <p:spPr bwMode="auto">
                      <a:xfrm>
                        <a:off x="3480" y="2226"/>
                        <a:ext cx="120" cy="123"/>
                      </a:xfrm>
                      <a:custGeom>
                        <a:avLst/>
                        <a:gdLst/>
                        <a:ahLst/>
                        <a:cxnLst>
                          <a:cxn ang="0">
                            <a:pos x="239" y="0"/>
                          </a:cxn>
                          <a:cxn ang="0">
                            <a:pos x="197" y="18"/>
                          </a:cxn>
                          <a:cxn ang="0">
                            <a:pos x="163" y="24"/>
                          </a:cxn>
                          <a:cxn ang="0">
                            <a:pos x="129" y="34"/>
                          </a:cxn>
                          <a:cxn ang="0">
                            <a:pos x="99" y="46"/>
                          </a:cxn>
                          <a:cxn ang="0">
                            <a:pos x="69" y="60"/>
                          </a:cxn>
                          <a:cxn ang="0">
                            <a:pos x="45" y="80"/>
                          </a:cxn>
                          <a:cxn ang="0">
                            <a:pos x="29" y="100"/>
                          </a:cxn>
                          <a:cxn ang="0">
                            <a:pos x="17" y="118"/>
                          </a:cxn>
                          <a:cxn ang="0">
                            <a:pos x="7" y="136"/>
                          </a:cxn>
                          <a:cxn ang="0">
                            <a:pos x="0" y="156"/>
                          </a:cxn>
                          <a:cxn ang="0">
                            <a:pos x="11" y="142"/>
                          </a:cxn>
                          <a:cxn ang="0">
                            <a:pos x="11" y="166"/>
                          </a:cxn>
                          <a:cxn ang="0">
                            <a:pos x="11" y="201"/>
                          </a:cxn>
                          <a:cxn ang="0">
                            <a:pos x="17" y="221"/>
                          </a:cxn>
                          <a:cxn ang="0">
                            <a:pos x="29" y="247"/>
                          </a:cxn>
                          <a:cxn ang="0">
                            <a:pos x="41" y="203"/>
                          </a:cxn>
                          <a:cxn ang="0">
                            <a:pos x="53" y="162"/>
                          </a:cxn>
                          <a:cxn ang="0">
                            <a:pos x="69" y="124"/>
                          </a:cxn>
                          <a:cxn ang="0">
                            <a:pos x="89" y="90"/>
                          </a:cxn>
                          <a:cxn ang="0">
                            <a:pos x="113" y="68"/>
                          </a:cxn>
                          <a:cxn ang="0">
                            <a:pos x="135" y="50"/>
                          </a:cxn>
                          <a:cxn ang="0">
                            <a:pos x="165" y="36"/>
                          </a:cxn>
                          <a:cxn ang="0">
                            <a:pos x="239" y="0"/>
                          </a:cxn>
                        </a:cxnLst>
                        <a:rect l="0" t="0" r="r" b="b"/>
                        <a:pathLst>
                          <a:path w="239" h="247">
                            <a:moveTo>
                              <a:pt x="239" y="0"/>
                            </a:moveTo>
                            <a:lnTo>
                              <a:pt x="197" y="18"/>
                            </a:lnTo>
                            <a:lnTo>
                              <a:pt x="163" y="24"/>
                            </a:lnTo>
                            <a:lnTo>
                              <a:pt x="129" y="34"/>
                            </a:lnTo>
                            <a:lnTo>
                              <a:pt x="99" y="46"/>
                            </a:lnTo>
                            <a:lnTo>
                              <a:pt x="69" y="60"/>
                            </a:lnTo>
                            <a:lnTo>
                              <a:pt x="45" y="80"/>
                            </a:lnTo>
                            <a:lnTo>
                              <a:pt x="29" y="100"/>
                            </a:lnTo>
                            <a:lnTo>
                              <a:pt x="17" y="118"/>
                            </a:lnTo>
                            <a:lnTo>
                              <a:pt x="7" y="136"/>
                            </a:lnTo>
                            <a:lnTo>
                              <a:pt x="0" y="156"/>
                            </a:lnTo>
                            <a:lnTo>
                              <a:pt x="11" y="142"/>
                            </a:lnTo>
                            <a:lnTo>
                              <a:pt x="11" y="166"/>
                            </a:lnTo>
                            <a:lnTo>
                              <a:pt x="11" y="201"/>
                            </a:lnTo>
                            <a:lnTo>
                              <a:pt x="17" y="221"/>
                            </a:lnTo>
                            <a:lnTo>
                              <a:pt x="29" y="247"/>
                            </a:lnTo>
                            <a:lnTo>
                              <a:pt x="41" y="203"/>
                            </a:lnTo>
                            <a:lnTo>
                              <a:pt x="53" y="162"/>
                            </a:lnTo>
                            <a:lnTo>
                              <a:pt x="69" y="124"/>
                            </a:lnTo>
                            <a:lnTo>
                              <a:pt x="89" y="90"/>
                            </a:lnTo>
                            <a:lnTo>
                              <a:pt x="113" y="68"/>
                            </a:lnTo>
                            <a:lnTo>
                              <a:pt x="135" y="50"/>
                            </a:lnTo>
                            <a:lnTo>
                              <a:pt x="165" y="36"/>
                            </a:lnTo>
                            <a:lnTo>
                              <a:pt x="239" y="0"/>
                            </a:lnTo>
                            <a:close/>
                          </a:path>
                        </a:pathLst>
                      </a:custGeom>
                      <a:solidFill>
                        <a:srgbClr val="7F5F3F"/>
                      </a:solidFill>
                      <a:ln w="9525">
                        <a:noFill/>
                        <a:round/>
                        <a:headEnd/>
                        <a:tailEnd/>
                      </a:ln>
                    </p:spPr>
                    <p:txBody>
                      <a:bodyPr/>
                      <a:lstStyle/>
                      <a:p>
                        <a:endParaRPr lang="en-GB"/>
                      </a:p>
                    </p:txBody>
                  </p:sp>
                </p:grpSp>
              </p:grpSp>
              <p:sp>
                <p:nvSpPr>
                  <p:cNvPr id="362588" name="Freeform 92"/>
                  <p:cNvSpPr>
                    <a:spLocks/>
                  </p:cNvSpPr>
                  <p:nvPr/>
                </p:nvSpPr>
                <p:spPr bwMode="auto">
                  <a:xfrm>
                    <a:off x="3763" y="2580"/>
                    <a:ext cx="149" cy="323"/>
                  </a:xfrm>
                  <a:custGeom>
                    <a:avLst/>
                    <a:gdLst/>
                    <a:ahLst/>
                    <a:cxnLst>
                      <a:cxn ang="0">
                        <a:pos x="300" y="0"/>
                      </a:cxn>
                      <a:cxn ang="0">
                        <a:pos x="66" y="419"/>
                      </a:cxn>
                      <a:cxn ang="0">
                        <a:pos x="0" y="646"/>
                      </a:cxn>
                      <a:cxn ang="0">
                        <a:pos x="102" y="395"/>
                      </a:cxn>
                      <a:cxn ang="0">
                        <a:pos x="300" y="0"/>
                      </a:cxn>
                    </a:cxnLst>
                    <a:rect l="0" t="0" r="r" b="b"/>
                    <a:pathLst>
                      <a:path w="300" h="646">
                        <a:moveTo>
                          <a:pt x="300" y="0"/>
                        </a:moveTo>
                        <a:lnTo>
                          <a:pt x="66" y="419"/>
                        </a:lnTo>
                        <a:lnTo>
                          <a:pt x="0" y="646"/>
                        </a:lnTo>
                        <a:lnTo>
                          <a:pt x="102" y="395"/>
                        </a:lnTo>
                        <a:lnTo>
                          <a:pt x="300" y="0"/>
                        </a:lnTo>
                        <a:close/>
                      </a:path>
                    </a:pathLst>
                  </a:custGeom>
                  <a:solidFill>
                    <a:srgbClr val="3F3F3F"/>
                  </a:solidFill>
                  <a:ln w="9525">
                    <a:noFill/>
                    <a:round/>
                    <a:headEnd/>
                    <a:tailEnd/>
                  </a:ln>
                </p:spPr>
                <p:txBody>
                  <a:bodyPr/>
                  <a:lstStyle/>
                  <a:p>
                    <a:endParaRPr lang="en-GB"/>
                  </a:p>
                </p:txBody>
              </p:sp>
              <p:sp>
                <p:nvSpPr>
                  <p:cNvPr id="362589" name="Freeform 93"/>
                  <p:cNvSpPr>
                    <a:spLocks/>
                  </p:cNvSpPr>
                  <p:nvPr/>
                </p:nvSpPr>
                <p:spPr bwMode="auto">
                  <a:xfrm>
                    <a:off x="3613" y="2805"/>
                    <a:ext cx="57" cy="143"/>
                  </a:xfrm>
                  <a:custGeom>
                    <a:avLst/>
                    <a:gdLst/>
                    <a:ahLst/>
                    <a:cxnLst>
                      <a:cxn ang="0">
                        <a:pos x="60" y="0"/>
                      </a:cxn>
                      <a:cxn ang="0">
                        <a:pos x="62" y="219"/>
                      </a:cxn>
                      <a:cxn ang="0">
                        <a:pos x="114" y="285"/>
                      </a:cxn>
                      <a:cxn ang="0">
                        <a:pos x="38" y="227"/>
                      </a:cxn>
                      <a:cxn ang="0">
                        <a:pos x="0" y="261"/>
                      </a:cxn>
                      <a:cxn ang="0">
                        <a:pos x="24" y="179"/>
                      </a:cxn>
                      <a:cxn ang="0">
                        <a:pos x="36" y="46"/>
                      </a:cxn>
                      <a:cxn ang="0">
                        <a:pos x="60" y="0"/>
                      </a:cxn>
                    </a:cxnLst>
                    <a:rect l="0" t="0" r="r" b="b"/>
                    <a:pathLst>
                      <a:path w="114" h="285">
                        <a:moveTo>
                          <a:pt x="60" y="0"/>
                        </a:moveTo>
                        <a:lnTo>
                          <a:pt x="62" y="219"/>
                        </a:lnTo>
                        <a:lnTo>
                          <a:pt x="114" y="285"/>
                        </a:lnTo>
                        <a:lnTo>
                          <a:pt x="38" y="227"/>
                        </a:lnTo>
                        <a:lnTo>
                          <a:pt x="0" y="261"/>
                        </a:lnTo>
                        <a:lnTo>
                          <a:pt x="24" y="179"/>
                        </a:lnTo>
                        <a:lnTo>
                          <a:pt x="36" y="46"/>
                        </a:lnTo>
                        <a:lnTo>
                          <a:pt x="60" y="0"/>
                        </a:lnTo>
                        <a:close/>
                      </a:path>
                    </a:pathLst>
                  </a:custGeom>
                  <a:solidFill>
                    <a:srgbClr val="3F3F3F"/>
                  </a:solidFill>
                  <a:ln w="9525">
                    <a:noFill/>
                    <a:round/>
                    <a:headEnd/>
                    <a:tailEnd/>
                  </a:ln>
                </p:spPr>
                <p:txBody>
                  <a:bodyPr/>
                  <a:lstStyle/>
                  <a:p>
                    <a:endParaRPr lang="en-GB"/>
                  </a:p>
                </p:txBody>
              </p:sp>
            </p:grpSp>
            <p:sp>
              <p:nvSpPr>
                <p:cNvPr id="362590" name="Freeform 94"/>
                <p:cNvSpPr>
                  <a:spLocks/>
                </p:cNvSpPr>
                <p:nvPr/>
              </p:nvSpPr>
              <p:spPr bwMode="auto">
                <a:xfrm>
                  <a:off x="3550" y="3007"/>
                  <a:ext cx="87" cy="153"/>
                </a:xfrm>
                <a:custGeom>
                  <a:avLst/>
                  <a:gdLst/>
                  <a:ahLst/>
                  <a:cxnLst>
                    <a:cxn ang="0">
                      <a:pos x="104" y="0"/>
                    </a:cxn>
                    <a:cxn ang="0">
                      <a:pos x="170" y="158"/>
                    </a:cxn>
                    <a:cxn ang="0">
                      <a:pos x="174" y="307"/>
                    </a:cxn>
                    <a:cxn ang="0">
                      <a:pos x="144" y="140"/>
                    </a:cxn>
                    <a:cxn ang="0">
                      <a:pos x="102" y="68"/>
                    </a:cxn>
                    <a:cxn ang="0">
                      <a:pos x="0" y="130"/>
                    </a:cxn>
                    <a:cxn ang="0">
                      <a:pos x="62" y="76"/>
                    </a:cxn>
                    <a:cxn ang="0">
                      <a:pos x="104" y="0"/>
                    </a:cxn>
                  </a:cxnLst>
                  <a:rect l="0" t="0" r="r" b="b"/>
                  <a:pathLst>
                    <a:path w="174" h="307">
                      <a:moveTo>
                        <a:pt x="104" y="0"/>
                      </a:moveTo>
                      <a:lnTo>
                        <a:pt x="170" y="158"/>
                      </a:lnTo>
                      <a:lnTo>
                        <a:pt x="174" y="307"/>
                      </a:lnTo>
                      <a:lnTo>
                        <a:pt x="144" y="140"/>
                      </a:lnTo>
                      <a:lnTo>
                        <a:pt x="102" y="68"/>
                      </a:lnTo>
                      <a:lnTo>
                        <a:pt x="0" y="130"/>
                      </a:lnTo>
                      <a:lnTo>
                        <a:pt x="62" y="76"/>
                      </a:lnTo>
                      <a:lnTo>
                        <a:pt x="104" y="0"/>
                      </a:lnTo>
                      <a:close/>
                    </a:path>
                  </a:pathLst>
                </a:custGeom>
                <a:solidFill>
                  <a:srgbClr val="3F3F3F"/>
                </a:solidFill>
                <a:ln w="9525">
                  <a:noFill/>
                  <a:round/>
                  <a:headEnd/>
                  <a:tailEnd/>
                </a:ln>
              </p:spPr>
              <p:txBody>
                <a:bodyPr/>
                <a:lstStyle/>
                <a:p>
                  <a:endParaRPr lang="en-GB"/>
                </a:p>
              </p:txBody>
            </p:sp>
          </p:grpSp>
          <p:sp>
            <p:nvSpPr>
              <p:cNvPr id="362591" name="Freeform 95"/>
              <p:cNvSpPr>
                <a:spLocks/>
              </p:cNvSpPr>
              <p:nvPr/>
            </p:nvSpPr>
            <p:spPr bwMode="auto">
              <a:xfrm>
                <a:off x="3100" y="3254"/>
                <a:ext cx="62" cy="101"/>
              </a:xfrm>
              <a:custGeom>
                <a:avLst/>
                <a:gdLst/>
                <a:ahLst/>
                <a:cxnLst>
                  <a:cxn ang="0">
                    <a:pos x="88" y="0"/>
                  </a:cxn>
                  <a:cxn ang="0">
                    <a:pos x="4" y="166"/>
                  </a:cxn>
                  <a:cxn ang="0">
                    <a:pos x="0" y="204"/>
                  </a:cxn>
                  <a:cxn ang="0">
                    <a:pos x="30" y="178"/>
                  </a:cxn>
                  <a:cxn ang="0">
                    <a:pos x="124" y="10"/>
                  </a:cxn>
                  <a:cxn ang="0">
                    <a:pos x="110" y="8"/>
                  </a:cxn>
                  <a:cxn ang="0">
                    <a:pos x="96" y="4"/>
                  </a:cxn>
                  <a:cxn ang="0">
                    <a:pos x="88" y="0"/>
                  </a:cxn>
                </a:cxnLst>
                <a:rect l="0" t="0" r="r" b="b"/>
                <a:pathLst>
                  <a:path w="124" h="204">
                    <a:moveTo>
                      <a:pt x="88" y="0"/>
                    </a:moveTo>
                    <a:lnTo>
                      <a:pt x="4" y="166"/>
                    </a:lnTo>
                    <a:lnTo>
                      <a:pt x="0" y="204"/>
                    </a:lnTo>
                    <a:lnTo>
                      <a:pt x="30" y="178"/>
                    </a:lnTo>
                    <a:lnTo>
                      <a:pt x="124" y="10"/>
                    </a:lnTo>
                    <a:lnTo>
                      <a:pt x="110" y="8"/>
                    </a:lnTo>
                    <a:lnTo>
                      <a:pt x="96" y="4"/>
                    </a:lnTo>
                    <a:lnTo>
                      <a:pt x="88" y="0"/>
                    </a:lnTo>
                    <a:close/>
                  </a:path>
                </a:pathLst>
              </a:custGeom>
              <a:solidFill>
                <a:srgbClr val="3F3F3F"/>
              </a:solidFill>
              <a:ln w="9525">
                <a:noFill/>
                <a:round/>
                <a:headEnd/>
                <a:tailEnd/>
              </a:ln>
            </p:spPr>
            <p:txBody>
              <a:bodyPr/>
              <a:lstStyle/>
              <a:p>
                <a:endParaRPr lang="en-GB"/>
              </a:p>
            </p:txBody>
          </p:sp>
          <p:grpSp>
            <p:nvGrpSpPr>
              <p:cNvPr id="362592" name="Group 96"/>
              <p:cNvGrpSpPr>
                <a:grpSpLocks/>
              </p:cNvGrpSpPr>
              <p:nvPr/>
            </p:nvGrpSpPr>
            <p:grpSpPr bwMode="auto">
              <a:xfrm>
                <a:off x="3096" y="3148"/>
                <a:ext cx="232" cy="199"/>
                <a:chOff x="3096" y="3148"/>
                <a:chExt cx="232" cy="199"/>
              </a:xfrm>
            </p:grpSpPr>
            <p:grpSp>
              <p:nvGrpSpPr>
                <p:cNvPr id="362593" name="Group 97"/>
                <p:cNvGrpSpPr>
                  <a:grpSpLocks/>
                </p:cNvGrpSpPr>
                <p:nvPr/>
              </p:nvGrpSpPr>
              <p:grpSpPr bwMode="auto">
                <a:xfrm>
                  <a:off x="3096" y="3148"/>
                  <a:ext cx="219" cy="199"/>
                  <a:chOff x="3096" y="3148"/>
                  <a:chExt cx="219" cy="199"/>
                </a:xfrm>
              </p:grpSpPr>
              <p:sp>
                <p:nvSpPr>
                  <p:cNvPr id="362594" name="Freeform 98"/>
                  <p:cNvSpPr>
                    <a:spLocks/>
                  </p:cNvSpPr>
                  <p:nvPr/>
                </p:nvSpPr>
                <p:spPr bwMode="auto">
                  <a:xfrm>
                    <a:off x="3096" y="3170"/>
                    <a:ext cx="219" cy="177"/>
                  </a:xfrm>
                  <a:custGeom>
                    <a:avLst/>
                    <a:gdLst/>
                    <a:ahLst/>
                    <a:cxnLst>
                      <a:cxn ang="0">
                        <a:pos x="323" y="48"/>
                      </a:cxn>
                      <a:cxn ang="0">
                        <a:pos x="297" y="54"/>
                      </a:cxn>
                      <a:cxn ang="0">
                        <a:pos x="275" y="42"/>
                      </a:cxn>
                      <a:cxn ang="0">
                        <a:pos x="248" y="28"/>
                      </a:cxn>
                      <a:cxn ang="0">
                        <a:pos x="220" y="18"/>
                      </a:cxn>
                      <a:cxn ang="0">
                        <a:pos x="176" y="6"/>
                      </a:cxn>
                      <a:cxn ang="0">
                        <a:pos x="152" y="0"/>
                      </a:cxn>
                      <a:cxn ang="0">
                        <a:pos x="68" y="20"/>
                      </a:cxn>
                      <a:cxn ang="0">
                        <a:pos x="54" y="28"/>
                      </a:cxn>
                      <a:cxn ang="0">
                        <a:pos x="42" y="36"/>
                      </a:cxn>
                      <a:cxn ang="0">
                        <a:pos x="32" y="52"/>
                      </a:cxn>
                      <a:cxn ang="0">
                        <a:pos x="24" y="74"/>
                      </a:cxn>
                      <a:cxn ang="0">
                        <a:pos x="16" y="108"/>
                      </a:cxn>
                      <a:cxn ang="0">
                        <a:pos x="8" y="151"/>
                      </a:cxn>
                      <a:cxn ang="0">
                        <a:pos x="6" y="191"/>
                      </a:cxn>
                      <a:cxn ang="0">
                        <a:pos x="0" y="219"/>
                      </a:cxn>
                      <a:cxn ang="0">
                        <a:pos x="0" y="237"/>
                      </a:cxn>
                      <a:cxn ang="0">
                        <a:pos x="6" y="251"/>
                      </a:cxn>
                      <a:cxn ang="0">
                        <a:pos x="8" y="263"/>
                      </a:cxn>
                      <a:cxn ang="0">
                        <a:pos x="18" y="279"/>
                      </a:cxn>
                      <a:cxn ang="0">
                        <a:pos x="56" y="319"/>
                      </a:cxn>
                      <a:cxn ang="0">
                        <a:pos x="74" y="329"/>
                      </a:cxn>
                      <a:cxn ang="0">
                        <a:pos x="106" y="345"/>
                      </a:cxn>
                      <a:cxn ang="0">
                        <a:pos x="126" y="355"/>
                      </a:cxn>
                      <a:cxn ang="0">
                        <a:pos x="142" y="347"/>
                      </a:cxn>
                      <a:cxn ang="0">
                        <a:pos x="146" y="335"/>
                      </a:cxn>
                      <a:cxn ang="0">
                        <a:pos x="164" y="335"/>
                      </a:cxn>
                      <a:cxn ang="0">
                        <a:pos x="182" y="335"/>
                      </a:cxn>
                      <a:cxn ang="0">
                        <a:pos x="206" y="341"/>
                      </a:cxn>
                      <a:cxn ang="0">
                        <a:pos x="220" y="343"/>
                      </a:cxn>
                      <a:cxn ang="0">
                        <a:pos x="226" y="329"/>
                      </a:cxn>
                      <a:cxn ang="0">
                        <a:pos x="230" y="319"/>
                      </a:cxn>
                      <a:cxn ang="0">
                        <a:pos x="244" y="323"/>
                      </a:cxn>
                      <a:cxn ang="0">
                        <a:pos x="259" y="323"/>
                      </a:cxn>
                      <a:cxn ang="0">
                        <a:pos x="265" y="313"/>
                      </a:cxn>
                      <a:cxn ang="0">
                        <a:pos x="271" y="301"/>
                      </a:cxn>
                      <a:cxn ang="0">
                        <a:pos x="275" y="285"/>
                      </a:cxn>
                      <a:cxn ang="0">
                        <a:pos x="301" y="287"/>
                      </a:cxn>
                      <a:cxn ang="0">
                        <a:pos x="325" y="287"/>
                      </a:cxn>
                      <a:cxn ang="0">
                        <a:pos x="341" y="281"/>
                      </a:cxn>
                      <a:cxn ang="0">
                        <a:pos x="357" y="273"/>
                      </a:cxn>
                      <a:cxn ang="0">
                        <a:pos x="369" y="261"/>
                      </a:cxn>
                      <a:cxn ang="0">
                        <a:pos x="383" y="245"/>
                      </a:cxn>
                      <a:cxn ang="0">
                        <a:pos x="427" y="235"/>
                      </a:cxn>
                      <a:cxn ang="0">
                        <a:pos x="435" y="181"/>
                      </a:cxn>
                      <a:cxn ang="0">
                        <a:pos x="437" y="145"/>
                      </a:cxn>
                      <a:cxn ang="0">
                        <a:pos x="425" y="104"/>
                      </a:cxn>
                      <a:cxn ang="0">
                        <a:pos x="411" y="80"/>
                      </a:cxn>
                      <a:cxn ang="0">
                        <a:pos x="395" y="66"/>
                      </a:cxn>
                      <a:cxn ang="0">
                        <a:pos x="371" y="52"/>
                      </a:cxn>
                      <a:cxn ang="0">
                        <a:pos x="341" y="42"/>
                      </a:cxn>
                      <a:cxn ang="0">
                        <a:pos x="323" y="48"/>
                      </a:cxn>
                    </a:cxnLst>
                    <a:rect l="0" t="0" r="r" b="b"/>
                    <a:pathLst>
                      <a:path w="437" h="355">
                        <a:moveTo>
                          <a:pt x="323" y="48"/>
                        </a:moveTo>
                        <a:lnTo>
                          <a:pt x="297" y="54"/>
                        </a:lnTo>
                        <a:lnTo>
                          <a:pt x="275" y="42"/>
                        </a:lnTo>
                        <a:lnTo>
                          <a:pt x="248" y="28"/>
                        </a:lnTo>
                        <a:lnTo>
                          <a:pt x="220" y="18"/>
                        </a:lnTo>
                        <a:lnTo>
                          <a:pt x="176" y="6"/>
                        </a:lnTo>
                        <a:lnTo>
                          <a:pt x="152" y="0"/>
                        </a:lnTo>
                        <a:lnTo>
                          <a:pt x="68" y="20"/>
                        </a:lnTo>
                        <a:lnTo>
                          <a:pt x="54" y="28"/>
                        </a:lnTo>
                        <a:lnTo>
                          <a:pt x="42" y="36"/>
                        </a:lnTo>
                        <a:lnTo>
                          <a:pt x="32" y="52"/>
                        </a:lnTo>
                        <a:lnTo>
                          <a:pt x="24" y="74"/>
                        </a:lnTo>
                        <a:lnTo>
                          <a:pt x="16" y="108"/>
                        </a:lnTo>
                        <a:lnTo>
                          <a:pt x="8" y="151"/>
                        </a:lnTo>
                        <a:lnTo>
                          <a:pt x="6" y="191"/>
                        </a:lnTo>
                        <a:lnTo>
                          <a:pt x="0" y="219"/>
                        </a:lnTo>
                        <a:lnTo>
                          <a:pt x="0" y="237"/>
                        </a:lnTo>
                        <a:lnTo>
                          <a:pt x="6" y="251"/>
                        </a:lnTo>
                        <a:lnTo>
                          <a:pt x="8" y="263"/>
                        </a:lnTo>
                        <a:lnTo>
                          <a:pt x="18" y="279"/>
                        </a:lnTo>
                        <a:lnTo>
                          <a:pt x="56" y="319"/>
                        </a:lnTo>
                        <a:lnTo>
                          <a:pt x="74" y="329"/>
                        </a:lnTo>
                        <a:lnTo>
                          <a:pt x="106" y="345"/>
                        </a:lnTo>
                        <a:lnTo>
                          <a:pt x="126" y="355"/>
                        </a:lnTo>
                        <a:lnTo>
                          <a:pt x="142" y="347"/>
                        </a:lnTo>
                        <a:lnTo>
                          <a:pt x="146" y="335"/>
                        </a:lnTo>
                        <a:lnTo>
                          <a:pt x="164" y="335"/>
                        </a:lnTo>
                        <a:lnTo>
                          <a:pt x="182" y="335"/>
                        </a:lnTo>
                        <a:lnTo>
                          <a:pt x="206" y="341"/>
                        </a:lnTo>
                        <a:lnTo>
                          <a:pt x="220" y="343"/>
                        </a:lnTo>
                        <a:lnTo>
                          <a:pt x="226" y="329"/>
                        </a:lnTo>
                        <a:lnTo>
                          <a:pt x="230" y="319"/>
                        </a:lnTo>
                        <a:lnTo>
                          <a:pt x="244" y="323"/>
                        </a:lnTo>
                        <a:lnTo>
                          <a:pt x="259" y="323"/>
                        </a:lnTo>
                        <a:lnTo>
                          <a:pt x="265" y="313"/>
                        </a:lnTo>
                        <a:lnTo>
                          <a:pt x="271" y="301"/>
                        </a:lnTo>
                        <a:lnTo>
                          <a:pt x="275" y="285"/>
                        </a:lnTo>
                        <a:lnTo>
                          <a:pt x="301" y="287"/>
                        </a:lnTo>
                        <a:lnTo>
                          <a:pt x="325" y="287"/>
                        </a:lnTo>
                        <a:lnTo>
                          <a:pt x="341" y="281"/>
                        </a:lnTo>
                        <a:lnTo>
                          <a:pt x="357" y="273"/>
                        </a:lnTo>
                        <a:lnTo>
                          <a:pt x="369" y="261"/>
                        </a:lnTo>
                        <a:lnTo>
                          <a:pt x="383" y="245"/>
                        </a:lnTo>
                        <a:lnTo>
                          <a:pt x="427" y="235"/>
                        </a:lnTo>
                        <a:lnTo>
                          <a:pt x="435" y="181"/>
                        </a:lnTo>
                        <a:lnTo>
                          <a:pt x="437" y="145"/>
                        </a:lnTo>
                        <a:lnTo>
                          <a:pt x="425" y="104"/>
                        </a:lnTo>
                        <a:lnTo>
                          <a:pt x="411" y="80"/>
                        </a:lnTo>
                        <a:lnTo>
                          <a:pt x="395" y="66"/>
                        </a:lnTo>
                        <a:lnTo>
                          <a:pt x="371" y="52"/>
                        </a:lnTo>
                        <a:lnTo>
                          <a:pt x="341" y="42"/>
                        </a:lnTo>
                        <a:lnTo>
                          <a:pt x="323" y="48"/>
                        </a:lnTo>
                        <a:close/>
                      </a:path>
                    </a:pathLst>
                  </a:custGeom>
                  <a:solidFill>
                    <a:srgbClr val="FFBFBF"/>
                  </a:solidFill>
                  <a:ln w="9525">
                    <a:noFill/>
                    <a:round/>
                    <a:headEnd/>
                    <a:tailEnd/>
                  </a:ln>
                </p:spPr>
                <p:txBody>
                  <a:bodyPr/>
                  <a:lstStyle/>
                  <a:p>
                    <a:endParaRPr lang="en-GB"/>
                  </a:p>
                </p:txBody>
              </p:sp>
              <p:sp>
                <p:nvSpPr>
                  <p:cNvPr id="362595" name="Freeform 99"/>
                  <p:cNvSpPr>
                    <a:spLocks/>
                  </p:cNvSpPr>
                  <p:nvPr/>
                </p:nvSpPr>
                <p:spPr bwMode="auto">
                  <a:xfrm>
                    <a:off x="3113" y="3206"/>
                    <a:ext cx="149" cy="128"/>
                  </a:xfrm>
                  <a:custGeom>
                    <a:avLst/>
                    <a:gdLst/>
                    <a:ahLst/>
                    <a:cxnLst>
                      <a:cxn ang="0">
                        <a:pos x="273" y="101"/>
                      </a:cxn>
                      <a:cxn ang="0">
                        <a:pos x="231" y="95"/>
                      </a:cxn>
                      <a:cxn ang="0">
                        <a:pos x="208" y="79"/>
                      </a:cxn>
                      <a:cxn ang="0">
                        <a:pos x="180" y="89"/>
                      </a:cxn>
                      <a:cxn ang="0">
                        <a:pos x="132" y="103"/>
                      </a:cxn>
                      <a:cxn ang="0">
                        <a:pos x="96" y="105"/>
                      </a:cxn>
                      <a:cxn ang="0">
                        <a:pos x="64" y="95"/>
                      </a:cxn>
                      <a:cxn ang="0">
                        <a:pos x="54" y="71"/>
                      </a:cxn>
                      <a:cxn ang="0">
                        <a:pos x="60" y="49"/>
                      </a:cxn>
                      <a:cxn ang="0">
                        <a:pos x="92" y="40"/>
                      </a:cxn>
                      <a:cxn ang="0">
                        <a:pos x="134" y="36"/>
                      </a:cxn>
                      <a:cxn ang="0">
                        <a:pos x="174" y="12"/>
                      </a:cxn>
                      <a:cxn ang="0">
                        <a:pos x="128" y="2"/>
                      </a:cxn>
                      <a:cxn ang="0">
                        <a:pos x="90" y="6"/>
                      </a:cxn>
                      <a:cxn ang="0">
                        <a:pos x="62" y="24"/>
                      </a:cxn>
                      <a:cxn ang="0">
                        <a:pos x="46" y="18"/>
                      </a:cxn>
                      <a:cxn ang="0">
                        <a:pos x="36" y="32"/>
                      </a:cxn>
                      <a:cxn ang="0">
                        <a:pos x="38" y="95"/>
                      </a:cxn>
                      <a:cxn ang="0">
                        <a:pos x="22" y="115"/>
                      </a:cxn>
                      <a:cxn ang="0">
                        <a:pos x="16" y="125"/>
                      </a:cxn>
                      <a:cxn ang="0">
                        <a:pos x="10" y="173"/>
                      </a:cxn>
                      <a:cxn ang="0">
                        <a:pos x="40" y="159"/>
                      </a:cxn>
                      <a:cxn ang="0">
                        <a:pos x="64" y="189"/>
                      </a:cxn>
                      <a:cxn ang="0">
                        <a:pos x="68" y="201"/>
                      </a:cxn>
                      <a:cxn ang="0">
                        <a:pos x="90" y="209"/>
                      </a:cxn>
                      <a:cxn ang="0">
                        <a:pos x="108" y="243"/>
                      </a:cxn>
                      <a:cxn ang="0">
                        <a:pos x="118" y="233"/>
                      </a:cxn>
                      <a:cxn ang="0">
                        <a:pos x="98" y="201"/>
                      </a:cxn>
                      <a:cxn ang="0">
                        <a:pos x="120" y="187"/>
                      </a:cxn>
                      <a:cxn ang="0">
                        <a:pos x="156" y="191"/>
                      </a:cxn>
                      <a:cxn ang="0">
                        <a:pos x="196" y="173"/>
                      </a:cxn>
                      <a:cxn ang="0">
                        <a:pos x="223" y="167"/>
                      </a:cxn>
                      <a:cxn ang="0">
                        <a:pos x="245" y="173"/>
                      </a:cxn>
                      <a:cxn ang="0">
                        <a:pos x="279" y="179"/>
                      </a:cxn>
                      <a:cxn ang="0">
                        <a:pos x="241" y="139"/>
                      </a:cxn>
                      <a:cxn ang="0">
                        <a:pos x="259" y="107"/>
                      </a:cxn>
                      <a:cxn ang="0">
                        <a:pos x="297" y="85"/>
                      </a:cxn>
                    </a:cxnLst>
                    <a:rect l="0" t="0" r="r" b="b"/>
                    <a:pathLst>
                      <a:path w="297" h="257">
                        <a:moveTo>
                          <a:pt x="297" y="85"/>
                        </a:moveTo>
                        <a:lnTo>
                          <a:pt x="273" y="101"/>
                        </a:lnTo>
                        <a:lnTo>
                          <a:pt x="251" y="101"/>
                        </a:lnTo>
                        <a:lnTo>
                          <a:pt x="231" y="95"/>
                        </a:lnTo>
                        <a:lnTo>
                          <a:pt x="219" y="87"/>
                        </a:lnTo>
                        <a:lnTo>
                          <a:pt x="208" y="79"/>
                        </a:lnTo>
                        <a:lnTo>
                          <a:pt x="196" y="79"/>
                        </a:lnTo>
                        <a:lnTo>
                          <a:pt x="180" y="89"/>
                        </a:lnTo>
                        <a:lnTo>
                          <a:pt x="156" y="97"/>
                        </a:lnTo>
                        <a:lnTo>
                          <a:pt x="132" y="103"/>
                        </a:lnTo>
                        <a:lnTo>
                          <a:pt x="116" y="105"/>
                        </a:lnTo>
                        <a:lnTo>
                          <a:pt x="96" y="105"/>
                        </a:lnTo>
                        <a:lnTo>
                          <a:pt x="76" y="101"/>
                        </a:lnTo>
                        <a:lnTo>
                          <a:pt x="64" y="95"/>
                        </a:lnTo>
                        <a:lnTo>
                          <a:pt x="58" y="87"/>
                        </a:lnTo>
                        <a:lnTo>
                          <a:pt x="54" y="71"/>
                        </a:lnTo>
                        <a:lnTo>
                          <a:pt x="54" y="59"/>
                        </a:lnTo>
                        <a:lnTo>
                          <a:pt x="60" y="49"/>
                        </a:lnTo>
                        <a:lnTo>
                          <a:pt x="72" y="43"/>
                        </a:lnTo>
                        <a:lnTo>
                          <a:pt x="92" y="40"/>
                        </a:lnTo>
                        <a:lnTo>
                          <a:pt x="116" y="36"/>
                        </a:lnTo>
                        <a:lnTo>
                          <a:pt x="134" y="36"/>
                        </a:lnTo>
                        <a:lnTo>
                          <a:pt x="154" y="24"/>
                        </a:lnTo>
                        <a:lnTo>
                          <a:pt x="174" y="12"/>
                        </a:lnTo>
                        <a:lnTo>
                          <a:pt x="146" y="12"/>
                        </a:lnTo>
                        <a:lnTo>
                          <a:pt x="128" y="2"/>
                        </a:lnTo>
                        <a:lnTo>
                          <a:pt x="106" y="0"/>
                        </a:lnTo>
                        <a:lnTo>
                          <a:pt x="90" y="6"/>
                        </a:lnTo>
                        <a:lnTo>
                          <a:pt x="70" y="18"/>
                        </a:lnTo>
                        <a:lnTo>
                          <a:pt x="62" y="24"/>
                        </a:lnTo>
                        <a:lnTo>
                          <a:pt x="34" y="4"/>
                        </a:lnTo>
                        <a:lnTo>
                          <a:pt x="46" y="18"/>
                        </a:lnTo>
                        <a:lnTo>
                          <a:pt x="50" y="30"/>
                        </a:lnTo>
                        <a:lnTo>
                          <a:pt x="36" y="32"/>
                        </a:lnTo>
                        <a:lnTo>
                          <a:pt x="50" y="36"/>
                        </a:lnTo>
                        <a:lnTo>
                          <a:pt x="38" y="95"/>
                        </a:lnTo>
                        <a:lnTo>
                          <a:pt x="30" y="107"/>
                        </a:lnTo>
                        <a:lnTo>
                          <a:pt x="22" y="115"/>
                        </a:lnTo>
                        <a:lnTo>
                          <a:pt x="0" y="119"/>
                        </a:lnTo>
                        <a:lnTo>
                          <a:pt x="16" y="125"/>
                        </a:lnTo>
                        <a:lnTo>
                          <a:pt x="22" y="141"/>
                        </a:lnTo>
                        <a:lnTo>
                          <a:pt x="10" y="173"/>
                        </a:lnTo>
                        <a:lnTo>
                          <a:pt x="6" y="195"/>
                        </a:lnTo>
                        <a:lnTo>
                          <a:pt x="40" y="159"/>
                        </a:lnTo>
                        <a:lnTo>
                          <a:pt x="58" y="169"/>
                        </a:lnTo>
                        <a:lnTo>
                          <a:pt x="64" y="189"/>
                        </a:lnTo>
                        <a:lnTo>
                          <a:pt x="38" y="203"/>
                        </a:lnTo>
                        <a:lnTo>
                          <a:pt x="68" y="201"/>
                        </a:lnTo>
                        <a:lnTo>
                          <a:pt x="82" y="201"/>
                        </a:lnTo>
                        <a:lnTo>
                          <a:pt x="90" y="209"/>
                        </a:lnTo>
                        <a:lnTo>
                          <a:pt x="100" y="225"/>
                        </a:lnTo>
                        <a:lnTo>
                          <a:pt x="108" y="243"/>
                        </a:lnTo>
                        <a:lnTo>
                          <a:pt x="118" y="257"/>
                        </a:lnTo>
                        <a:lnTo>
                          <a:pt x="118" y="233"/>
                        </a:lnTo>
                        <a:lnTo>
                          <a:pt x="108" y="215"/>
                        </a:lnTo>
                        <a:lnTo>
                          <a:pt x="98" y="201"/>
                        </a:lnTo>
                        <a:lnTo>
                          <a:pt x="106" y="191"/>
                        </a:lnTo>
                        <a:lnTo>
                          <a:pt x="120" y="187"/>
                        </a:lnTo>
                        <a:lnTo>
                          <a:pt x="134" y="189"/>
                        </a:lnTo>
                        <a:lnTo>
                          <a:pt x="156" y="191"/>
                        </a:lnTo>
                        <a:lnTo>
                          <a:pt x="174" y="179"/>
                        </a:lnTo>
                        <a:lnTo>
                          <a:pt x="196" y="173"/>
                        </a:lnTo>
                        <a:lnTo>
                          <a:pt x="214" y="169"/>
                        </a:lnTo>
                        <a:lnTo>
                          <a:pt x="223" y="167"/>
                        </a:lnTo>
                        <a:lnTo>
                          <a:pt x="229" y="161"/>
                        </a:lnTo>
                        <a:lnTo>
                          <a:pt x="245" y="173"/>
                        </a:lnTo>
                        <a:lnTo>
                          <a:pt x="239" y="153"/>
                        </a:lnTo>
                        <a:lnTo>
                          <a:pt x="279" y="179"/>
                        </a:lnTo>
                        <a:lnTo>
                          <a:pt x="273" y="161"/>
                        </a:lnTo>
                        <a:lnTo>
                          <a:pt x="241" y="139"/>
                        </a:lnTo>
                        <a:lnTo>
                          <a:pt x="247" y="123"/>
                        </a:lnTo>
                        <a:lnTo>
                          <a:pt x="259" y="107"/>
                        </a:lnTo>
                        <a:lnTo>
                          <a:pt x="277" y="105"/>
                        </a:lnTo>
                        <a:lnTo>
                          <a:pt x="297" y="85"/>
                        </a:lnTo>
                        <a:close/>
                      </a:path>
                    </a:pathLst>
                  </a:custGeom>
                  <a:solidFill>
                    <a:srgbClr val="DF9F7F"/>
                  </a:solidFill>
                  <a:ln w="9525">
                    <a:noFill/>
                    <a:round/>
                    <a:headEnd/>
                    <a:tailEnd/>
                  </a:ln>
                </p:spPr>
                <p:txBody>
                  <a:bodyPr/>
                  <a:lstStyle/>
                  <a:p>
                    <a:endParaRPr lang="en-GB"/>
                  </a:p>
                </p:txBody>
              </p:sp>
              <p:sp>
                <p:nvSpPr>
                  <p:cNvPr id="362596" name="Freeform 100"/>
                  <p:cNvSpPr>
                    <a:spLocks/>
                  </p:cNvSpPr>
                  <p:nvPr/>
                </p:nvSpPr>
                <p:spPr bwMode="auto">
                  <a:xfrm>
                    <a:off x="3160" y="3148"/>
                    <a:ext cx="53" cy="77"/>
                  </a:xfrm>
                  <a:custGeom>
                    <a:avLst/>
                    <a:gdLst/>
                    <a:ahLst/>
                    <a:cxnLst>
                      <a:cxn ang="0">
                        <a:pos x="92" y="0"/>
                      </a:cxn>
                      <a:cxn ang="0">
                        <a:pos x="72" y="6"/>
                      </a:cxn>
                      <a:cxn ang="0">
                        <a:pos x="68" y="18"/>
                      </a:cxn>
                      <a:cxn ang="0">
                        <a:pos x="0" y="154"/>
                      </a:cxn>
                      <a:cxn ang="0">
                        <a:pos x="36" y="150"/>
                      </a:cxn>
                      <a:cxn ang="0">
                        <a:pos x="104" y="28"/>
                      </a:cxn>
                      <a:cxn ang="0">
                        <a:pos x="106" y="8"/>
                      </a:cxn>
                      <a:cxn ang="0">
                        <a:pos x="92" y="0"/>
                      </a:cxn>
                    </a:cxnLst>
                    <a:rect l="0" t="0" r="r" b="b"/>
                    <a:pathLst>
                      <a:path w="106" h="154">
                        <a:moveTo>
                          <a:pt x="92" y="0"/>
                        </a:moveTo>
                        <a:lnTo>
                          <a:pt x="72" y="6"/>
                        </a:lnTo>
                        <a:lnTo>
                          <a:pt x="68" y="18"/>
                        </a:lnTo>
                        <a:lnTo>
                          <a:pt x="0" y="154"/>
                        </a:lnTo>
                        <a:lnTo>
                          <a:pt x="36" y="150"/>
                        </a:lnTo>
                        <a:lnTo>
                          <a:pt x="104" y="28"/>
                        </a:lnTo>
                        <a:lnTo>
                          <a:pt x="106" y="8"/>
                        </a:lnTo>
                        <a:lnTo>
                          <a:pt x="92" y="0"/>
                        </a:lnTo>
                        <a:close/>
                      </a:path>
                    </a:pathLst>
                  </a:custGeom>
                  <a:solidFill>
                    <a:srgbClr val="3F3F3F"/>
                  </a:solidFill>
                  <a:ln w="9525">
                    <a:noFill/>
                    <a:round/>
                    <a:headEnd/>
                    <a:tailEnd/>
                  </a:ln>
                </p:spPr>
                <p:txBody>
                  <a:bodyPr/>
                  <a:lstStyle/>
                  <a:p>
                    <a:endParaRPr lang="en-GB"/>
                  </a:p>
                </p:txBody>
              </p:sp>
              <p:sp>
                <p:nvSpPr>
                  <p:cNvPr id="362597" name="Freeform 101"/>
                  <p:cNvSpPr>
                    <a:spLocks/>
                  </p:cNvSpPr>
                  <p:nvPr/>
                </p:nvSpPr>
                <p:spPr bwMode="auto">
                  <a:xfrm>
                    <a:off x="3264" y="3213"/>
                    <a:ext cx="37" cy="71"/>
                  </a:xfrm>
                  <a:custGeom>
                    <a:avLst/>
                    <a:gdLst/>
                    <a:ahLst/>
                    <a:cxnLst>
                      <a:cxn ang="0">
                        <a:pos x="0" y="0"/>
                      </a:cxn>
                      <a:cxn ang="0">
                        <a:pos x="14" y="20"/>
                      </a:cxn>
                      <a:cxn ang="0">
                        <a:pos x="22" y="37"/>
                      </a:cxn>
                      <a:cxn ang="0">
                        <a:pos x="28" y="59"/>
                      </a:cxn>
                      <a:cxn ang="0">
                        <a:pos x="30" y="81"/>
                      </a:cxn>
                      <a:cxn ang="0">
                        <a:pos x="28" y="105"/>
                      </a:cxn>
                      <a:cxn ang="0">
                        <a:pos x="20" y="141"/>
                      </a:cxn>
                      <a:cxn ang="0">
                        <a:pos x="46" y="75"/>
                      </a:cxn>
                      <a:cxn ang="0">
                        <a:pos x="62" y="55"/>
                      </a:cxn>
                      <a:cxn ang="0">
                        <a:pos x="74" y="37"/>
                      </a:cxn>
                      <a:cxn ang="0">
                        <a:pos x="54" y="29"/>
                      </a:cxn>
                      <a:cxn ang="0">
                        <a:pos x="34" y="16"/>
                      </a:cxn>
                      <a:cxn ang="0">
                        <a:pos x="20" y="4"/>
                      </a:cxn>
                      <a:cxn ang="0">
                        <a:pos x="0" y="0"/>
                      </a:cxn>
                    </a:cxnLst>
                    <a:rect l="0" t="0" r="r" b="b"/>
                    <a:pathLst>
                      <a:path w="74" h="141">
                        <a:moveTo>
                          <a:pt x="0" y="0"/>
                        </a:moveTo>
                        <a:lnTo>
                          <a:pt x="14" y="20"/>
                        </a:lnTo>
                        <a:lnTo>
                          <a:pt x="22" y="37"/>
                        </a:lnTo>
                        <a:lnTo>
                          <a:pt x="28" y="59"/>
                        </a:lnTo>
                        <a:lnTo>
                          <a:pt x="30" y="81"/>
                        </a:lnTo>
                        <a:lnTo>
                          <a:pt x="28" y="105"/>
                        </a:lnTo>
                        <a:lnTo>
                          <a:pt x="20" y="141"/>
                        </a:lnTo>
                        <a:lnTo>
                          <a:pt x="46" y="75"/>
                        </a:lnTo>
                        <a:lnTo>
                          <a:pt x="62" y="55"/>
                        </a:lnTo>
                        <a:lnTo>
                          <a:pt x="74" y="37"/>
                        </a:lnTo>
                        <a:lnTo>
                          <a:pt x="54" y="29"/>
                        </a:lnTo>
                        <a:lnTo>
                          <a:pt x="34" y="16"/>
                        </a:lnTo>
                        <a:lnTo>
                          <a:pt x="20" y="4"/>
                        </a:lnTo>
                        <a:lnTo>
                          <a:pt x="0" y="0"/>
                        </a:lnTo>
                        <a:close/>
                      </a:path>
                    </a:pathLst>
                  </a:custGeom>
                  <a:solidFill>
                    <a:srgbClr val="DF9F7F"/>
                  </a:solidFill>
                  <a:ln w="9525">
                    <a:noFill/>
                    <a:round/>
                    <a:headEnd/>
                    <a:tailEnd/>
                  </a:ln>
                </p:spPr>
                <p:txBody>
                  <a:bodyPr/>
                  <a:lstStyle/>
                  <a:p>
                    <a:endParaRPr lang="en-GB"/>
                  </a:p>
                </p:txBody>
              </p:sp>
              <p:sp>
                <p:nvSpPr>
                  <p:cNvPr id="362598" name="Freeform 102"/>
                  <p:cNvSpPr>
                    <a:spLocks/>
                  </p:cNvSpPr>
                  <p:nvPr/>
                </p:nvSpPr>
                <p:spPr bwMode="auto">
                  <a:xfrm>
                    <a:off x="3180" y="3155"/>
                    <a:ext cx="31" cy="72"/>
                  </a:xfrm>
                  <a:custGeom>
                    <a:avLst/>
                    <a:gdLst/>
                    <a:ahLst/>
                    <a:cxnLst>
                      <a:cxn ang="0">
                        <a:pos x="60" y="12"/>
                      </a:cxn>
                      <a:cxn ang="0">
                        <a:pos x="62" y="18"/>
                      </a:cxn>
                      <a:cxn ang="0">
                        <a:pos x="6" y="144"/>
                      </a:cxn>
                      <a:cxn ang="0">
                        <a:pos x="0" y="130"/>
                      </a:cxn>
                      <a:cxn ang="0">
                        <a:pos x="4" y="118"/>
                      </a:cxn>
                      <a:cxn ang="0">
                        <a:pos x="10" y="108"/>
                      </a:cxn>
                      <a:cxn ang="0">
                        <a:pos x="20" y="104"/>
                      </a:cxn>
                      <a:cxn ang="0">
                        <a:pos x="58" y="18"/>
                      </a:cxn>
                      <a:cxn ang="0">
                        <a:pos x="30" y="4"/>
                      </a:cxn>
                      <a:cxn ang="0">
                        <a:pos x="30" y="0"/>
                      </a:cxn>
                      <a:cxn ang="0">
                        <a:pos x="60" y="12"/>
                      </a:cxn>
                    </a:cxnLst>
                    <a:rect l="0" t="0" r="r" b="b"/>
                    <a:pathLst>
                      <a:path w="62" h="144">
                        <a:moveTo>
                          <a:pt x="60" y="12"/>
                        </a:moveTo>
                        <a:lnTo>
                          <a:pt x="62" y="18"/>
                        </a:lnTo>
                        <a:lnTo>
                          <a:pt x="6" y="144"/>
                        </a:lnTo>
                        <a:lnTo>
                          <a:pt x="0" y="130"/>
                        </a:lnTo>
                        <a:lnTo>
                          <a:pt x="4" y="118"/>
                        </a:lnTo>
                        <a:lnTo>
                          <a:pt x="10" y="108"/>
                        </a:lnTo>
                        <a:lnTo>
                          <a:pt x="20" y="104"/>
                        </a:lnTo>
                        <a:lnTo>
                          <a:pt x="58" y="18"/>
                        </a:lnTo>
                        <a:lnTo>
                          <a:pt x="30" y="4"/>
                        </a:lnTo>
                        <a:lnTo>
                          <a:pt x="30" y="0"/>
                        </a:lnTo>
                        <a:lnTo>
                          <a:pt x="60" y="12"/>
                        </a:lnTo>
                        <a:close/>
                      </a:path>
                    </a:pathLst>
                  </a:custGeom>
                  <a:solidFill>
                    <a:srgbClr val="9F9F9F"/>
                  </a:solidFill>
                  <a:ln w="9525">
                    <a:noFill/>
                    <a:round/>
                    <a:headEnd/>
                    <a:tailEnd/>
                  </a:ln>
                </p:spPr>
                <p:txBody>
                  <a:bodyPr/>
                  <a:lstStyle/>
                  <a:p>
                    <a:endParaRPr lang="en-GB"/>
                  </a:p>
                </p:txBody>
              </p:sp>
            </p:grpSp>
            <p:sp>
              <p:nvSpPr>
                <p:cNvPr id="362599" name="Freeform 103"/>
                <p:cNvSpPr>
                  <a:spLocks/>
                </p:cNvSpPr>
                <p:nvPr/>
              </p:nvSpPr>
              <p:spPr bwMode="auto">
                <a:xfrm>
                  <a:off x="3244" y="3187"/>
                  <a:ext cx="84" cy="111"/>
                </a:xfrm>
                <a:custGeom>
                  <a:avLst/>
                  <a:gdLst/>
                  <a:ahLst/>
                  <a:cxnLst>
                    <a:cxn ang="0">
                      <a:pos x="0" y="12"/>
                    </a:cxn>
                    <a:cxn ang="0">
                      <a:pos x="30" y="24"/>
                    </a:cxn>
                    <a:cxn ang="0">
                      <a:pos x="62" y="44"/>
                    </a:cxn>
                    <a:cxn ang="0">
                      <a:pos x="78" y="58"/>
                    </a:cxn>
                    <a:cxn ang="0">
                      <a:pos x="92" y="80"/>
                    </a:cxn>
                    <a:cxn ang="0">
                      <a:pos x="104" y="97"/>
                    </a:cxn>
                    <a:cxn ang="0">
                      <a:pos x="112" y="123"/>
                    </a:cxn>
                    <a:cxn ang="0">
                      <a:pos x="118" y="161"/>
                    </a:cxn>
                    <a:cxn ang="0">
                      <a:pos x="116" y="197"/>
                    </a:cxn>
                    <a:cxn ang="0">
                      <a:pos x="108" y="223"/>
                    </a:cxn>
                    <a:cxn ang="0">
                      <a:pos x="160" y="219"/>
                    </a:cxn>
                    <a:cxn ang="0">
                      <a:pos x="168" y="177"/>
                    </a:cxn>
                    <a:cxn ang="0">
                      <a:pos x="168" y="145"/>
                    </a:cxn>
                    <a:cxn ang="0">
                      <a:pos x="164" y="109"/>
                    </a:cxn>
                    <a:cxn ang="0">
                      <a:pos x="154" y="81"/>
                    </a:cxn>
                    <a:cxn ang="0">
                      <a:pos x="134" y="48"/>
                    </a:cxn>
                    <a:cxn ang="0">
                      <a:pos x="116" y="32"/>
                    </a:cxn>
                    <a:cxn ang="0">
                      <a:pos x="86" y="14"/>
                    </a:cxn>
                    <a:cxn ang="0">
                      <a:pos x="52" y="0"/>
                    </a:cxn>
                    <a:cxn ang="0">
                      <a:pos x="0" y="12"/>
                    </a:cxn>
                  </a:cxnLst>
                  <a:rect l="0" t="0" r="r" b="b"/>
                  <a:pathLst>
                    <a:path w="168" h="223">
                      <a:moveTo>
                        <a:pt x="0" y="12"/>
                      </a:moveTo>
                      <a:lnTo>
                        <a:pt x="30" y="24"/>
                      </a:lnTo>
                      <a:lnTo>
                        <a:pt x="62" y="44"/>
                      </a:lnTo>
                      <a:lnTo>
                        <a:pt x="78" y="58"/>
                      </a:lnTo>
                      <a:lnTo>
                        <a:pt x="92" y="80"/>
                      </a:lnTo>
                      <a:lnTo>
                        <a:pt x="104" y="97"/>
                      </a:lnTo>
                      <a:lnTo>
                        <a:pt x="112" y="123"/>
                      </a:lnTo>
                      <a:lnTo>
                        <a:pt x="118" y="161"/>
                      </a:lnTo>
                      <a:lnTo>
                        <a:pt x="116" y="197"/>
                      </a:lnTo>
                      <a:lnTo>
                        <a:pt x="108" y="223"/>
                      </a:lnTo>
                      <a:lnTo>
                        <a:pt x="160" y="219"/>
                      </a:lnTo>
                      <a:lnTo>
                        <a:pt x="168" y="177"/>
                      </a:lnTo>
                      <a:lnTo>
                        <a:pt x="168" y="145"/>
                      </a:lnTo>
                      <a:lnTo>
                        <a:pt x="164" y="109"/>
                      </a:lnTo>
                      <a:lnTo>
                        <a:pt x="154" y="81"/>
                      </a:lnTo>
                      <a:lnTo>
                        <a:pt x="134" y="48"/>
                      </a:lnTo>
                      <a:lnTo>
                        <a:pt x="116" y="32"/>
                      </a:lnTo>
                      <a:lnTo>
                        <a:pt x="86" y="14"/>
                      </a:lnTo>
                      <a:lnTo>
                        <a:pt x="52" y="0"/>
                      </a:lnTo>
                      <a:lnTo>
                        <a:pt x="0" y="12"/>
                      </a:lnTo>
                      <a:close/>
                    </a:path>
                  </a:pathLst>
                </a:custGeom>
                <a:solidFill>
                  <a:srgbClr val="FFFFFF"/>
                </a:solidFill>
                <a:ln w="9525">
                  <a:noFill/>
                  <a:round/>
                  <a:headEnd/>
                  <a:tailEnd/>
                </a:ln>
              </p:spPr>
              <p:txBody>
                <a:bodyPr/>
                <a:lstStyle/>
                <a:p>
                  <a:endParaRPr lang="en-GB"/>
                </a:p>
              </p:txBody>
            </p:sp>
          </p:grpSp>
        </p:grpSp>
        <p:grpSp>
          <p:nvGrpSpPr>
            <p:cNvPr id="362600" name="Group 104"/>
            <p:cNvGrpSpPr>
              <a:grpSpLocks/>
            </p:cNvGrpSpPr>
            <p:nvPr/>
          </p:nvGrpSpPr>
          <p:grpSpPr bwMode="auto">
            <a:xfrm>
              <a:off x="1307" y="2245"/>
              <a:ext cx="1087" cy="1272"/>
              <a:chOff x="1307" y="2245"/>
              <a:chExt cx="1087" cy="1272"/>
            </a:xfrm>
          </p:grpSpPr>
          <p:grpSp>
            <p:nvGrpSpPr>
              <p:cNvPr id="362601" name="Group 105"/>
              <p:cNvGrpSpPr>
                <a:grpSpLocks/>
              </p:cNvGrpSpPr>
              <p:nvPr/>
            </p:nvGrpSpPr>
            <p:grpSpPr bwMode="auto">
              <a:xfrm>
                <a:off x="1659" y="2903"/>
                <a:ext cx="222" cy="441"/>
                <a:chOff x="1659" y="2903"/>
                <a:chExt cx="222" cy="441"/>
              </a:xfrm>
            </p:grpSpPr>
            <p:sp>
              <p:nvSpPr>
                <p:cNvPr id="362602" name="Freeform 106"/>
                <p:cNvSpPr>
                  <a:spLocks/>
                </p:cNvSpPr>
                <p:nvPr/>
              </p:nvSpPr>
              <p:spPr bwMode="auto">
                <a:xfrm>
                  <a:off x="1659" y="2903"/>
                  <a:ext cx="222" cy="435"/>
                </a:xfrm>
                <a:custGeom>
                  <a:avLst/>
                  <a:gdLst/>
                  <a:ahLst/>
                  <a:cxnLst>
                    <a:cxn ang="0">
                      <a:pos x="0" y="0"/>
                    </a:cxn>
                    <a:cxn ang="0">
                      <a:pos x="44" y="24"/>
                    </a:cxn>
                    <a:cxn ang="0">
                      <a:pos x="92" y="40"/>
                    </a:cxn>
                    <a:cxn ang="0">
                      <a:pos x="150" y="52"/>
                    </a:cxn>
                    <a:cxn ang="0">
                      <a:pos x="212" y="64"/>
                    </a:cxn>
                    <a:cxn ang="0">
                      <a:pos x="254" y="60"/>
                    </a:cxn>
                    <a:cxn ang="0">
                      <a:pos x="302" y="48"/>
                    </a:cxn>
                    <a:cxn ang="0">
                      <a:pos x="342" y="34"/>
                    </a:cxn>
                    <a:cxn ang="0">
                      <a:pos x="386" y="6"/>
                    </a:cxn>
                    <a:cxn ang="0">
                      <a:pos x="432" y="213"/>
                    </a:cxn>
                    <a:cxn ang="0">
                      <a:pos x="440" y="345"/>
                    </a:cxn>
                    <a:cxn ang="0">
                      <a:pos x="446" y="404"/>
                    </a:cxn>
                    <a:cxn ang="0">
                      <a:pos x="446" y="518"/>
                    </a:cxn>
                    <a:cxn ang="0">
                      <a:pos x="440" y="614"/>
                    </a:cxn>
                    <a:cxn ang="0">
                      <a:pos x="426" y="729"/>
                    </a:cxn>
                    <a:cxn ang="0">
                      <a:pos x="404" y="835"/>
                    </a:cxn>
                    <a:cxn ang="0">
                      <a:pos x="110" y="871"/>
                    </a:cxn>
                    <a:cxn ang="0">
                      <a:pos x="68" y="490"/>
                    </a:cxn>
                    <a:cxn ang="0">
                      <a:pos x="36" y="231"/>
                    </a:cxn>
                    <a:cxn ang="0">
                      <a:pos x="0" y="0"/>
                    </a:cxn>
                  </a:cxnLst>
                  <a:rect l="0" t="0" r="r" b="b"/>
                  <a:pathLst>
                    <a:path w="446" h="871">
                      <a:moveTo>
                        <a:pt x="0" y="0"/>
                      </a:moveTo>
                      <a:lnTo>
                        <a:pt x="44" y="24"/>
                      </a:lnTo>
                      <a:lnTo>
                        <a:pt x="92" y="40"/>
                      </a:lnTo>
                      <a:lnTo>
                        <a:pt x="150" y="52"/>
                      </a:lnTo>
                      <a:lnTo>
                        <a:pt x="212" y="64"/>
                      </a:lnTo>
                      <a:lnTo>
                        <a:pt x="254" y="60"/>
                      </a:lnTo>
                      <a:lnTo>
                        <a:pt x="302" y="48"/>
                      </a:lnTo>
                      <a:lnTo>
                        <a:pt x="342" y="34"/>
                      </a:lnTo>
                      <a:lnTo>
                        <a:pt x="386" y="6"/>
                      </a:lnTo>
                      <a:lnTo>
                        <a:pt x="432" y="213"/>
                      </a:lnTo>
                      <a:lnTo>
                        <a:pt x="440" y="345"/>
                      </a:lnTo>
                      <a:lnTo>
                        <a:pt x="446" y="404"/>
                      </a:lnTo>
                      <a:lnTo>
                        <a:pt x="446" y="518"/>
                      </a:lnTo>
                      <a:lnTo>
                        <a:pt x="440" y="614"/>
                      </a:lnTo>
                      <a:lnTo>
                        <a:pt x="426" y="729"/>
                      </a:lnTo>
                      <a:lnTo>
                        <a:pt x="404" y="835"/>
                      </a:lnTo>
                      <a:lnTo>
                        <a:pt x="110" y="871"/>
                      </a:lnTo>
                      <a:lnTo>
                        <a:pt x="68" y="490"/>
                      </a:lnTo>
                      <a:lnTo>
                        <a:pt x="36" y="231"/>
                      </a:lnTo>
                      <a:lnTo>
                        <a:pt x="0" y="0"/>
                      </a:lnTo>
                      <a:close/>
                    </a:path>
                  </a:pathLst>
                </a:custGeom>
                <a:solidFill>
                  <a:srgbClr val="FFFFFF"/>
                </a:solidFill>
                <a:ln w="9525">
                  <a:noFill/>
                  <a:round/>
                  <a:headEnd/>
                  <a:tailEnd/>
                </a:ln>
              </p:spPr>
              <p:txBody>
                <a:bodyPr/>
                <a:lstStyle/>
                <a:p>
                  <a:endParaRPr lang="en-GB"/>
                </a:p>
              </p:txBody>
            </p:sp>
            <p:sp>
              <p:nvSpPr>
                <p:cNvPr id="362603" name="Freeform 107"/>
                <p:cNvSpPr>
                  <a:spLocks/>
                </p:cNvSpPr>
                <p:nvPr/>
              </p:nvSpPr>
              <p:spPr bwMode="auto">
                <a:xfrm>
                  <a:off x="1690" y="3014"/>
                  <a:ext cx="190" cy="330"/>
                </a:xfrm>
                <a:custGeom>
                  <a:avLst/>
                  <a:gdLst/>
                  <a:ahLst/>
                  <a:cxnLst>
                    <a:cxn ang="0">
                      <a:pos x="0" y="46"/>
                    </a:cxn>
                    <a:cxn ang="0">
                      <a:pos x="160" y="46"/>
                    </a:cxn>
                    <a:cxn ang="0">
                      <a:pos x="240" y="40"/>
                    </a:cxn>
                    <a:cxn ang="0">
                      <a:pos x="322" y="24"/>
                    </a:cxn>
                    <a:cxn ang="0">
                      <a:pos x="376" y="0"/>
                    </a:cxn>
                    <a:cxn ang="0">
                      <a:pos x="382" y="556"/>
                    </a:cxn>
                    <a:cxn ang="0">
                      <a:pos x="108" y="662"/>
                    </a:cxn>
                    <a:cxn ang="0">
                      <a:pos x="0" y="46"/>
                    </a:cxn>
                  </a:cxnLst>
                  <a:rect l="0" t="0" r="r" b="b"/>
                  <a:pathLst>
                    <a:path w="382" h="662">
                      <a:moveTo>
                        <a:pt x="0" y="46"/>
                      </a:moveTo>
                      <a:lnTo>
                        <a:pt x="160" y="46"/>
                      </a:lnTo>
                      <a:lnTo>
                        <a:pt x="240" y="40"/>
                      </a:lnTo>
                      <a:lnTo>
                        <a:pt x="322" y="24"/>
                      </a:lnTo>
                      <a:lnTo>
                        <a:pt x="376" y="0"/>
                      </a:lnTo>
                      <a:lnTo>
                        <a:pt x="382" y="556"/>
                      </a:lnTo>
                      <a:lnTo>
                        <a:pt x="108" y="662"/>
                      </a:lnTo>
                      <a:lnTo>
                        <a:pt x="0" y="46"/>
                      </a:lnTo>
                      <a:close/>
                    </a:path>
                  </a:pathLst>
                </a:custGeom>
                <a:solidFill>
                  <a:srgbClr val="FFBF1F"/>
                </a:solidFill>
                <a:ln w="9525">
                  <a:noFill/>
                  <a:round/>
                  <a:headEnd/>
                  <a:tailEnd/>
                </a:ln>
              </p:spPr>
              <p:txBody>
                <a:bodyPr/>
                <a:lstStyle/>
                <a:p>
                  <a:endParaRPr lang="en-GB"/>
                </a:p>
              </p:txBody>
            </p:sp>
          </p:grpSp>
          <p:grpSp>
            <p:nvGrpSpPr>
              <p:cNvPr id="362604" name="Group 108"/>
              <p:cNvGrpSpPr>
                <a:grpSpLocks/>
              </p:cNvGrpSpPr>
              <p:nvPr/>
            </p:nvGrpSpPr>
            <p:grpSpPr bwMode="auto">
              <a:xfrm>
                <a:off x="1792" y="2791"/>
                <a:ext cx="448" cy="547"/>
                <a:chOff x="1792" y="2791"/>
                <a:chExt cx="448" cy="547"/>
              </a:xfrm>
            </p:grpSpPr>
            <p:sp>
              <p:nvSpPr>
                <p:cNvPr id="362605" name="Freeform 109"/>
                <p:cNvSpPr>
                  <a:spLocks/>
                </p:cNvSpPr>
                <p:nvPr/>
              </p:nvSpPr>
              <p:spPr bwMode="auto">
                <a:xfrm>
                  <a:off x="1792" y="2791"/>
                  <a:ext cx="448" cy="547"/>
                </a:xfrm>
                <a:custGeom>
                  <a:avLst/>
                  <a:gdLst/>
                  <a:ahLst/>
                  <a:cxnLst>
                    <a:cxn ang="0">
                      <a:pos x="36" y="0"/>
                    </a:cxn>
                    <a:cxn ang="0">
                      <a:pos x="90" y="24"/>
                    </a:cxn>
                    <a:cxn ang="0">
                      <a:pos x="150" y="90"/>
                    </a:cxn>
                    <a:cxn ang="0">
                      <a:pos x="367" y="167"/>
                    </a:cxn>
                    <a:cxn ang="0">
                      <a:pos x="427" y="203"/>
                    </a:cxn>
                    <a:cxn ang="0">
                      <a:pos x="493" y="323"/>
                    </a:cxn>
                    <a:cxn ang="0">
                      <a:pos x="493" y="400"/>
                    </a:cxn>
                    <a:cxn ang="0">
                      <a:pos x="505" y="460"/>
                    </a:cxn>
                    <a:cxn ang="0">
                      <a:pos x="541" y="562"/>
                    </a:cxn>
                    <a:cxn ang="0">
                      <a:pos x="643" y="735"/>
                    </a:cxn>
                    <a:cxn ang="0">
                      <a:pos x="715" y="855"/>
                    </a:cxn>
                    <a:cxn ang="0">
                      <a:pos x="792" y="956"/>
                    </a:cxn>
                    <a:cxn ang="0">
                      <a:pos x="894" y="1076"/>
                    </a:cxn>
                    <a:cxn ang="0">
                      <a:pos x="48" y="1094"/>
                    </a:cxn>
                    <a:cxn ang="0">
                      <a:pos x="102" y="980"/>
                    </a:cxn>
                    <a:cxn ang="0">
                      <a:pos x="126" y="896"/>
                    </a:cxn>
                    <a:cxn ang="0">
                      <a:pos x="138" y="747"/>
                    </a:cxn>
                    <a:cxn ang="0">
                      <a:pos x="132" y="496"/>
                    </a:cxn>
                    <a:cxn ang="0">
                      <a:pos x="108" y="311"/>
                    </a:cxn>
                    <a:cxn ang="0">
                      <a:pos x="72" y="179"/>
                    </a:cxn>
                    <a:cxn ang="0">
                      <a:pos x="0" y="60"/>
                    </a:cxn>
                    <a:cxn ang="0">
                      <a:pos x="36" y="0"/>
                    </a:cxn>
                  </a:cxnLst>
                  <a:rect l="0" t="0" r="r" b="b"/>
                  <a:pathLst>
                    <a:path w="894" h="1094">
                      <a:moveTo>
                        <a:pt x="36" y="0"/>
                      </a:moveTo>
                      <a:lnTo>
                        <a:pt x="90" y="24"/>
                      </a:lnTo>
                      <a:lnTo>
                        <a:pt x="150" y="90"/>
                      </a:lnTo>
                      <a:lnTo>
                        <a:pt x="367" y="167"/>
                      </a:lnTo>
                      <a:lnTo>
                        <a:pt x="427" y="203"/>
                      </a:lnTo>
                      <a:lnTo>
                        <a:pt x="493" y="323"/>
                      </a:lnTo>
                      <a:lnTo>
                        <a:pt x="493" y="400"/>
                      </a:lnTo>
                      <a:lnTo>
                        <a:pt x="505" y="460"/>
                      </a:lnTo>
                      <a:lnTo>
                        <a:pt x="541" y="562"/>
                      </a:lnTo>
                      <a:lnTo>
                        <a:pt x="643" y="735"/>
                      </a:lnTo>
                      <a:lnTo>
                        <a:pt x="715" y="855"/>
                      </a:lnTo>
                      <a:lnTo>
                        <a:pt x="792" y="956"/>
                      </a:lnTo>
                      <a:lnTo>
                        <a:pt x="894" y="1076"/>
                      </a:lnTo>
                      <a:lnTo>
                        <a:pt x="48" y="1094"/>
                      </a:lnTo>
                      <a:lnTo>
                        <a:pt x="102" y="980"/>
                      </a:lnTo>
                      <a:lnTo>
                        <a:pt x="126" y="896"/>
                      </a:lnTo>
                      <a:lnTo>
                        <a:pt x="138" y="747"/>
                      </a:lnTo>
                      <a:lnTo>
                        <a:pt x="132" y="496"/>
                      </a:lnTo>
                      <a:lnTo>
                        <a:pt x="108" y="311"/>
                      </a:lnTo>
                      <a:lnTo>
                        <a:pt x="72" y="179"/>
                      </a:lnTo>
                      <a:lnTo>
                        <a:pt x="0" y="60"/>
                      </a:lnTo>
                      <a:lnTo>
                        <a:pt x="36" y="0"/>
                      </a:lnTo>
                      <a:close/>
                    </a:path>
                  </a:pathLst>
                </a:custGeom>
                <a:solidFill>
                  <a:srgbClr val="FF5F7F"/>
                </a:solidFill>
                <a:ln w="9525">
                  <a:noFill/>
                  <a:round/>
                  <a:headEnd/>
                  <a:tailEnd/>
                </a:ln>
              </p:spPr>
              <p:txBody>
                <a:bodyPr/>
                <a:lstStyle/>
                <a:p>
                  <a:endParaRPr lang="en-GB"/>
                </a:p>
              </p:txBody>
            </p:sp>
            <p:sp>
              <p:nvSpPr>
                <p:cNvPr id="362606" name="Freeform 110"/>
                <p:cNvSpPr>
                  <a:spLocks/>
                </p:cNvSpPr>
                <p:nvPr/>
              </p:nvSpPr>
              <p:spPr bwMode="auto">
                <a:xfrm>
                  <a:off x="1905" y="2860"/>
                  <a:ext cx="96" cy="287"/>
                </a:xfrm>
                <a:custGeom>
                  <a:avLst/>
                  <a:gdLst/>
                  <a:ahLst/>
                  <a:cxnLst>
                    <a:cxn ang="0">
                      <a:pos x="0" y="0"/>
                    </a:cxn>
                    <a:cxn ang="0">
                      <a:pos x="71" y="54"/>
                    </a:cxn>
                    <a:cxn ang="0">
                      <a:pos x="109" y="114"/>
                    </a:cxn>
                    <a:cxn ang="0">
                      <a:pos x="133" y="174"/>
                    </a:cxn>
                    <a:cxn ang="0">
                      <a:pos x="155" y="239"/>
                    </a:cxn>
                    <a:cxn ang="0">
                      <a:pos x="179" y="317"/>
                    </a:cxn>
                    <a:cxn ang="0">
                      <a:pos x="191" y="401"/>
                    </a:cxn>
                    <a:cxn ang="0">
                      <a:pos x="191" y="508"/>
                    </a:cxn>
                    <a:cxn ang="0">
                      <a:pos x="179" y="574"/>
                    </a:cxn>
                    <a:cxn ang="0">
                      <a:pos x="161" y="449"/>
                    </a:cxn>
                    <a:cxn ang="0">
                      <a:pos x="145" y="373"/>
                    </a:cxn>
                    <a:cxn ang="0">
                      <a:pos x="119" y="329"/>
                    </a:cxn>
                    <a:cxn ang="0">
                      <a:pos x="85" y="307"/>
                    </a:cxn>
                    <a:cxn ang="0">
                      <a:pos x="103" y="263"/>
                    </a:cxn>
                    <a:cxn ang="0">
                      <a:pos x="109" y="194"/>
                    </a:cxn>
                    <a:cxn ang="0">
                      <a:pos x="83" y="132"/>
                    </a:cxn>
                    <a:cxn ang="0">
                      <a:pos x="47" y="66"/>
                    </a:cxn>
                    <a:cxn ang="0">
                      <a:pos x="0" y="0"/>
                    </a:cxn>
                  </a:cxnLst>
                  <a:rect l="0" t="0" r="r" b="b"/>
                  <a:pathLst>
                    <a:path w="191" h="574">
                      <a:moveTo>
                        <a:pt x="0" y="0"/>
                      </a:moveTo>
                      <a:lnTo>
                        <a:pt x="71" y="54"/>
                      </a:lnTo>
                      <a:lnTo>
                        <a:pt x="109" y="114"/>
                      </a:lnTo>
                      <a:lnTo>
                        <a:pt x="133" y="174"/>
                      </a:lnTo>
                      <a:lnTo>
                        <a:pt x="155" y="239"/>
                      </a:lnTo>
                      <a:lnTo>
                        <a:pt x="179" y="317"/>
                      </a:lnTo>
                      <a:lnTo>
                        <a:pt x="191" y="401"/>
                      </a:lnTo>
                      <a:lnTo>
                        <a:pt x="191" y="508"/>
                      </a:lnTo>
                      <a:lnTo>
                        <a:pt x="179" y="574"/>
                      </a:lnTo>
                      <a:lnTo>
                        <a:pt x="161" y="449"/>
                      </a:lnTo>
                      <a:lnTo>
                        <a:pt x="145" y="373"/>
                      </a:lnTo>
                      <a:lnTo>
                        <a:pt x="119" y="329"/>
                      </a:lnTo>
                      <a:lnTo>
                        <a:pt x="85" y="307"/>
                      </a:lnTo>
                      <a:lnTo>
                        <a:pt x="103" y="263"/>
                      </a:lnTo>
                      <a:lnTo>
                        <a:pt x="109" y="194"/>
                      </a:lnTo>
                      <a:lnTo>
                        <a:pt x="83" y="132"/>
                      </a:lnTo>
                      <a:lnTo>
                        <a:pt x="47" y="66"/>
                      </a:lnTo>
                      <a:lnTo>
                        <a:pt x="0" y="0"/>
                      </a:lnTo>
                      <a:close/>
                    </a:path>
                  </a:pathLst>
                </a:custGeom>
                <a:solidFill>
                  <a:srgbClr val="DF3F5F"/>
                </a:solidFill>
                <a:ln w="9525">
                  <a:noFill/>
                  <a:round/>
                  <a:headEnd/>
                  <a:tailEnd/>
                </a:ln>
              </p:spPr>
              <p:txBody>
                <a:bodyPr/>
                <a:lstStyle/>
                <a:p>
                  <a:endParaRPr lang="en-GB"/>
                </a:p>
              </p:txBody>
            </p:sp>
          </p:grpSp>
          <p:sp>
            <p:nvSpPr>
              <p:cNvPr id="362607" name="Freeform 111"/>
              <p:cNvSpPr>
                <a:spLocks/>
              </p:cNvSpPr>
              <p:nvPr/>
            </p:nvSpPr>
            <p:spPr bwMode="auto">
              <a:xfrm>
                <a:off x="1753" y="3263"/>
                <a:ext cx="130" cy="106"/>
              </a:xfrm>
              <a:custGeom>
                <a:avLst/>
                <a:gdLst/>
                <a:ahLst/>
                <a:cxnLst>
                  <a:cxn ang="0">
                    <a:pos x="222" y="36"/>
                  </a:cxn>
                  <a:cxn ang="0">
                    <a:pos x="180" y="0"/>
                  </a:cxn>
                  <a:cxn ang="0">
                    <a:pos x="118" y="16"/>
                  </a:cxn>
                  <a:cxn ang="0">
                    <a:pos x="66" y="36"/>
                  </a:cxn>
                  <a:cxn ang="0">
                    <a:pos x="12" y="58"/>
                  </a:cxn>
                  <a:cxn ang="0">
                    <a:pos x="0" y="78"/>
                  </a:cxn>
                  <a:cxn ang="0">
                    <a:pos x="30" y="106"/>
                  </a:cxn>
                  <a:cxn ang="0">
                    <a:pos x="40" y="142"/>
                  </a:cxn>
                  <a:cxn ang="0">
                    <a:pos x="64" y="168"/>
                  </a:cxn>
                  <a:cxn ang="0">
                    <a:pos x="88" y="184"/>
                  </a:cxn>
                  <a:cxn ang="0">
                    <a:pos x="124" y="195"/>
                  </a:cxn>
                  <a:cxn ang="0">
                    <a:pos x="150" y="213"/>
                  </a:cxn>
                  <a:cxn ang="0">
                    <a:pos x="192" y="213"/>
                  </a:cxn>
                  <a:cxn ang="0">
                    <a:pos x="214" y="213"/>
                  </a:cxn>
                  <a:cxn ang="0">
                    <a:pos x="228" y="195"/>
                  </a:cxn>
                  <a:cxn ang="0">
                    <a:pos x="226" y="166"/>
                  </a:cxn>
                  <a:cxn ang="0">
                    <a:pos x="262" y="168"/>
                  </a:cxn>
                  <a:cxn ang="0">
                    <a:pos x="222" y="154"/>
                  </a:cxn>
                  <a:cxn ang="0">
                    <a:pos x="214" y="118"/>
                  </a:cxn>
                  <a:cxn ang="0">
                    <a:pos x="216" y="94"/>
                  </a:cxn>
                  <a:cxn ang="0">
                    <a:pos x="214" y="76"/>
                  </a:cxn>
                  <a:cxn ang="0">
                    <a:pos x="222" y="36"/>
                  </a:cxn>
                </a:cxnLst>
                <a:rect l="0" t="0" r="r" b="b"/>
                <a:pathLst>
                  <a:path w="262" h="213">
                    <a:moveTo>
                      <a:pt x="222" y="36"/>
                    </a:moveTo>
                    <a:lnTo>
                      <a:pt x="180" y="0"/>
                    </a:lnTo>
                    <a:lnTo>
                      <a:pt x="118" y="16"/>
                    </a:lnTo>
                    <a:lnTo>
                      <a:pt x="66" y="36"/>
                    </a:lnTo>
                    <a:lnTo>
                      <a:pt x="12" y="58"/>
                    </a:lnTo>
                    <a:lnTo>
                      <a:pt x="0" y="78"/>
                    </a:lnTo>
                    <a:lnTo>
                      <a:pt x="30" y="106"/>
                    </a:lnTo>
                    <a:lnTo>
                      <a:pt x="40" y="142"/>
                    </a:lnTo>
                    <a:lnTo>
                      <a:pt x="64" y="168"/>
                    </a:lnTo>
                    <a:lnTo>
                      <a:pt x="88" y="184"/>
                    </a:lnTo>
                    <a:lnTo>
                      <a:pt x="124" y="195"/>
                    </a:lnTo>
                    <a:lnTo>
                      <a:pt x="150" y="213"/>
                    </a:lnTo>
                    <a:lnTo>
                      <a:pt x="192" y="213"/>
                    </a:lnTo>
                    <a:lnTo>
                      <a:pt x="214" y="213"/>
                    </a:lnTo>
                    <a:lnTo>
                      <a:pt x="228" y="195"/>
                    </a:lnTo>
                    <a:lnTo>
                      <a:pt x="226" y="166"/>
                    </a:lnTo>
                    <a:lnTo>
                      <a:pt x="262" y="168"/>
                    </a:lnTo>
                    <a:lnTo>
                      <a:pt x="222" y="154"/>
                    </a:lnTo>
                    <a:lnTo>
                      <a:pt x="214" y="118"/>
                    </a:lnTo>
                    <a:lnTo>
                      <a:pt x="216" y="94"/>
                    </a:lnTo>
                    <a:lnTo>
                      <a:pt x="214" y="76"/>
                    </a:lnTo>
                    <a:lnTo>
                      <a:pt x="222" y="36"/>
                    </a:lnTo>
                    <a:close/>
                  </a:path>
                </a:pathLst>
              </a:custGeom>
              <a:solidFill>
                <a:srgbClr val="FF9F9F"/>
              </a:solidFill>
              <a:ln w="9525">
                <a:noFill/>
                <a:round/>
                <a:headEnd/>
                <a:tailEnd/>
              </a:ln>
            </p:spPr>
            <p:txBody>
              <a:bodyPr/>
              <a:lstStyle/>
              <a:p>
                <a:endParaRPr lang="en-GB"/>
              </a:p>
            </p:txBody>
          </p:sp>
          <p:sp>
            <p:nvSpPr>
              <p:cNvPr id="362608" name="Freeform 112"/>
              <p:cNvSpPr>
                <a:spLocks/>
              </p:cNvSpPr>
              <p:nvPr/>
            </p:nvSpPr>
            <p:spPr bwMode="auto">
              <a:xfrm>
                <a:off x="1570" y="3417"/>
                <a:ext cx="63" cy="77"/>
              </a:xfrm>
              <a:custGeom>
                <a:avLst/>
                <a:gdLst/>
                <a:ahLst/>
                <a:cxnLst>
                  <a:cxn ang="0">
                    <a:pos x="126" y="0"/>
                  </a:cxn>
                  <a:cxn ang="0">
                    <a:pos x="30" y="153"/>
                  </a:cxn>
                  <a:cxn ang="0">
                    <a:pos x="0" y="44"/>
                  </a:cxn>
                  <a:cxn ang="0">
                    <a:pos x="126" y="0"/>
                  </a:cxn>
                </a:cxnLst>
                <a:rect l="0" t="0" r="r" b="b"/>
                <a:pathLst>
                  <a:path w="126" h="153">
                    <a:moveTo>
                      <a:pt x="126" y="0"/>
                    </a:moveTo>
                    <a:lnTo>
                      <a:pt x="30" y="153"/>
                    </a:lnTo>
                    <a:lnTo>
                      <a:pt x="0" y="44"/>
                    </a:lnTo>
                    <a:lnTo>
                      <a:pt x="126" y="0"/>
                    </a:lnTo>
                    <a:close/>
                  </a:path>
                </a:pathLst>
              </a:custGeom>
              <a:solidFill>
                <a:srgbClr val="800000"/>
              </a:solidFill>
              <a:ln w="9525">
                <a:noFill/>
                <a:round/>
                <a:headEnd/>
                <a:tailEnd/>
              </a:ln>
            </p:spPr>
            <p:txBody>
              <a:bodyPr/>
              <a:lstStyle/>
              <a:p>
                <a:endParaRPr lang="en-GB"/>
              </a:p>
            </p:txBody>
          </p:sp>
          <p:grpSp>
            <p:nvGrpSpPr>
              <p:cNvPr id="362609" name="Group 113"/>
              <p:cNvGrpSpPr>
                <a:grpSpLocks/>
              </p:cNvGrpSpPr>
              <p:nvPr/>
            </p:nvGrpSpPr>
            <p:grpSpPr bwMode="auto">
              <a:xfrm>
                <a:off x="1307" y="2757"/>
                <a:ext cx="453" cy="760"/>
                <a:chOff x="1307" y="2757"/>
                <a:chExt cx="453" cy="760"/>
              </a:xfrm>
            </p:grpSpPr>
            <p:sp>
              <p:nvSpPr>
                <p:cNvPr id="362610" name="Freeform 114"/>
                <p:cNvSpPr>
                  <a:spLocks/>
                </p:cNvSpPr>
                <p:nvPr/>
              </p:nvSpPr>
              <p:spPr bwMode="auto">
                <a:xfrm>
                  <a:off x="1307" y="2757"/>
                  <a:ext cx="453" cy="754"/>
                </a:xfrm>
                <a:custGeom>
                  <a:avLst/>
                  <a:gdLst/>
                  <a:ahLst/>
                  <a:cxnLst>
                    <a:cxn ang="0">
                      <a:pos x="700" y="18"/>
                    </a:cxn>
                    <a:cxn ang="0">
                      <a:pos x="575" y="0"/>
                    </a:cxn>
                    <a:cxn ang="0">
                      <a:pos x="485" y="6"/>
                    </a:cxn>
                    <a:cxn ang="0">
                      <a:pos x="383" y="18"/>
                    </a:cxn>
                    <a:cxn ang="0">
                      <a:pos x="329" y="30"/>
                    </a:cxn>
                    <a:cxn ang="0">
                      <a:pos x="299" y="66"/>
                    </a:cxn>
                    <a:cxn ang="0">
                      <a:pos x="263" y="60"/>
                    </a:cxn>
                    <a:cxn ang="0">
                      <a:pos x="209" y="102"/>
                    </a:cxn>
                    <a:cxn ang="0">
                      <a:pos x="167" y="150"/>
                    </a:cxn>
                    <a:cxn ang="0">
                      <a:pos x="138" y="197"/>
                    </a:cxn>
                    <a:cxn ang="0">
                      <a:pos x="102" y="257"/>
                    </a:cxn>
                    <a:cxn ang="0">
                      <a:pos x="84" y="323"/>
                    </a:cxn>
                    <a:cxn ang="0">
                      <a:pos x="66" y="436"/>
                    </a:cxn>
                    <a:cxn ang="0">
                      <a:pos x="54" y="514"/>
                    </a:cxn>
                    <a:cxn ang="0">
                      <a:pos x="54" y="640"/>
                    </a:cxn>
                    <a:cxn ang="0">
                      <a:pos x="78" y="723"/>
                    </a:cxn>
                    <a:cxn ang="0">
                      <a:pos x="72" y="783"/>
                    </a:cxn>
                    <a:cxn ang="0">
                      <a:pos x="54" y="939"/>
                    </a:cxn>
                    <a:cxn ang="0">
                      <a:pos x="36" y="1004"/>
                    </a:cxn>
                    <a:cxn ang="0">
                      <a:pos x="30" y="1076"/>
                    </a:cxn>
                    <a:cxn ang="0">
                      <a:pos x="12" y="1124"/>
                    </a:cxn>
                    <a:cxn ang="0">
                      <a:pos x="0" y="1178"/>
                    </a:cxn>
                    <a:cxn ang="0">
                      <a:pos x="6" y="1237"/>
                    </a:cxn>
                    <a:cxn ang="0">
                      <a:pos x="30" y="1291"/>
                    </a:cxn>
                    <a:cxn ang="0">
                      <a:pos x="78" y="1339"/>
                    </a:cxn>
                    <a:cxn ang="0">
                      <a:pos x="162" y="1417"/>
                    </a:cxn>
                    <a:cxn ang="0">
                      <a:pos x="209" y="1435"/>
                    </a:cxn>
                    <a:cxn ang="0">
                      <a:pos x="269" y="1453"/>
                    </a:cxn>
                    <a:cxn ang="0">
                      <a:pos x="317" y="1472"/>
                    </a:cxn>
                    <a:cxn ang="0">
                      <a:pos x="359" y="1496"/>
                    </a:cxn>
                    <a:cxn ang="0">
                      <a:pos x="557" y="1508"/>
                    </a:cxn>
                    <a:cxn ang="0">
                      <a:pos x="689" y="1333"/>
                    </a:cxn>
                    <a:cxn ang="0">
                      <a:pos x="736" y="1172"/>
                    </a:cxn>
                    <a:cxn ang="0">
                      <a:pos x="904" y="1172"/>
                    </a:cxn>
                    <a:cxn ang="0">
                      <a:pos x="892" y="939"/>
                    </a:cxn>
                    <a:cxn ang="0">
                      <a:pos x="862" y="676"/>
                    </a:cxn>
                    <a:cxn ang="0">
                      <a:pos x="808" y="347"/>
                    </a:cxn>
                    <a:cxn ang="0">
                      <a:pos x="778" y="197"/>
                    </a:cxn>
                    <a:cxn ang="0">
                      <a:pos x="700" y="18"/>
                    </a:cxn>
                  </a:cxnLst>
                  <a:rect l="0" t="0" r="r" b="b"/>
                  <a:pathLst>
                    <a:path w="904" h="1508">
                      <a:moveTo>
                        <a:pt x="700" y="18"/>
                      </a:moveTo>
                      <a:lnTo>
                        <a:pt x="575" y="0"/>
                      </a:lnTo>
                      <a:lnTo>
                        <a:pt x="485" y="6"/>
                      </a:lnTo>
                      <a:lnTo>
                        <a:pt x="383" y="18"/>
                      </a:lnTo>
                      <a:lnTo>
                        <a:pt x="329" y="30"/>
                      </a:lnTo>
                      <a:lnTo>
                        <a:pt x="299" y="66"/>
                      </a:lnTo>
                      <a:lnTo>
                        <a:pt x="263" y="60"/>
                      </a:lnTo>
                      <a:lnTo>
                        <a:pt x="209" y="102"/>
                      </a:lnTo>
                      <a:lnTo>
                        <a:pt x="167" y="150"/>
                      </a:lnTo>
                      <a:lnTo>
                        <a:pt x="138" y="197"/>
                      </a:lnTo>
                      <a:lnTo>
                        <a:pt x="102" y="257"/>
                      </a:lnTo>
                      <a:lnTo>
                        <a:pt x="84" y="323"/>
                      </a:lnTo>
                      <a:lnTo>
                        <a:pt x="66" y="436"/>
                      </a:lnTo>
                      <a:lnTo>
                        <a:pt x="54" y="514"/>
                      </a:lnTo>
                      <a:lnTo>
                        <a:pt x="54" y="640"/>
                      </a:lnTo>
                      <a:lnTo>
                        <a:pt x="78" y="723"/>
                      </a:lnTo>
                      <a:lnTo>
                        <a:pt x="72" y="783"/>
                      </a:lnTo>
                      <a:lnTo>
                        <a:pt x="54" y="939"/>
                      </a:lnTo>
                      <a:lnTo>
                        <a:pt x="36" y="1004"/>
                      </a:lnTo>
                      <a:lnTo>
                        <a:pt x="30" y="1076"/>
                      </a:lnTo>
                      <a:lnTo>
                        <a:pt x="12" y="1124"/>
                      </a:lnTo>
                      <a:lnTo>
                        <a:pt x="0" y="1178"/>
                      </a:lnTo>
                      <a:lnTo>
                        <a:pt x="6" y="1237"/>
                      </a:lnTo>
                      <a:lnTo>
                        <a:pt x="30" y="1291"/>
                      </a:lnTo>
                      <a:lnTo>
                        <a:pt x="78" y="1339"/>
                      </a:lnTo>
                      <a:lnTo>
                        <a:pt x="162" y="1417"/>
                      </a:lnTo>
                      <a:lnTo>
                        <a:pt x="209" y="1435"/>
                      </a:lnTo>
                      <a:lnTo>
                        <a:pt x="269" y="1453"/>
                      </a:lnTo>
                      <a:lnTo>
                        <a:pt x="317" y="1472"/>
                      </a:lnTo>
                      <a:lnTo>
                        <a:pt x="359" y="1496"/>
                      </a:lnTo>
                      <a:lnTo>
                        <a:pt x="557" y="1508"/>
                      </a:lnTo>
                      <a:lnTo>
                        <a:pt x="689" y="1333"/>
                      </a:lnTo>
                      <a:lnTo>
                        <a:pt x="736" y="1172"/>
                      </a:lnTo>
                      <a:lnTo>
                        <a:pt x="904" y="1172"/>
                      </a:lnTo>
                      <a:lnTo>
                        <a:pt x="892" y="939"/>
                      </a:lnTo>
                      <a:lnTo>
                        <a:pt x="862" y="676"/>
                      </a:lnTo>
                      <a:lnTo>
                        <a:pt x="808" y="347"/>
                      </a:lnTo>
                      <a:lnTo>
                        <a:pt x="778" y="197"/>
                      </a:lnTo>
                      <a:lnTo>
                        <a:pt x="700" y="18"/>
                      </a:lnTo>
                      <a:close/>
                    </a:path>
                  </a:pathLst>
                </a:custGeom>
                <a:solidFill>
                  <a:srgbClr val="FF5F7F"/>
                </a:solidFill>
                <a:ln w="9525">
                  <a:noFill/>
                  <a:round/>
                  <a:headEnd/>
                  <a:tailEnd/>
                </a:ln>
              </p:spPr>
              <p:txBody>
                <a:bodyPr/>
                <a:lstStyle/>
                <a:p>
                  <a:endParaRPr lang="en-GB"/>
                </a:p>
              </p:txBody>
            </p:sp>
            <p:sp>
              <p:nvSpPr>
                <p:cNvPr id="362611" name="Freeform 115"/>
                <p:cNvSpPr>
                  <a:spLocks/>
                </p:cNvSpPr>
                <p:nvPr/>
              </p:nvSpPr>
              <p:spPr bwMode="auto">
                <a:xfrm>
                  <a:off x="1447" y="3266"/>
                  <a:ext cx="204" cy="251"/>
                </a:xfrm>
                <a:custGeom>
                  <a:avLst/>
                  <a:gdLst/>
                  <a:ahLst/>
                  <a:cxnLst>
                    <a:cxn ang="0">
                      <a:pos x="384" y="24"/>
                    </a:cxn>
                    <a:cxn ang="0">
                      <a:pos x="238" y="12"/>
                    </a:cxn>
                    <a:cxn ang="0">
                      <a:pos x="84" y="0"/>
                    </a:cxn>
                    <a:cxn ang="0">
                      <a:pos x="58" y="36"/>
                    </a:cxn>
                    <a:cxn ang="0">
                      <a:pos x="46" y="64"/>
                    </a:cxn>
                    <a:cxn ang="0">
                      <a:pos x="28" y="100"/>
                    </a:cxn>
                    <a:cxn ang="0">
                      <a:pos x="12" y="154"/>
                    </a:cxn>
                    <a:cxn ang="0">
                      <a:pos x="4" y="201"/>
                    </a:cxn>
                    <a:cxn ang="0">
                      <a:pos x="0" y="245"/>
                    </a:cxn>
                    <a:cxn ang="0">
                      <a:pos x="6" y="299"/>
                    </a:cxn>
                    <a:cxn ang="0">
                      <a:pos x="24" y="369"/>
                    </a:cxn>
                    <a:cxn ang="0">
                      <a:pos x="42" y="425"/>
                    </a:cxn>
                    <a:cxn ang="0">
                      <a:pos x="46" y="474"/>
                    </a:cxn>
                    <a:cxn ang="0">
                      <a:pos x="292" y="502"/>
                    </a:cxn>
                    <a:cxn ang="0">
                      <a:pos x="396" y="327"/>
                    </a:cxn>
                    <a:cxn ang="0">
                      <a:pos x="408" y="281"/>
                    </a:cxn>
                    <a:cxn ang="0">
                      <a:pos x="384" y="24"/>
                    </a:cxn>
                  </a:cxnLst>
                  <a:rect l="0" t="0" r="r" b="b"/>
                  <a:pathLst>
                    <a:path w="408" h="502">
                      <a:moveTo>
                        <a:pt x="384" y="24"/>
                      </a:moveTo>
                      <a:lnTo>
                        <a:pt x="238" y="12"/>
                      </a:lnTo>
                      <a:lnTo>
                        <a:pt x="84" y="0"/>
                      </a:lnTo>
                      <a:lnTo>
                        <a:pt x="58" y="36"/>
                      </a:lnTo>
                      <a:lnTo>
                        <a:pt x="46" y="64"/>
                      </a:lnTo>
                      <a:lnTo>
                        <a:pt x="28" y="100"/>
                      </a:lnTo>
                      <a:lnTo>
                        <a:pt x="12" y="154"/>
                      </a:lnTo>
                      <a:lnTo>
                        <a:pt x="4" y="201"/>
                      </a:lnTo>
                      <a:lnTo>
                        <a:pt x="0" y="245"/>
                      </a:lnTo>
                      <a:lnTo>
                        <a:pt x="6" y="299"/>
                      </a:lnTo>
                      <a:lnTo>
                        <a:pt x="24" y="369"/>
                      </a:lnTo>
                      <a:lnTo>
                        <a:pt x="42" y="425"/>
                      </a:lnTo>
                      <a:lnTo>
                        <a:pt x="46" y="474"/>
                      </a:lnTo>
                      <a:lnTo>
                        <a:pt x="292" y="502"/>
                      </a:lnTo>
                      <a:lnTo>
                        <a:pt x="396" y="327"/>
                      </a:lnTo>
                      <a:lnTo>
                        <a:pt x="408" y="281"/>
                      </a:lnTo>
                      <a:lnTo>
                        <a:pt x="384" y="24"/>
                      </a:lnTo>
                      <a:close/>
                    </a:path>
                  </a:pathLst>
                </a:custGeom>
                <a:solidFill>
                  <a:srgbClr val="DF1F3F"/>
                </a:solidFill>
                <a:ln w="9525">
                  <a:noFill/>
                  <a:round/>
                  <a:headEnd/>
                  <a:tailEnd/>
                </a:ln>
              </p:spPr>
              <p:txBody>
                <a:bodyPr/>
                <a:lstStyle/>
                <a:p>
                  <a:endParaRPr lang="en-GB"/>
                </a:p>
              </p:txBody>
            </p:sp>
            <p:sp>
              <p:nvSpPr>
                <p:cNvPr id="362612" name="Freeform 116"/>
                <p:cNvSpPr>
                  <a:spLocks/>
                </p:cNvSpPr>
                <p:nvPr/>
              </p:nvSpPr>
              <p:spPr bwMode="auto">
                <a:xfrm>
                  <a:off x="1355" y="2807"/>
                  <a:ext cx="192" cy="482"/>
                </a:xfrm>
                <a:custGeom>
                  <a:avLst/>
                  <a:gdLst/>
                  <a:ahLst/>
                  <a:cxnLst>
                    <a:cxn ang="0">
                      <a:pos x="239" y="0"/>
                    </a:cxn>
                    <a:cxn ang="0">
                      <a:pos x="311" y="119"/>
                    </a:cxn>
                    <a:cxn ang="0">
                      <a:pos x="353" y="245"/>
                    </a:cxn>
                    <a:cxn ang="0">
                      <a:pos x="377" y="394"/>
                    </a:cxn>
                    <a:cxn ang="0">
                      <a:pos x="383" y="562"/>
                    </a:cxn>
                    <a:cxn ang="0">
                      <a:pos x="377" y="759"/>
                    </a:cxn>
                    <a:cxn ang="0">
                      <a:pos x="359" y="842"/>
                    </a:cxn>
                    <a:cxn ang="0">
                      <a:pos x="263" y="914"/>
                    </a:cxn>
                    <a:cxn ang="0">
                      <a:pos x="215" y="884"/>
                    </a:cxn>
                    <a:cxn ang="0">
                      <a:pos x="167" y="872"/>
                    </a:cxn>
                    <a:cxn ang="0">
                      <a:pos x="125" y="884"/>
                    </a:cxn>
                    <a:cxn ang="0">
                      <a:pos x="95" y="926"/>
                    </a:cxn>
                    <a:cxn ang="0">
                      <a:pos x="42" y="950"/>
                    </a:cxn>
                    <a:cxn ang="0">
                      <a:pos x="0" y="962"/>
                    </a:cxn>
                    <a:cxn ang="0">
                      <a:pos x="66" y="902"/>
                    </a:cxn>
                    <a:cxn ang="0">
                      <a:pos x="107" y="884"/>
                    </a:cxn>
                    <a:cxn ang="0">
                      <a:pos x="137" y="854"/>
                    </a:cxn>
                    <a:cxn ang="0">
                      <a:pos x="173" y="854"/>
                    </a:cxn>
                    <a:cxn ang="0">
                      <a:pos x="215" y="813"/>
                    </a:cxn>
                    <a:cxn ang="0">
                      <a:pos x="173" y="765"/>
                    </a:cxn>
                    <a:cxn ang="0">
                      <a:pos x="233" y="777"/>
                    </a:cxn>
                    <a:cxn ang="0">
                      <a:pos x="191" y="639"/>
                    </a:cxn>
                    <a:cxn ang="0">
                      <a:pos x="155" y="526"/>
                    </a:cxn>
                    <a:cxn ang="0">
                      <a:pos x="143" y="446"/>
                    </a:cxn>
                    <a:cxn ang="0">
                      <a:pos x="161" y="328"/>
                    </a:cxn>
                    <a:cxn ang="0">
                      <a:pos x="191" y="460"/>
                    </a:cxn>
                    <a:cxn ang="0">
                      <a:pos x="251" y="609"/>
                    </a:cxn>
                    <a:cxn ang="0">
                      <a:pos x="323" y="771"/>
                    </a:cxn>
                    <a:cxn ang="0">
                      <a:pos x="323" y="550"/>
                    </a:cxn>
                    <a:cxn ang="0">
                      <a:pos x="311" y="400"/>
                    </a:cxn>
                    <a:cxn ang="0">
                      <a:pos x="293" y="179"/>
                    </a:cxn>
                    <a:cxn ang="0">
                      <a:pos x="239" y="0"/>
                    </a:cxn>
                  </a:cxnLst>
                  <a:rect l="0" t="0" r="r" b="b"/>
                  <a:pathLst>
                    <a:path w="383" h="962">
                      <a:moveTo>
                        <a:pt x="239" y="0"/>
                      </a:moveTo>
                      <a:lnTo>
                        <a:pt x="311" y="119"/>
                      </a:lnTo>
                      <a:lnTo>
                        <a:pt x="353" y="245"/>
                      </a:lnTo>
                      <a:lnTo>
                        <a:pt x="377" y="394"/>
                      </a:lnTo>
                      <a:lnTo>
                        <a:pt x="383" y="562"/>
                      </a:lnTo>
                      <a:lnTo>
                        <a:pt x="377" y="759"/>
                      </a:lnTo>
                      <a:lnTo>
                        <a:pt x="359" y="842"/>
                      </a:lnTo>
                      <a:lnTo>
                        <a:pt x="263" y="914"/>
                      </a:lnTo>
                      <a:lnTo>
                        <a:pt x="215" y="884"/>
                      </a:lnTo>
                      <a:lnTo>
                        <a:pt x="167" y="872"/>
                      </a:lnTo>
                      <a:lnTo>
                        <a:pt x="125" y="884"/>
                      </a:lnTo>
                      <a:lnTo>
                        <a:pt x="95" y="926"/>
                      </a:lnTo>
                      <a:lnTo>
                        <a:pt x="42" y="950"/>
                      </a:lnTo>
                      <a:lnTo>
                        <a:pt x="0" y="962"/>
                      </a:lnTo>
                      <a:lnTo>
                        <a:pt x="66" y="902"/>
                      </a:lnTo>
                      <a:lnTo>
                        <a:pt x="107" y="884"/>
                      </a:lnTo>
                      <a:lnTo>
                        <a:pt x="137" y="854"/>
                      </a:lnTo>
                      <a:lnTo>
                        <a:pt x="173" y="854"/>
                      </a:lnTo>
                      <a:lnTo>
                        <a:pt x="215" y="813"/>
                      </a:lnTo>
                      <a:lnTo>
                        <a:pt x="173" y="765"/>
                      </a:lnTo>
                      <a:lnTo>
                        <a:pt x="233" y="777"/>
                      </a:lnTo>
                      <a:lnTo>
                        <a:pt x="191" y="639"/>
                      </a:lnTo>
                      <a:lnTo>
                        <a:pt x="155" y="526"/>
                      </a:lnTo>
                      <a:lnTo>
                        <a:pt x="143" y="446"/>
                      </a:lnTo>
                      <a:lnTo>
                        <a:pt x="161" y="328"/>
                      </a:lnTo>
                      <a:lnTo>
                        <a:pt x="191" y="460"/>
                      </a:lnTo>
                      <a:lnTo>
                        <a:pt x="251" y="609"/>
                      </a:lnTo>
                      <a:lnTo>
                        <a:pt x="323" y="771"/>
                      </a:lnTo>
                      <a:lnTo>
                        <a:pt x="323" y="550"/>
                      </a:lnTo>
                      <a:lnTo>
                        <a:pt x="311" y="400"/>
                      </a:lnTo>
                      <a:lnTo>
                        <a:pt x="293" y="179"/>
                      </a:lnTo>
                      <a:lnTo>
                        <a:pt x="239" y="0"/>
                      </a:lnTo>
                      <a:close/>
                    </a:path>
                  </a:pathLst>
                </a:custGeom>
                <a:solidFill>
                  <a:srgbClr val="DF3F5F"/>
                </a:solidFill>
                <a:ln w="9525">
                  <a:noFill/>
                  <a:round/>
                  <a:headEnd/>
                  <a:tailEnd/>
                </a:ln>
              </p:spPr>
              <p:txBody>
                <a:bodyPr/>
                <a:lstStyle/>
                <a:p>
                  <a:endParaRPr lang="en-GB"/>
                </a:p>
              </p:txBody>
            </p:sp>
          </p:grpSp>
          <p:sp>
            <p:nvSpPr>
              <p:cNvPr id="362613" name="Freeform 117"/>
              <p:cNvSpPr>
                <a:spLocks/>
              </p:cNvSpPr>
              <p:nvPr/>
            </p:nvSpPr>
            <p:spPr bwMode="auto">
              <a:xfrm>
                <a:off x="1836" y="3073"/>
                <a:ext cx="558" cy="305"/>
              </a:xfrm>
              <a:custGeom>
                <a:avLst/>
                <a:gdLst/>
                <a:ahLst/>
                <a:cxnLst>
                  <a:cxn ang="0">
                    <a:pos x="0" y="496"/>
                  </a:cxn>
                  <a:cxn ang="0">
                    <a:pos x="431" y="0"/>
                  </a:cxn>
                  <a:cxn ang="0">
                    <a:pos x="1116" y="189"/>
                  </a:cxn>
                  <a:cxn ang="0">
                    <a:pos x="834" y="544"/>
                  </a:cxn>
                  <a:cxn ang="0">
                    <a:pos x="659" y="583"/>
                  </a:cxn>
                  <a:cxn ang="0">
                    <a:pos x="479" y="609"/>
                  </a:cxn>
                  <a:cxn ang="0">
                    <a:pos x="90" y="585"/>
                  </a:cxn>
                  <a:cxn ang="0">
                    <a:pos x="0" y="496"/>
                  </a:cxn>
                </a:cxnLst>
                <a:rect l="0" t="0" r="r" b="b"/>
                <a:pathLst>
                  <a:path w="1116" h="609">
                    <a:moveTo>
                      <a:pt x="0" y="496"/>
                    </a:moveTo>
                    <a:lnTo>
                      <a:pt x="431" y="0"/>
                    </a:lnTo>
                    <a:lnTo>
                      <a:pt x="1116" y="189"/>
                    </a:lnTo>
                    <a:lnTo>
                      <a:pt x="834" y="544"/>
                    </a:lnTo>
                    <a:lnTo>
                      <a:pt x="659" y="583"/>
                    </a:lnTo>
                    <a:lnTo>
                      <a:pt x="479" y="609"/>
                    </a:lnTo>
                    <a:lnTo>
                      <a:pt x="90" y="585"/>
                    </a:lnTo>
                    <a:lnTo>
                      <a:pt x="0" y="496"/>
                    </a:lnTo>
                    <a:close/>
                  </a:path>
                </a:pathLst>
              </a:custGeom>
              <a:solidFill>
                <a:srgbClr val="9F9F9F"/>
              </a:solidFill>
              <a:ln w="9525">
                <a:noFill/>
                <a:round/>
                <a:headEnd/>
                <a:tailEnd/>
              </a:ln>
            </p:spPr>
            <p:txBody>
              <a:bodyPr/>
              <a:lstStyle/>
              <a:p>
                <a:endParaRPr lang="en-GB"/>
              </a:p>
            </p:txBody>
          </p:sp>
          <p:sp>
            <p:nvSpPr>
              <p:cNvPr id="362614" name="Freeform 118"/>
              <p:cNvSpPr>
                <a:spLocks/>
              </p:cNvSpPr>
              <p:nvPr/>
            </p:nvSpPr>
            <p:spPr bwMode="auto">
              <a:xfrm>
                <a:off x="1561" y="3253"/>
                <a:ext cx="477" cy="200"/>
              </a:xfrm>
              <a:custGeom>
                <a:avLst/>
                <a:gdLst/>
                <a:ahLst/>
                <a:cxnLst>
                  <a:cxn ang="0">
                    <a:pos x="52" y="98"/>
                  </a:cxn>
                  <a:cxn ang="0">
                    <a:pos x="407" y="50"/>
                  </a:cxn>
                  <a:cxn ang="0">
                    <a:pos x="483" y="20"/>
                  </a:cxn>
                  <a:cxn ang="0">
                    <a:pos x="521" y="6"/>
                  </a:cxn>
                  <a:cxn ang="0">
                    <a:pos x="561" y="0"/>
                  </a:cxn>
                  <a:cxn ang="0">
                    <a:pos x="615" y="8"/>
                  </a:cxn>
                  <a:cxn ang="0">
                    <a:pos x="675" y="20"/>
                  </a:cxn>
                  <a:cxn ang="0">
                    <a:pos x="718" y="26"/>
                  </a:cxn>
                  <a:cxn ang="0">
                    <a:pos x="804" y="36"/>
                  </a:cxn>
                  <a:cxn ang="0">
                    <a:pos x="846" y="38"/>
                  </a:cxn>
                  <a:cxn ang="0">
                    <a:pos x="880" y="44"/>
                  </a:cxn>
                  <a:cxn ang="0">
                    <a:pos x="916" y="50"/>
                  </a:cxn>
                  <a:cxn ang="0">
                    <a:pos x="946" y="62"/>
                  </a:cxn>
                  <a:cxn ang="0">
                    <a:pos x="954" y="78"/>
                  </a:cxn>
                  <a:cxn ang="0">
                    <a:pos x="940" y="92"/>
                  </a:cxn>
                  <a:cxn ang="0">
                    <a:pos x="880" y="96"/>
                  </a:cxn>
                  <a:cxn ang="0">
                    <a:pos x="856" y="98"/>
                  </a:cxn>
                  <a:cxn ang="0">
                    <a:pos x="852" y="140"/>
                  </a:cxn>
                  <a:cxn ang="0">
                    <a:pos x="838" y="156"/>
                  </a:cxn>
                  <a:cxn ang="0">
                    <a:pos x="828" y="158"/>
                  </a:cxn>
                  <a:cxn ang="0">
                    <a:pos x="820" y="186"/>
                  </a:cxn>
                  <a:cxn ang="0">
                    <a:pos x="802" y="206"/>
                  </a:cxn>
                  <a:cxn ang="0">
                    <a:pos x="780" y="215"/>
                  </a:cxn>
                  <a:cxn ang="0">
                    <a:pos x="766" y="233"/>
                  </a:cxn>
                  <a:cxn ang="0">
                    <a:pos x="748" y="241"/>
                  </a:cxn>
                  <a:cxn ang="0">
                    <a:pos x="693" y="271"/>
                  </a:cxn>
                  <a:cxn ang="0">
                    <a:pos x="663" y="283"/>
                  </a:cxn>
                  <a:cxn ang="0">
                    <a:pos x="575" y="287"/>
                  </a:cxn>
                  <a:cxn ang="0">
                    <a:pos x="509" y="281"/>
                  </a:cxn>
                  <a:cxn ang="0">
                    <a:pos x="471" y="263"/>
                  </a:cxn>
                  <a:cxn ang="0">
                    <a:pos x="453" y="257"/>
                  </a:cxn>
                  <a:cxn ang="0">
                    <a:pos x="419" y="263"/>
                  </a:cxn>
                  <a:cxn ang="0">
                    <a:pos x="363" y="269"/>
                  </a:cxn>
                  <a:cxn ang="0">
                    <a:pos x="315" y="277"/>
                  </a:cxn>
                  <a:cxn ang="0">
                    <a:pos x="114" y="353"/>
                  </a:cxn>
                  <a:cxn ang="0">
                    <a:pos x="28" y="401"/>
                  </a:cxn>
                  <a:cxn ang="0">
                    <a:pos x="4" y="317"/>
                  </a:cxn>
                  <a:cxn ang="0">
                    <a:pos x="0" y="265"/>
                  </a:cxn>
                  <a:cxn ang="0">
                    <a:pos x="0" y="223"/>
                  </a:cxn>
                  <a:cxn ang="0">
                    <a:pos x="16" y="168"/>
                  </a:cxn>
                  <a:cxn ang="0">
                    <a:pos x="52" y="98"/>
                  </a:cxn>
                </a:cxnLst>
                <a:rect l="0" t="0" r="r" b="b"/>
                <a:pathLst>
                  <a:path w="954" h="401">
                    <a:moveTo>
                      <a:pt x="52" y="98"/>
                    </a:moveTo>
                    <a:lnTo>
                      <a:pt x="407" y="50"/>
                    </a:lnTo>
                    <a:lnTo>
                      <a:pt x="483" y="20"/>
                    </a:lnTo>
                    <a:lnTo>
                      <a:pt x="521" y="6"/>
                    </a:lnTo>
                    <a:lnTo>
                      <a:pt x="561" y="0"/>
                    </a:lnTo>
                    <a:lnTo>
                      <a:pt x="615" y="8"/>
                    </a:lnTo>
                    <a:lnTo>
                      <a:pt x="675" y="20"/>
                    </a:lnTo>
                    <a:lnTo>
                      <a:pt x="718" y="26"/>
                    </a:lnTo>
                    <a:lnTo>
                      <a:pt x="804" y="36"/>
                    </a:lnTo>
                    <a:lnTo>
                      <a:pt x="846" y="38"/>
                    </a:lnTo>
                    <a:lnTo>
                      <a:pt x="880" y="44"/>
                    </a:lnTo>
                    <a:lnTo>
                      <a:pt x="916" y="50"/>
                    </a:lnTo>
                    <a:lnTo>
                      <a:pt x="946" y="62"/>
                    </a:lnTo>
                    <a:lnTo>
                      <a:pt x="954" y="78"/>
                    </a:lnTo>
                    <a:lnTo>
                      <a:pt x="940" y="92"/>
                    </a:lnTo>
                    <a:lnTo>
                      <a:pt x="880" y="96"/>
                    </a:lnTo>
                    <a:lnTo>
                      <a:pt x="856" y="98"/>
                    </a:lnTo>
                    <a:lnTo>
                      <a:pt x="852" y="140"/>
                    </a:lnTo>
                    <a:lnTo>
                      <a:pt x="838" y="156"/>
                    </a:lnTo>
                    <a:lnTo>
                      <a:pt x="828" y="158"/>
                    </a:lnTo>
                    <a:lnTo>
                      <a:pt x="820" y="186"/>
                    </a:lnTo>
                    <a:lnTo>
                      <a:pt x="802" y="206"/>
                    </a:lnTo>
                    <a:lnTo>
                      <a:pt x="780" y="215"/>
                    </a:lnTo>
                    <a:lnTo>
                      <a:pt x="766" y="233"/>
                    </a:lnTo>
                    <a:lnTo>
                      <a:pt x="748" y="241"/>
                    </a:lnTo>
                    <a:lnTo>
                      <a:pt x="693" y="271"/>
                    </a:lnTo>
                    <a:lnTo>
                      <a:pt x="663" y="283"/>
                    </a:lnTo>
                    <a:lnTo>
                      <a:pt x="575" y="287"/>
                    </a:lnTo>
                    <a:lnTo>
                      <a:pt x="509" y="281"/>
                    </a:lnTo>
                    <a:lnTo>
                      <a:pt x="471" y="263"/>
                    </a:lnTo>
                    <a:lnTo>
                      <a:pt x="453" y="257"/>
                    </a:lnTo>
                    <a:lnTo>
                      <a:pt x="419" y="263"/>
                    </a:lnTo>
                    <a:lnTo>
                      <a:pt x="363" y="269"/>
                    </a:lnTo>
                    <a:lnTo>
                      <a:pt x="315" y="277"/>
                    </a:lnTo>
                    <a:lnTo>
                      <a:pt x="114" y="353"/>
                    </a:lnTo>
                    <a:lnTo>
                      <a:pt x="28" y="401"/>
                    </a:lnTo>
                    <a:lnTo>
                      <a:pt x="4" y="317"/>
                    </a:lnTo>
                    <a:lnTo>
                      <a:pt x="0" y="265"/>
                    </a:lnTo>
                    <a:lnTo>
                      <a:pt x="0" y="223"/>
                    </a:lnTo>
                    <a:lnTo>
                      <a:pt x="16" y="168"/>
                    </a:lnTo>
                    <a:lnTo>
                      <a:pt x="52" y="98"/>
                    </a:lnTo>
                    <a:close/>
                  </a:path>
                </a:pathLst>
              </a:custGeom>
              <a:solidFill>
                <a:srgbClr val="FFBFBF"/>
              </a:solidFill>
              <a:ln w="9525">
                <a:noFill/>
                <a:round/>
                <a:headEnd/>
                <a:tailEnd/>
              </a:ln>
            </p:spPr>
            <p:txBody>
              <a:bodyPr/>
              <a:lstStyle/>
              <a:p>
                <a:endParaRPr lang="en-GB"/>
              </a:p>
            </p:txBody>
          </p:sp>
          <p:grpSp>
            <p:nvGrpSpPr>
              <p:cNvPr id="362615" name="Group 119"/>
              <p:cNvGrpSpPr>
                <a:grpSpLocks/>
              </p:cNvGrpSpPr>
              <p:nvPr/>
            </p:nvGrpSpPr>
            <p:grpSpPr bwMode="auto">
              <a:xfrm>
                <a:off x="1469" y="2245"/>
                <a:ext cx="525" cy="703"/>
                <a:chOff x="1469" y="2245"/>
                <a:chExt cx="525" cy="703"/>
              </a:xfrm>
            </p:grpSpPr>
            <p:grpSp>
              <p:nvGrpSpPr>
                <p:cNvPr id="362616" name="Group 120"/>
                <p:cNvGrpSpPr>
                  <a:grpSpLocks/>
                </p:cNvGrpSpPr>
                <p:nvPr/>
              </p:nvGrpSpPr>
              <p:grpSpPr bwMode="auto">
                <a:xfrm>
                  <a:off x="1941" y="2435"/>
                  <a:ext cx="46" cy="126"/>
                  <a:chOff x="1941" y="2435"/>
                  <a:chExt cx="46" cy="126"/>
                </a:xfrm>
              </p:grpSpPr>
              <p:sp>
                <p:nvSpPr>
                  <p:cNvPr id="362617" name="Oval 121"/>
                  <p:cNvSpPr>
                    <a:spLocks noChangeArrowheads="1"/>
                  </p:cNvSpPr>
                  <p:nvPr/>
                </p:nvSpPr>
                <p:spPr bwMode="auto">
                  <a:xfrm>
                    <a:off x="1941" y="2435"/>
                    <a:ext cx="46" cy="126"/>
                  </a:xfrm>
                  <a:prstGeom prst="ellipse">
                    <a:avLst/>
                  </a:prstGeom>
                  <a:solidFill>
                    <a:srgbClr val="7F3F00"/>
                  </a:solidFill>
                  <a:ln w="9525">
                    <a:noFill/>
                    <a:round/>
                    <a:headEnd/>
                    <a:tailEnd/>
                  </a:ln>
                </p:spPr>
                <p:txBody>
                  <a:bodyPr/>
                  <a:lstStyle/>
                  <a:p>
                    <a:endParaRPr lang="en-GB"/>
                  </a:p>
                </p:txBody>
              </p:sp>
              <p:sp>
                <p:nvSpPr>
                  <p:cNvPr id="362618" name="Oval 122"/>
                  <p:cNvSpPr>
                    <a:spLocks noChangeArrowheads="1"/>
                  </p:cNvSpPr>
                  <p:nvPr/>
                </p:nvSpPr>
                <p:spPr bwMode="auto">
                  <a:xfrm>
                    <a:off x="1945" y="2438"/>
                    <a:ext cx="41" cy="120"/>
                  </a:xfrm>
                  <a:prstGeom prst="ellipse">
                    <a:avLst/>
                  </a:prstGeom>
                  <a:solidFill>
                    <a:srgbClr val="FFDFBF"/>
                  </a:solidFill>
                  <a:ln w="9525">
                    <a:noFill/>
                    <a:round/>
                    <a:headEnd/>
                    <a:tailEnd/>
                  </a:ln>
                </p:spPr>
                <p:txBody>
                  <a:bodyPr/>
                  <a:lstStyle/>
                  <a:p>
                    <a:endParaRPr lang="en-GB"/>
                  </a:p>
                </p:txBody>
              </p:sp>
            </p:grpSp>
            <p:grpSp>
              <p:nvGrpSpPr>
                <p:cNvPr id="362619" name="Group 123"/>
                <p:cNvGrpSpPr>
                  <a:grpSpLocks/>
                </p:cNvGrpSpPr>
                <p:nvPr/>
              </p:nvGrpSpPr>
              <p:grpSpPr bwMode="auto">
                <a:xfrm>
                  <a:off x="1469" y="2245"/>
                  <a:ext cx="525" cy="703"/>
                  <a:chOff x="1469" y="2245"/>
                  <a:chExt cx="525" cy="703"/>
                </a:xfrm>
              </p:grpSpPr>
              <p:grpSp>
                <p:nvGrpSpPr>
                  <p:cNvPr id="362620" name="Group 124"/>
                  <p:cNvGrpSpPr>
                    <a:grpSpLocks/>
                  </p:cNvGrpSpPr>
                  <p:nvPr/>
                </p:nvGrpSpPr>
                <p:grpSpPr bwMode="auto">
                  <a:xfrm>
                    <a:off x="1591" y="2289"/>
                    <a:ext cx="403" cy="659"/>
                    <a:chOff x="1591" y="2289"/>
                    <a:chExt cx="403" cy="659"/>
                  </a:xfrm>
                </p:grpSpPr>
                <p:sp>
                  <p:nvSpPr>
                    <p:cNvPr id="362621" name="Freeform 125"/>
                    <p:cNvSpPr>
                      <a:spLocks/>
                    </p:cNvSpPr>
                    <p:nvPr/>
                  </p:nvSpPr>
                  <p:spPr bwMode="auto">
                    <a:xfrm>
                      <a:off x="1591" y="2289"/>
                      <a:ext cx="403" cy="659"/>
                    </a:xfrm>
                    <a:custGeom>
                      <a:avLst/>
                      <a:gdLst/>
                      <a:ahLst/>
                      <a:cxnLst>
                        <a:cxn ang="0">
                          <a:pos x="589" y="48"/>
                        </a:cxn>
                        <a:cxn ang="0">
                          <a:pos x="658" y="107"/>
                        </a:cxn>
                        <a:cxn ang="0">
                          <a:pos x="690" y="187"/>
                        </a:cxn>
                        <a:cxn ang="0">
                          <a:pos x="712" y="289"/>
                        </a:cxn>
                        <a:cxn ang="0">
                          <a:pos x="710" y="384"/>
                        </a:cxn>
                        <a:cxn ang="0">
                          <a:pos x="724" y="456"/>
                        </a:cxn>
                        <a:cxn ang="0">
                          <a:pos x="792" y="530"/>
                        </a:cxn>
                        <a:cxn ang="0">
                          <a:pos x="806" y="560"/>
                        </a:cxn>
                        <a:cxn ang="0">
                          <a:pos x="786" y="580"/>
                        </a:cxn>
                        <a:cxn ang="0">
                          <a:pos x="750" y="597"/>
                        </a:cxn>
                        <a:cxn ang="0">
                          <a:pos x="758" y="635"/>
                        </a:cxn>
                        <a:cxn ang="0">
                          <a:pos x="726" y="659"/>
                        </a:cxn>
                        <a:cxn ang="0">
                          <a:pos x="678" y="679"/>
                        </a:cxn>
                        <a:cxn ang="0">
                          <a:pos x="750" y="707"/>
                        </a:cxn>
                        <a:cxn ang="0">
                          <a:pos x="732" y="769"/>
                        </a:cxn>
                        <a:cxn ang="0">
                          <a:pos x="732" y="840"/>
                        </a:cxn>
                        <a:cxn ang="0">
                          <a:pos x="706" y="870"/>
                        </a:cxn>
                        <a:cxn ang="0">
                          <a:pos x="648" y="886"/>
                        </a:cxn>
                        <a:cxn ang="0">
                          <a:pos x="541" y="908"/>
                        </a:cxn>
                        <a:cxn ang="0">
                          <a:pos x="489" y="938"/>
                        </a:cxn>
                        <a:cxn ang="0">
                          <a:pos x="525" y="1279"/>
                        </a:cxn>
                        <a:cxn ang="0">
                          <a:pos x="363" y="1317"/>
                        </a:cxn>
                        <a:cxn ang="0">
                          <a:pos x="227" y="1285"/>
                        </a:cxn>
                        <a:cxn ang="0">
                          <a:pos x="112" y="803"/>
                        </a:cxn>
                        <a:cxn ang="0">
                          <a:pos x="36" y="655"/>
                        </a:cxn>
                        <a:cxn ang="0">
                          <a:pos x="6" y="544"/>
                        </a:cxn>
                        <a:cxn ang="0">
                          <a:pos x="0" y="390"/>
                        </a:cxn>
                        <a:cxn ang="0">
                          <a:pos x="24" y="245"/>
                        </a:cxn>
                        <a:cxn ang="0">
                          <a:pos x="72" y="131"/>
                        </a:cxn>
                        <a:cxn ang="0">
                          <a:pos x="167" y="38"/>
                        </a:cxn>
                        <a:cxn ang="0">
                          <a:pos x="297" y="2"/>
                        </a:cxn>
                        <a:cxn ang="0">
                          <a:pos x="441" y="4"/>
                        </a:cxn>
                      </a:cxnLst>
                      <a:rect l="0" t="0" r="r" b="b"/>
                      <a:pathLst>
                        <a:path w="806" h="1317">
                          <a:moveTo>
                            <a:pt x="521" y="24"/>
                          </a:moveTo>
                          <a:lnTo>
                            <a:pt x="589" y="48"/>
                          </a:lnTo>
                          <a:lnTo>
                            <a:pt x="629" y="73"/>
                          </a:lnTo>
                          <a:lnTo>
                            <a:pt x="658" y="107"/>
                          </a:lnTo>
                          <a:lnTo>
                            <a:pt x="676" y="145"/>
                          </a:lnTo>
                          <a:lnTo>
                            <a:pt x="690" y="187"/>
                          </a:lnTo>
                          <a:lnTo>
                            <a:pt x="700" y="229"/>
                          </a:lnTo>
                          <a:lnTo>
                            <a:pt x="712" y="289"/>
                          </a:lnTo>
                          <a:lnTo>
                            <a:pt x="718" y="348"/>
                          </a:lnTo>
                          <a:lnTo>
                            <a:pt x="710" y="384"/>
                          </a:lnTo>
                          <a:lnTo>
                            <a:pt x="706" y="420"/>
                          </a:lnTo>
                          <a:lnTo>
                            <a:pt x="724" y="456"/>
                          </a:lnTo>
                          <a:lnTo>
                            <a:pt x="778" y="514"/>
                          </a:lnTo>
                          <a:lnTo>
                            <a:pt x="792" y="530"/>
                          </a:lnTo>
                          <a:lnTo>
                            <a:pt x="804" y="546"/>
                          </a:lnTo>
                          <a:lnTo>
                            <a:pt x="806" y="560"/>
                          </a:lnTo>
                          <a:lnTo>
                            <a:pt x="800" y="572"/>
                          </a:lnTo>
                          <a:lnTo>
                            <a:pt x="786" y="580"/>
                          </a:lnTo>
                          <a:lnTo>
                            <a:pt x="760" y="587"/>
                          </a:lnTo>
                          <a:lnTo>
                            <a:pt x="750" y="597"/>
                          </a:lnTo>
                          <a:lnTo>
                            <a:pt x="760" y="621"/>
                          </a:lnTo>
                          <a:lnTo>
                            <a:pt x="758" y="635"/>
                          </a:lnTo>
                          <a:lnTo>
                            <a:pt x="748" y="647"/>
                          </a:lnTo>
                          <a:lnTo>
                            <a:pt x="726" y="659"/>
                          </a:lnTo>
                          <a:lnTo>
                            <a:pt x="696" y="673"/>
                          </a:lnTo>
                          <a:lnTo>
                            <a:pt x="678" y="679"/>
                          </a:lnTo>
                          <a:lnTo>
                            <a:pt x="742" y="695"/>
                          </a:lnTo>
                          <a:lnTo>
                            <a:pt x="750" y="707"/>
                          </a:lnTo>
                          <a:lnTo>
                            <a:pt x="734" y="733"/>
                          </a:lnTo>
                          <a:lnTo>
                            <a:pt x="732" y="769"/>
                          </a:lnTo>
                          <a:lnTo>
                            <a:pt x="732" y="821"/>
                          </a:lnTo>
                          <a:lnTo>
                            <a:pt x="732" y="840"/>
                          </a:lnTo>
                          <a:lnTo>
                            <a:pt x="724" y="856"/>
                          </a:lnTo>
                          <a:lnTo>
                            <a:pt x="706" y="870"/>
                          </a:lnTo>
                          <a:lnTo>
                            <a:pt x="678" y="878"/>
                          </a:lnTo>
                          <a:lnTo>
                            <a:pt x="648" y="886"/>
                          </a:lnTo>
                          <a:lnTo>
                            <a:pt x="581" y="898"/>
                          </a:lnTo>
                          <a:lnTo>
                            <a:pt x="541" y="908"/>
                          </a:lnTo>
                          <a:lnTo>
                            <a:pt x="511" y="920"/>
                          </a:lnTo>
                          <a:lnTo>
                            <a:pt x="489" y="938"/>
                          </a:lnTo>
                          <a:lnTo>
                            <a:pt x="415" y="1042"/>
                          </a:lnTo>
                          <a:lnTo>
                            <a:pt x="525" y="1279"/>
                          </a:lnTo>
                          <a:lnTo>
                            <a:pt x="461" y="1297"/>
                          </a:lnTo>
                          <a:lnTo>
                            <a:pt x="363" y="1317"/>
                          </a:lnTo>
                          <a:lnTo>
                            <a:pt x="277" y="1313"/>
                          </a:lnTo>
                          <a:lnTo>
                            <a:pt x="227" y="1285"/>
                          </a:lnTo>
                          <a:lnTo>
                            <a:pt x="112" y="924"/>
                          </a:lnTo>
                          <a:lnTo>
                            <a:pt x="112" y="803"/>
                          </a:lnTo>
                          <a:lnTo>
                            <a:pt x="78" y="739"/>
                          </a:lnTo>
                          <a:lnTo>
                            <a:pt x="36" y="655"/>
                          </a:lnTo>
                          <a:lnTo>
                            <a:pt x="18" y="607"/>
                          </a:lnTo>
                          <a:lnTo>
                            <a:pt x="6" y="544"/>
                          </a:lnTo>
                          <a:lnTo>
                            <a:pt x="0" y="474"/>
                          </a:lnTo>
                          <a:lnTo>
                            <a:pt x="0" y="390"/>
                          </a:lnTo>
                          <a:lnTo>
                            <a:pt x="10" y="313"/>
                          </a:lnTo>
                          <a:lnTo>
                            <a:pt x="24" y="245"/>
                          </a:lnTo>
                          <a:lnTo>
                            <a:pt x="46" y="187"/>
                          </a:lnTo>
                          <a:lnTo>
                            <a:pt x="72" y="131"/>
                          </a:lnTo>
                          <a:lnTo>
                            <a:pt x="112" y="79"/>
                          </a:lnTo>
                          <a:lnTo>
                            <a:pt x="167" y="38"/>
                          </a:lnTo>
                          <a:lnTo>
                            <a:pt x="227" y="14"/>
                          </a:lnTo>
                          <a:lnTo>
                            <a:pt x="297" y="2"/>
                          </a:lnTo>
                          <a:lnTo>
                            <a:pt x="359" y="0"/>
                          </a:lnTo>
                          <a:lnTo>
                            <a:pt x="441" y="4"/>
                          </a:lnTo>
                          <a:lnTo>
                            <a:pt x="521" y="24"/>
                          </a:lnTo>
                          <a:close/>
                        </a:path>
                      </a:pathLst>
                    </a:custGeom>
                    <a:solidFill>
                      <a:srgbClr val="FFBFBF"/>
                    </a:solidFill>
                    <a:ln w="9525">
                      <a:noFill/>
                      <a:round/>
                      <a:headEnd/>
                      <a:tailEnd/>
                    </a:ln>
                  </p:spPr>
                  <p:txBody>
                    <a:bodyPr/>
                    <a:lstStyle/>
                    <a:p>
                      <a:endParaRPr lang="en-GB"/>
                    </a:p>
                  </p:txBody>
                </p:sp>
                <p:grpSp>
                  <p:nvGrpSpPr>
                    <p:cNvPr id="362622" name="Group 126"/>
                    <p:cNvGrpSpPr>
                      <a:grpSpLocks/>
                    </p:cNvGrpSpPr>
                    <p:nvPr/>
                  </p:nvGrpSpPr>
                  <p:grpSpPr bwMode="auto">
                    <a:xfrm>
                      <a:off x="1759" y="2673"/>
                      <a:ext cx="187" cy="243"/>
                      <a:chOff x="1759" y="2673"/>
                      <a:chExt cx="187" cy="243"/>
                    </a:xfrm>
                  </p:grpSpPr>
                  <p:sp>
                    <p:nvSpPr>
                      <p:cNvPr id="362623" name="Freeform 127"/>
                      <p:cNvSpPr>
                        <a:spLocks/>
                      </p:cNvSpPr>
                      <p:nvPr/>
                    </p:nvSpPr>
                    <p:spPr bwMode="auto">
                      <a:xfrm>
                        <a:off x="1761" y="2673"/>
                        <a:ext cx="185" cy="87"/>
                      </a:xfrm>
                      <a:custGeom>
                        <a:avLst/>
                        <a:gdLst/>
                        <a:ahLst/>
                        <a:cxnLst>
                          <a:cxn ang="0">
                            <a:pos x="0" y="0"/>
                          </a:cxn>
                          <a:cxn ang="0">
                            <a:pos x="54" y="24"/>
                          </a:cxn>
                          <a:cxn ang="0">
                            <a:pos x="110" y="44"/>
                          </a:cxn>
                          <a:cxn ang="0">
                            <a:pos x="152" y="56"/>
                          </a:cxn>
                          <a:cxn ang="0">
                            <a:pos x="206" y="70"/>
                          </a:cxn>
                          <a:cxn ang="0">
                            <a:pos x="242" y="77"/>
                          </a:cxn>
                          <a:cxn ang="0">
                            <a:pos x="292" y="85"/>
                          </a:cxn>
                          <a:cxn ang="0">
                            <a:pos x="329" y="85"/>
                          </a:cxn>
                          <a:cxn ang="0">
                            <a:pos x="371" y="85"/>
                          </a:cxn>
                          <a:cxn ang="0">
                            <a:pos x="331" y="101"/>
                          </a:cxn>
                          <a:cxn ang="0">
                            <a:pos x="276" y="113"/>
                          </a:cxn>
                          <a:cxn ang="0">
                            <a:pos x="232" y="123"/>
                          </a:cxn>
                          <a:cxn ang="0">
                            <a:pos x="196" y="133"/>
                          </a:cxn>
                          <a:cxn ang="0">
                            <a:pos x="160" y="145"/>
                          </a:cxn>
                          <a:cxn ang="0">
                            <a:pos x="138" y="155"/>
                          </a:cxn>
                          <a:cxn ang="0">
                            <a:pos x="114" y="173"/>
                          </a:cxn>
                          <a:cxn ang="0">
                            <a:pos x="136" y="147"/>
                          </a:cxn>
                          <a:cxn ang="0">
                            <a:pos x="156" y="127"/>
                          </a:cxn>
                          <a:cxn ang="0">
                            <a:pos x="162" y="111"/>
                          </a:cxn>
                          <a:cxn ang="0">
                            <a:pos x="162" y="97"/>
                          </a:cxn>
                          <a:cxn ang="0">
                            <a:pos x="156" y="83"/>
                          </a:cxn>
                          <a:cxn ang="0">
                            <a:pos x="140" y="75"/>
                          </a:cxn>
                          <a:cxn ang="0">
                            <a:pos x="122" y="70"/>
                          </a:cxn>
                          <a:cxn ang="0">
                            <a:pos x="90" y="66"/>
                          </a:cxn>
                          <a:cxn ang="0">
                            <a:pos x="62" y="62"/>
                          </a:cxn>
                          <a:cxn ang="0">
                            <a:pos x="0" y="0"/>
                          </a:cxn>
                        </a:cxnLst>
                        <a:rect l="0" t="0" r="r" b="b"/>
                        <a:pathLst>
                          <a:path w="371" h="173">
                            <a:moveTo>
                              <a:pt x="0" y="0"/>
                            </a:moveTo>
                            <a:lnTo>
                              <a:pt x="54" y="24"/>
                            </a:lnTo>
                            <a:lnTo>
                              <a:pt x="110" y="44"/>
                            </a:lnTo>
                            <a:lnTo>
                              <a:pt x="152" y="56"/>
                            </a:lnTo>
                            <a:lnTo>
                              <a:pt x="206" y="70"/>
                            </a:lnTo>
                            <a:lnTo>
                              <a:pt x="242" y="77"/>
                            </a:lnTo>
                            <a:lnTo>
                              <a:pt x="292" y="85"/>
                            </a:lnTo>
                            <a:lnTo>
                              <a:pt x="329" y="85"/>
                            </a:lnTo>
                            <a:lnTo>
                              <a:pt x="371" y="85"/>
                            </a:lnTo>
                            <a:lnTo>
                              <a:pt x="331" y="101"/>
                            </a:lnTo>
                            <a:lnTo>
                              <a:pt x="276" y="113"/>
                            </a:lnTo>
                            <a:lnTo>
                              <a:pt x="232" y="123"/>
                            </a:lnTo>
                            <a:lnTo>
                              <a:pt x="196" y="133"/>
                            </a:lnTo>
                            <a:lnTo>
                              <a:pt x="160" y="145"/>
                            </a:lnTo>
                            <a:lnTo>
                              <a:pt x="138" y="155"/>
                            </a:lnTo>
                            <a:lnTo>
                              <a:pt x="114" y="173"/>
                            </a:lnTo>
                            <a:lnTo>
                              <a:pt x="136" y="147"/>
                            </a:lnTo>
                            <a:lnTo>
                              <a:pt x="156" y="127"/>
                            </a:lnTo>
                            <a:lnTo>
                              <a:pt x="162" y="111"/>
                            </a:lnTo>
                            <a:lnTo>
                              <a:pt x="162" y="97"/>
                            </a:lnTo>
                            <a:lnTo>
                              <a:pt x="156" y="83"/>
                            </a:lnTo>
                            <a:lnTo>
                              <a:pt x="140" y="75"/>
                            </a:lnTo>
                            <a:lnTo>
                              <a:pt x="122" y="70"/>
                            </a:lnTo>
                            <a:lnTo>
                              <a:pt x="90" y="66"/>
                            </a:lnTo>
                            <a:lnTo>
                              <a:pt x="62" y="62"/>
                            </a:lnTo>
                            <a:lnTo>
                              <a:pt x="0" y="0"/>
                            </a:lnTo>
                            <a:close/>
                          </a:path>
                        </a:pathLst>
                      </a:custGeom>
                      <a:solidFill>
                        <a:srgbClr val="FF9F9F"/>
                      </a:solidFill>
                      <a:ln w="9525">
                        <a:noFill/>
                        <a:round/>
                        <a:headEnd/>
                        <a:tailEnd/>
                      </a:ln>
                    </p:spPr>
                    <p:txBody>
                      <a:bodyPr/>
                      <a:lstStyle/>
                      <a:p>
                        <a:endParaRPr lang="en-GB"/>
                      </a:p>
                    </p:txBody>
                  </p:sp>
                  <p:sp>
                    <p:nvSpPr>
                      <p:cNvPr id="362624" name="Freeform 128"/>
                      <p:cNvSpPr>
                        <a:spLocks/>
                      </p:cNvSpPr>
                      <p:nvPr/>
                    </p:nvSpPr>
                    <p:spPr bwMode="auto">
                      <a:xfrm>
                        <a:off x="1759" y="2795"/>
                        <a:ext cx="45" cy="121"/>
                      </a:xfrm>
                      <a:custGeom>
                        <a:avLst/>
                        <a:gdLst/>
                        <a:ahLst/>
                        <a:cxnLst>
                          <a:cxn ang="0">
                            <a:pos x="52" y="28"/>
                          </a:cxn>
                          <a:cxn ang="0">
                            <a:pos x="52" y="10"/>
                          </a:cxn>
                          <a:cxn ang="0">
                            <a:pos x="46" y="2"/>
                          </a:cxn>
                          <a:cxn ang="0">
                            <a:pos x="32" y="0"/>
                          </a:cxn>
                          <a:cxn ang="0">
                            <a:pos x="18" y="8"/>
                          </a:cxn>
                          <a:cxn ang="0">
                            <a:pos x="8" y="22"/>
                          </a:cxn>
                          <a:cxn ang="0">
                            <a:pos x="0" y="40"/>
                          </a:cxn>
                          <a:cxn ang="0">
                            <a:pos x="0" y="64"/>
                          </a:cxn>
                          <a:cxn ang="0">
                            <a:pos x="2" y="137"/>
                          </a:cxn>
                          <a:cxn ang="0">
                            <a:pos x="8" y="167"/>
                          </a:cxn>
                          <a:cxn ang="0">
                            <a:pos x="16" y="183"/>
                          </a:cxn>
                          <a:cxn ang="0">
                            <a:pos x="76" y="241"/>
                          </a:cxn>
                          <a:cxn ang="0">
                            <a:pos x="92" y="183"/>
                          </a:cxn>
                          <a:cxn ang="0">
                            <a:pos x="64" y="143"/>
                          </a:cxn>
                          <a:cxn ang="0">
                            <a:pos x="68" y="171"/>
                          </a:cxn>
                          <a:cxn ang="0">
                            <a:pos x="70" y="195"/>
                          </a:cxn>
                          <a:cxn ang="0">
                            <a:pos x="68" y="203"/>
                          </a:cxn>
                          <a:cxn ang="0">
                            <a:pos x="22" y="151"/>
                          </a:cxn>
                          <a:cxn ang="0">
                            <a:pos x="20" y="131"/>
                          </a:cxn>
                          <a:cxn ang="0">
                            <a:pos x="16" y="103"/>
                          </a:cxn>
                          <a:cxn ang="0">
                            <a:pos x="26" y="72"/>
                          </a:cxn>
                          <a:cxn ang="0">
                            <a:pos x="38" y="46"/>
                          </a:cxn>
                          <a:cxn ang="0">
                            <a:pos x="52" y="28"/>
                          </a:cxn>
                        </a:cxnLst>
                        <a:rect l="0" t="0" r="r" b="b"/>
                        <a:pathLst>
                          <a:path w="92" h="241">
                            <a:moveTo>
                              <a:pt x="52" y="28"/>
                            </a:moveTo>
                            <a:lnTo>
                              <a:pt x="52" y="10"/>
                            </a:lnTo>
                            <a:lnTo>
                              <a:pt x="46" y="2"/>
                            </a:lnTo>
                            <a:lnTo>
                              <a:pt x="32" y="0"/>
                            </a:lnTo>
                            <a:lnTo>
                              <a:pt x="18" y="8"/>
                            </a:lnTo>
                            <a:lnTo>
                              <a:pt x="8" y="22"/>
                            </a:lnTo>
                            <a:lnTo>
                              <a:pt x="0" y="40"/>
                            </a:lnTo>
                            <a:lnTo>
                              <a:pt x="0" y="64"/>
                            </a:lnTo>
                            <a:lnTo>
                              <a:pt x="2" y="137"/>
                            </a:lnTo>
                            <a:lnTo>
                              <a:pt x="8" y="167"/>
                            </a:lnTo>
                            <a:lnTo>
                              <a:pt x="16" y="183"/>
                            </a:lnTo>
                            <a:lnTo>
                              <a:pt x="76" y="241"/>
                            </a:lnTo>
                            <a:lnTo>
                              <a:pt x="92" y="183"/>
                            </a:lnTo>
                            <a:lnTo>
                              <a:pt x="64" y="143"/>
                            </a:lnTo>
                            <a:lnTo>
                              <a:pt x="68" y="171"/>
                            </a:lnTo>
                            <a:lnTo>
                              <a:pt x="70" y="195"/>
                            </a:lnTo>
                            <a:lnTo>
                              <a:pt x="68" y="203"/>
                            </a:lnTo>
                            <a:lnTo>
                              <a:pt x="22" y="151"/>
                            </a:lnTo>
                            <a:lnTo>
                              <a:pt x="20" y="131"/>
                            </a:lnTo>
                            <a:lnTo>
                              <a:pt x="16" y="103"/>
                            </a:lnTo>
                            <a:lnTo>
                              <a:pt x="26" y="72"/>
                            </a:lnTo>
                            <a:lnTo>
                              <a:pt x="38" y="46"/>
                            </a:lnTo>
                            <a:lnTo>
                              <a:pt x="52" y="28"/>
                            </a:lnTo>
                            <a:close/>
                          </a:path>
                        </a:pathLst>
                      </a:custGeom>
                      <a:solidFill>
                        <a:srgbClr val="FF9F9F"/>
                      </a:solidFill>
                      <a:ln w="9525">
                        <a:noFill/>
                        <a:round/>
                        <a:headEnd/>
                        <a:tailEnd/>
                      </a:ln>
                    </p:spPr>
                    <p:txBody>
                      <a:bodyPr/>
                      <a:lstStyle/>
                      <a:p>
                        <a:endParaRPr lang="en-GB"/>
                      </a:p>
                    </p:txBody>
                  </p:sp>
                </p:grpSp>
              </p:grpSp>
              <p:sp>
                <p:nvSpPr>
                  <p:cNvPr id="362625" name="Freeform 129"/>
                  <p:cNvSpPr>
                    <a:spLocks/>
                  </p:cNvSpPr>
                  <p:nvPr/>
                </p:nvSpPr>
                <p:spPr bwMode="auto">
                  <a:xfrm>
                    <a:off x="1871" y="2498"/>
                    <a:ext cx="30" cy="24"/>
                  </a:xfrm>
                  <a:custGeom>
                    <a:avLst/>
                    <a:gdLst/>
                    <a:ahLst/>
                    <a:cxnLst>
                      <a:cxn ang="0">
                        <a:pos x="52" y="0"/>
                      </a:cxn>
                      <a:cxn ang="0">
                        <a:pos x="28" y="10"/>
                      </a:cxn>
                      <a:cxn ang="0">
                        <a:pos x="0" y="30"/>
                      </a:cxn>
                      <a:cxn ang="0">
                        <a:pos x="20" y="44"/>
                      </a:cxn>
                      <a:cxn ang="0">
                        <a:pos x="50" y="50"/>
                      </a:cxn>
                      <a:cxn ang="0">
                        <a:pos x="60" y="48"/>
                      </a:cxn>
                      <a:cxn ang="0">
                        <a:pos x="52" y="0"/>
                      </a:cxn>
                    </a:cxnLst>
                    <a:rect l="0" t="0" r="r" b="b"/>
                    <a:pathLst>
                      <a:path w="60" h="50">
                        <a:moveTo>
                          <a:pt x="52" y="0"/>
                        </a:moveTo>
                        <a:lnTo>
                          <a:pt x="28" y="10"/>
                        </a:lnTo>
                        <a:lnTo>
                          <a:pt x="0" y="30"/>
                        </a:lnTo>
                        <a:lnTo>
                          <a:pt x="20" y="44"/>
                        </a:lnTo>
                        <a:lnTo>
                          <a:pt x="50" y="50"/>
                        </a:lnTo>
                        <a:lnTo>
                          <a:pt x="60" y="48"/>
                        </a:lnTo>
                        <a:lnTo>
                          <a:pt x="52" y="0"/>
                        </a:lnTo>
                        <a:close/>
                      </a:path>
                    </a:pathLst>
                  </a:custGeom>
                  <a:solidFill>
                    <a:srgbClr val="FFFFFF"/>
                  </a:solidFill>
                  <a:ln w="9525">
                    <a:noFill/>
                    <a:round/>
                    <a:headEnd/>
                    <a:tailEnd/>
                  </a:ln>
                </p:spPr>
                <p:txBody>
                  <a:bodyPr/>
                  <a:lstStyle/>
                  <a:p>
                    <a:endParaRPr lang="en-GB"/>
                  </a:p>
                </p:txBody>
              </p:sp>
              <p:sp>
                <p:nvSpPr>
                  <p:cNvPr id="362626" name="Freeform 130"/>
                  <p:cNvSpPr>
                    <a:spLocks/>
                  </p:cNvSpPr>
                  <p:nvPr/>
                </p:nvSpPr>
                <p:spPr bwMode="auto">
                  <a:xfrm>
                    <a:off x="1859" y="2447"/>
                    <a:ext cx="52" cy="45"/>
                  </a:xfrm>
                  <a:custGeom>
                    <a:avLst/>
                    <a:gdLst/>
                    <a:ahLst/>
                    <a:cxnLst>
                      <a:cxn ang="0">
                        <a:pos x="104" y="0"/>
                      </a:cxn>
                      <a:cxn ang="0">
                        <a:pos x="80" y="6"/>
                      </a:cxn>
                      <a:cxn ang="0">
                        <a:pos x="62" y="23"/>
                      </a:cxn>
                      <a:cxn ang="0">
                        <a:pos x="46" y="45"/>
                      </a:cxn>
                      <a:cxn ang="0">
                        <a:pos x="30" y="65"/>
                      </a:cxn>
                      <a:cxn ang="0">
                        <a:pos x="0" y="89"/>
                      </a:cxn>
                      <a:cxn ang="0">
                        <a:pos x="36" y="77"/>
                      </a:cxn>
                      <a:cxn ang="0">
                        <a:pos x="60" y="59"/>
                      </a:cxn>
                      <a:cxn ang="0">
                        <a:pos x="80" y="41"/>
                      </a:cxn>
                      <a:cxn ang="0">
                        <a:pos x="98" y="35"/>
                      </a:cxn>
                      <a:cxn ang="0">
                        <a:pos x="104" y="0"/>
                      </a:cxn>
                    </a:cxnLst>
                    <a:rect l="0" t="0" r="r" b="b"/>
                    <a:pathLst>
                      <a:path w="104" h="89">
                        <a:moveTo>
                          <a:pt x="104" y="0"/>
                        </a:moveTo>
                        <a:lnTo>
                          <a:pt x="80" y="6"/>
                        </a:lnTo>
                        <a:lnTo>
                          <a:pt x="62" y="23"/>
                        </a:lnTo>
                        <a:lnTo>
                          <a:pt x="46" y="45"/>
                        </a:lnTo>
                        <a:lnTo>
                          <a:pt x="30" y="65"/>
                        </a:lnTo>
                        <a:lnTo>
                          <a:pt x="0" y="89"/>
                        </a:lnTo>
                        <a:lnTo>
                          <a:pt x="36" y="77"/>
                        </a:lnTo>
                        <a:lnTo>
                          <a:pt x="60" y="59"/>
                        </a:lnTo>
                        <a:lnTo>
                          <a:pt x="80" y="41"/>
                        </a:lnTo>
                        <a:lnTo>
                          <a:pt x="98" y="35"/>
                        </a:lnTo>
                        <a:lnTo>
                          <a:pt x="104" y="0"/>
                        </a:lnTo>
                        <a:close/>
                      </a:path>
                    </a:pathLst>
                  </a:custGeom>
                  <a:solidFill>
                    <a:srgbClr val="5F3F1F"/>
                  </a:solidFill>
                  <a:ln w="9525">
                    <a:noFill/>
                    <a:round/>
                    <a:headEnd/>
                    <a:tailEnd/>
                  </a:ln>
                </p:spPr>
                <p:txBody>
                  <a:bodyPr/>
                  <a:lstStyle/>
                  <a:p>
                    <a:endParaRPr lang="en-GB"/>
                  </a:p>
                </p:txBody>
              </p:sp>
              <p:grpSp>
                <p:nvGrpSpPr>
                  <p:cNvPr id="362627" name="Group 131"/>
                  <p:cNvGrpSpPr>
                    <a:grpSpLocks/>
                  </p:cNvGrpSpPr>
                  <p:nvPr/>
                </p:nvGrpSpPr>
                <p:grpSpPr bwMode="auto">
                  <a:xfrm>
                    <a:off x="1868" y="2477"/>
                    <a:ext cx="36" cy="47"/>
                    <a:chOff x="1868" y="2477"/>
                    <a:chExt cx="36" cy="47"/>
                  </a:xfrm>
                </p:grpSpPr>
                <p:sp>
                  <p:nvSpPr>
                    <p:cNvPr id="362628" name="Oval 132"/>
                    <p:cNvSpPr>
                      <a:spLocks noChangeArrowheads="1"/>
                    </p:cNvSpPr>
                    <p:nvPr/>
                  </p:nvSpPr>
                  <p:spPr bwMode="auto">
                    <a:xfrm>
                      <a:off x="1882" y="2501"/>
                      <a:ext cx="18" cy="20"/>
                    </a:xfrm>
                    <a:prstGeom prst="ellipse">
                      <a:avLst/>
                    </a:prstGeom>
                    <a:solidFill>
                      <a:srgbClr val="5F7FFF"/>
                    </a:solidFill>
                    <a:ln w="9525">
                      <a:noFill/>
                      <a:round/>
                      <a:headEnd/>
                      <a:tailEnd/>
                    </a:ln>
                  </p:spPr>
                  <p:txBody>
                    <a:bodyPr/>
                    <a:lstStyle/>
                    <a:p>
                      <a:endParaRPr lang="en-GB"/>
                    </a:p>
                  </p:txBody>
                </p:sp>
                <p:sp>
                  <p:nvSpPr>
                    <p:cNvPr id="362629" name="Freeform 133"/>
                    <p:cNvSpPr>
                      <a:spLocks/>
                    </p:cNvSpPr>
                    <p:nvPr/>
                  </p:nvSpPr>
                  <p:spPr bwMode="auto">
                    <a:xfrm>
                      <a:off x="1868" y="2477"/>
                      <a:ext cx="36" cy="47"/>
                    </a:xfrm>
                    <a:custGeom>
                      <a:avLst/>
                      <a:gdLst/>
                      <a:ahLst/>
                      <a:cxnLst>
                        <a:cxn ang="0">
                          <a:pos x="62" y="24"/>
                        </a:cxn>
                        <a:cxn ang="0">
                          <a:pos x="42" y="42"/>
                        </a:cxn>
                        <a:cxn ang="0">
                          <a:pos x="48" y="0"/>
                        </a:cxn>
                        <a:cxn ang="0">
                          <a:pos x="32" y="42"/>
                        </a:cxn>
                        <a:cxn ang="0">
                          <a:pos x="20" y="60"/>
                        </a:cxn>
                        <a:cxn ang="0">
                          <a:pos x="0" y="74"/>
                        </a:cxn>
                        <a:cxn ang="0">
                          <a:pos x="24" y="92"/>
                        </a:cxn>
                        <a:cxn ang="0">
                          <a:pos x="26" y="92"/>
                        </a:cxn>
                        <a:cxn ang="0">
                          <a:pos x="42" y="96"/>
                        </a:cxn>
                        <a:cxn ang="0">
                          <a:pos x="64" y="96"/>
                        </a:cxn>
                        <a:cxn ang="0">
                          <a:pos x="60" y="82"/>
                        </a:cxn>
                        <a:cxn ang="0">
                          <a:pos x="42" y="86"/>
                        </a:cxn>
                        <a:cxn ang="0">
                          <a:pos x="24" y="78"/>
                        </a:cxn>
                        <a:cxn ang="0">
                          <a:pos x="10" y="72"/>
                        </a:cxn>
                        <a:cxn ang="0">
                          <a:pos x="24" y="64"/>
                        </a:cxn>
                        <a:cxn ang="0">
                          <a:pos x="48" y="54"/>
                        </a:cxn>
                        <a:cxn ang="0">
                          <a:pos x="72" y="42"/>
                        </a:cxn>
                        <a:cxn ang="0">
                          <a:pos x="62" y="24"/>
                        </a:cxn>
                      </a:cxnLst>
                      <a:rect l="0" t="0" r="r" b="b"/>
                      <a:pathLst>
                        <a:path w="72" h="96">
                          <a:moveTo>
                            <a:pt x="62" y="24"/>
                          </a:moveTo>
                          <a:lnTo>
                            <a:pt x="42" y="42"/>
                          </a:lnTo>
                          <a:lnTo>
                            <a:pt x="48" y="0"/>
                          </a:lnTo>
                          <a:lnTo>
                            <a:pt x="32" y="42"/>
                          </a:lnTo>
                          <a:lnTo>
                            <a:pt x="20" y="60"/>
                          </a:lnTo>
                          <a:lnTo>
                            <a:pt x="0" y="74"/>
                          </a:lnTo>
                          <a:lnTo>
                            <a:pt x="24" y="92"/>
                          </a:lnTo>
                          <a:lnTo>
                            <a:pt x="26" y="92"/>
                          </a:lnTo>
                          <a:lnTo>
                            <a:pt x="42" y="96"/>
                          </a:lnTo>
                          <a:lnTo>
                            <a:pt x="64" y="96"/>
                          </a:lnTo>
                          <a:lnTo>
                            <a:pt x="60" y="82"/>
                          </a:lnTo>
                          <a:lnTo>
                            <a:pt x="42" y="86"/>
                          </a:lnTo>
                          <a:lnTo>
                            <a:pt x="24" y="78"/>
                          </a:lnTo>
                          <a:lnTo>
                            <a:pt x="10" y="72"/>
                          </a:lnTo>
                          <a:lnTo>
                            <a:pt x="24" y="64"/>
                          </a:lnTo>
                          <a:lnTo>
                            <a:pt x="48" y="54"/>
                          </a:lnTo>
                          <a:lnTo>
                            <a:pt x="72" y="42"/>
                          </a:lnTo>
                          <a:lnTo>
                            <a:pt x="62" y="24"/>
                          </a:lnTo>
                          <a:close/>
                        </a:path>
                      </a:pathLst>
                    </a:custGeom>
                    <a:solidFill>
                      <a:srgbClr val="3F1F00"/>
                    </a:solidFill>
                    <a:ln w="9525">
                      <a:noFill/>
                      <a:round/>
                      <a:headEnd/>
                      <a:tailEnd/>
                    </a:ln>
                  </p:spPr>
                  <p:txBody>
                    <a:bodyPr/>
                    <a:lstStyle/>
                    <a:p>
                      <a:endParaRPr lang="en-GB"/>
                    </a:p>
                  </p:txBody>
                </p:sp>
              </p:grpSp>
              <p:sp>
                <p:nvSpPr>
                  <p:cNvPr id="362630" name="Freeform 134"/>
                  <p:cNvSpPr>
                    <a:spLocks/>
                  </p:cNvSpPr>
                  <p:nvPr/>
                </p:nvSpPr>
                <p:spPr bwMode="auto">
                  <a:xfrm>
                    <a:off x="1469" y="2245"/>
                    <a:ext cx="489" cy="571"/>
                  </a:xfrm>
                  <a:custGeom>
                    <a:avLst/>
                    <a:gdLst/>
                    <a:ahLst/>
                    <a:cxnLst>
                      <a:cxn ang="0">
                        <a:pos x="948" y="339"/>
                      </a:cxn>
                      <a:cxn ang="0">
                        <a:pos x="960" y="327"/>
                      </a:cxn>
                      <a:cxn ang="0">
                        <a:pos x="974" y="311"/>
                      </a:cxn>
                      <a:cxn ang="0">
                        <a:pos x="978" y="275"/>
                      </a:cxn>
                      <a:cxn ang="0">
                        <a:pos x="978" y="209"/>
                      </a:cxn>
                      <a:cxn ang="0">
                        <a:pos x="960" y="155"/>
                      </a:cxn>
                      <a:cxn ang="0">
                        <a:pos x="936" y="126"/>
                      </a:cxn>
                      <a:cxn ang="0">
                        <a:pos x="900" y="90"/>
                      </a:cxn>
                      <a:cxn ang="0">
                        <a:pos x="827" y="78"/>
                      </a:cxn>
                      <a:cxn ang="0">
                        <a:pos x="719" y="60"/>
                      </a:cxn>
                      <a:cxn ang="0">
                        <a:pos x="623" y="36"/>
                      </a:cxn>
                      <a:cxn ang="0">
                        <a:pos x="545" y="18"/>
                      </a:cxn>
                      <a:cxn ang="0">
                        <a:pos x="449" y="0"/>
                      </a:cxn>
                      <a:cxn ang="0">
                        <a:pos x="401" y="18"/>
                      </a:cxn>
                      <a:cxn ang="0">
                        <a:pos x="348" y="60"/>
                      </a:cxn>
                      <a:cxn ang="0">
                        <a:pos x="300" y="108"/>
                      </a:cxn>
                      <a:cxn ang="0">
                        <a:pos x="264" y="161"/>
                      </a:cxn>
                      <a:cxn ang="0">
                        <a:pos x="222" y="245"/>
                      </a:cxn>
                      <a:cxn ang="0">
                        <a:pos x="198" y="323"/>
                      </a:cxn>
                      <a:cxn ang="0">
                        <a:pos x="186" y="401"/>
                      </a:cxn>
                      <a:cxn ang="0">
                        <a:pos x="168" y="490"/>
                      </a:cxn>
                      <a:cxn ang="0">
                        <a:pos x="168" y="568"/>
                      </a:cxn>
                      <a:cxn ang="0">
                        <a:pos x="144" y="658"/>
                      </a:cxn>
                      <a:cxn ang="0">
                        <a:pos x="114" y="737"/>
                      </a:cxn>
                      <a:cxn ang="0">
                        <a:pos x="78" y="791"/>
                      </a:cxn>
                      <a:cxn ang="0">
                        <a:pos x="42" y="827"/>
                      </a:cxn>
                      <a:cxn ang="0">
                        <a:pos x="6" y="869"/>
                      </a:cxn>
                      <a:cxn ang="0">
                        <a:pos x="6" y="881"/>
                      </a:cxn>
                      <a:cxn ang="0">
                        <a:pos x="0" y="917"/>
                      </a:cxn>
                      <a:cxn ang="0">
                        <a:pos x="0" y="976"/>
                      </a:cxn>
                      <a:cxn ang="0">
                        <a:pos x="18" y="1024"/>
                      </a:cxn>
                      <a:cxn ang="0">
                        <a:pos x="48" y="1054"/>
                      </a:cxn>
                      <a:cxn ang="0">
                        <a:pos x="144" y="1054"/>
                      </a:cxn>
                      <a:cxn ang="0">
                        <a:pos x="222" y="1066"/>
                      </a:cxn>
                      <a:cxn ang="0">
                        <a:pos x="300" y="1120"/>
                      </a:cxn>
                      <a:cxn ang="0">
                        <a:pos x="383" y="1144"/>
                      </a:cxn>
                      <a:cxn ang="0">
                        <a:pos x="455" y="1144"/>
                      </a:cxn>
                      <a:cxn ang="0">
                        <a:pos x="515" y="1108"/>
                      </a:cxn>
                      <a:cxn ang="0">
                        <a:pos x="539" y="1054"/>
                      </a:cxn>
                      <a:cxn ang="0">
                        <a:pos x="533" y="982"/>
                      </a:cxn>
                      <a:cxn ang="0">
                        <a:pos x="503" y="929"/>
                      </a:cxn>
                      <a:cxn ang="0">
                        <a:pos x="497" y="875"/>
                      </a:cxn>
                      <a:cxn ang="0">
                        <a:pos x="503" y="821"/>
                      </a:cxn>
                      <a:cxn ang="0">
                        <a:pos x="551" y="773"/>
                      </a:cxn>
                      <a:cxn ang="0">
                        <a:pos x="605" y="755"/>
                      </a:cxn>
                      <a:cxn ang="0">
                        <a:pos x="641" y="725"/>
                      </a:cxn>
                      <a:cxn ang="0">
                        <a:pos x="671" y="677"/>
                      </a:cxn>
                      <a:cxn ang="0">
                        <a:pos x="677" y="598"/>
                      </a:cxn>
                      <a:cxn ang="0">
                        <a:pos x="677" y="562"/>
                      </a:cxn>
                      <a:cxn ang="0">
                        <a:pos x="719" y="550"/>
                      </a:cxn>
                      <a:cxn ang="0">
                        <a:pos x="761" y="514"/>
                      </a:cxn>
                      <a:cxn ang="0">
                        <a:pos x="785" y="454"/>
                      </a:cxn>
                      <a:cxn ang="0">
                        <a:pos x="809" y="371"/>
                      </a:cxn>
                      <a:cxn ang="0">
                        <a:pos x="797" y="269"/>
                      </a:cxn>
                      <a:cxn ang="0">
                        <a:pos x="779" y="209"/>
                      </a:cxn>
                      <a:cxn ang="0">
                        <a:pos x="725" y="167"/>
                      </a:cxn>
                      <a:cxn ang="0">
                        <a:pos x="851" y="209"/>
                      </a:cxn>
                      <a:cxn ang="0">
                        <a:pos x="894" y="275"/>
                      </a:cxn>
                      <a:cxn ang="0">
                        <a:pos x="940" y="315"/>
                      </a:cxn>
                      <a:cxn ang="0">
                        <a:pos x="948" y="339"/>
                      </a:cxn>
                    </a:cxnLst>
                    <a:rect l="0" t="0" r="r" b="b"/>
                    <a:pathLst>
                      <a:path w="978" h="1144">
                        <a:moveTo>
                          <a:pt x="948" y="339"/>
                        </a:moveTo>
                        <a:lnTo>
                          <a:pt x="960" y="327"/>
                        </a:lnTo>
                        <a:lnTo>
                          <a:pt x="974" y="311"/>
                        </a:lnTo>
                        <a:lnTo>
                          <a:pt x="978" y="275"/>
                        </a:lnTo>
                        <a:lnTo>
                          <a:pt x="978" y="209"/>
                        </a:lnTo>
                        <a:lnTo>
                          <a:pt x="960" y="155"/>
                        </a:lnTo>
                        <a:lnTo>
                          <a:pt x="936" y="126"/>
                        </a:lnTo>
                        <a:lnTo>
                          <a:pt x="900" y="90"/>
                        </a:lnTo>
                        <a:lnTo>
                          <a:pt x="827" y="78"/>
                        </a:lnTo>
                        <a:lnTo>
                          <a:pt x="719" y="60"/>
                        </a:lnTo>
                        <a:lnTo>
                          <a:pt x="623" y="36"/>
                        </a:lnTo>
                        <a:lnTo>
                          <a:pt x="545" y="18"/>
                        </a:lnTo>
                        <a:lnTo>
                          <a:pt x="449" y="0"/>
                        </a:lnTo>
                        <a:lnTo>
                          <a:pt x="401" y="18"/>
                        </a:lnTo>
                        <a:lnTo>
                          <a:pt x="348" y="60"/>
                        </a:lnTo>
                        <a:lnTo>
                          <a:pt x="300" y="108"/>
                        </a:lnTo>
                        <a:lnTo>
                          <a:pt x="264" y="161"/>
                        </a:lnTo>
                        <a:lnTo>
                          <a:pt x="222" y="245"/>
                        </a:lnTo>
                        <a:lnTo>
                          <a:pt x="198" y="323"/>
                        </a:lnTo>
                        <a:lnTo>
                          <a:pt x="186" y="401"/>
                        </a:lnTo>
                        <a:lnTo>
                          <a:pt x="168" y="490"/>
                        </a:lnTo>
                        <a:lnTo>
                          <a:pt x="168" y="568"/>
                        </a:lnTo>
                        <a:lnTo>
                          <a:pt x="144" y="658"/>
                        </a:lnTo>
                        <a:lnTo>
                          <a:pt x="114" y="737"/>
                        </a:lnTo>
                        <a:lnTo>
                          <a:pt x="78" y="791"/>
                        </a:lnTo>
                        <a:lnTo>
                          <a:pt x="42" y="827"/>
                        </a:lnTo>
                        <a:lnTo>
                          <a:pt x="6" y="869"/>
                        </a:lnTo>
                        <a:lnTo>
                          <a:pt x="6" y="881"/>
                        </a:lnTo>
                        <a:lnTo>
                          <a:pt x="0" y="917"/>
                        </a:lnTo>
                        <a:lnTo>
                          <a:pt x="0" y="976"/>
                        </a:lnTo>
                        <a:lnTo>
                          <a:pt x="18" y="1024"/>
                        </a:lnTo>
                        <a:lnTo>
                          <a:pt x="48" y="1054"/>
                        </a:lnTo>
                        <a:lnTo>
                          <a:pt x="144" y="1054"/>
                        </a:lnTo>
                        <a:lnTo>
                          <a:pt x="222" y="1066"/>
                        </a:lnTo>
                        <a:lnTo>
                          <a:pt x="300" y="1120"/>
                        </a:lnTo>
                        <a:lnTo>
                          <a:pt x="383" y="1144"/>
                        </a:lnTo>
                        <a:lnTo>
                          <a:pt x="455" y="1144"/>
                        </a:lnTo>
                        <a:lnTo>
                          <a:pt x="515" y="1108"/>
                        </a:lnTo>
                        <a:lnTo>
                          <a:pt x="539" y="1054"/>
                        </a:lnTo>
                        <a:lnTo>
                          <a:pt x="533" y="982"/>
                        </a:lnTo>
                        <a:lnTo>
                          <a:pt x="503" y="929"/>
                        </a:lnTo>
                        <a:lnTo>
                          <a:pt x="497" y="875"/>
                        </a:lnTo>
                        <a:lnTo>
                          <a:pt x="503" y="821"/>
                        </a:lnTo>
                        <a:lnTo>
                          <a:pt x="551" y="773"/>
                        </a:lnTo>
                        <a:lnTo>
                          <a:pt x="605" y="755"/>
                        </a:lnTo>
                        <a:lnTo>
                          <a:pt x="641" y="725"/>
                        </a:lnTo>
                        <a:lnTo>
                          <a:pt x="671" y="677"/>
                        </a:lnTo>
                        <a:lnTo>
                          <a:pt x="677" y="598"/>
                        </a:lnTo>
                        <a:lnTo>
                          <a:pt x="677" y="562"/>
                        </a:lnTo>
                        <a:lnTo>
                          <a:pt x="719" y="550"/>
                        </a:lnTo>
                        <a:lnTo>
                          <a:pt x="761" y="514"/>
                        </a:lnTo>
                        <a:lnTo>
                          <a:pt x="785" y="454"/>
                        </a:lnTo>
                        <a:lnTo>
                          <a:pt x="809" y="371"/>
                        </a:lnTo>
                        <a:lnTo>
                          <a:pt x="797" y="269"/>
                        </a:lnTo>
                        <a:lnTo>
                          <a:pt x="779" y="209"/>
                        </a:lnTo>
                        <a:lnTo>
                          <a:pt x="725" y="167"/>
                        </a:lnTo>
                        <a:lnTo>
                          <a:pt x="851" y="209"/>
                        </a:lnTo>
                        <a:lnTo>
                          <a:pt x="894" y="275"/>
                        </a:lnTo>
                        <a:lnTo>
                          <a:pt x="940" y="315"/>
                        </a:lnTo>
                        <a:lnTo>
                          <a:pt x="948" y="339"/>
                        </a:lnTo>
                        <a:close/>
                      </a:path>
                    </a:pathLst>
                  </a:custGeom>
                  <a:solidFill>
                    <a:srgbClr val="3F1F00"/>
                  </a:solidFill>
                  <a:ln w="9525">
                    <a:noFill/>
                    <a:round/>
                    <a:headEnd/>
                    <a:tailEnd/>
                  </a:ln>
                </p:spPr>
                <p:txBody>
                  <a:bodyPr/>
                  <a:lstStyle/>
                  <a:p>
                    <a:endParaRPr lang="en-GB"/>
                  </a:p>
                </p:txBody>
              </p:sp>
            </p:grpSp>
            <p:grpSp>
              <p:nvGrpSpPr>
                <p:cNvPr id="362631" name="Group 135"/>
                <p:cNvGrpSpPr>
                  <a:grpSpLocks/>
                </p:cNvGrpSpPr>
                <p:nvPr/>
              </p:nvGrpSpPr>
              <p:grpSpPr bwMode="auto">
                <a:xfrm>
                  <a:off x="1825" y="2435"/>
                  <a:ext cx="125" cy="135"/>
                  <a:chOff x="1825" y="2435"/>
                  <a:chExt cx="125" cy="135"/>
                </a:xfrm>
              </p:grpSpPr>
              <p:sp>
                <p:nvSpPr>
                  <p:cNvPr id="362632" name="Line 136"/>
                  <p:cNvSpPr>
                    <a:spLocks noChangeShapeType="1"/>
                  </p:cNvSpPr>
                  <p:nvPr/>
                </p:nvSpPr>
                <p:spPr bwMode="auto">
                  <a:xfrm flipV="1">
                    <a:off x="1941" y="2491"/>
                    <a:ext cx="9" cy="2"/>
                  </a:xfrm>
                  <a:prstGeom prst="line">
                    <a:avLst/>
                  </a:prstGeom>
                  <a:noFill/>
                  <a:ln w="9525">
                    <a:solidFill>
                      <a:srgbClr val="7F3F00"/>
                    </a:solidFill>
                    <a:round/>
                    <a:headEnd/>
                    <a:tailEnd/>
                  </a:ln>
                </p:spPr>
                <p:txBody>
                  <a:bodyPr/>
                  <a:lstStyle/>
                  <a:p>
                    <a:endParaRPr lang="en-GB"/>
                  </a:p>
                </p:txBody>
              </p:sp>
              <p:grpSp>
                <p:nvGrpSpPr>
                  <p:cNvPr id="362633" name="Group 137"/>
                  <p:cNvGrpSpPr>
                    <a:grpSpLocks/>
                  </p:cNvGrpSpPr>
                  <p:nvPr/>
                </p:nvGrpSpPr>
                <p:grpSpPr bwMode="auto">
                  <a:xfrm>
                    <a:off x="1825" y="2435"/>
                    <a:ext cx="117" cy="135"/>
                    <a:chOff x="1825" y="2435"/>
                    <a:chExt cx="117" cy="135"/>
                  </a:xfrm>
                </p:grpSpPr>
                <p:sp>
                  <p:nvSpPr>
                    <p:cNvPr id="362634" name="Freeform 138"/>
                    <p:cNvSpPr>
                      <a:spLocks/>
                    </p:cNvSpPr>
                    <p:nvPr/>
                  </p:nvSpPr>
                  <p:spPr bwMode="auto">
                    <a:xfrm>
                      <a:off x="1825" y="2513"/>
                      <a:ext cx="81" cy="47"/>
                    </a:xfrm>
                    <a:custGeom>
                      <a:avLst/>
                      <a:gdLst/>
                      <a:ahLst/>
                      <a:cxnLst>
                        <a:cxn ang="0">
                          <a:pos x="20" y="0"/>
                        </a:cxn>
                        <a:cxn ang="0">
                          <a:pos x="50" y="26"/>
                        </a:cxn>
                        <a:cxn ang="0">
                          <a:pos x="74" y="42"/>
                        </a:cxn>
                        <a:cxn ang="0">
                          <a:pos x="92" y="52"/>
                        </a:cxn>
                        <a:cxn ang="0">
                          <a:pos x="116" y="62"/>
                        </a:cxn>
                        <a:cxn ang="0">
                          <a:pos x="138" y="66"/>
                        </a:cxn>
                        <a:cxn ang="0">
                          <a:pos x="156" y="62"/>
                        </a:cxn>
                        <a:cxn ang="0">
                          <a:pos x="162" y="96"/>
                        </a:cxn>
                        <a:cxn ang="0">
                          <a:pos x="136" y="96"/>
                        </a:cxn>
                        <a:cxn ang="0">
                          <a:pos x="116" y="94"/>
                        </a:cxn>
                        <a:cxn ang="0">
                          <a:pos x="90" y="82"/>
                        </a:cxn>
                        <a:cxn ang="0">
                          <a:pos x="66" y="64"/>
                        </a:cxn>
                        <a:cxn ang="0">
                          <a:pos x="44" y="48"/>
                        </a:cxn>
                        <a:cxn ang="0">
                          <a:pos x="0" y="8"/>
                        </a:cxn>
                        <a:cxn ang="0">
                          <a:pos x="20" y="0"/>
                        </a:cxn>
                      </a:cxnLst>
                      <a:rect l="0" t="0" r="r" b="b"/>
                      <a:pathLst>
                        <a:path w="162" h="96">
                          <a:moveTo>
                            <a:pt x="20" y="0"/>
                          </a:moveTo>
                          <a:lnTo>
                            <a:pt x="50" y="26"/>
                          </a:lnTo>
                          <a:lnTo>
                            <a:pt x="74" y="42"/>
                          </a:lnTo>
                          <a:lnTo>
                            <a:pt x="92" y="52"/>
                          </a:lnTo>
                          <a:lnTo>
                            <a:pt x="116" y="62"/>
                          </a:lnTo>
                          <a:lnTo>
                            <a:pt x="138" y="66"/>
                          </a:lnTo>
                          <a:lnTo>
                            <a:pt x="156" y="62"/>
                          </a:lnTo>
                          <a:lnTo>
                            <a:pt x="162" y="96"/>
                          </a:lnTo>
                          <a:lnTo>
                            <a:pt x="136" y="96"/>
                          </a:lnTo>
                          <a:lnTo>
                            <a:pt x="116" y="94"/>
                          </a:lnTo>
                          <a:lnTo>
                            <a:pt x="90" y="82"/>
                          </a:lnTo>
                          <a:lnTo>
                            <a:pt x="66" y="64"/>
                          </a:lnTo>
                          <a:lnTo>
                            <a:pt x="44" y="48"/>
                          </a:lnTo>
                          <a:lnTo>
                            <a:pt x="0" y="8"/>
                          </a:lnTo>
                          <a:lnTo>
                            <a:pt x="20" y="0"/>
                          </a:lnTo>
                          <a:close/>
                        </a:path>
                      </a:pathLst>
                    </a:custGeom>
                    <a:solidFill>
                      <a:srgbClr val="7F3F00"/>
                    </a:solidFill>
                    <a:ln w="9525">
                      <a:noFill/>
                      <a:round/>
                      <a:headEnd/>
                      <a:tailEnd/>
                    </a:ln>
                  </p:spPr>
                  <p:txBody>
                    <a:bodyPr/>
                    <a:lstStyle/>
                    <a:p>
                      <a:endParaRPr lang="en-GB"/>
                    </a:p>
                  </p:txBody>
                </p:sp>
                <p:sp>
                  <p:nvSpPr>
                    <p:cNvPr id="362635" name="Oval 139"/>
                    <p:cNvSpPr>
                      <a:spLocks noChangeArrowheads="1"/>
                    </p:cNvSpPr>
                    <p:nvPr/>
                  </p:nvSpPr>
                  <p:spPr bwMode="auto">
                    <a:xfrm>
                      <a:off x="1895" y="2435"/>
                      <a:ext cx="47" cy="135"/>
                    </a:xfrm>
                    <a:prstGeom prst="ellipse">
                      <a:avLst/>
                    </a:prstGeom>
                    <a:solidFill>
                      <a:srgbClr val="7F3F00"/>
                    </a:solidFill>
                    <a:ln w="9525">
                      <a:noFill/>
                      <a:round/>
                      <a:headEnd/>
                      <a:tailEnd/>
                    </a:ln>
                  </p:spPr>
                  <p:txBody>
                    <a:bodyPr/>
                    <a:lstStyle/>
                    <a:p>
                      <a:endParaRPr lang="en-GB"/>
                    </a:p>
                  </p:txBody>
                </p:sp>
                <p:sp>
                  <p:nvSpPr>
                    <p:cNvPr id="362636" name="Oval 140"/>
                    <p:cNvSpPr>
                      <a:spLocks noChangeArrowheads="1"/>
                    </p:cNvSpPr>
                    <p:nvPr/>
                  </p:nvSpPr>
                  <p:spPr bwMode="auto">
                    <a:xfrm>
                      <a:off x="1899" y="2439"/>
                      <a:ext cx="42" cy="128"/>
                    </a:xfrm>
                    <a:prstGeom prst="ellipse">
                      <a:avLst/>
                    </a:prstGeom>
                    <a:solidFill>
                      <a:srgbClr val="FFDFBF"/>
                    </a:solidFill>
                    <a:ln w="9525">
                      <a:noFill/>
                      <a:round/>
                      <a:headEnd/>
                      <a:tailEnd/>
                    </a:ln>
                  </p:spPr>
                  <p:txBody>
                    <a:bodyPr/>
                    <a:lstStyle/>
                    <a:p>
                      <a:endParaRPr lang="en-GB"/>
                    </a:p>
                  </p:txBody>
                </p:sp>
              </p:grpSp>
            </p:grpSp>
          </p:grpSp>
        </p:grpSp>
      </p:grpSp>
      <p:graphicFrame>
        <p:nvGraphicFramePr>
          <p:cNvPr id="362637" name="Object 141"/>
          <p:cNvGraphicFramePr>
            <a:graphicFrameLocks/>
          </p:cNvGraphicFramePr>
          <p:nvPr/>
        </p:nvGraphicFramePr>
        <p:xfrm>
          <a:off x="685800" y="1824038"/>
          <a:ext cx="3389313" cy="2209800"/>
        </p:xfrm>
        <a:graphic>
          <a:graphicData uri="http://schemas.openxmlformats.org/presentationml/2006/ole">
            <p:oleObj spid="_x0000_s362637" name="Clip" r:id="rId4" imgW="8321400" imgH="5546520" progId="">
              <p:embed/>
            </p:oleObj>
          </a:graphicData>
        </a:graphic>
      </p:graphicFrame>
      <p:sp>
        <p:nvSpPr>
          <p:cNvPr id="362638" name="Rectangle 142"/>
          <p:cNvSpPr>
            <a:spLocks noChangeArrowheads="1"/>
          </p:cNvSpPr>
          <p:nvPr/>
        </p:nvSpPr>
        <p:spPr bwMode="auto">
          <a:xfrm>
            <a:off x="803275" y="1976438"/>
            <a:ext cx="3060700" cy="1371600"/>
          </a:xfrm>
          <a:prstGeom prst="rect">
            <a:avLst/>
          </a:prstGeom>
          <a:noFill/>
          <a:ln w="12699">
            <a:noFill/>
            <a:miter lim="800000"/>
            <a:headEnd/>
            <a:tailEnd/>
          </a:ln>
          <a:effectLst/>
        </p:spPr>
        <p:txBody>
          <a:bodyPr lIns="90488" tIns="44450" rIns="90488" bIns="44450">
            <a:spAutoFit/>
          </a:bodyPr>
          <a:lstStyle/>
          <a:p>
            <a:pPr algn="ctr"/>
            <a:r>
              <a:rPr lang="en-US" sz="2100">
                <a:solidFill>
                  <a:srgbClr val="0000CC"/>
                </a:solidFill>
                <a:effectLst>
                  <a:outerShdw blurRad="38100" dist="38100" dir="2700000" algn="tl">
                    <a:srgbClr val="000000"/>
                  </a:outerShdw>
                </a:effectLst>
              </a:rPr>
              <a:t>The answer lies in the way we allocate </a:t>
            </a:r>
            <a:r>
              <a:rPr lang="en-US" sz="2100">
                <a:solidFill>
                  <a:srgbClr val="FF0000"/>
                </a:solidFill>
                <a:effectLst>
                  <a:outerShdw blurRad="38100" dist="38100" dir="2700000" algn="tl">
                    <a:srgbClr val="000000"/>
                  </a:outerShdw>
                </a:effectLst>
              </a:rPr>
              <a:t>common fixed costs</a:t>
            </a:r>
            <a:r>
              <a:rPr lang="en-US" sz="2100">
                <a:solidFill>
                  <a:srgbClr val="0000CC"/>
                </a:solidFill>
                <a:effectLst>
                  <a:outerShdw blurRad="38100" dist="38100" dir="2700000" algn="tl">
                    <a:srgbClr val="000000"/>
                  </a:outerShdw>
                </a:effectLst>
              </a:rPr>
              <a:t> to our products.</a:t>
            </a: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noFill/>
          <a:ln/>
        </p:spPr>
        <p:txBody>
          <a:bodyPr lIns="90488" tIns="44450" rIns="90488" bIns="44450"/>
          <a:lstStyle/>
          <a:p>
            <a:r>
              <a:rPr lang="en-US" sz="3400"/>
              <a:t>Beware of Allocated Fixed Costs</a:t>
            </a:r>
          </a:p>
        </p:txBody>
      </p:sp>
      <p:grpSp>
        <p:nvGrpSpPr>
          <p:cNvPr id="364547" name="Group 3"/>
          <p:cNvGrpSpPr>
            <a:grpSpLocks/>
          </p:cNvGrpSpPr>
          <p:nvPr/>
        </p:nvGrpSpPr>
        <p:grpSpPr bwMode="auto">
          <a:xfrm>
            <a:off x="1587500" y="3733800"/>
            <a:ext cx="5807075" cy="2878138"/>
            <a:chOff x="1000" y="2126"/>
            <a:chExt cx="3658" cy="1813"/>
          </a:xfrm>
        </p:grpSpPr>
        <p:grpSp>
          <p:nvGrpSpPr>
            <p:cNvPr id="364548" name="Group 4"/>
            <p:cNvGrpSpPr>
              <a:grpSpLocks/>
            </p:cNvGrpSpPr>
            <p:nvPr/>
          </p:nvGrpSpPr>
          <p:grpSpPr bwMode="auto">
            <a:xfrm>
              <a:off x="2268" y="2281"/>
              <a:ext cx="1114" cy="1079"/>
              <a:chOff x="2268" y="2281"/>
              <a:chExt cx="1114" cy="1079"/>
            </a:xfrm>
          </p:grpSpPr>
          <p:grpSp>
            <p:nvGrpSpPr>
              <p:cNvPr id="364549" name="Group 5"/>
              <p:cNvGrpSpPr>
                <a:grpSpLocks/>
              </p:cNvGrpSpPr>
              <p:nvPr/>
            </p:nvGrpSpPr>
            <p:grpSpPr bwMode="auto">
              <a:xfrm>
                <a:off x="2268" y="2610"/>
                <a:ext cx="1114" cy="750"/>
                <a:chOff x="2268" y="2610"/>
                <a:chExt cx="1114" cy="750"/>
              </a:xfrm>
            </p:grpSpPr>
            <p:grpSp>
              <p:nvGrpSpPr>
                <p:cNvPr id="364550" name="Group 6"/>
                <p:cNvGrpSpPr>
                  <a:grpSpLocks/>
                </p:cNvGrpSpPr>
                <p:nvPr/>
              </p:nvGrpSpPr>
              <p:grpSpPr bwMode="auto">
                <a:xfrm>
                  <a:off x="2591" y="2643"/>
                  <a:ext cx="423" cy="702"/>
                  <a:chOff x="2591" y="2643"/>
                  <a:chExt cx="423" cy="702"/>
                </a:xfrm>
              </p:grpSpPr>
              <p:sp>
                <p:nvSpPr>
                  <p:cNvPr id="364551" name="Freeform 7"/>
                  <p:cNvSpPr>
                    <a:spLocks/>
                  </p:cNvSpPr>
                  <p:nvPr/>
                </p:nvSpPr>
                <p:spPr bwMode="auto">
                  <a:xfrm>
                    <a:off x="2591" y="2643"/>
                    <a:ext cx="423" cy="702"/>
                  </a:xfrm>
                  <a:custGeom>
                    <a:avLst/>
                    <a:gdLst/>
                    <a:ahLst/>
                    <a:cxnLst>
                      <a:cxn ang="0">
                        <a:pos x="263" y="0"/>
                      </a:cxn>
                      <a:cxn ang="0">
                        <a:pos x="499" y="185"/>
                      </a:cxn>
                      <a:cxn ang="0">
                        <a:pos x="691" y="30"/>
                      </a:cxn>
                      <a:cxn ang="0">
                        <a:pos x="738" y="705"/>
                      </a:cxn>
                      <a:cxn ang="0">
                        <a:pos x="792" y="1100"/>
                      </a:cxn>
                      <a:cxn ang="0">
                        <a:pos x="846" y="1405"/>
                      </a:cxn>
                      <a:cxn ang="0">
                        <a:pos x="0" y="1405"/>
                      </a:cxn>
                      <a:cxn ang="0">
                        <a:pos x="120" y="1022"/>
                      </a:cxn>
                      <a:cxn ang="0">
                        <a:pos x="198" y="544"/>
                      </a:cxn>
                      <a:cxn ang="0">
                        <a:pos x="263" y="0"/>
                      </a:cxn>
                    </a:cxnLst>
                    <a:rect l="0" t="0" r="r" b="b"/>
                    <a:pathLst>
                      <a:path w="846" h="1405">
                        <a:moveTo>
                          <a:pt x="263" y="0"/>
                        </a:moveTo>
                        <a:lnTo>
                          <a:pt x="499" y="185"/>
                        </a:lnTo>
                        <a:lnTo>
                          <a:pt x="691" y="30"/>
                        </a:lnTo>
                        <a:lnTo>
                          <a:pt x="738" y="705"/>
                        </a:lnTo>
                        <a:lnTo>
                          <a:pt x="792" y="1100"/>
                        </a:lnTo>
                        <a:lnTo>
                          <a:pt x="846" y="1405"/>
                        </a:lnTo>
                        <a:lnTo>
                          <a:pt x="0" y="1405"/>
                        </a:lnTo>
                        <a:lnTo>
                          <a:pt x="120" y="1022"/>
                        </a:lnTo>
                        <a:lnTo>
                          <a:pt x="198" y="544"/>
                        </a:lnTo>
                        <a:lnTo>
                          <a:pt x="263" y="0"/>
                        </a:lnTo>
                        <a:close/>
                      </a:path>
                    </a:pathLst>
                  </a:custGeom>
                  <a:solidFill>
                    <a:srgbClr val="DFDFDF"/>
                  </a:solidFill>
                  <a:ln w="9525">
                    <a:noFill/>
                    <a:round/>
                    <a:headEnd/>
                    <a:tailEnd/>
                  </a:ln>
                </p:spPr>
                <p:txBody>
                  <a:bodyPr/>
                  <a:lstStyle/>
                  <a:p>
                    <a:endParaRPr lang="en-GB"/>
                  </a:p>
                </p:txBody>
              </p:sp>
              <p:sp>
                <p:nvSpPr>
                  <p:cNvPr id="364552" name="Freeform 8"/>
                  <p:cNvSpPr>
                    <a:spLocks/>
                  </p:cNvSpPr>
                  <p:nvPr/>
                </p:nvSpPr>
                <p:spPr bwMode="auto">
                  <a:xfrm>
                    <a:off x="2854" y="2697"/>
                    <a:ext cx="101" cy="127"/>
                  </a:xfrm>
                  <a:custGeom>
                    <a:avLst/>
                    <a:gdLst/>
                    <a:ahLst/>
                    <a:cxnLst>
                      <a:cxn ang="0">
                        <a:pos x="0" y="93"/>
                      </a:cxn>
                      <a:cxn ang="0">
                        <a:pos x="28" y="123"/>
                      </a:cxn>
                      <a:cxn ang="0">
                        <a:pos x="44" y="141"/>
                      </a:cxn>
                      <a:cxn ang="0">
                        <a:pos x="54" y="165"/>
                      </a:cxn>
                      <a:cxn ang="0">
                        <a:pos x="62" y="201"/>
                      </a:cxn>
                      <a:cxn ang="0">
                        <a:pos x="66" y="239"/>
                      </a:cxn>
                      <a:cxn ang="0">
                        <a:pos x="86" y="255"/>
                      </a:cxn>
                      <a:cxn ang="0">
                        <a:pos x="202" y="107"/>
                      </a:cxn>
                      <a:cxn ang="0">
                        <a:pos x="146" y="0"/>
                      </a:cxn>
                      <a:cxn ang="0">
                        <a:pos x="0" y="93"/>
                      </a:cxn>
                    </a:cxnLst>
                    <a:rect l="0" t="0" r="r" b="b"/>
                    <a:pathLst>
                      <a:path w="202" h="255">
                        <a:moveTo>
                          <a:pt x="0" y="93"/>
                        </a:moveTo>
                        <a:lnTo>
                          <a:pt x="28" y="123"/>
                        </a:lnTo>
                        <a:lnTo>
                          <a:pt x="44" y="141"/>
                        </a:lnTo>
                        <a:lnTo>
                          <a:pt x="54" y="165"/>
                        </a:lnTo>
                        <a:lnTo>
                          <a:pt x="62" y="201"/>
                        </a:lnTo>
                        <a:lnTo>
                          <a:pt x="66" y="239"/>
                        </a:lnTo>
                        <a:lnTo>
                          <a:pt x="86" y="255"/>
                        </a:lnTo>
                        <a:lnTo>
                          <a:pt x="202" y="107"/>
                        </a:lnTo>
                        <a:lnTo>
                          <a:pt x="146" y="0"/>
                        </a:lnTo>
                        <a:lnTo>
                          <a:pt x="0" y="93"/>
                        </a:lnTo>
                        <a:close/>
                      </a:path>
                    </a:pathLst>
                  </a:custGeom>
                  <a:solidFill>
                    <a:srgbClr val="FFFFFF"/>
                  </a:solidFill>
                  <a:ln w="9525">
                    <a:noFill/>
                    <a:round/>
                    <a:headEnd/>
                    <a:tailEnd/>
                  </a:ln>
                </p:spPr>
                <p:txBody>
                  <a:bodyPr/>
                  <a:lstStyle/>
                  <a:p>
                    <a:endParaRPr lang="en-GB"/>
                  </a:p>
                </p:txBody>
              </p:sp>
              <p:sp>
                <p:nvSpPr>
                  <p:cNvPr id="364553" name="Freeform 9"/>
                  <p:cNvSpPr>
                    <a:spLocks/>
                  </p:cNvSpPr>
                  <p:nvPr/>
                </p:nvSpPr>
                <p:spPr bwMode="auto">
                  <a:xfrm>
                    <a:off x="2708" y="2652"/>
                    <a:ext cx="87" cy="177"/>
                  </a:xfrm>
                  <a:custGeom>
                    <a:avLst/>
                    <a:gdLst/>
                    <a:ahLst/>
                    <a:cxnLst>
                      <a:cxn ang="0">
                        <a:pos x="174" y="165"/>
                      </a:cxn>
                      <a:cxn ang="0">
                        <a:pos x="160" y="181"/>
                      </a:cxn>
                      <a:cxn ang="0">
                        <a:pos x="144" y="231"/>
                      </a:cxn>
                      <a:cxn ang="0">
                        <a:pos x="120" y="291"/>
                      </a:cxn>
                      <a:cxn ang="0">
                        <a:pos x="96" y="355"/>
                      </a:cxn>
                      <a:cxn ang="0">
                        <a:pos x="42" y="247"/>
                      </a:cxn>
                      <a:cxn ang="0">
                        <a:pos x="12" y="137"/>
                      </a:cxn>
                      <a:cxn ang="0">
                        <a:pos x="0" y="32"/>
                      </a:cxn>
                      <a:cxn ang="0">
                        <a:pos x="0" y="0"/>
                      </a:cxn>
                      <a:cxn ang="0">
                        <a:pos x="42" y="0"/>
                      </a:cxn>
                      <a:cxn ang="0">
                        <a:pos x="174" y="165"/>
                      </a:cxn>
                    </a:cxnLst>
                    <a:rect l="0" t="0" r="r" b="b"/>
                    <a:pathLst>
                      <a:path w="174" h="355">
                        <a:moveTo>
                          <a:pt x="174" y="165"/>
                        </a:moveTo>
                        <a:lnTo>
                          <a:pt x="160" y="181"/>
                        </a:lnTo>
                        <a:lnTo>
                          <a:pt x="144" y="231"/>
                        </a:lnTo>
                        <a:lnTo>
                          <a:pt x="120" y="291"/>
                        </a:lnTo>
                        <a:lnTo>
                          <a:pt x="96" y="355"/>
                        </a:lnTo>
                        <a:lnTo>
                          <a:pt x="42" y="247"/>
                        </a:lnTo>
                        <a:lnTo>
                          <a:pt x="12" y="137"/>
                        </a:lnTo>
                        <a:lnTo>
                          <a:pt x="0" y="32"/>
                        </a:lnTo>
                        <a:lnTo>
                          <a:pt x="0" y="0"/>
                        </a:lnTo>
                        <a:lnTo>
                          <a:pt x="42" y="0"/>
                        </a:lnTo>
                        <a:lnTo>
                          <a:pt x="174" y="165"/>
                        </a:lnTo>
                        <a:close/>
                      </a:path>
                    </a:pathLst>
                  </a:custGeom>
                  <a:solidFill>
                    <a:srgbClr val="FFFFFF"/>
                  </a:solidFill>
                  <a:ln w="9525">
                    <a:noFill/>
                    <a:round/>
                    <a:headEnd/>
                    <a:tailEnd/>
                  </a:ln>
                </p:spPr>
                <p:txBody>
                  <a:bodyPr/>
                  <a:lstStyle/>
                  <a:p>
                    <a:endParaRPr lang="en-GB"/>
                  </a:p>
                </p:txBody>
              </p:sp>
              <p:grpSp>
                <p:nvGrpSpPr>
                  <p:cNvPr id="364554" name="Group 10"/>
                  <p:cNvGrpSpPr>
                    <a:grpSpLocks/>
                  </p:cNvGrpSpPr>
                  <p:nvPr/>
                </p:nvGrpSpPr>
                <p:grpSpPr bwMode="auto">
                  <a:xfrm>
                    <a:off x="2680" y="2939"/>
                    <a:ext cx="277" cy="367"/>
                    <a:chOff x="2680" y="2939"/>
                    <a:chExt cx="277" cy="367"/>
                  </a:xfrm>
                </p:grpSpPr>
                <p:sp>
                  <p:nvSpPr>
                    <p:cNvPr id="364555" name="Freeform 11"/>
                    <p:cNvSpPr>
                      <a:spLocks/>
                    </p:cNvSpPr>
                    <p:nvPr/>
                  </p:nvSpPr>
                  <p:spPr bwMode="auto">
                    <a:xfrm>
                      <a:off x="2710" y="2939"/>
                      <a:ext cx="208" cy="204"/>
                    </a:xfrm>
                    <a:custGeom>
                      <a:avLst/>
                      <a:gdLst/>
                      <a:ahLst/>
                      <a:cxnLst>
                        <a:cxn ang="0">
                          <a:pos x="418" y="0"/>
                        </a:cxn>
                        <a:cxn ang="0">
                          <a:pos x="362" y="6"/>
                        </a:cxn>
                        <a:cxn ang="0">
                          <a:pos x="314" y="20"/>
                        </a:cxn>
                        <a:cxn ang="0">
                          <a:pos x="228" y="61"/>
                        </a:cxn>
                        <a:cxn ang="0">
                          <a:pos x="134" y="139"/>
                        </a:cxn>
                        <a:cxn ang="0">
                          <a:pos x="96" y="175"/>
                        </a:cxn>
                        <a:cxn ang="0">
                          <a:pos x="72" y="223"/>
                        </a:cxn>
                        <a:cxn ang="0">
                          <a:pos x="38" y="269"/>
                        </a:cxn>
                        <a:cxn ang="0">
                          <a:pos x="20" y="301"/>
                        </a:cxn>
                        <a:cxn ang="0">
                          <a:pos x="8" y="352"/>
                        </a:cxn>
                        <a:cxn ang="0">
                          <a:pos x="0" y="390"/>
                        </a:cxn>
                        <a:cxn ang="0">
                          <a:pos x="8" y="408"/>
                        </a:cxn>
                        <a:cxn ang="0">
                          <a:pos x="24" y="408"/>
                        </a:cxn>
                        <a:cxn ang="0">
                          <a:pos x="32" y="384"/>
                        </a:cxn>
                        <a:cxn ang="0">
                          <a:pos x="66" y="342"/>
                        </a:cxn>
                        <a:cxn ang="0">
                          <a:pos x="90" y="277"/>
                        </a:cxn>
                        <a:cxn ang="0">
                          <a:pos x="110" y="241"/>
                        </a:cxn>
                        <a:cxn ang="0">
                          <a:pos x="144" y="183"/>
                        </a:cxn>
                        <a:cxn ang="0">
                          <a:pos x="192" y="119"/>
                        </a:cxn>
                        <a:cxn ang="0">
                          <a:pos x="286" y="56"/>
                        </a:cxn>
                        <a:cxn ang="0">
                          <a:pos x="344" y="26"/>
                        </a:cxn>
                        <a:cxn ang="0">
                          <a:pos x="418" y="0"/>
                        </a:cxn>
                      </a:cxnLst>
                      <a:rect l="0" t="0" r="r" b="b"/>
                      <a:pathLst>
                        <a:path w="418" h="408">
                          <a:moveTo>
                            <a:pt x="418" y="0"/>
                          </a:moveTo>
                          <a:lnTo>
                            <a:pt x="362" y="6"/>
                          </a:lnTo>
                          <a:lnTo>
                            <a:pt x="314" y="20"/>
                          </a:lnTo>
                          <a:lnTo>
                            <a:pt x="228" y="61"/>
                          </a:lnTo>
                          <a:lnTo>
                            <a:pt x="134" y="139"/>
                          </a:lnTo>
                          <a:lnTo>
                            <a:pt x="96" y="175"/>
                          </a:lnTo>
                          <a:lnTo>
                            <a:pt x="72" y="223"/>
                          </a:lnTo>
                          <a:lnTo>
                            <a:pt x="38" y="269"/>
                          </a:lnTo>
                          <a:lnTo>
                            <a:pt x="20" y="301"/>
                          </a:lnTo>
                          <a:lnTo>
                            <a:pt x="8" y="352"/>
                          </a:lnTo>
                          <a:lnTo>
                            <a:pt x="0" y="390"/>
                          </a:lnTo>
                          <a:lnTo>
                            <a:pt x="8" y="408"/>
                          </a:lnTo>
                          <a:lnTo>
                            <a:pt x="24" y="408"/>
                          </a:lnTo>
                          <a:lnTo>
                            <a:pt x="32" y="384"/>
                          </a:lnTo>
                          <a:lnTo>
                            <a:pt x="66" y="342"/>
                          </a:lnTo>
                          <a:lnTo>
                            <a:pt x="90" y="277"/>
                          </a:lnTo>
                          <a:lnTo>
                            <a:pt x="110" y="241"/>
                          </a:lnTo>
                          <a:lnTo>
                            <a:pt x="144" y="183"/>
                          </a:lnTo>
                          <a:lnTo>
                            <a:pt x="192" y="119"/>
                          </a:lnTo>
                          <a:lnTo>
                            <a:pt x="286" y="56"/>
                          </a:lnTo>
                          <a:lnTo>
                            <a:pt x="344" y="26"/>
                          </a:lnTo>
                          <a:lnTo>
                            <a:pt x="418" y="0"/>
                          </a:lnTo>
                          <a:close/>
                        </a:path>
                      </a:pathLst>
                    </a:custGeom>
                    <a:solidFill>
                      <a:srgbClr val="C0C0C0"/>
                    </a:solidFill>
                    <a:ln w="9525">
                      <a:noFill/>
                      <a:round/>
                      <a:headEnd/>
                      <a:tailEnd/>
                    </a:ln>
                  </p:spPr>
                  <p:txBody>
                    <a:bodyPr/>
                    <a:lstStyle/>
                    <a:p>
                      <a:endParaRPr lang="en-GB"/>
                    </a:p>
                  </p:txBody>
                </p:sp>
                <p:sp>
                  <p:nvSpPr>
                    <p:cNvPr id="364556" name="Freeform 12"/>
                    <p:cNvSpPr>
                      <a:spLocks/>
                    </p:cNvSpPr>
                    <p:nvPr/>
                  </p:nvSpPr>
                  <p:spPr bwMode="auto">
                    <a:xfrm>
                      <a:off x="2680" y="3034"/>
                      <a:ext cx="277" cy="272"/>
                    </a:xfrm>
                    <a:custGeom>
                      <a:avLst/>
                      <a:gdLst/>
                      <a:ahLst/>
                      <a:cxnLst>
                        <a:cxn ang="0">
                          <a:pos x="549" y="0"/>
                        </a:cxn>
                        <a:cxn ang="0">
                          <a:pos x="477" y="78"/>
                        </a:cxn>
                        <a:cxn ang="0">
                          <a:pos x="433" y="102"/>
                        </a:cxn>
                        <a:cxn ang="0">
                          <a:pos x="397" y="114"/>
                        </a:cxn>
                        <a:cxn ang="0">
                          <a:pos x="351" y="145"/>
                        </a:cxn>
                        <a:cxn ang="0">
                          <a:pos x="191" y="253"/>
                        </a:cxn>
                        <a:cxn ang="0">
                          <a:pos x="157" y="289"/>
                        </a:cxn>
                        <a:cxn ang="0">
                          <a:pos x="107" y="325"/>
                        </a:cxn>
                        <a:cxn ang="0">
                          <a:pos x="71" y="349"/>
                        </a:cxn>
                        <a:cxn ang="0">
                          <a:pos x="36" y="373"/>
                        </a:cxn>
                        <a:cxn ang="0">
                          <a:pos x="6" y="394"/>
                        </a:cxn>
                        <a:cxn ang="0">
                          <a:pos x="0" y="412"/>
                        </a:cxn>
                        <a:cxn ang="0">
                          <a:pos x="2" y="430"/>
                        </a:cxn>
                        <a:cxn ang="0">
                          <a:pos x="20" y="430"/>
                        </a:cxn>
                        <a:cxn ang="0">
                          <a:pos x="49" y="412"/>
                        </a:cxn>
                        <a:cxn ang="0">
                          <a:pos x="83" y="390"/>
                        </a:cxn>
                        <a:cxn ang="0">
                          <a:pos x="113" y="371"/>
                        </a:cxn>
                        <a:cxn ang="0">
                          <a:pos x="109" y="402"/>
                        </a:cxn>
                        <a:cxn ang="0">
                          <a:pos x="85" y="438"/>
                        </a:cxn>
                        <a:cxn ang="0">
                          <a:pos x="65" y="454"/>
                        </a:cxn>
                        <a:cxn ang="0">
                          <a:pos x="59" y="468"/>
                        </a:cxn>
                        <a:cxn ang="0">
                          <a:pos x="36" y="490"/>
                        </a:cxn>
                        <a:cxn ang="0">
                          <a:pos x="14" y="520"/>
                        </a:cxn>
                        <a:cxn ang="0">
                          <a:pos x="18" y="544"/>
                        </a:cxn>
                        <a:cxn ang="0">
                          <a:pos x="83" y="538"/>
                        </a:cxn>
                        <a:cxn ang="0">
                          <a:pos x="101" y="498"/>
                        </a:cxn>
                        <a:cxn ang="0">
                          <a:pos x="143" y="456"/>
                        </a:cxn>
                        <a:cxn ang="0">
                          <a:pos x="137" y="426"/>
                        </a:cxn>
                        <a:cxn ang="0">
                          <a:pos x="191" y="383"/>
                        </a:cxn>
                        <a:cxn ang="0">
                          <a:pos x="487" y="179"/>
                        </a:cxn>
                        <a:cxn ang="0">
                          <a:pos x="435" y="173"/>
                        </a:cxn>
                        <a:cxn ang="0">
                          <a:pos x="417" y="133"/>
                        </a:cxn>
                        <a:cxn ang="0">
                          <a:pos x="463" y="120"/>
                        </a:cxn>
                        <a:cxn ang="0">
                          <a:pos x="477" y="108"/>
                        </a:cxn>
                        <a:cxn ang="0">
                          <a:pos x="493" y="108"/>
                        </a:cxn>
                        <a:cxn ang="0">
                          <a:pos x="555" y="26"/>
                        </a:cxn>
                        <a:cxn ang="0">
                          <a:pos x="549" y="0"/>
                        </a:cxn>
                      </a:cxnLst>
                      <a:rect l="0" t="0" r="r" b="b"/>
                      <a:pathLst>
                        <a:path w="555" h="544">
                          <a:moveTo>
                            <a:pt x="549" y="0"/>
                          </a:moveTo>
                          <a:lnTo>
                            <a:pt x="477" y="78"/>
                          </a:lnTo>
                          <a:lnTo>
                            <a:pt x="433" y="102"/>
                          </a:lnTo>
                          <a:lnTo>
                            <a:pt x="397" y="114"/>
                          </a:lnTo>
                          <a:lnTo>
                            <a:pt x="351" y="145"/>
                          </a:lnTo>
                          <a:lnTo>
                            <a:pt x="191" y="253"/>
                          </a:lnTo>
                          <a:lnTo>
                            <a:pt x="157" y="289"/>
                          </a:lnTo>
                          <a:lnTo>
                            <a:pt x="107" y="325"/>
                          </a:lnTo>
                          <a:lnTo>
                            <a:pt x="71" y="349"/>
                          </a:lnTo>
                          <a:lnTo>
                            <a:pt x="36" y="373"/>
                          </a:lnTo>
                          <a:lnTo>
                            <a:pt x="6" y="394"/>
                          </a:lnTo>
                          <a:lnTo>
                            <a:pt x="0" y="412"/>
                          </a:lnTo>
                          <a:lnTo>
                            <a:pt x="2" y="430"/>
                          </a:lnTo>
                          <a:lnTo>
                            <a:pt x="20" y="430"/>
                          </a:lnTo>
                          <a:lnTo>
                            <a:pt x="49" y="412"/>
                          </a:lnTo>
                          <a:lnTo>
                            <a:pt x="83" y="390"/>
                          </a:lnTo>
                          <a:lnTo>
                            <a:pt x="113" y="371"/>
                          </a:lnTo>
                          <a:lnTo>
                            <a:pt x="109" y="402"/>
                          </a:lnTo>
                          <a:lnTo>
                            <a:pt x="85" y="438"/>
                          </a:lnTo>
                          <a:lnTo>
                            <a:pt x="65" y="454"/>
                          </a:lnTo>
                          <a:lnTo>
                            <a:pt x="59" y="468"/>
                          </a:lnTo>
                          <a:lnTo>
                            <a:pt x="36" y="490"/>
                          </a:lnTo>
                          <a:lnTo>
                            <a:pt x="14" y="520"/>
                          </a:lnTo>
                          <a:lnTo>
                            <a:pt x="18" y="544"/>
                          </a:lnTo>
                          <a:lnTo>
                            <a:pt x="83" y="538"/>
                          </a:lnTo>
                          <a:lnTo>
                            <a:pt x="101" y="498"/>
                          </a:lnTo>
                          <a:lnTo>
                            <a:pt x="143" y="456"/>
                          </a:lnTo>
                          <a:lnTo>
                            <a:pt x="137" y="426"/>
                          </a:lnTo>
                          <a:lnTo>
                            <a:pt x="191" y="383"/>
                          </a:lnTo>
                          <a:lnTo>
                            <a:pt x="487" y="179"/>
                          </a:lnTo>
                          <a:lnTo>
                            <a:pt x="435" y="173"/>
                          </a:lnTo>
                          <a:lnTo>
                            <a:pt x="417" y="133"/>
                          </a:lnTo>
                          <a:lnTo>
                            <a:pt x="463" y="120"/>
                          </a:lnTo>
                          <a:lnTo>
                            <a:pt x="477" y="108"/>
                          </a:lnTo>
                          <a:lnTo>
                            <a:pt x="493" y="108"/>
                          </a:lnTo>
                          <a:lnTo>
                            <a:pt x="555" y="26"/>
                          </a:lnTo>
                          <a:lnTo>
                            <a:pt x="549" y="0"/>
                          </a:lnTo>
                          <a:close/>
                        </a:path>
                      </a:pathLst>
                    </a:custGeom>
                    <a:solidFill>
                      <a:srgbClr val="C0C0C0"/>
                    </a:solidFill>
                    <a:ln w="9525">
                      <a:noFill/>
                      <a:round/>
                      <a:headEnd/>
                      <a:tailEnd/>
                    </a:ln>
                  </p:spPr>
                  <p:txBody>
                    <a:bodyPr/>
                    <a:lstStyle/>
                    <a:p>
                      <a:endParaRPr lang="en-GB"/>
                    </a:p>
                  </p:txBody>
                </p:sp>
              </p:grpSp>
              <p:sp>
                <p:nvSpPr>
                  <p:cNvPr id="364557" name="Freeform 13"/>
                  <p:cNvSpPr>
                    <a:spLocks/>
                  </p:cNvSpPr>
                  <p:nvPr/>
                </p:nvSpPr>
                <p:spPr bwMode="auto">
                  <a:xfrm>
                    <a:off x="2773" y="2736"/>
                    <a:ext cx="126" cy="570"/>
                  </a:xfrm>
                  <a:custGeom>
                    <a:avLst/>
                    <a:gdLst/>
                    <a:ahLst/>
                    <a:cxnLst>
                      <a:cxn ang="0">
                        <a:pos x="42" y="0"/>
                      </a:cxn>
                      <a:cxn ang="0">
                        <a:pos x="72" y="30"/>
                      </a:cxn>
                      <a:cxn ang="0">
                        <a:pos x="98" y="42"/>
                      </a:cxn>
                      <a:cxn ang="0">
                        <a:pos x="140" y="38"/>
                      </a:cxn>
                      <a:cxn ang="0">
                        <a:pos x="172" y="26"/>
                      </a:cxn>
                      <a:cxn ang="0">
                        <a:pos x="184" y="50"/>
                      </a:cxn>
                      <a:cxn ang="0">
                        <a:pos x="184" y="80"/>
                      </a:cxn>
                      <a:cxn ang="0">
                        <a:pos x="176" y="102"/>
                      </a:cxn>
                      <a:cxn ang="0">
                        <a:pos x="164" y="114"/>
                      </a:cxn>
                      <a:cxn ang="0">
                        <a:pos x="136" y="138"/>
                      </a:cxn>
                      <a:cxn ang="0">
                        <a:pos x="184" y="200"/>
                      </a:cxn>
                      <a:cxn ang="0">
                        <a:pos x="206" y="239"/>
                      </a:cxn>
                      <a:cxn ang="0">
                        <a:pos x="218" y="275"/>
                      </a:cxn>
                      <a:cxn ang="0">
                        <a:pos x="224" y="365"/>
                      </a:cxn>
                      <a:cxn ang="0">
                        <a:pos x="244" y="562"/>
                      </a:cxn>
                      <a:cxn ang="0">
                        <a:pos x="254" y="676"/>
                      </a:cxn>
                      <a:cxn ang="0">
                        <a:pos x="254" y="813"/>
                      </a:cxn>
                      <a:cxn ang="0">
                        <a:pos x="250" y="969"/>
                      </a:cxn>
                      <a:cxn ang="0">
                        <a:pos x="246" y="1142"/>
                      </a:cxn>
                      <a:cxn ang="0">
                        <a:pos x="6" y="1140"/>
                      </a:cxn>
                      <a:cxn ang="0">
                        <a:pos x="0" y="965"/>
                      </a:cxn>
                      <a:cxn ang="0">
                        <a:pos x="6" y="863"/>
                      </a:cxn>
                      <a:cxn ang="0">
                        <a:pos x="14" y="737"/>
                      </a:cxn>
                      <a:cxn ang="0">
                        <a:pos x="14" y="526"/>
                      </a:cxn>
                      <a:cxn ang="0">
                        <a:pos x="14" y="457"/>
                      </a:cxn>
                      <a:cxn ang="0">
                        <a:pos x="20" y="287"/>
                      </a:cxn>
                      <a:cxn ang="0">
                        <a:pos x="32" y="235"/>
                      </a:cxn>
                      <a:cxn ang="0">
                        <a:pos x="60" y="144"/>
                      </a:cxn>
                      <a:cxn ang="0">
                        <a:pos x="26" y="98"/>
                      </a:cxn>
                      <a:cxn ang="0">
                        <a:pos x="12" y="74"/>
                      </a:cxn>
                      <a:cxn ang="0">
                        <a:pos x="42" y="0"/>
                      </a:cxn>
                    </a:cxnLst>
                    <a:rect l="0" t="0" r="r" b="b"/>
                    <a:pathLst>
                      <a:path w="254" h="1142">
                        <a:moveTo>
                          <a:pt x="42" y="0"/>
                        </a:moveTo>
                        <a:lnTo>
                          <a:pt x="72" y="30"/>
                        </a:lnTo>
                        <a:lnTo>
                          <a:pt x="98" y="42"/>
                        </a:lnTo>
                        <a:lnTo>
                          <a:pt x="140" y="38"/>
                        </a:lnTo>
                        <a:lnTo>
                          <a:pt x="172" y="26"/>
                        </a:lnTo>
                        <a:lnTo>
                          <a:pt x="184" y="50"/>
                        </a:lnTo>
                        <a:lnTo>
                          <a:pt x="184" y="80"/>
                        </a:lnTo>
                        <a:lnTo>
                          <a:pt x="176" y="102"/>
                        </a:lnTo>
                        <a:lnTo>
                          <a:pt x="164" y="114"/>
                        </a:lnTo>
                        <a:lnTo>
                          <a:pt x="136" y="138"/>
                        </a:lnTo>
                        <a:lnTo>
                          <a:pt x="184" y="200"/>
                        </a:lnTo>
                        <a:lnTo>
                          <a:pt x="206" y="239"/>
                        </a:lnTo>
                        <a:lnTo>
                          <a:pt x="218" y="275"/>
                        </a:lnTo>
                        <a:lnTo>
                          <a:pt x="224" y="365"/>
                        </a:lnTo>
                        <a:lnTo>
                          <a:pt x="244" y="562"/>
                        </a:lnTo>
                        <a:lnTo>
                          <a:pt x="254" y="676"/>
                        </a:lnTo>
                        <a:lnTo>
                          <a:pt x="254" y="813"/>
                        </a:lnTo>
                        <a:lnTo>
                          <a:pt x="250" y="969"/>
                        </a:lnTo>
                        <a:lnTo>
                          <a:pt x="246" y="1142"/>
                        </a:lnTo>
                        <a:lnTo>
                          <a:pt x="6" y="1140"/>
                        </a:lnTo>
                        <a:lnTo>
                          <a:pt x="0" y="965"/>
                        </a:lnTo>
                        <a:lnTo>
                          <a:pt x="6" y="863"/>
                        </a:lnTo>
                        <a:lnTo>
                          <a:pt x="14" y="737"/>
                        </a:lnTo>
                        <a:lnTo>
                          <a:pt x="14" y="526"/>
                        </a:lnTo>
                        <a:lnTo>
                          <a:pt x="14" y="457"/>
                        </a:lnTo>
                        <a:lnTo>
                          <a:pt x="20" y="287"/>
                        </a:lnTo>
                        <a:lnTo>
                          <a:pt x="32" y="235"/>
                        </a:lnTo>
                        <a:lnTo>
                          <a:pt x="60" y="144"/>
                        </a:lnTo>
                        <a:lnTo>
                          <a:pt x="26" y="98"/>
                        </a:lnTo>
                        <a:lnTo>
                          <a:pt x="12" y="74"/>
                        </a:lnTo>
                        <a:lnTo>
                          <a:pt x="42" y="0"/>
                        </a:lnTo>
                        <a:close/>
                      </a:path>
                    </a:pathLst>
                  </a:custGeom>
                  <a:solidFill>
                    <a:srgbClr val="0000FF"/>
                  </a:solidFill>
                  <a:ln w="9525">
                    <a:noFill/>
                    <a:round/>
                    <a:headEnd/>
                    <a:tailEnd/>
                  </a:ln>
                </p:spPr>
                <p:txBody>
                  <a:bodyPr/>
                  <a:lstStyle/>
                  <a:p>
                    <a:endParaRPr lang="en-GB"/>
                  </a:p>
                </p:txBody>
              </p:sp>
            </p:grpSp>
            <p:grpSp>
              <p:nvGrpSpPr>
                <p:cNvPr id="364558" name="Group 14"/>
                <p:cNvGrpSpPr>
                  <a:grpSpLocks/>
                </p:cNvGrpSpPr>
                <p:nvPr/>
              </p:nvGrpSpPr>
              <p:grpSpPr bwMode="auto">
                <a:xfrm>
                  <a:off x="2268" y="2610"/>
                  <a:ext cx="1114" cy="750"/>
                  <a:chOff x="2268" y="2610"/>
                  <a:chExt cx="1114" cy="750"/>
                </a:xfrm>
              </p:grpSpPr>
              <p:grpSp>
                <p:nvGrpSpPr>
                  <p:cNvPr id="364559" name="Group 15"/>
                  <p:cNvGrpSpPr>
                    <a:grpSpLocks/>
                  </p:cNvGrpSpPr>
                  <p:nvPr/>
                </p:nvGrpSpPr>
                <p:grpSpPr bwMode="auto">
                  <a:xfrm>
                    <a:off x="2268" y="2629"/>
                    <a:ext cx="473" cy="731"/>
                    <a:chOff x="2268" y="2629"/>
                    <a:chExt cx="473" cy="731"/>
                  </a:xfrm>
                </p:grpSpPr>
                <p:sp>
                  <p:nvSpPr>
                    <p:cNvPr id="364560" name="Freeform 16"/>
                    <p:cNvSpPr>
                      <a:spLocks/>
                    </p:cNvSpPr>
                    <p:nvPr/>
                  </p:nvSpPr>
                  <p:spPr bwMode="auto">
                    <a:xfrm>
                      <a:off x="2268" y="2638"/>
                      <a:ext cx="467" cy="722"/>
                    </a:xfrm>
                    <a:custGeom>
                      <a:avLst/>
                      <a:gdLst/>
                      <a:ahLst/>
                      <a:cxnLst>
                        <a:cxn ang="0">
                          <a:pos x="829" y="0"/>
                        </a:cxn>
                        <a:cxn ang="0">
                          <a:pos x="795" y="46"/>
                        </a:cxn>
                        <a:cxn ang="0">
                          <a:pos x="705" y="76"/>
                        </a:cxn>
                        <a:cxn ang="0">
                          <a:pos x="631" y="94"/>
                        </a:cxn>
                        <a:cxn ang="0">
                          <a:pos x="567" y="102"/>
                        </a:cxn>
                        <a:cxn ang="0">
                          <a:pos x="453" y="120"/>
                        </a:cxn>
                        <a:cxn ang="0">
                          <a:pos x="413" y="136"/>
                        </a:cxn>
                        <a:cxn ang="0">
                          <a:pos x="399" y="143"/>
                        </a:cxn>
                        <a:cxn ang="0">
                          <a:pos x="389" y="155"/>
                        </a:cxn>
                        <a:cxn ang="0">
                          <a:pos x="359" y="299"/>
                        </a:cxn>
                        <a:cxn ang="0">
                          <a:pos x="339" y="375"/>
                        </a:cxn>
                        <a:cxn ang="0">
                          <a:pos x="316" y="452"/>
                        </a:cxn>
                        <a:cxn ang="0">
                          <a:pos x="304" y="494"/>
                        </a:cxn>
                        <a:cxn ang="0">
                          <a:pos x="294" y="500"/>
                        </a:cxn>
                        <a:cxn ang="0">
                          <a:pos x="272" y="514"/>
                        </a:cxn>
                        <a:cxn ang="0">
                          <a:pos x="266" y="534"/>
                        </a:cxn>
                        <a:cxn ang="0">
                          <a:pos x="250" y="566"/>
                        </a:cxn>
                        <a:cxn ang="0">
                          <a:pos x="196" y="707"/>
                        </a:cxn>
                        <a:cxn ang="0">
                          <a:pos x="188" y="761"/>
                        </a:cxn>
                        <a:cxn ang="0">
                          <a:pos x="174" y="795"/>
                        </a:cxn>
                        <a:cxn ang="0">
                          <a:pos x="108" y="865"/>
                        </a:cxn>
                        <a:cxn ang="0">
                          <a:pos x="94" y="899"/>
                        </a:cxn>
                        <a:cxn ang="0">
                          <a:pos x="76" y="928"/>
                        </a:cxn>
                        <a:cxn ang="0">
                          <a:pos x="62" y="954"/>
                        </a:cxn>
                        <a:cxn ang="0">
                          <a:pos x="48" y="984"/>
                        </a:cxn>
                        <a:cxn ang="0">
                          <a:pos x="28" y="1040"/>
                        </a:cxn>
                        <a:cxn ang="0">
                          <a:pos x="8" y="1088"/>
                        </a:cxn>
                        <a:cxn ang="0">
                          <a:pos x="0" y="1118"/>
                        </a:cxn>
                        <a:cxn ang="0">
                          <a:pos x="4" y="1154"/>
                        </a:cxn>
                        <a:cxn ang="0">
                          <a:pos x="6" y="1185"/>
                        </a:cxn>
                        <a:cxn ang="0">
                          <a:pos x="16" y="1225"/>
                        </a:cxn>
                        <a:cxn ang="0">
                          <a:pos x="32" y="1255"/>
                        </a:cxn>
                        <a:cxn ang="0">
                          <a:pos x="44" y="1285"/>
                        </a:cxn>
                        <a:cxn ang="0">
                          <a:pos x="80" y="1317"/>
                        </a:cxn>
                        <a:cxn ang="0">
                          <a:pos x="381" y="1325"/>
                        </a:cxn>
                        <a:cxn ang="0">
                          <a:pos x="447" y="1142"/>
                        </a:cxn>
                        <a:cxn ang="0">
                          <a:pos x="501" y="1054"/>
                        </a:cxn>
                        <a:cxn ang="0">
                          <a:pos x="533" y="928"/>
                        </a:cxn>
                        <a:cxn ang="0">
                          <a:pos x="483" y="1176"/>
                        </a:cxn>
                        <a:cxn ang="0">
                          <a:pos x="463" y="1261"/>
                        </a:cxn>
                        <a:cxn ang="0">
                          <a:pos x="445" y="1357"/>
                        </a:cxn>
                        <a:cxn ang="0">
                          <a:pos x="411" y="1444"/>
                        </a:cxn>
                        <a:cxn ang="0">
                          <a:pos x="645" y="1444"/>
                        </a:cxn>
                        <a:cxn ang="0">
                          <a:pos x="723" y="1307"/>
                        </a:cxn>
                        <a:cxn ang="0">
                          <a:pos x="767" y="1239"/>
                        </a:cxn>
                        <a:cxn ang="0">
                          <a:pos x="803" y="1158"/>
                        </a:cxn>
                        <a:cxn ang="0">
                          <a:pos x="845" y="1054"/>
                        </a:cxn>
                        <a:cxn ang="0">
                          <a:pos x="862" y="954"/>
                        </a:cxn>
                        <a:cxn ang="0">
                          <a:pos x="882" y="867"/>
                        </a:cxn>
                        <a:cxn ang="0">
                          <a:pos x="904" y="767"/>
                        </a:cxn>
                        <a:cxn ang="0">
                          <a:pos x="920" y="669"/>
                        </a:cxn>
                        <a:cxn ang="0">
                          <a:pos x="934" y="558"/>
                        </a:cxn>
                        <a:cxn ang="0">
                          <a:pos x="934" y="482"/>
                        </a:cxn>
                        <a:cxn ang="0">
                          <a:pos x="934" y="410"/>
                        </a:cxn>
                        <a:cxn ang="0">
                          <a:pos x="934" y="307"/>
                        </a:cxn>
                        <a:cxn ang="0">
                          <a:pos x="934" y="243"/>
                        </a:cxn>
                        <a:cxn ang="0">
                          <a:pos x="902" y="26"/>
                        </a:cxn>
                        <a:cxn ang="0">
                          <a:pos x="829" y="0"/>
                        </a:cxn>
                      </a:cxnLst>
                      <a:rect l="0" t="0" r="r" b="b"/>
                      <a:pathLst>
                        <a:path w="934" h="1444">
                          <a:moveTo>
                            <a:pt x="829" y="0"/>
                          </a:moveTo>
                          <a:lnTo>
                            <a:pt x="795" y="46"/>
                          </a:lnTo>
                          <a:lnTo>
                            <a:pt x="705" y="76"/>
                          </a:lnTo>
                          <a:lnTo>
                            <a:pt x="631" y="94"/>
                          </a:lnTo>
                          <a:lnTo>
                            <a:pt x="567" y="102"/>
                          </a:lnTo>
                          <a:lnTo>
                            <a:pt x="453" y="120"/>
                          </a:lnTo>
                          <a:lnTo>
                            <a:pt x="413" y="136"/>
                          </a:lnTo>
                          <a:lnTo>
                            <a:pt x="399" y="143"/>
                          </a:lnTo>
                          <a:lnTo>
                            <a:pt x="389" y="155"/>
                          </a:lnTo>
                          <a:lnTo>
                            <a:pt x="359" y="299"/>
                          </a:lnTo>
                          <a:lnTo>
                            <a:pt x="339" y="375"/>
                          </a:lnTo>
                          <a:lnTo>
                            <a:pt x="316" y="452"/>
                          </a:lnTo>
                          <a:lnTo>
                            <a:pt x="304" y="494"/>
                          </a:lnTo>
                          <a:lnTo>
                            <a:pt x="294" y="500"/>
                          </a:lnTo>
                          <a:lnTo>
                            <a:pt x="272" y="514"/>
                          </a:lnTo>
                          <a:lnTo>
                            <a:pt x="266" y="534"/>
                          </a:lnTo>
                          <a:lnTo>
                            <a:pt x="250" y="566"/>
                          </a:lnTo>
                          <a:lnTo>
                            <a:pt x="196" y="707"/>
                          </a:lnTo>
                          <a:lnTo>
                            <a:pt x="188" y="761"/>
                          </a:lnTo>
                          <a:lnTo>
                            <a:pt x="174" y="795"/>
                          </a:lnTo>
                          <a:lnTo>
                            <a:pt x="108" y="865"/>
                          </a:lnTo>
                          <a:lnTo>
                            <a:pt x="94" y="899"/>
                          </a:lnTo>
                          <a:lnTo>
                            <a:pt x="76" y="928"/>
                          </a:lnTo>
                          <a:lnTo>
                            <a:pt x="62" y="954"/>
                          </a:lnTo>
                          <a:lnTo>
                            <a:pt x="48" y="984"/>
                          </a:lnTo>
                          <a:lnTo>
                            <a:pt x="28" y="1040"/>
                          </a:lnTo>
                          <a:lnTo>
                            <a:pt x="8" y="1088"/>
                          </a:lnTo>
                          <a:lnTo>
                            <a:pt x="0" y="1118"/>
                          </a:lnTo>
                          <a:lnTo>
                            <a:pt x="4" y="1154"/>
                          </a:lnTo>
                          <a:lnTo>
                            <a:pt x="6" y="1185"/>
                          </a:lnTo>
                          <a:lnTo>
                            <a:pt x="16" y="1225"/>
                          </a:lnTo>
                          <a:lnTo>
                            <a:pt x="32" y="1255"/>
                          </a:lnTo>
                          <a:lnTo>
                            <a:pt x="44" y="1285"/>
                          </a:lnTo>
                          <a:lnTo>
                            <a:pt x="80" y="1317"/>
                          </a:lnTo>
                          <a:lnTo>
                            <a:pt x="381" y="1325"/>
                          </a:lnTo>
                          <a:lnTo>
                            <a:pt x="447" y="1142"/>
                          </a:lnTo>
                          <a:lnTo>
                            <a:pt x="501" y="1054"/>
                          </a:lnTo>
                          <a:lnTo>
                            <a:pt x="533" y="928"/>
                          </a:lnTo>
                          <a:lnTo>
                            <a:pt x="483" y="1176"/>
                          </a:lnTo>
                          <a:lnTo>
                            <a:pt x="463" y="1261"/>
                          </a:lnTo>
                          <a:lnTo>
                            <a:pt x="445" y="1357"/>
                          </a:lnTo>
                          <a:lnTo>
                            <a:pt x="411" y="1444"/>
                          </a:lnTo>
                          <a:lnTo>
                            <a:pt x="645" y="1444"/>
                          </a:lnTo>
                          <a:lnTo>
                            <a:pt x="723" y="1307"/>
                          </a:lnTo>
                          <a:lnTo>
                            <a:pt x="767" y="1239"/>
                          </a:lnTo>
                          <a:lnTo>
                            <a:pt x="803" y="1158"/>
                          </a:lnTo>
                          <a:lnTo>
                            <a:pt x="845" y="1054"/>
                          </a:lnTo>
                          <a:lnTo>
                            <a:pt x="862" y="954"/>
                          </a:lnTo>
                          <a:lnTo>
                            <a:pt x="882" y="867"/>
                          </a:lnTo>
                          <a:lnTo>
                            <a:pt x="904" y="767"/>
                          </a:lnTo>
                          <a:lnTo>
                            <a:pt x="920" y="669"/>
                          </a:lnTo>
                          <a:lnTo>
                            <a:pt x="934" y="558"/>
                          </a:lnTo>
                          <a:lnTo>
                            <a:pt x="934" y="482"/>
                          </a:lnTo>
                          <a:lnTo>
                            <a:pt x="934" y="410"/>
                          </a:lnTo>
                          <a:lnTo>
                            <a:pt x="934" y="307"/>
                          </a:lnTo>
                          <a:lnTo>
                            <a:pt x="934" y="243"/>
                          </a:lnTo>
                          <a:lnTo>
                            <a:pt x="902" y="26"/>
                          </a:lnTo>
                          <a:lnTo>
                            <a:pt x="829" y="0"/>
                          </a:lnTo>
                          <a:close/>
                        </a:path>
                      </a:pathLst>
                    </a:custGeom>
                    <a:solidFill>
                      <a:srgbClr val="7F7F7F"/>
                    </a:solidFill>
                    <a:ln w="9525">
                      <a:noFill/>
                      <a:round/>
                      <a:headEnd/>
                      <a:tailEnd/>
                    </a:ln>
                  </p:spPr>
                  <p:txBody>
                    <a:bodyPr/>
                    <a:lstStyle/>
                    <a:p>
                      <a:endParaRPr lang="en-GB"/>
                    </a:p>
                  </p:txBody>
                </p:sp>
                <p:sp>
                  <p:nvSpPr>
                    <p:cNvPr id="364561" name="Freeform 17"/>
                    <p:cNvSpPr>
                      <a:spLocks/>
                    </p:cNvSpPr>
                    <p:nvPr/>
                  </p:nvSpPr>
                  <p:spPr bwMode="auto">
                    <a:xfrm>
                      <a:off x="2384" y="2978"/>
                      <a:ext cx="199" cy="171"/>
                    </a:xfrm>
                    <a:custGeom>
                      <a:avLst/>
                      <a:gdLst/>
                      <a:ahLst/>
                      <a:cxnLst>
                        <a:cxn ang="0">
                          <a:pos x="133" y="0"/>
                        </a:cxn>
                        <a:cxn ang="0">
                          <a:pos x="175" y="12"/>
                        </a:cxn>
                        <a:cxn ang="0">
                          <a:pos x="205" y="20"/>
                        </a:cxn>
                        <a:cxn ang="0">
                          <a:pos x="223" y="36"/>
                        </a:cxn>
                        <a:cxn ang="0">
                          <a:pos x="245" y="48"/>
                        </a:cxn>
                        <a:cxn ang="0">
                          <a:pos x="263" y="60"/>
                        </a:cxn>
                        <a:cxn ang="0">
                          <a:pos x="283" y="74"/>
                        </a:cxn>
                        <a:cxn ang="0">
                          <a:pos x="311" y="32"/>
                        </a:cxn>
                        <a:cxn ang="0">
                          <a:pos x="313" y="86"/>
                        </a:cxn>
                        <a:cxn ang="0">
                          <a:pos x="323" y="122"/>
                        </a:cxn>
                        <a:cxn ang="0">
                          <a:pos x="355" y="90"/>
                        </a:cxn>
                        <a:cxn ang="0">
                          <a:pos x="379" y="62"/>
                        </a:cxn>
                        <a:cxn ang="0">
                          <a:pos x="397" y="42"/>
                        </a:cxn>
                        <a:cxn ang="0">
                          <a:pos x="397" y="84"/>
                        </a:cxn>
                        <a:cxn ang="0">
                          <a:pos x="379" y="132"/>
                        </a:cxn>
                        <a:cxn ang="0">
                          <a:pos x="361" y="174"/>
                        </a:cxn>
                        <a:cxn ang="0">
                          <a:pos x="335" y="200"/>
                        </a:cxn>
                        <a:cxn ang="0">
                          <a:pos x="319" y="218"/>
                        </a:cxn>
                        <a:cxn ang="0">
                          <a:pos x="295" y="218"/>
                        </a:cxn>
                        <a:cxn ang="0">
                          <a:pos x="259" y="341"/>
                        </a:cxn>
                        <a:cxn ang="0">
                          <a:pos x="221" y="343"/>
                        </a:cxn>
                        <a:cxn ang="0">
                          <a:pos x="185" y="331"/>
                        </a:cxn>
                        <a:cxn ang="0">
                          <a:pos x="157" y="317"/>
                        </a:cxn>
                        <a:cxn ang="0">
                          <a:pos x="193" y="299"/>
                        </a:cxn>
                        <a:cxn ang="0">
                          <a:pos x="203" y="293"/>
                        </a:cxn>
                        <a:cxn ang="0">
                          <a:pos x="125" y="218"/>
                        </a:cxn>
                        <a:cxn ang="0">
                          <a:pos x="84" y="210"/>
                        </a:cxn>
                        <a:cxn ang="0">
                          <a:pos x="26" y="212"/>
                        </a:cxn>
                        <a:cxn ang="0">
                          <a:pos x="14" y="212"/>
                        </a:cxn>
                        <a:cxn ang="0">
                          <a:pos x="0" y="198"/>
                        </a:cxn>
                        <a:cxn ang="0">
                          <a:pos x="0" y="174"/>
                        </a:cxn>
                        <a:cxn ang="0">
                          <a:pos x="78" y="174"/>
                        </a:cxn>
                        <a:cxn ang="0">
                          <a:pos x="102" y="176"/>
                        </a:cxn>
                        <a:cxn ang="0">
                          <a:pos x="96" y="182"/>
                        </a:cxn>
                        <a:cxn ang="0">
                          <a:pos x="131" y="206"/>
                        </a:cxn>
                        <a:cxn ang="0">
                          <a:pos x="173" y="241"/>
                        </a:cxn>
                        <a:cxn ang="0">
                          <a:pos x="203" y="265"/>
                        </a:cxn>
                        <a:cxn ang="0">
                          <a:pos x="235" y="212"/>
                        </a:cxn>
                        <a:cxn ang="0">
                          <a:pos x="235" y="194"/>
                        </a:cxn>
                        <a:cxn ang="0">
                          <a:pos x="229" y="146"/>
                        </a:cxn>
                        <a:cxn ang="0">
                          <a:pos x="259" y="156"/>
                        </a:cxn>
                        <a:cxn ang="0">
                          <a:pos x="275" y="138"/>
                        </a:cxn>
                        <a:cxn ang="0">
                          <a:pos x="251" y="114"/>
                        </a:cxn>
                        <a:cxn ang="0">
                          <a:pos x="227" y="90"/>
                        </a:cxn>
                        <a:cxn ang="0">
                          <a:pos x="187" y="62"/>
                        </a:cxn>
                        <a:cxn ang="0">
                          <a:pos x="167" y="30"/>
                        </a:cxn>
                        <a:cxn ang="0">
                          <a:pos x="133" y="0"/>
                        </a:cxn>
                      </a:cxnLst>
                      <a:rect l="0" t="0" r="r" b="b"/>
                      <a:pathLst>
                        <a:path w="397" h="343">
                          <a:moveTo>
                            <a:pt x="133" y="0"/>
                          </a:moveTo>
                          <a:lnTo>
                            <a:pt x="175" y="12"/>
                          </a:lnTo>
                          <a:lnTo>
                            <a:pt x="205" y="20"/>
                          </a:lnTo>
                          <a:lnTo>
                            <a:pt x="223" y="36"/>
                          </a:lnTo>
                          <a:lnTo>
                            <a:pt x="245" y="48"/>
                          </a:lnTo>
                          <a:lnTo>
                            <a:pt x="263" y="60"/>
                          </a:lnTo>
                          <a:lnTo>
                            <a:pt x="283" y="74"/>
                          </a:lnTo>
                          <a:lnTo>
                            <a:pt x="311" y="32"/>
                          </a:lnTo>
                          <a:lnTo>
                            <a:pt x="313" y="86"/>
                          </a:lnTo>
                          <a:lnTo>
                            <a:pt x="323" y="122"/>
                          </a:lnTo>
                          <a:lnTo>
                            <a:pt x="355" y="90"/>
                          </a:lnTo>
                          <a:lnTo>
                            <a:pt x="379" y="62"/>
                          </a:lnTo>
                          <a:lnTo>
                            <a:pt x="397" y="42"/>
                          </a:lnTo>
                          <a:lnTo>
                            <a:pt x="397" y="84"/>
                          </a:lnTo>
                          <a:lnTo>
                            <a:pt x="379" y="132"/>
                          </a:lnTo>
                          <a:lnTo>
                            <a:pt x="361" y="174"/>
                          </a:lnTo>
                          <a:lnTo>
                            <a:pt x="335" y="200"/>
                          </a:lnTo>
                          <a:lnTo>
                            <a:pt x="319" y="218"/>
                          </a:lnTo>
                          <a:lnTo>
                            <a:pt x="295" y="218"/>
                          </a:lnTo>
                          <a:lnTo>
                            <a:pt x="259" y="341"/>
                          </a:lnTo>
                          <a:lnTo>
                            <a:pt x="221" y="343"/>
                          </a:lnTo>
                          <a:lnTo>
                            <a:pt x="185" y="331"/>
                          </a:lnTo>
                          <a:lnTo>
                            <a:pt x="157" y="317"/>
                          </a:lnTo>
                          <a:lnTo>
                            <a:pt x="193" y="299"/>
                          </a:lnTo>
                          <a:lnTo>
                            <a:pt x="203" y="293"/>
                          </a:lnTo>
                          <a:lnTo>
                            <a:pt x="125" y="218"/>
                          </a:lnTo>
                          <a:lnTo>
                            <a:pt x="84" y="210"/>
                          </a:lnTo>
                          <a:lnTo>
                            <a:pt x="26" y="212"/>
                          </a:lnTo>
                          <a:lnTo>
                            <a:pt x="14" y="212"/>
                          </a:lnTo>
                          <a:lnTo>
                            <a:pt x="0" y="198"/>
                          </a:lnTo>
                          <a:lnTo>
                            <a:pt x="0" y="174"/>
                          </a:lnTo>
                          <a:lnTo>
                            <a:pt x="78" y="174"/>
                          </a:lnTo>
                          <a:lnTo>
                            <a:pt x="102" y="176"/>
                          </a:lnTo>
                          <a:lnTo>
                            <a:pt x="96" y="182"/>
                          </a:lnTo>
                          <a:lnTo>
                            <a:pt x="131" y="206"/>
                          </a:lnTo>
                          <a:lnTo>
                            <a:pt x="173" y="241"/>
                          </a:lnTo>
                          <a:lnTo>
                            <a:pt x="203" y="265"/>
                          </a:lnTo>
                          <a:lnTo>
                            <a:pt x="235" y="212"/>
                          </a:lnTo>
                          <a:lnTo>
                            <a:pt x="235" y="194"/>
                          </a:lnTo>
                          <a:lnTo>
                            <a:pt x="229" y="146"/>
                          </a:lnTo>
                          <a:lnTo>
                            <a:pt x="259" y="156"/>
                          </a:lnTo>
                          <a:lnTo>
                            <a:pt x="275" y="138"/>
                          </a:lnTo>
                          <a:lnTo>
                            <a:pt x="251" y="114"/>
                          </a:lnTo>
                          <a:lnTo>
                            <a:pt x="227" y="90"/>
                          </a:lnTo>
                          <a:lnTo>
                            <a:pt x="187" y="62"/>
                          </a:lnTo>
                          <a:lnTo>
                            <a:pt x="167" y="30"/>
                          </a:lnTo>
                          <a:lnTo>
                            <a:pt x="133" y="0"/>
                          </a:lnTo>
                          <a:close/>
                        </a:path>
                      </a:pathLst>
                    </a:custGeom>
                    <a:solidFill>
                      <a:srgbClr val="5F5F5F"/>
                    </a:solidFill>
                    <a:ln w="9525">
                      <a:noFill/>
                      <a:round/>
                      <a:headEnd/>
                      <a:tailEnd/>
                    </a:ln>
                  </p:spPr>
                  <p:txBody>
                    <a:bodyPr/>
                    <a:lstStyle/>
                    <a:p>
                      <a:endParaRPr lang="en-GB"/>
                    </a:p>
                  </p:txBody>
                </p:sp>
                <p:sp>
                  <p:nvSpPr>
                    <p:cNvPr id="364562" name="Freeform 18"/>
                    <p:cNvSpPr>
                      <a:spLocks/>
                    </p:cNvSpPr>
                    <p:nvPr/>
                  </p:nvSpPr>
                  <p:spPr bwMode="auto">
                    <a:xfrm>
                      <a:off x="2451" y="2737"/>
                      <a:ext cx="89" cy="230"/>
                    </a:xfrm>
                    <a:custGeom>
                      <a:avLst/>
                      <a:gdLst/>
                      <a:ahLst/>
                      <a:cxnLst>
                        <a:cxn ang="0">
                          <a:pos x="60" y="0"/>
                        </a:cxn>
                        <a:cxn ang="0">
                          <a:pos x="132" y="142"/>
                        </a:cxn>
                        <a:cxn ang="0">
                          <a:pos x="154" y="215"/>
                        </a:cxn>
                        <a:cxn ang="0">
                          <a:pos x="172" y="287"/>
                        </a:cxn>
                        <a:cxn ang="0">
                          <a:pos x="178" y="347"/>
                        </a:cxn>
                        <a:cxn ang="0">
                          <a:pos x="178" y="461"/>
                        </a:cxn>
                        <a:cxn ang="0">
                          <a:pos x="166" y="423"/>
                        </a:cxn>
                        <a:cxn ang="0">
                          <a:pos x="100" y="389"/>
                        </a:cxn>
                        <a:cxn ang="0">
                          <a:pos x="72" y="381"/>
                        </a:cxn>
                        <a:cxn ang="0">
                          <a:pos x="18" y="341"/>
                        </a:cxn>
                        <a:cxn ang="0">
                          <a:pos x="0" y="287"/>
                        </a:cxn>
                        <a:cxn ang="0">
                          <a:pos x="16" y="263"/>
                        </a:cxn>
                        <a:cxn ang="0">
                          <a:pos x="64" y="333"/>
                        </a:cxn>
                        <a:cxn ang="0">
                          <a:pos x="90" y="363"/>
                        </a:cxn>
                        <a:cxn ang="0">
                          <a:pos x="136" y="389"/>
                        </a:cxn>
                        <a:cxn ang="0">
                          <a:pos x="150" y="389"/>
                        </a:cxn>
                        <a:cxn ang="0">
                          <a:pos x="166" y="407"/>
                        </a:cxn>
                        <a:cxn ang="0">
                          <a:pos x="154" y="263"/>
                        </a:cxn>
                        <a:cxn ang="0">
                          <a:pos x="112" y="156"/>
                        </a:cxn>
                        <a:cxn ang="0">
                          <a:pos x="88" y="102"/>
                        </a:cxn>
                        <a:cxn ang="0">
                          <a:pos x="60" y="0"/>
                        </a:cxn>
                      </a:cxnLst>
                      <a:rect l="0" t="0" r="r" b="b"/>
                      <a:pathLst>
                        <a:path w="178" h="461">
                          <a:moveTo>
                            <a:pt x="60" y="0"/>
                          </a:moveTo>
                          <a:lnTo>
                            <a:pt x="132" y="142"/>
                          </a:lnTo>
                          <a:lnTo>
                            <a:pt x="154" y="215"/>
                          </a:lnTo>
                          <a:lnTo>
                            <a:pt x="172" y="287"/>
                          </a:lnTo>
                          <a:lnTo>
                            <a:pt x="178" y="347"/>
                          </a:lnTo>
                          <a:lnTo>
                            <a:pt x="178" y="461"/>
                          </a:lnTo>
                          <a:lnTo>
                            <a:pt x="166" y="423"/>
                          </a:lnTo>
                          <a:lnTo>
                            <a:pt x="100" y="389"/>
                          </a:lnTo>
                          <a:lnTo>
                            <a:pt x="72" y="381"/>
                          </a:lnTo>
                          <a:lnTo>
                            <a:pt x="18" y="341"/>
                          </a:lnTo>
                          <a:lnTo>
                            <a:pt x="0" y="287"/>
                          </a:lnTo>
                          <a:lnTo>
                            <a:pt x="16" y="263"/>
                          </a:lnTo>
                          <a:lnTo>
                            <a:pt x="64" y="333"/>
                          </a:lnTo>
                          <a:lnTo>
                            <a:pt x="90" y="363"/>
                          </a:lnTo>
                          <a:lnTo>
                            <a:pt x="136" y="389"/>
                          </a:lnTo>
                          <a:lnTo>
                            <a:pt x="150" y="389"/>
                          </a:lnTo>
                          <a:lnTo>
                            <a:pt x="166" y="407"/>
                          </a:lnTo>
                          <a:lnTo>
                            <a:pt x="154" y="263"/>
                          </a:lnTo>
                          <a:lnTo>
                            <a:pt x="112" y="156"/>
                          </a:lnTo>
                          <a:lnTo>
                            <a:pt x="88" y="102"/>
                          </a:lnTo>
                          <a:lnTo>
                            <a:pt x="60" y="0"/>
                          </a:lnTo>
                          <a:close/>
                        </a:path>
                      </a:pathLst>
                    </a:custGeom>
                    <a:solidFill>
                      <a:srgbClr val="5F5F5F"/>
                    </a:solidFill>
                    <a:ln w="9525">
                      <a:noFill/>
                      <a:round/>
                      <a:headEnd/>
                      <a:tailEnd/>
                    </a:ln>
                  </p:spPr>
                  <p:txBody>
                    <a:bodyPr/>
                    <a:lstStyle/>
                    <a:p>
                      <a:endParaRPr lang="en-GB"/>
                    </a:p>
                  </p:txBody>
                </p:sp>
                <p:grpSp>
                  <p:nvGrpSpPr>
                    <p:cNvPr id="364563" name="Group 19"/>
                    <p:cNvGrpSpPr>
                      <a:grpSpLocks/>
                    </p:cNvGrpSpPr>
                    <p:nvPr/>
                  </p:nvGrpSpPr>
                  <p:grpSpPr bwMode="auto">
                    <a:xfrm>
                      <a:off x="2532" y="2629"/>
                      <a:ext cx="209" cy="731"/>
                      <a:chOff x="2532" y="2629"/>
                      <a:chExt cx="209" cy="731"/>
                    </a:xfrm>
                  </p:grpSpPr>
                  <p:sp>
                    <p:nvSpPr>
                      <p:cNvPr id="364564" name="Freeform 20"/>
                      <p:cNvSpPr>
                        <a:spLocks/>
                      </p:cNvSpPr>
                      <p:nvPr/>
                    </p:nvSpPr>
                    <p:spPr bwMode="auto">
                      <a:xfrm>
                        <a:off x="2532" y="2638"/>
                        <a:ext cx="203" cy="722"/>
                      </a:xfrm>
                      <a:custGeom>
                        <a:avLst/>
                        <a:gdLst/>
                        <a:ahLst/>
                        <a:cxnLst>
                          <a:cxn ang="0">
                            <a:pos x="300" y="0"/>
                          </a:cxn>
                          <a:cxn ang="0">
                            <a:pos x="266" y="46"/>
                          </a:cxn>
                          <a:cxn ang="0">
                            <a:pos x="224" y="104"/>
                          </a:cxn>
                          <a:cxn ang="0">
                            <a:pos x="156" y="183"/>
                          </a:cxn>
                          <a:cxn ang="0">
                            <a:pos x="108" y="249"/>
                          </a:cxn>
                          <a:cxn ang="0">
                            <a:pos x="238" y="315"/>
                          </a:cxn>
                          <a:cxn ang="0">
                            <a:pos x="106" y="367"/>
                          </a:cxn>
                          <a:cxn ang="0">
                            <a:pos x="108" y="440"/>
                          </a:cxn>
                          <a:cxn ang="0">
                            <a:pos x="110" y="492"/>
                          </a:cxn>
                          <a:cxn ang="0">
                            <a:pos x="118" y="542"/>
                          </a:cxn>
                          <a:cxn ang="0">
                            <a:pos x="130" y="598"/>
                          </a:cxn>
                          <a:cxn ang="0">
                            <a:pos x="148" y="669"/>
                          </a:cxn>
                          <a:cxn ang="0">
                            <a:pos x="164" y="723"/>
                          </a:cxn>
                          <a:cxn ang="0">
                            <a:pos x="182" y="789"/>
                          </a:cxn>
                          <a:cxn ang="0">
                            <a:pos x="192" y="829"/>
                          </a:cxn>
                          <a:cxn ang="0">
                            <a:pos x="200" y="887"/>
                          </a:cxn>
                          <a:cxn ang="0">
                            <a:pos x="202" y="938"/>
                          </a:cxn>
                          <a:cxn ang="0">
                            <a:pos x="192" y="1000"/>
                          </a:cxn>
                          <a:cxn ang="0">
                            <a:pos x="182" y="1054"/>
                          </a:cxn>
                          <a:cxn ang="0">
                            <a:pos x="166" y="1108"/>
                          </a:cxn>
                          <a:cxn ang="0">
                            <a:pos x="140" y="1176"/>
                          </a:cxn>
                          <a:cxn ang="0">
                            <a:pos x="112" y="1247"/>
                          </a:cxn>
                          <a:cxn ang="0">
                            <a:pos x="72" y="1317"/>
                          </a:cxn>
                          <a:cxn ang="0">
                            <a:pos x="0" y="1444"/>
                          </a:cxn>
                          <a:cxn ang="0">
                            <a:pos x="116" y="1444"/>
                          </a:cxn>
                          <a:cxn ang="0">
                            <a:pos x="194" y="1307"/>
                          </a:cxn>
                          <a:cxn ang="0">
                            <a:pos x="238" y="1239"/>
                          </a:cxn>
                          <a:cxn ang="0">
                            <a:pos x="274" y="1158"/>
                          </a:cxn>
                          <a:cxn ang="0">
                            <a:pos x="316" y="1054"/>
                          </a:cxn>
                          <a:cxn ang="0">
                            <a:pos x="333" y="954"/>
                          </a:cxn>
                          <a:cxn ang="0">
                            <a:pos x="353" y="867"/>
                          </a:cxn>
                          <a:cxn ang="0">
                            <a:pos x="375" y="767"/>
                          </a:cxn>
                          <a:cxn ang="0">
                            <a:pos x="391" y="669"/>
                          </a:cxn>
                          <a:cxn ang="0">
                            <a:pos x="405" y="558"/>
                          </a:cxn>
                          <a:cxn ang="0">
                            <a:pos x="405" y="482"/>
                          </a:cxn>
                          <a:cxn ang="0">
                            <a:pos x="405" y="410"/>
                          </a:cxn>
                          <a:cxn ang="0">
                            <a:pos x="405" y="307"/>
                          </a:cxn>
                          <a:cxn ang="0">
                            <a:pos x="405" y="243"/>
                          </a:cxn>
                          <a:cxn ang="0">
                            <a:pos x="373" y="26"/>
                          </a:cxn>
                          <a:cxn ang="0">
                            <a:pos x="300" y="0"/>
                          </a:cxn>
                        </a:cxnLst>
                        <a:rect l="0" t="0" r="r" b="b"/>
                        <a:pathLst>
                          <a:path w="405" h="1444">
                            <a:moveTo>
                              <a:pt x="300" y="0"/>
                            </a:moveTo>
                            <a:lnTo>
                              <a:pt x="266" y="46"/>
                            </a:lnTo>
                            <a:lnTo>
                              <a:pt x="224" y="104"/>
                            </a:lnTo>
                            <a:lnTo>
                              <a:pt x="156" y="183"/>
                            </a:lnTo>
                            <a:lnTo>
                              <a:pt x="108" y="249"/>
                            </a:lnTo>
                            <a:lnTo>
                              <a:pt x="238" y="315"/>
                            </a:lnTo>
                            <a:lnTo>
                              <a:pt x="106" y="367"/>
                            </a:lnTo>
                            <a:lnTo>
                              <a:pt x="108" y="440"/>
                            </a:lnTo>
                            <a:lnTo>
                              <a:pt x="110" y="492"/>
                            </a:lnTo>
                            <a:lnTo>
                              <a:pt x="118" y="542"/>
                            </a:lnTo>
                            <a:lnTo>
                              <a:pt x="130" y="598"/>
                            </a:lnTo>
                            <a:lnTo>
                              <a:pt x="148" y="669"/>
                            </a:lnTo>
                            <a:lnTo>
                              <a:pt x="164" y="723"/>
                            </a:lnTo>
                            <a:lnTo>
                              <a:pt x="182" y="789"/>
                            </a:lnTo>
                            <a:lnTo>
                              <a:pt x="192" y="829"/>
                            </a:lnTo>
                            <a:lnTo>
                              <a:pt x="200" y="887"/>
                            </a:lnTo>
                            <a:lnTo>
                              <a:pt x="202" y="938"/>
                            </a:lnTo>
                            <a:lnTo>
                              <a:pt x="192" y="1000"/>
                            </a:lnTo>
                            <a:lnTo>
                              <a:pt x="182" y="1054"/>
                            </a:lnTo>
                            <a:lnTo>
                              <a:pt x="166" y="1108"/>
                            </a:lnTo>
                            <a:lnTo>
                              <a:pt x="140" y="1176"/>
                            </a:lnTo>
                            <a:lnTo>
                              <a:pt x="112" y="1247"/>
                            </a:lnTo>
                            <a:lnTo>
                              <a:pt x="72" y="1317"/>
                            </a:lnTo>
                            <a:lnTo>
                              <a:pt x="0" y="1444"/>
                            </a:lnTo>
                            <a:lnTo>
                              <a:pt x="116" y="1444"/>
                            </a:lnTo>
                            <a:lnTo>
                              <a:pt x="194" y="1307"/>
                            </a:lnTo>
                            <a:lnTo>
                              <a:pt x="238" y="1239"/>
                            </a:lnTo>
                            <a:lnTo>
                              <a:pt x="274" y="1158"/>
                            </a:lnTo>
                            <a:lnTo>
                              <a:pt x="316" y="1054"/>
                            </a:lnTo>
                            <a:lnTo>
                              <a:pt x="333" y="954"/>
                            </a:lnTo>
                            <a:lnTo>
                              <a:pt x="353" y="867"/>
                            </a:lnTo>
                            <a:lnTo>
                              <a:pt x="375" y="767"/>
                            </a:lnTo>
                            <a:lnTo>
                              <a:pt x="391" y="669"/>
                            </a:lnTo>
                            <a:lnTo>
                              <a:pt x="405" y="558"/>
                            </a:lnTo>
                            <a:lnTo>
                              <a:pt x="405" y="482"/>
                            </a:lnTo>
                            <a:lnTo>
                              <a:pt x="405" y="410"/>
                            </a:lnTo>
                            <a:lnTo>
                              <a:pt x="405" y="307"/>
                            </a:lnTo>
                            <a:lnTo>
                              <a:pt x="405" y="243"/>
                            </a:lnTo>
                            <a:lnTo>
                              <a:pt x="373" y="26"/>
                            </a:lnTo>
                            <a:lnTo>
                              <a:pt x="300" y="0"/>
                            </a:lnTo>
                            <a:close/>
                          </a:path>
                        </a:pathLst>
                      </a:custGeom>
                      <a:solidFill>
                        <a:srgbClr val="5F5F5F"/>
                      </a:solidFill>
                      <a:ln w="9525">
                        <a:noFill/>
                        <a:round/>
                        <a:headEnd/>
                        <a:tailEnd/>
                      </a:ln>
                    </p:spPr>
                    <p:txBody>
                      <a:bodyPr/>
                      <a:lstStyle/>
                      <a:p>
                        <a:endParaRPr lang="en-GB"/>
                      </a:p>
                    </p:txBody>
                  </p:sp>
                  <p:sp>
                    <p:nvSpPr>
                      <p:cNvPr id="364565" name="Freeform 21"/>
                      <p:cNvSpPr>
                        <a:spLocks/>
                      </p:cNvSpPr>
                      <p:nvPr/>
                    </p:nvSpPr>
                    <p:spPr bwMode="auto">
                      <a:xfrm>
                        <a:off x="2538" y="2629"/>
                        <a:ext cx="203" cy="722"/>
                      </a:xfrm>
                      <a:custGeom>
                        <a:avLst/>
                        <a:gdLst/>
                        <a:ahLst/>
                        <a:cxnLst>
                          <a:cxn ang="0">
                            <a:pos x="300" y="0"/>
                          </a:cxn>
                          <a:cxn ang="0">
                            <a:pos x="266" y="46"/>
                          </a:cxn>
                          <a:cxn ang="0">
                            <a:pos x="224" y="104"/>
                          </a:cxn>
                          <a:cxn ang="0">
                            <a:pos x="156" y="183"/>
                          </a:cxn>
                          <a:cxn ang="0">
                            <a:pos x="108" y="249"/>
                          </a:cxn>
                          <a:cxn ang="0">
                            <a:pos x="238" y="315"/>
                          </a:cxn>
                          <a:cxn ang="0">
                            <a:pos x="106" y="367"/>
                          </a:cxn>
                          <a:cxn ang="0">
                            <a:pos x="108" y="440"/>
                          </a:cxn>
                          <a:cxn ang="0">
                            <a:pos x="110" y="492"/>
                          </a:cxn>
                          <a:cxn ang="0">
                            <a:pos x="118" y="542"/>
                          </a:cxn>
                          <a:cxn ang="0">
                            <a:pos x="130" y="598"/>
                          </a:cxn>
                          <a:cxn ang="0">
                            <a:pos x="148" y="670"/>
                          </a:cxn>
                          <a:cxn ang="0">
                            <a:pos x="164" y="723"/>
                          </a:cxn>
                          <a:cxn ang="0">
                            <a:pos x="182" y="783"/>
                          </a:cxn>
                          <a:cxn ang="0">
                            <a:pos x="192" y="829"/>
                          </a:cxn>
                          <a:cxn ang="0">
                            <a:pos x="200" y="887"/>
                          </a:cxn>
                          <a:cxn ang="0">
                            <a:pos x="202" y="938"/>
                          </a:cxn>
                          <a:cxn ang="0">
                            <a:pos x="192" y="1000"/>
                          </a:cxn>
                          <a:cxn ang="0">
                            <a:pos x="182" y="1054"/>
                          </a:cxn>
                          <a:cxn ang="0">
                            <a:pos x="166" y="1108"/>
                          </a:cxn>
                          <a:cxn ang="0">
                            <a:pos x="140" y="1176"/>
                          </a:cxn>
                          <a:cxn ang="0">
                            <a:pos x="112" y="1247"/>
                          </a:cxn>
                          <a:cxn ang="0">
                            <a:pos x="72" y="1317"/>
                          </a:cxn>
                          <a:cxn ang="0">
                            <a:pos x="0" y="1445"/>
                          </a:cxn>
                          <a:cxn ang="0">
                            <a:pos x="116" y="1445"/>
                          </a:cxn>
                          <a:cxn ang="0">
                            <a:pos x="194" y="1307"/>
                          </a:cxn>
                          <a:cxn ang="0">
                            <a:pos x="238" y="1239"/>
                          </a:cxn>
                          <a:cxn ang="0">
                            <a:pos x="274" y="1158"/>
                          </a:cxn>
                          <a:cxn ang="0">
                            <a:pos x="316" y="1054"/>
                          </a:cxn>
                          <a:cxn ang="0">
                            <a:pos x="333" y="954"/>
                          </a:cxn>
                          <a:cxn ang="0">
                            <a:pos x="353" y="867"/>
                          </a:cxn>
                          <a:cxn ang="0">
                            <a:pos x="375" y="767"/>
                          </a:cxn>
                          <a:cxn ang="0">
                            <a:pos x="391" y="670"/>
                          </a:cxn>
                          <a:cxn ang="0">
                            <a:pos x="405" y="558"/>
                          </a:cxn>
                          <a:cxn ang="0">
                            <a:pos x="405" y="482"/>
                          </a:cxn>
                          <a:cxn ang="0">
                            <a:pos x="405" y="411"/>
                          </a:cxn>
                          <a:cxn ang="0">
                            <a:pos x="405" y="307"/>
                          </a:cxn>
                          <a:cxn ang="0">
                            <a:pos x="405" y="243"/>
                          </a:cxn>
                          <a:cxn ang="0">
                            <a:pos x="373" y="26"/>
                          </a:cxn>
                          <a:cxn ang="0">
                            <a:pos x="300" y="0"/>
                          </a:cxn>
                        </a:cxnLst>
                        <a:rect l="0" t="0" r="r" b="b"/>
                        <a:pathLst>
                          <a:path w="405" h="1445">
                            <a:moveTo>
                              <a:pt x="300" y="0"/>
                            </a:moveTo>
                            <a:lnTo>
                              <a:pt x="266" y="46"/>
                            </a:lnTo>
                            <a:lnTo>
                              <a:pt x="224" y="104"/>
                            </a:lnTo>
                            <a:lnTo>
                              <a:pt x="156" y="183"/>
                            </a:lnTo>
                            <a:lnTo>
                              <a:pt x="108" y="249"/>
                            </a:lnTo>
                            <a:lnTo>
                              <a:pt x="238" y="315"/>
                            </a:lnTo>
                            <a:lnTo>
                              <a:pt x="106" y="367"/>
                            </a:lnTo>
                            <a:lnTo>
                              <a:pt x="108" y="440"/>
                            </a:lnTo>
                            <a:lnTo>
                              <a:pt x="110" y="492"/>
                            </a:lnTo>
                            <a:lnTo>
                              <a:pt x="118" y="542"/>
                            </a:lnTo>
                            <a:lnTo>
                              <a:pt x="130" y="598"/>
                            </a:lnTo>
                            <a:lnTo>
                              <a:pt x="148" y="670"/>
                            </a:lnTo>
                            <a:lnTo>
                              <a:pt x="164" y="723"/>
                            </a:lnTo>
                            <a:lnTo>
                              <a:pt x="182" y="783"/>
                            </a:lnTo>
                            <a:lnTo>
                              <a:pt x="192" y="829"/>
                            </a:lnTo>
                            <a:lnTo>
                              <a:pt x="200" y="887"/>
                            </a:lnTo>
                            <a:lnTo>
                              <a:pt x="202" y="938"/>
                            </a:lnTo>
                            <a:lnTo>
                              <a:pt x="192" y="1000"/>
                            </a:lnTo>
                            <a:lnTo>
                              <a:pt x="182" y="1054"/>
                            </a:lnTo>
                            <a:lnTo>
                              <a:pt x="166" y="1108"/>
                            </a:lnTo>
                            <a:lnTo>
                              <a:pt x="140" y="1176"/>
                            </a:lnTo>
                            <a:lnTo>
                              <a:pt x="112" y="1247"/>
                            </a:lnTo>
                            <a:lnTo>
                              <a:pt x="72" y="1317"/>
                            </a:lnTo>
                            <a:lnTo>
                              <a:pt x="0" y="1445"/>
                            </a:lnTo>
                            <a:lnTo>
                              <a:pt x="116" y="1445"/>
                            </a:lnTo>
                            <a:lnTo>
                              <a:pt x="194" y="1307"/>
                            </a:lnTo>
                            <a:lnTo>
                              <a:pt x="238" y="1239"/>
                            </a:lnTo>
                            <a:lnTo>
                              <a:pt x="274" y="1158"/>
                            </a:lnTo>
                            <a:lnTo>
                              <a:pt x="316" y="1054"/>
                            </a:lnTo>
                            <a:lnTo>
                              <a:pt x="333" y="954"/>
                            </a:lnTo>
                            <a:lnTo>
                              <a:pt x="353" y="867"/>
                            </a:lnTo>
                            <a:lnTo>
                              <a:pt x="375" y="767"/>
                            </a:lnTo>
                            <a:lnTo>
                              <a:pt x="391" y="670"/>
                            </a:lnTo>
                            <a:lnTo>
                              <a:pt x="405" y="558"/>
                            </a:lnTo>
                            <a:lnTo>
                              <a:pt x="405" y="482"/>
                            </a:lnTo>
                            <a:lnTo>
                              <a:pt x="405" y="411"/>
                            </a:lnTo>
                            <a:lnTo>
                              <a:pt x="405" y="307"/>
                            </a:lnTo>
                            <a:lnTo>
                              <a:pt x="405" y="243"/>
                            </a:lnTo>
                            <a:lnTo>
                              <a:pt x="373" y="26"/>
                            </a:lnTo>
                            <a:lnTo>
                              <a:pt x="300" y="0"/>
                            </a:lnTo>
                            <a:close/>
                          </a:path>
                        </a:pathLst>
                      </a:custGeom>
                      <a:solidFill>
                        <a:srgbClr val="7F7F7F"/>
                      </a:solidFill>
                      <a:ln w="9525">
                        <a:noFill/>
                        <a:round/>
                        <a:headEnd/>
                        <a:tailEnd/>
                      </a:ln>
                    </p:spPr>
                    <p:txBody>
                      <a:bodyPr/>
                      <a:lstStyle/>
                      <a:p>
                        <a:endParaRPr lang="en-GB"/>
                      </a:p>
                    </p:txBody>
                  </p:sp>
                </p:grpSp>
              </p:grpSp>
              <p:grpSp>
                <p:nvGrpSpPr>
                  <p:cNvPr id="364566" name="Group 22"/>
                  <p:cNvGrpSpPr>
                    <a:grpSpLocks/>
                  </p:cNvGrpSpPr>
                  <p:nvPr/>
                </p:nvGrpSpPr>
                <p:grpSpPr bwMode="auto">
                  <a:xfrm>
                    <a:off x="2905" y="2610"/>
                    <a:ext cx="477" cy="720"/>
                    <a:chOff x="2905" y="2610"/>
                    <a:chExt cx="477" cy="720"/>
                  </a:xfrm>
                </p:grpSpPr>
                <p:sp>
                  <p:nvSpPr>
                    <p:cNvPr id="364567" name="Freeform 23"/>
                    <p:cNvSpPr>
                      <a:spLocks/>
                    </p:cNvSpPr>
                    <p:nvPr/>
                  </p:nvSpPr>
                  <p:spPr bwMode="auto">
                    <a:xfrm>
                      <a:off x="2911" y="2619"/>
                      <a:ext cx="471"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874" y="1423"/>
                        </a:cxn>
                        <a:cxn ang="0">
                          <a:pos x="942" y="1385"/>
                        </a:cxn>
                        <a:cxn ang="0">
                          <a:pos x="900" y="1080"/>
                        </a:cxn>
                        <a:cxn ang="0">
                          <a:pos x="870" y="972"/>
                        </a:cxn>
                        <a:cxn ang="0">
                          <a:pos x="870" y="897"/>
                        </a:cxn>
                        <a:cxn ang="0">
                          <a:pos x="862" y="871"/>
                        </a:cxn>
                        <a:cxn ang="0">
                          <a:pos x="856" y="843"/>
                        </a:cxn>
                        <a:cxn ang="0">
                          <a:pos x="842" y="827"/>
                        </a:cxn>
                        <a:cxn ang="0">
                          <a:pos x="810" y="789"/>
                        </a:cxn>
                        <a:cxn ang="0">
                          <a:pos x="800" y="757"/>
                        </a:cxn>
                        <a:cxn ang="0">
                          <a:pos x="788" y="711"/>
                        </a:cxn>
                        <a:cxn ang="0">
                          <a:pos x="776" y="670"/>
                        </a:cxn>
                        <a:cxn ang="0">
                          <a:pos x="748" y="616"/>
                        </a:cxn>
                        <a:cxn ang="0">
                          <a:pos x="712" y="472"/>
                        </a:cxn>
                        <a:cxn ang="0">
                          <a:pos x="690" y="440"/>
                        </a:cxn>
                        <a:cxn ang="0">
                          <a:pos x="668" y="427"/>
                        </a:cxn>
                        <a:cxn ang="0">
                          <a:pos x="644" y="409"/>
                        </a:cxn>
                        <a:cxn ang="0">
                          <a:pos x="654" y="369"/>
                        </a:cxn>
                        <a:cxn ang="0">
                          <a:pos x="646" y="353"/>
                        </a:cxn>
                        <a:cxn ang="0">
                          <a:pos x="613" y="301"/>
                        </a:cxn>
                        <a:cxn ang="0">
                          <a:pos x="628" y="269"/>
                        </a:cxn>
                        <a:cxn ang="0">
                          <a:pos x="632" y="247"/>
                        </a:cxn>
                        <a:cxn ang="0">
                          <a:pos x="630" y="225"/>
                        </a:cxn>
                        <a:cxn ang="0">
                          <a:pos x="622" y="201"/>
                        </a:cxn>
                        <a:cxn ang="0">
                          <a:pos x="611" y="166"/>
                        </a:cxn>
                        <a:cxn ang="0">
                          <a:pos x="601" y="144"/>
                        </a:cxn>
                        <a:cxn ang="0">
                          <a:pos x="589" y="136"/>
                        </a:cxn>
                        <a:cxn ang="0">
                          <a:pos x="571" y="128"/>
                        </a:cxn>
                        <a:cxn ang="0">
                          <a:pos x="547" y="122"/>
                        </a:cxn>
                        <a:cxn ang="0">
                          <a:pos x="471" y="120"/>
                        </a:cxn>
                        <a:cxn ang="0">
                          <a:pos x="387" y="108"/>
                        </a:cxn>
                        <a:cxn ang="0">
                          <a:pos x="299" y="86"/>
                        </a:cxn>
                        <a:cxn ang="0">
                          <a:pos x="219" y="62"/>
                        </a:cxn>
                        <a:cxn ang="0">
                          <a:pos x="137" y="22"/>
                        </a:cxn>
                      </a:cxnLst>
                      <a:rect l="0" t="0" r="r" b="b"/>
                      <a:pathLst>
                        <a:path w="942"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874" y="1423"/>
                          </a:lnTo>
                          <a:lnTo>
                            <a:pt x="942" y="1385"/>
                          </a:lnTo>
                          <a:lnTo>
                            <a:pt x="900" y="1080"/>
                          </a:lnTo>
                          <a:lnTo>
                            <a:pt x="870" y="972"/>
                          </a:lnTo>
                          <a:lnTo>
                            <a:pt x="870" y="897"/>
                          </a:lnTo>
                          <a:lnTo>
                            <a:pt x="862" y="871"/>
                          </a:lnTo>
                          <a:lnTo>
                            <a:pt x="856" y="843"/>
                          </a:lnTo>
                          <a:lnTo>
                            <a:pt x="842" y="827"/>
                          </a:lnTo>
                          <a:lnTo>
                            <a:pt x="810" y="789"/>
                          </a:lnTo>
                          <a:lnTo>
                            <a:pt x="800" y="757"/>
                          </a:lnTo>
                          <a:lnTo>
                            <a:pt x="788" y="711"/>
                          </a:lnTo>
                          <a:lnTo>
                            <a:pt x="776" y="670"/>
                          </a:lnTo>
                          <a:lnTo>
                            <a:pt x="748" y="616"/>
                          </a:lnTo>
                          <a:lnTo>
                            <a:pt x="712" y="472"/>
                          </a:lnTo>
                          <a:lnTo>
                            <a:pt x="690" y="440"/>
                          </a:lnTo>
                          <a:lnTo>
                            <a:pt x="668" y="427"/>
                          </a:lnTo>
                          <a:lnTo>
                            <a:pt x="644" y="409"/>
                          </a:lnTo>
                          <a:lnTo>
                            <a:pt x="654" y="369"/>
                          </a:lnTo>
                          <a:lnTo>
                            <a:pt x="646" y="353"/>
                          </a:lnTo>
                          <a:lnTo>
                            <a:pt x="613" y="301"/>
                          </a:lnTo>
                          <a:lnTo>
                            <a:pt x="628" y="269"/>
                          </a:lnTo>
                          <a:lnTo>
                            <a:pt x="632" y="247"/>
                          </a:lnTo>
                          <a:lnTo>
                            <a:pt x="630" y="225"/>
                          </a:lnTo>
                          <a:lnTo>
                            <a:pt x="622" y="201"/>
                          </a:lnTo>
                          <a:lnTo>
                            <a:pt x="611" y="166"/>
                          </a:lnTo>
                          <a:lnTo>
                            <a:pt x="601" y="144"/>
                          </a:lnTo>
                          <a:lnTo>
                            <a:pt x="589" y="136"/>
                          </a:lnTo>
                          <a:lnTo>
                            <a:pt x="571" y="128"/>
                          </a:lnTo>
                          <a:lnTo>
                            <a:pt x="547" y="122"/>
                          </a:lnTo>
                          <a:lnTo>
                            <a:pt x="471" y="120"/>
                          </a:lnTo>
                          <a:lnTo>
                            <a:pt x="387" y="108"/>
                          </a:lnTo>
                          <a:lnTo>
                            <a:pt x="299" y="86"/>
                          </a:lnTo>
                          <a:lnTo>
                            <a:pt x="219" y="62"/>
                          </a:lnTo>
                          <a:lnTo>
                            <a:pt x="137" y="22"/>
                          </a:lnTo>
                          <a:close/>
                        </a:path>
                      </a:pathLst>
                    </a:custGeom>
                    <a:solidFill>
                      <a:srgbClr val="7F7F7F"/>
                    </a:solidFill>
                    <a:ln w="9525">
                      <a:noFill/>
                      <a:round/>
                      <a:headEnd/>
                      <a:tailEnd/>
                    </a:ln>
                  </p:spPr>
                  <p:txBody>
                    <a:bodyPr/>
                    <a:lstStyle/>
                    <a:p>
                      <a:endParaRPr lang="en-GB"/>
                    </a:p>
                  </p:txBody>
                </p:sp>
                <p:sp>
                  <p:nvSpPr>
                    <p:cNvPr id="364568" name="Freeform 24"/>
                    <p:cNvSpPr>
                      <a:spLocks/>
                    </p:cNvSpPr>
                    <p:nvPr/>
                  </p:nvSpPr>
                  <p:spPr bwMode="auto">
                    <a:xfrm>
                      <a:off x="3087" y="2700"/>
                      <a:ext cx="227" cy="491"/>
                    </a:xfrm>
                    <a:custGeom>
                      <a:avLst/>
                      <a:gdLst/>
                      <a:ahLst/>
                      <a:cxnLst>
                        <a:cxn ang="0">
                          <a:pos x="210" y="35"/>
                        </a:cxn>
                        <a:cxn ang="0">
                          <a:pos x="172" y="107"/>
                        </a:cxn>
                        <a:cxn ang="0">
                          <a:pos x="150" y="227"/>
                        </a:cxn>
                        <a:cxn ang="0">
                          <a:pos x="220" y="199"/>
                        </a:cxn>
                        <a:cxn ang="0">
                          <a:pos x="178" y="275"/>
                        </a:cxn>
                        <a:cxn ang="0">
                          <a:pos x="150" y="394"/>
                        </a:cxn>
                        <a:cxn ang="0">
                          <a:pos x="226" y="348"/>
                        </a:cxn>
                        <a:cxn ang="0">
                          <a:pos x="297" y="316"/>
                        </a:cxn>
                        <a:cxn ang="0">
                          <a:pos x="299" y="348"/>
                        </a:cxn>
                        <a:cxn ang="0">
                          <a:pos x="244" y="400"/>
                        </a:cxn>
                        <a:cxn ang="0">
                          <a:pos x="184" y="426"/>
                        </a:cxn>
                        <a:cxn ang="0">
                          <a:pos x="148" y="516"/>
                        </a:cxn>
                        <a:cxn ang="0">
                          <a:pos x="138" y="611"/>
                        </a:cxn>
                        <a:cxn ang="0">
                          <a:pos x="156" y="651"/>
                        </a:cxn>
                        <a:cxn ang="0">
                          <a:pos x="160" y="695"/>
                        </a:cxn>
                        <a:cxn ang="0">
                          <a:pos x="132" y="749"/>
                        </a:cxn>
                        <a:cxn ang="0">
                          <a:pos x="156" y="842"/>
                        </a:cxn>
                        <a:cxn ang="0">
                          <a:pos x="264" y="880"/>
                        </a:cxn>
                        <a:cxn ang="0">
                          <a:pos x="377" y="868"/>
                        </a:cxn>
                        <a:cxn ang="0">
                          <a:pos x="435" y="886"/>
                        </a:cxn>
                        <a:cxn ang="0">
                          <a:pos x="399" y="902"/>
                        </a:cxn>
                        <a:cxn ang="0">
                          <a:pos x="299" y="898"/>
                        </a:cxn>
                        <a:cxn ang="0">
                          <a:pos x="240" y="938"/>
                        </a:cxn>
                        <a:cxn ang="0">
                          <a:pos x="184" y="976"/>
                        </a:cxn>
                        <a:cxn ang="0">
                          <a:pos x="148" y="938"/>
                        </a:cxn>
                        <a:cxn ang="0">
                          <a:pos x="108" y="832"/>
                        </a:cxn>
                        <a:cxn ang="0">
                          <a:pos x="114" y="653"/>
                        </a:cxn>
                        <a:cxn ang="0">
                          <a:pos x="106" y="597"/>
                        </a:cxn>
                        <a:cxn ang="0">
                          <a:pos x="34" y="557"/>
                        </a:cxn>
                        <a:cxn ang="0">
                          <a:pos x="130" y="520"/>
                        </a:cxn>
                        <a:cxn ang="0">
                          <a:pos x="130" y="442"/>
                        </a:cxn>
                        <a:cxn ang="0">
                          <a:pos x="142" y="185"/>
                        </a:cxn>
                        <a:cxn ang="0">
                          <a:pos x="172" y="0"/>
                        </a:cxn>
                      </a:cxnLst>
                      <a:rect l="0" t="0" r="r" b="b"/>
                      <a:pathLst>
                        <a:path w="453" h="982">
                          <a:moveTo>
                            <a:pt x="172" y="0"/>
                          </a:moveTo>
                          <a:lnTo>
                            <a:pt x="210" y="35"/>
                          </a:lnTo>
                          <a:lnTo>
                            <a:pt x="184" y="71"/>
                          </a:lnTo>
                          <a:lnTo>
                            <a:pt x="172" y="107"/>
                          </a:lnTo>
                          <a:lnTo>
                            <a:pt x="160" y="155"/>
                          </a:lnTo>
                          <a:lnTo>
                            <a:pt x="150" y="227"/>
                          </a:lnTo>
                          <a:lnTo>
                            <a:pt x="190" y="211"/>
                          </a:lnTo>
                          <a:lnTo>
                            <a:pt x="220" y="199"/>
                          </a:lnTo>
                          <a:lnTo>
                            <a:pt x="244" y="217"/>
                          </a:lnTo>
                          <a:lnTo>
                            <a:pt x="178" y="275"/>
                          </a:lnTo>
                          <a:lnTo>
                            <a:pt x="150" y="306"/>
                          </a:lnTo>
                          <a:lnTo>
                            <a:pt x="150" y="394"/>
                          </a:lnTo>
                          <a:lnTo>
                            <a:pt x="160" y="402"/>
                          </a:lnTo>
                          <a:lnTo>
                            <a:pt x="226" y="348"/>
                          </a:lnTo>
                          <a:lnTo>
                            <a:pt x="258" y="330"/>
                          </a:lnTo>
                          <a:lnTo>
                            <a:pt x="297" y="316"/>
                          </a:lnTo>
                          <a:lnTo>
                            <a:pt x="317" y="316"/>
                          </a:lnTo>
                          <a:lnTo>
                            <a:pt x="299" y="348"/>
                          </a:lnTo>
                          <a:lnTo>
                            <a:pt x="275" y="378"/>
                          </a:lnTo>
                          <a:lnTo>
                            <a:pt x="244" y="400"/>
                          </a:lnTo>
                          <a:lnTo>
                            <a:pt x="210" y="412"/>
                          </a:lnTo>
                          <a:lnTo>
                            <a:pt x="184" y="426"/>
                          </a:lnTo>
                          <a:lnTo>
                            <a:pt x="154" y="456"/>
                          </a:lnTo>
                          <a:lnTo>
                            <a:pt x="148" y="516"/>
                          </a:lnTo>
                          <a:lnTo>
                            <a:pt x="132" y="551"/>
                          </a:lnTo>
                          <a:lnTo>
                            <a:pt x="138" y="611"/>
                          </a:lnTo>
                          <a:lnTo>
                            <a:pt x="136" y="661"/>
                          </a:lnTo>
                          <a:lnTo>
                            <a:pt x="156" y="651"/>
                          </a:lnTo>
                          <a:lnTo>
                            <a:pt x="174" y="651"/>
                          </a:lnTo>
                          <a:lnTo>
                            <a:pt x="160" y="695"/>
                          </a:lnTo>
                          <a:lnTo>
                            <a:pt x="130" y="725"/>
                          </a:lnTo>
                          <a:lnTo>
                            <a:pt x="132" y="749"/>
                          </a:lnTo>
                          <a:lnTo>
                            <a:pt x="148" y="802"/>
                          </a:lnTo>
                          <a:lnTo>
                            <a:pt x="156" y="842"/>
                          </a:lnTo>
                          <a:lnTo>
                            <a:pt x="208" y="892"/>
                          </a:lnTo>
                          <a:lnTo>
                            <a:pt x="264" y="880"/>
                          </a:lnTo>
                          <a:lnTo>
                            <a:pt x="341" y="872"/>
                          </a:lnTo>
                          <a:lnTo>
                            <a:pt x="377" y="868"/>
                          </a:lnTo>
                          <a:lnTo>
                            <a:pt x="411" y="874"/>
                          </a:lnTo>
                          <a:lnTo>
                            <a:pt x="435" y="886"/>
                          </a:lnTo>
                          <a:lnTo>
                            <a:pt x="453" y="908"/>
                          </a:lnTo>
                          <a:lnTo>
                            <a:pt x="399" y="902"/>
                          </a:lnTo>
                          <a:lnTo>
                            <a:pt x="347" y="898"/>
                          </a:lnTo>
                          <a:lnTo>
                            <a:pt x="299" y="898"/>
                          </a:lnTo>
                          <a:lnTo>
                            <a:pt x="264" y="902"/>
                          </a:lnTo>
                          <a:lnTo>
                            <a:pt x="240" y="938"/>
                          </a:lnTo>
                          <a:lnTo>
                            <a:pt x="323" y="958"/>
                          </a:lnTo>
                          <a:lnTo>
                            <a:pt x="184" y="976"/>
                          </a:lnTo>
                          <a:lnTo>
                            <a:pt x="94" y="982"/>
                          </a:lnTo>
                          <a:lnTo>
                            <a:pt x="148" y="938"/>
                          </a:lnTo>
                          <a:lnTo>
                            <a:pt x="148" y="902"/>
                          </a:lnTo>
                          <a:lnTo>
                            <a:pt x="108" y="832"/>
                          </a:lnTo>
                          <a:lnTo>
                            <a:pt x="100" y="743"/>
                          </a:lnTo>
                          <a:lnTo>
                            <a:pt x="114" y="653"/>
                          </a:lnTo>
                          <a:lnTo>
                            <a:pt x="94" y="633"/>
                          </a:lnTo>
                          <a:lnTo>
                            <a:pt x="106" y="597"/>
                          </a:lnTo>
                          <a:lnTo>
                            <a:pt x="0" y="591"/>
                          </a:lnTo>
                          <a:lnTo>
                            <a:pt x="34" y="557"/>
                          </a:lnTo>
                          <a:lnTo>
                            <a:pt x="84" y="561"/>
                          </a:lnTo>
                          <a:lnTo>
                            <a:pt x="130" y="520"/>
                          </a:lnTo>
                          <a:lnTo>
                            <a:pt x="112" y="490"/>
                          </a:lnTo>
                          <a:lnTo>
                            <a:pt x="130" y="442"/>
                          </a:lnTo>
                          <a:lnTo>
                            <a:pt x="136" y="280"/>
                          </a:lnTo>
                          <a:lnTo>
                            <a:pt x="142" y="185"/>
                          </a:lnTo>
                          <a:lnTo>
                            <a:pt x="166" y="35"/>
                          </a:lnTo>
                          <a:lnTo>
                            <a:pt x="172" y="0"/>
                          </a:lnTo>
                          <a:close/>
                        </a:path>
                      </a:pathLst>
                    </a:custGeom>
                    <a:solidFill>
                      <a:srgbClr val="5F5F5F"/>
                    </a:solidFill>
                    <a:ln w="9525">
                      <a:noFill/>
                      <a:round/>
                      <a:headEnd/>
                      <a:tailEnd/>
                    </a:ln>
                  </p:spPr>
                  <p:txBody>
                    <a:bodyPr/>
                    <a:lstStyle/>
                    <a:p>
                      <a:endParaRPr lang="en-GB"/>
                    </a:p>
                  </p:txBody>
                </p:sp>
                <p:sp>
                  <p:nvSpPr>
                    <p:cNvPr id="364569" name="Freeform 25"/>
                    <p:cNvSpPr>
                      <a:spLocks/>
                    </p:cNvSpPr>
                    <p:nvPr/>
                  </p:nvSpPr>
                  <p:spPr bwMode="auto">
                    <a:xfrm>
                      <a:off x="3033" y="2937"/>
                      <a:ext cx="98" cy="20"/>
                    </a:xfrm>
                    <a:custGeom>
                      <a:avLst/>
                      <a:gdLst/>
                      <a:ahLst/>
                      <a:cxnLst>
                        <a:cxn ang="0">
                          <a:pos x="196" y="0"/>
                        </a:cxn>
                        <a:cxn ang="0">
                          <a:pos x="0" y="34"/>
                        </a:cxn>
                        <a:cxn ang="0">
                          <a:pos x="108" y="40"/>
                        </a:cxn>
                        <a:cxn ang="0">
                          <a:pos x="196" y="0"/>
                        </a:cxn>
                      </a:cxnLst>
                      <a:rect l="0" t="0" r="r" b="b"/>
                      <a:pathLst>
                        <a:path w="196" h="40">
                          <a:moveTo>
                            <a:pt x="196" y="0"/>
                          </a:moveTo>
                          <a:lnTo>
                            <a:pt x="0" y="34"/>
                          </a:lnTo>
                          <a:lnTo>
                            <a:pt x="108" y="40"/>
                          </a:lnTo>
                          <a:lnTo>
                            <a:pt x="196" y="0"/>
                          </a:lnTo>
                          <a:close/>
                        </a:path>
                      </a:pathLst>
                    </a:custGeom>
                    <a:solidFill>
                      <a:srgbClr val="5F5F5F"/>
                    </a:solidFill>
                    <a:ln w="9525">
                      <a:noFill/>
                      <a:round/>
                      <a:headEnd/>
                      <a:tailEnd/>
                    </a:ln>
                  </p:spPr>
                  <p:txBody>
                    <a:bodyPr/>
                    <a:lstStyle/>
                    <a:p>
                      <a:endParaRPr lang="en-GB"/>
                    </a:p>
                  </p:txBody>
                </p:sp>
                <p:grpSp>
                  <p:nvGrpSpPr>
                    <p:cNvPr id="364570" name="Group 26"/>
                    <p:cNvGrpSpPr>
                      <a:grpSpLocks/>
                    </p:cNvGrpSpPr>
                    <p:nvPr/>
                  </p:nvGrpSpPr>
                  <p:grpSpPr bwMode="auto">
                    <a:xfrm>
                      <a:off x="2905" y="2610"/>
                      <a:ext cx="169" cy="720"/>
                      <a:chOff x="2905" y="2610"/>
                      <a:chExt cx="169" cy="720"/>
                    </a:xfrm>
                  </p:grpSpPr>
                  <p:sp>
                    <p:nvSpPr>
                      <p:cNvPr id="364571" name="Freeform 27"/>
                      <p:cNvSpPr>
                        <a:spLocks/>
                      </p:cNvSpPr>
                      <p:nvPr/>
                    </p:nvSpPr>
                    <p:spPr bwMode="auto">
                      <a:xfrm>
                        <a:off x="2911" y="2619"/>
                        <a:ext cx="163"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287" y="1423"/>
                          </a:cxn>
                          <a:cxn ang="0">
                            <a:pos x="271" y="1387"/>
                          </a:cxn>
                          <a:cxn ang="0">
                            <a:pos x="237" y="1293"/>
                          </a:cxn>
                          <a:cxn ang="0">
                            <a:pos x="217" y="1227"/>
                          </a:cxn>
                          <a:cxn ang="0">
                            <a:pos x="197" y="1154"/>
                          </a:cxn>
                          <a:cxn ang="0">
                            <a:pos x="187" y="1078"/>
                          </a:cxn>
                          <a:cxn ang="0">
                            <a:pos x="187" y="1002"/>
                          </a:cxn>
                          <a:cxn ang="0">
                            <a:pos x="191" y="931"/>
                          </a:cxn>
                          <a:cxn ang="0">
                            <a:pos x="213" y="815"/>
                          </a:cxn>
                          <a:cxn ang="0">
                            <a:pos x="231" y="739"/>
                          </a:cxn>
                          <a:cxn ang="0">
                            <a:pos x="259" y="652"/>
                          </a:cxn>
                          <a:cxn ang="0">
                            <a:pos x="293" y="552"/>
                          </a:cxn>
                          <a:cxn ang="0">
                            <a:pos x="299" y="492"/>
                          </a:cxn>
                          <a:cxn ang="0">
                            <a:pos x="311" y="427"/>
                          </a:cxn>
                          <a:cxn ang="0">
                            <a:pos x="315" y="383"/>
                          </a:cxn>
                          <a:cxn ang="0">
                            <a:pos x="171" y="351"/>
                          </a:cxn>
                          <a:cxn ang="0">
                            <a:pos x="325" y="261"/>
                          </a:cxn>
                          <a:cxn ang="0">
                            <a:pos x="269" y="213"/>
                          </a:cxn>
                          <a:cxn ang="0">
                            <a:pos x="231" y="166"/>
                          </a:cxn>
                          <a:cxn ang="0">
                            <a:pos x="183" y="98"/>
                          </a:cxn>
                          <a:cxn ang="0">
                            <a:pos x="137" y="22"/>
                          </a:cxn>
                        </a:cxnLst>
                        <a:rect l="0" t="0" r="r" b="b"/>
                        <a:pathLst>
                          <a:path w="325"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287" y="1423"/>
                            </a:lnTo>
                            <a:lnTo>
                              <a:pt x="271" y="1387"/>
                            </a:lnTo>
                            <a:lnTo>
                              <a:pt x="237" y="1293"/>
                            </a:lnTo>
                            <a:lnTo>
                              <a:pt x="217" y="1227"/>
                            </a:lnTo>
                            <a:lnTo>
                              <a:pt x="197" y="1154"/>
                            </a:lnTo>
                            <a:lnTo>
                              <a:pt x="187" y="1078"/>
                            </a:lnTo>
                            <a:lnTo>
                              <a:pt x="187" y="1002"/>
                            </a:lnTo>
                            <a:lnTo>
                              <a:pt x="191" y="931"/>
                            </a:lnTo>
                            <a:lnTo>
                              <a:pt x="213" y="815"/>
                            </a:lnTo>
                            <a:lnTo>
                              <a:pt x="231" y="739"/>
                            </a:lnTo>
                            <a:lnTo>
                              <a:pt x="259" y="652"/>
                            </a:lnTo>
                            <a:lnTo>
                              <a:pt x="293" y="552"/>
                            </a:lnTo>
                            <a:lnTo>
                              <a:pt x="299" y="492"/>
                            </a:lnTo>
                            <a:lnTo>
                              <a:pt x="311" y="427"/>
                            </a:lnTo>
                            <a:lnTo>
                              <a:pt x="315" y="383"/>
                            </a:lnTo>
                            <a:lnTo>
                              <a:pt x="171" y="351"/>
                            </a:lnTo>
                            <a:lnTo>
                              <a:pt x="325" y="261"/>
                            </a:lnTo>
                            <a:lnTo>
                              <a:pt x="269" y="213"/>
                            </a:lnTo>
                            <a:lnTo>
                              <a:pt x="231" y="166"/>
                            </a:lnTo>
                            <a:lnTo>
                              <a:pt x="183" y="98"/>
                            </a:lnTo>
                            <a:lnTo>
                              <a:pt x="137" y="22"/>
                            </a:lnTo>
                            <a:close/>
                          </a:path>
                        </a:pathLst>
                      </a:custGeom>
                      <a:solidFill>
                        <a:srgbClr val="5F5F5F"/>
                      </a:solidFill>
                      <a:ln w="9525">
                        <a:noFill/>
                        <a:round/>
                        <a:headEnd/>
                        <a:tailEnd/>
                      </a:ln>
                    </p:spPr>
                    <p:txBody>
                      <a:bodyPr/>
                      <a:lstStyle/>
                      <a:p>
                        <a:endParaRPr lang="en-GB"/>
                      </a:p>
                    </p:txBody>
                  </p:sp>
                  <p:sp>
                    <p:nvSpPr>
                      <p:cNvPr id="364572" name="Freeform 28"/>
                      <p:cNvSpPr>
                        <a:spLocks/>
                      </p:cNvSpPr>
                      <p:nvPr/>
                    </p:nvSpPr>
                    <p:spPr bwMode="auto">
                      <a:xfrm>
                        <a:off x="2905" y="2610"/>
                        <a:ext cx="163" cy="711"/>
                      </a:xfrm>
                      <a:custGeom>
                        <a:avLst/>
                        <a:gdLst/>
                        <a:ahLst/>
                        <a:cxnLst>
                          <a:cxn ang="0">
                            <a:pos x="137" y="22"/>
                          </a:cxn>
                          <a:cxn ang="0">
                            <a:pos x="32" y="0"/>
                          </a:cxn>
                          <a:cxn ang="0">
                            <a:pos x="14" y="64"/>
                          </a:cxn>
                          <a:cxn ang="0">
                            <a:pos x="0" y="172"/>
                          </a:cxn>
                          <a:cxn ang="0">
                            <a:pos x="10" y="353"/>
                          </a:cxn>
                          <a:cxn ang="0">
                            <a:pos x="20" y="419"/>
                          </a:cxn>
                          <a:cxn ang="0">
                            <a:pos x="50" y="528"/>
                          </a:cxn>
                          <a:cxn ang="0">
                            <a:pos x="50" y="652"/>
                          </a:cxn>
                          <a:cxn ang="0">
                            <a:pos x="56" y="803"/>
                          </a:cxn>
                          <a:cxn ang="0">
                            <a:pos x="70" y="957"/>
                          </a:cxn>
                          <a:cxn ang="0">
                            <a:pos x="76" y="1032"/>
                          </a:cxn>
                          <a:cxn ang="0">
                            <a:pos x="111" y="1154"/>
                          </a:cxn>
                          <a:cxn ang="0">
                            <a:pos x="137" y="1249"/>
                          </a:cxn>
                          <a:cxn ang="0">
                            <a:pos x="169" y="1377"/>
                          </a:cxn>
                          <a:cxn ang="0">
                            <a:pos x="191" y="1423"/>
                          </a:cxn>
                          <a:cxn ang="0">
                            <a:pos x="287" y="1423"/>
                          </a:cxn>
                          <a:cxn ang="0">
                            <a:pos x="271" y="1387"/>
                          </a:cxn>
                          <a:cxn ang="0">
                            <a:pos x="237" y="1293"/>
                          </a:cxn>
                          <a:cxn ang="0">
                            <a:pos x="217" y="1228"/>
                          </a:cxn>
                          <a:cxn ang="0">
                            <a:pos x="197" y="1154"/>
                          </a:cxn>
                          <a:cxn ang="0">
                            <a:pos x="187" y="1078"/>
                          </a:cxn>
                          <a:cxn ang="0">
                            <a:pos x="187" y="1002"/>
                          </a:cxn>
                          <a:cxn ang="0">
                            <a:pos x="191" y="931"/>
                          </a:cxn>
                          <a:cxn ang="0">
                            <a:pos x="213" y="815"/>
                          </a:cxn>
                          <a:cxn ang="0">
                            <a:pos x="231" y="739"/>
                          </a:cxn>
                          <a:cxn ang="0">
                            <a:pos x="259" y="652"/>
                          </a:cxn>
                          <a:cxn ang="0">
                            <a:pos x="293" y="552"/>
                          </a:cxn>
                          <a:cxn ang="0">
                            <a:pos x="299" y="492"/>
                          </a:cxn>
                          <a:cxn ang="0">
                            <a:pos x="311" y="427"/>
                          </a:cxn>
                          <a:cxn ang="0">
                            <a:pos x="315" y="383"/>
                          </a:cxn>
                          <a:cxn ang="0">
                            <a:pos x="171" y="351"/>
                          </a:cxn>
                          <a:cxn ang="0">
                            <a:pos x="325" y="261"/>
                          </a:cxn>
                          <a:cxn ang="0">
                            <a:pos x="269" y="213"/>
                          </a:cxn>
                          <a:cxn ang="0">
                            <a:pos x="231" y="166"/>
                          </a:cxn>
                          <a:cxn ang="0">
                            <a:pos x="183" y="98"/>
                          </a:cxn>
                          <a:cxn ang="0">
                            <a:pos x="137" y="22"/>
                          </a:cxn>
                        </a:cxnLst>
                        <a:rect l="0" t="0" r="r" b="b"/>
                        <a:pathLst>
                          <a:path w="325" h="1423">
                            <a:moveTo>
                              <a:pt x="137" y="22"/>
                            </a:moveTo>
                            <a:lnTo>
                              <a:pt x="32" y="0"/>
                            </a:lnTo>
                            <a:lnTo>
                              <a:pt x="14" y="64"/>
                            </a:lnTo>
                            <a:lnTo>
                              <a:pt x="0" y="172"/>
                            </a:lnTo>
                            <a:lnTo>
                              <a:pt x="10" y="353"/>
                            </a:lnTo>
                            <a:lnTo>
                              <a:pt x="20" y="419"/>
                            </a:lnTo>
                            <a:lnTo>
                              <a:pt x="50" y="528"/>
                            </a:lnTo>
                            <a:lnTo>
                              <a:pt x="50" y="652"/>
                            </a:lnTo>
                            <a:lnTo>
                              <a:pt x="56" y="803"/>
                            </a:lnTo>
                            <a:lnTo>
                              <a:pt x="70" y="957"/>
                            </a:lnTo>
                            <a:lnTo>
                              <a:pt x="76" y="1032"/>
                            </a:lnTo>
                            <a:lnTo>
                              <a:pt x="111" y="1154"/>
                            </a:lnTo>
                            <a:lnTo>
                              <a:pt x="137" y="1249"/>
                            </a:lnTo>
                            <a:lnTo>
                              <a:pt x="169" y="1377"/>
                            </a:lnTo>
                            <a:lnTo>
                              <a:pt x="191" y="1423"/>
                            </a:lnTo>
                            <a:lnTo>
                              <a:pt x="287" y="1423"/>
                            </a:lnTo>
                            <a:lnTo>
                              <a:pt x="271" y="1387"/>
                            </a:lnTo>
                            <a:lnTo>
                              <a:pt x="237" y="1293"/>
                            </a:lnTo>
                            <a:lnTo>
                              <a:pt x="217" y="1228"/>
                            </a:lnTo>
                            <a:lnTo>
                              <a:pt x="197" y="1154"/>
                            </a:lnTo>
                            <a:lnTo>
                              <a:pt x="187" y="1078"/>
                            </a:lnTo>
                            <a:lnTo>
                              <a:pt x="187" y="1002"/>
                            </a:lnTo>
                            <a:lnTo>
                              <a:pt x="191" y="931"/>
                            </a:lnTo>
                            <a:lnTo>
                              <a:pt x="213" y="815"/>
                            </a:lnTo>
                            <a:lnTo>
                              <a:pt x="231" y="739"/>
                            </a:lnTo>
                            <a:lnTo>
                              <a:pt x="259" y="652"/>
                            </a:lnTo>
                            <a:lnTo>
                              <a:pt x="293" y="552"/>
                            </a:lnTo>
                            <a:lnTo>
                              <a:pt x="299" y="492"/>
                            </a:lnTo>
                            <a:lnTo>
                              <a:pt x="311" y="427"/>
                            </a:lnTo>
                            <a:lnTo>
                              <a:pt x="315" y="383"/>
                            </a:lnTo>
                            <a:lnTo>
                              <a:pt x="171" y="351"/>
                            </a:lnTo>
                            <a:lnTo>
                              <a:pt x="325" y="261"/>
                            </a:lnTo>
                            <a:lnTo>
                              <a:pt x="269" y="213"/>
                            </a:lnTo>
                            <a:lnTo>
                              <a:pt x="231" y="166"/>
                            </a:lnTo>
                            <a:lnTo>
                              <a:pt x="183" y="98"/>
                            </a:lnTo>
                            <a:lnTo>
                              <a:pt x="137" y="22"/>
                            </a:lnTo>
                            <a:close/>
                          </a:path>
                        </a:pathLst>
                      </a:custGeom>
                      <a:solidFill>
                        <a:srgbClr val="7F7F7F"/>
                      </a:solidFill>
                      <a:ln w="9525">
                        <a:noFill/>
                        <a:round/>
                        <a:headEnd/>
                        <a:tailEnd/>
                      </a:ln>
                    </p:spPr>
                    <p:txBody>
                      <a:bodyPr/>
                      <a:lstStyle/>
                      <a:p>
                        <a:endParaRPr lang="en-GB"/>
                      </a:p>
                    </p:txBody>
                  </p:sp>
                </p:grpSp>
              </p:grpSp>
            </p:grpSp>
          </p:grpSp>
          <p:grpSp>
            <p:nvGrpSpPr>
              <p:cNvPr id="364573" name="Group 29"/>
              <p:cNvGrpSpPr>
                <a:grpSpLocks/>
              </p:cNvGrpSpPr>
              <p:nvPr/>
            </p:nvGrpSpPr>
            <p:grpSpPr bwMode="auto">
              <a:xfrm>
                <a:off x="2609" y="2281"/>
                <a:ext cx="373" cy="476"/>
                <a:chOff x="2609" y="2281"/>
                <a:chExt cx="373" cy="476"/>
              </a:xfrm>
            </p:grpSpPr>
            <p:sp>
              <p:nvSpPr>
                <p:cNvPr id="364574" name="Freeform 30"/>
                <p:cNvSpPr>
                  <a:spLocks/>
                </p:cNvSpPr>
                <p:nvPr/>
              </p:nvSpPr>
              <p:spPr bwMode="auto">
                <a:xfrm>
                  <a:off x="2622" y="2296"/>
                  <a:ext cx="360" cy="461"/>
                </a:xfrm>
                <a:custGeom>
                  <a:avLst/>
                  <a:gdLst/>
                  <a:ahLst/>
                  <a:cxnLst>
                    <a:cxn ang="0">
                      <a:pos x="6" y="474"/>
                    </a:cxn>
                    <a:cxn ang="0">
                      <a:pos x="4" y="534"/>
                    </a:cxn>
                    <a:cxn ang="0">
                      <a:pos x="40" y="623"/>
                    </a:cxn>
                    <a:cxn ang="0">
                      <a:pos x="114" y="685"/>
                    </a:cxn>
                    <a:cxn ang="0">
                      <a:pos x="173" y="713"/>
                    </a:cxn>
                    <a:cxn ang="0">
                      <a:pos x="203" y="715"/>
                    </a:cxn>
                    <a:cxn ang="0">
                      <a:pos x="217" y="763"/>
                    </a:cxn>
                    <a:cxn ang="0">
                      <a:pos x="241" y="799"/>
                    </a:cxn>
                    <a:cxn ang="0">
                      <a:pos x="283" y="834"/>
                    </a:cxn>
                    <a:cxn ang="0">
                      <a:pos x="357" y="894"/>
                    </a:cxn>
                    <a:cxn ang="0">
                      <a:pos x="397" y="918"/>
                    </a:cxn>
                    <a:cxn ang="0">
                      <a:pos x="451" y="918"/>
                    </a:cxn>
                    <a:cxn ang="0">
                      <a:pos x="495" y="904"/>
                    </a:cxn>
                    <a:cxn ang="0">
                      <a:pos x="547" y="874"/>
                    </a:cxn>
                    <a:cxn ang="0">
                      <a:pos x="607" y="852"/>
                    </a:cxn>
                    <a:cxn ang="0">
                      <a:pos x="665" y="781"/>
                    </a:cxn>
                    <a:cxn ang="0">
                      <a:pos x="708" y="713"/>
                    </a:cxn>
                    <a:cxn ang="0">
                      <a:pos x="720" y="611"/>
                    </a:cxn>
                    <a:cxn ang="0">
                      <a:pos x="700" y="526"/>
                    </a:cxn>
                    <a:cxn ang="0">
                      <a:pos x="690" y="436"/>
                    </a:cxn>
                    <a:cxn ang="0">
                      <a:pos x="655" y="322"/>
                    </a:cxn>
                    <a:cxn ang="0">
                      <a:pos x="625" y="259"/>
                    </a:cxn>
                    <a:cxn ang="0">
                      <a:pos x="569" y="149"/>
                    </a:cxn>
                    <a:cxn ang="0">
                      <a:pos x="497" y="61"/>
                    </a:cxn>
                    <a:cxn ang="0">
                      <a:pos x="399" y="8"/>
                    </a:cxn>
                    <a:cxn ang="0">
                      <a:pos x="309" y="0"/>
                    </a:cxn>
                    <a:cxn ang="0">
                      <a:pos x="243" y="12"/>
                    </a:cxn>
                    <a:cxn ang="0">
                      <a:pos x="142" y="53"/>
                    </a:cxn>
                    <a:cxn ang="0">
                      <a:pos x="60" y="113"/>
                    </a:cxn>
                    <a:cxn ang="0">
                      <a:pos x="22" y="187"/>
                    </a:cxn>
                    <a:cxn ang="0">
                      <a:pos x="6" y="322"/>
                    </a:cxn>
                    <a:cxn ang="0">
                      <a:pos x="24" y="466"/>
                    </a:cxn>
                  </a:cxnLst>
                  <a:rect l="0" t="0" r="r" b="b"/>
                  <a:pathLst>
                    <a:path w="720" h="920">
                      <a:moveTo>
                        <a:pt x="24" y="466"/>
                      </a:moveTo>
                      <a:lnTo>
                        <a:pt x="6" y="474"/>
                      </a:lnTo>
                      <a:lnTo>
                        <a:pt x="0" y="492"/>
                      </a:lnTo>
                      <a:lnTo>
                        <a:pt x="4" y="534"/>
                      </a:lnTo>
                      <a:lnTo>
                        <a:pt x="22" y="589"/>
                      </a:lnTo>
                      <a:lnTo>
                        <a:pt x="40" y="623"/>
                      </a:lnTo>
                      <a:lnTo>
                        <a:pt x="72" y="655"/>
                      </a:lnTo>
                      <a:lnTo>
                        <a:pt x="114" y="685"/>
                      </a:lnTo>
                      <a:lnTo>
                        <a:pt x="142" y="701"/>
                      </a:lnTo>
                      <a:lnTo>
                        <a:pt x="173" y="713"/>
                      </a:lnTo>
                      <a:lnTo>
                        <a:pt x="191" y="711"/>
                      </a:lnTo>
                      <a:lnTo>
                        <a:pt x="203" y="715"/>
                      </a:lnTo>
                      <a:lnTo>
                        <a:pt x="209" y="739"/>
                      </a:lnTo>
                      <a:lnTo>
                        <a:pt x="217" y="763"/>
                      </a:lnTo>
                      <a:lnTo>
                        <a:pt x="227" y="785"/>
                      </a:lnTo>
                      <a:lnTo>
                        <a:pt x="241" y="799"/>
                      </a:lnTo>
                      <a:lnTo>
                        <a:pt x="257" y="815"/>
                      </a:lnTo>
                      <a:lnTo>
                        <a:pt x="283" y="834"/>
                      </a:lnTo>
                      <a:lnTo>
                        <a:pt x="315" y="852"/>
                      </a:lnTo>
                      <a:lnTo>
                        <a:pt x="357" y="894"/>
                      </a:lnTo>
                      <a:lnTo>
                        <a:pt x="379" y="910"/>
                      </a:lnTo>
                      <a:lnTo>
                        <a:pt x="397" y="918"/>
                      </a:lnTo>
                      <a:lnTo>
                        <a:pt x="427" y="920"/>
                      </a:lnTo>
                      <a:lnTo>
                        <a:pt x="451" y="918"/>
                      </a:lnTo>
                      <a:lnTo>
                        <a:pt x="475" y="912"/>
                      </a:lnTo>
                      <a:lnTo>
                        <a:pt x="495" y="904"/>
                      </a:lnTo>
                      <a:lnTo>
                        <a:pt x="523" y="888"/>
                      </a:lnTo>
                      <a:lnTo>
                        <a:pt x="547" y="874"/>
                      </a:lnTo>
                      <a:lnTo>
                        <a:pt x="571" y="852"/>
                      </a:lnTo>
                      <a:lnTo>
                        <a:pt x="607" y="852"/>
                      </a:lnTo>
                      <a:lnTo>
                        <a:pt x="637" y="832"/>
                      </a:lnTo>
                      <a:lnTo>
                        <a:pt x="665" y="781"/>
                      </a:lnTo>
                      <a:lnTo>
                        <a:pt x="688" y="751"/>
                      </a:lnTo>
                      <a:lnTo>
                        <a:pt x="708" y="713"/>
                      </a:lnTo>
                      <a:lnTo>
                        <a:pt x="718" y="659"/>
                      </a:lnTo>
                      <a:lnTo>
                        <a:pt x="720" y="611"/>
                      </a:lnTo>
                      <a:lnTo>
                        <a:pt x="714" y="562"/>
                      </a:lnTo>
                      <a:lnTo>
                        <a:pt x="700" y="526"/>
                      </a:lnTo>
                      <a:lnTo>
                        <a:pt x="694" y="490"/>
                      </a:lnTo>
                      <a:lnTo>
                        <a:pt x="690" y="436"/>
                      </a:lnTo>
                      <a:lnTo>
                        <a:pt x="676" y="372"/>
                      </a:lnTo>
                      <a:lnTo>
                        <a:pt x="655" y="322"/>
                      </a:lnTo>
                      <a:lnTo>
                        <a:pt x="635" y="293"/>
                      </a:lnTo>
                      <a:lnTo>
                        <a:pt x="625" y="259"/>
                      </a:lnTo>
                      <a:lnTo>
                        <a:pt x="601" y="205"/>
                      </a:lnTo>
                      <a:lnTo>
                        <a:pt x="569" y="149"/>
                      </a:lnTo>
                      <a:lnTo>
                        <a:pt x="533" y="101"/>
                      </a:lnTo>
                      <a:lnTo>
                        <a:pt x="497" y="61"/>
                      </a:lnTo>
                      <a:lnTo>
                        <a:pt x="451" y="30"/>
                      </a:lnTo>
                      <a:lnTo>
                        <a:pt x="399" y="8"/>
                      </a:lnTo>
                      <a:lnTo>
                        <a:pt x="351" y="0"/>
                      </a:lnTo>
                      <a:lnTo>
                        <a:pt x="309" y="0"/>
                      </a:lnTo>
                      <a:lnTo>
                        <a:pt x="245" y="8"/>
                      </a:lnTo>
                      <a:lnTo>
                        <a:pt x="243" y="12"/>
                      </a:lnTo>
                      <a:lnTo>
                        <a:pt x="197" y="26"/>
                      </a:lnTo>
                      <a:lnTo>
                        <a:pt x="142" y="53"/>
                      </a:lnTo>
                      <a:lnTo>
                        <a:pt x="90" y="83"/>
                      </a:lnTo>
                      <a:lnTo>
                        <a:pt x="60" y="113"/>
                      </a:lnTo>
                      <a:lnTo>
                        <a:pt x="36" y="145"/>
                      </a:lnTo>
                      <a:lnTo>
                        <a:pt x="22" y="187"/>
                      </a:lnTo>
                      <a:lnTo>
                        <a:pt x="6" y="259"/>
                      </a:lnTo>
                      <a:lnTo>
                        <a:pt x="6" y="322"/>
                      </a:lnTo>
                      <a:lnTo>
                        <a:pt x="12" y="388"/>
                      </a:lnTo>
                      <a:lnTo>
                        <a:pt x="24" y="466"/>
                      </a:lnTo>
                      <a:close/>
                    </a:path>
                  </a:pathLst>
                </a:custGeom>
                <a:solidFill>
                  <a:srgbClr val="FFBFBF"/>
                </a:solidFill>
                <a:ln w="9525">
                  <a:noFill/>
                  <a:round/>
                  <a:headEnd/>
                  <a:tailEnd/>
                </a:ln>
              </p:spPr>
              <p:txBody>
                <a:bodyPr/>
                <a:lstStyle/>
                <a:p>
                  <a:endParaRPr lang="en-GB"/>
                </a:p>
              </p:txBody>
            </p:sp>
            <p:grpSp>
              <p:nvGrpSpPr>
                <p:cNvPr id="364575" name="Group 31"/>
                <p:cNvGrpSpPr>
                  <a:grpSpLocks/>
                </p:cNvGrpSpPr>
                <p:nvPr/>
              </p:nvGrpSpPr>
              <p:grpSpPr bwMode="auto">
                <a:xfrm>
                  <a:off x="2675" y="2440"/>
                  <a:ext cx="285" cy="282"/>
                  <a:chOff x="2675" y="2440"/>
                  <a:chExt cx="285" cy="282"/>
                </a:xfrm>
              </p:grpSpPr>
              <p:grpSp>
                <p:nvGrpSpPr>
                  <p:cNvPr id="364576" name="Group 32"/>
                  <p:cNvGrpSpPr>
                    <a:grpSpLocks/>
                  </p:cNvGrpSpPr>
                  <p:nvPr/>
                </p:nvGrpSpPr>
                <p:grpSpPr bwMode="auto">
                  <a:xfrm>
                    <a:off x="2675" y="2440"/>
                    <a:ext cx="285" cy="282"/>
                    <a:chOff x="2675" y="2440"/>
                    <a:chExt cx="285" cy="282"/>
                  </a:xfrm>
                </p:grpSpPr>
                <p:sp>
                  <p:nvSpPr>
                    <p:cNvPr id="364577" name="Freeform 33"/>
                    <p:cNvSpPr>
                      <a:spLocks/>
                    </p:cNvSpPr>
                    <p:nvPr/>
                  </p:nvSpPr>
                  <p:spPr bwMode="auto">
                    <a:xfrm>
                      <a:off x="2860" y="2440"/>
                      <a:ext cx="79" cy="131"/>
                    </a:xfrm>
                    <a:custGeom>
                      <a:avLst/>
                      <a:gdLst/>
                      <a:ahLst/>
                      <a:cxnLst>
                        <a:cxn ang="0">
                          <a:pos x="104" y="0"/>
                        </a:cxn>
                        <a:cxn ang="0">
                          <a:pos x="104" y="20"/>
                        </a:cxn>
                        <a:cxn ang="0">
                          <a:pos x="100" y="35"/>
                        </a:cxn>
                        <a:cxn ang="0">
                          <a:pos x="88" y="43"/>
                        </a:cxn>
                        <a:cxn ang="0">
                          <a:pos x="68" y="61"/>
                        </a:cxn>
                        <a:cxn ang="0">
                          <a:pos x="46" y="83"/>
                        </a:cxn>
                        <a:cxn ang="0">
                          <a:pos x="146" y="63"/>
                        </a:cxn>
                        <a:cxn ang="0">
                          <a:pos x="156" y="67"/>
                        </a:cxn>
                        <a:cxn ang="0">
                          <a:pos x="136" y="77"/>
                        </a:cxn>
                        <a:cxn ang="0">
                          <a:pos x="122" y="91"/>
                        </a:cxn>
                        <a:cxn ang="0">
                          <a:pos x="108" y="103"/>
                        </a:cxn>
                        <a:cxn ang="0">
                          <a:pos x="96" y="109"/>
                        </a:cxn>
                        <a:cxn ang="0">
                          <a:pos x="78" y="109"/>
                        </a:cxn>
                        <a:cxn ang="0">
                          <a:pos x="50" y="107"/>
                        </a:cxn>
                        <a:cxn ang="0">
                          <a:pos x="80" y="115"/>
                        </a:cxn>
                        <a:cxn ang="0">
                          <a:pos x="90" y="121"/>
                        </a:cxn>
                        <a:cxn ang="0">
                          <a:pos x="110" y="121"/>
                        </a:cxn>
                        <a:cxn ang="0">
                          <a:pos x="126" y="115"/>
                        </a:cxn>
                        <a:cxn ang="0">
                          <a:pos x="144" y="105"/>
                        </a:cxn>
                        <a:cxn ang="0">
                          <a:pos x="158" y="91"/>
                        </a:cxn>
                        <a:cxn ang="0">
                          <a:pos x="124" y="125"/>
                        </a:cxn>
                        <a:cxn ang="0">
                          <a:pos x="106" y="129"/>
                        </a:cxn>
                        <a:cxn ang="0">
                          <a:pos x="90" y="129"/>
                        </a:cxn>
                        <a:cxn ang="0">
                          <a:pos x="76" y="125"/>
                        </a:cxn>
                        <a:cxn ang="0">
                          <a:pos x="64" y="121"/>
                        </a:cxn>
                        <a:cxn ang="0">
                          <a:pos x="52" y="121"/>
                        </a:cxn>
                        <a:cxn ang="0">
                          <a:pos x="40" y="121"/>
                        </a:cxn>
                        <a:cxn ang="0">
                          <a:pos x="48" y="157"/>
                        </a:cxn>
                        <a:cxn ang="0">
                          <a:pos x="62" y="181"/>
                        </a:cxn>
                        <a:cxn ang="0">
                          <a:pos x="74" y="193"/>
                        </a:cxn>
                        <a:cxn ang="0">
                          <a:pos x="86" y="203"/>
                        </a:cxn>
                        <a:cxn ang="0">
                          <a:pos x="96" y="215"/>
                        </a:cxn>
                        <a:cxn ang="0">
                          <a:pos x="102" y="229"/>
                        </a:cxn>
                        <a:cxn ang="0">
                          <a:pos x="104" y="249"/>
                        </a:cxn>
                        <a:cxn ang="0">
                          <a:pos x="96" y="263"/>
                        </a:cxn>
                        <a:cxn ang="0">
                          <a:pos x="92" y="233"/>
                        </a:cxn>
                        <a:cxn ang="0">
                          <a:pos x="86" y="217"/>
                        </a:cxn>
                        <a:cxn ang="0">
                          <a:pos x="74" y="211"/>
                        </a:cxn>
                        <a:cxn ang="0">
                          <a:pos x="56" y="203"/>
                        </a:cxn>
                        <a:cxn ang="0">
                          <a:pos x="44" y="197"/>
                        </a:cxn>
                        <a:cxn ang="0">
                          <a:pos x="32" y="187"/>
                        </a:cxn>
                        <a:cxn ang="0">
                          <a:pos x="18" y="173"/>
                        </a:cxn>
                        <a:cxn ang="0">
                          <a:pos x="8" y="157"/>
                        </a:cxn>
                        <a:cxn ang="0">
                          <a:pos x="2" y="139"/>
                        </a:cxn>
                        <a:cxn ang="0">
                          <a:pos x="0" y="117"/>
                        </a:cxn>
                        <a:cxn ang="0">
                          <a:pos x="2" y="97"/>
                        </a:cxn>
                        <a:cxn ang="0">
                          <a:pos x="8" y="73"/>
                        </a:cxn>
                        <a:cxn ang="0">
                          <a:pos x="104" y="0"/>
                        </a:cxn>
                      </a:cxnLst>
                      <a:rect l="0" t="0" r="r" b="b"/>
                      <a:pathLst>
                        <a:path w="158" h="263">
                          <a:moveTo>
                            <a:pt x="104" y="0"/>
                          </a:moveTo>
                          <a:lnTo>
                            <a:pt x="104" y="20"/>
                          </a:lnTo>
                          <a:lnTo>
                            <a:pt x="100" y="35"/>
                          </a:lnTo>
                          <a:lnTo>
                            <a:pt x="88" y="43"/>
                          </a:lnTo>
                          <a:lnTo>
                            <a:pt x="68" y="61"/>
                          </a:lnTo>
                          <a:lnTo>
                            <a:pt x="46" y="83"/>
                          </a:lnTo>
                          <a:lnTo>
                            <a:pt x="146" y="63"/>
                          </a:lnTo>
                          <a:lnTo>
                            <a:pt x="156" y="67"/>
                          </a:lnTo>
                          <a:lnTo>
                            <a:pt x="136" y="77"/>
                          </a:lnTo>
                          <a:lnTo>
                            <a:pt x="122" y="91"/>
                          </a:lnTo>
                          <a:lnTo>
                            <a:pt x="108" y="103"/>
                          </a:lnTo>
                          <a:lnTo>
                            <a:pt x="96" y="109"/>
                          </a:lnTo>
                          <a:lnTo>
                            <a:pt x="78" y="109"/>
                          </a:lnTo>
                          <a:lnTo>
                            <a:pt x="50" y="107"/>
                          </a:lnTo>
                          <a:lnTo>
                            <a:pt x="80" y="115"/>
                          </a:lnTo>
                          <a:lnTo>
                            <a:pt x="90" y="121"/>
                          </a:lnTo>
                          <a:lnTo>
                            <a:pt x="110" y="121"/>
                          </a:lnTo>
                          <a:lnTo>
                            <a:pt x="126" y="115"/>
                          </a:lnTo>
                          <a:lnTo>
                            <a:pt x="144" y="105"/>
                          </a:lnTo>
                          <a:lnTo>
                            <a:pt x="158" y="91"/>
                          </a:lnTo>
                          <a:lnTo>
                            <a:pt x="124" y="125"/>
                          </a:lnTo>
                          <a:lnTo>
                            <a:pt x="106" y="129"/>
                          </a:lnTo>
                          <a:lnTo>
                            <a:pt x="90" y="129"/>
                          </a:lnTo>
                          <a:lnTo>
                            <a:pt x="76" y="125"/>
                          </a:lnTo>
                          <a:lnTo>
                            <a:pt x="64" y="121"/>
                          </a:lnTo>
                          <a:lnTo>
                            <a:pt x="52" y="121"/>
                          </a:lnTo>
                          <a:lnTo>
                            <a:pt x="40" y="121"/>
                          </a:lnTo>
                          <a:lnTo>
                            <a:pt x="48" y="157"/>
                          </a:lnTo>
                          <a:lnTo>
                            <a:pt x="62" y="181"/>
                          </a:lnTo>
                          <a:lnTo>
                            <a:pt x="74" y="193"/>
                          </a:lnTo>
                          <a:lnTo>
                            <a:pt x="86" y="203"/>
                          </a:lnTo>
                          <a:lnTo>
                            <a:pt x="96" y="215"/>
                          </a:lnTo>
                          <a:lnTo>
                            <a:pt x="102" y="229"/>
                          </a:lnTo>
                          <a:lnTo>
                            <a:pt x="104" y="249"/>
                          </a:lnTo>
                          <a:lnTo>
                            <a:pt x="96" y="263"/>
                          </a:lnTo>
                          <a:lnTo>
                            <a:pt x="92" y="233"/>
                          </a:lnTo>
                          <a:lnTo>
                            <a:pt x="86" y="217"/>
                          </a:lnTo>
                          <a:lnTo>
                            <a:pt x="74" y="211"/>
                          </a:lnTo>
                          <a:lnTo>
                            <a:pt x="56" y="203"/>
                          </a:lnTo>
                          <a:lnTo>
                            <a:pt x="44" y="197"/>
                          </a:lnTo>
                          <a:lnTo>
                            <a:pt x="32" y="187"/>
                          </a:lnTo>
                          <a:lnTo>
                            <a:pt x="18" y="173"/>
                          </a:lnTo>
                          <a:lnTo>
                            <a:pt x="8" y="157"/>
                          </a:lnTo>
                          <a:lnTo>
                            <a:pt x="2" y="139"/>
                          </a:lnTo>
                          <a:lnTo>
                            <a:pt x="0" y="117"/>
                          </a:lnTo>
                          <a:lnTo>
                            <a:pt x="2" y="97"/>
                          </a:lnTo>
                          <a:lnTo>
                            <a:pt x="8" y="73"/>
                          </a:lnTo>
                          <a:lnTo>
                            <a:pt x="104" y="0"/>
                          </a:lnTo>
                          <a:close/>
                        </a:path>
                      </a:pathLst>
                    </a:custGeom>
                    <a:solidFill>
                      <a:srgbClr val="DF9F7F"/>
                    </a:solidFill>
                    <a:ln w="9525">
                      <a:noFill/>
                      <a:round/>
                      <a:headEnd/>
                      <a:tailEnd/>
                    </a:ln>
                  </p:spPr>
                  <p:txBody>
                    <a:bodyPr/>
                    <a:lstStyle/>
                    <a:p>
                      <a:endParaRPr lang="en-GB"/>
                    </a:p>
                  </p:txBody>
                </p:sp>
                <p:grpSp>
                  <p:nvGrpSpPr>
                    <p:cNvPr id="364578" name="Group 34"/>
                    <p:cNvGrpSpPr>
                      <a:grpSpLocks/>
                    </p:cNvGrpSpPr>
                    <p:nvPr/>
                  </p:nvGrpSpPr>
                  <p:grpSpPr bwMode="auto">
                    <a:xfrm>
                      <a:off x="2675" y="2527"/>
                      <a:ext cx="285" cy="195"/>
                      <a:chOff x="2675" y="2527"/>
                      <a:chExt cx="285" cy="195"/>
                    </a:xfrm>
                  </p:grpSpPr>
                  <p:sp>
                    <p:nvSpPr>
                      <p:cNvPr id="364579" name="Freeform 35"/>
                      <p:cNvSpPr>
                        <a:spLocks/>
                      </p:cNvSpPr>
                      <p:nvPr/>
                    </p:nvSpPr>
                    <p:spPr bwMode="auto">
                      <a:xfrm>
                        <a:off x="2675" y="2527"/>
                        <a:ext cx="232" cy="195"/>
                      </a:xfrm>
                      <a:custGeom>
                        <a:avLst/>
                        <a:gdLst/>
                        <a:ahLst/>
                        <a:cxnLst>
                          <a:cxn ang="0">
                            <a:pos x="20" y="0"/>
                          </a:cxn>
                          <a:cxn ang="0">
                            <a:pos x="26" y="38"/>
                          </a:cxn>
                          <a:cxn ang="0">
                            <a:pos x="42" y="72"/>
                          </a:cxn>
                          <a:cxn ang="0">
                            <a:pos x="71" y="107"/>
                          </a:cxn>
                          <a:cxn ang="0">
                            <a:pos x="89" y="125"/>
                          </a:cxn>
                          <a:cxn ang="0">
                            <a:pos x="111" y="139"/>
                          </a:cxn>
                          <a:cxn ang="0">
                            <a:pos x="141" y="139"/>
                          </a:cxn>
                          <a:cxn ang="0">
                            <a:pos x="183" y="133"/>
                          </a:cxn>
                          <a:cxn ang="0">
                            <a:pos x="223" y="133"/>
                          </a:cxn>
                          <a:cxn ang="0">
                            <a:pos x="245" y="125"/>
                          </a:cxn>
                          <a:cxn ang="0">
                            <a:pos x="265" y="127"/>
                          </a:cxn>
                          <a:cxn ang="0">
                            <a:pos x="263" y="153"/>
                          </a:cxn>
                          <a:cxn ang="0">
                            <a:pos x="269" y="181"/>
                          </a:cxn>
                          <a:cxn ang="0">
                            <a:pos x="249" y="183"/>
                          </a:cxn>
                          <a:cxn ang="0">
                            <a:pos x="225" y="187"/>
                          </a:cxn>
                          <a:cxn ang="0">
                            <a:pos x="223" y="207"/>
                          </a:cxn>
                          <a:cxn ang="0">
                            <a:pos x="227" y="231"/>
                          </a:cxn>
                          <a:cxn ang="0">
                            <a:pos x="235" y="257"/>
                          </a:cxn>
                          <a:cxn ang="0">
                            <a:pos x="253" y="277"/>
                          </a:cxn>
                          <a:cxn ang="0">
                            <a:pos x="279" y="285"/>
                          </a:cxn>
                          <a:cxn ang="0">
                            <a:pos x="313" y="283"/>
                          </a:cxn>
                          <a:cxn ang="0">
                            <a:pos x="331" y="283"/>
                          </a:cxn>
                          <a:cxn ang="0">
                            <a:pos x="349" y="301"/>
                          </a:cxn>
                          <a:cxn ang="0">
                            <a:pos x="371" y="319"/>
                          </a:cxn>
                          <a:cxn ang="0">
                            <a:pos x="399" y="329"/>
                          </a:cxn>
                          <a:cxn ang="0">
                            <a:pos x="427" y="329"/>
                          </a:cxn>
                          <a:cxn ang="0">
                            <a:pos x="441" y="327"/>
                          </a:cxn>
                          <a:cxn ang="0">
                            <a:pos x="453" y="349"/>
                          </a:cxn>
                          <a:cxn ang="0">
                            <a:pos x="465" y="364"/>
                          </a:cxn>
                          <a:cxn ang="0">
                            <a:pos x="443" y="378"/>
                          </a:cxn>
                          <a:cxn ang="0">
                            <a:pos x="419" y="388"/>
                          </a:cxn>
                          <a:cxn ang="0">
                            <a:pos x="387" y="388"/>
                          </a:cxn>
                          <a:cxn ang="0">
                            <a:pos x="355" y="388"/>
                          </a:cxn>
                          <a:cxn ang="0">
                            <a:pos x="351" y="388"/>
                          </a:cxn>
                          <a:cxn ang="0">
                            <a:pos x="295" y="380"/>
                          </a:cxn>
                          <a:cxn ang="0">
                            <a:pos x="265" y="370"/>
                          </a:cxn>
                          <a:cxn ang="0">
                            <a:pos x="227" y="347"/>
                          </a:cxn>
                          <a:cxn ang="0">
                            <a:pos x="179" y="301"/>
                          </a:cxn>
                          <a:cxn ang="0">
                            <a:pos x="111" y="241"/>
                          </a:cxn>
                          <a:cxn ang="0">
                            <a:pos x="47" y="175"/>
                          </a:cxn>
                          <a:cxn ang="0">
                            <a:pos x="20" y="139"/>
                          </a:cxn>
                          <a:cxn ang="0">
                            <a:pos x="2" y="104"/>
                          </a:cxn>
                          <a:cxn ang="0">
                            <a:pos x="0" y="76"/>
                          </a:cxn>
                          <a:cxn ang="0">
                            <a:pos x="20" y="0"/>
                          </a:cxn>
                        </a:cxnLst>
                        <a:rect l="0" t="0" r="r" b="b"/>
                        <a:pathLst>
                          <a:path w="465" h="388">
                            <a:moveTo>
                              <a:pt x="20" y="0"/>
                            </a:moveTo>
                            <a:lnTo>
                              <a:pt x="26" y="38"/>
                            </a:lnTo>
                            <a:lnTo>
                              <a:pt x="42" y="72"/>
                            </a:lnTo>
                            <a:lnTo>
                              <a:pt x="71" y="107"/>
                            </a:lnTo>
                            <a:lnTo>
                              <a:pt x="89" y="125"/>
                            </a:lnTo>
                            <a:lnTo>
                              <a:pt x="111" y="139"/>
                            </a:lnTo>
                            <a:lnTo>
                              <a:pt x="141" y="139"/>
                            </a:lnTo>
                            <a:lnTo>
                              <a:pt x="183" y="133"/>
                            </a:lnTo>
                            <a:lnTo>
                              <a:pt x="223" y="133"/>
                            </a:lnTo>
                            <a:lnTo>
                              <a:pt x="245" y="125"/>
                            </a:lnTo>
                            <a:lnTo>
                              <a:pt x="265" y="127"/>
                            </a:lnTo>
                            <a:lnTo>
                              <a:pt x="263" y="153"/>
                            </a:lnTo>
                            <a:lnTo>
                              <a:pt x="269" y="181"/>
                            </a:lnTo>
                            <a:lnTo>
                              <a:pt x="249" y="183"/>
                            </a:lnTo>
                            <a:lnTo>
                              <a:pt x="225" y="187"/>
                            </a:lnTo>
                            <a:lnTo>
                              <a:pt x="223" y="207"/>
                            </a:lnTo>
                            <a:lnTo>
                              <a:pt x="227" y="231"/>
                            </a:lnTo>
                            <a:lnTo>
                              <a:pt x="235" y="257"/>
                            </a:lnTo>
                            <a:lnTo>
                              <a:pt x="253" y="277"/>
                            </a:lnTo>
                            <a:lnTo>
                              <a:pt x="279" y="285"/>
                            </a:lnTo>
                            <a:lnTo>
                              <a:pt x="313" y="283"/>
                            </a:lnTo>
                            <a:lnTo>
                              <a:pt x="331" y="283"/>
                            </a:lnTo>
                            <a:lnTo>
                              <a:pt x="349" y="301"/>
                            </a:lnTo>
                            <a:lnTo>
                              <a:pt x="371" y="319"/>
                            </a:lnTo>
                            <a:lnTo>
                              <a:pt x="399" y="329"/>
                            </a:lnTo>
                            <a:lnTo>
                              <a:pt x="427" y="329"/>
                            </a:lnTo>
                            <a:lnTo>
                              <a:pt x="441" y="327"/>
                            </a:lnTo>
                            <a:lnTo>
                              <a:pt x="453" y="349"/>
                            </a:lnTo>
                            <a:lnTo>
                              <a:pt x="465" y="364"/>
                            </a:lnTo>
                            <a:lnTo>
                              <a:pt x="443" y="378"/>
                            </a:lnTo>
                            <a:lnTo>
                              <a:pt x="419" y="388"/>
                            </a:lnTo>
                            <a:lnTo>
                              <a:pt x="387" y="388"/>
                            </a:lnTo>
                            <a:lnTo>
                              <a:pt x="355" y="388"/>
                            </a:lnTo>
                            <a:lnTo>
                              <a:pt x="351" y="388"/>
                            </a:lnTo>
                            <a:lnTo>
                              <a:pt x="295" y="380"/>
                            </a:lnTo>
                            <a:lnTo>
                              <a:pt x="265" y="370"/>
                            </a:lnTo>
                            <a:lnTo>
                              <a:pt x="227" y="347"/>
                            </a:lnTo>
                            <a:lnTo>
                              <a:pt x="179" y="301"/>
                            </a:lnTo>
                            <a:lnTo>
                              <a:pt x="111" y="241"/>
                            </a:lnTo>
                            <a:lnTo>
                              <a:pt x="47" y="175"/>
                            </a:lnTo>
                            <a:lnTo>
                              <a:pt x="20" y="139"/>
                            </a:lnTo>
                            <a:lnTo>
                              <a:pt x="2" y="104"/>
                            </a:lnTo>
                            <a:lnTo>
                              <a:pt x="0" y="76"/>
                            </a:lnTo>
                            <a:lnTo>
                              <a:pt x="20" y="0"/>
                            </a:lnTo>
                            <a:close/>
                          </a:path>
                        </a:pathLst>
                      </a:custGeom>
                      <a:solidFill>
                        <a:srgbClr val="DF9F7F"/>
                      </a:solidFill>
                      <a:ln w="9525">
                        <a:noFill/>
                        <a:round/>
                        <a:headEnd/>
                        <a:tailEnd/>
                      </a:ln>
                    </p:spPr>
                    <p:txBody>
                      <a:bodyPr/>
                      <a:lstStyle/>
                      <a:p>
                        <a:endParaRPr lang="en-GB"/>
                      </a:p>
                    </p:txBody>
                  </p:sp>
                  <p:sp>
                    <p:nvSpPr>
                      <p:cNvPr id="364580" name="Freeform 36"/>
                      <p:cNvSpPr>
                        <a:spLocks/>
                      </p:cNvSpPr>
                      <p:nvPr/>
                    </p:nvSpPr>
                    <p:spPr bwMode="auto">
                      <a:xfrm>
                        <a:off x="2824" y="2560"/>
                        <a:ext cx="39" cy="103"/>
                      </a:xfrm>
                      <a:custGeom>
                        <a:avLst/>
                        <a:gdLst/>
                        <a:ahLst/>
                        <a:cxnLst>
                          <a:cxn ang="0">
                            <a:pos x="80" y="6"/>
                          </a:cxn>
                          <a:cxn ang="0">
                            <a:pos x="60" y="0"/>
                          </a:cxn>
                          <a:cxn ang="0">
                            <a:pos x="46" y="2"/>
                          </a:cxn>
                          <a:cxn ang="0">
                            <a:pos x="34" y="12"/>
                          </a:cxn>
                          <a:cxn ang="0">
                            <a:pos x="24" y="24"/>
                          </a:cxn>
                          <a:cxn ang="0">
                            <a:pos x="16" y="43"/>
                          </a:cxn>
                          <a:cxn ang="0">
                            <a:pos x="16" y="65"/>
                          </a:cxn>
                          <a:cxn ang="0">
                            <a:pos x="12" y="107"/>
                          </a:cxn>
                          <a:cxn ang="0">
                            <a:pos x="0" y="145"/>
                          </a:cxn>
                          <a:cxn ang="0">
                            <a:pos x="12" y="163"/>
                          </a:cxn>
                          <a:cxn ang="0">
                            <a:pos x="22" y="205"/>
                          </a:cxn>
                          <a:cxn ang="0">
                            <a:pos x="18" y="149"/>
                          </a:cxn>
                          <a:cxn ang="0">
                            <a:pos x="22" y="115"/>
                          </a:cxn>
                          <a:cxn ang="0">
                            <a:pos x="22" y="85"/>
                          </a:cxn>
                          <a:cxn ang="0">
                            <a:pos x="24" y="71"/>
                          </a:cxn>
                          <a:cxn ang="0">
                            <a:pos x="32" y="65"/>
                          </a:cxn>
                          <a:cxn ang="0">
                            <a:pos x="46" y="67"/>
                          </a:cxn>
                          <a:cxn ang="0">
                            <a:pos x="56" y="67"/>
                          </a:cxn>
                          <a:cxn ang="0">
                            <a:pos x="40" y="57"/>
                          </a:cxn>
                          <a:cxn ang="0">
                            <a:pos x="36" y="45"/>
                          </a:cxn>
                          <a:cxn ang="0">
                            <a:pos x="34" y="32"/>
                          </a:cxn>
                          <a:cxn ang="0">
                            <a:pos x="42" y="18"/>
                          </a:cxn>
                          <a:cxn ang="0">
                            <a:pos x="58" y="10"/>
                          </a:cxn>
                          <a:cxn ang="0">
                            <a:pos x="80" y="6"/>
                          </a:cxn>
                        </a:cxnLst>
                        <a:rect l="0" t="0" r="r" b="b"/>
                        <a:pathLst>
                          <a:path w="80" h="205">
                            <a:moveTo>
                              <a:pt x="80" y="6"/>
                            </a:moveTo>
                            <a:lnTo>
                              <a:pt x="60" y="0"/>
                            </a:lnTo>
                            <a:lnTo>
                              <a:pt x="46" y="2"/>
                            </a:lnTo>
                            <a:lnTo>
                              <a:pt x="34" y="12"/>
                            </a:lnTo>
                            <a:lnTo>
                              <a:pt x="24" y="24"/>
                            </a:lnTo>
                            <a:lnTo>
                              <a:pt x="16" y="43"/>
                            </a:lnTo>
                            <a:lnTo>
                              <a:pt x="16" y="65"/>
                            </a:lnTo>
                            <a:lnTo>
                              <a:pt x="12" y="107"/>
                            </a:lnTo>
                            <a:lnTo>
                              <a:pt x="0" y="145"/>
                            </a:lnTo>
                            <a:lnTo>
                              <a:pt x="12" y="163"/>
                            </a:lnTo>
                            <a:lnTo>
                              <a:pt x="22" y="205"/>
                            </a:lnTo>
                            <a:lnTo>
                              <a:pt x="18" y="149"/>
                            </a:lnTo>
                            <a:lnTo>
                              <a:pt x="22" y="115"/>
                            </a:lnTo>
                            <a:lnTo>
                              <a:pt x="22" y="85"/>
                            </a:lnTo>
                            <a:lnTo>
                              <a:pt x="24" y="71"/>
                            </a:lnTo>
                            <a:lnTo>
                              <a:pt x="32" y="65"/>
                            </a:lnTo>
                            <a:lnTo>
                              <a:pt x="46" y="67"/>
                            </a:lnTo>
                            <a:lnTo>
                              <a:pt x="56" y="67"/>
                            </a:lnTo>
                            <a:lnTo>
                              <a:pt x="40" y="57"/>
                            </a:lnTo>
                            <a:lnTo>
                              <a:pt x="36" y="45"/>
                            </a:lnTo>
                            <a:lnTo>
                              <a:pt x="34" y="32"/>
                            </a:lnTo>
                            <a:lnTo>
                              <a:pt x="42" y="18"/>
                            </a:lnTo>
                            <a:lnTo>
                              <a:pt x="58" y="10"/>
                            </a:lnTo>
                            <a:lnTo>
                              <a:pt x="80" y="6"/>
                            </a:lnTo>
                            <a:close/>
                          </a:path>
                        </a:pathLst>
                      </a:custGeom>
                      <a:solidFill>
                        <a:srgbClr val="DF9F7F"/>
                      </a:solidFill>
                      <a:ln w="9525">
                        <a:noFill/>
                        <a:round/>
                        <a:headEnd/>
                        <a:tailEnd/>
                      </a:ln>
                    </p:spPr>
                    <p:txBody>
                      <a:bodyPr/>
                      <a:lstStyle/>
                      <a:p>
                        <a:endParaRPr lang="en-GB"/>
                      </a:p>
                    </p:txBody>
                  </p:sp>
                  <p:sp>
                    <p:nvSpPr>
                      <p:cNvPr id="364581" name="Freeform 37"/>
                      <p:cNvSpPr>
                        <a:spLocks/>
                      </p:cNvSpPr>
                      <p:nvPr/>
                    </p:nvSpPr>
                    <p:spPr bwMode="auto">
                      <a:xfrm>
                        <a:off x="2853" y="2572"/>
                        <a:ext cx="26" cy="19"/>
                      </a:xfrm>
                      <a:custGeom>
                        <a:avLst/>
                        <a:gdLst/>
                        <a:ahLst/>
                        <a:cxnLst>
                          <a:cxn ang="0">
                            <a:pos x="0" y="37"/>
                          </a:cxn>
                          <a:cxn ang="0">
                            <a:pos x="12" y="25"/>
                          </a:cxn>
                          <a:cxn ang="0">
                            <a:pos x="18" y="14"/>
                          </a:cxn>
                          <a:cxn ang="0">
                            <a:pos x="28" y="0"/>
                          </a:cxn>
                          <a:cxn ang="0">
                            <a:pos x="28" y="19"/>
                          </a:cxn>
                          <a:cxn ang="0">
                            <a:pos x="36" y="31"/>
                          </a:cxn>
                          <a:cxn ang="0">
                            <a:pos x="52" y="35"/>
                          </a:cxn>
                          <a:cxn ang="0">
                            <a:pos x="28" y="35"/>
                          </a:cxn>
                          <a:cxn ang="0">
                            <a:pos x="0" y="37"/>
                          </a:cxn>
                        </a:cxnLst>
                        <a:rect l="0" t="0" r="r" b="b"/>
                        <a:pathLst>
                          <a:path w="52" h="37">
                            <a:moveTo>
                              <a:pt x="0" y="37"/>
                            </a:moveTo>
                            <a:lnTo>
                              <a:pt x="12" y="25"/>
                            </a:lnTo>
                            <a:lnTo>
                              <a:pt x="18" y="14"/>
                            </a:lnTo>
                            <a:lnTo>
                              <a:pt x="28" y="0"/>
                            </a:lnTo>
                            <a:lnTo>
                              <a:pt x="28" y="19"/>
                            </a:lnTo>
                            <a:lnTo>
                              <a:pt x="36" y="31"/>
                            </a:lnTo>
                            <a:lnTo>
                              <a:pt x="52" y="35"/>
                            </a:lnTo>
                            <a:lnTo>
                              <a:pt x="28" y="35"/>
                            </a:lnTo>
                            <a:lnTo>
                              <a:pt x="0" y="37"/>
                            </a:lnTo>
                            <a:close/>
                          </a:path>
                        </a:pathLst>
                      </a:custGeom>
                      <a:solidFill>
                        <a:srgbClr val="DF9F7F"/>
                      </a:solidFill>
                      <a:ln w="9525">
                        <a:noFill/>
                        <a:round/>
                        <a:headEnd/>
                        <a:tailEnd/>
                      </a:ln>
                    </p:spPr>
                    <p:txBody>
                      <a:bodyPr/>
                      <a:lstStyle/>
                      <a:p>
                        <a:endParaRPr lang="en-GB"/>
                      </a:p>
                    </p:txBody>
                  </p:sp>
                  <p:sp>
                    <p:nvSpPr>
                      <p:cNvPr id="364582" name="Freeform 38"/>
                      <p:cNvSpPr>
                        <a:spLocks/>
                      </p:cNvSpPr>
                      <p:nvPr/>
                    </p:nvSpPr>
                    <p:spPr bwMode="auto">
                      <a:xfrm>
                        <a:off x="2876" y="2579"/>
                        <a:ext cx="30" cy="11"/>
                      </a:xfrm>
                      <a:custGeom>
                        <a:avLst/>
                        <a:gdLst/>
                        <a:ahLst/>
                        <a:cxnLst>
                          <a:cxn ang="0">
                            <a:pos x="0" y="21"/>
                          </a:cxn>
                          <a:cxn ang="0">
                            <a:pos x="36" y="15"/>
                          </a:cxn>
                          <a:cxn ang="0">
                            <a:pos x="48" y="9"/>
                          </a:cxn>
                          <a:cxn ang="0">
                            <a:pos x="60" y="0"/>
                          </a:cxn>
                          <a:cxn ang="0">
                            <a:pos x="54" y="15"/>
                          </a:cxn>
                          <a:cxn ang="0">
                            <a:pos x="40" y="21"/>
                          </a:cxn>
                          <a:cxn ang="0">
                            <a:pos x="0" y="21"/>
                          </a:cxn>
                        </a:cxnLst>
                        <a:rect l="0" t="0" r="r" b="b"/>
                        <a:pathLst>
                          <a:path w="60" h="21">
                            <a:moveTo>
                              <a:pt x="0" y="21"/>
                            </a:moveTo>
                            <a:lnTo>
                              <a:pt x="36" y="15"/>
                            </a:lnTo>
                            <a:lnTo>
                              <a:pt x="48" y="9"/>
                            </a:lnTo>
                            <a:lnTo>
                              <a:pt x="60" y="0"/>
                            </a:lnTo>
                            <a:lnTo>
                              <a:pt x="54" y="15"/>
                            </a:lnTo>
                            <a:lnTo>
                              <a:pt x="40" y="21"/>
                            </a:lnTo>
                            <a:lnTo>
                              <a:pt x="0" y="21"/>
                            </a:lnTo>
                            <a:close/>
                          </a:path>
                        </a:pathLst>
                      </a:custGeom>
                      <a:solidFill>
                        <a:srgbClr val="DF9F7F"/>
                      </a:solidFill>
                      <a:ln w="9525">
                        <a:noFill/>
                        <a:round/>
                        <a:headEnd/>
                        <a:tailEnd/>
                      </a:ln>
                    </p:spPr>
                    <p:txBody>
                      <a:bodyPr/>
                      <a:lstStyle/>
                      <a:p>
                        <a:endParaRPr lang="en-GB"/>
                      </a:p>
                    </p:txBody>
                  </p:sp>
                  <p:sp>
                    <p:nvSpPr>
                      <p:cNvPr id="364583" name="Freeform 39"/>
                      <p:cNvSpPr>
                        <a:spLocks/>
                      </p:cNvSpPr>
                      <p:nvPr/>
                    </p:nvSpPr>
                    <p:spPr bwMode="auto">
                      <a:xfrm>
                        <a:off x="2909" y="2579"/>
                        <a:ext cx="51" cy="37"/>
                      </a:xfrm>
                      <a:custGeom>
                        <a:avLst/>
                        <a:gdLst/>
                        <a:ahLst/>
                        <a:cxnLst>
                          <a:cxn ang="0">
                            <a:pos x="0" y="3"/>
                          </a:cxn>
                          <a:cxn ang="0">
                            <a:pos x="22" y="11"/>
                          </a:cxn>
                          <a:cxn ang="0">
                            <a:pos x="40" y="17"/>
                          </a:cxn>
                          <a:cxn ang="0">
                            <a:pos x="60" y="29"/>
                          </a:cxn>
                          <a:cxn ang="0">
                            <a:pos x="78" y="49"/>
                          </a:cxn>
                          <a:cxn ang="0">
                            <a:pos x="101" y="73"/>
                          </a:cxn>
                          <a:cxn ang="0">
                            <a:pos x="90" y="47"/>
                          </a:cxn>
                          <a:cxn ang="0">
                            <a:pos x="76" y="29"/>
                          </a:cxn>
                          <a:cxn ang="0">
                            <a:pos x="62" y="15"/>
                          </a:cxn>
                          <a:cxn ang="0">
                            <a:pos x="46" y="7"/>
                          </a:cxn>
                          <a:cxn ang="0">
                            <a:pos x="26" y="0"/>
                          </a:cxn>
                          <a:cxn ang="0">
                            <a:pos x="0" y="3"/>
                          </a:cxn>
                        </a:cxnLst>
                        <a:rect l="0" t="0" r="r" b="b"/>
                        <a:pathLst>
                          <a:path w="101" h="73">
                            <a:moveTo>
                              <a:pt x="0" y="3"/>
                            </a:moveTo>
                            <a:lnTo>
                              <a:pt x="22" y="11"/>
                            </a:lnTo>
                            <a:lnTo>
                              <a:pt x="40" y="17"/>
                            </a:lnTo>
                            <a:lnTo>
                              <a:pt x="60" y="29"/>
                            </a:lnTo>
                            <a:lnTo>
                              <a:pt x="78" y="49"/>
                            </a:lnTo>
                            <a:lnTo>
                              <a:pt x="101" y="73"/>
                            </a:lnTo>
                            <a:lnTo>
                              <a:pt x="90" y="47"/>
                            </a:lnTo>
                            <a:lnTo>
                              <a:pt x="76" y="29"/>
                            </a:lnTo>
                            <a:lnTo>
                              <a:pt x="62" y="15"/>
                            </a:lnTo>
                            <a:lnTo>
                              <a:pt x="46" y="7"/>
                            </a:lnTo>
                            <a:lnTo>
                              <a:pt x="26" y="0"/>
                            </a:lnTo>
                            <a:lnTo>
                              <a:pt x="0" y="3"/>
                            </a:lnTo>
                            <a:close/>
                          </a:path>
                        </a:pathLst>
                      </a:custGeom>
                      <a:solidFill>
                        <a:srgbClr val="DF9F7F"/>
                      </a:solidFill>
                      <a:ln w="9525">
                        <a:noFill/>
                        <a:round/>
                        <a:headEnd/>
                        <a:tailEnd/>
                      </a:ln>
                    </p:spPr>
                    <p:txBody>
                      <a:bodyPr/>
                      <a:lstStyle/>
                      <a:p>
                        <a:endParaRPr lang="en-GB"/>
                      </a:p>
                    </p:txBody>
                  </p:sp>
                  <p:sp>
                    <p:nvSpPr>
                      <p:cNvPr id="364584" name="Freeform 40"/>
                      <p:cNvSpPr>
                        <a:spLocks/>
                      </p:cNvSpPr>
                      <p:nvPr/>
                    </p:nvSpPr>
                    <p:spPr bwMode="auto">
                      <a:xfrm>
                        <a:off x="2889" y="2597"/>
                        <a:ext cx="9" cy="21"/>
                      </a:xfrm>
                      <a:custGeom>
                        <a:avLst/>
                        <a:gdLst/>
                        <a:ahLst/>
                        <a:cxnLst>
                          <a:cxn ang="0">
                            <a:pos x="0" y="0"/>
                          </a:cxn>
                          <a:cxn ang="0">
                            <a:pos x="18" y="24"/>
                          </a:cxn>
                          <a:cxn ang="0">
                            <a:pos x="16" y="42"/>
                          </a:cxn>
                          <a:cxn ang="0">
                            <a:pos x="4" y="22"/>
                          </a:cxn>
                          <a:cxn ang="0">
                            <a:pos x="0" y="0"/>
                          </a:cxn>
                        </a:cxnLst>
                        <a:rect l="0" t="0" r="r" b="b"/>
                        <a:pathLst>
                          <a:path w="18" h="42">
                            <a:moveTo>
                              <a:pt x="0" y="0"/>
                            </a:moveTo>
                            <a:lnTo>
                              <a:pt x="18" y="24"/>
                            </a:lnTo>
                            <a:lnTo>
                              <a:pt x="16" y="42"/>
                            </a:lnTo>
                            <a:lnTo>
                              <a:pt x="4" y="22"/>
                            </a:lnTo>
                            <a:lnTo>
                              <a:pt x="0" y="0"/>
                            </a:lnTo>
                            <a:close/>
                          </a:path>
                        </a:pathLst>
                      </a:custGeom>
                      <a:solidFill>
                        <a:srgbClr val="DF9F7F"/>
                      </a:solidFill>
                      <a:ln w="9525">
                        <a:noFill/>
                        <a:round/>
                        <a:headEnd/>
                        <a:tailEnd/>
                      </a:ln>
                    </p:spPr>
                    <p:txBody>
                      <a:bodyPr/>
                      <a:lstStyle/>
                      <a:p>
                        <a:endParaRPr lang="en-GB"/>
                      </a:p>
                    </p:txBody>
                  </p:sp>
                  <p:sp>
                    <p:nvSpPr>
                      <p:cNvPr id="364585" name="Freeform 41"/>
                      <p:cNvSpPr>
                        <a:spLocks/>
                      </p:cNvSpPr>
                      <p:nvPr/>
                    </p:nvSpPr>
                    <p:spPr bwMode="auto">
                      <a:xfrm>
                        <a:off x="2848" y="2608"/>
                        <a:ext cx="92" cy="37"/>
                      </a:xfrm>
                      <a:custGeom>
                        <a:avLst/>
                        <a:gdLst/>
                        <a:ahLst/>
                        <a:cxnLst>
                          <a:cxn ang="0">
                            <a:pos x="0" y="74"/>
                          </a:cxn>
                          <a:cxn ang="0">
                            <a:pos x="26" y="66"/>
                          </a:cxn>
                          <a:cxn ang="0">
                            <a:pos x="46" y="58"/>
                          </a:cxn>
                          <a:cxn ang="0">
                            <a:pos x="68" y="42"/>
                          </a:cxn>
                          <a:cxn ang="0">
                            <a:pos x="88" y="30"/>
                          </a:cxn>
                          <a:cxn ang="0">
                            <a:pos x="110" y="30"/>
                          </a:cxn>
                          <a:cxn ang="0">
                            <a:pos x="116" y="14"/>
                          </a:cxn>
                          <a:cxn ang="0">
                            <a:pos x="132" y="8"/>
                          </a:cxn>
                          <a:cxn ang="0">
                            <a:pos x="154" y="6"/>
                          </a:cxn>
                          <a:cxn ang="0">
                            <a:pos x="172" y="6"/>
                          </a:cxn>
                          <a:cxn ang="0">
                            <a:pos x="184" y="0"/>
                          </a:cxn>
                          <a:cxn ang="0">
                            <a:pos x="156" y="18"/>
                          </a:cxn>
                          <a:cxn ang="0">
                            <a:pos x="140" y="24"/>
                          </a:cxn>
                          <a:cxn ang="0">
                            <a:pos x="122" y="36"/>
                          </a:cxn>
                          <a:cxn ang="0">
                            <a:pos x="110" y="48"/>
                          </a:cxn>
                          <a:cxn ang="0">
                            <a:pos x="92" y="50"/>
                          </a:cxn>
                          <a:cxn ang="0">
                            <a:pos x="74" y="58"/>
                          </a:cxn>
                          <a:cxn ang="0">
                            <a:pos x="52" y="68"/>
                          </a:cxn>
                          <a:cxn ang="0">
                            <a:pos x="34" y="74"/>
                          </a:cxn>
                          <a:cxn ang="0">
                            <a:pos x="0" y="74"/>
                          </a:cxn>
                        </a:cxnLst>
                        <a:rect l="0" t="0" r="r" b="b"/>
                        <a:pathLst>
                          <a:path w="184" h="74">
                            <a:moveTo>
                              <a:pt x="0" y="74"/>
                            </a:moveTo>
                            <a:lnTo>
                              <a:pt x="26" y="66"/>
                            </a:lnTo>
                            <a:lnTo>
                              <a:pt x="46" y="58"/>
                            </a:lnTo>
                            <a:lnTo>
                              <a:pt x="68" y="42"/>
                            </a:lnTo>
                            <a:lnTo>
                              <a:pt x="88" y="30"/>
                            </a:lnTo>
                            <a:lnTo>
                              <a:pt x="110" y="30"/>
                            </a:lnTo>
                            <a:lnTo>
                              <a:pt x="116" y="14"/>
                            </a:lnTo>
                            <a:lnTo>
                              <a:pt x="132" y="8"/>
                            </a:lnTo>
                            <a:lnTo>
                              <a:pt x="154" y="6"/>
                            </a:lnTo>
                            <a:lnTo>
                              <a:pt x="172" y="6"/>
                            </a:lnTo>
                            <a:lnTo>
                              <a:pt x="184" y="0"/>
                            </a:lnTo>
                            <a:lnTo>
                              <a:pt x="156" y="18"/>
                            </a:lnTo>
                            <a:lnTo>
                              <a:pt x="140" y="24"/>
                            </a:lnTo>
                            <a:lnTo>
                              <a:pt x="122" y="36"/>
                            </a:lnTo>
                            <a:lnTo>
                              <a:pt x="110" y="48"/>
                            </a:lnTo>
                            <a:lnTo>
                              <a:pt x="92" y="50"/>
                            </a:lnTo>
                            <a:lnTo>
                              <a:pt x="74" y="58"/>
                            </a:lnTo>
                            <a:lnTo>
                              <a:pt x="52" y="68"/>
                            </a:lnTo>
                            <a:lnTo>
                              <a:pt x="34" y="74"/>
                            </a:lnTo>
                            <a:lnTo>
                              <a:pt x="0" y="74"/>
                            </a:lnTo>
                            <a:close/>
                          </a:path>
                        </a:pathLst>
                      </a:custGeom>
                      <a:solidFill>
                        <a:srgbClr val="DF9F7F"/>
                      </a:solidFill>
                      <a:ln w="9525">
                        <a:noFill/>
                        <a:round/>
                        <a:headEnd/>
                        <a:tailEnd/>
                      </a:ln>
                    </p:spPr>
                    <p:txBody>
                      <a:bodyPr/>
                      <a:lstStyle/>
                      <a:p>
                        <a:endParaRPr lang="en-GB"/>
                      </a:p>
                    </p:txBody>
                  </p:sp>
                  <p:sp>
                    <p:nvSpPr>
                      <p:cNvPr id="364586" name="Freeform 42"/>
                      <p:cNvSpPr>
                        <a:spLocks/>
                      </p:cNvSpPr>
                      <p:nvPr/>
                    </p:nvSpPr>
                    <p:spPr bwMode="auto">
                      <a:xfrm>
                        <a:off x="2857" y="2632"/>
                        <a:ext cx="78" cy="25"/>
                      </a:xfrm>
                      <a:custGeom>
                        <a:avLst/>
                        <a:gdLst/>
                        <a:ahLst/>
                        <a:cxnLst>
                          <a:cxn ang="0">
                            <a:pos x="0" y="40"/>
                          </a:cxn>
                          <a:cxn ang="0">
                            <a:pos x="38" y="44"/>
                          </a:cxn>
                          <a:cxn ang="0">
                            <a:pos x="74" y="38"/>
                          </a:cxn>
                          <a:cxn ang="0">
                            <a:pos x="88" y="30"/>
                          </a:cxn>
                          <a:cxn ang="0">
                            <a:pos x="104" y="20"/>
                          </a:cxn>
                          <a:cxn ang="0">
                            <a:pos x="118" y="10"/>
                          </a:cxn>
                          <a:cxn ang="0">
                            <a:pos x="134" y="8"/>
                          </a:cxn>
                          <a:cxn ang="0">
                            <a:pos x="156" y="0"/>
                          </a:cxn>
                          <a:cxn ang="0">
                            <a:pos x="138" y="14"/>
                          </a:cxn>
                          <a:cxn ang="0">
                            <a:pos x="118" y="16"/>
                          </a:cxn>
                          <a:cxn ang="0">
                            <a:pos x="104" y="28"/>
                          </a:cxn>
                          <a:cxn ang="0">
                            <a:pos x="86" y="42"/>
                          </a:cxn>
                          <a:cxn ang="0">
                            <a:pos x="72" y="50"/>
                          </a:cxn>
                          <a:cxn ang="0">
                            <a:pos x="50" y="50"/>
                          </a:cxn>
                          <a:cxn ang="0">
                            <a:pos x="26" y="46"/>
                          </a:cxn>
                          <a:cxn ang="0">
                            <a:pos x="0" y="40"/>
                          </a:cxn>
                        </a:cxnLst>
                        <a:rect l="0" t="0" r="r" b="b"/>
                        <a:pathLst>
                          <a:path w="156" h="50">
                            <a:moveTo>
                              <a:pt x="0" y="40"/>
                            </a:moveTo>
                            <a:lnTo>
                              <a:pt x="38" y="44"/>
                            </a:lnTo>
                            <a:lnTo>
                              <a:pt x="74" y="38"/>
                            </a:lnTo>
                            <a:lnTo>
                              <a:pt x="88" y="30"/>
                            </a:lnTo>
                            <a:lnTo>
                              <a:pt x="104" y="20"/>
                            </a:lnTo>
                            <a:lnTo>
                              <a:pt x="118" y="10"/>
                            </a:lnTo>
                            <a:lnTo>
                              <a:pt x="134" y="8"/>
                            </a:lnTo>
                            <a:lnTo>
                              <a:pt x="156" y="0"/>
                            </a:lnTo>
                            <a:lnTo>
                              <a:pt x="138" y="14"/>
                            </a:lnTo>
                            <a:lnTo>
                              <a:pt x="118" y="16"/>
                            </a:lnTo>
                            <a:lnTo>
                              <a:pt x="104" y="28"/>
                            </a:lnTo>
                            <a:lnTo>
                              <a:pt x="86" y="42"/>
                            </a:lnTo>
                            <a:lnTo>
                              <a:pt x="72" y="50"/>
                            </a:lnTo>
                            <a:lnTo>
                              <a:pt x="50" y="50"/>
                            </a:lnTo>
                            <a:lnTo>
                              <a:pt x="26" y="46"/>
                            </a:lnTo>
                            <a:lnTo>
                              <a:pt x="0" y="40"/>
                            </a:lnTo>
                            <a:close/>
                          </a:path>
                        </a:pathLst>
                      </a:custGeom>
                      <a:solidFill>
                        <a:srgbClr val="DF9F7F"/>
                      </a:solidFill>
                      <a:ln w="9525">
                        <a:noFill/>
                        <a:round/>
                        <a:headEnd/>
                        <a:tailEnd/>
                      </a:ln>
                    </p:spPr>
                    <p:txBody>
                      <a:bodyPr/>
                      <a:lstStyle/>
                      <a:p>
                        <a:endParaRPr lang="en-GB"/>
                      </a:p>
                    </p:txBody>
                  </p:sp>
                </p:grpSp>
                <p:sp>
                  <p:nvSpPr>
                    <p:cNvPr id="364587" name="Freeform 43"/>
                    <p:cNvSpPr>
                      <a:spLocks/>
                    </p:cNvSpPr>
                    <p:nvPr/>
                  </p:nvSpPr>
                  <p:spPr bwMode="auto">
                    <a:xfrm>
                      <a:off x="2748" y="2524"/>
                      <a:ext cx="62" cy="47"/>
                    </a:xfrm>
                    <a:custGeom>
                      <a:avLst/>
                      <a:gdLst/>
                      <a:ahLst/>
                      <a:cxnLst>
                        <a:cxn ang="0">
                          <a:pos x="122" y="0"/>
                        </a:cxn>
                        <a:cxn ang="0">
                          <a:pos x="124" y="38"/>
                        </a:cxn>
                        <a:cxn ang="0">
                          <a:pos x="118" y="60"/>
                        </a:cxn>
                        <a:cxn ang="0">
                          <a:pos x="106" y="80"/>
                        </a:cxn>
                        <a:cxn ang="0">
                          <a:pos x="84" y="90"/>
                        </a:cxn>
                        <a:cxn ang="0">
                          <a:pos x="54" y="94"/>
                        </a:cxn>
                        <a:cxn ang="0">
                          <a:pos x="34" y="92"/>
                        </a:cxn>
                        <a:cxn ang="0">
                          <a:pos x="18" y="84"/>
                        </a:cxn>
                        <a:cxn ang="0">
                          <a:pos x="8" y="76"/>
                        </a:cxn>
                        <a:cxn ang="0">
                          <a:pos x="0" y="66"/>
                        </a:cxn>
                        <a:cxn ang="0">
                          <a:pos x="6" y="58"/>
                        </a:cxn>
                        <a:cxn ang="0">
                          <a:pos x="22" y="76"/>
                        </a:cxn>
                        <a:cxn ang="0">
                          <a:pos x="36" y="86"/>
                        </a:cxn>
                        <a:cxn ang="0">
                          <a:pos x="58" y="90"/>
                        </a:cxn>
                        <a:cxn ang="0">
                          <a:pos x="82" y="86"/>
                        </a:cxn>
                        <a:cxn ang="0">
                          <a:pos x="96" y="72"/>
                        </a:cxn>
                        <a:cxn ang="0">
                          <a:pos x="106" y="54"/>
                        </a:cxn>
                        <a:cxn ang="0">
                          <a:pos x="114" y="40"/>
                        </a:cxn>
                        <a:cxn ang="0">
                          <a:pos x="118" y="24"/>
                        </a:cxn>
                        <a:cxn ang="0">
                          <a:pos x="100" y="36"/>
                        </a:cxn>
                        <a:cxn ang="0">
                          <a:pos x="84" y="42"/>
                        </a:cxn>
                        <a:cxn ang="0">
                          <a:pos x="62" y="42"/>
                        </a:cxn>
                        <a:cxn ang="0">
                          <a:pos x="40" y="42"/>
                        </a:cxn>
                        <a:cxn ang="0">
                          <a:pos x="100" y="22"/>
                        </a:cxn>
                        <a:cxn ang="0">
                          <a:pos x="122" y="0"/>
                        </a:cxn>
                      </a:cxnLst>
                      <a:rect l="0" t="0" r="r" b="b"/>
                      <a:pathLst>
                        <a:path w="124" h="94">
                          <a:moveTo>
                            <a:pt x="122" y="0"/>
                          </a:moveTo>
                          <a:lnTo>
                            <a:pt x="124" y="38"/>
                          </a:lnTo>
                          <a:lnTo>
                            <a:pt x="118" y="60"/>
                          </a:lnTo>
                          <a:lnTo>
                            <a:pt x="106" y="80"/>
                          </a:lnTo>
                          <a:lnTo>
                            <a:pt x="84" y="90"/>
                          </a:lnTo>
                          <a:lnTo>
                            <a:pt x="54" y="94"/>
                          </a:lnTo>
                          <a:lnTo>
                            <a:pt x="34" y="92"/>
                          </a:lnTo>
                          <a:lnTo>
                            <a:pt x="18" y="84"/>
                          </a:lnTo>
                          <a:lnTo>
                            <a:pt x="8" y="76"/>
                          </a:lnTo>
                          <a:lnTo>
                            <a:pt x="0" y="66"/>
                          </a:lnTo>
                          <a:lnTo>
                            <a:pt x="6" y="58"/>
                          </a:lnTo>
                          <a:lnTo>
                            <a:pt x="22" y="76"/>
                          </a:lnTo>
                          <a:lnTo>
                            <a:pt x="36" y="86"/>
                          </a:lnTo>
                          <a:lnTo>
                            <a:pt x="58" y="90"/>
                          </a:lnTo>
                          <a:lnTo>
                            <a:pt x="82" y="86"/>
                          </a:lnTo>
                          <a:lnTo>
                            <a:pt x="96" y="72"/>
                          </a:lnTo>
                          <a:lnTo>
                            <a:pt x="106" y="54"/>
                          </a:lnTo>
                          <a:lnTo>
                            <a:pt x="114" y="40"/>
                          </a:lnTo>
                          <a:lnTo>
                            <a:pt x="118" y="24"/>
                          </a:lnTo>
                          <a:lnTo>
                            <a:pt x="100" y="36"/>
                          </a:lnTo>
                          <a:lnTo>
                            <a:pt x="84" y="42"/>
                          </a:lnTo>
                          <a:lnTo>
                            <a:pt x="62" y="42"/>
                          </a:lnTo>
                          <a:lnTo>
                            <a:pt x="40" y="42"/>
                          </a:lnTo>
                          <a:lnTo>
                            <a:pt x="100" y="22"/>
                          </a:lnTo>
                          <a:lnTo>
                            <a:pt x="122" y="0"/>
                          </a:lnTo>
                          <a:close/>
                        </a:path>
                      </a:pathLst>
                    </a:custGeom>
                    <a:solidFill>
                      <a:srgbClr val="DF9F7F"/>
                    </a:solidFill>
                    <a:ln w="9525">
                      <a:noFill/>
                      <a:round/>
                      <a:headEnd/>
                      <a:tailEnd/>
                    </a:ln>
                  </p:spPr>
                  <p:txBody>
                    <a:bodyPr/>
                    <a:lstStyle/>
                    <a:p>
                      <a:endParaRPr lang="en-GB"/>
                    </a:p>
                  </p:txBody>
                </p:sp>
              </p:grpSp>
              <p:grpSp>
                <p:nvGrpSpPr>
                  <p:cNvPr id="364588" name="Group 44"/>
                  <p:cNvGrpSpPr>
                    <a:grpSpLocks/>
                  </p:cNvGrpSpPr>
                  <p:nvPr/>
                </p:nvGrpSpPr>
                <p:grpSpPr bwMode="auto">
                  <a:xfrm>
                    <a:off x="2878" y="2468"/>
                    <a:ext cx="58" cy="25"/>
                    <a:chOff x="2878" y="2468"/>
                    <a:chExt cx="58" cy="25"/>
                  </a:xfrm>
                </p:grpSpPr>
                <p:sp>
                  <p:nvSpPr>
                    <p:cNvPr id="364589" name="Freeform 45"/>
                    <p:cNvSpPr>
                      <a:spLocks/>
                    </p:cNvSpPr>
                    <p:nvPr/>
                  </p:nvSpPr>
                  <p:spPr bwMode="auto">
                    <a:xfrm>
                      <a:off x="2879" y="2469"/>
                      <a:ext cx="57" cy="24"/>
                    </a:xfrm>
                    <a:custGeom>
                      <a:avLst/>
                      <a:gdLst/>
                      <a:ahLst/>
                      <a:cxnLst>
                        <a:cxn ang="0">
                          <a:pos x="0" y="44"/>
                        </a:cxn>
                        <a:cxn ang="0">
                          <a:pos x="10" y="28"/>
                        </a:cxn>
                        <a:cxn ang="0">
                          <a:pos x="22" y="18"/>
                        </a:cxn>
                        <a:cxn ang="0">
                          <a:pos x="36" y="8"/>
                        </a:cxn>
                        <a:cxn ang="0">
                          <a:pos x="54" y="2"/>
                        </a:cxn>
                        <a:cxn ang="0">
                          <a:pos x="72" y="0"/>
                        </a:cxn>
                        <a:cxn ang="0">
                          <a:pos x="90" y="2"/>
                        </a:cxn>
                        <a:cxn ang="0">
                          <a:pos x="114" y="10"/>
                        </a:cxn>
                        <a:cxn ang="0">
                          <a:pos x="86" y="16"/>
                        </a:cxn>
                        <a:cxn ang="0">
                          <a:pos x="74" y="28"/>
                        </a:cxn>
                        <a:cxn ang="0">
                          <a:pos x="62" y="40"/>
                        </a:cxn>
                        <a:cxn ang="0">
                          <a:pos x="50" y="46"/>
                        </a:cxn>
                        <a:cxn ang="0">
                          <a:pos x="36" y="48"/>
                        </a:cxn>
                        <a:cxn ang="0">
                          <a:pos x="0" y="44"/>
                        </a:cxn>
                      </a:cxnLst>
                      <a:rect l="0" t="0" r="r" b="b"/>
                      <a:pathLst>
                        <a:path w="114" h="48">
                          <a:moveTo>
                            <a:pt x="0" y="44"/>
                          </a:moveTo>
                          <a:lnTo>
                            <a:pt x="10" y="28"/>
                          </a:lnTo>
                          <a:lnTo>
                            <a:pt x="22" y="18"/>
                          </a:lnTo>
                          <a:lnTo>
                            <a:pt x="36" y="8"/>
                          </a:lnTo>
                          <a:lnTo>
                            <a:pt x="54" y="2"/>
                          </a:lnTo>
                          <a:lnTo>
                            <a:pt x="72" y="0"/>
                          </a:lnTo>
                          <a:lnTo>
                            <a:pt x="90" y="2"/>
                          </a:lnTo>
                          <a:lnTo>
                            <a:pt x="114" y="10"/>
                          </a:lnTo>
                          <a:lnTo>
                            <a:pt x="86" y="16"/>
                          </a:lnTo>
                          <a:lnTo>
                            <a:pt x="74" y="28"/>
                          </a:lnTo>
                          <a:lnTo>
                            <a:pt x="62" y="40"/>
                          </a:lnTo>
                          <a:lnTo>
                            <a:pt x="50" y="46"/>
                          </a:lnTo>
                          <a:lnTo>
                            <a:pt x="36" y="48"/>
                          </a:lnTo>
                          <a:lnTo>
                            <a:pt x="0" y="44"/>
                          </a:lnTo>
                          <a:close/>
                        </a:path>
                      </a:pathLst>
                    </a:custGeom>
                    <a:solidFill>
                      <a:srgbClr val="FFFFFF"/>
                    </a:solidFill>
                    <a:ln w="9525">
                      <a:noFill/>
                      <a:round/>
                      <a:headEnd/>
                      <a:tailEnd/>
                    </a:ln>
                  </p:spPr>
                  <p:txBody>
                    <a:bodyPr/>
                    <a:lstStyle/>
                    <a:p>
                      <a:endParaRPr lang="en-GB"/>
                    </a:p>
                  </p:txBody>
                </p:sp>
                <p:sp>
                  <p:nvSpPr>
                    <p:cNvPr id="364590" name="Freeform 46"/>
                    <p:cNvSpPr>
                      <a:spLocks/>
                    </p:cNvSpPr>
                    <p:nvPr/>
                  </p:nvSpPr>
                  <p:spPr bwMode="auto">
                    <a:xfrm>
                      <a:off x="2878" y="2468"/>
                      <a:ext cx="57" cy="25"/>
                    </a:xfrm>
                    <a:custGeom>
                      <a:avLst/>
                      <a:gdLst/>
                      <a:ahLst/>
                      <a:cxnLst>
                        <a:cxn ang="0">
                          <a:pos x="0" y="44"/>
                        </a:cxn>
                        <a:cxn ang="0">
                          <a:pos x="10" y="28"/>
                        </a:cxn>
                        <a:cxn ang="0">
                          <a:pos x="22" y="18"/>
                        </a:cxn>
                        <a:cxn ang="0">
                          <a:pos x="36" y="8"/>
                        </a:cxn>
                        <a:cxn ang="0">
                          <a:pos x="54" y="2"/>
                        </a:cxn>
                        <a:cxn ang="0">
                          <a:pos x="72" y="0"/>
                        </a:cxn>
                        <a:cxn ang="0">
                          <a:pos x="90" y="2"/>
                        </a:cxn>
                        <a:cxn ang="0">
                          <a:pos x="114" y="10"/>
                        </a:cxn>
                        <a:cxn ang="0">
                          <a:pos x="80" y="8"/>
                        </a:cxn>
                        <a:cxn ang="0">
                          <a:pos x="80" y="20"/>
                        </a:cxn>
                        <a:cxn ang="0">
                          <a:pos x="76" y="34"/>
                        </a:cxn>
                        <a:cxn ang="0">
                          <a:pos x="58" y="46"/>
                        </a:cxn>
                        <a:cxn ang="0">
                          <a:pos x="44" y="50"/>
                        </a:cxn>
                        <a:cxn ang="0">
                          <a:pos x="34" y="42"/>
                        </a:cxn>
                        <a:cxn ang="0">
                          <a:pos x="28" y="32"/>
                        </a:cxn>
                        <a:cxn ang="0">
                          <a:pos x="24" y="22"/>
                        </a:cxn>
                        <a:cxn ang="0">
                          <a:pos x="0" y="44"/>
                        </a:cxn>
                      </a:cxnLst>
                      <a:rect l="0" t="0" r="r" b="b"/>
                      <a:pathLst>
                        <a:path w="114" h="50">
                          <a:moveTo>
                            <a:pt x="0" y="44"/>
                          </a:moveTo>
                          <a:lnTo>
                            <a:pt x="10" y="28"/>
                          </a:lnTo>
                          <a:lnTo>
                            <a:pt x="22" y="18"/>
                          </a:lnTo>
                          <a:lnTo>
                            <a:pt x="36" y="8"/>
                          </a:lnTo>
                          <a:lnTo>
                            <a:pt x="54" y="2"/>
                          </a:lnTo>
                          <a:lnTo>
                            <a:pt x="72" y="0"/>
                          </a:lnTo>
                          <a:lnTo>
                            <a:pt x="90" y="2"/>
                          </a:lnTo>
                          <a:lnTo>
                            <a:pt x="114" y="10"/>
                          </a:lnTo>
                          <a:lnTo>
                            <a:pt x="80" y="8"/>
                          </a:lnTo>
                          <a:lnTo>
                            <a:pt x="80" y="20"/>
                          </a:lnTo>
                          <a:lnTo>
                            <a:pt x="76" y="34"/>
                          </a:lnTo>
                          <a:lnTo>
                            <a:pt x="58" y="46"/>
                          </a:lnTo>
                          <a:lnTo>
                            <a:pt x="44" y="50"/>
                          </a:lnTo>
                          <a:lnTo>
                            <a:pt x="34" y="42"/>
                          </a:lnTo>
                          <a:lnTo>
                            <a:pt x="28" y="32"/>
                          </a:lnTo>
                          <a:lnTo>
                            <a:pt x="24" y="22"/>
                          </a:lnTo>
                          <a:lnTo>
                            <a:pt x="0" y="44"/>
                          </a:lnTo>
                          <a:close/>
                        </a:path>
                      </a:pathLst>
                    </a:custGeom>
                    <a:solidFill>
                      <a:srgbClr val="7F3F00"/>
                    </a:solidFill>
                    <a:ln w="9525">
                      <a:noFill/>
                      <a:round/>
                      <a:headEnd/>
                      <a:tailEnd/>
                    </a:ln>
                  </p:spPr>
                  <p:txBody>
                    <a:bodyPr/>
                    <a:lstStyle/>
                    <a:p>
                      <a:endParaRPr lang="en-GB"/>
                    </a:p>
                  </p:txBody>
                </p:sp>
              </p:grpSp>
              <p:grpSp>
                <p:nvGrpSpPr>
                  <p:cNvPr id="364591" name="Group 47"/>
                  <p:cNvGrpSpPr>
                    <a:grpSpLocks/>
                  </p:cNvGrpSpPr>
                  <p:nvPr/>
                </p:nvGrpSpPr>
                <p:grpSpPr bwMode="auto">
                  <a:xfrm>
                    <a:off x="2742" y="2518"/>
                    <a:ext cx="67" cy="30"/>
                    <a:chOff x="2742" y="2518"/>
                    <a:chExt cx="67" cy="30"/>
                  </a:xfrm>
                </p:grpSpPr>
                <p:sp>
                  <p:nvSpPr>
                    <p:cNvPr id="364592" name="Freeform 48"/>
                    <p:cNvSpPr>
                      <a:spLocks/>
                    </p:cNvSpPr>
                    <p:nvPr/>
                  </p:nvSpPr>
                  <p:spPr bwMode="auto">
                    <a:xfrm>
                      <a:off x="2743" y="2518"/>
                      <a:ext cx="66" cy="30"/>
                    </a:xfrm>
                    <a:custGeom>
                      <a:avLst/>
                      <a:gdLst/>
                      <a:ahLst/>
                      <a:cxnLst>
                        <a:cxn ang="0">
                          <a:pos x="0" y="58"/>
                        </a:cxn>
                        <a:cxn ang="0">
                          <a:pos x="40" y="42"/>
                        </a:cxn>
                        <a:cxn ang="0">
                          <a:pos x="64" y="30"/>
                        </a:cxn>
                        <a:cxn ang="0">
                          <a:pos x="92" y="14"/>
                        </a:cxn>
                        <a:cxn ang="0">
                          <a:pos x="112" y="2"/>
                        </a:cxn>
                        <a:cxn ang="0">
                          <a:pos x="122" y="0"/>
                        </a:cxn>
                        <a:cxn ang="0">
                          <a:pos x="132" y="8"/>
                        </a:cxn>
                        <a:cxn ang="0">
                          <a:pos x="132" y="24"/>
                        </a:cxn>
                        <a:cxn ang="0">
                          <a:pos x="122" y="40"/>
                        </a:cxn>
                        <a:cxn ang="0">
                          <a:pos x="120" y="42"/>
                        </a:cxn>
                        <a:cxn ang="0">
                          <a:pos x="104" y="50"/>
                        </a:cxn>
                        <a:cxn ang="0">
                          <a:pos x="102" y="52"/>
                        </a:cxn>
                        <a:cxn ang="0">
                          <a:pos x="70" y="58"/>
                        </a:cxn>
                        <a:cxn ang="0">
                          <a:pos x="26" y="60"/>
                        </a:cxn>
                        <a:cxn ang="0">
                          <a:pos x="0" y="58"/>
                        </a:cxn>
                      </a:cxnLst>
                      <a:rect l="0" t="0" r="r" b="b"/>
                      <a:pathLst>
                        <a:path w="132" h="60">
                          <a:moveTo>
                            <a:pt x="0" y="58"/>
                          </a:moveTo>
                          <a:lnTo>
                            <a:pt x="40" y="42"/>
                          </a:lnTo>
                          <a:lnTo>
                            <a:pt x="64" y="30"/>
                          </a:lnTo>
                          <a:lnTo>
                            <a:pt x="92" y="14"/>
                          </a:lnTo>
                          <a:lnTo>
                            <a:pt x="112" y="2"/>
                          </a:lnTo>
                          <a:lnTo>
                            <a:pt x="122" y="0"/>
                          </a:lnTo>
                          <a:lnTo>
                            <a:pt x="132" y="8"/>
                          </a:lnTo>
                          <a:lnTo>
                            <a:pt x="132" y="24"/>
                          </a:lnTo>
                          <a:lnTo>
                            <a:pt x="122" y="40"/>
                          </a:lnTo>
                          <a:lnTo>
                            <a:pt x="120" y="42"/>
                          </a:lnTo>
                          <a:lnTo>
                            <a:pt x="104" y="50"/>
                          </a:lnTo>
                          <a:lnTo>
                            <a:pt x="102" y="52"/>
                          </a:lnTo>
                          <a:lnTo>
                            <a:pt x="70" y="58"/>
                          </a:lnTo>
                          <a:lnTo>
                            <a:pt x="26" y="60"/>
                          </a:lnTo>
                          <a:lnTo>
                            <a:pt x="0" y="58"/>
                          </a:lnTo>
                          <a:close/>
                        </a:path>
                      </a:pathLst>
                    </a:custGeom>
                    <a:solidFill>
                      <a:srgbClr val="FFFFFF"/>
                    </a:solidFill>
                    <a:ln w="9525">
                      <a:noFill/>
                      <a:round/>
                      <a:headEnd/>
                      <a:tailEnd/>
                    </a:ln>
                  </p:spPr>
                  <p:txBody>
                    <a:bodyPr/>
                    <a:lstStyle/>
                    <a:p>
                      <a:endParaRPr lang="en-GB"/>
                    </a:p>
                  </p:txBody>
                </p:sp>
                <p:sp>
                  <p:nvSpPr>
                    <p:cNvPr id="364593" name="Freeform 49"/>
                    <p:cNvSpPr>
                      <a:spLocks/>
                    </p:cNvSpPr>
                    <p:nvPr/>
                  </p:nvSpPr>
                  <p:spPr bwMode="auto">
                    <a:xfrm>
                      <a:off x="2742" y="2518"/>
                      <a:ext cx="66" cy="29"/>
                    </a:xfrm>
                    <a:custGeom>
                      <a:avLst/>
                      <a:gdLst/>
                      <a:ahLst/>
                      <a:cxnLst>
                        <a:cxn ang="0">
                          <a:pos x="0" y="58"/>
                        </a:cxn>
                        <a:cxn ang="0">
                          <a:pos x="40" y="42"/>
                        </a:cxn>
                        <a:cxn ang="0">
                          <a:pos x="64" y="30"/>
                        </a:cxn>
                        <a:cxn ang="0">
                          <a:pos x="92" y="14"/>
                        </a:cxn>
                        <a:cxn ang="0">
                          <a:pos x="112" y="2"/>
                        </a:cxn>
                        <a:cxn ang="0">
                          <a:pos x="122" y="0"/>
                        </a:cxn>
                        <a:cxn ang="0">
                          <a:pos x="132" y="4"/>
                        </a:cxn>
                        <a:cxn ang="0">
                          <a:pos x="116" y="8"/>
                        </a:cxn>
                        <a:cxn ang="0">
                          <a:pos x="124" y="16"/>
                        </a:cxn>
                        <a:cxn ang="0">
                          <a:pos x="126" y="28"/>
                        </a:cxn>
                        <a:cxn ang="0">
                          <a:pos x="118" y="48"/>
                        </a:cxn>
                        <a:cxn ang="0">
                          <a:pos x="102" y="54"/>
                        </a:cxn>
                        <a:cxn ang="0">
                          <a:pos x="82" y="58"/>
                        </a:cxn>
                        <a:cxn ang="0">
                          <a:pos x="66" y="50"/>
                        </a:cxn>
                        <a:cxn ang="0">
                          <a:pos x="56" y="40"/>
                        </a:cxn>
                        <a:cxn ang="0">
                          <a:pos x="30" y="50"/>
                        </a:cxn>
                        <a:cxn ang="0">
                          <a:pos x="0" y="58"/>
                        </a:cxn>
                      </a:cxnLst>
                      <a:rect l="0" t="0" r="r" b="b"/>
                      <a:pathLst>
                        <a:path w="132" h="58">
                          <a:moveTo>
                            <a:pt x="0" y="58"/>
                          </a:moveTo>
                          <a:lnTo>
                            <a:pt x="40" y="42"/>
                          </a:lnTo>
                          <a:lnTo>
                            <a:pt x="64" y="30"/>
                          </a:lnTo>
                          <a:lnTo>
                            <a:pt x="92" y="14"/>
                          </a:lnTo>
                          <a:lnTo>
                            <a:pt x="112" y="2"/>
                          </a:lnTo>
                          <a:lnTo>
                            <a:pt x="122" y="0"/>
                          </a:lnTo>
                          <a:lnTo>
                            <a:pt x="132" y="4"/>
                          </a:lnTo>
                          <a:lnTo>
                            <a:pt x="116" y="8"/>
                          </a:lnTo>
                          <a:lnTo>
                            <a:pt x="124" y="16"/>
                          </a:lnTo>
                          <a:lnTo>
                            <a:pt x="126" y="28"/>
                          </a:lnTo>
                          <a:lnTo>
                            <a:pt x="118" y="48"/>
                          </a:lnTo>
                          <a:lnTo>
                            <a:pt x="102" y="54"/>
                          </a:lnTo>
                          <a:lnTo>
                            <a:pt x="82" y="58"/>
                          </a:lnTo>
                          <a:lnTo>
                            <a:pt x="66" y="50"/>
                          </a:lnTo>
                          <a:lnTo>
                            <a:pt x="56" y="40"/>
                          </a:lnTo>
                          <a:lnTo>
                            <a:pt x="30" y="50"/>
                          </a:lnTo>
                          <a:lnTo>
                            <a:pt x="0" y="58"/>
                          </a:lnTo>
                          <a:close/>
                        </a:path>
                      </a:pathLst>
                    </a:custGeom>
                    <a:solidFill>
                      <a:srgbClr val="7F3F00"/>
                    </a:solidFill>
                    <a:ln w="9525">
                      <a:noFill/>
                      <a:round/>
                      <a:headEnd/>
                      <a:tailEnd/>
                    </a:ln>
                  </p:spPr>
                  <p:txBody>
                    <a:bodyPr/>
                    <a:lstStyle/>
                    <a:p>
                      <a:endParaRPr lang="en-GB"/>
                    </a:p>
                  </p:txBody>
                </p:sp>
              </p:grpSp>
            </p:grpSp>
            <p:grpSp>
              <p:nvGrpSpPr>
                <p:cNvPr id="364594" name="Group 50"/>
                <p:cNvGrpSpPr>
                  <a:grpSpLocks/>
                </p:cNvGrpSpPr>
                <p:nvPr/>
              </p:nvGrpSpPr>
              <p:grpSpPr bwMode="auto">
                <a:xfrm>
                  <a:off x="2609" y="2281"/>
                  <a:ext cx="339" cy="296"/>
                  <a:chOff x="2609" y="2281"/>
                  <a:chExt cx="339" cy="296"/>
                </a:xfrm>
              </p:grpSpPr>
              <p:grpSp>
                <p:nvGrpSpPr>
                  <p:cNvPr id="364595" name="Group 51"/>
                  <p:cNvGrpSpPr>
                    <a:grpSpLocks/>
                  </p:cNvGrpSpPr>
                  <p:nvPr/>
                </p:nvGrpSpPr>
                <p:grpSpPr bwMode="auto">
                  <a:xfrm>
                    <a:off x="2723" y="2423"/>
                    <a:ext cx="195" cy="114"/>
                    <a:chOff x="2723" y="2423"/>
                    <a:chExt cx="195" cy="114"/>
                  </a:xfrm>
                </p:grpSpPr>
                <p:sp>
                  <p:nvSpPr>
                    <p:cNvPr id="364596" name="Freeform 52"/>
                    <p:cNvSpPr>
                      <a:spLocks/>
                    </p:cNvSpPr>
                    <p:nvPr/>
                  </p:nvSpPr>
                  <p:spPr bwMode="auto">
                    <a:xfrm>
                      <a:off x="2723" y="2495"/>
                      <a:ext cx="93" cy="42"/>
                    </a:xfrm>
                    <a:custGeom>
                      <a:avLst/>
                      <a:gdLst/>
                      <a:ahLst/>
                      <a:cxnLst>
                        <a:cxn ang="0">
                          <a:pos x="186" y="10"/>
                        </a:cxn>
                        <a:cxn ang="0">
                          <a:pos x="172" y="6"/>
                        </a:cxn>
                        <a:cxn ang="0">
                          <a:pos x="162" y="0"/>
                        </a:cxn>
                        <a:cxn ang="0">
                          <a:pos x="140" y="6"/>
                        </a:cxn>
                        <a:cxn ang="0">
                          <a:pos x="114" y="6"/>
                        </a:cxn>
                        <a:cxn ang="0">
                          <a:pos x="82" y="8"/>
                        </a:cxn>
                        <a:cxn ang="0">
                          <a:pos x="54" y="8"/>
                        </a:cxn>
                        <a:cxn ang="0">
                          <a:pos x="44" y="0"/>
                        </a:cxn>
                        <a:cxn ang="0">
                          <a:pos x="30" y="0"/>
                        </a:cxn>
                        <a:cxn ang="0">
                          <a:pos x="24" y="10"/>
                        </a:cxn>
                        <a:cxn ang="0">
                          <a:pos x="22" y="22"/>
                        </a:cxn>
                        <a:cxn ang="0">
                          <a:pos x="16" y="38"/>
                        </a:cxn>
                        <a:cxn ang="0">
                          <a:pos x="10" y="54"/>
                        </a:cxn>
                        <a:cxn ang="0">
                          <a:pos x="0" y="66"/>
                        </a:cxn>
                        <a:cxn ang="0">
                          <a:pos x="10" y="78"/>
                        </a:cxn>
                        <a:cxn ang="0">
                          <a:pos x="12" y="86"/>
                        </a:cxn>
                        <a:cxn ang="0">
                          <a:pos x="22" y="72"/>
                        </a:cxn>
                        <a:cxn ang="0">
                          <a:pos x="40" y="54"/>
                        </a:cxn>
                        <a:cxn ang="0">
                          <a:pos x="50" y="44"/>
                        </a:cxn>
                        <a:cxn ang="0">
                          <a:pos x="66" y="36"/>
                        </a:cxn>
                        <a:cxn ang="0">
                          <a:pos x="82" y="32"/>
                        </a:cxn>
                        <a:cxn ang="0">
                          <a:pos x="102" y="30"/>
                        </a:cxn>
                        <a:cxn ang="0">
                          <a:pos x="126" y="28"/>
                        </a:cxn>
                        <a:cxn ang="0">
                          <a:pos x="144" y="26"/>
                        </a:cxn>
                        <a:cxn ang="0">
                          <a:pos x="160" y="26"/>
                        </a:cxn>
                        <a:cxn ang="0">
                          <a:pos x="168" y="18"/>
                        </a:cxn>
                        <a:cxn ang="0">
                          <a:pos x="186" y="10"/>
                        </a:cxn>
                      </a:cxnLst>
                      <a:rect l="0" t="0" r="r" b="b"/>
                      <a:pathLst>
                        <a:path w="186" h="86">
                          <a:moveTo>
                            <a:pt x="186" y="10"/>
                          </a:moveTo>
                          <a:lnTo>
                            <a:pt x="172" y="6"/>
                          </a:lnTo>
                          <a:lnTo>
                            <a:pt x="162" y="0"/>
                          </a:lnTo>
                          <a:lnTo>
                            <a:pt x="140" y="6"/>
                          </a:lnTo>
                          <a:lnTo>
                            <a:pt x="114" y="6"/>
                          </a:lnTo>
                          <a:lnTo>
                            <a:pt x="82" y="8"/>
                          </a:lnTo>
                          <a:lnTo>
                            <a:pt x="54" y="8"/>
                          </a:lnTo>
                          <a:lnTo>
                            <a:pt x="44" y="0"/>
                          </a:lnTo>
                          <a:lnTo>
                            <a:pt x="30" y="0"/>
                          </a:lnTo>
                          <a:lnTo>
                            <a:pt x="24" y="10"/>
                          </a:lnTo>
                          <a:lnTo>
                            <a:pt x="22" y="22"/>
                          </a:lnTo>
                          <a:lnTo>
                            <a:pt x="16" y="38"/>
                          </a:lnTo>
                          <a:lnTo>
                            <a:pt x="10" y="54"/>
                          </a:lnTo>
                          <a:lnTo>
                            <a:pt x="0" y="66"/>
                          </a:lnTo>
                          <a:lnTo>
                            <a:pt x="10" y="78"/>
                          </a:lnTo>
                          <a:lnTo>
                            <a:pt x="12" y="86"/>
                          </a:lnTo>
                          <a:lnTo>
                            <a:pt x="22" y="72"/>
                          </a:lnTo>
                          <a:lnTo>
                            <a:pt x="40" y="54"/>
                          </a:lnTo>
                          <a:lnTo>
                            <a:pt x="50" y="44"/>
                          </a:lnTo>
                          <a:lnTo>
                            <a:pt x="66" y="36"/>
                          </a:lnTo>
                          <a:lnTo>
                            <a:pt x="82" y="32"/>
                          </a:lnTo>
                          <a:lnTo>
                            <a:pt x="102" y="30"/>
                          </a:lnTo>
                          <a:lnTo>
                            <a:pt x="126" y="28"/>
                          </a:lnTo>
                          <a:lnTo>
                            <a:pt x="144" y="26"/>
                          </a:lnTo>
                          <a:lnTo>
                            <a:pt x="160" y="26"/>
                          </a:lnTo>
                          <a:lnTo>
                            <a:pt x="168" y="18"/>
                          </a:lnTo>
                          <a:lnTo>
                            <a:pt x="186" y="10"/>
                          </a:lnTo>
                          <a:close/>
                        </a:path>
                      </a:pathLst>
                    </a:custGeom>
                    <a:solidFill>
                      <a:srgbClr val="5F5F5F"/>
                    </a:solidFill>
                    <a:ln w="9525">
                      <a:noFill/>
                      <a:round/>
                      <a:headEnd/>
                      <a:tailEnd/>
                    </a:ln>
                  </p:spPr>
                  <p:txBody>
                    <a:bodyPr/>
                    <a:lstStyle/>
                    <a:p>
                      <a:endParaRPr lang="en-GB"/>
                    </a:p>
                  </p:txBody>
                </p:sp>
                <p:sp>
                  <p:nvSpPr>
                    <p:cNvPr id="364597" name="Freeform 53"/>
                    <p:cNvSpPr>
                      <a:spLocks/>
                    </p:cNvSpPr>
                    <p:nvPr/>
                  </p:nvSpPr>
                  <p:spPr bwMode="auto">
                    <a:xfrm>
                      <a:off x="2855" y="2423"/>
                      <a:ext cx="63" cy="72"/>
                    </a:xfrm>
                    <a:custGeom>
                      <a:avLst/>
                      <a:gdLst/>
                      <a:ahLst/>
                      <a:cxnLst>
                        <a:cxn ang="0">
                          <a:pos x="0" y="143"/>
                        </a:cxn>
                        <a:cxn ang="0">
                          <a:pos x="30" y="99"/>
                        </a:cxn>
                        <a:cxn ang="0">
                          <a:pos x="58" y="83"/>
                        </a:cxn>
                        <a:cxn ang="0">
                          <a:pos x="80" y="73"/>
                        </a:cxn>
                        <a:cxn ang="0">
                          <a:pos x="96" y="55"/>
                        </a:cxn>
                        <a:cxn ang="0">
                          <a:pos x="110" y="42"/>
                        </a:cxn>
                        <a:cxn ang="0">
                          <a:pos x="122" y="30"/>
                        </a:cxn>
                        <a:cxn ang="0">
                          <a:pos x="120" y="30"/>
                        </a:cxn>
                        <a:cxn ang="0">
                          <a:pos x="126" y="14"/>
                        </a:cxn>
                        <a:cxn ang="0">
                          <a:pos x="122" y="6"/>
                        </a:cxn>
                        <a:cxn ang="0">
                          <a:pos x="114" y="0"/>
                        </a:cxn>
                        <a:cxn ang="0">
                          <a:pos x="112" y="0"/>
                        </a:cxn>
                        <a:cxn ang="0">
                          <a:pos x="96" y="4"/>
                        </a:cxn>
                        <a:cxn ang="0">
                          <a:pos x="90" y="18"/>
                        </a:cxn>
                        <a:cxn ang="0">
                          <a:pos x="82" y="30"/>
                        </a:cxn>
                        <a:cxn ang="0">
                          <a:pos x="68" y="40"/>
                        </a:cxn>
                        <a:cxn ang="0">
                          <a:pos x="48" y="55"/>
                        </a:cxn>
                        <a:cxn ang="0">
                          <a:pos x="36" y="79"/>
                        </a:cxn>
                        <a:cxn ang="0">
                          <a:pos x="22" y="103"/>
                        </a:cxn>
                        <a:cxn ang="0">
                          <a:pos x="12" y="119"/>
                        </a:cxn>
                        <a:cxn ang="0">
                          <a:pos x="0" y="143"/>
                        </a:cxn>
                      </a:cxnLst>
                      <a:rect l="0" t="0" r="r" b="b"/>
                      <a:pathLst>
                        <a:path w="126" h="143">
                          <a:moveTo>
                            <a:pt x="0" y="143"/>
                          </a:moveTo>
                          <a:lnTo>
                            <a:pt x="30" y="99"/>
                          </a:lnTo>
                          <a:lnTo>
                            <a:pt x="58" y="83"/>
                          </a:lnTo>
                          <a:lnTo>
                            <a:pt x="80" y="73"/>
                          </a:lnTo>
                          <a:lnTo>
                            <a:pt x="96" y="55"/>
                          </a:lnTo>
                          <a:lnTo>
                            <a:pt x="110" y="42"/>
                          </a:lnTo>
                          <a:lnTo>
                            <a:pt x="122" y="30"/>
                          </a:lnTo>
                          <a:lnTo>
                            <a:pt x="120" y="30"/>
                          </a:lnTo>
                          <a:lnTo>
                            <a:pt x="126" y="14"/>
                          </a:lnTo>
                          <a:lnTo>
                            <a:pt x="122" y="6"/>
                          </a:lnTo>
                          <a:lnTo>
                            <a:pt x="114" y="0"/>
                          </a:lnTo>
                          <a:lnTo>
                            <a:pt x="112" y="0"/>
                          </a:lnTo>
                          <a:lnTo>
                            <a:pt x="96" y="4"/>
                          </a:lnTo>
                          <a:lnTo>
                            <a:pt x="90" y="18"/>
                          </a:lnTo>
                          <a:lnTo>
                            <a:pt x="82" y="30"/>
                          </a:lnTo>
                          <a:lnTo>
                            <a:pt x="68" y="40"/>
                          </a:lnTo>
                          <a:lnTo>
                            <a:pt x="48" y="55"/>
                          </a:lnTo>
                          <a:lnTo>
                            <a:pt x="36" y="79"/>
                          </a:lnTo>
                          <a:lnTo>
                            <a:pt x="22" y="103"/>
                          </a:lnTo>
                          <a:lnTo>
                            <a:pt x="12" y="119"/>
                          </a:lnTo>
                          <a:lnTo>
                            <a:pt x="0" y="143"/>
                          </a:lnTo>
                          <a:close/>
                        </a:path>
                      </a:pathLst>
                    </a:custGeom>
                    <a:solidFill>
                      <a:srgbClr val="5F5F5F"/>
                    </a:solidFill>
                    <a:ln w="9525">
                      <a:noFill/>
                      <a:round/>
                      <a:headEnd/>
                      <a:tailEnd/>
                    </a:ln>
                  </p:spPr>
                  <p:txBody>
                    <a:bodyPr/>
                    <a:lstStyle/>
                    <a:p>
                      <a:endParaRPr lang="en-GB"/>
                    </a:p>
                  </p:txBody>
                </p:sp>
              </p:grpSp>
              <p:grpSp>
                <p:nvGrpSpPr>
                  <p:cNvPr id="364598" name="Group 54"/>
                  <p:cNvGrpSpPr>
                    <a:grpSpLocks/>
                  </p:cNvGrpSpPr>
                  <p:nvPr/>
                </p:nvGrpSpPr>
                <p:grpSpPr bwMode="auto">
                  <a:xfrm>
                    <a:off x="2609" y="2281"/>
                    <a:ext cx="339" cy="296"/>
                    <a:chOff x="2609" y="2281"/>
                    <a:chExt cx="339" cy="296"/>
                  </a:xfrm>
                </p:grpSpPr>
                <p:grpSp>
                  <p:nvGrpSpPr>
                    <p:cNvPr id="364599" name="Group 55"/>
                    <p:cNvGrpSpPr>
                      <a:grpSpLocks/>
                    </p:cNvGrpSpPr>
                    <p:nvPr/>
                  </p:nvGrpSpPr>
                  <p:grpSpPr bwMode="auto">
                    <a:xfrm>
                      <a:off x="2609" y="2281"/>
                      <a:ext cx="339" cy="296"/>
                      <a:chOff x="2609" y="2281"/>
                      <a:chExt cx="339" cy="296"/>
                    </a:xfrm>
                  </p:grpSpPr>
                  <p:sp>
                    <p:nvSpPr>
                      <p:cNvPr id="364600" name="Freeform 56"/>
                      <p:cNvSpPr>
                        <a:spLocks/>
                      </p:cNvSpPr>
                      <p:nvPr/>
                    </p:nvSpPr>
                    <p:spPr bwMode="auto">
                      <a:xfrm>
                        <a:off x="2609" y="2281"/>
                        <a:ext cx="339" cy="296"/>
                      </a:xfrm>
                      <a:custGeom>
                        <a:avLst/>
                        <a:gdLst/>
                        <a:ahLst/>
                        <a:cxnLst>
                          <a:cxn ang="0">
                            <a:pos x="38" y="500"/>
                          </a:cxn>
                          <a:cxn ang="0">
                            <a:pos x="68" y="530"/>
                          </a:cxn>
                          <a:cxn ang="0">
                            <a:pos x="92" y="560"/>
                          </a:cxn>
                          <a:cxn ang="0">
                            <a:pos x="126" y="578"/>
                          </a:cxn>
                          <a:cxn ang="0">
                            <a:pos x="140" y="592"/>
                          </a:cxn>
                          <a:cxn ang="0">
                            <a:pos x="146" y="536"/>
                          </a:cxn>
                          <a:cxn ang="0">
                            <a:pos x="158" y="484"/>
                          </a:cxn>
                          <a:cxn ang="0">
                            <a:pos x="168" y="440"/>
                          </a:cxn>
                          <a:cxn ang="0">
                            <a:pos x="174" y="404"/>
                          </a:cxn>
                          <a:cxn ang="0">
                            <a:pos x="170" y="358"/>
                          </a:cxn>
                          <a:cxn ang="0">
                            <a:pos x="156" y="329"/>
                          </a:cxn>
                          <a:cxn ang="0">
                            <a:pos x="140" y="315"/>
                          </a:cxn>
                          <a:cxn ang="0">
                            <a:pos x="181" y="321"/>
                          </a:cxn>
                          <a:cxn ang="0">
                            <a:pos x="233" y="309"/>
                          </a:cxn>
                          <a:cxn ang="0">
                            <a:pos x="265" y="293"/>
                          </a:cxn>
                          <a:cxn ang="0">
                            <a:pos x="301" y="279"/>
                          </a:cxn>
                          <a:cxn ang="0">
                            <a:pos x="341" y="263"/>
                          </a:cxn>
                          <a:cxn ang="0">
                            <a:pos x="377" y="249"/>
                          </a:cxn>
                          <a:cxn ang="0">
                            <a:pos x="403" y="231"/>
                          </a:cxn>
                          <a:cxn ang="0">
                            <a:pos x="441" y="197"/>
                          </a:cxn>
                          <a:cxn ang="0">
                            <a:pos x="441" y="195"/>
                          </a:cxn>
                          <a:cxn ang="0">
                            <a:pos x="459" y="159"/>
                          </a:cxn>
                          <a:cxn ang="0">
                            <a:pos x="475" y="129"/>
                          </a:cxn>
                          <a:cxn ang="0">
                            <a:pos x="507" y="137"/>
                          </a:cxn>
                          <a:cxn ang="0">
                            <a:pos x="547" y="159"/>
                          </a:cxn>
                          <a:cxn ang="0">
                            <a:pos x="585" y="185"/>
                          </a:cxn>
                          <a:cxn ang="0">
                            <a:pos x="613" y="215"/>
                          </a:cxn>
                          <a:cxn ang="0">
                            <a:pos x="633" y="251"/>
                          </a:cxn>
                          <a:cxn ang="0">
                            <a:pos x="649" y="285"/>
                          </a:cxn>
                          <a:cxn ang="0">
                            <a:pos x="657" y="321"/>
                          </a:cxn>
                          <a:cxn ang="0">
                            <a:pos x="679" y="350"/>
                          </a:cxn>
                          <a:cxn ang="0">
                            <a:pos x="673" y="291"/>
                          </a:cxn>
                          <a:cxn ang="0">
                            <a:pos x="661" y="255"/>
                          </a:cxn>
                          <a:cxn ang="0">
                            <a:pos x="645" y="215"/>
                          </a:cxn>
                          <a:cxn ang="0">
                            <a:pos x="637" y="171"/>
                          </a:cxn>
                          <a:cxn ang="0">
                            <a:pos x="603" y="129"/>
                          </a:cxn>
                          <a:cxn ang="0">
                            <a:pos x="555" y="76"/>
                          </a:cxn>
                          <a:cxn ang="0">
                            <a:pos x="525" y="46"/>
                          </a:cxn>
                          <a:cxn ang="0">
                            <a:pos x="501" y="24"/>
                          </a:cxn>
                          <a:cxn ang="0">
                            <a:pos x="475" y="12"/>
                          </a:cxn>
                          <a:cxn ang="0">
                            <a:pos x="451" y="4"/>
                          </a:cxn>
                          <a:cxn ang="0">
                            <a:pos x="415" y="4"/>
                          </a:cxn>
                          <a:cxn ang="0">
                            <a:pos x="401" y="4"/>
                          </a:cxn>
                          <a:cxn ang="0">
                            <a:pos x="355" y="0"/>
                          </a:cxn>
                          <a:cxn ang="0">
                            <a:pos x="293" y="0"/>
                          </a:cxn>
                          <a:cxn ang="0">
                            <a:pos x="235" y="16"/>
                          </a:cxn>
                          <a:cxn ang="0">
                            <a:pos x="187" y="34"/>
                          </a:cxn>
                          <a:cxn ang="0">
                            <a:pos x="144" y="48"/>
                          </a:cxn>
                          <a:cxn ang="0">
                            <a:pos x="110" y="64"/>
                          </a:cxn>
                          <a:cxn ang="0">
                            <a:pos x="86" y="81"/>
                          </a:cxn>
                          <a:cxn ang="0">
                            <a:pos x="66" y="99"/>
                          </a:cxn>
                          <a:cxn ang="0">
                            <a:pos x="44" y="123"/>
                          </a:cxn>
                          <a:cxn ang="0">
                            <a:pos x="24" y="153"/>
                          </a:cxn>
                          <a:cxn ang="0">
                            <a:pos x="8" y="177"/>
                          </a:cxn>
                          <a:cxn ang="0">
                            <a:pos x="0" y="209"/>
                          </a:cxn>
                          <a:cxn ang="0">
                            <a:pos x="0" y="255"/>
                          </a:cxn>
                          <a:cxn ang="0">
                            <a:pos x="0" y="297"/>
                          </a:cxn>
                          <a:cxn ang="0">
                            <a:pos x="6" y="338"/>
                          </a:cxn>
                          <a:cxn ang="0">
                            <a:pos x="6" y="388"/>
                          </a:cxn>
                          <a:cxn ang="0">
                            <a:pos x="8" y="428"/>
                          </a:cxn>
                          <a:cxn ang="0">
                            <a:pos x="18" y="454"/>
                          </a:cxn>
                          <a:cxn ang="0">
                            <a:pos x="38" y="500"/>
                          </a:cxn>
                        </a:cxnLst>
                        <a:rect l="0" t="0" r="r" b="b"/>
                        <a:pathLst>
                          <a:path w="679" h="592">
                            <a:moveTo>
                              <a:pt x="38" y="500"/>
                            </a:moveTo>
                            <a:lnTo>
                              <a:pt x="68" y="530"/>
                            </a:lnTo>
                            <a:lnTo>
                              <a:pt x="92" y="560"/>
                            </a:lnTo>
                            <a:lnTo>
                              <a:pt x="126" y="578"/>
                            </a:lnTo>
                            <a:lnTo>
                              <a:pt x="140" y="592"/>
                            </a:lnTo>
                            <a:lnTo>
                              <a:pt x="146" y="536"/>
                            </a:lnTo>
                            <a:lnTo>
                              <a:pt x="158" y="484"/>
                            </a:lnTo>
                            <a:lnTo>
                              <a:pt x="168" y="440"/>
                            </a:lnTo>
                            <a:lnTo>
                              <a:pt x="174" y="404"/>
                            </a:lnTo>
                            <a:lnTo>
                              <a:pt x="170" y="358"/>
                            </a:lnTo>
                            <a:lnTo>
                              <a:pt x="156" y="329"/>
                            </a:lnTo>
                            <a:lnTo>
                              <a:pt x="140" y="315"/>
                            </a:lnTo>
                            <a:lnTo>
                              <a:pt x="181" y="321"/>
                            </a:lnTo>
                            <a:lnTo>
                              <a:pt x="233" y="309"/>
                            </a:lnTo>
                            <a:lnTo>
                              <a:pt x="265" y="293"/>
                            </a:lnTo>
                            <a:lnTo>
                              <a:pt x="301" y="279"/>
                            </a:lnTo>
                            <a:lnTo>
                              <a:pt x="341" y="263"/>
                            </a:lnTo>
                            <a:lnTo>
                              <a:pt x="377" y="249"/>
                            </a:lnTo>
                            <a:lnTo>
                              <a:pt x="403" y="231"/>
                            </a:lnTo>
                            <a:lnTo>
                              <a:pt x="441" y="197"/>
                            </a:lnTo>
                            <a:lnTo>
                              <a:pt x="441" y="195"/>
                            </a:lnTo>
                            <a:lnTo>
                              <a:pt x="459" y="159"/>
                            </a:lnTo>
                            <a:lnTo>
                              <a:pt x="475" y="129"/>
                            </a:lnTo>
                            <a:lnTo>
                              <a:pt x="507" y="137"/>
                            </a:lnTo>
                            <a:lnTo>
                              <a:pt x="547" y="159"/>
                            </a:lnTo>
                            <a:lnTo>
                              <a:pt x="585" y="185"/>
                            </a:lnTo>
                            <a:lnTo>
                              <a:pt x="613" y="215"/>
                            </a:lnTo>
                            <a:lnTo>
                              <a:pt x="633" y="251"/>
                            </a:lnTo>
                            <a:lnTo>
                              <a:pt x="649" y="285"/>
                            </a:lnTo>
                            <a:lnTo>
                              <a:pt x="657" y="321"/>
                            </a:lnTo>
                            <a:lnTo>
                              <a:pt x="679" y="350"/>
                            </a:lnTo>
                            <a:lnTo>
                              <a:pt x="673" y="291"/>
                            </a:lnTo>
                            <a:lnTo>
                              <a:pt x="661" y="255"/>
                            </a:lnTo>
                            <a:lnTo>
                              <a:pt x="645" y="215"/>
                            </a:lnTo>
                            <a:lnTo>
                              <a:pt x="637" y="171"/>
                            </a:lnTo>
                            <a:lnTo>
                              <a:pt x="603" y="129"/>
                            </a:lnTo>
                            <a:lnTo>
                              <a:pt x="555" y="76"/>
                            </a:lnTo>
                            <a:lnTo>
                              <a:pt x="525" y="46"/>
                            </a:lnTo>
                            <a:lnTo>
                              <a:pt x="501" y="24"/>
                            </a:lnTo>
                            <a:lnTo>
                              <a:pt x="475" y="12"/>
                            </a:lnTo>
                            <a:lnTo>
                              <a:pt x="451" y="4"/>
                            </a:lnTo>
                            <a:lnTo>
                              <a:pt x="415" y="4"/>
                            </a:lnTo>
                            <a:lnTo>
                              <a:pt x="401" y="4"/>
                            </a:lnTo>
                            <a:lnTo>
                              <a:pt x="355" y="0"/>
                            </a:lnTo>
                            <a:lnTo>
                              <a:pt x="293" y="0"/>
                            </a:lnTo>
                            <a:lnTo>
                              <a:pt x="235" y="16"/>
                            </a:lnTo>
                            <a:lnTo>
                              <a:pt x="187" y="34"/>
                            </a:lnTo>
                            <a:lnTo>
                              <a:pt x="144" y="48"/>
                            </a:lnTo>
                            <a:lnTo>
                              <a:pt x="110" y="64"/>
                            </a:lnTo>
                            <a:lnTo>
                              <a:pt x="86" y="81"/>
                            </a:lnTo>
                            <a:lnTo>
                              <a:pt x="66" y="99"/>
                            </a:lnTo>
                            <a:lnTo>
                              <a:pt x="44" y="123"/>
                            </a:lnTo>
                            <a:lnTo>
                              <a:pt x="24" y="153"/>
                            </a:lnTo>
                            <a:lnTo>
                              <a:pt x="8" y="177"/>
                            </a:lnTo>
                            <a:lnTo>
                              <a:pt x="0" y="209"/>
                            </a:lnTo>
                            <a:lnTo>
                              <a:pt x="0" y="255"/>
                            </a:lnTo>
                            <a:lnTo>
                              <a:pt x="0" y="297"/>
                            </a:lnTo>
                            <a:lnTo>
                              <a:pt x="6" y="338"/>
                            </a:lnTo>
                            <a:lnTo>
                              <a:pt x="6" y="388"/>
                            </a:lnTo>
                            <a:lnTo>
                              <a:pt x="8" y="428"/>
                            </a:lnTo>
                            <a:lnTo>
                              <a:pt x="18" y="454"/>
                            </a:lnTo>
                            <a:lnTo>
                              <a:pt x="38" y="500"/>
                            </a:lnTo>
                            <a:close/>
                          </a:path>
                        </a:pathLst>
                      </a:custGeom>
                      <a:solidFill>
                        <a:srgbClr val="5F5F5F"/>
                      </a:solidFill>
                      <a:ln w="9525">
                        <a:noFill/>
                        <a:round/>
                        <a:headEnd/>
                        <a:tailEnd/>
                      </a:ln>
                    </p:spPr>
                    <p:txBody>
                      <a:bodyPr/>
                      <a:lstStyle/>
                      <a:p>
                        <a:endParaRPr lang="en-GB"/>
                      </a:p>
                    </p:txBody>
                  </p:sp>
                  <p:sp>
                    <p:nvSpPr>
                      <p:cNvPr id="364601" name="Freeform 57"/>
                      <p:cNvSpPr>
                        <a:spLocks/>
                      </p:cNvSpPr>
                      <p:nvPr/>
                    </p:nvSpPr>
                    <p:spPr bwMode="auto">
                      <a:xfrm>
                        <a:off x="2624" y="2288"/>
                        <a:ext cx="207" cy="263"/>
                      </a:xfrm>
                      <a:custGeom>
                        <a:avLst/>
                        <a:gdLst/>
                        <a:ahLst/>
                        <a:cxnLst>
                          <a:cxn ang="0">
                            <a:pos x="281" y="4"/>
                          </a:cxn>
                          <a:cxn ang="0">
                            <a:pos x="327" y="0"/>
                          </a:cxn>
                          <a:cxn ang="0">
                            <a:pos x="375" y="12"/>
                          </a:cxn>
                          <a:cxn ang="0">
                            <a:pos x="403" y="56"/>
                          </a:cxn>
                          <a:cxn ang="0">
                            <a:pos x="415" y="93"/>
                          </a:cxn>
                          <a:cxn ang="0">
                            <a:pos x="395" y="143"/>
                          </a:cxn>
                          <a:cxn ang="0">
                            <a:pos x="359" y="187"/>
                          </a:cxn>
                          <a:cxn ang="0">
                            <a:pos x="317" y="219"/>
                          </a:cxn>
                          <a:cxn ang="0">
                            <a:pos x="257" y="239"/>
                          </a:cxn>
                          <a:cxn ang="0">
                            <a:pos x="209" y="257"/>
                          </a:cxn>
                          <a:cxn ang="0">
                            <a:pos x="179" y="263"/>
                          </a:cxn>
                          <a:cxn ang="0">
                            <a:pos x="201" y="269"/>
                          </a:cxn>
                          <a:cxn ang="0">
                            <a:pos x="159" y="287"/>
                          </a:cxn>
                          <a:cxn ang="0">
                            <a:pos x="102" y="287"/>
                          </a:cxn>
                          <a:cxn ang="0">
                            <a:pos x="108" y="326"/>
                          </a:cxn>
                          <a:cxn ang="0">
                            <a:pos x="116" y="394"/>
                          </a:cxn>
                          <a:cxn ang="0">
                            <a:pos x="122" y="452"/>
                          </a:cxn>
                          <a:cxn ang="0">
                            <a:pos x="102" y="522"/>
                          </a:cxn>
                          <a:cxn ang="0">
                            <a:pos x="80" y="512"/>
                          </a:cxn>
                          <a:cxn ang="0">
                            <a:pos x="12" y="456"/>
                          </a:cxn>
                          <a:cxn ang="0">
                            <a:pos x="34" y="416"/>
                          </a:cxn>
                          <a:cxn ang="0">
                            <a:pos x="30" y="368"/>
                          </a:cxn>
                          <a:cxn ang="0">
                            <a:pos x="36" y="362"/>
                          </a:cxn>
                          <a:cxn ang="0">
                            <a:pos x="40" y="328"/>
                          </a:cxn>
                          <a:cxn ang="0">
                            <a:pos x="0" y="243"/>
                          </a:cxn>
                          <a:cxn ang="0">
                            <a:pos x="6" y="229"/>
                          </a:cxn>
                          <a:cxn ang="0">
                            <a:pos x="64" y="225"/>
                          </a:cxn>
                          <a:cxn ang="0">
                            <a:pos x="76" y="199"/>
                          </a:cxn>
                          <a:cxn ang="0">
                            <a:pos x="24" y="165"/>
                          </a:cxn>
                          <a:cxn ang="0">
                            <a:pos x="104" y="187"/>
                          </a:cxn>
                          <a:cxn ang="0">
                            <a:pos x="167" y="193"/>
                          </a:cxn>
                          <a:cxn ang="0">
                            <a:pos x="213" y="185"/>
                          </a:cxn>
                          <a:cxn ang="0">
                            <a:pos x="243" y="165"/>
                          </a:cxn>
                          <a:cxn ang="0">
                            <a:pos x="177" y="155"/>
                          </a:cxn>
                          <a:cxn ang="0">
                            <a:pos x="106" y="155"/>
                          </a:cxn>
                          <a:cxn ang="0">
                            <a:pos x="100" y="143"/>
                          </a:cxn>
                          <a:cxn ang="0">
                            <a:pos x="48" y="135"/>
                          </a:cxn>
                          <a:cxn ang="0">
                            <a:pos x="66" y="125"/>
                          </a:cxn>
                          <a:cxn ang="0">
                            <a:pos x="108" y="111"/>
                          </a:cxn>
                          <a:cxn ang="0">
                            <a:pos x="96" y="107"/>
                          </a:cxn>
                          <a:cxn ang="0">
                            <a:pos x="114" y="81"/>
                          </a:cxn>
                          <a:cxn ang="0">
                            <a:pos x="132" y="75"/>
                          </a:cxn>
                          <a:cxn ang="0">
                            <a:pos x="193" y="87"/>
                          </a:cxn>
                          <a:cxn ang="0">
                            <a:pos x="239" y="89"/>
                          </a:cxn>
                          <a:cxn ang="0">
                            <a:pos x="279" y="79"/>
                          </a:cxn>
                          <a:cxn ang="0">
                            <a:pos x="305" y="65"/>
                          </a:cxn>
                          <a:cxn ang="0">
                            <a:pos x="253" y="62"/>
                          </a:cxn>
                          <a:cxn ang="0">
                            <a:pos x="267" y="54"/>
                          </a:cxn>
                          <a:cxn ang="0">
                            <a:pos x="315" y="44"/>
                          </a:cxn>
                          <a:cxn ang="0">
                            <a:pos x="305" y="36"/>
                          </a:cxn>
                          <a:cxn ang="0">
                            <a:pos x="329" y="16"/>
                          </a:cxn>
                          <a:cxn ang="0">
                            <a:pos x="275" y="18"/>
                          </a:cxn>
                        </a:cxnLst>
                        <a:rect l="0" t="0" r="r" b="b"/>
                        <a:pathLst>
                          <a:path w="415" h="526">
                            <a:moveTo>
                              <a:pt x="257" y="16"/>
                            </a:moveTo>
                            <a:lnTo>
                              <a:pt x="281" y="4"/>
                            </a:lnTo>
                            <a:lnTo>
                              <a:pt x="305" y="0"/>
                            </a:lnTo>
                            <a:lnTo>
                              <a:pt x="327" y="0"/>
                            </a:lnTo>
                            <a:lnTo>
                              <a:pt x="359" y="6"/>
                            </a:lnTo>
                            <a:lnTo>
                              <a:pt x="375" y="12"/>
                            </a:lnTo>
                            <a:lnTo>
                              <a:pt x="389" y="30"/>
                            </a:lnTo>
                            <a:lnTo>
                              <a:pt x="403" y="56"/>
                            </a:lnTo>
                            <a:lnTo>
                              <a:pt x="415" y="73"/>
                            </a:lnTo>
                            <a:lnTo>
                              <a:pt x="415" y="93"/>
                            </a:lnTo>
                            <a:lnTo>
                              <a:pt x="413" y="115"/>
                            </a:lnTo>
                            <a:lnTo>
                              <a:pt x="395" y="143"/>
                            </a:lnTo>
                            <a:lnTo>
                              <a:pt x="379" y="167"/>
                            </a:lnTo>
                            <a:lnTo>
                              <a:pt x="359" y="187"/>
                            </a:lnTo>
                            <a:lnTo>
                              <a:pt x="335" y="205"/>
                            </a:lnTo>
                            <a:lnTo>
                              <a:pt x="317" y="219"/>
                            </a:lnTo>
                            <a:lnTo>
                              <a:pt x="287" y="227"/>
                            </a:lnTo>
                            <a:lnTo>
                              <a:pt x="257" y="239"/>
                            </a:lnTo>
                            <a:lnTo>
                              <a:pt x="231" y="249"/>
                            </a:lnTo>
                            <a:lnTo>
                              <a:pt x="209" y="257"/>
                            </a:lnTo>
                            <a:lnTo>
                              <a:pt x="191" y="257"/>
                            </a:lnTo>
                            <a:lnTo>
                              <a:pt x="179" y="263"/>
                            </a:lnTo>
                            <a:lnTo>
                              <a:pt x="173" y="269"/>
                            </a:lnTo>
                            <a:lnTo>
                              <a:pt x="201" y="269"/>
                            </a:lnTo>
                            <a:lnTo>
                              <a:pt x="183" y="279"/>
                            </a:lnTo>
                            <a:lnTo>
                              <a:pt x="159" y="287"/>
                            </a:lnTo>
                            <a:lnTo>
                              <a:pt x="126" y="287"/>
                            </a:lnTo>
                            <a:lnTo>
                              <a:pt x="102" y="287"/>
                            </a:lnTo>
                            <a:lnTo>
                              <a:pt x="94" y="293"/>
                            </a:lnTo>
                            <a:lnTo>
                              <a:pt x="108" y="326"/>
                            </a:lnTo>
                            <a:lnTo>
                              <a:pt x="116" y="362"/>
                            </a:lnTo>
                            <a:lnTo>
                              <a:pt x="116" y="394"/>
                            </a:lnTo>
                            <a:lnTo>
                              <a:pt x="116" y="428"/>
                            </a:lnTo>
                            <a:lnTo>
                              <a:pt x="122" y="452"/>
                            </a:lnTo>
                            <a:lnTo>
                              <a:pt x="114" y="484"/>
                            </a:lnTo>
                            <a:lnTo>
                              <a:pt x="102" y="522"/>
                            </a:lnTo>
                            <a:lnTo>
                              <a:pt x="90" y="526"/>
                            </a:lnTo>
                            <a:lnTo>
                              <a:pt x="80" y="512"/>
                            </a:lnTo>
                            <a:lnTo>
                              <a:pt x="46" y="476"/>
                            </a:lnTo>
                            <a:lnTo>
                              <a:pt x="12" y="456"/>
                            </a:lnTo>
                            <a:lnTo>
                              <a:pt x="50" y="456"/>
                            </a:lnTo>
                            <a:lnTo>
                              <a:pt x="34" y="416"/>
                            </a:lnTo>
                            <a:lnTo>
                              <a:pt x="14" y="398"/>
                            </a:lnTo>
                            <a:lnTo>
                              <a:pt x="30" y="368"/>
                            </a:lnTo>
                            <a:lnTo>
                              <a:pt x="20" y="358"/>
                            </a:lnTo>
                            <a:lnTo>
                              <a:pt x="36" y="362"/>
                            </a:lnTo>
                            <a:lnTo>
                              <a:pt x="18" y="326"/>
                            </a:lnTo>
                            <a:lnTo>
                              <a:pt x="40" y="328"/>
                            </a:lnTo>
                            <a:lnTo>
                              <a:pt x="4" y="283"/>
                            </a:lnTo>
                            <a:lnTo>
                              <a:pt x="0" y="243"/>
                            </a:lnTo>
                            <a:lnTo>
                              <a:pt x="18" y="257"/>
                            </a:lnTo>
                            <a:lnTo>
                              <a:pt x="6" y="229"/>
                            </a:lnTo>
                            <a:lnTo>
                              <a:pt x="48" y="233"/>
                            </a:lnTo>
                            <a:lnTo>
                              <a:pt x="64" y="225"/>
                            </a:lnTo>
                            <a:lnTo>
                              <a:pt x="46" y="203"/>
                            </a:lnTo>
                            <a:lnTo>
                              <a:pt x="76" y="199"/>
                            </a:lnTo>
                            <a:lnTo>
                              <a:pt x="48" y="183"/>
                            </a:lnTo>
                            <a:lnTo>
                              <a:pt x="24" y="165"/>
                            </a:lnTo>
                            <a:lnTo>
                              <a:pt x="72" y="179"/>
                            </a:lnTo>
                            <a:lnTo>
                              <a:pt x="104" y="187"/>
                            </a:lnTo>
                            <a:lnTo>
                              <a:pt x="132" y="189"/>
                            </a:lnTo>
                            <a:lnTo>
                              <a:pt x="167" y="193"/>
                            </a:lnTo>
                            <a:lnTo>
                              <a:pt x="201" y="191"/>
                            </a:lnTo>
                            <a:lnTo>
                              <a:pt x="213" y="185"/>
                            </a:lnTo>
                            <a:lnTo>
                              <a:pt x="203" y="171"/>
                            </a:lnTo>
                            <a:lnTo>
                              <a:pt x="243" y="165"/>
                            </a:lnTo>
                            <a:lnTo>
                              <a:pt x="209" y="159"/>
                            </a:lnTo>
                            <a:lnTo>
                              <a:pt x="177" y="155"/>
                            </a:lnTo>
                            <a:lnTo>
                              <a:pt x="142" y="155"/>
                            </a:lnTo>
                            <a:lnTo>
                              <a:pt x="106" y="155"/>
                            </a:lnTo>
                            <a:lnTo>
                              <a:pt x="132" y="135"/>
                            </a:lnTo>
                            <a:lnTo>
                              <a:pt x="100" y="143"/>
                            </a:lnTo>
                            <a:lnTo>
                              <a:pt x="72" y="139"/>
                            </a:lnTo>
                            <a:lnTo>
                              <a:pt x="48" y="135"/>
                            </a:lnTo>
                            <a:lnTo>
                              <a:pt x="34" y="133"/>
                            </a:lnTo>
                            <a:lnTo>
                              <a:pt x="66" y="125"/>
                            </a:lnTo>
                            <a:lnTo>
                              <a:pt x="90" y="119"/>
                            </a:lnTo>
                            <a:lnTo>
                              <a:pt x="108" y="111"/>
                            </a:lnTo>
                            <a:lnTo>
                              <a:pt x="118" y="107"/>
                            </a:lnTo>
                            <a:lnTo>
                              <a:pt x="96" y="107"/>
                            </a:lnTo>
                            <a:lnTo>
                              <a:pt x="136" y="87"/>
                            </a:lnTo>
                            <a:lnTo>
                              <a:pt x="114" y="81"/>
                            </a:lnTo>
                            <a:lnTo>
                              <a:pt x="96" y="81"/>
                            </a:lnTo>
                            <a:lnTo>
                              <a:pt x="132" y="75"/>
                            </a:lnTo>
                            <a:lnTo>
                              <a:pt x="173" y="79"/>
                            </a:lnTo>
                            <a:lnTo>
                              <a:pt x="193" y="87"/>
                            </a:lnTo>
                            <a:lnTo>
                              <a:pt x="217" y="89"/>
                            </a:lnTo>
                            <a:lnTo>
                              <a:pt x="239" y="89"/>
                            </a:lnTo>
                            <a:lnTo>
                              <a:pt x="263" y="87"/>
                            </a:lnTo>
                            <a:lnTo>
                              <a:pt x="279" y="79"/>
                            </a:lnTo>
                            <a:lnTo>
                              <a:pt x="295" y="71"/>
                            </a:lnTo>
                            <a:lnTo>
                              <a:pt x="305" y="65"/>
                            </a:lnTo>
                            <a:lnTo>
                              <a:pt x="281" y="65"/>
                            </a:lnTo>
                            <a:lnTo>
                              <a:pt x="253" y="62"/>
                            </a:lnTo>
                            <a:lnTo>
                              <a:pt x="215" y="60"/>
                            </a:lnTo>
                            <a:lnTo>
                              <a:pt x="267" y="54"/>
                            </a:lnTo>
                            <a:lnTo>
                              <a:pt x="295" y="48"/>
                            </a:lnTo>
                            <a:lnTo>
                              <a:pt x="315" y="44"/>
                            </a:lnTo>
                            <a:lnTo>
                              <a:pt x="329" y="34"/>
                            </a:lnTo>
                            <a:lnTo>
                              <a:pt x="305" y="36"/>
                            </a:lnTo>
                            <a:lnTo>
                              <a:pt x="317" y="20"/>
                            </a:lnTo>
                            <a:lnTo>
                              <a:pt x="329" y="16"/>
                            </a:lnTo>
                            <a:lnTo>
                              <a:pt x="299" y="16"/>
                            </a:lnTo>
                            <a:lnTo>
                              <a:pt x="275" y="18"/>
                            </a:lnTo>
                            <a:lnTo>
                              <a:pt x="257" y="16"/>
                            </a:lnTo>
                            <a:close/>
                          </a:path>
                        </a:pathLst>
                      </a:custGeom>
                      <a:solidFill>
                        <a:srgbClr val="3F3F3F"/>
                      </a:solidFill>
                      <a:ln w="9525">
                        <a:noFill/>
                        <a:round/>
                        <a:headEnd/>
                        <a:tailEnd/>
                      </a:ln>
                    </p:spPr>
                    <p:txBody>
                      <a:bodyPr/>
                      <a:lstStyle/>
                      <a:p>
                        <a:endParaRPr lang="en-GB"/>
                      </a:p>
                    </p:txBody>
                  </p:sp>
                </p:grpSp>
                <p:sp>
                  <p:nvSpPr>
                    <p:cNvPr id="364602" name="Freeform 58"/>
                    <p:cNvSpPr>
                      <a:spLocks/>
                    </p:cNvSpPr>
                    <p:nvPr/>
                  </p:nvSpPr>
                  <p:spPr bwMode="auto">
                    <a:xfrm>
                      <a:off x="2834" y="2286"/>
                      <a:ext cx="58" cy="68"/>
                    </a:xfrm>
                    <a:custGeom>
                      <a:avLst/>
                      <a:gdLst/>
                      <a:ahLst/>
                      <a:cxnLst>
                        <a:cxn ang="0">
                          <a:pos x="0" y="0"/>
                        </a:cxn>
                        <a:cxn ang="0">
                          <a:pos x="24" y="28"/>
                        </a:cxn>
                        <a:cxn ang="0">
                          <a:pos x="38" y="38"/>
                        </a:cxn>
                        <a:cxn ang="0">
                          <a:pos x="54" y="52"/>
                        </a:cxn>
                        <a:cxn ang="0">
                          <a:pos x="72" y="60"/>
                        </a:cxn>
                        <a:cxn ang="0">
                          <a:pos x="94" y="69"/>
                        </a:cxn>
                        <a:cxn ang="0">
                          <a:pos x="66" y="64"/>
                        </a:cxn>
                        <a:cxn ang="0">
                          <a:pos x="46" y="58"/>
                        </a:cxn>
                        <a:cxn ang="0">
                          <a:pos x="38" y="62"/>
                        </a:cxn>
                        <a:cxn ang="0">
                          <a:pos x="52" y="79"/>
                        </a:cxn>
                        <a:cxn ang="0">
                          <a:pos x="62" y="99"/>
                        </a:cxn>
                        <a:cxn ang="0">
                          <a:pos x="86" y="113"/>
                        </a:cxn>
                        <a:cxn ang="0">
                          <a:pos x="116" y="135"/>
                        </a:cxn>
                        <a:cxn ang="0">
                          <a:pos x="76" y="115"/>
                        </a:cxn>
                        <a:cxn ang="0">
                          <a:pos x="54" y="103"/>
                        </a:cxn>
                        <a:cxn ang="0">
                          <a:pos x="32" y="95"/>
                        </a:cxn>
                        <a:cxn ang="0">
                          <a:pos x="18" y="77"/>
                        </a:cxn>
                        <a:cxn ang="0">
                          <a:pos x="18" y="54"/>
                        </a:cxn>
                        <a:cxn ang="0">
                          <a:pos x="6" y="32"/>
                        </a:cxn>
                        <a:cxn ang="0">
                          <a:pos x="0" y="0"/>
                        </a:cxn>
                      </a:cxnLst>
                      <a:rect l="0" t="0" r="r" b="b"/>
                      <a:pathLst>
                        <a:path w="116" h="135">
                          <a:moveTo>
                            <a:pt x="0" y="0"/>
                          </a:moveTo>
                          <a:lnTo>
                            <a:pt x="24" y="28"/>
                          </a:lnTo>
                          <a:lnTo>
                            <a:pt x="38" y="38"/>
                          </a:lnTo>
                          <a:lnTo>
                            <a:pt x="54" y="52"/>
                          </a:lnTo>
                          <a:lnTo>
                            <a:pt x="72" y="60"/>
                          </a:lnTo>
                          <a:lnTo>
                            <a:pt x="94" y="69"/>
                          </a:lnTo>
                          <a:lnTo>
                            <a:pt x="66" y="64"/>
                          </a:lnTo>
                          <a:lnTo>
                            <a:pt x="46" y="58"/>
                          </a:lnTo>
                          <a:lnTo>
                            <a:pt x="38" y="62"/>
                          </a:lnTo>
                          <a:lnTo>
                            <a:pt x="52" y="79"/>
                          </a:lnTo>
                          <a:lnTo>
                            <a:pt x="62" y="99"/>
                          </a:lnTo>
                          <a:lnTo>
                            <a:pt x="86" y="113"/>
                          </a:lnTo>
                          <a:lnTo>
                            <a:pt x="116" y="135"/>
                          </a:lnTo>
                          <a:lnTo>
                            <a:pt x="76" y="115"/>
                          </a:lnTo>
                          <a:lnTo>
                            <a:pt x="54" y="103"/>
                          </a:lnTo>
                          <a:lnTo>
                            <a:pt x="32" y="95"/>
                          </a:lnTo>
                          <a:lnTo>
                            <a:pt x="18" y="77"/>
                          </a:lnTo>
                          <a:lnTo>
                            <a:pt x="18" y="54"/>
                          </a:lnTo>
                          <a:lnTo>
                            <a:pt x="6" y="32"/>
                          </a:lnTo>
                          <a:lnTo>
                            <a:pt x="0" y="0"/>
                          </a:lnTo>
                          <a:close/>
                        </a:path>
                      </a:pathLst>
                    </a:custGeom>
                    <a:solidFill>
                      <a:srgbClr val="3F3F3F"/>
                    </a:solidFill>
                    <a:ln w="9525">
                      <a:noFill/>
                      <a:round/>
                      <a:headEnd/>
                      <a:tailEnd/>
                    </a:ln>
                  </p:spPr>
                  <p:txBody>
                    <a:bodyPr/>
                    <a:lstStyle/>
                    <a:p>
                      <a:endParaRPr lang="en-GB"/>
                    </a:p>
                  </p:txBody>
                </p:sp>
              </p:grpSp>
            </p:grpSp>
          </p:grpSp>
        </p:grpSp>
        <p:sp>
          <p:nvSpPr>
            <p:cNvPr id="364603" name="Freeform 59"/>
            <p:cNvSpPr>
              <a:spLocks/>
            </p:cNvSpPr>
            <p:nvPr/>
          </p:nvSpPr>
          <p:spPr bwMode="auto">
            <a:xfrm>
              <a:off x="1000" y="3290"/>
              <a:ext cx="3658" cy="649"/>
            </a:xfrm>
            <a:custGeom>
              <a:avLst/>
              <a:gdLst/>
              <a:ahLst/>
              <a:cxnLst>
                <a:cxn ang="0">
                  <a:pos x="926" y="0"/>
                </a:cxn>
                <a:cxn ang="0">
                  <a:pos x="0" y="1299"/>
                </a:cxn>
                <a:cxn ang="0">
                  <a:pos x="7316" y="1299"/>
                </a:cxn>
                <a:cxn ang="0">
                  <a:pos x="6655" y="0"/>
                </a:cxn>
                <a:cxn ang="0">
                  <a:pos x="926" y="0"/>
                </a:cxn>
              </a:cxnLst>
              <a:rect l="0" t="0" r="r" b="b"/>
              <a:pathLst>
                <a:path w="7316" h="1299">
                  <a:moveTo>
                    <a:pt x="926" y="0"/>
                  </a:moveTo>
                  <a:lnTo>
                    <a:pt x="0" y="1299"/>
                  </a:lnTo>
                  <a:lnTo>
                    <a:pt x="7316" y="1299"/>
                  </a:lnTo>
                  <a:lnTo>
                    <a:pt x="6655" y="0"/>
                  </a:lnTo>
                  <a:lnTo>
                    <a:pt x="926" y="0"/>
                  </a:lnTo>
                  <a:close/>
                </a:path>
              </a:pathLst>
            </a:custGeom>
            <a:solidFill>
              <a:srgbClr val="3F1F00"/>
            </a:solidFill>
            <a:ln w="9525">
              <a:noFill/>
              <a:round/>
              <a:headEnd/>
              <a:tailEnd/>
            </a:ln>
          </p:spPr>
          <p:txBody>
            <a:bodyPr/>
            <a:lstStyle/>
            <a:p>
              <a:endParaRPr lang="en-GB"/>
            </a:p>
          </p:txBody>
        </p:sp>
        <p:grpSp>
          <p:nvGrpSpPr>
            <p:cNvPr id="364604" name="Group 60"/>
            <p:cNvGrpSpPr>
              <a:grpSpLocks/>
            </p:cNvGrpSpPr>
            <p:nvPr/>
          </p:nvGrpSpPr>
          <p:grpSpPr bwMode="auto">
            <a:xfrm>
              <a:off x="2283" y="3133"/>
              <a:ext cx="176" cy="181"/>
              <a:chOff x="2283" y="3133"/>
              <a:chExt cx="176" cy="181"/>
            </a:xfrm>
          </p:grpSpPr>
          <p:sp>
            <p:nvSpPr>
              <p:cNvPr id="364605" name="Freeform 61"/>
              <p:cNvSpPr>
                <a:spLocks/>
              </p:cNvSpPr>
              <p:nvPr/>
            </p:nvSpPr>
            <p:spPr bwMode="auto">
              <a:xfrm>
                <a:off x="2283" y="3133"/>
                <a:ext cx="175" cy="181"/>
              </a:xfrm>
              <a:custGeom>
                <a:avLst/>
                <a:gdLst/>
                <a:ahLst/>
                <a:cxnLst>
                  <a:cxn ang="0">
                    <a:pos x="58" y="56"/>
                  </a:cxn>
                  <a:cxn ang="0">
                    <a:pos x="110" y="8"/>
                  </a:cxn>
                  <a:cxn ang="0">
                    <a:pos x="140" y="0"/>
                  </a:cxn>
                  <a:cxn ang="0">
                    <a:pos x="202" y="8"/>
                  </a:cxn>
                  <a:cxn ang="0">
                    <a:pos x="266" y="18"/>
                  </a:cxn>
                  <a:cxn ang="0">
                    <a:pos x="308" y="28"/>
                  </a:cxn>
                  <a:cxn ang="0">
                    <a:pos x="321" y="38"/>
                  </a:cxn>
                  <a:cxn ang="0">
                    <a:pos x="329" y="60"/>
                  </a:cxn>
                  <a:cxn ang="0">
                    <a:pos x="331" y="74"/>
                  </a:cxn>
                  <a:cxn ang="0">
                    <a:pos x="321" y="88"/>
                  </a:cxn>
                  <a:cxn ang="0">
                    <a:pos x="333" y="102"/>
                  </a:cxn>
                  <a:cxn ang="0">
                    <a:pos x="339" y="122"/>
                  </a:cxn>
                  <a:cxn ang="0">
                    <a:pos x="335" y="134"/>
                  </a:cxn>
                  <a:cxn ang="0">
                    <a:pos x="345" y="148"/>
                  </a:cxn>
                  <a:cxn ang="0">
                    <a:pos x="349" y="164"/>
                  </a:cxn>
                  <a:cxn ang="0">
                    <a:pos x="347" y="182"/>
                  </a:cxn>
                  <a:cxn ang="0">
                    <a:pos x="335" y="201"/>
                  </a:cxn>
                  <a:cxn ang="0">
                    <a:pos x="345" y="221"/>
                  </a:cxn>
                  <a:cxn ang="0">
                    <a:pos x="351" y="245"/>
                  </a:cxn>
                  <a:cxn ang="0">
                    <a:pos x="343" y="269"/>
                  </a:cxn>
                  <a:cxn ang="0">
                    <a:pos x="329" y="281"/>
                  </a:cxn>
                  <a:cxn ang="0">
                    <a:pos x="329" y="321"/>
                  </a:cxn>
                  <a:cxn ang="0">
                    <a:pos x="315" y="343"/>
                  </a:cxn>
                  <a:cxn ang="0">
                    <a:pos x="286" y="353"/>
                  </a:cxn>
                  <a:cxn ang="0">
                    <a:pos x="156" y="363"/>
                  </a:cxn>
                  <a:cxn ang="0">
                    <a:pos x="92" y="339"/>
                  </a:cxn>
                  <a:cxn ang="0">
                    <a:pos x="14" y="251"/>
                  </a:cxn>
                  <a:cxn ang="0">
                    <a:pos x="2" y="213"/>
                  </a:cxn>
                  <a:cxn ang="0">
                    <a:pos x="0" y="184"/>
                  </a:cxn>
                  <a:cxn ang="0">
                    <a:pos x="4" y="156"/>
                  </a:cxn>
                  <a:cxn ang="0">
                    <a:pos x="16" y="112"/>
                  </a:cxn>
                  <a:cxn ang="0">
                    <a:pos x="30" y="90"/>
                  </a:cxn>
                  <a:cxn ang="0">
                    <a:pos x="58" y="56"/>
                  </a:cxn>
                </a:cxnLst>
                <a:rect l="0" t="0" r="r" b="b"/>
                <a:pathLst>
                  <a:path w="351" h="363">
                    <a:moveTo>
                      <a:pt x="58" y="56"/>
                    </a:moveTo>
                    <a:lnTo>
                      <a:pt x="110" y="8"/>
                    </a:lnTo>
                    <a:lnTo>
                      <a:pt x="140" y="0"/>
                    </a:lnTo>
                    <a:lnTo>
                      <a:pt x="202" y="8"/>
                    </a:lnTo>
                    <a:lnTo>
                      <a:pt x="266" y="18"/>
                    </a:lnTo>
                    <a:lnTo>
                      <a:pt x="308" y="28"/>
                    </a:lnTo>
                    <a:lnTo>
                      <a:pt x="321" y="38"/>
                    </a:lnTo>
                    <a:lnTo>
                      <a:pt x="329" y="60"/>
                    </a:lnTo>
                    <a:lnTo>
                      <a:pt x="331" y="74"/>
                    </a:lnTo>
                    <a:lnTo>
                      <a:pt x="321" y="88"/>
                    </a:lnTo>
                    <a:lnTo>
                      <a:pt x="333" y="102"/>
                    </a:lnTo>
                    <a:lnTo>
                      <a:pt x="339" y="122"/>
                    </a:lnTo>
                    <a:lnTo>
                      <a:pt x="335" y="134"/>
                    </a:lnTo>
                    <a:lnTo>
                      <a:pt x="345" y="148"/>
                    </a:lnTo>
                    <a:lnTo>
                      <a:pt x="349" y="164"/>
                    </a:lnTo>
                    <a:lnTo>
                      <a:pt x="347" y="182"/>
                    </a:lnTo>
                    <a:lnTo>
                      <a:pt x="335" y="201"/>
                    </a:lnTo>
                    <a:lnTo>
                      <a:pt x="345" y="221"/>
                    </a:lnTo>
                    <a:lnTo>
                      <a:pt x="351" y="245"/>
                    </a:lnTo>
                    <a:lnTo>
                      <a:pt x="343" y="269"/>
                    </a:lnTo>
                    <a:lnTo>
                      <a:pt x="329" y="281"/>
                    </a:lnTo>
                    <a:lnTo>
                      <a:pt x="329" y="321"/>
                    </a:lnTo>
                    <a:lnTo>
                      <a:pt x="315" y="343"/>
                    </a:lnTo>
                    <a:lnTo>
                      <a:pt x="286" y="353"/>
                    </a:lnTo>
                    <a:lnTo>
                      <a:pt x="156" y="363"/>
                    </a:lnTo>
                    <a:lnTo>
                      <a:pt x="92" y="339"/>
                    </a:lnTo>
                    <a:lnTo>
                      <a:pt x="14" y="251"/>
                    </a:lnTo>
                    <a:lnTo>
                      <a:pt x="2" y="213"/>
                    </a:lnTo>
                    <a:lnTo>
                      <a:pt x="0" y="184"/>
                    </a:lnTo>
                    <a:lnTo>
                      <a:pt x="4" y="156"/>
                    </a:lnTo>
                    <a:lnTo>
                      <a:pt x="16" y="112"/>
                    </a:lnTo>
                    <a:lnTo>
                      <a:pt x="30" y="90"/>
                    </a:lnTo>
                    <a:lnTo>
                      <a:pt x="58" y="56"/>
                    </a:lnTo>
                    <a:close/>
                  </a:path>
                </a:pathLst>
              </a:custGeom>
              <a:solidFill>
                <a:srgbClr val="FFBFBF"/>
              </a:solidFill>
              <a:ln w="9525">
                <a:noFill/>
                <a:round/>
                <a:headEnd/>
                <a:tailEnd/>
              </a:ln>
            </p:spPr>
            <p:txBody>
              <a:bodyPr/>
              <a:lstStyle/>
              <a:p>
                <a:endParaRPr lang="en-GB"/>
              </a:p>
            </p:txBody>
          </p:sp>
          <p:grpSp>
            <p:nvGrpSpPr>
              <p:cNvPr id="364606" name="Group 62"/>
              <p:cNvGrpSpPr>
                <a:grpSpLocks/>
              </p:cNvGrpSpPr>
              <p:nvPr/>
            </p:nvGrpSpPr>
            <p:grpSpPr bwMode="auto">
              <a:xfrm>
                <a:off x="2326" y="3156"/>
                <a:ext cx="133" cy="158"/>
                <a:chOff x="2326" y="3156"/>
                <a:chExt cx="133" cy="158"/>
              </a:xfrm>
            </p:grpSpPr>
            <p:sp>
              <p:nvSpPr>
                <p:cNvPr id="364607" name="Freeform 63"/>
                <p:cNvSpPr>
                  <a:spLocks/>
                </p:cNvSpPr>
                <p:nvPr/>
              </p:nvSpPr>
              <p:spPr bwMode="auto">
                <a:xfrm>
                  <a:off x="2326" y="3193"/>
                  <a:ext cx="133" cy="121"/>
                </a:xfrm>
                <a:custGeom>
                  <a:avLst/>
                  <a:gdLst/>
                  <a:ahLst/>
                  <a:cxnLst>
                    <a:cxn ang="0">
                      <a:pos x="110" y="36"/>
                    </a:cxn>
                    <a:cxn ang="0">
                      <a:pos x="128" y="0"/>
                    </a:cxn>
                    <a:cxn ang="0">
                      <a:pos x="152" y="30"/>
                    </a:cxn>
                    <a:cxn ang="0">
                      <a:pos x="194" y="30"/>
                    </a:cxn>
                    <a:cxn ang="0">
                      <a:pos x="231" y="14"/>
                    </a:cxn>
                    <a:cxn ang="0">
                      <a:pos x="253" y="2"/>
                    </a:cxn>
                    <a:cxn ang="0">
                      <a:pos x="259" y="28"/>
                    </a:cxn>
                    <a:cxn ang="0">
                      <a:pos x="261" y="62"/>
                    </a:cxn>
                    <a:cxn ang="0">
                      <a:pos x="259" y="101"/>
                    </a:cxn>
                    <a:cxn ang="0">
                      <a:pos x="257" y="149"/>
                    </a:cxn>
                    <a:cxn ang="0">
                      <a:pos x="243" y="201"/>
                    </a:cxn>
                    <a:cxn ang="0">
                      <a:pos x="200" y="233"/>
                    </a:cxn>
                    <a:cxn ang="0">
                      <a:pos x="6" y="219"/>
                    </a:cxn>
                    <a:cxn ang="0">
                      <a:pos x="78" y="237"/>
                    </a:cxn>
                    <a:cxn ang="0">
                      <a:pos x="124" y="229"/>
                    </a:cxn>
                    <a:cxn ang="0">
                      <a:pos x="132" y="235"/>
                    </a:cxn>
                    <a:cxn ang="0">
                      <a:pos x="202" y="229"/>
                    </a:cxn>
                    <a:cxn ang="0">
                      <a:pos x="229" y="203"/>
                    </a:cxn>
                    <a:cxn ang="0">
                      <a:pos x="239" y="169"/>
                    </a:cxn>
                    <a:cxn ang="0">
                      <a:pos x="194" y="179"/>
                    </a:cxn>
                    <a:cxn ang="0">
                      <a:pos x="136" y="183"/>
                    </a:cxn>
                    <a:cxn ang="0">
                      <a:pos x="90" y="179"/>
                    </a:cxn>
                    <a:cxn ang="0">
                      <a:pos x="34" y="161"/>
                    </a:cxn>
                    <a:cxn ang="0">
                      <a:pos x="42" y="159"/>
                    </a:cxn>
                    <a:cxn ang="0">
                      <a:pos x="84" y="165"/>
                    </a:cxn>
                    <a:cxn ang="0">
                      <a:pos x="136" y="171"/>
                    </a:cxn>
                    <a:cxn ang="0">
                      <a:pos x="174" y="153"/>
                    </a:cxn>
                    <a:cxn ang="0">
                      <a:pos x="190" y="167"/>
                    </a:cxn>
                    <a:cxn ang="0">
                      <a:pos x="229" y="163"/>
                    </a:cxn>
                    <a:cxn ang="0">
                      <a:pos x="243" y="147"/>
                    </a:cxn>
                    <a:cxn ang="0">
                      <a:pos x="253" y="125"/>
                    </a:cxn>
                    <a:cxn ang="0">
                      <a:pos x="247" y="103"/>
                    </a:cxn>
                    <a:cxn ang="0">
                      <a:pos x="210" y="109"/>
                    </a:cxn>
                    <a:cxn ang="0">
                      <a:pos x="160" y="121"/>
                    </a:cxn>
                    <a:cxn ang="0">
                      <a:pos x="106" y="125"/>
                    </a:cxn>
                    <a:cxn ang="0">
                      <a:pos x="46" y="117"/>
                    </a:cxn>
                    <a:cxn ang="0">
                      <a:pos x="0" y="91"/>
                    </a:cxn>
                    <a:cxn ang="0">
                      <a:pos x="60" y="111"/>
                    </a:cxn>
                    <a:cxn ang="0">
                      <a:pos x="108" y="115"/>
                    </a:cxn>
                    <a:cxn ang="0">
                      <a:pos x="144" y="107"/>
                    </a:cxn>
                    <a:cxn ang="0">
                      <a:pos x="174" y="83"/>
                    </a:cxn>
                    <a:cxn ang="0">
                      <a:pos x="172" y="107"/>
                    </a:cxn>
                    <a:cxn ang="0">
                      <a:pos x="202" y="101"/>
                    </a:cxn>
                    <a:cxn ang="0">
                      <a:pos x="239" y="81"/>
                    </a:cxn>
                    <a:cxn ang="0">
                      <a:pos x="255" y="54"/>
                    </a:cxn>
                    <a:cxn ang="0">
                      <a:pos x="251" y="18"/>
                    </a:cxn>
                    <a:cxn ang="0">
                      <a:pos x="210" y="36"/>
                    </a:cxn>
                    <a:cxn ang="0">
                      <a:pos x="138" y="48"/>
                    </a:cxn>
                    <a:cxn ang="0">
                      <a:pos x="66" y="40"/>
                    </a:cxn>
                    <a:cxn ang="0">
                      <a:pos x="78" y="34"/>
                    </a:cxn>
                  </a:cxnLst>
                  <a:rect l="0" t="0" r="r" b="b"/>
                  <a:pathLst>
                    <a:path w="265" h="243">
                      <a:moveTo>
                        <a:pt x="78" y="34"/>
                      </a:moveTo>
                      <a:lnTo>
                        <a:pt x="110" y="36"/>
                      </a:lnTo>
                      <a:lnTo>
                        <a:pt x="130" y="36"/>
                      </a:lnTo>
                      <a:lnTo>
                        <a:pt x="128" y="0"/>
                      </a:lnTo>
                      <a:lnTo>
                        <a:pt x="142" y="20"/>
                      </a:lnTo>
                      <a:lnTo>
                        <a:pt x="152" y="30"/>
                      </a:lnTo>
                      <a:lnTo>
                        <a:pt x="166" y="34"/>
                      </a:lnTo>
                      <a:lnTo>
                        <a:pt x="194" y="30"/>
                      </a:lnTo>
                      <a:lnTo>
                        <a:pt x="214" y="22"/>
                      </a:lnTo>
                      <a:lnTo>
                        <a:pt x="231" y="14"/>
                      </a:lnTo>
                      <a:lnTo>
                        <a:pt x="247" y="10"/>
                      </a:lnTo>
                      <a:lnTo>
                        <a:pt x="253" y="2"/>
                      </a:lnTo>
                      <a:lnTo>
                        <a:pt x="249" y="14"/>
                      </a:lnTo>
                      <a:lnTo>
                        <a:pt x="259" y="28"/>
                      </a:lnTo>
                      <a:lnTo>
                        <a:pt x="263" y="44"/>
                      </a:lnTo>
                      <a:lnTo>
                        <a:pt x="261" y="62"/>
                      </a:lnTo>
                      <a:lnTo>
                        <a:pt x="249" y="81"/>
                      </a:lnTo>
                      <a:lnTo>
                        <a:pt x="259" y="101"/>
                      </a:lnTo>
                      <a:lnTo>
                        <a:pt x="265" y="125"/>
                      </a:lnTo>
                      <a:lnTo>
                        <a:pt x="257" y="149"/>
                      </a:lnTo>
                      <a:lnTo>
                        <a:pt x="243" y="161"/>
                      </a:lnTo>
                      <a:lnTo>
                        <a:pt x="243" y="201"/>
                      </a:lnTo>
                      <a:lnTo>
                        <a:pt x="229" y="223"/>
                      </a:lnTo>
                      <a:lnTo>
                        <a:pt x="200" y="233"/>
                      </a:lnTo>
                      <a:lnTo>
                        <a:pt x="70" y="243"/>
                      </a:lnTo>
                      <a:lnTo>
                        <a:pt x="6" y="219"/>
                      </a:lnTo>
                      <a:lnTo>
                        <a:pt x="44" y="231"/>
                      </a:lnTo>
                      <a:lnTo>
                        <a:pt x="78" y="237"/>
                      </a:lnTo>
                      <a:lnTo>
                        <a:pt x="104" y="235"/>
                      </a:lnTo>
                      <a:lnTo>
                        <a:pt x="124" y="229"/>
                      </a:lnTo>
                      <a:lnTo>
                        <a:pt x="132" y="209"/>
                      </a:lnTo>
                      <a:lnTo>
                        <a:pt x="132" y="235"/>
                      </a:lnTo>
                      <a:lnTo>
                        <a:pt x="162" y="231"/>
                      </a:lnTo>
                      <a:lnTo>
                        <a:pt x="202" y="229"/>
                      </a:lnTo>
                      <a:lnTo>
                        <a:pt x="221" y="219"/>
                      </a:lnTo>
                      <a:lnTo>
                        <a:pt x="229" y="203"/>
                      </a:lnTo>
                      <a:lnTo>
                        <a:pt x="237" y="183"/>
                      </a:lnTo>
                      <a:lnTo>
                        <a:pt x="239" y="169"/>
                      </a:lnTo>
                      <a:lnTo>
                        <a:pt x="218" y="173"/>
                      </a:lnTo>
                      <a:lnTo>
                        <a:pt x="194" y="179"/>
                      </a:lnTo>
                      <a:lnTo>
                        <a:pt x="166" y="181"/>
                      </a:lnTo>
                      <a:lnTo>
                        <a:pt x="136" y="183"/>
                      </a:lnTo>
                      <a:lnTo>
                        <a:pt x="114" y="181"/>
                      </a:lnTo>
                      <a:lnTo>
                        <a:pt x="90" y="179"/>
                      </a:lnTo>
                      <a:lnTo>
                        <a:pt x="64" y="171"/>
                      </a:lnTo>
                      <a:lnTo>
                        <a:pt x="34" y="161"/>
                      </a:lnTo>
                      <a:lnTo>
                        <a:pt x="16" y="145"/>
                      </a:lnTo>
                      <a:lnTo>
                        <a:pt x="42" y="159"/>
                      </a:lnTo>
                      <a:lnTo>
                        <a:pt x="60" y="161"/>
                      </a:lnTo>
                      <a:lnTo>
                        <a:pt x="84" y="165"/>
                      </a:lnTo>
                      <a:lnTo>
                        <a:pt x="108" y="169"/>
                      </a:lnTo>
                      <a:lnTo>
                        <a:pt x="136" y="171"/>
                      </a:lnTo>
                      <a:lnTo>
                        <a:pt x="156" y="163"/>
                      </a:lnTo>
                      <a:lnTo>
                        <a:pt x="174" y="153"/>
                      </a:lnTo>
                      <a:lnTo>
                        <a:pt x="178" y="169"/>
                      </a:lnTo>
                      <a:lnTo>
                        <a:pt x="190" y="167"/>
                      </a:lnTo>
                      <a:lnTo>
                        <a:pt x="212" y="165"/>
                      </a:lnTo>
                      <a:lnTo>
                        <a:pt x="229" y="163"/>
                      </a:lnTo>
                      <a:lnTo>
                        <a:pt x="237" y="157"/>
                      </a:lnTo>
                      <a:lnTo>
                        <a:pt x="243" y="147"/>
                      </a:lnTo>
                      <a:lnTo>
                        <a:pt x="249" y="137"/>
                      </a:lnTo>
                      <a:lnTo>
                        <a:pt x="253" y="125"/>
                      </a:lnTo>
                      <a:lnTo>
                        <a:pt x="251" y="113"/>
                      </a:lnTo>
                      <a:lnTo>
                        <a:pt x="247" y="103"/>
                      </a:lnTo>
                      <a:lnTo>
                        <a:pt x="235" y="103"/>
                      </a:lnTo>
                      <a:lnTo>
                        <a:pt x="210" y="109"/>
                      </a:lnTo>
                      <a:lnTo>
                        <a:pt x="186" y="117"/>
                      </a:lnTo>
                      <a:lnTo>
                        <a:pt x="160" y="121"/>
                      </a:lnTo>
                      <a:lnTo>
                        <a:pt x="132" y="123"/>
                      </a:lnTo>
                      <a:lnTo>
                        <a:pt x="106" y="125"/>
                      </a:lnTo>
                      <a:lnTo>
                        <a:pt x="74" y="125"/>
                      </a:lnTo>
                      <a:lnTo>
                        <a:pt x="46" y="117"/>
                      </a:lnTo>
                      <a:lnTo>
                        <a:pt x="24" y="109"/>
                      </a:lnTo>
                      <a:lnTo>
                        <a:pt x="0" y="91"/>
                      </a:lnTo>
                      <a:lnTo>
                        <a:pt x="40" y="105"/>
                      </a:lnTo>
                      <a:lnTo>
                        <a:pt x="60" y="111"/>
                      </a:lnTo>
                      <a:lnTo>
                        <a:pt x="84" y="117"/>
                      </a:lnTo>
                      <a:lnTo>
                        <a:pt x="108" y="115"/>
                      </a:lnTo>
                      <a:lnTo>
                        <a:pt x="126" y="113"/>
                      </a:lnTo>
                      <a:lnTo>
                        <a:pt x="144" y="107"/>
                      </a:lnTo>
                      <a:lnTo>
                        <a:pt x="158" y="93"/>
                      </a:lnTo>
                      <a:lnTo>
                        <a:pt x="174" y="83"/>
                      </a:lnTo>
                      <a:lnTo>
                        <a:pt x="164" y="99"/>
                      </a:lnTo>
                      <a:lnTo>
                        <a:pt x="172" y="107"/>
                      </a:lnTo>
                      <a:lnTo>
                        <a:pt x="180" y="105"/>
                      </a:lnTo>
                      <a:lnTo>
                        <a:pt x="202" y="101"/>
                      </a:lnTo>
                      <a:lnTo>
                        <a:pt x="221" y="95"/>
                      </a:lnTo>
                      <a:lnTo>
                        <a:pt x="239" y="81"/>
                      </a:lnTo>
                      <a:lnTo>
                        <a:pt x="253" y="68"/>
                      </a:lnTo>
                      <a:lnTo>
                        <a:pt x="255" y="54"/>
                      </a:lnTo>
                      <a:lnTo>
                        <a:pt x="253" y="38"/>
                      </a:lnTo>
                      <a:lnTo>
                        <a:pt x="251" y="18"/>
                      </a:lnTo>
                      <a:lnTo>
                        <a:pt x="233" y="24"/>
                      </a:lnTo>
                      <a:lnTo>
                        <a:pt x="210" y="36"/>
                      </a:lnTo>
                      <a:lnTo>
                        <a:pt x="176" y="46"/>
                      </a:lnTo>
                      <a:lnTo>
                        <a:pt x="138" y="48"/>
                      </a:lnTo>
                      <a:lnTo>
                        <a:pt x="100" y="46"/>
                      </a:lnTo>
                      <a:lnTo>
                        <a:pt x="66" y="40"/>
                      </a:lnTo>
                      <a:lnTo>
                        <a:pt x="34" y="28"/>
                      </a:lnTo>
                      <a:lnTo>
                        <a:pt x="78" y="34"/>
                      </a:lnTo>
                      <a:close/>
                    </a:path>
                  </a:pathLst>
                </a:custGeom>
                <a:solidFill>
                  <a:srgbClr val="DF9F7F"/>
                </a:solidFill>
                <a:ln w="9525">
                  <a:noFill/>
                  <a:round/>
                  <a:headEnd/>
                  <a:tailEnd/>
                </a:ln>
              </p:spPr>
              <p:txBody>
                <a:bodyPr/>
                <a:lstStyle/>
                <a:p>
                  <a:endParaRPr lang="en-GB"/>
                </a:p>
              </p:txBody>
            </p:sp>
            <p:sp>
              <p:nvSpPr>
                <p:cNvPr id="364608" name="Freeform 64"/>
                <p:cNvSpPr>
                  <a:spLocks/>
                </p:cNvSpPr>
                <p:nvPr/>
              </p:nvSpPr>
              <p:spPr bwMode="auto">
                <a:xfrm>
                  <a:off x="2331" y="3156"/>
                  <a:ext cx="89" cy="15"/>
                </a:xfrm>
                <a:custGeom>
                  <a:avLst/>
                  <a:gdLst/>
                  <a:ahLst/>
                  <a:cxnLst>
                    <a:cxn ang="0">
                      <a:pos x="178" y="0"/>
                    </a:cxn>
                    <a:cxn ang="0">
                      <a:pos x="160" y="12"/>
                    </a:cxn>
                    <a:cxn ang="0">
                      <a:pos x="146" y="28"/>
                    </a:cxn>
                    <a:cxn ang="0">
                      <a:pos x="128" y="24"/>
                    </a:cxn>
                    <a:cxn ang="0">
                      <a:pos x="110" y="14"/>
                    </a:cxn>
                    <a:cxn ang="0">
                      <a:pos x="92" y="14"/>
                    </a:cxn>
                    <a:cxn ang="0">
                      <a:pos x="62" y="22"/>
                    </a:cxn>
                    <a:cxn ang="0">
                      <a:pos x="40" y="30"/>
                    </a:cxn>
                    <a:cxn ang="0">
                      <a:pos x="56" y="18"/>
                    </a:cxn>
                    <a:cxn ang="0">
                      <a:pos x="26" y="14"/>
                    </a:cxn>
                    <a:cxn ang="0">
                      <a:pos x="0" y="10"/>
                    </a:cxn>
                    <a:cxn ang="0">
                      <a:pos x="34" y="8"/>
                    </a:cxn>
                    <a:cxn ang="0">
                      <a:pos x="62" y="12"/>
                    </a:cxn>
                    <a:cxn ang="0">
                      <a:pos x="84" y="12"/>
                    </a:cxn>
                    <a:cxn ang="0">
                      <a:pos x="100" y="8"/>
                    </a:cxn>
                    <a:cxn ang="0">
                      <a:pos x="116" y="8"/>
                    </a:cxn>
                    <a:cxn ang="0">
                      <a:pos x="128" y="14"/>
                    </a:cxn>
                    <a:cxn ang="0">
                      <a:pos x="146" y="20"/>
                    </a:cxn>
                    <a:cxn ang="0">
                      <a:pos x="178" y="0"/>
                    </a:cxn>
                  </a:cxnLst>
                  <a:rect l="0" t="0" r="r" b="b"/>
                  <a:pathLst>
                    <a:path w="178" h="30">
                      <a:moveTo>
                        <a:pt x="178" y="0"/>
                      </a:moveTo>
                      <a:lnTo>
                        <a:pt x="160" y="12"/>
                      </a:lnTo>
                      <a:lnTo>
                        <a:pt x="146" y="28"/>
                      </a:lnTo>
                      <a:lnTo>
                        <a:pt x="128" y="24"/>
                      </a:lnTo>
                      <a:lnTo>
                        <a:pt x="110" y="14"/>
                      </a:lnTo>
                      <a:lnTo>
                        <a:pt x="92" y="14"/>
                      </a:lnTo>
                      <a:lnTo>
                        <a:pt x="62" y="22"/>
                      </a:lnTo>
                      <a:lnTo>
                        <a:pt x="40" y="30"/>
                      </a:lnTo>
                      <a:lnTo>
                        <a:pt x="56" y="18"/>
                      </a:lnTo>
                      <a:lnTo>
                        <a:pt x="26" y="14"/>
                      </a:lnTo>
                      <a:lnTo>
                        <a:pt x="0" y="10"/>
                      </a:lnTo>
                      <a:lnTo>
                        <a:pt x="34" y="8"/>
                      </a:lnTo>
                      <a:lnTo>
                        <a:pt x="62" y="12"/>
                      </a:lnTo>
                      <a:lnTo>
                        <a:pt x="84" y="12"/>
                      </a:lnTo>
                      <a:lnTo>
                        <a:pt x="100" y="8"/>
                      </a:lnTo>
                      <a:lnTo>
                        <a:pt x="116" y="8"/>
                      </a:lnTo>
                      <a:lnTo>
                        <a:pt x="128" y="14"/>
                      </a:lnTo>
                      <a:lnTo>
                        <a:pt x="146" y="20"/>
                      </a:lnTo>
                      <a:lnTo>
                        <a:pt x="178" y="0"/>
                      </a:lnTo>
                      <a:close/>
                    </a:path>
                  </a:pathLst>
                </a:custGeom>
                <a:solidFill>
                  <a:srgbClr val="DF9F7F"/>
                </a:solidFill>
                <a:ln w="9525">
                  <a:noFill/>
                  <a:round/>
                  <a:headEnd/>
                  <a:tailEnd/>
                </a:ln>
              </p:spPr>
              <p:txBody>
                <a:bodyPr/>
                <a:lstStyle/>
                <a:p>
                  <a:endParaRPr lang="en-GB"/>
                </a:p>
              </p:txBody>
            </p:sp>
          </p:grpSp>
        </p:grpSp>
        <p:grpSp>
          <p:nvGrpSpPr>
            <p:cNvPr id="364609" name="Group 65"/>
            <p:cNvGrpSpPr>
              <a:grpSpLocks/>
            </p:cNvGrpSpPr>
            <p:nvPr/>
          </p:nvGrpSpPr>
          <p:grpSpPr bwMode="auto">
            <a:xfrm>
              <a:off x="2409" y="3300"/>
              <a:ext cx="1169" cy="390"/>
              <a:chOff x="2409" y="3300"/>
              <a:chExt cx="1169" cy="390"/>
            </a:xfrm>
          </p:grpSpPr>
          <p:sp>
            <p:nvSpPr>
              <p:cNvPr id="364610" name="Freeform 66"/>
              <p:cNvSpPr>
                <a:spLocks/>
              </p:cNvSpPr>
              <p:nvPr/>
            </p:nvSpPr>
            <p:spPr bwMode="auto">
              <a:xfrm>
                <a:off x="2409" y="3315"/>
                <a:ext cx="435" cy="375"/>
              </a:xfrm>
              <a:custGeom>
                <a:avLst/>
                <a:gdLst/>
                <a:ahLst/>
                <a:cxnLst>
                  <a:cxn ang="0">
                    <a:pos x="185" y="0"/>
                  </a:cxn>
                  <a:cxn ang="0">
                    <a:pos x="0" y="671"/>
                  </a:cxn>
                  <a:cxn ang="0">
                    <a:pos x="700" y="749"/>
                  </a:cxn>
                  <a:cxn ang="0">
                    <a:pos x="870" y="54"/>
                  </a:cxn>
                  <a:cxn ang="0">
                    <a:pos x="185" y="0"/>
                  </a:cxn>
                </a:cxnLst>
                <a:rect l="0" t="0" r="r" b="b"/>
                <a:pathLst>
                  <a:path w="870" h="749">
                    <a:moveTo>
                      <a:pt x="185" y="0"/>
                    </a:moveTo>
                    <a:lnTo>
                      <a:pt x="0" y="671"/>
                    </a:lnTo>
                    <a:lnTo>
                      <a:pt x="700" y="749"/>
                    </a:lnTo>
                    <a:lnTo>
                      <a:pt x="870" y="54"/>
                    </a:lnTo>
                    <a:lnTo>
                      <a:pt x="185" y="0"/>
                    </a:lnTo>
                    <a:close/>
                  </a:path>
                </a:pathLst>
              </a:custGeom>
              <a:solidFill>
                <a:srgbClr val="C0C0C0"/>
              </a:solidFill>
              <a:ln w="9525">
                <a:noFill/>
                <a:round/>
                <a:headEnd/>
                <a:tailEnd/>
              </a:ln>
            </p:spPr>
            <p:txBody>
              <a:bodyPr/>
              <a:lstStyle/>
              <a:p>
                <a:endParaRPr lang="en-GB"/>
              </a:p>
            </p:txBody>
          </p:sp>
          <p:sp>
            <p:nvSpPr>
              <p:cNvPr id="364611" name="Freeform 67"/>
              <p:cNvSpPr>
                <a:spLocks/>
              </p:cNvSpPr>
              <p:nvPr/>
            </p:nvSpPr>
            <p:spPr bwMode="auto">
              <a:xfrm>
                <a:off x="2598" y="3300"/>
                <a:ext cx="519" cy="288"/>
              </a:xfrm>
              <a:custGeom>
                <a:avLst/>
                <a:gdLst/>
                <a:ahLst/>
                <a:cxnLst>
                  <a:cxn ang="0">
                    <a:pos x="0" y="125"/>
                  </a:cxn>
                  <a:cxn ang="0">
                    <a:pos x="323" y="576"/>
                  </a:cxn>
                  <a:cxn ang="0">
                    <a:pos x="1038" y="359"/>
                  </a:cxn>
                  <a:cxn ang="0">
                    <a:pos x="685" y="0"/>
                  </a:cxn>
                  <a:cxn ang="0">
                    <a:pos x="0" y="125"/>
                  </a:cxn>
                </a:cxnLst>
                <a:rect l="0" t="0" r="r" b="b"/>
                <a:pathLst>
                  <a:path w="1038" h="576">
                    <a:moveTo>
                      <a:pt x="0" y="125"/>
                    </a:moveTo>
                    <a:lnTo>
                      <a:pt x="323" y="576"/>
                    </a:lnTo>
                    <a:lnTo>
                      <a:pt x="1038" y="359"/>
                    </a:lnTo>
                    <a:lnTo>
                      <a:pt x="685" y="0"/>
                    </a:lnTo>
                    <a:lnTo>
                      <a:pt x="0" y="125"/>
                    </a:lnTo>
                    <a:close/>
                  </a:path>
                </a:pathLst>
              </a:custGeom>
              <a:solidFill>
                <a:srgbClr val="9F9F9F"/>
              </a:solidFill>
              <a:ln w="9525">
                <a:noFill/>
                <a:round/>
                <a:headEnd/>
                <a:tailEnd/>
              </a:ln>
            </p:spPr>
            <p:txBody>
              <a:bodyPr/>
              <a:lstStyle/>
              <a:p>
                <a:endParaRPr lang="en-GB"/>
              </a:p>
            </p:txBody>
          </p:sp>
          <p:sp>
            <p:nvSpPr>
              <p:cNvPr id="364612" name="Freeform 68"/>
              <p:cNvSpPr>
                <a:spLocks/>
              </p:cNvSpPr>
              <p:nvPr/>
            </p:nvSpPr>
            <p:spPr bwMode="auto">
              <a:xfrm>
                <a:off x="2958" y="3312"/>
                <a:ext cx="620" cy="246"/>
              </a:xfrm>
              <a:custGeom>
                <a:avLst/>
                <a:gdLst/>
                <a:ahLst/>
                <a:cxnLst>
                  <a:cxn ang="0">
                    <a:pos x="0" y="54"/>
                  </a:cxn>
                  <a:cxn ang="0">
                    <a:pos x="862" y="0"/>
                  </a:cxn>
                  <a:cxn ang="0">
                    <a:pos x="1239" y="348"/>
                  </a:cxn>
                  <a:cxn ang="0">
                    <a:pos x="245" y="492"/>
                  </a:cxn>
                  <a:cxn ang="0">
                    <a:pos x="0" y="54"/>
                  </a:cxn>
                </a:cxnLst>
                <a:rect l="0" t="0" r="r" b="b"/>
                <a:pathLst>
                  <a:path w="1239" h="492">
                    <a:moveTo>
                      <a:pt x="0" y="54"/>
                    </a:moveTo>
                    <a:lnTo>
                      <a:pt x="862" y="0"/>
                    </a:lnTo>
                    <a:lnTo>
                      <a:pt x="1239" y="348"/>
                    </a:lnTo>
                    <a:lnTo>
                      <a:pt x="245" y="492"/>
                    </a:lnTo>
                    <a:lnTo>
                      <a:pt x="0" y="54"/>
                    </a:lnTo>
                    <a:close/>
                  </a:path>
                </a:pathLst>
              </a:custGeom>
              <a:solidFill>
                <a:srgbClr val="DFDFDF"/>
              </a:solidFill>
              <a:ln w="9525">
                <a:noFill/>
                <a:round/>
                <a:headEnd/>
                <a:tailEnd/>
              </a:ln>
            </p:spPr>
            <p:txBody>
              <a:bodyPr/>
              <a:lstStyle/>
              <a:p>
                <a:endParaRPr lang="en-GB"/>
              </a:p>
            </p:txBody>
          </p:sp>
        </p:grpSp>
        <p:grpSp>
          <p:nvGrpSpPr>
            <p:cNvPr id="364613" name="Group 69"/>
            <p:cNvGrpSpPr>
              <a:grpSpLocks/>
            </p:cNvGrpSpPr>
            <p:nvPr/>
          </p:nvGrpSpPr>
          <p:grpSpPr bwMode="auto">
            <a:xfrm>
              <a:off x="3096" y="2126"/>
              <a:ext cx="1212" cy="1229"/>
              <a:chOff x="3096" y="2126"/>
              <a:chExt cx="1212" cy="1229"/>
            </a:xfrm>
          </p:grpSpPr>
          <p:grpSp>
            <p:nvGrpSpPr>
              <p:cNvPr id="364614" name="Group 70"/>
              <p:cNvGrpSpPr>
                <a:grpSpLocks/>
              </p:cNvGrpSpPr>
              <p:nvPr/>
            </p:nvGrpSpPr>
            <p:grpSpPr bwMode="auto">
              <a:xfrm>
                <a:off x="3253" y="2126"/>
                <a:ext cx="1055" cy="1195"/>
                <a:chOff x="3253" y="2126"/>
                <a:chExt cx="1055" cy="1195"/>
              </a:xfrm>
            </p:grpSpPr>
            <p:sp>
              <p:nvSpPr>
                <p:cNvPr id="364615" name="Freeform 71"/>
                <p:cNvSpPr>
                  <a:spLocks/>
                </p:cNvSpPr>
                <p:nvPr/>
              </p:nvSpPr>
              <p:spPr bwMode="auto">
                <a:xfrm>
                  <a:off x="3253" y="2573"/>
                  <a:ext cx="1055" cy="748"/>
                </a:xfrm>
                <a:custGeom>
                  <a:avLst/>
                  <a:gdLst/>
                  <a:ahLst/>
                  <a:cxnLst>
                    <a:cxn ang="0">
                      <a:pos x="1254" y="13"/>
                    </a:cxn>
                    <a:cxn ang="0">
                      <a:pos x="1362" y="0"/>
                    </a:cxn>
                    <a:cxn ang="0">
                      <a:pos x="1470" y="13"/>
                    </a:cxn>
                    <a:cxn ang="0">
                      <a:pos x="1523" y="37"/>
                    </a:cxn>
                    <a:cxn ang="0">
                      <a:pos x="1649" y="133"/>
                    </a:cxn>
                    <a:cxn ang="0">
                      <a:pos x="1727" y="211"/>
                    </a:cxn>
                    <a:cxn ang="0">
                      <a:pos x="1811" y="324"/>
                    </a:cxn>
                    <a:cxn ang="0">
                      <a:pos x="1883" y="438"/>
                    </a:cxn>
                    <a:cxn ang="0">
                      <a:pos x="1937" y="528"/>
                    </a:cxn>
                    <a:cxn ang="0">
                      <a:pos x="1961" y="575"/>
                    </a:cxn>
                    <a:cxn ang="0">
                      <a:pos x="1997" y="719"/>
                    </a:cxn>
                    <a:cxn ang="0">
                      <a:pos x="2044" y="940"/>
                    </a:cxn>
                    <a:cxn ang="0">
                      <a:pos x="2074" y="1095"/>
                    </a:cxn>
                    <a:cxn ang="0">
                      <a:pos x="2092" y="1299"/>
                    </a:cxn>
                    <a:cxn ang="0">
                      <a:pos x="2110" y="1466"/>
                    </a:cxn>
                    <a:cxn ang="0">
                      <a:pos x="1661" y="1472"/>
                    </a:cxn>
                    <a:cxn ang="0">
                      <a:pos x="1386" y="1490"/>
                    </a:cxn>
                    <a:cxn ang="0">
                      <a:pos x="1170" y="1496"/>
                    </a:cxn>
                    <a:cxn ang="0">
                      <a:pos x="563" y="1466"/>
                    </a:cxn>
                    <a:cxn ang="0">
                      <a:pos x="324" y="1454"/>
                    </a:cxn>
                    <a:cxn ang="0">
                      <a:pos x="126" y="1442"/>
                    </a:cxn>
                    <a:cxn ang="0">
                      <a:pos x="132" y="1376"/>
                    </a:cxn>
                    <a:cxn ang="0">
                      <a:pos x="108" y="1305"/>
                    </a:cxn>
                    <a:cxn ang="0">
                      <a:pos x="48" y="1257"/>
                    </a:cxn>
                    <a:cxn ang="0">
                      <a:pos x="0" y="1227"/>
                    </a:cxn>
                    <a:cxn ang="0">
                      <a:pos x="252" y="1137"/>
                    </a:cxn>
                    <a:cxn ang="0">
                      <a:pos x="461" y="1053"/>
                    </a:cxn>
                    <a:cxn ang="0">
                      <a:pos x="551" y="1012"/>
                    </a:cxn>
                    <a:cxn ang="0">
                      <a:pos x="629" y="976"/>
                    </a:cxn>
                    <a:cxn ang="0">
                      <a:pos x="683" y="898"/>
                    </a:cxn>
                    <a:cxn ang="0">
                      <a:pos x="695" y="868"/>
                    </a:cxn>
                    <a:cxn ang="0">
                      <a:pos x="701" y="802"/>
                    </a:cxn>
                    <a:cxn ang="0">
                      <a:pos x="707" y="761"/>
                    </a:cxn>
                    <a:cxn ang="0">
                      <a:pos x="731" y="683"/>
                    </a:cxn>
                    <a:cxn ang="0">
                      <a:pos x="743" y="647"/>
                    </a:cxn>
                    <a:cxn ang="0">
                      <a:pos x="749" y="587"/>
                    </a:cxn>
                    <a:cxn ang="0">
                      <a:pos x="761" y="498"/>
                    </a:cxn>
                    <a:cxn ang="0">
                      <a:pos x="791" y="444"/>
                    </a:cxn>
                    <a:cxn ang="0">
                      <a:pos x="791" y="384"/>
                    </a:cxn>
                    <a:cxn ang="0">
                      <a:pos x="941" y="211"/>
                    </a:cxn>
                    <a:cxn ang="0">
                      <a:pos x="971" y="241"/>
                    </a:cxn>
                    <a:cxn ang="0">
                      <a:pos x="1254" y="13"/>
                    </a:cxn>
                  </a:cxnLst>
                  <a:rect l="0" t="0" r="r" b="b"/>
                  <a:pathLst>
                    <a:path w="2110" h="1496">
                      <a:moveTo>
                        <a:pt x="1254" y="13"/>
                      </a:moveTo>
                      <a:lnTo>
                        <a:pt x="1362" y="0"/>
                      </a:lnTo>
                      <a:lnTo>
                        <a:pt x="1470" y="13"/>
                      </a:lnTo>
                      <a:lnTo>
                        <a:pt x="1523" y="37"/>
                      </a:lnTo>
                      <a:lnTo>
                        <a:pt x="1649" y="133"/>
                      </a:lnTo>
                      <a:lnTo>
                        <a:pt x="1727" y="211"/>
                      </a:lnTo>
                      <a:lnTo>
                        <a:pt x="1811" y="324"/>
                      </a:lnTo>
                      <a:lnTo>
                        <a:pt x="1883" y="438"/>
                      </a:lnTo>
                      <a:lnTo>
                        <a:pt x="1937" y="528"/>
                      </a:lnTo>
                      <a:lnTo>
                        <a:pt x="1961" y="575"/>
                      </a:lnTo>
                      <a:lnTo>
                        <a:pt x="1997" y="719"/>
                      </a:lnTo>
                      <a:lnTo>
                        <a:pt x="2044" y="940"/>
                      </a:lnTo>
                      <a:lnTo>
                        <a:pt x="2074" y="1095"/>
                      </a:lnTo>
                      <a:lnTo>
                        <a:pt x="2092" y="1299"/>
                      </a:lnTo>
                      <a:lnTo>
                        <a:pt x="2110" y="1466"/>
                      </a:lnTo>
                      <a:lnTo>
                        <a:pt x="1661" y="1472"/>
                      </a:lnTo>
                      <a:lnTo>
                        <a:pt x="1386" y="1490"/>
                      </a:lnTo>
                      <a:lnTo>
                        <a:pt x="1170" y="1496"/>
                      </a:lnTo>
                      <a:lnTo>
                        <a:pt x="563" y="1466"/>
                      </a:lnTo>
                      <a:lnTo>
                        <a:pt x="324" y="1454"/>
                      </a:lnTo>
                      <a:lnTo>
                        <a:pt x="126" y="1442"/>
                      </a:lnTo>
                      <a:lnTo>
                        <a:pt x="132" y="1376"/>
                      </a:lnTo>
                      <a:lnTo>
                        <a:pt x="108" y="1305"/>
                      </a:lnTo>
                      <a:lnTo>
                        <a:pt x="48" y="1257"/>
                      </a:lnTo>
                      <a:lnTo>
                        <a:pt x="0" y="1227"/>
                      </a:lnTo>
                      <a:lnTo>
                        <a:pt x="252" y="1137"/>
                      </a:lnTo>
                      <a:lnTo>
                        <a:pt x="461" y="1053"/>
                      </a:lnTo>
                      <a:lnTo>
                        <a:pt x="551" y="1012"/>
                      </a:lnTo>
                      <a:lnTo>
                        <a:pt x="629" y="976"/>
                      </a:lnTo>
                      <a:lnTo>
                        <a:pt x="683" y="898"/>
                      </a:lnTo>
                      <a:lnTo>
                        <a:pt x="695" y="868"/>
                      </a:lnTo>
                      <a:lnTo>
                        <a:pt x="701" y="802"/>
                      </a:lnTo>
                      <a:lnTo>
                        <a:pt x="707" y="761"/>
                      </a:lnTo>
                      <a:lnTo>
                        <a:pt x="731" y="683"/>
                      </a:lnTo>
                      <a:lnTo>
                        <a:pt x="743" y="647"/>
                      </a:lnTo>
                      <a:lnTo>
                        <a:pt x="749" y="587"/>
                      </a:lnTo>
                      <a:lnTo>
                        <a:pt x="761" y="498"/>
                      </a:lnTo>
                      <a:lnTo>
                        <a:pt x="791" y="444"/>
                      </a:lnTo>
                      <a:lnTo>
                        <a:pt x="791" y="384"/>
                      </a:lnTo>
                      <a:lnTo>
                        <a:pt x="941" y="211"/>
                      </a:lnTo>
                      <a:lnTo>
                        <a:pt x="971" y="241"/>
                      </a:lnTo>
                      <a:lnTo>
                        <a:pt x="1254" y="13"/>
                      </a:lnTo>
                      <a:close/>
                    </a:path>
                  </a:pathLst>
                </a:custGeom>
                <a:solidFill>
                  <a:srgbClr val="5F5F5F"/>
                </a:solidFill>
                <a:ln w="9525">
                  <a:noFill/>
                  <a:round/>
                  <a:headEnd/>
                  <a:tailEnd/>
                </a:ln>
              </p:spPr>
              <p:txBody>
                <a:bodyPr/>
                <a:lstStyle/>
                <a:p>
                  <a:endParaRPr lang="en-GB"/>
                </a:p>
              </p:txBody>
            </p:sp>
            <p:sp>
              <p:nvSpPr>
                <p:cNvPr id="364616" name="Freeform 72"/>
                <p:cNvSpPr>
                  <a:spLocks/>
                </p:cNvSpPr>
                <p:nvPr/>
              </p:nvSpPr>
              <p:spPr bwMode="auto">
                <a:xfrm>
                  <a:off x="3951" y="2751"/>
                  <a:ext cx="207" cy="567"/>
                </a:xfrm>
                <a:custGeom>
                  <a:avLst/>
                  <a:gdLst/>
                  <a:ahLst/>
                  <a:cxnLst>
                    <a:cxn ang="0">
                      <a:pos x="323" y="0"/>
                    </a:cxn>
                    <a:cxn ang="0">
                      <a:pos x="365" y="42"/>
                    </a:cxn>
                    <a:cxn ang="0">
                      <a:pos x="377" y="138"/>
                    </a:cxn>
                    <a:cxn ang="0">
                      <a:pos x="377" y="239"/>
                    </a:cxn>
                    <a:cxn ang="0">
                      <a:pos x="377" y="305"/>
                    </a:cxn>
                    <a:cxn ang="0">
                      <a:pos x="413" y="341"/>
                    </a:cxn>
                    <a:cxn ang="0">
                      <a:pos x="383" y="359"/>
                    </a:cxn>
                    <a:cxn ang="0">
                      <a:pos x="377" y="425"/>
                    </a:cxn>
                    <a:cxn ang="0">
                      <a:pos x="359" y="460"/>
                    </a:cxn>
                    <a:cxn ang="0">
                      <a:pos x="347" y="514"/>
                    </a:cxn>
                    <a:cxn ang="0">
                      <a:pos x="329" y="538"/>
                    </a:cxn>
                    <a:cxn ang="0">
                      <a:pos x="329" y="598"/>
                    </a:cxn>
                    <a:cxn ang="0">
                      <a:pos x="305" y="658"/>
                    </a:cxn>
                    <a:cxn ang="0">
                      <a:pos x="299" y="759"/>
                    </a:cxn>
                    <a:cxn ang="0">
                      <a:pos x="281" y="861"/>
                    </a:cxn>
                    <a:cxn ang="0">
                      <a:pos x="269" y="885"/>
                    </a:cxn>
                    <a:cxn ang="0">
                      <a:pos x="269" y="921"/>
                    </a:cxn>
                    <a:cxn ang="0">
                      <a:pos x="239" y="927"/>
                    </a:cxn>
                    <a:cxn ang="0">
                      <a:pos x="239" y="951"/>
                    </a:cxn>
                    <a:cxn ang="0">
                      <a:pos x="227" y="986"/>
                    </a:cxn>
                    <a:cxn ang="0">
                      <a:pos x="191" y="1028"/>
                    </a:cxn>
                    <a:cxn ang="0">
                      <a:pos x="155" y="1076"/>
                    </a:cxn>
                    <a:cxn ang="0">
                      <a:pos x="131" y="1136"/>
                    </a:cxn>
                    <a:cxn ang="0">
                      <a:pos x="30" y="1136"/>
                    </a:cxn>
                    <a:cxn ang="0">
                      <a:pos x="191" y="992"/>
                    </a:cxn>
                    <a:cxn ang="0">
                      <a:pos x="221" y="933"/>
                    </a:cxn>
                    <a:cxn ang="0">
                      <a:pos x="209" y="873"/>
                    </a:cxn>
                    <a:cxn ang="0">
                      <a:pos x="245" y="843"/>
                    </a:cxn>
                    <a:cxn ang="0">
                      <a:pos x="245" y="658"/>
                    </a:cxn>
                    <a:cxn ang="0">
                      <a:pos x="137" y="640"/>
                    </a:cxn>
                    <a:cxn ang="0">
                      <a:pos x="72" y="622"/>
                    </a:cxn>
                    <a:cxn ang="0">
                      <a:pos x="0" y="598"/>
                    </a:cxn>
                    <a:cxn ang="0">
                      <a:pos x="227" y="592"/>
                    </a:cxn>
                    <a:cxn ang="0">
                      <a:pos x="263" y="574"/>
                    </a:cxn>
                    <a:cxn ang="0">
                      <a:pos x="257" y="538"/>
                    </a:cxn>
                    <a:cxn ang="0">
                      <a:pos x="191" y="526"/>
                    </a:cxn>
                    <a:cxn ang="0">
                      <a:pos x="119" y="520"/>
                    </a:cxn>
                    <a:cxn ang="0">
                      <a:pos x="215" y="496"/>
                    </a:cxn>
                    <a:cxn ang="0">
                      <a:pos x="239" y="478"/>
                    </a:cxn>
                    <a:cxn ang="0">
                      <a:pos x="155" y="395"/>
                    </a:cxn>
                    <a:cxn ang="0">
                      <a:pos x="78" y="353"/>
                    </a:cxn>
                    <a:cxn ang="0">
                      <a:pos x="30" y="299"/>
                    </a:cxn>
                    <a:cxn ang="0">
                      <a:pos x="12" y="287"/>
                    </a:cxn>
                    <a:cxn ang="0">
                      <a:pos x="66" y="281"/>
                    </a:cxn>
                    <a:cxn ang="0">
                      <a:pos x="131" y="311"/>
                    </a:cxn>
                    <a:cxn ang="0">
                      <a:pos x="215" y="359"/>
                    </a:cxn>
                    <a:cxn ang="0">
                      <a:pos x="287" y="389"/>
                    </a:cxn>
                    <a:cxn ang="0">
                      <a:pos x="329" y="377"/>
                    </a:cxn>
                    <a:cxn ang="0">
                      <a:pos x="353" y="329"/>
                    </a:cxn>
                    <a:cxn ang="0">
                      <a:pos x="353" y="227"/>
                    </a:cxn>
                    <a:cxn ang="0">
                      <a:pos x="323" y="0"/>
                    </a:cxn>
                  </a:cxnLst>
                  <a:rect l="0" t="0" r="r" b="b"/>
                  <a:pathLst>
                    <a:path w="413" h="1136">
                      <a:moveTo>
                        <a:pt x="323" y="0"/>
                      </a:moveTo>
                      <a:lnTo>
                        <a:pt x="365" y="42"/>
                      </a:lnTo>
                      <a:lnTo>
                        <a:pt x="377" y="138"/>
                      </a:lnTo>
                      <a:lnTo>
                        <a:pt x="377" y="239"/>
                      </a:lnTo>
                      <a:lnTo>
                        <a:pt x="377" y="305"/>
                      </a:lnTo>
                      <a:lnTo>
                        <a:pt x="413" y="341"/>
                      </a:lnTo>
                      <a:lnTo>
                        <a:pt x="383" y="359"/>
                      </a:lnTo>
                      <a:lnTo>
                        <a:pt x="377" y="425"/>
                      </a:lnTo>
                      <a:lnTo>
                        <a:pt x="359" y="460"/>
                      </a:lnTo>
                      <a:lnTo>
                        <a:pt x="347" y="514"/>
                      </a:lnTo>
                      <a:lnTo>
                        <a:pt x="329" y="538"/>
                      </a:lnTo>
                      <a:lnTo>
                        <a:pt x="329" y="598"/>
                      </a:lnTo>
                      <a:lnTo>
                        <a:pt x="305" y="658"/>
                      </a:lnTo>
                      <a:lnTo>
                        <a:pt x="299" y="759"/>
                      </a:lnTo>
                      <a:lnTo>
                        <a:pt x="281" y="861"/>
                      </a:lnTo>
                      <a:lnTo>
                        <a:pt x="269" y="885"/>
                      </a:lnTo>
                      <a:lnTo>
                        <a:pt x="269" y="921"/>
                      </a:lnTo>
                      <a:lnTo>
                        <a:pt x="239" y="927"/>
                      </a:lnTo>
                      <a:lnTo>
                        <a:pt x="239" y="951"/>
                      </a:lnTo>
                      <a:lnTo>
                        <a:pt x="227" y="986"/>
                      </a:lnTo>
                      <a:lnTo>
                        <a:pt x="191" y="1028"/>
                      </a:lnTo>
                      <a:lnTo>
                        <a:pt x="155" y="1076"/>
                      </a:lnTo>
                      <a:lnTo>
                        <a:pt x="131" y="1136"/>
                      </a:lnTo>
                      <a:lnTo>
                        <a:pt x="30" y="1136"/>
                      </a:lnTo>
                      <a:lnTo>
                        <a:pt x="191" y="992"/>
                      </a:lnTo>
                      <a:lnTo>
                        <a:pt x="221" y="933"/>
                      </a:lnTo>
                      <a:lnTo>
                        <a:pt x="209" y="873"/>
                      </a:lnTo>
                      <a:lnTo>
                        <a:pt x="245" y="843"/>
                      </a:lnTo>
                      <a:lnTo>
                        <a:pt x="245" y="658"/>
                      </a:lnTo>
                      <a:lnTo>
                        <a:pt x="137" y="640"/>
                      </a:lnTo>
                      <a:lnTo>
                        <a:pt x="72" y="622"/>
                      </a:lnTo>
                      <a:lnTo>
                        <a:pt x="0" y="598"/>
                      </a:lnTo>
                      <a:lnTo>
                        <a:pt x="227" y="592"/>
                      </a:lnTo>
                      <a:lnTo>
                        <a:pt x="263" y="574"/>
                      </a:lnTo>
                      <a:lnTo>
                        <a:pt x="257" y="538"/>
                      </a:lnTo>
                      <a:lnTo>
                        <a:pt x="191" y="526"/>
                      </a:lnTo>
                      <a:lnTo>
                        <a:pt x="119" y="520"/>
                      </a:lnTo>
                      <a:lnTo>
                        <a:pt x="215" y="496"/>
                      </a:lnTo>
                      <a:lnTo>
                        <a:pt x="239" y="478"/>
                      </a:lnTo>
                      <a:lnTo>
                        <a:pt x="155" y="395"/>
                      </a:lnTo>
                      <a:lnTo>
                        <a:pt x="78" y="353"/>
                      </a:lnTo>
                      <a:lnTo>
                        <a:pt x="30" y="299"/>
                      </a:lnTo>
                      <a:lnTo>
                        <a:pt x="12" y="287"/>
                      </a:lnTo>
                      <a:lnTo>
                        <a:pt x="66" y="281"/>
                      </a:lnTo>
                      <a:lnTo>
                        <a:pt x="131" y="311"/>
                      </a:lnTo>
                      <a:lnTo>
                        <a:pt x="215" y="359"/>
                      </a:lnTo>
                      <a:lnTo>
                        <a:pt x="287" y="389"/>
                      </a:lnTo>
                      <a:lnTo>
                        <a:pt x="329" y="377"/>
                      </a:lnTo>
                      <a:lnTo>
                        <a:pt x="353" y="329"/>
                      </a:lnTo>
                      <a:lnTo>
                        <a:pt x="353" y="227"/>
                      </a:lnTo>
                      <a:lnTo>
                        <a:pt x="323" y="0"/>
                      </a:lnTo>
                      <a:close/>
                    </a:path>
                  </a:pathLst>
                </a:custGeom>
                <a:solidFill>
                  <a:srgbClr val="3F3F3F"/>
                </a:solidFill>
                <a:ln w="9525">
                  <a:noFill/>
                  <a:round/>
                  <a:headEnd/>
                  <a:tailEnd/>
                </a:ln>
              </p:spPr>
              <p:txBody>
                <a:bodyPr/>
                <a:lstStyle/>
                <a:p>
                  <a:endParaRPr lang="en-GB"/>
                </a:p>
              </p:txBody>
            </p:sp>
            <p:sp>
              <p:nvSpPr>
                <p:cNvPr id="364617" name="Freeform 73"/>
                <p:cNvSpPr>
                  <a:spLocks/>
                </p:cNvSpPr>
                <p:nvPr/>
              </p:nvSpPr>
              <p:spPr bwMode="auto">
                <a:xfrm>
                  <a:off x="3372" y="2900"/>
                  <a:ext cx="412" cy="392"/>
                </a:xfrm>
                <a:custGeom>
                  <a:avLst/>
                  <a:gdLst/>
                  <a:ahLst/>
                  <a:cxnLst>
                    <a:cxn ang="0">
                      <a:pos x="0" y="783"/>
                    </a:cxn>
                    <a:cxn ang="0">
                      <a:pos x="515" y="604"/>
                    </a:cxn>
                    <a:cxn ang="0">
                      <a:pos x="557" y="568"/>
                    </a:cxn>
                    <a:cxn ang="0">
                      <a:pos x="599" y="508"/>
                    </a:cxn>
                    <a:cxn ang="0">
                      <a:pos x="605" y="448"/>
                    </a:cxn>
                    <a:cxn ang="0">
                      <a:pos x="611" y="275"/>
                    </a:cxn>
                    <a:cxn ang="0">
                      <a:pos x="629" y="395"/>
                    </a:cxn>
                    <a:cxn ang="0">
                      <a:pos x="665" y="424"/>
                    </a:cxn>
                    <a:cxn ang="0">
                      <a:pos x="689" y="329"/>
                    </a:cxn>
                    <a:cxn ang="0">
                      <a:pos x="713" y="239"/>
                    </a:cxn>
                    <a:cxn ang="0">
                      <a:pos x="798" y="0"/>
                    </a:cxn>
                    <a:cxn ang="0">
                      <a:pos x="744" y="203"/>
                    </a:cxn>
                    <a:cxn ang="0">
                      <a:pos x="713" y="329"/>
                    </a:cxn>
                    <a:cxn ang="0">
                      <a:pos x="695" y="424"/>
                    </a:cxn>
                    <a:cxn ang="0">
                      <a:pos x="665" y="484"/>
                    </a:cxn>
                    <a:cxn ang="0">
                      <a:pos x="629" y="532"/>
                    </a:cxn>
                    <a:cxn ang="0">
                      <a:pos x="671" y="568"/>
                    </a:cxn>
                    <a:cxn ang="0">
                      <a:pos x="725" y="562"/>
                    </a:cxn>
                    <a:cxn ang="0">
                      <a:pos x="822" y="478"/>
                    </a:cxn>
                    <a:cxn ang="0">
                      <a:pos x="695" y="628"/>
                    </a:cxn>
                    <a:cxn ang="0">
                      <a:pos x="563" y="657"/>
                    </a:cxn>
                    <a:cxn ang="0">
                      <a:pos x="413" y="687"/>
                    </a:cxn>
                    <a:cxn ang="0">
                      <a:pos x="269" y="717"/>
                    </a:cxn>
                    <a:cxn ang="0">
                      <a:pos x="108" y="753"/>
                    </a:cxn>
                    <a:cxn ang="0">
                      <a:pos x="0" y="783"/>
                    </a:cxn>
                  </a:cxnLst>
                  <a:rect l="0" t="0" r="r" b="b"/>
                  <a:pathLst>
                    <a:path w="822" h="783">
                      <a:moveTo>
                        <a:pt x="0" y="783"/>
                      </a:moveTo>
                      <a:lnTo>
                        <a:pt x="515" y="604"/>
                      </a:lnTo>
                      <a:lnTo>
                        <a:pt x="557" y="568"/>
                      </a:lnTo>
                      <a:lnTo>
                        <a:pt x="599" y="508"/>
                      </a:lnTo>
                      <a:lnTo>
                        <a:pt x="605" y="448"/>
                      </a:lnTo>
                      <a:lnTo>
                        <a:pt x="611" y="275"/>
                      </a:lnTo>
                      <a:lnTo>
                        <a:pt x="629" y="395"/>
                      </a:lnTo>
                      <a:lnTo>
                        <a:pt x="665" y="424"/>
                      </a:lnTo>
                      <a:lnTo>
                        <a:pt x="689" y="329"/>
                      </a:lnTo>
                      <a:lnTo>
                        <a:pt x="713" y="239"/>
                      </a:lnTo>
                      <a:lnTo>
                        <a:pt x="798" y="0"/>
                      </a:lnTo>
                      <a:lnTo>
                        <a:pt x="744" y="203"/>
                      </a:lnTo>
                      <a:lnTo>
                        <a:pt x="713" y="329"/>
                      </a:lnTo>
                      <a:lnTo>
                        <a:pt x="695" y="424"/>
                      </a:lnTo>
                      <a:lnTo>
                        <a:pt x="665" y="484"/>
                      </a:lnTo>
                      <a:lnTo>
                        <a:pt x="629" y="532"/>
                      </a:lnTo>
                      <a:lnTo>
                        <a:pt x="671" y="568"/>
                      </a:lnTo>
                      <a:lnTo>
                        <a:pt x="725" y="562"/>
                      </a:lnTo>
                      <a:lnTo>
                        <a:pt x="822" y="478"/>
                      </a:lnTo>
                      <a:lnTo>
                        <a:pt x="695" y="628"/>
                      </a:lnTo>
                      <a:lnTo>
                        <a:pt x="563" y="657"/>
                      </a:lnTo>
                      <a:lnTo>
                        <a:pt x="413" y="687"/>
                      </a:lnTo>
                      <a:lnTo>
                        <a:pt x="269" y="717"/>
                      </a:lnTo>
                      <a:lnTo>
                        <a:pt x="108" y="753"/>
                      </a:lnTo>
                      <a:lnTo>
                        <a:pt x="0" y="783"/>
                      </a:lnTo>
                      <a:close/>
                    </a:path>
                  </a:pathLst>
                </a:custGeom>
                <a:solidFill>
                  <a:srgbClr val="3F3F3F"/>
                </a:solidFill>
                <a:ln w="9525">
                  <a:noFill/>
                  <a:round/>
                  <a:headEnd/>
                  <a:tailEnd/>
                </a:ln>
              </p:spPr>
              <p:txBody>
                <a:bodyPr/>
                <a:lstStyle/>
                <a:p>
                  <a:endParaRPr lang="en-GB"/>
                </a:p>
              </p:txBody>
            </p:sp>
            <p:sp>
              <p:nvSpPr>
                <p:cNvPr id="364618" name="Freeform 74"/>
                <p:cNvSpPr>
                  <a:spLocks/>
                </p:cNvSpPr>
                <p:nvPr/>
              </p:nvSpPr>
              <p:spPr bwMode="auto">
                <a:xfrm>
                  <a:off x="3738" y="2631"/>
                  <a:ext cx="321" cy="652"/>
                </a:xfrm>
                <a:custGeom>
                  <a:avLst/>
                  <a:gdLst/>
                  <a:ahLst/>
                  <a:cxnLst>
                    <a:cxn ang="0">
                      <a:pos x="642" y="12"/>
                    </a:cxn>
                    <a:cxn ang="0">
                      <a:pos x="511" y="0"/>
                    </a:cxn>
                    <a:cxn ang="0">
                      <a:pos x="439" y="12"/>
                    </a:cxn>
                    <a:cxn ang="0">
                      <a:pos x="319" y="132"/>
                    </a:cxn>
                    <a:cxn ang="0">
                      <a:pos x="205" y="275"/>
                    </a:cxn>
                    <a:cxn ang="0">
                      <a:pos x="139" y="556"/>
                    </a:cxn>
                    <a:cxn ang="0">
                      <a:pos x="115" y="634"/>
                    </a:cxn>
                    <a:cxn ang="0">
                      <a:pos x="91" y="861"/>
                    </a:cxn>
                    <a:cxn ang="0">
                      <a:pos x="79" y="1022"/>
                    </a:cxn>
                    <a:cxn ang="0">
                      <a:pos x="0" y="1124"/>
                    </a:cxn>
                    <a:cxn ang="0">
                      <a:pos x="175" y="1303"/>
                    </a:cxn>
                    <a:cxn ang="0">
                      <a:pos x="91" y="1172"/>
                    </a:cxn>
                    <a:cxn ang="0">
                      <a:pos x="109" y="1160"/>
                    </a:cxn>
                    <a:cxn ang="0">
                      <a:pos x="229" y="1225"/>
                    </a:cxn>
                    <a:cxn ang="0">
                      <a:pos x="373" y="1261"/>
                    </a:cxn>
                    <a:cxn ang="0">
                      <a:pos x="181" y="1184"/>
                    </a:cxn>
                    <a:cxn ang="0">
                      <a:pos x="109" y="1118"/>
                    </a:cxn>
                    <a:cxn ang="0">
                      <a:pos x="109" y="1052"/>
                    </a:cxn>
                    <a:cxn ang="0">
                      <a:pos x="229" y="1046"/>
                    </a:cxn>
                    <a:cxn ang="0">
                      <a:pos x="103" y="1016"/>
                    </a:cxn>
                    <a:cxn ang="0">
                      <a:pos x="115" y="861"/>
                    </a:cxn>
                    <a:cxn ang="0">
                      <a:pos x="145" y="604"/>
                    </a:cxn>
                    <a:cxn ang="0">
                      <a:pos x="241" y="281"/>
                    </a:cxn>
                    <a:cxn ang="0">
                      <a:pos x="307" y="179"/>
                    </a:cxn>
                    <a:cxn ang="0">
                      <a:pos x="439" y="48"/>
                    </a:cxn>
                    <a:cxn ang="0">
                      <a:pos x="511" y="30"/>
                    </a:cxn>
                    <a:cxn ang="0">
                      <a:pos x="642" y="12"/>
                    </a:cxn>
                  </a:cxnLst>
                  <a:rect l="0" t="0" r="r" b="b"/>
                  <a:pathLst>
                    <a:path w="642" h="1303">
                      <a:moveTo>
                        <a:pt x="642" y="12"/>
                      </a:moveTo>
                      <a:lnTo>
                        <a:pt x="511" y="0"/>
                      </a:lnTo>
                      <a:lnTo>
                        <a:pt x="439" y="12"/>
                      </a:lnTo>
                      <a:lnTo>
                        <a:pt x="319" y="132"/>
                      </a:lnTo>
                      <a:lnTo>
                        <a:pt x="205" y="275"/>
                      </a:lnTo>
                      <a:lnTo>
                        <a:pt x="139" y="556"/>
                      </a:lnTo>
                      <a:lnTo>
                        <a:pt x="115" y="634"/>
                      </a:lnTo>
                      <a:lnTo>
                        <a:pt x="91" y="861"/>
                      </a:lnTo>
                      <a:lnTo>
                        <a:pt x="79" y="1022"/>
                      </a:lnTo>
                      <a:lnTo>
                        <a:pt x="0" y="1124"/>
                      </a:lnTo>
                      <a:lnTo>
                        <a:pt x="175" y="1303"/>
                      </a:lnTo>
                      <a:lnTo>
                        <a:pt x="91" y="1172"/>
                      </a:lnTo>
                      <a:lnTo>
                        <a:pt x="109" y="1160"/>
                      </a:lnTo>
                      <a:lnTo>
                        <a:pt x="229" y="1225"/>
                      </a:lnTo>
                      <a:lnTo>
                        <a:pt x="373" y="1261"/>
                      </a:lnTo>
                      <a:lnTo>
                        <a:pt x="181" y="1184"/>
                      </a:lnTo>
                      <a:lnTo>
                        <a:pt x="109" y="1118"/>
                      </a:lnTo>
                      <a:lnTo>
                        <a:pt x="109" y="1052"/>
                      </a:lnTo>
                      <a:lnTo>
                        <a:pt x="229" y="1046"/>
                      </a:lnTo>
                      <a:lnTo>
                        <a:pt x="103" y="1016"/>
                      </a:lnTo>
                      <a:lnTo>
                        <a:pt x="115" y="861"/>
                      </a:lnTo>
                      <a:lnTo>
                        <a:pt x="145" y="604"/>
                      </a:lnTo>
                      <a:lnTo>
                        <a:pt x="241" y="281"/>
                      </a:lnTo>
                      <a:lnTo>
                        <a:pt x="307" y="179"/>
                      </a:lnTo>
                      <a:lnTo>
                        <a:pt x="439" y="48"/>
                      </a:lnTo>
                      <a:lnTo>
                        <a:pt x="511" y="30"/>
                      </a:lnTo>
                      <a:lnTo>
                        <a:pt x="642" y="12"/>
                      </a:lnTo>
                      <a:close/>
                    </a:path>
                  </a:pathLst>
                </a:custGeom>
                <a:solidFill>
                  <a:srgbClr val="3F3F3F"/>
                </a:solidFill>
                <a:ln w="9525">
                  <a:noFill/>
                  <a:round/>
                  <a:headEnd/>
                  <a:tailEnd/>
                </a:ln>
              </p:spPr>
              <p:txBody>
                <a:bodyPr/>
                <a:lstStyle/>
                <a:p>
                  <a:endParaRPr lang="en-GB"/>
                </a:p>
              </p:txBody>
            </p:sp>
            <p:grpSp>
              <p:nvGrpSpPr>
                <p:cNvPr id="364619" name="Group 75"/>
                <p:cNvGrpSpPr>
                  <a:grpSpLocks/>
                </p:cNvGrpSpPr>
                <p:nvPr/>
              </p:nvGrpSpPr>
              <p:grpSpPr bwMode="auto">
                <a:xfrm>
                  <a:off x="3470" y="2126"/>
                  <a:ext cx="525" cy="822"/>
                  <a:chOff x="3470" y="2126"/>
                  <a:chExt cx="525" cy="822"/>
                </a:xfrm>
              </p:grpSpPr>
              <p:sp>
                <p:nvSpPr>
                  <p:cNvPr id="364620" name="Freeform 76"/>
                  <p:cNvSpPr>
                    <a:spLocks/>
                  </p:cNvSpPr>
                  <p:nvPr/>
                </p:nvSpPr>
                <p:spPr bwMode="auto">
                  <a:xfrm>
                    <a:off x="3694" y="2569"/>
                    <a:ext cx="189" cy="195"/>
                  </a:xfrm>
                  <a:custGeom>
                    <a:avLst/>
                    <a:gdLst/>
                    <a:ahLst/>
                    <a:cxnLst>
                      <a:cxn ang="0">
                        <a:pos x="331" y="0"/>
                      </a:cxn>
                      <a:cxn ang="0">
                        <a:pos x="72" y="229"/>
                      </a:cxn>
                      <a:cxn ang="0">
                        <a:pos x="54" y="199"/>
                      </a:cxn>
                      <a:cxn ang="0">
                        <a:pos x="14" y="294"/>
                      </a:cxn>
                      <a:cxn ang="0">
                        <a:pos x="0" y="348"/>
                      </a:cxn>
                      <a:cxn ang="0">
                        <a:pos x="30" y="318"/>
                      </a:cxn>
                      <a:cxn ang="0">
                        <a:pos x="58" y="255"/>
                      </a:cxn>
                      <a:cxn ang="0">
                        <a:pos x="113" y="388"/>
                      </a:cxn>
                      <a:cxn ang="0">
                        <a:pos x="199" y="286"/>
                      </a:cxn>
                      <a:cxn ang="0">
                        <a:pos x="295" y="127"/>
                      </a:cxn>
                      <a:cxn ang="0">
                        <a:pos x="379" y="25"/>
                      </a:cxn>
                      <a:cxn ang="0">
                        <a:pos x="331" y="0"/>
                      </a:cxn>
                    </a:cxnLst>
                    <a:rect l="0" t="0" r="r" b="b"/>
                    <a:pathLst>
                      <a:path w="379" h="388">
                        <a:moveTo>
                          <a:pt x="331" y="0"/>
                        </a:moveTo>
                        <a:lnTo>
                          <a:pt x="72" y="229"/>
                        </a:lnTo>
                        <a:lnTo>
                          <a:pt x="54" y="199"/>
                        </a:lnTo>
                        <a:lnTo>
                          <a:pt x="14" y="294"/>
                        </a:lnTo>
                        <a:lnTo>
                          <a:pt x="0" y="348"/>
                        </a:lnTo>
                        <a:lnTo>
                          <a:pt x="30" y="318"/>
                        </a:lnTo>
                        <a:lnTo>
                          <a:pt x="58" y="255"/>
                        </a:lnTo>
                        <a:lnTo>
                          <a:pt x="113" y="388"/>
                        </a:lnTo>
                        <a:lnTo>
                          <a:pt x="199" y="286"/>
                        </a:lnTo>
                        <a:lnTo>
                          <a:pt x="295" y="127"/>
                        </a:lnTo>
                        <a:lnTo>
                          <a:pt x="379" y="25"/>
                        </a:lnTo>
                        <a:lnTo>
                          <a:pt x="331" y="0"/>
                        </a:lnTo>
                        <a:close/>
                      </a:path>
                    </a:pathLst>
                  </a:custGeom>
                  <a:solidFill>
                    <a:srgbClr val="FFFFFF"/>
                  </a:solidFill>
                  <a:ln w="9525">
                    <a:noFill/>
                    <a:round/>
                    <a:headEnd/>
                    <a:tailEnd/>
                  </a:ln>
                </p:spPr>
                <p:txBody>
                  <a:bodyPr/>
                  <a:lstStyle/>
                  <a:p>
                    <a:endParaRPr lang="en-GB"/>
                  </a:p>
                </p:txBody>
              </p:sp>
              <p:sp>
                <p:nvSpPr>
                  <p:cNvPr id="364621" name="Freeform 77"/>
                  <p:cNvSpPr>
                    <a:spLocks/>
                  </p:cNvSpPr>
                  <p:nvPr/>
                </p:nvSpPr>
                <p:spPr bwMode="auto">
                  <a:xfrm>
                    <a:off x="3692" y="2697"/>
                    <a:ext cx="54" cy="243"/>
                  </a:xfrm>
                  <a:custGeom>
                    <a:avLst/>
                    <a:gdLst/>
                    <a:ahLst/>
                    <a:cxnLst>
                      <a:cxn ang="0">
                        <a:pos x="60" y="0"/>
                      </a:cxn>
                      <a:cxn ang="0">
                        <a:pos x="42" y="22"/>
                      </a:cxn>
                      <a:cxn ang="0">
                        <a:pos x="30" y="39"/>
                      </a:cxn>
                      <a:cxn ang="0">
                        <a:pos x="20" y="63"/>
                      </a:cxn>
                      <a:cxn ang="0">
                        <a:pos x="10" y="101"/>
                      </a:cxn>
                      <a:cxn ang="0">
                        <a:pos x="6" y="141"/>
                      </a:cxn>
                      <a:cxn ang="0">
                        <a:pos x="10" y="179"/>
                      </a:cxn>
                      <a:cxn ang="0">
                        <a:pos x="16" y="219"/>
                      </a:cxn>
                      <a:cxn ang="0">
                        <a:pos x="22" y="241"/>
                      </a:cxn>
                      <a:cxn ang="0">
                        <a:pos x="2" y="330"/>
                      </a:cxn>
                      <a:cxn ang="0">
                        <a:pos x="0" y="370"/>
                      </a:cxn>
                      <a:cxn ang="0">
                        <a:pos x="0" y="420"/>
                      </a:cxn>
                      <a:cxn ang="0">
                        <a:pos x="6" y="486"/>
                      </a:cxn>
                      <a:cxn ang="0">
                        <a:pos x="40" y="336"/>
                      </a:cxn>
                      <a:cxn ang="0">
                        <a:pos x="58" y="237"/>
                      </a:cxn>
                      <a:cxn ang="0">
                        <a:pos x="107" y="111"/>
                      </a:cxn>
                      <a:cxn ang="0">
                        <a:pos x="60" y="0"/>
                      </a:cxn>
                    </a:cxnLst>
                    <a:rect l="0" t="0" r="r" b="b"/>
                    <a:pathLst>
                      <a:path w="107" h="486">
                        <a:moveTo>
                          <a:pt x="60" y="0"/>
                        </a:moveTo>
                        <a:lnTo>
                          <a:pt x="42" y="22"/>
                        </a:lnTo>
                        <a:lnTo>
                          <a:pt x="30" y="39"/>
                        </a:lnTo>
                        <a:lnTo>
                          <a:pt x="20" y="63"/>
                        </a:lnTo>
                        <a:lnTo>
                          <a:pt x="10" y="101"/>
                        </a:lnTo>
                        <a:lnTo>
                          <a:pt x="6" y="141"/>
                        </a:lnTo>
                        <a:lnTo>
                          <a:pt x="10" y="179"/>
                        </a:lnTo>
                        <a:lnTo>
                          <a:pt x="16" y="219"/>
                        </a:lnTo>
                        <a:lnTo>
                          <a:pt x="22" y="241"/>
                        </a:lnTo>
                        <a:lnTo>
                          <a:pt x="2" y="330"/>
                        </a:lnTo>
                        <a:lnTo>
                          <a:pt x="0" y="370"/>
                        </a:lnTo>
                        <a:lnTo>
                          <a:pt x="0" y="420"/>
                        </a:lnTo>
                        <a:lnTo>
                          <a:pt x="6" y="486"/>
                        </a:lnTo>
                        <a:lnTo>
                          <a:pt x="40" y="336"/>
                        </a:lnTo>
                        <a:lnTo>
                          <a:pt x="58" y="237"/>
                        </a:lnTo>
                        <a:lnTo>
                          <a:pt x="107" y="111"/>
                        </a:lnTo>
                        <a:lnTo>
                          <a:pt x="60" y="0"/>
                        </a:lnTo>
                        <a:close/>
                      </a:path>
                    </a:pathLst>
                  </a:custGeom>
                  <a:solidFill>
                    <a:srgbClr val="000080"/>
                  </a:solidFill>
                  <a:ln w="9525">
                    <a:noFill/>
                    <a:round/>
                    <a:headEnd/>
                    <a:tailEnd/>
                  </a:ln>
                </p:spPr>
                <p:txBody>
                  <a:bodyPr/>
                  <a:lstStyle/>
                  <a:p>
                    <a:endParaRPr lang="en-GB"/>
                  </a:p>
                </p:txBody>
              </p:sp>
              <p:sp>
                <p:nvSpPr>
                  <p:cNvPr id="364622" name="Freeform 78"/>
                  <p:cNvSpPr>
                    <a:spLocks/>
                  </p:cNvSpPr>
                  <p:nvPr/>
                </p:nvSpPr>
                <p:spPr bwMode="auto">
                  <a:xfrm>
                    <a:off x="3694" y="2698"/>
                    <a:ext cx="51" cy="128"/>
                  </a:xfrm>
                  <a:custGeom>
                    <a:avLst/>
                    <a:gdLst/>
                    <a:ahLst/>
                    <a:cxnLst>
                      <a:cxn ang="0">
                        <a:pos x="54" y="0"/>
                      </a:cxn>
                      <a:cxn ang="0">
                        <a:pos x="36" y="22"/>
                      </a:cxn>
                      <a:cxn ang="0">
                        <a:pos x="24" y="39"/>
                      </a:cxn>
                      <a:cxn ang="0">
                        <a:pos x="14" y="63"/>
                      </a:cxn>
                      <a:cxn ang="0">
                        <a:pos x="4" y="101"/>
                      </a:cxn>
                      <a:cxn ang="0">
                        <a:pos x="0" y="141"/>
                      </a:cxn>
                      <a:cxn ang="0">
                        <a:pos x="4" y="179"/>
                      </a:cxn>
                      <a:cxn ang="0">
                        <a:pos x="10" y="219"/>
                      </a:cxn>
                      <a:cxn ang="0">
                        <a:pos x="16" y="241"/>
                      </a:cxn>
                      <a:cxn ang="0">
                        <a:pos x="44" y="257"/>
                      </a:cxn>
                      <a:cxn ang="0">
                        <a:pos x="52" y="231"/>
                      </a:cxn>
                      <a:cxn ang="0">
                        <a:pos x="101" y="111"/>
                      </a:cxn>
                      <a:cxn ang="0">
                        <a:pos x="54" y="0"/>
                      </a:cxn>
                    </a:cxnLst>
                    <a:rect l="0" t="0" r="r" b="b"/>
                    <a:pathLst>
                      <a:path w="101" h="257">
                        <a:moveTo>
                          <a:pt x="54" y="0"/>
                        </a:moveTo>
                        <a:lnTo>
                          <a:pt x="36" y="22"/>
                        </a:lnTo>
                        <a:lnTo>
                          <a:pt x="24" y="39"/>
                        </a:lnTo>
                        <a:lnTo>
                          <a:pt x="14" y="63"/>
                        </a:lnTo>
                        <a:lnTo>
                          <a:pt x="4" y="101"/>
                        </a:lnTo>
                        <a:lnTo>
                          <a:pt x="0" y="141"/>
                        </a:lnTo>
                        <a:lnTo>
                          <a:pt x="4" y="179"/>
                        </a:lnTo>
                        <a:lnTo>
                          <a:pt x="10" y="219"/>
                        </a:lnTo>
                        <a:lnTo>
                          <a:pt x="16" y="241"/>
                        </a:lnTo>
                        <a:lnTo>
                          <a:pt x="44" y="257"/>
                        </a:lnTo>
                        <a:lnTo>
                          <a:pt x="52" y="231"/>
                        </a:lnTo>
                        <a:lnTo>
                          <a:pt x="101" y="111"/>
                        </a:lnTo>
                        <a:lnTo>
                          <a:pt x="54" y="0"/>
                        </a:lnTo>
                        <a:close/>
                      </a:path>
                    </a:pathLst>
                  </a:custGeom>
                  <a:solidFill>
                    <a:srgbClr val="0000FF"/>
                  </a:solidFill>
                  <a:ln w="9525">
                    <a:noFill/>
                    <a:round/>
                    <a:headEnd/>
                    <a:tailEnd/>
                  </a:ln>
                </p:spPr>
                <p:txBody>
                  <a:bodyPr/>
                  <a:lstStyle/>
                  <a:p>
                    <a:endParaRPr lang="en-GB"/>
                  </a:p>
                </p:txBody>
              </p:sp>
              <p:grpSp>
                <p:nvGrpSpPr>
                  <p:cNvPr id="364623" name="Group 79"/>
                  <p:cNvGrpSpPr>
                    <a:grpSpLocks/>
                  </p:cNvGrpSpPr>
                  <p:nvPr/>
                </p:nvGrpSpPr>
                <p:grpSpPr bwMode="auto">
                  <a:xfrm>
                    <a:off x="3470" y="2126"/>
                    <a:ext cx="525" cy="571"/>
                    <a:chOff x="3470" y="2126"/>
                    <a:chExt cx="525" cy="571"/>
                  </a:xfrm>
                </p:grpSpPr>
                <p:grpSp>
                  <p:nvGrpSpPr>
                    <p:cNvPr id="364624" name="Group 80"/>
                    <p:cNvGrpSpPr>
                      <a:grpSpLocks/>
                    </p:cNvGrpSpPr>
                    <p:nvPr/>
                  </p:nvGrpSpPr>
                  <p:grpSpPr bwMode="auto">
                    <a:xfrm>
                      <a:off x="3526" y="2189"/>
                      <a:ext cx="388" cy="507"/>
                      <a:chOff x="3526" y="2189"/>
                      <a:chExt cx="388" cy="507"/>
                    </a:xfrm>
                  </p:grpSpPr>
                  <p:sp>
                    <p:nvSpPr>
                      <p:cNvPr id="364625" name="Freeform 81"/>
                      <p:cNvSpPr>
                        <a:spLocks/>
                      </p:cNvSpPr>
                      <p:nvPr/>
                    </p:nvSpPr>
                    <p:spPr bwMode="auto">
                      <a:xfrm>
                        <a:off x="3526" y="2189"/>
                        <a:ext cx="388" cy="507"/>
                      </a:xfrm>
                      <a:custGeom>
                        <a:avLst/>
                        <a:gdLst/>
                        <a:ahLst/>
                        <a:cxnLst>
                          <a:cxn ang="0">
                            <a:pos x="242" y="29"/>
                          </a:cxn>
                          <a:cxn ang="0">
                            <a:pos x="186" y="61"/>
                          </a:cxn>
                          <a:cxn ang="0">
                            <a:pos x="134" y="95"/>
                          </a:cxn>
                          <a:cxn ang="0">
                            <a:pos x="96" y="127"/>
                          </a:cxn>
                          <a:cxn ang="0">
                            <a:pos x="60" y="161"/>
                          </a:cxn>
                          <a:cxn ang="0">
                            <a:pos x="32" y="197"/>
                          </a:cxn>
                          <a:cxn ang="0">
                            <a:pos x="14" y="235"/>
                          </a:cxn>
                          <a:cxn ang="0">
                            <a:pos x="8" y="274"/>
                          </a:cxn>
                          <a:cxn ang="0">
                            <a:pos x="2" y="318"/>
                          </a:cxn>
                          <a:cxn ang="0">
                            <a:pos x="0" y="372"/>
                          </a:cxn>
                          <a:cxn ang="0">
                            <a:pos x="6" y="420"/>
                          </a:cxn>
                          <a:cxn ang="0">
                            <a:pos x="0" y="486"/>
                          </a:cxn>
                          <a:cxn ang="0">
                            <a:pos x="26" y="504"/>
                          </a:cxn>
                          <a:cxn ang="0">
                            <a:pos x="48" y="522"/>
                          </a:cxn>
                          <a:cxn ang="0">
                            <a:pos x="50" y="537"/>
                          </a:cxn>
                          <a:cxn ang="0">
                            <a:pos x="50" y="563"/>
                          </a:cxn>
                          <a:cxn ang="0">
                            <a:pos x="42" y="593"/>
                          </a:cxn>
                          <a:cxn ang="0">
                            <a:pos x="18" y="675"/>
                          </a:cxn>
                          <a:cxn ang="0">
                            <a:pos x="18" y="711"/>
                          </a:cxn>
                          <a:cxn ang="0">
                            <a:pos x="38" y="719"/>
                          </a:cxn>
                          <a:cxn ang="0">
                            <a:pos x="68" y="719"/>
                          </a:cxn>
                          <a:cxn ang="0">
                            <a:pos x="90" y="719"/>
                          </a:cxn>
                          <a:cxn ang="0">
                            <a:pos x="126" y="816"/>
                          </a:cxn>
                          <a:cxn ang="0">
                            <a:pos x="128" y="852"/>
                          </a:cxn>
                          <a:cxn ang="0">
                            <a:pos x="140" y="868"/>
                          </a:cxn>
                          <a:cxn ang="0">
                            <a:pos x="156" y="874"/>
                          </a:cxn>
                          <a:cxn ang="0">
                            <a:pos x="158" y="894"/>
                          </a:cxn>
                          <a:cxn ang="0">
                            <a:pos x="156" y="922"/>
                          </a:cxn>
                          <a:cxn ang="0">
                            <a:pos x="170" y="966"/>
                          </a:cxn>
                          <a:cxn ang="0">
                            <a:pos x="188" y="994"/>
                          </a:cxn>
                          <a:cxn ang="0">
                            <a:pos x="206" y="1006"/>
                          </a:cxn>
                          <a:cxn ang="0">
                            <a:pos x="248" y="1014"/>
                          </a:cxn>
                          <a:cxn ang="0">
                            <a:pos x="282" y="1012"/>
                          </a:cxn>
                          <a:cxn ang="0">
                            <a:pos x="330" y="990"/>
                          </a:cxn>
                          <a:cxn ang="0">
                            <a:pos x="386" y="958"/>
                          </a:cxn>
                          <a:cxn ang="0">
                            <a:pos x="410" y="988"/>
                          </a:cxn>
                          <a:cxn ang="0">
                            <a:pos x="747" y="717"/>
                          </a:cxn>
                          <a:cxn ang="0">
                            <a:pos x="727" y="671"/>
                          </a:cxn>
                          <a:cxn ang="0">
                            <a:pos x="747" y="609"/>
                          </a:cxn>
                          <a:cxn ang="0">
                            <a:pos x="769" y="527"/>
                          </a:cxn>
                          <a:cxn ang="0">
                            <a:pos x="777" y="424"/>
                          </a:cxn>
                          <a:cxn ang="0">
                            <a:pos x="775" y="346"/>
                          </a:cxn>
                          <a:cxn ang="0">
                            <a:pos x="753" y="217"/>
                          </a:cxn>
                          <a:cxn ang="0">
                            <a:pos x="721" y="101"/>
                          </a:cxn>
                          <a:cxn ang="0">
                            <a:pos x="685" y="17"/>
                          </a:cxn>
                          <a:cxn ang="0">
                            <a:pos x="549" y="0"/>
                          </a:cxn>
                          <a:cxn ang="0">
                            <a:pos x="342" y="2"/>
                          </a:cxn>
                          <a:cxn ang="0">
                            <a:pos x="242" y="29"/>
                          </a:cxn>
                        </a:cxnLst>
                        <a:rect l="0" t="0" r="r" b="b"/>
                        <a:pathLst>
                          <a:path w="777" h="1014">
                            <a:moveTo>
                              <a:pt x="242" y="29"/>
                            </a:moveTo>
                            <a:lnTo>
                              <a:pt x="186" y="61"/>
                            </a:lnTo>
                            <a:lnTo>
                              <a:pt x="134" y="95"/>
                            </a:lnTo>
                            <a:lnTo>
                              <a:pt x="96" y="127"/>
                            </a:lnTo>
                            <a:lnTo>
                              <a:pt x="60" y="161"/>
                            </a:lnTo>
                            <a:lnTo>
                              <a:pt x="32" y="197"/>
                            </a:lnTo>
                            <a:lnTo>
                              <a:pt x="14" y="235"/>
                            </a:lnTo>
                            <a:lnTo>
                              <a:pt x="8" y="274"/>
                            </a:lnTo>
                            <a:lnTo>
                              <a:pt x="2" y="318"/>
                            </a:lnTo>
                            <a:lnTo>
                              <a:pt x="0" y="372"/>
                            </a:lnTo>
                            <a:lnTo>
                              <a:pt x="6" y="420"/>
                            </a:lnTo>
                            <a:lnTo>
                              <a:pt x="0" y="486"/>
                            </a:lnTo>
                            <a:lnTo>
                              <a:pt x="26" y="504"/>
                            </a:lnTo>
                            <a:lnTo>
                              <a:pt x="48" y="522"/>
                            </a:lnTo>
                            <a:lnTo>
                              <a:pt x="50" y="537"/>
                            </a:lnTo>
                            <a:lnTo>
                              <a:pt x="50" y="563"/>
                            </a:lnTo>
                            <a:lnTo>
                              <a:pt x="42" y="593"/>
                            </a:lnTo>
                            <a:lnTo>
                              <a:pt x="18" y="675"/>
                            </a:lnTo>
                            <a:lnTo>
                              <a:pt x="18" y="711"/>
                            </a:lnTo>
                            <a:lnTo>
                              <a:pt x="38" y="719"/>
                            </a:lnTo>
                            <a:lnTo>
                              <a:pt x="68" y="719"/>
                            </a:lnTo>
                            <a:lnTo>
                              <a:pt x="90" y="719"/>
                            </a:lnTo>
                            <a:lnTo>
                              <a:pt x="126" y="816"/>
                            </a:lnTo>
                            <a:lnTo>
                              <a:pt x="128" y="852"/>
                            </a:lnTo>
                            <a:lnTo>
                              <a:pt x="140" y="868"/>
                            </a:lnTo>
                            <a:lnTo>
                              <a:pt x="156" y="874"/>
                            </a:lnTo>
                            <a:lnTo>
                              <a:pt x="158" y="894"/>
                            </a:lnTo>
                            <a:lnTo>
                              <a:pt x="156" y="922"/>
                            </a:lnTo>
                            <a:lnTo>
                              <a:pt x="170" y="966"/>
                            </a:lnTo>
                            <a:lnTo>
                              <a:pt x="188" y="994"/>
                            </a:lnTo>
                            <a:lnTo>
                              <a:pt x="206" y="1006"/>
                            </a:lnTo>
                            <a:lnTo>
                              <a:pt x="248" y="1014"/>
                            </a:lnTo>
                            <a:lnTo>
                              <a:pt x="282" y="1012"/>
                            </a:lnTo>
                            <a:lnTo>
                              <a:pt x="330" y="990"/>
                            </a:lnTo>
                            <a:lnTo>
                              <a:pt x="386" y="958"/>
                            </a:lnTo>
                            <a:lnTo>
                              <a:pt x="410" y="988"/>
                            </a:lnTo>
                            <a:lnTo>
                              <a:pt x="747" y="717"/>
                            </a:lnTo>
                            <a:lnTo>
                              <a:pt x="727" y="671"/>
                            </a:lnTo>
                            <a:lnTo>
                              <a:pt x="747" y="609"/>
                            </a:lnTo>
                            <a:lnTo>
                              <a:pt x="769" y="527"/>
                            </a:lnTo>
                            <a:lnTo>
                              <a:pt x="777" y="424"/>
                            </a:lnTo>
                            <a:lnTo>
                              <a:pt x="775" y="346"/>
                            </a:lnTo>
                            <a:lnTo>
                              <a:pt x="753" y="217"/>
                            </a:lnTo>
                            <a:lnTo>
                              <a:pt x="721" y="101"/>
                            </a:lnTo>
                            <a:lnTo>
                              <a:pt x="685" y="17"/>
                            </a:lnTo>
                            <a:lnTo>
                              <a:pt x="549" y="0"/>
                            </a:lnTo>
                            <a:lnTo>
                              <a:pt x="342" y="2"/>
                            </a:lnTo>
                            <a:lnTo>
                              <a:pt x="242" y="29"/>
                            </a:lnTo>
                            <a:close/>
                          </a:path>
                        </a:pathLst>
                      </a:custGeom>
                      <a:solidFill>
                        <a:srgbClr val="FFBFBF"/>
                      </a:solidFill>
                      <a:ln w="9525">
                        <a:noFill/>
                        <a:round/>
                        <a:headEnd/>
                        <a:tailEnd/>
                      </a:ln>
                    </p:spPr>
                    <p:txBody>
                      <a:bodyPr/>
                      <a:lstStyle/>
                      <a:p>
                        <a:endParaRPr lang="en-GB"/>
                      </a:p>
                    </p:txBody>
                  </p:sp>
                  <p:grpSp>
                    <p:nvGrpSpPr>
                      <p:cNvPr id="364626" name="Group 82"/>
                      <p:cNvGrpSpPr>
                        <a:grpSpLocks/>
                      </p:cNvGrpSpPr>
                      <p:nvPr/>
                    </p:nvGrpSpPr>
                    <p:grpSpPr bwMode="auto">
                      <a:xfrm>
                        <a:off x="3681" y="2445"/>
                        <a:ext cx="66" cy="119"/>
                        <a:chOff x="3681" y="2445"/>
                        <a:chExt cx="66" cy="119"/>
                      </a:xfrm>
                    </p:grpSpPr>
                    <p:sp>
                      <p:nvSpPr>
                        <p:cNvPr id="364627" name="Freeform 83"/>
                        <p:cNvSpPr>
                          <a:spLocks/>
                        </p:cNvSpPr>
                        <p:nvPr/>
                      </p:nvSpPr>
                      <p:spPr bwMode="auto">
                        <a:xfrm>
                          <a:off x="3681" y="2445"/>
                          <a:ext cx="50" cy="75"/>
                        </a:xfrm>
                        <a:custGeom>
                          <a:avLst/>
                          <a:gdLst/>
                          <a:ahLst/>
                          <a:cxnLst>
                            <a:cxn ang="0">
                              <a:pos x="0" y="63"/>
                            </a:cxn>
                            <a:cxn ang="0">
                              <a:pos x="10" y="31"/>
                            </a:cxn>
                            <a:cxn ang="0">
                              <a:pos x="18" y="10"/>
                            </a:cxn>
                            <a:cxn ang="0">
                              <a:pos x="26" y="4"/>
                            </a:cxn>
                            <a:cxn ang="0">
                              <a:pos x="40" y="0"/>
                            </a:cxn>
                            <a:cxn ang="0">
                              <a:pos x="56" y="0"/>
                            </a:cxn>
                            <a:cxn ang="0">
                              <a:pos x="72" y="4"/>
                            </a:cxn>
                            <a:cxn ang="0">
                              <a:pos x="84" y="11"/>
                            </a:cxn>
                            <a:cxn ang="0">
                              <a:pos x="92" y="27"/>
                            </a:cxn>
                            <a:cxn ang="0">
                              <a:pos x="98" y="53"/>
                            </a:cxn>
                            <a:cxn ang="0">
                              <a:pos x="100" y="75"/>
                            </a:cxn>
                            <a:cxn ang="0">
                              <a:pos x="96" y="105"/>
                            </a:cxn>
                            <a:cxn ang="0">
                              <a:pos x="90" y="133"/>
                            </a:cxn>
                            <a:cxn ang="0">
                              <a:pos x="78" y="151"/>
                            </a:cxn>
                            <a:cxn ang="0">
                              <a:pos x="72" y="129"/>
                            </a:cxn>
                            <a:cxn ang="0">
                              <a:pos x="84" y="109"/>
                            </a:cxn>
                            <a:cxn ang="0">
                              <a:pos x="76" y="83"/>
                            </a:cxn>
                            <a:cxn ang="0">
                              <a:pos x="66" y="93"/>
                            </a:cxn>
                            <a:cxn ang="0">
                              <a:pos x="44" y="103"/>
                            </a:cxn>
                            <a:cxn ang="0">
                              <a:pos x="36" y="81"/>
                            </a:cxn>
                            <a:cxn ang="0">
                              <a:pos x="54" y="73"/>
                            </a:cxn>
                            <a:cxn ang="0">
                              <a:pos x="72" y="69"/>
                            </a:cxn>
                            <a:cxn ang="0">
                              <a:pos x="72" y="55"/>
                            </a:cxn>
                            <a:cxn ang="0">
                              <a:pos x="70" y="37"/>
                            </a:cxn>
                            <a:cxn ang="0">
                              <a:pos x="80" y="39"/>
                            </a:cxn>
                            <a:cxn ang="0">
                              <a:pos x="78" y="17"/>
                            </a:cxn>
                            <a:cxn ang="0">
                              <a:pos x="74" y="11"/>
                            </a:cxn>
                            <a:cxn ang="0">
                              <a:pos x="58" y="10"/>
                            </a:cxn>
                            <a:cxn ang="0">
                              <a:pos x="30" y="11"/>
                            </a:cxn>
                            <a:cxn ang="0">
                              <a:pos x="16" y="33"/>
                            </a:cxn>
                            <a:cxn ang="0">
                              <a:pos x="0" y="63"/>
                            </a:cxn>
                          </a:cxnLst>
                          <a:rect l="0" t="0" r="r" b="b"/>
                          <a:pathLst>
                            <a:path w="100" h="151">
                              <a:moveTo>
                                <a:pt x="0" y="63"/>
                              </a:moveTo>
                              <a:lnTo>
                                <a:pt x="10" y="31"/>
                              </a:lnTo>
                              <a:lnTo>
                                <a:pt x="18" y="10"/>
                              </a:lnTo>
                              <a:lnTo>
                                <a:pt x="26" y="4"/>
                              </a:lnTo>
                              <a:lnTo>
                                <a:pt x="40" y="0"/>
                              </a:lnTo>
                              <a:lnTo>
                                <a:pt x="56" y="0"/>
                              </a:lnTo>
                              <a:lnTo>
                                <a:pt x="72" y="4"/>
                              </a:lnTo>
                              <a:lnTo>
                                <a:pt x="84" y="11"/>
                              </a:lnTo>
                              <a:lnTo>
                                <a:pt x="92" y="27"/>
                              </a:lnTo>
                              <a:lnTo>
                                <a:pt x="98" y="53"/>
                              </a:lnTo>
                              <a:lnTo>
                                <a:pt x="100" y="75"/>
                              </a:lnTo>
                              <a:lnTo>
                                <a:pt x="96" y="105"/>
                              </a:lnTo>
                              <a:lnTo>
                                <a:pt x="90" y="133"/>
                              </a:lnTo>
                              <a:lnTo>
                                <a:pt x="78" y="151"/>
                              </a:lnTo>
                              <a:lnTo>
                                <a:pt x="72" y="129"/>
                              </a:lnTo>
                              <a:lnTo>
                                <a:pt x="84" y="109"/>
                              </a:lnTo>
                              <a:lnTo>
                                <a:pt x="76" y="83"/>
                              </a:lnTo>
                              <a:lnTo>
                                <a:pt x="66" y="93"/>
                              </a:lnTo>
                              <a:lnTo>
                                <a:pt x="44" y="103"/>
                              </a:lnTo>
                              <a:lnTo>
                                <a:pt x="36" y="81"/>
                              </a:lnTo>
                              <a:lnTo>
                                <a:pt x="54" y="73"/>
                              </a:lnTo>
                              <a:lnTo>
                                <a:pt x="72" y="69"/>
                              </a:lnTo>
                              <a:lnTo>
                                <a:pt x="72" y="55"/>
                              </a:lnTo>
                              <a:lnTo>
                                <a:pt x="70" y="37"/>
                              </a:lnTo>
                              <a:lnTo>
                                <a:pt x="80" y="39"/>
                              </a:lnTo>
                              <a:lnTo>
                                <a:pt x="78" y="17"/>
                              </a:lnTo>
                              <a:lnTo>
                                <a:pt x="74" y="11"/>
                              </a:lnTo>
                              <a:lnTo>
                                <a:pt x="58" y="10"/>
                              </a:lnTo>
                              <a:lnTo>
                                <a:pt x="30" y="11"/>
                              </a:lnTo>
                              <a:lnTo>
                                <a:pt x="16" y="33"/>
                              </a:lnTo>
                              <a:lnTo>
                                <a:pt x="0" y="63"/>
                              </a:lnTo>
                              <a:close/>
                            </a:path>
                          </a:pathLst>
                        </a:custGeom>
                        <a:solidFill>
                          <a:srgbClr val="DF9F7F"/>
                        </a:solidFill>
                        <a:ln w="9525">
                          <a:noFill/>
                          <a:round/>
                          <a:headEnd/>
                          <a:tailEnd/>
                        </a:ln>
                      </p:spPr>
                      <p:txBody>
                        <a:bodyPr/>
                        <a:lstStyle/>
                        <a:p>
                          <a:endParaRPr lang="en-GB"/>
                        </a:p>
                      </p:txBody>
                    </p:sp>
                    <p:sp>
                      <p:nvSpPr>
                        <p:cNvPr id="364628" name="Freeform 84"/>
                        <p:cNvSpPr>
                          <a:spLocks/>
                        </p:cNvSpPr>
                        <p:nvPr/>
                      </p:nvSpPr>
                      <p:spPr bwMode="auto">
                        <a:xfrm>
                          <a:off x="3702" y="2522"/>
                          <a:ext cx="45" cy="42"/>
                        </a:xfrm>
                        <a:custGeom>
                          <a:avLst/>
                          <a:gdLst/>
                          <a:ahLst/>
                          <a:cxnLst>
                            <a:cxn ang="0">
                              <a:pos x="66" y="0"/>
                            </a:cxn>
                            <a:cxn ang="0">
                              <a:pos x="54" y="28"/>
                            </a:cxn>
                            <a:cxn ang="0">
                              <a:pos x="48" y="42"/>
                            </a:cxn>
                            <a:cxn ang="0">
                              <a:pos x="36" y="52"/>
                            </a:cxn>
                            <a:cxn ang="0">
                              <a:pos x="20" y="54"/>
                            </a:cxn>
                            <a:cxn ang="0">
                              <a:pos x="0" y="54"/>
                            </a:cxn>
                            <a:cxn ang="0">
                              <a:pos x="44" y="60"/>
                            </a:cxn>
                            <a:cxn ang="0">
                              <a:pos x="70" y="72"/>
                            </a:cxn>
                            <a:cxn ang="0">
                              <a:pos x="89" y="84"/>
                            </a:cxn>
                            <a:cxn ang="0">
                              <a:pos x="72" y="56"/>
                            </a:cxn>
                            <a:cxn ang="0">
                              <a:pos x="68" y="28"/>
                            </a:cxn>
                            <a:cxn ang="0">
                              <a:pos x="66" y="0"/>
                            </a:cxn>
                          </a:cxnLst>
                          <a:rect l="0" t="0" r="r" b="b"/>
                          <a:pathLst>
                            <a:path w="89" h="84">
                              <a:moveTo>
                                <a:pt x="66" y="0"/>
                              </a:moveTo>
                              <a:lnTo>
                                <a:pt x="54" y="28"/>
                              </a:lnTo>
                              <a:lnTo>
                                <a:pt x="48" y="42"/>
                              </a:lnTo>
                              <a:lnTo>
                                <a:pt x="36" y="52"/>
                              </a:lnTo>
                              <a:lnTo>
                                <a:pt x="20" y="54"/>
                              </a:lnTo>
                              <a:lnTo>
                                <a:pt x="0" y="54"/>
                              </a:lnTo>
                              <a:lnTo>
                                <a:pt x="44" y="60"/>
                              </a:lnTo>
                              <a:lnTo>
                                <a:pt x="70" y="72"/>
                              </a:lnTo>
                              <a:lnTo>
                                <a:pt x="89" y="84"/>
                              </a:lnTo>
                              <a:lnTo>
                                <a:pt x="72" y="56"/>
                              </a:lnTo>
                              <a:lnTo>
                                <a:pt x="68" y="28"/>
                              </a:lnTo>
                              <a:lnTo>
                                <a:pt x="66" y="0"/>
                              </a:lnTo>
                              <a:close/>
                            </a:path>
                          </a:pathLst>
                        </a:custGeom>
                        <a:solidFill>
                          <a:srgbClr val="DF9F7F"/>
                        </a:solidFill>
                        <a:ln w="9525">
                          <a:noFill/>
                          <a:round/>
                          <a:headEnd/>
                          <a:tailEnd/>
                        </a:ln>
                      </p:spPr>
                      <p:txBody>
                        <a:bodyPr/>
                        <a:lstStyle/>
                        <a:p>
                          <a:endParaRPr lang="en-GB"/>
                        </a:p>
                      </p:txBody>
                    </p:sp>
                  </p:grpSp>
                  <p:sp>
                    <p:nvSpPr>
                      <p:cNvPr id="364629" name="Freeform 85"/>
                      <p:cNvSpPr>
                        <a:spLocks/>
                      </p:cNvSpPr>
                      <p:nvPr/>
                    </p:nvSpPr>
                    <p:spPr bwMode="auto">
                      <a:xfrm>
                        <a:off x="3591" y="2515"/>
                        <a:ext cx="38" cy="57"/>
                      </a:xfrm>
                      <a:custGeom>
                        <a:avLst/>
                        <a:gdLst/>
                        <a:ahLst/>
                        <a:cxnLst>
                          <a:cxn ang="0">
                            <a:pos x="12" y="0"/>
                          </a:cxn>
                          <a:cxn ang="0">
                            <a:pos x="22" y="10"/>
                          </a:cxn>
                          <a:cxn ang="0">
                            <a:pos x="24" y="22"/>
                          </a:cxn>
                          <a:cxn ang="0">
                            <a:pos x="20" y="32"/>
                          </a:cxn>
                          <a:cxn ang="0">
                            <a:pos x="12" y="42"/>
                          </a:cxn>
                          <a:cxn ang="0">
                            <a:pos x="0" y="52"/>
                          </a:cxn>
                          <a:cxn ang="0">
                            <a:pos x="10" y="60"/>
                          </a:cxn>
                          <a:cxn ang="0">
                            <a:pos x="28" y="64"/>
                          </a:cxn>
                          <a:cxn ang="0">
                            <a:pos x="44" y="74"/>
                          </a:cxn>
                          <a:cxn ang="0">
                            <a:pos x="76" y="114"/>
                          </a:cxn>
                          <a:cxn ang="0">
                            <a:pos x="36" y="50"/>
                          </a:cxn>
                          <a:cxn ang="0">
                            <a:pos x="30" y="36"/>
                          </a:cxn>
                          <a:cxn ang="0">
                            <a:pos x="30" y="20"/>
                          </a:cxn>
                          <a:cxn ang="0">
                            <a:pos x="34" y="12"/>
                          </a:cxn>
                          <a:cxn ang="0">
                            <a:pos x="12" y="0"/>
                          </a:cxn>
                        </a:cxnLst>
                        <a:rect l="0" t="0" r="r" b="b"/>
                        <a:pathLst>
                          <a:path w="76" h="114">
                            <a:moveTo>
                              <a:pt x="12" y="0"/>
                            </a:moveTo>
                            <a:lnTo>
                              <a:pt x="22" y="10"/>
                            </a:lnTo>
                            <a:lnTo>
                              <a:pt x="24" y="22"/>
                            </a:lnTo>
                            <a:lnTo>
                              <a:pt x="20" y="32"/>
                            </a:lnTo>
                            <a:lnTo>
                              <a:pt x="12" y="42"/>
                            </a:lnTo>
                            <a:lnTo>
                              <a:pt x="0" y="52"/>
                            </a:lnTo>
                            <a:lnTo>
                              <a:pt x="10" y="60"/>
                            </a:lnTo>
                            <a:lnTo>
                              <a:pt x="28" y="64"/>
                            </a:lnTo>
                            <a:lnTo>
                              <a:pt x="44" y="74"/>
                            </a:lnTo>
                            <a:lnTo>
                              <a:pt x="76" y="114"/>
                            </a:lnTo>
                            <a:lnTo>
                              <a:pt x="36" y="50"/>
                            </a:lnTo>
                            <a:lnTo>
                              <a:pt x="30" y="36"/>
                            </a:lnTo>
                            <a:lnTo>
                              <a:pt x="30" y="20"/>
                            </a:lnTo>
                            <a:lnTo>
                              <a:pt x="34" y="12"/>
                            </a:lnTo>
                            <a:lnTo>
                              <a:pt x="12" y="0"/>
                            </a:lnTo>
                            <a:close/>
                          </a:path>
                        </a:pathLst>
                      </a:custGeom>
                      <a:solidFill>
                        <a:srgbClr val="DF9F7F"/>
                      </a:solidFill>
                      <a:ln w="9525">
                        <a:noFill/>
                        <a:round/>
                        <a:headEnd/>
                        <a:tailEnd/>
                      </a:ln>
                    </p:spPr>
                    <p:txBody>
                      <a:bodyPr/>
                      <a:lstStyle/>
                      <a:p>
                        <a:endParaRPr lang="en-GB"/>
                      </a:p>
                    </p:txBody>
                  </p:sp>
                </p:grpSp>
                <p:grpSp>
                  <p:nvGrpSpPr>
                    <p:cNvPr id="364630" name="Group 86"/>
                    <p:cNvGrpSpPr>
                      <a:grpSpLocks/>
                    </p:cNvGrpSpPr>
                    <p:nvPr/>
                  </p:nvGrpSpPr>
                  <p:grpSpPr bwMode="auto">
                    <a:xfrm>
                      <a:off x="3470" y="2126"/>
                      <a:ext cx="525" cy="571"/>
                      <a:chOff x="3470" y="2126"/>
                      <a:chExt cx="525" cy="571"/>
                    </a:xfrm>
                  </p:grpSpPr>
                  <p:sp>
                    <p:nvSpPr>
                      <p:cNvPr id="364631" name="Freeform 87"/>
                      <p:cNvSpPr>
                        <a:spLocks/>
                      </p:cNvSpPr>
                      <p:nvPr/>
                    </p:nvSpPr>
                    <p:spPr bwMode="auto">
                      <a:xfrm>
                        <a:off x="3470" y="2126"/>
                        <a:ext cx="525" cy="571"/>
                      </a:xfrm>
                      <a:custGeom>
                        <a:avLst/>
                        <a:gdLst/>
                        <a:ahLst/>
                        <a:cxnLst>
                          <a:cxn ang="0">
                            <a:pos x="455" y="2"/>
                          </a:cxn>
                          <a:cxn ang="0">
                            <a:pos x="379" y="18"/>
                          </a:cxn>
                          <a:cxn ang="0">
                            <a:pos x="295" y="50"/>
                          </a:cxn>
                          <a:cxn ang="0">
                            <a:pos x="211" y="126"/>
                          </a:cxn>
                          <a:cxn ang="0">
                            <a:pos x="89" y="221"/>
                          </a:cxn>
                          <a:cxn ang="0">
                            <a:pos x="37" y="263"/>
                          </a:cxn>
                          <a:cxn ang="0">
                            <a:pos x="8" y="307"/>
                          </a:cxn>
                          <a:cxn ang="0">
                            <a:pos x="0" y="357"/>
                          </a:cxn>
                          <a:cxn ang="0">
                            <a:pos x="6" y="412"/>
                          </a:cxn>
                          <a:cxn ang="0">
                            <a:pos x="35" y="464"/>
                          </a:cxn>
                          <a:cxn ang="0">
                            <a:pos x="79" y="486"/>
                          </a:cxn>
                          <a:cxn ang="0">
                            <a:pos x="147" y="500"/>
                          </a:cxn>
                          <a:cxn ang="0">
                            <a:pos x="115" y="438"/>
                          </a:cxn>
                          <a:cxn ang="0">
                            <a:pos x="125" y="367"/>
                          </a:cxn>
                          <a:cxn ang="0">
                            <a:pos x="153" y="321"/>
                          </a:cxn>
                          <a:cxn ang="0">
                            <a:pos x="197" y="283"/>
                          </a:cxn>
                          <a:cxn ang="0">
                            <a:pos x="323" y="237"/>
                          </a:cxn>
                          <a:cxn ang="0">
                            <a:pos x="291" y="269"/>
                          </a:cxn>
                          <a:cxn ang="0">
                            <a:pos x="241" y="287"/>
                          </a:cxn>
                          <a:cxn ang="0">
                            <a:pos x="199" y="307"/>
                          </a:cxn>
                          <a:cxn ang="0">
                            <a:pos x="181" y="343"/>
                          </a:cxn>
                          <a:cxn ang="0">
                            <a:pos x="177" y="385"/>
                          </a:cxn>
                          <a:cxn ang="0">
                            <a:pos x="191" y="444"/>
                          </a:cxn>
                          <a:cxn ang="0">
                            <a:pos x="231" y="528"/>
                          </a:cxn>
                          <a:cxn ang="0">
                            <a:pos x="303" y="685"/>
                          </a:cxn>
                          <a:cxn ang="0">
                            <a:pos x="345" y="749"/>
                          </a:cxn>
                          <a:cxn ang="0">
                            <a:pos x="357" y="910"/>
                          </a:cxn>
                          <a:cxn ang="0">
                            <a:pos x="361" y="960"/>
                          </a:cxn>
                          <a:cxn ang="0">
                            <a:pos x="321" y="996"/>
                          </a:cxn>
                          <a:cxn ang="0">
                            <a:pos x="271" y="1030"/>
                          </a:cxn>
                          <a:cxn ang="0">
                            <a:pos x="267" y="1060"/>
                          </a:cxn>
                          <a:cxn ang="0">
                            <a:pos x="277" y="1086"/>
                          </a:cxn>
                          <a:cxn ang="0">
                            <a:pos x="297" y="1120"/>
                          </a:cxn>
                          <a:cxn ang="0">
                            <a:pos x="327" y="1136"/>
                          </a:cxn>
                          <a:cxn ang="0">
                            <a:pos x="369" y="1142"/>
                          </a:cxn>
                          <a:cxn ang="0">
                            <a:pos x="409" y="1134"/>
                          </a:cxn>
                          <a:cxn ang="0">
                            <a:pos x="447" y="1116"/>
                          </a:cxn>
                          <a:cxn ang="0">
                            <a:pos x="485" y="1090"/>
                          </a:cxn>
                          <a:cxn ang="0">
                            <a:pos x="467" y="873"/>
                          </a:cxn>
                          <a:cxn ang="0">
                            <a:pos x="401" y="737"/>
                          </a:cxn>
                          <a:cxn ang="0">
                            <a:pos x="403" y="675"/>
                          </a:cxn>
                          <a:cxn ang="0">
                            <a:pos x="431" y="634"/>
                          </a:cxn>
                          <a:cxn ang="0">
                            <a:pos x="477" y="626"/>
                          </a:cxn>
                          <a:cxn ang="0">
                            <a:pos x="529" y="653"/>
                          </a:cxn>
                          <a:cxn ang="0">
                            <a:pos x="547" y="701"/>
                          </a:cxn>
                          <a:cxn ang="0">
                            <a:pos x="543" y="757"/>
                          </a:cxn>
                          <a:cxn ang="0">
                            <a:pos x="537" y="799"/>
                          </a:cxn>
                          <a:cxn ang="0">
                            <a:pos x="744" y="948"/>
                          </a:cxn>
                          <a:cxn ang="0">
                            <a:pos x="904" y="934"/>
                          </a:cxn>
                          <a:cxn ang="0">
                            <a:pos x="1012" y="883"/>
                          </a:cxn>
                          <a:cxn ang="0">
                            <a:pos x="1038" y="835"/>
                          </a:cxn>
                          <a:cxn ang="0">
                            <a:pos x="1050" y="743"/>
                          </a:cxn>
                          <a:cxn ang="0">
                            <a:pos x="1024" y="610"/>
                          </a:cxn>
                          <a:cxn ang="0">
                            <a:pos x="970" y="377"/>
                          </a:cxn>
                          <a:cxn ang="0">
                            <a:pos x="880" y="191"/>
                          </a:cxn>
                          <a:cxn ang="0">
                            <a:pos x="820" y="100"/>
                          </a:cxn>
                          <a:cxn ang="0">
                            <a:pos x="728" y="42"/>
                          </a:cxn>
                          <a:cxn ang="0">
                            <a:pos x="614" y="4"/>
                          </a:cxn>
                          <a:cxn ang="0">
                            <a:pos x="503" y="0"/>
                          </a:cxn>
                        </a:cxnLst>
                        <a:rect l="0" t="0" r="r" b="b"/>
                        <a:pathLst>
                          <a:path w="1050" h="1142">
                            <a:moveTo>
                              <a:pt x="503" y="0"/>
                            </a:moveTo>
                            <a:lnTo>
                              <a:pt x="455" y="2"/>
                            </a:lnTo>
                            <a:lnTo>
                              <a:pt x="419" y="8"/>
                            </a:lnTo>
                            <a:lnTo>
                              <a:pt x="379" y="18"/>
                            </a:lnTo>
                            <a:lnTo>
                              <a:pt x="333" y="34"/>
                            </a:lnTo>
                            <a:lnTo>
                              <a:pt x="295" y="50"/>
                            </a:lnTo>
                            <a:lnTo>
                              <a:pt x="251" y="88"/>
                            </a:lnTo>
                            <a:lnTo>
                              <a:pt x="211" y="126"/>
                            </a:lnTo>
                            <a:lnTo>
                              <a:pt x="173" y="167"/>
                            </a:lnTo>
                            <a:lnTo>
                              <a:pt x="89" y="221"/>
                            </a:lnTo>
                            <a:lnTo>
                              <a:pt x="59" y="241"/>
                            </a:lnTo>
                            <a:lnTo>
                              <a:pt x="37" y="263"/>
                            </a:lnTo>
                            <a:lnTo>
                              <a:pt x="24" y="283"/>
                            </a:lnTo>
                            <a:lnTo>
                              <a:pt x="8" y="307"/>
                            </a:lnTo>
                            <a:lnTo>
                              <a:pt x="2" y="331"/>
                            </a:lnTo>
                            <a:lnTo>
                              <a:pt x="0" y="357"/>
                            </a:lnTo>
                            <a:lnTo>
                              <a:pt x="0" y="383"/>
                            </a:lnTo>
                            <a:lnTo>
                              <a:pt x="6" y="412"/>
                            </a:lnTo>
                            <a:lnTo>
                              <a:pt x="22" y="446"/>
                            </a:lnTo>
                            <a:lnTo>
                              <a:pt x="35" y="464"/>
                            </a:lnTo>
                            <a:lnTo>
                              <a:pt x="53" y="478"/>
                            </a:lnTo>
                            <a:lnTo>
                              <a:pt x="79" y="486"/>
                            </a:lnTo>
                            <a:lnTo>
                              <a:pt x="107" y="492"/>
                            </a:lnTo>
                            <a:lnTo>
                              <a:pt x="147" y="500"/>
                            </a:lnTo>
                            <a:lnTo>
                              <a:pt x="123" y="468"/>
                            </a:lnTo>
                            <a:lnTo>
                              <a:pt x="115" y="438"/>
                            </a:lnTo>
                            <a:lnTo>
                              <a:pt x="117" y="402"/>
                            </a:lnTo>
                            <a:lnTo>
                              <a:pt x="125" y="367"/>
                            </a:lnTo>
                            <a:lnTo>
                              <a:pt x="137" y="345"/>
                            </a:lnTo>
                            <a:lnTo>
                              <a:pt x="153" y="321"/>
                            </a:lnTo>
                            <a:lnTo>
                              <a:pt x="173" y="301"/>
                            </a:lnTo>
                            <a:lnTo>
                              <a:pt x="197" y="283"/>
                            </a:lnTo>
                            <a:lnTo>
                              <a:pt x="227" y="267"/>
                            </a:lnTo>
                            <a:lnTo>
                              <a:pt x="323" y="237"/>
                            </a:lnTo>
                            <a:lnTo>
                              <a:pt x="305" y="257"/>
                            </a:lnTo>
                            <a:lnTo>
                              <a:pt x="291" y="269"/>
                            </a:lnTo>
                            <a:lnTo>
                              <a:pt x="271" y="277"/>
                            </a:lnTo>
                            <a:lnTo>
                              <a:pt x="241" y="287"/>
                            </a:lnTo>
                            <a:lnTo>
                              <a:pt x="221" y="293"/>
                            </a:lnTo>
                            <a:lnTo>
                              <a:pt x="199" y="307"/>
                            </a:lnTo>
                            <a:lnTo>
                              <a:pt x="189" y="325"/>
                            </a:lnTo>
                            <a:lnTo>
                              <a:pt x="181" y="343"/>
                            </a:lnTo>
                            <a:lnTo>
                              <a:pt x="177" y="363"/>
                            </a:lnTo>
                            <a:lnTo>
                              <a:pt x="177" y="385"/>
                            </a:lnTo>
                            <a:lnTo>
                              <a:pt x="185" y="408"/>
                            </a:lnTo>
                            <a:lnTo>
                              <a:pt x="191" y="444"/>
                            </a:lnTo>
                            <a:lnTo>
                              <a:pt x="207" y="476"/>
                            </a:lnTo>
                            <a:lnTo>
                              <a:pt x="231" y="528"/>
                            </a:lnTo>
                            <a:lnTo>
                              <a:pt x="273" y="630"/>
                            </a:lnTo>
                            <a:lnTo>
                              <a:pt x="303" y="685"/>
                            </a:lnTo>
                            <a:lnTo>
                              <a:pt x="337" y="699"/>
                            </a:lnTo>
                            <a:lnTo>
                              <a:pt x="345" y="749"/>
                            </a:lnTo>
                            <a:lnTo>
                              <a:pt x="351" y="875"/>
                            </a:lnTo>
                            <a:lnTo>
                              <a:pt x="357" y="910"/>
                            </a:lnTo>
                            <a:lnTo>
                              <a:pt x="361" y="940"/>
                            </a:lnTo>
                            <a:lnTo>
                              <a:pt x="361" y="960"/>
                            </a:lnTo>
                            <a:lnTo>
                              <a:pt x="343" y="982"/>
                            </a:lnTo>
                            <a:lnTo>
                              <a:pt x="321" y="996"/>
                            </a:lnTo>
                            <a:lnTo>
                              <a:pt x="293" y="1012"/>
                            </a:lnTo>
                            <a:lnTo>
                              <a:pt x="271" y="1030"/>
                            </a:lnTo>
                            <a:lnTo>
                              <a:pt x="267" y="1042"/>
                            </a:lnTo>
                            <a:lnTo>
                              <a:pt x="267" y="1060"/>
                            </a:lnTo>
                            <a:lnTo>
                              <a:pt x="271" y="1074"/>
                            </a:lnTo>
                            <a:lnTo>
                              <a:pt x="277" y="1086"/>
                            </a:lnTo>
                            <a:lnTo>
                              <a:pt x="283" y="1102"/>
                            </a:lnTo>
                            <a:lnTo>
                              <a:pt x="297" y="1120"/>
                            </a:lnTo>
                            <a:lnTo>
                              <a:pt x="311" y="1130"/>
                            </a:lnTo>
                            <a:lnTo>
                              <a:pt x="327" y="1136"/>
                            </a:lnTo>
                            <a:lnTo>
                              <a:pt x="345" y="1140"/>
                            </a:lnTo>
                            <a:lnTo>
                              <a:pt x="369" y="1142"/>
                            </a:lnTo>
                            <a:lnTo>
                              <a:pt x="387" y="1140"/>
                            </a:lnTo>
                            <a:lnTo>
                              <a:pt x="409" y="1134"/>
                            </a:lnTo>
                            <a:lnTo>
                              <a:pt x="427" y="1128"/>
                            </a:lnTo>
                            <a:lnTo>
                              <a:pt x="447" y="1116"/>
                            </a:lnTo>
                            <a:lnTo>
                              <a:pt x="471" y="1100"/>
                            </a:lnTo>
                            <a:lnTo>
                              <a:pt x="485" y="1090"/>
                            </a:lnTo>
                            <a:lnTo>
                              <a:pt x="483" y="1040"/>
                            </a:lnTo>
                            <a:lnTo>
                              <a:pt x="467" y="873"/>
                            </a:lnTo>
                            <a:lnTo>
                              <a:pt x="415" y="777"/>
                            </a:lnTo>
                            <a:lnTo>
                              <a:pt x="401" y="737"/>
                            </a:lnTo>
                            <a:lnTo>
                              <a:pt x="393" y="697"/>
                            </a:lnTo>
                            <a:lnTo>
                              <a:pt x="403" y="675"/>
                            </a:lnTo>
                            <a:lnTo>
                              <a:pt x="415" y="649"/>
                            </a:lnTo>
                            <a:lnTo>
                              <a:pt x="431" y="634"/>
                            </a:lnTo>
                            <a:lnTo>
                              <a:pt x="455" y="624"/>
                            </a:lnTo>
                            <a:lnTo>
                              <a:pt x="477" y="626"/>
                            </a:lnTo>
                            <a:lnTo>
                              <a:pt x="503" y="634"/>
                            </a:lnTo>
                            <a:lnTo>
                              <a:pt x="529" y="653"/>
                            </a:lnTo>
                            <a:lnTo>
                              <a:pt x="539" y="671"/>
                            </a:lnTo>
                            <a:lnTo>
                              <a:pt x="547" y="701"/>
                            </a:lnTo>
                            <a:lnTo>
                              <a:pt x="548" y="729"/>
                            </a:lnTo>
                            <a:lnTo>
                              <a:pt x="543" y="757"/>
                            </a:lnTo>
                            <a:lnTo>
                              <a:pt x="537" y="781"/>
                            </a:lnTo>
                            <a:lnTo>
                              <a:pt x="537" y="799"/>
                            </a:lnTo>
                            <a:lnTo>
                              <a:pt x="548" y="815"/>
                            </a:lnTo>
                            <a:lnTo>
                              <a:pt x="744" y="948"/>
                            </a:lnTo>
                            <a:lnTo>
                              <a:pt x="818" y="940"/>
                            </a:lnTo>
                            <a:lnTo>
                              <a:pt x="904" y="934"/>
                            </a:lnTo>
                            <a:lnTo>
                              <a:pt x="980" y="914"/>
                            </a:lnTo>
                            <a:lnTo>
                              <a:pt x="1012" y="883"/>
                            </a:lnTo>
                            <a:lnTo>
                              <a:pt x="1030" y="865"/>
                            </a:lnTo>
                            <a:lnTo>
                              <a:pt x="1038" y="835"/>
                            </a:lnTo>
                            <a:lnTo>
                              <a:pt x="1044" y="801"/>
                            </a:lnTo>
                            <a:lnTo>
                              <a:pt x="1050" y="743"/>
                            </a:lnTo>
                            <a:lnTo>
                              <a:pt x="1032" y="705"/>
                            </a:lnTo>
                            <a:lnTo>
                              <a:pt x="1024" y="610"/>
                            </a:lnTo>
                            <a:lnTo>
                              <a:pt x="994" y="478"/>
                            </a:lnTo>
                            <a:lnTo>
                              <a:pt x="970" y="377"/>
                            </a:lnTo>
                            <a:lnTo>
                              <a:pt x="922" y="277"/>
                            </a:lnTo>
                            <a:lnTo>
                              <a:pt x="880" y="191"/>
                            </a:lnTo>
                            <a:lnTo>
                              <a:pt x="856" y="149"/>
                            </a:lnTo>
                            <a:lnTo>
                              <a:pt x="820" y="100"/>
                            </a:lnTo>
                            <a:lnTo>
                              <a:pt x="790" y="74"/>
                            </a:lnTo>
                            <a:lnTo>
                              <a:pt x="728" y="42"/>
                            </a:lnTo>
                            <a:lnTo>
                              <a:pt x="674" y="18"/>
                            </a:lnTo>
                            <a:lnTo>
                              <a:pt x="614" y="4"/>
                            </a:lnTo>
                            <a:lnTo>
                              <a:pt x="556" y="0"/>
                            </a:lnTo>
                            <a:lnTo>
                              <a:pt x="503" y="0"/>
                            </a:lnTo>
                            <a:close/>
                          </a:path>
                        </a:pathLst>
                      </a:custGeom>
                      <a:solidFill>
                        <a:srgbClr val="5F3F1F"/>
                      </a:solidFill>
                      <a:ln w="9525">
                        <a:noFill/>
                        <a:round/>
                        <a:headEnd/>
                        <a:tailEnd/>
                      </a:ln>
                    </p:spPr>
                    <p:txBody>
                      <a:bodyPr/>
                      <a:lstStyle/>
                      <a:p>
                        <a:endParaRPr lang="en-GB"/>
                      </a:p>
                    </p:txBody>
                  </p:sp>
                  <p:sp>
                    <p:nvSpPr>
                      <p:cNvPr id="364632" name="Freeform 88"/>
                      <p:cNvSpPr>
                        <a:spLocks/>
                      </p:cNvSpPr>
                      <p:nvPr/>
                    </p:nvSpPr>
                    <p:spPr bwMode="auto">
                      <a:xfrm>
                        <a:off x="3524" y="2416"/>
                        <a:ext cx="45" cy="32"/>
                      </a:xfrm>
                      <a:custGeom>
                        <a:avLst/>
                        <a:gdLst/>
                        <a:ahLst/>
                        <a:cxnLst>
                          <a:cxn ang="0">
                            <a:pos x="4" y="0"/>
                          </a:cxn>
                          <a:cxn ang="0">
                            <a:pos x="2" y="12"/>
                          </a:cxn>
                          <a:cxn ang="0">
                            <a:pos x="0" y="30"/>
                          </a:cxn>
                          <a:cxn ang="0">
                            <a:pos x="6" y="40"/>
                          </a:cxn>
                          <a:cxn ang="0">
                            <a:pos x="18" y="48"/>
                          </a:cxn>
                          <a:cxn ang="0">
                            <a:pos x="38" y="52"/>
                          </a:cxn>
                          <a:cxn ang="0">
                            <a:pos x="58" y="54"/>
                          </a:cxn>
                          <a:cxn ang="0">
                            <a:pos x="80" y="60"/>
                          </a:cxn>
                          <a:cxn ang="0">
                            <a:pos x="90" y="64"/>
                          </a:cxn>
                          <a:cxn ang="0">
                            <a:pos x="90" y="50"/>
                          </a:cxn>
                          <a:cxn ang="0">
                            <a:pos x="70" y="32"/>
                          </a:cxn>
                          <a:cxn ang="0">
                            <a:pos x="52" y="20"/>
                          </a:cxn>
                          <a:cxn ang="0">
                            <a:pos x="32" y="10"/>
                          </a:cxn>
                          <a:cxn ang="0">
                            <a:pos x="22" y="6"/>
                          </a:cxn>
                          <a:cxn ang="0">
                            <a:pos x="4" y="0"/>
                          </a:cxn>
                        </a:cxnLst>
                        <a:rect l="0" t="0" r="r" b="b"/>
                        <a:pathLst>
                          <a:path w="90" h="64">
                            <a:moveTo>
                              <a:pt x="4" y="0"/>
                            </a:moveTo>
                            <a:lnTo>
                              <a:pt x="2" y="12"/>
                            </a:lnTo>
                            <a:lnTo>
                              <a:pt x="0" y="30"/>
                            </a:lnTo>
                            <a:lnTo>
                              <a:pt x="6" y="40"/>
                            </a:lnTo>
                            <a:lnTo>
                              <a:pt x="18" y="48"/>
                            </a:lnTo>
                            <a:lnTo>
                              <a:pt x="38" y="52"/>
                            </a:lnTo>
                            <a:lnTo>
                              <a:pt x="58" y="54"/>
                            </a:lnTo>
                            <a:lnTo>
                              <a:pt x="80" y="60"/>
                            </a:lnTo>
                            <a:lnTo>
                              <a:pt x="90" y="64"/>
                            </a:lnTo>
                            <a:lnTo>
                              <a:pt x="90" y="50"/>
                            </a:lnTo>
                            <a:lnTo>
                              <a:pt x="70" y="32"/>
                            </a:lnTo>
                            <a:lnTo>
                              <a:pt x="52" y="20"/>
                            </a:lnTo>
                            <a:lnTo>
                              <a:pt x="32" y="10"/>
                            </a:lnTo>
                            <a:lnTo>
                              <a:pt x="22" y="6"/>
                            </a:lnTo>
                            <a:lnTo>
                              <a:pt x="4" y="0"/>
                            </a:lnTo>
                            <a:close/>
                          </a:path>
                        </a:pathLst>
                      </a:custGeom>
                      <a:solidFill>
                        <a:srgbClr val="5F3F1F"/>
                      </a:solidFill>
                      <a:ln w="9525">
                        <a:noFill/>
                        <a:round/>
                        <a:headEnd/>
                        <a:tailEnd/>
                      </a:ln>
                    </p:spPr>
                    <p:txBody>
                      <a:bodyPr/>
                      <a:lstStyle/>
                      <a:p>
                        <a:endParaRPr lang="en-GB"/>
                      </a:p>
                    </p:txBody>
                  </p:sp>
                  <p:sp>
                    <p:nvSpPr>
                      <p:cNvPr id="364633" name="Freeform 89"/>
                      <p:cNvSpPr>
                        <a:spLocks/>
                      </p:cNvSpPr>
                      <p:nvPr/>
                    </p:nvSpPr>
                    <p:spPr bwMode="auto">
                      <a:xfrm>
                        <a:off x="3541" y="2453"/>
                        <a:ext cx="27" cy="11"/>
                      </a:xfrm>
                      <a:custGeom>
                        <a:avLst/>
                        <a:gdLst/>
                        <a:ahLst/>
                        <a:cxnLst>
                          <a:cxn ang="0">
                            <a:pos x="30" y="0"/>
                          </a:cxn>
                          <a:cxn ang="0">
                            <a:pos x="24" y="10"/>
                          </a:cxn>
                          <a:cxn ang="0">
                            <a:pos x="14" y="14"/>
                          </a:cxn>
                          <a:cxn ang="0">
                            <a:pos x="0" y="16"/>
                          </a:cxn>
                          <a:cxn ang="0">
                            <a:pos x="16" y="22"/>
                          </a:cxn>
                          <a:cxn ang="0">
                            <a:pos x="40" y="22"/>
                          </a:cxn>
                          <a:cxn ang="0">
                            <a:pos x="54" y="22"/>
                          </a:cxn>
                          <a:cxn ang="0">
                            <a:pos x="30" y="0"/>
                          </a:cxn>
                        </a:cxnLst>
                        <a:rect l="0" t="0" r="r" b="b"/>
                        <a:pathLst>
                          <a:path w="54" h="22">
                            <a:moveTo>
                              <a:pt x="30" y="0"/>
                            </a:moveTo>
                            <a:lnTo>
                              <a:pt x="24" y="10"/>
                            </a:lnTo>
                            <a:lnTo>
                              <a:pt x="14" y="14"/>
                            </a:lnTo>
                            <a:lnTo>
                              <a:pt x="0" y="16"/>
                            </a:lnTo>
                            <a:lnTo>
                              <a:pt x="16" y="22"/>
                            </a:lnTo>
                            <a:lnTo>
                              <a:pt x="40" y="22"/>
                            </a:lnTo>
                            <a:lnTo>
                              <a:pt x="54" y="22"/>
                            </a:lnTo>
                            <a:lnTo>
                              <a:pt x="30" y="0"/>
                            </a:lnTo>
                            <a:close/>
                          </a:path>
                        </a:pathLst>
                      </a:custGeom>
                      <a:solidFill>
                        <a:srgbClr val="5F3F1F"/>
                      </a:solidFill>
                      <a:ln w="9525">
                        <a:noFill/>
                        <a:round/>
                        <a:headEnd/>
                        <a:tailEnd/>
                      </a:ln>
                    </p:spPr>
                    <p:txBody>
                      <a:bodyPr/>
                      <a:lstStyle/>
                      <a:p>
                        <a:endParaRPr lang="en-GB"/>
                      </a:p>
                    </p:txBody>
                  </p:sp>
                  <p:sp>
                    <p:nvSpPr>
                      <p:cNvPr id="364634" name="Freeform 90"/>
                      <p:cNvSpPr>
                        <a:spLocks/>
                      </p:cNvSpPr>
                      <p:nvPr/>
                    </p:nvSpPr>
                    <p:spPr bwMode="auto">
                      <a:xfrm>
                        <a:off x="3564" y="2543"/>
                        <a:ext cx="50" cy="59"/>
                      </a:xfrm>
                      <a:custGeom>
                        <a:avLst/>
                        <a:gdLst/>
                        <a:ahLst/>
                        <a:cxnLst>
                          <a:cxn ang="0">
                            <a:pos x="16" y="2"/>
                          </a:cxn>
                          <a:cxn ang="0">
                            <a:pos x="6" y="18"/>
                          </a:cxn>
                          <a:cxn ang="0">
                            <a:pos x="2" y="30"/>
                          </a:cxn>
                          <a:cxn ang="0">
                            <a:pos x="0" y="44"/>
                          </a:cxn>
                          <a:cxn ang="0">
                            <a:pos x="0" y="58"/>
                          </a:cxn>
                          <a:cxn ang="0">
                            <a:pos x="4" y="75"/>
                          </a:cxn>
                          <a:cxn ang="0">
                            <a:pos x="8" y="89"/>
                          </a:cxn>
                          <a:cxn ang="0">
                            <a:pos x="16" y="97"/>
                          </a:cxn>
                          <a:cxn ang="0">
                            <a:pos x="24" y="103"/>
                          </a:cxn>
                          <a:cxn ang="0">
                            <a:pos x="36" y="103"/>
                          </a:cxn>
                          <a:cxn ang="0">
                            <a:pos x="50" y="103"/>
                          </a:cxn>
                          <a:cxn ang="0">
                            <a:pos x="74" y="107"/>
                          </a:cxn>
                          <a:cxn ang="0">
                            <a:pos x="100" y="117"/>
                          </a:cxn>
                          <a:cxn ang="0">
                            <a:pos x="100" y="103"/>
                          </a:cxn>
                          <a:cxn ang="0">
                            <a:pos x="92" y="85"/>
                          </a:cxn>
                          <a:cxn ang="0">
                            <a:pos x="90" y="66"/>
                          </a:cxn>
                          <a:cxn ang="0">
                            <a:pos x="78" y="48"/>
                          </a:cxn>
                          <a:cxn ang="0">
                            <a:pos x="70" y="38"/>
                          </a:cxn>
                          <a:cxn ang="0">
                            <a:pos x="58" y="26"/>
                          </a:cxn>
                          <a:cxn ang="0">
                            <a:pos x="48" y="16"/>
                          </a:cxn>
                          <a:cxn ang="0">
                            <a:pos x="40" y="8"/>
                          </a:cxn>
                          <a:cxn ang="0">
                            <a:pos x="34" y="0"/>
                          </a:cxn>
                          <a:cxn ang="0">
                            <a:pos x="16" y="2"/>
                          </a:cxn>
                        </a:cxnLst>
                        <a:rect l="0" t="0" r="r" b="b"/>
                        <a:pathLst>
                          <a:path w="100" h="117">
                            <a:moveTo>
                              <a:pt x="16" y="2"/>
                            </a:moveTo>
                            <a:lnTo>
                              <a:pt x="6" y="18"/>
                            </a:lnTo>
                            <a:lnTo>
                              <a:pt x="2" y="30"/>
                            </a:lnTo>
                            <a:lnTo>
                              <a:pt x="0" y="44"/>
                            </a:lnTo>
                            <a:lnTo>
                              <a:pt x="0" y="58"/>
                            </a:lnTo>
                            <a:lnTo>
                              <a:pt x="4" y="75"/>
                            </a:lnTo>
                            <a:lnTo>
                              <a:pt x="8" y="89"/>
                            </a:lnTo>
                            <a:lnTo>
                              <a:pt x="16" y="97"/>
                            </a:lnTo>
                            <a:lnTo>
                              <a:pt x="24" y="103"/>
                            </a:lnTo>
                            <a:lnTo>
                              <a:pt x="36" y="103"/>
                            </a:lnTo>
                            <a:lnTo>
                              <a:pt x="50" y="103"/>
                            </a:lnTo>
                            <a:lnTo>
                              <a:pt x="74" y="107"/>
                            </a:lnTo>
                            <a:lnTo>
                              <a:pt x="100" y="117"/>
                            </a:lnTo>
                            <a:lnTo>
                              <a:pt x="100" y="103"/>
                            </a:lnTo>
                            <a:lnTo>
                              <a:pt x="92" y="85"/>
                            </a:lnTo>
                            <a:lnTo>
                              <a:pt x="90" y="66"/>
                            </a:lnTo>
                            <a:lnTo>
                              <a:pt x="78" y="48"/>
                            </a:lnTo>
                            <a:lnTo>
                              <a:pt x="70" y="38"/>
                            </a:lnTo>
                            <a:lnTo>
                              <a:pt x="58" y="26"/>
                            </a:lnTo>
                            <a:lnTo>
                              <a:pt x="48" y="16"/>
                            </a:lnTo>
                            <a:lnTo>
                              <a:pt x="40" y="8"/>
                            </a:lnTo>
                            <a:lnTo>
                              <a:pt x="34" y="0"/>
                            </a:lnTo>
                            <a:lnTo>
                              <a:pt x="16" y="2"/>
                            </a:lnTo>
                            <a:close/>
                          </a:path>
                        </a:pathLst>
                      </a:custGeom>
                      <a:solidFill>
                        <a:srgbClr val="5F3F1F"/>
                      </a:solidFill>
                      <a:ln w="9525">
                        <a:noFill/>
                        <a:round/>
                        <a:headEnd/>
                        <a:tailEnd/>
                      </a:ln>
                    </p:spPr>
                    <p:txBody>
                      <a:bodyPr/>
                      <a:lstStyle/>
                      <a:p>
                        <a:endParaRPr lang="en-GB"/>
                      </a:p>
                    </p:txBody>
                  </p:sp>
                  <p:sp>
                    <p:nvSpPr>
                      <p:cNvPr id="364635" name="Freeform 91"/>
                      <p:cNvSpPr>
                        <a:spLocks/>
                      </p:cNvSpPr>
                      <p:nvPr/>
                    </p:nvSpPr>
                    <p:spPr bwMode="auto">
                      <a:xfrm>
                        <a:off x="3480" y="2226"/>
                        <a:ext cx="120" cy="123"/>
                      </a:xfrm>
                      <a:custGeom>
                        <a:avLst/>
                        <a:gdLst/>
                        <a:ahLst/>
                        <a:cxnLst>
                          <a:cxn ang="0">
                            <a:pos x="239" y="0"/>
                          </a:cxn>
                          <a:cxn ang="0">
                            <a:pos x="197" y="18"/>
                          </a:cxn>
                          <a:cxn ang="0">
                            <a:pos x="163" y="24"/>
                          </a:cxn>
                          <a:cxn ang="0">
                            <a:pos x="129" y="34"/>
                          </a:cxn>
                          <a:cxn ang="0">
                            <a:pos x="99" y="46"/>
                          </a:cxn>
                          <a:cxn ang="0">
                            <a:pos x="69" y="60"/>
                          </a:cxn>
                          <a:cxn ang="0">
                            <a:pos x="45" y="80"/>
                          </a:cxn>
                          <a:cxn ang="0">
                            <a:pos x="29" y="100"/>
                          </a:cxn>
                          <a:cxn ang="0">
                            <a:pos x="17" y="118"/>
                          </a:cxn>
                          <a:cxn ang="0">
                            <a:pos x="7" y="136"/>
                          </a:cxn>
                          <a:cxn ang="0">
                            <a:pos x="0" y="156"/>
                          </a:cxn>
                          <a:cxn ang="0">
                            <a:pos x="11" y="142"/>
                          </a:cxn>
                          <a:cxn ang="0">
                            <a:pos x="11" y="166"/>
                          </a:cxn>
                          <a:cxn ang="0">
                            <a:pos x="11" y="201"/>
                          </a:cxn>
                          <a:cxn ang="0">
                            <a:pos x="17" y="221"/>
                          </a:cxn>
                          <a:cxn ang="0">
                            <a:pos x="29" y="247"/>
                          </a:cxn>
                          <a:cxn ang="0">
                            <a:pos x="41" y="203"/>
                          </a:cxn>
                          <a:cxn ang="0">
                            <a:pos x="53" y="162"/>
                          </a:cxn>
                          <a:cxn ang="0">
                            <a:pos x="69" y="124"/>
                          </a:cxn>
                          <a:cxn ang="0">
                            <a:pos x="89" y="90"/>
                          </a:cxn>
                          <a:cxn ang="0">
                            <a:pos x="113" y="68"/>
                          </a:cxn>
                          <a:cxn ang="0">
                            <a:pos x="135" y="50"/>
                          </a:cxn>
                          <a:cxn ang="0">
                            <a:pos x="165" y="36"/>
                          </a:cxn>
                          <a:cxn ang="0">
                            <a:pos x="239" y="0"/>
                          </a:cxn>
                        </a:cxnLst>
                        <a:rect l="0" t="0" r="r" b="b"/>
                        <a:pathLst>
                          <a:path w="239" h="247">
                            <a:moveTo>
                              <a:pt x="239" y="0"/>
                            </a:moveTo>
                            <a:lnTo>
                              <a:pt x="197" y="18"/>
                            </a:lnTo>
                            <a:lnTo>
                              <a:pt x="163" y="24"/>
                            </a:lnTo>
                            <a:lnTo>
                              <a:pt x="129" y="34"/>
                            </a:lnTo>
                            <a:lnTo>
                              <a:pt x="99" y="46"/>
                            </a:lnTo>
                            <a:lnTo>
                              <a:pt x="69" y="60"/>
                            </a:lnTo>
                            <a:lnTo>
                              <a:pt x="45" y="80"/>
                            </a:lnTo>
                            <a:lnTo>
                              <a:pt x="29" y="100"/>
                            </a:lnTo>
                            <a:lnTo>
                              <a:pt x="17" y="118"/>
                            </a:lnTo>
                            <a:lnTo>
                              <a:pt x="7" y="136"/>
                            </a:lnTo>
                            <a:lnTo>
                              <a:pt x="0" y="156"/>
                            </a:lnTo>
                            <a:lnTo>
                              <a:pt x="11" y="142"/>
                            </a:lnTo>
                            <a:lnTo>
                              <a:pt x="11" y="166"/>
                            </a:lnTo>
                            <a:lnTo>
                              <a:pt x="11" y="201"/>
                            </a:lnTo>
                            <a:lnTo>
                              <a:pt x="17" y="221"/>
                            </a:lnTo>
                            <a:lnTo>
                              <a:pt x="29" y="247"/>
                            </a:lnTo>
                            <a:lnTo>
                              <a:pt x="41" y="203"/>
                            </a:lnTo>
                            <a:lnTo>
                              <a:pt x="53" y="162"/>
                            </a:lnTo>
                            <a:lnTo>
                              <a:pt x="69" y="124"/>
                            </a:lnTo>
                            <a:lnTo>
                              <a:pt x="89" y="90"/>
                            </a:lnTo>
                            <a:lnTo>
                              <a:pt x="113" y="68"/>
                            </a:lnTo>
                            <a:lnTo>
                              <a:pt x="135" y="50"/>
                            </a:lnTo>
                            <a:lnTo>
                              <a:pt x="165" y="36"/>
                            </a:lnTo>
                            <a:lnTo>
                              <a:pt x="239" y="0"/>
                            </a:lnTo>
                            <a:close/>
                          </a:path>
                        </a:pathLst>
                      </a:custGeom>
                      <a:solidFill>
                        <a:srgbClr val="7F5F3F"/>
                      </a:solidFill>
                      <a:ln w="9525">
                        <a:noFill/>
                        <a:round/>
                        <a:headEnd/>
                        <a:tailEnd/>
                      </a:ln>
                    </p:spPr>
                    <p:txBody>
                      <a:bodyPr/>
                      <a:lstStyle/>
                      <a:p>
                        <a:endParaRPr lang="en-GB"/>
                      </a:p>
                    </p:txBody>
                  </p:sp>
                </p:grpSp>
              </p:grpSp>
              <p:sp>
                <p:nvSpPr>
                  <p:cNvPr id="364636" name="Freeform 92"/>
                  <p:cNvSpPr>
                    <a:spLocks/>
                  </p:cNvSpPr>
                  <p:nvPr/>
                </p:nvSpPr>
                <p:spPr bwMode="auto">
                  <a:xfrm>
                    <a:off x="3763" y="2580"/>
                    <a:ext cx="149" cy="323"/>
                  </a:xfrm>
                  <a:custGeom>
                    <a:avLst/>
                    <a:gdLst/>
                    <a:ahLst/>
                    <a:cxnLst>
                      <a:cxn ang="0">
                        <a:pos x="300" y="0"/>
                      </a:cxn>
                      <a:cxn ang="0">
                        <a:pos x="66" y="419"/>
                      </a:cxn>
                      <a:cxn ang="0">
                        <a:pos x="0" y="646"/>
                      </a:cxn>
                      <a:cxn ang="0">
                        <a:pos x="102" y="395"/>
                      </a:cxn>
                      <a:cxn ang="0">
                        <a:pos x="300" y="0"/>
                      </a:cxn>
                    </a:cxnLst>
                    <a:rect l="0" t="0" r="r" b="b"/>
                    <a:pathLst>
                      <a:path w="300" h="646">
                        <a:moveTo>
                          <a:pt x="300" y="0"/>
                        </a:moveTo>
                        <a:lnTo>
                          <a:pt x="66" y="419"/>
                        </a:lnTo>
                        <a:lnTo>
                          <a:pt x="0" y="646"/>
                        </a:lnTo>
                        <a:lnTo>
                          <a:pt x="102" y="395"/>
                        </a:lnTo>
                        <a:lnTo>
                          <a:pt x="300" y="0"/>
                        </a:lnTo>
                        <a:close/>
                      </a:path>
                    </a:pathLst>
                  </a:custGeom>
                  <a:solidFill>
                    <a:srgbClr val="3F3F3F"/>
                  </a:solidFill>
                  <a:ln w="9525">
                    <a:noFill/>
                    <a:round/>
                    <a:headEnd/>
                    <a:tailEnd/>
                  </a:ln>
                </p:spPr>
                <p:txBody>
                  <a:bodyPr/>
                  <a:lstStyle/>
                  <a:p>
                    <a:endParaRPr lang="en-GB"/>
                  </a:p>
                </p:txBody>
              </p:sp>
              <p:sp>
                <p:nvSpPr>
                  <p:cNvPr id="364637" name="Freeform 93"/>
                  <p:cNvSpPr>
                    <a:spLocks/>
                  </p:cNvSpPr>
                  <p:nvPr/>
                </p:nvSpPr>
                <p:spPr bwMode="auto">
                  <a:xfrm>
                    <a:off x="3613" y="2805"/>
                    <a:ext cx="57" cy="143"/>
                  </a:xfrm>
                  <a:custGeom>
                    <a:avLst/>
                    <a:gdLst/>
                    <a:ahLst/>
                    <a:cxnLst>
                      <a:cxn ang="0">
                        <a:pos x="60" y="0"/>
                      </a:cxn>
                      <a:cxn ang="0">
                        <a:pos x="62" y="219"/>
                      </a:cxn>
                      <a:cxn ang="0">
                        <a:pos x="114" y="285"/>
                      </a:cxn>
                      <a:cxn ang="0">
                        <a:pos x="38" y="227"/>
                      </a:cxn>
                      <a:cxn ang="0">
                        <a:pos x="0" y="261"/>
                      </a:cxn>
                      <a:cxn ang="0">
                        <a:pos x="24" y="179"/>
                      </a:cxn>
                      <a:cxn ang="0">
                        <a:pos x="36" y="46"/>
                      </a:cxn>
                      <a:cxn ang="0">
                        <a:pos x="60" y="0"/>
                      </a:cxn>
                    </a:cxnLst>
                    <a:rect l="0" t="0" r="r" b="b"/>
                    <a:pathLst>
                      <a:path w="114" h="285">
                        <a:moveTo>
                          <a:pt x="60" y="0"/>
                        </a:moveTo>
                        <a:lnTo>
                          <a:pt x="62" y="219"/>
                        </a:lnTo>
                        <a:lnTo>
                          <a:pt x="114" y="285"/>
                        </a:lnTo>
                        <a:lnTo>
                          <a:pt x="38" y="227"/>
                        </a:lnTo>
                        <a:lnTo>
                          <a:pt x="0" y="261"/>
                        </a:lnTo>
                        <a:lnTo>
                          <a:pt x="24" y="179"/>
                        </a:lnTo>
                        <a:lnTo>
                          <a:pt x="36" y="46"/>
                        </a:lnTo>
                        <a:lnTo>
                          <a:pt x="60" y="0"/>
                        </a:lnTo>
                        <a:close/>
                      </a:path>
                    </a:pathLst>
                  </a:custGeom>
                  <a:solidFill>
                    <a:srgbClr val="3F3F3F"/>
                  </a:solidFill>
                  <a:ln w="9525">
                    <a:noFill/>
                    <a:round/>
                    <a:headEnd/>
                    <a:tailEnd/>
                  </a:ln>
                </p:spPr>
                <p:txBody>
                  <a:bodyPr/>
                  <a:lstStyle/>
                  <a:p>
                    <a:endParaRPr lang="en-GB"/>
                  </a:p>
                </p:txBody>
              </p:sp>
            </p:grpSp>
            <p:sp>
              <p:nvSpPr>
                <p:cNvPr id="364638" name="Freeform 94"/>
                <p:cNvSpPr>
                  <a:spLocks/>
                </p:cNvSpPr>
                <p:nvPr/>
              </p:nvSpPr>
              <p:spPr bwMode="auto">
                <a:xfrm>
                  <a:off x="3550" y="3007"/>
                  <a:ext cx="87" cy="153"/>
                </a:xfrm>
                <a:custGeom>
                  <a:avLst/>
                  <a:gdLst/>
                  <a:ahLst/>
                  <a:cxnLst>
                    <a:cxn ang="0">
                      <a:pos x="104" y="0"/>
                    </a:cxn>
                    <a:cxn ang="0">
                      <a:pos x="170" y="158"/>
                    </a:cxn>
                    <a:cxn ang="0">
                      <a:pos x="174" y="307"/>
                    </a:cxn>
                    <a:cxn ang="0">
                      <a:pos x="144" y="140"/>
                    </a:cxn>
                    <a:cxn ang="0">
                      <a:pos x="102" y="68"/>
                    </a:cxn>
                    <a:cxn ang="0">
                      <a:pos x="0" y="130"/>
                    </a:cxn>
                    <a:cxn ang="0">
                      <a:pos x="62" y="76"/>
                    </a:cxn>
                    <a:cxn ang="0">
                      <a:pos x="104" y="0"/>
                    </a:cxn>
                  </a:cxnLst>
                  <a:rect l="0" t="0" r="r" b="b"/>
                  <a:pathLst>
                    <a:path w="174" h="307">
                      <a:moveTo>
                        <a:pt x="104" y="0"/>
                      </a:moveTo>
                      <a:lnTo>
                        <a:pt x="170" y="158"/>
                      </a:lnTo>
                      <a:lnTo>
                        <a:pt x="174" y="307"/>
                      </a:lnTo>
                      <a:lnTo>
                        <a:pt x="144" y="140"/>
                      </a:lnTo>
                      <a:lnTo>
                        <a:pt x="102" y="68"/>
                      </a:lnTo>
                      <a:lnTo>
                        <a:pt x="0" y="130"/>
                      </a:lnTo>
                      <a:lnTo>
                        <a:pt x="62" y="76"/>
                      </a:lnTo>
                      <a:lnTo>
                        <a:pt x="104" y="0"/>
                      </a:lnTo>
                      <a:close/>
                    </a:path>
                  </a:pathLst>
                </a:custGeom>
                <a:solidFill>
                  <a:srgbClr val="3F3F3F"/>
                </a:solidFill>
                <a:ln w="9525">
                  <a:noFill/>
                  <a:round/>
                  <a:headEnd/>
                  <a:tailEnd/>
                </a:ln>
              </p:spPr>
              <p:txBody>
                <a:bodyPr/>
                <a:lstStyle/>
                <a:p>
                  <a:endParaRPr lang="en-GB"/>
                </a:p>
              </p:txBody>
            </p:sp>
          </p:grpSp>
          <p:sp>
            <p:nvSpPr>
              <p:cNvPr id="364639" name="Freeform 95"/>
              <p:cNvSpPr>
                <a:spLocks/>
              </p:cNvSpPr>
              <p:nvPr/>
            </p:nvSpPr>
            <p:spPr bwMode="auto">
              <a:xfrm>
                <a:off x="3100" y="3254"/>
                <a:ext cx="62" cy="101"/>
              </a:xfrm>
              <a:custGeom>
                <a:avLst/>
                <a:gdLst/>
                <a:ahLst/>
                <a:cxnLst>
                  <a:cxn ang="0">
                    <a:pos x="88" y="0"/>
                  </a:cxn>
                  <a:cxn ang="0">
                    <a:pos x="4" y="166"/>
                  </a:cxn>
                  <a:cxn ang="0">
                    <a:pos x="0" y="204"/>
                  </a:cxn>
                  <a:cxn ang="0">
                    <a:pos x="30" y="178"/>
                  </a:cxn>
                  <a:cxn ang="0">
                    <a:pos x="124" y="10"/>
                  </a:cxn>
                  <a:cxn ang="0">
                    <a:pos x="110" y="8"/>
                  </a:cxn>
                  <a:cxn ang="0">
                    <a:pos x="96" y="4"/>
                  </a:cxn>
                  <a:cxn ang="0">
                    <a:pos x="88" y="0"/>
                  </a:cxn>
                </a:cxnLst>
                <a:rect l="0" t="0" r="r" b="b"/>
                <a:pathLst>
                  <a:path w="124" h="204">
                    <a:moveTo>
                      <a:pt x="88" y="0"/>
                    </a:moveTo>
                    <a:lnTo>
                      <a:pt x="4" y="166"/>
                    </a:lnTo>
                    <a:lnTo>
                      <a:pt x="0" y="204"/>
                    </a:lnTo>
                    <a:lnTo>
                      <a:pt x="30" y="178"/>
                    </a:lnTo>
                    <a:lnTo>
                      <a:pt x="124" y="10"/>
                    </a:lnTo>
                    <a:lnTo>
                      <a:pt x="110" y="8"/>
                    </a:lnTo>
                    <a:lnTo>
                      <a:pt x="96" y="4"/>
                    </a:lnTo>
                    <a:lnTo>
                      <a:pt x="88" y="0"/>
                    </a:lnTo>
                    <a:close/>
                  </a:path>
                </a:pathLst>
              </a:custGeom>
              <a:solidFill>
                <a:srgbClr val="3F3F3F"/>
              </a:solidFill>
              <a:ln w="9525">
                <a:noFill/>
                <a:round/>
                <a:headEnd/>
                <a:tailEnd/>
              </a:ln>
            </p:spPr>
            <p:txBody>
              <a:bodyPr/>
              <a:lstStyle/>
              <a:p>
                <a:endParaRPr lang="en-GB"/>
              </a:p>
            </p:txBody>
          </p:sp>
          <p:grpSp>
            <p:nvGrpSpPr>
              <p:cNvPr id="364640" name="Group 96"/>
              <p:cNvGrpSpPr>
                <a:grpSpLocks/>
              </p:cNvGrpSpPr>
              <p:nvPr/>
            </p:nvGrpSpPr>
            <p:grpSpPr bwMode="auto">
              <a:xfrm>
                <a:off x="3096" y="3148"/>
                <a:ext cx="232" cy="199"/>
                <a:chOff x="3096" y="3148"/>
                <a:chExt cx="232" cy="199"/>
              </a:xfrm>
            </p:grpSpPr>
            <p:grpSp>
              <p:nvGrpSpPr>
                <p:cNvPr id="364641" name="Group 97"/>
                <p:cNvGrpSpPr>
                  <a:grpSpLocks/>
                </p:cNvGrpSpPr>
                <p:nvPr/>
              </p:nvGrpSpPr>
              <p:grpSpPr bwMode="auto">
                <a:xfrm>
                  <a:off x="3096" y="3148"/>
                  <a:ext cx="219" cy="199"/>
                  <a:chOff x="3096" y="3148"/>
                  <a:chExt cx="219" cy="199"/>
                </a:xfrm>
              </p:grpSpPr>
              <p:sp>
                <p:nvSpPr>
                  <p:cNvPr id="364642" name="Freeform 98"/>
                  <p:cNvSpPr>
                    <a:spLocks/>
                  </p:cNvSpPr>
                  <p:nvPr/>
                </p:nvSpPr>
                <p:spPr bwMode="auto">
                  <a:xfrm>
                    <a:off x="3096" y="3170"/>
                    <a:ext cx="219" cy="177"/>
                  </a:xfrm>
                  <a:custGeom>
                    <a:avLst/>
                    <a:gdLst/>
                    <a:ahLst/>
                    <a:cxnLst>
                      <a:cxn ang="0">
                        <a:pos x="323" y="48"/>
                      </a:cxn>
                      <a:cxn ang="0">
                        <a:pos x="297" y="54"/>
                      </a:cxn>
                      <a:cxn ang="0">
                        <a:pos x="275" y="42"/>
                      </a:cxn>
                      <a:cxn ang="0">
                        <a:pos x="248" y="28"/>
                      </a:cxn>
                      <a:cxn ang="0">
                        <a:pos x="220" y="18"/>
                      </a:cxn>
                      <a:cxn ang="0">
                        <a:pos x="176" y="6"/>
                      </a:cxn>
                      <a:cxn ang="0">
                        <a:pos x="152" y="0"/>
                      </a:cxn>
                      <a:cxn ang="0">
                        <a:pos x="68" y="20"/>
                      </a:cxn>
                      <a:cxn ang="0">
                        <a:pos x="54" y="28"/>
                      </a:cxn>
                      <a:cxn ang="0">
                        <a:pos x="42" y="36"/>
                      </a:cxn>
                      <a:cxn ang="0">
                        <a:pos x="32" y="52"/>
                      </a:cxn>
                      <a:cxn ang="0">
                        <a:pos x="24" y="74"/>
                      </a:cxn>
                      <a:cxn ang="0">
                        <a:pos x="16" y="108"/>
                      </a:cxn>
                      <a:cxn ang="0">
                        <a:pos x="8" y="151"/>
                      </a:cxn>
                      <a:cxn ang="0">
                        <a:pos x="6" y="191"/>
                      </a:cxn>
                      <a:cxn ang="0">
                        <a:pos x="0" y="219"/>
                      </a:cxn>
                      <a:cxn ang="0">
                        <a:pos x="0" y="237"/>
                      </a:cxn>
                      <a:cxn ang="0">
                        <a:pos x="6" y="251"/>
                      </a:cxn>
                      <a:cxn ang="0">
                        <a:pos x="8" y="263"/>
                      </a:cxn>
                      <a:cxn ang="0">
                        <a:pos x="18" y="279"/>
                      </a:cxn>
                      <a:cxn ang="0">
                        <a:pos x="56" y="319"/>
                      </a:cxn>
                      <a:cxn ang="0">
                        <a:pos x="74" y="329"/>
                      </a:cxn>
                      <a:cxn ang="0">
                        <a:pos x="106" y="345"/>
                      </a:cxn>
                      <a:cxn ang="0">
                        <a:pos x="126" y="355"/>
                      </a:cxn>
                      <a:cxn ang="0">
                        <a:pos x="142" y="347"/>
                      </a:cxn>
                      <a:cxn ang="0">
                        <a:pos x="146" y="335"/>
                      </a:cxn>
                      <a:cxn ang="0">
                        <a:pos x="164" y="335"/>
                      </a:cxn>
                      <a:cxn ang="0">
                        <a:pos x="182" y="335"/>
                      </a:cxn>
                      <a:cxn ang="0">
                        <a:pos x="206" y="341"/>
                      </a:cxn>
                      <a:cxn ang="0">
                        <a:pos x="220" y="343"/>
                      </a:cxn>
                      <a:cxn ang="0">
                        <a:pos x="226" y="329"/>
                      </a:cxn>
                      <a:cxn ang="0">
                        <a:pos x="230" y="319"/>
                      </a:cxn>
                      <a:cxn ang="0">
                        <a:pos x="244" y="323"/>
                      </a:cxn>
                      <a:cxn ang="0">
                        <a:pos x="259" y="323"/>
                      </a:cxn>
                      <a:cxn ang="0">
                        <a:pos x="265" y="313"/>
                      </a:cxn>
                      <a:cxn ang="0">
                        <a:pos x="271" y="301"/>
                      </a:cxn>
                      <a:cxn ang="0">
                        <a:pos x="275" y="285"/>
                      </a:cxn>
                      <a:cxn ang="0">
                        <a:pos x="301" y="287"/>
                      </a:cxn>
                      <a:cxn ang="0">
                        <a:pos x="325" y="287"/>
                      </a:cxn>
                      <a:cxn ang="0">
                        <a:pos x="341" y="281"/>
                      </a:cxn>
                      <a:cxn ang="0">
                        <a:pos x="357" y="273"/>
                      </a:cxn>
                      <a:cxn ang="0">
                        <a:pos x="369" y="261"/>
                      </a:cxn>
                      <a:cxn ang="0">
                        <a:pos x="383" y="245"/>
                      </a:cxn>
                      <a:cxn ang="0">
                        <a:pos x="427" y="235"/>
                      </a:cxn>
                      <a:cxn ang="0">
                        <a:pos x="435" y="181"/>
                      </a:cxn>
                      <a:cxn ang="0">
                        <a:pos x="437" y="145"/>
                      </a:cxn>
                      <a:cxn ang="0">
                        <a:pos x="425" y="104"/>
                      </a:cxn>
                      <a:cxn ang="0">
                        <a:pos x="411" y="80"/>
                      </a:cxn>
                      <a:cxn ang="0">
                        <a:pos x="395" y="66"/>
                      </a:cxn>
                      <a:cxn ang="0">
                        <a:pos x="371" y="52"/>
                      </a:cxn>
                      <a:cxn ang="0">
                        <a:pos x="341" y="42"/>
                      </a:cxn>
                      <a:cxn ang="0">
                        <a:pos x="323" y="48"/>
                      </a:cxn>
                    </a:cxnLst>
                    <a:rect l="0" t="0" r="r" b="b"/>
                    <a:pathLst>
                      <a:path w="437" h="355">
                        <a:moveTo>
                          <a:pt x="323" y="48"/>
                        </a:moveTo>
                        <a:lnTo>
                          <a:pt x="297" y="54"/>
                        </a:lnTo>
                        <a:lnTo>
                          <a:pt x="275" y="42"/>
                        </a:lnTo>
                        <a:lnTo>
                          <a:pt x="248" y="28"/>
                        </a:lnTo>
                        <a:lnTo>
                          <a:pt x="220" y="18"/>
                        </a:lnTo>
                        <a:lnTo>
                          <a:pt x="176" y="6"/>
                        </a:lnTo>
                        <a:lnTo>
                          <a:pt x="152" y="0"/>
                        </a:lnTo>
                        <a:lnTo>
                          <a:pt x="68" y="20"/>
                        </a:lnTo>
                        <a:lnTo>
                          <a:pt x="54" y="28"/>
                        </a:lnTo>
                        <a:lnTo>
                          <a:pt x="42" y="36"/>
                        </a:lnTo>
                        <a:lnTo>
                          <a:pt x="32" y="52"/>
                        </a:lnTo>
                        <a:lnTo>
                          <a:pt x="24" y="74"/>
                        </a:lnTo>
                        <a:lnTo>
                          <a:pt x="16" y="108"/>
                        </a:lnTo>
                        <a:lnTo>
                          <a:pt x="8" y="151"/>
                        </a:lnTo>
                        <a:lnTo>
                          <a:pt x="6" y="191"/>
                        </a:lnTo>
                        <a:lnTo>
                          <a:pt x="0" y="219"/>
                        </a:lnTo>
                        <a:lnTo>
                          <a:pt x="0" y="237"/>
                        </a:lnTo>
                        <a:lnTo>
                          <a:pt x="6" y="251"/>
                        </a:lnTo>
                        <a:lnTo>
                          <a:pt x="8" y="263"/>
                        </a:lnTo>
                        <a:lnTo>
                          <a:pt x="18" y="279"/>
                        </a:lnTo>
                        <a:lnTo>
                          <a:pt x="56" y="319"/>
                        </a:lnTo>
                        <a:lnTo>
                          <a:pt x="74" y="329"/>
                        </a:lnTo>
                        <a:lnTo>
                          <a:pt x="106" y="345"/>
                        </a:lnTo>
                        <a:lnTo>
                          <a:pt x="126" y="355"/>
                        </a:lnTo>
                        <a:lnTo>
                          <a:pt x="142" y="347"/>
                        </a:lnTo>
                        <a:lnTo>
                          <a:pt x="146" y="335"/>
                        </a:lnTo>
                        <a:lnTo>
                          <a:pt x="164" y="335"/>
                        </a:lnTo>
                        <a:lnTo>
                          <a:pt x="182" y="335"/>
                        </a:lnTo>
                        <a:lnTo>
                          <a:pt x="206" y="341"/>
                        </a:lnTo>
                        <a:lnTo>
                          <a:pt x="220" y="343"/>
                        </a:lnTo>
                        <a:lnTo>
                          <a:pt x="226" y="329"/>
                        </a:lnTo>
                        <a:lnTo>
                          <a:pt x="230" y="319"/>
                        </a:lnTo>
                        <a:lnTo>
                          <a:pt x="244" y="323"/>
                        </a:lnTo>
                        <a:lnTo>
                          <a:pt x="259" y="323"/>
                        </a:lnTo>
                        <a:lnTo>
                          <a:pt x="265" y="313"/>
                        </a:lnTo>
                        <a:lnTo>
                          <a:pt x="271" y="301"/>
                        </a:lnTo>
                        <a:lnTo>
                          <a:pt x="275" y="285"/>
                        </a:lnTo>
                        <a:lnTo>
                          <a:pt x="301" y="287"/>
                        </a:lnTo>
                        <a:lnTo>
                          <a:pt x="325" y="287"/>
                        </a:lnTo>
                        <a:lnTo>
                          <a:pt x="341" y="281"/>
                        </a:lnTo>
                        <a:lnTo>
                          <a:pt x="357" y="273"/>
                        </a:lnTo>
                        <a:lnTo>
                          <a:pt x="369" y="261"/>
                        </a:lnTo>
                        <a:lnTo>
                          <a:pt x="383" y="245"/>
                        </a:lnTo>
                        <a:lnTo>
                          <a:pt x="427" y="235"/>
                        </a:lnTo>
                        <a:lnTo>
                          <a:pt x="435" y="181"/>
                        </a:lnTo>
                        <a:lnTo>
                          <a:pt x="437" y="145"/>
                        </a:lnTo>
                        <a:lnTo>
                          <a:pt x="425" y="104"/>
                        </a:lnTo>
                        <a:lnTo>
                          <a:pt x="411" y="80"/>
                        </a:lnTo>
                        <a:lnTo>
                          <a:pt x="395" y="66"/>
                        </a:lnTo>
                        <a:lnTo>
                          <a:pt x="371" y="52"/>
                        </a:lnTo>
                        <a:lnTo>
                          <a:pt x="341" y="42"/>
                        </a:lnTo>
                        <a:lnTo>
                          <a:pt x="323" y="48"/>
                        </a:lnTo>
                        <a:close/>
                      </a:path>
                    </a:pathLst>
                  </a:custGeom>
                  <a:solidFill>
                    <a:srgbClr val="FFBFBF"/>
                  </a:solidFill>
                  <a:ln w="9525">
                    <a:noFill/>
                    <a:round/>
                    <a:headEnd/>
                    <a:tailEnd/>
                  </a:ln>
                </p:spPr>
                <p:txBody>
                  <a:bodyPr/>
                  <a:lstStyle/>
                  <a:p>
                    <a:endParaRPr lang="en-GB"/>
                  </a:p>
                </p:txBody>
              </p:sp>
              <p:sp>
                <p:nvSpPr>
                  <p:cNvPr id="364643" name="Freeform 99"/>
                  <p:cNvSpPr>
                    <a:spLocks/>
                  </p:cNvSpPr>
                  <p:nvPr/>
                </p:nvSpPr>
                <p:spPr bwMode="auto">
                  <a:xfrm>
                    <a:off x="3113" y="3206"/>
                    <a:ext cx="149" cy="128"/>
                  </a:xfrm>
                  <a:custGeom>
                    <a:avLst/>
                    <a:gdLst/>
                    <a:ahLst/>
                    <a:cxnLst>
                      <a:cxn ang="0">
                        <a:pos x="273" y="101"/>
                      </a:cxn>
                      <a:cxn ang="0">
                        <a:pos x="231" y="95"/>
                      </a:cxn>
                      <a:cxn ang="0">
                        <a:pos x="208" y="79"/>
                      </a:cxn>
                      <a:cxn ang="0">
                        <a:pos x="180" y="89"/>
                      </a:cxn>
                      <a:cxn ang="0">
                        <a:pos x="132" y="103"/>
                      </a:cxn>
                      <a:cxn ang="0">
                        <a:pos x="96" y="105"/>
                      </a:cxn>
                      <a:cxn ang="0">
                        <a:pos x="64" y="95"/>
                      </a:cxn>
                      <a:cxn ang="0">
                        <a:pos x="54" y="71"/>
                      </a:cxn>
                      <a:cxn ang="0">
                        <a:pos x="60" y="49"/>
                      </a:cxn>
                      <a:cxn ang="0">
                        <a:pos x="92" y="40"/>
                      </a:cxn>
                      <a:cxn ang="0">
                        <a:pos x="134" y="36"/>
                      </a:cxn>
                      <a:cxn ang="0">
                        <a:pos x="174" y="12"/>
                      </a:cxn>
                      <a:cxn ang="0">
                        <a:pos x="128" y="2"/>
                      </a:cxn>
                      <a:cxn ang="0">
                        <a:pos x="90" y="6"/>
                      </a:cxn>
                      <a:cxn ang="0">
                        <a:pos x="62" y="24"/>
                      </a:cxn>
                      <a:cxn ang="0">
                        <a:pos x="46" y="18"/>
                      </a:cxn>
                      <a:cxn ang="0">
                        <a:pos x="36" y="32"/>
                      </a:cxn>
                      <a:cxn ang="0">
                        <a:pos x="38" y="95"/>
                      </a:cxn>
                      <a:cxn ang="0">
                        <a:pos x="22" y="115"/>
                      </a:cxn>
                      <a:cxn ang="0">
                        <a:pos x="16" y="125"/>
                      </a:cxn>
                      <a:cxn ang="0">
                        <a:pos x="10" y="173"/>
                      </a:cxn>
                      <a:cxn ang="0">
                        <a:pos x="40" y="159"/>
                      </a:cxn>
                      <a:cxn ang="0">
                        <a:pos x="64" y="189"/>
                      </a:cxn>
                      <a:cxn ang="0">
                        <a:pos x="68" y="201"/>
                      </a:cxn>
                      <a:cxn ang="0">
                        <a:pos x="90" y="209"/>
                      </a:cxn>
                      <a:cxn ang="0">
                        <a:pos x="108" y="243"/>
                      </a:cxn>
                      <a:cxn ang="0">
                        <a:pos x="118" y="233"/>
                      </a:cxn>
                      <a:cxn ang="0">
                        <a:pos x="98" y="201"/>
                      </a:cxn>
                      <a:cxn ang="0">
                        <a:pos x="120" y="187"/>
                      </a:cxn>
                      <a:cxn ang="0">
                        <a:pos x="156" y="191"/>
                      </a:cxn>
                      <a:cxn ang="0">
                        <a:pos x="196" y="173"/>
                      </a:cxn>
                      <a:cxn ang="0">
                        <a:pos x="223" y="167"/>
                      </a:cxn>
                      <a:cxn ang="0">
                        <a:pos x="245" y="173"/>
                      </a:cxn>
                      <a:cxn ang="0">
                        <a:pos x="279" y="179"/>
                      </a:cxn>
                      <a:cxn ang="0">
                        <a:pos x="241" y="139"/>
                      </a:cxn>
                      <a:cxn ang="0">
                        <a:pos x="259" y="107"/>
                      </a:cxn>
                      <a:cxn ang="0">
                        <a:pos x="297" y="85"/>
                      </a:cxn>
                    </a:cxnLst>
                    <a:rect l="0" t="0" r="r" b="b"/>
                    <a:pathLst>
                      <a:path w="297" h="257">
                        <a:moveTo>
                          <a:pt x="297" y="85"/>
                        </a:moveTo>
                        <a:lnTo>
                          <a:pt x="273" y="101"/>
                        </a:lnTo>
                        <a:lnTo>
                          <a:pt x="251" y="101"/>
                        </a:lnTo>
                        <a:lnTo>
                          <a:pt x="231" y="95"/>
                        </a:lnTo>
                        <a:lnTo>
                          <a:pt x="219" y="87"/>
                        </a:lnTo>
                        <a:lnTo>
                          <a:pt x="208" y="79"/>
                        </a:lnTo>
                        <a:lnTo>
                          <a:pt x="196" y="79"/>
                        </a:lnTo>
                        <a:lnTo>
                          <a:pt x="180" y="89"/>
                        </a:lnTo>
                        <a:lnTo>
                          <a:pt x="156" y="97"/>
                        </a:lnTo>
                        <a:lnTo>
                          <a:pt x="132" y="103"/>
                        </a:lnTo>
                        <a:lnTo>
                          <a:pt x="116" y="105"/>
                        </a:lnTo>
                        <a:lnTo>
                          <a:pt x="96" y="105"/>
                        </a:lnTo>
                        <a:lnTo>
                          <a:pt x="76" y="101"/>
                        </a:lnTo>
                        <a:lnTo>
                          <a:pt x="64" y="95"/>
                        </a:lnTo>
                        <a:lnTo>
                          <a:pt x="58" y="87"/>
                        </a:lnTo>
                        <a:lnTo>
                          <a:pt x="54" y="71"/>
                        </a:lnTo>
                        <a:lnTo>
                          <a:pt x="54" y="59"/>
                        </a:lnTo>
                        <a:lnTo>
                          <a:pt x="60" y="49"/>
                        </a:lnTo>
                        <a:lnTo>
                          <a:pt x="72" y="43"/>
                        </a:lnTo>
                        <a:lnTo>
                          <a:pt x="92" y="40"/>
                        </a:lnTo>
                        <a:lnTo>
                          <a:pt x="116" y="36"/>
                        </a:lnTo>
                        <a:lnTo>
                          <a:pt x="134" y="36"/>
                        </a:lnTo>
                        <a:lnTo>
                          <a:pt x="154" y="24"/>
                        </a:lnTo>
                        <a:lnTo>
                          <a:pt x="174" y="12"/>
                        </a:lnTo>
                        <a:lnTo>
                          <a:pt x="146" y="12"/>
                        </a:lnTo>
                        <a:lnTo>
                          <a:pt x="128" y="2"/>
                        </a:lnTo>
                        <a:lnTo>
                          <a:pt x="106" y="0"/>
                        </a:lnTo>
                        <a:lnTo>
                          <a:pt x="90" y="6"/>
                        </a:lnTo>
                        <a:lnTo>
                          <a:pt x="70" y="18"/>
                        </a:lnTo>
                        <a:lnTo>
                          <a:pt x="62" y="24"/>
                        </a:lnTo>
                        <a:lnTo>
                          <a:pt x="34" y="4"/>
                        </a:lnTo>
                        <a:lnTo>
                          <a:pt x="46" y="18"/>
                        </a:lnTo>
                        <a:lnTo>
                          <a:pt x="50" y="30"/>
                        </a:lnTo>
                        <a:lnTo>
                          <a:pt x="36" y="32"/>
                        </a:lnTo>
                        <a:lnTo>
                          <a:pt x="50" y="36"/>
                        </a:lnTo>
                        <a:lnTo>
                          <a:pt x="38" y="95"/>
                        </a:lnTo>
                        <a:lnTo>
                          <a:pt x="30" y="107"/>
                        </a:lnTo>
                        <a:lnTo>
                          <a:pt x="22" y="115"/>
                        </a:lnTo>
                        <a:lnTo>
                          <a:pt x="0" y="119"/>
                        </a:lnTo>
                        <a:lnTo>
                          <a:pt x="16" y="125"/>
                        </a:lnTo>
                        <a:lnTo>
                          <a:pt x="22" y="141"/>
                        </a:lnTo>
                        <a:lnTo>
                          <a:pt x="10" y="173"/>
                        </a:lnTo>
                        <a:lnTo>
                          <a:pt x="6" y="195"/>
                        </a:lnTo>
                        <a:lnTo>
                          <a:pt x="40" y="159"/>
                        </a:lnTo>
                        <a:lnTo>
                          <a:pt x="58" y="169"/>
                        </a:lnTo>
                        <a:lnTo>
                          <a:pt x="64" y="189"/>
                        </a:lnTo>
                        <a:lnTo>
                          <a:pt x="38" y="203"/>
                        </a:lnTo>
                        <a:lnTo>
                          <a:pt x="68" y="201"/>
                        </a:lnTo>
                        <a:lnTo>
                          <a:pt x="82" y="201"/>
                        </a:lnTo>
                        <a:lnTo>
                          <a:pt x="90" y="209"/>
                        </a:lnTo>
                        <a:lnTo>
                          <a:pt x="100" y="225"/>
                        </a:lnTo>
                        <a:lnTo>
                          <a:pt x="108" y="243"/>
                        </a:lnTo>
                        <a:lnTo>
                          <a:pt x="118" y="257"/>
                        </a:lnTo>
                        <a:lnTo>
                          <a:pt x="118" y="233"/>
                        </a:lnTo>
                        <a:lnTo>
                          <a:pt x="108" y="215"/>
                        </a:lnTo>
                        <a:lnTo>
                          <a:pt x="98" y="201"/>
                        </a:lnTo>
                        <a:lnTo>
                          <a:pt x="106" y="191"/>
                        </a:lnTo>
                        <a:lnTo>
                          <a:pt x="120" y="187"/>
                        </a:lnTo>
                        <a:lnTo>
                          <a:pt x="134" y="189"/>
                        </a:lnTo>
                        <a:lnTo>
                          <a:pt x="156" y="191"/>
                        </a:lnTo>
                        <a:lnTo>
                          <a:pt x="174" y="179"/>
                        </a:lnTo>
                        <a:lnTo>
                          <a:pt x="196" y="173"/>
                        </a:lnTo>
                        <a:lnTo>
                          <a:pt x="214" y="169"/>
                        </a:lnTo>
                        <a:lnTo>
                          <a:pt x="223" y="167"/>
                        </a:lnTo>
                        <a:lnTo>
                          <a:pt x="229" y="161"/>
                        </a:lnTo>
                        <a:lnTo>
                          <a:pt x="245" y="173"/>
                        </a:lnTo>
                        <a:lnTo>
                          <a:pt x="239" y="153"/>
                        </a:lnTo>
                        <a:lnTo>
                          <a:pt x="279" y="179"/>
                        </a:lnTo>
                        <a:lnTo>
                          <a:pt x="273" y="161"/>
                        </a:lnTo>
                        <a:lnTo>
                          <a:pt x="241" y="139"/>
                        </a:lnTo>
                        <a:lnTo>
                          <a:pt x="247" y="123"/>
                        </a:lnTo>
                        <a:lnTo>
                          <a:pt x="259" y="107"/>
                        </a:lnTo>
                        <a:lnTo>
                          <a:pt x="277" y="105"/>
                        </a:lnTo>
                        <a:lnTo>
                          <a:pt x="297" y="85"/>
                        </a:lnTo>
                        <a:close/>
                      </a:path>
                    </a:pathLst>
                  </a:custGeom>
                  <a:solidFill>
                    <a:srgbClr val="DF9F7F"/>
                  </a:solidFill>
                  <a:ln w="9525">
                    <a:noFill/>
                    <a:round/>
                    <a:headEnd/>
                    <a:tailEnd/>
                  </a:ln>
                </p:spPr>
                <p:txBody>
                  <a:bodyPr/>
                  <a:lstStyle/>
                  <a:p>
                    <a:endParaRPr lang="en-GB"/>
                  </a:p>
                </p:txBody>
              </p:sp>
              <p:sp>
                <p:nvSpPr>
                  <p:cNvPr id="364644" name="Freeform 100"/>
                  <p:cNvSpPr>
                    <a:spLocks/>
                  </p:cNvSpPr>
                  <p:nvPr/>
                </p:nvSpPr>
                <p:spPr bwMode="auto">
                  <a:xfrm>
                    <a:off x="3160" y="3148"/>
                    <a:ext cx="53" cy="77"/>
                  </a:xfrm>
                  <a:custGeom>
                    <a:avLst/>
                    <a:gdLst/>
                    <a:ahLst/>
                    <a:cxnLst>
                      <a:cxn ang="0">
                        <a:pos x="92" y="0"/>
                      </a:cxn>
                      <a:cxn ang="0">
                        <a:pos x="72" y="6"/>
                      </a:cxn>
                      <a:cxn ang="0">
                        <a:pos x="68" y="18"/>
                      </a:cxn>
                      <a:cxn ang="0">
                        <a:pos x="0" y="154"/>
                      </a:cxn>
                      <a:cxn ang="0">
                        <a:pos x="36" y="150"/>
                      </a:cxn>
                      <a:cxn ang="0">
                        <a:pos x="104" y="28"/>
                      </a:cxn>
                      <a:cxn ang="0">
                        <a:pos x="106" y="8"/>
                      </a:cxn>
                      <a:cxn ang="0">
                        <a:pos x="92" y="0"/>
                      </a:cxn>
                    </a:cxnLst>
                    <a:rect l="0" t="0" r="r" b="b"/>
                    <a:pathLst>
                      <a:path w="106" h="154">
                        <a:moveTo>
                          <a:pt x="92" y="0"/>
                        </a:moveTo>
                        <a:lnTo>
                          <a:pt x="72" y="6"/>
                        </a:lnTo>
                        <a:lnTo>
                          <a:pt x="68" y="18"/>
                        </a:lnTo>
                        <a:lnTo>
                          <a:pt x="0" y="154"/>
                        </a:lnTo>
                        <a:lnTo>
                          <a:pt x="36" y="150"/>
                        </a:lnTo>
                        <a:lnTo>
                          <a:pt x="104" y="28"/>
                        </a:lnTo>
                        <a:lnTo>
                          <a:pt x="106" y="8"/>
                        </a:lnTo>
                        <a:lnTo>
                          <a:pt x="92" y="0"/>
                        </a:lnTo>
                        <a:close/>
                      </a:path>
                    </a:pathLst>
                  </a:custGeom>
                  <a:solidFill>
                    <a:srgbClr val="3F3F3F"/>
                  </a:solidFill>
                  <a:ln w="9525">
                    <a:noFill/>
                    <a:round/>
                    <a:headEnd/>
                    <a:tailEnd/>
                  </a:ln>
                </p:spPr>
                <p:txBody>
                  <a:bodyPr/>
                  <a:lstStyle/>
                  <a:p>
                    <a:endParaRPr lang="en-GB"/>
                  </a:p>
                </p:txBody>
              </p:sp>
              <p:sp>
                <p:nvSpPr>
                  <p:cNvPr id="364645" name="Freeform 101"/>
                  <p:cNvSpPr>
                    <a:spLocks/>
                  </p:cNvSpPr>
                  <p:nvPr/>
                </p:nvSpPr>
                <p:spPr bwMode="auto">
                  <a:xfrm>
                    <a:off x="3264" y="3213"/>
                    <a:ext cx="37" cy="71"/>
                  </a:xfrm>
                  <a:custGeom>
                    <a:avLst/>
                    <a:gdLst/>
                    <a:ahLst/>
                    <a:cxnLst>
                      <a:cxn ang="0">
                        <a:pos x="0" y="0"/>
                      </a:cxn>
                      <a:cxn ang="0">
                        <a:pos x="14" y="20"/>
                      </a:cxn>
                      <a:cxn ang="0">
                        <a:pos x="22" y="37"/>
                      </a:cxn>
                      <a:cxn ang="0">
                        <a:pos x="28" y="59"/>
                      </a:cxn>
                      <a:cxn ang="0">
                        <a:pos x="30" y="81"/>
                      </a:cxn>
                      <a:cxn ang="0">
                        <a:pos x="28" y="105"/>
                      </a:cxn>
                      <a:cxn ang="0">
                        <a:pos x="20" y="141"/>
                      </a:cxn>
                      <a:cxn ang="0">
                        <a:pos x="46" y="75"/>
                      </a:cxn>
                      <a:cxn ang="0">
                        <a:pos x="62" y="55"/>
                      </a:cxn>
                      <a:cxn ang="0">
                        <a:pos x="74" y="37"/>
                      </a:cxn>
                      <a:cxn ang="0">
                        <a:pos x="54" y="29"/>
                      </a:cxn>
                      <a:cxn ang="0">
                        <a:pos x="34" y="16"/>
                      </a:cxn>
                      <a:cxn ang="0">
                        <a:pos x="20" y="4"/>
                      </a:cxn>
                      <a:cxn ang="0">
                        <a:pos x="0" y="0"/>
                      </a:cxn>
                    </a:cxnLst>
                    <a:rect l="0" t="0" r="r" b="b"/>
                    <a:pathLst>
                      <a:path w="74" h="141">
                        <a:moveTo>
                          <a:pt x="0" y="0"/>
                        </a:moveTo>
                        <a:lnTo>
                          <a:pt x="14" y="20"/>
                        </a:lnTo>
                        <a:lnTo>
                          <a:pt x="22" y="37"/>
                        </a:lnTo>
                        <a:lnTo>
                          <a:pt x="28" y="59"/>
                        </a:lnTo>
                        <a:lnTo>
                          <a:pt x="30" y="81"/>
                        </a:lnTo>
                        <a:lnTo>
                          <a:pt x="28" y="105"/>
                        </a:lnTo>
                        <a:lnTo>
                          <a:pt x="20" y="141"/>
                        </a:lnTo>
                        <a:lnTo>
                          <a:pt x="46" y="75"/>
                        </a:lnTo>
                        <a:lnTo>
                          <a:pt x="62" y="55"/>
                        </a:lnTo>
                        <a:lnTo>
                          <a:pt x="74" y="37"/>
                        </a:lnTo>
                        <a:lnTo>
                          <a:pt x="54" y="29"/>
                        </a:lnTo>
                        <a:lnTo>
                          <a:pt x="34" y="16"/>
                        </a:lnTo>
                        <a:lnTo>
                          <a:pt x="20" y="4"/>
                        </a:lnTo>
                        <a:lnTo>
                          <a:pt x="0" y="0"/>
                        </a:lnTo>
                        <a:close/>
                      </a:path>
                    </a:pathLst>
                  </a:custGeom>
                  <a:solidFill>
                    <a:srgbClr val="DF9F7F"/>
                  </a:solidFill>
                  <a:ln w="9525">
                    <a:noFill/>
                    <a:round/>
                    <a:headEnd/>
                    <a:tailEnd/>
                  </a:ln>
                </p:spPr>
                <p:txBody>
                  <a:bodyPr/>
                  <a:lstStyle/>
                  <a:p>
                    <a:endParaRPr lang="en-GB"/>
                  </a:p>
                </p:txBody>
              </p:sp>
              <p:sp>
                <p:nvSpPr>
                  <p:cNvPr id="364646" name="Freeform 102"/>
                  <p:cNvSpPr>
                    <a:spLocks/>
                  </p:cNvSpPr>
                  <p:nvPr/>
                </p:nvSpPr>
                <p:spPr bwMode="auto">
                  <a:xfrm>
                    <a:off x="3180" y="3155"/>
                    <a:ext cx="31" cy="72"/>
                  </a:xfrm>
                  <a:custGeom>
                    <a:avLst/>
                    <a:gdLst/>
                    <a:ahLst/>
                    <a:cxnLst>
                      <a:cxn ang="0">
                        <a:pos x="60" y="12"/>
                      </a:cxn>
                      <a:cxn ang="0">
                        <a:pos x="62" y="18"/>
                      </a:cxn>
                      <a:cxn ang="0">
                        <a:pos x="6" y="144"/>
                      </a:cxn>
                      <a:cxn ang="0">
                        <a:pos x="0" y="130"/>
                      </a:cxn>
                      <a:cxn ang="0">
                        <a:pos x="4" y="118"/>
                      </a:cxn>
                      <a:cxn ang="0">
                        <a:pos x="10" y="108"/>
                      </a:cxn>
                      <a:cxn ang="0">
                        <a:pos x="20" y="104"/>
                      </a:cxn>
                      <a:cxn ang="0">
                        <a:pos x="58" y="18"/>
                      </a:cxn>
                      <a:cxn ang="0">
                        <a:pos x="30" y="4"/>
                      </a:cxn>
                      <a:cxn ang="0">
                        <a:pos x="30" y="0"/>
                      </a:cxn>
                      <a:cxn ang="0">
                        <a:pos x="60" y="12"/>
                      </a:cxn>
                    </a:cxnLst>
                    <a:rect l="0" t="0" r="r" b="b"/>
                    <a:pathLst>
                      <a:path w="62" h="144">
                        <a:moveTo>
                          <a:pt x="60" y="12"/>
                        </a:moveTo>
                        <a:lnTo>
                          <a:pt x="62" y="18"/>
                        </a:lnTo>
                        <a:lnTo>
                          <a:pt x="6" y="144"/>
                        </a:lnTo>
                        <a:lnTo>
                          <a:pt x="0" y="130"/>
                        </a:lnTo>
                        <a:lnTo>
                          <a:pt x="4" y="118"/>
                        </a:lnTo>
                        <a:lnTo>
                          <a:pt x="10" y="108"/>
                        </a:lnTo>
                        <a:lnTo>
                          <a:pt x="20" y="104"/>
                        </a:lnTo>
                        <a:lnTo>
                          <a:pt x="58" y="18"/>
                        </a:lnTo>
                        <a:lnTo>
                          <a:pt x="30" y="4"/>
                        </a:lnTo>
                        <a:lnTo>
                          <a:pt x="30" y="0"/>
                        </a:lnTo>
                        <a:lnTo>
                          <a:pt x="60" y="12"/>
                        </a:lnTo>
                        <a:close/>
                      </a:path>
                    </a:pathLst>
                  </a:custGeom>
                  <a:solidFill>
                    <a:srgbClr val="9F9F9F"/>
                  </a:solidFill>
                  <a:ln w="9525">
                    <a:noFill/>
                    <a:round/>
                    <a:headEnd/>
                    <a:tailEnd/>
                  </a:ln>
                </p:spPr>
                <p:txBody>
                  <a:bodyPr/>
                  <a:lstStyle/>
                  <a:p>
                    <a:endParaRPr lang="en-GB"/>
                  </a:p>
                </p:txBody>
              </p:sp>
            </p:grpSp>
            <p:sp>
              <p:nvSpPr>
                <p:cNvPr id="364647" name="Freeform 103"/>
                <p:cNvSpPr>
                  <a:spLocks/>
                </p:cNvSpPr>
                <p:nvPr/>
              </p:nvSpPr>
              <p:spPr bwMode="auto">
                <a:xfrm>
                  <a:off x="3244" y="3187"/>
                  <a:ext cx="84" cy="111"/>
                </a:xfrm>
                <a:custGeom>
                  <a:avLst/>
                  <a:gdLst/>
                  <a:ahLst/>
                  <a:cxnLst>
                    <a:cxn ang="0">
                      <a:pos x="0" y="12"/>
                    </a:cxn>
                    <a:cxn ang="0">
                      <a:pos x="30" y="24"/>
                    </a:cxn>
                    <a:cxn ang="0">
                      <a:pos x="62" y="44"/>
                    </a:cxn>
                    <a:cxn ang="0">
                      <a:pos x="78" y="58"/>
                    </a:cxn>
                    <a:cxn ang="0">
                      <a:pos x="92" y="80"/>
                    </a:cxn>
                    <a:cxn ang="0">
                      <a:pos x="104" y="97"/>
                    </a:cxn>
                    <a:cxn ang="0">
                      <a:pos x="112" y="123"/>
                    </a:cxn>
                    <a:cxn ang="0">
                      <a:pos x="118" y="161"/>
                    </a:cxn>
                    <a:cxn ang="0">
                      <a:pos x="116" y="197"/>
                    </a:cxn>
                    <a:cxn ang="0">
                      <a:pos x="108" y="223"/>
                    </a:cxn>
                    <a:cxn ang="0">
                      <a:pos x="160" y="219"/>
                    </a:cxn>
                    <a:cxn ang="0">
                      <a:pos x="168" y="177"/>
                    </a:cxn>
                    <a:cxn ang="0">
                      <a:pos x="168" y="145"/>
                    </a:cxn>
                    <a:cxn ang="0">
                      <a:pos x="164" y="109"/>
                    </a:cxn>
                    <a:cxn ang="0">
                      <a:pos x="154" y="81"/>
                    </a:cxn>
                    <a:cxn ang="0">
                      <a:pos x="134" y="48"/>
                    </a:cxn>
                    <a:cxn ang="0">
                      <a:pos x="116" y="32"/>
                    </a:cxn>
                    <a:cxn ang="0">
                      <a:pos x="86" y="14"/>
                    </a:cxn>
                    <a:cxn ang="0">
                      <a:pos x="52" y="0"/>
                    </a:cxn>
                    <a:cxn ang="0">
                      <a:pos x="0" y="12"/>
                    </a:cxn>
                  </a:cxnLst>
                  <a:rect l="0" t="0" r="r" b="b"/>
                  <a:pathLst>
                    <a:path w="168" h="223">
                      <a:moveTo>
                        <a:pt x="0" y="12"/>
                      </a:moveTo>
                      <a:lnTo>
                        <a:pt x="30" y="24"/>
                      </a:lnTo>
                      <a:lnTo>
                        <a:pt x="62" y="44"/>
                      </a:lnTo>
                      <a:lnTo>
                        <a:pt x="78" y="58"/>
                      </a:lnTo>
                      <a:lnTo>
                        <a:pt x="92" y="80"/>
                      </a:lnTo>
                      <a:lnTo>
                        <a:pt x="104" y="97"/>
                      </a:lnTo>
                      <a:lnTo>
                        <a:pt x="112" y="123"/>
                      </a:lnTo>
                      <a:lnTo>
                        <a:pt x="118" y="161"/>
                      </a:lnTo>
                      <a:lnTo>
                        <a:pt x="116" y="197"/>
                      </a:lnTo>
                      <a:lnTo>
                        <a:pt x="108" y="223"/>
                      </a:lnTo>
                      <a:lnTo>
                        <a:pt x="160" y="219"/>
                      </a:lnTo>
                      <a:lnTo>
                        <a:pt x="168" y="177"/>
                      </a:lnTo>
                      <a:lnTo>
                        <a:pt x="168" y="145"/>
                      </a:lnTo>
                      <a:lnTo>
                        <a:pt x="164" y="109"/>
                      </a:lnTo>
                      <a:lnTo>
                        <a:pt x="154" y="81"/>
                      </a:lnTo>
                      <a:lnTo>
                        <a:pt x="134" y="48"/>
                      </a:lnTo>
                      <a:lnTo>
                        <a:pt x="116" y="32"/>
                      </a:lnTo>
                      <a:lnTo>
                        <a:pt x="86" y="14"/>
                      </a:lnTo>
                      <a:lnTo>
                        <a:pt x="52" y="0"/>
                      </a:lnTo>
                      <a:lnTo>
                        <a:pt x="0" y="12"/>
                      </a:lnTo>
                      <a:close/>
                    </a:path>
                  </a:pathLst>
                </a:custGeom>
                <a:solidFill>
                  <a:srgbClr val="FFFFFF"/>
                </a:solidFill>
                <a:ln w="9525">
                  <a:noFill/>
                  <a:round/>
                  <a:headEnd/>
                  <a:tailEnd/>
                </a:ln>
              </p:spPr>
              <p:txBody>
                <a:bodyPr/>
                <a:lstStyle/>
                <a:p>
                  <a:endParaRPr lang="en-GB"/>
                </a:p>
              </p:txBody>
            </p:sp>
          </p:grpSp>
        </p:grpSp>
        <p:grpSp>
          <p:nvGrpSpPr>
            <p:cNvPr id="364648" name="Group 104"/>
            <p:cNvGrpSpPr>
              <a:grpSpLocks/>
            </p:cNvGrpSpPr>
            <p:nvPr/>
          </p:nvGrpSpPr>
          <p:grpSpPr bwMode="auto">
            <a:xfrm>
              <a:off x="1307" y="2245"/>
              <a:ext cx="1087" cy="1272"/>
              <a:chOff x="1307" y="2245"/>
              <a:chExt cx="1087" cy="1272"/>
            </a:xfrm>
          </p:grpSpPr>
          <p:grpSp>
            <p:nvGrpSpPr>
              <p:cNvPr id="364649" name="Group 105"/>
              <p:cNvGrpSpPr>
                <a:grpSpLocks/>
              </p:cNvGrpSpPr>
              <p:nvPr/>
            </p:nvGrpSpPr>
            <p:grpSpPr bwMode="auto">
              <a:xfrm>
                <a:off x="1659" y="2903"/>
                <a:ext cx="222" cy="441"/>
                <a:chOff x="1659" y="2903"/>
                <a:chExt cx="222" cy="441"/>
              </a:xfrm>
            </p:grpSpPr>
            <p:sp>
              <p:nvSpPr>
                <p:cNvPr id="364650" name="Freeform 106"/>
                <p:cNvSpPr>
                  <a:spLocks/>
                </p:cNvSpPr>
                <p:nvPr/>
              </p:nvSpPr>
              <p:spPr bwMode="auto">
                <a:xfrm>
                  <a:off x="1659" y="2903"/>
                  <a:ext cx="222" cy="435"/>
                </a:xfrm>
                <a:custGeom>
                  <a:avLst/>
                  <a:gdLst/>
                  <a:ahLst/>
                  <a:cxnLst>
                    <a:cxn ang="0">
                      <a:pos x="0" y="0"/>
                    </a:cxn>
                    <a:cxn ang="0">
                      <a:pos x="44" y="24"/>
                    </a:cxn>
                    <a:cxn ang="0">
                      <a:pos x="92" y="40"/>
                    </a:cxn>
                    <a:cxn ang="0">
                      <a:pos x="150" y="52"/>
                    </a:cxn>
                    <a:cxn ang="0">
                      <a:pos x="212" y="64"/>
                    </a:cxn>
                    <a:cxn ang="0">
                      <a:pos x="254" y="60"/>
                    </a:cxn>
                    <a:cxn ang="0">
                      <a:pos x="302" y="48"/>
                    </a:cxn>
                    <a:cxn ang="0">
                      <a:pos x="342" y="34"/>
                    </a:cxn>
                    <a:cxn ang="0">
                      <a:pos x="386" y="6"/>
                    </a:cxn>
                    <a:cxn ang="0">
                      <a:pos x="432" y="213"/>
                    </a:cxn>
                    <a:cxn ang="0">
                      <a:pos x="440" y="345"/>
                    </a:cxn>
                    <a:cxn ang="0">
                      <a:pos x="446" y="404"/>
                    </a:cxn>
                    <a:cxn ang="0">
                      <a:pos x="446" y="518"/>
                    </a:cxn>
                    <a:cxn ang="0">
                      <a:pos x="440" y="614"/>
                    </a:cxn>
                    <a:cxn ang="0">
                      <a:pos x="426" y="729"/>
                    </a:cxn>
                    <a:cxn ang="0">
                      <a:pos x="404" y="835"/>
                    </a:cxn>
                    <a:cxn ang="0">
                      <a:pos x="110" y="871"/>
                    </a:cxn>
                    <a:cxn ang="0">
                      <a:pos x="68" y="490"/>
                    </a:cxn>
                    <a:cxn ang="0">
                      <a:pos x="36" y="231"/>
                    </a:cxn>
                    <a:cxn ang="0">
                      <a:pos x="0" y="0"/>
                    </a:cxn>
                  </a:cxnLst>
                  <a:rect l="0" t="0" r="r" b="b"/>
                  <a:pathLst>
                    <a:path w="446" h="871">
                      <a:moveTo>
                        <a:pt x="0" y="0"/>
                      </a:moveTo>
                      <a:lnTo>
                        <a:pt x="44" y="24"/>
                      </a:lnTo>
                      <a:lnTo>
                        <a:pt x="92" y="40"/>
                      </a:lnTo>
                      <a:lnTo>
                        <a:pt x="150" y="52"/>
                      </a:lnTo>
                      <a:lnTo>
                        <a:pt x="212" y="64"/>
                      </a:lnTo>
                      <a:lnTo>
                        <a:pt x="254" y="60"/>
                      </a:lnTo>
                      <a:lnTo>
                        <a:pt x="302" y="48"/>
                      </a:lnTo>
                      <a:lnTo>
                        <a:pt x="342" y="34"/>
                      </a:lnTo>
                      <a:lnTo>
                        <a:pt x="386" y="6"/>
                      </a:lnTo>
                      <a:lnTo>
                        <a:pt x="432" y="213"/>
                      </a:lnTo>
                      <a:lnTo>
                        <a:pt x="440" y="345"/>
                      </a:lnTo>
                      <a:lnTo>
                        <a:pt x="446" y="404"/>
                      </a:lnTo>
                      <a:lnTo>
                        <a:pt x="446" y="518"/>
                      </a:lnTo>
                      <a:lnTo>
                        <a:pt x="440" y="614"/>
                      </a:lnTo>
                      <a:lnTo>
                        <a:pt x="426" y="729"/>
                      </a:lnTo>
                      <a:lnTo>
                        <a:pt x="404" y="835"/>
                      </a:lnTo>
                      <a:lnTo>
                        <a:pt x="110" y="871"/>
                      </a:lnTo>
                      <a:lnTo>
                        <a:pt x="68" y="490"/>
                      </a:lnTo>
                      <a:lnTo>
                        <a:pt x="36" y="231"/>
                      </a:lnTo>
                      <a:lnTo>
                        <a:pt x="0" y="0"/>
                      </a:lnTo>
                      <a:close/>
                    </a:path>
                  </a:pathLst>
                </a:custGeom>
                <a:solidFill>
                  <a:srgbClr val="FFFFFF"/>
                </a:solidFill>
                <a:ln w="9525">
                  <a:noFill/>
                  <a:round/>
                  <a:headEnd/>
                  <a:tailEnd/>
                </a:ln>
              </p:spPr>
              <p:txBody>
                <a:bodyPr/>
                <a:lstStyle/>
                <a:p>
                  <a:endParaRPr lang="en-GB"/>
                </a:p>
              </p:txBody>
            </p:sp>
            <p:sp>
              <p:nvSpPr>
                <p:cNvPr id="364651" name="Freeform 107"/>
                <p:cNvSpPr>
                  <a:spLocks/>
                </p:cNvSpPr>
                <p:nvPr/>
              </p:nvSpPr>
              <p:spPr bwMode="auto">
                <a:xfrm>
                  <a:off x="1690" y="3014"/>
                  <a:ext cx="190" cy="330"/>
                </a:xfrm>
                <a:custGeom>
                  <a:avLst/>
                  <a:gdLst/>
                  <a:ahLst/>
                  <a:cxnLst>
                    <a:cxn ang="0">
                      <a:pos x="0" y="46"/>
                    </a:cxn>
                    <a:cxn ang="0">
                      <a:pos x="160" y="46"/>
                    </a:cxn>
                    <a:cxn ang="0">
                      <a:pos x="240" y="40"/>
                    </a:cxn>
                    <a:cxn ang="0">
                      <a:pos x="322" y="24"/>
                    </a:cxn>
                    <a:cxn ang="0">
                      <a:pos x="376" y="0"/>
                    </a:cxn>
                    <a:cxn ang="0">
                      <a:pos x="382" y="556"/>
                    </a:cxn>
                    <a:cxn ang="0">
                      <a:pos x="108" y="662"/>
                    </a:cxn>
                    <a:cxn ang="0">
                      <a:pos x="0" y="46"/>
                    </a:cxn>
                  </a:cxnLst>
                  <a:rect l="0" t="0" r="r" b="b"/>
                  <a:pathLst>
                    <a:path w="382" h="662">
                      <a:moveTo>
                        <a:pt x="0" y="46"/>
                      </a:moveTo>
                      <a:lnTo>
                        <a:pt x="160" y="46"/>
                      </a:lnTo>
                      <a:lnTo>
                        <a:pt x="240" y="40"/>
                      </a:lnTo>
                      <a:lnTo>
                        <a:pt x="322" y="24"/>
                      </a:lnTo>
                      <a:lnTo>
                        <a:pt x="376" y="0"/>
                      </a:lnTo>
                      <a:lnTo>
                        <a:pt x="382" y="556"/>
                      </a:lnTo>
                      <a:lnTo>
                        <a:pt x="108" y="662"/>
                      </a:lnTo>
                      <a:lnTo>
                        <a:pt x="0" y="46"/>
                      </a:lnTo>
                      <a:close/>
                    </a:path>
                  </a:pathLst>
                </a:custGeom>
                <a:solidFill>
                  <a:srgbClr val="FFBF1F"/>
                </a:solidFill>
                <a:ln w="9525">
                  <a:noFill/>
                  <a:round/>
                  <a:headEnd/>
                  <a:tailEnd/>
                </a:ln>
              </p:spPr>
              <p:txBody>
                <a:bodyPr/>
                <a:lstStyle/>
                <a:p>
                  <a:endParaRPr lang="en-GB"/>
                </a:p>
              </p:txBody>
            </p:sp>
          </p:grpSp>
          <p:grpSp>
            <p:nvGrpSpPr>
              <p:cNvPr id="364652" name="Group 108"/>
              <p:cNvGrpSpPr>
                <a:grpSpLocks/>
              </p:cNvGrpSpPr>
              <p:nvPr/>
            </p:nvGrpSpPr>
            <p:grpSpPr bwMode="auto">
              <a:xfrm>
                <a:off x="1792" y="2791"/>
                <a:ext cx="448" cy="547"/>
                <a:chOff x="1792" y="2791"/>
                <a:chExt cx="448" cy="547"/>
              </a:xfrm>
            </p:grpSpPr>
            <p:sp>
              <p:nvSpPr>
                <p:cNvPr id="364653" name="Freeform 109"/>
                <p:cNvSpPr>
                  <a:spLocks/>
                </p:cNvSpPr>
                <p:nvPr/>
              </p:nvSpPr>
              <p:spPr bwMode="auto">
                <a:xfrm>
                  <a:off x="1792" y="2791"/>
                  <a:ext cx="448" cy="547"/>
                </a:xfrm>
                <a:custGeom>
                  <a:avLst/>
                  <a:gdLst/>
                  <a:ahLst/>
                  <a:cxnLst>
                    <a:cxn ang="0">
                      <a:pos x="36" y="0"/>
                    </a:cxn>
                    <a:cxn ang="0">
                      <a:pos x="90" y="24"/>
                    </a:cxn>
                    <a:cxn ang="0">
                      <a:pos x="150" y="90"/>
                    </a:cxn>
                    <a:cxn ang="0">
                      <a:pos x="367" y="167"/>
                    </a:cxn>
                    <a:cxn ang="0">
                      <a:pos x="427" y="203"/>
                    </a:cxn>
                    <a:cxn ang="0">
                      <a:pos x="493" y="323"/>
                    </a:cxn>
                    <a:cxn ang="0">
                      <a:pos x="493" y="400"/>
                    </a:cxn>
                    <a:cxn ang="0">
                      <a:pos x="505" y="460"/>
                    </a:cxn>
                    <a:cxn ang="0">
                      <a:pos x="541" y="562"/>
                    </a:cxn>
                    <a:cxn ang="0">
                      <a:pos x="643" y="735"/>
                    </a:cxn>
                    <a:cxn ang="0">
                      <a:pos x="715" y="855"/>
                    </a:cxn>
                    <a:cxn ang="0">
                      <a:pos x="792" y="956"/>
                    </a:cxn>
                    <a:cxn ang="0">
                      <a:pos x="894" y="1076"/>
                    </a:cxn>
                    <a:cxn ang="0">
                      <a:pos x="48" y="1094"/>
                    </a:cxn>
                    <a:cxn ang="0">
                      <a:pos x="102" y="980"/>
                    </a:cxn>
                    <a:cxn ang="0">
                      <a:pos x="126" y="896"/>
                    </a:cxn>
                    <a:cxn ang="0">
                      <a:pos x="138" y="747"/>
                    </a:cxn>
                    <a:cxn ang="0">
                      <a:pos x="132" y="496"/>
                    </a:cxn>
                    <a:cxn ang="0">
                      <a:pos x="108" y="311"/>
                    </a:cxn>
                    <a:cxn ang="0">
                      <a:pos x="72" y="179"/>
                    </a:cxn>
                    <a:cxn ang="0">
                      <a:pos x="0" y="60"/>
                    </a:cxn>
                    <a:cxn ang="0">
                      <a:pos x="36" y="0"/>
                    </a:cxn>
                  </a:cxnLst>
                  <a:rect l="0" t="0" r="r" b="b"/>
                  <a:pathLst>
                    <a:path w="894" h="1094">
                      <a:moveTo>
                        <a:pt x="36" y="0"/>
                      </a:moveTo>
                      <a:lnTo>
                        <a:pt x="90" y="24"/>
                      </a:lnTo>
                      <a:lnTo>
                        <a:pt x="150" y="90"/>
                      </a:lnTo>
                      <a:lnTo>
                        <a:pt x="367" y="167"/>
                      </a:lnTo>
                      <a:lnTo>
                        <a:pt x="427" y="203"/>
                      </a:lnTo>
                      <a:lnTo>
                        <a:pt x="493" y="323"/>
                      </a:lnTo>
                      <a:lnTo>
                        <a:pt x="493" y="400"/>
                      </a:lnTo>
                      <a:lnTo>
                        <a:pt x="505" y="460"/>
                      </a:lnTo>
                      <a:lnTo>
                        <a:pt x="541" y="562"/>
                      </a:lnTo>
                      <a:lnTo>
                        <a:pt x="643" y="735"/>
                      </a:lnTo>
                      <a:lnTo>
                        <a:pt x="715" y="855"/>
                      </a:lnTo>
                      <a:lnTo>
                        <a:pt x="792" y="956"/>
                      </a:lnTo>
                      <a:lnTo>
                        <a:pt x="894" y="1076"/>
                      </a:lnTo>
                      <a:lnTo>
                        <a:pt x="48" y="1094"/>
                      </a:lnTo>
                      <a:lnTo>
                        <a:pt x="102" y="980"/>
                      </a:lnTo>
                      <a:lnTo>
                        <a:pt x="126" y="896"/>
                      </a:lnTo>
                      <a:lnTo>
                        <a:pt x="138" y="747"/>
                      </a:lnTo>
                      <a:lnTo>
                        <a:pt x="132" y="496"/>
                      </a:lnTo>
                      <a:lnTo>
                        <a:pt x="108" y="311"/>
                      </a:lnTo>
                      <a:lnTo>
                        <a:pt x="72" y="179"/>
                      </a:lnTo>
                      <a:lnTo>
                        <a:pt x="0" y="60"/>
                      </a:lnTo>
                      <a:lnTo>
                        <a:pt x="36" y="0"/>
                      </a:lnTo>
                      <a:close/>
                    </a:path>
                  </a:pathLst>
                </a:custGeom>
                <a:solidFill>
                  <a:srgbClr val="FF5F7F"/>
                </a:solidFill>
                <a:ln w="9525">
                  <a:noFill/>
                  <a:round/>
                  <a:headEnd/>
                  <a:tailEnd/>
                </a:ln>
              </p:spPr>
              <p:txBody>
                <a:bodyPr/>
                <a:lstStyle/>
                <a:p>
                  <a:endParaRPr lang="en-GB"/>
                </a:p>
              </p:txBody>
            </p:sp>
            <p:sp>
              <p:nvSpPr>
                <p:cNvPr id="364654" name="Freeform 110"/>
                <p:cNvSpPr>
                  <a:spLocks/>
                </p:cNvSpPr>
                <p:nvPr/>
              </p:nvSpPr>
              <p:spPr bwMode="auto">
                <a:xfrm>
                  <a:off x="1905" y="2860"/>
                  <a:ext cx="96" cy="287"/>
                </a:xfrm>
                <a:custGeom>
                  <a:avLst/>
                  <a:gdLst/>
                  <a:ahLst/>
                  <a:cxnLst>
                    <a:cxn ang="0">
                      <a:pos x="0" y="0"/>
                    </a:cxn>
                    <a:cxn ang="0">
                      <a:pos x="71" y="54"/>
                    </a:cxn>
                    <a:cxn ang="0">
                      <a:pos x="109" y="114"/>
                    </a:cxn>
                    <a:cxn ang="0">
                      <a:pos x="133" y="174"/>
                    </a:cxn>
                    <a:cxn ang="0">
                      <a:pos x="155" y="239"/>
                    </a:cxn>
                    <a:cxn ang="0">
                      <a:pos x="179" y="317"/>
                    </a:cxn>
                    <a:cxn ang="0">
                      <a:pos x="191" y="401"/>
                    </a:cxn>
                    <a:cxn ang="0">
                      <a:pos x="191" y="508"/>
                    </a:cxn>
                    <a:cxn ang="0">
                      <a:pos x="179" y="574"/>
                    </a:cxn>
                    <a:cxn ang="0">
                      <a:pos x="161" y="449"/>
                    </a:cxn>
                    <a:cxn ang="0">
                      <a:pos x="145" y="373"/>
                    </a:cxn>
                    <a:cxn ang="0">
                      <a:pos x="119" y="329"/>
                    </a:cxn>
                    <a:cxn ang="0">
                      <a:pos x="85" y="307"/>
                    </a:cxn>
                    <a:cxn ang="0">
                      <a:pos x="103" y="263"/>
                    </a:cxn>
                    <a:cxn ang="0">
                      <a:pos x="109" y="194"/>
                    </a:cxn>
                    <a:cxn ang="0">
                      <a:pos x="83" y="132"/>
                    </a:cxn>
                    <a:cxn ang="0">
                      <a:pos x="47" y="66"/>
                    </a:cxn>
                    <a:cxn ang="0">
                      <a:pos x="0" y="0"/>
                    </a:cxn>
                  </a:cxnLst>
                  <a:rect l="0" t="0" r="r" b="b"/>
                  <a:pathLst>
                    <a:path w="191" h="574">
                      <a:moveTo>
                        <a:pt x="0" y="0"/>
                      </a:moveTo>
                      <a:lnTo>
                        <a:pt x="71" y="54"/>
                      </a:lnTo>
                      <a:lnTo>
                        <a:pt x="109" y="114"/>
                      </a:lnTo>
                      <a:lnTo>
                        <a:pt x="133" y="174"/>
                      </a:lnTo>
                      <a:lnTo>
                        <a:pt x="155" y="239"/>
                      </a:lnTo>
                      <a:lnTo>
                        <a:pt x="179" y="317"/>
                      </a:lnTo>
                      <a:lnTo>
                        <a:pt x="191" y="401"/>
                      </a:lnTo>
                      <a:lnTo>
                        <a:pt x="191" y="508"/>
                      </a:lnTo>
                      <a:lnTo>
                        <a:pt x="179" y="574"/>
                      </a:lnTo>
                      <a:lnTo>
                        <a:pt x="161" y="449"/>
                      </a:lnTo>
                      <a:lnTo>
                        <a:pt x="145" y="373"/>
                      </a:lnTo>
                      <a:lnTo>
                        <a:pt x="119" y="329"/>
                      </a:lnTo>
                      <a:lnTo>
                        <a:pt x="85" y="307"/>
                      </a:lnTo>
                      <a:lnTo>
                        <a:pt x="103" y="263"/>
                      </a:lnTo>
                      <a:lnTo>
                        <a:pt x="109" y="194"/>
                      </a:lnTo>
                      <a:lnTo>
                        <a:pt x="83" y="132"/>
                      </a:lnTo>
                      <a:lnTo>
                        <a:pt x="47" y="66"/>
                      </a:lnTo>
                      <a:lnTo>
                        <a:pt x="0" y="0"/>
                      </a:lnTo>
                      <a:close/>
                    </a:path>
                  </a:pathLst>
                </a:custGeom>
                <a:solidFill>
                  <a:srgbClr val="DF3F5F"/>
                </a:solidFill>
                <a:ln w="9525">
                  <a:noFill/>
                  <a:round/>
                  <a:headEnd/>
                  <a:tailEnd/>
                </a:ln>
              </p:spPr>
              <p:txBody>
                <a:bodyPr/>
                <a:lstStyle/>
                <a:p>
                  <a:endParaRPr lang="en-GB"/>
                </a:p>
              </p:txBody>
            </p:sp>
          </p:grpSp>
          <p:sp>
            <p:nvSpPr>
              <p:cNvPr id="364655" name="Freeform 111"/>
              <p:cNvSpPr>
                <a:spLocks/>
              </p:cNvSpPr>
              <p:nvPr/>
            </p:nvSpPr>
            <p:spPr bwMode="auto">
              <a:xfrm>
                <a:off x="1753" y="3263"/>
                <a:ext cx="130" cy="106"/>
              </a:xfrm>
              <a:custGeom>
                <a:avLst/>
                <a:gdLst/>
                <a:ahLst/>
                <a:cxnLst>
                  <a:cxn ang="0">
                    <a:pos x="222" y="36"/>
                  </a:cxn>
                  <a:cxn ang="0">
                    <a:pos x="180" y="0"/>
                  </a:cxn>
                  <a:cxn ang="0">
                    <a:pos x="118" y="16"/>
                  </a:cxn>
                  <a:cxn ang="0">
                    <a:pos x="66" y="36"/>
                  </a:cxn>
                  <a:cxn ang="0">
                    <a:pos x="12" y="58"/>
                  </a:cxn>
                  <a:cxn ang="0">
                    <a:pos x="0" y="78"/>
                  </a:cxn>
                  <a:cxn ang="0">
                    <a:pos x="30" y="106"/>
                  </a:cxn>
                  <a:cxn ang="0">
                    <a:pos x="40" y="142"/>
                  </a:cxn>
                  <a:cxn ang="0">
                    <a:pos x="64" y="168"/>
                  </a:cxn>
                  <a:cxn ang="0">
                    <a:pos x="88" y="184"/>
                  </a:cxn>
                  <a:cxn ang="0">
                    <a:pos x="124" y="195"/>
                  </a:cxn>
                  <a:cxn ang="0">
                    <a:pos x="150" y="213"/>
                  </a:cxn>
                  <a:cxn ang="0">
                    <a:pos x="192" y="213"/>
                  </a:cxn>
                  <a:cxn ang="0">
                    <a:pos x="214" y="213"/>
                  </a:cxn>
                  <a:cxn ang="0">
                    <a:pos x="228" y="195"/>
                  </a:cxn>
                  <a:cxn ang="0">
                    <a:pos x="226" y="166"/>
                  </a:cxn>
                  <a:cxn ang="0">
                    <a:pos x="262" y="168"/>
                  </a:cxn>
                  <a:cxn ang="0">
                    <a:pos x="222" y="154"/>
                  </a:cxn>
                  <a:cxn ang="0">
                    <a:pos x="214" y="118"/>
                  </a:cxn>
                  <a:cxn ang="0">
                    <a:pos x="216" y="94"/>
                  </a:cxn>
                  <a:cxn ang="0">
                    <a:pos x="214" y="76"/>
                  </a:cxn>
                  <a:cxn ang="0">
                    <a:pos x="222" y="36"/>
                  </a:cxn>
                </a:cxnLst>
                <a:rect l="0" t="0" r="r" b="b"/>
                <a:pathLst>
                  <a:path w="262" h="213">
                    <a:moveTo>
                      <a:pt x="222" y="36"/>
                    </a:moveTo>
                    <a:lnTo>
                      <a:pt x="180" y="0"/>
                    </a:lnTo>
                    <a:lnTo>
                      <a:pt x="118" y="16"/>
                    </a:lnTo>
                    <a:lnTo>
                      <a:pt x="66" y="36"/>
                    </a:lnTo>
                    <a:lnTo>
                      <a:pt x="12" y="58"/>
                    </a:lnTo>
                    <a:lnTo>
                      <a:pt x="0" y="78"/>
                    </a:lnTo>
                    <a:lnTo>
                      <a:pt x="30" y="106"/>
                    </a:lnTo>
                    <a:lnTo>
                      <a:pt x="40" y="142"/>
                    </a:lnTo>
                    <a:lnTo>
                      <a:pt x="64" y="168"/>
                    </a:lnTo>
                    <a:lnTo>
                      <a:pt x="88" y="184"/>
                    </a:lnTo>
                    <a:lnTo>
                      <a:pt x="124" y="195"/>
                    </a:lnTo>
                    <a:lnTo>
                      <a:pt x="150" y="213"/>
                    </a:lnTo>
                    <a:lnTo>
                      <a:pt x="192" y="213"/>
                    </a:lnTo>
                    <a:lnTo>
                      <a:pt x="214" y="213"/>
                    </a:lnTo>
                    <a:lnTo>
                      <a:pt x="228" y="195"/>
                    </a:lnTo>
                    <a:lnTo>
                      <a:pt x="226" y="166"/>
                    </a:lnTo>
                    <a:lnTo>
                      <a:pt x="262" y="168"/>
                    </a:lnTo>
                    <a:lnTo>
                      <a:pt x="222" y="154"/>
                    </a:lnTo>
                    <a:lnTo>
                      <a:pt x="214" y="118"/>
                    </a:lnTo>
                    <a:lnTo>
                      <a:pt x="216" y="94"/>
                    </a:lnTo>
                    <a:lnTo>
                      <a:pt x="214" y="76"/>
                    </a:lnTo>
                    <a:lnTo>
                      <a:pt x="222" y="36"/>
                    </a:lnTo>
                    <a:close/>
                  </a:path>
                </a:pathLst>
              </a:custGeom>
              <a:solidFill>
                <a:srgbClr val="FF9F9F"/>
              </a:solidFill>
              <a:ln w="9525">
                <a:noFill/>
                <a:round/>
                <a:headEnd/>
                <a:tailEnd/>
              </a:ln>
            </p:spPr>
            <p:txBody>
              <a:bodyPr/>
              <a:lstStyle/>
              <a:p>
                <a:endParaRPr lang="en-GB"/>
              </a:p>
            </p:txBody>
          </p:sp>
          <p:sp>
            <p:nvSpPr>
              <p:cNvPr id="364656" name="Freeform 112"/>
              <p:cNvSpPr>
                <a:spLocks/>
              </p:cNvSpPr>
              <p:nvPr/>
            </p:nvSpPr>
            <p:spPr bwMode="auto">
              <a:xfrm>
                <a:off x="1570" y="3417"/>
                <a:ext cx="63" cy="77"/>
              </a:xfrm>
              <a:custGeom>
                <a:avLst/>
                <a:gdLst/>
                <a:ahLst/>
                <a:cxnLst>
                  <a:cxn ang="0">
                    <a:pos x="126" y="0"/>
                  </a:cxn>
                  <a:cxn ang="0">
                    <a:pos x="30" y="153"/>
                  </a:cxn>
                  <a:cxn ang="0">
                    <a:pos x="0" y="44"/>
                  </a:cxn>
                  <a:cxn ang="0">
                    <a:pos x="126" y="0"/>
                  </a:cxn>
                </a:cxnLst>
                <a:rect l="0" t="0" r="r" b="b"/>
                <a:pathLst>
                  <a:path w="126" h="153">
                    <a:moveTo>
                      <a:pt x="126" y="0"/>
                    </a:moveTo>
                    <a:lnTo>
                      <a:pt x="30" y="153"/>
                    </a:lnTo>
                    <a:lnTo>
                      <a:pt x="0" y="44"/>
                    </a:lnTo>
                    <a:lnTo>
                      <a:pt x="126" y="0"/>
                    </a:lnTo>
                    <a:close/>
                  </a:path>
                </a:pathLst>
              </a:custGeom>
              <a:solidFill>
                <a:srgbClr val="800000"/>
              </a:solidFill>
              <a:ln w="9525">
                <a:noFill/>
                <a:round/>
                <a:headEnd/>
                <a:tailEnd/>
              </a:ln>
            </p:spPr>
            <p:txBody>
              <a:bodyPr/>
              <a:lstStyle/>
              <a:p>
                <a:endParaRPr lang="en-GB"/>
              </a:p>
            </p:txBody>
          </p:sp>
          <p:grpSp>
            <p:nvGrpSpPr>
              <p:cNvPr id="364657" name="Group 113"/>
              <p:cNvGrpSpPr>
                <a:grpSpLocks/>
              </p:cNvGrpSpPr>
              <p:nvPr/>
            </p:nvGrpSpPr>
            <p:grpSpPr bwMode="auto">
              <a:xfrm>
                <a:off x="1307" y="2757"/>
                <a:ext cx="453" cy="760"/>
                <a:chOff x="1307" y="2757"/>
                <a:chExt cx="453" cy="760"/>
              </a:xfrm>
            </p:grpSpPr>
            <p:sp>
              <p:nvSpPr>
                <p:cNvPr id="364658" name="Freeform 114"/>
                <p:cNvSpPr>
                  <a:spLocks/>
                </p:cNvSpPr>
                <p:nvPr/>
              </p:nvSpPr>
              <p:spPr bwMode="auto">
                <a:xfrm>
                  <a:off x="1307" y="2757"/>
                  <a:ext cx="453" cy="754"/>
                </a:xfrm>
                <a:custGeom>
                  <a:avLst/>
                  <a:gdLst/>
                  <a:ahLst/>
                  <a:cxnLst>
                    <a:cxn ang="0">
                      <a:pos x="700" y="18"/>
                    </a:cxn>
                    <a:cxn ang="0">
                      <a:pos x="575" y="0"/>
                    </a:cxn>
                    <a:cxn ang="0">
                      <a:pos x="485" y="6"/>
                    </a:cxn>
                    <a:cxn ang="0">
                      <a:pos x="383" y="18"/>
                    </a:cxn>
                    <a:cxn ang="0">
                      <a:pos x="329" y="30"/>
                    </a:cxn>
                    <a:cxn ang="0">
                      <a:pos x="299" y="66"/>
                    </a:cxn>
                    <a:cxn ang="0">
                      <a:pos x="263" y="60"/>
                    </a:cxn>
                    <a:cxn ang="0">
                      <a:pos x="209" y="102"/>
                    </a:cxn>
                    <a:cxn ang="0">
                      <a:pos x="167" y="150"/>
                    </a:cxn>
                    <a:cxn ang="0">
                      <a:pos x="138" y="197"/>
                    </a:cxn>
                    <a:cxn ang="0">
                      <a:pos x="102" y="257"/>
                    </a:cxn>
                    <a:cxn ang="0">
                      <a:pos x="84" y="323"/>
                    </a:cxn>
                    <a:cxn ang="0">
                      <a:pos x="66" y="436"/>
                    </a:cxn>
                    <a:cxn ang="0">
                      <a:pos x="54" y="514"/>
                    </a:cxn>
                    <a:cxn ang="0">
                      <a:pos x="54" y="640"/>
                    </a:cxn>
                    <a:cxn ang="0">
                      <a:pos x="78" y="723"/>
                    </a:cxn>
                    <a:cxn ang="0">
                      <a:pos x="72" y="783"/>
                    </a:cxn>
                    <a:cxn ang="0">
                      <a:pos x="54" y="939"/>
                    </a:cxn>
                    <a:cxn ang="0">
                      <a:pos x="36" y="1004"/>
                    </a:cxn>
                    <a:cxn ang="0">
                      <a:pos x="30" y="1076"/>
                    </a:cxn>
                    <a:cxn ang="0">
                      <a:pos x="12" y="1124"/>
                    </a:cxn>
                    <a:cxn ang="0">
                      <a:pos x="0" y="1178"/>
                    </a:cxn>
                    <a:cxn ang="0">
                      <a:pos x="6" y="1237"/>
                    </a:cxn>
                    <a:cxn ang="0">
                      <a:pos x="30" y="1291"/>
                    </a:cxn>
                    <a:cxn ang="0">
                      <a:pos x="78" y="1339"/>
                    </a:cxn>
                    <a:cxn ang="0">
                      <a:pos x="162" y="1417"/>
                    </a:cxn>
                    <a:cxn ang="0">
                      <a:pos x="209" y="1435"/>
                    </a:cxn>
                    <a:cxn ang="0">
                      <a:pos x="269" y="1453"/>
                    </a:cxn>
                    <a:cxn ang="0">
                      <a:pos x="317" y="1472"/>
                    </a:cxn>
                    <a:cxn ang="0">
                      <a:pos x="359" y="1496"/>
                    </a:cxn>
                    <a:cxn ang="0">
                      <a:pos x="557" y="1508"/>
                    </a:cxn>
                    <a:cxn ang="0">
                      <a:pos x="689" y="1333"/>
                    </a:cxn>
                    <a:cxn ang="0">
                      <a:pos x="736" y="1172"/>
                    </a:cxn>
                    <a:cxn ang="0">
                      <a:pos x="904" y="1172"/>
                    </a:cxn>
                    <a:cxn ang="0">
                      <a:pos x="892" y="939"/>
                    </a:cxn>
                    <a:cxn ang="0">
                      <a:pos x="862" y="676"/>
                    </a:cxn>
                    <a:cxn ang="0">
                      <a:pos x="808" y="347"/>
                    </a:cxn>
                    <a:cxn ang="0">
                      <a:pos x="778" y="197"/>
                    </a:cxn>
                    <a:cxn ang="0">
                      <a:pos x="700" y="18"/>
                    </a:cxn>
                  </a:cxnLst>
                  <a:rect l="0" t="0" r="r" b="b"/>
                  <a:pathLst>
                    <a:path w="904" h="1508">
                      <a:moveTo>
                        <a:pt x="700" y="18"/>
                      </a:moveTo>
                      <a:lnTo>
                        <a:pt x="575" y="0"/>
                      </a:lnTo>
                      <a:lnTo>
                        <a:pt x="485" y="6"/>
                      </a:lnTo>
                      <a:lnTo>
                        <a:pt x="383" y="18"/>
                      </a:lnTo>
                      <a:lnTo>
                        <a:pt x="329" y="30"/>
                      </a:lnTo>
                      <a:lnTo>
                        <a:pt x="299" y="66"/>
                      </a:lnTo>
                      <a:lnTo>
                        <a:pt x="263" y="60"/>
                      </a:lnTo>
                      <a:lnTo>
                        <a:pt x="209" y="102"/>
                      </a:lnTo>
                      <a:lnTo>
                        <a:pt x="167" y="150"/>
                      </a:lnTo>
                      <a:lnTo>
                        <a:pt x="138" y="197"/>
                      </a:lnTo>
                      <a:lnTo>
                        <a:pt x="102" y="257"/>
                      </a:lnTo>
                      <a:lnTo>
                        <a:pt x="84" y="323"/>
                      </a:lnTo>
                      <a:lnTo>
                        <a:pt x="66" y="436"/>
                      </a:lnTo>
                      <a:lnTo>
                        <a:pt x="54" y="514"/>
                      </a:lnTo>
                      <a:lnTo>
                        <a:pt x="54" y="640"/>
                      </a:lnTo>
                      <a:lnTo>
                        <a:pt x="78" y="723"/>
                      </a:lnTo>
                      <a:lnTo>
                        <a:pt x="72" y="783"/>
                      </a:lnTo>
                      <a:lnTo>
                        <a:pt x="54" y="939"/>
                      </a:lnTo>
                      <a:lnTo>
                        <a:pt x="36" y="1004"/>
                      </a:lnTo>
                      <a:lnTo>
                        <a:pt x="30" y="1076"/>
                      </a:lnTo>
                      <a:lnTo>
                        <a:pt x="12" y="1124"/>
                      </a:lnTo>
                      <a:lnTo>
                        <a:pt x="0" y="1178"/>
                      </a:lnTo>
                      <a:lnTo>
                        <a:pt x="6" y="1237"/>
                      </a:lnTo>
                      <a:lnTo>
                        <a:pt x="30" y="1291"/>
                      </a:lnTo>
                      <a:lnTo>
                        <a:pt x="78" y="1339"/>
                      </a:lnTo>
                      <a:lnTo>
                        <a:pt x="162" y="1417"/>
                      </a:lnTo>
                      <a:lnTo>
                        <a:pt x="209" y="1435"/>
                      </a:lnTo>
                      <a:lnTo>
                        <a:pt x="269" y="1453"/>
                      </a:lnTo>
                      <a:lnTo>
                        <a:pt x="317" y="1472"/>
                      </a:lnTo>
                      <a:lnTo>
                        <a:pt x="359" y="1496"/>
                      </a:lnTo>
                      <a:lnTo>
                        <a:pt x="557" y="1508"/>
                      </a:lnTo>
                      <a:lnTo>
                        <a:pt x="689" y="1333"/>
                      </a:lnTo>
                      <a:lnTo>
                        <a:pt x="736" y="1172"/>
                      </a:lnTo>
                      <a:lnTo>
                        <a:pt x="904" y="1172"/>
                      </a:lnTo>
                      <a:lnTo>
                        <a:pt x="892" y="939"/>
                      </a:lnTo>
                      <a:lnTo>
                        <a:pt x="862" y="676"/>
                      </a:lnTo>
                      <a:lnTo>
                        <a:pt x="808" y="347"/>
                      </a:lnTo>
                      <a:lnTo>
                        <a:pt x="778" y="197"/>
                      </a:lnTo>
                      <a:lnTo>
                        <a:pt x="700" y="18"/>
                      </a:lnTo>
                      <a:close/>
                    </a:path>
                  </a:pathLst>
                </a:custGeom>
                <a:solidFill>
                  <a:srgbClr val="FF5F7F"/>
                </a:solidFill>
                <a:ln w="9525">
                  <a:noFill/>
                  <a:round/>
                  <a:headEnd/>
                  <a:tailEnd/>
                </a:ln>
              </p:spPr>
              <p:txBody>
                <a:bodyPr/>
                <a:lstStyle/>
                <a:p>
                  <a:endParaRPr lang="en-GB"/>
                </a:p>
              </p:txBody>
            </p:sp>
            <p:sp>
              <p:nvSpPr>
                <p:cNvPr id="364659" name="Freeform 115"/>
                <p:cNvSpPr>
                  <a:spLocks/>
                </p:cNvSpPr>
                <p:nvPr/>
              </p:nvSpPr>
              <p:spPr bwMode="auto">
                <a:xfrm>
                  <a:off x="1447" y="3266"/>
                  <a:ext cx="204" cy="251"/>
                </a:xfrm>
                <a:custGeom>
                  <a:avLst/>
                  <a:gdLst/>
                  <a:ahLst/>
                  <a:cxnLst>
                    <a:cxn ang="0">
                      <a:pos x="384" y="24"/>
                    </a:cxn>
                    <a:cxn ang="0">
                      <a:pos x="238" y="12"/>
                    </a:cxn>
                    <a:cxn ang="0">
                      <a:pos x="84" y="0"/>
                    </a:cxn>
                    <a:cxn ang="0">
                      <a:pos x="58" y="36"/>
                    </a:cxn>
                    <a:cxn ang="0">
                      <a:pos x="46" y="64"/>
                    </a:cxn>
                    <a:cxn ang="0">
                      <a:pos x="28" y="100"/>
                    </a:cxn>
                    <a:cxn ang="0">
                      <a:pos x="12" y="154"/>
                    </a:cxn>
                    <a:cxn ang="0">
                      <a:pos x="4" y="201"/>
                    </a:cxn>
                    <a:cxn ang="0">
                      <a:pos x="0" y="245"/>
                    </a:cxn>
                    <a:cxn ang="0">
                      <a:pos x="6" y="299"/>
                    </a:cxn>
                    <a:cxn ang="0">
                      <a:pos x="24" y="369"/>
                    </a:cxn>
                    <a:cxn ang="0">
                      <a:pos x="42" y="425"/>
                    </a:cxn>
                    <a:cxn ang="0">
                      <a:pos x="46" y="474"/>
                    </a:cxn>
                    <a:cxn ang="0">
                      <a:pos x="292" y="502"/>
                    </a:cxn>
                    <a:cxn ang="0">
                      <a:pos x="396" y="327"/>
                    </a:cxn>
                    <a:cxn ang="0">
                      <a:pos x="408" y="281"/>
                    </a:cxn>
                    <a:cxn ang="0">
                      <a:pos x="384" y="24"/>
                    </a:cxn>
                  </a:cxnLst>
                  <a:rect l="0" t="0" r="r" b="b"/>
                  <a:pathLst>
                    <a:path w="408" h="502">
                      <a:moveTo>
                        <a:pt x="384" y="24"/>
                      </a:moveTo>
                      <a:lnTo>
                        <a:pt x="238" y="12"/>
                      </a:lnTo>
                      <a:lnTo>
                        <a:pt x="84" y="0"/>
                      </a:lnTo>
                      <a:lnTo>
                        <a:pt x="58" y="36"/>
                      </a:lnTo>
                      <a:lnTo>
                        <a:pt x="46" y="64"/>
                      </a:lnTo>
                      <a:lnTo>
                        <a:pt x="28" y="100"/>
                      </a:lnTo>
                      <a:lnTo>
                        <a:pt x="12" y="154"/>
                      </a:lnTo>
                      <a:lnTo>
                        <a:pt x="4" y="201"/>
                      </a:lnTo>
                      <a:lnTo>
                        <a:pt x="0" y="245"/>
                      </a:lnTo>
                      <a:lnTo>
                        <a:pt x="6" y="299"/>
                      </a:lnTo>
                      <a:lnTo>
                        <a:pt x="24" y="369"/>
                      </a:lnTo>
                      <a:lnTo>
                        <a:pt x="42" y="425"/>
                      </a:lnTo>
                      <a:lnTo>
                        <a:pt x="46" y="474"/>
                      </a:lnTo>
                      <a:lnTo>
                        <a:pt x="292" y="502"/>
                      </a:lnTo>
                      <a:lnTo>
                        <a:pt x="396" y="327"/>
                      </a:lnTo>
                      <a:lnTo>
                        <a:pt x="408" y="281"/>
                      </a:lnTo>
                      <a:lnTo>
                        <a:pt x="384" y="24"/>
                      </a:lnTo>
                      <a:close/>
                    </a:path>
                  </a:pathLst>
                </a:custGeom>
                <a:solidFill>
                  <a:srgbClr val="DF1F3F"/>
                </a:solidFill>
                <a:ln w="9525">
                  <a:noFill/>
                  <a:round/>
                  <a:headEnd/>
                  <a:tailEnd/>
                </a:ln>
              </p:spPr>
              <p:txBody>
                <a:bodyPr/>
                <a:lstStyle/>
                <a:p>
                  <a:endParaRPr lang="en-GB"/>
                </a:p>
              </p:txBody>
            </p:sp>
            <p:sp>
              <p:nvSpPr>
                <p:cNvPr id="364660" name="Freeform 116"/>
                <p:cNvSpPr>
                  <a:spLocks/>
                </p:cNvSpPr>
                <p:nvPr/>
              </p:nvSpPr>
              <p:spPr bwMode="auto">
                <a:xfrm>
                  <a:off x="1355" y="2807"/>
                  <a:ext cx="192" cy="482"/>
                </a:xfrm>
                <a:custGeom>
                  <a:avLst/>
                  <a:gdLst/>
                  <a:ahLst/>
                  <a:cxnLst>
                    <a:cxn ang="0">
                      <a:pos x="239" y="0"/>
                    </a:cxn>
                    <a:cxn ang="0">
                      <a:pos x="311" y="119"/>
                    </a:cxn>
                    <a:cxn ang="0">
                      <a:pos x="353" y="245"/>
                    </a:cxn>
                    <a:cxn ang="0">
                      <a:pos x="377" y="394"/>
                    </a:cxn>
                    <a:cxn ang="0">
                      <a:pos x="383" y="562"/>
                    </a:cxn>
                    <a:cxn ang="0">
                      <a:pos x="377" y="759"/>
                    </a:cxn>
                    <a:cxn ang="0">
                      <a:pos x="359" y="842"/>
                    </a:cxn>
                    <a:cxn ang="0">
                      <a:pos x="263" y="914"/>
                    </a:cxn>
                    <a:cxn ang="0">
                      <a:pos x="215" y="884"/>
                    </a:cxn>
                    <a:cxn ang="0">
                      <a:pos x="167" y="872"/>
                    </a:cxn>
                    <a:cxn ang="0">
                      <a:pos x="125" y="884"/>
                    </a:cxn>
                    <a:cxn ang="0">
                      <a:pos x="95" y="926"/>
                    </a:cxn>
                    <a:cxn ang="0">
                      <a:pos x="42" y="950"/>
                    </a:cxn>
                    <a:cxn ang="0">
                      <a:pos x="0" y="962"/>
                    </a:cxn>
                    <a:cxn ang="0">
                      <a:pos x="66" y="902"/>
                    </a:cxn>
                    <a:cxn ang="0">
                      <a:pos x="107" y="884"/>
                    </a:cxn>
                    <a:cxn ang="0">
                      <a:pos x="137" y="854"/>
                    </a:cxn>
                    <a:cxn ang="0">
                      <a:pos x="173" y="854"/>
                    </a:cxn>
                    <a:cxn ang="0">
                      <a:pos x="215" y="813"/>
                    </a:cxn>
                    <a:cxn ang="0">
                      <a:pos x="173" y="765"/>
                    </a:cxn>
                    <a:cxn ang="0">
                      <a:pos x="233" y="777"/>
                    </a:cxn>
                    <a:cxn ang="0">
                      <a:pos x="191" y="639"/>
                    </a:cxn>
                    <a:cxn ang="0">
                      <a:pos x="155" y="526"/>
                    </a:cxn>
                    <a:cxn ang="0">
                      <a:pos x="143" y="446"/>
                    </a:cxn>
                    <a:cxn ang="0">
                      <a:pos x="161" y="328"/>
                    </a:cxn>
                    <a:cxn ang="0">
                      <a:pos x="191" y="460"/>
                    </a:cxn>
                    <a:cxn ang="0">
                      <a:pos x="251" y="609"/>
                    </a:cxn>
                    <a:cxn ang="0">
                      <a:pos x="323" y="771"/>
                    </a:cxn>
                    <a:cxn ang="0">
                      <a:pos x="323" y="550"/>
                    </a:cxn>
                    <a:cxn ang="0">
                      <a:pos x="311" y="400"/>
                    </a:cxn>
                    <a:cxn ang="0">
                      <a:pos x="293" y="179"/>
                    </a:cxn>
                    <a:cxn ang="0">
                      <a:pos x="239" y="0"/>
                    </a:cxn>
                  </a:cxnLst>
                  <a:rect l="0" t="0" r="r" b="b"/>
                  <a:pathLst>
                    <a:path w="383" h="962">
                      <a:moveTo>
                        <a:pt x="239" y="0"/>
                      </a:moveTo>
                      <a:lnTo>
                        <a:pt x="311" y="119"/>
                      </a:lnTo>
                      <a:lnTo>
                        <a:pt x="353" y="245"/>
                      </a:lnTo>
                      <a:lnTo>
                        <a:pt x="377" y="394"/>
                      </a:lnTo>
                      <a:lnTo>
                        <a:pt x="383" y="562"/>
                      </a:lnTo>
                      <a:lnTo>
                        <a:pt x="377" y="759"/>
                      </a:lnTo>
                      <a:lnTo>
                        <a:pt x="359" y="842"/>
                      </a:lnTo>
                      <a:lnTo>
                        <a:pt x="263" y="914"/>
                      </a:lnTo>
                      <a:lnTo>
                        <a:pt x="215" y="884"/>
                      </a:lnTo>
                      <a:lnTo>
                        <a:pt x="167" y="872"/>
                      </a:lnTo>
                      <a:lnTo>
                        <a:pt x="125" y="884"/>
                      </a:lnTo>
                      <a:lnTo>
                        <a:pt x="95" y="926"/>
                      </a:lnTo>
                      <a:lnTo>
                        <a:pt x="42" y="950"/>
                      </a:lnTo>
                      <a:lnTo>
                        <a:pt x="0" y="962"/>
                      </a:lnTo>
                      <a:lnTo>
                        <a:pt x="66" y="902"/>
                      </a:lnTo>
                      <a:lnTo>
                        <a:pt x="107" y="884"/>
                      </a:lnTo>
                      <a:lnTo>
                        <a:pt x="137" y="854"/>
                      </a:lnTo>
                      <a:lnTo>
                        <a:pt x="173" y="854"/>
                      </a:lnTo>
                      <a:lnTo>
                        <a:pt x="215" y="813"/>
                      </a:lnTo>
                      <a:lnTo>
                        <a:pt x="173" y="765"/>
                      </a:lnTo>
                      <a:lnTo>
                        <a:pt x="233" y="777"/>
                      </a:lnTo>
                      <a:lnTo>
                        <a:pt x="191" y="639"/>
                      </a:lnTo>
                      <a:lnTo>
                        <a:pt x="155" y="526"/>
                      </a:lnTo>
                      <a:lnTo>
                        <a:pt x="143" y="446"/>
                      </a:lnTo>
                      <a:lnTo>
                        <a:pt x="161" y="328"/>
                      </a:lnTo>
                      <a:lnTo>
                        <a:pt x="191" y="460"/>
                      </a:lnTo>
                      <a:lnTo>
                        <a:pt x="251" y="609"/>
                      </a:lnTo>
                      <a:lnTo>
                        <a:pt x="323" y="771"/>
                      </a:lnTo>
                      <a:lnTo>
                        <a:pt x="323" y="550"/>
                      </a:lnTo>
                      <a:lnTo>
                        <a:pt x="311" y="400"/>
                      </a:lnTo>
                      <a:lnTo>
                        <a:pt x="293" y="179"/>
                      </a:lnTo>
                      <a:lnTo>
                        <a:pt x="239" y="0"/>
                      </a:lnTo>
                      <a:close/>
                    </a:path>
                  </a:pathLst>
                </a:custGeom>
                <a:solidFill>
                  <a:srgbClr val="DF3F5F"/>
                </a:solidFill>
                <a:ln w="9525">
                  <a:noFill/>
                  <a:round/>
                  <a:headEnd/>
                  <a:tailEnd/>
                </a:ln>
              </p:spPr>
              <p:txBody>
                <a:bodyPr/>
                <a:lstStyle/>
                <a:p>
                  <a:endParaRPr lang="en-GB"/>
                </a:p>
              </p:txBody>
            </p:sp>
          </p:grpSp>
          <p:sp>
            <p:nvSpPr>
              <p:cNvPr id="364661" name="Freeform 117"/>
              <p:cNvSpPr>
                <a:spLocks/>
              </p:cNvSpPr>
              <p:nvPr/>
            </p:nvSpPr>
            <p:spPr bwMode="auto">
              <a:xfrm>
                <a:off x="1836" y="3073"/>
                <a:ext cx="558" cy="305"/>
              </a:xfrm>
              <a:custGeom>
                <a:avLst/>
                <a:gdLst/>
                <a:ahLst/>
                <a:cxnLst>
                  <a:cxn ang="0">
                    <a:pos x="0" y="496"/>
                  </a:cxn>
                  <a:cxn ang="0">
                    <a:pos x="431" y="0"/>
                  </a:cxn>
                  <a:cxn ang="0">
                    <a:pos x="1116" y="189"/>
                  </a:cxn>
                  <a:cxn ang="0">
                    <a:pos x="834" y="544"/>
                  </a:cxn>
                  <a:cxn ang="0">
                    <a:pos x="659" y="583"/>
                  </a:cxn>
                  <a:cxn ang="0">
                    <a:pos x="479" y="609"/>
                  </a:cxn>
                  <a:cxn ang="0">
                    <a:pos x="90" y="585"/>
                  </a:cxn>
                  <a:cxn ang="0">
                    <a:pos x="0" y="496"/>
                  </a:cxn>
                </a:cxnLst>
                <a:rect l="0" t="0" r="r" b="b"/>
                <a:pathLst>
                  <a:path w="1116" h="609">
                    <a:moveTo>
                      <a:pt x="0" y="496"/>
                    </a:moveTo>
                    <a:lnTo>
                      <a:pt x="431" y="0"/>
                    </a:lnTo>
                    <a:lnTo>
                      <a:pt x="1116" y="189"/>
                    </a:lnTo>
                    <a:lnTo>
                      <a:pt x="834" y="544"/>
                    </a:lnTo>
                    <a:lnTo>
                      <a:pt x="659" y="583"/>
                    </a:lnTo>
                    <a:lnTo>
                      <a:pt x="479" y="609"/>
                    </a:lnTo>
                    <a:lnTo>
                      <a:pt x="90" y="585"/>
                    </a:lnTo>
                    <a:lnTo>
                      <a:pt x="0" y="496"/>
                    </a:lnTo>
                    <a:close/>
                  </a:path>
                </a:pathLst>
              </a:custGeom>
              <a:solidFill>
                <a:srgbClr val="9F9F9F"/>
              </a:solidFill>
              <a:ln w="9525">
                <a:noFill/>
                <a:round/>
                <a:headEnd/>
                <a:tailEnd/>
              </a:ln>
            </p:spPr>
            <p:txBody>
              <a:bodyPr/>
              <a:lstStyle/>
              <a:p>
                <a:endParaRPr lang="en-GB"/>
              </a:p>
            </p:txBody>
          </p:sp>
          <p:sp>
            <p:nvSpPr>
              <p:cNvPr id="364662" name="Freeform 118"/>
              <p:cNvSpPr>
                <a:spLocks/>
              </p:cNvSpPr>
              <p:nvPr/>
            </p:nvSpPr>
            <p:spPr bwMode="auto">
              <a:xfrm>
                <a:off x="1561" y="3253"/>
                <a:ext cx="477" cy="200"/>
              </a:xfrm>
              <a:custGeom>
                <a:avLst/>
                <a:gdLst/>
                <a:ahLst/>
                <a:cxnLst>
                  <a:cxn ang="0">
                    <a:pos x="52" y="98"/>
                  </a:cxn>
                  <a:cxn ang="0">
                    <a:pos x="407" y="50"/>
                  </a:cxn>
                  <a:cxn ang="0">
                    <a:pos x="483" y="20"/>
                  </a:cxn>
                  <a:cxn ang="0">
                    <a:pos x="521" y="6"/>
                  </a:cxn>
                  <a:cxn ang="0">
                    <a:pos x="561" y="0"/>
                  </a:cxn>
                  <a:cxn ang="0">
                    <a:pos x="615" y="8"/>
                  </a:cxn>
                  <a:cxn ang="0">
                    <a:pos x="675" y="20"/>
                  </a:cxn>
                  <a:cxn ang="0">
                    <a:pos x="718" y="26"/>
                  </a:cxn>
                  <a:cxn ang="0">
                    <a:pos x="804" y="36"/>
                  </a:cxn>
                  <a:cxn ang="0">
                    <a:pos x="846" y="38"/>
                  </a:cxn>
                  <a:cxn ang="0">
                    <a:pos x="880" y="44"/>
                  </a:cxn>
                  <a:cxn ang="0">
                    <a:pos x="916" y="50"/>
                  </a:cxn>
                  <a:cxn ang="0">
                    <a:pos x="946" y="62"/>
                  </a:cxn>
                  <a:cxn ang="0">
                    <a:pos x="954" y="78"/>
                  </a:cxn>
                  <a:cxn ang="0">
                    <a:pos x="940" y="92"/>
                  </a:cxn>
                  <a:cxn ang="0">
                    <a:pos x="880" y="96"/>
                  </a:cxn>
                  <a:cxn ang="0">
                    <a:pos x="856" y="98"/>
                  </a:cxn>
                  <a:cxn ang="0">
                    <a:pos x="852" y="140"/>
                  </a:cxn>
                  <a:cxn ang="0">
                    <a:pos x="838" y="156"/>
                  </a:cxn>
                  <a:cxn ang="0">
                    <a:pos x="828" y="158"/>
                  </a:cxn>
                  <a:cxn ang="0">
                    <a:pos x="820" y="186"/>
                  </a:cxn>
                  <a:cxn ang="0">
                    <a:pos x="802" y="206"/>
                  </a:cxn>
                  <a:cxn ang="0">
                    <a:pos x="780" y="215"/>
                  </a:cxn>
                  <a:cxn ang="0">
                    <a:pos x="766" y="233"/>
                  </a:cxn>
                  <a:cxn ang="0">
                    <a:pos x="748" y="241"/>
                  </a:cxn>
                  <a:cxn ang="0">
                    <a:pos x="693" y="271"/>
                  </a:cxn>
                  <a:cxn ang="0">
                    <a:pos x="663" y="283"/>
                  </a:cxn>
                  <a:cxn ang="0">
                    <a:pos x="575" y="287"/>
                  </a:cxn>
                  <a:cxn ang="0">
                    <a:pos x="509" y="281"/>
                  </a:cxn>
                  <a:cxn ang="0">
                    <a:pos x="471" y="263"/>
                  </a:cxn>
                  <a:cxn ang="0">
                    <a:pos x="453" y="257"/>
                  </a:cxn>
                  <a:cxn ang="0">
                    <a:pos x="419" y="263"/>
                  </a:cxn>
                  <a:cxn ang="0">
                    <a:pos x="363" y="269"/>
                  </a:cxn>
                  <a:cxn ang="0">
                    <a:pos x="315" y="277"/>
                  </a:cxn>
                  <a:cxn ang="0">
                    <a:pos x="114" y="353"/>
                  </a:cxn>
                  <a:cxn ang="0">
                    <a:pos x="28" y="401"/>
                  </a:cxn>
                  <a:cxn ang="0">
                    <a:pos x="4" y="317"/>
                  </a:cxn>
                  <a:cxn ang="0">
                    <a:pos x="0" y="265"/>
                  </a:cxn>
                  <a:cxn ang="0">
                    <a:pos x="0" y="223"/>
                  </a:cxn>
                  <a:cxn ang="0">
                    <a:pos x="16" y="168"/>
                  </a:cxn>
                  <a:cxn ang="0">
                    <a:pos x="52" y="98"/>
                  </a:cxn>
                </a:cxnLst>
                <a:rect l="0" t="0" r="r" b="b"/>
                <a:pathLst>
                  <a:path w="954" h="401">
                    <a:moveTo>
                      <a:pt x="52" y="98"/>
                    </a:moveTo>
                    <a:lnTo>
                      <a:pt x="407" y="50"/>
                    </a:lnTo>
                    <a:lnTo>
                      <a:pt x="483" y="20"/>
                    </a:lnTo>
                    <a:lnTo>
                      <a:pt x="521" y="6"/>
                    </a:lnTo>
                    <a:lnTo>
                      <a:pt x="561" y="0"/>
                    </a:lnTo>
                    <a:lnTo>
                      <a:pt x="615" y="8"/>
                    </a:lnTo>
                    <a:lnTo>
                      <a:pt x="675" y="20"/>
                    </a:lnTo>
                    <a:lnTo>
                      <a:pt x="718" y="26"/>
                    </a:lnTo>
                    <a:lnTo>
                      <a:pt x="804" y="36"/>
                    </a:lnTo>
                    <a:lnTo>
                      <a:pt x="846" y="38"/>
                    </a:lnTo>
                    <a:lnTo>
                      <a:pt x="880" y="44"/>
                    </a:lnTo>
                    <a:lnTo>
                      <a:pt x="916" y="50"/>
                    </a:lnTo>
                    <a:lnTo>
                      <a:pt x="946" y="62"/>
                    </a:lnTo>
                    <a:lnTo>
                      <a:pt x="954" y="78"/>
                    </a:lnTo>
                    <a:lnTo>
                      <a:pt x="940" y="92"/>
                    </a:lnTo>
                    <a:lnTo>
                      <a:pt x="880" y="96"/>
                    </a:lnTo>
                    <a:lnTo>
                      <a:pt x="856" y="98"/>
                    </a:lnTo>
                    <a:lnTo>
                      <a:pt x="852" y="140"/>
                    </a:lnTo>
                    <a:lnTo>
                      <a:pt x="838" y="156"/>
                    </a:lnTo>
                    <a:lnTo>
                      <a:pt x="828" y="158"/>
                    </a:lnTo>
                    <a:lnTo>
                      <a:pt x="820" y="186"/>
                    </a:lnTo>
                    <a:lnTo>
                      <a:pt x="802" y="206"/>
                    </a:lnTo>
                    <a:lnTo>
                      <a:pt x="780" y="215"/>
                    </a:lnTo>
                    <a:lnTo>
                      <a:pt x="766" y="233"/>
                    </a:lnTo>
                    <a:lnTo>
                      <a:pt x="748" y="241"/>
                    </a:lnTo>
                    <a:lnTo>
                      <a:pt x="693" y="271"/>
                    </a:lnTo>
                    <a:lnTo>
                      <a:pt x="663" y="283"/>
                    </a:lnTo>
                    <a:lnTo>
                      <a:pt x="575" y="287"/>
                    </a:lnTo>
                    <a:lnTo>
                      <a:pt x="509" y="281"/>
                    </a:lnTo>
                    <a:lnTo>
                      <a:pt x="471" y="263"/>
                    </a:lnTo>
                    <a:lnTo>
                      <a:pt x="453" y="257"/>
                    </a:lnTo>
                    <a:lnTo>
                      <a:pt x="419" y="263"/>
                    </a:lnTo>
                    <a:lnTo>
                      <a:pt x="363" y="269"/>
                    </a:lnTo>
                    <a:lnTo>
                      <a:pt x="315" y="277"/>
                    </a:lnTo>
                    <a:lnTo>
                      <a:pt x="114" y="353"/>
                    </a:lnTo>
                    <a:lnTo>
                      <a:pt x="28" y="401"/>
                    </a:lnTo>
                    <a:lnTo>
                      <a:pt x="4" y="317"/>
                    </a:lnTo>
                    <a:lnTo>
                      <a:pt x="0" y="265"/>
                    </a:lnTo>
                    <a:lnTo>
                      <a:pt x="0" y="223"/>
                    </a:lnTo>
                    <a:lnTo>
                      <a:pt x="16" y="168"/>
                    </a:lnTo>
                    <a:lnTo>
                      <a:pt x="52" y="98"/>
                    </a:lnTo>
                    <a:close/>
                  </a:path>
                </a:pathLst>
              </a:custGeom>
              <a:solidFill>
                <a:srgbClr val="FFBFBF"/>
              </a:solidFill>
              <a:ln w="9525">
                <a:noFill/>
                <a:round/>
                <a:headEnd/>
                <a:tailEnd/>
              </a:ln>
            </p:spPr>
            <p:txBody>
              <a:bodyPr/>
              <a:lstStyle/>
              <a:p>
                <a:endParaRPr lang="en-GB"/>
              </a:p>
            </p:txBody>
          </p:sp>
          <p:grpSp>
            <p:nvGrpSpPr>
              <p:cNvPr id="364663" name="Group 119"/>
              <p:cNvGrpSpPr>
                <a:grpSpLocks/>
              </p:cNvGrpSpPr>
              <p:nvPr/>
            </p:nvGrpSpPr>
            <p:grpSpPr bwMode="auto">
              <a:xfrm>
                <a:off x="1469" y="2245"/>
                <a:ext cx="525" cy="703"/>
                <a:chOff x="1469" y="2245"/>
                <a:chExt cx="525" cy="703"/>
              </a:xfrm>
            </p:grpSpPr>
            <p:grpSp>
              <p:nvGrpSpPr>
                <p:cNvPr id="364664" name="Group 120"/>
                <p:cNvGrpSpPr>
                  <a:grpSpLocks/>
                </p:cNvGrpSpPr>
                <p:nvPr/>
              </p:nvGrpSpPr>
              <p:grpSpPr bwMode="auto">
                <a:xfrm>
                  <a:off x="1941" y="2435"/>
                  <a:ext cx="46" cy="126"/>
                  <a:chOff x="1941" y="2435"/>
                  <a:chExt cx="46" cy="126"/>
                </a:xfrm>
              </p:grpSpPr>
              <p:sp>
                <p:nvSpPr>
                  <p:cNvPr id="364665" name="Oval 121"/>
                  <p:cNvSpPr>
                    <a:spLocks noChangeArrowheads="1"/>
                  </p:cNvSpPr>
                  <p:nvPr/>
                </p:nvSpPr>
                <p:spPr bwMode="auto">
                  <a:xfrm>
                    <a:off x="1941" y="2435"/>
                    <a:ext cx="46" cy="126"/>
                  </a:xfrm>
                  <a:prstGeom prst="ellipse">
                    <a:avLst/>
                  </a:prstGeom>
                  <a:solidFill>
                    <a:srgbClr val="7F3F00"/>
                  </a:solidFill>
                  <a:ln w="9525">
                    <a:noFill/>
                    <a:round/>
                    <a:headEnd/>
                    <a:tailEnd/>
                  </a:ln>
                </p:spPr>
                <p:txBody>
                  <a:bodyPr/>
                  <a:lstStyle/>
                  <a:p>
                    <a:endParaRPr lang="en-GB"/>
                  </a:p>
                </p:txBody>
              </p:sp>
              <p:sp>
                <p:nvSpPr>
                  <p:cNvPr id="364666" name="Oval 122"/>
                  <p:cNvSpPr>
                    <a:spLocks noChangeArrowheads="1"/>
                  </p:cNvSpPr>
                  <p:nvPr/>
                </p:nvSpPr>
                <p:spPr bwMode="auto">
                  <a:xfrm>
                    <a:off x="1945" y="2438"/>
                    <a:ext cx="41" cy="120"/>
                  </a:xfrm>
                  <a:prstGeom prst="ellipse">
                    <a:avLst/>
                  </a:prstGeom>
                  <a:solidFill>
                    <a:srgbClr val="FFDFBF"/>
                  </a:solidFill>
                  <a:ln w="9525">
                    <a:noFill/>
                    <a:round/>
                    <a:headEnd/>
                    <a:tailEnd/>
                  </a:ln>
                </p:spPr>
                <p:txBody>
                  <a:bodyPr/>
                  <a:lstStyle/>
                  <a:p>
                    <a:endParaRPr lang="en-GB"/>
                  </a:p>
                </p:txBody>
              </p:sp>
            </p:grpSp>
            <p:grpSp>
              <p:nvGrpSpPr>
                <p:cNvPr id="364667" name="Group 123"/>
                <p:cNvGrpSpPr>
                  <a:grpSpLocks/>
                </p:cNvGrpSpPr>
                <p:nvPr/>
              </p:nvGrpSpPr>
              <p:grpSpPr bwMode="auto">
                <a:xfrm>
                  <a:off x="1469" y="2245"/>
                  <a:ext cx="525" cy="703"/>
                  <a:chOff x="1469" y="2245"/>
                  <a:chExt cx="525" cy="703"/>
                </a:xfrm>
              </p:grpSpPr>
              <p:grpSp>
                <p:nvGrpSpPr>
                  <p:cNvPr id="364668" name="Group 124"/>
                  <p:cNvGrpSpPr>
                    <a:grpSpLocks/>
                  </p:cNvGrpSpPr>
                  <p:nvPr/>
                </p:nvGrpSpPr>
                <p:grpSpPr bwMode="auto">
                  <a:xfrm>
                    <a:off x="1591" y="2289"/>
                    <a:ext cx="403" cy="659"/>
                    <a:chOff x="1591" y="2289"/>
                    <a:chExt cx="403" cy="659"/>
                  </a:xfrm>
                </p:grpSpPr>
                <p:sp>
                  <p:nvSpPr>
                    <p:cNvPr id="364669" name="Freeform 125"/>
                    <p:cNvSpPr>
                      <a:spLocks/>
                    </p:cNvSpPr>
                    <p:nvPr/>
                  </p:nvSpPr>
                  <p:spPr bwMode="auto">
                    <a:xfrm>
                      <a:off x="1591" y="2289"/>
                      <a:ext cx="403" cy="659"/>
                    </a:xfrm>
                    <a:custGeom>
                      <a:avLst/>
                      <a:gdLst/>
                      <a:ahLst/>
                      <a:cxnLst>
                        <a:cxn ang="0">
                          <a:pos x="589" y="48"/>
                        </a:cxn>
                        <a:cxn ang="0">
                          <a:pos x="658" y="107"/>
                        </a:cxn>
                        <a:cxn ang="0">
                          <a:pos x="690" y="187"/>
                        </a:cxn>
                        <a:cxn ang="0">
                          <a:pos x="712" y="289"/>
                        </a:cxn>
                        <a:cxn ang="0">
                          <a:pos x="710" y="384"/>
                        </a:cxn>
                        <a:cxn ang="0">
                          <a:pos x="724" y="456"/>
                        </a:cxn>
                        <a:cxn ang="0">
                          <a:pos x="792" y="530"/>
                        </a:cxn>
                        <a:cxn ang="0">
                          <a:pos x="806" y="560"/>
                        </a:cxn>
                        <a:cxn ang="0">
                          <a:pos x="786" y="580"/>
                        </a:cxn>
                        <a:cxn ang="0">
                          <a:pos x="750" y="597"/>
                        </a:cxn>
                        <a:cxn ang="0">
                          <a:pos x="758" y="635"/>
                        </a:cxn>
                        <a:cxn ang="0">
                          <a:pos x="726" y="659"/>
                        </a:cxn>
                        <a:cxn ang="0">
                          <a:pos x="678" y="679"/>
                        </a:cxn>
                        <a:cxn ang="0">
                          <a:pos x="750" y="707"/>
                        </a:cxn>
                        <a:cxn ang="0">
                          <a:pos x="732" y="769"/>
                        </a:cxn>
                        <a:cxn ang="0">
                          <a:pos x="732" y="840"/>
                        </a:cxn>
                        <a:cxn ang="0">
                          <a:pos x="706" y="870"/>
                        </a:cxn>
                        <a:cxn ang="0">
                          <a:pos x="648" y="886"/>
                        </a:cxn>
                        <a:cxn ang="0">
                          <a:pos x="541" y="908"/>
                        </a:cxn>
                        <a:cxn ang="0">
                          <a:pos x="489" y="938"/>
                        </a:cxn>
                        <a:cxn ang="0">
                          <a:pos x="525" y="1279"/>
                        </a:cxn>
                        <a:cxn ang="0">
                          <a:pos x="363" y="1317"/>
                        </a:cxn>
                        <a:cxn ang="0">
                          <a:pos x="227" y="1285"/>
                        </a:cxn>
                        <a:cxn ang="0">
                          <a:pos x="112" y="803"/>
                        </a:cxn>
                        <a:cxn ang="0">
                          <a:pos x="36" y="655"/>
                        </a:cxn>
                        <a:cxn ang="0">
                          <a:pos x="6" y="544"/>
                        </a:cxn>
                        <a:cxn ang="0">
                          <a:pos x="0" y="390"/>
                        </a:cxn>
                        <a:cxn ang="0">
                          <a:pos x="24" y="245"/>
                        </a:cxn>
                        <a:cxn ang="0">
                          <a:pos x="72" y="131"/>
                        </a:cxn>
                        <a:cxn ang="0">
                          <a:pos x="167" y="38"/>
                        </a:cxn>
                        <a:cxn ang="0">
                          <a:pos x="297" y="2"/>
                        </a:cxn>
                        <a:cxn ang="0">
                          <a:pos x="441" y="4"/>
                        </a:cxn>
                      </a:cxnLst>
                      <a:rect l="0" t="0" r="r" b="b"/>
                      <a:pathLst>
                        <a:path w="806" h="1317">
                          <a:moveTo>
                            <a:pt x="521" y="24"/>
                          </a:moveTo>
                          <a:lnTo>
                            <a:pt x="589" y="48"/>
                          </a:lnTo>
                          <a:lnTo>
                            <a:pt x="629" y="73"/>
                          </a:lnTo>
                          <a:lnTo>
                            <a:pt x="658" y="107"/>
                          </a:lnTo>
                          <a:lnTo>
                            <a:pt x="676" y="145"/>
                          </a:lnTo>
                          <a:lnTo>
                            <a:pt x="690" y="187"/>
                          </a:lnTo>
                          <a:lnTo>
                            <a:pt x="700" y="229"/>
                          </a:lnTo>
                          <a:lnTo>
                            <a:pt x="712" y="289"/>
                          </a:lnTo>
                          <a:lnTo>
                            <a:pt x="718" y="348"/>
                          </a:lnTo>
                          <a:lnTo>
                            <a:pt x="710" y="384"/>
                          </a:lnTo>
                          <a:lnTo>
                            <a:pt x="706" y="420"/>
                          </a:lnTo>
                          <a:lnTo>
                            <a:pt x="724" y="456"/>
                          </a:lnTo>
                          <a:lnTo>
                            <a:pt x="778" y="514"/>
                          </a:lnTo>
                          <a:lnTo>
                            <a:pt x="792" y="530"/>
                          </a:lnTo>
                          <a:lnTo>
                            <a:pt x="804" y="546"/>
                          </a:lnTo>
                          <a:lnTo>
                            <a:pt x="806" y="560"/>
                          </a:lnTo>
                          <a:lnTo>
                            <a:pt x="800" y="572"/>
                          </a:lnTo>
                          <a:lnTo>
                            <a:pt x="786" y="580"/>
                          </a:lnTo>
                          <a:lnTo>
                            <a:pt x="760" y="587"/>
                          </a:lnTo>
                          <a:lnTo>
                            <a:pt x="750" y="597"/>
                          </a:lnTo>
                          <a:lnTo>
                            <a:pt x="760" y="621"/>
                          </a:lnTo>
                          <a:lnTo>
                            <a:pt x="758" y="635"/>
                          </a:lnTo>
                          <a:lnTo>
                            <a:pt x="748" y="647"/>
                          </a:lnTo>
                          <a:lnTo>
                            <a:pt x="726" y="659"/>
                          </a:lnTo>
                          <a:lnTo>
                            <a:pt x="696" y="673"/>
                          </a:lnTo>
                          <a:lnTo>
                            <a:pt x="678" y="679"/>
                          </a:lnTo>
                          <a:lnTo>
                            <a:pt x="742" y="695"/>
                          </a:lnTo>
                          <a:lnTo>
                            <a:pt x="750" y="707"/>
                          </a:lnTo>
                          <a:lnTo>
                            <a:pt x="734" y="733"/>
                          </a:lnTo>
                          <a:lnTo>
                            <a:pt x="732" y="769"/>
                          </a:lnTo>
                          <a:lnTo>
                            <a:pt x="732" y="821"/>
                          </a:lnTo>
                          <a:lnTo>
                            <a:pt x="732" y="840"/>
                          </a:lnTo>
                          <a:lnTo>
                            <a:pt x="724" y="856"/>
                          </a:lnTo>
                          <a:lnTo>
                            <a:pt x="706" y="870"/>
                          </a:lnTo>
                          <a:lnTo>
                            <a:pt x="678" y="878"/>
                          </a:lnTo>
                          <a:lnTo>
                            <a:pt x="648" y="886"/>
                          </a:lnTo>
                          <a:lnTo>
                            <a:pt x="581" y="898"/>
                          </a:lnTo>
                          <a:lnTo>
                            <a:pt x="541" y="908"/>
                          </a:lnTo>
                          <a:lnTo>
                            <a:pt x="511" y="920"/>
                          </a:lnTo>
                          <a:lnTo>
                            <a:pt x="489" y="938"/>
                          </a:lnTo>
                          <a:lnTo>
                            <a:pt x="415" y="1042"/>
                          </a:lnTo>
                          <a:lnTo>
                            <a:pt x="525" y="1279"/>
                          </a:lnTo>
                          <a:lnTo>
                            <a:pt x="461" y="1297"/>
                          </a:lnTo>
                          <a:lnTo>
                            <a:pt x="363" y="1317"/>
                          </a:lnTo>
                          <a:lnTo>
                            <a:pt x="277" y="1313"/>
                          </a:lnTo>
                          <a:lnTo>
                            <a:pt x="227" y="1285"/>
                          </a:lnTo>
                          <a:lnTo>
                            <a:pt x="112" y="924"/>
                          </a:lnTo>
                          <a:lnTo>
                            <a:pt x="112" y="803"/>
                          </a:lnTo>
                          <a:lnTo>
                            <a:pt x="78" y="739"/>
                          </a:lnTo>
                          <a:lnTo>
                            <a:pt x="36" y="655"/>
                          </a:lnTo>
                          <a:lnTo>
                            <a:pt x="18" y="607"/>
                          </a:lnTo>
                          <a:lnTo>
                            <a:pt x="6" y="544"/>
                          </a:lnTo>
                          <a:lnTo>
                            <a:pt x="0" y="474"/>
                          </a:lnTo>
                          <a:lnTo>
                            <a:pt x="0" y="390"/>
                          </a:lnTo>
                          <a:lnTo>
                            <a:pt x="10" y="313"/>
                          </a:lnTo>
                          <a:lnTo>
                            <a:pt x="24" y="245"/>
                          </a:lnTo>
                          <a:lnTo>
                            <a:pt x="46" y="187"/>
                          </a:lnTo>
                          <a:lnTo>
                            <a:pt x="72" y="131"/>
                          </a:lnTo>
                          <a:lnTo>
                            <a:pt x="112" y="79"/>
                          </a:lnTo>
                          <a:lnTo>
                            <a:pt x="167" y="38"/>
                          </a:lnTo>
                          <a:lnTo>
                            <a:pt x="227" y="14"/>
                          </a:lnTo>
                          <a:lnTo>
                            <a:pt x="297" y="2"/>
                          </a:lnTo>
                          <a:lnTo>
                            <a:pt x="359" y="0"/>
                          </a:lnTo>
                          <a:lnTo>
                            <a:pt x="441" y="4"/>
                          </a:lnTo>
                          <a:lnTo>
                            <a:pt x="521" y="24"/>
                          </a:lnTo>
                          <a:close/>
                        </a:path>
                      </a:pathLst>
                    </a:custGeom>
                    <a:solidFill>
                      <a:srgbClr val="FFBFBF"/>
                    </a:solidFill>
                    <a:ln w="9525">
                      <a:noFill/>
                      <a:round/>
                      <a:headEnd/>
                      <a:tailEnd/>
                    </a:ln>
                  </p:spPr>
                  <p:txBody>
                    <a:bodyPr/>
                    <a:lstStyle/>
                    <a:p>
                      <a:endParaRPr lang="en-GB"/>
                    </a:p>
                  </p:txBody>
                </p:sp>
                <p:grpSp>
                  <p:nvGrpSpPr>
                    <p:cNvPr id="364670" name="Group 126"/>
                    <p:cNvGrpSpPr>
                      <a:grpSpLocks/>
                    </p:cNvGrpSpPr>
                    <p:nvPr/>
                  </p:nvGrpSpPr>
                  <p:grpSpPr bwMode="auto">
                    <a:xfrm>
                      <a:off x="1759" y="2673"/>
                      <a:ext cx="187" cy="243"/>
                      <a:chOff x="1759" y="2673"/>
                      <a:chExt cx="187" cy="243"/>
                    </a:xfrm>
                  </p:grpSpPr>
                  <p:sp>
                    <p:nvSpPr>
                      <p:cNvPr id="364671" name="Freeform 127"/>
                      <p:cNvSpPr>
                        <a:spLocks/>
                      </p:cNvSpPr>
                      <p:nvPr/>
                    </p:nvSpPr>
                    <p:spPr bwMode="auto">
                      <a:xfrm>
                        <a:off x="1761" y="2673"/>
                        <a:ext cx="185" cy="87"/>
                      </a:xfrm>
                      <a:custGeom>
                        <a:avLst/>
                        <a:gdLst/>
                        <a:ahLst/>
                        <a:cxnLst>
                          <a:cxn ang="0">
                            <a:pos x="0" y="0"/>
                          </a:cxn>
                          <a:cxn ang="0">
                            <a:pos x="54" y="24"/>
                          </a:cxn>
                          <a:cxn ang="0">
                            <a:pos x="110" y="44"/>
                          </a:cxn>
                          <a:cxn ang="0">
                            <a:pos x="152" y="56"/>
                          </a:cxn>
                          <a:cxn ang="0">
                            <a:pos x="206" y="70"/>
                          </a:cxn>
                          <a:cxn ang="0">
                            <a:pos x="242" y="77"/>
                          </a:cxn>
                          <a:cxn ang="0">
                            <a:pos x="292" y="85"/>
                          </a:cxn>
                          <a:cxn ang="0">
                            <a:pos x="329" y="85"/>
                          </a:cxn>
                          <a:cxn ang="0">
                            <a:pos x="371" y="85"/>
                          </a:cxn>
                          <a:cxn ang="0">
                            <a:pos x="331" y="101"/>
                          </a:cxn>
                          <a:cxn ang="0">
                            <a:pos x="276" y="113"/>
                          </a:cxn>
                          <a:cxn ang="0">
                            <a:pos x="232" y="123"/>
                          </a:cxn>
                          <a:cxn ang="0">
                            <a:pos x="196" y="133"/>
                          </a:cxn>
                          <a:cxn ang="0">
                            <a:pos x="160" y="145"/>
                          </a:cxn>
                          <a:cxn ang="0">
                            <a:pos x="138" y="155"/>
                          </a:cxn>
                          <a:cxn ang="0">
                            <a:pos x="114" y="173"/>
                          </a:cxn>
                          <a:cxn ang="0">
                            <a:pos x="136" y="147"/>
                          </a:cxn>
                          <a:cxn ang="0">
                            <a:pos x="156" y="127"/>
                          </a:cxn>
                          <a:cxn ang="0">
                            <a:pos x="162" y="111"/>
                          </a:cxn>
                          <a:cxn ang="0">
                            <a:pos x="162" y="97"/>
                          </a:cxn>
                          <a:cxn ang="0">
                            <a:pos x="156" y="83"/>
                          </a:cxn>
                          <a:cxn ang="0">
                            <a:pos x="140" y="75"/>
                          </a:cxn>
                          <a:cxn ang="0">
                            <a:pos x="122" y="70"/>
                          </a:cxn>
                          <a:cxn ang="0">
                            <a:pos x="90" y="66"/>
                          </a:cxn>
                          <a:cxn ang="0">
                            <a:pos x="62" y="62"/>
                          </a:cxn>
                          <a:cxn ang="0">
                            <a:pos x="0" y="0"/>
                          </a:cxn>
                        </a:cxnLst>
                        <a:rect l="0" t="0" r="r" b="b"/>
                        <a:pathLst>
                          <a:path w="371" h="173">
                            <a:moveTo>
                              <a:pt x="0" y="0"/>
                            </a:moveTo>
                            <a:lnTo>
                              <a:pt x="54" y="24"/>
                            </a:lnTo>
                            <a:lnTo>
                              <a:pt x="110" y="44"/>
                            </a:lnTo>
                            <a:lnTo>
                              <a:pt x="152" y="56"/>
                            </a:lnTo>
                            <a:lnTo>
                              <a:pt x="206" y="70"/>
                            </a:lnTo>
                            <a:lnTo>
                              <a:pt x="242" y="77"/>
                            </a:lnTo>
                            <a:lnTo>
                              <a:pt x="292" y="85"/>
                            </a:lnTo>
                            <a:lnTo>
                              <a:pt x="329" y="85"/>
                            </a:lnTo>
                            <a:lnTo>
                              <a:pt x="371" y="85"/>
                            </a:lnTo>
                            <a:lnTo>
                              <a:pt x="331" y="101"/>
                            </a:lnTo>
                            <a:lnTo>
                              <a:pt x="276" y="113"/>
                            </a:lnTo>
                            <a:lnTo>
                              <a:pt x="232" y="123"/>
                            </a:lnTo>
                            <a:lnTo>
                              <a:pt x="196" y="133"/>
                            </a:lnTo>
                            <a:lnTo>
                              <a:pt x="160" y="145"/>
                            </a:lnTo>
                            <a:lnTo>
                              <a:pt x="138" y="155"/>
                            </a:lnTo>
                            <a:lnTo>
                              <a:pt x="114" y="173"/>
                            </a:lnTo>
                            <a:lnTo>
                              <a:pt x="136" y="147"/>
                            </a:lnTo>
                            <a:lnTo>
                              <a:pt x="156" y="127"/>
                            </a:lnTo>
                            <a:lnTo>
                              <a:pt x="162" y="111"/>
                            </a:lnTo>
                            <a:lnTo>
                              <a:pt x="162" y="97"/>
                            </a:lnTo>
                            <a:lnTo>
                              <a:pt x="156" y="83"/>
                            </a:lnTo>
                            <a:lnTo>
                              <a:pt x="140" y="75"/>
                            </a:lnTo>
                            <a:lnTo>
                              <a:pt x="122" y="70"/>
                            </a:lnTo>
                            <a:lnTo>
                              <a:pt x="90" y="66"/>
                            </a:lnTo>
                            <a:lnTo>
                              <a:pt x="62" y="62"/>
                            </a:lnTo>
                            <a:lnTo>
                              <a:pt x="0" y="0"/>
                            </a:lnTo>
                            <a:close/>
                          </a:path>
                        </a:pathLst>
                      </a:custGeom>
                      <a:solidFill>
                        <a:srgbClr val="FF9F9F"/>
                      </a:solidFill>
                      <a:ln w="9525">
                        <a:noFill/>
                        <a:round/>
                        <a:headEnd/>
                        <a:tailEnd/>
                      </a:ln>
                    </p:spPr>
                    <p:txBody>
                      <a:bodyPr/>
                      <a:lstStyle/>
                      <a:p>
                        <a:endParaRPr lang="en-GB"/>
                      </a:p>
                    </p:txBody>
                  </p:sp>
                  <p:sp>
                    <p:nvSpPr>
                      <p:cNvPr id="364672" name="Freeform 128"/>
                      <p:cNvSpPr>
                        <a:spLocks/>
                      </p:cNvSpPr>
                      <p:nvPr/>
                    </p:nvSpPr>
                    <p:spPr bwMode="auto">
                      <a:xfrm>
                        <a:off x="1759" y="2795"/>
                        <a:ext cx="45" cy="121"/>
                      </a:xfrm>
                      <a:custGeom>
                        <a:avLst/>
                        <a:gdLst/>
                        <a:ahLst/>
                        <a:cxnLst>
                          <a:cxn ang="0">
                            <a:pos x="52" y="28"/>
                          </a:cxn>
                          <a:cxn ang="0">
                            <a:pos x="52" y="10"/>
                          </a:cxn>
                          <a:cxn ang="0">
                            <a:pos x="46" y="2"/>
                          </a:cxn>
                          <a:cxn ang="0">
                            <a:pos x="32" y="0"/>
                          </a:cxn>
                          <a:cxn ang="0">
                            <a:pos x="18" y="8"/>
                          </a:cxn>
                          <a:cxn ang="0">
                            <a:pos x="8" y="22"/>
                          </a:cxn>
                          <a:cxn ang="0">
                            <a:pos x="0" y="40"/>
                          </a:cxn>
                          <a:cxn ang="0">
                            <a:pos x="0" y="64"/>
                          </a:cxn>
                          <a:cxn ang="0">
                            <a:pos x="2" y="137"/>
                          </a:cxn>
                          <a:cxn ang="0">
                            <a:pos x="8" y="167"/>
                          </a:cxn>
                          <a:cxn ang="0">
                            <a:pos x="16" y="183"/>
                          </a:cxn>
                          <a:cxn ang="0">
                            <a:pos x="76" y="241"/>
                          </a:cxn>
                          <a:cxn ang="0">
                            <a:pos x="92" y="183"/>
                          </a:cxn>
                          <a:cxn ang="0">
                            <a:pos x="64" y="143"/>
                          </a:cxn>
                          <a:cxn ang="0">
                            <a:pos x="68" y="171"/>
                          </a:cxn>
                          <a:cxn ang="0">
                            <a:pos x="70" y="195"/>
                          </a:cxn>
                          <a:cxn ang="0">
                            <a:pos x="68" y="203"/>
                          </a:cxn>
                          <a:cxn ang="0">
                            <a:pos x="22" y="151"/>
                          </a:cxn>
                          <a:cxn ang="0">
                            <a:pos x="20" y="131"/>
                          </a:cxn>
                          <a:cxn ang="0">
                            <a:pos x="16" y="103"/>
                          </a:cxn>
                          <a:cxn ang="0">
                            <a:pos x="26" y="72"/>
                          </a:cxn>
                          <a:cxn ang="0">
                            <a:pos x="38" y="46"/>
                          </a:cxn>
                          <a:cxn ang="0">
                            <a:pos x="52" y="28"/>
                          </a:cxn>
                        </a:cxnLst>
                        <a:rect l="0" t="0" r="r" b="b"/>
                        <a:pathLst>
                          <a:path w="92" h="241">
                            <a:moveTo>
                              <a:pt x="52" y="28"/>
                            </a:moveTo>
                            <a:lnTo>
                              <a:pt x="52" y="10"/>
                            </a:lnTo>
                            <a:lnTo>
                              <a:pt x="46" y="2"/>
                            </a:lnTo>
                            <a:lnTo>
                              <a:pt x="32" y="0"/>
                            </a:lnTo>
                            <a:lnTo>
                              <a:pt x="18" y="8"/>
                            </a:lnTo>
                            <a:lnTo>
                              <a:pt x="8" y="22"/>
                            </a:lnTo>
                            <a:lnTo>
                              <a:pt x="0" y="40"/>
                            </a:lnTo>
                            <a:lnTo>
                              <a:pt x="0" y="64"/>
                            </a:lnTo>
                            <a:lnTo>
                              <a:pt x="2" y="137"/>
                            </a:lnTo>
                            <a:lnTo>
                              <a:pt x="8" y="167"/>
                            </a:lnTo>
                            <a:lnTo>
                              <a:pt x="16" y="183"/>
                            </a:lnTo>
                            <a:lnTo>
                              <a:pt x="76" y="241"/>
                            </a:lnTo>
                            <a:lnTo>
                              <a:pt x="92" y="183"/>
                            </a:lnTo>
                            <a:lnTo>
                              <a:pt x="64" y="143"/>
                            </a:lnTo>
                            <a:lnTo>
                              <a:pt x="68" y="171"/>
                            </a:lnTo>
                            <a:lnTo>
                              <a:pt x="70" y="195"/>
                            </a:lnTo>
                            <a:lnTo>
                              <a:pt x="68" y="203"/>
                            </a:lnTo>
                            <a:lnTo>
                              <a:pt x="22" y="151"/>
                            </a:lnTo>
                            <a:lnTo>
                              <a:pt x="20" y="131"/>
                            </a:lnTo>
                            <a:lnTo>
                              <a:pt x="16" y="103"/>
                            </a:lnTo>
                            <a:lnTo>
                              <a:pt x="26" y="72"/>
                            </a:lnTo>
                            <a:lnTo>
                              <a:pt x="38" y="46"/>
                            </a:lnTo>
                            <a:lnTo>
                              <a:pt x="52" y="28"/>
                            </a:lnTo>
                            <a:close/>
                          </a:path>
                        </a:pathLst>
                      </a:custGeom>
                      <a:solidFill>
                        <a:srgbClr val="FF9F9F"/>
                      </a:solidFill>
                      <a:ln w="9525">
                        <a:noFill/>
                        <a:round/>
                        <a:headEnd/>
                        <a:tailEnd/>
                      </a:ln>
                    </p:spPr>
                    <p:txBody>
                      <a:bodyPr/>
                      <a:lstStyle/>
                      <a:p>
                        <a:endParaRPr lang="en-GB"/>
                      </a:p>
                    </p:txBody>
                  </p:sp>
                </p:grpSp>
              </p:grpSp>
              <p:sp>
                <p:nvSpPr>
                  <p:cNvPr id="364673" name="Freeform 129"/>
                  <p:cNvSpPr>
                    <a:spLocks/>
                  </p:cNvSpPr>
                  <p:nvPr/>
                </p:nvSpPr>
                <p:spPr bwMode="auto">
                  <a:xfrm>
                    <a:off x="1871" y="2498"/>
                    <a:ext cx="30" cy="24"/>
                  </a:xfrm>
                  <a:custGeom>
                    <a:avLst/>
                    <a:gdLst/>
                    <a:ahLst/>
                    <a:cxnLst>
                      <a:cxn ang="0">
                        <a:pos x="52" y="0"/>
                      </a:cxn>
                      <a:cxn ang="0">
                        <a:pos x="28" y="10"/>
                      </a:cxn>
                      <a:cxn ang="0">
                        <a:pos x="0" y="30"/>
                      </a:cxn>
                      <a:cxn ang="0">
                        <a:pos x="20" y="44"/>
                      </a:cxn>
                      <a:cxn ang="0">
                        <a:pos x="50" y="50"/>
                      </a:cxn>
                      <a:cxn ang="0">
                        <a:pos x="60" y="48"/>
                      </a:cxn>
                      <a:cxn ang="0">
                        <a:pos x="52" y="0"/>
                      </a:cxn>
                    </a:cxnLst>
                    <a:rect l="0" t="0" r="r" b="b"/>
                    <a:pathLst>
                      <a:path w="60" h="50">
                        <a:moveTo>
                          <a:pt x="52" y="0"/>
                        </a:moveTo>
                        <a:lnTo>
                          <a:pt x="28" y="10"/>
                        </a:lnTo>
                        <a:lnTo>
                          <a:pt x="0" y="30"/>
                        </a:lnTo>
                        <a:lnTo>
                          <a:pt x="20" y="44"/>
                        </a:lnTo>
                        <a:lnTo>
                          <a:pt x="50" y="50"/>
                        </a:lnTo>
                        <a:lnTo>
                          <a:pt x="60" y="48"/>
                        </a:lnTo>
                        <a:lnTo>
                          <a:pt x="52" y="0"/>
                        </a:lnTo>
                        <a:close/>
                      </a:path>
                    </a:pathLst>
                  </a:custGeom>
                  <a:solidFill>
                    <a:srgbClr val="FFFFFF"/>
                  </a:solidFill>
                  <a:ln w="9525">
                    <a:noFill/>
                    <a:round/>
                    <a:headEnd/>
                    <a:tailEnd/>
                  </a:ln>
                </p:spPr>
                <p:txBody>
                  <a:bodyPr/>
                  <a:lstStyle/>
                  <a:p>
                    <a:endParaRPr lang="en-GB"/>
                  </a:p>
                </p:txBody>
              </p:sp>
              <p:sp>
                <p:nvSpPr>
                  <p:cNvPr id="364674" name="Freeform 130"/>
                  <p:cNvSpPr>
                    <a:spLocks/>
                  </p:cNvSpPr>
                  <p:nvPr/>
                </p:nvSpPr>
                <p:spPr bwMode="auto">
                  <a:xfrm>
                    <a:off x="1859" y="2447"/>
                    <a:ext cx="52" cy="45"/>
                  </a:xfrm>
                  <a:custGeom>
                    <a:avLst/>
                    <a:gdLst/>
                    <a:ahLst/>
                    <a:cxnLst>
                      <a:cxn ang="0">
                        <a:pos x="104" y="0"/>
                      </a:cxn>
                      <a:cxn ang="0">
                        <a:pos x="80" y="6"/>
                      </a:cxn>
                      <a:cxn ang="0">
                        <a:pos x="62" y="23"/>
                      </a:cxn>
                      <a:cxn ang="0">
                        <a:pos x="46" y="45"/>
                      </a:cxn>
                      <a:cxn ang="0">
                        <a:pos x="30" y="65"/>
                      </a:cxn>
                      <a:cxn ang="0">
                        <a:pos x="0" y="89"/>
                      </a:cxn>
                      <a:cxn ang="0">
                        <a:pos x="36" y="77"/>
                      </a:cxn>
                      <a:cxn ang="0">
                        <a:pos x="60" y="59"/>
                      </a:cxn>
                      <a:cxn ang="0">
                        <a:pos x="80" y="41"/>
                      </a:cxn>
                      <a:cxn ang="0">
                        <a:pos x="98" y="35"/>
                      </a:cxn>
                      <a:cxn ang="0">
                        <a:pos x="104" y="0"/>
                      </a:cxn>
                    </a:cxnLst>
                    <a:rect l="0" t="0" r="r" b="b"/>
                    <a:pathLst>
                      <a:path w="104" h="89">
                        <a:moveTo>
                          <a:pt x="104" y="0"/>
                        </a:moveTo>
                        <a:lnTo>
                          <a:pt x="80" y="6"/>
                        </a:lnTo>
                        <a:lnTo>
                          <a:pt x="62" y="23"/>
                        </a:lnTo>
                        <a:lnTo>
                          <a:pt x="46" y="45"/>
                        </a:lnTo>
                        <a:lnTo>
                          <a:pt x="30" y="65"/>
                        </a:lnTo>
                        <a:lnTo>
                          <a:pt x="0" y="89"/>
                        </a:lnTo>
                        <a:lnTo>
                          <a:pt x="36" y="77"/>
                        </a:lnTo>
                        <a:lnTo>
                          <a:pt x="60" y="59"/>
                        </a:lnTo>
                        <a:lnTo>
                          <a:pt x="80" y="41"/>
                        </a:lnTo>
                        <a:lnTo>
                          <a:pt x="98" y="35"/>
                        </a:lnTo>
                        <a:lnTo>
                          <a:pt x="104" y="0"/>
                        </a:lnTo>
                        <a:close/>
                      </a:path>
                    </a:pathLst>
                  </a:custGeom>
                  <a:solidFill>
                    <a:srgbClr val="5F3F1F"/>
                  </a:solidFill>
                  <a:ln w="9525">
                    <a:noFill/>
                    <a:round/>
                    <a:headEnd/>
                    <a:tailEnd/>
                  </a:ln>
                </p:spPr>
                <p:txBody>
                  <a:bodyPr/>
                  <a:lstStyle/>
                  <a:p>
                    <a:endParaRPr lang="en-GB"/>
                  </a:p>
                </p:txBody>
              </p:sp>
              <p:grpSp>
                <p:nvGrpSpPr>
                  <p:cNvPr id="364675" name="Group 131"/>
                  <p:cNvGrpSpPr>
                    <a:grpSpLocks/>
                  </p:cNvGrpSpPr>
                  <p:nvPr/>
                </p:nvGrpSpPr>
                <p:grpSpPr bwMode="auto">
                  <a:xfrm>
                    <a:off x="1868" y="2477"/>
                    <a:ext cx="36" cy="47"/>
                    <a:chOff x="1868" y="2477"/>
                    <a:chExt cx="36" cy="47"/>
                  </a:xfrm>
                </p:grpSpPr>
                <p:sp>
                  <p:nvSpPr>
                    <p:cNvPr id="364676" name="Oval 132"/>
                    <p:cNvSpPr>
                      <a:spLocks noChangeArrowheads="1"/>
                    </p:cNvSpPr>
                    <p:nvPr/>
                  </p:nvSpPr>
                  <p:spPr bwMode="auto">
                    <a:xfrm>
                      <a:off x="1882" y="2501"/>
                      <a:ext cx="18" cy="20"/>
                    </a:xfrm>
                    <a:prstGeom prst="ellipse">
                      <a:avLst/>
                    </a:prstGeom>
                    <a:solidFill>
                      <a:srgbClr val="5F7FFF"/>
                    </a:solidFill>
                    <a:ln w="9525">
                      <a:noFill/>
                      <a:round/>
                      <a:headEnd/>
                      <a:tailEnd/>
                    </a:ln>
                  </p:spPr>
                  <p:txBody>
                    <a:bodyPr/>
                    <a:lstStyle/>
                    <a:p>
                      <a:endParaRPr lang="en-GB"/>
                    </a:p>
                  </p:txBody>
                </p:sp>
                <p:sp>
                  <p:nvSpPr>
                    <p:cNvPr id="364677" name="Freeform 133"/>
                    <p:cNvSpPr>
                      <a:spLocks/>
                    </p:cNvSpPr>
                    <p:nvPr/>
                  </p:nvSpPr>
                  <p:spPr bwMode="auto">
                    <a:xfrm>
                      <a:off x="1868" y="2477"/>
                      <a:ext cx="36" cy="47"/>
                    </a:xfrm>
                    <a:custGeom>
                      <a:avLst/>
                      <a:gdLst/>
                      <a:ahLst/>
                      <a:cxnLst>
                        <a:cxn ang="0">
                          <a:pos x="62" y="24"/>
                        </a:cxn>
                        <a:cxn ang="0">
                          <a:pos x="42" y="42"/>
                        </a:cxn>
                        <a:cxn ang="0">
                          <a:pos x="48" y="0"/>
                        </a:cxn>
                        <a:cxn ang="0">
                          <a:pos x="32" y="42"/>
                        </a:cxn>
                        <a:cxn ang="0">
                          <a:pos x="20" y="60"/>
                        </a:cxn>
                        <a:cxn ang="0">
                          <a:pos x="0" y="74"/>
                        </a:cxn>
                        <a:cxn ang="0">
                          <a:pos x="24" y="92"/>
                        </a:cxn>
                        <a:cxn ang="0">
                          <a:pos x="26" y="92"/>
                        </a:cxn>
                        <a:cxn ang="0">
                          <a:pos x="42" y="96"/>
                        </a:cxn>
                        <a:cxn ang="0">
                          <a:pos x="64" y="96"/>
                        </a:cxn>
                        <a:cxn ang="0">
                          <a:pos x="60" y="82"/>
                        </a:cxn>
                        <a:cxn ang="0">
                          <a:pos x="42" y="86"/>
                        </a:cxn>
                        <a:cxn ang="0">
                          <a:pos x="24" y="78"/>
                        </a:cxn>
                        <a:cxn ang="0">
                          <a:pos x="10" y="72"/>
                        </a:cxn>
                        <a:cxn ang="0">
                          <a:pos x="24" y="64"/>
                        </a:cxn>
                        <a:cxn ang="0">
                          <a:pos x="48" y="54"/>
                        </a:cxn>
                        <a:cxn ang="0">
                          <a:pos x="72" y="42"/>
                        </a:cxn>
                        <a:cxn ang="0">
                          <a:pos x="62" y="24"/>
                        </a:cxn>
                      </a:cxnLst>
                      <a:rect l="0" t="0" r="r" b="b"/>
                      <a:pathLst>
                        <a:path w="72" h="96">
                          <a:moveTo>
                            <a:pt x="62" y="24"/>
                          </a:moveTo>
                          <a:lnTo>
                            <a:pt x="42" y="42"/>
                          </a:lnTo>
                          <a:lnTo>
                            <a:pt x="48" y="0"/>
                          </a:lnTo>
                          <a:lnTo>
                            <a:pt x="32" y="42"/>
                          </a:lnTo>
                          <a:lnTo>
                            <a:pt x="20" y="60"/>
                          </a:lnTo>
                          <a:lnTo>
                            <a:pt x="0" y="74"/>
                          </a:lnTo>
                          <a:lnTo>
                            <a:pt x="24" y="92"/>
                          </a:lnTo>
                          <a:lnTo>
                            <a:pt x="26" y="92"/>
                          </a:lnTo>
                          <a:lnTo>
                            <a:pt x="42" y="96"/>
                          </a:lnTo>
                          <a:lnTo>
                            <a:pt x="64" y="96"/>
                          </a:lnTo>
                          <a:lnTo>
                            <a:pt x="60" y="82"/>
                          </a:lnTo>
                          <a:lnTo>
                            <a:pt x="42" y="86"/>
                          </a:lnTo>
                          <a:lnTo>
                            <a:pt x="24" y="78"/>
                          </a:lnTo>
                          <a:lnTo>
                            <a:pt x="10" y="72"/>
                          </a:lnTo>
                          <a:lnTo>
                            <a:pt x="24" y="64"/>
                          </a:lnTo>
                          <a:lnTo>
                            <a:pt x="48" y="54"/>
                          </a:lnTo>
                          <a:lnTo>
                            <a:pt x="72" y="42"/>
                          </a:lnTo>
                          <a:lnTo>
                            <a:pt x="62" y="24"/>
                          </a:lnTo>
                          <a:close/>
                        </a:path>
                      </a:pathLst>
                    </a:custGeom>
                    <a:solidFill>
                      <a:srgbClr val="3F1F00"/>
                    </a:solidFill>
                    <a:ln w="9525">
                      <a:noFill/>
                      <a:round/>
                      <a:headEnd/>
                      <a:tailEnd/>
                    </a:ln>
                  </p:spPr>
                  <p:txBody>
                    <a:bodyPr/>
                    <a:lstStyle/>
                    <a:p>
                      <a:endParaRPr lang="en-GB"/>
                    </a:p>
                  </p:txBody>
                </p:sp>
              </p:grpSp>
              <p:sp>
                <p:nvSpPr>
                  <p:cNvPr id="364678" name="Freeform 134"/>
                  <p:cNvSpPr>
                    <a:spLocks/>
                  </p:cNvSpPr>
                  <p:nvPr/>
                </p:nvSpPr>
                <p:spPr bwMode="auto">
                  <a:xfrm>
                    <a:off x="1469" y="2245"/>
                    <a:ext cx="489" cy="571"/>
                  </a:xfrm>
                  <a:custGeom>
                    <a:avLst/>
                    <a:gdLst/>
                    <a:ahLst/>
                    <a:cxnLst>
                      <a:cxn ang="0">
                        <a:pos x="948" y="339"/>
                      </a:cxn>
                      <a:cxn ang="0">
                        <a:pos x="960" y="327"/>
                      </a:cxn>
                      <a:cxn ang="0">
                        <a:pos x="974" y="311"/>
                      </a:cxn>
                      <a:cxn ang="0">
                        <a:pos x="978" y="275"/>
                      </a:cxn>
                      <a:cxn ang="0">
                        <a:pos x="978" y="209"/>
                      </a:cxn>
                      <a:cxn ang="0">
                        <a:pos x="960" y="155"/>
                      </a:cxn>
                      <a:cxn ang="0">
                        <a:pos x="936" y="126"/>
                      </a:cxn>
                      <a:cxn ang="0">
                        <a:pos x="900" y="90"/>
                      </a:cxn>
                      <a:cxn ang="0">
                        <a:pos x="827" y="78"/>
                      </a:cxn>
                      <a:cxn ang="0">
                        <a:pos x="719" y="60"/>
                      </a:cxn>
                      <a:cxn ang="0">
                        <a:pos x="623" y="36"/>
                      </a:cxn>
                      <a:cxn ang="0">
                        <a:pos x="545" y="18"/>
                      </a:cxn>
                      <a:cxn ang="0">
                        <a:pos x="449" y="0"/>
                      </a:cxn>
                      <a:cxn ang="0">
                        <a:pos x="401" y="18"/>
                      </a:cxn>
                      <a:cxn ang="0">
                        <a:pos x="348" y="60"/>
                      </a:cxn>
                      <a:cxn ang="0">
                        <a:pos x="300" y="108"/>
                      </a:cxn>
                      <a:cxn ang="0">
                        <a:pos x="264" y="161"/>
                      </a:cxn>
                      <a:cxn ang="0">
                        <a:pos x="222" y="245"/>
                      </a:cxn>
                      <a:cxn ang="0">
                        <a:pos x="198" y="323"/>
                      </a:cxn>
                      <a:cxn ang="0">
                        <a:pos x="186" y="401"/>
                      </a:cxn>
                      <a:cxn ang="0">
                        <a:pos x="168" y="490"/>
                      </a:cxn>
                      <a:cxn ang="0">
                        <a:pos x="168" y="568"/>
                      </a:cxn>
                      <a:cxn ang="0">
                        <a:pos x="144" y="658"/>
                      </a:cxn>
                      <a:cxn ang="0">
                        <a:pos x="114" y="737"/>
                      </a:cxn>
                      <a:cxn ang="0">
                        <a:pos x="78" y="791"/>
                      </a:cxn>
                      <a:cxn ang="0">
                        <a:pos x="42" y="827"/>
                      </a:cxn>
                      <a:cxn ang="0">
                        <a:pos x="6" y="869"/>
                      </a:cxn>
                      <a:cxn ang="0">
                        <a:pos x="6" y="881"/>
                      </a:cxn>
                      <a:cxn ang="0">
                        <a:pos x="0" y="917"/>
                      </a:cxn>
                      <a:cxn ang="0">
                        <a:pos x="0" y="976"/>
                      </a:cxn>
                      <a:cxn ang="0">
                        <a:pos x="18" y="1024"/>
                      </a:cxn>
                      <a:cxn ang="0">
                        <a:pos x="48" y="1054"/>
                      </a:cxn>
                      <a:cxn ang="0">
                        <a:pos x="144" y="1054"/>
                      </a:cxn>
                      <a:cxn ang="0">
                        <a:pos x="222" y="1066"/>
                      </a:cxn>
                      <a:cxn ang="0">
                        <a:pos x="300" y="1120"/>
                      </a:cxn>
                      <a:cxn ang="0">
                        <a:pos x="383" y="1144"/>
                      </a:cxn>
                      <a:cxn ang="0">
                        <a:pos x="455" y="1144"/>
                      </a:cxn>
                      <a:cxn ang="0">
                        <a:pos x="515" y="1108"/>
                      </a:cxn>
                      <a:cxn ang="0">
                        <a:pos x="539" y="1054"/>
                      </a:cxn>
                      <a:cxn ang="0">
                        <a:pos x="533" y="982"/>
                      </a:cxn>
                      <a:cxn ang="0">
                        <a:pos x="503" y="929"/>
                      </a:cxn>
                      <a:cxn ang="0">
                        <a:pos x="497" y="875"/>
                      </a:cxn>
                      <a:cxn ang="0">
                        <a:pos x="503" y="821"/>
                      </a:cxn>
                      <a:cxn ang="0">
                        <a:pos x="551" y="773"/>
                      </a:cxn>
                      <a:cxn ang="0">
                        <a:pos x="605" y="755"/>
                      </a:cxn>
                      <a:cxn ang="0">
                        <a:pos x="641" y="725"/>
                      </a:cxn>
                      <a:cxn ang="0">
                        <a:pos x="671" y="677"/>
                      </a:cxn>
                      <a:cxn ang="0">
                        <a:pos x="677" y="598"/>
                      </a:cxn>
                      <a:cxn ang="0">
                        <a:pos x="677" y="562"/>
                      </a:cxn>
                      <a:cxn ang="0">
                        <a:pos x="719" y="550"/>
                      </a:cxn>
                      <a:cxn ang="0">
                        <a:pos x="761" y="514"/>
                      </a:cxn>
                      <a:cxn ang="0">
                        <a:pos x="785" y="454"/>
                      </a:cxn>
                      <a:cxn ang="0">
                        <a:pos x="809" y="371"/>
                      </a:cxn>
                      <a:cxn ang="0">
                        <a:pos x="797" y="269"/>
                      </a:cxn>
                      <a:cxn ang="0">
                        <a:pos x="779" y="209"/>
                      </a:cxn>
                      <a:cxn ang="0">
                        <a:pos x="725" y="167"/>
                      </a:cxn>
                      <a:cxn ang="0">
                        <a:pos x="851" y="209"/>
                      </a:cxn>
                      <a:cxn ang="0">
                        <a:pos x="894" y="275"/>
                      </a:cxn>
                      <a:cxn ang="0">
                        <a:pos x="940" y="315"/>
                      </a:cxn>
                      <a:cxn ang="0">
                        <a:pos x="948" y="339"/>
                      </a:cxn>
                    </a:cxnLst>
                    <a:rect l="0" t="0" r="r" b="b"/>
                    <a:pathLst>
                      <a:path w="978" h="1144">
                        <a:moveTo>
                          <a:pt x="948" y="339"/>
                        </a:moveTo>
                        <a:lnTo>
                          <a:pt x="960" y="327"/>
                        </a:lnTo>
                        <a:lnTo>
                          <a:pt x="974" y="311"/>
                        </a:lnTo>
                        <a:lnTo>
                          <a:pt x="978" y="275"/>
                        </a:lnTo>
                        <a:lnTo>
                          <a:pt x="978" y="209"/>
                        </a:lnTo>
                        <a:lnTo>
                          <a:pt x="960" y="155"/>
                        </a:lnTo>
                        <a:lnTo>
                          <a:pt x="936" y="126"/>
                        </a:lnTo>
                        <a:lnTo>
                          <a:pt x="900" y="90"/>
                        </a:lnTo>
                        <a:lnTo>
                          <a:pt x="827" y="78"/>
                        </a:lnTo>
                        <a:lnTo>
                          <a:pt x="719" y="60"/>
                        </a:lnTo>
                        <a:lnTo>
                          <a:pt x="623" y="36"/>
                        </a:lnTo>
                        <a:lnTo>
                          <a:pt x="545" y="18"/>
                        </a:lnTo>
                        <a:lnTo>
                          <a:pt x="449" y="0"/>
                        </a:lnTo>
                        <a:lnTo>
                          <a:pt x="401" y="18"/>
                        </a:lnTo>
                        <a:lnTo>
                          <a:pt x="348" y="60"/>
                        </a:lnTo>
                        <a:lnTo>
                          <a:pt x="300" y="108"/>
                        </a:lnTo>
                        <a:lnTo>
                          <a:pt x="264" y="161"/>
                        </a:lnTo>
                        <a:lnTo>
                          <a:pt x="222" y="245"/>
                        </a:lnTo>
                        <a:lnTo>
                          <a:pt x="198" y="323"/>
                        </a:lnTo>
                        <a:lnTo>
                          <a:pt x="186" y="401"/>
                        </a:lnTo>
                        <a:lnTo>
                          <a:pt x="168" y="490"/>
                        </a:lnTo>
                        <a:lnTo>
                          <a:pt x="168" y="568"/>
                        </a:lnTo>
                        <a:lnTo>
                          <a:pt x="144" y="658"/>
                        </a:lnTo>
                        <a:lnTo>
                          <a:pt x="114" y="737"/>
                        </a:lnTo>
                        <a:lnTo>
                          <a:pt x="78" y="791"/>
                        </a:lnTo>
                        <a:lnTo>
                          <a:pt x="42" y="827"/>
                        </a:lnTo>
                        <a:lnTo>
                          <a:pt x="6" y="869"/>
                        </a:lnTo>
                        <a:lnTo>
                          <a:pt x="6" y="881"/>
                        </a:lnTo>
                        <a:lnTo>
                          <a:pt x="0" y="917"/>
                        </a:lnTo>
                        <a:lnTo>
                          <a:pt x="0" y="976"/>
                        </a:lnTo>
                        <a:lnTo>
                          <a:pt x="18" y="1024"/>
                        </a:lnTo>
                        <a:lnTo>
                          <a:pt x="48" y="1054"/>
                        </a:lnTo>
                        <a:lnTo>
                          <a:pt x="144" y="1054"/>
                        </a:lnTo>
                        <a:lnTo>
                          <a:pt x="222" y="1066"/>
                        </a:lnTo>
                        <a:lnTo>
                          <a:pt x="300" y="1120"/>
                        </a:lnTo>
                        <a:lnTo>
                          <a:pt x="383" y="1144"/>
                        </a:lnTo>
                        <a:lnTo>
                          <a:pt x="455" y="1144"/>
                        </a:lnTo>
                        <a:lnTo>
                          <a:pt x="515" y="1108"/>
                        </a:lnTo>
                        <a:lnTo>
                          <a:pt x="539" y="1054"/>
                        </a:lnTo>
                        <a:lnTo>
                          <a:pt x="533" y="982"/>
                        </a:lnTo>
                        <a:lnTo>
                          <a:pt x="503" y="929"/>
                        </a:lnTo>
                        <a:lnTo>
                          <a:pt x="497" y="875"/>
                        </a:lnTo>
                        <a:lnTo>
                          <a:pt x="503" y="821"/>
                        </a:lnTo>
                        <a:lnTo>
                          <a:pt x="551" y="773"/>
                        </a:lnTo>
                        <a:lnTo>
                          <a:pt x="605" y="755"/>
                        </a:lnTo>
                        <a:lnTo>
                          <a:pt x="641" y="725"/>
                        </a:lnTo>
                        <a:lnTo>
                          <a:pt x="671" y="677"/>
                        </a:lnTo>
                        <a:lnTo>
                          <a:pt x="677" y="598"/>
                        </a:lnTo>
                        <a:lnTo>
                          <a:pt x="677" y="562"/>
                        </a:lnTo>
                        <a:lnTo>
                          <a:pt x="719" y="550"/>
                        </a:lnTo>
                        <a:lnTo>
                          <a:pt x="761" y="514"/>
                        </a:lnTo>
                        <a:lnTo>
                          <a:pt x="785" y="454"/>
                        </a:lnTo>
                        <a:lnTo>
                          <a:pt x="809" y="371"/>
                        </a:lnTo>
                        <a:lnTo>
                          <a:pt x="797" y="269"/>
                        </a:lnTo>
                        <a:lnTo>
                          <a:pt x="779" y="209"/>
                        </a:lnTo>
                        <a:lnTo>
                          <a:pt x="725" y="167"/>
                        </a:lnTo>
                        <a:lnTo>
                          <a:pt x="851" y="209"/>
                        </a:lnTo>
                        <a:lnTo>
                          <a:pt x="894" y="275"/>
                        </a:lnTo>
                        <a:lnTo>
                          <a:pt x="940" y="315"/>
                        </a:lnTo>
                        <a:lnTo>
                          <a:pt x="948" y="339"/>
                        </a:lnTo>
                        <a:close/>
                      </a:path>
                    </a:pathLst>
                  </a:custGeom>
                  <a:solidFill>
                    <a:srgbClr val="3F1F00"/>
                  </a:solidFill>
                  <a:ln w="9525">
                    <a:noFill/>
                    <a:round/>
                    <a:headEnd/>
                    <a:tailEnd/>
                  </a:ln>
                </p:spPr>
                <p:txBody>
                  <a:bodyPr/>
                  <a:lstStyle/>
                  <a:p>
                    <a:endParaRPr lang="en-GB"/>
                  </a:p>
                </p:txBody>
              </p:sp>
            </p:grpSp>
            <p:grpSp>
              <p:nvGrpSpPr>
                <p:cNvPr id="364679" name="Group 135"/>
                <p:cNvGrpSpPr>
                  <a:grpSpLocks/>
                </p:cNvGrpSpPr>
                <p:nvPr/>
              </p:nvGrpSpPr>
              <p:grpSpPr bwMode="auto">
                <a:xfrm>
                  <a:off x="1825" y="2435"/>
                  <a:ext cx="125" cy="135"/>
                  <a:chOff x="1825" y="2435"/>
                  <a:chExt cx="125" cy="135"/>
                </a:xfrm>
              </p:grpSpPr>
              <p:sp>
                <p:nvSpPr>
                  <p:cNvPr id="364680" name="Line 136"/>
                  <p:cNvSpPr>
                    <a:spLocks noChangeShapeType="1"/>
                  </p:cNvSpPr>
                  <p:nvPr/>
                </p:nvSpPr>
                <p:spPr bwMode="auto">
                  <a:xfrm flipV="1">
                    <a:off x="1941" y="2491"/>
                    <a:ext cx="9" cy="2"/>
                  </a:xfrm>
                  <a:prstGeom prst="line">
                    <a:avLst/>
                  </a:prstGeom>
                  <a:noFill/>
                  <a:ln w="9525">
                    <a:solidFill>
                      <a:srgbClr val="7F3F00"/>
                    </a:solidFill>
                    <a:round/>
                    <a:headEnd/>
                    <a:tailEnd/>
                  </a:ln>
                </p:spPr>
                <p:txBody>
                  <a:bodyPr/>
                  <a:lstStyle/>
                  <a:p>
                    <a:endParaRPr lang="en-GB"/>
                  </a:p>
                </p:txBody>
              </p:sp>
              <p:grpSp>
                <p:nvGrpSpPr>
                  <p:cNvPr id="364681" name="Group 137"/>
                  <p:cNvGrpSpPr>
                    <a:grpSpLocks/>
                  </p:cNvGrpSpPr>
                  <p:nvPr/>
                </p:nvGrpSpPr>
                <p:grpSpPr bwMode="auto">
                  <a:xfrm>
                    <a:off x="1825" y="2435"/>
                    <a:ext cx="117" cy="135"/>
                    <a:chOff x="1825" y="2435"/>
                    <a:chExt cx="117" cy="135"/>
                  </a:xfrm>
                </p:grpSpPr>
                <p:sp>
                  <p:nvSpPr>
                    <p:cNvPr id="364682" name="Freeform 138"/>
                    <p:cNvSpPr>
                      <a:spLocks/>
                    </p:cNvSpPr>
                    <p:nvPr/>
                  </p:nvSpPr>
                  <p:spPr bwMode="auto">
                    <a:xfrm>
                      <a:off x="1825" y="2513"/>
                      <a:ext cx="81" cy="47"/>
                    </a:xfrm>
                    <a:custGeom>
                      <a:avLst/>
                      <a:gdLst/>
                      <a:ahLst/>
                      <a:cxnLst>
                        <a:cxn ang="0">
                          <a:pos x="20" y="0"/>
                        </a:cxn>
                        <a:cxn ang="0">
                          <a:pos x="50" y="26"/>
                        </a:cxn>
                        <a:cxn ang="0">
                          <a:pos x="74" y="42"/>
                        </a:cxn>
                        <a:cxn ang="0">
                          <a:pos x="92" y="52"/>
                        </a:cxn>
                        <a:cxn ang="0">
                          <a:pos x="116" y="62"/>
                        </a:cxn>
                        <a:cxn ang="0">
                          <a:pos x="138" y="66"/>
                        </a:cxn>
                        <a:cxn ang="0">
                          <a:pos x="156" y="62"/>
                        </a:cxn>
                        <a:cxn ang="0">
                          <a:pos x="162" y="96"/>
                        </a:cxn>
                        <a:cxn ang="0">
                          <a:pos x="136" y="96"/>
                        </a:cxn>
                        <a:cxn ang="0">
                          <a:pos x="116" y="94"/>
                        </a:cxn>
                        <a:cxn ang="0">
                          <a:pos x="90" y="82"/>
                        </a:cxn>
                        <a:cxn ang="0">
                          <a:pos x="66" y="64"/>
                        </a:cxn>
                        <a:cxn ang="0">
                          <a:pos x="44" y="48"/>
                        </a:cxn>
                        <a:cxn ang="0">
                          <a:pos x="0" y="8"/>
                        </a:cxn>
                        <a:cxn ang="0">
                          <a:pos x="20" y="0"/>
                        </a:cxn>
                      </a:cxnLst>
                      <a:rect l="0" t="0" r="r" b="b"/>
                      <a:pathLst>
                        <a:path w="162" h="96">
                          <a:moveTo>
                            <a:pt x="20" y="0"/>
                          </a:moveTo>
                          <a:lnTo>
                            <a:pt x="50" y="26"/>
                          </a:lnTo>
                          <a:lnTo>
                            <a:pt x="74" y="42"/>
                          </a:lnTo>
                          <a:lnTo>
                            <a:pt x="92" y="52"/>
                          </a:lnTo>
                          <a:lnTo>
                            <a:pt x="116" y="62"/>
                          </a:lnTo>
                          <a:lnTo>
                            <a:pt x="138" y="66"/>
                          </a:lnTo>
                          <a:lnTo>
                            <a:pt x="156" y="62"/>
                          </a:lnTo>
                          <a:lnTo>
                            <a:pt x="162" y="96"/>
                          </a:lnTo>
                          <a:lnTo>
                            <a:pt x="136" y="96"/>
                          </a:lnTo>
                          <a:lnTo>
                            <a:pt x="116" y="94"/>
                          </a:lnTo>
                          <a:lnTo>
                            <a:pt x="90" y="82"/>
                          </a:lnTo>
                          <a:lnTo>
                            <a:pt x="66" y="64"/>
                          </a:lnTo>
                          <a:lnTo>
                            <a:pt x="44" y="48"/>
                          </a:lnTo>
                          <a:lnTo>
                            <a:pt x="0" y="8"/>
                          </a:lnTo>
                          <a:lnTo>
                            <a:pt x="20" y="0"/>
                          </a:lnTo>
                          <a:close/>
                        </a:path>
                      </a:pathLst>
                    </a:custGeom>
                    <a:solidFill>
                      <a:srgbClr val="7F3F00"/>
                    </a:solidFill>
                    <a:ln w="9525">
                      <a:noFill/>
                      <a:round/>
                      <a:headEnd/>
                      <a:tailEnd/>
                    </a:ln>
                  </p:spPr>
                  <p:txBody>
                    <a:bodyPr/>
                    <a:lstStyle/>
                    <a:p>
                      <a:endParaRPr lang="en-GB"/>
                    </a:p>
                  </p:txBody>
                </p:sp>
                <p:sp>
                  <p:nvSpPr>
                    <p:cNvPr id="364683" name="Oval 139"/>
                    <p:cNvSpPr>
                      <a:spLocks noChangeArrowheads="1"/>
                    </p:cNvSpPr>
                    <p:nvPr/>
                  </p:nvSpPr>
                  <p:spPr bwMode="auto">
                    <a:xfrm>
                      <a:off x="1895" y="2435"/>
                      <a:ext cx="47" cy="135"/>
                    </a:xfrm>
                    <a:prstGeom prst="ellipse">
                      <a:avLst/>
                    </a:prstGeom>
                    <a:solidFill>
                      <a:srgbClr val="7F3F00"/>
                    </a:solidFill>
                    <a:ln w="9525">
                      <a:noFill/>
                      <a:round/>
                      <a:headEnd/>
                      <a:tailEnd/>
                    </a:ln>
                  </p:spPr>
                  <p:txBody>
                    <a:bodyPr/>
                    <a:lstStyle/>
                    <a:p>
                      <a:endParaRPr lang="en-GB"/>
                    </a:p>
                  </p:txBody>
                </p:sp>
                <p:sp>
                  <p:nvSpPr>
                    <p:cNvPr id="364684" name="Oval 140"/>
                    <p:cNvSpPr>
                      <a:spLocks noChangeArrowheads="1"/>
                    </p:cNvSpPr>
                    <p:nvPr/>
                  </p:nvSpPr>
                  <p:spPr bwMode="auto">
                    <a:xfrm>
                      <a:off x="1899" y="2439"/>
                      <a:ext cx="42" cy="128"/>
                    </a:xfrm>
                    <a:prstGeom prst="ellipse">
                      <a:avLst/>
                    </a:prstGeom>
                    <a:solidFill>
                      <a:srgbClr val="FFDFBF"/>
                    </a:solidFill>
                    <a:ln w="9525">
                      <a:noFill/>
                      <a:round/>
                      <a:headEnd/>
                      <a:tailEnd/>
                    </a:ln>
                  </p:spPr>
                  <p:txBody>
                    <a:bodyPr/>
                    <a:lstStyle/>
                    <a:p>
                      <a:endParaRPr lang="en-GB"/>
                    </a:p>
                  </p:txBody>
                </p:sp>
              </p:grpSp>
            </p:grpSp>
          </p:grpSp>
        </p:grpSp>
      </p:grpSp>
      <p:graphicFrame>
        <p:nvGraphicFramePr>
          <p:cNvPr id="364685" name="Object 141"/>
          <p:cNvGraphicFramePr>
            <a:graphicFrameLocks/>
          </p:cNvGraphicFramePr>
          <p:nvPr/>
        </p:nvGraphicFramePr>
        <p:xfrm>
          <a:off x="6019800" y="1747838"/>
          <a:ext cx="3081338" cy="2557462"/>
        </p:xfrm>
        <a:graphic>
          <a:graphicData uri="http://schemas.openxmlformats.org/presentationml/2006/ole">
            <p:oleObj spid="_x0000_s364685" name="Clip" r:id="rId4" imgW="7094520" imgH="6010200" progId="">
              <p:embed/>
            </p:oleObj>
          </a:graphicData>
        </a:graphic>
      </p:graphicFrame>
      <p:sp>
        <p:nvSpPr>
          <p:cNvPr id="364686" name="Rectangle 142"/>
          <p:cNvSpPr>
            <a:spLocks noChangeArrowheads="1"/>
          </p:cNvSpPr>
          <p:nvPr/>
        </p:nvSpPr>
        <p:spPr bwMode="auto">
          <a:xfrm>
            <a:off x="6042025" y="1941513"/>
            <a:ext cx="2774950" cy="1371600"/>
          </a:xfrm>
          <a:prstGeom prst="rect">
            <a:avLst/>
          </a:prstGeom>
          <a:noFill/>
          <a:ln w="12699">
            <a:noFill/>
            <a:miter lim="800000"/>
            <a:headEnd/>
            <a:tailEnd/>
          </a:ln>
          <a:effectLst/>
        </p:spPr>
        <p:txBody>
          <a:bodyPr lIns="90488" tIns="44450" rIns="90488" bIns="44450">
            <a:spAutoFit/>
          </a:bodyPr>
          <a:lstStyle/>
          <a:p>
            <a:pPr algn="ctr"/>
            <a:r>
              <a:rPr lang="en-US" sz="2100">
                <a:effectLst>
                  <a:outerShdw blurRad="38100" dist="38100" dir="2700000" algn="tl">
                    <a:srgbClr val="FFFFFF"/>
                  </a:outerShdw>
                </a:effectLst>
              </a:rPr>
              <a:t>Our allocations can make a segment look </a:t>
            </a:r>
            <a:r>
              <a:rPr lang="en-US" sz="2100">
                <a:solidFill>
                  <a:srgbClr val="FF0000"/>
                </a:solidFill>
                <a:effectLst>
                  <a:outerShdw blurRad="38100" dist="38100" dir="2700000" algn="tl">
                    <a:srgbClr val="000000"/>
                  </a:outerShdw>
                </a:effectLst>
              </a:rPr>
              <a:t>less profitable</a:t>
            </a:r>
            <a:r>
              <a:rPr lang="en-US" sz="2100">
                <a:effectLst>
                  <a:outerShdw blurRad="38100" dist="38100" dir="2700000" algn="tl">
                    <a:srgbClr val="FFFFFF"/>
                  </a:outerShdw>
                </a:effectLst>
              </a:rPr>
              <a:t> than it really is.</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noFill/>
          <a:ln/>
        </p:spPr>
        <p:txBody>
          <a:bodyPr lIns="90488" tIns="44450" rIns="90488" bIns="44450"/>
          <a:lstStyle/>
          <a:p>
            <a:r>
              <a:rPr lang="en-US"/>
              <a:t>Learning Objective 3</a:t>
            </a:r>
          </a:p>
        </p:txBody>
      </p:sp>
      <p:pic>
        <p:nvPicPr>
          <p:cNvPr id="483331" name="Picture 3" descr="MCED00217_0000[1]"/>
          <p:cNvPicPr>
            <a:picLocks noChangeAspect="1" noChangeArrowheads="1"/>
          </p:cNvPicPr>
          <p:nvPr/>
        </p:nvPicPr>
        <p:blipFill>
          <a:blip r:embed="rId3" cstate="print"/>
          <a:srcRect/>
          <a:stretch>
            <a:fillRect/>
          </a:stretch>
        </p:blipFill>
        <p:spPr bwMode="auto">
          <a:xfrm>
            <a:off x="1219200" y="1219200"/>
            <a:ext cx="6705600" cy="4926013"/>
          </a:xfrm>
          <a:prstGeom prst="rect">
            <a:avLst/>
          </a:prstGeom>
          <a:noFill/>
        </p:spPr>
      </p:pic>
      <p:sp>
        <p:nvSpPr>
          <p:cNvPr id="483332" name="Text Box 4"/>
          <p:cNvSpPr txBox="1">
            <a:spLocks noChangeArrowheads="1"/>
          </p:cNvSpPr>
          <p:nvPr/>
        </p:nvSpPr>
        <p:spPr bwMode="auto">
          <a:xfrm>
            <a:off x="1905000" y="3063875"/>
            <a:ext cx="5334000" cy="1127125"/>
          </a:xfrm>
          <a:prstGeom prst="rect">
            <a:avLst/>
          </a:prstGeom>
          <a:noFill/>
          <a:ln w="9525">
            <a:noFill/>
            <a:miter lim="800000"/>
            <a:headEnd/>
            <a:tailEnd/>
          </a:ln>
          <a:effectLst/>
        </p:spPr>
        <p:txBody>
          <a:bodyPr>
            <a:spAutoFit/>
          </a:bodyPr>
          <a:lstStyle/>
          <a:p>
            <a:pPr algn="ctr">
              <a:spcBef>
                <a:spcPct val="50000"/>
              </a:spcBef>
            </a:pPr>
            <a:r>
              <a:rPr lang="en-US" sz="3400">
                <a:solidFill>
                  <a:srgbClr val="FFFFEF"/>
                </a:solidFill>
                <a:effectLst>
                  <a:outerShdw blurRad="38100" dist="38100" dir="2700000" algn="tl">
                    <a:srgbClr val="000000"/>
                  </a:outerShdw>
                </a:effectLst>
              </a:rPr>
              <a:t>Prepare a make or buy analysis.</a:t>
            </a:r>
          </a:p>
        </p:txBody>
      </p:sp>
    </p:spTree>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a:ln/>
        </p:spPr>
        <p:txBody>
          <a:bodyPr lIns="90488" tIns="44450" rIns="90488" bIns="44450"/>
          <a:lstStyle/>
          <a:p>
            <a:r>
              <a:rPr lang="en-US"/>
              <a:t>The Make or Buy Decision</a:t>
            </a:r>
          </a:p>
        </p:txBody>
      </p:sp>
      <p:sp>
        <p:nvSpPr>
          <p:cNvPr id="366595" name="Rectangle 3"/>
          <p:cNvSpPr>
            <a:spLocks noGrp="1" noChangeArrowheads="1"/>
          </p:cNvSpPr>
          <p:nvPr>
            <p:ph type="body" idx="1"/>
          </p:nvPr>
        </p:nvSpPr>
        <p:spPr>
          <a:xfrm>
            <a:off x="685800" y="1676400"/>
            <a:ext cx="7772400" cy="2286000"/>
          </a:xfrm>
          <a:solidFill>
            <a:srgbClr val="FFFF99"/>
          </a:solidFill>
          <a:ln w="12699">
            <a:solidFill>
              <a:schemeClr val="tx2"/>
            </a:solidFill>
          </a:ln>
          <a:effectLst>
            <a:outerShdw dist="35921" dir="2700000" algn="ctr" rotWithShape="0">
              <a:srgbClr val="000000"/>
            </a:outerShdw>
          </a:effectLst>
        </p:spPr>
        <p:txBody>
          <a:bodyPr lIns="90488" tIns="44450" rIns="90488" bIns="44450"/>
          <a:lstStyle/>
          <a:p>
            <a:pPr algn="ctr">
              <a:lnSpc>
                <a:spcPct val="90000"/>
              </a:lnSpc>
              <a:buFont typeface="Times" pitchFamily="34" charset="0"/>
              <a:buNone/>
            </a:pPr>
            <a:r>
              <a:rPr lang="en-US" sz="2600">
                <a:solidFill>
                  <a:schemeClr val="tx2"/>
                </a:solidFill>
                <a:effectLst>
                  <a:outerShdw blurRad="38100" dist="38100" dir="2700000" algn="tl">
                    <a:srgbClr val="000000"/>
                  </a:outerShdw>
                </a:effectLst>
              </a:rPr>
              <a:t>When a company is involved in more than one activity in the entire value chain, it is vertically integrated.  A decision to carry out one of the activities in the value chain internally, rather than to buy externally from a supplier is called a “make or buy” decision.</a:t>
            </a:r>
            <a:br>
              <a:rPr lang="en-US" sz="2600">
                <a:solidFill>
                  <a:schemeClr val="tx2"/>
                </a:solidFill>
                <a:effectLst>
                  <a:outerShdw blurRad="38100" dist="38100" dir="2700000" algn="tl">
                    <a:srgbClr val="000000"/>
                  </a:outerShdw>
                </a:effectLst>
              </a:rPr>
            </a:br>
            <a:endParaRPr lang="en-US" sz="2600">
              <a:solidFill>
                <a:schemeClr val="tx2"/>
              </a:solidFill>
              <a:effectLst>
                <a:outerShdw blurRad="38100" dist="38100" dir="2700000" algn="tl">
                  <a:srgbClr val="000000"/>
                </a:outerShdw>
              </a:effectLst>
            </a:endParaRPr>
          </a:p>
          <a:p>
            <a:pPr algn="ctr">
              <a:lnSpc>
                <a:spcPct val="90000"/>
              </a:lnSpc>
              <a:buFont typeface="Times" pitchFamily="34" charset="0"/>
              <a:buNone/>
            </a:pPr>
            <a:endParaRPr lang="en-US" sz="2600">
              <a:solidFill>
                <a:schemeClr val="tx2"/>
              </a:solidFill>
              <a:effectLst>
                <a:outerShdw blurRad="38100" dist="38100" dir="2700000" algn="tl">
                  <a:srgbClr val="000000"/>
                </a:outerShdw>
              </a:effectLst>
            </a:endParaRPr>
          </a:p>
        </p:txBody>
      </p:sp>
      <p:grpSp>
        <p:nvGrpSpPr>
          <p:cNvPr id="366596" name="Group 4"/>
          <p:cNvGrpSpPr>
            <a:grpSpLocks/>
          </p:cNvGrpSpPr>
          <p:nvPr/>
        </p:nvGrpSpPr>
        <p:grpSpPr bwMode="auto">
          <a:xfrm>
            <a:off x="3576638" y="4267200"/>
            <a:ext cx="2138362" cy="2087563"/>
            <a:chOff x="2235" y="2970"/>
            <a:chExt cx="1347" cy="1315"/>
          </a:xfrm>
        </p:grpSpPr>
        <p:sp>
          <p:nvSpPr>
            <p:cNvPr id="366597" name="Freeform 5"/>
            <p:cNvSpPr>
              <a:spLocks/>
            </p:cNvSpPr>
            <p:nvPr/>
          </p:nvSpPr>
          <p:spPr bwMode="auto">
            <a:xfrm>
              <a:off x="2304" y="3279"/>
              <a:ext cx="1197" cy="890"/>
            </a:xfrm>
            <a:custGeom>
              <a:avLst/>
              <a:gdLst/>
              <a:ahLst/>
              <a:cxnLst>
                <a:cxn ang="0">
                  <a:pos x="686" y="890"/>
                </a:cxn>
                <a:cxn ang="0">
                  <a:pos x="1045" y="890"/>
                </a:cxn>
                <a:cxn ang="0">
                  <a:pos x="1075" y="887"/>
                </a:cxn>
                <a:cxn ang="0">
                  <a:pos x="1104" y="877"/>
                </a:cxn>
                <a:cxn ang="0">
                  <a:pos x="1130" y="864"/>
                </a:cxn>
                <a:cxn ang="0">
                  <a:pos x="1152" y="845"/>
                </a:cxn>
                <a:cxn ang="0">
                  <a:pos x="1171" y="823"/>
                </a:cxn>
                <a:cxn ang="0">
                  <a:pos x="1184" y="797"/>
                </a:cxn>
                <a:cxn ang="0">
                  <a:pos x="1194" y="768"/>
                </a:cxn>
                <a:cxn ang="0">
                  <a:pos x="1197" y="738"/>
                </a:cxn>
                <a:cxn ang="0">
                  <a:pos x="1197" y="499"/>
                </a:cxn>
                <a:cxn ang="0">
                  <a:pos x="589" y="0"/>
                </a:cxn>
                <a:cxn ang="0">
                  <a:pos x="106" y="0"/>
                </a:cxn>
                <a:cxn ang="0">
                  <a:pos x="0" y="90"/>
                </a:cxn>
                <a:cxn ang="0">
                  <a:pos x="0" y="273"/>
                </a:cxn>
                <a:cxn ang="0">
                  <a:pos x="514" y="128"/>
                </a:cxn>
                <a:cxn ang="0">
                  <a:pos x="978" y="392"/>
                </a:cxn>
                <a:cxn ang="0">
                  <a:pos x="686" y="890"/>
                </a:cxn>
              </a:cxnLst>
              <a:rect l="0" t="0" r="r" b="b"/>
              <a:pathLst>
                <a:path w="1197" h="890">
                  <a:moveTo>
                    <a:pt x="686" y="890"/>
                  </a:moveTo>
                  <a:lnTo>
                    <a:pt x="1045" y="890"/>
                  </a:lnTo>
                  <a:lnTo>
                    <a:pt x="1075" y="887"/>
                  </a:lnTo>
                  <a:lnTo>
                    <a:pt x="1104" y="877"/>
                  </a:lnTo>
                  <a:lnTo>
                    <a:pt x="1130" y="864"/>
                  </a:lnTo>
                  <a:lnTo>
                    <a:pt x="1152" y="845"/>
                  </a:lnTo>
                  <a:lnTo>
                    <a:pt x="1171" y="823"/>
                  </a:lnTo>
                  <a:lnTo>
                    <a:pt x="1184" y="797"/>
                  </a:lnTo>
                  <a:lnTo>
                    <a:pt x="1194" y="768"/>
                  </a:lnTo>
                  <a:lnTo>
                    <a:pt x="1197" y="738"/>
                  </a:lnTo>
                  <a:lnTo>
                    <a:pt x="1197" y="499"/>
                  </a:lnTo>
                  <a:lnTo>
                    <a:pt x="589" y="0"/>
                  </a:lnTo>
                  <a:lnTo>
                    <a:pt x="106" y="0"/>
                  </a:lnTo>
                  <a:lnTo>
                    <a:pt x="0" y="90"/>
                  </a:lnTo>
                  <a:lnTo>
                    <a:pt x="0" y="273"/>
                  </a:lnTo>
                  <a:lnTo>
                    <a:pt x="514" y="128"/>
                  </a:lnTo>
                  <a:lnTo>
                    <a:pt x="978" y="392"/>
                  </a:lnTo>
                  <a:lnTo>
                    <a:pt x="686" y="890"/>
                  </a:lnTo>
                  <a:close/>
                </a:path>
              </a:pathLst>
            </a:custGeom>
            <a:solidFill>
              <a:srgbClr val="FFE599"/>
            </a:solidFill>
            <a:ln w="9525">
              <a:noFill/>
              <a:round/>
              <a:headEnd/>
              <a:tailEnd/>
            </a:ln>
          </p:spPr>
          <p:txBody>
            <a:bodyPr/>
            <a:lstStyle/>
            <a:p>
              <a:endParaRPr lang="en-GB"/>
            </a:p>
          </p:txBody>
        </p:sp>
        <p:sp>
          <p:nvSpPr>
            <p:cNvPr id="366598" name="Freeform 6"/>
            <p:cNvSpPr>
              <a:spLocks/>
            </p:cNvSpPr>
            <p:nvPr/>
          </p:nvSpPr>
          <p:spPr bwMode="auto">
            <a:xfrm>
              <a:off x="2304" y="3279"/>
              <a:ext cx="1197" cy="890"/>
            </a:xfrm>
            <a:custGeom>
              <a:avLst/>
              <a:gdLst/>
              <a:ahLst/>
              <a:cxnLst>
                <a:cxn ang="0">
                  <a:pos x="686" y="890"/>
                </a:cxn>
                <a:cxn ang="0">
                  <a:pos x="1045" y="890"/>
                </a:cxn>
                <a:cxn ang="0">
                  <a:pos x="1045" y="890"/>
                </a:cxn>
                <a:cxn ang="0">
                  <a:pos x="1075" y="887"/>
                </a:cxn>
                <a:cxn ang="0">
                  <a:pos x="1104" y="877"/>
                </a:cxn>
                <a:cxn ang="0">
                  <a:pos x="1130" y="864"/>
                </a:cxn>
                <a:cxn ang="0">
                  <a:pos x="1152" y="845"/>
                </a:cxn>
                <a:cxn ang="0">
                  <a:pos x="1171" y="823"/>
                </a:cxn>
                <a:cxn ang="0">
                  <a:pos x="1184" y="797"/>
                </a:cxn>
                <a:cxn ang="0">
                  <a:pos x="1194" y="768"/>
                </a:cxn>
                <a:cxn ang="0">
                  <a:pos x="1197" y="738"/>
                </a:cxn>
                <a:cxn ang="0">
                  <a:pos x="1197" y="499"/>
                </a:cxn>
                <a:cxn ang="0">
                  <a:pos x="589" y="0"/>
                </a:cxn>
                <a:cxn ang="0">
                  <a:pos x="106" y="0"/>
                </a:cxn>
                <a:cxn ang="0">
                  <a:pos x="0" y="90"/>
                </a:cxn>
                <a:cxn ang="0">
                  <a:pos x="0" y="273"/>
                </a:cxn>
                <a:cxn ang="0">
                  <a:pos x="514" y="128"/>
                </a:cxn>
                <a:cxn ang="0">
                  <a:pos x="978" y="392"/>
                </a:cxn>
                <a:cxn ang="0">
                  <a:pos x="686" y="890"/>
                </a:cxn>
              </a:cxnLst>
              <a:rect l="0" t="0" r="r" b="b"/>
              <a:pathLst>
                <a:path w="1197" h="890">
                  <a:moveTo>
                    <a:pt x="686" y="890"/>
                  </a:moveTo>
                  <a:lnTo>
                    <a:pt x="1045" y="890"/>
                  </a:lnTo>
                  <a:lnTo>
                    <a:pt x="1045" y="890"/>
                  </a:lnTo>
                  <a:lnTo>
                    <a:pt x="1075" y="887"/>
                  </a:lnTo>
                  <a:lnTo>
                    <a:pt x="1104" y="877"/>
                  </a:lnTo>
                  <a:lnTo>
                    <a:pt x="1130" y="864"/>
                  </a:lnTo>
                  <a:lnTo>
                    <a:pt x="1152" y="845"/>
                  </a:lnTo>
                  <a:lnTo>
                    <a:pt x="1171" y="823"/>
                  </a:lnTo>
                  <a:lnTo>
                    <a:pt x="1184" y="797"/>
                  </a:lnTo>
                  <a:lnTo>
                    <a:pt x="1194" y="768"/>
                  </a:lnTo>
                  <a:lnTo>
                    <a:pt x="1197" y="738"/>
                  </a:lnTo>
                  <a:lnTo>
                    <a:pt x="1197" y="499"/>
                  </a:lnTo>
                  <a:lnTo>
                    <a:pt x="589" y="0"/>
                  </a:lnTo>
                  <a:lnTo>
                    <a:pt x="106" y="0"/>
                  </a:lnTo>
                  <a:lnTo>
                    <a:pt x="0" y="90"/>
                  </a:lnTo>
                  <a:lnTo>
                    <a:pt x="0" y="273"/>
                  </a:lnTo>
                  <a:lnTo>
                    <a:pt x="514" y="128"/>
                  </a:lnTo>
                  <a:lnTo>
                    <a:pt x="978" y="392"/>
                  </a:lnTo>
                  <a:lnTo>
                    <a:pt x="686" y="890"/>
                  </a:lnTo>
                </a:path>
              </a:pathLst>
            </a:custGeom>
            <a:noFill/>
            <a:ln w="0">
              <a:solidFill>
                <a:srgbClr val="000000"/>
              </a:solidFill>
              <a:prstDash val="solid"/>
              <a:round/>
              <a:headEnd/>
              <a:tailEnd/>
            </a:ln>
          </p:spPr>
          <p:txBody>
            <a:bodyPr/>
            <a:lstStyle/>
            <a:p>
              <a:endParaRPr lang="en-GB"/>
            </a:p>
          </p:txBody>
        </p:sp>
        <p:sp>
          <p:nvSpPr>
            <p:cNvPr id="366599" name="Freeform 7"/>
            <p:cNvSpPr>
              <a:spLocks/>
            </p:cNvSpPr>
            <p:nvPr/>
          </p:nvSpPr>
          <p:spPr bwMode="auto">
            <a:xfrm>
              <a:off x="2666" y="2976"/>
              <a:ext cx="835" cy="802"/>
            </a:xfrm>
            <a:custGeom>
              <a:avLst/>
              <a:gdLst/>
              <a:ahLst/>
              <a:cxnLst>
                <a:cxn ang="0">
                  <a:pos x="227" y="303"/>
                </a:cxn>
                <a:cxn ang="0">
                  <a:pos x="0" y="117"/>
                </a:cxn>
                <a:cxn ang="0">
                  <a:pos x="0" y="0"/>
                </a:cxn>
                <a:cxn ang="0">
                  <a:pos x="683" y="2"/>
                </a:cxn>
                <a:cxn ang="0">
                  <a:pos x="713" y="5"/>
                </a:cxn>
                <a:cxn ang="0">
                  <a:pos x="742" y="13"/>
                </a:cxn>
                <a:cxn ang="0">
                  <a:pos x="768" y="27"/>
                </a:cxn>
                <a:cxn ang="0">
                  <a:pos x="790" y="46"/>
                </a:cxn>
                <a:cxn ang="0">
                  <a:pos x="809" y="69"/>
                </a:cxn>
                <a:cxn ang="0">
                  <a:pos x="822" y="94"/>
                </a:cxn>
                <a:cxn ang="0">
                  <a:pos x="832" y="123"/>
                </a:cxn>
                <a:cxn ang="0">
                  <a:pos x="835" y="153"/>
                </a:cxn>
                <a:cxn ang="0">
                  <a:pos x="835" y="802"/>
                </a:cxn>
                <a:cxn ang="0">
                  <a:pos x="227" y="303"/>
                </a:cxn>
              </a:cxnLst>
              <a:rect l="0" t="0" r="r" b="b"/>
              <a:pathLst>
                <a:path w="835" h="802">
                  <a:moveTo>
                    <a:pt x="227" y="303"/>
                  </a:moveTo>
                  <a:lnTo>
                    <a:pt x="0" y="117"/>
                  </a:lnTo>
                  <a:lnTo>
                    <a:pt x="0" y="0"/>
                  </a:lnTo>
                  <a:lnTo>
                    <a:pt x="683" y="2"/>
                  </a:lnTo>
                  <a:lnTo>
                    <a:pt x="713" y="5"/>
                  </a:lnTo>
                  <a:lnTo>
                    <a:pt x="742" y="13"/>
                  </a:lnTo>
                  <a:lnTo>
                    <a:pt x="768" y="27"/>
                  </a:lnTo>
                  <a:lnTo>
                    <a:pt x="790" y="46"/>
                  </a:lnTo>
                  <a:lnTo>
                    <a:pt x="809" y="69"/>
                  </a:lnTo>
                  <a:lnTo>
                    <a:pt x="822" y="94"/>
                  </a:lnTo>
                  <a:lnTo>
                    <a:pt x="832" y="123"/>
                  </a:lnTo>
                  <a:lnTo>
                    <a:pt x="835" y="153"/>
                  </a:lnTo>
                  <a:lnTo>
                    <a:pt x="835" y="802"/>
                  </a:lnTo>
                  <a:lnTo>
                    <a:pt x="227" y="303"/>
                  </a:lnTo>
                  <a:close/>
                </a:path>
              </a:pathLst>
            </a:custGeom>
            <a:solidFill>
              <a:srgbClr val="FFD14C"/>
            </a:solidFill>
            <a:ln w="9525">
              <a:noFill/>
              <a:round/>
              <a:headEnd/>
              <a:tailEnd/>
            </a:ln>
          </p:spPr>
          <p:txBody>
            <a:bodyPr/>
            <a:lstStyle/>
            <a:p>
              <a:endParaRPr lang="en-GB"/>
            </a:p>
          </p:txBody>
        </p:sp>
        <p:sp>
          <p:nvSpPr>
            <p:cNvPr id="366600" name="Freeform 8"/>
            <p:cNvSpPr>
              <a:spLocks/>
            </p:cNvSpPr>
            <p:nvPr/>
          </p:nvSpPr>
          <p:spPr bwMode="auto">
            <a:xfrm>
              <a:off x="2666" y="2976"/>
              <a:ext cx="835" cy="802"/>
            </a:xfrm>
            <a:custGeom>
              <a:avLst/>
              <a:gdLst/>
              <a:ahLst/>
              <a:cxnLst>
                <a:cxn ang="0">
                  <a:pos x="227" y="303"/>
                </a:cxn>
                <a:cxn ang="0">
                  <a:pos x="0" y="117"/>
                </a:cxn>
                <a:cxn ang="0">
                  <a:pos x="0" y="0"/>
                </a:cxn>
                <a:cxn ang="0">
                  <a:pos x="683" y="2"/>
                </a:cxn>
                <a:cxn ang="0">
                  <a:pos x="683" y="2"/>
                </a:cxn>
                <a:cxn ang="0">
                  <a:pos x="713" y="5"/>
                </a:cxn>
                <a:cxn ang="0">
                  <a:pos x="742" y="13"/>
                </a:cxn>
                <a:cxn ang="0">
                  <a:pos x="768" y="27"/>
                </a:cxn>
                <a:cxn ang="0">
                  <a:pos x="790" y="46"/>
                </a:cxn>
                <a:cxn ang="0">
                  <a:pos x="809" y="69"/>
                </a:cxn>
                <a:cxn ang="0">
                  <a:pos x="822" y="94"/>
                </a:cxn>
                <a:cxn ang="0">
                  <a:pos x="832" y="123"/>
                </a:cxn>
                <a:cxn ang="0">
                  <a:pos x="835" y="153"/>
                </a:cxn>
                <a:cxn ang="0">
                  <a:pos x="835" y="802"/>
                </a:cxn>
                <a:cxn ang="0">
                  <a:pos x="227" y="303"/>
                </a:cxn>
              </a:cxnLst>
              <a:rect l="0" t="0" r="r" b="b"/>
              <a:pathLst>
                <a:path w="835" h="802">
                  <a:moveTo>
                    <a:pt x="227" y="303"/>
                  </a:moveTo>
                  <a:lnTo>
                    <a:pt x="0" y="117"/>
                  </a:lnTo>
                  <a:lnTo>
                    <a:pt x="0" y="0"/>
                  </a:lnTo>
                  <a:lnTo>
                    <a:pt x="683" y="2"/>
                  </a:lnTo>
                  <a:lnTo>
                    <a:pt x="683" y="2"/>
                  </a:lnTo>
                  <a:lnTo>
                    <a:pt x="713" y="5"/>
                  </a:lnTo>
                  <a:lnTo>
                    <a:pt x="742" y="13"/>
                  </a:lnTo>
                  <a:lnTo>
                    <a:pt x="768" y="27"/>
                  </a:lnTo>
                  <a:lnTo>
                    <a:pt x="790" y="46"/>
                  </a:lnTo>
                  <a:lnTo>
                    <a:pt x="809" y="69"/>
                  </a:lnTo>
                  <a:lnTo>
                    <a:pt x="822" y="94"/>
                  </a:lnTo>
                  <a:lnTo>
                    <a:pt x="832" y="123"/>
                  </a:lnTo>
                  <a:lnTo>
                    <a:pt x="835" y="153"/>
                  </a:lnTo>
                  <a:lnTo>
                    <a:pt x="835" y="802"/>
                  </a:lnTo>
                  <a:lnTo>
                    <a:pt x="227" y="303"/>
                  </a:lnTo>
                </a:path>
              </a:pathLst>
            </a:custGeom>
            <a:noFill/>
            <a:ln w="0">
              <a:solidFill>
                <a:srgbClr val="000000"/>
              </a:solidFill>
              <a:prstDash val="solid"/>
              <a:round/>
              <a:headEnd/>
              <a:tailEnd/>
            </a:ln>
          </p:spPr>
          <p:txBody>
            <a:bodyPr/>
            <a:lstStyle/>
            <a:p>
              <a:endParaRPr lang="en-GB"/>
            </a:p>
          </p:txBody>
        </p:sp>
        <p:sp>
          <p:nvSpPr>
            <p:cNvPr id="366601" name="Freeform 9"/>
            <p:cNvSpPr>
              <a:spLocks/>
            </p:cNvSpPr>
            <p:nvPr/>
          </p:nvSpPr>
          <p:spPr bwMode="auto">
            <a:xfrm>
              <a:off x="2304" y="2976"/>
              <a:ext cx="333" cy="393"/>
            </a:xfrm>
            <a:custGeom>
              <a:avLst/>
              <a:gdLst/>
              <a:ahLst/>
              <a:cxnLst>
                <a:cxn ang="0">
                  <a:pos x="0" y="393"/>
                </a:cxn>
                <a:cxn ang="0">
                  <a:pos x="0" y="153"/>
                </a:cxn>
                <a:cxn ang="0">
                  <a:pos x="3" y="123"/>
                </a:cxn>
                <a:cxn ang="0">
                  <a:pos x="13" y="94"/>
                </a:cxn>
                <a:cxn ang="0">
                  <a:pos x="26" y="69"/>
                </a:cxn>
                <a:cxn ang="0">
                  <a:pos x="45" y="46"/>
                </a:cxn>
                <a:cxn ang="0">
                  <a:pos x="67" y="27"/>
                </a:cxn>
                <a:cxn ang="0">
                  <a:pos x="94" y="13"/>
                </a:cxn>
                <a:cxn ang="0">
                  <a:pos x="123" y="5"/>
                </a:cxn>
                <a:cxn ang="0">
                  <a:pos x="154" y="2"/>
                </a:cxn>
                <a:cxn ang="0">
                  <a:pos x="333" y="0"/>
                </a:cxn>
                <a:cxn ang="0">
                  <a:pos x="333" y="117"/>
                </a:cxn>
                <a:cxn ang="0">
                  <a:pos x="106" y="303"/>
                </a:cxn>
                <a:cxn ang="0">
                  <a:pos x="0" y="393"/>
                </a:cxn>
              </a:cxnLst>
              <a:rect l="0" t="0" r="r" b="b"/>
              <a:pathLst>
                <a:path w="333" h="393">
                  <a:moveTo>
                    <a:pt x="0" y="393"/>
                  </a:moveTo>
                  <a:lnTo>
                    <a:pt x="0" y="153"/>
                  </a:lnTo>
                  <a:lnTo>
                    <a:pt x="3" y="123"/>
                  </a:lnTo>
                  <a:lnTo>
                    <a:pt x="13" y="94"/>
                  </a:lnTo>
                  <a:lnTo>
                    <a:pt x="26" y="69"/>
                  </a:lnTo>
                  <a:lnTo>
                    <a:pt x="45" y="46"/>
                  </a:lnTo>
                  <a:lnTo>
                    <a:pt x="67" y="27"/>
                  </a:lnTo>
                  <a:lnTo>
                    <a:pt x="94" y="13"/>
                  </a:lnTo>
                  <a:lnTo>
                    <a:pt x="123" y="5"/>
                  </a:lnTo>
                  <a:lnTo>
                    <a:pt x="154" y="2"/>
                  </a:lnTo>
                  <a:lnTo>
                    <a:pt x="333" y="0"/>
                  </a:lnTo>
                  <a:lnTo>
                    <a:pt x="333" y="117"/>
                  </a:lnTo>
                  <a:lnTo>
                    <a:pt x="106" y="303"/>
                  </a:lnTo>
                  <a:lnTo>
                    <a:pt x="0" y="393"/>
                  </a:lnTo>
                  <a:close/>
                </a:path>
              </a:pathLst>
            </a:custGeom>
            <a:solidFill>
              <a:srgbClr val="FFD14C"/>
            </a:solidFill>
            <a:ln w="9525">
              <a:noFill/>
              <a:round/>
              <a:headEnd/>
              <a:tailEnd/>
            </a:ln>
          </p:spPr>
          <p:txBody>
            <a:bodyPr/>
            <a:lstStyle/>
            <a:p>
              <a:endParaRPr lang="en-GB"/>
            </a:p>
          </p:txBody>
        </p:sp>
        <p:sp>
          <p:nvSpPr>
            <p:cNvPr id="366602" name="Freeform 10"/>
            <p:cNvSpPr>
              <a:spLocks/>
            </p:cNvSpPr>
            <p:nvPr/>
          </p:nvSpPr>
          <p:spPr bwMode="auto">
            <a:xfrm>
              <a:off x="2304" y="2976"/>
              <a:ext cx="333" cy="393"/>
            </a:xfrm>
            <a:custGeom>
              <a:avLst/>
              <a:gdLst/>
              <a:ahLst/>
              <a:cxnLst>
                <a:cxn ang="0">
                  <a:pos x="0" y="393"/>
                </a:cxn>
                <a:cxn ang="0">
                  <a:pos x="0" y="153"/>
                </a:cxn>
                <a:cxn ang="0">
                  <a:pos x="0" y="153"/>
                </a:cxn>
                <a:cxn ang="0">
                  <a:pos x="3" y="123"/>
                </a:cxn>
                <a:cxn ang="0">
                  <a:pos x="13" y="94"/>
                </a:cxn>
                <a:cxn ang="0">
                  <a:pos x="26" y="69"/>
                </a:cxn>
                <a:cxn ang="0">
                  <a:pos x="45" y="46"/>
                </a:cxn>
                <a:cxn ang="0">
                  <a:pos x="67" y="27"/>
                </a:cxn>
                <a:cxn ang="0">
                  <a:pos x="94" y="13"/>
                </a:cxn>
                <a:cxn ang="0">
                  <a:pos x="123" y="5"/>
                </a:cxn>
                <a:cxn ang="0">
                  <a:pos x="154" y="2"/>
                </a:cxn>
                <a:cxn ang="0">
                  <a:pos x="333" y="0"/>
                </a:cxn>
                <a:cxn ang="0">
                  <a:pos x="333" y="117"/>
                </a:cxn>
                <a:cxn ang="0">
                  <a:pos x="106" y="303"/>
                </a:cxn>
                <a:cxn ang="0">
                  <a:pos x="0" y="393"/>
                </a:cxn>
              </a:cxnLst>
              <a:rect l="0" t="0" r="r" b="b"/>
              <a:pathLst>
                <a:path w="333" h="393">
                  <a:moveTo>
                    <a:pt x="0" y="393"/>
                  </a:moveTo>
                  <a:lnTo>
                    <a:pt x="0" y="153"/>
                  </a:lnTo>
                  <a:lnTo>
                    <a:pt x="0" y="153"/>
                  </a:lnTo>
                  <a:lnTo>
                    <a:pt x="3" y="123"/>
                  </a:lnTo>
                  <a:lnTo>
                    <a:pt x="13" y="94"/>
                  </a:lnTo>
                  <a:lnTo>
                    <a:pt x="26" y="69"/>
                  </a:lnTo>
                  <a:lnTo>
                    <a:pt x="45" y="46"/>
                  </a:lnTo>
                  <a:lnTo>
                    <a:pt x="67" y="27"/>
                  </a:lnTo>
                  <a:lnTo>
                    <a:pt x="94" y="13"/>
                  </a:lnTo>
                  <a:lnTo>
                    <a:pt x="123" y="5"/>
                  </a:lnTo>
                  <a:lnTo>
                    <a:pt x="154" y="2"/>
                  </a:lnTo>
                  <a:lnTo>
                    <a:pt x="333" y="0"/>
                  </a:lnTo>
                  <a:lnTo>
                    <a:pt x="333" y="117"/>
                  </a:lnTo>
                  <a:lnTo>
                    <a:pt x="106" y="303"/>
                  </a:lnTo>
                  <a:lnTo>
                    <a:pt x="0" y="393"/>
                  </a:lnTo>
                </a:path>
              </a:pathLst>
            </a:custGeom>
            <a:noFill/>
            <a:ln w="0">
              <a:solidFill>
                <a:srgbClr val="000000"/>
              </a:solidFill>
              <a:prstDash val="solid"/>
              <a:round/>
              <a:headEnd/>
              <a:tailEnd/>
            </a:ln>
          </p:spPr>
          <p:txBody>
            <a:bodyPr/>
            <a:lstStyle/>
            <a:p>
              <a:endParaRPr lang="en-GB"/>
            </a:p>
          </p:txBody>
        </p:sp>
        <p:sp>
          <p:nvSpPr>
            <p:cNvPr id="366603" name="Freeform 11"/>
            <p:cNvSpPr>
              <a:spLocks/>
            </p:cNvSpPr>
            <p:nvPr/>
          </p:nvSpPr>
          <p:spPr bwMode="auto">
            <a:xfrm>
              <a:off x="2410" y="2976"/>
              <a:ext cx="483" cy="303"/>
            </a:xfrm>
            <a:custGeom>
              <a:avLst/>
              <a:gdLst/>
              <a:ahLst/>
              <a:cxnLst>
                <a:cxn ang="0">
                  <a:pos x="0" y="303"/>
                </a:cxn>
                <a:cxn ang="0">
                  <a:pos x="227" y="117"/>
                </a:cxn>
                <a:cxn ang="0">
                  <a:pos x="227" y="0"/>
                </a:cxn>
                <a:cxn ang="0">
                  <a:pos x="256" y="0"/>
                </a:cxn>
                <a:cxn ang="0">
                  <a:pos x="256" y="117"/>
                </a:cxn>
                <a:cxn ang="0">
                  <a:pos x="483" y="303"/>
                </a:cxn>
                <a:cxn ang="0">
                  <a:pos x="0" y="303"/>
                </a:cxn>
              </a:cxnLst>
              <a:rect l="0" t="0" r="r" b="b"/>
              <a:pathLst>
                <a:path w="483" h="303">
                  <a:moveTo>
                    <a:pt x="0" y="303"/>
                  </a:moveTo>
                  <a:lnTo>
                    <a:pt x="227" y="117"/>
                  </a:lnTo>
                  <a:lnTo>
                    <a:pt x="227" y="0"/>
                  </a:lnTo>
                  <a:lnTo>
                    <a:pt x="256" y="0"/>
                  </a:lnTo>
                  <a:lnTo>
                    <a:pt x="256" y="117"/>
                  </a:lnTo>
                  <a:lnTo>
                    <a:pt x="483" y="303"/>
                  </a:lnTo>
                  <a:lnTo>
                    <a:pt x="0" y="303"/>
                  </a:lnTo>
                  <a:close/>
                </a:path>
              </a:pathLst>
            </a:custGeom>
            <a:solidFill>
              <a:srgbClr val="00B299"/>
            </a:solidFill>
            <a:ln w="9525">
              <a:noFill/>
              <a:round/>
              <a:headEnd/>
              <a:tailEnd/>
            </a:ln>
          </p:spPr>
          <p:txBody>
            <a:bodyPr/>
            <a:lstStyle/>
            <a:p>
              <a:endParaRPr lang="en-GB"/>
            </a:p>
          </p:txBody>
        </p:sp>
        <p:sp>
          <p:nvSpPr>
            <p:cNvPr id="366604" name="Freeform 12"/>
            <p:cNvSpPr>
              <a:spLocks/>
            </p:cNvSpPr>
            <p:nvPr/>
          </p:nvSpPr>
          <p:spPr bwMode="auto">
            <a:xfrm>
              <a:off x="2410" y="2976"/>
              <a:ext cx="483" cy="303"/>
            </a:xfrm>
            <a:custGeom>
              <a:avLst/>
              <a:gdLst/>
              <a:ahLst/>
              <a:cxnLst>
                <a:cxn ang="0">
                  <a:pos x="0" y="303"/>
                </a:cxn>
                <a:cxn ang="0">
                  <a:pos x="227" y="117"/>
                </a:cxn>
                <a:cxn ang="0">
                  <a:pos x="227" y="0"/>
                </a:cxn>
                <a:cxn ang="0">
                  <a:pos x="256" y="0"/>
                </a:cxn>
                <a:cxn ang="0">
                  <a:pos x="256" y="117"/>
                </a:cxn>
                <a:cxn ang="0">
                  <a:pos x="483" y="303"/>
                </a:cxn>
                <a:cxn ang="0">
                  <a:pos x="0" y="303"/>
                </a:cxn>
              </a:cxnLst>
              <a:rect l="0" t="0" r="r" b="b"/>
              <a:pathLst>
                <a:path w="483" h="303">
                  <a:moveTo>
                    <a:pt x="0" y="303"/>
                  </a:moveTo>
                  <a:lnTo>
                    <a:pt x="227" y="117"/>
                  </a:lnTo>
                  <a:lnTo>
                    <a:pt x="227" y="0"/>
                  </a:lnTo>
                  <a:lnTo>
                    <a:pt x="256" y="0"/>
                  </a:lnTo>
                  <a:lnTo>
                    <a:pt x="256" y="117"/>
                  </a:lnTo>
                  <a:lnTo>
                    <a:pt x="483" y="303"/>
                  </a:lnTo>
                  <a:lnTo>
                    <a:pt x="0" y="303"/>
                  </a:lnTo>
                </a:path>
              </a:pathLst>
            </a:custGeom>
            <a:noFill/>
            <a:ln w="0">
              <a:solidFill>
                <a:srgbClr val="000000"/>
              </a:solidFill>
              <a:prstDash val="solid"/>
              <a:round/>
              <a:headEnd/>
              <a:tailEnd/>
            </a:ln>
          </p:spPr>
          <p:txBody>
            <a:bodyPr/>
            <a:lstStyle/>
            <a:p>
              <a:endParaRPr lang="en-GB"/>
            </a:p>
          </p:txBody>
        </p:sp>
        <p:sp>
          <p:nvSpPr>
            <p:cNvPr id="366605" name="Freeform 13"/>
            <p:cNvSpPr>
              <a:spLocks/>
            </p:cNvSpPr>
            <p:nvPr/>
          </p:nvSpPr>
          <p:spPr bwMode="auto">
            <a:xfrm>
              <a:off x="2563" y="3281"/>
              <a:ext cx="176" cy="88"/>
            </a:xfrm>
            <a:custGeom>
              <a:avLst/>
              <a:gdLst/>
              <a:ahLst/>
              <a:cxnLst>
                <a:cxn ang="0">
                  <a:pos x="0" y="0"/>
                </a:cxn>
                <a:cxn ang="0">
                  <a:pos x="2" y="18"/>
                </a:cxn>
                <a:cxn ang="0">
                  <a:pos x="7" y="33"/>
                </a:cxn>
                <a:cxn ang="0">
                  <a:pos x="15" y="49"/>
                </a:cxn>
                <a:cxn ang="0">
                  <a:pos x="26" y="62"/>
                </a:cxn>
                <a:cxn ang="0">
                  <a:pos x="39" y="73"/>
                </a:cxn>
                <a:cxn ang="0">
                  <a:pos x="55" y="81"/>
                </a:cxn>
                <a:cxn ang="0">
                  <a:pos x="71" y="86"/>
                </a:cxn>
                <a:cxn ang="0">
                  <a:pos x="88" y="88"/>
                </a:cxn>
                <a:cxn ang="0">
                  <a:pos x="106" y="86"/>
                </a:cxn>
                <a:cxn ang="0">
                  <a:pos x="122" y="81"/>
                </a:cxn>
                <a:cxn ang="0">
                  <a:pos x="138" y="73"/>
                </a:cxn>
                <a:cxn ang="0">
                  <a:pos x="151" y="62"/>
                </a:cxn>
                <a:cxn ang="0">
                  <a:pos x="162" y="49"/>
                </a:cxn>
                <a:cxn ang="0">
                  <a:pos x="170" y="33"/>
                </a:cxn>
                <a:cxn ang="0">
                  <a:pos x="175" y="18"/>
                </a:cxn>
                <a:cxn ang="0">
                  <a:pos x="176" y="0"/>
                </a:cxn>
                <a:cxn ang="0">
                  <a:pos x="0" y="0"/>
                </a:cxn>
              </a:cxnLst>
              <a:rect l="0" t="0" r="r" b="b"/>
              <a:pathLst>
                <a:path w="176" h="88">
                  <a:moveTo>
                    <a:pt x="0" y="0"/>
                  </a:moveTo>
                  <a:lnTo>
                    <a:pt x="2" y="18"/>
                  </a:lnTo>
                  <a:lnTo>
                    <a:pt x="7" y="33"/>
                  </a:lnTo>
                  <a:lnTo>
                    <a:pt x="15" y="49"/>
                  </a:lnTo>
                  <a:lnTo>
                    <a:pt x="26" y="62"/>
                  </a:lnTo>
                  <a:lnTo>
                    <a:pt x="39" y="73"/>
                  </a:lnTo>
                  <a:lnTo>
                    <a:pt x="55" y="81"/>
                  </a:lnTo>
                  <a:lnTo>
                    <a:pt x="71" y="86"/>
                  </a:lnTo>
                  <a:lnTo>
                    <a:pt x="88" y="88"/>
                  </a:lnTo>
                  <a:lnTo>
                    <a:pt x="106" y="86"/>
                  </a:lnTo>
                  <a:lnTo>
                    <a:pt x="122" y="81"/>
                  </a:lnTo>
                  <a:lnTo>
                    <a:pt x="138" y="73"/>
                  </a:lnTo>
                  <a:lnTo>
                    <a:pt x="151" y="62"/>
                  </a:lnTo>
                  <a:lnTo>
                    <a:pt x="162" y="49"/>
                  </a:lnTo>
                  <a:lnTo>
                    <a:pt x="170" y="33"/>
                  </a:lnTo>
                  <a:lnTo>
                    <a:pt x="175" y="18"/>
                  </a:lnTo>
                  <a:lnTo>
                    <a:pt x="176" y="0"/>
                  </a:lnTo>
                  <a:lnTo>
                    <a:pt x="0" y="0"/>
                  </a:lnTo>
                  <a:close/>
                </a:path>
              </a:pathLst>
            </a:custGeom>
            <a:solidFill>
              <a:srgbClr val="FFF9CC"/>
            </a:solidFill>
            <a:ln w="9525">
              <a:noFill/>
              <a:round/>
              <a:headEnd/>
              <a:tailEnd/>
            </a:ln>
          </p:spPr>
          <p:txBody>
            <a:bodyPr/>
            <a:lstStyle/>
            <a:p>
              <a:endParaRPr lang="en-GB"/>
            </a:p>
          </p:txBody>
        </p:sp>
        <p:sp>
          <p:nvSpPr>
            <p:cNvPr id="366606" name="Freeform 14"/>
            <p:cNvSpPr>
              <a:spLocks/>
            </p:cNvSpPr>
            <p:nvPr/>
          </p:nvSpPr>
          <p:spPr bwMode="auto">
            <a:xfrm>
              <a:off x="2563" y="3281"/>
              <a:ext cx="176" cy="88"/>
            </a:xfrm>
            <a:custGeom>
              <a:avLst/>
              <a:gdLst/>
              <a:ahLst/>
              <a:cxnLst>
                <a:cxn ang="0">
                  <a:pos x="0" y="0"/>
                </a:cxn>
                <a:cxn ang="0">
                  <a:pos x="0" y="0"/>
                </a:cxn>
                <a:cxn ang="0">
                  <a:pos x="2" y="18"/>
                </a:cxn>
                <a:cxn ang="0">
                  <a:pos x="7" y="33"/>
                </a:cxn>
                <a:cxn ang="0">
                  <a:pos x="15" y="49"/>
                </a:cxn>
                <a:cxn ang="0">
                  <a:pos x="26" y="62"/>
                </a:cxn>
                <a:cxn ang="0">
                  <a:pos x="39" y="73"/>
                </a:cxn>
                <a:cxn ang="0">
                  <a:pos x="55" y="81"/>
                </a:cxn>
                <a:cxn ang="0">
                  <a:pos x="71" y="86"/>
                </a:cxn>
                <a:cxn ang="0">
                  <a:pos x="88" y="88"/>
                </a:cxn>
                <a:cxn ang="0">
                  <a:pos x="88" y="88"/>
                </a:cxn>
                <a:cxn ang="0">
                  <a:pos x="106" y="86"/>
                </a:cxn>
                <a:cxn ang="0">
                  <a:pos x="122" y="81"/>
                </a:cxn>
                <a:cxn ang="0">
                  <a:pos x="138" y="73"/>
                </a:cxn>
                <a:cxn ang="0">
                  <a:pos x="151" y="62"/>
                </a:cxn>
                <a:cxn ang="0">
                  <a:pos x="162" y="49"/>
                </a:cxn>
                <a:cxn ang="0">
                  <a:pos x="170" y="33"/>
                </a:cxn>
                <a:cxn ang="0">
                  <a:pos x="175" y="18"/>
                </a:cxn>
                <a:cxn ang="0">
                  <a:pos x="176" y="0"/>
                </a:cxn>
                <a:cxn ang="0">
                  <a:pos x="0" y="0"/>
                </a:cxn>
              </a:cxnLst>
              <a:rect l="0" t="0" r="r" b="b"/>
              <a:pathLst>
                <a:path w="176" h="88">
                  <a:moveTo>
                    <a:pt x="0" y="0"/>
                  </a:moveTo>
                  <a:lnTo>
                    <a:pt x="0" y="0"/>
                  </a:lnTo>
                  <a:lnTo>
                    <a:pt x="2" y="18"/>
                  </a:lnTo>
                  <a:lnTo>
                    <a:pt x="7" y="33"/>
                  </a:lnTo>
                  <a:lnTo>
                    <a:pt x="15" y="49"/>
                  </a:lnTo>
                  <a:lnTo>
                    <a:pt x="26" y="62"/>
                  </a:lnTo>
                  <a:lnTo>
                    <a:pt x="39" y="73"/>
                  </a:lnTo>
                  <a:lnTo>
                    <a:pt x="55" y="81"/>
                  </a:lnTo>
                  <a:lnTo>
                    <a:pt x="71" y="86"/>
                  </a:lnTo>
                  <a:lnTo>
                    <a:pt x="88" y="88"/>
                  </a:lnTo>
                  <a:lnTo>
                    <a:pt x="88" y="88"/>
                  </a:lnTo>
                  <a:lnTo>
                    <a:pt x="106" y="86"/>
                  </a:lnTo>
                  <a:lnTo>
                    <a:pt x="122" y="81"/>
                  </a:lnTo>
                  <a:lnTo>
                    <a:pt x="138" y="73"/>
                  </a:lnTo>
                  <a:lnTo>
                    <a:pt x="151" y="62"/>
                  </a:lnTo>
                  <a:lnTo>
                    <a:pt x="162" y="49"/>
                  </a:lnTo>
                  <a:lnTo>
                    <a:pt x="170" y="33"/>
                  </a:lnTo>
                  <a:lnTo>
                    <a:pt x="175" y="18"/>
                  </a:lnTo>
                  <a:lnTo>
                    <a:pt x="176" y="0"/>
                  </a:lnTo>
                  <a:lnTo>
                    <a:pt x="0" y="0"/>
                  </a:lnTo>
                </a:path>
              </a:pathLst>
            </a:custGeom>
            <a:noFill/>
            <a:ln w="0">
              <a:solidFill>
                <a:srgbClr val="000000"/>
              </a:solidFill>
              <a:prstDash val="solid"/>
              <a:round/>
              <a:headEnd/>
              <a:tailEnd/>
            </a:ln>
          </p:spPr>
          <p:txBody>
            <a:bodyPr/>
            <a:lstStyle/>
            <a:p>
              <a:endParaRPr lang="en-GB"/>
            </a:p>
          </p:txBody>
        </p:sp>
        <p:sp>
          <p:nvSpPr>
            <p:cNvPr id="366607" name="Freeform 15"/>
            <p:cNvSpPr>
              <a:spLocks/>
            </p:cNvSpPr>
            <p:nvPr/>
          </p:nvSpPr>
          <p:spPr bwMode="auto">
            <a:xfrm>
              <a:off x="2304" y="3407"/>
              <a:ext cx="978" cy="762"/>
            </a:xfrm>
            <a:custGeom>
              <a:avLst/>
              <a:gdLst/>
              <a:ahLst/>
              <a:cxnLst>
                <a:cxn ang="0">
                  <a:pos x="686" y="762"/>
                </a:cxn>
                <a:cxn ang="0">
                  <a:pos x="154" y="762"/>
                </a:cxn>
                <a:cxn ang="0">
                  <a:pos x="123" y="759"/>
                </a:cxn>
                <a:cxn ang="0">
                  <a:pos x="94" y="749"/>
                </a:cxn>
                <a:cxn ang="0">
                  <a:pos x="67" y="736"/>
                </a:cxn>
                <a:cxn ang="0">
                  <a:pos x="45" y="717"/>
                </a:cxn>
                <a:cxn ang="0">
                  <a:pos x="26" y="695"/>
                </a:cxn>
                <a:cxn ang="0">
                  <a:pos x="13" y="669"/>
                </a:cxn>
                <a:cxn ang="0">
                  <a:pos x="3" y="640"/>
                </a:cxn>
                <a:cxn ang="0">
                  <a:pos x="0" y="610"/>
                </a:cxn>
                <a:cxn ang="0">
                  <a:pos x="0" y="145"/>
                </a:cxn>
                <a:cxn ang="0">
                  <a:pos x="514" y="0"/>
                </a:cxn>
                <a:cxn ang="0">
                  <a:pos x="978" y="264"/>
                </a:cxn>
                <a:cxn ang="0">
                  <a:pos x="686" y="762"/>
                </a:cxn>
              </a:cxnLst>
              <a:rect l="0" t="0" r="r" b="b"/>
              <a:pathLst>
                <a:path w="978" h="762">
                  <a:moveTo>
                    <a:pt x="686" y="762"/>
                  </a:moveTo>
                  <a:lnTo>
                    <a:pt x="154" y="762"/>
                  </a:lnTo>
                  <a:lnTo>
                    <a:pt x="123" y="759"/>
                  </a:lnTo>
                  <a:lnTo>
                    <a:pt x="94" y="749"/>
                  </a:lnTo>
                  <a:lnTo>
                    <a:pt x="67" y="736"/>
                  </a:lnTo>
                  <a:lnTo>
                    <a:pt x="45" y="717"/>
                  </a:lnTo>
                  <a:lnTo>
                    <a:pt x="26" y="695"/>
                  </a:lnTo>
                  <a:lnTo>
                    <a:pt x="13" y="669"/>
                  </a:lnTo>
                  <a:lnTo>
                    <a:pt x="3" y="640"/>
                  </a:lnTo>
                  <a:lnTo>
                    <a:pt x="0" y="610"/>
                  </a:lnTo>
                  <a:lnTo>
                    <a:pt x="0" y="145"/>
                  </a:lnTo>
                  <a:lnTo>
                    <a:pt x="514" y="0"/>
                  </a:lnTo>
                  <a:lnTo>
                    <a:pt x="978" y="264"/>
                  </a:lnTo>
                  <a:lnTo>
                    <a:pt x="686" y="762"/>
                  </a:lnTo>
                  <a:close/>
                </a:path>
              </a:pathLst>
            </a:custGeom>
            <a:solidFill>
              <a:srgbClr val="9BE8AF"/>
            </a:solidFill>
            <a:ln w="9525">
              <a:noFill/>
              <a:round/>
              <a:headEnd/>
              <a:tailEnd/>
            </a:ln>
          </p:spPr>
          <p:txBody>
            <a:bodyPr/>
            <a:lstStyle/>
            <a:p>
              <a:endParaRPr lang="en-GB"/>
            </a:p>
          </p:txBody>
        </p:sp>
        <p:sp>
          <p:nvSpPr>
            <p:cNvPr id="366608" name="Freeform 16"/>
            <p:cNvSpPr>
              <a:spLocks/>
            </p:cNvSpPr>
            <p:nvPr/>
          </p:nvSpPr>
          <p:spPr bwMode="auto">
            <a:xfrm>
              <a:off x="2304" y="3407"/>
              <a:ext cx="978" cy="762"/>
            </a:xfrm>
            <a:custGeom>
              <a:avLst/>
              <a:gdLst/>
              <a:ahLst/>
              <a:cxnLst>
                <a:cxn ang="0">
                  <a:pos x="686" y="762"/>
                </a:cxn>
                <a:cxn ang="0">
                  <a:pos x="154" y="762"/>
                </a:cxn>
                <a:cxn ang="0">
                  <a:pos x="154" y="762"/>
                </a:cxn>
                <a:cxn ang="0">
                  <a:pos x="123" y="759"/>
                </a:cxn>
                <a:cxn ang="0">
                  <a:pos x="94" y="749"/>
                </a:cxn>
                <a:cxn ang="0">
                  <a:pos x="67" y="736"/>
                </a:cxn>
                <a:cxn ang="0">
                  <a:pos x="45" y="717"/>
                </a:cxn>
                <a:cxn ang="0">
                  <a:pos x="26" y="695"/>
                </a:cxn>
                <a:cxn ang="0">
                  <a:pos x="13" y="669"/>
                </a:cxn>
                <a:cxn ang="0">
                  <a:pos x="3" y="640"/>
                </a:cxn>
                <a:cxn ang="0">
                  <a:pos x="0" y="610"/>
                </a:cxn>
                <a:cxn ang="0">
                  <a:pos x="0" y="145"/>
                </a:cxn>
                <a:cxn ang="0">
                  <a:pos x="514" y="0"/>
                </a:cxn>
                <a:cxn ang="0">
                  <a:pos x="978" y="264"/>
                </a:cxn>
                <a:cxn ang="0">
                  <a:pos x="686" y="762"/>
                </a:cxn>
              </a:cxnLst>
              <a:rect l="0" t="0" r="r" b="b"/>
              <a:pathLst>
                <a:path w="978" h="762">
                  <a:moveTo>
                    <a:pt x="686" y="762"/>
                  </a:moveTo>
                  <a:lnTo>
                    <a:pt x="154" y="762"/>
                  </a:lnTo>
                  <a:lnTo>
                    <a:pt x="154" y="762"/>
                  </a:lnTo>
                  <a:lnTo>
                    <a:pt x="123" y="759"/>
                  </a:lnTo>
                  <a:lnTo>
                    <a:pt x="94" y="749"/>
                  </a:lnTo>
                  <a:lnTo>
                    <a:pt x="67" y="736"/>
                  </a:lnTo>
                  <a:lnTo>
                    <a:pt x="45" y="717"/>
                  </a:lnTo>
                  <a:lnTo>
                    <a:pt x="26" y="695"/>
                  </a:lnTo>
                  <a:lnTo>
                    <a:pt x="13" y="669"/>
                  </a:lnTo>
                  <a:lnTo>
                    <a:pt x="3" y="640"/>
                  </a:lnTo>
                  <a:lnTo>
                    <a:pt x="0" y="610"/>
                  </a:lnTo>
                  <a:lnTo>
                    <a:pt x="0" y="145"/>
                  </a:lnTo>
                  <a:lnTo>
                    <a:pt x="514" y="0"/>
                  </a:lnTo>
                  <a:lnTo>
                    <a:pt x="978" y="264"/>
                  </a:lnTo>
                  <a:lnTo>
                    <a:pt x="686" y="762"/>
                  </a:lnTo>
                </a:path>
              </a:pathLst>
            </a:custGeom>
            <a:noFill/>
            <a:ln w="0">
              <a:solidFill>
                <a:srgbClr val="000000"/>
              </a:solidFill>
              <a:prstDash val="solid"/>
              <a:round/>
              <a:headEnd/>
              <a:tailEnd/>
            </a:ln>
          </p:spPr>
          <p:txBody>
            <a:bodyPr/>
            <a:lstStyle/>
            <a:p>
              <a:endParaRPr lang="en-GB"/>
            </a:p>
          </p:txBody>
        </p:sp>
        <p:sp>
          <p:nvSpPr>
            <p:cNvPr id="366609" name="Freeform 17"/>
            <p:cNvSpPr>
              <a:spLocks/>
            </p:cNvSpPr>
            <p:nvPr/>
          </p:nvSpPr>
          <p:spPr bwMode="auto">
            <a:xfrm>
              <a:off x="3341" y="4017"/>
              <a:ext cx="168" cy="160"/>
            </a:xfrm>
            <a:custGeom>
              <a:avLst/>
              <a:gdLst/>
              <a:ahLst/>
              <a:cxnLst>
                <a:cxn ang="0">
                  <a:pos x="6" y="160"/>
                </a:cxn>
                <a:cxn ang="0">
                  <a:pos x="6" y="160"/>
                </a:cxn>
                <a:cxn ang="0">
                  <a:pos x="38" y="155"/>
                </a:cxn>
                <a:cxn ang="0">
                  <a:pos x="67" y="145"/>
                </a:cxn>
                <a:cxn ang="0">
                  <a:pos x="96" y="133"/>
                </a:cxn>
                <a:cxn ang="0">
                  <a:pos x="120" y="112"/>
                </a:cxn>
                <a:cxn ang="0">
                  <a:pos x="141" y="88"/>
                </a:cxn>
                <a:cxn ang="0">
                  <a:pos x="153" y="61"/>
                </a:cxn>
                <a:cxn ang="0">
                  <a:pos x="163" y="32"/>
                </a:cxn>
                <a:cxn ang="0">
                  <a:pos x="168" y="0"/>
                </a:cxn>
                <a:cxn ang="0">
                  <a:pos x="152" y="0"/>
                </a:cxn>
                <a:cxn ang="0">
                  <a:pos x="150" y="29"/>
                </a:cxn>
                <a:cxn ang="0">
                  <a:pos x="141" y="58"/>
                </a:cxn>
                <a:cxn ang="0">
                  <a:pos x="128" y="81"/>
                </a:cxn>
                <a:cxn ang="0">
                  <a:pos x="110" y="102"/>
                </a:cxn>
                <a:cxn ang="0">
                  <a:pos x="89" y="120"/>
                </a:cxn>
                <a:cxn ang="0">
                  <a:pos x="64" y="133"/>
                </a:cxn>
                <a:cxn ang="0">
                  <a:pos x="35" y="142"/>
                </a:cxn>
                <a:cxn ang="0">
                  <a:pos x="6" y="144"/>
                </a:cxn>
                <a:cxn ang="0">
                  <a:pos x="6" y="144"/>
                </a:cxn>
                <a:cxn ang="0">
                  <a:pos x="6" y="144"/>
                </a:cxn>
                <a:cxn ang="0">
                  <a:pos x="1" y="147"/>
                </a:cxn>
                <a:cxn ang="0">
                  <a:pos x="0" y="152"/>
                </a:cxn>
                <a:cxn ang="0">
                  <a:pos x="1" y="156"/>
                </a:cxn>
                <a:cxn ang="0">
                  <a:pos x="6" y="160"/>
                </a:cxn>
              </a:cxnLst>
              <a:rect l="0" t="0" r="r" b="b"/>
              <a:pathLst>
                <a:path w="168" h="160">
                  <a:moveTo>
                    <a:pt x="6" y="160"/>
                  </a:moveTo>
                  <a:lnTo>
                    <a:pt x="6" y="160"/>
                  </a:lnTo>
                  <a:lnTo>
                    <a:pt x="38" y="155"/>
                  </a:lnTo>
                  <a:lnTo>
                    <a:pt x="67" y="145"/>
                  </a:lnTo>
                  <a:lnTo>
                    <a:pt x="96" y="133"/>
                  </a:lnTo>
                  <a:lnTo>
                    <a:pt x="120" y="112"/>
                  </a:lnTo>
                  <a:lnTo>
                    <a:pt x="141" y="88"/>
                  </a:lnTo>
                  <a:lnTo>
                    <a:pt x="153" y="61"/>
                  </a:lnTo>
                  <a:lnTo>
                    <a:pt x="163" y="32"/>
                  </a:lnTo>
                  <a:lnTo>
                    <a:pt x="168" y="0"/>
                  </a:lnTo>
                  <a:lnTo>
                    <a:pt x="152" y="0"/>
                  </a:lnTo>
                  <a:lnTo>
                    <a:pt x="150" y="29"/>
                  </a:lnTo>
                  <a:lnTo>
                    <a:pt x="141" y="58"/>
                  </a:lnTo>
                  <a:lnTo>
                    <a:pt x="128" y="81"/>
                  </a:lnTo>
                  <a:lnTo>
                    <a:pt x="110" y="102"/>
                  </a:lnTo>
                  <a:lnTo>
                    <a:pt x="89" y="120"/>
                  </a:lnTo>
                  <a:lnTo>
                    <a:pt x="64" y="133"/>
                  </a:lnTo>
                  <a:lnTo>
                    <a:pt x="35" y="142"/>
                  </a:lnTo>
                  <a:lnTo>
                    <a:pt x="6" y="144"/>
                  </a:lnTo>
                  <a:lnTo>
                    <a:pt x="6" y="144"/>
                  </a:lnTo>
                  <a:lnTo>
                    <a:pt x="6" y="144"/>
                  </a:lnTo>
                  <a:lnTo>
                    <a:pt x="1" y="147"/>
                  </a:lnTo>
                  <a:lnTo>
                    <a:pt x="0" y="152"/>
                  </a:lnTo>
                  <a:lnTo>
                    <a:pt x="1" y="156"/>
                  </a:lnTo>
                  <a:lnTo>
                    <a:pt x="6" y="160"/>
                  </a:lnTo>
                  <a:close/>
                </a:path>
              </a:pathLst>
            </a:custGeom>
            <a:solidFill>
              <a:srgbClr val="000000"/>
            </a:solidFill>
            <a:ln w="9525">
              <a:noFill/>
              <a:round/>
              <a:headEnd/>
              <a:tailEnd/>
            </a:ln>
          </p:spPr>
          <p:txBody>
            <a:bodyPr/>
            <a:lstStyle/>
            <a:p>
              <a:endParaRPr lang="en-GB"/>
            </a:p>
          </p:txBody>
        </p:sp>
        <p:sp>
          <p:nvSpPr>
            <p:cNvPr id="366610" name="Freeform 18"/>
            <p:cNvSpPr>
              <a:spLocks/>
            </p:cNvSpPr>
            <p:nvPr/>
          </p:nvSpPr>
          <p:spPr bwMode="auto">
            <a:xfrm>
              <a:off x="2451" y="4161"/>
              <a:ext cx="896" cy="16"/>
            </a:xfrm>
            <a:custGeom>
              <a:avLst/>
              <a:gdLst/>
              <a:ahLst/>
              <a:cxnLst>
                <a:cxn ang="0">
                  <a:pos x="7" y="16"/>
                </a:cxn>
                <a:cxn ang="0">
                  <a:pos x="7" y="16"/>
                </a:cxn>
                <a:cxn ang="0">
                  <a:pos x="896" y="16"/>
                </a:cxn>
                <a:cxn ang="0">
                  <a:pos x="896" y="0"/>
                </a:cxn>
                <a:cxn ang="0">
                  <a:pos x="7" y="0"/>
                </a:cxn>
                <a:cxn ang="0">
                  <a:pos x="7" y="0"/>
                </a:cxn>
                <a:cxn ang="0">
                  <a:pos x="7" y="0"/>
                </a:cxn>
                <a:cxn ang="0">
                  <a:pos x="2" y="3"/>
                </a:cxn>
                <a:cxn ang="0">
                  <a:pos x="0" y="8"/>
                </a:cxn>
                <a:cxn ang="0">
                  <a:pos x="2" y="12"/>
                </a:cxn>
                <a:cxn ang="0">
                  <a:pos x="7" y="16"/>
                </a:cxn>
              </a:cxnLst>
              <a:rect l="0" t="0" r="r" b="b"/>
              <a:pathLst>
                <a:path w="896" h="16">
                  <a:moveTo>
                    <a:pt x="7" y="16"/>
                  </a:moveTo>
                  <a:lnTo>
                    <a:pt x="7" y="16"/>
                  </a:lnTo>
                  <a:lnTo>
                    <a:pt x="896" y="16"/>
                  </a:lnTo>
                  <a:lnTo>
                    <a:pt x="896" y="0"/>
                  </a:lnTo>
                  <a:lnTo>
                    <a:pt x="7" y="0"/>
                  </a:lnTo>
                  <a:lnTo>
                    <a:pt x="7" y="0"/>
                  </a:lnTo>
                  <a:lnTo>
                    <a:pt x="7" y="0"/>
                  </a:lnTo>
                  <a:lnTo>
                    <a:pt x="2" y="3"/>
                  </a:lnTo>
                  <a:lnTo>
                    <a:pt x="0" y="8"/>
                  </a:lnTo>
                  <a:lnTo>
                    <a:pt x="2" y="12"/>
                  </a:lnTo>
                  <a:lnTo>
                    <a:pt x="7" y="16"/>
                  </a:lnTo>
                  <a:close/>
                </a:path>
              </a:pathLst>
            </a:custGeom>
            <a:solidFill>
              <a:srgbClr val="000000"/>
            </a:solidFill>
            <a:ln w="9525">
              <a:noFill/>
              <a:round/>
              <a:headEnd/>
              <a:tailEnd/>
            </a:ln>
          </p:spPr>
          <p:txBody>
            <a:bodyPr/>
            <a:lstStyle/>
            <a:p>
              <a:endParaRPr lang="en-GB"/>
            </a:p>
          </p:txBody>
        </p:sp>
        <p:sp>
          <p:nvSpPr>
            <p:cNvPr id="366611" name="Freeform 19"/>
            <p:cNvSpPr>
              <a:spLocks/>
            </p:cNvSpPr>
            <p:nvPr/>
          </p:nvSpPr>
          <p:spPr bwMode="auto">
            <a:xfrm>
              <a:off x="2296" y="4009"/>
              <a:ext cx="162" cy="168"/>
            </a:xfrm>
            <a:custGeom>
              <a:avLst/>
              <a:gdLst/>
              <a:ahLst/>
              <a:cxnLst>
                <a:cxn ang="0">
                  <a:pos x="0" y="8"/>
                </a:cxn>
                <a:cxn ang="0">
                  <a:pos x="0" y="8"/>
                </a:cxn>
                <a:cxn ang="0">
                  <a:pos x="5" y="40"/>
                </a:cxn>
                <a:cxn ang="0">
                  <a:pos x="14" y="69"/>
                </a:cxn>
                <a:cxn ang="0">
                  <a:pos x="27" y="96"/>
                </a:cxn>
                <a:cxn ang="0">
                  <a:pos x="48" y="120"/>
                </a:cxn>
                <a:cxn ang="0">
                  <a:pos x="72" y="141"/>
                </a:cxn>
                <a:cxn ang="0">
                  <a:pos x="101" y="153"/>
                </a:cxn>
                <a:cxn ang="0">
                  <a:pos x="130" y="163"/>
                </a:cxn>
                <a:cxn ang="0">
                  <a:pos x="162" y="168"/>
                </a:cxn>
                <a:cxn ang="0">
                  <a:pos x="162" y="152"/>
                </a:cxn>
                <a:cxn ang="0">
                  <a:pos x="133" y="150"/>
                </a:cxn>
                <a:cxn ang="0">
                  <a:pos x="104" y="141"/>
                </a:cxn>
                <a:cxn ang="0">
                  <a:pos x="78" y="128"/>
                </a:cxn>
                <a:cxn ang="0">
                  <a:pos x="58" y="110"/>
                </a:cxn>
                <a:cxn ang="0">
                  <a:pos x="40" y="89"/>
                </a:cxn>
                <a:cxn ang="0">
                  <a:pos x="27" y="66"/>
                </a:cxn>
                <a:cxn ang="0">
                  <a:pos x="18" y="37"/>
                </a:cxn>
                <a:cxn ang="0">
                  <a:pos x="16" y="8"/>
                </a:cxn>
                <a:cxn ang="0">
                  <a:pos x="16" y="8"/>
                </a:cxn>
                <a:cxn ang="0">
                  <a:pos x="16" y="8"/>
                </a:cxn>
                <a:cxn ang="0">
                  <a:pos x="13" y="3"/>
                </a:cxn>
                <a:cxn ang="0">
                  <a:pos x="8" y="0"/>
                </a:cxn>
                <a:cxn ang="0">
                  <a:pos x="3" y="3"/>
                </a:cxn>
                <a:cxn ang="0">
                  <a:pos x="0" y="8"/>
                </a:cxn>
              </a:cxnLst>
              <a:rect l="0" t="0" r="r" b="b"/>
              <a:pathLst>
                <a:path w="162" h="168">
                  <a:moveTo>
                    <a:pt x="0" y="8"/>
                  </a:moveTo>
                  <a:lnTo>
                    <a:pt x="0" y="8"/>
                  </a:lnTo>
                  <a:lnTo>
                    <a:pt x="5" y="40"/>
                  </a:lnTo>
                  <a:lnTo>
                    <a:pt x="14" y="69"/>
                  </a:lnTo>
                  <a:lnTo>
                    <a:pt x="27" y="96"/>
                  </a:lnTo>
                  <a:lnTo>
                    <a:pt x="48" y="120"/>
                  </a:lnTo>
                  <a:lnTo>
                    <a:pt x="72" y="141"/>
                  </a:lnTo>
                  <a:lnTo>
                    <a:pt x="101" y="153"/>
                  </a:lnTo>
                  <a:lnTo>
                    <a:pt x="130" y="163"/>
                  </a:lnTo>
                  <a:lnTo>
                    <a:pt x="162" y="168"/>
                  </a:lnTo>
                  <a:lnTo>
                    <a:pt x="162" y="152"/>
                  </a:lnTo>
                  <a:lnTo>
                    <a:pt x="133" y="150"/>
                  </a:lnTo>
                  <a:lnTo>
                    <a:pt x="104" y="141"/>
                  </a:lnTo>
                  <a:lnTo>
                    <a:pt x="78" y="128"/>
                  </a:lnTo>
                  <a:lnTo>
                    <a:pt x="58" y="110"/>
                  </a:lnTo>
                  <a:lnTo>
                    <a:pt x="40" y="89"/>
                  </a:lnTo>
                  <a:lnTo>
                    <a:pt x="27" y="66"/>
                  </a:lnTo>
                  <a:lnTo>
                    <a:pt x="18" y="37"/>
                  </a:lnTo>
                  <a:lnTo>
                    <a:pt x="16" y="8"/>
                  </a:lnTo>
                  <a:lnTo>
                    <a:pt x="16" y="8"/>
                  </a:lnTo>
                  <a:lnTo>
                    <a:pt x="16" y="8"/>
                  </a:lnTo>
                  <a:lnTo>
                    <a:pt x="13" y="3"/>
                  </a:lnTo>
                  <a:lnTo>
                    <a:pt x="8" y="0"/>
                  </a:lnTo>
                  <a:lnTo>
                    <a:pt x="3" y="3"/>
                  </a:lnTo>
                  <a:lnTo>
                    <a:pt x="0" y="8"/>
                  </a:lnTo>
                  <a:close/>
                </a:path>
              </a:pathLst>
            </a:custGeom>
            <a:solidFill>
              <a:srgbClr val="000000"/>
            </a:solidFill>
            <a:ln w="9525">
              <a:noFill/>
              <a:round/>
              <a:headEnd/>
              <a:tailEnd/>
            </a:ln>
          </p:spPr>
          <p:txBody>
            <a:bodyPr/>
            <a:lstStyle/>
            <a:p>
              <a:endParaRPr lang="en-GB"/>
            </a:p>
          </p:txBody>
        </p:sp>
        <p:sp>
          <p:nvSpPr>
            <p:cNvPr id="366612" name="Freeform 20"/>
            <p:cNvSpPr>
              <a:spLocks/>
            </p:cNvSpPr>
            <p:nvPr/>
          </p:nvSpPr>
          <p:spPr bwMode="auto">
            <a:xfrm>
              <a:off x="2296" y="3121"/>
              <a:ext cx="16" cy="896"/>
            </a:xfrm>
            <a:custGeom>
              <a:avLst/>
              <a:gdLst/>
              <a:ahLst/>
              <a:cxnLst>
                <a:cxn ang="0">
                  <a:pos x="0" y="8"/>
                </a:cxn>
                <a:cxn ang="0">
                  <a:pos x="0" y="8"/>
                </a:cxn>
                <a:cxn ang="0">
                  <a:pos x="0" y="896"/>
                </a:cxn>
                <a:cxn ang="0">
                  <a:pos x="16" y="896"/>
                </a:cxn>
                <a:cxn ang="0">
                  <a:pos x="16" y="8"/>
                </a:cxn>
                <a:cxn ang="0">
                  <a:pos x="16" y="8"/>
                </a:cxn>
                <a:cxn ang="0">
                  <a:pos x="16" y="8"/>
                </a:cxn>
                <a:cxn ang="0">
                  <a:pos x="13" y="3"/>
                </a:cxn>
                <a:cxn ang="0">
                  <a:pos x="8" y="0"/>
                </a:cxn>
                <a:cxn ang="0">
                  <a:pos x="3" y="3"/>
                </a:cxn>
                <a:cxn ang="0">
                  <a:pos x="0" y="8"/>
                </a:cxn>
              </a:cxnLst>
              <a:rect l="0" t="0" r="r" b="b"/>
              <a:pathLst>
                <a:path w="16" h="896">
                  <a:moveTo>
                    <a:pt x="0" y="8"/>
                  </a:moveTo>
                  <a:lnTo>
                    <a:pt x="0" y="8"/>
                  </a:lnTo>
                  <a:lnTo>
                    <a:pt x="0" y="896"/>
                  </a:lnTo>
                  <a:lnTo>
                    <a:pt x="16" y="896"/>
                  </a:lnTo>
                  <a:lnTo>
                    <a:pt x="16" y="8"/>
                  </a:lnTo>
                  <a:lnTo>
                    <a:pt x="16" y="8"/>
                  </a:lnTo>
                  <a:lnTo>
                    <a:pt x="16" y="8"/>
                  </a:lnTo>
                  <a:lnTo>
                    <a:pt x="13" y="3"/>
                  </a:lnTo>
                  <a:lnTo>
                    <a:pt x="8" y="0"/>
                  </a:lnTo>
                  <a:lnTo>
                    <a:pt x="3" y="3"/>
                  </a:lnTo>
                  <a:lnTo>
                    <a:pt x="0" y="8"/>
                  </a:lnTo>
                  <a:close/>
                </a:path>
              </a:pathLst>
            </a:custGeom>
            <a:solidFill>
              <a:srgbClr val="000000"/>
            </a:solidFill>
            <a:ln w="9525">
              <a:noFill/>
              <a:round/>
              <a:headEnd/>
              <a:tailEnd/>
            </a:ln>
          </p:spPr>
          <p:txBody>
            <a:bodyPr/>
            <a:lstStyle/>
            <a:p>
              <a:endParaRPr lang="en-GB"/>
            </a:p>
          </p:txBody>
        </p:sp>
        <p:sp>
          <p:nvSpPr>
            <p:cNvPr id="366613" name="Freeform 21"/>
            <p:cNvSpPr>
              <a:spLocks/>
            </p:cNvSpPr>
            <p:nvPr/>
          </p:nvSpPr>
          <p:spPr bwMode="auto">
            <a:xfrm>
              <a:off x="2296" y="2970"/>
              <a:ext cx="170" cy="159"/>
            </a:xfrm>
            <a:custGeom>
              <a:avLst/>
              <a:gdLst/>
              <a:ahLst/>
              <a:cxnLst>
                <a:cxn ang="0">
                  <a:pos x="162" y="0"/>
                </a:cxn>
                <a:cxn ang="0">
                  <a:pos x="162" y="0"/>
                </a:cxn>
                <a:cxn ang="0">
                  <a:pos x="131" y="4"/>
                </a:cxn>
                <a:cxn ang="0">
                  <a:pos x="101" y="12"/>
                </a:cxn>
                <a:cxn ang="0">
                  <a:pos x="72" y="27"/>
                </a:cxn>
                <a:cxn ang="0">
                  <a:pos x="48" y="48"/>
                </a:cxn>
                <a:cxn ang="0">
                  <a:pos x="27" y="71"/>
                </a:cxn>
                <a:cxn ang="0">
                  <a:pos x="14" y="99"/>
                </a:cxn>
                <a:cxn ang="0">
                  <a:pos x="5" y="127"/>
                </a:cxn>
                <a:cxn ang="0">
                  <a:pos x="0" y="159"/>
                </a:cxn>
                <a:cxn ang="0">
                  <a:pos x="16" y="159"/>
                </a:cxn>
                <a:cxn ang="0">
                  <a:pos x="18" y="131"/>
                </a:cxn>
                <a:cxn ang="0">
                  <a:pos x="27" y="102"/>
                </a:cxn>
                <a:cxn ang="0">
                  <a:pos x="40" y="78"/>
                </a:cxn>
                <a:cxn ang="0">
                  <a:pos x="58" y="57"/>
                </a:cxn>
                <a:cxn ang="0">
                  <a:pos x="78" y="40"/>
                </a:cxn>
                <a:cxn ang="0">
                  <a:pos x="104" y="25"/>
                </a:cxn>
                <a:cxn ang="0">
                  <a:pos x="131" y="17"/>
                </a:cxn>
                <a:cxn ang="0">
                  <a:pos x="162" y="16"/>
                </a:cxn>
                <a:cxn ang="0">
                  <a:pos x="162" y="16"/>
                </a:cxn>
                <a:cxn ang="0">
                  <a:pos x="162" y="16"/>
                </a:cxn>
                <a:cxn ang="0">
                  <a:pos x="166" y="12"/>
                </a:cxn>
                <a:cxn ang="0">
                  <a:pos x="170" y="8"/>
                </a:cxn>
                <a:cxn ang="0">
                  <a:pos x="166" y="3"/>
                </a:cxn>
                <a:cxn ang="0">
                  <a:pos x="162" y="0"/>
                </a:cxn>
              </a:cxnLst>
              <a:rect l="0" t="0" r="r" b="b"/>
              <a:pathLst>
                <a:path w="170" h="159">
                  <a:moveTo>
                    <a:pt x="162" y="0"/>
                  </a:moveTo>
                  <a:lnTo>
                    <a:pt x="162" y="0"/>
                  </a:lnTo>
                  <a:lnTo>
                    <a:pt x="131" y="4"/>
                  </a:lnTo>
                  <a:lnTo>
                    <a:pt x="101" y="12"/>
                  </a:lnTo>
                  <a:lnTo>
                    <a:pt x="72" y="27"/>
                  </a:lnTo>
                  <a:lnTo>
                    <a:pt x="48" y="48"/>
                  </a:lnTo>
                  <a:lnTo>
                    <a:pt x="27" y="71"/>
                  </a:lnTo>
                  <a:lnTo>
                    <a:pt x="14" y="99"/>
                  </a:lnTo>
                  <a:lnTo>
                    <a:pt x="5" y="127"/>
                  </a:lnTo>
                  <a:lnTo>
                    <a:pt x="0" y="159"/>
                  </a:lnTo>
                  <a:lnTo>
                    <a:pt x="16" y="159"/>
                  </a:lnTo>
                  <a:lnTo>
                    <a:pt x="18" y="131"/>
                  </a:lnTo>
                  <a:lnTo>
                    <a:pt x="27" y="102"/>
                  </a:lnTo>
                  <a:lnTo>
                    <a:pt x="40" y="78"/>
                  </a:lnTo>
                  <a:lnTo>
                    <a:pt x="58" y="57"/>
                  </a:lnTo>
                  <a:lnTo>
                    <a:pt x="78" y="40"/>
                  </a:lnTo>
                  <a:lnTo>
                    <a:pt x="104" y="25"/>
                  </a:lnTo>
                  <a:lnTo>
                    <a:pt x="131" y="17"/>
                  </a:lnTo>
                  <a:lnTo>
                    <a:pt x="162" y="16"/>
                  </a:lnTo>
                  <a:lnTo>
                    <a:pt x="162" y="16"/>
                  </a:lnTo>
                  <a:lnTo>
                    <a:pt x="162" y="16"/>
                  </a:lnTo>
                  <a:lnTo>
                    <a:pt x="166" y="12"/>
                  </a:lnTo>
                  <a:lnTo>
                    <a:pt x="170" y="8"/>
                  </a:lnTo>
                  <a:lnTo>
                    <a:pt x="166" y="3"/>
                  </a:lnTo>
                  <a:lnTo>
                    <a:pt x="162" y="0"/>
                  </a:lnTo>
                  <a:close/>
                </a:path>
              </a:pathLst>
            </a:custGeom>
            <a:solidFill>
              <a:srgbClr val="000000"/>
            </a:solidFill>
            <a:ln w="9525">
              <a:noFill/>
              <a:round/>
              <a:headEnd/>
              <a:tailEnd/>
            </a:ln>
          </p:spPr>
          <p:txBody>
            <a:bodyPr/>
            <a:lstStyle/>
            <a:p>
              <a:endParaRPr lang="en-GB"/>
            </a:p>
          </p:txBody>
        </p:sp>
        <p:sp>
          <p:nvSpPr>
            <p:cNvPr id="366614" name="Freeform 22"/>
            <p:cNvSpPr>
              <a:spLocks/>
            </p:cNvSpPr>
            <p:nvPr/>
          </p:nvSpPr>
          <p:spPr bwMode="auto">
            <a:xfrm>
              <a:off x="2458" y="2970"/>
              <a:ext cx="897" cy="16"/>
            </a:xfrm>
            <a:custGeom>
              <a:avLst/>
              <a:gdLst/>
              <a:ahLst/>
              <a:cxnLst>
                <a:cxn ang="0">
                  <a:pos x="889" y="0"/>
                </a:cxn>
                <a:cxn ang="0">
                  <a:pos x="889" y="0"/>
                </a:cxn>
                <a:cxn ang="0">
                  <a:pos x="0" y="0"/>
                </a:cxn>
                <a:cxn ang="0">
                  <a:pos x="0" y="16"/>
                </a:cxn>
                <a:cxn ang="0">
                  <a:pos x="889" y="16"/>
                </a:cxn>
                <a:cxn ang="0">
                  <a:pos x="889" y="16"/>
                </a:cxn>
                <a:cxn ang="0">
                  <a:pos x="889" y="16"/>
                </a:cxn>
                <a:cxn ang="0">
                  <a:pos x="894" y="12"/>
                </a:cxn>
                <a:cxn ang="0">
                  <a:pos x="897" y="8"/>
                </a:cxn>
                <a:cxn ang="0">
                  <a:pos x="894" y="3"/>
                </a:cxn>
                <a:cxn ang="0">
                  <a:pos x="889" y="0"/>
                </a:cxn>
              </a:cxnLst>
              <a:rect l="0" t="0" r="r" b="b"/>
              <a:pathLst>
                <a:path w="897" h="16">
                  <a:moveTo>
                    <a:pt x="889" y="0"/>
                  </a:moveTo>
                  <a:lnTo>
                    <a:pt x="889" y="0"/>
                  </a:lnTo>
                  <a:lnTo>
                    <a:pt x="0" y="0"/>
                  </a:lnTo>
                  <a:lnTo>
                    <a:pt x="0" y="16"/>
                  </a:lnTo>
                  <a:lnTo>
                    <a:pt x="889" y="16"/>
                  </a:lnTo>
                  <a:lnTo>
                    <a:pt x="889" y="16"/>
                  </a:lnTo>
                  <a:lnTo>
                    <a:pt x="889" y="16"/>
                  </a:lnTo>
                  <a:lnTo>
                    <a:pt x="894" y="12"/>
                  </a:lnTo>
                  <a:lnTo>
                    <a:pt x="897" y="8"/>
                  </a:lnTo>
                  <a:lnTo>
                    <a:pt x="894" y="3"/>
                  </a:lnTo>
                  <a:lnTo>
                    <a:pt x="889" y="0"/>
                  </a:lnTo>
                  <a:close/>
                </a:path>
              </a:pathLst>
            </a:custGeom>
            <a:solidFill>
              <a:srgbClr val="000000"/>
            </a:solidFill>
            <a:ln w="9525">
              <a:noFill/>
              <a:round/>
              <a:headEnd/>
              <a:tailEnd/>
            </a:ln>
          </p:spPr>
          <p:txBody>
            <a:bodyPr/>
            <a:lstStyle/>
            <a:p>
              <a:endParaRPr lang="en-GB"/>
            </a:p>
          </p:txBody>
        </p:sp>
        <p:sp>
          <p:nvSpPr>
            <p:cNvPr id="366615" name="Freeform 23"/>
            <p:cNvSpPr>
              <a:spLocks/>
            </p:cNvSpPr>
            <p:nvPr/>
          </p:nvSpPr>
          <p:spPr bwMode="auto">
            <a:xfrm>
              <a:off x="3347" y="2970"/>
              <a:ext cx="162" cy="166"/>
            </a:xfrm>
            <a:custGeom>
              <a:avLst/>
              <a:gdLst/>
              <a:ahLst/>
              <a:cxnLst>
                <a:cxn ang="0">
                  <a:pos x="162" y="159"/>
                </a:cxn>
                <a:cxn ang="0">
                  <a:pos x="162" y="159"/>
                </a:cxn>
                <a:cxn ang="0">
                  <a:pos x="157" y="127"/>
                </a:cxn>
                <a:cxn ang="0">
                  <a:pos x="147" y="99"/>
                </a:cxn>
                <a:cxn ang="0">
                  <a:pos x="135" y="71"/>
                </a:cxn>
                <a:cxn ang="0">
                  <a:pos x="114" y="48"/>
                </a:cxn>
                <a:cxn ang="0">
                  <a:pos x="90" y="27"/>
                </a:cxn>
                <a:cxn ang="0">
                  <a:pos x="61" y="12"/>
                </a:cxn>
                <a:cxn ang="0">
                  <a:pos x="31" y="4"/>
                </a:cxn>
                <a:cxn ang="0">
                  <a:pos x="0" y="0"/>
                </a:cxn>
                <a:cxn ang="0">
                  <a:pos x="0" y="16"/>
                </a:cxn>
                <a:cxn ang="0">
                  <a:pos x="31" y="17"/>
                </a:cxn>
                <a:cxn ang="0">
                  <a:pos x="58" y="25"/>
                </a:cxn>
                <a:cxn ang="0">
                  <a:pos x="83" y="40"/>
                </a:cxn>
                <a:cxn ang="0">
                  <a:pos x="104" y="57"/>
                </a:cxn>
                <a:cxn ang="0">
                  <a:pos x="122" y="78"/>
                </a:cxn>
                <a:cxn ang="0">
                  <a:pos x="135" y="102"/>
                </a:cxn>
                <a:cxn ang="0">
                  <a:pos x="144" y="131"/>
                </a:cxn>
                <a:cxn ang="0">
                  <a:pos x="146" y="159"/>
                </a:cxn>
                <a:cxn ang="0">
                  <a:pos x="146" y="159"/>
                </a:cxn>
                <a:cxn ang="0">
                  <a:pos x="146" y="159"/>
                </a:cxn>
                <a:cxn ang="0">
                  <a:pos x="149" y="164"/>
                </a:cxn>
                <a:cxn ang="0">
                  <a:pos x="154" y="166"/>
                </a:cxn>
                <a:cxn ang="0">
                  <a:pos x="159" y="164"/>
                </a:cxn>
                <a:cxn ang="0">
                  <a:pos x="162" y="159"/>
                </a:cxn>
              </a:cxnLst>
              <a:rect l="0" t="0" r="r" b="b"/>
              <a:pathLst>
                <a:path w="162" h="166">
                  <a:moveTo>
                    <a:pt x="162" y="159"/>
                  </a:moveTo>
                  <a:lnTo>
                    <a:pt x="162" y="159"/>
                  </a:lnTo>
                  <a:lnTo>
                    <a:pt x="157" y="127"/>
                  </a:lnTo>
                  <a:lnTo>
                    <a:pt x="147" y="99"/>
                  </a:lnTo>
                  <a:lnTo>
                    <a:pt x="135" y="71"/>
                  </a:lnTo>
                  <a:lnTo>
                    <a:pt x="114" y="48"/>
                  </a:lnTo>
                  <a:lnTo>
                    <a:pt x="90" y="27"/>
                  </a:lnTo>
                  <a:lnTo>
                    <a:pt x="61" y="12"/>
                  </a:lnTo>
                  <a:lnTo>
                    <a:pt x="31" y="4"/>
                  </a:lnTo>
                  <a:lnTo>
                    <a:pt x="0" y="0"/>
                  </a:lnTo>
                  <a:lnTo>
                    <a:pt x="0" y="16"/>
                  </a:lnTo>
                  <a:lnTo>
                    <a:pt x="31" y="17"/>
                  </a:lnTo>
                  <a:lnTo>
                    <a:pt x="58" y="25"/>
                  </a:lnTo>
                  <a:lnTo>
                    <a:pt x="83" y="40"/>
                  </a:lnTo>
                  <a:lnTo>
                    <a:pt x="104" y="57"/>
                  </a:lnTo>
                  <a:lnTo>
                    <a:pt x="122" y="78"/>
                  </a:lnTo>
                  <a:lnTo>
                    <a:pt x="135" y="102"/>
                  </a:lnTo>
                  <a:lnTo>
                    <a:pt x="144" y="131"/>
                  </a:lnTo>
                  <a:lnTo>
                    <a:pt x="146" y="159"/>
                  </a:lnTo>
                  <a:lnTo>
                    <a:pt x="146" y="159"/>
                  </a:lnTo>
                  <a:lnTo>
                    <a:pt x="146" y="159"/>
                  </a:lnTo>
                  <a:lnTo>
                    <a:pt x="149" y="164"/>
                  </a:lnTo>
                  <a:lnTo>
                    <a:pt x="154" y="166"/>
                  </a:lnTo>
                  <a:lnTo>
                    <a:pt x="159" y="164"/>
                  </a:lnTo>
                  <a:lnTo>
                    <a:pt x="162" y="159"/>
                  </a:lnTo>
                  <a:close/>
                </a:path>
              </a:pathLst>
            </a:custGeom>
            <a:solidFill>
              <a:srgbClr val="000000"/>
            </a:solidFill>
            <a:ln w="9525">
              <a:noFill/>
              <a:round/>
              <a:headEnd/>
              <a:tailEnd/>
            </a:ln>
          </p:spPr>
          <p:txBody>
            <a:bodyPr/>
            <a:lstStyle/>
            <a:p>
              <a:endParaRPr lang="en-GB"/>
            </a:p>
          </p:txBody>
        </p:sp>
        <p:sp>
          <p:nvSpPr>
            <p:cNvPr id="366616" name="Freeform 24"/>
            <p:cNvSpPr>
              <a:spLocks/>
            </p:cNvSpPr>
            <p:nvPr/>
          </p:nvSpPr>
          <p:spPr bwMode="auto">
            <a:xfrm>
              <a:off x="3493" y="3129"/>
              <a:ext cx="16" cy="894"/>
            </a:xfrm>
            <a:custGeom>
              <a:avLst/>
              <a:gdLst/>
              <a:ahLst/>
              <a:cxnLst>
                <a:cxn ang="0">
                  <a:pos x="16" y="888"/>
                </a:cxn>
                <a:cxn ang="0">
                  <a:pos x="16" y="888"/>
                </a:cxn>
                <a:cxn ang="0">
                  <a:pos x="16" y="0"/>
                </a:cxn>
                <a:cxn ang="0">
                  <a:pos x="0" y="0"/>
                </a:cxn>
                <a:cxn ang="0">
                  <a:pos x="0" y="888"/>
                </a:cxn>
                <a:cxn ang="0">
                  <a:pos x="0" y="888"/>
                </a:cxn>
                <a:cxn ang="0">
                  <a:pos x="0" y="888"/>
                </a:cxn>
                <a:cxn ang="0">
                  <a:pos x="3" y="893"/>
                </a:cxn>
                <a:cxn ang="0">
                  <a:pos x="8" y="894"/>
                </a:cxn>
                <a:cxn ang="0">
                  <a:pos x="13" y="893"/>
                </a:cxn>
                <a:cxn ang="0">
                  <a:pos x="16" y="888"/>
                </a:cxn>
              </a:cxnLst>
              <a:rect l="0" t="0" r="r" b="b"/>
              <a:pathLst>
                <a:path w="16" h="894">
                  <a:moveTo>
                    <a:pt x="16" y="888"/>
                  </a:moveTo>
                  <a:lnTo>
                    <a:pt x="16" y="888"/>
                  </a:lnTo>
                  <a:lnTo>
                    <a:pt x="16" y="0"/>
                  </a:lnTo>
                  <a:lnTo>
                    <a:pt x="0" y="0"/>
                  </a:lnTo>
                  <a:lnTo>
                    <a:pt x="0" y="888"/>
                  </a:lnTo>
                  <a:lnTo>
                    <a:pt x="0" y="888"/>
                  </a:lnTo>
                  <a:lnTo>
                    <a:pt x="0" y="888"/>
                  </a:lnTo>
                  <a:lnTo>
                    <a:pt x="3" y="893"/>
                  </a:lnTo>
                  <a:lnTo>
                    <a:pt x="8" y="894"/>
                  </a:lnTo>
                  <a:lnTo>
                    <a:pt x="13" y="893"/>
                  </a:lnTo>
                  <a:lnTo>
                    <a:pt x="16" y="888"/>
                  </a:lnTo>
                  <a:close/>
                </a:path>
              </a:pathLst>
            </a:custGeom>
            <a:solidFill>
              <a:srgbClr val="000000"/>
            </a:solidFill>
            <a:ln w="9525">
              <a:noFill/>
              <a:round/>
              <a:headEnd/>
              <a:tailEnd/>
            </a:ln>
          </p:spPr>
          <p:txBody>
            <a:bodyPr/>
            <a:lstStyle/>
            <a:p>
              <a:endParaRPr lang="en-GB"/>
            </a:p>
          </p:txBody>
        </p:sp>
        <p:sp>
          <p:nvSpPr>
            <p:cNvPr id="366617" name="Freeform 25"/>
            <p:cNvSpPr>
              <a:spLocks/>
            </p:cNvSpPr>
            <p:nvPr/>
          </p:nvSpPr>
          <p:spPr bwMode="auto">
            <a:xfrm>
              <a:off x="2235" y="3634"/>
              <a:ext cx="603" cy="629"/>
            </a:xfrm>
            <a:custGeom>
              <a:avLst/>
              <a:gdLst/>
              <a:ahLst/>
              <a:cxnLst>
                <a:cxn ang="0">
                  <a:pos x="482" y="525"/>
                </a:cxn>
                <a:cxn ang="0">
                  <a:pos x="491" y="503"/>
                </a:cxn>
                <a:cxn ang="0">
                  <a:pos x="503" y="482"/>
                </a:cxn>
                <a:cxn ang="0">
                  <a:pos x="514" y="463"/>
                </a:cxn>
                <a:cxn ang="0">
                  <a:pos x="528" y="448"/>
                </a:cxn>
                <a:cxn ang="0">
                  <a:pos x="536" y="441"/>
                </a:cxn>
                <a:cxn ang="0">
                  <a:pos x="544" y="436"/>
                </a:cxn>
                <a:cxn ang="0">
                  <a:pos x="554" y="431"/>
                </a:cxn>
                <a:cxn ang="0">
                  <a:pos x="563" y="428"/>
                </a:cxn>
                <a:cxn ang="0">
                  <a:pos x="573" y="426"/>
                </a:cxn>
                <a:cxn ang="0">
                  <a:pos x="583" y="428"/>
                </a:cxn>
                <a:cxn ang="0">
                  <a:pos x="592" y="431"/>
                </a:cxn>
                <a:cxn ang="0">
                  <a:pos x="603" y="436"/>
                </a:cxn>
                <a:cxn ang="0">
                  <a:pos x="589" y="425"/>
                </a:cxn>
                <a:cxn ang="0">
                  <a:pos x="567" y="407"/>
                </a:cxn>
                <a:cxn ang="0">
                  <a:pos x="538" y="383"/>
                </a:cxn>
                <a:cxn ang="0">
                  <a:pos x="503" y="356"/>
                </a:cxn>
                <a:cxn ang="0">
                  <a:pos x="463" y="324"/>
                </a:cxn>
                <a:cxn ang="0">
                  <a:pos x="421" y="290"/>
                </a:cxn>
                <a:cxn ang="0">
                  <a:pos x="376" y="255"/>
                </a:cxn>
                <a:cxn ang="0">
                  <a:pos x="330" y="219"/>
                </a:cxn>
                <a:cxn ang="0">
                  <a:pos x="285" y="182"/>
                </a:cxn>
                <a:cxn ang="0">
                  <a:pos x="240" y="147"/>
                </a:cxn>
                <a:cxn ang="0">
                  <a:pos x="200" y="113"/>
                </a:cxn>
                <a:cxn ang="0">
                  <a:pos x="162" y="83"/>
                </a:cxn>
                <a:cxn ang="0">
                  <a:pos x="130" y="57"/>
                </a:cxn>
                <a:cxn ang="0">
                  <a:pos x="103" y="37"/>
                </a:cxn>
                <a:cxn ang="0">
                  <a:pos x="83" y="21"/>
                </a:cxn>
                <a:cxn ang="0">
                  <a:pos x="74" y="11"/>
                </a:cxn>
                <a:cxn ang="0">
                  <a:pos x="61" y="3"/>
                </a:cxn>
                <a:cxn ang="0">
                  <a:pos x="47" y="0"/>
                </a:cxn>
                <a:cxn ang="0">
                  <a:pos x="31" y="1"/>
                </a:cxn>
                <a:cxn ang="0">
                  <a:pos x="18" y="8"/>
                </a:cxn>
                <a:cxn ang="0">
                  <a:pos x="7" y="19"/>
                </a:cxn>
                <a:cxn ang="0">
                  <a:pos x="0" y="35"/>
                </a:cxn>
                <a:cxn ang="0">
                  <a:pos x="2" y="54"/>
                </a:cxn>
                <a:cxn ang="0">
                  <a:pos x="11" y="78"/>
                </a:cxn>
                <a:cxn ang="0">
                  <a:pos x="23" y="94"/>
                </a:cxn>
                <a:cxn ang="0">
                  <a:pos x="40" y="120"/>
                </a:cxn>
                <a:cxn ang="0">
                  <a:pos x="64" y="150"/>
                </a:cxn>
                <a:cxn ang="0">
                  <a:pos x="95" y="187"/>
                </a:cxn>
                <a:cxn ang="0">
                  <a:pos x="128" y="227"/>
                </a:cxn>
                <a:cxn ang="0">
                  <a:pos x="163" y="271"/>
                </a:cxn>
                <a:cxn ang="0">
                  <a:pos x="202" y="318"/>
                </a:cxn>
                <a:cxn ang="0">
                  <a:pos x="242" y="364"/>
                </a:cxn>
                <a:cxn ang="0">
                  <a:pos x="282" y="410"/>
                </a:cxn>
                <a:cxn ang="0">
                  <a:pos x="320" y="455"/>
                </a:cxn>
                <a:cxn ang="0">
                  <a:pos x="355" y="498"/>
                </a:cxn>
                <a:cxn ang="0">
                  <a:pos x="389" y="536"/>
                </a:cxn>
                <a:cxn ang="0">
                  <a:pos x="419" y="570"/>
                </a:cxn>
                <a:cxn ang="0">
                  <a:pos x="443" y="597"/>
                </a:cxn>
                <a:cxn ang="0">
                  <a:pos x="461" y="618"/>
                </a:cxn>
                <a:cxn ang="0">
                  <a:pos x="472" y="629"/>
                </a:cxn>
                <a:cxn ang="0">
                  <a:pos x="467" y="610"/>
                </a:cxn>
                <a:cxn ang="0">
                  <a:pos x="467" y="586"/>
                </a:cxn>
                <a:cxn ang="0">
                  <a:pos x="472" y="555"/>
                </a:cxn>
                <a:cxn ang="0">
                  <a:pos x="482" y="525"/>
                </a:cxn>
              </a:cxnLst>
              <a:rect l="0" t="0" r="r" b="b"/>
              <a:pathLst>
                <a:path w="603" h="629">
                  <a:moveTo>
                    <a:pt x="482" y="525"/>
                  </a:moveTo>
                  <a:lnTo>
                    <a:pt x="491" y="503"/>
                  </a:lnTo>
                  <a:lnTo>
                    <a:pt x="503" y="482"/>
                  </a:lnTo>
                  <a:lnTo>
                    <a:pt x="514" y="463"/>
                  </a:lnTo>
                  <a:lnTo>
                    <a:pt x="528" y="448"/>
                  </a:lnTo>
                  <a:lnTo>
                    <a:pt x="536" y="441"/>
                  </a:lnTo>
                  <a:lnTo>
                    <a:pt x="544" y="436"/>
                  </a:lnTo>
                  <a:lnTo>
                    <a:pt x="554" y="431"/>
                  </a:lnTo>
                  <a:lnTo>
                    <a:pt x="563" y="428"/>
                  </a:lnTo>
                  <a:lnTo>
                    <a:pt x="573" y="426"/>
                  </a:lnTo>
                  <a:lnTo>
                    <a:pt x="583" y="428"/>
                  </a:lnTo>
                  <a:lnTo>
                    <a:pt x="592" y="431"/>
                  </a:lnTo>
                  <a:lnTo>
                    <a:pt x="603" y="436"/>
                  </a:lnTo>
                  <a:lnTo>
                    <a:pt x="589" y="425"/>
                  </a:lnTo>
                  <a:lnTo>
                    <a:pt x="567" y="407"/>
                  </a:lnTo>
                  <a:lnTo>
                    <a:pt x="538" y="383"/>
                  </a:lnTo>
                  <a:lnTo>
                    <a:pt x="503" y="356"/>
                  </a:lnTo>
                  <a:lnTo>
                    <a:pt x="463" y="324"/>
                  </a:lnTo>
                  <a:lnTo>
                    <a:pt x="421" y="290"/>
                  </a:lnTo>
                  <a:lnTo>
                    <a:pt x="376" y="255"/>
                  </a:lnTo>
                  <a:lnTo>
                    <a:pt x="330" y="219"/>
                  </a:lnTo>
                  <a:lnTo>
                    <a:pt x="285" y="182"/>
                  </a:lnTo>
                  <a:lnTo>
                    <a:pt x="240" y="147"/>
                  </a:lnTo>
                  <a:lnTo>
                    <a:pt x="200" y="113"/>
                  </a:lnTo>
                  <a:lnTo>
                    <a:pt x="162" y="83"/>
                  </a:lnTo>
                  <a:lnTo>
                    <a:pt x="130" y="57"/>
                  </a:lnTo>
                  <a:lnTo>
                    <a:pt x="103" y="37"/>
                  </a:lnTo>
                  <a:lnTo>
                    <a:pt x="83" y="21"/>
                  </a:lnTo>
                  <a:lnTo>
                    <a:pt x="74" y="11"/>
                  </a:lnTo>
                  <a:lnTo>
                    <a:pt x="61" y="3"/>
                  </a:lnTo>
                  <a:lnTo>
                    <a:pt x="47" y="0"/>
                  </a:lnTo>
                  <a:lnTo>
                    <a:pt x="31" y="1"/>
                  </a:lnTo>
                  <a:lnTo>
                    <a:pt x="18" y="8"/>
                  </a:lnTo>
                  <a:lnTo>
                    <a:pt x="7" y="19"/>
                  </a:lnTo>
                  <a:lnTo>
                    <a:pt x="0" y="35"/>
                  </a:lnTo>
                  <a:lnTo>
                    <a:pt x="2" y="54"/>
                  </a:lnTo>
                  <a:lnTo>
                    <a:pt x="11" y="78"/>
                  </a:lnTo>
                  <a:lnTo>
                    <a:pt x="23" y="94"/>
                  </a:lnTo>
                  <a:lnTo>
                    <a:pt x="40" y="120"/>
                  </a:lnTo>
                  <a:lnTo>
                    <a:pt x="64" y="150"/>
                  </a:lnTo>
                  <a:lnTo>
                    <a:pt x="95" y="187"/>
                  </a:lnTo>
                  <a:lnTo>
                    <a:pt x="128" y="227"/>
                  </a:lnTo>
                  <a:lnTo>
                    <a:pt x="163" y="271"/>
                  </a:lnTo>
                  <a:lnTo>
                    <a:pt x="202" y="318"/>
                  </a:lnTo>
                  <a:lnTo>
                    <a:pt x="242" y="364"/>
                  </a:lnTo>
                  <a:lnTo>
                    <a:pt x="282" y="410"/>
                  </a:lnTo>
                  <a:lnTo>
                    <a:pt x="320" y="455"/>
                  </a:lnTo>
                  <a:lnTo>
                    <a:pt x="355" y="498"/>
                  </a:lnTo>
                  <a:lnTo>
                    <a:pt x="389" y="536"/>
                  </a:lnTo>
                  <a:lnTo>
                    <a:pt x="419" y="570"/>
                  </a:lnTo>
                  <a:lnTo>
                    <a:pt x="443" y="597"/>
                  </a:lnTo>
                  <a:lnTo>
                    <a:pt x="461" y="618"/>
                  </a:lnTo>
                  <a:lnTo>
                    <a:pt x="472" y="629"/>
                  </a:lnTo>
                  <a:lnTo>
                    <a:pt x="467" y="610"/>
                  </a:lnTo>
                  <a:lnTo>
                    <a:pt x="467" y="586"/>
                  </a:lnTo>
                  <a:lnTo>
                    <a:pt x="472" y="555"/>
                  </a:lnTo>
                  <a:lnTo>
                    <a:pt x="482" y="525"/>
                  </a:lnTo>
                  <a:close/>
                </a:path>
              </a:pathLst>
            </a:custGeom>
            <a:solidFill>
              <a:srgbClr val="E0CCD6"/>
            </a:solidFill>
            <a:ln w="9525">
              <a:noFill/>
              <a:round/>
              <a:headEnd/>
              <a:tailEnd/>
            </a:ln>
          </p:spPr>
          <p:txBody>
            <a:bodyPr/>
            <a:lstStyle/>
            <a:p>
              <a:endParaRPr lang="en-GB"/>
            </a:p>
          </p:txBody>
        </p:sp>
        <p:sp>
          <p:nvSpPr>
            <p:cNvPr id="366618" name="Freeform 26"/>
            <p:cNvSpPr>
              <a:spLocks/>
            </p:cNvSpPr>
            <p:nvPr/>
          </p:nvSpPr>
          <p:spPr bwMode="auto">
            <a:xfrm>
              <a:off x="2235" y="3634"/>
              <a:ext cx="603" cy="629"/>
            </a:xfrm>
            <a:custGeom>
              <a:avLst/>
              <a:gdLst/>
              <a:ahLst/>
              <a:cxnLst>
                <a:cxn ang="0">
                  <a:pos x="482" y="525"/>
                </a:cxn>
                <a:cxn ang="0">
                  <a:pos x="482" y="525"/>
                </a:cxn>
                <a:cxn ang="0">
                  <a:pos x="491" y="503"/>
                </a:cxn>
                <a:cxn ang="0">
                  <a:pos x="503" y="482"/>
                </a:cxn>
                <a:cxn ang="0">
                  <a:pos x="514" y="463"/>
                </a:cxn>
                <a:cxn ang="0">
                  <a:pos x="528" y="448"/>
                </a:cxn>
                <a:cxn ang="0">
                  <a:pos x="528" y="448"/>
                </a:cxn>
                <a:cxn ang="0">
                  <a:pos x="536" y="441"/>
                </a:cxn>
                <a:cxn ang="0">
                  <a:pos x="544" y="436"/>
                </a:cxn>
                <a:cxn ang="0">
                  <a:pos x="554" y="431"/>
                </a:cxn>
                <a:cxn ang="0">
                  <a:pos x="563" y="428"/>
                </a:cxn>
                <a:cxn ang="0">
                  <a:pos x="573" y="426"/>
                </a:cxn>
                <a:cxn ang="0">
                  <a:pos x="583" y="428"/>
                </a:cxn>
                <a:cxn ang="0">
                  <a:pos x="592" y="431"/>
                </a:cxn>
                <a:cxn ang="0">
                  <a:pos x="603" y="436"/>
                </a:cxn>
                <a:cxn ang="0">
                  <a:pos x="603" y="436"/>
                </a:cxn>
                <a:cxn ang="0">
                  <a:pos x="589" y="425"/>
                </a:cxn>
                <a:cxn ang="0">
                  <a:pos x="567" y="407"/>
                </a:cxn>
                <a:cxn ang="0">
                  <a:pos x="538" y="383"/>
                </a:cxn>
                <a:cxn ang="0">
                  <a:pos x="503" y="356"/>
                </a:cxn>
                <a:cxn ang="0">
                  <a:pos x="463" y="324"/>
                </a:cxn>
                <a:cxn ang="0">
                  <a:pos x="421" y="290"/>
                </a:cxn>
                <a:cxn ang="0">
                  <a:pos x="376" y="255"/>
                </a:cxn>
                <a:cxn ang="0">
                  <a:pos x="330" y="219"/>
                </a:cxn>
                <a:cxn ang="0">
                  <a:pos x="285" y="182"/>
                </a:cxn>
                <a:cxn ang="0">
                  <a:pos x="240" y="147"/>
                </a:cxn>
                <a:cxn ang="0">
                  <a:pos x="200" y="113"/>
                </a:cxn>
                <a:cxn ang="0">
                  <a:pos x="162" y="83"/>
                </a:cxn>
                <a:cxn ang="0">
                  <a:pos x="130" y="57"/>
                </a:cxn>
                <a:cxn ang="0">
                  <a:pos x="103" y="37"/>
                </a:cxn>
                <a:cxn ang="0">
                  <a:pos x="83" y="21"/>
                </a:cxn>
                <a:cxn ang="0">
                  <a:pos x="74" y="11"/>
                </a:cxn>
                <a:cxn ang="0">
                  <a:pos x="74" y="11"/>
                </a:cxn>
                <a:cxn ang="0">
                  <a:pos x="61" y="3"/>
                </a:cxn>
                <a:cxn ang="0">
                  <a:pos x="47" y="0"/>
                </a:cxn>
                <a:cxn ang="0">
                  <a:pos x="31" y="1"/>
                </a:cxn>
                <a:cxn ang="0">
                  <a:pos x="18" y="8"/>
                </a:cxn>
                <a:cxn ang="0">
                  <a:pos x="7" y="19"/>
                </a:cxn>
                <a:cxn ang="0">
                  <a:pos x="0" y="35"/>
                </a:cxn>
                <a:cxn ang="0">
                  <a:pos x="2" y="54"/>
                </a:cxn>
                <a:cxn ang="0">
                  <a:pos x="11" y="78"/>
                </a:cxn>
                <a:cxn ang="0">
                  <a:pos x="11" y="78"/>
                </a:cxn>
                <a:cxn ang="0">
                  <a:pos x="23" y="94"/>
                </a:cxn>
                <a:cxn ang="0">
                  <a:pos x="40" y="120"/>
                </a:cxn>
                <a:cxn ang="0">
                  <a:pos x="64" y="150"/>
                </a:cxn>
                <a:cxn ang="0">
                  <a:pos x="95" y="187"/>
                </a:cxn>
                <a:cxn ang="0">
                  <a:pos x="128" y="227"/>
                </a:cxn>
                <a:cxn ang="0">
                  <a:pos x="163" y="271"/>
                </a:cxn>
                <a:cxn ang="0">
                  <a:pos x="202" y="318"/>
                </a:cxn>
                <a:cxn ang="0">
                  <a:pos x="242" y="364"/>
                </a:cxn>
                <a:cxn ang="0">
                  <a:pos x="282" y="410"/>
                </a:cxn>
                <a:cxn ang="0">
                  <a:pos x="320" y="455"/>
                </a:cxn>
                <a:cxn ang="0">
                  <a:pos x="355" y="498"/>
                </a:cxn>
                <a:cxn ang="0">
                  <a:pos x="389" y="536"/>
                </a:cxn>
                <a:cxn ang="0">
                  <a:pos x="419" y="570"/>
                </a:cxn>
                <a:cxn ang="0">
                  <a:pos x="443" y="597"/>
                </a:cxn>
                <a:cxn ang="0">
                  <a:pos x="461" y="618"/>
                </a:cxn>
                <a:cxn ang="0">
                  <a:pos x="472" y="629"/>
                </a:cxn>
                <a:cxn ang="0">
                  <a:pos x="472" y="629"/>
                </a:cxn>
                <a:cxn ang="0">
                  <a:pos x="467" y="610"/>
                </a:cxn>
                <a:cxn ang="0">
                  <a:pos x="467" y="586"/>
                </a:cxn>
                <a:cxn ang="0">
                  <a:pos x="472" y="555"/>
                </a:cxn>
                <a:cxn ang="0">
                  <a:pos x="482" y="525"/>
                </a:cxn>
              </a:cxnLst>
              <a:rect l="0" t="0" r="r" b="b"/>
              <a:pathLst>
                <a:path w="603" h="629">
                  <a:moveTo>
                    <a:pt x="482" y="525"/>
                  </a:moveTo>
                  <a:lnTo>
                    <a:pt x="482" y="525"/>
                  </a:lnTo>
                  <a:lnTo>
                    <a:pt x="491" y="503"/>
                  </a:lnTo>
                  <a:lnTo>
                    <a:pt x="503" y="482"/>
                  </a:lnTo>
                  <a:lnTo>
                    <a:pt x="514" y="463"/>
                  </a:lnTo>
                  <a:lnTo>
                    <a:pt x="528" y="448"/>
                  </a:lnTo>
                  <a:lnTo>
                    <a:pt x="528" y="448"/>
                  </a:lnTo>
                  <a:lnTo>
                    <a:pt x="536" y="441"/>
                  </a:lnTo>
                  <a:lnTo>
                    <a:pt x="544" y="436"/>
                  </a:lnTo>
                  <a:lnTo>
                    <a:pt x="554" y="431"/>
                  </a:lnTo>
                  <a:lnTo>
                    <a:pt x="563" y="428"/>
                  </a:lnTo>
                  <a:lnTo>
                    <a:pt x="573" y="426"/>
                  </a:lnTo>
                  <a:lnTo>
                    <a:pt x="583" y="428"/>
                  </a:lnTo>
                  <a:lnTo>
                    <a:pt x="592" y="431"/>
                  </a:lnTo>
                  <a:lnTo>
                    <a:pt x="603" y="436"/>
                  </a:lnTo>
                  <a:lnTo>
                    <a:pt x="603" y="436"/>
                  </a:lnTo>
                  <a:lnTo>
                    <a:pt x="589" y="425"/>
                  </a:lnTo>
                  <a:lnTo>
                    <a:pt x="567" y="407"/>
                  </a:lnTo>
                  <a:lnTo>
                    <a:pt x="538" y="383"/>
                  </a:lnTo>
                  <a:lnTo>
                    <a:pt x="503" y="356"/>
                  </a:lnTo>
                  <a:lnTo>
                    <a:pt x="463" y="324"/>
                  </a:lnTo>
                  <a:lnTo>
                    <a:pt x="421" y="290"/>
                  </a:lnTo>
                  <a:lnTo>
                    <a:pt x="376" y="255"/>
                  </a:lnTo>
                  <a:lnTo>
                    <a:pt x="330" y="219"/>
                  </a:lnTo>
                  <a:lnTo>
                    <a:pt x="285" y="182"/>
                  </a:lnTo>
                  <a:lnTo>
                    <a:pt x="240" y="147"/>
                  </a:lnTo>
                  <a:lnTo>
                    <a:pt x="200" y="113"/>
                  </a:lnTo>
                  <a:lnTo>
                    <a:pt x="162" y="83"/>
                  </a:lnTo>
                  <a:lnTo>
                    <a:pt x="130" y="57"/>
                  </a:lnTo>
                  <a:lnTo>
                    <a:pt x="103" y="37"/>
                  </a:lnTo>
                  <a:lnTo>
                    <a:pt x="83" y="21"/>
                  </a:lnTo>
                  <a:lnTo>
                    <a:pt x="74" y="11"/>
                  </a:lnTo>
                  <a:lnTo>
                    <a:pt x="74" y="11"/>
                  </a:lnTo>
                  <a:lnTo>
                    <a:pt x="61" y="3"/>
                  </a:lnTo>
                  <a:lnTo>
                    <a:pt x="47" y="0"/>
                  </a:lnTo>
                  <a:lnTo>
                    <a:pt x="31" y="1"/>
                  </a:lnTo>
                  <a:lnTo>
                    <a:pt x="18" y="8"/>
                  </a:lnTo>
                  <a:lnTo>
                    <a:pt x="7" y="19"/>
                  </a:lnTo>
                  <a:lnTo>
                    <a:pt x="0" y="35"/>
                  </a:lnTo>
                  <a:lnTo>
                    <a:pt x="2" y="54"/>
                  </a:lnTo>
                  <a:lnTo>
                    <a:pt x="11" y="78"/>
                  </a:lnTo>
                  <a:lnTo>
                    <a:pt x="11" y="78"/>
                  </a:lnTo>
                  <a:lnTo>
                    <a:pt x="23" y="94"/>
                  </a:lnTo>
                  <a:lnTo>
                    <a:pt x="40" y="120"/>
                  </a:lnTo>
                  <a:lnTo>
                    <a:pt x="64" y="150"/>
                  </a:lnTo>
                  <a:lnTo>
                    <a:pt x="95" y="187"/>
                  </a:lnTo>
                  <a:lnTo>
                    <a:pt x="128" y="227"/>
                  </a:lnTo>
                  <a:lnTo>
                    <a:pt x="163" y="271"/>
                  </a:lnTo>
                  <a:lnTo>
                    <a:pt x="202" y="318"/>
                  </a:lnTo>
                  <a:lnTo>
                    <a:pt x="242" y="364"/>
                  </a:lnTo>
                  <a:lnTo>
                    <a:pt x="282" y="410"/>
                  </a:lnTo>
                  <a:lnTo>
                    <a:pt x="320" y="455"/>
                  </a:lnTo>
                  <a:lnTo>
                    <a:pt x="355" y="498"/>
                  </a:lnTo>
                  <a:lnTo>
                    <a:pt x="389" y="536"/>
                  </a:lnTo>
                  <a:lnTo>
                    <a:pt x="419" y="570"/>
                  </a:lnTo>
                  <a:lnTo>
                    <a:pt x="443" y="597"/>
                  </a:lnTo>
                  <a:lnTo>
                    <a:pt x="461" y="618"/>
                  </a:lnTo>
                  <a:lnTo>
                    <a:pt x="472" y="629"/>
                  </a:lnTo>
                  <a:lnTo>
                    <a:pt x="472" y="629"/>
                  </a:lnTo>
                  <a:lnTo>
                    <a:pt x="467" y="610"/>
                  </a:lnTo>
                  <a:lnTo>
                    <a:pt x="467" y="586"/>
                  </a:lnTo>
                  <a:lnTo>
                    <a:pt x="472" y="555"/>
                  </a:lnTo>
                  <a:lnTo>
                    <a:pt x="482" y="525"/>
                  </a:lnTo>
                </a:path>
              </a:pathLst>
            </a:custGeom>
            <a:noFill/>
            <a:ln w="0">
              <a:solidFill>
                <a:srgbClr val="000000"/>
              </a:solidFill>
              <a:prstDash val="solid"/>
              <a:round/>
              <a:headEnd/>
              <a:tailEnd/>
            </a:ln>
          </p:spPr>
          <p:txBody>
            <a:bodyPr/>
            <a:lstStyle/>
            <a:p>
              <a:endParaRPr lang="en-GB"/>
            </a:p>
          </p:txBody>
        </p:sp>
        <p:sp>
          <p:nvSpPr>
            <p:cNvPr id="366619" name="Freeform 27"/>
            <p:cNvSpPr>
              <a:spLocks/>
            </p:cNvSpPr>
            <p:nvPr/>
          </p:nvSpPr>
          <p:spPr bwMode="auto">
            <a:xfrm>
              <a:off x="2717" y="4082"/>
              <a:ext cx="89" cy="131"/>
            </a:xfrm>
            <a:custGeom>
              <a:avLst/>
              <a:gdLst/>
              <a:ahLst/>
              <a:cxnLst>
                <a:cxn ang="0">
                  <a:pos x="0" y="77"/>
                </a:cxn>
                <a:cxn ang="0">
                  <a:pos x="9" y="55"/>
                </a:cxn>
                <a:cxn ang="0">
                  <a:pos x="21" y="34"/>
                </a:cxn>
                <a:cxn ang="0">
                  <a:pos x="32" y="15"/>
                </a:cxn>
                <a:cxn ang="0">
                  <a:pos x="46" y="0"/>
                </a:cxn>
                <a:cxn ang="0">
                  <a:pos x="59" y="16"/>
                </a:cxn>
                <a:cxn ang="0">
                  <a:pos x="73" y="32"/>
                </a:cxn>
                <a:cxn ang="0">
                  <a:pos x="85" y="45"/>
                </a:cxn>
                <a:cxn ang="0">
                  <a:pos x="89" y="50"/>
                </a:cxn>
                <a:cxn ang="0">
                  <a:pos x="77" y="55"/>
                </a:cxn>
                <a:cxn ang="0">
                  <a:pos x="65" y="63"/>
                </a:cxn>
                <a:cxn ang="0">
                  <a:pos x="56" y="74"/>
                </a:cxn>
                <a:cxn ang="0">
                  <a:pos x="49" y="87"/>
                </a:cxn>
                <a:cxn ang="0">
                  <a:pos x="43" y="101"/>
                </a:cxn>
                <a:cxn ang="0">
                  <a:pos x="41" y="112"/>
                </a:cxn>
                <a:cxn ang="0">
                  <a:pos x="45" y="123"/>
                </a:cxn>
                <a:cxn ang="0">
                  <a:pos x="51" y="131"/>
                </a:cxn>
                <a:cxn ang="0">
                  <a:pos x="45" y="125"/>
                </a:cxn>
                <a:cxn ang="0">
                  <a:pos x="37" y="117"/>
                </a:cxn>
                <a:cxn ang="0">
                  <a:pos x="27" y="109"/>
                </a:cxn>
                <a:cxn ang="0">
                  <a:pos x="19" y="99"/>
                </a:cxn>
                <a:cxn ang="0">
                  <a:pos x="11" y="91"/>
                </a:cxn>
                <a:cxn ang="0">
                  <a:pos x="6" y="84"/>
                </a:cxn>
                <a:cxn ang="0">
                  <a:pos x="1" y="79"/>
                </a:cxn>
                <a:cxn ang="0">
                  <a:pos x="0" y="77"/>
                </a:cxn>
              </a:cxnLst>
              <a:rect l="0" t="0" r="r" b="b"/>
              <a:pathLst>
                <a:path w="89" h="131">
                  <a:moveTo>
                    <a:pt x="0" y="77"/>
                  </a:moveTo>
                  <a:lnTo>
                    <a:pt x="9" y="55"/>
                  </a:lnTo>
                  <a:lnTo>
                    <a:pt x="21" y="34"/>
                  </a:lnTo>
                  <a:lnTo>
                    <a:pt x="32" y="15"/>
                  </a:lnTo>
                  <a:lnTo>
                    <a:pt x="46" y="0"/>
                  </a:lnTo>
                  <a:lnTo>
                    <a:pt x="59" y="16"/>
                  </a:lnTo>
                  <a:lnTo>
                    <a:pt x="73" y="32"/>
                  </a:lnTo>
                  <a:lnTo>
                    <a:pt x="85" y="45"/>
                  </a:lnTo>
                  <a:lnTo>
                    <a:pt x="89" y="50"/>
                  </a:lnTo>
                  <a:lnTo>
                    <a:pt x="77" y="55"/>
                  </a:lnTo>
                  <a:lnTo>
                    <a:pt x="65" y="63"/>
                  </a:lnTo>
                  <a:lnTo>
                    <a:pt x="56" y="74"/>
                  </a:lnTo>
                  <a:lnTo>
                    <a:pt x="49" y="87"/>
                  </a:lnTo>
                  <a:lnTo>
                    <a:pt x="43" y="101"/>
                  </a:lnTo>
                  <a:lnTo>
                    <a:pt x="41" y="112"/>
                  </a:lnTo>
                  <a:lnTo>
                    <a:pt x="45" y="123"/>
                  </a:lnTo>
                  <a:lnTo>
                    <a:pt x="51" y="131"/>
                  </a:lnTo>
                  <a:lnTo>
                    <a:pt x="45" y="125"/>
                  </a:lnTo>
                  <a:lnTo>
                    <a:pt x="37" y="117"/>
                  </a:lnTo>
                  <a:lnTo>
                    <a:pt x="27" y="109"/>
                  </a:lnTo>
                  <a:lnTo>
                    <a:pt x="19" y="99"/>
                  </a:lnTo>
                  <a:lnTo>
                    <a:pt x="11" y="91"/>
                  </a:lnTo>
                  <a:lnTo>
                    <a:pt x="6" y="84"/>
                  </a:lnTo>
                  <a:lnTo>
                    <a:pt x="1" y="79"/>
                  </a:lnTo>
                  <a:lnTo>
                    <a:pt x="0" y="77"/>
                  </a:lnTo>
                  <a:close/>
                </a:path>
              </a:pathLst>
            </a:custGeom>
            <a:solidFill>
              <a:srgbClr val="E0CCD6"/>
            </a:solidFill>
            <a:ln w="9525">
              <a:noFill/>
              <a:round/>
              <a:headEnd/>
              <a:tailEnd/>
            </a:ln>
          </p:spPr>
          <p:txBody>
            <a:bodyPr/>
            <a:lstStyle/>
            <a:p>
              <a:endParaRPr lang="en-GB"/>
            </a:p>
          </p:txBody>
        </p:sp>
        <p:sp>
          <p:nvSpPr>
            <p:cNvPr id="366620" name="Freeform 28"/>
            <p:cNvSpPr>
              <a:spLocks/>
            </p:cNvSpPr>
            <p:nvPr/>
          </p:nvSpPr>
          <p:spPr bwMode="auto">
            <a:xfrm>
              <a:off x="2717" y="4082"/>
              <a:ext cx="89" cy="131"/>
            </a:xfrm>
            <a:custGeom>
              <a:avLst/>
              <a:gdLst/>
              <a:ahLst/>
              <a:cxnLst>
                <a:cxn ang="0">
                  <a:pos x="0" y="77"/>
                </a:cxn>
                <a:cxn ang="0">
                  <a:pos x="0" y="77"/>
                </a:cxn>
                <a:cxn ang="0">
                  <a:pos x="9" y="55"/>
                </a:cxn>
                <a:cxn ang="0">
                  <a:pos x="21" y="34"/>
                </a:cxn>
                <a:cxn ang="0">
                  <a:pos x="32" y="15"/>
                </a:cxn>
                <a:cxn ang="0">
                  <a:pos x="46" y="0"/>
                </a:cxn>
                <a:cxn ang="0">
                  <a:pos x="46" y="0"/>
                </a:cxn>
                <a:cxn ang="0">
                  <a:pos x="59" y="16"/>
                </a:cxn>
                <a:cxn ang="0">
                  <a:pos x="73" y="32"/>
                </a:cxn>
                <a:cxn ang="0">
                  <a:pos x="85" y="45"/>
                </a:cxn>
                <a:cxn ang="0">
                  <a:pos x="89" y="50"/>
                </a:cxn>
                <a:cxn ang="0">
                  <a:pos x="89" y="50"/>
                </a:cxn>
                <a:cxn ang="0">
                  <a:pos x="77" y="55"/>
                </a:cxn>
                <a:cxn ang="0">
                  <a:pos x="65" y="63"/>
                </a:cxn>
                <a:cxn ang="0">
                  <a:pos x="56" y="74"/>
                </a:cxn>
                <a:cxn ang="0">
                  <a:pos x="49" y="87"/>
                </a:cxn>
                <a:cxn ang="0">
                  <a:pos x="43" y="101"/>
                </a:cxn>
                <a:cxn ang="0">
                  <a:pos x="41" y="112"/>
                </a:cxn>
                <a:cxn ang="0">
                  <a:pos x="45" y="123"/>
                </a:cxn>
                <a:cxn ang="0">
                  <a:pos x="51" y="131"/>
                </a:cxn>
                <a:cxn ang="0">
                  <a:pos x="51" y="131"/>
                </a:cxn>
                <a:cxn ang="0">
                  <a:pos x="45" y="125"/>
                </a:cxn>
                <a:cxn ang="0">
                  <a:pos x="37" y="117"/>
                </a:cxn>
                <a:cxn ang="0">
                  <a:pos x="27" y="109"/>
                </a:cxn>
                <a:cxn ang="0">
                  <a:pos x="19" y="99"/>
                </a:cxn>
                <a:cxn ang="0">
                  <a:pos x="11" y="91"/>
                </a:cxn>
                <a:cxn ang="0">
                  <a:pos x="6" y="84"/>
                </a:cxn>
                <a:cxn ang="0">
                  <a:pos x="1" y="79"/>
                </a:cxn>
                <a:cxn ang="0">
                  <a:pos x="0" y="77"/>
                </a:cxn>
              </a:cxnLst>
              <a:rect l="0" t="0" r="r" b="b"/>
              <a:pathLst>
                <a:path w="89" h="131">
                  <a:moveTo>
                    <a:pt x="0" y="77"/>
                  </a:moveTo>
                  <a:lnTo>
                    <a:pt x="0" y="77"/>
                  </a:lnTo>
                  <a:lnTo>
                    <a:pt x="9" y="55"/>
                  </a:lnTo>
                  <a:lnTo>
                    <a:pt x="21" y="34"/>
                  </a:lnTo>
                  <a:lnTo>
                    <a:pt x="32" y="15"/>
                  </a:lnTo>
                  <a:lnTo>
                    <a:pt x="46" y="0"/>
                  </a:lnTo>
                  <a:lnTo>
                    <a:pt x="46" y="0"/>
                  </a:lnTo>
                  <a:lnTo>
                    <a:pt x="59" y="16"/>
                  </a:lnTo>
                  <a:lnTo>
                    <a:pt x="73" y="32"/>
                  </a:lnTo>
                  <a:lnTo>
                    <a:pt x="85" y="45"/>
                  </a:lnTo>
                  <a:lnTo>
                    <a:pt x="89" y="50"/>
                  </a:lnTo>
                  <a:lnTo>
                    <a:pt x="89" y="50"/>
                  </a:lnTo>
                  <a:lnTo>
                    <a:pt x="77" y="55"/>
                  </a:lnTo>
                  <a:lnTo>
                    <a:pt x="65" y="63"/>
                  </a:lnTo>
                  <a:lnTo>
                    <a:pt x="56" y="74"/>
                  </a:lnTo>
                  <a:lnTo>
                    <a:pt x="49" y="87"/>
                  </a:lnTo>
                  <a:lnTo>
                    <a:pt x="43" y="101"/>
                  </a:lnTo>
                  <a:lnTo>
                    <a:pt x="41" y="112"/>
                  </a:lnTo>
                  <a:lnTo>
                    <a:pt x="45" y="123"/>
                  </a:lnTo>
                  <a:lnTo>
                    <a:pt x="51" y="131"/>
                  </a:lnTo>
                  <a:lnTo>
                    <a:pt x="51" y="131"/>
                  </a:lnTo>
                  <a:lnTo>
                    <a:pt x="45" y="125"/>
                  </a:lnTo>
                  <a:lnTo>
                    <a:pt x="37" y="117"/>
                  </a:lnTo>
                  <a:lnTo>
                    <a:pt x="27" y="109"/>
                  </a:lnTo>
                  <a:lnTo>
                    <a:pt x="19" y="99"/>
                  </a:lnTo>
                  <a:lnTo>
                    <a:pt x="11" y="91"/>
                  </a:lnTo>
                  <a:lnTo>
                    <a:pt x="6" y="84"/>
                  </a:lnTo>
                  <a:lnTo>
                    <a:pt x="1" y="79"/>
                  </a:lnTo>
                  <a:lnTo>
                    <a:pt x="0" y="77"/>
                  </a:lnTo>
                </a:path>
              </a:pathLst>
            </a:custGeom>
            <a:noFill/>
            <a:ln w="0">
              <a:solidFill>
                <a:srgbClr val="000000"/>
              </a:solidFill>
              <a:prstDash val="solid"/>
              <a:round/>
              <a:headEnd/>
              <a:tailEnd/>
            </a:ln>
          </p:spPr>
          <p:txBody>
            <a:bodyPr/>
            <a:lstStyle/>
            <a:p>
              <a:endParaRPr lang="en-GB"/>
            </a:p>
          </p:txBody>
        </p:sp>
        <p:sp>
          <p:nvSpPr>
            <p:cNvPr id="366621" name="Freeform 29"/>
            <p:cNvSpPr>
              <a:spLocks/>
            </p:cNvSpPr>
            <p:nvPr/>
          </p:nvSpPr>
          <p:spPr bwMode="auto">
            <a:xfrm>
              <a:off x="2758" y="4060"/>
              <a:ext cx="96" cy="158"/>
            </a:xfrm>
            <a:custGeom>
              <a:avLst/>
              <a:gdLst/>
              <a:ahLst/>
              <a:cxnLst>
                <a:cxn ang="0">
                  <a:pos x="10" y="153"/>
                </a:cxn>
                <a:cxn ang="0">
                  <a:pos x="4" y="145"/>
                </a:cxn>
                <a:cxn ang="0">
                  <a:pos x="0" y="134"/>
                </a:cxn>
                <a:cxn ang="0">
                  <a:pos x="2" y="123"/>
                </a:cxn>
                <a:cxn ang="0">
                  <a:pos x="8" y="109"/>
                </a:cxn>
                <a:cxn ang="0">
                  <a:pos x="15" y="96"/>
                </a:cxn>
                <a:cxn ang="0">
                  <a:pos x="24" y="85"/>
                </a:cxn>
                <a:cxn ang="0">
                  <a:pos x="36" y="77"/>
                </a:cxn>
                <a:cxn ang="0">
                  <a:pos x="48" y="72"/>
                </a:cxn>
                <a:cxn ang="0">
                  <a:pos x="44" y="67"/>
                </a:cxn>
                <a:cxn ang="0">
                  <a:pos x="32" y="54"/>
                </a:cxn>
                <a:cxn ang="0">
                  <a:pos x="18" y="38"/>
                </a:cxn>
                <a:cxn ang="0">
                  <a:pos x="5" y="22"/>
                </a:cxn>
                <a:cxn ang="0">
                  <a:pos x="13" y="15"/>
                </a:cxn>
                <a:cxn ang="0">
                  <a:pos x="21" y="10"/>
                </a:cxn>
                <a:cxn ang="0">
                  <a:pos x="31" y="5"/>
                </a:cxn>
                <a:cxn ang="0">
                  <a:pos x="40" y="2"/>
                </a:cxn>
                <a:cxn ang="0">
                  <a:pos x="50" y="0"/>
                </a:cxn>
                <a:cxn ang="0">
                  <a:pos x="60" y="2"/>
                </a:cxn>
                <a:cxn ang="0">
                  <a:pos x="69" y="5"/>
                </a:cxn>
                <a:cxn ang="0">
                  <a:pos x="80" y="10"/>
                </a:cxn>
                <a:cxn ang="0">
                  <a:pos x="92" y="26"/>
                </a:cxn>
                <a:cxn ang="0">
                  <a:pos x="96" y="50"/>
                </a:cxn>
                <a:cxn ang="0">
                  <a:pos x="93" y="78"/>
                </a:cxn>
                <a:cxn ang="0">
                  <a:pos x="84" y="106"/>
                </a:cxn>
                <a:cxn ang="0">
                  <a:pos x="71" y="131"/>
                </a:cxn>
                <a:cxn ang="0">
                  <a:pos x="53" y="150"/>
                </a:cxn>
                <a:cxn ang="0">
                  <a:pos x="32" y="158"/>
                </a:cxn>
                <a:cxn ang="0">
                  <a:pos x="10" y="153"/>
                </a:cxn>
              </a:cxnLst>
              <a:rect l="0" t="0" r="r" b="b"/>
              <a:pathLst>
                <a:path w="96" h="158">
                  <a:moveTo>
                    <a:pt x="10" y="153"/>
                  </a:moveTo>
                  <a:lnTo>
                    <a:pt x="4" y="145"/>
                  </a:lnTo>
                  <a:lnTo>
                    <a:pt x="0" y="134"/>
                  </a:lnTo>
                  <a:lnTo>
                    <a:pt x="2" y="123"/>
                  </a:lnTo>
                  <a:lnTo>
                    <a:pt x="8" y="109"/>
                  </a:lnTo>
                  <a:lnTo>
                    <a:pt x="15" y="96"/>
                  </a:lnTo>
                  <a:lnTo>
                    <a:pt x="24" y="85"/>
                  </a:lnTo>
                  <a:lnTo>
                    <a:pt x="36" y="77"/>
                  </a:lnTo>
                  <a:lnTo>
                    <a:pt x="48" y="72"/>
                  </a:lnTo>
                  <a:lnTo>
                    <a:pt x="44" y="67"/>
                  </a:lnTo>
                  <a:lnTo>
                    <a:pt x="32" y="54"/>
                  </a:lnTo>
                  <a:lnTo>
                    <a:pt x="18" y="38"/>
                  </a:lnTo>
                  <a:lnTo>
                    <a:pt x="5" y="22"/>
                  </a:lnTo>
                  <a:lnTo>
                    <a:pt x="13" y="15"/>
                  </a:lnTo>
                  <a:lnTo>
                    <a:pt x="21" y="10"/>
                  </a:lnTo>
                  <a:lnTo>
                    <a:pt x="31" y="5"/>
                  </a:lnTo>
                  <a:lnTo>
                    <a:pt x="40" y="2"/>
                  </a:lnTo>
                  <a:lnTo>
                    <a:pt x="50" y="0"/>
                  </a:lnTo>
                  <a:lnTo>
                    <a:pt x="60" y="2"/>
                  </a:lnTo>
                  <a:lnTo>
                    <a:pt x="69" y="5"/>
                  </a:lnTo>
                  <a:lnTo>
                    <a:pt x="80" y="10"/>
                  </a:lnTo>
                  <a:lnTo>
                    <a:pt x="92" y="26"/>
                  </a:lnTo>
                  <a:lnTo>
                    <a:pt x="96" y="50"/>
                  </a:lnTo>
                  <a:lnTo>
                    <a:pt x="93" y="78"/>
                  </a:lnTo>
                  <a:lnTo>
                    <a:pt x="84" y="106"/>
                  </a:lnTo>
                  <a:lnTo>
                    <a:pt x="71" y="131"/>
                  </a:lnTo>
                  <a:lnTo>
                    <a:pt x="53" y="150"/>
                  </a:lnTo>
                  <a:lnTo>
                    <a:pt x="32" y="158"/>
                  </a:lnTo>
                  <a:lnTo>
                    <a:pt x="10" y="153"/>
                  </a:lnTo>
                  <a:close/>
                </a:path>
              </a:pathLst>
            </a:custGeom>
            <a:solidFill>
              <a:srgbClr val="D1B2C1"/>
            </a:solidFill>
            <a:ln w="9525">
              <a:noFill/>
              <a:round/>
              <a:headEnd/>
              <a:tailEnd/>
            </a:ln>
          </p:spPr>
          <p:txBody>
            <a:bodyPr/>
            <a:lstStyle/>
            <a:p>
              <a:endParaRPr lang="en-GB"/>
            </a:p>
          </p:txBody>
        </p:sp>
        <p:sp>
          <p:nvSpPr>
            <p:cNvPr id="366622" name="Freeform 30"/>
            <p:cNvSpPr>
              <a:spLocks/>
            </p:cNvSpPr>
            <p:nvPr/>
          </p:nvSpPr>
          <p:spPr bwMode="auto">
            <a:xfrm>
              <a:off x="2758" y="4060"/>
              <a:ext cx="96" cy="158"/>
            </a:xfrm>
            <a:custGeom>
              <a:avLst/>
              <a:gdLst/>
              <a:ahLst/>
              <a:cxnLst>
                <a:cxn ang="0">
                  <a:pos x="10" y="153"/>
                </a:cxn>
                <a:cxn ang="0">
                  <a:pos x="10" y="153"/>
                </a:cxn>
                <a:cxn ang="0">
                  <a:pos x="4" y="145"/>
                </a:cxn>
                <a:cxn ang="0">
                  <a:pos x="0" y="134"/>
                </a:cxn>
                <a:cxn ang="0">
                  <a:pos x="2" y="123"/>
                </a:cxn>
                <a:cxn ang="0">
                  <a:pos x="8" y="109"/>
                </a:cxn>
                <a:cxn ang="0">
                  <a:pos x="15" y="96"/>
                </a:cxn>
                <a:cxn ang="0">
                  <a:pos x="24" y="85"/>
                </a:cxn>
                <a:cxn ang="0">
                  <a:pos x="36" y="77"/>
                </a:cxn>
                <a:cxn ang="0">
                  <a:pos x="48" y="72"/>
                </a:cxn>
                <a:cxn ang="0">
                  <a:pos x="48" y="72"/>
                </a:cxn>
                <a:cxn ang="0">
                  <a:pos x="44" y="67"/>
                </a:cxn>
                <a:cxn ang="0">
                  <a:pos x="32" y="54"/>
                </a:cxn>
                <a:cxn ang="0">
                  <a:pos x="18" y="38"/>
                </a:cxn>
                <a:cxn ang="0">
                  <a:pos x="5" y="22"/>
                </a:cxn>
                <a:cxn ang="0">
                  <a:pos x="5" y="22"/>
                </a:cxn>
                <a:cxn ang="0">
                  <a:pos x="13" y="15"/>
                </a:cxn>
                <a:cxn ang="0">
                  <a:pos x="21" y="10"/>
                </a:cxn>
                <a:cxn ang="0">
                  <a:pos x="31" y="5"/>
                </a:cxn>
                <a:cxn ang="0">
                  <a:pos x="40" y="2"/>
                </a:cxn>
                <a:cxn ang="0">
                  <a:pos x="50" y="0"/>
                </a:cxn>
                <a:cxn ang="0">
                  <a:pos x="60" y="2"/>
                </a:cxn>
                <a:cxn ang="0">
                  <a:pos x="69" y="5"/>
                </a:cxn>
                <a:cxn ang="0">
                  <a:pos x="80" y="10"/>
                </a:cxn>
                <a:cxn ang="0">
                  <a:pos x="80" y="10"/>
                </a:cxn>
                <a:cxn ang="0">
                  <a:pos x="92" y="26"/>
                </a:cxn>
                <a:cxn ang="0">
                  <a:pos x="96" y="50"/>
                </a:cxn>
                <a:cxn ang="0">
                  <a:pos x="93" y="78"/>
                </a:cxn>
                <a:cxn ang="0">
                  <a:pos x="84" y="106"/>
                </a:cxn>
                <a:cxn ang="0">
                  <a:pos x="71" y="131"/>
                </a:cxn>
                <a:cxn ang="0">
                  <a:pos x="53" y="150"/>
                </a:cxn>
                <a:cxn ang="0">
                  <a:pos x="32" y="158"/>
                </a:cxn>
                <a:cxn ang="0">
                  <a:pos x="10" y="153"/>
                </a:cxn>
              </a:cxnLst>
              <a:rect l="0" t="0" r="r" b="b"/>
              <a:pathLst>
                <a:path w="96" h="158">
                  <a:moveTo>
                    <a:pt x="10" y="153"/>
                  </a:moveTo>
                  <a:lnTo>
                    <a:pt x="10" y="153"/>
                  </a:lnTo>
                  <a:lnTo>
                    <a:pt x="4" y="145"/>
                  </a:lnTo>
                  <a:lnTo>
                    <a:pt x="0" y="134"/>
                  </a:lnTo>
                  <a:lnTo>
                    <a:pt x="2" y="123"/>
                  </a:lnTo>
                  <a:lnTo>
                    <a:pt x="8" y="109"/>
                  </a:lnTo>
                  <a:lnTo>
                    <a:pt x="15" y="96"/>
                  </a:lnTo>
                  <a:lnTo>
                    <a:pt x="24" y="85"/>
                  </a:lnTo>
                  <a:lnTo>
                    <a:pt x="36" y="77"/>
                  </a:lnTo>
                  <a:lnTo>
                    <a:pt x="48" y="72"/>
                  </a:lnTo>
                  <a:lnTo>
                    <a:pt x="48" y="72"/>
                  </a:lnTo>
                  <a:lnTo>
                    <a:pt x="44" y="67"/>
                  </a:lnTo>
                  <a:lnTo>
                    <a:pt x="32" y="54"/>
                  </a:lnTo>
                  <a:lnTo>
                    <a:pt x="18" y="38"/>
                  </a:lnTo>
                  <a:lnTo>
                    <a:pt x="5" y="22"/>
                  </a:lnTo>
                  <a:lnTo>
                    <a:pt x="5" y="22"/>
                  </a:lnTo>
                  <a:lnTo>
                    <a:pt x="13" y="15"/>
                  </a:lnTo>
                  <a:lnTo>
                    <a:pt x="21" y="10"/>
                  </a:lnTo>
                  <a:lnTo>
                    <a:pt x="31" y="5"/>
                  </a:lnTo>
                  <a:lnTo>
                    <a:pt x="40" y="2"/>
                  </a:lnTo>
                  <a:lnTo>
                    <a:pt x="50" y="0"/>
                  </a:lnTo>
                  <a:lnTo>
                    <a:pt x="60" y="2"/>
                  </a:lnTo>
                  <a:lnTo>
                    <a:pt x="69" y="5"/>
                  </a:lnTo>
                  <a:lnTo>
                    <a:pt x="80" y="10"/>
                  </a:lnTo>
                  <a:lnTo>
                    <a:pt x="80" y="10"/>
                  </a:lnTo>
                  <a:lnTo>
                    <a:pt x="92" y="26"/>
                  </a:lnTo>
                  <a:lnTo>
                    <a:pt x="96" y="50"/>
                  </a:lnTo>
                  <a:lnTo>
                    <a:pt x="93" y="78"/>
                  </a:lnTo>
                  <a:lnTo>
                    <a:pt x="84" y="106"/>
                  </a:lnTo>
                  <a:lnTo>
                    <a:pt x="71" y="131"/>
                  </a:lnTo>
                  <a:lnTo>
                    <a:pt x="53" y="150"/>
                  </a:lnTo>
                  <a:lnTo>
                    <a:pt x="32" y="158"/>
                  </a:lnTo>
                  <a:lnTo>
                    <a:pt x="10" y="153"/>
                  </a:lnTo>
                </a:path>
              </a:pathLst>
            </a:custGeom>
            <a:noFill/>
            <a:ln w="0">
              <a:solidFill>
                <a:srgbClr val="000000"/>
              </a:solidFill>
              <a:prstDash val="solid"/>
              <a:round/>
              <a:headEnd/>
              <a:tailEnd/>
            </a:ln>
          </p:spPr>
          <p:txBody>
            <a:bodyPr/>
            <a:lstStyle/>
            <a:p>
              <a:endParaRPr lang="en-GB"/>
            </a:p>
          </p:txBody>
        </p:sp>
        <p:sp>
          <p:nvSpPr>
            <p:cNvPr id="366623" name="Freeform 31"/>
            <p:cNvSpPr>
              <a:spLocks/>
            </p:cNvSpPr>
            <p:nvPr/>
          </p:nvSpPr>
          <p:spPr bwMode="auto">
            <a:xfrm>
              <a:off x="2762" y="3439"/>
              <a:ext cx="440" cy="289"/>
            </a:xfrm>
            <a:custGeom>
              <a:avLst/>
              <a:gdLst/>
              <a:ahLst/>
              <a:cxnLst>
                <a:cxn ang="0">
                  <a:pos x="404" y="289"/>
                </a:cxn>
                <a:cxn ang="0">
                  <a:pos x="3" y="42"/>
                </a:cxn>
                <a:cxn ang="0">
                  <a:pos x="0" y="27"/>
                </a:cxn>
                <a:cxn ang="0">
                  <a:pos x="6" y="13"/>
                </a:cxn>
                <a:cxn ang="0">
                  <a:pos x="17" y="2"/>
                </a:cxn>
                <a:cxn ang="0">
                  <a:pos x="32" y="0"/>
                </a:cxn>
                <a:cxn ang="0">
                  <a:pos x="38" y="3"/>
                </a:cxn>
                <a:cxn ang="0">
                  <a:pos x="52" y="10"/>
                </a:cxn>
                <a:cxn ang="0">
                  <a:pos x="73" y="21"/>
                </a:cxn>
                <a:cxn ang="0">
                  <a:pos x="99" y="35"/>
                </a:cxn>
                <a:cxn ang="0">
                  <a:pos x="128" y="51"/>
                </a:cxn>
                <a:cxn ang="0">
                  <a:pos x="160" y="69"/>
                </a:cxn>
                <a:cxn ang="0">
                  <a:pos x="195" y="89"/>
                </a:cxn>
                <a:cxn ang="0">
                  <a:pos x="230" y="109"/>
                </a:cxn>
                <a:cxn ang="0">
                  <a:pos x="267" y="129"/>
                </a:cxn>
                <a:cxn ang="0">
                  <a:pos x="302" y="150"/>
                </a:cxn>
                <a:cxn ang="0">
                  <a:pos x="334" y="169"/>
                </a:cxn>
                <a:cxn ang="0">
                  <a:pos x="364" y="187"/>
                </a:cxn>
                <a:cxn ang="0">
                  <a:pos x="390" y="203"/>
                </a:cxn>
                <a:cxn ang="0">
                  <a:pos x="411" y="216"/>
                </a:cxn>
                <a:cxn ang="0">
                  <a:pos x="425" y="225"/>
                </a:cxn>
                <a:cxn ang="0">
                  <a:pos x="433" y="232"/>
                </a:cxn>
                <a:cxn ang="0">
                  <a:pos x="438" y="240"/>
                </a:cxn>
                <a:cxn ang="0">
                  <a:pos x="440" y="249"/>
                </a:cxn>
                <a:cxn ang="0">
                  <a:pos x="438" y="257"/>
                </a:cxn>
                <a:cxn ang="0">
                  <a:pos x="433" y="265"/>
                </a:cxn>
                <a:cxn ang="0">
                  <a:pos x="427" y="273"/>
                </a:cxn>
                <a:cxn ang="0">
                  <a:pos x="419" y="281"/>
                </a:cxn>
                <a:cxn ang="0">
                  <a:pos x="411" y="286"/>
                </a:cxn>
                <a:cxn ang="0">
                  <a:pos x="404" y="289"/>
                </a:cxn>
              </a:cxnLst>
              <a:rect l="0" t="0" r="r" b="b"/>
              <a:pathLst>
                <a:path w="440" h="289">
                  <a:moveTo>
                    <a:pt x="404" y="289"/>
                  </a:moveTo>
                  <a:lnTo>
                    <a:pt x="3" y="42"/>
                  </a:lnTo>
                  <a:lnTo>
                    <a:pt x="0" y="27"/>
                  </a:lnTo>
                  <a:lnTo>
                    <a:pt x="6" y="13"/>
                  </a:lnTo>
                  <a:lnTo>
                    <a:pt x="17" y="2"/>
                  </a:lnTo>
                  <a:lnTo>
                    <a:pt x="32" y="0"/>
                  </a:lnTo>
                  <a:lnTo>
                    <a:pt x="38" y="3"/>
                  </a:lnTo>
                  <a:lnTo>
                    <a:pt x="52" y="10"/>
                  </a:lnTo>
                  <a:lnTo>
                    <a:pt x="73" y="21"/>
                  </a:lnTo>
                  <a:lnTo>
                    <a:pt x="99" y="35"/>
                  </a:lnTo>
                  <a:lnTo>
                    <a:pt x="128" y="51"/>
                  </a:lnTo>
                  <a:lnTo>
                    <a:pt x="160" y="69"/>
                  </a:lnTo>
                  <a:lnTo>
                    <a:pt x="195" y="89"/>
                  </a:lnTo>
                  <a:lnTo>
                    <a:pt x="230" y="109"/>
                  </a:lnTo>
                  <a:lnTo>
                    <a:pt x="267" y="129"/>
                  </a:lnTo>
                  <a:lnTo>
                    <a:pt x="302" y="150"/>
                  </a:lnTo>
                  <a:lnTo>
                    <a:pt x="334" y="169"/>
                  </a:lnTo>
                  <a:lnTo>
                    <a:pt x="364" y="187"/>
                  </a:lnTo>
                  <a:lnTo>
                    <a:pt x="390" y="203"/>
                  </a:lnTo>
                  <a:lnTo>
                    <a:pt x="411" y="216"/>
                  </a:lnTo>
                  <a:lnTo>
                    <a:pt x="425" y="225"/>
                  </a:lnTo>
                  <a:lnTo>
                    <a:pt x="433" y="232"/>
                  </a:lnTo>
                  <a:lnTo>
                    <a:pt x="438" y="240"/>
                  </a:lnTo>
                  <a:lnTo>
                    <a:pt x="440" y="249"/>
                  </a:lnTo>
                  <a:lnTo>
                    <a:pt x="438" y="257"/>
                  </a:lnTo>
                  <a:lnTo>
                    <a:pt x="433" y="265"/>
                  </a:lnTo>
                  <a:lnTo>
                    <a:pt x="427" y="273"/>
                  </a:lnTo>
                  <a:lnTo>
                    <a:pt x="419" y="281"/>
                  </a:lnTo>
                  <a:lnTo>
                    <a:pt x="411" y="286"/>
                  </a:lnTo>
                  <a:lnTo>
                    <a:pt x="404" y="289"/>
                  </a:lnTo>
                  <a:close/>
                </a:path>
              </a:pathLst>
            </a:custGeom>
            <a:solidFill>
              <a:srgbClr val="FFFFFF"/>
            </a:solidFill>
            <a:ln w="9525">
              <a:noFill/>
              <a:round/>
              <a:headEnd/>
              <a:tailEnd/>
            </a:ln>
          </p:spPr>
          <p:txBody>
            <a:bodyPr/>
            <a:lstStyle/>
            <a:p>
              <a:endParaRPr lang="en-GB"/>
            </a:p>
          </p:txBody>
        </p:sp>
        <p:sp>
          <p:nvSpPr>
            <p:cNvPr id="366624" name="Freeform 32"/>
            <p:cNvSpPr>
              <a:spLocks/>
            </p:cNvSpPr>
            <p:nvPr/>
          </p:nvSpPr>
          <p:spPr bwMode="auto">
            <a:xfrm>
              <a:off x="2762" y="3439"/>
              <a:ext cx="440" cy="289"/>
            </a:xfrm>
            <a:custGeom>
              <a:avLst/>
              <a:gdLst/>
              <a:ahLst/>
              <a:cxnLst>
                <a:cxn ang="0">
                  <a:pos x="404" y="289"/>
                </a:cxn>
                <a:cxn ang="0">
                  <a:pos x="3" y="42"/>
                </a:cxn>
                <a:cxn ang="0">
                  <a:pos x="3" y="42"/>
                </a:cxn>
                <a:cxn ang="0">
                  <a:pos x="0" y="27"/>
                </a:cxn>
                <a:cxn ang="0">
                  <a:pos x="6" y="13"/>
                </a:cxn>
                <a:cxn ang="0">
                  <a:pos x="17" y="2"/>
                </a:cxn>
                <a:cxn ang="0">
                  <a:pos x="32" y="0"/>
                </a:cxn>
                <a:cxn ang="0">
                  <a:pos x="32" y="0"/>
                </a:cxn>
                <a:cxn ang="0">
                  <a:pos x="38" y="3"/>
                </a:cxn>
                <a:cxn ang="0">
                  <a:pos x="52" y="10"/>
                </a:cxn>
                <a:cxn ang="0">
                  <a:pos x="73" y="21"/>
                </a:cxn>
                <a:cxn ang="0">
                  <a:pos x="99" y="35"/>
                </a:cxn>
                <a:cxn ang="0">
                  <a:pos x="128" y="51"/>
                </a:cxn>
                <a:cxn ang="0">
                  <a:pos x="160" y="69"/>
                </a:cxn>
                <a:cxn ang="0">
                  <a:pos x="195" y="89"/>
                </a:cxn>
                <a:cxn ang="0">
                  <a:pos x="230" y="109"/>
                </a:cxn>
                <a:cxn ang="0">
                  <a:pos x="267" y="129"/>
                </a:cxn>
                <a:cxn ang="0">
                  <a:pos x="302" y="150"/>
                </a:cxn>
                <a:cxn ang="0">
                  <a:pos x="334" y="169"/>
                </a:cxn>
                <a:cxn ang="0">
                  <a:pos x="364" y="187"/>
                </a:cxn>
                <a:cxn ang="0">
                  <a:pos x="390" y="203"/>
                </a:cxn>
                <a:cxn ang="0">
                  <a:pos x="411" y="216"/>
                </a:cxn>
                <a:cxn ang="0">
                  <a:pos x="425" y="225"/>
                </a:cxn>
                <a:cxn ang="0">
                  <a:pos x="433" y="232"/>
                </a:cxn>
                <a:cxn ang="0">
                  <a:pos x="433" y="232"/>
                </a:cxn>
                <a:cxn ang="0">
                  <a:pos x="438" y="240"/>
                </a:cxn>
                <a:cxn ang="0">
                  <a:pos x="440" y="249"/>
                </a:cxn>
                <a:cxn ang="0">
                  <a:pos x="438" y="257"/>
                </a:cxn>
                <a:cxn ang="0">
                  <a:pos x="433" y="265"/>
                </a:cxn>
                <a:cxn ang="0">
                  <a:pos x="427" y="273"/>
                </a:cxn>
                <a:cxn ang="0">
                  <a:pos x="419" y="281"/>
                </a:cxn>
                <a:cxn ang="0">
                  <a:pos x="411" y="286"/>
                </a:cxn>
                <a:cxn ang="0">
                  <a:pos x="404" y="289"/>
                </a:cxn>
              </a:cxnLst>
              <a:rect l="0" t="0" r="r" b="b"/>
              <a:pathLst>
                <a:path w="440" h="289">
                  <a:moveTo>
                    <a:pt x="404" y="289"/>
                  </a:moveTo>
                  <a:lnTo>
                    <a:pt x="3" y="42"/>
                  </a:lnTo>
                  <a:lnTo>
                    <a:pt x="3" y="42"/>
                  </a:lnTo>
                  <a:lnTo>
                    <a:pt x="0" y="27"/>
                  </a:lnTo>
                  <a:lnTo>
                    <a:pt x="6" y="13"/>
                  </a:lnTo>
                  <a:lnTo>
                    <a:pt x="17" y="2"/>
                  </a:lnTo>
                  <a:lnTo>
                    <a:pt x="32" y="0"/>
                  </a:lnTo>
                  <a:lnTo>
                    <a:pt x="32" y="0"/>
                  </a:lnTo>
                  <a:lnTo>
                    <a:pt x="38" y="3"/>
                  </a:lnTo>
                  <a:lnTo>
                    <a:pt x="52" y="10"/>
                  </a:lnTo>
                  <a:lnTo>
                    <a:pt x="73" y="21"/>
                  </a:lnTo>
                  <a:lnTo>
                    <a:pt x="99" y="35"/>
                  </a:lnTo>
                  <a:lnTo>
                    <a:pt x="128" y="51"/>
                  </a:lnTo>
                  <a:lnTo>
                    <a:pt x="160" y="69"/>
                  </a:lnTo>
                  <a:lnTo>
                    <a:pt x="195" y="89"/>
                  </a:lnTo>
                  <a:lnTo>
                    <a:pt x="230" y="109"/>
                  </a:lnTo>
                  <a:lnTo>
                    <a:pt x="267" y="129"/>
                  </a:lnTo>
                  <a:lnTo>
                    <a:pt x="302" y="150"/>
                  </a:lnTo>
                  <a:lnTo>
                    <a:pt x="334" y="169"/>
                  </a:lnTo>
                  <a:lnTo>
                    <a:pt x="364" y="187"/>
                  </a:lnTo>
                  <a:lnTo>
                    <a:pt x="390" y="203"/>
                  </a:lnTo>
                  <a:lnTo>
                    <a:pt x="411" y="216"/>
                  </a:lnTo>
                  <a:lnTo>
                    <a:pt x="425" y="225"/>
                  </a:lnTo>
                  <a:lnTo>
                    <a:pt x="433" y="232"/>
                  </a:lnTo>
                  <a:lnTo>
                    <a:pt x="433" y="232"/>
                  </a:lnTo>
                  <a:lnTo>
                    <a:pt x="438" y="240"/>
                  </a:lnTo>
                  <a:lnTo>
                    <a:pt x="440" y="249"/>
                  </a:lnTo>
                  <a:lnTo>
                    <a:pt x="438" y="257"/>
                  </a:lnTo>
                  <a:lnTo>
                    <a:pt x="433" y="265"/>
                  </a:lnTo>
                  <a:lnTo>
                    <a:pt x="427" y="273"/>
                  </a:lnTo>
                  <a:lnTo>
                    <a:pt x="419" y="281"/>
                  </a:lnTo>
                  <a:lnTo>
                    <a:pt x="411" y="286"/>
                  </a:lnTo>
                  <a:lnTo>
                    <a:pt x="404" y="289"/>
                  </a:lnTo>
                </a:path>
              </a:pathLst>
            </a:custGeom>
            <a:noFill/>
            <a:ln w="0">
              <a:solidFill>
                <a:srgbClr val="000000"/>
              </a:solidFill>
              <a:prstDash val="solid"/>
              <a:round/>
              <a:headEnd/>
              <a:tailEnd/>
            </a:ln>
          </p:spPr>
          <p:txBody>
            <a:bodyPr/>
            <a:lstStyle/>
            <a:p>
              <a:endParaRPr lang="en-GB"/>
            </a:p>
          </p:txBody>
        </p:sp>
        <p:sp>
          <p:nvSpPr>
            <p:cNvPr id="366625" name="Freeform 33"/>
            <p:cNvSpPr>
              <a:spLocks/>
            </p:cNvSpPr>
            <p:nvPr/>
          </p:nvSpPr>
          <p:spPr bwMode="auto">
            <a:xfrm>
              <a:off x="2309" y="3481"/>
              <a:ext cx="857" cy="804"/>
            </a:xfrm>
            <a:custGeom>
              <a:avLst/>
              <a:gdLst/>
              <a:ahLst/>
              <a:cxnLst>
                <a:cxn ang="0">
                  <a:pos x="398" y="782"/>
                </a:cxn>
                <a:cxn ang="0">
                  <a:pos x="393" y="763"/>
                </a:cxn>
                <a:cxn ang="0">
                  <a:pos x="393" y="739"/>
                </a:cxn>
                <a:cxn ang="0">
                  <a:pos x="398" y="708"/>
                </a:cxn>
                <a:cxn ang="0">
                  <a:pos x="408" y="678"/>
                </a:cxn>
                <a:cxn ang="0">
                  <a:pos x="409" y="680"/>
                </a:cxn>
                <a:cxn ang="0">
                  <a:pos x="414" y="685"/>
                </a:cxn>
                <a:cxn ang="0">
                  <a:pos x="419" y="692"/>
                </a:cxn>
                <a:cxn ang="0">
                  <a:pos x="427" y="700"/>
                </a:cxn>
                <a:cxn ang="0">
                  <a:pos x="435" y="710"/>
                </a:cxn>
                <a:cxn ang="0">
                  <a:pos x="445" y="718"/>
                </a:cxn>
                <a:cxn ang="0">
                  <a:pos x="453" y="726"/>
                </a:cxn>
                <a:cxn ang="0">
                  <a:pos x="459" y="732"/>
                </a:cxn>
                <a:cxn ang="0">
                  <a:pos x="481" y="737"/>
                </a:cxn>
                <a:cxn ang="0">
                  <a:pos x="502" y="729"/>
                </a:cxn>
                <a:cxn ang="0">
                  <a:pos x="520" y="710"/>
                </a:cxn>
                <a:cxn ang="0">
                  <a:pos x="533" y="685"/>
                </a:cxn>
                <a:cxn ang="0">
                  <a:pos x="542" y="657"/>
                </a:cxn>
                <a:cxn ang="0">
                  <a:pos x="545" y="629"/>
                </a:cxn>
                <a:cxn ang="0">
                  <a:pos x="541" y="605"/>
                </a:cxn>
                <a:cxn ang="0">
                  <a:pos x="529" y="589"/>
                </a:cxn>
                <a:cxn ang="0">
                  <a:pos x="515" y="578"/>
                </a:cxn>
                <a:cxn ang="0">
                  <a:pos x="493" y="560"/>
                </a:cxn>
                <a:cxn ang="0">
                  <a:pos x="464" y="536"/>
                </a:cxn>
                <a:cxn ang="0">
                  <a:pos x="429" y="509"/>
                </a:cxn>
                <a:cxn ang="0">
                  <a:pos x="389" y="477"/>
                </a:cxn>
                <a:cxn ang="0">
                  <a:pos x="347" y="443"/>
                </a:cxn>
                <a:cxn ang="0">
                  <a:pos x="302" y="408"/>
                </a:cxn>
                <a:cxn ang="0">
                  <a:pos x="256" y="372"/>
                </a:cxn>
                <a:cxn ang="0">
                  <a:pos x="211" y="335"/>
                </a:cxn>
                <a:cxn ang="0">
                  <a:pos x="166" y="300"/>
                </a:cxn>
                <a:cxn ang="0">
                  <a:pos x="126" y="266"/>
                </a:cxn>
                <a:cxn ang="0">
                  <a:pos x="88" y="236"/>
                </a:cxn>
                <a:cxn ang="0">
                  <a:pos x="56" y="210"/>
                </a:cxn>
                <a:cxn ang="0">
                  <a:pos x="29" y="190"/>
                </a:cxn>
                <a:cxn ang="0">
                  <a:pos x="9" y="174"/>
                </a:cxn>
                <a:cxn ang="0">
                  <a:pos x="0" y="164"/>
                </a:cxn>
                <a:cxn ang="0">
                  <a:pos x="456" y="0"/>
                </a:cxn>
                <a:cxn ang="0">
                  <a:pos x="857" y="247"/>
                </a:cxn>
                <a:cxn ang="0">
                  <a:pos x="854" y="252"/>
                </a:cxn>
                <a:cxn ang="0">
                  <a:pos x="846" y="266"/>
                </a:cxn>
                <a:cxn ang="0">
                  <a:pos x="835" y="289"/>
                </a:cxn>
                <a:cxn ang="0">
                  <a:pos x="819" y="317"/>
                </a:cxn>
                <a:cxn ang="0">
                  <a:pos x="798" y="351"/>
                </a:cxn>
                <a:cxn ang="0">
                  <a:pos x="777" y="389"/>
                </a:cxn>
                <a:cxn ang="0">
                  <a:pos x="753" y="431"/>
                </a:cxn>
                <a:cxn ang="0">
                  <a:pos x="728" y="474"/>
                </a:cxn>
                <a:cxn ang="0">
                  <a:pos x="702" y="518"/>
                </a:cxn>
                <a:cxn ang="0">
                  <a:pos x="677" y="562"/>
                </a:cxn>
                <a:cxn ang="0">
                  <a:pos x="651" y="603"/>
                </a:cxn>
                <a:cxn ang="0">
                  <a:pos x="627" y="641"/>
                </a:cxn>
                <a:cxn ang="0">
                  <a:pos x="605" y="675"/>
                </a:cxn>
                <a:cxn ang="0">
                  <a:pos x="585" y="704"/>
                </a:cxn>
                <a:cxn ang="0">
                  <a:pos x="569" y="726"/>
                </a:cxn>
                <a:cxn ang="0">
                  <a:pos x="557" y="740"/>
                </a:cxn>
                <a:cxn ang="0">
                  <a:pos x="534" y="760"/>
                </a:cxn>
                <a:cxn ang="0">
                  <a:pos x="512" y="776"/>
                </a:cxn>
                <a:cxn ang="0">
                  <a:pos x="489" y="790"/>
                </a:cxn>
                <a:cxn ang="0">
                  <a:pos x="469" y="799"/>
                </a:cxn>
                <a:cxn ang="0">
                  <a:pos x="446" y="804"/>
                </a:cxn>
                <a:cxn ang="0">
                  <a:pos x="429" y="804"/>
                </a:cxn>
                <a:cxn ang="0">
                  <a:pos x="411" y="796"/>
                </a:cxn>
                <a:cxn ang="0">
                  <a:pos x="398" y="782"/>
                </a:cxn>
              </a:cxnLst>
              <a:rect l="0" t="0" r="r" b="b"/>
              <a:pathLst>
                <a:path w="857" h="804">
                  <a:moveTo>
                    <a:pt x="398" y="782"/>
                  </a:moveTo>
                  <a:lnTo>
                    <a:pt x="393" y="763"/>
                  </a:lnTo>
                  <a:lnTo>
                    <a:pt x="393" y="739"/>
                  </a:lnTo>
                  <a:lnTo>
                    <a:pt x="398" y="708"/>
                  </a:lnTo>
                  <a:lnTo>
                    <a:pt x="408" y="678"/>
                  </a:lnTo>
                  <a:lnTo>
                    <a:pt x="409" y="680"/>
                  </a:lnTo>
                  <a:lnTo>
                    <a:pt x="414" y="685"/>
                  </a:lnTo>
                  <a:lnTo>
                    <a:pt x="419" y="692"/>
                  </a:lnTo>
                  <a:lnTo>
                    <a:pt x="427" y="700"/>
                  </a:lnTo>
                  <a:lnTo>
                    <a:pt x="435" y="710"/>
                  </a:lnTo>
                  <a:lnTo>
                    <a:pt x="445" y="718"/>
                  </a:lnTo>
                  <a:lnTo>
                    <a:pt x="453" y="726"/>
                  </a:lnTo>
                  <a:lnTo>
                    <a:pt x="459" y="732"/>
                  </a:lnTo>
                  <a:lnTo>
                    <a:pt x="481" y="737"/>
                  </a:lnTo>
                  <a:lnTo>
                    <a:pt x="502" y="729"/>
                  </a:lnTo>
                  <a:lnTo>
                    <a:pt x="520" y="710"/>
                  </a:lnTo>
                  <a:lnTo>
                    <a:pt x="533" y="685"/>
                  </a:lnTo>
                  <a:lnTo>
                    <a:pt x="542" y="657"/>
                  </a:lnTo>
                  <a:lnTo>
                    <a:pt x="545" y="629"/>
                  </a:lnTo>
                  <a:lnTo>
                    <a:pt x="541" y="605"/>
                  </a:lnTo>
                  <a:lnTo>
                    <a:pt x="529" y="589"/>
                  </a:lnTo>
                  <a:lnTo>
                    <a:pt x="515" y="578"/>
                  </a:lnTo>
                  <a:lnTo>
                    <a:pt x="493" y="560"/>
                  </a:lnTo>
                  <a:lnTo>
                    <a:pt x="464" y="536"/>
                  </a:lnTo>
                  <a:lnTo>
                    <a:pt x="429" y="509"/>
                  </a:lnTo>
                  <a:lnTo>
                    <a:pt x="389" y="477"/>
                  </a:lnTo>
                  <a:lnTo>
                    <a:pt x="347" y="443"/>
                  </a:lnTo>
                  <a:lnTo>
                    <a:pt x="302" y="408"/>
                  </a:lnTo>
                  <a:lnTo>
                    <a:pt x="256" y="372"/>
                  </a:lnTo>
                  <a:lnTo>
                    <a:pt x="211" y="335"/>
                  </a:lnTo>
                  <a:lnTo>
                    <a:pt x="166" y="300"/>
                  </a:lnTo>
                  <a:lnTo>
                    <a:pt x="126" y="266"/>
                  </a:lnTo>
                  <a:lnTo>
                    <a:pt x="88" y="236"/>
                  </a:lnTo>
                  <a:lnTo>
                    <a:pt x="56" y="210"/>
                  </a:lnTo>
                  <a:lnTo>
                    <a:pt x="29" y="190"/>
                  </a:lnTo>
                  <a:lnTo>
                    <a:pt x="9" y="174"/>
                  </a:lnTo>
                  <a:lnTo>
                    <a:pt x="0" y="164"/>
                  </a:lnTo>
                  <a:lnTo>
                    <a:pt x="456" y="0"/>
                  </a:lnTo>
                  <a:lnTo>
                    <a:pt x="857" y="247"/>
                  </a:lnTo>
                  <a:lnTo>
                    <a:pt x="854" y="252"/>
                  </a:lnTo>
                  <a:lnTo>
                    <a:pt x="846" y="266"/>
                  </a:lnTo>
                  <a:lnTo>
                    <a:pt x="835" y="289"/>
                  </a:lnTo>
                  <a:lnTo>
                    <a:pt x="819" y="317"/>
                  </a:lnTo>
                  <a:lnTo>
                    <a:pt x="798" y="351"/>
                  </a:lnTo>
                  <a:lnTo>
                    <a:pt x="777" y="389"/>
                  </a:lnTo>
                  <a:lnTo>
                    <a:pt x="753" y="431"/>
                  </a:lnTo>
                  <a:lnTo>
                    <a:pt x="728" y="474"/>
                  </a:lnTo>
                  <a:lnTo>
                    <a:pt x="702" y="518"/>
                  </a:lnTo>
                  <a:lnTo>
                    <a:pt x="677" y="562"/>
                  </a:lnTo>
                  <a:lnTo>
                    <a:pt x="651" y="603"/>
                  </a:lnTo>
                  <a:lnTo>
                    <a:pt x="627" y="641"/>
                  </a:lnTo>
                  <a:lnTo>
                    <a:pt x="605" y="675"/>
                  </a:lnTo>
                  <a:lnTo>
                    <a:pt x="585" y="704"/>
                  </a:lnTo>
                  <a:lnTo>
                    <a:pt x="569" y="726"/>
                  </a:lnTo>
                  <a:lnTo>
                    <a:pt x="557" y="740"/>
                  </a:lnTo>
                  <a:lnTo>
                    <a:pt x="534" y="760"/>
                  </a:lnTo>
                  <a:lnTo>
                    <a:pt x="512" y="776"/>
                  </a:lnTo>
                  <a:lnTo>
                    <a:pt x="489" y="790"/>
                  </a:lnTo>
                  <a:lnTo>
                    <a:pt x="469" y="799"/>
                  </a:lnTo>
                  <a:lnTo>
                    <a:pt x="446" y="804"/>
                  </a:lnTo>
                  <a:lnTo>
                    <a:pt x="429" y="804"/>
                  </a:lnTo>
                  <a:lnTo>
                    <a:pt x="411" y="796"/>
                  </a:lnTo>
                  <a:lnTo>
                    <a:pt x="398" y="782"/>
                  </a:lnTo>
                  <a:close/>
                </a:path>
              </a:pathLst>
            </a:custGeom>
            <a:solidFill>
              <a:srgbClr val="FFFFFF"/>
            </a:solidFill>
            <a:ln w="9525">
              <a:noFill/>
              <a:round/>
              <a:headEnd/>
              <a:tailEnd/>
            </a:ln>
          </p:spPr>
          <p:txBody>
            <a:bodyPr/>
            <a:lstStyle/>
            <a:p>
              <a:endParaRPr lang="en-GB"/>
            </a:p>
          </p:txBody>
        </p:sp>
        <p:sp>
          <p:nvSpPr>
            <p:cNvPr id="366626" name="Freeform 34"/>
            <p:cNvSpPr>
              <a:spLocks/>
            </p:cNvSpPr>
            <p:nvPr/>
          </p:nvSpPr>
          <p:spPr bwMode="auto">
            <a:xfrm>
              <a:off x="2309" y="3481"/>
              <a:ext cx="857" cy="804"/>
            </a:xfrm>
            <a:custGeom>
              <a:avLst/>
              <a:gdLst/>
              <a:ahLst/>
              <a:cxnLst>
                <a:cxn ang="0">
                  <a:pos x="398" y="782"/>
                </a:cxn>
                <a:cxn ang="0">
                  <a:pos x="393" y="739"/>
                </a:cxn>
                <a:cxn ang="0">
                  <a:pos x="408" y="678"/>
                </a:cxn>
                <a:cxn ang="0">
                  <a:pos x="409" y="680"/>
                </a:cxn>
                <a:cxn ang="0">
                  <a:pos x="419" y="692"/>
                </a:cxn>
                <a:cxn ang="0">
                  <a:pos x="435" y="710"/>
                </a:cxn>
                <a:cxn ang="0">
                  <a:pos x="453" y="726"/>
                </a:cxn>
                <a:cxn ang="0">
                  <a:pos x="459" y="732"/>
                </a:cxn>
                <a:cxn ang="0">
                  <a:pos x="502" y="729"/>
                </a:cxn>
                <a:cxn ang="0">
                  <a:pos x="533" y="685"/>
                </a:cxn>
                <a:cxn ang="0">
                  <a:pos x="545" y="629"/>
                </a:cxn>
                <a:cxn ang="0">
                  <a:pos x="529" y="589"/>
                </a:cxn>
                <a:cxn ang="0">
                  <a:pos x="515" y="578"/>
                </a:cxn>
                <a:cxn ang="0">
                  <a:pos x="464" y="536"/>
                </a:cxn>
                <a:cxn ang="0">
                  <a:pos x="389" y="477"/>
                </a:cxn>
                <a:cxn ang="0">
                  <a:pos x="302" y="408"/>
                </a:cxn>
                <a:cxn ang="0">
                  <a:pos x="211" y="335"/>
                </a:cxn>
                <a:cxn ang="0">
                  <a:pos x="126" y="266"/>
                </a:cxn>
                <a:cxn ang="0">
                  <a:pos x="56" y="210"/>
                </a:cxn>
                <a:cxn ang="0">
                  <a:pos x="9" y="174"/>
                </a:cxn>
                <a:cxn ang="0">
                  <a:pos x="456" y="0"/>
                </a:cxn>
                <a:cxn ang="0">
                  <a:pos x="857" y="247"/>
                </a:cxn>
                <a:cxn ang="0">
                  <a:pos x="846" y="266"/>
                </a:cxn>
                <a:cxn ang="0">
                  <a:pos x="819" y="317"/>
                </a:cxn>
                <a:cxn ang="0">
                  <a:pos x="777" y="389"/>
                </a:cxn>
                <a:cxn ang="0">
                  <a:pos x="728" y="474"/>
                </a:cxn>
                <a:cxn ang="0">
                  <a:pos x="677" y="562"/>
                </a:cxn>
                <a:cxn ang="0">
                  <a:pos x="627" y="641"/>
                </a:cxn>
                <a:cxn ang="0">
                  <a:pos x="585" y="704"/>
                </a:cxn>
                <a:cxn ang="0">
                  <a:pos x="557" y="740"/>
                </a:cxn>
                <a:cxn ang="0">
                  <a:pos x="534" y="760"/>
                </a:cxn>
                <a:cxn ang="0">
                  <a:pos x="489" y="790"/>
                </a:cxn>
                <a:cxn ang="0">
                  <a:pos x="446" y="804"/>
                </a:cxn>
                <a:cxn ang="0">
                  <a:pos x="411" y="796"/>
                </a:cxn>
              </a:cxnLst>
              <a:rect l="0" t="0" r="r" b="b"/>
              <a:pathLst>
                <a:path w="857" h="804">
                  <a:moveTo>
                    <a:pt x="398" y="782"/>
                  </a:moveTo>
                  <a:lnTo>
                    <a:pt x="398" y="782"/>
                  </a:lnTo>
                  <a:lnTo>
                    <a:pt x="393" y="763"/>
                  </a:lnTo>
                  <a:lnTo>
                    <a:pt x="393" y="739"/>
                  </a:lnTo>
                  <a:lnTo>
                    <a:pt x="398" y="708"/>
                  </a:lnTo>
                  <a:lnTo>
                    <a:pt x="408" y="678"/>
                  </a:lnTo>
                  <a:lnTo>
                    <a:pt x="408" y="678"/>
                  </a:lnTo>
                  <a:lnTo>
                    <a:pt x="409" y="680"/>
                  </a:lnTo>
                  <a:lnTo>
                    <a:pt x="414" y="685"/>
                  </a:lnTo>
                  <a:lnTo>
                    <a:pt x="419" y="692"/>
                  </a:lnTo>
                  <a:lnTo>
                    <a:pt x="427" y="700"/>
                  </a:lnTo>
                  <a:lnTo>
                    <a:pt x="435" y="710"/>
                  </a:lnTo>
                  <a:lnTo>
                    <a:pt x="445" y="718"/>
                  </a:lnTo>
                  <a:lnTo>
                    <a:pt x="453" y="726"/>
                  </a:lnTo>
                  <a:lnTo>
                    <a:pt x="459" y="732"/>
                  </a:lnTo>
                  <a:lnTo>
                    <a:pt x="459" y="732"/>
                  </a:lnTo>
                  <a:lnTo>
                    <a:pt x="481" y="737"/>
                  </a:lnTo>
                  <a:lnTo>
                    <a:pt x="502" y="729"/>
                  </a:lnTo>
                  <a:lnTo>
                    <a:pt x="520" y="710"/>
                  </a:lnTo>
                  <a:lnTo>
                    <a:pt x="533" y="685"/>
                  </a:lnTo>
                  <a:lnTo>
                    <a:pt x="542" y="657"/>
                  </a:lnTo>
                  <a:lnTo>
                    <a:pt x="545" y="629"/>
                  </a:lnTo>
                  <a:lnTo>
                    <a:pt x="541" y="605"/>
                  </a:lnTo>
                  <a:lnTo>
                    <a:pt x="529" y="589"/>
                  </a:lnTo>
                  <a:lnTo>
                    <a:pt x="529" y="589"/>
                  </a:lnTo>
                  <a:lnTo>
                    <a:pt x="515" y="578"/>
                  </a:lnTo>
                  <a:lnTo>
                    <a:pt x="493" y="560"/>
                  </a:lnTo>
                  <a:lnTo>
                    <a:pt x="464" y="536"/>
                  </a:lnTo>
                  <a:lnTo>
                    <a:pt x="429" y="509"/>
                  </a:lnTo>
                  <a:lnTo>
                    <a:pt x="389" y="477"/>
                  </a:lnTo>
                  <a:lnTo>
                    <a:pt x="347" y="443"/>
                  </a:lnTo>
                  <a:lnTo>
                    <a:pt x="302" y="408"/>
                  </a:lnTo>
                  <a:lnTo>
                    <a:pt x="256" y="372"/>
                  </a:lnTo>
                  <a:lnTo>
                    <a:pt x="211" y="335"/>
                  </a:lnTo>
                  <a:lnTo>
                    <a:pt x="166" y="300"/>
                  </a:lnTo>
                  <a:lnTo>
                    <a:pt x="126" y="266"/>
                  </a:lnTo>
                  <a:lnTo>
                    <a:pt x="88" y="236"/>
                  </a:lnTo>
                  <a:lnTo>
                    <a:pt x="56" y="210"/>
                  </a:lnTo>
                  <a:lnTo>
                    <a:pt x="29" y="190"/>
                  </a:lnTo>
                  <a:lnTo>
                    <a:pt x="9" y="174"/>
                  </a:lnTo>
                  <a:lnTo>
                    <a:pt x="0" y="164"/>
                  </a:lnTo>
                  <a:lnTo>
                    <a:pt x="456" y="0"/>
                  </a:lnTo>
                  <a:lnTo>
                    <a:pt x="857" y="247"/>
                  </a:lnTo>
                  <a:lnTo>
                    <a:pt x="857" y="247"/>
                  </a:lnTo>
                  <a:lnTo>
                    <a:pt x="854" y="252"/>
                  </a:lnTo>
                  <a:lnTo>
                    <a:pt x="846" y="266"/>
                  </a:lnTo>
                  <a:lnTo>
                    <a:pt x="835" y="289"/>
                  </a:lnTo>
                  <a:lnTo>
                    <a:pt x="819" y="317"/>
                  </a:lnTo>
                  <a:lnTo>
                    <a:pt x="798" y="351"/>
                  </a:lnTo>
                  <a:lnTo>
                    <a:pt x="777" y="389"/>
                  </a:lnTo>
                  <a:lnTo>
                    <a:pt x="753" y="431"/>
                  </a:lnTo>
                  <a:lnTo>
                    <a:pt x="728" y="474"/>
                  </a:lnTo>
                  <a:lnTo>
                    <a:pt x="702" y="518"/>
                  </a:lnTo>
                  <a:lnTo>
                    <a:pt x="677" y="562"/>
                  </a:lnTo>
                  <a:lnTo>
                    <a:pt x="651" y="603"/>
                  </a:lnTo>
                  <a:lnTo>
                    <a:pt x="627" y="641"/>
                  </a:lnTo>
                  <a:lnTo>
                    <a:pt x="605" y="675"/>
                  </a:lnTo>
                  <a:lnTo>
                    <a:pt x="585" y="704"/>
                  </a:lnTo>
                  <a:lnTo>
                    <a:pt x="569" y="726"/>
                  </a:lnTo>
                  <a:lnTo>
                    <a:pt x="557" y="740"/>
                  </a:lnTo>
                  <a:lnTo>
                    <a:pt x="557" y="740"/>
                  </a:lnTo>
                  <a:lnTo>
                    <a:pt x="534" y="760"/>
                  </a:lnTo>
                  <a:lnTo>
                    <a:pt x="512" y="776"/>
                  </a:lnTo>
                  <a:lnTo>
                    <a:pt x="489" y="790"/>
                  </a:lnTo>
                  <a:lnTo>
                    <a:pt x="469" y="799"/>
                  </a:lnTo>
                  <a:lnTo>
                    <a:pt x="446" y="804"/>
                  </a:lnTo>
                  <a:lnTo>
                    <a:pt x="429" y="804"/>
                  </a:lnTo>
                  <a:lnTo>
                    <a:pt x="411" y="796"/>
                  </a:lnTo>
                  <a:lnTo>
                    <a:pt x="398" y="782"/>
                  </a:lnTo>
                </a:path>
              </a:pathLst>
            </a:custGeom>
            <a:noFill/>
            <a:ln w="0">
              <a:solidFill>
                <a:srgbClr val="000000"/>
              </a:solidFill>
              <a:prstDash val="solid"/>
              <a:round/>
              <a:headEnd/>
              <a:tailEnd/>
            </a:ln>
          </p:spPr>
          <p:txBody>
            <a:bodyPr/>
            <a:lstStyle/>
            <a:p>
              <a:endParaRPr lang="en-GB"/>
            </a:p>
          </p:txBody>
        </p:sp>
        <p:sp>
          <p:nvSpPr>
            <p:cNvPr id="366627" name="Freeform 35"/>
            <p:cNvSpPr>
              <a:spLocks/>
            </p:cNvSpPr>
            <p:nvPr/>
          </p:nvSpPr>
          <p:spPr bwMode="auto">
            <a:xfrm>
              <a:off x="2397" y="3618"/>
              <a:ext cx="294" cy="89"/>
            </a:xfrm>
            <a:custGeom>
              <a:avLst/>
              <a:gdLst/>
              <a:ahLst/>
              <a:cxnLst>
                <a:cxn ang="0">
                  <a:pos x="45" y="45"/>
                </a:cxn>
                <a:cxn ang="0">
                  <a:pos x="46" y="56"/>
                </a:cxn>
                <a:cxn ang="0">
                  <a:pos x="53" y="65"/>
                </a:cxn>
                <a:cxn ang="0">
                  <a:pos x="62" y="72"/>
                </a:cxn>
                <a:cxn ang="0">
                  <a:pos x="73" y="73"/>
                </a:cxn>
                <a:cxn ang="0">
                  <a:pos x="83" y="72"/>
                </a:cxn>
                <a:cxn ang="0">
                  <a:pos x="93" y="65"/>
                </a:cxn>
                <a:cxn ang="0">
                  <a:pos x="99" y="59"/>
                </a:cxn>
                <a:cxn ang="0">
                  <a:pos x="102" y="49"/>
                </a:cxn>
                <a:cxn ang="0">
                  <a:pos x="294" y="84"/>
                </a:cxn>
                <a:cxn ang="0">
                  <a:pos x="110" y="70"/>
                </a:cxn>
                <a:cxn ang="0">
                  <a:pos x="104" y="78"/>
                </a:cxn>
                <a:cxn ang="0">
                  <a:pos x="94" y="84"/>
                </a:cxn>
                <a:cxn ang="0">
                  <a:pos x="85" y="88"/>
                </a:cxn>
                <a:cxn ang="0">
                  <a:pos x="73" y="89"/>
                </a:cxn>
                <a:cxn ang="0">
                  <a:pos x="59" y="86"/>
                </a:cxn>
                <a:cxn ang="0">
                  <a:pos x="46" y="78"/>
                </a:cxn>
                <a:cxn ang="0">
                  <a:pos x="37" y="67"/>
                </a:cxn>
                <a:cxn ang="0">
                  <a:pos x="30" y="53"/>
                </a:cxn>
                <a:cxn ang="0">
                  <a:pos x="30" y="53"/>
                </a:cxn>
                <a:cxn ang="0">
                  <a:pos x="0" y="53"/>
                </a:cxn>
                <a:cxn ang="0">
                  <a:pos x="0" y="35"/>
                </a:cxn>
                <a:cxn ang="0">
                  <a:pos x="30" y="35"/>
                </a:cxn>
                <a:cxn ang="0">
                  <a:pos x="30" y="35"/>
                </a:cxn>
                <a:cxn ang="0">
                  <a:pos x="37" y="21"/>
                </a:cxn>
                <a:cxn ang="0">
                  <a:pos x="46" y="9"/>
                </a:cxn>
                <a:cxn ang="0">
                  <a:pos x="59" y="3"/>
                </a:cxn>
                <a:cxn ang="0">
                  <a:pos x="73" y="0"/>
                </a:cxn>
                <a:cxn ang="0">
                  <a:pos x="85" y="1"/>
                </a:cxn>
                <a:cxn ang="0">
                  <a:pos x="94" y="5"/>
                </a:cxn>
                <a:cxn ang="0">
                  <a:pos x="104" y="9"/>
                </a:cxn>
                <a:cxn ang="0">
                  <a:pos x="110" y="17"/>
                </a:cxn>
                <a:cxn ang="0">
                  <a:pos x="294" y="5"/>
                </a:cxn>
                <a:cxn ang="0">
                  <a:pos x="102" y="40"/>
                </a:cxn>
                <a:cxn ang="0">
                  <a:pos x="99" y="30"/>
                </a:cxn>
                <a:cxn ang="0">
                  <a:pos x="93" y="22"/>
                </a:cxn>
                <a:cxn ang="0">
                  <a:pos x="83" y="17"/>
                </a:cxn>
                <a:cxn ang="0">
                  <a:pos x="73" y="16"/>
                </a:cxn>
                <a:cxn ang="0">
                  <a:pos x="62" y="17"/>
                </a:cxn>
                <a:cxn ang="0">
                  <a:pos x="53" y="24"/>
                </a:cxn>
                <a:cxn ang="0">
                  <a:pos x="46" y="33"/>
                </a:cxn>
                <a:cxn ang="0">
                  <a:pos x="45" y="45"/>
                </a:cxn>
              </a:cxnLst>
              <a:rect l="0" t="0" r="r" b="b"/>
              <a:pathLst>
                <a:path w="294" h="89">
                  <a:moveTo>
                    <a:pt x="45" y="45"/>
                  </a:moveTo>
                  <a:lnTo>
                    <a:pt x="46" y="56"/>
                  </a:lnTo>
                  <a:lnTo>
                    <a:pt x="53" y="65"/>
                  </a:lnTo>
                  <a:lnTo>
                    <a:pt x="62" y="72"/>
                  </a:lnTo>
                  <a:lnTo>
                    <a:pt x="73" y="73"/>
                  </a:lnTo>
                  <a:lnTo>
                    <a:pt x="83" y="72"/>
                  </a:lnTo>
                  <a:lnTo>
                    <a:pt x="93" y="65"/>
                  </a:lnTo>
                  <a:lnTo>
                    <a:pt x="99" y="59"/>
                  </a:lnTo>
                  <a:lnTo>
                    <a:pt x="102" y="49"/>
                  </a:lnTo>
                  <a:lnTo>
                    <a:pt x="294" y="84"/>
                  </a:lnTo>
                  <a:lnTo>
                    <a:pt x="110" y="70"/>
                  </a:lnTo>
                  <a:lnTo>
                    <a:pt x="104" y="78"/>
                  </a:lnTo>
                  <a:lnTo>
                    <a:pt x="94" y="84"/>
                  </a:lnTo>
                  <a:lnTo>
                    <a:pt x="85" y="88"/>
                  </a:lnTo>
                  <a:lnTo>
                    <a:pt x="73" y="89"/>
                  </a:lnTo>
                  <a:lnTo>
                    <a:pt x="59" y="86"/>
                  </a:lnTo>
                  <a:lnTo>
                    <a:pt x="46" y="78"/>
                  </a:lnTo>
                  <a:lnTo>
                    <a:pt x="37" y="67"/>
                  </a:lnTo>
                  <a:lnTo>
                    <a:pt x="30" y="53"/>
                  </a:lnTo>
                  <a:lnTo>
                    <a:pt x="30" y="53"/>
                  </a:lnTo>
                  <a:lnTo>
                    <a:pt x="0" y="53"/>
                  </a:lnTo>
                  <a:lnTo>
                    <a:pt x="0" y="35"/>
                  </a:lnTo>
                  <a:lnTo>
                    <a:pt x="30" y="35"/>
                  </a:lnTo>
                  <a:lnTo>
                    <a:pt x="30" y="35"/>
                  </a:lnTo>
                  <a:lnTo>
                    <a:pt x="37" y="21"/>
                  </a:lnTo>
                  <a:lnTo>
                    <a:pt x="46" y="9"/>
                  </a:lnTo>
                  <a:lnTo>
                    <a:pt x="59" y="3"/>
                  </a:lnTo>
                  <a:lnTo>
                    <a:pt x="73" y="0"/>
                  </a:lnTo>
                  <a:lnTo>
                    <a:pt x="85" y="1"/>
                  </a:lnTo>
                  <a:lnTo>
                    <a:pt x="94" y="5"/>
                  </a:lnTo>
                  <a:lnTo>
                    <a:pt x="104" y="9"/>
                  </a:lnTo>
                  <a:lnTo>
                    <a:pt x="110" y="17"/>
                  </a:lnTo>
                  <a:lnTo>
                    <a:pt x="294" y="5"/>
                  </a:lnTo>
                  <a:lnTo>
                    <a:pt x="102" y="40"/>
                  </a:lnTo>
                  <a:lnTo>
                    <a:pt x="99" y="30"/>
                  </a:lnTo>
                  <a:lnTo>
                    <a:pt x="93" y="22"/>
                  </a:lnTo>
                  <a:lnTo>
                    <a:pt x="83" y="17"/>
                  </a:lnTo>
                  <a:lnTo>
                    <a:pt x="73" y="16"/>
                  </a:lnTo>
                  <a:lnTo>
                    <a:pt x="62" y="17"/>
                  </a:lnTo>
                  <a:lnTo>
                    <a:pt x="53" y="24"/>
                  </a:lnTo>
                  <a:lnTo>
                    <a:pt x="46" y="33"/>
                  </a:lnTo>
                  <a:lnTo>
                    <a:pt x="45" y="45"/>
                  </a:lnTo>
                  <a:close/>
                </a:path>
              </a:pathLst>
            </a:custGeom>
            <a:solidFill>
              <a:srgbClr val="CCCCCC"/>
            </a:solidFill>
            <a:ln w="9525">
              <a:noFill/>
              <a:round/>
              <a:headEnd/>
              <a:tailEnd/>
            </a:ln>
          </p:spPr>
          <p:txBody>
            <a:bodyPr/>
            <a:lstStyle/>
            <a:p>
              <a:endParaRPr lang="en-GB"/>
            </a:p>
          </p:txBody>
        </p:sp>
        <p:sp>
          <p:nvSpPr>
            <p:cNvPr id="366628" name="Freeform 36"/>
            <p:cNvSpPr>
              <a:spLocks/>
            </p:cNvSpPr>
            <p:nvPr/>
          </p:nvSpPr>
          <p:spPr bwMode="auto">
            <a:xfrm>
              <a:off x="2397" y="3618"/>
              <a:ext cx="294" cy="89"/>
            </a:xfrm>
            <a:custGeom>
              <a:avLst/>
              <a:gdLst/>
              <a:ahLst/>
              <a:cxnLst>
                <a:cxn ang="0">
                  <a:pos x="45" y="45"/>
                </a:cxn>
                <a:cxn ang="0">
                  <a:pos x="45" y="45"/>
                </a:cxn>
                <a:cxn ang="0">
                  <a:pos x="46" y="56"/>
                </a:cxn>
                <a:cxn ang="0">
                  <a:pos x="53" y="65"/>
                </a:cxn>
                <a:cxn ang="0">
                  <a:pos x="62" y="72"/>
                </a:cxn>
                <a:cxn ang="0">
                  <a:pos x="73" y="73"/>
                </a:cxn>
                <a:cxn ang="0">
                  <a:pos x="73" y="73"/>
                </a:cxn>
                <a:cxn ang="0">
                  <a:pos x="83" y="72"/>
                </a:cxn>
                <a:cxn ang="0">
                  <a:pos x="93" y="65"/>
                </a:cxn>
                <a:cxn ang="0">
                  <a:pos x="99" y="59"/>
                </a:cxn>
                <a:cxn ang="0">
                  <a:pos x="102" y="49"/>
                </a:cxn>
                <a:cxn ang="0">
                  <a:pos x="294" y="84"/>
                </a:cxn>
                <a:cxn ang="0">
                  <a:pos x="110" y="70"/>
                </a:cxn>
                <a:cxn ang="0">
                  <a:pos x="110" y="70"/>
                </a:cxn>
                <a:cxn ang="0">
                  <a:pos x="104" y="78"/>
                </a:cxn>
                <a:cxn ang="0">
                  <a:pos x="94" y="84"/>
                </a:cxn>
                <a:cxn ang="0">
                  <a:pos x="85" y="88"/>
                </a:cxn>
                <a:cxn ang="0">
                  <a:pos x="73" y="89"/>
                </a:cxn>
                <a:cxn ang="0">
                  <a:pos x="73" y="89"/>
                </a:cxn>
                <a:cxn ang="0">
                  <a:pos x="59" y="86"/>
                </a:cxn>
                <a:cxn ang="0">
                  <a:pos x="46" y="78"/>
                </a:cxn>
                <a:cxn ang="0">
                  <a:pos x="37" y="67"/>
                </a:cxn>
                <a:cxn ang="0">
                  <a:pos x="30" y="53"/>
                </a:cxn>
                <a:cxn ang="0">
                  <a:pos x="30" y="53"/>
                </a:cxn>
                <a:cxn ang="0">
                  <a:pos x="0" y="53"/>
                </a:cxn>
                <a:cxn ang="0">
                  <a:pos x="0" y="35"/>
                </a:cxn>
                <a:cxn ang="0">
                  <a:pos x="30" y="35"/>
                </a:cxn>
                <a:cxn ang="0">
                  <a:pos x="30" y="35"/>
                </a:cxn>
                <a:cxn ang="0">
                  <a:pos x="30" y="35"/>
                </a:cxn>
                <a:cxn ang="0">
                  <a:pos x="37" y="21"/>
                </a:cxn>
                <a:cxn ang="0">
                  <a:pos x="46" y="9"/>
                </a:cxn>
                <a:cxn ang="0">
                  <a:pos x="59" y="3"/>
                </a:cxn>
                <a:cxn ang="0">
                  <a:pos x="73" y="0"/>
                </a:cxn>
                <a:cxn ang="0">
                  <a:pos x="73" y="0"/>
                </a:cxn>
                <a:cxn ang="0">
                  <a:pos x="85" y="1"/>
                </a:cxn>
                <a:cxn ang="0">
                  <a:pos x="94" y="5"/>
                </a:cxn>
                <a:cxn ang="0">
                  <a:pos x="104" y="9"/>
                </a:cxn>
                <a:cxn ang="0">
                  <a:pos x="110" y="17"/>
                </a:cxn>
                <a:cxn ang="0">
                  <a:pos x="294" y="5"/>
                </a:cxn>
                <a:cxn ang="0">
                  <a:pos x="102" y="40"/>
                </a:cxn>
                <a:cxn ang="0">
                  <a:pos x="102" y="40"/>
                </a:cxn>
                <a:cxn ang="0">
                  <a:pos x="99" y="30"/>
                </a:cxn>
                <a:cxn ang="0">
                  <a:pos x="93" y="22"/>
                </a:cxn>
                <a:cxn ang="0">
                  <a:pos x="83" y="17"/>
                </a:cxn>
                <a:cxn ang="0">
                  <a:pos x="73" y="16"/>
                </a:cxn>
                <a:cxn ang="0">
                  <a:pos x="73" y="16"/>
                </a:cxn>
                <a:cxn ang="0">
                  <a:pos x="62" y="17"/>
                </a:cxn>
                <a:cxn ang="0">
                  <a:pos x="53" y="24"/>
                </a:cxn>
                <a:cxn ang="0">
                  <a:pos x="46" y="33"/>
                </a:cxn>
                <a:cxn ang="0">
                  <a:pos x="45" y="45"/>
                </a:cxn>
              </a:cxnLst>
              <a:rect l="0" t="0" r="r" b="b"/>
              <a:pathLst>
                <a:path w="294" h="89">
                  <a:moveTo>
                    <a:pt x="45" y="45"/>
                  </a:moveTo>
                  <a:lnTo>
                    <a:pt x="45" y="45"/>
                  </a:lnTo>
                  <a:lnTo>
                    <a:pt x="46" y="56"/>
                  </a:lnTo>
                  <a:lnTo>
                    <a:pt x="53" y="65"/>
                  </a:lnTo>
                  <a:lnTo>
                    <a:pt x="62" y="72"/>
                  </a:lnTo>
                  <a:lnTo>
                    <a:pt x="73" y="73"/>
                  </a:lnTo>
                  <a:lnTo>
                    <a:pt x="73" y="73"/>
                  </a:lnTo>
                  <a:lnTo>
                    <a:pt x="83" y="72"/>
                  </a:lnTo>
                  <a:lnTo>
                    <a:pt x="93" y="65"/>
                  </a:lnTo>
                  <a:lnTo>
                    <a:pt x="99" y="59"/>
                  </a:lnTo>
                  <a:lnTo>
                    <a:pt x="102" y="49"/>
                  </a:lnTo>
                  <a:lnTo>
                    <a:pt x="294" y="84"/>
                  </a:lnTo>
                  <a:lnTo>
                    <a:pt x="110" y="70"/>
                  </a:lnTo>
                  <a:lnTo>
                    <a:pt x="110" y="70"/>
                  </a:lnTo>
                  <a:lnTo>
                    <a:pt x="104" y="78"/>
                  </a:lnTo>
                  <a:lnTo>
                    <a:pt x="94" y="84"/>
                  </a:lnTo>
                  <a:lnTo>
                    <a:pt x="85" y="88"/>
                  </a:lnTo>
                  <a:lnTo>
                    <a:pt x="73" y="89"/>
                  </a:lnTo>
                  <a:lnTo>
                    <a:pt x="73" y="89"/>
                  </a:lnTo>
                  <a:lnTo>
                    <a:pt x="59" y="86"/>
                  </a:lnTo>
                  <a:lnTo>
                    <a:pt x="46" y="78"/>
                  </a:lnTo>
                  <a:lnTo>
                    <a:pt x="37" y="67"/>
                  </a:lnTo>
                  <a:lnTo>
                    <a:pt x="30" y="53"/>
                  </a:lnTo>
                  <a:lnTo>
                    <a:pt x="30" y="53"/>
                  </a:lnTo>
                  <a:lnTo>
                    <a:pt x="0" y="53"/>
                  </a:lnTo>
                  <a:lnTo>
                    <a:pt x="0" y="35"/>
                  </a:lnTo>
                  <a:lnTo>
                    <a:pt x="30" y="35"/>
                  </a:lnTo>
                  <a:lnTo>
                    <a:pt x="30" y="35"/>
                  </a:lnTo>
                  <a:lnTo>
                    <a:pt x="30" y="35"/>
                  </a:lnTo>
                  <a:lnTo>
                    <a:pt x="37" y="21"/>
                  </a:lnTo>
                  <a:lnTo>
                    <a:pt x="46" y="9"/>
                  </a:lnTo>
                  <a:lnTo>
                    <a:pt x="59" y="3"/>
                  </a:lnTo>
                  <a:lnTo>
                    <a:pt x="73" y="0"/>
                  </a:lnTo>
                  <a:lnTo>
                    <a:pt x="73" y="0"/>
                  </a:lnTo>
                  <a:lnTo>
                    <a:pt x="85" y="1"/>
                  </a:lnTo>
                  <a:lnTo>
                    <a:pt x="94" y="5"/>
                  </a:lnTo>
                  <a:lnTo>
                    <a:pt x="104" y="9"/>
                  </a:lnTo>
                  <a:lnTo>
                    <a:pt x="110" y="17"/>
                  </a:lnTo>
                  <a:lnTo>
                    <a:pt x="294" y="5"/>
                  </a:lnTo>
                  <a:lnTo>
                    <a:pt x="102" y="40"/>
                  </a:lnTo>
                  <a:lnTo>
                    <a:pt x="102" y="40"/>
                  </a:lnTo>
                  <a:lnTo>
                    <a:pt x="99" y="30"/>
                  </a:lnTo>
                  <a:lnTo>
                    <a:pt x="93" y="22"/>
                  </a:lnTo>
                  <a:lnTo>
                    <a:pt x="83" y="17"/>
                  </a:lnTo>
                  <a:lnTo>
                    <a:pt x="73" y="16"/>
                  </a:lnTo>
                  <a:lnTo>
                    <a:pt x="73" y="16"/>
                  </a:lnTo>
                  <a:lnTo>
                    <a:pt x="62" y="17"/>
                  </a:lnTo>
                  <a:lnTo>
                    <a:pt x="53" y="24"/>
                  </a:lnTo>
                  <a:lnTo>
                    <a:pt x="46" y="33"/>
                  </a:lnTo>
                  <a:lnTo>
                    <a:pt x="45" y="45"/>
                  </a:lnTo>
                </a:path>
              </a:pathLst>
            </a:custGeom>
            <a:noFill/>
            <a:ln w="0">
              <a:solidFill>
                <a:srgbClr val="000000"/>
              </a:solidFill>
              <a:prstDash val="solid"/>
              <a:round/>
              <a:headEnd/>
              <a:tailEnd/>
            </a:ln>
          </p:spPr>
          <p:txBody>
            <a:bodyPr/>
            <a:lstStyle/>
            <a:p>
              <a:endParaRPr lang="en-GB"/>
            </a:p>
          </p:txBody>
        </p:sp>
        <p:sp>
          <p:nvSpPr>
            <p:cNvPr id="366629" name="Freeform 37"/>
            <p:cNvSpPr>
              <a:spLocks/>
            </p:cNvSpPr>
            <p:nvPr/>
          </p:nvSpPr>
          <p:spPr bwMode="auto">
            <a:xfrm>
              <a:off x="2968" y="3030"/>
              <a:ext cx="390" cy="438"/>
            </a:xfrm>
            <a:custGeom>
              <a:avLst/>
              <a:gdLst/>
              <a:ahLst/>
              <a:cxnLst>
                <a:cxn ang="0">
                  <a:pos x="64" y="11"/>
                </a:cxn>
                <a:cxn ang="0">
                  <a:pos x="37" y="26"/>
                </a:cxn>
                <a:cxn ang="0">
                  <a:pos x="18" y="47"/>
                </a:cxn>
                <a:cxn ang="0">
                  <a:pos x="5" y="72"/>
                </a:cxn>
                <a:cxn ang="0">
                  <a:pos x="0" y="98"/>
                </a:cxn>
                <a:cxn ang="0">
                  <a:pos x="0" y="125"/>
                </a:cxn>
                <a:cxn ang="0">
                  <a:pos x="3" y="150"/>
                </a:cxn>
                <a:cxn ang="0">
                  <a:pos x="11" y="173"/>
                </a:cxn>
                <a:cxn ang="0">
                  <a:pos x="19" y="190"/>
                </a:cxn>
                <a:cxn ang="0">
                  <a:pos x="27" y="229"/>
                </a:cxn>
                <a:cxn ang="0">
                  <a:pos x="21" y="280"/>
                </a:cxn>
                <a:cxn ang="0">
                  <a:pos x="16" y="332"/>
                </a:cxn>
                <a:cxn ang="0">
                  <a:pos x="26" y="377"/>
                </a:cxn>
                <a:cxn ang="0">
                  <a:pos x="37" y="395"/>
                </a:cxn>
                <a:cxn ang="0">
                  <a:pos x="51" y="411"/>
                </a:cxn>
                <a:cxn ang="0">
                  <a:pos x="70" y="425"/>
                </a:cxn>
                <a:cxn ang="0">
                  <a:pos x="94" y="435"/>
                </a:cxn>
                <a:cxn ang="0">
                  <a:pos x="125" y="438"/>
                </a:cxn>
                <a:cxn ang="0">
                  <a:pos x="162" y="433"/>
                </a:cxn>
                <a:cxn ang="0">
                  <a:pos x="205" y="420"/>
                </a:cxn>
                <a:cxn ang="0">
                  <a:pos x="258" y="398"/>
                </a:cxn>
                <a:cxn ang="0">
                  <a:pos x="307" y="371"/>
                </a:cxn>
                <a:cxn ang="0">
                  <a:pos x="344" y="345"/>
                </a:cxn>
                <a:cxn ang="0">
                  <a:pos x="370" y="321"/>
                </a:cxn>
                <a:cxn ang="0">
                  <a:pos x="384" y="299"/>
                </a:cxn>
                <a:cxn ang="0">
                  <a:pos x="390" y="277"/>
                </a:cxn>
                <a:cxn ang="0">
                  <a:pos x="390" y="257"/>
                </a:cxn>
                <a:cxn ang="0">
                  <a:pos x="386" y="237"/>
                </a:cxn>
                <a:cxn ang="0">
                  <a:pos x="376" y="219"/>
                </a:cxn>
                <a:cxn ang="0">
                  <a:pos x="363" y="201"/>
                </a:cxn>
                <a:cxn ang="0">
                  <a:pos x="346" y="184"/>
                </a:cxn>
                <a:cxn ang="0">
                  <a:pos x="326" y="166"/>
                </a:cxn>
                <a:cxn ang="0">
                  <a:pos x="306" y="149"/>
                </a:cxn>
                <a:cxn ang="0">
                  <a:pos x="285" y="133"/>
                </a:cxn>
                <a:cxn ang="0">
                  <a:pos x="264" y="117"/>
                </a:cxn>
                <a:cxn ang="0">
                  <a:pos x="248" y="99"/>
                </a:cxn>
                <a:cxn ang="0">
                  <a:pos x="234" y="83"/>
                </a:cxn>
                <a:cxn ang="0">
                  <a:pos x="221" y="66"/>
                </a:cxn>
                <a:cxn ang="0">
                  <a:pos x="208" y="48"/>
                </a:cxn>
                <a:cxn ang="0">
                  <a:pos x="194" y="31"/>
                </a:cxn>
                <a:cxn ang="0">
                  <a:pos x="176" y="16"/>
                </a:cxn>
                <a:cxn ang="0">
                  <a:pos x="154" y="7"/>
                </a:cxn>
                <a:cxn ang="0">
                  <a:pos x="130" y="0"/>
                </a:cxn>
                <a:cxn ang="0">
                  <a:pos x="99" y="2"/>
                </a:cxn>
                <a:cxn ang="0">
                  <a:pos x="64" y="11"/>
                </a:cxn>
              </a:cxnLst>
              <a:rect l="0" t="0" r="r" b="b"/>
              <a:pathLst>
                <a:path w="390" h="438">
                  <a:moveTo>
                    <a:pt x="64" y="11"/>
                  </a:moveTo>
                  <a:lnTo>
                    <a:pt x="37" y="26"/>
                  </a:lnTo>
                  <a:lnTo>
                    <a:pt x="18" y="47"/>
                  </a:lnTo>
                  <a:lnTo>
                    <a:pt x="5" y="72"/>
                  </a:lnTo>
                  <a:lnTo>
                    <a:pt x="0" y="98"/>
                  </a:lnTo>
                  <a:lnTo>
                    <a:pt x="0" y="125"/>
                  </a:lnTo>
                  <a:lnTo>
                    <a:pt x="3" y="150"/>
                  </a:lnTo>
                  <a:lnTo>
                    <a:pt x="11" y="173"/>
                  </a:lnTo>
                  <a:lnTo>
                    <a:pt x="19" y="190"/>
                  </a:lnTo>
                  <a:lnTo>
                    <a:pt x="27" y="229"/>
                  </a:lnTo>
                  <a:lnTo>
                    <a:pt x="21" y="280"/>
                  </a:lnTo>
                  <a:lnTo>
                    <a:pt x="16" y="332"/>
                  </a:lnTo>
                  <a:lnTo>
                    <a:pt x="26" y="377"/>
                  </a:lnTo>
                  <a:lnTo>
                    <a:pt x="37" y="395"/>
                  </a:lnTo>
                  <a:lnTo>
                    <a:pt x="51" y="411"/>
                  </a:lnTo>
                  <a:lnTo>
                    <a:pt x="70" y="425"/>
                  </a:lnTo>
                  <a:lnTo>
                    <a:pt x="94" y="435"/>
                  </a:lnTo>
                  <a:lnTo>
                    <a:pt x="125" y="438"/>
                  </a:lnTo>
                  <a:lnTo>
                    <a:pt x="162" y="433"/>
                  </a:lnTo>
                  <a:lnTo>
                    <a:pt x="205" y="420"/>
                  </a:lnTo>
                  <a:lnTo>
                    <a:pt x="258" y="398"/>
                  </a:lnTo>
                  <a:lnTo>
                    <a:pt x="307" y="371"/>
                  </a:lnTo>
                  <a:lnTo>
                    <a:pt x="344" y="345"/>
                  </a:lnTo>
                  <a:lnTo>
                    <a:pt x="370" y="321"/>
                  </a:lnTo>
                  <a:lnTo>
                    <a:pt x="384" y="299"/>
                  </a:lnTo>
                  <a:lnTo>
                    <a:pt x="390" y="277"/>
                  </a:lnTo>
                  <a:lnTo>
                    <a:pt x="390" y="257"/>
                  </a:lnTo>
                  <a:lnTo>
                    <a:pt x="386" y="237"/>
                  </a:lnTo>
                  <a:lnTo>
                    <a:pt x="376" y="219"/>
                  </a:lnTo>
                  <a:lnTo>
                    <a:pt x="363" y="201"/>
                  </a:lnTo>
                  <a:lnTo>
                    <a:pt x="346" y="184"/>
                  </a:lnTo>
                  <a:lnTo>
                    <a:pt x="326" y="166"/>
                  </a:lnTo>
                  <a:lnTo>
                    <a:pt x="306" y="149"/>
                  </a:lnTo>
                  <a:lnTo>
                    <a:pt x="285" y="133"/>
                  </a:lnTo>
                  <a:lnTo>
                    <a:pt x="264" y="117"/>
                  </a:lnTo>
                  <a:lnTo>
                    <a:pt x="248" y="99"/>
                  </a:lnTo>
                  <a:lnTo>
                    <a:pt x="234" y="83"/>
                  </a:lnTo>
                  <a:lnTo>
                    <a:pt x="221" y="66"/>
                  </a:lnTo>
                  <a:lnTo>
                    <a:pt x="208" y="48"/>
                  </a:lnTo>
                  <a:lnTo>
                    <a:pt x="194" y="31"/>
                  </a:lnTo>
                  <a:lnTo>
                    <a:pt x="176" y="16"/>
                  </a:lnTo>
                  <a:lnTo>
                    <a:pt x="154" y="7"/>
                  </a:lnTo>
                  <a:lnTo>
                    <a:pt x="130" y="0"/>
                  </a:lnTo>
                  <a:lnTo>
                    <a:pt x="99" y="2"/>
                  </a:lnTo>
                  <a:lnTo>
                    <a:pt x="64" y="11"/>
                  </a:lnTo>
                  <a:close/>
                </a:path>
              </a:pathLst>
            </a:custGeom>
            <a:solidFill>
              <a:srgbClr val="000000"/>
            </a:solidFill>
            <a:ln w="9525">
              <a:noFill/>
              <a:round/>
              <a:headEnd/>
              <a:tailEnd/>
            </a:ln>
          </p:spPr>
          <p:txBody>
            <a:bodyPr/>
            <a:lstStyle/>
            <a:p>
              <a:endParaRPr lang="en-GB"/>
            </a:p>
          </p:txBody>
        </p:sp>
        <p:sp>
          <p:nvSpPr>
            <p:cNvPr id="366630" name="Freeform 38"/>
            <p:cNvSpPr>
              <a:spLocks/>
            </p:cNvSpPr>
            <p:nvPr/>
          </p:nvSpPr>
          <p:spPr bwMode="auto">
            <a:xfrm>
              <a:off x="2968" y="3030"/>
              <a:ext cx="390" cy="438"/>
            </a:xfrm>
            <a:custGeom>
              <a:avLst/>
              <a:gdLst/>
              <a:ahLst/>
              <a:cxnLst>
                <a:cxn ang="0">
                  <a:pos x="64" y="11"/>
                </a:cxn>
                <a:cxn ang="0">
                  <a:pos x="64" y="11"/>
                </a:cxn>
                <a:cxn ang="0">
                  <a:pos x="37" y="26"/>
                </a:cxn>
                <a:cxn ang="0">
                  <a:pos x="18" y="47"/>
                </a:cxn>
                <a:cxn ang="0">
                  <a:pos x="5" y="72"/>
                </a:cxn>
                <a:cxn ang="0">
                  <a:pos x="0" y="98"/>
                </a:cxn>
                <a:cxn ang="0">
                  <a:pos x="0" y="125"/>
                </a:cxn>
                <a:cxn ang="0">
                  <a:pos x="3" y="150"/>
                </a:cxn>
                <a:cxn ang="0">
                  <a:pos x="11" y="173"/>
                </a:cxn>
                <a:cxn ang="0">
                  <a:pos x="19" y="190"/>
                </a:cxn>
                <a:cxn ang="0">
                  <a:pos x="19" y="190"/>
                </a:cxn>
                <a:cxn ang="0">
                  <a:pos x="27" y="229"/>
                </a:cxn>
                <a:cxn ang="0">
                  <a:pos x="21" y="280"/>
                </a:cxn>
                <a:cxn ang="0">
                  <a:pos x="16" y="332"/>
                </a:cxn>
                <a:cxn ang="0">
                  <a:pos x="26" y="377"/>
                </a:cxn>
                <a:cxn ang="0">
                  <a:pos x="26" y="377"/>
                </a:cxn>
                <a:cxn ang="0">
                  <a:pos x="37" y="395"/>
                </a:cxn>
                <a:cxn ang="0">
                  <a:pos x="51" y="411"/>
                </a:cxn>
                <a:cxn ang="0">
                  <a:pos x="70" y="425"/>
                </a:cxn>
                <a:cxn ang="0">
                  <a:pos x="94" y="435"/>
                </a:cxn>
                <a:cxn ang="0">
                  <a:pos x="125" y="438"/>
                </a:cxn>
                <a:cxn ang="0">
                  <a:pos x="162" y="433"/>
                </a:cxn>
                <a:cxn ang="0">
                  <a:pos x="205" y="420"/>
                </a:cxn>
                <a:cxn ang="0">
                  <a:pos x="258" y="398"/>
                </a:cxn>
                <a:cxn ang="0">
                  <a:pos x="258" y="398"/>
                </a:cxn>
                <a:cxn ang="0">
                  <a:pos x="307" y="371"/>
                </a:cxn>
                <a:cxn ang="0">
                  <a:pos x="344" y="345"/>
                </a:cxn>
                <a:cxn ang="0">
                  <a:pos x="370" y="321"/>
                </a:cxn>
                <a:cxn ang="0">
                  <a:pos x="384" y="299"/>
                </a:cxn>
                <a:cxn ang="0">
                  <a:pos x="390" y="277"/>
                </a:cxn>
                <a:cxn ang="0">
                  <a:pos x="390" y="257"/>
                </a:cxn>
                <a:cxn ang="0">
                  <a:pos x="386" y="237"/>
                </a:cxn>
                <a:cxn ang="0">
                  <a:pos x="376" y="219"/>
                </a:cxn>
                <a:cxn ang="0">
                  <a:pos x="376" y="219"/>
                </a:cxn>
                <a:cxn ang="0">
                  <a:pos x="363" y="201"/>
                </a:cxn>
                <a:cxn ang="0">
                  <a:pos x="346" y="184"/>
                </a:cxn>
                <a:cxn ang="0">
                  <a:pos x="326" y="166"/>
                </a:cxn>
                <a:cxn ang="0">
                  <a:pos x="306" y="149"/>
                </a:cxn>
                <a:cxn ang="0">
                  <a:pos x="285" y="133"/>
                </a:cxn>
                <a:cxn ang="0">
                  <a:pos x="264" y="117"/>
                </a:cxn>
                <a:cxn ang="0">
                  <a:pos x="248" y="99"/>
                </a:cxn>
                <a:cxn ang="0">
                  <a:pos x="234" y="83"/>
                </a:cxn>
                <a:cxn ang="0">
                  <a:pos x="234" y="83"/>
                </a:cxn>
                <a:cxn ang="0">
                  <a:pos x="221" y="66"/>
                </a:cxn>
                <a:cxn ang="0">
                  <a:pos x="208" y="48"/>
                </a:cxn>
                <a:cxn ang="0">
                  <a:pos x="194" y="31"/>
                </a:cxn>
                <a:cxn ang="0">
                  <a:pos x="176" y="16"/>
                </a:cxn>
                <a:cxn ang="0">
                  <a:pos x="154" y="7"/>
                </a:cxn>
                <a:cxn ang="0">
                  <a:pos x="130" y="0"/>
                </a:cxn>
                <a:cxn ang="0">
                  <a:pos x="99" y="2"/>
                </a:cxn>
                <a:cxn ang="0">
                  <a:pos x="64" y="11"/>
                </a:cxn>
              </a:cxnLst>
              <a:rect l="0" t="0" r="r" b="b"/>
              <a:pathLst>
                <a:path w="390" h="438">
                  <a:moveTo>
                    <a:pt x="64" y="11"/>
                  </a:moveTo>
                  <a:lnTo>
                    <a:pt x="64" y="11"/>
                  </a:lnTo>
                  <a:lnTo>
                    <a:pt x="37" y="26"/>
                  </a:lnTo>
                  <a:lnTo>
                    <a:pt x="18" y="47"/>
                  </a:lnTo>
                  <a:lnTo>
                    <a:pt x="5" y="72"/>
                  </a:lnTo>
                  <a:lnTo>
                    <a:pt x="0" y="98"/>
                  </a:lnTo>
                  <a:lnTo>
                    <a:pt x="0" y="125"/>
                  </a:lnTo>
                  <a:lnTo>
                    <a:pt x="3" y="150"/>
                  </a:lnTo>
                  <a:lnTo>
                    <a:pt x="11" y="173"/>
                  </a:lnTo>
                  <a:lnTo>
                    <a:pt x="19" y="190"/>
                  </a:lnTo>
                  <a:lnTo>
                    <a:pt x="19" y="190"/>
                  </a:lnTo>
                  <a:lnTo>
                    <a:pt x="27" y="229"/>
                  </a:lnTo>
                  <a:lnTo>
                    <a:pt x="21" y="280"/>
                  </a:lnTo>
                  <a:lnTo>
                    <a:pt x="16" y="332"/>
                  </a:lnTo>
                  <a:lnTo>
                    <a:pt x="26" y="377"/>
                  </a:lnTo>
                  <a:lnTo>
                    <a:pt x="26" y="377"/>
                  </a:lnTo>
                  <a:lnTo>
                    <a:pt x="37" y="395"/>
                  </a:lnTo>
                  <a:lnTo>
                    <a:pt x="51" y="411"/>
                  </a:lnTo>
                  <a:lnTo>
                    <a:pt x="70" y="425"/>
                  </a:lnTo>
                  <a:lnTo>
                    <a:pt x="94" y="435"/>
                  </a:lnTo>
                  <a:lnTo>
                    <a:pt x="125" y="438"/>
                  </a:lnTo>
                  <a:lnTo>
                    <a:pt x="162" y="433"/>
                  </a:lnTo>
                  <a:lnTo>
                    <a:pt x="205" y="420"/>
                  </a:lnTo>
                  <a:lnTo>
                    <a:pt x="258" y="398"/>
                  </a:lnTo>
                  <a:lnTo>
                    <a:pt x="258" y="398"/>
                  </a:lnTo>
                  <a:lnTo>
                    <a:pt x="307" y="371"/>
                  </a:lnTo>
                  <a:lnTo>
                    <a:pt x="344" y="345"/>
                  </a:lnTo>
                  <a:lnTo>
                    <a:pt x="370" y="321"/>
                  </a:lnTo>
                  <a:lnTo>
                    <a:pt x="384" y="299"/>
                  </a:lnTo>
                  <a:lnTo>
                    <a:pt x="390" y="277"/>
                  </a:lnTo>
                  <a:lnTo>
                    <a:pt x="390" y="257"/>
                  </a:lnTo>
                  <a:lnTo>
                    <a:pt x="386" y="237"/>
                  </a:lnTo>
                  <a:lnTo>
                    <a:pt x="376" y="219"/>
                  </a:lnTo>
                  <a:lnTo>
                    <a:pt x="376" y="219"/>
                  </a:lnTo>
                  <a:lnTo>
                    <a:pt x="363" y="201"/>
                  </a:lnTo>
                  <a:lnTo>
                    <a:pt x="346" y="184"/>
                  </a:lnTo>
                  <a:lnTo>
                    <a:pt x="326" y="166"/>
                  </a:lnTo>
                  <a:lnTo>
                    <a:pt x="306" y="149"/>
                  </a:lnTo>
                  <a:lnTo>
                    <a:pt x="285" y="133"/>
                  </a:lnTo>
                  <a:lnTo>
                    <a:pt x="264" y="117"/>
                  </a:lnTo>
                  <a:lnTo>
                    <a:pt x="248" y="99"/>
                  </a:lnTo>
                  <a:lnTo>
                    <a:pt x="234" y="83"/>
                  </a:lnTo>
                  <a:lnTo>
                    <a:pt x="234" y="83"/>
                  </a:lnTo>
                  <a:lnTo>
                    <a:pt x="221" y="66"/>
                  </a:lnTo>
                  <a:lnTo>
                    <a:pt x="208" y="48"/>
                  </a:lnTo>
                  <a:lnTo>
                    <a:pt x="194" y="31"/>
                  </a:lnTo>
                  <a:lnTo>
                    <a:pt x="176" y="16"/>
                  </a:lnTo>
                  <a:lnTo>
                    <a:pt x="154" y="7"/>
                  </a:lnTo>
                  <a:lnTo>
                    <a:pt x="130" y="0"/>
                  </a:lnTo>
                  <a:lnTo>
                    <a:pt x="99" y="2"/>
                  </a:lnTo>
                  <a:lnTo>
                    <a:pt x="64" y="11"/>
                  </a:lnTo>
                </a:path>
              </a:pathLst>
            </a:custGeom>
            <a:noFill/>
            <a:ln w="0">
              <a:solidFill>
                <a:srgbClr val="000000"/>
              </a:solidFill>
              <a:prstDash val="solid"/>
              <a:round/>
              <a:headEnd/>
              <a:tailEnd/>
            </a:ln>
          </p:spPr>
          <p:txBody>
            <a:bodyPr/>
            <a:lstStyle/>
            <a:p>
              <a:endParaRPr lang="en-GB"/>
            </a:p>
          </p:txBody>
        </p:sp>
        <p:sp>
          <p:nvSpPr>
            <p:cNvPr id="366631" name="Freeform 39"/>
            <p:cNvSpPr>
              <a:spLocks/>
            </p:cNvSpPr>
            <p:nvPr/>
          </p:nvSpPr>
          <p:spPr bwMode="auto">
            <a:xfrm>
              <a:off x="2886" y="3412"/>
              <a:ext cx="327" cy="407"/>
            </a:xfrm>
            <a:custGeom>
              <a:avLst/>
              <a:gdLst/>
              <a:ahLst/>
              <a:cxnLst>
                <a:cxn ang="0">
                  <a:pos x="28" y="407"/>
                </a:cxn>
                <a:cxn ang="0">
                  <a:pos x="42" y="404"/>
                </a:cxn>
                <a:cxn ang="0">
                  <a:pos x="60" y="399"/>
                </a:cxn>
                <a:cxn ang="0">
                  <a:pos x="79" y="394"/>
                </a:cxn>
                <a:cxn ang="0">
                  <a:pos x="100" y="386"/>
                </a:cxn>
                <a:cxn ang="0">
                  <a:pos x="120" y="380"/>
                </a:cxn>
                <a:cxn ang="0">
                  <a:pos x="140" y="374"/>
                </a:cxn>
                <a:cxn ang="0">
                  <a:pos x="157" y="369"/>
                </a:cxn>
                <a:cxn ang="0">
                  <a:pos x="170" y="366"/>
                </a:cxn>
                <a:cxn ang="0">
                  <a:pos x="183" y="361"/>
                </a:cxn>
                <a:cxn ang="0">
                  <a:pos x="199" y="354"/>
                </a:cxn>
                <a:cxn ang="0">
                  <a:pos x="216" y="346"/>
                </a:cxn>
                <a:cxn ang="0">
                  <a:pos x="232" y="334"/>
                </a:cxn>
                <a:cxn ang="0">
                  <a:pos x="248" y="321"/>
                </a:cxn>
                <a:cxn ang="0">
                  <a:pos x="261" y="305"/>
                </a:cxn>
                <a:cxn ang="0">
                  <a:pos x="269" y="286"/>
                </a:cxn>
                <a:cxn ang="0">
                  <a:pos x="274" y="265"/>
                </a:cxn>
                <a:cxn ang="0">
                  <a:pos x="277" y="241"/>
                </a:cxn>
                <a:cxn ang="0">
                  <a:pos x="282" y="214"/>
                </a:cxn>
                <a:cxn ang="0">
                  <a:pos x="290" y="187"/>
                </a:cxn>
                <a:cxn ang="0">
                  <a:pos x="298" y="160"/>
                </a:cxn>
                <a:cxn ang="0">
                  <a:pos x="308" y="134"/>
                </a:cxn>
                <a:cxn ang="0">
                  <a:pos x="316" y="110"/>
                </a:cxn>
                <a:cxn ang="0">
                  <a:pos x="322" y="91"/>
                </a:cxn>
                <a:cxn ang="0">
                  <a:pos x="325" y="78"/>
                </a:cxn>
                <a:cxn ang="0">
                  <a:pos x="327" y="53"/>
                </a:cxn>
                <a:cxn ang="0">
                  <a:pos x="319" y="32"/>
                </a:cxn>
                <a:cxn ang="0">
                  <a:pos x="301" y="16"/>
                </a:cxn>
                <a:cxn ang="0">
                  <a:pos x="280" y="5"/>
                </a:cxn>
                <a:cxn ang="0">
                  <a:pos x="256" y="0"/>
                </a:cxn>
                <a:cxn ang="0">
                  <a:pos x="232" y="3"/>
                </a:cxn>
                <a:cxn ang="0">
                  <a:pos x="212" y="14"/>
                </a:cxn>
                <a:cxn ang="0">
                  <a:pos x="197" y="33"/>
                </a:cxn>
                <a:cxn ang="0">
                  <a:pos x="186" y="62"/>
                </a:cxn>
                <a:cxn ang="0">
                  <a:pos x="173" y="94"/>
                </a:cxn>
                <a:cxn ang="0">
                  <a:pos x="162" y="129"/>
                </a:cxn>
                <a:cxn ang="0">
                  <a:pos x="149" y="164"/>
                </a:cxn>
                <a:cxn ang="0">
                  <a:pos x="138" y="196"/>
                </a:cxn>
                <a:cxn ang="0">
                  <a:pos x="130" y="223"/>
                </a:cxn>
                <a:cxn ang="0">
                  <a:pos x="124" y="241"/>
                </a:cxn>
                <a:cxn ang="0">
                  <a:pos x="122" y="247"/>
                </a:cxn>
                <a:cxn ang="0">
                  <a:pos x="106" y="251"/>
                </a:cxn>
                <a:cxn ang="0">
                  <a:pos x="90" y="254"/>
                </a:cxn>
                <a:cxn ang="0">
                  <a:pos x="76" y="257"/>
                </a:cxn>
                <a:cxn ang="0">
                  <a:pos x="61" y="260"/>
                </a:cxn>
                <a:cxn ang="0">
                  <a:pos x="47" y="265"/>
                </a:cxn>
                <a:cxn ang="0">
                  <a:pos x="32" y="268"/>
                </a:cxn>
                <a:cxn ang="0">
                  <a:pos x="16" y="271"/>
                </a:cxn>
                <a:cxn ang="0">
                  <a:pos x="0" y="275"/>
                </a:cxn>
                <a:cxn ang="0">
                  <a:pos x="28" y="407"/>
                </a:cxn>
              </a:cxnLst>
              <a:rect l="0" t="0" r="r" b="b"/>
              <a:pathLst>
                <a:path w="327" h="407">
                  <a:moveTo>
                    <a:pt x="28" y="407"/>
                  </a:moveTo>
                  <a:lnTo>
                    <a:pt x="42" y="404"/>
                  </a:lnTo>
                  <a:lnTo>
                    <a:pt x="60" y="399"/>
                  </a:lnTo>
                  <a:lnTo>
                    <a:pt x="79" y="394"/>
                  </a:lnTo>
                  <a:lnTo>
                    <a:pt x="100" y="386"/>
                  </a:lnTo>
                  <a:lnTo>
                    <a:pt x="120" y="380"/>
                  </a:lnTo>
                  <a:lnTo>
                    <a:pt x="140" y="374"/>
                  </a:lnTo>
                  <a:lnTo>
                    <a:pt x="157" y="369"/>
                  </a:lnTo>
                  <a:lnTo>
                    <a:pt x="170" y="366"/>
                  </a:lnTo>
                  <a:lnTo>
                    <a:pt x="183" y="361"/>
                  </a:lnTo>
                  <a:lnTo>
                    <a:pt x="199" y="354"/>
                  </a:lnTo>
                  <a:lnTo>
                    <a:pt x="216" y="346"/>
                  </a:lnTo>
                  <a:lnTo>
                    <a:pt x="232" y="334"/>
                  </a:lnTo>
                  <a:lnTo>
                    <a:pt x="248" y="321"/>
                  </a:lnTo>
                  <a:lnTo>
                    <a:pt x="261" y="305"/>
                  </a:lnTo>
                  <a:lnTo>
                    <a:pt x="269" y="286"/>
                  </a:lnTo>
                  <a:lnTo>
                    <a:pt x="274" y="265"/>
                  </a:lnTo>
                  <a:lnTo>
                    <a:pt x="277" y="241"/>
                  </a:lnTo>
                  <a:lnTo>
                    <a:pt x="282" y="214"/>
                  </a:lnTo>
                  <a:lnTo>
                    <a:pt x="290" y="187"/>
                  </a:lnTo>
                  <a:lnTo>
                    <a:pt x="298" y="160"/>
                  </a:lnTo>
                  <a:lnTo>
                    <a:pt x="308" y="134"/>
                  </a:lnTo>
                  <a:lnTo>
                    <a:pt x="316" y="110"/>
                  </a:lnTo>
                  <a:lnTo>
                    <a:pt x="322" y="91"/>
                  </a:lnTo>
                  <a:lnTo>
                    <a:pt x="325" y="78"/>
                  </a:lnTo>
                  <a:lnTo>
                    <a:pt x="327" y="53"/>
                  </a:lnTo>
                  <a:lnTo>
                    <a:pt x="319" y="32"/>
                  </a:lnTo>
                  <a:lnTo>
                    <a:pt x="301" y="16"/>
                  </a:lnTo>
                  <a:lnTo>
                    <a:pt x="280" y="5"/>
                  </a:lnTo>
                  <a:lnTo>
                    <a:pt x="256" y="0"/>
                  </a:lnTo>
                  <a:lnTo>
                    <a:pt x="232" y="3"/>
                  </a:lnTo>
                  <a:lnTo>
                    <a:pt x="212" y="14"/>
                  </a:lnTo>
                  <a:lnTo>
                    <a:pt x="197" y="33"/>
                  </a:lnTo>
                  <a:lnTo>
                    <a:pt x="186" y="62"/>
                  </a:lnTo>
                  <a:lnTo>
                    <a:pt x="173" y="94"/>
                  </a:lnTo>
                  <a:lnTo>
                    <a:pt x="162" y="129"/>
                  </a:lnTo>
                  <a:lnTo>
                    <a:pt x="149" y="164"/>
                  </a:lnTo>
                  <a:lnTo>
                    <a:pt x="138" y="196"/>
                  </a:lnTo>
                  <a:lnTo>
                    <a:pt x="130" y="223"/>
                  </a:lnTo>
                  <a:lnTo>
                    <a:pt x="124" y="241"/>
                  </a:lnTo>
                  <a:lnTo>
                    <a:pt x="122" y="247"/>
                  </a:lnTo>
                  <a:lnTo>
                    <a:pt x="106" y="251"/>
                  </a:lnTo>
                  <a:lnTo>
                    <a:pt x="90" y="254"/>
                  </a:lnTo>
                  <a:lnTo>
                    <a:pt x="76" y="257"/>
                  </a:lnTo>
                  <a:lnTo>
                    <a:pt x="61" y="260"/>
                  </a:lnTo>
                  <a:lnTo>
                    <a:pt x="47" y="265"/>
                  </a:lnTo>
                  <a:lnTo>
                    <a:pt x="32" y="268"/>
                  </a:lnTo>
                  <a:lnTo>
                    <a:pt x="16" y="271"/>
                  </a:lnTo>
                  <a:lnTo>
                    <a:pt x="0" y="275"/>
                  </a:lnTo>
                  <a:lnTo>
                    <a:pt x="28" y="407"/>
                  </a:lnTo>
                  <a:close/>
                </a:path>
              </a:pathLst>
            </a:custGeom>
            <a:solidFill>
              <a:srgbClr val="A37AE0"/>
            </a:solidFill>
            <a:ln w="9525">
              <a:noFill/>
              <a:round/>
              <a:headEnd/>
              <a:tailEnd/>
            </a:ln>
          </p:spPr>
          <p:txBody>
            <a:bodyPr/>
            <a:lstStyle/>
            <a:p>
              <a:endParaRPr lang="en-GB"/>
            </a:p>
          </p:txBody>
        </p:sp>
        <p:sp>
          <p:nvSpPr>
            <p:cNvPr id="366632" name="Freeform 40"/>
            <p:cNvSpPr>
              <a:spLocks/>
            </p:cNvSpPr>
            <p:nvPr/>
          </p:nvSpPr>
          <p:spPr bwMode="auto">
            <a:xfrm>
              <a:off x="2886" y="3412"/>
              <a:ext cx="327" cy="407"/>
            </a:xfrm>
            <a:custGeom>
              <a:avLst/>
              <a:gdLst/>
              <a:ahLst/>
              <a:cxnLst>
                <a:cxn ang="0">
                  <a:pos x="28" y="407"/>
                </a:cxn>
                <a:cxn ang="0">
                  <a:pos x="28" y="407"/>
                </a:cxn>
                <a:cxn ang="0">
                  <a:pos x="42" y="404"/>
                </a:cxn>
                <a:cxn ang="0">
                  <a:pos x="60" y="399"/>
                </a:cxn>
                <a:cxn ang="0">
                  <a:pos x="79" y="394"/>
                </a:cxn>
                <a:cxn ang="0">
                  <a:pos x="100" y="386"/>
                </a:cxn>
                <a:cxn ang="0">
                  <a:pos x="120" y="380"/>
                </a:cxn>
                <a:cxn ang="0">
                  <a:pos x="140" y="374"/>
                </a:cxn>
                <a:cxn ang="0">
                  <a:pos x="157" y="369"/>
                </a:cxn>
                <a:cxn ang="0">
                  <a:pos x="170" y="366"/>
                </a:cxn>
                <a:cxn ang="0">
                  <a:pos x="170" y="366"/>
                </a:cxn>
                <a:cxn ang="0">
                  <a:pos x="183" y="361"/>
                </a:cxn>
                <a:cxn ang="0">
                  <a:pos x="199" y="354"/>
                </a:cxn>
                <a:cxn ang="0">
                  <a:pos x="216" y="346"/>
                </a:cxn>
                <a:cxn ang="0">
                  <a:pos x="232" y="334"/>
                </a:cxn>
                <a:cxn ang="0">
                  <a:pos x="248" y="321"/>
                </a:cxn>
                <a:cxn ang="0">
                  <a:pos x="261" y="305"/>
                </a:cxn>
                <a:cxn ang="0">
                  <a:pos x="269" y="286"/>
                </a:cxn>
                <a:cxn ang="0">
                  <a:pos x="274" y="265"/>
                </a:cxn>
                <a:cxn ang="0">
                  <a:pos x="274" y="265"/>
                </a:cxn>
                <a:cxn ang="0">
                  <a:pos x="277" y="241"/>
                </a:cxn>
                <a:cxn ang="0">
                  <a:pos x="282" y="214"/>
                </a:cxn>
                <a:cxn ang="0">
                  <a:pos x="290" y="187"/>
                </a:cxn>
                <a:cxn ang="0">
                  <a:pos x="298" y="160"/>
                </a:cxn>
                <a:cxn ang="0">
                  <a:pos x="308" y="134"/>
                </a:cxn>
                <a:cxn ang="0">
                  <a:pos x="316" y="110"/>
                </a:cxn>
                <a:cxn ang="0">
                  <a:pos x="322" y="91"/>
                </a:cxn>
                <a:cxn ang="0">
                  <a:pos x="325" y="78"/>
                </a:cxn>
                <a:cxn ang="0">
                  <a:pos x="325" y="78"/>
                </a:cxn>
                <a:cxn ang="0">
                  <a:pos x="327" y="53"/>
                </a:cxn>
                <a:cxn ang="0">
                  <a:pos x="319" y="32"/>
                </a:cxn>
                <a:cxn ang="0">
                  <a:pos x="301" y="16"/>
                </a:cxn>
                <a:cxn ang="0">
                  <a:pos x="280" y="5"/>
                </a:cxn>
                <a:cxn ang="0">
                  <a:pos x="256" y="0"/>
                </a:cxn>
                <a:cxn ang="0">
                  <a:pos x="232" y="3"/>
                </a:cxn>
                <a:cxn ang="0">
                  <a:pos x="212" y="14"/>
                </a:cxn>
                <a:cxn ang="0">
                  <a:pos x="197" y="33"/>
                </a:cxn>
                <a:cxn ang="0">
                  <a:pos x="197" y="33"/>
                </a:cxn>
                <a:cxn ang="0">
                  <a:pos x="186" y="62"/>
                </a:cxn>
                <a:cxn ang="0">
                  <a:pos x="173" y="94"/>
                </a:cxn>
                <a:cxn ang="0">
                  <a:pos x="162" y="129"/>
                </a:cxn>
                <a:cxn ang="0">
                  <a:pos x="149" y="164"/>
                </a:cxn>
                <a:cxn ang="0">
                  <a:pos x="138" y="196"/>
                </a:cxn>
                <a:cxn ang="0">
                  <a:pos x="130" y="223"/>
                </a:cxn>
                <a:cxn ang="0">
                  <a:pos x="124" y="241"/>
                </a:cxn>
                <a:cxn ang="0">
                  <a:pos x="122" y="247"/>
                </a:cxn>
                <a:cxn ang="0">
                  <a:pos x="122" y="247"/>
                </a:cxn>
                <a:cxn ang="0">
                  <a:pos x="106" y="251"/>
                </a:cxn>
                <a:cxn ang="0">
                  <a:pos x="90" y="254"/>
                </a:cxn>
                <a:cxn ang="0">
                  <a:pos x="76" y="257"/>
                </a:cxn>
                <a:cxn ang="0">
                  <a:pos x="61" y="260"/>
                </a:cxn>
                <a:cxn ang="0">
                  <a:pos x="47" y="265"/>
                </a:cxn>
                <a:cxn ang="0">
                  <a:pos x="32" y="268"/>
                </a:cxn>
                <a:cxn ang="0">
                  <a:pos x="16" y="271"/>
                </a:cxn>
                <a:cxn ang="0">
                  <a:pos x="0" y="275"/>
                </a:cxn>
                <a:cxn ang="0">
                  <a:pos x="28" y="407"/>
                </a:cxn>
              </a:cxnLst>
              <a:rect l="0" t="0" r="r" b="b"/>
              <a:pathLst>
                <a:path w="327" h="407">
                  <a:moveTo>
                    <a:pt x="28" y="407"/>
                  </a:moveTo>
                  <a:lnTo>
                    <a:pt x="28" y="407"/>
                  </a:lnTo>
                  <a:lnTo>
                    <a:pt x="42" y="404"/>
                  </a:lnTo>
                  <a:lnTo>
                    <a:pt x="60" y="399"/>
                  </a:lnTo>
                  <a:lnTo>
                    <a:pt x="79" y="394"/>
                  </a:lnTo>
                  <a:lnTo>
                    <a:pt x="100" y="386"/>
                  </a:lnTo>
                  <a:lnTo>
                    <a:pt x="120" y="380"/>
                  </a:lnTo>
                  <a:lnTo>
                    <a:pt x="140" y="374"/>
                  </a:lnTo>
                  <a:lnTo>
                    <a:pt x="157" y="369"/>
                  </a:lnTo>
                  <a:lnTo>
                    <a:pt x="170" y="366"/>
                  </a:lnTo>
                  <a:lnTo>
                    <a:pt x="170" y="366"/>
                  </a:lnTo>
                  <a:lnTo>
                    <a:pt x="183" y="361"/>
                  </a:lnTo>
                  <a:lnTo>
                    <a:pt x="199" y="354"/>
                  </a:lnTo>
                  <a:lnTo>
                    <a:pt x="216" y="346"/>
                  </a:lnTo>
                  <a:lnTo>
                    <a:pt x="232" y="334"/>
                  </a:lnTo>
                  <a:lnTo>
                    <a:pt x="248" y="321"/>
                  </a:lnTo>
                  <a:lnTo>
                    <a:pt x="261" y="305"/>
                  </a:lnTo>
                  <a:lnTo>
                    <a:pt x="269" y="286"/>
                  </a:lnTo>
                  <a:lnTo>
                    <a:pt x="274" y="265"/>
                  </a:lnTo>
                  <a:lnTo>
                    <a:pt x="274" y="265"/>
                  </a:lnTo>
                  <a:lnTo>
                    <a:pt x="277" y="241"/>
                  </a:lnTo>
                  <a:lnTo>
                    <a:pt x="282" y="214"/>
                  </a:lnTo>
                  <a:lnTo>
                    <a:pt x="290" y="187"/>
                  </a:lnTo>
                  <a:lnTo>
                    <a:pt x="298" y="160"/>
                  </a:lnTo>
                  <a:lnTo>
                    <a:pt x="308" y="134"/>
                  </a:lnTo>
                  <a:lnTo>
                    <a:pt x="316" y="110"/>
                  </a:lnTo>
                  <a:lnTo>
                    <a:pt x="322" y="91"/>
                  </a:lnTo>
                  <a:lnTo>
                    <a:pt x="325" y="78"/>
                  </a:lnTo>
                  <a:lnTo>
                    <a:pt x="325" y="78"/>
                  </a:lnTo>
                  <a:lnTo>
                    <a:pt x="327" y="53"/>
                  </a:lnTo>
                  <a:lnTo>
                    <a:pt x="319" y="32"/>
                  </a:lnTo>
                  <a:lnTo>
                    <a:pt x="301" y="16"/>
                  </a:lnTo>
                  <a:lnTo>
                    <a:pt x="280" y="5"/>
                  </a:lnTo>
                  <a:lnTo>
                    <a:pt x="256" y="0"/>
                  </a:lnTo>
                  <a:lnTo>
                    <a:pt x="232" y="3"/>
                  </a:lnTo>
                  <a:lnTo>
                    <a:pt x="212" y="14"/>
                  </a:lnTo>
                  <a:lnTo>
                    <a:pt x="197" y="33"/>
                  </a:lnTo>
                  <a:lnTo>
                    <a:pt x="197" y="33"/>
                  </a:lnTo>
                  <a:lnTo>
                    <a:pt x="186" y="62"/>
                  </a:lnTo>
                  <a:lnTo>
                    <a:pt x="173" y="94"/>
                  </a:lnTo>
                  <a:lnTo>
                    <a:pt x="162" y="129"/>
                  </a:lnTo>
                  <a:lnTo>
                    <a:pt x="149" y="164"/>
                  </a:lnTo>
                  <a:lnTo>
                    <a:pt x="138" y="196"/>
                  </a:lnTo>
                  <a:lnTo>
                    <a:pt x="130" y="223"/>
                  </a:lnTo>
                  <a:lnTo>
                    <a:pt x="124" y="241"/>
                  </a:lnTo>
                  <a:lnTo>
                    <a:pt x="122" y="247"/>
                  </a:lnTo>
                  <a:lnTo>
                    <a:pt x="122" y="247"/>
                  </a:lnTo>
                  <a:lnTo>
                    <a:pt x="106" y="251"/>
                  </a:lnTo>
                  <a:lnTo>
                    <a:pt x="90" y="254"/>
                  </a:lnTo>
                  <a:lnTo>
                    <a:pt x="76" y="257"/>
                  </a:lnTo>
                  <a:lnTo>
                    <a:pt x="61" y="260"/>
                  </a:lnTo>
                  <a:lnTo>
                    <a:pt x="47" y="265"/>
                  </a:lnTo>
                  <a:lnTo>
                    <a:pt x="32" y="268"/>
                  </a:lnTo>
                  <a:lnTo>
                    <a:pt x="16" y="271"/>
                  </a:lnTo>
                  <a:lnTo>
                    <a:pt x="0" y="275"/>
                  </a:lnTo>
                  <a:lnTo>
                    <a:pt x="28" y="407"/>
                  </a:lnTo>
                </a:path>
              </a:pathLst>
            </a:custGeom>
            <a:noFill/>
            <a:ln w="0">
              <a:solidFill>
                <a:srgbClr val="000000"/>
              </a:solidFill>
              <a:prstDash val="solid"/>
              <a:round/>
              <a:headEnd/>
              <a:tailEnd/>
            </a:ln>
          </p:spPr>
          <p:txBody>
            <a:bodyPr/>
            <a:lstStyle/>
            <a:p>
              <a:endParaRPr lang="en-GB"/>
            </a:p>
          </p:txBody>
        </p:sp>
        <p:sp>
          <p:nvSpPr>
            <p:cNvPr id="366633" name="Freeform 41"/>
            <p:cNvSpPr>
              <a:spLocks/>
            </p:cNvSpPr>
            <p:nvPr/>
          </p:nvSpPr>
          <p:spPr bwMode="auto">
            <a:xfrm>
              <a:off x="3082" y="3354"/>
              <a:ext cx="419" cy="815"/>
            </a:xfrm>
            <a:custGeom>
              <a:avLst/>
              <a:gdLst/>
              <a:ahLst/>
              <a:cxnLst>
                <a:cxn ang="0">
                  <a:pos x="108" y="15"/>
                </a:cxn>
                <a:cxn ang="0">
                  <a:pos x="92" y="21"/>
                </a:cxn>
                <a:cxn ang="0">
                  <a:pos x="75" y="29"/>
                </a:cxn>
                <a:cxn ang="0">
                  <a:pos x="57" y="37"/>
                </a:cxn>
                <a:cxn ang="0">
                  <a:pos x="41" y="47"/>
                </a:cxn>
                <a:cxn ang="0">
                  <a:pos x="27" y="58"/>
                </a:cxn>
                <a:cxn ang="0">
                  <a:pos x="14" y="69"/>
                </a:cxn>
                <a:cxn ang="0">
                  <a:pos x="6" y="80"/>
                </a:cxn>
                <a:cxn ang="0">
                  <a:pos x="1" y="91"/>
                </a:cxn>
                <a:cxn ang="0">
                  <a:pos x="0" y="122"/>
                </a:cxn>
                <a:cxn ang="0">
                  <a:pos x="0" y="163"/>
                </a:cxn>
                <a:cxn ang="0">
                  <a:pos x="1" y="205"/>
                </a:cxn>
                <a:cxn ang="0">
                  <a:pos x="1" y="240"/>
                </a:cxn>
                <a:cxn ang="0">
                  <a:pos x="1" y="254"/>
                </a:cxn>
                <a:cxn ang="0">
                  <a:pos x="0" y="270"/>
                </a:cxn>
                <a:cxn ang="0">
                  <a:pos x="1" y="286"/>
                </a:cxn>
                <a:cxn ang="0">
                  <a:pos x="4" y="302"/>
                </a:cxn>
                <a:cxn ang="0">
                  <a:pos x="12" y="318"/>
                </a:cxn>
                <a:cxn ang="0">
                  <a:pos x="25" y="334"/>
                </a:cxn>
                <a:cxn ang="0">
                  <a:pos x="46" y="348"/>
                </a:cxn>
                <a:cxn ang="0">
                  <a:pos x="75" y="361"/>
                </a:cxn>
                <a:cxn ang="0">
                  <a:pos x="102" y="374"/>
                </a:cxn>
                <a:cxn ang="0">
                  <a:pos x="121" y="388"/>
                </a:cxn>
                <a:cxn ang="0">
                  <a:pos x="131" y="406"/>
                </a:cxn>
                <a:cxn ang="0">
                  <a:pos x="134" y="422"/>
                </a:cxn>
                <a:cxn ang="0">
                  <a:pos x="132" y="439"/>
                </a:cxn>
                <a:cxn ang="0">
                  <a:pos x="129" y="455"/>
                </a:cxn>
                <a:cxn ang="0">
                  <a:pos x="126" y="470"/>
                </a:cxn>
                <a:cxn ang="0">
                  <a:pos x="123" y="481"/>
                </a:cxn>
                <a:cxn ang="0">
                  <a:pos x="120" y="545"/>
                </a:cxn>
                <a:cxn ang="0">
                  <a:pos x="116" y="658"/>
                </a:cxn>
                <a:cxn ang="0">
                  <a:pos x="115" y="767"/>
                </a:cxn>
                <a:cxn ang="0">
                  <a:pos x="113" y="815"/>
                </a:cxn>
                <a:cxn ang="0">
                  <a:pos x="108" y="815"/>
                </a:cxn>
                <a:cxn ang="0">
                  <a:pos x="265" y="815"/>
                </a:cxn>
                <a:cxn ang="0">
                  <a:pos x="296" y="812"/>
                </a:cxn>
                <a:cxn ang="0">
                  <a:pos x="324" y="802"/>
                </a:cxn>
                <a:cxn ang="0">
                  <a:pos x="352" y="789"/>
                </a:cxn>
                <a:cxn ang="0">
                  <a:pos x="374" y="770"/>
                </a:cxn>
                <a:cxn ang="0">
                  <a:pos x="393" y="748"/>
                </a:cxn>
                <a:cxn ang="0">
                  <a:pos x="406" y="722"/>
                </a:cxn>
                <a:cxn ang="0">
                  <a:pos x="416" y="693"/>
                </a:cxn>
                <a:cxn ang="0">
                  <a:pos x="419" y="663"/>
                </a:cxn>
                <a:cxn ang="0">
                  <a:pos x="419" y="447"/>
                </a:cxn>
                <a:cxn ang="0">
                  <a:pos x="403" y="412"/>
                </a:cxn>
                <a:cxn ang="0">
                  <a:pos x="385" y="363"/>
                </a:cxn>
                <a:cxn ang="0">
                  <a:pos x="366" y="307"/>
                </a:cxn>
                <a:cxn ang="0">
                  <a:pos x="345" y="248"/>
                </a:cxn>
                <a:cxn ang="0">
                  <a:pos x="326" y="189"/>
                </a:cxn>
                <a:cxn ang="0">
                  <a:pos x="308" y="138"/>
                </a:cxn>
                <a:cxn ang="0">
                  <a:pos x="296" y="98"/>
                </a:cxn>
                <a:cxn ang="0">
                  <a:pos x="286" y="74"/>
                </a:cxn>
                <a:cxn ang="0">
                  <a:pos x="276" y="58"/>
                </a:cxn>
                <a:cxn ang="0">
                  <a:pos x="262" y="42"/>
                </a:cxn>
                <a:cxn ang="0">
                  <a:pos x="244" y="28"/>
                </a:cxn>
                <a:cxn ang="0">
                  <a:pos x="222" y="15"/>
                </a:cxn>
                <a:cxn ang="0">
                  <a:pos x="196" y="5"/>
                </a:cxn>
                <a:cxn ang="0">
                  <a:pos x="169" y="0"/>
                </a:cxn>
                <a:cxn ang="0">
                  <a:pos x="139" y="4"/>
                </a:cxn>
                <a:cxn ang="0">
                  <a:pos x="108" y="15"/>
                </a:cxn>
              </a:cxnLst>
              <a:rect l="0" t="0" r="r" b="b"/>
              <a:pathLst>
                <a:path w="419" h="815">
                  <a:moveTo>
                    <a:pt x="108" y="15"/>
                  </a:moveTo>
                  <a:lnTo>
                    <a:pt x="92" y="21"/>
                  </a:lnTo>
                  <a:lnTo>
                    <a:pt x="75" y="29"/>
                  </a:lnTo>
                  <a:lnTo>
                    <a:pt x="57" y="37"/>
                  </a:lnTo>
                  <a:lnTo>
                    <a:pt x="41" y="47"/>
                  </a:lnTo>
                  <a:lnTo>
                    <a:pt x="27" y="58"/>
                  </a:lnTo>
                  <a:lnTo>
                    <a:pt x="14" y="69"/>
                  </a:lnTo>
                  <a:lnTo>
                    <a:pt x="6" y="80"/>
                  </a:lnTo>
                  <a:lnTo>
                    <a:pt x="1" y="91"/>
                  </a:lnTo>
                  <a:lnTo>
                    <a:pt x="0" y="122"/>
                  </a:lnTo>
                  <a:lnTo>
                    <a:pt x="0" y="163"/>
                  </a:lnTo>
                  <a:lnTo>
                    <a:pt x="1" y="205"/>
                  </a:lnTo>
                  <a:lnTo>
                    <a:pt x="1" y="240"/>
                  </a:lnTo>
                  <a:lnTo>
                    <a:pt x="1" y="254"/>
                  </a:lnTo>
                  <a:lnTo>
                    <a:pt x="0" y="270"/>
                  </a:lnTo>
                  <a:lnTo>
                    <a:pt x="1" y="286"/>
                  </a:lnTo>
                  <a:lnTo>
                    <a:pt x="4" y="302"/>
                  </a:lnTo>
                  <a:lnTo>
                    <a:pt x="12" y="318"/>
                  </a:lnTo>
                  <a:lnTo>
                    <a:pt x="25" y="334"/>
                  </a:lnTo>
                  <a:lnTo>
                    <a:pt x="46" y="348"/>
                  </a:lnTo>
                  <a:lnTo>
                    <a:pt x="75" y="361"/>
                  </a:lnTo>
                  <a:lnTo>
                    <a:pt x="102" y="374"/>
                  </a:lnTo>
                  <a:lnTo>
                    <a:pt x="121" y="388"/>
                  </a:lnTo>
                  <a:lnTo>
                    <a:pt x="131" y="406"/>
                  </a:lnTo>
                  <a:lnTo>
                    <a:pt x="134" y="422"/>
                  </a:lnTo>
                  <a:lnTo>
                    <a:pt x="132" y="439"/>
                  </a:lnTo>
                  <a:lnTo>
                    <a:pt x="129" y="455"/>
                  </a:lnTo>
                  <a:lnTo>
                    <a:pt x="126" y="470"/>
                  </a:lnTo>
                  <a:lnTo>
                    <a:pt x="123" y="481"/>
                  </a:lnTo>
                  <a:lnTo>
                    <a:pt x="120" y="545"/>
                  </a:lnTo>
                  <a:lnTo>
                    <a:pt x="116" y="658"/>
                  </a:lnTo>
                  <a:lnTo>
                    <a:pt x="115" y="767"/>
                  </a:lnTo>
                  <a:lnTo>
                    <a:pt x="113" y="815"/>
                  </a:lnTo>
                  <a:lnTo>
                    <a:pt x="108" y="815"/>
                  </a:lnTo>
                  <a:lnTo>
                    <a:pt x="265" y="815"/>
                  </a:lnTo>
                  <a:lnTo>
                    <a:pt x="296" y="812"/>
                  </a:lnTo>
                  <a:lnTo>
                    <a:pt x="324" y="802"/>
                  </a:lnTo>
                  <a:lnTo>
                    <a:pt x="352" y="789"/>
                  </a:lnTo>
                  <a:lnTo>
                    <a:pt x="374" y="770"/>
                  </a:lnTo>
                  <a:lnTo>
                    <a:pt x="393" y="748"/>
                  </a:lnTo>
                  <a:lnTo>
                    <a:pt x="406" y="722"/>
                  </a:lnTo>
                  <a:lnTo>
                    <a:pt x="416" y="693"/>
                  </a:lnTo>
                  <a:lnTo>
                    <a:pt x="419" y="663"/>
                  </a:lnTo>
                  <a:lnTo>
                    <a:pt x="419" y="447"/>
                  </a:lnTo>
                  <a:lnTo>
                    <a:pt x="403" y="412"/>
                  </a:lnTo>
                  <a:lnTo>
                    <a:pt x="385" y="363"/>
                  </a:lnTo>
                  <a:lnTo>
                    <a:pt x="366" y="307"/>
                  </a:lnTo>
                  <a:lnTo>
                    <a:pt x="345" y="248"/>
                  </a:lnTo>
                  <a:lnTo>
                    <a:pt x="326" y="189"/>
                  </a:lnTo>
                  <a:lnTo>
                    <a:pt x="308" y="138"/>
                  </a:lnTo>
                  <a:lnTo>
                    <a:pt x="296" y="98"/>
                  </a:lnTo>
                  <a:lnTo>
                    <a:pt x="286" y="74"/>
                  </a:lnTo>
                  <a:lnTo>
                    <a:pt x="276" y="58"/>
                  </a:lnTo>
                  <a:lnTo>
                    <a:pt x="262" y="42"/>
                  </a:lnTo>
                  <a:lnTo>
                    <a:pt x="244" y="28"/>
                  </a:lnTo>
                  <a:lnTo>
                    <a:pt x="222" y="15"/>
                  </a:lnTo>
                  <a:lnTo>
                    <a:pt x="196" y="5"/>
                  </a:lnTo>
                  <a:lnTo>
                    <a:pt x="169" y="0"/>
                  </a:lnTo>
                  <a:lnTo>
                    <a:pt x="139" y="4"/>
                  </a:lnTo>
                  <a:lnTo>
                    <a:pt x="108" y="15"/>
                  </a:lnTo>
                  <a:close/>
                </a:path>
              </a:pathLst>
            </a:custGeom>
            <a:solidFill>
              <a:srgbClr val="A37AE0"/>
            </a:solidFill>
            <a:ln w="9525">
              <a:noFill/>
              <a:round/>
              <a:headEnd/>
              <a:tailEnd/>
            </a:ln>
          </p:spPr>
          <p:txBody>
            <a:bodyPr/>
            <a:lstStyle/>
            <a:p>
              <a:endParaRPr lang="en-GB"/>
            </a:p>
          </p:txBody>
        </p:sp>
        <p:sp>
          <p:nvSpPr>
            <p:cNvPr id="366634" name="Freeform 42"/>
            <p:cNvSpPr>
              <a:spLocks/>
            </p:cNvSpPr>
            <p:nvPr/>
          </p:nvSpPr>
          <p:spPr bwMode="auto">
            <a:xfrm>
              <a:off x="3082" y="3354"/>
              <a:ext cx="419" cy="815"/>
            </a:xfrm>
            <a:custGeom>
              <a:avLst/>
              <a:gdLst/>
              <a:ahLst/>
              <a:cxnLst>
                <a:cxn ang="0">
                  <a:pos x="108" y="15"/>
                </a:cxn>
                <a:cxn ang="0">
                  <a:pos x="75" y="29"/>
                </a:cxn>
                <a:cxn ang="0">
                  <a:pos x="41" y="47"/>
                </a:cxn>
                <a:cxn ang="0">
                  <a:pos x="14" y="69"/>
                </a:cxn>
                <a:cxn ang="0">
                  <a:pos x="1" y="91"/>
                </a:cxn>
                <a:cxn ang="0">
                  <a:pos x="0" y="122"/>
                </a:cxn>
                <a:cxn ang="0">
                  <a:pos x="1" y="205"/>
                </a:cxn>
                <a:cxn ang="0">
                  <a:pos x="1" y="240"/>
                </a:cxn>
                <a:cxn ang="0">
                  <a:pos x="0" y="270"/>
                </a:cxn>
                <a:cxn ang="0">
                  <a:pos x="4" y="302"/>
                </a:cxn>
                <a:cxn ang="0">
                  <a:pos x="25" y="334"/>
                </a:cxn>
                <a:cxn ang="0">
                  <a:pos x="75" y="361"/>
                </a:cxn>
                <a:cxn ang="0">
                  <a:pos x="102" y="374"/>
                </a:cxn>
                <a:cxn ang="0">
                  <a:pos x="131" y="406"/>
                </a:cxn>
                <a:cxn ang="0">
                  <a:pos x="132" y="439"/>
                </a:cxn>
                <a:cxn ang="0">
                  <a:pos x="126" y="470"/>
                </a:cxn>
                <a:cxn ang="0">
                  <a:pos x="123" y="481"/>
                </a:cxn>
                <a:cxn ang="0">
                  <a:pos x="116" y="658"/>
                </a:cxn>
                <a:cxn ang="0">
                  <a:pos x="113" y="815"/>
                </a:cxn>
                <a:cxn ang="0">
                  <a:pos x="265" y="815"/>
                </a:cxn>
                <a:cxn ang="0">
                  <a:pos x="296" y="812"/>
                </a:cxn>
                <a:cxn ang="0">
                  <a:pos x="352" y="789"/>
                </a:cxn>
                <a:cxn ang="0">
                  <a:pos x="393" y="748"/>
                </a:cxn>
                <a:cxn ang="0">
                  <a:pos x="416" y="693"/>
                </a:cxn>
                <a:cxn ang="0">
                  <a:pos x="419" y="447"/>
                </a:cxn>
                <a:cxn ang="0">
                  <a:pos x="403" y="412"/>
                </a:cxn>
                <a:cxn ang="0">
                  <a:pos x="366" y="307"/>
                </a:cxn>
                <a:cxn ang="0">
                  <a:pos x="326" y="189"/>
                </a:cxn>
                <a:cxn ang="0">
                  <a:pos x="296" y="98"/>
                </a:cxn>
                <a:cxn ang="0">
                  <a:pos x="286" y="74"/>
                </a:cxn>
                <a:cxn ang="0">
                  <a:pos x="262" y="42"/>
                </a:cxn>
                <a:cxn ang="0">
                  <a:pos x="222" y="15"/>
                </a:cxn>
                <a:cxn ang="0">
                  <a:pos x="169" y="0"/>
                </a:cxn>
                <a:cxn ang="0">
                  <a:pos x="108" y="15"/>
                </a:cxn>
              </a:cxnLst>
              <a:rect l="0" t="0" r="r" b="b"/>
              <a:pathLst>
                <a:path w="419" h="815">
                  <a:moveTo>
                    <a:pt x="108" y="15"/>
                  </a:moveTo>
                  <a:lnTo>
                    <a:pt x="108" y="15"/>
                  </a:lnTo>
                  <a:lnTo>
                    <a:pt x="92" y="21"/>
                  </a:lnTo>
                  <a:lnTo>
                    <a:pt x="75" y="29"/>
                  </a:lnTo>
                  <a:lnTo>
                    <a:pt x="57" y="37"/>
                  </a:lnTo>
                  <a:lnTo>
                    <a:pt x="41" y="47"/>
                  </a:lnTo>
                  <a:lnTo>
                    <a:pt x="27" y="58"/>
                  </a:lnTo>
                  <a:lnTo>
                    <a:pt x="14" y="69"/>
                  </a:lnTo>
                  <a:lnTo>
                    <a:pt x="6" y="80"/>
                  </a:lnTo>
                  <a:lnTo>
                    <a:pt x="1" y="91"/>
                  </a:lnTo>
                  <a:lnTo>
                    <a:pt x="1" y="91"/>
                  </a:lnTo>
                  <a:lnTo>
                    <a:pt x="0" y="122"/>
                  </a:lnTo>
                  <a:lnTo>
                    <a:pt x="0" y="163"/>
                  </a:lnTo>
                  <a:lnTo>
                    <a:pt x="1" y="205"/>
                  </a:lnTo>
                  <a:lnTo>
                    <a:pt x="1" y="240"/>
                  </a:lnTo>
                  <a:lnTo>
                    <a:pt x="1" y="240"/>
                  </a:lnTo>
                  <a:lnTo>
                    <a:pt x="1" y="254"/>
                  </a:lnTo>
                  <a:lnTo>
                    <a:pt x="0" y="270"/>
                  </a:lnTo>
                  <a:lnTo>
                    <a:pt x="1" y="286"/>
                  </a:lnTo>
                  <a:lnTo>
                    <a:pt x="4" y="302"/>
                  </a:lnTo>
                  <a:lnTo>
                    <a:pt x="12" y="318"/>
                  </a:lnTo>
                  <a:lnTo>
                    <a:pt x="25" y="334"/>
                  </a:lnTo>
                  <a:lnTo>
                    <a:pt x="46" y="348"/>
                  </a:lnTo>
                  <a:lnTo>
                    <a:pt x="75" y="361"/>
                  </a:lnTo>
                  <a:lnTo>
                    <a:pt x="75" y="361"/>
                  </a:lnTo>
                  <a:lnTo>
                    <a:pt x="102" y="374"/>
                  </a:lnTo>
                  <a:lnTo>
                    <a:pt x="121" y="388"/>
                  </a:lnTo>
                  <a:lnTo>
                    <a:pt x="131" y="406"/>
                  </a:lnTo>
                  <a:lnTo>
                    <a:pt x="134" y="422"/>
                  </a:lnTo>
                  <a:lnTo>
                    <a:pt x="132" y="439"/>
                  </a:lnTo>
                  <a:lnTo>
                    <a:pt x="129" y="455"/>
                  </a:lnTo>
                  <a:lnTo>
                    <a:pt x="126" y="470"/>
                  </a:lnTo>
                  <a:lnTo>
                    <a:pt x="123" y="481"/>
                  </a:lnTo>
                  <a:lnTo>
                    <a:pt x="123" y="481"/>
                  </a:lnTo>
                  <a:lnTo>
                    <a:pt x="120" y="545"/>
                  </a:lnTo>
                  <a:lnTo>
                    <a:pt x="116" y="658"/>
                  </a:lnTo>
                  <a:lnTo>
                    <a:pt x="115" y="767"/>
                  </a:lnTo>
                  <a:lnTo>
                    <a:pt x="113" y="815"/>
                  </a:lnTo>
                  <a:lnTo>
                    <a:pt x="108" y="815"/>
                  </a:lnTo>
                  <a:lnTo>
                    <a:pt x="265" y="815"/>
                  </a:lnTo>
                  <a:lnTo>
                    <a:pt x="265" y="815"/>
                  </a:lnTo>
                  <a:lnTo>
                    <a:pt x="296" y="812"/>
                  </a:lnTo>
                  <a:lnTo>
                    <a:pt x="324" y="802"/>
                  </a:lnTo>
                  <a:lnTo>
                    <a:pt x="352" y="789"/>
                  </a:lnTo>
                  <a:lnTo>
                    <a:pt x="374" y="770"/>
                  </a:lnTo>
                  <a:lnTo>
                    <a:pt x="393" y="748"/>
                  </a:lnTo>
                  <a:lnTo>
                    <a:pt x="406" y="722"/>
                  </a:lnTo>
                  <a:lnTo>
                    <a:pt x="416" y="693"/>
                  </a:lnTo>
                  <a:lnTo>
                    <a:pt x="419" y="663"/>
                  </a:lnTo>
                  <a:lnTo>
                    <a:pt x="419" y="447"/>
                  </a:lnTo>
                  <a:lnTo>
                    <a:pt x="419" y="447"/>
                  </a:lnTo>
                  <a:lnTo>
                    <a:pt x="403" y="412"/>
                  </a:lnTo>
                  <a:lnTo>
                    <a:pt x="385" y="363"/>
                  </a:lnTo>
                  <a:lnTo>
                    <a:pt x="366" y="307"/>
                  </a:lnTo>
                  <a:lnTo>
                    <a:pt x="345" y="248"/>
                  </a:lnTo>
                  <a:lnTo>
                    <a:pt x="326" y="189"/>
                  </a:lnTo>
                  <a:lnTo>
                    <a:pt x="308" y="138"/>
                  </a:lnTo>
                  <a:lnTo>
                    <a:pt x="296" y="98"/>
                  </a:lnTo>
                  <a:lnTo>
                    <a:pt x="286" y="74"/>
                  </a:lnTo>
                  <a:lnTo>
                    <a:pt x="286" y="74"/>
                  </a:lnTo>
                  <a:lnTo>
                    <a:pt x="276" y="58"/>
                  </a:lnTo>
                  <a:lnTo>
                    <a:pt x="262" y="42"/>
                  </a:lnTo>
                  <a:lnTo>
                    <a:pt x="244" y="28"/>
                  </a:lnTo>
                  <a:lnTo>
                    <a:pt x="222" y="15"/>
                  </a:lnTo>
                  <a:lnTo>
                    <a:pt x="196" y="5"/>
                  </a:lnTo>
                  <a:lnTo>
                    <a:pt x="169" y="0"/>
                  </a:lnTo>
                  <a:lnTo>
                    <a:pt x="139" y="4"/>
                  </a:lnTo>
                  <a:lnTo>
                    <a:pt x="108" y="15"/>
                  </a:lnTo>
                </a:path>
              </a:pathLst>
            </a:custGeom>
            <a:noFill/>
            <a:ln w="0">
              <a:solidFill>
                <a:srgbClr val="000000"/>
              </a:solidFill>
              <a:prstDash val="solid"/>
              <a:round/>
              <a:headEnd/>
              <a:tailEnd/>
            </a:ln>
          </p:spPr>
          <p:txBody>
            <a:bodyPr/>
            <a:lstStyle/>
            <a:p>
              <a:endParaRPr lang="en-GB"/>
            </a:p>
          </p:txBody>
        </p:sp>
        <p:sp>
          <p:nvSpPr>
            <p:cNvPr id="366635" name="Freeform 43"/>
            <p:cNvSpPr>
              <a:spLocks/>
            </p:cNvSpPr>
            <p:nvPr/>
          </p:nvSpPr>
          <p:spPr bwMode="auto">
            <a:xfrm>
              <a:off x="2763" y="3687"/>
              <a:ext cx="151" cy="142"/>
            </a:xfrm>
            <a:custGeom>
              <a:avLst/>
              <a:gdLst/>
              <a:ahLst/>
              <a:cxnLst>
                <a:cxn ang="0">
                  <a:pos x="123" y="0"/>
                </a:cxn>
                <a:cxn ang="0">
                  <a:pos x="104" y="3"/>
                </a:cxn>
                <a:cxn ang="0">
                  <a:pos x="83" y="9"/>
                </a:cxn>
                <a:cxn ang="0">
                  <a:pos x="61" y="17"/>
                </a:cxn>
                <a:cxn ang="0">
                  <a:pos x="40" y="28"/>
                </a:cxn>
                <a:cxn ang="0">
                  <a:pos x="21" y="41"/>
                </a:cxn>
                <a:cxn ang="0">
                  <a:pos x="8" y="59"/>
                </a:cxn>
                <a:cxn ang="0">
                  <a:pos x="0" y="78"/>
                </a:cxn>
                <a:cxn ang="0">
                  <a:pos x="2" y="100"/>
                </a:cxn>
                <a:cxn ang="0">
                  <a:pos x="11" y="121"/>
                </a:cxn>
                <a:cxn ang="0">
                  <a:pos x="29" y="134"/>
                </a:cxn>
                <a:cxn ang="0">
                  <a:pos x="48" y="140"/>
                </a:cxn>
                <a:cxn ang="0">
                  <a:pos x="72" y="142"/>
                </a:cxn>
                <a:cxn ang="0">
                  <a:pos x="95" y="140"/>
                </a:cxn>
                <a:cxn ang="0">
                  <a:pos x="117" y="137"/>
                </a:cxn>
                <a:cxn ang="0">
                  <a:pos x="136" y="134"/>
                </a:cxn>
                <a:cxn ang="0">
                  <a:pos x="151" y="132"/>
                </a:cxn>
                <a:cxn ang="0">
                  <a:pos x="123" y="0"/>
                </a:cxn>
              </a:cxnLst>
              <a:rect l="0" t="0" r="r" b="b"/>
              <a:pathLst>
                <a:path w="151" h="142">
                  <a:moveTo>
                    <a:pt x="123" y="0"/>
                  </a:moveTo>
                  <a:lnTo>
                    <a:pt x="104" y="3"/>
                  </a:lnTo>
                  <a:lnTo>
                    <a:pt x="83" y="9"/>
                  </a:lnTo>
                  <a:lnTo>
                    <a:pt x="61" y="17"/>
                  </a:lnTo>
                  <a:lnTo>
                    <a:pt x="40" y="28"/>
                  </a:lnTo>
                  <a:lnTo>
                    <a:pt x="21" y="41"/>
                  </a:lnTo>
                  <a:lnTo>
                    <a:pt x="8" y="59"/>
                  </a:lnTo>
                  <a:lnTo>
                    <a:pt x="0" y="78"/>
                  </a:lnTo>
                  <a:lnTo>
                    <a:pt x="2" y="100"/>
                  </a:lnTo>
                  <a:lnTo>
                    <a:pt x="11" y="121"/>
                  </a:lnTo>
                  <a:lnTo>
                    <a:pt x="29" y="134"/>
                  </a:lnTo>
                  <a:lnTo>
                    <a:pt x="48" y="140"/>
                  </a:lnTo>
                  <a:lnTo>
                    <a:pt x="72" y="142"/>
                  </a:lnTo>
                  <a:lnTo>
                    <a:pt x="95" y="140"/>
                  </a:lnTo>
                  <a:lnTo>
                    <a:pt x="117" y="137"/>
                  </a:lnTo>
                  <a:lnTo>
                    <a:pt x="136" y="134"/>
                  </a:lnTo>
                  <a:lnTo>
                    <a:pt x="151" y="132"/>
                  </a:lnTo>
                  <a:lnTo>
                    <a:pt x="123" y="0"/>
                  </a:lnTo>
                  <a:close/>
                </a:path>
              </a:pathLst>
            </a:custGeom>
            <a:solidFill>
              <a:srgbClr val="7F0000"/>
            </a:solidFill>
            <a:ln w="9525">
              <a:noFill/>
              <a:round/>
              <a:headEnd/>
              <a:tailEnd/>
            </a:ln>
          </p:spPr>
          <p:txBody>
            <a:bodyPr/>
            <a:lstStyle/>
            <a:p>
              <a:endParaRPr lang="en-GB"/>
            </a:p>
          </p:txBody>
        </p:sp>
        <p:sp>
          <p:nvSpPr>
            <p:cNvPr id="366636" name="Freeform 44"/>
            <p:cNvSpPr>
              <a:spLocks/>
            </p:cNvSpPr>
            <p:nvPr/>
          </p:nvSpPr>
          <p:spPr bwMode="auto">
            <a:xfrm>
              <a:off x="2763" y="3687"/>
              <a:ext cx="151" cy="142"/>
            </a:xfrm>
            <a:custGeom>
              <a:avLst/>
              <a:gdLst/>
              <a:ahLst/>
              <a:cxnLst>
                <a:cxn ang="0">
                  <a:pos x="123" y="0"/>
                </a:cxn>
                <a:cxn ang="0">
                  <a:pos x="123" y="0"/>
                </a:cxn>
                <a:cxn ang="0">
                  <a:pos x="104" y="3"/>
                </a:cxn>
                <a:cxn ang="0">
                  <a:pos x="83" y="9"/>
                </a:cxn>
                <a:cxn ang="0">
                  <a:pos x="61" y="17"/>
                </a:cxn>
                <a:cxn ang="0">
                  <a:pos x="40" y="28"/>
                </a:cxn>
                <a:cxn ang="0">
                  <a:pos x="21" y="41"/>
                </a:cxn>
                <a:cxn ang="0">
                  <a:pos x="8" y="59"/>
                </a:cxn>
                <a:cxn ang="0">
                  <a:pos x="0" y="78"/>
                </a:cxn>
                <a:cxn ang="0">
                  <a:pos x="2" y="100"/>
                </a:cxn>
                <a:cxn ang="0">
                  <a:pos x="2" y="100"/>
                </a:cxn>
                <a:cxn ang="0">
                  <a:pos x="11" y="121"/>
                </a:cxn>
                <a:cxn ang="0">
                  <a:pos x="29" y="134"/>
                </a:cxn>
                <a:cxn ang="0">
                  <a:pos x="48" y="140"/>
                </a:cxn>
                <a:cxn ang="0">
                  <a:pos x="72" y="142"/>
                </a:cxn>
                <a:cxn ang="0">
                  <a:pos x="95" y="140"/>
                </a:cxn>
                <a:cxn ang="0">
                  <a:pos x="117" y="137"/>
                </a:cxn>
                <a:cxn ang="0">
                  <a:pos x="136" y="134"/>
                </a:cxn>
                <a:cxn ang="0">
                  <a:pos x="151" y="132"/>
                </a:cxn>
                <a:cxn ang="0">
                  <a:pos x="123" y="0"/>
                </a:cxn>
              </a:cxnLst>
              <a:rect l="0" t="0" r="r" b="b"/>
              <a:pathLst>
                <a:path w="151" h="142">
                  <a:moveTo>
                    <a:pt x="123" y="0"/>
                  </a:moveTo>
                  <a:lnTo>
                    <a:pt x="123" y="0"/>
                  </a:lnTo>
                  <a:lnTo>
                    <a:pt x="104" y="3"/>
                  </a:lnTo>
                  <a:lnTo>
                    <a:pt x="83" y="9"/>
                  </a:lnTo>
                  <a:lnTo>
                    <a:pt x="61" y="17"/>
                  </a:lnTo>
                  <a:lnTo>
                    <a:pt x="40" y="28"/>
                  </a:lnTo>
                  <a:lnTo>
                    <a:pt x="21" y="41"/>
                  </a:lnTo>
                  <a:lnTo>
                    <a:pt x="8" y="59"/>
                  </a:lnTo>
                  <a:lnTo>
                    <a:pt x="0" y="78"/>
                  </a:lnTo>
                  <a:lnTo>
                    <a:pt x="2" y="100"/>
                  </a:lnTo>
                  <a:lnTo>
                    <a:pt x="2" y="100"/>
                  </a:lnTo>
                  <a:lnTo>
                    <a:pt x="11" y="121"/>
                  </a:lnTo>
                  <a:lnTo>
                    <a:pt x="29" y="134"/>
                  </a:lnTo>
                  <a:lnTo>
                    <a:pt x="48" y="140"/>
                  </a:lnTo>
                  <a:lnTo>
                    <a:pt x="72" y="142"/>
                  </a:lnTo>
                  <a:lnTo>
                    <a:pt x="95" y="140"/>
                  </a:lnTo>
                  <a:lnTo>
                    <a:pt x="117" y="137"/>
                  </a:lnTo>
                  <a:lnTo>
                    <a:pt x="136" y="134"/>
                  </a:lnTo>
                  <a:lnTo>
                    <a:pt x="151" y="132"/>
                  </a:lnTo>
                  <a:lnTo>
                    <a:pt x="123" y="0"/>
                  </a:lnTo>
                </a:path>
              </a:pathLst>
            </a:custGeom>
            <a:noFill/>
            <a:ln w="0">
              <a:solidFill>
                <a:srgbClr val="000000"/>
              </a:solidFill>
              <a:prstDash val="solid"/>
              <a:round/>
              <a:headEnd/>
              <a:tailEnd/>
            </a:ln>
          </p:spPr>
          <p:txBody>
            <a:bodyPr/>
            <a:lstStyle/>
            <a:p>
              <a:endParaRPr lang="en-GB"/>
            </a:p>
          </p:txBody>
        </p:sp>
        <p:sp>
          <p:nvSpPr>
            <p:cNvPr id="366637" name="Freeform 45"/>
            <p:cNvSpPr>
              <a:spLocks/>
            </p:cNvSpPr>
            <p:nvPr/>
          </p:nvSpPr>
          <p:spPr bwMode="auto">
            <a:xfrm>
              <a:off x="3011" y="3142"/>
              <a:ext cx="240" cy="243"/>
            </a:xfrm>
            <a:custGeom>
              <a:avLst/>
              <a:gdLst/>
              <a:ahLst/>
              <a:cxnLst>
                <a:cxn ang="0">
                  <a:pos x="0" y="73"/>
                </a:cxn>
                <a:cxn ang="0">
                  <a:pos x="58" y="190"/>
                </a:cxn>
                <a:cxn ang="0">
                  <a:pos x="67" y="206"/>
                </a:cxn>
                <a:cxn ang="0">
                  <a:pos x="80" y="219"/>
                </a:cxn>
                <a:cxn ang="0">
                  <a:pos x="95" y="230"/>
                </a:cxn>
                <a:cxn ang="0">
                  <a:pos x="112" y="236"/>
                </a:cxn>
                <a:cxn ang="0">
                  <a:pos x="130" y="241"/>
                </a:cxn>
                <a:cxn ang="0">
                  <a:pos x="147" y="243"/>
                </a:cxn>
                <a:cxn ang="0">
                  <a:pos x="167" y="241"/>
                </a:cxn>
                <a:cxn ang="0">
                  <a:pos x="184" y="235"/>
                </a:cxn>
                <a:cxn ang="0">
                  <a:pos x="200" y="225"/>
                </a:cxn>
                <a:cxn ang="0">
                  <a:pos x="215" y="214"/>
                </a:cxn>
                <a:cxn ang="0">
                  <a:pos x="226" y="200"/>
                </a:cxn>
                <a:cxn ang="0">
                  <a:pos x="235" y="184"/>
                </a:cxn>
                <a:cxn ang="0">
                  <a:pos x="240" y="168"/>
                </a:cxn>
                <a:cxn ang="0">
                  <a:pos x="240" y="150"/>
                </a:cxn>
                <a:cxn ang="0">
                  <a:pos x="239" y="133"/>
                </a:cxn>
                <a:cxn ang="0">
                  <a:pos x="232" y="115"/>
                </a:cxn>
                <a:cxn ang="0">
                  <a:pos x="175" y="0"/>
                </a:cxn>
                <a:cxn ang="0">
                  <a:pos x="0" y="73"/>
                </a:cxn>
              </a:cxnLst>
              <a:rect l="0" t="0" r="r" b="b"/>
              <a:pathLst>
                <a:path w="240" h="243">
                  <a:moveTo>
                    <a:pt x="0" y="73"/>
                  </a:moveTo>
                  <a:lnTo>
                    <a:pt x="58" y="190"/>
                  </a:lnTo>
                  <a:lnTo>
                    <a:pt x="67" y="206"/>
                  </a:lnTo>
                  <a:lnTo>
                    <a:pt x="80" y="219"/>
                  </a:lnTo>
                  <a:lnTo>
                    <a:pt x="95" y="230"/>
                  </a:lnTo>
                  <a:lnTo>
                    <a:pt x="112" y="236"/>
                  </a:lnTo>
                  <a:lnTo>
                    <a:pt x="130" y="241"/>
                  </a:lnTo>
                  <a:lnTo>
                    <a:pt x="147" y="243"/>
                  </a:lnTo>
                  <a:lnTo>
                    <a:pt x="167" y="241"/>
                  </a:lnTo>
                  <a:lnTo>
                    <a:pt x="184" y="235"/>
                  </a:lnTo>
                  <a:lnTo>
                    <a:pt x="200" y="225"/>
                  </a:lnTo>
                  <a:lnTo>
                    <a:pt x="215" y="214"/>
                  </a:lnTo>
                  <a:lnTo>
                    <a:pt x="226" y="200"/>
                  </a:lnTo>
                  <a:lnTo>
                    <a:pt x="235" y="184"/>
                  </a:lnTo>
                  <a:lnTo>
                    <a:pt x="240" y="168"/>
                  </a:lnTo>
                  <a:lnTo>
                    <a:pt x="240" y="150"/>
                  </a:lnTo>
                  <a:lnTo>
                    <a:pt x="239" y="133"/>
                  </a:lnTo>
                  <a:lnTo>
                    <a:pt x="232" y="115"/>
                  </a:lnTo>
                  <a:lnTo>
                    <a:pt x="175" y="0"/>
                  </a:lnTo>
                  <a:lnTo>
                    <a:pt x="0" y="73"/>
                  </a:lnTo>
                  <a:close/>
                </a:path>
              </a:pathLst>
            </a:custGeom>
            <a:solidFill>
              <a:srgbClr val="7F0000"/>
            </a:solidFill>
            <a:ln w="9525">
              <a:noFill/>
              <a:round/>
              <a:headEnd/>
              <a:tailEnd/>
            </a:ln>
          </p:spPr>
          <p:txBody>
            <a:bodyPr/>
            <a:lstStyle/>
            <a:p>
              <a:endParaRPr lang="en-GB"/>
            </a:p>
          </p:txBody>
        </p:sp>
        <p:sp>
          <p:nvSpPr>
            <p:cNvPr id="366638" name="Freeform 46"/>
            <p:cNvSpPr>
              <a:spLocks/>
            </p:cNvSpPr>
            <p:nvPr/>
          </p:nvSpPr>
          <p:spPr bwMode="auto">
            <a:xfrm>
              <a:off x="3011" y="3142"/>
              <a:ext cx="240" cy="243"/>
            </a:xfrm>
            <a:custGeom>
              <a:avLst/>
              <a:gdLst/>
              <a:ahLst/>
              <a:cxnLst>
                <a:cxn ang="0">
                  <a:pos x="0" y="73"/>
                </a:cxn>
                <a:cxn ang="0">
                  <a:pos x="58" y="190"/>
                </a:cxn>
                <a:cxn ang="0">
                  <a:pos x="58" y="190"/>
                </a:cxn>
                <a:cxn ang="0">
                  <a:pos x="67" y="206"/>
                </a:cxn>
                <a:cxn ang="0">
                  <a:pos x="80" y="219"/>
                </a:cxn>
                <a:cxn ang="0">
                  <a:pos x="95" y="230"/>
                </a:cxn>
                <a:cxn ang="0">
                  <a:pos x="112" y="236"/>
                </a:cxn>
                <a:cxn ang="0">
                  <a:pos x="130" y="241"/>
                </a:cxn>
                <a:cxn ang="0">
                  <a:pos x="147" y="243"/>
                </a:cxn>
                <a:cxn ang="0">
                  <a:pos x="167" y="241"/>
                </a:cxn>
                <a:cxn ang="0">
                  <a:pos x="184" y="235"/>
                </a:cxn>
                <a:cxn ang="0">
                  <a:pos x="184" y="235"/>
                </a:cxn>
                <a:cxn ang="0">
                  <a:pos x="200" y="225"/>
                </a:cxn>
                <a:cxn ang="0">
                  <a:pos x="215" y="214"/>
                </a:cxn>
                <a:cxn ang="0">
                  <a:pos x="226" y="200"/>
                </a:cxn>
                <a:cxn ang="0">
                  <a:pos x="235" y="184"/>
                </a:cxn>
                <a:cxn ang="0">
                  <a:pos x="240" y="168"/>
                </a:cxn>
                <a:cxn ang="0">
                  <a:pos x="240" y="150"/>
                </a:cxn>
                <a:cxn ang="0">
                  <a:pos x="239" y="133"/>
                </a:cxn>
                <a:cxn ang="0">
                  <a:pos x="232" y="115"/>
                </a:cxn>
                <a:cxn ang="0">
                  <a:pos x="175" y="0"/>
                </a:cxn>
                <a:cxn ang="0">
                  <a:pos x="0" y="73"/>
                </a:cxn>
              </a:cxnLst>
              <a:rect l="0" t="0" r="r" b="b"/>
              <a:pathLst>
                <a:path w="240" h="243">
                  <a:moveTo>
                    <a:pt x="0" y="73"/>
                  </a:moveTo>
                  <a:lnTo>
                    <a:pt x="58" y="190"/>
                  </a:lnTo>
                  <a:lnTo>
                    <a:pt x="58" y="190"/>
                  </a:lnTo>
                  <a:lnTo>
                    <a:pt x="67" y="206"/>
                  </a:lnTo>
                  <a:lnTo>
                    <a:pt x="80" y="219"/>
                  </a:lnTo>
                  <a:lnTo>
                    <a:pt x="95" y="230"/>
                  </a:lnTo>
                  <a:lnTo>
                    <a:pt x="112" y="236"/>
                  </a:lnTo>
                  <a:lnTo>
                    <a:pt x="130" y="241"/>
                  </a:lnTo>
                  <a:lnTo>
                    <a:pt x="147" y="243"/>
                  </a:lnTo>
                  <a:lnTo>
                    <a:pt x="167" y="241"/>
                  </a:lnTo>
                  <a:lnTo>
                    <a:pt x="184" y="235"/>
                  </a:lnTo>
                  <a:lnTo>
                    <a:pt x="184" y="235"/>
                  </a:lnTo>
                  <a:lnTo>
                    <a:pt x="200" y="225"/>
                  </a:lnTo>
                  <a:lnTo>
                    <a:pt x="215" y="214"/>
                  </a:lnTo>
                  <a:lnTo>
                    <a:pt x="226" y="200"/>
                  </a:lnTo>
                  <a:lnTo>
                    <a:pt x="235" y="184"/>
                  </a:lnTo>
                  <a:lnTo>
                    <a:pt x="240" y="168"/>
                  </a:lnTo>
                  <a:lnTo>
                    <a:pt x="240" y="150"/>
                  </a:lnTo>
                  <a:lnTo>
                    <a:pt x="239" y="133"/>
                  </a:lnTo>
                  <a:lnTo>
                    <a:pt x="232" y="115"/>
                  </a:lnTo>
                  <a:lnTo>
                    <a:pt x="175" y="0"/>
                  </a:lnTo>
                  <a:lnTo>
                    <a:pt x="0" y="73"/>
                  </a:lnTo>
                </a:path>
              </a:pathLst>
            </a:custGeom>
            <a:noFill/>
            <a:ln w="0">
              <a:solidFill>
                <a:srgbClr val="000000"/>
              </a:solidFill>
              <a:prstDash val="solid"/>
              <a:round/>
              <a:headEnd/>
              <a:tailEnd/>
            </a:ln>
          </p:spPr>
          <p:txBody>
            <a:bodyPr/>
            <a:lstStyle/>
            <a:p>
              <a:endParaRPr lang="en-GB"/>
            </a:p>
          </p:txBody>
        </p:sp>
        <p:sp>
          <p:nvSpPr>
            <p:cNvPr id="366639" name="Freeform 47"/>
            <p:cNvSpPr>
              <a:spLocks/>
            </p:cNvSpPr>
            <p:nvPr/>
          </p:nvSpPr>
          <p:spPr bwMode="auto">
            <a:xfrm>
              <a:off x="2694" y="3760"/>
              <a:ext cx="120" cy="156"/>
            </a:xfrm>
            <a:custGeom>
              <a:avLst/>
              <a:gdLst/>
              <a:ahLst/>
              <a:cxnLst>
                <a:cxn ang="0">
                  <a:pos x="120" y="14"/>
                </a:cxn>
                <a:cxn ang="0">
                  <a:pos x="32" y="134"/>
                </a:cxn>
                <a:cxn ang="0">
                  <a:pos x="0" y="156"/>
                </a:cxn>
                <a:cxn ang="0">
                  <a:pos x="13" y="120"/>
                </a:cxn>
                <a:cxn ang="0">
                  <a:pos x="100" y="0"/>
                </a:cxn>
                <a:cxn ang="0">
                  <a:pos x="120" y="14"/>
                </a:cxn>
              </a:cxnLst>
              <a:rect l="0" t="0" r="r" b="b"/>
              <a:pathLst>
                <a:path w="120" h="156">
                  <a:moveTo>
                    <a:pt x="120" y="14"/>
                  </a:moveTo>
                  <a:lnTo>
                    <a:pt x="32" y="134"/>
                  </a:lnTo>
                  <a:lnTo>
                    <a:pt x="0" y="156"/>
                  </a:lnTo>
                  <a:lnTo>
                    <a:pt x="13" y="120"/>
                  </a:lnTo>
                  <a:lnTo>
                    <a:pt x="100" y="0"/>
                  </a:lnTo>
                  <a:lnTo>
                    <a:pt x="120" y="14"/>
                  </a:lnTo>
                  <a:close/>
                </a:path>
              </a:pathLst>
            </a:custGeom>
            <a:solidFill>
              <a:srgbClr val="00E5E5"/>
            </a:solidFill>
            <a:ln w="9525">
              <a:noFill/>
              <a:round/>
              <a:headEnd/>
              <a:tailEnd/>
            </a:ln>
          </p:spPr>
          <p:txBody>
            <a:bodyPr/>
            <a:lstStyle/>
            <a:p>
              <a:endParaRPr lang="en-GB"/>
            </a:p>
          </p:txBody>
        </p:sp>
        <p:sp>
          <p:nvSpPr>
            <p:cNvPr id="366640" name="Freeform 48"/>
            <p:cNvSpPr>
              <a:spLocks/>
            </p:cNvSpPr>
            <p:nvPr/>
          </p:nvSpPr>
          <p:spPr bwMode="auto">
            <a:xfrm>
              <a:off x="2694" y="3760"/>
              <a:ext cx="120" cy="156"/>
            </a:xfrm>
            <a:custGeom>
              <a:avLst/>
              <a:gdLst/>
              <a:ahLst/>
              <a:cxnLst>
                <a:cxn ang="0">
                  <a:pos x="120" y="14"/>
                </a:cxn>
                <a:cxn ang="0">
                  <a:pos x="32" y="134"/>
                </a:cxn>
                <a:cxn ang="0">
                  <a:pos x="0" y="156"/>
                </a:cxn>
                <a:cxn ang="0">
                  <a:pos x="13" y="120"/>
                </a:cxn>
                <a:cxn ang="0">
                  <a:pos x="100" y="0"/>
                </a:cxn>
                <a:cxn ang="0">
                  <a:pos x="120" y="14"/>
                </a:cxn>
              </a:cxnLst>
              <a:rect l="0" t="0" r="r" b="b"/>
              <a:pathLst>
                <a:path w="120" h="156">
                  <a:moveTo>
                    <a:pt x="120" y="14"/>
                  </a:moveTo>
                  <a:lnTo>
                    <a:pt x="32" y="134"/>
                  </a:lnTo>
                  <a:lnTo>
                    <a:pt x="0" y="156"/>
                  </a:lnTo>
                  <a:lnTo>
                    <a:pt x="13" y="120"/>
                  </a:lnTo>
                  <a:lnTo>
                    <a:pt x="100" y="0"/>
                  </a:lnTo>
                  <a:lnTo>
                    <a:pt x="120" y="14"/>
                  </a:lnTo>
                </a:path>
              </a:pathLst>
            </a:custGeom>
            <a:noFill/>
            <a:ln w="0">
              <a:solidFill>
                <a:srgbClr val="000000"/>
              </a:solidFill>
              <a:prstDash val="solid"/>
              <a:round/>
              <a:headEnd/>
              <a:tailEnd/>
            </a:ln>
          </p:spPr>
          <p:txBody>
            <a:bodyPr/>
            <a:lstStyle/>
            <a:p>
              <a:endParaRPr lang="en-GB"/>
            </a:p>
          </p:txBody>
        </p:sp>
        <p:sp>
          <p:nvSpPr>
            <p:cNvPr id="366641" name="Freeform 49"/>
            <p:cNvSpPr>
              <a:spLocks/>
            </p:cNvSpPr>
            <p:nvPr/>
          </p:nvSpPr>
          <p:spPr bwMode="auto">
            <a:xfrm>
              <a:off x="3261" y="3399"/>
              <a:ext cx="240" cy="770"/>
            </a:xfrm>
            <a:custGeom>
              <a:avLst/>
              <a:gdLst/>
              <a:ahLst/>
              <a:cxnLst>
                <a:cxn ang="0">
                  <a:pos x="240" y="40"/>
                </a:cxn>
                <a:cxn ang="0">
                  <a:pos x="240" y="618"/>
                </a:cxn>
                <a:cxn ang="0">
                  <a:pos x="237" y="648"/>
                </a:cxn>
                <a:cxn ang="0">
                  <a:pos x="227" y="677"/>
                </a:cxn>
                <a:cxn ang="0">
                  <a:pos x="214" y="703"/>
                </a:cxn>
                <a:cxn ang="0">
                  <a:pos x="195" y="725"/>
                </a:cxn>
                <a:cxn ang="0">
                  <a:pos x="173" y="744"/>
                </a:cxn>
                <a:cxn ang="0">
                  <a:pos x="147" y="757"/>
                </a:cxn>
                <a:cxn ang="0">
                  <a:pos x="118" y="767"/>
                </a:cxn>
                <a:cxn ang="0">
                  <a:pos x="88" y="770"/>
                </a:cxn>
                <a:cxn ang="0">
                  <a:pos x="0" y="770"/>
                </a:cxn>
                <a:cxn ang="0">
                  <a:pos x="0" y="655"/>
                </a:cxn>
                <a:cxn ang="0">
                  <a:pos x="0" y="468"/>
                </a:cxn>
                <a:cxn ang="0">
                  <a:pos x="0" y="289"/>
                </a:cxn>
                <a:cxn ang="0">
                  <a:pos x="0" y="195"/>
                </a:cxn>
                <a:cxn ang="0">
                  <a:pos x="3" y="144"/>
                </a:cxn>
                <a:cxn ang="0">
                  <a:pos x="17" y="98"/>
                </a:cxn>
                <a:cxn ang="0">
                  <a:pos x="43" y="58"/>
                </a:cxn>
                <a:cxn ang="0">
                  <a:pos x="77" y="26"/>
                </a:cxn>
                <a:cxn ang="0">
                  <a:pos x="115" y="7"/>
                </a:cxn>
                <a:cxn ang="0">
                  <a:pos x="157" y="0"/>
                </a:cxn>
                <a:cxn ang="0">
                  <a:pos x="198" y="11"/>
                </a:cxn>
                <a:cxn ang="0">
                  <a:pos x="240" y="40"/>
                </a:cxn>
              </a:cxnLst>
              <a:rect l="0" t="0" r="r" b="b"/>
              <a:pathLst>
                <a:path w="240" h="770">
                  <a:moveTo>
                    <a:pt x="240" y="40"/>
                  </a:moveTo>
                  <a:lnTo>
                    <a:pt x="240" y="618"/>
                  </a:lnTo>
                  <a:lnTo>
                    <a:pt x="237" y="648"/>
                  </a:lnTo>
                  <a:lnTo>
                    <a:pt x="227" y="677"/>
                  </a:lnTo>
                  <a:lnTo>
                    <a:pt x="214" y="703"/>
                  </a:lnTo>
                  <a:lnTo>
                    <a:pt x="195" y="725"/>
                  </a:lnTo>
                  <a:lnTo>
                    <a:pt x="173" y="744"/>
                  </a:lnTo>
                  <a:lnTo>
                    <a:pt x="147" y="757"/>
                  </a:lnTo>
                  <a:lnTo>
                    <a:pt x="118" y="767"/>
                  </a:lnTo>
                  <a:lnTo>
                    <a:pt x="88" y="770"/>
                  </a:lnTo>
                  <a:lnTo>
                    <a:pt x="0" y="770"/>
                  </a:lnTo>
                  <a:lnTo>
                    <a:pt x="0" y="655"/>
                  </a:lnTo>
                  <a:lnTo>
                    <a:pt x="0" y="468"/>
                  </a:lnTo>
                  <a:lnTo>
                    <a:pt x="0" y="289"/>
                  </a:lnTo>
                  <a:lnTo>
                    <a:pt x="0" y="195"/>
                  </a:lnTo>
                  <a:lnTo>
                    <a:pt x="3" y="144"/>
                  </a:lnTo>
                  <a:lnTo>
                    <a:pt x="17" y="98"/>
                  </a:lnTo>
                  <a:lnTo>
                    <a:pt x="43" y="58"/>
                  </a:lnTo>
                  <a:lnTo>
                    <a:pt x="77" y="26"/>
                  </a:lnTo>
                  <a:lnTo>
                    <a:pt x="115" y="7"/>
                  </a:lnTo>
                  <a:lnTo>
                    <a:pt x="157" y="0"/>
                  </a:lnTo>
                  <a:lnTo>
                    <a:pt x="198" y="11"/>
                  </a:lnTo>
                  <a:lnTo>
                    <a:pt x="240" y="40"/>
                  </a:lnTo>
                  <a:close/>
                </a:path>
              </a:pathLst>
            </a:custGeom>
            <a:solidFill>
              <a:srgbClr val="007502"/>
            </a:solidFill>
            <a:ln w="9525">
              <a:noFill/>
              <a:round/>
              <a:headEnd/>
              <a:tailEnd/>
            </a:ln>
          </p:spPr>
          <p:txBody>
            <a:bodyPr/>
            <a:lstStyle/>
            <a:p>
              <a:endParaRPr lang="en-GB"/>
            </a:p>
          </p:txBody>
        </p:sp>
        <p:sp>
          <p:nvSpPr>
            <p:cNvPr id="366642" name="Freeform 50"/>
            <p:cNvSpPr>
              <a:spLocks/>
            </p:cNvSpPr>
            <p:nvPr/>
          </p:nvSpPr>
          <p:spPr bwMode="auto">
            <a:xfrm>
              <a:off x="3261" y="3399"/>
              <a:ext cx="240" cy="770"/>
            </a:xfrm>
            <a:custGeom>
              <a:avLst/>
              <a:gdLst/>
              <a:ahLst/>
              <a:cxnLst>
                <a:cxn ang="0">
                  <a:pos x="240" y="40"/>
                </a:cxn>
                <a:cxn ang="0">
                  <a:pos x="240" y="618"/>
                </a:cxn>
                <a:cxn ang="0">
                  <a:pos x="240" y="618"/>
                </a:cxn>
                <a:cxn ang="0">
                  <a:pos x="237" y="648"/>
                </a:cxn>
                <a:cxn ang="0">
                  <a:pos x="227" y="677"/>
                </a:cxn>
                <a:cxn ang="0">
                  <a:pos x="214" y="703"/>
                </a:cxn>
                <a:cxn ang="0">
                  <a:pos x="195" y="725"/>
                </a:cxn>
                <a:cxn ang="0">
                  <a:pos x="173" y="744"/>
                </a:cxn>
                <a:cxn ang="0">
                  <a:pos x="147" y="757"/>
                </a:cxn>
                <a:cxn ang="0">
                  <a:pos x="118" y="767"/>
                </a:cxn>
                <a:cxn ang="0">
                  <a:pos x="88" y="770"/>
                </a:cxn>
                <a:cxn ang="0">
                  <a:pos x="0" y="770"/>
                </a:cxn>
                <a:cxn ang="0">
                  <a:pos x="0" y="770"/>
                </a:cxn>
                <a:cxn ang="0">
                  <a:pos x="0" y="655"/>
                </a:cxn>
                <a:cxn ang="0">
                  <a:pos x="0" y="468"/>
                </a:cxn>
                <a:cxn ang="0">
                  <a:pos x="0" y="289"/>
                </a:cxn>
                <a:cxn ang="0">
                  <a:pos x="0" y="195"/>
                </a:cxn>
                <a:cxn ang="0">
                  <a:pos x="0" y="195"/>
                </a:cxn>
                <a:cxn ang="0">
                  <a:pos x="3" y="144"/>
                </a:cxn>
                <a:cxn ang="0">
                  <a:pos x="17" y="98"/>
                </a:cxn>
                <a:cxn ang="0">
                  <a:pos x="43" y="58"/>
                </a:cxn>
                <a:cxn ang="0">
                  <a:pos x="77" y="26"/>
                </a:cxn>
                <a:cxn ang="0">
                  <a:pos x="115" y="7"/>
                </a:cxn>
                <a:cxn ang="0">
                  <a:pos x="157" y="0"/>
                </a:cxn>
                <a:cxn ang="0">
                  <a:pos x="198" y="11"/>
                </a:cxn>
                <a:cxn ang="0">
                  <a:pos x="240" y="40"/>
                </a:cxn>
              </a:cxnLst>
              <a:rect l="0" t="0" r="r" b="b"/>
              <a:pathLst>
                <a:path w="240" h="770">
                  <a:moveTo>
                    <a:pt x="240" y="40"/>
                  </a:moveTo>
                  <a:lnTo>
                    <a:pt x="240" y="618"/>
                  </a:lnTo>
                  <a:lnTo>
                    <a:pt x="240" y="618"/>
                  </a:lnTo>
                  <a:lnTo>
                    <a:pt x="237" y="648"/>
                  </a:lnTo>
                  <a:lnTo>
                    <a:pt x="227" y="677"/>
                  </a:lnTo>
                  <a:lnTo>
                    <a:pt x="214" y="703"/>
                  </a:lnTo>
                  <a:lnTo>
                    <a:pt x="195" y="725"/>
                  </a:lnTo>
                  <a:lnTo>
                    <a:pt x="173" y="744"/>
                  </a:lnTo>
                  <a:lnTo>
                    <a:pt x="147" y="757"/>
                  </a:lnTo>
                  <a:lnTo>
                    <a:pt x="118" y="767"/>
                  </a:lnTo>
                  <a:lnTo>
                    <a:pt x="88" y="770"/>
                  </a:lnTo>
                  <a:lnTo>
                    <a:pt x="0" y="770"/>
                  </a:lnTo>
                  <a:lnTo>
                    <a:pt x="0" y="770"/>
                  </a:lnTo>
                  <a:lnTo>
                    <a:pt x="0" y="655"/>
                  </a:lnTo>
                  <a:lnTo>
                    <a:pt x="0" y="468"/>
                  </a:lnTo>
                  <a:lnTo>
                    <a:pt x="0" y="289"/>
                  </a:lnTo>
                  <a:lnTo>
                    <a:pt x="0" y="195"/>
                  </a:lnTo>
                  <a:lnTo>
                    <a:pt x="0" y="195"/>
                  </a:lnTo>
                  <a:lnTo>
                    <a:pt x="3" y="144"/>
                  </a:lnTo>
                  <a:lnTo>
                    <a:pt x="17" y="98"/>
                  </a:lnTo>
                  <a:lnTo>
                    <a:pt x="43" y="58"/>
                  </a:lnTo>
                  <a:lnTo>
                    <a:pt x="77" y="26"/>
                  </a:lnTo>
                  <a:lnTo>
                    <a:pt x="115" y="7"/>
                  </a:lnTo>
                  <a:lnTo>
                    <a:pt x="157" y="0"/>
                  </a:lnTo>
                  <a:lnTo>
                    <a:pt x="198" y="11"/>
                  </a:lnTo>
                  <a:lnTo>
                    <a:pt x="240" y="40"/>
                  </a:lnTo>
                </a:path>
              </a:pathLst>
            </a:custGeom>
            <a:noFill/>
            <a:ln w="0">
              <a:solidFill>
                <a:srgbClr val="000000"/>
              </a:solidFill>
              <a:prstDash val="solid"/>
              <a:round/>
              <a:headEnd/>
              <a:tailEnd/>
            </a:ln>
          </p:spPr>
          <p:txBody>
            <a:bodyPr/>
            <a:lstStyle/>
            <a:p>
              <a:endParaRPr lang="en-GB"/>
            </a:p>
          </p:txBody>
        </p:sp>
        <p:sp>
          <p:nvSpPr>
            <p:cNvPr id="366643" name="Freeform 51"/>
            <p:cNvSpPr>
              <a:spLocks/>
            </p:cNvSpPr>
            <p:nvPr/>
          </p:nvSpPr>
          <p:spPr bwMode="auto">
            <a:xfrm>
              <a:off x="3109" y="3691"/>
              <a:ext cx="152" cy="186"/>
            </a:xfrm>
            <a:custGeom>
              <a:avLst/>
              <a:gdLst/>
              <a:ahLst/>
              <a:cxnLst>
                <a:cxn ang="0">
                  <a:pos x="51" y="186"/>
                </a:cxn>
                <a:cxn ang="0">
                  <a:pos x="69" y="181"/>
                </a:cxn>
                <a:cxn ang="0">
                  <a:pos x="86" y="176"/>
                </a:cxn>
                <a:cxn ang="0">
                  <a:pos x="102" y="171"/>
                </a:cxn>
                <a:cxn ang="0">
                  <a:pos x="118" y="165"/>
                </a:cxn>
                <a:cxn ang="0">
                  <a:pos x="131" y="160"/>
                </a:cxn>
                <a:cxn ang="0">
                  <a:pos x="142" y="155"/>
                </a:cxn>
                <a:cxn ang="0">
                  <a:pos x="149" y="154"/>
                </a:cxn>
                <a:cxn ang="0">
                  <a:pos x="152" y="152"/>
                </a:cxn>
                <a:cxn ang="0">
                  <a:pos x="152" y="0"/>
                </a:cxn>
                <a:cxn ang="0">
                  <a:pos x="147" y="2"/>
                </a:cxn>
                <a:cxn ang="0">
                  <a:pos x="133" y="7"/>
                </a:cxn>
                <a:cxn ang="0">
                  <a:pos x="113" y="13"/>
                </a:cxn>
                <a:cxn ang="0">
                  <a:pos x="89" y="21"/>
                </a:cxn>
                <a:cxn ang="0">
                  <a:pos x="64" y="29"/>
                </a:cxn>
                <a:cxn ang="0">
                  <a:pos x="40" y="39"/>
                </a:cxn>
                <a:cxn ang="0">
                  <a:pos x="17" y="47"/>
                </a:cxn>
                <a:cxn ang="0">
                  <a:pos x="0" y="55"/>
                </a:cxn>
                <a:cxn ang="0">
                  <a:pos x="51" y="186"/>
                </a:cxn>
              </a:cxnLst>
              <a:rect l="0" t="0" r="r" b="b"/>
              <a:pathLst>
                <a:path w="152" h="186">
                  <a:moveTo>
                    <a:pt x="51" y="186"/>
                  </a:moveTo>
                  <a:lnTo>
                    <a:pt x="69" y="181"/>
                  </a:lnTo>
                  <a:lnTo>
                    <a:pt x="86" y="176"/>
                  </a:lnTo>
                  <a:lnTo>
                    <a:pt x="102" y="171"/>
                  </a:lnTo>
                  <a:lnTo>
                    <a:pt x="118" y="165"/>
                  </a:lnTo>
                  <a:lnTo>
                    <a:pt x="131" y="160"/>
                  </a:lnTo>
                  <a:lnTo>
                    <a:pt x="142" y="155"/>
                  </a:lnTo>
                  <a:lnTo>
                    <a:pt x="149" y="154"/>
                  </a:lnTo>
                  <a:lnTo>
                    <a:pt x="152" y="152"/>
                  </a:lnTo>
                  <a:lnTo>
                    <a:pt x="152" y="0"/>
                  </a:lnTo>
                  <a:lnTo>
                    <a:pt x="147" y="2"/>
                  </a:lnTo>
                  <a:lnTo>
                    <a:pt x="133" y="7"/>
                  </a:lnTo>
                  <a:lnTo>
                    <a:pt x="113" y="13"/>
                  </a:lnTo>
                  <a:lnTo>
                    <a:pt x="89" y="21"/>
                  </a:lnTo>
                  <a:lnTo>
                    <a:pt x="64" y="29"/>
                  </a:lnTo>
                  <a:lnTo>
                    <a:pt x="40" y="39"/>
                  </a:lnTo>
                  <a:lnTo>
                    <a:pt x="17" y="47"/>
                  </a:lnTo>
                  <a:lnTo>
                    <a:pt x="0" y="55"/>
                  </a:lnTo>
                  <a:lnTo>
                    <a:pt x="51" y="186"/>
                  </a:lnTo>
                  <a:close/>
                </a:path>
              </a:pathLst>
            </a:custGeom>
            <a:solidFill>
              <a:srgbClr val="007502"/>
            </a:solidFill>
            <a:ln w="9525">
              <a:noFill/>
              <a:round/>
              <a:headEnd/>
              <a:tailEnd/>
            </a:ln>
          </p:spPr>
          <p:txBody>
            <a:bodyPr/>
            <a:lstStyle/>
            <a:p>
              <a:endParaRPr lang="en-GB"/>
            </a:p>
          </p:txBody>
        </p:sp>
        <p:sp>
          <p:nvSpPr>
            <p:cNvPr id="366644" name="Freeform 52"/>
            <p:cNvSpPr>
              <a:spLocks/>
            </p:cNvSpPr>
            <p:nvPr/>
          </p:nvSpPr>
          <p:spPr bwMode="auto">
            <a:xfrm>
              <a:off x="3109" y="3691"/>
              <a:ext cx="152" cy="186"/>
            </a:xfrm>
            <a:custGeom>
              <a:avLst/>
              <a:gdLst/>
              <a:ahLst/>
              <a:cxnLst>
                <a:cxn ang="0">
                  <a:pos x="51" y="186"/>
                </a:cxn>
                <a:cxn ang="0">
                  <a:pos x="51" y="186"/>
                </a:cxn>
                <a:cxn ang="0">
                  <a:pos x="69" y="181"/>
                </a:cxn>
                <a:cxn ang="0">
                  <a:pos x="86" y="176"/>
                </a:cxn>
                <a:cxn ang="0">
                  <a:pos x="102" y="171"/>
                </a:cxn>
                <a:cxn ang="0">
                  <a:pos x="118" y="165"/>
                </a:cxn>
                <a:cxn ang="0">
                  <a:pos x="131" y="160"/>
                </a:cxn>
                <a:cxn ang="0">
                  <a:pos x="142" y="155"/>
                </a:cxn>
                <a:cxn ang="0">
                  <a:pos x="149" y="154"/>
                </a:cxn>
                <a:cxn ang="0">
                  <a:pos x="152" y="152"/>
                </a:cxn>
                <a:cxn ang="0">
                  <a:pos x="152" y="0"/>
                </a:cxn>
                <a:cxn ang="0">
                  <a:pos x="152" y="0"/>
                </a:cxn>
                <a:cxn ang="0">
                  <a:pos x="147" y="2"/>
                </a:cxn>
                <a:cxn ang="0">
                  <a:pos x="133" y="7"/>
                </a:cxn>
                <a:cxn ang="0">
                  <a:pos x="113" y="13"/>
                </a:cxn>
                <a:cxn ang="0">
                  <a:pos x="89" y="21"/>
                </a:cxn>
                <a:cxn ang="0">
                  <a:pos x="64" y="29"/>
                </a:cxn>
                <a:cxn ang="0">
                  <a:pos x="40" y="39"/>
                </a:cxn>
                <a:cxn ang="0">
                  <a:pos x="17" y="47"/>
                </a:cxn>
                <a:cxn ang="0">
                  <a:pos x="0" y="55"/>
                </a:cxn>
                <a:cxn ang="0">
                  <a:pos x="51" y="186"/>
                </a:cxn>
              </a:cxnLst>
              <a:rect l="0" t="0" r="r" b="b"/>
              <a:pathLst>
                <a:path w="152" h="186">
                  <a:moveTo>
                    <a:pt x="51" y="186"/>
                  </a:moveTo>
                  <a:lnTo>
                    <a:pt x="51" y="186"/>
                  </a:lnTo>
                  <a:lnTo>
                    <a:pt x="69" y="181"/>
                  </a:lnTo>
                  <a:lnTo>
                    <a:pt x="86" y="176"/>
                  </a:lnTo>
                  <a:lnTo>
                    <a:pt x="102" y="171"/>
                  </a:lnTo>
                  <a:lnTo>
                    <a:pt x="118" y="165"/>
                  </a:lnTo>
                  <a:lnTo>
                    <a:pt x="131" y="160"/>
                  </a:lnTo>
                  <a:lnTo>
                    <a:pt x="142" y="155"/>
                  </a:lnTo>
                  <a:lnTo>
                    <a:pt x="149" y="154"/>
                  </a:lnTo>
                  <a:lnTo>
                    <a:pt x="152" y="152"/>
                  </a:lnTo>
                  <a:lnTo>
                    <a:pt x="152" y="0"/>
                  </a:lnTo>
                  <a:lnTo>
                    <a:pt x="152" y="0"/>
                  </a:lnTo>
                  <a:lnTo>
                    <a:pt x="147" y="2"/>
                  </a:lnTo>
                  <a:lnTo>
                    <a:pt x="133" y="7"/>
                  </a:lnTo>
                  <a:lnTo>
                    <a:pt x="113" y="13"/>
                  </a:lnTo>
                  <a:lnTo>
                    <a:pt x="89" y="21"/>
                  </a:lnTo>
                  <a:lnTo>
                    <a:pt x="64" y="29"/>
                  </a:lnTo>
                  <a:lnTo>
                    <a:pt x="40" y="39"/>
                  </a:lnTo>
                  <a:lnTo>
                    <a:pt x="17" y="47"/>
                  </a:lnTo>
                  <a:lnTo>
                    <a:pt x="0" y="55"/>
                  </a:lnTo>
                  <a:lnTo>
                    <a:pt x="51" y="186"/>
                  </a:lnTo>
                </a:path>
              </a:pathLst>
            </a:custGeom>
            <a:noFill/>
            <a:ln w="0">
              <a:solidFill>
                <a:srgbClr val="000000"/>
              </a:solidFill>
              <a:prstDash val="solid"/>
              <a:round/>
              <a:headEnd/>
              <a:tailEnd/>
            </a:ln>
          </p:spPr>
          <p:txBody>
            <a:bodyPr/>
            <a:lstStyle/>
            <a:p>
              <a:endParaRPr lang="en-GB"/>
            </a:p>
          </p:txBody>
        </p:sp>
        <p:sp>
          <p:nvSpPr>
            <p:cNvPr id="366645" name="Freeform 53"/>
            <p:cNvSpPr>
              <a:spLocks/>
            </p:cNvSpPr>
            <p:nvPr/>
          </p:nvSpPr>
          <p:spPr bwMode="auto">
            <a:xfrm>
              <a:off x="3202" y="3134"/>
              <a:ext cx="249" cy="315"/>
            </a:xfrm>
            <a:custGeom>
              <a:avLst/>
              <a:gdLst/>
              <a:ahLst/>
              <a:cxnLst>
                <a:cxn ang="0">
                  <a:pos x="36" y="240"/>
                </a:cxn>
                <a:cxn ang="0">
                  <a:pos x="44" y="260"/>
                </a:cxn>
                <a:cxn ang="0">
                  <a:pos x="57" y="278"/>
                </a:cxn>
                <a:cxn ang="0">
                  <a:pos x="73" y="292"/>
                </a:cxn>
                <a:cxn ang="0">
                  <a:pos x="91" y="303"/>
                </a:cxn>
                <a:cxn ang="0">
                  <a:pos x="110" y="311"/>
                </a:cxn>
                <a:cxn ang="0">
                  <a:pos x="131" y="315"/>
                </a:cxn>
                <a:cxn ang="0">
                  <a:pos x="152" y="315"/>
                </a:cxn>
                <a:cxn ang="0">
                  <a:pos x="174" y="310"/>
                </a:cxn>
                <a:cxn ang="0">
                  <a:pos x="188" y="303"/>
                </a:cxn>
                <a:cxn ang="0">
                  <a:pos x="203" y="294"/>
                </a:cxn>
                <a:cxn ang="0">
                  <a:pos x="217" y="279"/>
                </a:cxn>
                <a:cxn ang="0">
                  <a:pos x="232" y="262"/>
                </a:cxn>
                <a:cxn ang="0">
                  <a:pos x="241" y="243"/>
                </a:cxn>
                <a:cxn ang="0">
                  <a:pos x="248" y="222"/>
                </a:cxn>
                <a:cxn ang="0">
                  <a:pos x="249" y="198"/>
                </a:cxn>
                <a:cxn ang="0">
                  <a:pos x="244" y="173"/>
                </a:cxn>
                <a:cxn ang="0">
                  <a:pos x="214" y="75"/>
                </a:cxn>
                <a:cxn ang="0">
                  <a:pos x="204" y="54"/>
                </a:cxn>
                <a:cxn ang="0">
                  <a:pos x="193" y="37"/>
                </a:cxn>
                <a:cxn ang="0">
                  <a:pos x="177" y="22"/>
                </a:cxn>
                <a:cxn ang="0">
                  <a:pos x="160" y="11"/>
                </a:cxn>
                <a:cxn ang="0">
                  <a:pos x="140" y="5"/>
                </a:cxn>
                <a:cxn ang="0">
                  <a:pos x="120" y="0"/>
                </a:cxn>
                <a:cxn ang="0">
                  <a:pos x="99" y="0"/>
                </a:cxn>
                <a:cxn ang="0">
                  <a:pos x="76" y="5"/>
                </a:cxn>
                <a:cxn ang="0">
                  <a:pos x="56" y="14"/>
                </a:cxn>
                <a:cxn ang="0">
                  <a:pos x="38" y="26"/>
                </a:cxn>
                <a:cxn ang="0">
                  <a:pos x="24" y="42"/>
                </a:cxn>
                <a:cxn ang="0">
                  <a:pos x="12" y="59"/>
                </a:cxn>
                <a:cxn ang="0">
                  <a:pos x="4" y="78"/>
                </a:cxn>
                <a:cxn ang="0">
                  <a:pos x="0" y="99"/>
                </a:cxn>
                <a:cxn ang="0">
                  <a:pos x="0" y="120"/>
                </a:cxn>
                <a:cxn ang="0">
                  <a:pos x="4" y="142"/>
                </a:cxn>
                <a:cxn ang="0">
                  <a:pos x="36" y="240"/>
                </a:cxn>
              </a:cxnLst>
              <a:rect l="0" t="0" r="r" b="b"/>
              <a:pathLst>
                <a:path w="249" h="315">
                  <a:moveTo>
                    <a:pt x="36" y="240"/>
                  </a:moveTo>
                  <a:lnTo>
                    <a:pt x="44" y="260"/>
                  </a:lnTo>
                  <a:lnTo>
                    <a:pt x="57" y="278"/>
                  </a:lnTo>
                  <a:lnTo>
                    <a:pt x="73" y="292"/>
                  </a:lnTo>
                  <a:lnTo>
                    <a:pt x="91" y="303"/>
                  </a:lnTo>
                  <a:lnTo>
                    <a:pt x="110" y="311"/>
                  </a:lnTo>
                  <a:lnTo>
                    <a:pt x="131" y="315"/>
                  </a:lnTo>
                  <a:lnTo>
                    <a:pt x="152" y="315"/>
                  </a:lnTo>
                  <a:lnTo>
                    <a:pt x="174" y="310"/>
                  </a:lnTo>
                  <a:lnTo>
                    <a:pt x="188" y="303"/>
                  </a:lnTo>
                  <a:lnTo>
                    <a:pt x="203" y="294"/>
                  </a:lnTo>
                  <a:lnTo>
                    <a:pt x="217" y="279"/>
                  </a:lnTo>
                  <a:lnTo>
                    <a:pt x="232" y="262"/>
                  </a:lnTo>
                  <a:lnTo>
                    <a:pt x="241" y="243"/>
                  </a:lnTo>
                  <a:lnTo>
                    <a:pt x="248" y="222"/>
                  </a:lnTo>
                  <a:lnTo>
                    <a:pt x="249" y="198"/>
                  </a:lnTo>
                  <a:lnTo>
                    <a:pt x="244" y="173"/>
                  </a:lnTo>
                  <a:lnTo>
                    <a:pt x="214" y="75"/>
                  </a:lnTo>
                  <a:lnTo>
                    <a:pt x="204" y="54"/>
                  </a:lnTo>
                  <a:lnTo>
                    <a:pt x="193" y="37"/>
                  </a:lnTo>
                  <a:lnTo>
                    <a:pt x="177" y="22"/>
                  </a:lnTo>
                  <a:lnTo>
                    <a:pt x="160" y="11"/>
                  </a:lnTo>
                  <a:lnTo>
                    <a:pt x="140" y="5"/>
                  </a:lnTo>
                  <a:lnTo>
                    <a:pt x="120" y="0"/>
                  </a:lnTo>
                  <a:lnTo>
                    <a:pt x="99" y="0"/>
                  </a:lnTo>
                  <a:lnTo>
                    <a:pt x="76" y="5"/>
                  </a:lnTo>
                  <a:lnTo>
                    <a:pt x="56" y="14"/>
                  </a:lnTo>
                  <a:lnTo>
                    <a:pt x="38" y="26"/>
                  </a:lnTo>
                  <a:lnTo>
                    <a:pt x="24" y="42"/>
                  </a:lnTo>
                  <a:lnTo>
                    <a:pt x="12" y="59"/>
                  </a:lnTo>
                  <a:lnTo>
                    <a:pt x="4" y="78"/>
                  </a:lnTo>
                  <a:lnTo>
                    <a:pt x="0" y="99"/>
                  </a:lnTo>
                  <a:lnTo>
                    <a:pt x="0" y="120"/>
                  </a:lnTo>
                  <a:lnTo>
                    <a:pt x="4" y="142"/>
                  </a:lnTo>
                  <a:lnTo>
                    <a:pt x="36" y="240"/>
                  </a:lnTo>
                  <a:close/>
                </a:path>
              </a:pathLst>
            </a:custGeom>
            <a:solidFill>
              <a:srgbClr val="E8D8C1"/>
            </a:solidFill>
            <a:ln w="9525">
              <a:noFill/>
              <a:round/>
              <a:headEnd/>
              <a:tailEnd/>
            </a:ln>
          </p:spPr>
          <p:txBody>
            <a:bodyPr/>
            <a:lstStyle/>
            <a:p>
              <a:endParaRPr lang="en-GB"/>
            </a:p>
          </p:txBody>
        </p:sp>
        <p:sp>
          <p:nvSpPr>
            <p:cNvPr id="366646" name="Freeform 54"/>
            <p:cNvSpPr>
              <a:spLocks/>
            </p:cNvSpPr>
            <p:nvPr/>
          </p:nvSpPr>
          <p:spPr bwMode="auto">
            <a:xfrm>
              <a:off x="3202" y="3134"/>
              <a:ext cx="249" cy="315"/>
            </a:xfrm>
            <a:custGeom>
              <a:avLst/>
              <a:gdLst/>
              <a:ahLst/>
              <a:cxnLst>
                <a:cxn ang="0">
                  <a:pos x="36" y="240"/>
                </a:cxn>
                <a:cxn ang="0">
                  <a:pos x="36" y="240"/>
                </a:cxn>
                <a:cxn ang="0">
                  <a:pos x="44" y="260"/>
                </a:cxn>
                <a:cxn ang="0">
                  <a:pos x="57" y="278"/>
                </a:cxn>
                <a:cxn ang="0">
                  <a:pos x="73" y="292"/>
                </a:cxn>
                <a:cxn ang="0">
                  <a:pos x="91" y="303"/>
                </a:cxn>
                <a:cxn ang="0">
                  <a:pos x="110" y="311"/>
                </a:cxn>
                <a:cxn ang="0">
                  <a:pos x="131" y="315"/>
                </a:cxn>
                <a:cxn ang="0">
                  <a:pos x="152" y="315"/>
                </a:cxn>
                <a:cxn ang="0">
                  <a:pos x="174" y="310"/>
                </a:cxn>
                <a:cxn ang="0">
                  <a:pos x="174" y="310"/>
                </a:cxn>
                <a:cxn ang="0">
                  <a:pos x="188" y="303"/>
                </a:cxn>
                <a:cxn ang="0">
                  <a:pos x="203" y="294"/>
                </a:cxn>
                <a:cxn ang="0">
                  <a:pos x="217" y="279"/>
                </a:cxn>
                <a:cxn ang="0">
                  <a:pos x="232" y="262"/>
                </a:cxn>
                <a:cxn ang="0">
                  <a:pos x="241" y="243"/>
                </a:cxn>
                <a:cxn ang="0">
                  <a:pos x="248" y="222"/>
                </a:cxn>
                <a:cxn ang="0">
                  <a:pos x="249" y="198"/>
                </a:cxn>
                <a:cxn ang="0">
                  <a:pos x="244" y="173"/>
                </a:cxn>
                <a:cxn ang="0">
                  <a:pos x="214" y="75"/>
                </a:cxn>
                <a:cxn ang="0">
                  <a:pos x="214" y="75"/>
                </a:cxn>
                <a:cxn ang="0">
                  <a:pos x="204" y="54"/>
                </a:cxn>
                <a:cxn ang="0">
                  <a:pos x="193" y="37"/>
                </a:cxn>
                <a:cxn ang="0">
                  <a:pos x="177" y="22"/>
                </a:cxn>
                <a:cxn ang="0">
                  <a:pos x="160" y="11"/>
                </a:cxn>
                <a:cxn ang="0">
                  <a:pos x="140" y="5"/>
                </a:cxn>
                <a:cxn ang="0">
                  <a:pos x="120" y="0"/>
                </a:cxn>
                <a:cxn ang="0">
                  <a:pos x="99" y="0"/>
                </a:cxn>
                <a:cxn ang="0">
                  <a:pos x="76" y="5"/>
                </a:cxn>
                <a:cxn ang="0">
                  <a:pos x="76" y="5"/>
                </a:cxn>
                <a:cxn ang="0">
                  <a:pos x="56" y="14"/>
                </a:cxn>
                <a:cxn ang="0">
                  <a:pos x="38" y="26"/>
                </a:cxn>
                <a:cxn ang="0">
                  <a:pos x="24" y="42"/>
                </a:cxn>
                <a:cxn ang="0">
                  <a:pos x="12" y="59"/>
                </a:cxn>
                <a:cxn ang="0">
                  <a:pos x="4" y="78"/>
                </a:cxn>
                <a:cxn ang="0">
                  <a:pos x="0" y="99"/>
                </a:cxn>
                <a:cxn ang="0">
                  <a:pos x="0" y="120"/>
                </a:cxn>
                <a:cxn ang="0">
                  <a:pos x="4" y="142"/>
                </a:cxn>
                <a:cxn ang="0">
                  <a:pos x="36" y="240"/>
                </a:cxn>
              </a:cxnLst>
              <a:rect l="0" t="0" r="r" b="b"/>
              <a:pathLst>
                <a:path w="249" h="315">
                  <a:moveTo>
                    <a:pt x="36" y="240"/>
                  </a:moveTo>
                  <a:lnTo>
                    <a:pt x="36" y="240"/>
                  </a:lnTo>
                  <a:lnTo>
                    <a:pt x="44" y="260"/>
                  </a:lnTo>
                  <a:lnTo>
                    <a:pt x="57" y="278"/>
                  </a:lnTo>
                  <a:lnTo>
                    <a:pt x="73" y="292"/>
                  </a:lnTo>
                  <a:lnTo>
                    <a:pt x="91" y="303"/>
                  </a:lnTo>
                  <a:lnTo>
                    <a:pt x="110" y="311"/>
                  </a:lnTo>
                  <a:lnTo>
                    <a:pt x="131" y="315"/>
                  </a:lnTo>
                  <a:lnTo>
                    <a:pt x="152" y="315"/>
                  </a:lnTo>
                  <a:lnTo>
                    <a:pt x="174" y="310"/>
                  </a:lnTo>
                  <a:lnTo>
                    <a:pt x="174" y="310"/>
                  </a:lnTo>
                  <a:lnTo>
                    <a:pt x="188" y="303"/>
                  </a:lnTo>
                  <a:lnTo>
                    <a:pt x="203" y="294"/>
                  </a:lnTo>
                  <a:lnTo>
                    <a:pt x="217" y="279"/>
                  </a:lnTo>
                  <a:lnTo>
                    <a:pt x="232" y="262"/>
                  </a:lnTo>
                  <a:lnTo>
                    <a:pt x="241" y="243"/>
                  </a:lnTo>
                  <a:lnTo>
                    <a:pt x="248" y="222"/>
                  </a:lnTo>
                  <a:lnTo>
                    <a:pt x="249" y="198"/>
                  </a:lnTo>
                  <a:lnTo>
                    <a:pt x="244" y="173"/>
                  </a:lnTo>
                  <a:lnTo>
                    <a:pt x="214" y="75"/>
                  </a:lnTo>
                  <a:lnTo>
                    <a:pt x="214" y="75"/>
                  </a:lnTo>
                  <a:lnTo>
                    <a:pt x="204" y="54"/>
                  </a:lnTo>
                  <a:lnTo>
                    <a:pt x="193" y="37"/>
                  </a:lnTo>
                  <a:lnTo>
                    <a:pt x="177" y="22"/>
                  </a:lnTo>
                  <a:lnTo>
                    <a:pt x="160" y="11"/>
                  </a:lnTo>
                  <a:lnTo>
                    <a:pt x="140" y="5"/>
                  </a:lnTo>
                  <a:lnTo>
                    <a:pt x="120" y="0"/>
                  </a:lnTo>
                  <a:lnTo>
                    <a:pt x="99" y="0"/>
                  </a:lnTo>
                  <a:lnTo>
                    <a:pt x="76" y="5"/>
                  </a:lnTo>
                  <a:lnTo>
                    <a:pt x="76" y="5"/>
                  </a:lnTo>
                  <a:lnTo>
                    <a:pt x="56" y="14"/>
                  </a:lnTo>
                  <a:lnTo>
                    <a:pt x="38" y="26"/>
                  </a:lnTo>
                  <a:lnTo>
                    <a:pt x="24" y="42"/>
                  </a:lnTo>
                  <a:lnTo>
                    <a:pt x="12" y="59"/>
                  </a:lnTo>
                  <a:lnTo>
                    <a:pt x="4" y="78"/>
                  </a:lnTo>
                  <a:lnTo>
                    <a:pt x="0" y="99"/>
                  </a:lnTo>
                  <a:lnTo>
                    <a:pt x="0" y="120"/>
                  </a:lnTo>
                  <a:lnTo>
                    <a:pt x="4" y="142"/>
                  </a:lnTo>
                  <a:lnTo>
                    <a:pt x="36" y="240"/>
                  </a:lnTo>
                </a:path>
              </a:pathLst>
            </a:custGeom>
            <a:noFill/>
            <a:ln w="0">
              <a:solidFill>
                <a:srgbClr val="000000"/>
              </a:solidFill>
              <a:prstDash val="solid"/>
              <a:round/>
              <a:headEnd/>
              <a:tailEnd/>
            </a:ln>
          </p:spPr>
          <p:txBody>
            <a:bodyPr/>
            <a:lstStyle/>
            <a:p>
              <a:endParaRPr lang="en-GB"/>
            </a:p>
          </p:txBody>
        </p:sp>
        <p:sp>
          <p:nvSpPr>
            <p:cNvPr id="366647" name="Freeform 55"/>
            <p:cNvSpPr>
              <a:spLocks/>
            </p:cNvSpPr>
            <p:nvPr/>
          </p:nvSpPr>
          <p:spPr bwMode="auto">
            <a:xfrm>
              <a:off x="2992" y="3746"/>
              <a:ext cx="168" cy="156"/>
            </a:xfrm>
            <a:custGeom>
              <a:avLst/>
              <a:gdLst/>
              <a:ahLst/>
              <a:cxnLst>
                <a:cxn ang="0">
                  <a:pos x="117" y="0"/>
                </a:cxn>
                <a:cxn ang="0">
                  <a:pos x="96" y="9"/>
                </a:cxn>
                <a:cxn ang="0">
                  <a:pos x="74" y="20"/>
                </a:cxn>
                <a:cxn ang="0">
                  <a:pos x="51" y="33"/>
                </a:cxn>
                <a:cxn ang="0">
                  <a:pos x="32" y="47"/>
                </a:cxn>
                <a:cxn ang="0">
                  <a:pos x="14" y="63"/>
                </a:cxn>
                <a:cxn ang="0">
                  <a:pos x="3" y="81"/>
                </a:cxn>
                <a:cxn ang="0">
                  <a:pos x="0" y="102"/>
                </a:cxn>
                <a:cxn ang="0">
                  <a:pos x="5" y="124"/>
                </a:cxn>
                <a:cxn ang="0">
                  <a:pos x="18" y="143"/>
                </a:cxn>
                <a:cxn ang="0">
                  <a:pos x="37" y="153"/>
                </a:cxn>
                <a:cxn ang="0">
                  <a:pos x="58" y="156"/>
                </a:cxn>
                <a:cxn ang="0">
                  <a:pos x="80" y="154"/>
                </a:cxn>
                <a:cxn ang="0">
                  <a:pos x="104" y="150"/>
                </a:cxn>
                <a:cxn ang="0">
                  <a:pos x="128" y="143"/>
                </a:cxn>
                <a:cxn ang="0">
                  <a:pos x="149" y="135"/>
                </a:cxn>
                <a:cxn ang="0">
                  <a:pos x="168" y="131"/>
                </a:cxn>
                <a:cxn ang="0">
                  <a:pos x="117" y="0"/>
                </a:cxn>
              </a:cxnLst>
              <a:rect l="0" t="0" r="r" b="b"/>
              <a:pathLst>
                <a:path w="168" h="156">
                  <a:moveTo>
                    <a:pt x="117" y="0"/>
                  </a:moveTo>
                  <a:lnTo>
                    <a:pt x="96" y="9"/>
                  </a:lnTo>
                  <a:lnTo>
                    <a:pt x="74" y="20"/>
                  </a:lnTo>
                  <a:lnTo>
                    <a:pt x="51" y="33"/>
                  </a:lnTo>
                  <a:lnTo>
                    <a:pt x="32" y="47"/>
                  </a:lnTo>
                  <a:lnTo>
                    <a:pt x="14" y="63"/>
                  </a:lnTo>
                  <a:lnTo>
                    <a:pt x="3" y="81"/>
                  </a:lnTo>
                  <a:lnTo>
                    <a:pt x="0" y="102"/>
                  </a:lnTo>
                  <a:lnTo>
                    <a:pt x="5" y="124"/>
                  </a:lnTo>
                  <a:lnTo>
                    <a:pt x="18" y="143"/>
                  </a:lnTo>
                  <a:lnTo>
                    <a:pt x="37" y="153"/>
                  </a:lnTo>
                  <a:lnTo>
                    <a:pt x="58" y="156"/>
                  </a:lnTo>
                  <a:lnTo>
                    <a:pt x="80" y="154"/>
                  </a:lnTo>
                  <a:lnTo>
                    <a:pt x="104" y="150"/>
                  </a:lnTo>
                  <a:lnTo>
                    <a:pt x="128" y="143"/>
                  </a:lnTo>
                  <a:lnTo>
                    <a:pt x="149" y="135"/>
                  </a:lnTo>
                  <a:lnTo>
                    <a:pt x="168" y="131"/>
                  </a:lnTo>
                  <a:lnTo>
                    <a:pt x="117" y="0"/>
                  </a:lnTo>
                  <a:close/>
                </a:path>
              </a:pathLst>
            </a:custGeom>
            <a:solidFill>
              <a:srgbClr val="E8D8C1"/>
            </a:solidFill>
            <a:ln w="9525">
              <a:noFill/>
              <a:round/>
              <a:headEnd/>
              <a:tailEnd/>
            </a:ln>
          </p:spPr>
          <p:txBody>
            <a:bodyPr/>
            <a:lstStyle/>
            <a:p>
              <a:endParaRPr lang="en-GB"/>
            </a:p>
          </p:txBody>
        </p:sp>
        <p:sp>
          <p:nvSpPr>
            <p:cNvPr id="366648" name="Freeform 56"/>
            <p:cNvSpPr>
              <a:spLocks/>
            </p:cNvSpPr>
            <p:nvPr/>
          </p:nvSpPr>
          <p:spPr bwMode="auto">
            <a:xfrm>
              <a:off x="2992" y="3746"/>
              <a:ext cx="168" cy="156"/>
            </a:xfrm>
            <a:custGeom>
              <a:avLst/>
              <a:gdLst/>
              <a:ahLst/>
              <a:cxnLst>
                <a:cxn ang="0">
                  <a:pos x="117" y="0"/>
                </a:cxn>
                <a:cxn ang="0">
                  <a:pos x="117" y="0"/>
                </a:cxn>
                <a:cxn ang="0">
                  <a:pos x="96" y="9"/>
                </a:cxn>
                <a:cxn ang="0">
                  <a:pos x="74" y="20"/>
                </a:cxn>
                <a:cxn ang="0">
                  <a:pos x="51" y="33"/>
                </a:cxn>
                <a:cxn ang="0">
                  <a:pos x="32" y="47"/>
                </a:cxn>
                <a:cxn ang="0">
                  <a:pos x="14" y="63"/>
                </a:cxn>
                <a:cxn ang="0">
                  <a:pos x="3" y="81"/>
                </a:cxn>
                <a:cxn ang="0">
                  <a:pos x="0" y="102"/>
                </a:cxn>
                <a:cxn ang="0">
                  <a:pos x="5" y="124"/>
                </a:cxn>
                <a:cxn ang="0">
                  <a:pos x="5" y="124"/>
                </a:cxn>
                <a:cxn ang="0">
                  <a:pos x="18" y="143"/>
                </a:cxn>
                <a:cxn ang="0">
                  <a:pos x="37" y="153"/>
                </a:cxn>
                <a:cxn ang="0">
                  <a:pos x="58" y="156"/>
                </a:cxn>
                <a:cxn ang="0">
                  <a:pos x="80" y="154"/>
                </a:cxn>
                <a:cxn ang="0">
                  <a:pos x="104" y="150"/>
                </a:cxn>
                <a:cxn ang="0">
                  <a:pos x="128" y="143"/>
                </a:cxn>
                <a:cxn ang="0">
                  <a:pos x="149" y="135"/>
                </a:cxn>
                <a:cxn ang="0">
                  <a:pos x="168" y="131"/>
                </a:cxn>
                <a:cxn ang="0">
                  <a:pos x="117" y="0"/>
                </a:cxn>
              </a:cxnLst>
              <a:rect l="0" t="0" r="r" b="b"/>
              <a:pathLst>
                <a:path w="168" h="156">
                  <a:moveTo>
                    <a:pt x="117" y="0"/>
                  </a:moveTo>
                  <a:lnTo>
                    <a:pt x="117" y="0"/>
                  </a:lnTo>
                  <a:lnTo>
                    <a:pt x="96" y="9"/>
                  </a:lnTo>
                  <a:lnTo>
                    <a:pt x="74" y="20"/>
                  </a:lnTo>
                  <a:lnTo>
                    <a:pt x="51" y="33"/>
                  </a:lnTo>
                  <a:lnTo>
                    <a:pt x="32" y="47"/>
                  </a:lnTo>
                  <a:lnTo>
                    <a:pt x="14" y="63"/>
                  </a:lnTo>
                  <a:lnTo>
                    <a:pt x="3" y="81"/>
                  </a:lnTo>
                  <a:lnTo>
                    <a:pt x="0" y="102"/>
                  </a:lnTo>
                  <a:lnTo>
                    <a:pt x="5" y="124"/>
                  </a:lnTo>
                  <a:lnTo>
                    <a:pt x="5" y="124"/>
                  </a:lnTo>
                  <a:lnTo>
                    <a:pt x="18" y="143"/>
                  </a:lnTo>
                  <a:lnTo>
                    <a:pt x="37" y="153"/>
                  </a:lnTo>
                  <a:lnTo>
                    <a:pt x="58" y="156"/>
                  </a:lnTo>
                  <a:lnTo>
                    <a:pt x="80" y="154"/>
                  </a:lnTo>
                  <a:lnTo>
                    <a:pt x="104" y="150"/>
                  </a:lnTo>
                  <a:lnTo>
                    <a:pt x="128" y="143"/>
                  </a:lnTo>
                  <a:lnTo>
                    <a:pt x="149" y="135"/>
                  </a:lnTo>
                  <a:lnTo>
                    <a:pt x="168" y="131"/>
                  </a:lnTo>
                  <a:lnTo>
                    <a:pt x="117" y="0"/>
                  </a:lnTo>
                </a:path>
              </a:pathLst>
            </a:custGeom>
            <a:noFill/>
            <a:ln w="0">
              <a:solidFill>
                <a:srgbClr val="000000"/>
              </a:solidFill>
              <a:prstDash val="solid"/>
              <a:round/>
              <a:headEnd/>
              <a:tailEnd/>
            </a:ln>
          </p:spPr>
          <p:txBody>
            <a:bodyPr/>
            <a:lstStyle/>
            <a:p>
              <a:endParaRPr lang="en-GB"/>
            </a:p>
          </p:txBody>
        </p:sp>
        <p:sp>
          <p:nvSpPr>
            <p:cNvPr id="366649" name="Freeform 57"/>
            <p:cNvSpPr>
              <a:spLocks/>
            </p:cNvSpPr>
            <p:nvPr/>
          </p:nvSpPr>
          <p:spPr bwMode="auto">
            <a:xfrm>
              <a:off x="3354" y="3476"/>
              <a:ext cx="228" cy="463"/>
            </a:xfrm>
            <a:custGeom>
              <a:avLst/>
              <a:gdLst/>
              <a:ahLst/>
              <a:cxnLst>
                <a:cxn ang="0">
                  <a:pos x="110" y="463"/>
                </a:cxn>
                <a:cxn ang="0">
                  <a:pos x="121" y="447"/>
                </a:cxn>
                <a:cxn ang="0">
                  <a:pos x="132" y="429"/>
                </a:cxn>
                <a:cxn ang="0">
                  <a:pos x="144" y="410"/>
                </a:cxn>
                <a:cxn ang="0">
                  <a:pos x="155" y="389"/>
                </a:cxn>
                <a:cxn ang="0">
                  <a:pos x="164" y="372"/>
                </a:cxn>
                <a:cxn ang="0">
                  <a:pos x="174" y="354"/>
                </a:cxn>
                <a:cxn ang="0">
                  <a:pos x="184" y="341"/>
                </a:cxn>
                <a:cxn ang="0">
                  <a:pos x="193" y="332"/>
                </a:cxn>
                <a:cxn ang="0">
                  <a:pos x="203" y="322"/>
                </a:cxn>
                <a:cxn ang="0">
                  <a:pos x="211" y="310"/>
                </a:cxn>
                <a:cxn ang="0">
                  <a:pos x="219" y="292"/>
                </a:cxn>
                <a:cxn ang="0">
                  <a:pos x="225" y="273"/>
                </a:cxn>
                <a:cxn ang="0">
                  <a:pos x="228" y="252"/>
                </a:cxn>
                <a:cxn ang="0">
                  <a:pos x="228" y="230"/>
                </a:cxn>
                <a:cxn ang="0">
                  <a:pos x="225" y="209"/>
                </a:cxn>
                <a:cxn ang="0">
                  <a:pos x="217" y="190"/>
                </a:cxn>
                <a:cxn ang="0">
                  <a:pos x="208" y="171"/>
                </a:cxn>
                <a:cxn ang="0">
                  <a:pos x="201" y="151"/>
                </a:cxn>
                <a:cxn ang="0">
                  <a:pos x="195" y="132"/>
                </a:cxn>
                <a:cxn ang="0">
                  <a:pos x="188" y="112"/>
                </a:cxn>
                <a:cxn ang="0">
                  <a:pos x="182" y="92"/>
                </a:cxn>
                <a:cxn ang="0">
                  <a:pos x="176" y="73"/>
                </a:cxn>
                <a:cxn ang="0">
                  <a:pos x="169" y="57"/>
                </a:cxn>
                <a:cxn ang="0">
                  <a:pos x="160" y="41"/>
                </a:cxn>
                <a:cxn ang="0">
                  <a:pos x="148" y="28"/>
                </a:cxn>
                <a:cxn ang="0">
                  <a:pos x="139" y="17"/>
                </a:cxn>
                <a:cxn ang="0">
                  <a:pos x="128" y="9"/>
                </a:cxn>
                <a:cxn ang="0">
                  <a:pos x="118" y="3"/>
                </a:cxn>
                <a:cxn ang="0">
                  <a:pos x="107" y="0"/>
                </a:cxn>
                <a:cxn ang="0">
                  <a:pos x="97" y="0"/>
                </a:cxn>
                <a:cxn ang="0">
                  <a:pos x="86" y="5"/>
                </a:cxn>
                <a:cxn ang="0">
                  <a:pos x="76" y="11"/>
                </a:cxn>
                <a:cxn ang="0">
                  <a:pos x="59" y="21"/>
                </a:cxn>
                <a:cxn ang="0">
                  <a:pos x="44" y="35"/>
                </a:cxn>
                <a:cxn ang="0">
                  <a:pos x="35" y="52"/>
                </a:cxn>
                <a:cxn ang="0">
                  <a:pos x="28" y="70"/>
                </a:cxn>
                <a:cxn ang="0">
                  <a:pos x="25" y="91"/>
                </a:cxn>
                <a:cxn ang="0">
                  <a:pos x="27" y="112"/>
                </a:cxn>
                <a:cxn ang="0">
                  <a:pos x="30" y="131"/>
                </a:cxn>
                <a:cxn ang="0">
                  <a:pos x="38" y="148"/>
                </a:cxn>
                <a:cxn ang="0">
                  <a:pos x="48" y="166"/>
                </a:cxn>
                <a:cxn ang="0">
                  <a:pos x="56" y="185"/>
                </a:cxn>
                <a:cxn ang="0">
                  <a:pos x="65" y="204"/>
                </a:cxn>
                <a:cxn ang="0">
                  <a:pos x="73" y="222"/>
                </a:cxn>
                <a:cxn ang="0">
                  <a:pos x="80" y="236"/>
                </a:cxn>
                <a:cxn ang="0">
                  <a:pos x="84" y="249"/>
                </a:cxn>
                <a:cxn ang="0">
                  <a:pos x="88" y="257"/>
                </a:cxn>
                <a:cxn ang="0">
                  <a:pos x="89" y="260"/>
                </a:cxn>
                <a:cxn ang="0">
                  <a:pos x="78" y="273"/>
                </a:cxn>
                <a:cxn ang="0">
                  <a:pos x="67" y="287"/>
                </a:cxn>
                <a:cxn ang="0">
                  <a:pos x="56" y="300"/>
                </a:cxn>
                <a:cxn ang="0">
                  <a:pos x="46" y="314"/>
                </a:cxn>
                <a:cxn ang="0">
                  <a:pos x="36" y="330"/>
                </a:cxn>
                <a:cxn ang="0">
                  <a:pos x="25" y="345"/>
                </a:cxn>
                <a:cxn ang="0">
                  <a:pos x="12" y="359"/>
                </a:cxn>
                <a:cxn ang="0">
                  <a:pos x="0" y="373"/>
                </a:cxn>
                <a:cxn ang="0">
                  <a:pos x="110" y="463"/>
                </a:cxn>
              </a:cxnLst>
              <a:rect l="0" t="0" r="r" b="b"/>
              <a:pathLst>
                <a:path w="228" h="463">
                  <a:moveTo>
                    <a:pt x="110" y="463"/>
                  </a:moveTo>
                  <a:lnTo>
                    <a:pt x="121" y="447"/>
                  </a:lnTo>
                  <a:lnTo>
                    <a:pt x="132" y="429"/>
                  </a:lnTo>
                  <a:lnTo>
                    <a:pt x="144" y="410"/>
                  </a:lnTo>
                  <a:lnTo>
                    <a:pt x="155" y="389"/>
                  </a:lnTo>
                  <a:lnTo>
                    <a:pt x="164" y="372"/>
                  </a:lnTo>
                  <a:lnTo>
                    <a:pt x="174" y="354"/>
                  </a:lnTo>
                  <a:lnTo>
                    <a:pt x="184" y="341"/>
                  </a:lnTo>
                  <a:lnTo>
                    <a:pt x="193" y="332"/>
                  </a:lnTo>
                  <a:lnTo>
                    <a:pt x="203" y="322"/>
                  </a:lnTo>
                  <a:lnTo>
                    <a:pt x="211" y="310"/>
                  </a:lnTo>
                  <a:lnTo>
                    <a:pt x="219" y="292"/>
                  </a:lnTo>
                  <a:lnTo>
                    <a:pt x="225" y="273"/>
                  </a:lnTo>
                  <a:lnTo>
                    <a:pt x="228" y="252"/>
                  </a:lnTo>
                  <a:lnTo>
                    <a:pt x="228" y="230"/>
                  </a:lnTo>
                  <a:lnTo>
                    <a:pt x="225" y="209"/>
                  </a:lnTo>
                  <a:lnTo>
                    <a:pt x="217" y="190"/>
                  </a:lnTo>
                  <a:lnTo>
                    <a:pt x="208" y="171"/>
                  </a:lnTo>
                  <a:lnTo>
                    <a:pt x="201" y="151"/>
                  </a:lnTo>
                  <a:lnTo>
                    <a:pt x="195" y="132"/>
                  </a:lnTo>
                  <a:lnTo>
                    <a:pt x="188" y="112"/>
                  </a:lnTo>
                  <a:lnTo>
                    <a:pt x="182" y="92"/>
                  </a:lnTo>
                  <a:lnTo>
                    <a:pt x="176" y="73"/>
                  </a:lnTo>
                  <a:lnTo>
                    <a:pt x="169" y="57"/>
                  </a:lnTo>
                  <a:lnTo>
                    <a:pt x="160" y="41"/>
                  </a:lnTo>
                  <a:lnTo>
                    <a:pt x="148" y="28"/>
                  </a:lnTo>
                  <a:lnTo>
                    <a:pt x="139" y="17"/>
                  </a:lnTo>
                  <a:lnTo>
                    <a:pt x="128" y="9"/>
                  </a:lnTo>
                  <a:lnTo>
                    <a:pt x="118" y="3"/>
                  </a:lnTo>
                  <a:lnTo>
                    <a:pt x="107" y="0"/>
                  </a:lnTo>
                  <a:lnTo>
                    <a:pt x="97" y="0"/>
                  </a:lnTo>
                  <a:lnTo>
                    <a:pt x="86" y="5"/>
                  </a:lnTo>
                  <a:lnTo>
                    <a:pt x="76" y="11"/>
                  </a:lnTo>
                  <a:lnTo>
                    <a:pt x="59" y="21"/>
                  </a:lnTo>
                  <a:lnTo>
                    <a:pt x="44" y="35"/>
                  </a:lnTo>
                  <a:lnTo>
                    <a:pt x="35" y="52"/>
                  </a:lnTo>
                  <a:lnTo>
                    <a:pt x="28" y="70"/>
                  </a:lnTo>
                  <a:lnTo>
                    <a:pt x="25" y="91"/>
                  </a:lnTo>
                  <a:lnTo>
                    <a:pt x="27" y="112"/>
                  </a:lnTo>
                  <a:lnTo>
                    <a:pt x="30" y="131"/>
                  </a:lnTo>
                  <a:lnTo>
                    <a:pt x="38" y="148"/>
                  </a:lnTo>
                  <a:lnTo>
                    <a:pt x="48" y="166"/>
                  </a:lnTo>
                  <a:lnTo>
                    <a:pt x="56" y="185"/>
                  </a:lnTo>
                  <a:lnTo>
                    <a:pt x="65" y="204"/>
                  </a:lnTo>
                  <a:lnTo>
                    <a:pt x="73" y="222"/>
                  </a:lnTo>
                  <a:lnTo>
                    <a:pt x="80" y="236"/>
                  </a:lnTo>
                  <a:lnTo>
                    <a:pt x="84" y="249"/>
                  </a:lnTo>
                  <a:lnTo>
                    <a:pt x="88" y="257"/>
                  </a:lnTo>
                  <a:lnTo>
                    <a:pt x="89" y="260"/>
                  </a:lnTo>
                  <a:lnTo>
                    <a:pt x="78" y="273"/>
                  </a:lnTo>
                  <a:lnTo>
                    <a:pt x="67" y="287"/>
                  </a:lnTo>
                  <a:lnTo>
                    <a:pt x="56" y="300"/>
                  </a:lnTo>
                  <a:lnTo>
                    <a:pt x="46" y="314"/>
                  </a:lnTo>
                  <a:lnTo>
                    <a:pt x="36" y="330"/>
                  </a:lnTo>
                  <a:lnTo>
                    <a:pt x="25" y="345"/>
                  </a:lnTo>
                  <a:lnTo>
                    <a:pt x="12" y="359"/>
                  </a:lnTo>
                  <a:lnTo>
                    <a:pt x="0" y="373"/>
                  </a:lnTo>
                  <a:lnTo>
                    <a:pt x="110" y="463"/>
                  </a:lnTo>
                  <a:close/>
                </a:path>
              </a:pathLst>
            </a:custGeom>
            <a:solidFill>
              <a:srgbClr val="007502"/>
            </a:solidFill>
            <a:ln w="9525">
              <a:noFill/>
              <a:round/>
              <a:headEnd/>
              <a:tailEnd/>
            </a:ln>
          </p:spPr>
          <p:txBody>
            <a:bodyPr/>
            <a:lstStyle/>
            <a:p>
              <a:endParaRPr lang="en-GB"/>
            </a:p>
          </p:txBody>
        </p:sp>
        <p:sp>
          <p:nvSpPr>
            <p:cNvPr id="366650" name="Freeform 58"/>
            <p:cNvSpPr>
              <a:spLocks/>
            </p:cNvSpPr>
            <p:nvPr/>
          </p:nvSpPr>
          <p:spPr bwMode="auto">
            <a:xfrm>
              <a:off x="3354" y="3476"/>
              <a:ext cx="228" cy="463"/>
            </a:xfrm>
            <a:custGeom>
              <a:avLst/>
              <a:gdLst/>
              <a:ahLst/>
              <a:cxnLst>
                <a:cxn ang="0">
                  <a:pos x="110" y="463"/>
                </a:cxn>
                <a:cxn ang="0">
                  <a:pos x="132" y="429"/>
                </a:cxn>
                <a:cxn ang="0">
                  <a:pos x="155" y="389"/>
                </a:cxn>
                <a:cxn ang="0">
                  <a:pos x="174" y="354"/>
                </a:cxn>
                <a:cxn ang="0">
                  <a:pos x="193" y="332"/>
                </a:cxn>
                <a:cxn ang="0">
                  <a:pos x="203" y="322"/>
                </a:cxn>
                <a:cxn ang="0">
                  <a:pos x="219" y="292"/>
                </a:cxn>
                <a:cxn ang="0">
                  <a:pos x="228" y="252"/>
                </a:cxn>
                <a:cxn ang="0">
                  <a:pos x="225" y="209"/>
                </a:cxn>
                <a:cxn ang="0">
                  <a:pos x="217" y="190"/>
                </a:cxn>
                <a:cxn ang="0">
                  <a:pos x="201" y="151"/>
                </a:cxn>
                <a:cxn ang="0">
                  <a:pos x="188" y="112"/>
                </a:cxn>
                <a:cxn ang="0">
                  <a:pos x="176" y="73"/>
                </a:cxn>
                <a:cxn ang="0">
                  <a:pos x="160" y="41"/>
                </a:cxn>
                <a:cxn ang="0">
                  <a:pos x="148" y="28"/>
                </a:cxn>
                <a:cxn ang="0">
                  <a:pos x="128" y="9"/>
                </a:cxn>
                <a:cxn ang="0">
                  <a:pos x="107" y="0"/>
                </a:cxn>
                <a:cxn ang="0">
                  <a:pos x="86" y="5"/>
                </a:cxn>
                <a:cxn ang="0">
                  <a:pos x="76" y="11"/>
                </a:cxn>
                <a:cxn ang="0">
                  <a:pos x="44" y="35"/>
                </a:cxn>
                <a:cxn ang="0">
                  <a:pos x="28" y="70"/>
                </a:cxn>
                <a:cxn ang="0">
                  <a:pos x="27" y="112"/>
                </a:cxn>
                <a:cxn ang="0">
                  <a:pos x="38" y="148"/>
                </a:cxn>
                <a:cxn ang="0">
                  <a:pos x="48" y="166"/>
                </a:cxn>
                <a:cxn ang="0">
                  <a:pos x="65" y="204"/>
                </a:cxn>
                <a:cxn ang="0">
                  <a:pos x="80" y="236"/>
                </a:cxn>
                <a:cxn ang="0">
                  <a:pos x="88" y="257"/>
                </a:cxn>
                <a:cxn ang="0">
                  <a:pos x="89" y="260"/>
                </a:cxn>
                <a:cxn ang="0">
                  <a:pos x="67" y="287"/>
                </a:cxn>
                <a:cxn ang="0">
                  <a:pos x="46" y="314"/>
                </a:cxn>
                <a:cxn ang="0">
                  <a:pos x="25" y="345"/>
                </a:cxn>
                <a:cxn ang="0">
                  <a:pos x="0" y="373"/>
                </a:cxn>
              </a:cxnLst>
              <a:rect l="0" t="0" r="r" b="b"/>
              <a:pathLst>
                <a:path w="228" h="463">
                  <a:moveTo>
                    <a:pt x="110" y="463"/>
                  </a:moveTo>
                  <a:lnTo>
                    <a:pt x="110" y="463"/>
                  </a:lnTo>
                  <a:lnTo>
                    <a:pt x="121" y="447"/>
                  </a:lnTo>
                  <a:lnTo>
                    <a:pt x="132" y="429"/>
                  </a:lnTo>
                  <a:lnTo>
                    <a:pt x="144" y="410"/>
                  </a:lnTo>
                  <a:lnTo>
                    <a:pt x="155" y="389"/>
                  </a:lnTo>
                  <a:lnTo>
                    <a:pt x="164" y="372"/>
                  </a:lnTo>
                  <a:lnTo>
                    <a:pt x="174" y="354"/>
                  </a:lnTo>
                  <a:lnTo>
                    <a:pt x="184" y="341"/>
                  </a:lnTo>
                  <a:lnTo>
                    <a:pt x="193" y="332"/>
                  </a:lnTo>
                  <a:lnTo>
                    <a:pt x="193" y="332"/>
                  </a:lnTo>
                  <a:lnTo>
                    <a:pt x="203" y="322"/>
                  </a:lnTo>
                  <a:lnTo>
                    <a:pt x="211" y="310"/>
                  </a:lnTo>
                  <a:lnTo>
                    <a:pt x="219" y="292"/>
                  </a:lnTo>
                  <a:lnTo>
                    <a:pt x="225" y="273"/>
                  </a:lnTo>
                  <a:lnTo>
                    <a:pt x="228" y="252"/>
                  </a:lnTo>
                  <a:lnTo>
                    <a:pt x="228" y="230"/>
                  </a:lnTo>
                  <a:lnTo>
                    <a:pt x="225" y="209"/>
                  </a:lnTo>
                  <a:lnTo>
                    <a:pt x="217" y="190"/>
                  </a:lnTo>
                  <a:lnTo>
                    <a:pt x="217" y="190"/>
                  </a:lnTo>
                  <a:lnTo>
                    <a:pt x="208" y="171"/>
                  </a:lnTo>
                  <a:lnTo>
                    <a:pt x="201" y="151"/>
                  </a:lnTo>
                  <a:lnTo>
                    <a:pt x="195" y="132"/>
                  </a:lnTo>
                  <a:lnTo>
                    <a:pt x="188" y="112"/>
                  </a:lnTo>
                  <a:lnTo>
                    <a:pt x="182" y="92"/>
                  </a:lnTo>
                  <a:lnTo>
                    <a:pt x="176" y="73"/>
                  </a:lnTo>
                  <a:lnTo>
                    <a:pt x="169" y="57"/>
                  </a:lnTo>
                  <a:lnTo>
                    <a:pt x="160" y="41"/>
                  </a:lnTo>
                  <a:lnTo>
                    <a:pt x="160" y="41"/>
                  </a:lnTo>
                  <a:lnTo>
                    <a:pt x="148" y="28"/>
                  </a:lnTo>
                  <a:lnTo>
                    <a:pt x="139" y="17"/>
                  </a:lnTo>
                  <a:lnTo>
                    <a:pt x="128" y="9"/>
                  </a:lnTo>
                  <a:lnTo>
                    <a:pt x="118" y="3"/>
                  </a:lnTo>
                  <a:lnTo>
                    <a:pt x="107" y="0"/>
                  </a:lnTo>
                  <a:lnTo>
                    <a:pt x="97" y="0"/>
                  </a:lnTo>
                  <a:lnTo>
                    <a:pt x="86" y="5"/>
                  </a:lnTo>
                  <a:lnTo>
                    <a:pt x="76" y="11"/>
                  </a:lnTo>
                  <a:lnTo>
                    <a:pt x="76" y="11"/>
                  </a:lnTo>
                  <a:lnTo>
                    <a:pt x="59" y="21"/>
                  </a:lnTo>
                  <a:lnTo>
                    <a:pt x="44" y="35"/>
                  </a:lnTo>
                  <a:lnTo>
                    <a:pt x="35" y="52"/>
                  </a:lnTo>
                  <a:lnTo>
                    <a:pt x="28" y="70"/>
                  </a:lnTo>
                  <a:lnTo>
                    <a:pt x="25" y="91"/>
                  </a:lnTo>
                  <a:lnTo>
                    <a:pt x="27" y="112"/>
                  </a:lnTo>
                  <a:lnTo>
                    <a:pt x="30" y="131"/>
                  </a:lnTo>
                  <a:lnTo>
                    <a:pt x="38" y="148"/>
                  </a:lnTo>
                  <a:lnTo>
                    <a:pt x="38" y="148"/>
                  </a:lnTo>
                  <a:lnTo>
                    <a:pt x="48" y="166"/>
                  </a:lnTo>
                  <a:lnTo>
                    <a:pt x="56" y="185"/>
                  </a:lnTo>
                  <a:lnTo>
                    <a:pt x="65" y="204"/>
                  </a:lnTo>
                  <a:lnTo>
                    <a:pt x="73" y="222"/>
                  </a:lnTo>
                  <a:lnTo>
                    <a:pt x="80" y="236"/>
                  </a:lnTo>
                  <a:lnTo>
                    <a:pt x="84" y="249"/>
                  </a:lnTo>
                  <a:lnTo>
                    <a:pt x="88" y="257"/>
                  </a:lnTo>
                  <a:lnTo>
                    <a:pt x="89" y="260"/>
                  </a:lnTo>
                  <a:lnTo>
                    <a:pt x="89" y="260"/>
                  </a:lnTo>
                  <a:lnTo>
                    <a:pt x="78" y="273"/>
                  </a:lnTo>
                  <a:lnTo>
                    <a:pt x="67" y="287"/>
                  </a:lnTo>
                  <a:lnTo>
                    <a:pt x="56" y="300"/>
                  </a:lnTo>
                  <a:lnTo>
                    <a:pt x="46" y="314"/>
                  </a:lnTo>
                  <a:lnTo>
                    <a:pt x="36" y="330"/>
                  </a:lnTo>
                  <a:lnTo>
                    <a:pt x="25" y="345"/>
                  </a:lnTo>
                  <a:lnTo>
                    <a:pt x="12" y="359"/>
                  </a:lnTo>
                  <a:lnTo>
                    <a:pt x="0" y="373"/>
                  </a:lnTo>
                  <a:lnTo>
                    <a:pt x="110" y="463"/>
                  </a:lnTo>
                </a:path>
              </a:pathLst>
            </a:custGeom>
            <a:noFill/>
            <a:ln w="0">
              <a:solidFill>
                <a:srgbClr val="000000"/>
              </a:solidFill>
              <a:prstDash val="solid"/>
              <a:round/>
              <a:headEnd/>
              <a:tailEnd/>
            </a:ln>
          </p:spPr>
          <p:txBody>
            <a:bodyPr/>
            <a:lstStyle/>
            <a:p>
              <a:endParaRPr lang="en-GB"/>
            </a:p>
          </p:txBody>
        </p:sp>
        <p:sp>
          <p:nvSpPr>
            <p:cNvPr id="366651" name="Freeform 59"/>
            <p:cNvSpPr>
              <a:spLocks/>
            </p:cNvSpPr>
            <p:nvPr/>
          </p:nvSpPr>
          <p:spPr bwMode="auto">
            <a:xfrm>
              <a:off x="3282" y="3843"/>
              <a:ext cx="148" cy="233"/>
            </a:xfrm>
            <a:custGeom>
              <a:avLst/>
              <a:gdLst/>
              <a:ahLst/>
              <a:cxnLst>
                <a:cxn ang="0">
                  <a:pos x="19" y="0"/>
                </a:cxn>
                <a:cxn ang="0">
                  <a:pos x="139" y="196"/>
                </a:cxn>
                <a:cxn ang="0">
                  <a:pos x="148" y="233"/>
                </a:cxn>
                <a:cxn ang="0">
                  <a:pos x="118" y="209"/>
                </a:cxn>
                <a:cxn ang="0">
                  <a:pos x="0" y="13"/>
                </a:cxn>
                <a:cxn ang="0">
                  <a:pos x="19" y="0"/>
                </a:cxn>
              </a:cxnLst>
              <a:rect l="0" t="0" r="r" b="b"/>
              <a:pathLst>
                <a:path w="148" h="233">
                  <a:moveTo>
                    <a:pt x="19" y="0"/>
                  </a:moveTo>
                  <a:lnTo>
                    <a:pt x="139" y="196"/>
                  </a:lnTo>
                  <a:lnTo>
                    <a:pt x="148" y="233"/>
                  </a:lnTo>
                  <a:lnTo>
                    <a:pt x="118" y="209"/>
                  </a:lnTo>
                  <a:lnTo>
                    <a:pt x="0" y="13"/>
                  </a:lnTo>
                  <a:lnTo>
                    <a:pt x="19" y="0"/>
                  </a:lnTo>
                  <a:close/>
                </a:path>
              </a:pathLst>
            </a:custGeom>
            <a:solidFill>
              <a:srgbClr val="9900B2"/>
            </a:solidFill>
            <a:ln w="9525">
              <a:noFill/>
              <a:round/>
              <a:headEnd/>
              <a:tailEnd/>
            </a:ln>
          </p:spPr>
          <p:txBody>
            <a:bodyPr/>
            <a:lstStyle/>
            <a:p>
              <a:endParaRPr lang="en-GB"/>
            </a:p>
          </p:txBody>
        </p:sp>
        <p:sp>
          <p:nvSpPr>
            <p:cNvPr id="366652" name="Freeform 60"/>
            <p:cNvSpPr>
              <a:spLocks/>
            </p:cNvSpPr>
            <p:nvPr/>
          </p:nvSpPr>
          <p:spPr bwMode="auto">
            <a:xfrm>
              <a:off x="3282" y="3843"/>
              <a:ext cx="148" cy="233"/>
            </a:xfrm>
            <a:custGeom>
              <a:avLst/>
              <a:gdLst/>
              <a:ahLst/>
              <a:cxnLst>
                <a:cxn ang="0">
                  <a:pos x="19" y="0"/>
                </a:cxn>
                <a:cxn ang="0">
                  <a:pos x="139" y="196"/>
                </a:cxn>
                <a:cxn ang="0">
                  <a:pos x="148" y="233"/>
                </a:cxn>
                <a:cxn ang="0">
                  <a:pos x="118" y="209"/>
                </a:cxn>
                <a:cxn ang="0">
                  <a:pos x="0" y="13"/>
                </a:cxn>
                <a:cxn ang="0">
                  <a:pos x="19" y="0"/>
                </a:cxn>
              </a:cxnLst>
              <a:rect l="0" t="0" r="r" b="b"/>
              <a:pathLst>
                <a:path w="148" h="233">
                  <a:moveTo>
                    <a:pt x="19" y="0"/>
                  </a:moveTo>
                  <a:lnTo>
                    <a:pt x="139" y="196"/>
                  </a:lnTo>
                  <a:lnTo>
                    <a:pt x="148" y="233"/>
                  </a:lnTo>
                  <a:lnTo>
                    <a:pt x="118" y="209"/>
                  </a:lnTo>
                  <a:lnTo>
                    <a:pt x="0" y="13"/>
                  </a:lnTo>
                  <a:lnTo>
                    <a:pt x="19" y="0"/>
                  </a:lnTo>
                </a:path>
              </a:pathLst>
            </a:custGeom>
            <a:noFill/>
            <a:ln w="0">
              <a:solidFill>
                <a:srgbClr val="000000"/>
              </a:solidFill>
              <a:prstDash val="solid"/>
              <a:round/>
              <a:headEnd/>
              <a:tailEnd/>
            </a:ln>
          </p:spPr>
          <p:txBody>
            <a:bodyPr/>
            <a:lstStyle/>
            <a:p>
              <a:endParaRPr lang="en-GB"/>
            </a:p>
          </p:txBody>
        </p:sp>
        <p:sp>
          <p:nvSpPr>
            <p:cNvPr id="366653" name="Freeform 61"/>
            <p:cNvSpPr>
              <a:spLocks/>
            </p:cNvSpPr>
            <p:nvPr/>
          </p:nvSpPr>
          <p:spPr bwMode="auto">
            <a:xfrm>
              <a:off x="3285" y="3849"/>
              <a:ext cx="179" cy="174"/>
            </a:xfrm>
            <a:custGeom>
              <a:avLst/>
              <a:gdLst/>
              <a:ahLst/>
              <a:cxnLst>
                <a:cxn ang="0">
                  <a:pos x="69" y="0"/>
                </a:cxn>
                <a:cxn ang="0">
                  <a:pos x="53" y="16"/>
                </a:cxn>
                <a:cxn ang="0">
                  <a:pos x="37" y="34"/>
                </a:cxn>
                <a:cxn ang="0">
                  <a:pos x="22" y="55"/>
                </a:cxn>
                <a:cxn ang="0">
                  <a:pos x="9" y="75"/>
                </a:cxn>
                <a:cxn ang="0">
                  <a:pos x="1" y="98"/>
                </a:cxn>
                <a:cxn ang="0">
                  <a:pos x="0" y="120"/>
                </a:cxn>
                <a:cxn ang="0">
                  <a:pos x="8" y="141"/>
                </a:cxn>
                <a:cxn ang="0">
                  <a:pos x="24" y="162"/>
                </a:cxn>
                <a:cxn ang="0">
                  <a:pos x="45" y="173"/>
                </a:cxn>
                <a:cxn ang="0">
                  <a:pos x="65" y="174"/>
                </a:cxn>
                <a:cxn ang="0">
                  <a:pos x="88" y="170"/>
                </a:cxn>
                <a:cxn ang="0">
                  <a:pos x="110" y="157"/>
                </a:cxn>
                <a:cxn ang="0">
                  <a:pos x="131" y="141"/>
                </a:cxn>
                <a:cxn ang="0">
                  <a:pos x="149" y="123"/>
                </a:cxn>
                <a:cxn ang="0">
                  <a:pos x="166" y="106"/>
                </a:cxn>
                <a:cxn ang="0">
                  <a:pos x="179" y="90"/>
                </a:cxn>
                <a:cxn ang="0">
                  <a:pos x="69" y="0"/>
                </a:cxn>
              </a:cxnLst>
              <a:rect l="0" t="0" r="r" b="b"/>
              <a:pathLst>
                <a:path w="179" h="174">
                  <a:moveTo>
                    <a:pt x="69" y="0"/>
                  </a:moveTo>
                  <a:lnTo>
                    <a:pt x="53" y="16"/>
                  </a:lnTo>
                  <a:lnTo>
                    <a:pt x="37" y="34"/>
                  </a:lnTo>
                  <a:lnTo>
                    <a:pt x="22" y="55"/>
                  </a:lnTo>
                  <a:lnTo>
                    <a:pt x="9" y="75"/>
                  </a:lnTo>
                  <a:lnTo>
                    <a:pt x="1" y="98"/>
                  </a:lnTo>
                  <a:lnTo>
                    <a:pt x="0" y="120"/>
                  </a:lnTo>
                  <a:lnTo>
                    <a:pt x="8" y="141"/>
                  </a:lnTo>
                  <a:lnTo>
                    <a:pt x="24" y="162"/>
                  </a:lnTo>
                  <a:lnTo>
                    <a:pt x="45" y="173"/>
                  </a:lnTo>
                  <a:lnTo>
                    <a:pt x="65" y="174"/>
                  </a:lnTo>
                  <a:lnTo>
                    <a:pt x="88" y="170"/>
                  </a:lnTo>
                  <a:lnTo>
                    <a:pt x="110" y="157"/>
                  </a:lnTo>
                  <a:lnTo>
                    <a:pt x="131" y="141"/>
                  </a:lnTo>
                  <a:lnTo>
                    <a:pt x="149" y="123"/>
                  </a:lnTo>
                  <a:lnTo>
                    <a:pt x="166" y="106"/>
                  </a:lnTo>
                  <a:lnTo>
                    <a:pt x="179" y="90"/>
                  </a:lnTo>
                  <a:lnTo>
                    <a:pt x="69" y="0"/>
                  </a:lnTo>
                  <a:close/>
                </a:path>
              </a:pathLst>
            </a:custGeom>
            <a:solidFill>
              <a:srgbClr val="E8D8C1"/>
            </a:solidFill>
            <a:ln w="9525">
              <a:noFill/>
              <a:round/>
              <a:headEnd/>
              <a:tailEnd/>
            </a:ln>
          </p:spPr>
          <p:txBody>
            <a:bodyPr/>
            <a:lstStyle/>
            <a:p>
              <a:endParaRPr lang="en-GB"/>
            </a:p>
          </p:txBody>
        </p:sp>
        <p:sp>
          <p:nvSpPr>
            <p:cNvPr id="366654" name="Freeform 62"/>
            <p:cNvSpPr>
              <a:spLocks/>
            </p:cNvSpPr>
            <p:nvPr/>
          </p:nvSpPr>
          <p:spPr bwMode="auto">
            <a:xfrm>
              <a:off x="3285" y="3849"/>
              <a:ext cx="179" cy="174"/>
            </a:xfrm>
            <a:custGeom>
              <a:avLst/>
              <a:gdLst/>
              <a:ahLst/>
              <a:cxnLst>
                <a:cxn ang="0">
                  <a:pos x="69" y="0"/>
                </a:cxn>
                <a:cxn ang="0">
                  <a:pos x="69" y="0"/>
                </a:cxn>
                <a:cxn ang="0">
                  <a:pos x="53" y="16"/>
                </a:cxn>
                <a:cxn ang="0">
                  <a:pos x="37" y="34"/>
                </a:cxn>
                <a:cxn ang="0">
                  <a:pos x="22" y="55"/>
                </a:cxn>
                <a:cxn ang="0">
                  <a:pos x="9" y="75"/>
                </a:cxn>
                <a:cxn ang="0">
                  <a:pos x="1" y="98"/>
                </a:cxn>
                <a:cxn ang="0">
                  <a:pos x="0" y="120"/>
                </a:cxn>
                <a:cxn ang="0">
                  <a:pos x="8" y="141"/>
                </a:cxn>
                <a:cxn ang="0">
                  <a:pos x="24" y="162"/>
                </a:cxn>
                <a:cxn ang="0">
                  <a:pos x="24" y="162"/>
                </a:cxn>
                <a:cxn ang="0">
                  <a:pos x="45" y="173"/>
                </a:cxn>
                <a:cxn ang="0">
                  <a:pos x="65" y="174"/>
                </a:cxn>
                <a:cxn ang="0">
                  <a:pos x="88" y="170"/>
                </a:cxn>
                <a:cxn ang="0">
                  <a:pos x="110" y="157"/>
                </a:cxn>
                <a:cxn ang="0">
                  <a:pos x="131" y="141"/>
                </a:cxn>
                <a:cxn ang="0">
                  <a:pos x="149" y="123"/>
                </a:cxn>
                <a:cxn ang="0">
                  <a:pos x="166" y="106"/>
                </a:cxn>
                <a:cxn ang="0">
                  <a:pos x="179" y="90"/>
                </a:cxn>
                <a:cxn ang="0">
                  <a:pos x="69" y="0"/>
                </a:cxn>
              </a:cxnLst>
              <a:rect l="0" t="0" r="r" b="b"/>
              <a:pathLst>
                <a:path w="179" h="174">
                  <a:moveTo>
                    <a:pt x="69" y="0"/>
                  </a:moveTo>
                  <a:lnTo>
                    <a:pt x="69" y="0"/>
                  </a:lnTo>
                  <a:lnTo>
                    <a:pt x="53" y="16"/>
                  </a:lnTo>
                  <a:lnTo>
                    <a:pt x="37" y="34"/>
                  </a:lnTo>
                  <a:lnTo>
                    <a:pt x="22" y="55"/>
                  </a:lnTo>
                  <a:lnTo>
                    <a:pt x="9" y="75"/>
                  </a:lnTo>
                  <a:lnTo>
                    <a:pt x="1" y="98"/>
                  </a:lnTo>
                  <a:lnTo>
                    <a:pt x="0" y="120"/>
                  </a:lnTo>
                  <a:lnTo>
                    <a:pt x="8" y="141"/>
                  </a:lnTo>
                  <a:lnTo>
                    <a:pt x="24" y="162"/>
                  </a:lnTo>
                  <a:lnTo>
                    <a:pt x="24" y="162"/>
                  </a:lnTo>
                  <a:lnTo>
                    <a:pt x="45" y="173"/>
                  </a:lnTo>
                  <a:lnTo>
                    <a:pt x="65" y="174"/>
                  </a:lnTo>
                  <a:lnTo>
                    <a:pt x="88" y="170"/>
                  </a:lnTo>
                  <a:lnTo>
                    <a:pt x="110" y="157"/>
                  </a:lnTo>
                  <a:lnTo>
                    <a:pt x="131" y="141"/>
                  </a:lnTo>
                  <a:lnTo>
                    <a:pt x="149" y="123"/>
                  </a:lnTo>
                  <a:lnTo>
                    <a:pt x="166" y="106"/>
                  </a:lnTo>
                  <a:lnTo>
                    <a:pt x="179" y="90"/>
                  </a:lnTo>
                  <a:lnTo>
                    <a:pt x="69" y="0"/>
                  </a:lnTo>
                </a:path>
              </a:pathLst>
            </a:custGeom>
            <a:noFill/>
            <a:ln w="0">
              <a:solidFill>
                <a:srgbClr val="000000"/>
              </a:solidFill>
              <a:prstDash val="solid"/>
              <a:round/>
              <a:headEnd/>
              <a:tailEnd/>
            </a:ln>
          </p:spPr>
          <p:txBody>
            <a:bodyPr/>
            <a:lstStyle/>
            <a:p>
              <a:endParaRPr lang="en-GB"/>
            </a:p>
          </p:txBody>
        </p:sp>
      </p:grpSp>
    </p:spTree>
  </p:cSld>
  <p:clrMapOvr>
    <a:masterClrMapping/>
  </p:clrMapOvr>
  <p:transition>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8642" name="AutoShape 2"/>
          <p:cNvCxnSpPr>
            <a:cxnSpLocks noChangeShapeType="1"/>
            <a:stCxn id="368644" idx="2"/>
            <a:endCxn id="368646" idx="0"/>
          </p:cNvCxnSpPr>
          <p:nvPr/>
        </p:nvCxnSpPr>
        <p:spPr bwMode="auto">
          <a:xfrm>
            <a:off x="2705100" y="2895600"/>
            <a:ext cx="0" cy="1828800"/>
          </a:xfrm>
          <a:prstGeom prst="straightConnector1">
            <a:avLst/>
          </a:prstGeom>
          <a:noFill/>
          <a:ln w="57150">
            <a:solidFill>
              <a:schemeClr val="tx2"/>
            </a:solidFill>
            <a:round/>
            <a:headEnd/>
            <a:tailEnd/>
          </a:ln>
          <a:effectLst/>
        </p:spPr>
      </p:cxnSp>
      <p:sp>
        <p:nvSpPr>
          <p:cNvPr id="368643" name="Rectangle 3"/>
          <p:cNvSpPr>
            <a:spLocks noGrp="1" noChangeArrowheads="1"/>
          </p:cNvSpPr>
          <p:nvPr>
            <p:ph type="title"/>
          </p:nvPr>
        </p:nvSpPr>
        <p:spPr>
          <a:noFill/>
          <a:ln/>
        </p:spPr>
        <p:txBody>
          <a:bodyPr lIns="90488" tIns="44450" rIns="90488" bIns="44450"/>
          <a:lstStyle/>
          <a:p>
            <a:r>
              <a:rPr lang="en-US"/>
              <a:t>Vertical Integration- Advantages</a:t>
            </a:r>
          </a:p>
        </p:txBody>
      </p:sp>
      <p:sp>
        <p:nvSpPr>
          <p:cNvPr id="368644" name="Rectangle 4"/>
          <p:cNvSpPr>
            <a:spLocks noChangeArrowheads="1"/>
          </p:cNvSpPr>
          <p:nvPr/>
        </p:nvSpPr>
        <p:spPr bwMode="auto">
          <a:xfrm>
            <a:off x="1143000" y="1752600"/>
            <a:ext cx="3124200" cy="1143000"/>
          </a:xfrm>
          <a:prstGeom prst="rect">
            <a:avLst/>
          </a:prstGeom>
          <a:solidFill>
            <a:srgbClr val="EBF7FF"/>
          </a:solidFill>
          <a:ln w="9525">
            <a:solidFill>
              <a:schemeClr val="tx2"/>
            </a:solidFill>
            <a:miter lim="800000"/>
            <a:headEnd/>
            <a:tailEnd/>
          </a:ln>
          <a:effectLst/>
        </p:spPr>
        <p:txBody>
          <a:bodyPr anchor="ctr"/>
          <a:lstStyle/>
          <a:p>
            <a:pPr algn="ctr"/>
            <a:r>
              <a:rPr lang="en-US" sz="2400" b="1">
                <a:solidFill>
                  <a:schemeClr val="tx2"/>
                </a:solidFill>
              </a:rPr>
              <a:t>Smoother flow of parts and materials</a:t>
            </a:r>
          </a:p>
        </p:txBody>
      </p:sp>
      <p:sp>
        <p:nvSpPr>
          <p:cNvPr id="368645" name="Rectangle 5"/>
          <p:cNvSpPr>
            <a:spLocks noChangeArrowheads="1"/>
          </p:cNvSpPr>
          <p:nvPr/>
        </p:nvSpPr>
        <p:spPr bwMode="auto">
          <a:xfrm>
            <a:off x="1143000" y="3276600"/>
            <a:ext cx="3124200" cy="1143000"/>
          </a:xfrm>
          <a:prstGeom prst="rect">
            <a:avLst/>
          </a:prstGeom>
          <a:solidFill>
            <a:srgbClr val="EBF7FF"/>
          </a:solidFill>
          <a:ln w="9525">
            <a:solidFill>
              <a:schemeClr val="tx2"/>
            </a:solidFill>
            <a:miter lim="800000"/>
            <a:headEnd/>
            <a:tailEnd/>
          </a:ln>
          <a:effectLst/>
        </p:spPr>
        <p:txBody>
          <a:bodyPr anchor="ctr"/>
          <a:lstStyle/>
          <a:p>
            <a:pPr algn="ctr"/>
            <a:r>
              <a:rPr lang="en-US" sz="2400" b="1">
                <a:solidFill>
                  <a:schemeClr val="tx2"/>
                </a:solidFill>
              </a:rPr>
              <a:t>Better quality control</a:t>
            </a:r>
          </a:p>
        </p:txBody>
      </p:sp>
      <p:sp>
        <p:nvSpPr>
          <p:cNvPr id="368646" name="Rectangle 6"/>
          <p:cNvSpPr>
            <a:spLocks noChangeArrowheads="1"/>
          </p:cNvSpPr>
          <p:nvPr/>
        </p:nvSpPr>
        <p:spPr bwMode="auto">
          <a:xfrm>
            <a:off x="1143000" y="4724400"/>
            <a:ext cx="3124200" cy="1143000"/>
          </a:xfrm>
          <a:prstGeom prst="rect">
            <a:avLst/>
          </a:prstGeom>
          <a:solidFill>
            <a:srgbClr val="EBF7FF"/>
          </a:solidFill>
          <a:ln w="9525">
            <a:solidFill>
              <a:schemeClr val="tx2"/>
            </a:solidFill>
            <a:miter lim="800000"/>
            <a:headEnd/>
            <a:tailEnd/>
          </a:ln>
          <a:effectLst/>
        </p:spPr>
        <p:txBody>
          <a:bodyPr anchor="ctr"/>
          <a:lstStyle/>
          <a:p>
            <a:pPr algn="ctr"/>
            <a:r>
              <a:rPr lang="en-US" sz="2400" b="1">
                <a:solidFill>
                  <a:schemeClr val="tx2"/>
                </a:solidFill>
              </a:rPr>
              <a:t>Realize profits</a:t>
            </a:r>
          </a:p>
        </p:txBody>
      </p:sp>
      <p:pic>
        <p:nvPicPr>
          <p:cNvPr id="368647" name="Picture 7"/>
          <p:cNvPicPr>
            <a:picLocks noChangeAspect="1" noChangeArrowheads="1"/>
          </p:cNvPicPr>
          <p:nvPr/>
        </p:nvPicPr>
        <p:blipFill>
          <a:blip r:embed="rId3" cstate="print"/>
          <a:srcRect/>
          <a:stretch>
            <a:fillRect/>
          </a:stretch>
        </p:blipFill>
        <p:spPr bwMode="auto">
          <a:xfrm>
            <a:off x="5410200" y="2438400"/>
            <a:ext cx="2590800" cy="2725738"/>
          </a:xfrm>
          <a:prstGeom prst="rect">
            <a:avLst/>
          </a:prstGeom>
          <a:noFill/>
          <a:ln w="9525">
            <a:noFill/>
            <a:miter lim="800000"/>
            <a:headEnd/>
            <a:tailEnd/>
          </a:ln>
          <a:effectLst/>
        </p:spPr>
      </p:pic>
    </p:spTree>
  </p:cSld>
  <p:clrMapOvr>
    <a:masterClrMapping/>
  </p:clrMapOvr>
  <p:transition>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noFill/>
          <a:ln/>
        </p:spPr>
        <p:txBody>
          <a:bodyPr lIns="90488" tIns="44450" rIns="90488" bIns="44450"/>
          <a:lstStyle/>
          <a:p>
            <a:r>
              <a:rPr lang="en-US"/>
              <a:t>Vertical Integration- Disadvantage</a:t>
            </a:r>
          </a:p>
        </p:txBody>
      </p:sp>
      <p:pic>
        <p:nvPicPr>
          <p:cNvPr id="370691" name="Picture 3"/>
          <p:cNvPicPr>
            <a:picLocks noChangeAspect="1" noChangeArrowheads="1"/>
          </p:cNvPicPr>
          <p:nvPr/>
        </p:nvPicPr>
        <p:blipFill>
          <a:blip r:embed="rId3" cstate="print"/>
          <a:srcRect/>
          <a:stretch>
            <a:fillRect/>
          </a:stretch>
        </p:blipFill>
        <p:spPr bwMode="auto">
          <a:xfrm>
            <a:off x="5105400" y="2667000"/>
            <a:ext cx="3148013" cy="2752725"/>
          </a:xfrm>
          <a:prstGeom prst="rect">
            <a:avLst/>
          </a:prstGeom>
          <a:noFill/>
          <a:ln w="9525">
            <a:noFill/>
            <a:miter lim="800000"/>
            <a:headEnd/>
            <a:tailEnd/>
          </a:ln>
          <a:effectLst/>
        </p:spPr>
      </p:pic>
      <p:sp>
        <p:nvSpPr>
          <p:cNvPr id="370692" name="Text Box 4"/>
          <p:cNvSpPr txBox="1">
            <a:spLocks noChangeArrowheads="1"/>
          </p:cNvSpPr>
          <p:nvPr/>
        </p:nvSpPr>
        <p:spPr bwMode="auto">
          <a:xfrm>
            <a:off x="457200" y="1981200"/>
            <a:ext cx="4419600" cy="4000500"/>
          </a:xfrm>
          <a:prstGeom prst="rect">
            <a:avLst/>
          </a:prstGeom>
          <a:solidFill>
            <a:srgbClr val="FFFF99"/>
          </a:solidFill>
          <a:ln w="9525">
            <a:solidFill>
              <a:schemeClr val="tx2"/>
            </a:solidFill>
            <a:miter lim="800000"/>
            <a:headEnd/>
            <a:tailEnd/>
          </a:ln>
          <a:effectLst/>
        </p:spPr>
        <p:txBody>
          <a:bodyPr>
            <a:spAutoFit/>
          </a:bodyPr>
          <a:lstStyle/>
          <a:p>
            <a:pPr algn="ctr">
              <a:spcBef>
                <a:spcPct val="50000"/>
              </a:spcBef>
            </a:pPr>
            <a:r>
              <a:rPr lang="en-US" sz="3200" b="1">
                <a:solidFill>
                  <a:schemeClr val="tx2"/>
                </a:solidFill>
              </a:rPr>
              <a:t>Companies may fail to take advantage of suppliers who can create </a:t>
            </a:r>
            <a:r>
              <a:rPr lang="en-US" sz="3200" b="1">
                <a:solidFill>
                  <a:schemeClr val="accent2"/>
                </a:solidFill>
              </a:rPr>
              <a:t>economies of scale advantage</a:t>
            </a:r>
            <a:r>
              <a:rPr lang="en-US" sz="3200" b="1">
                <a:solidFill>
                  <a:schemeClr val="tx2"/>
                </a:solidFill>
              </a:rPr>
              <a:t> by pooling demand from numerous companies. </a:t>
            </a: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noFill/>
          <a:ln/>
        </p:spPr>
        <p:txBody>
          <a:bodyPr lIns="90488" tIns="44450" rIns="90488" bIns="44450"/>
          <a:lstStyle/>
          <a:p>
            <a:r>
              <a:rPr lang="en-US"/>
              <a:t>Cost Concepts for Decision Making</a:t>
            </a:r>
          </a:p>
        </p:txBody>
      </p:sp>
      <p:sp>
        <p:nvSpPr>
          <p:cNvPr id="305155" name="Rectangle 3"/>
          <p:cNvSpPr>
            <a:spLocks noGrp="1" noChangeArrowheads="1"/>
          </p:cNvSpPr>
          <p:nvPr>
            <p:ph type="body" idx="1"/>
          </p:nvPr>
        </p:nvSpPr>
        <p:spPr>
          <a:xfrm>
            <a:off x="76200" y="1922463"/>
            <a:ext cx="8686800" cy="2725737"/>
          </a:xfrm>
          <a:noFill/>
          <a:ln/>
        </p:spPr>
        <p:txBody>
          <a:bodyPr lIns="90488" tIns="44450" rIns="90488" bIns="44450"/>
          <a:lstStyle/>
          <a:p>
            <a:pPr algn="ctr">
              <a:buFont typeface="Times" pitchFamily="34" charset="0"/>
              <a:buNone/>
            </a:pPr>
            <a:r>
              <a:rPr lang="en-US" sz="3400"/>
              <a:t>   A </a:t>
            </a:r>
            <a:r>
              <a:rPr lang="en-US" sz="3400" b="1">
                <a:solidFill>
                  <a:srgbClr val="0000CC"/>
                </a:solidFill>
              </a:rPr>
              <a:t>relevant cost</a:t>
            </a:r>
            <a:r>
              <a:rPr lang="en-US" sz="3400">
                <a:solidFill>
                  <a:schemeClr val="accent2"/>
                </a:solidFill>
                <a:effectLst>
                  <a:outerShdw blurRad="38100" dist="38100" dir="2700000" algn="tl">
                    <a:srgbClr val="000000"/>
                  </a:outerShdw>
                </a:effectLst>
              </a:rPr>
              <a:t> </a:t>
            </a:r>
            <a:r>
              <a:rPr lang="en-US" sz="3400"/>
              <a:t>is a cost that differs between alternatives.</a:t>
            </a:r>
          </a:p>
        </p:txBody>
      </p:sp>
      <p:grpSp>
        <p:nvGrpSpPr>
          <p:cNvPr id="305156" name="Group 4"/>
          <p:cNvGrpSpPr>
            <a:grpSpLocks/>
          </p:cNvGrpSpPr>
          <p:nvPr/>
        </p:nvGrpSpPr>
        <p:grpSpPr bwMode="auto">
          <a:xfrm>
            <a:off x="3124200" y="3429000"/>
            <a:ext cx="2973388" cy="2955925"/>
            <a:chOff x="2176" y="2280"/>
            <a:chExt cx="1873" cy="1862"/>
          </a:xfrm>
        </p:grpSpPr>
        <p:sp>
          <p:nvSpPr>
            <p:cNvPr id="305157" name="Freeform 5"/>
            <p:cNvSpPr>
              <a:spLocks/>
            </p:cNvSpPr>
            <p:nvPr/>
          </p:nvSpPr>
          <p:spPr bwMode="auto">
            <a:xfrm>
              <a:off x="2612" y="2823"/>
              <a:ext cx="928" cy="1237"/>
            </a:xfrm>
            <a:custGeom>
              <a:avLst/>
              <a:gdLst/>
              <a:ahLst/>
              <a:cxnLst>
                <a:cxn ang="0">
                  <a:pos x="486" y="7298"/>
                </a:cxn>
                <a:cxn ang="0">
                  <a:pos x="446" y="6961"/>
                </a:cxn>
                <a:cxn ang="0">
                  <a:pos x="557" y="6674"/>
                </a:cxn>
                <a:cxn ang="0">
                  <a:pos x="689" y="6263"/>
                </a:cxn>
                <a:cxn ang="0">
                  <a:pos x="763" y="5929"/>
                </a:cxn>
                <a:cxn ang="0">
                  <a:pos x="836" y="5565"/>
                </a:cxn>
                <a:cxn ang="0">
                  <a:pos x="930" y="4868"/>
                </a:cxn>
                <a:cxn ang="0">
                  <a:pos x="1004" y="4338"/>
                </a:cxn>
                <a:cxn ang="0">
                  <a:pos x="728" y="4124"/>
                </a:cxn>
                <a:cxn ang="0">
                  <a:pos x="519" y="3931"/>
                </a:cxn>
                <a:cxn ang="0">
                  <a:pos x="372" y="3760"/>
                </a:cxn>
                <a:cxn ang="0">
                  <a:pos x="593" y="3426"/>
                </a:cxn>
                <a:cxn ang="0">
                  <a:pos x="744" y="3155"/>
                </a:cxn>
                <a:cxn ang="0">
                  <a:pos x="800" y="2938"/>
                </a:cxn>
                <a:cxn ang="0">
                  <a:pos x="859" y="2534"/>
                </a:cxn>
                <a:cxn ang="0">
                  <a:pos x="910" y="2170"/>
                </a:cxn>
                <a:cxn ang="0">
                  <a:pos x="728" y="1904"/>
                </a:cxn>
                <a:cxn ang="0">
                  <a:pos x="427" y="1904"/>
                </a:cxn>
                <a:cxn ang="0">
                  <a:pos x="0" y="1326"/>
                </a:cxn>
                <a:cxn ang="0">
                  <a:pos x="94" y="992"/>
                </a:cxn>
                <a:cxn ang="0">
                  <a:pos x="261" y="822"/>
                </a:cxn>
                <a:cxn ang="0">
                  <a:pos x="407" y="746"/>
                </a:cxn>
                <a:cxn ang="0">
                  <a:pos x="578" y="919"/>
                </a:cxn>
                <a:cxn ang="0">
                  <a:pos x="763" y="1037"/>
                </a:cxn>
                <a:cxn ang="0">
                  <a:pos x="1025" y="1113"/>
                </a:cxn>
                <a:cxn ang="0">
                  <a:pos x="1527" y="847"/>
                </a:cxn>
                <a:cxn ang="0">
                  <a:pos x="1583" y="722"/>
                </a:cxn>
                <a:cxn ang="0">
                  <a:pos x="1638" y="582"/>
                </a:cxn>
                <a:cxn ang="0">
                  <a:pos x="1896" y="605"/>
                </a:cxn>
                <a:cxn ang="0">
                  <a:pos x="2174" y="774"/>
                </a:cxn>
                <a:cxn ang="0">
                  <a:pos x="3462" y="387"/>
                </a:cxn>
                <a:cxn ang="0">
                  <a:pos x="3722" y="339"/>
                </a:cxn>
                <a:cxn ang="0">
                  <a:pos x="4056" y="246"/>
                </a:cxn>
                <a:cxn ang="0">
                  <a:pos x="4261" y="557"/>
                </a:cxn>
                <a:cxn ang="0">
                  <a:pos x="4424" y="557"/>
                </a:cxn>
                <a:cxn ang="0">
                  <a:pos x="4594" y="363"/>
                </a:cxn>
                <a:cxn ang="0">
                  <a:pos x="4760" y="363"/>
                </a:cxn>
                <a:cxn ang="0">
                  <a:pos x="5212" y="0"/>
                </a:cxn>
                <a:cxn ang="0">
                  <a:pos x="5564" y="746"/>
                </a:cxn>
                <a:cxn ang="0">
                  <a:pos x="4540" y="1326"/>
                </a:cxn>
                <a:cxn ang="0">
                  <a:pos x="4318" y="1350"/>
                </a:cxn>
                <a:cxn ang="0">
                  <a:pos x="4239" y="1615"/>
                </a:cxn>
                <a:cxn ang="0">
                  <a:pos x="4261" y="2390"/>
                </a:cxn>
                <a:cxn ang="0">
                  <a:pos x="4354" y="2700"/>
                </a:cxn>
                <a:cxn ang="0">
                  <a:pos x="4729" y="3447"/>
                </a:cxn>
                <a:cxn ang="0">
                  <a:pos x="4907" y="3760"/>
                </a:cxn>
                <a:cxn ang="0">
                  <a:pos x="4555" y="4192"/>
                </a:cxn>
                <a:cxn ang="0">
                  <a:pos x="4907" y="7252"/>
                </a:cxn>
                <a:cxn ang="0">
                  <a:pos x="4574" y="7277"/>
                </a:cxn>
                <a:cxn ang="0">
                  <a:pos x="4129" y="7203"/>
                </a:cxn>
                <a:cxn ang="0">
                  <a:pos x="3905" y="7033"/>
                </a:cxn>
                <a:cxn ang="0">
                  <a:pos x="3835" y="6674"/>
                </a:cxn>
                <a:cxn ang="0">
                  <a:pos x="3514" y="5877"/>
                </a:cxn>
                <a:cxn ang="0">
                  <a:pos x="3162" y="5181"/>
                </a:cxn>
                <a:cxn ang="0">
                  <a:pos x="2921" y="4843"/>
                </a:cxn>
                <a:cxn ang="0">
                  <a:pos x="2696" y="4580"/>
                </a:cxn>
                <a:cxn ang="0">
                  <a:pos x="2101" y="5061"/>
                </a:cxn>
                <a:cxn ang="0">
                  <a:pos x="744" y="7421"/>
                </a:cxn>
                <a:cxn ang="0">
                  <a:pos x="542" y="7373"/>
                </a:cxn>
                <a:cxn ang="0">
                  <a:pos x="486" y="7298"/>
                </a:cxn>
              </a:cxnLst>
              <a:rect l="0" t="0" r="r" b="b"/>
              <a:pathLst>
                <a:path w="5564" h="7421">
                  <a:moveTo>
                    <a:pt x="486" y="7298"/>
                  </a:moveTo>
                  <a:lnTo>
                    <a:pt x="446" y="6961"/>
                  </a:lnTo>
                  <a:lnTo>
                    <a:pt x="557" y="6674"/>
                  </a:lnTo>
                  <a:lnTo>
                    <a:pt x="689" y="6263"/>
                  </a:lnTo>
                  <a:lnTo>
                    <a:pt x="763" y="5929"/>
                  </a:lnTo>
                  <a:lnTo>
                    <a:pt x="836" y="5565"/>
                  </a:lnTo>
                  <a:lnTo>
                    <a:pt x="930" y="4868"/>
                  </a:lnTo>
                  <a:lnTo>
                    <a:pt x="1004" y="4338"/>
                  </a:lnTo>
                  <a:lnTo>
                    <a:pt x="728" y="4124"/>
                  </a:lnTo>
                  <a:lnTo>
                    <a:pt x="519" y="3931"/>
                  </a:lnTo>
                  <a:lnTo>
                    <a:pt x="372" y="3760"/>
                  </a:lnTo>
                  <a:lnTo>
                    <a:pt x="593" y="3426"/>
                  </a:lnTo>
                  <a:lnTo>
                    <a:pt x="744" y="3155"/>
                  </a:lnTo>
                  <a:lnTo>
                    <a:pt x="800" y="2938"/>
                  </a:lnTo>
                  <a:lnTo>
                    <a:pt x="859" y="2534"/>
                  </a:lnTo>
                  <a:lnTo>
                    <a:pt x="910" y="2170"/>
                  </a:lnTo>
                  <a:lnTo>
                    <a:pt x="728" y="1904"/>
                  </a:lnTo>
                  <a:lnTo>
                    <a:pt x="427" y="1904"/>
                  </a:lnTo>
                  <a:lnTo>
                    <a:pt x="0" y="1326"/>
                  </a:lnTo>
                  <a:lnTo>
                    <a:pt x="94" y="992"/>
                  </a:lnTo>
                  <a:lnTo>
                    <a:pt x="261" y="822"/>
                  </a:lnTo>
                  <a:lnTo>
                    <a:pt x="407" y="746"/>
                  </a:lnTo>
                  <a:lnTo>
                    <a:pt x="578" y="919"/>
                  </a:lnTo>
                  <a:lnTo>
                    <a:pt x="763" y="1037"/>
                  </a:lnTo>
                  <a:lnTo>
                    <a:pt x="1025" y="1113"/>
                  </a:lnTo>
                  <a:lnTo>
                    <a:pt x="1527" y="847"/>
                  </a:lnTo>
                  <a:lnTo>
                    <a:pt x="1583" y="722"/>
                  </a:lnTo>
                  <a:lnTo>
                    <a:pt x="1638" y="582"/>
                  </a:lnTo>
                  <a:lnTo>
                    <a:pt x="1896" y="605"/>
                  </a:lnTo>
                  <a:lnTo>
                    <a:pt x="2174" y="774"/>
                  </a:lnTo>
                  <a:lnTo>
                    <a:pt x="3462" y="387"/>
                  </a:lnTo>
                  <a:lnTo>
                    <a:pt x="3722" y="339"/>
                  </a:lnTo>
                  <a:lnTo>
                    <a:pt x="4056" y="246"/>
                  </a:lnTo>
                  <a:lnTo>
                    <a:pt x="4261" y="557"/>
                  </a:lnTo>
                  <a:lnTo>
                    <a:pt x="4424" y="557"/>
                  </a:lnTo>
                  <a:lnTo>
                    <a:pt x="4594" y="363"/>
                  </a:lnTo>
                  <a:lnTo>
                    <a:pt x="4760" y="363"/>
                  </a:lnTo>
                  <a:lnTo>
                    <a:pt x="5212" y="0"/>
                  </a:lnTo>
                  <a:lnTo>
                    <a:pt x="5564" y="746"/>
                  </a:lnTo>
                  <a:lnTo>
                    <a:pt x="4540" y="1326"/>
                  </a:lnTo>
                  <a:lnTo>
                    <a:pt x="4318" y="1350"/>
                  </a:lnTo>
                  <a:lnTo>
                    <a:pt x="4239" y="1615"/>
                  </a:lnTo>
                  <a:lnTo>
                    <a:pt x="4261" y="2390"/>
                  </a:lnTo>
                  <a:lnTo>
                    <a:pt x="4354" y="2700"/>
                  </a:lnTo>
                  <a:lnTo>
                    <a:pt x="4729" y="3447"/>
                  </a:lnTo>
                  <a:lnTo>
                    <a:pt x="4907" y="3760"/>
                  </a:lnTo>
                  <a:lnTo>
                    <a:pt x="4555" y="4192"/>
                  </a:lnTo>
                  <a:lnTo>
                    <a:pt x="4907" y="7252"/>
                  </a:lnTo>
                  <a:lnTo>
                    <a:pt x="4574" y="7277"/>
                  </a:lnTo>
                  <a:lnTo>
                    <a:pt x="4129" y="7203"/>
                  </a:lnTo>
                  <a:lnTo>
                    <a:pt x="3905" y="7033"/>
                  </a:lnTo>
                  <a:lnTo>
                    <a:pt x="3835" y="6674"/>
                  </a:lnTo>
                  <a:lnTo>
                    <a:pt x="3514" y="5877"/>
                  </a:lnTo>
                  <a:lnTo>
                    <a:pt x="3162" y="5181"/>
                  </a:lnTo>
                  <a:lnTo>
                    <a:pt x="2921" y="4843"/>
                  </a:lnTo>
                  <a:lnTo>
                    <a:pt x="2696" y="4580"/>
                  </a:lnTo>
                  <a:lnTo>
                    <a:pt x="2101" y="5061"/>
                  </a:lnTo>
                  <a:lnTo>
                    <a:pt x="744" y="7421"/>
                  </a:lnTo>
                  <a:lnTo>
                    <a:pt x="542" y="7373"/>
                  </a:lnTo>
                  <a:lnTo>
                    <a:pt x="486" y="7298"/>
                  </a:lnTo>
                  <a:close/>
                </a:path>
              </a:pathLst>
            </a:custGeom>
            <a:solidFill>
              <a:srgbClr val="70230C"/>
            </a:solidFill>
            <a:ln w="0">
              <a:solidFill>
                <a:srgbClr val="70230C"/>
              </a:solidFill>
              <a:prstDash val="solid"/>
              <a:round/>
              <a:headEnd/>
              <a:tailEnd/>
            </a:ln>
          </p:spPr>
          <p:txBody>
            <a:bodyPr/>
            <a:lstStyle/>
            <a:p>
              <a:endParaRPr lang="en-GB"/>
            </a:p>
          </p:txBody>
        </p:sp>
        <p:sp>
          <p:nvSpPr>
            <p:cNvPr id="305158" name="Freeform 6"/>
            <p:cNvSpPr>
              <a:spLocks/>
            </p:cNvSpPr>
            <p:nvPr/>
          </p:nvSpPr>
          <p:spPr bwMode="auto">
            <a:xfrm>
              <a:off x="2569" y="2915"/>
              <a:ext cx="108" cy="143"/>
            </a:xfrm>
            <a:custGeom>
              <a:avLst/>
              <a:gdLst/>
              <a:ahLst/>
              <a:cxnLst>
                <a:cxn ang="0">
                  <a:pos x="0" y="609"/>
                </a:cxn>
                <a:cxn ang="0">
                  <a:pos x="196" y="857"/>
                </a:cxn>
                <a:cxn ang="0">
                  <a:pos x="326" y="475"/>
                </a:cxn>
                <a:cxn ang="0">
                  <a:pos x="494" y="281"/>
                </a:cxn>
                <a:cxn ang="0">
                  <a:pos x="647" y="169"/>
                </a:cxn>
                <a:cxn ang="0">
                  <a:pos x="545" y="0"/>
                </a:cxn>
                <a:cxn ang="0">
                  <a:pos x="339" y="111"/>
                </a:cxn>
                <a:cxn ang="0">
                  <a:pos x="50" y="421"/>
                </a:cxn>
                <a:cxn ang="0">
                  <a:pos x="0" y="609"/>
                </a:cxn>
              </a:cxnLst>
              <a:rect l="0" t="0" r="r" b="b"/>
              <a:pathLst>
                <a:path w="647" h="857">
                  <a:moveTo>
                    <a:pt x="0" y="609"/>
                  </a:moveTo>
                  <a:lnTo>
                    <a:pt x="196" y="857"/>
                  </a:lnTo>
                  <a:lnTo>
                    <a:pt x="326" y="475"/>
                  </a:lnTo>
                  <a:lnTo>
                    <a:pt x="494" y="281"/>
                  </a:lnTo>
                  <a:lnTo>
                    <a:pt x="647" y="169"/>
                  </a:lnTo>
                  <a:lnTo>
                    <a:pt x="545" y="0"/>
                  </a:lnTo>
                  <a:lnTo>
                    <a:pt x="339" y="111"/>
                  </a:lnTo>
                  <a:lnTo>
                    <a:pt x="50" y="421"/>
                  </a:lnTo>
                  <a:lnTo>
                    <a:pt x="0" y="609"/>
                  </a:lnTo>
                  <a:close/>
                </a:path>
              </a:pathLst>
            </a:custGeom>
            <a:solidFill>
              <a:srgbClr val="FFFFFF"/>
            </a:solidFill>
            <a:ln w="0">
              <a:solidFill>
                <a:srgbClr val="FFFFFF"/>
              </a:solidFill>
              <a:prstDash val="solid"/>
              <a:round/>
              <a:headEnd/>
              <a:tailEnd/>
            </a:ln>
          </p:spPr>
          <p:txBody>
            <a:bodyPr/>
            <a:lstStyle/>
            <a:p>
              <a:endParaRPr lang="en-GB"/>
            </a:p>
          </p:txBody>
        </p:sp>
        <p:sp>
          <p:nvSpPr>
            <p:cNvPr id="305159" name="Freeform 7"/>
            <p:cNvSpPr>
              <a:spLocks/>
            </p:cNvSpPr>
            <p:nvPr/>
          </p:nvSpPr>
          <p:spPr bwMode="auto">
            <a:xfrm>
              <a:off x="3494" y="2798"/>
              <a:ext cx="85" cy="142"/>
            </a:xfrm>
            <a:custGeom>
              <a:avLst/>
              <a:gdLst/>
              <a:ahLst/>
              <a:cxnLst>
                <a:cxn ang="0">
                  <a:pos x="0" y="271"/>
                </a:cxn>
                <a:cxn ang="0">
                  <a:pos x="24" y="47"/>
                </a:cxn>
                <a:cxn ang="0">
                  <a:pos x="140" y="0"/>
                </a:cxn>
                <a:cxn ang="0">
                  <a:pos x="401" y="538"/>
                </a:cxn>
                <a:cxn ang="0">
                  <a:pos x="508" y="673"/>
                </a:cxn>
                <a:cxn ang="0">
                  <a:pos x="278" y="852"/>
                </a:cxn>
                <a:cxn ang="0">
                  <a:pos x="68" y="465"/>
                </a:cxn>
                <a:cxn ang="0">
                  <a:pos x="0" y="271"/>
                </a:cxn>
              </a:cxnLst>
              <a:rect l="0" t="0" r="r" b="b"/>
              <a:pathLst>
                <a:path w="508" h="852">
                  <a:moveTo>
                    <a:pt x="0" y="271"/>
                  </a:moveTo>
                  <a:lnTo>
                    <a:pt x="24" y="47"/>
                  </a:lnTo>
                  <a:lnTo>
                    <a:pt x="140" y="0"/>
                  </a:lnTo>
                  <a:lnTo>
                    <a:pt x="401" y="538"/>
                  </a:lnTo>
                  <a:lnTo>
                    <a:pt x="508" y="673"/>
                  </a:lnTo>
                  <a:lnTo>
                    <a:pt x="278" y="852"/>
                  </a:lnTo>
                  <a:lnTo>
                    <a:pt x="68" y="465"/>
                  </a:lnTo>
                  <a:lnTo>
                    <a:pt x="0" y="271"/>
                  </a:lnTo>
                  <a:close/>
                </a:path>
              </a:pathLst>
            </a:custGeom>
            <a:solidFill>
              <a:srgbClr val="FFFFFF"/>
            </a:solidFill>
            <a:ln w="0">
              <a:solidFill>
                <a:srgbClr val="FFFFFF"/>
              </a:solidFill>
              <a:prstDash val="solid"/>
              <a:round/>
              <a:headEnd/>
              <a:tailEnd/>
            </a:ln>
          </p:spPr>
          <p:txBody>
            <a:bodyPr/>
            <a:lstStyle/>
            <a:p>
              <a:endParaRPr lang="en-GB"/>
            </a:p>
          </p:txBody>
        </p:sp>
        <p:sp>
          <p:nvSpPr>
            <p:cNvPr id="305160" name="Freeform 8"/>
            <p:cNvSpPr>
              <a:spLocks/>
            </p:cNvSpPr>
            <p:nvPr/>
          </p:nvSpPr>
          <p:spPr bwMode="auto">
            <a:xfrm>
              <a:off x="3452" y="2297"/>
              <a:ext cx="590" cy="737"/>
            </a:xfrm>
            <a:custGeom>
              <a:avLst/>
              <a:gdLst/>
              <a:ahLst/>
              <a:cxnLst>
                <a:cxn ang="0">
                  <a:pos x="321" y="2545"/>
                </a:cxn>
                <a:cxn ang="0">
                  <a:pos x="648" y="2948"/>
                </a:cxn>
                <a:cxn ang="0">
                  <a:pos x="987" y="3482"/>
                </a:cxn>
                <a:cxn ang="0">
                  <a:pos x="1216" y="4021"/>
                </a:cxn>
                <a:cxn ang="0">
                  <a:pos x="1289" y="4424"/>
                </a:cxn>
                <a:cxn ang="0">
                  <a:pos x="1578" y="4405"/>
                </a:cxn>
                <a:cxn ang="0">
                  <a:pos x="1690" y="4405"/>
                </a:cxn>
                <a:cxn ang="0">
                  <a:pos x="3543" y="3125"/>
                </a:cxn>
                <a:cxn ang="0">
                  <a:pos x="2246" y="293"/>
                </a:cxn>
                <a:cxn ang="0">
                  <a:pos x="2023" y="519"/>
                </a:cxn>
                <a:cxn ang="0">
                  <a:pos x="1817" y="113"/>
                </a:cxn>
                <a:cxn ang="0">
                  <a:pos x="1671" y="355"/>
                </a:cxn>
                <a:cxn ang="0">
                  <a:pos x="1451" y="12"/>
                </a:cxn>
                <a:cxn ang="0">
                  <a:pos x="1289" y="355"/>
                </a:cxn>
                <a:cxn ang="0">
                  <a:pos x="1035" y="0"/>
                </a:cxn>
                <a:cxn ang="0">
                  <a:pos x="0" y="2245"/>
                </a:cxn>
                <a:cxn ang="0">
                  <a:pos x="185" y="2411"/>
                </a:cxn>
                <a:cxn ang="0">
                  <a:pos x="321" y="2545"/>
                </a:cxn>
              </a:cxnLst>
              <a:rect l="0" t="0" r="r" b="b"/>
              <a:pathLst>
                <a:path w="3543" h="4424">
                  <a:moveTo>
                    <a:pt x="321" y="2545"/>
                  </a:moveTo>
                  <a:lnTo>
                    <a:pt x="648" y="2948"/>
                  </a:lnTo>
                  <a:lnTo>
                    <a:pt x="987" y="3482"/>
                  </a:lnTo>
                  <a:lnTo>
                    <a:pt x="1216" y="4021"/>
                  </a:lnTo>
                  <a:lnTo>
                    <a:pt x="1289" y="4424"/>
                  </a:lnTo>
                  <a:lnTo>
                    <a:pt x="1578" y="4405"/>
                  </a:lnTo>
                  <a:lnTo>
                    <a:pt x="1690" y="4405"/>
                  </a:lnTo>
                  <a:lnTo>
                    <a:pt x="3543" y="3125"/>
                  </a:lnTo>
                  <a:lnTo>
                    <a:pt x="2246" y="293"/>
                  </a:lnTo>
                  <a:lnTo>
                    <a:pt x="2023" y="519"/>
                  </a:lnTo>
                  <a:lnTo>
                    <a:pt x="1817" y="113"/>
                  </a:lnTo>
                  <a:lnTo>
                    <a:pt x="1671" y="355"/>
                  </a:lnTo>
                  <a:lnTo>
                    <a:pt x="1451" y="12"/>
                  </a:lnTo>
                  <a:lnTo>
                    <a:pt x="1289" y="355"/>
                  </a:lnTo>
                  <a:lnTo>
                    <a:pt x="1035" y="0"/>
                  </a:lnTo>
                  <a:lnTo>
                    <a:pt x="0" y="2245"/>
                  </a:lnTo>
                  <a:lnTo>
                    <a:pt x="185" y="2411"/>
                  </a:lnTo>
                  <a:lnTo>
                    <a:pt x="321" y="2545"/>
                  </a:lnTo>
                  <a:close/>
                </a:path>
              </a:pathLst>
            </a:custGeom>
            <a:solidFill>
              <a:srgbClr val="FFFFFF"/>
            </a:solidFill>
            <a:ln w="0">
              <a:solidFill>
                <a:srgbClr val="FFFFFF"/>
              </a:solidFill>
              <a:prstDash val="solid"/>
              <a:round/>
              <a:headEnd/>
              <a:tailEnd/>
            </a:ln>
          </p:spPr>
          <p:txBody>
            <a:bodyPr/>
            <a:lstStyle/>
            <a:p>
              <a:endParaRPr lang="en-GB"/>
            </a:p>
          </p:txBody>
        </p:sp>
        <p:sp>
          <p:nvSpPr>
            <p:cNvPr id="305161" name="Freeform 9"/>
            <p:cNvSpPr>
              <a:spLocks/>
            </p:cNvSpPr>
            <p:nvPr/>
          </p:nvSpPr>
          <p:spPr bwMode="auto">
            <a:xfrm>
              <a:off x="3508" y="2636"/>
              <a:ext cx="103" cy="254"/>
            </a:xfrm>
            <a:custGeom>
              <a:avLst/>
              <a:gdLst/>
              <a:ahLst/>
              <a:cxnLst>
                <a:cxn ang="0">
                  <a:pos x="311" y="1507"/>
                </a:cxn>
                <a:cxn ang="0">
                  <a:pos x="67" y="969"/>
                </a:cxn>
                <a:cxn ang="0">
                  <a:pos x="19" y="746"/>
                </a:cxn>
                <a:cxn ang="0">
                  <a:pos x="0" y="511"/>
                </a:cxn>
                <a:cxn ang="0">
                  <a:pos x="78" y="260"/>
                </a:cxn>
                <a:cxn ang="0">
                  <a:pos x="170" y="0"/>
                </a:cxn>
                <a:cxn ang="0">
                  <a:pos x="286" y="121"/>
                </a:cxn>
                <a:cxn ang="0">
                  <a:pos x="286" y="522"/>
                </a:cxn>
                <a:cxn ang="0">
                  <a:pos x="238" y="746"/>
                </a:cxn>
                <a:cxn ang="0">
                  <a:pos x="317" y="925"/>
                </a:cxn>
                <a:cxn ang="0">
                  <a:pos x="571" y="1240"/>
                </a:cxn>
                <a:cxn ang="0">
                  <a:pos x="620" y="1496"/>
                </a:cxn>
                <a:cxn ang="0">
                  <a:pos x="482" y="1525"/>
                </a:cxn>
                <a:cxn ang="0">
                  <a:pos x="389" y="1525"/>
                </a:cxn>
                <a:cxn ang="0">
                  <a:pos x="311" y="1507"/>
                </a:cxn>
              </a:cxnLst>
              <a:rect l="0" t="0" r="r" b="b"/>
              <a:pathLst>
                <a:path w="620" h="1525">
                  <a:moveTo>
                    <a:pt x="311" y="1507"/>
                  </a:moveTo>
                  <a:lnTo>
                    <a:pt x="67" y="969"/>
                  </a:lnTo>
                  <a:lnTo>
                    <a:pt x="19" y="746"/>
                  </a:lnTo>
                  <a:lnTo>
                    <a:pt x="0" y="511"/>
                  </a:lnTo>
                  <a:lnTo>
                    <a:pt x="78" y="260"/>
                  </a:lnTo>
                  <a:lnTo>
                    <a:pt x="170" y="0"/>
                  </a:lnTo>
                  <a:lnTo>
                    <a:pt x="286" y="121"/>
                  </a:lnTo>
                  <a:lnTo>
                    <a:pt x="286" y="522"/>
                  </a:lnTo>
                  <a:lnTo>
                    <a:pt x="238" y="746"/>
                  </a:lnTo>
                  <a:lnTo>
                    <a:pt x="317" y="925"/>
                  </a:lnTo>
                  <a:lnTo>
                    <a:pt x="571" y="1240"/>
                  </a:lnTo>
                  <a:lnTo>
                    <a:pt x="620" y="1496"/>
                  </a:lnTo>
                  <a:lnTo>
                    <a:pt x="482" y="1525"/>
                  </a:lnTo>
                  <a:lnTo>
                    <a:pt x="389" y="1525"/>
                  </a:lnTo>
                  <a:lnTo>
                    <a:pt x="311" y="1507"/>
                  </a:lnTo>
                  <a:close/>
                </a:path>
              </a:pathLst>
            </a:custGeom>
            <a:solidFill>
              <a:srgbClr val="FFC98E"/>
            </a:solidFill>
            <a:ln w="0">
              <a:solidFill>
                <a:srgbClr val="FFC98E"/>
              </a:solidFill>
              <a:prstDash val="solid"/>
              <a:round/>
              <a:headEnd/>
              <a:tailEnd/>
            </a:ln>
          </p:spPr>
          <p:txBody>
            <a:bodyPr/>
            <a:lstStyle/>
            <a:p>
              <a:endParaRPr lang="en-GB"/>
            </a:p>
          </p:txBody>
        </p:sp>
        <p:sp>
          <p:nvSpPr>
            <p:cNvPr id="305162" name="Freeform 10"/>
            <p:cNvSpPr>
              <a:spLocks/>
            </p:cNvSpPr>
            <p:nvPr/>
          </p:nvSpPr>
          <p:spPr bwMode="auto">
            <a:xfrm>
              <a:off x="2183" y="2296"/>
              <a:ext cx="563" cy="758"/>
            </a:xfrm>
            <a:custGeom>
              <a:avLst/>
              <a:gdLst/>
              <a:ahLst/>
              <a:cxnLst>
                <a:cxn ang="0">
                  <a:pos x="2002" y="4420"/>
                </a:cxn>
                <a:cxn ang="0">
                  <a:pos x="2083" y="4221"/>
                </a:cxn>
                <a:cxn ang="0">
                  <a:pos x="2227" y="3932"/>
                </a:cxn>
                <a:cxn ang="0">
                  <a:pos x="2794" y="3074"/>
                </a:cxn>
                <a:cxn ang="0">
                  <a:pos x="2984" y="2812"/>
                </a:cxn>
                <a:cxn ang="0">
                  <a:pos x="3244" y="2492"/>
                </a:cxn>
                <a:cxn ang="0">
                  <a:pos x="3373" y="2339"/>
                </a:cxn>
                <a:cxn ang="0">
                  <a:pos x="3100" y="1681"/>
                </a:cxn>
                <a:cxn ang="0">
                  <a:pos x="2960" y="1331"/>
                </a:cxn>
                <a:cxn ang="0">
                  <a:pos x="2828" y="856"/>
                </a:cxn>
                <a:cxn ang="0">
                  <a:pos x="2744" y="473"/>
                </a:cxn>
                <a:cxn ang="0">
                  <a:pos x="2652" y="0"/>
                </a:cxn>
                <a:cxn ang="0">
                  <a:pos x="2331" y="290"/>
                </a:cxn>
                <a:cxn ang="0">
                  <a:pos x="2227" y="43"/>
                </a:cxn>
                <a:cxn ang="0">
                  <a:pos x="2062" y="230"/>
                </a:cxn>
                <a:cxn ang="0">
                  <a:pos x="1940" y="27"/>
                </a:cxn>
                <a:cxn ang="0">
                  <a:pos x="1670" y="335"/>
                </a:cxn>
                <a:cxn ang="0">
                  <a:pos x="1539" y="230"/>
                </a:cxn>
                <a:cxn ang="0">
                  <a:pos x="1327" y="581"/>
                </a:cxn>
                <a:cxn ang="0">
                  <a:pos x="1151" y="489"/>
                </a:cxn>
                <a:cxn ang="0">
                  <a:pos x="1018" y="872"/>
                </a:cxn>
                <a:cxn ang="0">
                  <a:pos x="830" y="1346"/>
                </a:cxn>
                <a:cxn ang="0">
                  <a:pos x="605" y="1725"/>
                </a:cxn>
                <a:cxn ang="0">
                  <a:pos x="391" y="2064"/>
                </a:cxn>
                <a:cxn ang="0">
                  <a:pos x="242" y="2265"/>
                </a:cxn>
                <a:cxn ang="0">
                  <a:pos x="61" y="2400"/>
                </a:cxn>
                <a:cxn ang="0">
                  <a:pos x="120" y="2492"/>
                </a:cxn>
                <a:cxn ang="0">
                  <a:pos x="0" y="2647"/>
                </a:cxn>
                <a:cxn ang="0">
                  <a:pos x="302" y="2936"/>
                </a:cxn>
                <a:cxn ang="0">
                  <a:pos x="640" y="3271"/>
                </a:cxn>
                <a:cxn ang="0">
                  <a:pos x="985" y="3675"/>
                </a:cxn>
                <a:cxn ang="0">
                  <a:pos x="1206" y="4041"/>
                </a:cxn>
                <a:cxn ang="0">
                  <a:pos x="1519" y="4546"/>
                </a:cxn>
                <a:cxn ang="0">
                  <a:pos x="1670" y="4452"/>
                </a:cxn>
                <a:cxn ang="0">
                  <a:pos x="1856" y="4420"/>
                </a:cxn>
                <a:cxn ang="0">
                  <a:pos x="1956" y="4420"/>
                </a:cxn>
                <a:cxn ang="0">
                  <a:pos x="2002" y="4420"/>
                </a:cxn>
              </a:cxnLst>
              <a:rect l="0" t="0" r="r" b="b"/>
              <a:pathLst>
                <a:path w="3373" h="4546">
                  <a:moveTo>
                    <a:pt x="2002" y="4420"/>
                  </a:moveTo>
                  <a:lnTo>
                    <a:pt x="2083" y="4221"/>
                  </a:lnTo>
                  <a:lnTo>
                    <a:pt x="2227" y="3932"/>
                  </a:lnTo>
                  <a:lnTo>
                    <a:pt x="2794" y="3074"/>
                  </a:lnTo>
                  <a:lnTo>
                    <a:pt x="2984" y="2812"/>
                  </a:lnTo>
                  <a:lnTo>
                    <a:pt x="3244" y="2492"/>
                  </a:lnTo>
                  <a:lnTo>
                    <a:pt x="3373" y="2339"/>
                  </a:lnTo>
                  <a:lnTo>
                    <a:pt x="3100" y="1681"/>
                  </a:lnTo>
                  <a:lnTo>
                    <a:pt x="2960" y="1331"/>
                  </a:lnTo>
                  <a:lnTo>
                    <a:pt x="2828" y="856"/>
                  </a:lnTo>
                  <a:lnTo>
                    <a:pt x="2744" y="473"/>
                  </a:lnTo>
                  <a:lnTo>
                    <a:pt x="2652" y="0"/>
                  </a:lnTo>
                  <a:lnTo>
                    <a:pt x="2331" y="290"/>
                  </a:lnTo>
                  <a:lnTo>
                    <a:pt x="2227" y="43"/>
                  </a:lnTo>
                  <a:lnTo>
                    <a:pt x="2062" y="230"/>
                  </a:lnTo>
                  <a:lnTo>
                    <a:pt x="1940" y="27"/>
                  </a:lnTo>
                  <a:lnTo>
                    <a:pt x="1670" y="335"/>
                  </a:lnTo>
                  <a:lnTo>
                    <a:pt x="1539" y="230"/>
                  </a:lnTo>
                  <a:lnTo>
                    <a:pt x="1327" y="581"/>
                  </a:lnTo>
                  <a:lnTo>
                    <a:pt x="1151" y="489"/>
                  </a:lnTo>
                  <a:lnTo>
                    <a:pt x="1018" y="872"/>
                  </a:lnTo>
                  <a:lnTo>
                    <a:pt x="830" y="1346"/>
                  </a:lnTo>
                  <a:lnTo>
                    <a:pt x="605" y="1725"/>
                  </a:lnTo>
                  <a:lnTo>
                    <a:pt x="391" y="2064"/>
                  </a:lnTo>
                  <a:lnTo>
                    <a:pt x="242" y="2265"/>
                  </a:lnTo>
                  <a:lnTo>
                    <a:pt x="61" y="2400"/>
                  </a:lnTo>
                  <a:lnTo>
                    <a:pt x="120" y="2492"/>
                  </a:lnTo>
                  <a:lnTo>
                    <a:pt x="0" y="2647"/>
                  </a:lnTo>
                  <a:lnTo>
                    <a:pt x="302" y="2936"/>
                  </a:lnTo>
                  <a:lnTo>
                    <a:pt x="640" y="3271"/>
                  </a:lnTo>
                  <a:lnTo>
                    <a:pt x="985" y="3675"/>
                  </a:lnTo>
                  <a:lnTo>
                    <a:pt x="1206" y="4041"/>
                  </a:lnTo>
                  <a:lnTo>
                    <a:pt x="1519" y="4546"/>
                  </a:lnTo>
                  <a:lnTo>
                    <a:pt x="1670" y="4452"/>
                  </a:lnTo>
                  <a:lnTo>
                    <a:pt x="1856" y="4420"/>
                  </a:lnTo>
                  <a:lnTo>
                    <a:pt x="1956" y="4420"/>
                  </a:lnTo>
                  <a:lnTo>
                    <a:pt x="2002" y="4420"/>
                  </a:lnTo>
                  <a:close/>
                </a:path>
              </a:pathLst>
            </a:custGeom>
            <a:solidFill>
              <a:srgbClr val="FFFFFF"/>
            </a:solidFill>
            <a:ln w="0">
              <a:solidFill>
                <a:srgbClr val="FFFFFF"/>
              </a:solidFill>
              <a:prstDash val="solid"/>
              <a:round/>
              <a:headEnd/>
              <a:tailEnd/>
            </a:ln>
          </p:spPr>
          <p:txBody>
            <a:bodyPr/>
            <a:lstStyle/>
            <a:p>
              <a:endParaRPr lang="en-GB"/>
            </a:p>
          </p:txBody>
        </p:sp>
        <p:sp>
          <p:nvSpPr>
            <p:cNvPr id="305163" name="Freeform 11"/>
            <p:cNvSpPr>
              <a:spLocks/>
            </p:cNvSpPr>
            <p:nvPr/>
          </p:nvSpPr>
          <p:spPr bwMode="auto">
            <a:xfrm>
              <a:off x="2580" y="2725"/>
              <a:ext cx="87" cy="257"/>
            </a:xfrm>
            <a:custGeom>
              <a:avLst/>
              <a:gdLst/>
              <a:ahLst/>
              <a:cxnLst>
                <a:cxn ang="0">
                  <a:pos x="48" y="1545"/>
                </a:cxn>
                <a:cxn ang="0">
                  <a:pos x="140" y="1387"/>
                </a:cxn>
                <a:cxn ang="0">
                  <a:pos x="286" y="1251"/>
                </a:cxn>
                <a:cxn ang="0">
                  <a:pos x="463" y="1129"/>
                </a:cxn>
                <a:cxn ang="0">
                  <a:pos x="522" y="853"/>
                </a:cxn>
                <a:cxn ang="0">
                  <a:pos x="522" y="726"/>
                </a:cxn>
                <a:cxn ang="0">
                  <a:pos x="415" y="517"/>
                </a:cxn>
                <a:cxn ang="0">
                  <a:pos x="391" y="289"/>
                </a:cxn>
                <a:cxn ang="0">
                  <a:pos x="404" y="42"/>
                </a:cxn>
                <a:cxn ang="0">
                  <a:pos x="356" y="0"/>
                </a:cxn>
                <a:cxn ang="0">
                  <a:pos x="273" y="9"/>
                </a:cxn>
                <a:cxn ang="0">
                  <a:pos x="201" y="148"/>
                </a:cxn>
                <a:cxn ang="0">
                  <a:pos x="166" y="301"/>
                </a:cxn>
                <a:cxn ang="0">
                  <a:pos x="166" y="436"/>
                </a:cxn>
                <a:cxn ang="0">
                  <a:pos x="190" y="580"/>
                </a:cxn>
                <a:cxn ang="0">
                  <a:pos x="228" y="697"/>
                </a:cxn>
                <a:cxn ang="0">
                  <a:pos x="201" y="805"/>
                </a:cxn>
                <a:cxn ang="0">
                  <a:pos x="48" y="1053"/>
                </a:cxn>
                <a:cxn ang="0">
                  <a:pos x="0" y="1387"/>
                </a:cxn>
                <a:cxn ang="0">
                  <a:pos x="48" y="1545"/>
                </a:cxn>
              </a:cxnLst>
              <a:rect l="0" t="0" r="r" b="b"/>
              <a:pathLst>
                <a:path w="522" h="1545">
                  <a:moveTo>
                    <a:pt x="48" y="1545"/>
                  </a:moveTo>
                  <a:lnTo>
                    <a:pt x="140" y="1387"/>
                  </a:lnTo>
                  <a:lnTo>
                    <a:pt x="286" y="1251"/>
                  </a:lnTo>
                  <a:lnTo>
                    <a:pt x="463" y="1129"/>
                  </a:lnTo>
                  <a:lnTo>
                    <a:pt x="522" y="853"/>
                  </a:lnTo>
                  <a:lnTo>
                    <a:pt x="522" y="726"/>
                  </a:lnTo>
                  <a:lnTo>
                    <a:pt x="415" y="517"/>
                  </a:lnTo>
                  <a:lnTo>
                    <a:pt x="391" y="289"/>
                  </a:lnTo>
                  <a:lnTo>
                    <a:pt x="404" y="42"/>
                  </a:lnTo>
                  <a:lnTo>
                    <a:pt x="356" y="0"/>
                  </a:lnTo>
                  <a:lnTo>
                    <a:pt x="273" y="9"/>
                  </a:lnTo>
                  <a:lnTo>
                    <a:pt x="201" y="148"/>
                  </a:lnTo>
                  <a:lnTo>
                    <a:pt x="166" y="301"/>
                  </a:lnTo>
                  <a:lnTo>
                    <a:pt x="166" y="436"/>
                  </a:lnTo>
                  <a:lnTo>
                    <a:pt x="190" y="580"/>
                  </a:lnTo>
                  <a:lnTo>
                    <a:pt x="228" y="697"/>
                  </a:lnTo>
                  <a:lnTo>
                    <a:pt x="201" y="805"/>
                  </a:lnTo>
                  <a:lnTo>
                    <a:pt x="48" y="1053"/>
                  </a:lnTo>
                  <a:lnTo>
                    <a:pt x="0" y="1387"/>
                  </a:lnTo>
                  <a:lnTo>
                    <a:pt x="48" y="1545"/>
                  </a:lnTo>
                  <a:close/>
                </a:path>
              </a:pathLst>
            </a:custGeom>
            <a:solidFill>
              <a:srgbClr val="FFC98E"/>
            </a:solidFill>
            <a:ln w="0">
              <a:solidFill>
                <a:srgbClr val="FFC98E"/>
              </a:solidFill>
              <a:prstDash val="solid"/>
              <a:round/>
              <a:headEnd/>
              <a:tailEnd/>
            </a:ln>
          </p:spPr>
          <p:txBody>
            <a:bodyPr/>
            <a:lstStyle/>
            <a:p>
              <a:endParaRPr lang="en-GB"/>
            </a:p>
          </p:txBody>
        </p:sp>
        <p:sp>
          <p:nvSpPr>
            <p:cNvPr id="305164" name="Freeform 12"/>
            <p:cNvSpPr>
              <a:spLocks/>
            </p:cNvSpPr>
            <p:nvPr/>
          </p:nvSpPr>
          <p:spPr bwMode="auto">
            <a:xfrm>
              <a:off x="2834" y="2896"/>
              <a:ext cx="343" cy="504"/>
            </a:xfrm>
            <a:custGeom>
              <a:avLst/>
              <a:gdLst/>
              <a:ahLst/>
              <a:cxnLst>
                <a:cxn ang="0">
                  <a:pos x="2058" y="0"/>
                </a:cxn>
                <a:cxn ang="0">
                  <a:pos x="801" y="424"/>
                </a:cxn>
                <a:cxn ang="0">
                  <a:pos x="365" y="1287"/>
                </a:cxn>
                <a:cxn ang="0">
                  <a:pos x="71" y="2250"/>
                </a:cxn>
                <a:cxn ang="0">
                  <a:pos x="0" y="2799"/>
                </a:cxn>
                <a:cxn ang="0">
                  <a:pos x="665" y="2978"/>
                </a:cxn>
                <a:cxn ang="0">
                  <a:pos x="1279" y="3023"/>
                </a:cxn>
                <a:cxn ang="0">
                  <a:pos x="2042" y="2832"/>
                </a:cxn>
                <a:cxn ang="0">
                  <a:pos x="1924" y="1995"/>
                </a:cxn>
                <a:cxn ang="0">
                  <a:pos x="1880" y="1246"/>
                </a:cxn>
                <a:cxn ang="0">
                  <a:pos x="1940" y="568"/>
                </a:cxn>
                <a:cxn ang="0">
                  <a:pos x="2034" y="126"/>
                </a:cxn>
                <a:cxn ang="0">
                  <a:pos x="2058" y="0"/>
                </a:cxn>
              </a:cxnLst>
              <a:rect l="0" t="0" r="r" b="b"/>
              <a:pathLst>
                <a:path w="2058" h="3023">
                  <a:moveTo>
                    <a:pt x="2058" y="0"/>
                  </a:moveTo>
                  <a:lnTo>
                    <a:pt x="801" y="424"/>
                  </a:lnTo>
                  <a:lnTo>
                    <a:pt x="365" y="1287"/>
                  </a:lnTo>
                  <a:lnTo>
                    <a:pt x="71" y="2250"/>
                  </a:lnTo>
                  <a:lnTo>
                    <a:pt x="0" y="2799"/>
                  </a:lnTo>
                  <a:lnTo>
                    <a:pt x="665" y="2978"/>
                  </a:lnTo>
                  <a:lnTo>
                    <a:pt x="1279" y="3023"/>
                  </a:lnTo>
                  <a:lnTo>
                    <a:pt x="2042" y="2832"/>
                  </a:lnTo>
                  <a:lnTo>
                    <a:pt x="1924" y="1995"/>
                  </a:lnTo>
                  <a:lnTo>
                    <a:pt x="1880" y="1246"/>
                  </a:lnTo>
                  <a:lnTo>
                    <a:pt x="1940" y="568"/>
                  </a:lnTo>
                  <a:lnTo>
                    <a:pt x="2034" y="126"/>
                  </a:lnTo>
                  <a:lnTo>
                    <a:pt x="2058" y="0"/>
                  </a:lnTo>
                  <a:close/>
                </a:path>
              </a:pathLst>
            </a:custGeom>
            <a:solidFill>
              <a:srgbClr val="FFFFFF"/>
            </a:solidFill>
            <a:ln w="0">
              <a:solidFill>
                <a:srgbClr val="FFFFFF"/>
              </a:solidFill>
              <a:prstDash val="solid"/>
              <a:round/>
              <a:headEnd/>
              <a:tailEnd/>
            </a:ln>
          </p:spPr>
          <p:txBody>
            <a:bodyPr/>
            <a:lstStyle/>
            <a:p>
              <a:endParaRPr lang="en-GB"/>
            </a:p>
          </p:txBody>
        </p:sp>
        <p:sp>
          <p:nvSpPr>
            <p:cNvPr id="305165" name="Freeform 13"/>
            <p:cNvSpPr>
              <a:spLocks/>
            </p:cNvSpPr>
            <p:nvPr/>
          </p:nvSpPr>
          <p:spPr bwMode="auto">
            <a:xfrm>
              <a:off x="2904" y="2976"/>
              <a:ext cx="146" cy="462"/>
            </a:xfrm>
            <a:custGeom>
              <a:avLst/>
              <a:gdLst/>
              <a:ahLst/>
              <a:cxnLst>
                <a:cxn ang="0">
                  <a:pos x="465" y="2769"/>
                </a:cxn>
                <a:cxn ang="0">
                  <a:pos x="719" y="2153"/>
                </a:cxn>
                <a:cxn ang="0">
                  <a:pos x="640" y="1805"/>
                </a:cxn>
                <a:cxn ang="0">
                  <a:pos x="605" y="1493"/>
                </a:cxn>
                <a:cxn ang="0">
                  <a:pos x="588" y="1141"/>
                </a:cxn>
                <a:cxn ang="0">
                  <a:pos x="588" y="877"/>
                </a:cxn>
                <a:cxn ang="0">
                  <a:pos x="613" y="651"/>
                </a:cxn>
                <a:cxn ang="0">
                  <a:pos x="704" y="268"/>
                </a:cxn>
                <a:cxn ang="0">
                  <a:pos x="874" y="46"/>
                </a:cxn>
                <a:cxn ang="0">
                  <a:pos x="798" y="0"/>
                </a:cxn>
                <a:cxn ang="0">
                  <a:pos x="544" y="55"/>
                </a:cxn>
                <a:cxn ang="0">
                  <a:pos x="465" y="128"/>
                </a:cxn>
                <a:cxn ang="0">
                  <a:pos x="526" y="244"/>
                </a:cxn>
                <a:cxn ang="0">
                  <a:pos x="343" y="626"/>
                </a:cxn>
                <a:cxn ang="0">
                  <a:pos x="214" y="942"/>
                </a:cxn>
                <a:cxn ang="0">
                  <a:pos x="129" y="1232"/>
                </a:cxn>
                <a:cxn ang="0">
                  <a:pos x="69" y="1593"/>
                </a:cxn>
                <a:cxn ang="0">
                  <a:pos x="0" y="2038"/>
                </a:cxn>
                <a:cxn ang="0">
                  <a:pos x="465" y="2769"/>
                </a:cxn>
              </a:cxnLst>
              <a:rect l="0" t="0" r="r" b="b"/>
              <a:pathLst>
                <a:path w="874" h="2769">
                  <a:moveTo>
                    <a:pt x="465" y="2769"/>
                  </a:moveTo>
                  <a:lnTo>
                    <a:pt x="719" y="2153"/>
                  </a:lnTo>
                  <a:lnTo>
                    <a:pt x="640" y="1805"/>
                  </a:lnTo>
                  <a:lnTo>
                    <a:pt x="605" y="1493"/>
                  </a:lnTo>
                  <a:lnTo>
                    <a:pt x="588" y="1141"/>
                  </a:lnTo>
                  <a:lnTo>
                    <a:pt x="588" y="877"/>
                  </a:lnTo>
                  <a:lnTo>
                    <a:pt x="613" y="651"/>
                  </a:lnTo>
                  <a:lnTo>
                    <a:pt x="704" y="268"/>
                  </a:lnTo>
                  <a:lnTo>
                    <a:pt x="874" y="46"/>
                  </a:lnTo>
                  <a:lnTo>
                    <a:pt x="798" y="0"/>
                  </a:lnTo>
                  <a:lnTo>
                    <a:pt x="544" y="55"/>
                  </a:lnTo>
                  <a:lnTo>
                    <a:pt x="465" y="128"/>
                  </a:lnTo>
                  <a:lnTo>
                    <a:pt x="526" y="244"/>
                  </a:lnTo>
                  <a:lnTo>
                    <a:pt x="343" y="626"/>
                  </a:lnTo>
                  <a:lnTo>
                    <a:pt x="214" y="942"/>
                  </a:lnTo>
                  <a:lnTo>
                    <a:pt x="129" y="1232"/>
                  </a:lnTo>
                  <a:lnTo>
                    <a:pt x="69" y="1593"/>
                  </a:lnTo>
                  <a:lnTo>
                    <a:pt x="0" y="2038"/>
                  </a:lnTo>
                  <a:lnTo>
                    <a:pt x="465" y="2769"/>
                  </a:lnTo>
                  <a:close/>
                </a:path>
              </a:pathLst>
            </a:custGeom>
            <a:solidFill>
              <a:srgbClr val="FF0000"/>
            </a:solidFill>
            <a:ln w="0">
              <a:solidFill>
                <a:srgbClr val="FF0000"/>
              </a:solidFill>
              <a:prstDash val="solid"/>
              <a:round/>
              <a:headEnd/>
              <a:tailEnd/>
            </a:ln>
          </p:spPr>
          <p:txBody>
            <a:bodyPr/>
            <a:lstStyle/>
            <a:p>
              <a:endParaRPr lang="en-GB"/>
            </a:p>
          </p:txBody>
        </p:sp>
        <p:sp>
          <p:nvSpPr>
            <p:cNvPr id="305166" name="Freeform 14"/>
            <p:cNvSpPr>
              <a:spLocks/>
            </p:cNvSpPr>
            <p:nvPr/>
          </p:nvSpPr>
          <p:spPr bwMode="auto">
            <a:xfrm>
              <a:off x="2828" y="2456"/>
              <a:ext cx="514" cy="524"/>
            </a:xfrm>
            <a:custGeom>
              <a:avLst/>
              <a:gdLst/>
              <a:ahLst/>
              <a:cxnLst>
                <a:cxn ang="0">
                  <a:pos x="1277" y="0"/>
                </a:cxn>
                <a:cxn ang="0">
                  <a:pos x="955" y="186"/>
                </a:cxn>
                <a:cxn ang="0">
                  <a:pos x="765" y="382"/>
                </a:cxn>
                <a:cxn ang="0">
                  <a:pos x="559" y="639"/>
                </a:cxn>
                <a:cxn ang="0">
                  <a:pos x="413" y="901"/>
                </a:cxn>
                <a:cxn ang="0">
                  <a:pos x="286" y="839"/>
                </a:cxn>
                <a:cxn ang="0">
                  <a:pos x="212" y="852"/>
                </a:cxn>
                <a:cxn ang="0">
                  <a:pos x="96" y="988"/>
                </a:cxn>
                <a:cxn ang="0">
                  <a:pos x="21" y="1125"/>
                </a:cxn>
                <a:cxn ang="0">
                  <a:pos x="0" y="1269"/>
                </a:cxn>
                <a:cxn ang="0">
                  <a:pos x="51" y="1421"/>
                </a:cxn>
                <a:cxn ang="0">
                  <a:pos x="136" y="1715"/>
                </a:cxn>
                <a:cxn ang="0">
                  <a:pos x="251" y="1787"/>
                </a:cxn>
                <a:cxn ang="0">
                  <a:pos x="356" y="2089"/>
                </a:cxn>
                <a:cxn ang="0">
                  <a:pos x="688" y="2838"/>
                </a:cxn>
                <a:cxn ang="0">
                  <a:pos x="811" y="3024"/>
                </a:cxn>
                <a:cxn ang="0">
                  <a:pos x="908" y="3097"/>
                </a:cxn>
                <a:cxn ang="0">
                  <a:pos x="1030" y="3146"/>
                </a:cxn>
                <a:cxn ang="0">
                  <a:pos x="1165" y="3136"/>
                </a:cxn>
                <a:cxn ang="0">
                  <a:pos x="1386" y="3070"/>
                </a:cxn>
                <a:cxn ang="0">
                  <a:pos x="1698" y="2924"/>
                </a:cxn>
                <a:cxn ang="0">
                  <a:pos x="1888" y="2811"/>
                </a:cxn>
                <a:cxn ang="0">
                  <a:pos x="2040" y="2689"/>
                </a:cxn>
                <a:cxn ang="0">
                  <a:pos x="2186" y="2530"/>
                </a:cxn>
                <a:cxn ang="0">
                  <a:pos x="2392" y="2244"/>
                </a:cxn>
                <a:cxn ang="0">
                  <a:pos x="2498" y="2089"/>
                </a:cxn>
                <a:cxn ang="0">
                  <a:pos x="2631" y="2047"/>
                </a:cxn>
                <a:cxn ang="0">
                  <a:pos x="2875" y="1816"/>
                </a:cxn>
                <a:cxn ang="0">
                  <a:pos x="3080" y="1528"/>
                </a:cxn>
                <a:cxn ang="0">
                  <a:pos x="3043" y="1348"/>
                </a:cxn>
                <a:cxn ang="0">
                  <a:pos x="2954" y="1169"/>
                </a:cxn>
                <a:cxn ang="0">
                  <a:pos x="2823" y="1100"/>
                </a:cxn>
                <a:cxn ang="0">
                  <a:pos x="2200" y="73"/>
                </a:cxn>
                <a:cxn ang="0">
                  <a:pos x="1277" y="0"/>
                </a:cxn>
              </a:cxnLst>
              <a:rect l="0" t="0" r="r" b="b"/>
              <a:pathLst>
                <a:path w="3080" h="3146">
                  <a:moveTo>
                    <a:pt x="1277" y="0"/>
                  </a:moveTo>
                  <a:lnTo>
                    <a:pt x="955" y="186"/>
                  </a:lnTo>
                  <a:lnTo>
                    <a:pt x="765" y="382"/>
                  </a:lnTo>
                  <a:lnTo>
                    <a:pt x="559" y="639"/>
                  </a:lnTo>
                  <a:lnTo>
                    <a:pt x="413" y="901"/>
                  </a:lnTo>
                  <a:lnTo>
                    <a:pt x="286" y="839"/>
                  </a:lnTo>
                  <a:lnTo>
                    <a:pt x="212" y="852"/>
                  </a:lnTo>
                  <a:lnTo>
                    <a:pt x="96" y="988"/>
                  </a:lnTo>
                  <a:lnTo>
                    <a:pt x="21" y="1125"/>
                  </a:lnTo>
                  <a:lnTo>
                    <a:pt x="0" y="1269"/>
                  </a:lnTo>
                  <a:lnTo>
                    <a:pt x="51" y="1421"/>
                  </a:lnTo>
                  <a:lnTo>
                    <a:pt x="136" y="1715"/>
                  </a:lnTo>
                  <a:lnTo>
                    <a:pt x="251" y="1787"/>
                  </a:lnTo>
                  <a:lnTo>
                    <a:pt x="356" y="2089"/>
                  </a:lnTo>
                  <a:lnTo>
                    <a:pt x="688" y="2838"/>
                  </a:lnTo>
                  <a:lnTo>
                    <a:pt x="811" y="3024"/>
                  </a:lnTo>
                  <a:lnTo>
                    <a:pt x="908" y="3097"/>
                  </a:lnTo>
                  <a:lnTo>
                    <a:pt x="1030" y="3146"/>
                  </a:lnTo>
                  <a:lnTo>
                    <a:pt x="1165" y="3136"/>
                  </a:lnTo>
                  <a:lnTo>
                    <a:pt x="1386" y="3070"/>
                  </a:lnTo>
                  <a:lnTo>
                    <a:pt x="1698" y="2924"/>
                  </a:lnTo>
                  <a:lnTo>
                    <a:pt x="1888" y="2811"/>
                  </a:lnTo>
                  <a:lnTo>
                    <a:pt x="2040" y="2689"/>
                  </a:lnTo>
                  <a:lnTo>
                    <a:pt x="2186" y="2530"/>
                  </a:lnTo>
                  <a:lnTo>
                    <a:pt x="2392" y="2244"/>
                  </a:lnTo>
                  <a:lnTo>
                    <a:pt x="2498" y="2089"/>
                  </a:lnTo>
                  <a:lnTo>
                    <a:pt x="2631" y="2047"/>
                  </a:lnTo>
                  <a:lnTo>
                    <a:pt x="2875" y="1816"/>
                  </a:lnTo>
                  <a:lnTo>
                    <a:pt x="3080" y="1528"/>
                  </a:lnTo>
                  <a:lnTo>
                    <a:pt x="3043" y="1348"/>
                  </a:lnTo>
                  <a:lnTo>
                    <a:pt x="2954" y="1169"/>
                  </a:lnTo>
                  <a:lnTo>
                    <a:pt x="2823" y="1100"/>
                  </a:lnTo>
                  <a:lnTo>
                    <a:pt x="2200" y="73"/>
                  </a:lnTo>
                  <a:lnTo>
                    <a:pt x="1277" y="0"/>
                  </a:lnTo>
                  <a:close/>
                </a:path>
              </a:pathLst>
            </a:custGeom>
            <a:solidFill>
              <a:srgbClr val="FFC98E"/>
            </a:solidFill>
            <a:ln w="0">
              <a:solidFill>
                <a:srgbClr val="FFC98E"/>
              </a:solidFill>
              <a:prstDash val="solid"/>
              <a:round/>
              <a:headEnd/>
              <a:tailEnd/>
            </a:ln>
          </p:spPr>
          <p:txBody>
            <a:bodyPr/>
            <a:lstStyle/>
            <a:p>
              <a:endParaRPr lang="en-GB"/>
            </a:p>
          </p:txBody>
        </p:sp>
        <p:sp>
          <p:nvSpPr>
            <p:cNvPr id="305167" name="Freeform 15"/>
            <p:cNvSpPr>
              <a:spLocks/>
            </p:cNvSpPr>
            <p:nvPr/>
          </p:nvSpPr>
          <p:spPr bwMode="auto">
            <a:xfrm>
              <a:off x="2958" y="2725"/>
              <a:ext cx="218" cy="90"/>
            </a:xfrm>
            <a:custGeom>
              <a:avLst/>
              <a:gdLst/>
              <a:ahLst/>
              <a:cxnLst>
                <a:cxn ang="0">
                  <a:pos x="35" y="0"/>
                </a:cxn>
                <a:cxn ang="0">
                  <a:pos x="0" y="64"/>
                </a:cxn>
                <a:cxn ang="0">
                  <a:pos x="83" y="270"/>
                </a:cxn>
                <a:cxn ang="0">
                  <a:pos x="225" y="446"/>
                </a:cxn>
                <a:cxn ang="0">
                  <a:pos x="398" y="531"/>
                </a:cxn>
                <a:cxn ang="0">
                  <a:pos x="654" y="542"/>
                </a:cxn>
                <a:cxn ang="0">
                  <a:pos x="844" y="507"/>
                </a:cxn>
                <a:cxn ang="0">
                  <a:pos x="1034" y="410"/>
                </a:cxn>
                <a:cxn ang="0">
                  <a:pos x="1152" y="285"/>
                </a:cxn>
                <a:cxn ang="0">
                  <a:pos x="1312" y="125"/>
                </a:cxn>
                <a:cxn ang="0">
                  <a:pos x="1264" y="64"/>
                </a:cxn>
                <a:cxn ang="0">
                  <a:pos x="1074" y="125"/>
                </a:cxn>
                <a:cxn ang="0">
                  <a:pos x="836" y="171"/>
                </a:cxn>
                <a:cxn ang="0">
                  <a:pos x="628" y="159"/>
                </a:cxn>
                <a:cxn ang="0">
                  <a:pos x="369" y="111"/>
                </a:cxn>
                <a:cxn ang="0">
                  <a:pos x="160" y="48"/>
                </a:cxn>
                <a:cxn ang="0">
                  <a:pos x="35" y="0"/>
                </a:cxn>
              </a:cxnLst>
              <a:rect l="0" t="0" r="r" b="b"/>
              <a:pathLst>
                <a:path w="1312" h="542">
                  <a:moveTo>
                    <a:pt x="35" y="0"/>
                  </a:moveTo>
                  <a:lnTo>
                    <a:pt x="0" y="64"/>
                  </a:lnTo>
                  <a:lnTo>
                    <a:pt x="83" y="270"/>
                  </a:lnTo>
                  <a:lnTo>
                    <a:pt x="225" y="446"/>
                  </a:lnTo>
                  <a:lnTo>
                    <a:pt x="398" y="531"/>
                  </a:lnTo>
                  <a:lnTo>
                    <a:pt x="654" y="542"/>
                  </a:lnTo>
                  <a:lnTo>
                    <a:pt x="844" y="507"/>
                  </a:lnTo>
                  <a:lnTo>
                    <a:pt x="1034" y="410"/>
                  </a:lnTo>
                  <a:lnTo>
                    <a:pt x="1152" y="285"/>
                  </a:lnTo>
                  <a:lnTo>
                    <a:pt x="1312" y="125"/>
                  </a:lnTo>
                  <a:lnTo>
                    <a:pt x="1264" y="64"/>
                  </a:lnTo>
                  <a:lnTo>
                    <a:pt x="1074" y="125"/>
                  </a:lnTo>
                  <a:lnTo>
                    <a:pt x="836" y="171"/>
                  </a:lnTo>
                  <a:lnTo>
                    <a:pt x="628" y="159"/>
                  </a:lnTo>
                  <a:lnTo>
                    <a:pt x="369" y="111"/>
                  </a:lnTo>
                  <a:lnTo>
                    <a:pt x="160" y="48"/>
                  </a:lnTo>
                  <a:lnTo>
                    <a:pt x="35" y="0"/>
                  </a:lnTo>
                  <a:close/>
                </a:path>
              </a:pathLst>
            </a:custGeom>
            <a:solidFill>
              <a:srgbClr val="FFFFFF"/>
            </a:solidFill>
            <a:ln w="0">
              <a:solidFill>
                <a:srgbClr val="FFFFFF"/>
              </a:solidFill>
              <a:prstDash val="solid"/>
              <a:round/>
              <a:headEnd/>
              <a:tailEnd/>
            </a:ln>
          </p:spPr>
          <p:txBody>
            <a:bodyPr/>
            <a:lstStyle/>
            <a:p>
              <a:endParaRPr lang="en-GB"/>
            </a:p>
          </p:txBody>
        </p:sp>
        <p:sp>
          <p:nvSpPr>
            <p:cNvPr id="305168" name="Freeform 16"/>
            <p:cNvSpPr>
              <a:spLocks/>
            </p:cNvSpPr>
            <p:nvPr/>
          </p:nvSpPr>
          <p:spPr bwMode="auto">
            <a:xfrm>
              <a:off x="3040" y="2386"/>
              <a:ext cx="213" cy="90"/>
            </a:xfrm>
            <a:custGeom>
              <a:avLst/>
              <a:gdLst/>
              <a:ahLst/>
              <a:cxnLst>
                <a:cxn ang="0">
                  <a:pos x="0" y="397"/>
                </a:cxn>
                <a:cxn ang="0">
                  <a:pos x="19" y="475"/>
                </a:cxn>
                <a:cxn ang="0">
                  <a:pos x="74" y="505"/>
                </a:cxn>
                <a:cxn ang="0">
                  <a:pos x="182" y="505"/>
                </a:cxn>
                <a:cxn ang="0">
                  <a:pos x="279" y="475"/>
                </a:cxn>
                <a:cxn ang="0">
                  <a:pos x="360" y="445"/>
                </a:cxn>
                <a:cxn ang="0">
                  <a:pos x="402" y="518"/>
                </a:cxn>
                <a:cxn ang="0">
                  <a:pos x="475" y="538"/>
                </a:cxn>
                <a:cxn ang="0">
                  <a:pos x="573" y="538"/>
                </a:cxn>
                <a:cxn ang="0">
                  <a:pos x="688" y="532"/>
                </a:cxn>
                <a:cxn ang="0">
                  <a:pos x="772" y="505"/>
                </a:cxn>
                <a:cxn ang="0">
                  <a:pos x="964" y="407"/>
                </a:cxn>
                <a:cxn ang="0">
                  <a:pos x="1191" y="308"/>
                </a:cxn>
                <a:cxn ang="0">
                  <a:pos x="1277" y="136"/>
                </a:cxn>
                <a:cxn ang="0">
                  <a:pos x="1191" y="71"/>
                </a:cxn>
                <a:cxn ang="0">
                  <a:pos x="944" y="86"/>
                </a:cxn>
                <a:cxn ang="0">
                  <a:pos x="839" y="0"/>
                </a:cxn>
                <a:cxn ang="0">
                  <a:pos x="601" y="0"/>
                </a:cxn>
                <a:cxn ang="0">
                  <a:pos x="236" y="160"/>
                </a:cxn>
                <a:cxn ang="0">
                  <a:pos x="49" y="319"/>
                </a:cxn>
                <a:cxn ang="0">
                  <a:pos x="0" y="397"/>
                </a:cxn>
              </a:cxnLst>
              <a:rect l="0" t="0" r="r" b="b"/>
              <a:pathLst>
                <a:path w="1277" h="538">
                  <a:moveTo>
                    <a:pt x="0" y="397"/>
                  </a:moveTo>
                  <a:lnTo>
                    <a:pt x="19" y="475"/>
                  </a:lnTo>
                  <a:lnTo>
                    <a:pt x="74" y="505"/>
                  </a:lnTo>
                  <a:lnTo>
                    <a:pt x="182" y="505"/>
                  </a:lnTo>
                  <a:lnTo>
                    <a:pt x="279" y="475"/>
                  </a:lnTo>
                  <a:lnTo>
                    <a:pt x="360" y="445"/>
                  </a:lnTo>
                  <a:lnTo>
                    <a:pt x="402" y="518"/>
                  </a:lnTo>
                  <a:lnTo>
                    <a:pt x="475" y="538"/>
                  </a:lnTo>
                  <a:lnTo>
                    <a:pt x="573" y="538"/>
                  </a:lnTo>
                  <a:lnTo>
                    <a:pt x="688" y="532"/>
                  </a:lnTo>
                  <a:lnTo>
                    <a:pt x="772" y="505"/>
                  </a:lnTo>
                  <a:lnTo>
                    <a:pt x="964" y="407"/>
                  </a:lnTo>
                  <a:lnTo>
                    <a:pt x="1191" y="308"/>
                  </a:lnTo>
                  <a:lnTo>
                    <a:pt x="1277" y="136"/>
                  </a:lnTo>
                  <a:lnTo>
                    <a:pt x="1191" y="71"/>
                  </a:lnTo>
                  <a:lnTo>
                    <a:pt x="944" y="86"/>
                  </a:lnTo>
                  <a:lnTo>
                    <a:pt x="839" y="0"/>
                  </a:lnTo>
                  <a:lnTo>
                    <a:pt x="601" y="0"/>
                  </a:lnTo>
                  <a:lnTo>
                    <a:pt x="236" y="160"/>
                  </a:lnTo>
                  <a:lnTo>
                    <a:pt x="49" y="319"/>
                  </a:lnTo>
                  <a:lnTo>
                    <a:pt x="0" y="397"/>
                  </a:lnTo>
                  <a:close/>
                </a:path>
              </a:pathLst>
            </a:custGeom>
            <a:solidFill>
              <a:srgbClr val="FFEA00"/>
            </a:solidFill>
            <a:ln w="0">
              <a:solidFill>
                <a:srgbClr val="FFEA00"/>
              </a:solidFill>
              <a:prstDash val="solid"/>
              <a:round/>
              <a:headEnd/>
              <a:tailEnd/>
            </a:ln>
          </p:spPr>
          <p:txBody>
            <a:bodyPr/>
            <a:lstStyle/>
            <a:p>
              <a:endParaRPr lang="en-GB"/>
            </a:p>
          </p:txBody>
        </p:sp>
        <p:sp>
          <p:nvSpPr>
            <p:cNvPr id="305169" name="Freeform 17"/>
            <p:cNvSpPr>
              <a:spLocks/>
            </p:cNvSpPr>
            <p:nvPr/>
          </p:nvSpPr>
          <p:spPr bwMode="auto">
            <a:xfrm>
              <a:off x="2972" y="2508"/>
              <a:ext cx="85" cy="60"/>
            </a:xfrm>
            <a:custGeom>
              <a:avLst/>
              <a:gdLst/>
              <a:ahLst/>
              <a:cxnLst>
                <a:cxn ang="0">
                  <a:pos x="13" y="360"/>
                </a:cxn>
                <a:cxn ang="0">
                  <a:pos x="108" y="297"/>
                </a:cxn>
                <a:cxn ang="0">
                  <a:pos x="185" y="258"/>
                </a:cxn>
                <a:cxn ang="0">
                  <a:pos x="273" y="238"/>
                </a:cxn>
                <a:cxn ang="0">
                  <a:pos x="396" y="238"/>
                </a:cxn>
                <a:cxn ang="0">
                  <a:pos x="455" y="210"/>
                </a:cxn>
                <a:cxn ang="0">
                  <a:pos x="478" y="161"/>
                </a:cxn>
                <a:cxn ang="0">
                  <a:pos x="511" y="98"/>
                </a:cxn>
                <a:cxn ang="0">
                  <a:pos x="501" y="49"/>
                </a:cxn>
                <a:cxn ang="0">
                  <a:pos x="474" y="15"/>
                </a:cxn>
                <a:cxn ang="0">
                  <a:pos x="434" y="0"/>
                </a:cxn>
                <a:cxn ang="0">
                  <a:pos x="356" y="15"/>
                </a:cxn>
                <a:cxn ang="0">
                  <a:pos x="273" y="25"/>
                </a:cxn>
                <a:cxn ang="0">
                  <a:pos x="206" y="79"/>
                </a:cxn>
                <a:cxn ang="0">
                  <a:pos x="58" y="238"/>
                </a:cxn>
                <a:cxn ang="0">
                  <a:pos x="0" y="336"/>
                </a:cxn>
                <a:cxn ang="0">
                  <a:pos x="13" y="360"/>
                </a:cxn>
              </a:cxnLst>
              <a:rect l="0" t="0" r="r" b="b"/>
              <a:pathLst>
                <a:path w="511" h="360">
                  <a:moveTo>
                    <a:pt x="13" y="360"/>
                  </a:moveTo>
                  <a:lnTo>
                    <a:pt x="108" y="297"/>
                  </a:lnTo>
                  <a:lnTo>
                    <a:pt x="185" y="258"/>
                  </a:lnTo>
                  <a:lnTo>
                    <a:pt x="273" y="238"/>
                  </a:lnTo>
                  <a:lnTo>
                    <a:pt x="396" y="238"/>
                  </a:lnTo>
                  <a:lnTo>
                    <a:pt x="455" y="210"/>
                  </a:lnTo>
                  <a:lnTo>
                    <a:pt x="478" y="161"/>
                  </a:lnTo>
                  <a:lnTo>
                    <a:pt x="511" y="98"/>
                  </a:lnTo>
                  <a:lnTo>
                    <a:pt x="501" y="49"/>
                  </a:lnTo>
                  <a:lnTo>
                    <a:pt x="474" y="15"/>
                  </a:lnTo>
                  <a:lnTo>
                    <a:pt x="434" y="0"/>
                  </a:lnTo>
                  <a:lnTo>
                    <a:pt x="356" y="15"/>
                  </a:lnTo>
                  <a:lnTo>
                    <a:pt x="273" y="25"/>
                  </a:lnTo>
                  <a:lnTo>
                    <a:pt x="206" y="79"/>
                  </a:lnTo>
                  <a:lnTo>
                    <a:pt x="58" y="238"/>
                  </a:lnTo>
                  <a:lnTo>
                    <a:pt x="0" y="336"/>
                  </a:lnTo>
                  <a:lnTo>
                    <a:pt x="13" y="360"/>
                  </a:lnTo>
                  <a:close/>
                </a:path>
              </a:pathLst>
            </a:custGeom>
            <a:solidFill>
              <a:srgbClr val="000000"/>
            </a:solidFill>
            <a:ln w="0">
              <a:solidFill>
                <a:srgbClr val="000000"/>
              </a:solidFill>
              <a:prstDash val="solid"/>
              <a:round/>
              <a:headEnd/>
              <a:tailEnd/>
            </a:ln>
          </p:spPr>
          <p:txBody>
            <a:bodyPr/>
            <a:lstStyle/>
            <a:p>
              <a:endParaRPr lang="en-GB"/>
            </a:p>
          </p:txBody>
        </p:sp>
        <p:sp>
          <p:nvSpPr>
            <p:cNvPr id="305170" name="Freeform 18"/>
            <p:cNvSpPr>
              <a:spLocks/>
            </p:cNvSpPr>
            <p:nvPr/>
          </p:nvSpPr>
          <p:spPr bwMode="auto">
            <a:xfrm>
              <a:off x="3111" y="2516"/>
              <a:ext cx="83" cy="63"/>
            </a:xfrm>
            <a:custGeom>
              <a:avLst/>
              <a:gdLst/>
              <a:ahLst/>
              <a:cxnLst>
                <a:cxn ang="0">
                  <a:pos x="0" y="227"/>
                </a:cxn>
                <a:cxn ang="0">
                  <a:pos x="0" y="189"/>
                </a:cxn>
                <a:cxn ang="0">
                  <a:pos x="31" y="126"/>
                </a:cxn>
                <a:cxn ang="0">
                  <a:pos x="79" y="11"/>
                </a:cxn>
                <a:cxn ang="0">
                  <a:pos x="127" y="0"/>
                </a:cxn>
                <a:cxn ang="0">
                  <a:pos x="261" y="11"/>
                </a:cxn>
                <a:cxn ang="0">
                  <a:pos x="416" y="98"/>
                </a:cxn>
                <a:cxn ang="0">
                  <a:pos x="455" y="176"/>
                </a:cxn>
                <a:cxn ang="0">
                  <a:pos x="499" y="335"/>
                </a:cxn>
                <a:cxn ang="0">
                  <a:pos x="499" y="374"/>
                </a:cxn>
                <a:cxn ang="0">
                  <a:pos x="461" y="374"/>
                </a:cxn>
                <a:cxn ang="0">
                  <a:pos x="346" y="287"/>
                </a:cxn>
                <a:cxn ang="0">
                  <a:pos x="254" y="237"/>
                </a:cxn>
                <a:cxn ang="0">
                  <a:pos x="176" y="237"/>
                </a:cxn>
                <a:cxn ang="0">
                  <a:pos x="99" y="263"/>
                </a:cxn>
                <a:cxn ang="0">
                  <a:pos x="31" y="248"/>
                </a:cxn>
                <a:cxn ang="0">
                  <a:pos x="0" y="227"/>
                </a:cxn>
              </a:cxnLst>
              <a:rect l="0" t="0" r="r" b="b"/>
              <a:pathLst>
                <a:path w="499" h="374">
                  <a:moveTo>
                    <a:pt x="0" y="227"/>
                  </a:moveTo>
                  <a:lnTo>
                    <a:pt x="0" y="189"/>
                  </a:lnTo>
                  <a:lnTo>
                    <a:pt x="31" y="126"/>
                  </a:lnTo>
                  <a:lnTo>
                    <a:pt x="79" y="11"/>
                  </a:lnTo>
                  <a:lnTo>
                    <a:pt x="127" y="0"/>
                  </a:lnTo>
                  <a:lnTo>
                    <a:pt x="261" y="11"/>
                  </a:lnTo>
                  <a:lnTo>
                    <a:pt x="416" y="98"/>
                  </a:lnTo>
                  <a:lnTo>
                    <a:pt x="455" y="176"/>
                  </a:lnTo>
                  <a:lnTo>
                    <a:pt x="499" y="335"/>
                  </a:lnTo>
                  <a:lnTo>
                    <a:pt x="499" y="374"/>
                  </a:lnTo>
                  <a:lnTo>
                    <a:pt x="461" y="374"/>
                  </a:lnTo>
                  <a:lnTo>
                    <a:pt x="346" y="287"/>
                  </a:lnTo>
                  <a:lnTo>
                    <a:pt x="254" y="237"/>
                  </a:lnTo>
                  <a:lnTo>
                    <a:pt x="176" y="237"/>
                  </a:lnTo>
                  <a:lnTo>
                    <a:pt x="99" y="263"/>
                  </a:lnTo>
                  <a:lnTo>
                    <a:pt x="31" y="248"/>
                  </a:lnTo>
                  <a:lnTo>
                    <a:pt x="0" y="227"/>
                  </a:lnTo>
                  <a:close/>
                </a:path>
              </a:pathLst>
            </a:custGeom>
            <a:solidFill>
              <a:srgbClr val="000000"/>
            </a:solidFill>
            <a:ln w="0">
              <a:solidFill>
                <a:srgbClr val="000000"/>
              </a:solidFill>
              <a:prstDash val="solid"/>
              <a:round/>
              <a:headEnd/>
              <a:tailEnd/>
            </a:ln>
          </p:spPr>
          <p:txBody>
            <a:bodyPr/>
            <a:lstStyle/>
            <a:p>
              <a:endParaRPr lang="en-GB"/>
            </a:p>
          </p:txBody>
        </p:sp>
        <p:sp>
          <p:nvSpPr>
            <p:cNvPr id="305171" name="Freeform 19"/>
            <p:cNvSpPr>
              <a:spLocks/>
            </p:cNvSpPr>
            <p:nvPr/>
          </p:nvSpPr>
          <p:spPr bwMode="auto">
            <a:xfrm>
              <a:off x="2955" y="2593"/>
              <a:ext cx="79" cy="23"/>
            </a:xfrm>
            <a:custGeom>
              <a:avLst/>
              <a:gdLst/>
              <a:ahLst/>
              <a:cxnLst>
                <a:cxn ang="0">
                  <a:pos x="474" y="73"/>
                </a:cxn>
                <a:cxn ang="0">
                  <a:pos x="376" y="73"/>
                </a:cxn>
                <a:cxn ang="0">
                  <a:pos x="230" y="87"/>
                </a:cxn>
                <a:cxn ang="0">
                  <a:pos x="11" y="136"/>
                </a:cxn>
                <a:cxn ang="0">
                  <a:pos x="0" y="100"/>
                </a:cxn>
                <a:cxn ang="0">
                  <a:pos x="98" y="36"/>
                </a:cxn>
                <a:cxn ang="0">
                  <a:pos x="240" y="15"/>
                </a:cxn>
                <a:cxn ang="0">
                  <a:pos x="346" y="0"/>
                </a:cxn>
                <a:cxn ang="0">
                  <a:pos x="459" y="15"/>
                </a:cxn>
                <a:cxn ang="0">
                  <a:pos x="474" y="73"/>
                </a:cxn>
              </a:cxnLst>
              <a:rect l="0" t="0" r="r" b="b"/>
              <a:pathLst>
                <a:path w="474" h="136">
                  <a:moveTo>
                    <a:pt x="474" y="73"/>
                  </a:moveTo>
                  <a:lnTo>
                    <a:pt x="376" y="73"/>
                  </a:lnTo>
                  <a:lnTo>
                    <a:pt x="230" y="87"/>
                  </a:lnTo>
                  <a:lnTo>
                    <a:pt x="11" y="136"/>
                  </a:lnTo>
                  <a:lnTo>
                    <a:pt x="0" y="100"/>
                  </a:lnTo>
                  <a:lnTo>
                    <a:pt x="98" y="36"/>
                  </a:lnTo>
                  <a:lnTo>
                    <a:pt x="240" y="15"/>
                  </a:lnTo>
                  <a:lnTo>
                    <a:pt x="346" y="0"/>
                  </a:lnTo>
                  <a:lnTo>
                    <a:pt x="459" y="15"/>
                  </a:lnTo>
                  <a:lnTo>
                    <a:pt x="474" y="73"/>
                  </a:lnTo>
                  <a:close/>
                </a:path>
              </a:pathLst>
            </a:custGeom>
            <a:solidFill>
              <a:srgbClr val="000000"/>
            </a:solidFill>
            <a:ln w="0">
              <a:solidFill>
                <a:srgbClr val="000000"/>
              </a:solidFill>
              <a:prstDash val="solid"/>
              <a:round/>
              <a:headEnd/>
              <a:tailEnd/>
            </a:ln>
          </p:spPr>
          <p:txBody>
            <a:bodyPr/>
            <a:lstStyle/>
            <a:p>
              <a:endParaRPr lang="en-GB"/>
            </a:p>
          </p:txBody>
        </p:sp>
        <p:sp>
          <p:nvSpPr>
            <p:cNvPr id="305172" name="Freeform 20"/>
            <p:cNvSpPr>
              <a:spLocks/>
            </p:cNvSpPr>
            <p:nvPr/>
          </p:nvSpPr>
          <p:spPr bwMode="auto">
            <a:xfrm>
              <a:off x="3096" y="2602"/>
              <a:ext cx="85" cy="24"/>
            </a:xfrm>
            <a:custGeom>
              <a:avLst/>
              <a:gdLst/>
              <a:ahLst/>
              <a:cxnLst>
                <a:cxn ang="0">
                  <a:pos x="0" y="108"/>
                </a:cxn>
                <a:cxn ang="0">
                  <a:pos x="122" y="84"/>
                </a:cxn>
                <a:cxn ang="0">
                  <a:pos x="267" y="98"/>
                </a:cxn>
                <a:cxn ang="0">
                  <a:pos x="413" y="122"/>
                </a:cxn>
                <a:cxn ang="0">
                  <a:pos x="479" y="146"/>
                </a:cxn>
                <a:cxn ang="0">
                  <a:pos x="507" y="122"/>
                </a:cxn>
                <a:cxn ang="0">
                  <a:pos x="457" y="84"/>
                </a:cxn>
                <a:cxn ang="0">
                  <a:pos x="345" y="11"/>
                </a:cxn>
                <a:cxn ang="0">
                  <a:pos x="199" y="0"/>
                </a:cxn>
                <a:cxn ang="0">
                  <a:pos x="91" y="21"/>
                </a:cxn>
                <a:cxn ang="0">
                  <a:pos x="0" y="60"/>
                </a:cxn>
                <a:cxn ang="0">
                  <a:pos x="0" y="108"/>
                </a:cxn>
              </a:cxnLst>
              <a:rect l="0" t="0" r="r" b="b"/>
              <a:pathLst>
                <a:path w="507" h="146">
                  <a:moveTo>
                    <a:pt x="0" y="108"/>
                  </a:moveTo>
                  <a:lnTo>
                    <a:pt x="122" y="84"/>
                  </a:lnTo>
                  <a:lnTo>
                    <a:pt x="267" y="98"/>
                  </a:lnTo>
                  <a:lnTo>
                    <a:pt x="413" y="122"/>
                  </a:lnTo>
                  <a:lnTo>
                    <a:pt x="479" y="146"/>
                  </a:lnTo>
                  <a:lnTo>
                    <a:pt x="507" y="122"/>
                  </a:lnTo>
                  <a:lnTo>
                    <a:pt x="457" y="84"/>
                  </a:lnTo>
                  <a:lnTo>
                    <a:pt x="345" y="11"/>
                  </a:lnTo>
                  <a:lnTo>
                    <a:pt x="199" y="0"/>
                  </a:lnTo>
                  <a:lnTo>
                    <a:pt x="91" y="21"/>
                  </a:lnTo>
                  <a:lnTo>
                    <a:pt x="0" y="60"/>
                  </a:lnTo>
                  <a:lnTo>
                    <a:pt x="0" y="108"/>
                  </a:lnTo>
                  <a:close/>
                </a:path>
              </a:pathLst>
            </a:custGeom>
            <a:solidFill>
              <a:srgbClr val="000000"/>
            </a:solidFill>
            <a:ln w="0">
              <a:solidFill>
                <a:srgbClr val="000000"/>
              </a:solidFill>
              <a:prstDash val="solid"/>
              <a:round/>
              <a:headEnd/>
              <a:tailEnd/>
            </a:ln>
          </p:spPr>
          <p:txBody>
            <a:bodyPr/>
            <a:lstStyle/>
            <a:p>
              <a:endParaRPr lang="en-GB"/>
            </a:p>
          </p:txBody>
        </p:sp>
        <p:sp>
          <p:nvSpPr>
            <p:cNvPr id="305173" name="Freeform 21"/>
            <p:cNvSpPr>
              <a:spLocks/>
            </p:cNvSpPr>
            <p:nvPr/>
          </p:nvSpPr>
          <p:spPr bwMode="auto">
            <a:xfrm>
              <a:off x="3003" y="2680"/>
              <a:ext cx="101" cy="43"/>
            </a:xfrm>
            <a:custGeom>
              <a:avLst/>
              <a:gdLst/>
              <a:ahLst/>
              <a:cxnLst>
                <a:cxn ang="0">
                  <a:pos x="13" y="0"/>
                </a:cxn>
                <a:cxn ang="0">
                  <a:pos x="116" y="61"/>
                </a:cxn>
                <a:cxn ang="0">
                  <a:pos x="191" y="102"/>
                </a:cxn>
                <a:cxn ang="0">
                  <a:pos x="289" y="115"/>
                </a:cxn>
                <a:cxn ang="0">
                  <a:pos x="425" y="102"/>
                </a:cxn>
                <a:cxn ang="0">
                  <a:pos x="595" y="53"/>
                </a:cxn>
                <a:cxn ang="0">
                  <a:pos x="603" y="102"/>
                </a:cxn>
                <a:cxn ang="0">
                  <a:pos x="546" y="140"/>
                </a:cxn>
                <a:cxn ang="0">
                  <a:pos x="516" y="213"/>
                </a:cxn>
                <a:cxn ang="0">
                  <a:pos x="457" y="250"/>
                </a:cxn>
                <a:cxn ang="0">
                  <a:pos x="395" y="261"/>
                </a:cxn>
                <a:cxn ang="0">
                  <a:pos x="270" y="250"/>
                </a:cxn>
                <a:cxn ang="0">
                  <a:pos x="191" y="205"/>
                </a:cxn>
                <a:cxn ang="0">
                  <a:pos x="132" y="151"/>
                </a:cxn>
                <a:cxn ang="0">
                  <a:pos x="96" y="115"/>
                </a:cxn>
                <a:cxn ang="0">
                  <a:pos x="13" y="53"/>
                </a:cxn>
                <a:cxn ang="0">
                  <a:pos x="0" y="16"/>
                </a:cxn>
                <a:cxn ang="0">
                  <a:pos x="13" y="0"/>
                </a:cxn>
              </a:cxnLst>
              <a:rect l="0" t="0" r="r" b="b"/>
              <a:pathLst>
                <a:path w="603" h="261">
                  <a:moveTo>
                    <a:pt x="13" y="0"/>
                  </a:moveTo>
                  <a:lnTo>
                    <a:pt x="116" y="61"/>
                  </a:lnTo>
                  <a:lnTo>
                    <a:pt x="191" y="102"/>
                  </a:lnTo>
                  <a:lnTo>
                    <a:pt x="289" y="115"/>
                  </a:lnTo>
                  <a:lnTo>
                    <a:pt x="425" y="102"/>
                  </a:lnTo>
                  <a:lnTo>
                    <a:pt x="595" y="53"/>
                  </a:lnTo>
                  <a:lnTo>
                    <a:pt x="603" y="102"/>
                  </a:lnTo>
                  <a:lnTo>
                    <a:pt x="546" y="140"/>
                  </a:lnTo>
                  <a:lnTo>
                    <a:pt x="516" y="213"/>
                  </a:lnTo>
                  <a:lnTo>
                    <a:pt x="457" y="250"/>
                  </a:lnTo>
                  <a:lnTo>
                    <a:pt x="395" y="261"/>
                  </a:lnTo>
                  <a:lnTo>
                    <a:pt x="270" y="250"/>
                  </a:lnTo>
                  <a:lnTo>
                    <a:pt x="191" y="205"/>
                  </a:lnTo>
                  <a:lnTo>
                    <a:pt x="132" y="151"/>
                  </a:lnTo>
                  <a:lnTo>
                    <a:pt x="96" y="115"/>
                  </a:lnTo>
                  <a:lnTo>
                    <a:pt x="13" y="53"/>
                  </a:lnTo>
                  <a:lnTo>
                    <a:pt x="0" y="16"/>
                  </a:lnTo>
                  <a:lnTo>
                    <a:pt x="13" y="0"/>
                  </a:lnTo>
                  <a:close/>
                </a:path>
              </a:pathLst>
            </a:custGeom>
            <a:solidFill>
              <a:srgbClr val="000000"/>
            </a:solidFill>
            <a:ln w="0">
              <a:solidFill>
                <a:srgbClr val="000000"/>
              </a:solidFill>
              <a:prstDash val="solid"/>
              <a:round/>
              <a:headEnd/>
              <a:tailEnd/>
            </a:ln>
          </p:spPr>
          <p:txBody>
            <a:bodyPr/>
            <a:lstStyle/>
            <a:p>
              <a:endParaRPr lang="en-GB"/>
            </a:p>
          </p:txBody>
        </p:sp>
        <p:sp>
          <p:nvSpPr>
            <p:cNvPr id="305174" name="Freeform 22"/>
            <p:cNvSpPr>
              <a:spLocks/>
            </p:cNvSpPr>
            <p:nvPr/>
          </p:nvSpPr>
          <p:spPr bwMode="auto">
            <a:xfrm>
              <a:off x="2880" y="2667"/>
              <a:ext cx="96" cy="91"/>
            </a:xfrm>
            <a:custGeom>
              <a:avLst/>
              <a:gdLst/>
              <a:ahLst/>
              <a:cxnLst>
                <a:cxn ang="0">
                  <a:pos x="547" y="0"/>
                </a:cxn>
                <a:cxn ang="0">
                  <a:pos x="405" y="90"/>
                </a:cxn>
                <a:cxn ang="0">
                  <a:pos x="287" y="127"/>
                </a:cxn>
                <a:cxn ang="0">
                  <a:pos x="211" y="127"/>
                </a:cxn>
                <a:cxn ang="0">
                  <a:pos x="116" y="111"/>
                </a:cxn>
                <a:cxn ang="0">
                  <a:pos x="18" y="74"/>
                </a:cxn>
                <a:cxn ang="0">
                  <a:pos x="0" y="90"/>
                </a:cxn>
                <a:cxn ang="0">
                  <a:pos x="49" y="248"/>
                </a:cxn>
                <a:cxn ang="0">
                  <a:pos x="116" y="384"/>
                </a:cxn>
                <a:cxn ang="0">
                  <a:pos x="164" y="472"/>
                </a:cxn>
                <a:cxn ang="0">
                  <a:pos x="238" y="534"/>
                </a:cxn>
                <a:cxn ang="0">
                  <a:pos x="297" y="547"/>
                </a:cxn>
                <a:cxn ang="0">
                  <a:pos x="390" y="510"/>
                </a:cxn>
                <a:cxn ang="0">
                  <a:pos x="449" y="462"/>
                </a:cxn>
                <a:cxn ang="0">
                  <a:pos x="508" y="384"/>
                </a:cxn>
                <a:cxn ang="0">
                  <a:pos x="516" y="311"/>
                </a:cxn>
                <a:cxn ang="0">
                  <a:pos x="488" y="236"/>
                </a:cxn>
                <a:cxn ang="0">
                  <a:pos x="497" y="189"/>
                </a:cxn>
                <a:cxn ang="0">
                  <a:pos x="528" y="135"/>
                </a:cxn>
                <a:cxn ang="0">
                  <a:pos x="575" y="102"/>
                </a:cxn>
                <a:cxn ang="0">
                  <a:pos x="565" y="54"/>
                </a:cxn>
                <a:cxn ang="0">
                  <a:pos x="552" y="11"/>
                </a:cxn>
                <a:cxn ang="0">
                  <a:pos x="547" y="0"/>
                </a:cxn>
              </a:cxnLst>
              <a:rect l="0" t="0" r="r" b="b"/>
              <a:pathLst>
                <a:path w="575" h="547">
                  <a:moveTo>
                    <a:pt x="547" y="0"/>
                  </a:moveTo>
                  <a:lnTo>
                    <a:pt x="405" y="90"/>
                  </a:lnTo>
                  <a:lnTo>
                    <a:pt x="287" y="127"/>
                  </a:lnTo>
                  <a:lnTo>
                    <a:pt x="211" y="127"/>
                  </a:lnTo>
                  <a:lnTo>
                    <a:pt x="116" y="111"/>
                  </a:lnTo>
                  <a:lnTo>
                    <a:pt x="18" y="74"/>
                  </a:lnTo>
                  <a:lnTo>
                    <a:pt x="0" y="90"/>
                  </a:lnTo>
                  <a:lnTo>
                    <a:pt x="49" y="248"/>
                  </a:lnTo>
                  <a:lnTo>
                    <a:pt x="116" y="384"/>
                  </a:lnTo>
                  <a:lnTo>
                    <a:pt x="164" y="472"/>
                  </a:lnTo>
                  <a:lnTo>
                    <a:pt x="238" y="534"/>
                  </a:lnTo>
                  <a:lnTo>
                    <a:pt x="297" y="547"/>
                  </a:lnTo>
                  <a:lnTo>
                    <a:pt x="390" y="510"/>
                  </a:lnTo>
                  <a:lnTo>
                    <a:pt x="449" y="462"/>
                  </a:lnTo>
                  <a:lnTo>
                    <a:pt x="508" y="384"/>
                  </a:lnTo>
                  <a:lnTo>
                    <a:pt x="516" y="311"/>
                  </a:lnTo>
                  <a:lnTo>
                    <a:pt x="488" y="236"/>
                  </a:lnTo>
                  <a:lnTo>
                    <a:pt x="497" y="189"/>
                  </a:lnTo>
                  <a:lnTo>
                    <a:pt x="528" y="135"/>
                  </a:lnTo>
                  <a:lnTo>
                    <a:pt x="575" y="102"/>
                  </a:lnTo>
                  <a:lnTo>
                    <a:pt x="565" y="54"/>
                  </a:lnTo>
                  <a:lnTo>
                    <a:pt x="552" y="11"/>
                  </a:lnTo>
                  <a:lnTo>
                    <a:pt x="547" y="0"/>
                  </a:lnTo>
                  <a:close/>
                </a:path>
              </a:pathLst>
            </a:custGeom>
            <a:solidFill>
              <a:srgbClr val="000000"/>
            </a:solidFill>
            <a:ln w="0">
              <a:solidFill>
                <a:srgbClr val="000000"/>
              </a:solidFill>
              <a:prstDash val="solid"/>
              <a:round/>
              <a:headEnd/>
              <a:tailEnd/>
            </a:ln>
          </p:spPr>
          <p:txBody>
            <a:bodyPr/>
            <a:lstStyle/>
            <a:p>
              <a:endParaRPr lang="en-GB"/>
            </a:p>
          </p:txBody>
        </p:sp>
        <p:sp>
          <p:nvSpPr>
            <p:cNvPr id="305175" name="Freeform 23"/>
            <p:cNvSpPr>
              <a:spLocks/>
            </p:cNvSpPr>
            <p:nvPr/>
          </p:nvSpPr>
          <p:spPr bwMode="auto">
            <a:xfrm>
              <a:off x="3136" y="2688"/>
              <a:ext cx="138" cy="87"/>
            </a:xfrm>
            <a:custGeom>
              <a:avLst/>
              <a:gdLst/>
              <a:ahLst/>
              <a:cxnLst>
                <a:cxn ang="0">
                  <a:pos x="20" y="0"/>
                </a:cxn>
                <a:cxn ang="0">
                  <a:pos x="175" y="87"/>
                </a:cxn>
                <a:cxn ang="0">
                  <a:pos x="314" y="121"/>
                </a:cxn>
                <a:cxn ang="0">
                  <a:pos x="518" y="109"/>
                </a:cxn>
                <a:cxn ang="0">
                  <a:pos x="775" y="69"/>
                </a:cxn>
                <a:cxn ang="0">
                  <a:pos x="825" y="121"/>
                </a:cxn>
                <a:cxn ang="0">
                  <a:pos x="832" y="197"/>
                </a:cxn>
                <a:cxn ang="0">
                  <a:pos x="775" y="271"/>
                </a:cxn>
                <a:cxn ang="0">
                  <a:pos x="640" y="396"/>
                </a:cxn>
                <a:cxn ang="0">
                  <a:pos x="518" y="494"/>
                </a:cxn>
                <a:cxn ang="0">
                  <a:pos x="440" y="518"/>
                </a:cxn>
                <a:cxn ang="0">
                  <a:pos x="400" y="509"/>
                </a:cxn>
                <a:cxn ang="0">
                  <a:pos x="269" y="383"/>
                </a:cxn>
                <a:cxn ang="0">
                  <a:pos x="142" y="257"/>
                </a:cxn>
                <a:cxn ang="0">
                  <a:pos x="55" y="152"/>
                </a:cxn>
                <a:cxn ang="0">
                  <a:pos x="8" y="69"/>
                </a:cxn>
                <a:cxn ang="0">
                  <a:pos x="0" y="8"/>
                </a:cxn>
                <a:cxn ang="0">
                  <a:pos x="20" y="0"/>
                </a:cxn>
              </a:cxnLst>
              <a:rect l="0" t="0" r="r" b="b"/>
              <a:pathLst>
                <a:path w="832" h="518">
                  <a:moveTo>
                    <a:pt x="20" y="0"/>
                  </a:moveTo>
                  <a:lnTo>
                    <a:pt x="175" y="87"/>
                  </a:lnTo>
                  <a:lnTo>
                    <a:pt x="314" y="121"/>
                  </a:lnTo>
                  <a:lnTo>
                    <a:pt x="518" y="109"/>
                  </a:lnTo>
                  <a:lnTo>
                    <a:pt x="775" y="69"/>
                  </a:lnTo>
                  <a:lnTo>
                    <a:pt x="825" y="121"/>
                  </a:lnTo>
                  <a:lnTo>
                    <a:pt x="832" y="197"/>
                  </a:lnTo>
                  <a:lnTo>
                    <a:pt x="775" y="271"/>
                  </a:lnTo>
                  <a:lnTo>
                    <a:pt x="640" y="396"/>
                  </a:lnTo>
                  <a:lnTo>
                    <a:pt x="518" y="494"/>
                  </a:lnTo>
                  <a:lnTo>
                    <a:pt x="440" y="518"/>
                  </a:lnTo>
                  <a:lnTo>
                    <a:pt x="400" y="509"/>
                  </a:lnTo>
                  <a:lnTo>
                    <a:pt x="269" y="383"/>
                  </a:lnTo>
                  <a:lnTo>
                    <a:pt x="142" y="257"/>
                  </a:lnTo>
                  <a:lnTo>
                    <a:pt x="55" y="152"/>
                  </a:lnTo>
                  <a:lnTo>
                    <a:pt x="8" y="69"/>
                  </a:lnTo>
                  <a:lnTo>
                    <a:pt x="0" y="8"/>
                  </a:lnTo>
                  <a:lnTo>
                    <a:pt x="20" y="0"/>
                  </a:lnTo>
                  <a:close/>
                </a:path>
              </a:pathLst>
            </a:custGeom>
            <a:solidFill>
              <a:srgbClr val="000000"/>
            </a:solidFill>
            <a:ln w="0">
              <a:solidFill>
                <a:srgbClr val="000000"/>
              </a:solidFill>
              <a:prstDash val="solid"/>
              <a:round/>
              <a:headEnd/>
              <a:tailEnd/>
            </a:ln>
          </p:spPr>
          <p:txBody>
            <a:bodyPr/>
            <a:lstStyle/>
            <a:p>
              <a:endParaRPr lang="en-GB"/>
            </a:p>
          </p:txBody>
        </p:sp>
        <p:sp>
          <p:nvSpPr>
            <p:cNvPr id="305176" name="Freeform 24"/>
            <p:cNvSpPr>
              <a:spLocks/>
            </p:cNvSpPr>
            <p:nvPr/>
          </p:nvSpPr>
          <p:spPr bwMode="auto">
            <a:xfrm>
              <a:off x="2960" y="2717"/>
              <a:ext cx="218" cy="39"/>
            </a:xfrm>
            <a:custGeom>
              <a:avLst/>
              <a:gdLst/>
              <a:ahLst/>
              <a:cxnLst>
                <a:cxn ang="0">
                  <a:pos x="18" y="0"/>
                </a:cxn>
                <a:cxn ang="0">
                  <a:pos x="171" y="87"/>
                </a:cxn>
                <a:cxn ang="0">
                  <a:pos x="337" y="135"/>
                </a:cxn>
                <a:cxn ang="0">
                  <a:pos x="486" y="165"/>
                </a:cxn>
                <a:cxn ang="0">
                  <a:pos x="689" y="175"/>
                </a:cxn>
                <a:cxn ang="0">
                  <a:pos x="938" y="165"/>
                </a:cxn>
                <a:cxn ang="0">
                  <a:pos x="1062" y="135"/>
                </a:cxn>
                <a:cxn ang="0">
                  <a:pos x="1303" y="53"/>
                </a:cxn>
                <a:cxn ang="0">
                  <a:pos x="1309" y="77"/>
                </a:cxn>
                <a:cxn ang="0">
                  <a:pos x="1091" y="185"/>
                </a:cxn>
                <a:cxn ang="0">
                  <a:pos x="927" y="226"/>
                </a:cxn>
                <a:cxn ang="0">
                  <a:pos x="774" y="237"/>
                </a:cxn>
                <a:cxn ang="0">
                  <a:pos x="601" y="237"/>
                </a:cxn>
                <a:cxn ang="0">
                  <a:pos x="409" y="213"/>
                </a:cxn>
                <a:cxn ang="0">
                  <a:pos x="230" y="165"/>
                </a:cxn>
                <a:cxn ang="0">
                  <a:pos x="96" y="117"/>
                </a:cxn>
                <a:cxn ang="0">
                  <a:pos x="0" y="62"/>
                </a:cxn>
                <a:cxn ang="0">
                  <a:pos x="18" y="0"/>
                </a:cxn>
              </a:cxnLst>
              <a:rect l="0" t="0" r="r" b="b"/>
              <a:pathLst>
                <a:path w="1309" h="237">
                  <a:moveTo>
                    <a:pt x="18" y="0"/>
                  </a:moveTo>
                  <a:lnTo>
                    <a:pt x="171" y="87"/>
                  </a:lnTo>
                  <a:lnTo>
                    <a:pt x="337" y="135"/>
                  </a:lnTo>
                  <a:lnTo>
                    <a:pt x="486" y="165"/>
                  </a:lnTo>
                  <a:lnTo>
                    <a:pt x="689" y="175"/>
                  </a:lnTo>
                  <a:lnTo>
                    <a:pt x="938" y="165"/>
                  </a:lnTo>
                  <a:lnTo>
                    <a:pt x="1062" y="135"/>
                  </a:lnTo>
                  <a:lnTo>
                    <a:pt x="1303" y="53"/>
                  </a:lnTo>
                  <a:lnTo>
                    <a:pt x="1309" y="77"/>
                  </a:lnTo>
                  <a:lnTo>
                    <a:pt x="1091" y="185"/>
                  </a:lnTo>
                  <a:lnTo>
                    <a:pt x="927" y="226"/>
                  </a:lnTo>
                  <a:lnTo>
                    <a:pt x="774" y="237"/>
                  </a:lnTo>
                  <a:lnTo>
                    <a:pt x="601" y="237"/>
                  </a:lnTo>
                  <a:lnTo>
                    <a:pt x="409" y="213"/>
                  </a:lnTo>
                  <a:lnTo>
                    <a:pt x="230" y="165"/>
                  </a:lnTo>
                  <a:lnTo>
                    <a:pt x="96" y="117"/>
                  </a:lnTo>
                  <a:lnTo>
                    <a:pt x="0" y="62"/>
                  </a:lnTo>
                  <a:lnTo>
                    <a:pt x="18" y="0"/>
                  </a:lnTo>
                  <a:close/>
                </a:path>
              </a:pathLst>
            </a:custGeom>
            <a:solidFill>
              <a:srgbClr val="000000"/>
            </a:solidFill>
            <a:ln w="0">
              <a:solidFill>
                <a:srgbClr val="000000"/>
              </a:solidFill>
              <a:prstDash val="solid"/>
              <a:round/>
              <a:headEnd/>
              <a:tailEnd/>
            </a:ln>
          </p:spPr>
          <p:txBody>
            <a:bodyPr/>
            <a:lstStyle/>
            <a:p>
              <a:endParaRPr lang="en-GB"/>
            </a:p>
          </p:txBody>
        </p:sp>
        <p:sp>
          <p:nvSpPr>
            <p:cNvPr id="305177" name="Freeform 25"/>
            <p:cNvSpPr>
              <a:spLocks/>
            </p:cNvSpPr>
            <p:nvPr/>
          </p:nvSpPr>
          <p:spPr bwMode="auto">
            <a:xfrm>
              <a:off x="2952" y="2736"/>
              <a:ext cx="226" cy="117"/>
            </a:xfrm>
            <a:custGeom>
              <a:avLst/>
              <a:gdLst/>
              <a:ahLst/>
              <a:cxnLst>
                <a:cxn ang="0">
                  <a:pos x="59" y="0"/>
                </a:cxn>
                <a:cxn ang="0">
                  <a:pos x="153" y="194"/>
                </a:cxn>
                <a:cxn ang="0">
                  <a:pos x="272" y="333"/>
                </a:cxn>
                <a:cxn ang="0">
                  <a:pos x="375" y="392"/>
                </a:cxn>
                <a:cxn ang="0">
                  <a:pos x="512" y="429"/>
                </a:cxn>
                <a:cxn ang="0">
                  <a:pos x="680" y="429"/>
                </a:cxn>
                <a:cxn ang="0">
                  <a:pos x="866" y="392"/>
                </a:cxn>
                <a:cxn ang="0">
                  <a:pos x="1010" y="318"/>
                </a:cxn>
                <a:cxn ang="0">
                  <a:pos x="1141" y="207"/>
                </a:cxn>
                <a:cxn ang="0">
                  <a:pos x="1333" y="32"/>
                </a:cxn>
                <a:cxn ang="0">
                  <a:pos x="1359" y="68"/>
                </a:cxn>
                <a:cxn ang="0">
                  <a:pos x="1236" y="246"/>
                </a:cxn>
                <a:cxn ang="0">
                  <a:pos x="1084" y="416"/>
                </a:cxn>
                <a:cxn ang="0">
                  <a:pos x="951" y="528"/>
                </a:cxn>
                <a:cxn ang="0">
                  <a:pos x="779" y="629"/>
                </a:cxn>
                <a:cxn ang="0">
                  <a:pos x="651" y="689"/>
                </a:cxn>
                <a:cxn ang="0">
                  <a:pos x="578" y="702"/>
                </a:cxn>
                <a:cxn ang="0">
                  <a:pos x="512" y="689"/>
                </a:cxn>
                <a:cxn ang="0">
                  <a:pos x="473" y="653"/>
                </a:cxn>
                <a:cxn ang="0">
                  <a:pos x="440" y="605"/>
                </a:cxn>
                <a:cxn ang="0">
                  <a:pos x="424" y="528"/>
                </a:cxn>
                <a:cxn ang="0">
                  <a:pos x="289" y="480"/>
                </a:cxn>
                <a:cxn ang="0">
                  <a:pos x="174" y="382"/>
                </a:cxn>
                <a:cxn ang="0">
                  <a:pos x="99" y="281"/>
                </a:cxn>
                <a:cxn ang="0">
                  <a:pos x="43" y="167"/>
                </a:cxn>
                <a:cxn ang="0">
                  <a:pos x="0" y="48"/>
                </a:cxn>
                <a:cxn ang="0">
                  <a:pos x="59" y="0"/>
                </a:cxn>
              </a:cxnLst>
              <a:rect l="0" t="0" r="r" b="b"/>
              <a:pathLst>
                <a:path w="1359" h="702">
                  <a:moveTo>
                    <a:pt x="59" y="0"/>
                  </a:moveTo>
                  <a:lnTo>
                    <a:pt x="153" y="194"/>
                  </a:lnTo>
                  <a:lnTo>
                    <a:pt x="272" y="333"/>
                  </a:lnTo>
                  <a:lnTo>
                    <a:pt x="375" y="392"/>
                  </a:lnTo>
                  <a:lnTo>
                    <a:pt x="512" y="429"/>
                  </a:lnTo>
                  <a:lnTo>
                    <a:pt x="680" y="429"/>
                  </a:lnTo>
                  <a:lnTo>
                    <a:pt x="866" y="392"/>
                  </a:lnTo>
                  <a:lnTo>
                    <a:pt x="1010" y="318"/>
                  </a:lnTo>
                  <a:lnTo>
                    <a:pt x="1141" y="207"/>
                  </a:lnTo>
                  <a:lnTo>
                    <a:pt x="1333" y="32"/>
                  </a:lnTo>
                  <a:lnTo>
                    <a:pt x="1359" y="68"/>
                  </a:lnTo>
                  <a:lnTo>
                    <a:pt x="1236" y="246"/>
                  </a:lnTo>
                  <a:lnTo>
                    <a:pt x="1084" y="416"/>
                  </a:lnTo>
                  <a:lnTo>
                    <a:pt x="951" y="528"/>
                  </a:lnTo>
                  <a:lnTo>
                    <a:pt x="779" y="629"/>
                  </a:lnTo>
                  <a:lnTo>
                    <a:pt x="651" y="689"/>
                  </a:lnTo>
                  <a:lnTo>
                    <a:pt x="578" y="702"/>
                  </a:lnTo>
                  <a:lnTo>
                    <a:pt x="512" y="689"/>
                  </a:lnTo>
                  <a:lnTo>
                    <a:pt x="473" y="653"/>
                  </a:lnTo>
                  <a:lnTo>
                    <a:pt x="440" y="605"/>
                  </a:lnTo>
                  <a:lnTo>
                    <a:pt x="424" y="528"/>
                  </a:lnTo>
                  <a:lnTo>
                    <a:pt x="289" y="480"/>
                  </a:lnTo>
                  <a:lnTo>
                    <a:pt x="174" y="382"/>
                  </a:lnTo>
                  <a:lnTo>
                    <a:pt x="99" y="281"/>
                  </a:lnTo>
                  <a:lnTo>
                    <a:pt x="43" y="167"/>
                  </a:lnTo>
                  <a:lnTo>
                    <a:pt x="0" y="48"/>
                  </a:lnTo>
                  <a:lnTo>
                    <a:pt x="59" y="0"/>
                  </a:lnTo>
                  <a:close/>
                </a:path>
              </a:pathLst>
            </a:custGeom>
            <a:solidFill>
              <a:srgbClr val="000000"/>
            </a:solidFill>
            <a:ln w="0">
              <a:solidFill>
                <a:srgbClr val="000000"/>
              </a:solidFill>
              <a:prstDash val="solid"/>
              <a:round/>
              <a:headEnd/>
              <a:tailEnd/>
            </a:ln>
          </p:spPr>
          <p:txBody>
            <a:bodyPr/>
            <a:lstStyle/>
            <a:p>
              <a:endParaRPr lang="en-GB"/>
            </a:p>
          </p:txBody>
        </p:sp>
        <p:sp>
          <p:nvSpPr>
            <p:cNvPr id="305178" name="Freeform 26"/>
            <p:cNvSpPr>
              <a:spLocks/>
            </p:cNvSpPr>
            <p:nvPr/>
          </p:nvSpPr>
          <p:spPr bwMode="auto">
            <a:xfrm>
              <a:off x="3014" y="2866"/>
              <a:ext cx="55" cy="19"/>
            </a:xfrm>
            <a:custGeom>
              <a:avLst/>
              <a:gdLst/>
              <a:ahLst/>
              <a:cxnLst>
                <a:cxn ang="0">
                  <a:pos x="21" y="0"/>
                </a:cxn>
                <a:cxn ang="0">
                  <a:pos x="98" y="36"/>
                </a:cxn>
                <a:cxn ang="0">
                  <a:pos x="191" y="49"/>
                </a:cxn>
                <a:cxn ang="0">
                  <a:pos x="317" y="9"/>
                </a:cxn>
                <a:cxn ang="0">
                  <a:pos x="328" y="49"/>
                </a:cxn>
                <a:cxn ang="0">
                  <a:pos x="270" y="97"/>
                </a:cxn>
                <a:cxn ang="0">
                  <a:pos x="182" y="112"/>
                </a:cxn>
                <a:cxn ang="0">
                  <a:pos x="104" y="97"/>
                </a:cxn>
                <a:cxn ang="0">
                  <a:pos x="29" y="60"/>
                </a:cxn>
                <a:cxn ang="0">
                  <a:pos x="0" y="9"/>
                </a:cxn>
                <a:cxn ang="0">
                  <a:pos x="21" y="0"/>
                </a:cxn>
              </a:cxnLst>
              <a:rect l="0" t="0" r="r" b="b"/>
              <a:pathLst>
                <a:path w="328" h="112">
                  <a:moveTo>
                    <a:pt x="21" y="0"/>
                  </a:moveTo>
                  <a:lnTo>
                    <a:pt x="98" y="36"/>
                  </a:lnTo>
                  <a:lnTo>
                    <a:pt x="191" y="49"/>
                  </a:lnTo>
                  <a:lnTo>
                    <a:pt x="317" y="9"/>
                  </a:lnTo>
                  <a:lnTo>
                    <a:pt x="328" y="49"/>
                  </a:lnTo>
                  <a:lnTo>
                    <a:pt x="270" y="97"/>
                  </a:lnTo>
                  <a:lnTo>
                    <a:pt x="182" y="112"/>
                  </a:lnTo>
                  <a:lnTo>
                    <a:pt x="104" y="97"/>
                  </a:lnTo>
                  <a:lnTo>
                    <a:pt x="29" y="60"/>
                  </a:lnTo>
                  <a:lnTo>
                    <a:pt x="0" y="9"/>
                  </a:lnTo>
                  <a:lnTo>
                    <a:pt x="21" y="0"/>
                  </a:lnTo>
                  <a:close/>
                </a:path>
              </a:pathLst>
            </a:custGeom>
            <a:solidFill>
              <a:srgbClr val="000000"/>
            </a:solidFill>
            <a:ln w="0">
              <a:solidFill>
                <a:srgbClr val="000000"/>
              </a:solidFill>
              <a:prstDash val="solid"/>
              <a:round/>
              <a:headEnd/>
              <a:tailEnd/>
            </a:ln>
          </p:spPr>
          <p:txBody>
            <a:bodyPr/>
            <a:lstStyle/>
            <a:p>
              <a:endParaRPr lang="en-GB"/>
            </a:p>
          </p:txBody>
        </p:sp>
        <p:sp>
          <p:nvSpPr>
            <p:cNvPr id="305179" name="Freeform 27"/>
            <p:cNvSpPr>
              <a:spLocks/>
            </p:cNvSpPr>
            <p:nvPr/>
          </p:nvSpPr>
          <p:spPr bwMode="auto">
            <a:xfrm>
              <a:off x="2821" y="2376"/>
              <a:ext cx="438" cy="382"/>
            </a:xfrm>
            <a:custGeom>
              <a:avLst/>
              <a:gdLst/>
              <a:ahLst/>
              <a:cxnLst>
                <a:cxn ang="0">
                  <a:pos x="544" y="1273"/>
                </a:cxn>
                <a:cxn ang="0">
                  <a:pos x="744" y="952"/>
                </a:cxn>
                <a:cxn ang="0">
                  <a:pos x="1072" y="656"/>
                </a:cxn>
                <a:cxn ang="0">
                  <a:pos x="1380" y="506"/>
                </a:cxn>
                <a:cxn ang="0">
                  <a:pos x="1295" y="495"/>
                </a:cxn>
                <a:cxn ang="0">
                  <a:pos x="1541" y="263"/>
                </a:cxn>
                <a:cxn ang="0">
                  <a:pos x="1848" y="123"/>
                </a:cxn>
                <a:cxn ang="0">
                  <a:pos x="2069" y="84"/>
                </a:cxn>
                <a:cxn ang="0">
                  <a:pos x="2195" y="123"/>
                </a:cxn>
                <a:cxn ang="0">
                  <a:pos x="1974" y="283"/>
                </a:cxn>
                <a:cxn ang="0">
                  <a:pos x="1649" y="506"/>
                </a:cxn>
                <a:cxn ang="0">
                  <a:pos x="1676" y="593"/>
                </a:cxn>
                <a:cxn ang="0">
                  <a:pos x="1907" y="408"/>
                </a:cxn>
                <a:cxn ang="0">
                  <a:pos x="2239" y="210"/>
                </a:cxn>
                <a:cxn ang="0">
                  <a:pos x="2460" y="147"/>
                </a:cxn>
                <a:cxn ang="0">
                  <a:pos x="2548" y="210"/>
                </a:cxn>
                <a:cxn ang="0">
                  <a:pos x="2472" y="368"/>
                </a:cxn>
                <a:cxn ang="0">
                  <a:pos x="2604" y="299"/>
                </a:cxn>
                <a:cxn ang="0">
                  <a:pos x="2615" y="147"/>
                </a:cxn>
                <a:cxn ang="0">
                  <a:pos x="2513" y="99"/>
                </a:cxn>
                <a:cxn ang="0">
                  <a:pos x="2318" y="123"/>
                </a:cxn>
                <a:cxn ang="0">
                  <a:pos x="2233" y="12"/>
                </a:cxn>
                <a:cxn ang="0">
                  <a:pos x="1916" y="23"/>
                </a:cxn>
                <a:cxn ang="0">
                  <a:pos x="1496" y="220"/>
                </a:cxn>
                <a:cxn ang="0">
                  <a:pos x="1207" y="506"/>
                </a:cxn>
                <a:cxn ang="0">
                  <a:pos x="842" y="768"/>
                </a:cxn>
                <a:cxn ang="0">
                  <a:pos x="582" y="1077"/>
                </a:cxn>
                <a:cxn ang="0">
                  <a:pos x="450" y="1326"/>
                </a:cxn>
                <a:cxn ang="0">
                  <a:pos x="280" y="1252"/>
                </a:cxn>
                <a:cxn ang="0">
                  <a:pos x="22" y="1577"/>
                </a:cxn>
                <a:cxn ang="0">
                  <a:pos x="5" y="1785"/>
                </a:cxn>
                <a:cxn ang="0">
                  <a:pos x="230" y="2256"/>
                </a:cxn>
                <a:cxn ang="0">
                  <a:pos x="305" y="2256"/>
                </a:cxn>
                <a:cxn ang="0">
                  <a:pos x="182" y="2160"/>
                </a:cxn>
                <a:cxn ang="0">
                  <a:pos x="87" y="1785"/>
                </a:cxn>
                <a:cxn ang="0">
                  <a:pos x="103" y="1559"/>
                </a:cxn>
                <a:cxn ang="0">
                  <a:pos x="324" y="1337"/>
                </a:cxn>
                <a:cxn ang="0">
                  <a:pos x="383" y="1364"/>
                </a:cxn>
                <a:cxn ang="0">
                  <a:pos x="470" y="1451"/>
                </a:cxn>
              </a:cxnLst>
              <a:rect l="0" t="0" r="r" b="b"/>
              <a:pathLst>
                <a:path w="2624" h="2293">
                  <a:moveTo>
                    <a:pt x="470" y="1451"/>
                  </a:moveTo>
                  <a:lnTo>
                    <a:pt x="544" y="1273"/>
                  </a:lnTo>
                  <a:lnTo>
                    <a:pt x="622" y="1127"/>
                  </a:lnTo>
                  <a:lnTo>
                    <a:pt x="744" y="952"/>
                  </a:lnTo>
                  <a:lnTo>
                    <a:pt x="906" y="779"/>
                  </a:lnTo>
                  <a:lnTo>
                    <a:pt x="1072" y="656"/>
                  </a:lnTo>
                  <a:lnTo>
                    <a:pt x="1277" y="545"/>
                  </a:lnTo>
                  <a:lnTo>
                    <a:pt x="1380" y="506"/>
                  </a:lnTo>
                  <a:lnTo>
                    <a:pt x="1380" y="469"/>
                  </a:lnTo>
                  <a:lnTo>
                    <a:pt x="1295" y="495"/>
                  </a:lnTo>
                  <a:lnTo>
                    <a:pt x="1369" y="408"/>
                  </a:lnTo>
                  <a:lnTo>
                    <a:pt x="1541" y="263"/>
                  </a:lnTo>
                  <a:lnTo>
                    <a:pt x="1716" y="172"/>
                  </a:lnTo>
                  <a:lnTo>
                    <a:pt x="1848" y="123"/>
                  </a:lnTo>
                  <a:lnTo>
                    <a:pt x="1960" y="99"/>
                  </a:lnTo>
                  <a:lnTo>
                    <a:pt x="2069" y="84"/>
                  </a:lnTo>
                  <a:lnTo>
                    <a:pt x="2156" y="99"/>
                  </a:lnTo>
                  <a:lnTo>
                    <a:pt x="2195" y="123"/>
                  </a:lnTo>
                  <a:lnTo>
                    <a:pt x="2213" y="172"/>
                  </a:lnTo>
                  <a:lnTo>
                    <a:pt x="1974" y="283"/>
                  </a:lnTo>
                  <a:lnTo>
                    <a:pt x="1716" y="419"/>
                  </a:lnTo>
                  <a:lnTo>
                    <a:pt x="1649" y="506"/>
                  </a:lnTo>
                  <a:lnTo>
                    <a:pt x="1649" y="555"/>
                  </a:lnTo>
                  <a:lnTo>
                    <a:pt x="1676" y="593"/>
                  </a:lnTo>
                  <a:lnTo>
                    <a:pt x="1740" y="555"/>
                  </a:lnTo>
                  <a:lnTo>
                    <a:pt x="1907" y="408"/>
                  </a:lnTo>
                  <a:lnTo>
                    <a:pt x="2069" y="299"/>
                  </a:lnTo>
                  <a:lnTo>
                    <a:pt x="2239" y="210"/>
                  </a:lnTo>
                  <a:lnTo>
                    <a:pt x="2386" y="158"/>
                  </a:lnTo>
                  <a:lnTo>
                    <a:pt x="2460" y="147"/>
                  </a:lnTo>
                  <a:lnTo>
                    <a:pt x="2537" y="172"/>
                  </a:lnTo>
                  <a:lnTo>
                    <a:pt x="2548" y="210"/>
                  </a:lnTo>
                  <a:lnTo>
                    <a:pt x="2527" y="269"/>
                  </a:lnTo>
                  <a:lnTo>
                    <a:pt x="2472" y="368"/>
                  </a:lnTo>
                  <a:lnTo>
                    <a:pt x="2556" y="380"/>
                  </a:lnTo>
                  <a:lnTo>
                    <a:pt x="2604" y="299"/>
                  </a:lnTo>
                  <a:lnTo>
                    <a:pt x="2624" y="210"/>
                  </a:lnTo>
                  <a:lnTo>
                    <a:pt x="2615" y="147"/>
                  </a:lnTo>
                  <a:lnTo>
                    <a:pt x="2566" y="111"/>
                  </a:lnTo>
                  <a:lnTo>
                    <a:pt x="2513" y="99"/>
                  </a:lnTo>
                  <a:lnTo>
                    <a:pt x="2434" y="99"/>
                  </a:lnTo>
                  <a:lnTo>
                    <a:pt x="2318" y="123"/>
                  </a:lnTo>
                  <a:lnTo>
                    <a:pt x="2299" y="63"/>
                  </a:lnTo>
                  <a:lnTo>
                    <a:pt x="2233" y="12"/>
                  </a:lnTo>
                  <a:lnTo>
                    <a:pt x="2098" y="0"/>
                  </a:lnTo>
                  <a:lnTo>
                    <a:pt x="1916" y="23"/>
                  </a:lnTo>
                  <a:lnTo>
                    <a:pt x="1705" y="111"/>
                  </a:lnTo>
                  <a:lnTo>
                    <a:pt x="1496" y="220"/>
                  </a:lnTo>
                  <a:lnTo>
                    <a:pt x="1302" y="380"/>
                  </a:lnTo>
                  <a:lnTo>
                    <a:pt x="1207" y="506"/>
                  </a:lnTo>
                  <a:lnTo>
                    <a:pt x="997" y="645"/>
                  </a:lnTo>
                  <a:lnTo>
                    <a:pt x="842" y="768"/>
                  </a:lnTo>
                  <a:lnTo>
                    <a:pt x="700" y="931"/>
                  </a:lnTo>
                  <a:lnTo>
                    <a:pt x="582" y="1077"/>
                  </a:lnTo>
                  <a:lnTo>
                    <a:pt x="483" y="1238"/>
                  </a:lnTo>
                  <a:lnTo>
                    <a:pt x="450" y="1326"/>
                  </a:lnTo>
                  <a:lnTo>
                    <a:pt x="383" y="1252"/>
                  </a:lnTo>
                  <a:lnTo>
                    <a:pt x="280" y="1252"/>
                  </a:lnTo>
                  <a:lnTo>
                    <a:pt x="221" y="1301"/>
                  </a:lnTo>
                  <a:lnTo>
                    <a:pt x="22" y="1577"/>
                  </a:lnTo>
                  <a:lnTo>
                    <a:pt x="0" y="1687"/>
                  </a:lnTo>
                  <a:lnTo>
                    <a:pt x="5" y="1785"/>
                  </a:lnTo>
                  <a:lnTo>
                    <a:pt x="153" y="2168"/>
                  </a:lnTo>
                  <a:lnTo>
                    <a:pt x="230" y="2256"/>
                  </a:lnTo>
                  <a:lnTo>
                    <a:pt x="299" y="2293"/>
                  </a:lnTo>
                  <a:lnTo>
                    <a:pt x="305" y="2256"/>
                  </a:lnTo>
                  <a:lnTo>
                    <a:pt x="241" y="2228"/>
                  </a:lnTo>
                  <a:lnTo>
                    <a:pt x="182" y="2160"/>
                  </a:lnTo>
                  <a:lnTo>
                    <a:pt x="133" y="2025"/>
                  </a:lnTo>
                  <a:lnTo>
                    <a:pt x="87" y="1785"/>
                  </a:lnTo>
                  <a:lnTo>
                    <a:pt x="87" y="1637"/>
                  </a:lnTo>
                  <a:lnTo>
                    <a:pt x="103" y="1559"/>
                  </a:lnTo>
                  <a:lnTo>
                    <a:pt x="266" y="1353"/>
                  </a:lnTo>
                  <a:lnTo>
                    <a:pt x="324" y="1337"/>
                  </a:lnTo>
                  <a:lnTo>
                    <a:pt x="354" y="1337"/>
                  </a:lnTo>
                  <a:lnTo>
                    <a:pt x="383" y="1364"/>
                  </a:lnTo>
                  <a:lnTo>
                    <a:pt x="442" y="1425"/>
                  </a:lnTo>
                  <a:lnTo>
                    <a:pt x="470" y="1451"/>
                  </a:lnTo>
                  <a:close/>
                </a:path>
              </a:pathLst>
            </a:custGeom>
            <a:solidFill>
              <a:srgbClr val="000000"/>
            </a:solidFill>
            <a:ln w="0">
              <a:solidFill>
                <a:srgbClr val="000000"/>
              </a:solidFill>
              <a:prstDash val="solid"/>
              <a:round/>
              <a:headEnd/>
              <a:tailEnd/>
            </a:ln>
          </p:spPr>
          <p:txBody>
            <a:bodyPr/>
            <a:lstStyle/>
            <a:p>
              <a:endParaRPr lang="en-GB"/>
            </a:p>
          </p:txBody>
        </p:sp>
        <p:sp>
          <p:nvSpPr>
            <p:cNvPr id="305180" name="Freeform 28"/>
            <p:cNvSpPr>
              <a:spLocks/>
            </p:cNvSpPr>
            <p:nvPr/>
          </p:nvSpPr>
          <p:spPr bwMode="auto">
            <a:xfrm>
              <a:off x="2845" y="2636"/>
              <a:ext cx="409" cy="352"/>
            </a:xfrm>
            <a:custGeom>
              <a:avLst/>
              <a:gdLst/>
              <a:ahLst/>
              <a:cxnLst>
                <a:cxn ang="0">
                  <a:pos x="173" y="18"/>
                </a:cxn>
                <a:cxn ang="0">
                  <a:pos x="135" y="0"/>
                </a:cxn>
                <a:cxn ang="0">
                  <a:pos x="85" y="18"/>
                </a:cxn>
                <a:cxn ang="0">
                  <a:pos x="27" y="66"/>
                </a:cxn>
                <a:cxn ang="0">
                  <a:pos x="0" y="128"/>
                </a:cxn>
                <a:cxn ang="0">
                  <a:pos x="8" y="187"/>
                </a:cxn>
                <a:cxn ang="0">
                  <a:pos x="56" y="241"/>
                </a:cxn>
                <a:cxn ang="0">
                  <a:pos x="85" y="261"/>
                </a:cxn>
                <a:cxn ang="0">
                  <a:pos x="104" y="474"/>
                </a:cxn>
                <a:cxn ang="0">
                  <a:pos x="135" y="734"/>
                </a:cxn>
                <a:cxn ang="0">
                  <a:pos x="173" y="868"/>
                </a:cxn>
                <a:cxn ang="0">
                  <a:pos x="246" y="1091"/>
                </a:cxn>
                <a:cxn ang="0">
                  <a:pos x="392" y="1405"/>
                </a:cxn>
                <a:cxn ang="0">
                  <a:pos x="599" y="1861"/>
                </a:cxn>
                <a:cxn ang="0">
                  <a:pos x="756" y="2036"/>
                </a:cxn>
                <a:cxn ang="0">
                  <a:pos x="869" y="2100"/>
                </a:cxn>
                <a:cxn ang="0">
                  <a:pos x="975" y="2112"/>
                </a:cxn>
                <a:cxn ang="0">
                  <a:pos x="1157" y="2100"/>
                </a:cxn>
                <a:cxn ang="0">
                  <a:pos x="1403" y="1988"/>
                </a:cxn>
                <a:cxn ang="0">
                  <a:pos x="1595" y="1877"/>
                </a:cxn>
                <a:cxn ang="0">
                  <a:pos x="1837" y="1739"/>
                </a:cxn>
                <a:cxn ang="0">
                  <a:pos x="2020" y="1575"/>
                </a:cxn>
                <a:cxn ang="0">
                  <a:pos x="2142" y="1440"/>
                </a:cxn>
                <a:cxn ang="0">
                  <a:pos x="2294" y="1216"/>
                </a:cxn>
                <a:cxn ang="0">
                  <a:pos x="2450" y="906"/>
                </a:cxn>
                <a:cxn ang="0">
                  <a:pos x="2440" y="858"/>
                </a:cxn>
                <a:cxn ang="0">
                  <a:pos x="2421" y="858"/>
                </a:cxn>
                <a:cxn ang="0">
                  <a:pos x="2352" y="968"/>
                </a:cxn>
                <a:cxn ang="0">
                  <a:pos x="2229" y="1206"/>
                </a:cxn>
                <a:cxn ang="0">
                  <a:pos x="2094" y="1405"/>
                </a:cxn>
                <a:cxn ang="0">
                  <a:pos x="1932" y="1575"/>
                </a:cxn>
                <a:cxn ang="0">
                  <a:pos x="1797" y="1702"/>
                </a:cxn>
                <a:cxn ang="0">
                  <a:pos x="1636" y="1801"/>
                </a:cxn>
                <a:cxn ang="0">
                  <a:pos x="1389" y="1924"/>
                </a:cxn>
                <a:cxn ang="0">
                  <a:pos x="1195" y="2000"/>
                </a:cxn>
                <a:cxn ang="0">
                  <a:pos x="1025" y="2036"/>
                </a:cxn>
                <a:cxn ang="0">
                  <a:pos x="910" y="2021"/>
                </a:cxn>
                <a:cxn ang="0">
                  <a:pos x="804" y="1988"/>
                </a:cxn>
                <a:cxn ang="0">
                  <a:pos x="725" y="1924"/>
                </a:cxn>
                <a:cxn ang="0">
                  <a:pos x="614" y="1763"/>
                </a:cxn>
                <a:cxn ang="0">
                  <a:pos x="535" y="1604"/>
                </a:cxn>
                <a:cxn ang="0">
                  <a:pos x="297" y="1071"/>
                </a:cxn>
                <a:cxn ang="0">
                  <a:pos x="222" y="858"/>
                </a:cxn>
                <a:cxn ang="0">
                  <a:pos x="173" y="659"/>
                </a:cxn>
                <a:cxn ang="0">
                  <a:pos x="143" y="412"/>
                </a:cxn>
                <a:cxn ang="0">
                  <a:pos x="154" y="261"/>
                </a:cxn>
                <a:cxn ang="0">
                  <a:pos x="190" y="52"/>
                </a:cxn>
                <a:cxn ang="0">
                  <a:pos x="173" y="18"/>
                </a:cxn>
              </a:cxnLst>
              <a:rect l="0" t="0" r="r" b="b"/>
              <a:pathLst>
                <a:path w="2450" h="2112">
                  <a:moveTo>
                    <a:pt x="173" y="18"/>
                  </a:moveTo>
                  <a:lnTo>
                    <a:pt x="135" y="0"/>
                  </a:lnTo>
                  <a:lnTo>
                    <a:pt x="85" y="18"/>
                  </a:lnTo>
                  <a:lnTo>
                    <a:pt x="27" y="66"/>
                  </a:lnTo>
                  <a:lnTo>
                    <a:pt x="0" y="128"/>
                  </a:lnTo>
                  <a:lnTo>
                    <a:pt x="8" y="187"/>
                  </a:lnTo>
                  <a:lnTo>
                    <a:pt x="56" y="241"/>
                  </a:lnTo>
                  <a:lnTo>
                    <a:pt x="85" y="261"/>
                  </a:lnTo>
                  <a:lnTo>
                    <a:pt x="104" y="474"/>
                  </a:lnTo>
                  <a:lnTo>
                    <a:pt x="135" y="734"/>
                  </a:lnTo>
                  <a:lnTo>
                    <a:pt x="173" y="868"/>
                  </a:lnTo>
                  <a:lnTo>
                    <a:pt x="246" y="1091"/>
                  </a:lnTo>
                  <a:lnTo>
                    <a:pt x="392" y="1405"/>
                  </a:lnTo>
                  <a:lnTo>
                    <a:pt x="599" y="1861"/>
                  </a:lnTo>
                  <a:lnTo>
                    <a:pt x="756" y="2036"/>
                  </a:lnTo>
                  <a:lnTo>
                    <a:pt x="869" y="2100"/>
                  </a:lnTo>
                  <a:lnTo>
                    <a:pt x="975" y="2112"/>
                  </a:lnTo>
                  <a:lnTo>
                    <a:pt x="1157" y="2100"/>
                  </a:lnTo>
                  <a:lnTo>
                    <a:pt x="1403" y="1988"/>
                  </a:lnTo>
                  <a:lnTo>
                    <a:pt x="1595" y="1877"/>
                  </a:lnTo>
                  <a:lnTo>
                    <a:pt x="1837" y="1739"/>
                  </a:lnTo>
                  <a:lnTo>
                    <a:pt x="2020" y="1575"/>
                  </a:lnTo>
                  <a:lnTo>
                    <a:pt x="2142" y="1440"/>
                  </a:lnTo>
                  <a:lnTo>
                    <a:pt x="2294" y="1216"/>
                  </a:lnTo>
                  <a:lnTo>
                    <a:pt x="2450" y="906"/>
                  </a:lnTo>
                  <a:lnTo>
                    <a:pt x="2440" y="858"/>
                  </a:lnTo>
                  <a:lnTo>
                    <a:pt x="2421" y="858"/>
                  </a:lnTo>
                  <a:lnTo>
                    <a:pt x="2352" y="968"/>
                  </a:lnTo>
                  <a:lnTo>
                    <a:pt x="2229" y="1206"/>
                  </a:lnTo>
                  <a:lnTo>
                    <a:pt x="2094" y="1405"/>
                  </a:lnTo>
                  <a:lnTo>
                    <a:pt x="1932" y="1575"/>
                  </a:lnTo>
                  <a:lnTo>
                    <a:pt x="1797" y="1702"/>
                  </a:lnTo>
                  <a:lnTo>
                    <a:pt x="1636" y="1801"/>
                  </a:lnTo>
                  <a:lnTo>
                    <a:pt x="1389" y="1924"/>
                  </a:lnTo>
                  <a:lnTo>
                    <a:pt x="1195" y="2000"/>
                  </a:lnTo>
                  <a:lnTo>
                    <a:pt x="1025" y="2036"/>
                  </a:lnTo>
                  <a:lnTo>
                    <a:pt x="910" y="2021"/>
                  </a:lnTo>
                  <a:lnTo>
                    <a:pt x="804" y="1988"/>
                  </a:lnTo>
                  <a:lnTo>
                    <a:pt x="725" y="1924"/>
                  </a:lnTo>
                  <a:lnTo>
                    <a:pt x="614" y="1763"/>
                  </a:lnTo>
                  <a:lnTo>
                    <a:pt x="535" y="1604"/>
                  </a:lnTo>
                  <a:lnTo>
                    <a:pt x="297" y="1071"/>
                  </a:lnTo>
                  <a:lnTo>
                    <a:pt x="222" y="858"/>
                  </a:lnTo>
                  <a:lnTo>
                    <a:pt x="173" y="659"/>
                  </a:lnTo>
                  <a:lnTo>
                    <a:pt x="143" y="412"/>
                  </a:lnTo>
                  <a:lnTo>
                    <a:pt x="154" y="261"/>
                  </a:lnTo>
                  <a:lnTo>
                    <a:pt x="190" y="52"/>
                  </a:lnTo>
                  <a:lnTo>
                    <a:pt x="173" y="18"/>
                  </a:lnTo>
                  <a:close/>
                </a:path>
              </a:pathLst>
            </a:custGeom>
            <a:solidFill>
              <a:srgbClr val="000000"/>
            </a:solidFill>
            <a:ln w="0">
              <a:solidFill>
                <a:srgbClr val="000000"/>
              </a:solidFill>
              <a:prstDash val="solid"/>
              <a:round/>
              <a:headEnd/>
              <a:tailEnd/>
            </a:ln>
          </p:spPr>
          <p:txBody>
            <a:bodyPr/>
            <a:lstStyle/>
            <a:p>
              <a:endParaRPr lang="en-GB"/>
            </a:p>
          </p:txBody>
        </p:sp>
        <p:sp>
          <p:nvSpPr>
            <p:cNvPr id="305181" name="Freeform 29"/>
            <p:cNvSpPr>
              <a:spLocks/>
            </p:cNvSpPr>
            <p:nvPr/>
          </p:nvSpPr>
          <p:spPr bwMode="auto">
            <a:xfrm>
              <a:off x="3262" y="2636"/>
              <a:ext cx="80" cy="164"/>
            </a:xfrm>
            <a:custGeom>
              <a:avLst/>
              <a:gdLst/>
              <a:ahLst/>
              <a:cxnLst>
                <a:cxn ang="0">
                  <a:pos x="250" y="66"/>
                </a:cxn>
                <a:cxn ang="0">
                  <a:pos x="333" y="115"/>
                </a:cxn>
                <a:cxn ang="0">
                  <a:pos x="372" y="187"/>
                </a:cxn>
                <a:cxn ang="0">
                  <a:pos x="412" y="376"/>
                </a:cxn>
                <a:cxn ang="0">
                  <a:pos x="401" y="435"/>
                </a:cxn>
                <a:cxn ang="0">
                  <a:pos x="349" y="522"/>
                </a:cxn>
                <a:cxn ang="0">
                  <a:pos x="0" y="983"/>
                </a:cxn>
                <a:cxn ang="0">
                  <a:pos x="114" y="906"/>
                </a:cxn>
                <a:cxn ang="0">
                  <a:pos x="207" y="823"/>
                </a:cxn>
                <a:cxn ang="0">
                  <a:pos x="363" y="649"/>
                </a:cxn>
                <a:cxn ang="0">
                  <a:pos x="442" y="537"/>
                </a:cxn>
                <a:cxn ang="0">
                  <a:pos x="479" y="423"/>
                </a:cxn>
                <a:cxn ang="0">
                  <a:pos x="479" y="322"/>
                </a:cxn>
                <a:cxn ang="0">
                  <a:pos x="450" y="198"/>
                </a:cxn>
                <a:cxn ang="0">
                  <a:pos x="401" y="87"/>
                </a:cxn>
                <a:cxn ang="0">
                  <a:pos x="353" y="38"/>
                </a:cxn>
                <a:cxn ang="0">
                  <a:pos x="274" y="0"/>
                </a:cxn>
                <a:cxn ang="0">
                  <a:pos x="250" y="66"/>
                </a:cxn>
              </a:cxnLst>
              <a:rect l="0" t="0" r="r" b="b"/>
              <a:pathLst>
                <a:path w="479" h="983">
                  <a:moveTo>
                    <a:pt x="250" y="66"/>
                  </a:moveTo>
                  <a:lnTo>
                    <a:pt x="333" y="115"/>
                  </a:lnTo>
                  <a:lnTo>
                    <a:pt x="372" y="187"/>
                  </a:lnTo>
                  <a:lnTo>
                    <a:pt x="412" y="376"/>
                  </a:lnTo>
                  <a:lnTo>
                    <a:pt x="401" y="435"/>
                  </a:lnTo>
                  <a:lnTo>
                    <a:pt x="349" y="522"/>
                  </a:lnTo>
                  <a:lnTo>
                    <a:pt x="0" y="983"/>
                  </a:lnTo>
                  <a:lnTo>
                    <a:pt x="114" y="906"/>
                  </a:lnTo>
                  <a:lnTo>
                    <a:pt x="207" y="823"/>
                  </a:lnTo>
                  <a:lnTo>
                    <a:pt x="363" y="649"/>
                  </a:lnTo>
                  <a:lnTo>
                    <a:pt x="442" y="537"/>
                  </a:lnTo>
                  <a:lnTo>
                    <a:pt x="479" y="423"/>
                  </a:lnTo>
                  <a:lnTo>
                    <a:pt x="479" y="322"/>
                  </a:lnTo>
                  <a:lnTo>
                    <a:pt x="450" y="198"/>
                  </a:lnTo>
                  <a:lnTo>
                    <a:pt x="401" y="87"/>
                  </a:lnTo>
                  <a:lnTo>
                    <a:pt x="353" y="38"/>
                  </a:lnTo>
                  <a:lnTo>
                    <a:pt x="274" y="0"/>
                  </a:lnTo>
                  <a:lnTo>
                    <a:pt x="250" y="66"/>
                  </a:lnTo>
                  <a:close/>
                </a:path>
              </a:pathLst>
            </a:custGeom>
            <a:solidFill>
              <a:srgbClr val="000000"/>
            </a:solidFill>
            <a:ln w="0">
              <a:solidFill>
                <a:srgbClr val="000000"/>
              </a:solidFill>
              <a:prstDash val="solid"/>
              <a:round/>
              <a:headEnd/>
              <a:tailEnd/>
            </a:ln>
          </p:spPr>
          <p:txBody>
            <a:bodyPr/>
            <a:lstStyle/>
            <a:p>
              <a:endParaRPr lang="en-GB"/>
            </a:p>
          </p:txBody>
        </p:sp>
        <p:sp>
          <p:nvSpPr>
            <p:cNvPr id="305182" name="Freeform 30"/>
            <p:cNvSpPr>
              <a:spLocks/>
            </p:cNvSpPr>
            <p:nvPr/>
          </p:nvSpPr>
          <p:spPr bwMode="auto">
            <a:xfrm>
              <a:off x="3263" y="2680"/>
              <a:ext cx="71" cy="84"/>
            </a:xfrm>
            <a:custGeom>
              <a:avLst/>
              <a:gdLst/>
              <a:ahLst/>
              <a:cxnLst>
                <a:cxn ang="0">
                  <a:pos x="136" y="473"/>
                </a:cxn>
                <a:cxn ang="0">
                  <a:pos x="267" y="140"/>
                </a:cxn>
                <a:cxn ang="0">
                  <a:pos x="424" y="53"/>
                </a:cxn>
                <a:cxn ang="0">
                  <a:pos x="405" y="0"/>
                </a:cxn>
                <a:cxn ang="0">
                  <a:pos x="243" y="78"/>
                </a:cxn>
                <a:cxn ang="0">
                  <a:pos x="127" y="140"/>
                </a:cxn>
                <a:cxn ang="0">
                  <a:pos x="77" y="205"/>
                </a:cxn>
                <a:cxn ang="0">
                  <a:pos x="23" y="324"/>
                </a:cxn>
                <a:cxn ang="0">
                  <a:pos x="0" y="460"/>
                </a:cxn>
                <a:cxn ang="0">
                  <a:pos x="23" y="507"/>
                </a:cxn>
                <a:cxn ang="0">
                  <a:pos x="62" y="507"/>
                </a:cxn>
                <a:cxn ang="0">
                  <a:pos x="127" y="483"/>
                </a:cxn>
                <a:cxn ang="0">
                  <a:pos x="136" y="473"/>
                </a:cxn>
              </a:cxnLst>
              <a:rect l="0" t="0" r="r" b="b"/>
              <a:pathLst>
                <a:path w="424" h="507">
                  <a:moveTo>
                    <a:pt x="136" y="473"/>
                  </a:moveTo>
                  <a:lnTo>
                    <a:pt x="267" y="140"/>
                  </a:lnTo>
                  <a:lnTo>
                    <a:pt x="424" y="53"/>
                  </a:lnTo>
                  <a:lnTo>
                    <a:pt x="405" y="0"/>
                  </a:lnTo>
                  <a:lnTo>
                    <a:pt x="243" y="78"/>
                  </a:lnTo>
                  <a:lnTo>
                    <a:pt x="127" y="140"/>
                  </a:lnTo>
                  <a:lnTo>
                    <a:pt x="77" y="205"/>
                  </a:lnTo>
                  <a:lnTo>
                    <a:pt x="23" y="324"/>
                  </a:lnTo>
                  <a:lnTo>
                    <a:pt x="0" y="460"/>
                  </a:lnTo>
                  <a:lnTo>
                    <a:pt x="23" y="507"/>
                  </a:lnTo>
                  <a:lnTo>
                    <a:pt x="62" y="507"/>
                  </a:lnTo>
                  <a:lnTo>
                    <a:pt x="127" y="483"/>
                  </a:lnTo>
                  <a:lnTo>
                    <a:pt x="136" y="473"/>
                  </a:lnTo>
                  <a:close/>
                </a:path>
              </a:pathLst>
            </a:custGeom>
            <a:solidFill>
              <a:srgbClr val="000000"/>
            </a:solidFill>
            <a:ln w="0">
              <a:solidFill>
                <a:srgbClr val="000000"/>
              </a:solidFill>
              <a:prstDash val="solid"/>
              <a:round/>
              <a:headEnd/>
              <a:tailEnd/>
            </a:ln>
          </p:spPr>
          <p:txBody>
            <a:bodyPr/>
            <a:lstStyle/>
            <a:p>
              <a:endParaRPr lang="en-GB"/>
            </a:p>
          </p:txBody>
        </p:sp>
        <p:sp>
          <p:nvSpPr>
            <p:cNvPr id="305183" name="Freeform 31"/>
            <p:cNvSpPr>
              <a:spLocks/>
            </p:cNvSpPr>
            <p:nvPr/>
          </p:nvSpPr>
          <p:spPr bwMode="auto">
            <a:xfrm>
              <a:off x="3168" y="2434"/>
              <a:ext cx="149" cy="232"/>
            </a:xfrm>
            <a:custGeom>
              <a:avLst/>
              <a:gdLst/>
              <a:ahLst/>
              <a:cxnLst>
                <a:cxn ang="0">
                  <a:pos x="95" y="298"/>
                </a:cxn>
                <a:cxn ang="0">
                  <a:pos x="21" y="274"/>
                </a:cxn>
                <a:cxn ang="0">
                  <a:pos x="0" y="237"/>
                </a:cxn>
                <a:cxn ang="0">
                  <a:pos x="9" y="198"/>
                </a:cxn>
                <a:cxn ang="0">
                  <a:pos x="95" y="135"/>
                </a:cxn>
                <a:cxn ang="0">
                  <a:pos x="230" y="61"/>
                </a:cxn>
                <a:cxn ang="0">
                  <a:pos x="362" y="21"/>
                </a:cxn>
                <a:cxn ang="0">
                  <a:pos x="553" y="0"/>
                </a:cxn>
                <a:cxn ang="0">
                  <a:pos x="670" y="21"/>
                </a:cxn>
                <a:cxn ang="0">
                  <a:pos x="740" y="72"/>
                </a:cxn>
                <a:cxn ang="0">
                  <a:pos x="767" y="148"/>
                </a:cxn>
                <a:cxn ang="0">
                  <a:pos x="759" y="222"/>
                </a:cxn>
                <a:cxn ang="0">
                  <a:pos x="723" y="309"/>
                </a:cxn>
                <a:cxn ang="0">
                  <a:pos x="693" y="382"/>
                </a:cxn>
                <a:cxn ang="0">
                  <a:pos x="680" y="444"/>
                </a:cxn>
                <a:cxn ang="0">
                  <a:pos x="709" y="504"/>
                </a:cxn>
                <a:cxn ang="0">
                  <a:pos x="773" y="619"/>
                </a:cxn>
                <a:cxn ang="0">
                  <a:pos x="826" y="730"/>
                </a:cxn>
                <a:cxn ang="0">
                  <a:pos x="874" y="867"/>
                </a:cxn>
                <a:cxn ang="0">
                  <a:pos x="880" y="990"/>
                </a:cxn>
                <a:cxn ang="0">
                  <a:pos x="894" y="1128"/>
                </a:cxn>
                <a:cxn ang="0">
                  <a:pos x="855" y="1240"/>
                </a:cxn>
                <a:cxn ang="0">
                  <a:pos x="807" y="1327"/>
                </a:cxn>
                <a:cxn ang="0">
                  <a:pos x="729" y="1390"/>
                </a:cxn>
                <a:cxn ang="0">
                  <a:pos x="635" y="1390"/>
                </a:cxn>
                <a:cxn ang="0">
                  <a:pos x="596" y="1327"/>
                </a:cxn>
                <a:cxn ang="0">
                  <a:pos x="527" y="1114"/>
                </a:cxn>
                <a:cxn ang="0">
                  <a:pos x="499" y="943"/>
                </a:cxn>
                <a:cxn ang="0">
                  <a:pos x="460" y="780"/>
                </a:cxn>
                <a:cxn ang="0">
                  <a:pos x="383" y="619"/>
                </a:cxn>
                <a:cxn ang="0">
                  <a:pos x="309" y="558"/>
                </a:cxn>
                <a:cxn ang="0">
                  <a:pos x="222" y="523"/>
                </a:cxn>
                <a:cxn ang="0">
                  <a:pos x="136" y="504"/>
                </a:cxn>
                <a:cxn ang="0">
                  <a:pos x="107" y="480"/>
                </a:cxn>
                <a:cxn ang="0">
                  <a:pos x="118" y="444"/>
                </a:cxn>
                <a:cxn ang="0">
                  <a:pos x="143" y="368"/>
                </a:cxn>
                <a:cxn ang="0">
                  <a:pos x="143" y="337"/>
                </a:cxn>
                <a:cxn ang="0">
                  <a:pos x="124" y="309"/>
                </a:cxn>
                <a:cxn ang="0">
                  <a:pos x="95" y="298"/>
                </a:cxn>
              </a:cxnLst>
              <a:rect l="0" t="0" r="r" b="b"/>
              <a:pathLst>
                <a:path w="894" h="1390">
                  <a:moveTo>
                    <a:pt x="95" y="298"/>
                  </a:moveTo>
                  <a:lnTo>
                    <a:pt x="21" y="274"/>
                  </a:lnTo>
                  <a:lnTo>
                    <a:pt x="0" y="237"/>
                  </a:lnTo>
                  <a:lnTo>
                    <a:pt x="9" y="198"/>
                  </a:lnTo>
                  <a:lnTo>
                    <a:pt x="95" y="135"/>
                  </a:lnTo>
                  <a:lnTo>
                    <a:pt x="230" y="61"/>
                  </a:lnTo>
                  <a:lnTo>
                    <a:pt x="362" y="21"/>
                  </a:lnTo>
                  <a:lnTo>
                    <a:pt x="553" y="0"/>
                  </a:lnTo>
                  <a:lnTo>
                    <a:pt x="670" y="21"/>
                  </a:lnTo>
                  <a:lnTo>
                    <a:pt x="740" y="72"/>
                  </a:lnTo>
                  <a:lnTo>
                    <a:pt x="767" y="148"/>
                  </a:lnTo>
                  <a:lnTo>
                    <a:pt x="759" y="222"/>
                  </a:lnTo>
                  <a:lnTo>
                    <a:pt x="723" y="309"/>
                  </a:lnTo>
                  <a:lnTo>
                    <a:pt x="693" y="382"/>
                  </a:lnTo>
                  <a:lnTo>
                    <a:pt x="680" y="444"/>
                  </a:lnTo>
                  <a:lnTo>
                    <a:pt x="709" y="504"/>
                  </a:lnTo>
                  <a:lnTo>
                    <a:pt x="773" y="619"/>
                  </a:lnTo>
                  <a:lnTo>
                    <a:pt x="826" y="730"/>
                  </a:lnTo>
                  <a:lnTo>
                    <a:pt x="874" y="867"/>
                  </a:lnTo>
                  <a:lnTo>
                    <a:pt x="880" y="990"/>
                  </a:lnTo>
                  <a:lnTo>
                    <a:pt x="894" y="1128"/>
                  </a:lnTo>
                  <a:lnTo>
                    <a:pt x="855" y="1240"/>
                  </a:lnTo>
                  <a:lnTo>
                    <a:pt x="807" y="1327"/>
                  </a:lnTo>
                  <a:lnTo>
                    <a:pt x="729" y="1390"/>
                  </a:lnTo>
                  <a:lnTo>
                    <a:pt x="635" y="1390"/>
                  </a:lnTo>
                  <a:lnTo>
                    <a:pt x="596" y="1327"/>
                  </a:lnTo>
                  <a:lnTo>
                    <a:pt x="527" y="1114"/>
                  </a:lnTo>
                  <a:lnTo>
                    <a:pt x="499" y="943"/>
                  </a:lnTo>
                  <a:lnTo>
                    <a:pt x="460" y="780"/>
                  </a:lnTo>
                  <a:lnTo>
                    <a:pt x="383" y="619"/>
                  </a:lnTo>
                  <a:lnTo>
                    <a:pt x="309" y="558"/>
                  </a:lnTo>
                  <a:lnTo>
                    <a:pt x="222" y="523"/>
                  </a:lnTo>
                  <a:lnTo>
                    <a:pt x="136" y="504"/>
                  </a:lnTo>
                  <a:lnTo>
                    <a:pt x="107" y="480"/>
                  </a:lnTo>
                  <a:lnTo>
                    <a:pt x="118" y="444"/>
                  </a:lnTo>
                  <a:lnTo>
                    <a:pt x="143" y="368"/>
                  </a:lnTo>
                  <a:lnTo>
                    <a:pt x="143" y="337"/>
                  </a:lnTo>
                  <a:lnTo>
                    <a:pt x="124" y="309"/>
                  </a:lnTo>
                  <a:lnTo>
                    <a:pt x="95" y="298"/>
                  </a:lnTo>
                  <a:close/>
                </a:path>
              </a:pathLst>
            </a:custGeom>
            <a:solidFill>
              <a:srgbClr val="000000"/>
            </a:solidFill>
            <a:ln w="0">
              <a:solidFill>
                <a:srgbClr val="000000"/>
              </a:solidFill>
              <a:prstDash val="solid"/>
              <a:round/>
              <a:headEnd/>
              <a:tailEnd/>
            </a:ln>
          </p:spPr>
          <p:txBody>
            <a:bodyPr/>
            <a:lstStyle/>
            <a:p>
              <a:endParaRPr lang="en-GB"/>
            </a:p>
          </p:txBody>
        </p:sp>
        <p:sp>
          <p:nvSpPr>
            <p:cNvPr id="305184" name="Freeform 32"/>
            <p:cNvSpPr>
              <a:spLocks/>
            </p:cNvSpPr>
            <p:nvPr/>
          </p:nvSpPr>
          <p:spPr bwMode="auto">
            <a:xfrm>
              <a:off x="2176" y="2280"/>
              <a:ext cx="573" cy="781"/>
            </a:xfrm>
            <a:custGeom>
              <a:avLst/>
              <a:gdLst/>
              <a:ahLst/>
              <a:cxnLst>
                <a:cxn ang="0">
                  <a:pos x="2027" y="4496"/>
                </a:cxn>
                <a:cxn ang="0">
                  <a:pos x="1575" y="3570"/>
                </a:cxn>
                <a:cxn ang="0">
                  <a:pos x="1195" y="2876"/>
                </a:cxn>
                <a:cxn ang="0">
                  <a:pos x="824" y="2299"/>
                </a:cxn>
                <a:cxn ang="0">
                  <a:pos x="1218" y="1747"/>
                </a:cxn>
                <a:cxn ang="0">
                  <a:pos x="1966" y="835"/>
                </a:cxn>
                <a:cxn ang="0">
                  <a:pos x="2425" y="385"/>
                </a:cxn>
                <a:cxn ang="0">
                  <a:pos x="2686" y="152"/>
                </a:cxn>
                <a:cxn ang="0">
                  <a:pos x="2830" y="894"/>
                </a:cxn>
                <a:cxn ang="0">
                  <a:pos x="3018" y="1549"/>
                </a:cxn>
                <a:cxn ang="0">
                  <a:pos x="3261" y="2100"/>
                </a:cxn>
                <a:cxn ang="0">
                  <a:pos x="3382" y="2425"/>
                </a:cxn>
                <a:cxn ang="0">
                  <a:pos x="2913" y="3028"/>
                </a:cxn>
                <a:cxn ang="0">
                  <a:pos x="2900" y="3093"/>
                </a:cxn>
                <a:cxn ang="0">
                  <a:pos x="2924" y="3104"/>
                </a:cxn>
                <a:cxn ang="0">
                  <a:pos x="3007" y="2983"/>
                </a:cxn>
                <a:cxn ang="0">
                  <a:pos x="3236" y="2687"/>
                </a:cxn>
                <a:cxn ang="0">
                  <a:pos x="3438" y="2441"/>
                </a:cxn>
                <a:cxn ang="0">
                  <a:pos x="3236" y="1914"/>
                </a:cxn>
                <a:cxn ang="0">
                  <a:pos x="3055" y="1484"/>
                </a:cxn>
                <a:cxn ang="0">
                  <a:pos x="2924" y="1035"/>
                </a:cxn>
                <a:cxn ang="0">
                  <a:pos x="2817" y="588"/>
                </a:cxn>
                <a:cxn ang="0">
                  <a:pos x="2747" y="152"/>
                </a:cxn>
                <a:cxn ang="0">
                  <a:pos x="2712" y="0"/>
                </a:cxn>
                <a:cxn ang="0">
                  <a:pos x="2362" y="355"/>
                </a:cxn>
                <a:cxn ang="0">
                  <a:pos x="2043" y="695"/>
                </a:cxn>
                <a:cxn ang="0">
                  <a:pos x="1781" y="975"/>
                </a:cxn>
                <a:cxn ang="0">
                  <a:pos x="1481" y="1345"/>
                </a:cxn>
                <a:cxn ang="0">
                  <a:pos x="1184" y="1697"/>
                </a:cxn>
                <a:cxn ang="0">
                  <a:pos x="956" y="1994"/>
                </a:cxn>
                <a:cxn ang="0">
                  <a:pos x="764" y="2299"/>
                </a:cxn>
                <a:cxn ang="0">
                  <a:pos x="1014" y="2687"/>
                </a:cxn>
                <a:cxn ang="0">
                  <a:pos x="1218" y="3028"/>
                </a:cxn>
                <a:cxn ang="0">
                  <a:pos x="1381" y="3339"/>
                </a:cxn>
                <a:cxn ang="0">
                  <a:pos x="1613" y="3755"/>
                </a:cxn>
                <a:cxn ang="0">
                  <a:pos x="1804" y="4143"/>
                </a:cxn>
                <a:cxn ang="0">
                  <a:pos x="1922" y="4404"/>
                </a:cxn>
                <a:cxn ang="0">
                  <a:pos x="1958" y="4496"/>
                </a:cxn>
                <a:cxn ang="0">
                  <a:pos x="1816" y="4496"/>
                </a:cxn>
                <a:cxn ang="0">
                  <a:pos x="1686" y="4545"/>
                </a:cxn>
                <a:cxn ang="0">
                  <a:pos x="1613" y="4593"/>
                </a:cxn>
                <a:cxn ang="0">
                  <a:pos x="1263" y="4095"/>
                </a:cxn>
                <a:cxn ang="0">
                  <a:pos x="906" y="3584"/>
                </a:cxn>
                <a:cxn ang="0">
                  <a:pos x="587" y="3196"/>
                </a:cxn>
                <a:cxn ang="0">
                  <a:pos x="372" y="2964"/>
                </a:cxn>
                <a:cxn ang="0">
                  <a:pos x="82" y="2737"/>
                </a:cxn>
                <a:cxn ang="0">
                  <a:pos x="189" y="2580"/>
                </a:cxn>
                <a:cxn ang="0">
                  <a:pos x="167" y="2548"/>
                </a:cxn>
                <a:cxn ang="0">
                  <a:pos x="0" y="2746"/>
                </a:cxn>
                <a:cxn ang="0">
                  <a:pos x="189" y="2920"/>
                </a:cxn>
                <a:cxn ang="0">
                  <a:pos x="380" y="3093"/>
                </a:cxn>
                <a:cxn ang="0">
                  <a:pos x="587" y="3308"/>
                </a:cxn>
                <a:cxn ang="0">
                  <a:pos x="848" y="3633"/>
                </a:cxn>
                <a:cxn ang="0">
                  <a:pos x="1073" y="3954"/>
                </a:cxn>
                <a:cxn ang="0">
                  <a:pos x="1313" y="4293"/>
                </a:cxn>
                <a:cxn ang="0">
                  <a:pos x="1488" y="4558"/>
                </a:cxn>
                <a:cxn ang="0">
                  <a:pos x="1551" y="4685"/>
                </a:cxn>
                <a:cxn ang="0">
                  <a:pos x="1697" y="4593"/>
                </a:cxn>
                <a:cxn ang="0">
                  <a:pos x="1853" y="4545"/>
                </a:cxn>
                <a:cxn ang="0">
                  <a:pos x="1966" y="4530"/>
                </a:cxn>
                <a:cxn ang="0">
                  <a:pos x="2015" y="4530"/>
                </a:cxn>
                <a:cxn ang="0">
                  <a:pos x="2027" y="4496"/>
                </a:cxn>
              </a:cxnLst>
              <a:rect l="0" t="0" r="r" b="b"/>
              <a:pathLst>
                <a:path w="3438" h="4685">
                  <a:moveTo>
                    <a:pt x="2027" y="4496"/>
                  </a:moveTo>
                  <a:lnTo>
                    <a:pt x="1575" y="3570"/>
                  </a:lnTo>
                  <a:lnTo>
                    <a:pt x="1195" y="2876"/>
                  </a:lnTo>
                  <a:lnTo>
                    <a:pt x="824" y="2299"/>
                  </a:lnTo>
                  <a:lnTo>
                    <a:pt x="1218" y="1747"/>
                  </a:lnTo>
                  <a:lnTo>
                    <a:pt x="1966" y="835"/>
                  </a:lnTo>
                  <a:lnTo>
                    <a:pt x="2425" y="385"/>
                  </a:lnTo>
                  <a:lnTo>
                    <a:pt x="2686" y="152"/>
                  </a:lnTo>
                  <a:lnTo>
                    <a:pt x="2830" y="894"/>
                  </a:lnTo>
                  <a:lnTo>
                    <a:pt x="3018" y="1549"/>
                  </a:lnTo>
                  <a:lnTo>
                    <a:pt x="3261" y="2100"/>
                  </a:lnTo>
                  <a:lnTo>
                    <a:pt x="3382" y="2425"/>
                  </a:lnTo>
                  <a:lnTo>
                    <a:pt x="2913" y="3028"/>
                  </a:lnTo>
                  <a:lnTo>
                    <a:pt x="2900" y="3093"/>
                  </a:lnTo>
                  <a:lnTo>
                    <a:pt x="2924" y="3104"/>
                  </a:lnTo>
                  <a:lnTo>
                    <a:pt x="3007" y="2983"/>
                  </a:lnTo>
                  <a:lnTo>
                    <a:pt x="3236" y="2687"/>
                  </a:lnTo>
                  <a:lnTo>
                    <a:pt x="3438" y="2441"/>
                  </a:lnTo>
                  <a:lnTo>
                    <a:pt x="3236" y="1914"/>
                  </a:lnTo>
                  <a:lnTo>
                    <a:pt x="3055" y="1484"/>
                  </a:lnTo>
                  <a:lnTo>
                    <a:pt x="2924" y="1035"/>
                  </a:lnTo>
                  <a:lnTo>
                    <a:pt x="2817" y="588"/>
                  </a:lnTo>
                  <a:lnTo>
                    <a:pt x="2747" y="152"/>
                  </a:lnTo>
                  <a:lnTo>
                    <a:pt x="2712" y="0"/>
                  </a:lnTo>
                  <a:lnTo>
                    <a:pt x="2362" y="355"/>
                  </a:lnTo>
                  <a:lnTo>
                    <a:pt x="2043" y="695"/>
                  </a:lnTo>
                  <a:lnTo>
                    <a:pt x="1781" y="975"/>
                  </a:lnTo>
                  <a:lnTo>
                    <a:pt x="1481" y="1345"/>
                  </a:lnTo>
                  <a:lnTo>
                    <a:pt x="1184" y="1697"/>
                  </a:lnTo>
                  <a:lnTo>
                    <a:pt x="956" y="1994"/>
                  </a:lnTo>
                  <a:lnTo>
                    <a:pt x="764" y="2299"/>
                  </a:lnTo>
                  <a:lnTo>
                    <a:pt x="1014" y="2687"/>
                  </a:lnTo>
                  <a:lnTo>
                    <a:pt x="1218" y="3028"/>
                  </a:lnTo>
                  <a:lnTo>
                    <a:pt x="1381" y="3339"/>
                  </a:lnTo>
                  <a:lnTo>
                    <a:pt x="1613" y="3755"/>
                  </a:lnTo>
                  <a:lnTo>
                    <a:pt x="1804" y="4143"/>
                  </a:lnTo>
                  <a:lnTo>
                    <a:pt x="1922" y="4404"/>
                  </a:lnTo>
                  <a:lnTo>
                    <a:pt x="1958" y="4496"/>
                  </a:lnTo>
                  <a:lnTo>
                    <a:pt x="1816" y="4496"/>
                  </a:lnTo>
                  <a:lnTo>
                    <a:pt x="1686" y="4545"/>
                  </a:lnTo>
                  <a:lnTo>
                    <a:pt x="1613" y="4593"/>
                  </a:lnTo>
                  <a:lnTo>
                    <a:pt x="1263" y="4095"/>
                  </a:lnTo>
                  <a:lnTo>
                    <a:pt x="906" y="3584"/>
                  </a:lnTo>
                  <a:lnTo>
                    <a:pt x="587" y="3196"/>
                  </a:lnTo>
                  <a:lnTo>
                    <a:pt x="372" y="2964"/>
                  </a:lnTo>
                  <a:lnTo>
                    <a:pt x="82" y="2737"/>
                  </a:lnTo>
                  <a:lnTo>
                    <a:pt x="189" y="2580"/>
                  </a:lnTo>
                  <a:lnTo>
                    <a:pt x="167" y="2548"/>
                  </a:lnTo>
                  <a:lnTo>
                    <a:pt x="0" y="2746"/>
                  </a:lnTo>
                  <a:lnTo>
                    <a:pt x="189" y="2920"/>
                  </a:lnTo>
                  <a:lnTo>
                    <a:pt x="380" y="3093"/>
                  </a:lnTo>
                  <a:lnTo>
                    <a:pt x="587" y="3308"/>
                  </a:lnTo>
                  <a:lnTo>
                    <a:pt x="848" y="3633"/>
                  </a:lnTo>
                  <a:lnTo>
                    <a:pt x="1073" y="3954"/>
                  </a:lnTo>
                  <a:lnTo>
                    <a:pt x="1313" y="4293"/>
                  </a:lnTo>
                  <a:lnTo>
                    <a:pt x="1488" y="4558"/>
                  </a:lnTo>
                  <a:lnTo>
                    <a:pt x="1551" y="4685"/>
                  </a:lnTo>
                  <a:lnTo>
                    <a:pt x="1697" y="4593"/>
                  </a:lnTo>
                  <a:lnTo>
                    <a:pt x="1853" y="4545"/>
                  </a:lnTo>
                  <a:lnTo>
                    <a:pt x="1966" y="4530"/>
                  </a:lnTo>
                  <a:lnTo>
                    <a:pt x="2015" y="4530"/>
                  </a:lnTo>
                  <a:lnTo>
                    <a:pt x="2027" y="4496"/>
                  </a:lnTo>
                  <a:close/>
                </a:path>
              </a:pathLst>
            </a:custGeom>
            <a:solidFill>
              <a:srgbClr val="000000"/>
            </a:solidFill>
            <a:ln w="0">
              <a:solidFill>
                <a:srgbClr val="000000"/>
              </a:solidFill>
              <a:prstDash val="solid"/>
              <a:round/>
              <a:headEnd/>
              <a:tailEnd/>
            </a:ln>
          </p:spPr>
          <p:txBody>
            <a:bodyPr/>
            <a:lstStyle/>
            <a:p>
              <a:endParaRPr lang="en-GB"/>
            </a:p>
          </p:txBody>
        </p:sp>
        <p:sp>
          <p:nvSpPr>
            <p:cNvPr id="305185" name="Freeform 33"/>
            <p:cNvSpPr>
              <a:spLocks/>
            </p:cNvSpPr>
            <p:nvPr/>
          </p:nvSpPr>
          <p:spPr bwMode="auto">
            <a:xfrm>
              <a:off x="2187" y="2368"/>
              <a:ext cx="251" cy="646"/>
            </a:xfrm>
            <a:custGeom>
              <a:avLst/>
              <a:gdLst/>
              <a:ahLst/>
              <a:cxnLst>
                <a:cxn ang="0">
                  <a:pos x="1495" y="3880"/>
                </a:cxn>
                <a:cxn ang="0">
                  <a:pos x="1219" y="3448"/>
                </a:cxn>
                <a:cxn ang="0">
                  <a:pos x="931" y="3046"/>
                </a:cxn>
                <a:cxn ang="0">
                  <a:pos x="659" y="2672"/>
                </a:cxn>
                <a:cxn ang="0">
                  <a:pos x="407" y="2411"/>
                </a:cxn>
                <a:cxn ang="0">
                  <a:pos x="218" y="2213"/>
                </a:cxn>
                <a:cxn ang="0">
                  <a:pos x="0" y="1995"/>
                </a:cxn>
                <a:cxn ang="0">
                  <a:pos x="218" y="1762"/>
                </a:cxn>
                <a:cxn ang="0">
                  <a:pos x="395" y="1514"/>
                </a:cxn>
                <a:cxn ang="0">
                  <a:pos x="597" y="1209"/>
                </a:cxn>
                <a:cxn ang="0">
                  <a:pos x="741" y="942"/>
                </a:cxn>
                <a:cxn ang="0">
                  <a:pos x="897" y="637"/>
                </a:cxn>
                <a:cxn ang="0">
                  <a:pos x="1016" y="322"/>
                </a:cxn>
                <a:cxn ang="0">
                  <a:pos x="1133" y="0"/>
                </a:cxn>
                <a:cxn ang="0">
                  <a:pos x="1303" y="123"/>
                </a:cxn>
                <a:cxn ang="0">
                  <a:pos x="1266" y="171"/>
                </a:cxn>
                <a:cxn ang="0">
                  <a:pos x="1147" y="93"/>
                </a:cxn>
                <a:cxn ang="0">
                  <a:pos x="1025" y="451"/>
                </a:cxn>
                <a:cxn ang="0">
                  <a:pos x="885" y="777"/>
                </a:cxn>
                <a:cxn ang="0">
                  <a:pos x="704" y="1114"/>
                </a:cxn>
                <a:cxn ang="0">
                  <a:pos x="540" y="1378"/>
                </a:cxn>
                <a:cxn ang="0">
                  <a:pos x="395" y="1624"/>
                </a:cxn>
                <a:cxn ang="0">
                  <a:pos x="252" y="1810"/>
                </a:cxn>
                <a:cxn ang="0">
                  <a:pos x="96" y="1976"/>
                </a:cxn>
                <a:cxn ang="0">
                  <a:pos x="322" y="2222"/>
                </a:cxn>
                <a:cxn ang="0">
                  <a:pos x="645" y="2569"/>
                </a:cxn>
                <a:cxn ang="0">
                  <a:pos x="885" y="2860"/>
                </a:cxn>
                <a:cxn ang="0">
                  <a:pos x="1147" y="3246"/>
                </a:cxn>
                <a:cxn ang="0">
                  <a:pos x="1363" y="3588"/>
                </a:cxn>
                <a:cxn ang="0">
                  <a:pos x="1504" y="3865"/>
                </a:cxn>
                <a:cxn ang="0">
                  <a:pos x="1495" y="3880"/>
                </a:cxn>
              </a:cxnLst>
              <a:rect l="0" t="0" r="r" b="b"/>
              <a:pathLst>
                <a:path w="1504" h="3880">
                  <a:moveTo>
                    <a:pt x="1495" y="3880"/>
                  </a:moveTo>
                  <a:lnTo>
                    <a:pt x="1219" y="3448"/>
                  </a:lnTo>
                  <a:lnTo>
                    <a:pt x="931" y="3046"/>
                  </a:lnTo>
                  <a:lnTo>
                    <a:pt x="659" y="2672"/>
                  </a:lnTo>
                  <a:lnTo>
                    <a:pt x="407" y="2411"/>
                  </a:lnTo>
                  <a:lnTo>
                    <a:pt x="218" y="2213"/>
                  </a:lnTo>
                  <a:lnTo>
                    <a:pt x="0" y="1995"/>
                  </a:lnTo>
                  <a:lnTo>
                    <a:pt x="218" y="1762"/>
                  </a:lnTo>
                  <a:lnTo>
                    <a:pt x="395" y="1514"/>
                  </a:lnTo>
                  <a:lnTo>
                    <a:pt x="597" y="1209"/>
                  </a:lnTo>
                  <a:lnTo>
                    <a:pt x="741" y="942"/>
                  </a:lnTo>
                  <a:lnTo>
                    <a:pt x="897" y="637"/>
                  </a:lnTo>
                  <a:lnTo>
                    <a:pt x="1016" y="322"/>
                  </a:lnTo>
                  <a:lnTo>
                    <a:pt x="1133" y="0"/>
                  </a:lnTo>
                  <a:lnTo>
                    <a:pt x="1303" y="123"/>
                  </a:lnTo>
                  <a:lnTo>
                    <a:pt x="1266" y="171"/>
                  </a:lnTo>
                  <a:lnTo>
                    <a:pt x="1147" y="93"/>
                  </a:lnTo>
                  <a:lnTo>
                    <a:pt x="1025" y="451"/>
                  </a:lnTo>
                  <a:lnTo>
                    <a:pt x="885" y="777"/>
                  </a:lnTo>
                  <a:lnTo>
                    <a:pt x="704" y="1114"/>
                  </a:lnTo>
                  <a:lnTo>
                    <a:pt x="540" y="1378"/>
                  </a:lnTo>
                  <a:lnTo>
                    <a:pt x="395" y="1624"/>
                  </a:lnTo>
                  <a:lnTo>
                    <a:pt x="252" y="1810"/>
                  </a:lnTo>
                  <a:lnTo>
                    <a:pt x="96" y="1976"/>
                  </a:lnTo>
                  <a:lnTo>
                    <a:pt x="322" y="2222"/>
                  </a:lnTo>
                  <a:lnTo>
                    <a:pt x="645" y="2569"/>
                  </a:lnTo>
                  <a:lnTo>
                    <a:pt x="885" y="2860"/>
                  </a:lnTo>
                  <a:lnTo>
                    <a:pt x="1147" y="3246"/>
                  </a:lnTo>
                  <a:lnTo>
                    <a:pt x="1363" y="3588"/>
                  </a:lnTo>
                  <a:lnTo>
                    <a:pt x="1504" y="3865"/>
                  </a:lnTo>
                  <a:lnTo>
                    <a:pt x="1495" y="3880"/>
                  </a:lnTo>
                  <a:close/>
                </a:path>
              </a:pathLst>
            </a:custGeom>
            <a:solidFill>
              <a:srgbClr val="000000"/>
            </a:solidFill>
            <a:ln w="0">
              <a:solidFill>
                <a:srgbClr val="000000"/>
              </a:solidFill>
              <a:prstDash val="solid"/>
              <a:round/>
              <a:headEnd/>
              <a:tailEnd/>
            </a:ln>
          </p:spPr>
          <p:txBody>
            <a:bodyPr/>
            <a:lstStyle/>
            <a:p>
              <a:endParaRPr lang="en-GB"/>
            </a:p>
          </p:txBody>
        </p:sp>
        <p:sp>
          <p:nvSpPr>
            <p:cNvPr id="305186" name="Freeform 34"/>
            <p:cNvSpPr>
              <a:spLocks/>
            </p:cNvSpPr>
            <p:nvPr/>
          </p:nvSpPr>
          <p:spPr bwMode="auto">
            <a:xfrm>
              <a:off x="2229" y="2321"/>
              <a:ext cx="239" cy="693"/>
            </a:xfrm>
            <a:custGeom>
              <a:avLst/>
              <a:gdLst/>
              <a:ahLst/>
              <a:cxnLst>
                <a:cxn ang="0">
                  <a:pos x="1276" y="4160"/>
                </a:cxn>
                <a:cxn ang="0">
                  <a:pos x="1038" y="3696"/>
                </a:cxn>
                <a:cxn ang="0">
                  <a:pos x="740" y="3171"/>
                </a:cxn>
                <a:cxn ang="0">
                  <a:pos x="322" y="2473"/>
                </a:cxn>
                <a:cxn ang="0">
                  <a:pos x="57" y="2074"/>
                </a:cxn>
                <a:cxn ang="0">
                  <a:pos x="345" y="1640"/>
                </a:cxn>
                <a:cxn ang="0">
                  <a:pos x="836" y="838"/>
                </a:cxn>
                <a:cxn ang="0">
                  <a:pos x="1263" y="141"/>
                </a:cxn>
                <a:cxn ang="0">
                  <a:pos x="1374" y="237"/>
                </a:cxn>
                <a:cxn ang="0">
                  <a:pos x="1432" y="154"/>
                </a:cxn>
                <a:cxn ang="0">
                  <a:pos x="1263" y="0"/>
                </a:cxn>
                <a:cxn ang="0">
                  <a:pos x="954" y="529"/>
                </a:cxn>
                <a:cxn ang="0">
                  <a:pos x="539" y="1240"/>
                </a:cxn>
                <a:cxn ang="0">
                  <a:pos x="251" y="1717"/>
                </a:cxn>
                <a:cxn ang="0">
                  <a:pos x="0" y="2090"/>
                </a:cxn>
                <a:cxn ang="0">
                  <a:pos x="264" y="2473"/>
                </a:cxn>
                <a:cxn ang="0">
                  <a:pos x="539" y="2894"/>
                </a:cxn>
                <a:cxn ang="0">
                  <a:pos x="773" y="3310"/>
                </a:cxn>
                <a:cxn ang="0">
                  <a:pos x="1014" y="3728"/>
                </a:cxn>
                <a:cxn ang="0">
                  <a:pos x="1276" y="4160"/>
                </a:cxn>
              </a:cxnLst>
              <a:rect l="0" t="0" r="r" b="b"/>
              <a:pathLst>
                <a:path w="1432" h="4160">
                  <a:moveTo>
                    <a:pt x="1276" y="4160"/>
                  </a:moveTo>
                  <a:lnTo>
                    <a:pt x="1038" y="3696"/>
                  </a:lnTo>
                  <a:lnTo>
                    <a:pt x="740" y="3171"/>
                  </a:lnTo>
                  <a:lnTo>
                    <a:pt x="322" y="2473"/>
                  </a:lnTo>
                  <a:lnTo>
                    <a:pt x="57" y="2074"/>
                  </a:lnTo>
                  <a:lnTo>
                    <a:pt x="345" y="1640"/>
                  </a:lnTo>
                  <a:lnTo>
                    <a:pt x="836" y="838"/>
                  </a:lnTo>
                  <a:lnTo>
                    <a:pt x="1263" y="141"/>
                  </a:lnTo>
                  <a:lnTo>
                    <a:pt x="1374" y="237"/>
                  </a:lnTo>
                  <a:lnTo>
                    <a:pt x="1432" y="154"/>
                  </a:lnTo>
                  <a:lnTo>
                    <a:pt x="1263" y="0"/>
                  </a:lnTo>
                  <a:lnTo>
                    <a:pt x="954" y="529"/>
                  </a:lnTo>
                  <a:lnTo>
                    <a:pt x="539" y="1240"/>
                  </a:lnTo>
                  <a:lnTo>
                    <a:pt x="251" y="1717"/>
                  </a:lnTo>
                  <a:lnTo>
                    <a:pt x="0" y="2090"/>
                  </a:lnTo>
                  <a:lnTo>
                    <a:pt x="264" y="2473"/>
                  </a:lnTo>
                  <a:lnTo>
                    <a:pt x="539" y="2894"/>
                  </a:lnTo>
                  <a:lnTo>
                    <a:pt x="773" y="3310"/>
                  </a:lnTo>
                  <a:lnTo>
                    <a:pt x="1014" y="3728"/>
                  </a:lnTo>
                  <a:lnTo>
                    <a:pt x="1276" y="4160"/>
                  </a:lnTo>
                  <a:close/>
                </a:path>
              </a:pathLst>
            </a:custGeom>
            <a:solidFill>
              <a:srgbClr val="000000"/>
            </a:solidFill>
            <a:ln w="0">
              <a:solidFill>
                <a:srgbClr val="000000"/>
              </a:solidFill>
              <a:prstDash val="solid"/>
              <a:round/>
              <a:headEnd/>
              <a:tailEnd/>
            </a:ln>
          </p:spPr>
          <p:txBody>
            <a:bodyPr/>
            <a:lstStyle/>
            <a:p>
              <a:endParaRPr lang="en-GB"/>
            </a:p>
          </p:txBody>
        </p:sp>
        <p:sp>
          <p:nvSpPr>
            <p:cNvPr id="305187" name="Freeform 35"/>
            <p:cNvSpPr>
              <a:spLocks/>
            </p:cNvSpPr>
            <p:nvPr/>
          </p:nvSpPr>
          <p:spPr bwMode="auto">
            <a:xfrm>
              <a:off x="2251" y="2293"/>
              <a:ext cx="323" cy="724"/>
            </a:xfrm>
            <a:custGeom>
              <a:avLst/>
              <a:gdLst/>
              <a:ahLst/>
              <a:cxnLst>
                <a:cxn ang="0">
                  <a:pos x="1286" y="4341"/>
                </a:cxn>
                <a:cxn ang="0">
                  <a:pos x="1014" y="3739"/>
                </a:cxn>
                <a:cxn ang="0">
                  <a:pos x="763" y="3261"/>
                </a:cxn>
                <a:cxn ang="0">
                  <a:pos x="488" y="2779"/>
                </a:cxn>
                <a:cxn ang="0">
                  <a:pos x="261" y="2392"/>
                </a:cxn>
                <a:cxn ang="0">
                  <a:pos x="71" y="2117"/>
                </a:cxn>
                <a:cxn ang="0">
                  <a:pos x="501" y="1573"/>
                </a:cxn>
                <a:cxn ang="0">
                  <a:pos x="979" y="986"/>
                </a:cxn>
                <a:cxn ang="0">
                  <a:pos x="1480" y="477"/>
                </a:cxn>
                <a:cxn ang="0">
                  <a:pos x="1813" y="122"/>
                </a:cxn>
                <a:cxn ang="0">
                  <a:pos x="1895" y="320"/>
                </a:cxn>
                <a:cxn ang="0">
                  <a:pos x="1936" y="262"/>
                </a:cxn>
                <a:cxn ang="0">
                  <a:pos x="1825" y="0"/>
                </a:cxn>
                <a:cxn ang="0">
                  <a:pos x="1422" y="446"/>
                </a:cxn>
                <a:cxn ang="0">
                  <a:pos x="1060" y="834"/>
                </a:cxn>
                <a:cxn ang="0">
                  <a:pos x="787" y="1144"/>
                </a:cxn>
                <a:cxn ang="0">
                  <a:pos x="559" y="1418"/>
                </a:cxn>
                <a:cxn ang="0">
                  <a:pos x="178" y="1900"/>
                </a:cxn>
                <a:cxn ang="0">
                  <a:pos x="0" y="2117"/>
                </a:cxn>
                <a:cxn ang="0">
                  <a:pos x="261" y="2502"/>
                </a:cxn>
                <a:cxn ang="0">
                  <a:pos x="479" y="2857"/>
                </a:cxn>
                <a:cxn ang="0">
                  <a:pos x="749" y="3352"/>
                </a:cxn>
                <a:cxn ang="0">
                  <a:pos x="990" y="3784"/>
                </a:cxn>
                <a:cxn ang="0">
                  <a:pos x="1242" y="4341"/>
                </a:cxn>
                <a:cxn ang="0">
                  <a:pos x="1286" y="4341"/>
                </a:cxn>
              </a:cxnLst>
              <a:rect l="0" t="0" r="r" b="b"/>
              <a:pathLst>
                <a:path w="1936" h="4341">
                  <a:moveTo>
                    <a:pt x="1286" y="4341"/>
                  </a:moveTo>
                  <a:lnTo>
                    <a:pt x="1014" y="3739"/>
                  </a:lnTo>
                  <a:lnTo>
                    <a:pt x="763" y="3261"/>
                  </a:lnTo>
                  <a:lnTo>
                    <a:pt x="488" y="2779"/>
                  </a:lnTo>
                  <a:lnTo>
                    <a:pt x="261" y="2392"/>
                  </a:lnTo>
                  <a:lnTo>
                    <a:pt x="71" y="2117"/>
                  </a:lnTo>
                  <a:lnTo>
                    <a:pt x="501" y="1573"/>
                  </a:lnTo>
                  <a:lnTo>
                    <a:pt x="979" y="986"/>
                  </a:lnTo>
                  <a:lnTo>
                    <a:pt x="1480" y="477"/>
                  </a:lnTo>
                  <a:lnTo>
                    <a:pt x="1813" y="122"/>
                  </a:lnTo>
                  <a:lnTo>
                    <a:pt x="1895" y="320"/>
                  </a:lnTo>
                  <a:lnTo>
                    <a:pt x="1936" y="262"/>
                  </a:lnTo>
                  <a:lnTo>
                    <a:pt x="1825" y="0"/>
                  </a:lnTo>
                  <a:lnTo>
                    <a:pt x="1422" y="446"/>
                  </a:lnTo>
                  <a:lnTo>
                    <a:pt x="1060" y="834"/>
                  </a:lnTo>
                  <a:lnTo>
                    <a:pt x="787" y="1144"/>
                  </a:lnTo>
                  <a:lnTo>
                    <a:pt x="559" y="1418"/>
                  </a:lnTo>
                  <a:lnTo>
                    <a:pt x="178" y="1900"/>
                  </a:lnTo>
                  <a:lnTo>
                    <a:pt x="0" y="2117"/>
                  </a:lnTo>
                  <a:lnTo>
                    <a:pt x="261" y="2502"/>
                  </a:lnTo>
                  <a:lnTo>
                    <a:pt x="479" y="2857"/>
                  </a:lnTo>
                  <a:lnTo>
                    <a:pt x="749" y="3352"/>
                  </a:lnTo>
                  <a:lnTo>
                    <a:pt x="990" y="3784"/>
                  </a:lnTo>
                  <a:lnTo>
                    <a:pt x="1242" y="4341"/>
                  </a:lnTo>
                  <a:lnTo>
                    <a:pt x="1286" y="4341"/>
                  </a:lnTo>
                  <a:close/>
                </a:path>
              </a:pathLst>
            </a:custGeom>
            <a:solidFill>
              <a:srgbClr val="000000"/>
            </a:solidFill>
            <a:ln w="0">
              <a:solidFill>
                <a:srgbClr val="000000"/>
              </a:solidFill>
              <a:prstDash val="solid"/>
              <a:round/>
              <a:headEnd/>
              <a:tailEnd/>
            </a:ln>
          </p:spPr>
          <p:txBody>
            <a:bodyPr/>
            <a:lstStyle/>
            <a:p>
              <a:endParaRPr lang="en-GB"/>
            </a:p>
          </p:txBody>
        </p:sp>
        <p:sp>
          <p:nvSpPr>
            <p:cNvPr id="305188" name="Freeform 36"/>
            <p:cNvSpPr>
              <a:spLocks/>
            </p:cNvSpPr>
            <p:nvPr/>
          </p:nvSpPr>
          <p:spPr bwMode="auto">
            <a:xfrm>
              <a:off x="2267" y="2293"/>
              <a:ext cx="263" cy="332"/>
            </a:xfrm>
            <a:custGeom>
              <a:avLst/>
              <a:gdLst/>
              <a:ahLst/>
              <a:cxnLst>
                <a:cxn ang="0">
                  <a:pos x="0" y="1990"/>
                </a:cxn>
                <a:cxn ang="0">
                  <a:pos x="420" y="1418"/>
                </a:cxn>
                <a:cxn ang="0">
                  <a:pos x="813" y="865"/>
                </a:cxn>
                <a:cxn ang="0">
                  <a:pos x="1183" y="368"/>
                </a:cxn>
                <a:cxn ang="0">
                  <a:pos x="1444" y="74"/>
                </a:cxn>
                <a:cxn ang="0">
                  <a:pos x="1520" y="228"/>
                </a:cxn>
                <a:cxn ang="0">
                  <a:pos x="1578" y="182"/>
                </a:cxn>
                <a:cxn ang="0">
                  <a:pos x="1455" y="0"/>
                </a:cxn>
                <a:cxn ang="0">
                  <a:pos x="1233" y="247"/>
                </a:cxn>
                <a:cxn ang="0">
                  <a:pos x="1065" y="446"/>
                </a:cxn>
                <a:cxn ang="0">
                  <a:pos x="848" y="757"/>
                </a:cxn>
                <a:cxn ang="0">
                  <a:pos x="611" y="1083"/>
                </a:cxn>
                <a:cxn ang="0">
                  <a:pos x="430" y="1326"/>
                </a:cxn>
                <a:cxn ang="0">
                  <a:pos x="157" y="1713"/>
                </a:cxn>
                <a:cxn ang="0">
                  <a:pos x="0" y="1990"/>
                </a:cxn>
              </a:cxnLst>
              <a:rect l="0" t="0" r="r" b="b"/>
              <a:pathLst>
                <a:path w="1578" h="1990">
                  <a:moveTo>
                    <a:pt x="0" y="1990"/>
                  </a:moveTo>
                  <a:lnTo>
                    <a:pt x="420" y="1418"/>
                  </a:lnTo>
                  <a:lnTo>
                    <a:pt x="813" y="865"/>
                  </a:lnTo>
                  <a:lnTo>
                    <a:pt x="1183" y="368"/>
                  </a:lnTo>
                  <a:lnTo>
                    <a:pt x="1444" y="74"/>
                  </a:lnTo>
                  <a:lnTo>
                    <a:pt x="1520" y="228"/>
                  </a:lnTo>
                  <a:lnTo>
                    <a:pt x="1578" y="182"/>
                  </a:lnTo>
                  <a:lnTo>
                    <a:pt x="1455" y="0"/>
                  </a:lnTo>
                  <a:lnTo>
                    <a:pt x="1233" y="247"/>
                  </a:lnTo>
                  <a:lnTo>
                    <a:pt x="1065" y="446"/>
                  </a:lnTo>
                  <a:lnTo>
                    <a:pt x="848" y="757"/>
                  </a:lnTo>
                  <a:lnTo>
                    <a:pt x="611" y="1083"/>
                  </a:lnTo>
                  <a:lnTo>
                    <a:pt x="430" y="1326"/>
                  </a:lnTo>
                  <a:lnTo>
                    <a:pt x="157" y="1713"/>
                  </a:lnTo>
                  <a:lnTo>
                    <a:pt x="0" y="1990"/>
                  </a:lnTo>
                  <a:close/>
                </a:path>
              </a:pathLst>
            </a:custGeom>
            <a:solidFill>
              <a:srgbClr val="000000"/>
            </a:solidFill>
            <a:ln w="0">
              <a:solidFill>
                <a:srgbClr val="000000"/>
              </a:solidFill>
              <a:prstDash val="solid"/>
              <a:round/>
              <a:headEnd/>
              <a:tailEnd/>
            </a:ln>
          </p:spPr>
          <p:txBody>
            <a:bodyPr/>
            <a:lstStyle/>
            <a:p>
              <a:endParaRPr lang="en-GB"/>
            </a:p>
          </p:txBody>
        </p:sp>
        <p:sp>
          <p:nvSpPr>
            <p:cNvPr id="305189" name="Freeform 37"/>
            <p:cNvSpPr>
              <a:spLocks/>
            </p:cNvSpPr>
            <p:nvPr/>
          </p:nvSpPr>
          <p:spPr bwMode="auto">
            <a:xfrm>
              <a:off x="2520" y="2718"/>
              <a:ext cx="153" cy="307"/>
            </a:xfrm>
            <a:custGeom>
              <a:avLst/>
              <a:gdLst/>
              <a:ahLst/>
              <a:cxnLst>
                <a:cxn ang="0">
                  <a:pos x="845" y="1105"/>
                </a:cxn>
                <a:cxn ang="0">
                  <a:pos x="908" y="928"/>
                </a:cxn>
                <a:cxn ang="0">
                  <a:pos x="919" y="813"/>
                </a:cxn>
                <a:cxn ang="0">
                  <a:pos x="893" y="749"/>
                </a:cxn>
                <a:cxn ang="0">
                  <a:pos x="807" y="570"/>
                </a:cxn>
                <a:cxn ang="0">
                  <a:pos x="792" y="426"/>
                </a:cxn>
                <a:cxn ang="0">
                  <a:pos x="781" y="129"/>
                </a:cxn>
                <a:cxn ang="0">
                  <a:pos x="768" y="32"/>
                </a:cxn>
                <a:cxn ang="0">
                  <a:pos x="718" y="0"/>
                </a:cxn>
                <a:cxn ang="0">
                  <a:pos x="644" y="0"/>
                </a:cxn>
                <a:cxn ang="0">
                  <a:pos x="591" y="32"/>
                </a:cxn>
                <a:cxn ang="0">
                  <a:pos x="519" y="146"/>
                </a:cxn>
                <a:cxn ang="0">
                  <a:pos x="493" y="309"/>
                </a:cxn>
                <a:cxn ang="0">
                  <a:pos x="493" y="503"/>
                </a:cxn>
                <a:cxn ang="0">
                  <a:pos x="528" y="682"/>
                </a:cxn>
                <a:cxn ang="0">
                  <a:pos x="528" y="764"/>
                </a:cxn>
                <a:cxn ang="0">
                  <a:pos x="504" y="895"/>
                </a:cxn>
                <a:cxn ang="0">
                  <a:pos x="406" y="1026"/>
                </a:cxn>
                <a:cxn ang="0">
                  <a:pos x="303" y="1191"/>
                </a:cxn>
                <a:cxn ang="0">
                  <a:pos x="165" y="1401"/>
                </a:cxn>
                <a:cxn ang="0">
                  <a:pos x="85" y="1564"/>
                </a:cxn>
                <a:cxn ang="0">
                  <a:pos x="0" y="1822"/>
                </a:cxn>
                <a:cxn ang="0">
                  <a:pos x="25" y="1841"/>
                </a:cxn>
                <a:cxn ang="0">
                  <a:pos x="78" y="1695"/>
                </a:cxn>
                <a:cxn ang="0">
                  <a:pos x="176" y="1774"/>
                </a:cxn>
                <a:cxn ang="0">
                  <a:pos x="303" y="1792"/>
                </a:cxn>
                <a:cxn ang="0">
                  <a:pos x="504" y="1205"/>
                </a:cxn>
                <a:cxn ang="0">
                  <a:pos x="541" y="1105"/>
                </a:cxn>
                <a:cxn ang="0">
                  <a:pos x="519" y="1077"/>
                </a:cxn>
                <a:cxn ang="0">
                  <a:pos x="456" y="1077"/>
                </a:cxn>
                <a:cxn ang="0">
                  <a:pos x="541" y="928"/>
                </a:cxn>
                <a:cxn ang="0">
                  <a:pos x="627" y="799"/>
                </a:cxn>
                <a:cxn ang="0">
                  <a:pos x="665" y="732"/>
                </a:cxn>
                <a:cxn ang="0">
                  <a:pos x="567" y="634"/>
                </a:cxn>
                <a:cxn ang="0">
                  <a:pos x="541" y="455"/>
                </a:cxn>
                <a:cxn ang="0">
                  <a:pos x="577" y="256"/>
                </a:cxn>
                <a:cxn ang="0">
                  <a:pos x="627" y="129"/>
                </a:cxn>
                <a:cxn ang="0">
                  <a:pos x="680" y="81"/>
                </a:cxn>
                <a:cxn ang="0">
                  <a:pos x="718" y="96"/>
                </a:cxn>
                <a:cxn ang="0">
                  <a:pos x="704" y="294"/>
                </a:cxn>
                <a:cxn ang="0">
                  <a:pos x="744" y="536"/>
                </a:cxn>
                <a:cxn ang="0">
                  <a:pos x="807" y="701"/>
                </a:cxn>
                <a:cxn ang="0">
                  <a:pos x="845" y="799"/>
                </a:cxn>
                <a:cxn ang="0">
                  <a:pos x="856" y="880"/>
                </a:cxn>
                <a:cxn ang="0">
                  <a:pos x="845" y="959"/>
                </a:cxn>
                <a:cxn ang="0">
                  <a:pos x="807" y="1096"/>
                </a:cxn>
                <a:cxn ang="0">
                  <a:pos x="845" y="1105"/>
                </a:cxn>
              </a:cxnLst>
              <a:rect l="0" t="0" r="r" b="b"/>
              <a:pathLst>
                <a:path w="919" h="1841">
                  <a:moveTo>
                    <a:pt x="845" y="1105"/>
                  </a:moveTo>
                  <a:lnTo>
                    <a:pt x="908" y="928"/>
                  </a:lnTo>
                  <a:lnTo>
                    <a:pt x="919" y="813"/>
                  </a:lnTo>
                  <a:lnTo>
                    <a:pt x="893" y="749"/>
                  </a:lnTo>
                  <a:lnTo>
                    <a:pt x="807" y="570"/>
                  </a:lnTo>
                  <a:lnTo>
                    <a:pt x="792" y="426"/>
                  </a:lnTo>
                  <a:lnTo>
                    <a:pt x="781" y="129"/>
                  </a:lnTo>
                  <a:lnTo>
                    <a:pt x="768" y="32"/>
                  </a:lnTo>
                  <a:lnTo>
                    <a:pt x="718" y="0"/>
                  </a:lnTo>
                  <a:lnTo>
                    <a:pt x="644" y="0"/>
                  </a:lnTo>
                  <a:lnTo>
                    <a:pt x="591" y="32"/>
                  </a:lnTo>
                  <a:lnTo>
                    <a:pt x="519" y="146"/>
                  </a:lnTo>
                  <a:lnTo>
                    <a:pt x="493" y="309"/>
                  </a:lnTo>
                  <a:lnTo>
                    <a:pt x="493" y="503"/>
                  </a:lnTo>
                  <a:lnTo>
                    <a:pt x="528" y="682"/>
                  </a:lnTo>
                  <a:lnTo>
                    <a:pt x="528" y="764"/>
                  </a:lnTo>
                  <a:lnTo>
                    <a:pt x="504" y="895"/>
                  </a:lnTo>
                  <a:lnTo>
                    <a:pt x="406" y="1026"/>
                  </a:lnTo>
                  <a:lnTo>
                    <a:pt x="303" y="1191"/>
                  </a:lnTo>
                  <a:lnTo>
                    <a:pt x="165" y="1401"/>
                  </a:lnTo>
                  <a:lnTo>
                    <a:pt x="85" y="1564"/>
                  </a:lnTo>
                  <a:lnTo>
                    <a:pt x="0" y="1822"/>
                  </a:lnTo>
                  <a:lnTo>
                    <a:pt x="25" y="1841"/>
                  </a:lnTo>
                  <a:lnTo>
                    <a:pt x="78" y="1695"/>
                  </a:lnTo>
                  <a:lnTo>
                    <a:pt x="176" y="1774"/>
                  </a:lnTo>
                  <a:lnTo>
                    <a:pt x="303" y="1792"/>
                  </a:lnTo>
                  <a:lnTo>
                    <a:pt x="504" y="1205"/>
                  </a:lnTo>
                  <a:lnTo>
                    <a:pt x="541" y="1105"/>
                  </a:lnTo>
                  <a:lnTo>
                    <a:pt x="519" y="1077"/>
                  </a:lnTo>
                  <a:lnTo>
                    <a:pt x="456" y="1077"/>
                  </a:lnTo>
                  <a:lnTo>
                    <a:pt x="541" y="928"/>
                  </a:lnTo>
                  <a:lnTo>
                    <a:pt x="627" y="799"/>
                  </a:lnTo>
                  <a:lnTo>
                    <a:pt x="665" y="732"/>
                  </a:lnTo>
                  <a:lnTo>
                    <a:pt x="567" y="634"/>
                  </a:lnTo>
                  <a:lnTo>
                    <a:pt x="541" y="455"/>
                  </a:lnTo>
                  <a:lnTo>
                    <a:pt x="577" y="256"/>
                  </a:lnTo>
                  <a:lnTo>
                    <a:pt x="627" y="129"/>
                  </a:lnTo>
                  <a:lnTo>
                    <a:pt x="680" y="81"/>
                  </a:lnTo>
                  <a:lnTo>
                    <a:pt x="718" y="96"/>
                  </a:lnTo>
                  <a:lnTo>
                    <a:pt x="704" y="294"/>
                  </a:lnTo>
                  <a:lnTo>
                    <a:pt x="744" y="536"/>
                  </a:lnTo>
                  <a:lnTo>
                    <a:pt x="807" y="701"/>
                  </a:lnTo>
                  <a:lnTo>
                    <a:pt x="845" y="799"/>
                  </a:lnTo>
                  <a:lnTo>
                    <a:pt x="856" y="880"/>
                  </a:lnTo>
                  <a:lnTo>
                    <a:pt x="845" y="959"/>
                  </a:lnTo>
                  <a:lnTo>
                    <a:pt x="807" y="1096"/>
                  </a:lnTo>
                  <a:lnTo>
                    <a:pt x="845" y="1105"/>
                  </a:lnTo>
                  <a:close/>
                </a:path>
              </a:pathLst>
            </a:custGeom>
            <a:solidFill>
              <a:srgbClr val="000000"/>
            </a:solidFill>
            <a:ln w="0">
              <a:solidFill>
                <a:srgbClr val="000000"/>
              </a:solidFill>
              <a:prstDash val="solid"/>
              <a:round/>
              <a:headEnd/>
              <a:tailEnd/>
            </a:ln>
          </p:spPr>
          <p:txBody>
            <a:bodyPr/>
            <a:lstStyle/>
            <a:p>
              <a:endParaRPr lang="en-GB"/>
            </a:p>
          </p:txBody>
        </p:sp>
        <p:sp>
          <p:nvSpPr>
            <p:cNvPr id="305190" name="Freeform 38"/>
            <p:cNvSpPr>
              <a:spLocks/>
            </p:cNvSpPr>
            <p:nvPr/>
          </p:nvSpPr>
          <p:spPr bwMode="auto">
            <a:xfrm>
              <a:off x="2571" y="2908"/>
              <a:ext cx="262" cy="662"/>
            </a:xfrm>
            <a:custGeom>
              <a:avLst/>
              <a:gdLst/>
              <a:ahLst/>
              <a:cxnLst>
                <a:cxn ang="0">
                  <a:pos x="127" y="423"/>
                </a:cxn>
                <a:cxn ang="0">
                  <a:pos x="391" y="146"/>
                </a:cxn>
                <a:cxn ang="0">
                  <a:pos x="590" y="211"/>
                </a:cxn>
                <a:cxn ang="0">
                  <a:pos x="264" y="536"/>
                </a:cxn>
                <a:cxn ang="0">
                  <a:pos x="161" y="958"/>
                </a:cxn>
                <a:cxn ang="0">
                  <a:pos x="341" y="1285"/>
                </a:cxn>
                <a:cxn ang="0">
                  <a:pos x="478" y="1448"/>
                </a:cxn>
                <a:cxn ang="0">
                  <a:pos x="680" y="1465"/>
                </a:cxn>
                <a:cxn ang="0">
                  <a:pos x="906" y="1433"/>
                </a:cxn>
                <a:cxn ang="0">
                  <a:pos x="1021" y="1531"/>
                </a:cxn>
                <a:cxn ang="0">
                  <a:pos x="1095" y="1611"/>
                </a:cxn>
                <a:cxn ang="0">
                  <a:pos x="1047" y="2164"/>
                </a:cxn>
                <a:cxn ang="0">
                  <a:pos x="981" y="2587"/>
                </a:cxn>
                <a:cxn ang="0">
                  <a:pos x="578" y="3241"/>
                </a:cxn>
                <a:cxn ang="0">
                  <a:pos x="890" y="3595"/>
                </a:cxn>
                <a:cxn ang="0">
                  <a:pos x="1281" y="3872"/>
                </a:cxn>
                <a:cxn ang="0">
                  <a:pos x="1509" y="3923"/>
                </a:cxn>
                <a:cxn ang="0">
                  <a:pos x="940" y="3565"/>
                </a:cxn>
                <a:cxn ang="0">
                  <a:pos x="665" y="3241"/>
                </a:cxn>
                <a:cxn ang="0">
                  <a:pos x="981" y="2722"/>
                </a:cxn>
                <a:cxn ang="0">
                  <a:pos x="1084" y="2346"/>
                </a:cxn>
                <a:cxn ang="0">
                  <a:pos x="1231" y="1515"/>
                </a:cxn>
                <a:cxn ang="0">
                  <a:pos x="1573" y="910"/>
                </a:cxn>
                <a:cxn ang="0">
                  <a:pos x="1257" y="942"/>
                </a:cxn>
                <a:cxn ang="0">
                  <a:pos x="1021" y="1026"/>
                </a:cxn>
                <a:cxn ang="0">
                  <a:pos x="883" y="1005"/>
                </a:cxn>
                <a:cxn ang="0">
                  <a:pos x="957" y="713"/>
                </a:cxn>
                <a:cxn ang="0">
                  <a:pos x="792" y="1039"/>
                </a:cxn>
                <a:cxn ang="0">
                  <a:pos x="779" y="1319"/>
                </a:cxn>
                <a:cxn ang="0">
                  <a:pos x="705" y="1331"/>
                </a:cxn>
                <a:cxn ang="0">
                  <a:pos x="680" y="1142"/>
                </a:cxn>
                <a:cxn ang="0">
                  <a:pos x="779" y="764"/>
                </a:cxn>
                <a:cxn ang="0">
                  <a:pos x="968" y="584"/>
                </a:cxn>
                <a:cxn ang="0">
                  <a:pos x="1119" y="569"/>
                </a:cxn>
                <a:cxn ang="0">
                  <a:pos x="1207" y="617"/>
                </a:cxn>
                <a:cxn ang="0">
                  <a:pos x="1207" y="505"/>
                </a:cxn>
                <a:cxn ang="0">
                  <a:pos x="1055" y="472"/>
                </a:cxn>
                <a:cxn ang="0">
                  <a:pos x="830" y="602"/>
                </a:cxn>
                <a:cxn ang="0">
                  <a:pos x="665" y="846"/>
                </a:cxn>
                <a:cxn ang="0">
                  <a:pos x="578" y="879"/>
                </a:cxn>
                <a:cxn ang="0">
                  <a:pos x="362" y="584"/>
                </a:cxn>
                <a:cxn ang="0">
                  <a:pos x="489" y="376"/>
                </a:cxn>
                <a:cxn ang="0">
                  <a:pos x="578" y="0"/>
                </a:cxn>
                <a:cxn ang="0">
                  <a:pos x="315" y="129"/>
                </a:cxn>
                <a:cxn ang="0">
                  <a:pos x="90" y="376"/>
                </a:cxn>
                <a:cxn ang="0">
                  <a:pos x="0" y="651"/>
                </a:cxn>
              </a:cxnLst>
              <a:rect l="0" t="0" r="r" b="b"/>
              <a:pathLst>
                <a:path w="1573" h="3971">
                  <a:moveTo>
                    <a:pt x="0" y="651"/>
                  </a:moveTo>
                  <a:lnTo>
                    <a:pt x="127" y="423"/>
                  </a:lnTo>
                  <a:lnTo>
                    <a:pt x="250" y="275"/>
                  </a:lnTo>
                  <a:lnTo>
                    <a:pt x="391" y="146"/>
                  </a:lnTo>
                  <a:lnTo>
                    <a:pt x="518" y="83"/>
                  </a:lnTo>
                  <a:lnTo>
                    <a:pt x="590" y="211"/>
                  </a:lnTo>
                  <a:lnTo>
                    <a:pt x="401" y="357"/>
                  </a:lnTo>
                  <a:lnTo>
                    <a:pt x="264" y="536"/>
                  </a:lnTo>
                  <a:lnTo>
                    <a:pt x="201" y="745"/>
                  </a:lnTo>
                  <a:lnTo>
                    <a:pt x="161" y="958"/>
                  </a:lnTo>
                  <a:lnTo>
                    <a:pt x="315" y="1156"/>
                  </a:lnTo>
                  <a:lnTo>
                    <a:pt x="341" y="1285"/>
                  </a:lnTo>
                  <a:lnTo>
                    <a:pt x="415" y="1319"/>
                  </a:lnTo>
                  <a:lnTo>
                    <a:pt x="478" y="1448"/>
                  </a:lnTo>
                  <a:lnTo>
                    <a:pt x="526" y="1481"/>
                  </a:lnTo>
                  <a:lnTo>
                    <a:pt x="680" y="1465"/>
                  </a:lnTo>
                  <a:lnTo>
                    <a:pt x="803" y="1433"/>
                  </a:lnTo>
                  <a:lnTo>
                    <a:pt x="906" y="1433"/>
                  </a:lnTo>
                  <a:lnTo>
                    <a:pt x="968" y="1465"/>
                  </a:lnTo>
                  <a:lnTo>
                    <a:pt x="1021" y="1531"/>
                  </a:lnTo>
                  <a:lnTo>
                    <a:pt x="1055" y="1579"/>
                  </a:lnTo>
                  <a:lnTo>
                    <a:pt x="1095" y="1611"/>
                  </a:lnTo>
                  <a:lnTo>
                    <a:pt x="1108" y="1707"/>
                  </a:lnTo>
                  <a:lnTo>
                    <a:pt x="1047" y="2164"/>
                  </a:lnTo>
                  <a:lnTo>
                    <a:pt x="1021" y="2457"/>
                  </a:lnTo>
                  <a:lnTo>
                    <a:pt x="981" y="2587"/>
                  </a:lnTo>
                  <a:lnTo>
                    <a:pt x="854" y="2818"/>
                  </a:lnTo>
                  <a:lnTo>
                    <a:pt x="578" y="3241"/>
                  </a:lnTo>
                  <a:lnTo>
                    <a:pt x="715" y="3420"/>
                  </a:lnTo>
                  <a:lnTo>
                    <a:pt x="890" y="3595"/>
                  </a:lnTo>
                  <a:lnTo>
                    <a:pt x="1119" y="3779"/>
                  </a:lnTo>
                  <a:lnTo>
                    <a:pt x="1281" y="3872"/>
                  </a:lnTo>
                  <a:lnTo>
                    <a:pt x="1509" y="3971"/>
                  </a:lnTo>
                  <a:lnTo>
                    <a:pt x="1509" y="3923"/>
                  </a:lnTo>
                  <a:lnTo>
                    <a:pt x="1218" y="3779"/>
                  </a:lnTo>
                  <a:lnTo>
                    <a:pt x="940" y="3565"/>
                  </a:lnTo>
                  <a:lnTo>
                    <a:pt x="756" y="3352"/>
                  </a:lnTo>
                  <a:lnTo>
                    <a:pt x="665" y="3241"/>
                  </a:lnTo>
                  <a:lnTo>
                    <a:pt x="854" y="2930"/>
                  </a:lnTo>
                  <a:lnTo>
                    <a:pt x="981" y="2722"/>
                  </a:lnTo>
                  <a:lnTo>
                    <a:pt x="1055" y="2556"/>
                  </a:lnTo>
                  <a:lnTo>
                    <a:pt x="1084" y="2346"/>
                  </a:lnTo>
                  <a:lnTo>
                    <a:pt x="1144" y="1887"/>
                  </a:lnTo>
                  <a:lnTo>
                    <a:pt x="1231" y="1515"/>
                  </a:lnTo>
                  <a:lnTo>
                    <a:pt x="1358" y="1220"/>
                  </a:lnTo>
                  <a:lnTo>
                    <a:pt x="1573" y="910"/>
                  </a:lnTo>
                  <a:lnTo>
                    <a:pt x="1412" y="910"/>
                  </a:lnTo>
                  <a:lnTo>
                    <a:pt x="1257" y="942"/>
                  </a:lnTo>
                  <a:lnTo>
                    <a:pt x="1119" y="992"/>
                  </a:lnTo>
                  <a:lnTo>
                    <a:pt x="1021" y="1026"/>
                  </a:lnTo>
                  <a:lnTo>
                    <a:pt x="920" y="1026"/>
                  </a:lnTo>
                  <a:lnTo>
                    <a:pt x="883" y="1005"/>
                  </a:lnTo>
                  <a:lnTo>
                    <a:pt x="870" y="958"/>
                  </a:lnTo>
                  <a:lnTo>
                    <a:pt x="957" y="713"/>
                  </a:lnTo>
                  <a:lnTo>
                    <a:pt x="841" y="910"/>
                  </a:lnTo>
                  <a:lnTo>
                    <a:pt x="792" y="1039"/>
                  </a:lnTo>
                  <a:lnTo>
                    <a:pt x="779" y="1186"/>
                  </a:lnTo>
                  <a:lnTo>
                    <a:pt x="779" y="1319"/>
                  </a:lnTo>
                  <a:lnTo>
                    <a:pt x="756" y="1350"/>
                  </a:lnTo>
                  <a:lnTo>
                    <a:pt x="705" y="1331"/>
                  </a:lnTo>
                  <a:lnTo>
                    <a:pt x="680" y="1285"/>
                  </a:lnTo>
                  <a:lnTo>
                    <a:pt x="680" y="1142"/>
                  </a:lnTo>
                  <a:lnTo>
                    <a:pt x="705" y="942"/>
                  </a:lnTo>
                  <a:lnTo>
                    <a:pt x="779" y="764"/>
                  </a:lnTo>
                  <a:lnTo>
                    <a:pt x="870" y="633"/>
                  </a:lnTo>
                  <a:lnTo>
                    <a:pt x="968" y="584"/>
                  </a:lnTo>
                  <a:lnTo>
                    <a:pt x="1028" y="569"/>
                  </a:lnTo>
                  <a:lnTo>
                    <a:pt x="1119" y="569"/>
                  </a:lnTo>
                  <a:lnTo>
                    <a:pt x="1194" y="602"/>
                  </a:lnTo>
                  <a:lnTo>
                    <a:pt x="1207" y="617"/>
                  </a:lnTo>
                  <a:lnTo>
                    <a:pt x="1231" y="584"/>
                  </a:lnTo>
                  <a:lnTo>
                    <a:pt x="1207" y="505"/>
                  </a:lnTo>
                  <a:lnTo>
                    <a:pt x="1144" y="472"/>
                  </a:lnTo>
                  <a:lnTo>
                    <a:pt x="1055" y="472"/>
                  </a:lnTo>
                  <a:lnTo>
                    <a:pt x="930" y="505"/>
                  </a:lnTo>
                  <a:lnTo>
                    <a:pt x="830" y="602"/>
                  </a:lnTo>
                  <a:lnTo>
                    <a:pt x="743" y="700"/>
                  </a:lnTo>
                  <a:lnTo>
                    <a:pt x="665" y="846"/>
                  </a:lnTo>
                  <a:lnTo>
                    <a:pt x="640" y="929"/>
                  </a:lnTo>
                  <a:lnTo>
                    <a:pt x="578" y="879"/>
                  </a:lnTo>
                  <a:lnTo>
                    <a:pt x="478" y="780"/>
                  </a:lnTo>
                  <a:lnTo>
                    <a:pt x="362" y="584"/>
                  </a:lnTo>
                  <a:lnTo>
                    <a:pt x="401" y="472"/>
                  </a:lnTo>
                  <a:lnTo>
                    <a:pt x="489" y="376"/>
                  </a:lnTo>
                  <a:lnTo>
                    <a:pt x="680" y="244"/>
                  </a:lnTo>
                  <a:lnTo>
                    <a:pt x="578" y="0"/>
                  </a:lnTo>
                  <a:lnTo>
                    <a:pt x="489" y="0"/>
                  </a:lnTo>
                  <a:lnTo>
                    <a:pt x="315" y="129"/>
                  </a:lnTo>
                  <a:lnTo>
                    <a:pt x="175" y="275"/>
                  </a:lnTo>
                  <a:lnTo>
                    <a:pt x="90" y="376"/>
                  </a:lnTo>
                  <a:lnTo>
                    <a:pt x="0" y="554"/>
                  </a:lnTo>
                  <a:lnTo>
                    <a:pt x="0" y="651"/>
                  </a:lnTo>
                  <a:close/>
                </a:path>
              </a:pathLst>
            </a:custGeom>
            <a:solidFill>
              <a:srgbClr val="000000"/>
            </a:solidFill>
            <a:ln w="0">
              <a:solidFill>
                <a:srgbClr val="000000"/>
              </a:solidFill>
              <a:prstDash val="solid"/>
              <a:round/>
              <a:headEnd/>
              <a:tailEnd/>
            </a:ln>
          </p:spPr>
          <p:txBody>
            <a:bodyPr/>
            <a:lstStyle/>
            <a:p>
              <a:endParaRPr lang="en-GB"/>
            </a:p>
          </p:txBody>
        </p:sp>
        <p:sp>
          <p:nvSpPr>
            <p:cNvPr id="305191" name="Freeform 39"/>
            <p:cNvSpPr>
              <a:spLocks/>
            </p:cNvSpPr>
            <p:nvPr/>
          </p:nvSpPr>
          <p:spPr bwMode="auto">
            <a:xfrm>
              <a:off x="2677" y="2908"/>
              <a:ext cx="271" cy="142"/>
            </a:xfrm>
            <a:custGeom>
              <a:avLst/>
              <a:gdLst/>
              <a:ahLst/>
              <a:cxnLst>
                <a:cxn ang="0">
                  <a:pos x="38" y="211"/>
                </a:cxn>
                <a:cxn ang="0">
                  <a:pos x="190" y="364"/>
                </a:cxn>
                <a:cxn ang="0">
                  <a:pos x="413" y="487"/>
                </a:cxn>
                <a:cxn ang="0">
                  <a:pos x="611" y="578"/>
                </a:cxn>
                <a:cxn ang="0">
                  <a:pos x="1069" y="336"/>
                </a:cxn>
                <a:cxn ang="0">
                  <a:pos x="1129" y="230"/>
                </a:cxn>
                <a:cxn ang="0">
                  <a:pos x="1143" y="134"/>
                </a:cxn>
                <a:cxn ang="0">
                  <a:pos x="1167" y="29"/>
                </a:cxn>
                <a:cxn ang="0">
                  <a:pos x="1225" y="0"/>
                </a:cxn>
                <a:cxn ang="0">
                  <a:pos x="1568" y="94"/>
                </a:cxn>
                <a:cxn ang="0">
                  <a:pos x="1627" y="230"/>
                </a:cxn>
                <a:cxn ang="0">
                  <a:pos x="1436" y="122"/>
                </a:cxn>
                <a:cxn ang="0">
                  <a:pos x="1249" y="122"/>
                </a:cxn>
                <a:cxn ang="0">
                  <a:pos x="1215" y="364"/>
                </a:cxn>
                <a:cxn ang="0">
                  <a:pos x="1143" y="546"/>
                </a:cxn>
                <a:cxn ang="0">
                  <a:pos x="931" y="855"/>
                </a:cxn>
                <a:cxn ang="0">
                  <a:pos x="894" y="778"/>
                </a:cxn>
                <a:cxn ang="0">
                  <a:pos x="880" y="578"/>
                </a:cxn>
                <a:cxn ang="0">
                  <a:pos x="753" y="578"/>
                </a:cxn>
                <a:cxn ang="0">
                  <a:pos x="581" y="622"/>
                </a:cxn>
                <a:cxn ang="0">
                  <a:pos x="449" y="536"/>
                </a:cxn>
                <a:cxn ang="0">
                  <a:pos x="304" y="505"/>
                </a:cxn>
                <a:cxn ang="0">
                  <a:pos x="155" y="411"/>
                </a:cxn>
                <a:cxn ang="0">
                  <a:pos x="69" y="317"/>
                </a:cxn>
                <a:cxn ang="0">
                  <a:pos x="0" y="230"/>
                </a:cxn>
                <a:cxn ang="0">
                  <a:pos x="38" y="211"/>
                </a:cxn>
              </a:cxnLst>
              <a:rect l="0" t="0" r="r" b="b"/>
              <a:pathLst>
                <a:path w="1627" h="855">
                  <a:moveTo>
                    <a:pt x="38" y="211"/>
                  </a:moveTo>
                  <a:lnTo>
                    <a:pt x="190" y="364"/>
                  </a:lnTo>
                  <a:lnTo>
                    <a:pt x="413" y="487"/>
                  </a:lnTo>
                  <a:lnTo>
                    <a:pt x="611" y="578"/>
                  </a:lnTo>
                  <a:lnTo>
                    <a:pt x="1069" y="336"/>
                  </a:lnTo>
                  <a:lnTo>
                    <a:pt x="1129" y="230"/>
                  </a:lnTo>
                  <a:lnTo>
                    <a:pt x="1143" y="134"/>
                  </a:lnTo>
                  <a:lnTo>
                    <a:pt x="1167" y="29"/>
                  </a:lnTo>
                  <a:lnTo>
                    <a:pt x="1225" y="0"/>
                  </a:lnTo>
                  <a:lnTo>
                    <a:pt x="1568" y="94"/>
                  </a:lnTo>
                  <a:lnTo>
                    <a:pt x="1627" y="230"/>
                  </a:lnTo>
                  <a:lnTo>
                    <a:pt x="1436" y="122"/>
                  </a:lnTo>
                  <a:lnTo>
                    <a:pt x="1249" y="122"/>
                  </a:lnTo>
                  <a:lnTo>
                    <a:pt x="1215" y="364"/>
                  </a:lnTo>
                  <a:lnTo>
                    <a:pt x="1143" y="546"/>
                  </a:lnTo>
                  <a:lnTo>
                    <a:pt x="931" y="855"/>
                  </a:lnTo>
                  <a:lnTo>
                    <a:pt x="894" y="778"/>
                  </a:lnTo>
                  <a:lnTo>
                    <a:pt x="880" y="578"/>
                  </a:lnTo>
                  <a:lnTo>
                    <a:pt x="753" y="578"/>
                  </a:lnTo>
                  <a:lnTo>
                    <a:pt x="581" y="622"/>
                  </a:lnTo>
                  <a:lnTo>
                    <a:pt x="449" y="536"/>
                  </a:lnTo>
                  <a:lnTo>
                    <a:pt x="304" y="505"/>
                  </a:lnTo>
                  <a:lnTo>
                    <a:pt x="155" y="411"/>
                  </a:lnTo>
                  <a:lnTo>
                    <a:pt x="69" y="317"/>
                  </a:lnTo>
                  <a:lnTo>
                    <a:pt x="0" y="230"/>
                  </a:lnTo>
                  <a:lnTo>
                    <a:pt x="38" y="211"/>
                  </a:lnTo>
                  <a:close/>
                </a:path>
              </a:pathLst>
            </a:custGeom>
            <a:solidFill>
              <a:srgbClr val="000000"/>
            </a:solidFill>
            <a:ln w="0">
              <a:solidFill>
                <a:srgbClr val="000000"/>
              </a:solidFill>
              <a:prstDash val="solid"/>
              <a:round/>
              <a:headEnd/>
              <a:tailEnd/>
            </a:ln>
          </p:spPr>
          <p:txBody>
            <a:bodyPr/>
            <a:lstStyle/>
            <a:p>
              <a:endParaRPr lang="en-GB"/>
            </a:p>
          </p:txBody>
        </p:sp>
        <p:sp>
          <p:nvSpPr>
            <p:cNvPr id="305192" name="Freeform 40"/>
            <p:cNvSpPr>
              <a:spLocks/>
            </p:cNvSpPr>
            <p:nvPr/>
          </p:nvSpPr>
          <p:spPr bwMode="auto">
            <a:xfrm>
              <a:off x="2810" y="2961"/>
              <a:ext cx="163" cy="610"/>
            </a:xfrm>
            <a:custGeom>
              <a:avLst/>
              <a:gdLst/>
              <a:ahLst/>
              <a:cxnLst>
                <a:cxn ang="0">
                  <a:pos x="976" y="94"/>
                </a:cxn>
                <a:cxn ang="0">
                  <a:pos x="802" y="416"/>
                </a:cxn>
                <a:cxn ang="0">
                  <a:pos x="635" y="717"/>
                </a:cxn>
                <a:cxn ang="0">
                  <a:pos x="483" y="1116"/>
                </a:cxn>
                <a:cxn ang="0">
                  <a:pos x="328" y="1696"/>
                </a:cxn>
                <a:cxn ang="0">
                  <a:pos x="200" y="2366"/>
                </a:cxn>
                <a:cxn ang="0">
                  <a:pos x="493" y="2473"/>
                </a:cxn>
                <a:cxn ang="0">
                  <a:pos x="826" y="2549"/>
                </a:cxn>
                <a:cxn ang="0">
                  <a:pos x="885" y="2668"/>
                </a:cxn>
                <a:cxn ang="0">
                  <a:pos x="601" y="2610"/>
                </a:cxn>
                <a:cxn ang="0">
                  <a:pos x="342" y="2549"/>
                </a:cxn>
                <a:cxn ang="0">
                  <a:pos x="297" y="3537"/>
                </a:cxn>
                <a:cxn ang="0">
                  <a:pos x="93" y="3466"/>
                </a:cxn>
                <a:cxn ang="0">
                  <a:pos x="93" y="3661"/>
                </a:cxn>
                <a:cxn ang="0">
                  <a:pos x="45" y="3661"/>
                </a:cxn>
                <a:cxn ang="0">
                  <a:pos x="0" y="3582"/>
                </a:cxn>
                <a:cxn ang="0">
                  <a:pos x="0" y="2957"/>
                </a:cxn>
                <a:cxn ang="0">
                  <a:pos x="38" y="2579"/>
                </a:cxn>
                <a:cxn ang="0">
                  <a:pos x="117" y="2089"/>
                </a:cxn>
                <a:cxn ang="0">
                  <a:pos x="200" y="1678"/>
                </a:cxn>
                <a:cxn ang="0">
                  <a:pos x="328" y="1237"/>
                </a:cxn>
                <a:cxn ang="0">
                  <a:pos x="458" y="901"/>
                </a:cxn>
                <a:cxn ang="0">
                  <a:pos x="574" y="625"/>
                </a:cxn>
                <a:cxn ang="0">
                  <a:pos x="754" y="276"/>
                </a:cxn>
                <a:cxn ang="0">
                  <a:pos x="918" y="0"/>
                </a:cxn>
                <a:cxn ang="0">
                  <a:pos x="976" y="94"/>
                </a:cxn>
              </a:cxnLst>
              <a:rect l="0" t="0" r="r" b="b"/>
              <a:pathLst>
                <a:path w="976" h="3661">
                  <a:moveTo>
                    <a:pt x="976" y="94"/>
                  </a:moveTo>
                  <a:lnTo>
                    <a:pt x="802" y="416"/>
                  </a:lnTo>
                  <a:lnTo>
                    <a:pt x="635" y="717"/>
                  </a:lnTo>
                  <a:lnTo>
                    <a:pt x="483" y="1116"/>
                  </a:lnTo>
                  <a:lnTo>
                    <a:pt x="328" y="1696"/>
                  </a:lnTo>
                  <a:lnTo>
                    <a:pt x="200" y="2366"/>
                  </a:lnTo>
                  <a:lnTo>
                    <a:pt x="493" y="2473"/>
                  </a:lnTo>
                  <a:lnTo>
                    <a:pt x="826" y="2549"/>
                  </a:lnTo>
                  <a:lnTo>
                    <a:pt x="885" y="2668"/>
                  </a:lnTo>
                  <a:lnTo>
                    <a:pt x="601" y="2610"/>
                  </a:lnTo>
                  <a:lnTo>
                    <a:pt x="342" y="2549"/>
                  </a:lnTo>
                  <a:lnTo>
                    <a:pt x="297" y="3537"/>
                  </a:lnTo>
                  <a:lnTo>
                    <a:pt x="93" y="3466"/>
                  </a:lnTo>
                  <a:lnTo>
                    <a:pt x="93" y="3661"/>
                  </a:lnTo>
                  <a:lnTo>
                    <a:pt x="45" y="3661"/>
                  </a:lnTo>
                  <a:lnTo>
                    <a:pt x="0" y="3582"/>
                  </a:lnTo>
                  <a:lnTo>
                    <a:pt x="0" y="2957"/>
                  </a:lnTo>
                  <a:lnTo>
                    <a:pt x="38" y="2579"/>
                  </a:lnTo>
                  <a:lnTo>
                    <a:pt x="117" y="2089"/>
                  </a:lnTo>
                  <a:lnTo>
                    <a:pt x="200" y="1678"/>
                  </a:lnTo>
                  <a:lnTo>
                    <a:pt x="328" y="1237"/>
                  </a:lnTo>
                  <a:lnTo>
                    <a:pt x="458" y="901"/>
                  </a:lnTo>
                  <a:lnTo>
                    <a:pt x="574" y="625"/>
                  </a:lnTo>
                  <a:lnTo>
                    <a:pt x="754" y="276"/>
                  </a:lnTo>
                  <a:lnTo>
                    <a:pt x="918" y="0"/>
                  </a:lnTo>
                  <a:lnTo>
                    <a:pt x="976" y="94"/>
                  </a:lnTo>
                  <a:close/>
                </a:path>
              </a:pathLst>
            </a:custGeom>
            <a:solidFill>
              <a:srgbClr val="000000"/>
            </a:solidFill>
            <a:ln w="0">
              <a:solidFill>
                <a:srgbClr val="000000"/>
              </a:solidFill>
              <a:prstDash val="solid"/>
              <a:round/>
              <a:headEnd/>
              <a:tailEnd/>
            </a:ln>
          </p:spPr>
          <p:txBody>
            <a:bodyPr/>
            <a:lstStyle/>
            <a:p>
              <a:endParaRPr lang="en-GB"/>
            </a:p>
          </p:txBody>
        </p:sp>
        <p:sp>
          <p:nvSpPr>
            <p:cNvPr id="305193" name="Freeform 41"/>
            <p:cNvSpPr>
              <a:spLocks/>
            </p:cNvSpPr>
            <p:nvPr/>
          </p:nvSpPr>
          <p:spPr bwMode="auto">
            <a:xfrm>
              <a:off x="2948" y="2982"/>
              <a:ext cx="53" cy="35"/>
            </a:xfrm>
            <a:custGeom>
              <a:avLst/>
              <a:gdLst/>
              <a:ahLst/>
              <a:cxnLst>
                <a:cxn ang="0">
                  <a:pos x="9" y="209"/>
                </a:cxn>
                <a:cxn ang="0">
                  <a:pos x="318" y="29"/>
                </a:cxn>
                <a:cxn ang="0">
                  <a:pos x="282" y="0"/>
                </a:cxn>
                <a:cxn ang="0">
                  <a:pos x="0" y="166"/>
                </a:cxn>
                <a:cxn ang="0">
                  <a:pos x="9" y="209"/>
                </a:cxn>
              </a:cxnLst>
              <a:rect l="0" t="0" r="r" b="b"/>
              <a:pathLst>
                <a:path w="318" h="209">
                  <a:moveTo>
                    <a:pt x="9" y="209"/>
                  </a:moveTo>
                  <a:lnTo>
                    <a:pt x="318" y="29"/>
                  </a:lnTo>
                  <a:lnTo>
                    <a:pt x="282" y="0"/>
                  </a:lnTo>
                  <a:lnTo>
                    <a:pt x="0" y="166"/>
                  </a:lnTo>
                  <a:lnTo>
                    <a:pt x="9" y="209"/>
                  </a:lnTo>
                  <a:close/>
                </a:path>
              </a:pathLst>
            </a:custGeom>
            <a:solidFill>
              <a:srgbClr val="000000"/>
            </a:solidFill>
            <a:ln w="0">
              <a:solidFill>
                <a:srgbClr val="000000"/>
              </a:solidFill>
              <a:prstDash val="solid"/>
              <a:round/>
              <a:headEnd/>
              <a:tailEnd/>
            </a:ln>
          </p:spPr>
          <p:txBody>
            <a:bodyPr/>
            <a:lstStyle/>
            <a:p>
              <a:endParaRPr lang="en-GB"/>
            </a:p>
          </p:txBody>
        </p:sp>
        <p:sp>
          <p:nvSpPr>
            <p:cNvPr id="305194" name="Freeform 42"/>
            <p:cNvSpPr>
              <a:spLocks/>
            </p:cNvSpPr>
            <p:nvPr/>
          </p:nvSpPr>
          <p:spPr bwMode="auto">
            <a:xfrm>
              <a:off x="2979" y="2979"/>
              <a:ext cx="80" cy="46"/>
            </a:xfrm>
            <a:custGeom>
              <a:avLst/>
              <a:gdLst/>
              <a:ahLst/>
              <a:cxnLst>
                <a:cxn ang="0">
                  <a:pos x="0" y="109"/>
                </a:cxn>
                <a:cxn ang="0">
                  <a:pos x="59" y="245"/>
                </a:cxn>
                <a:cxn ang="0">
                  <a:pos x="186" y="245"/>
                </a:cxn>
                <a:cxn ang="0">
                  <a:pos x="273" y="273"/>
                </a:cxn>
                <a:cxn ang="0">
                  <a:pos x="484" y="60"/>
                </a:cxn>
                <a:cxn ang="0">
                  <a:pos x="404" y="0"/>
                </a:cxn>
                <a:cxn ang="0">
                  <a:pos x="262" y="212"/>
                </a:cxn>
                <a:cxn ang="0">
                  <a:pos x="203" y="195"/>
                </a:cxn>
                <a:cxn ang="0">
                  <a:pos x="96" y="195"/>
                </a:cxn>
                <a:cxn ang="0">
                  <a:pos x="48" y="78"/>
                </a:cxn>
                <a:cxn ang="0">
                  <a:pos x="0" y="109"/>
                </a:cxn>
              </a:cxnLst>
              <a:rect l="0" t="0" r="r" b="b"/>
              <a:pathLst>
                <a:path w="484" h="273">
                  <a:moveTo>
                    <a:pt x="0" y="109"/>
                  </a:moveTo>
                  <a:lnTo>
                    <a:pt x="59" y="245"/>
                  </a:lnTo>
                  <a:lnTo>
                    <a:pt x="186" y="245"/>
                  </a:lnTo>
                  <a:lnTo>
                    <a:pt x="273" y="273"/>
                  </a:lnTo>
                  <a:lnTo>
                    <a:pt x="484" y="60"/>
                  </a:lnTo>
                  <a:lnTo>
                    <a:pt x="404" y="0"/>
                  </a:lnTo>
                  <a:lnTo>
                    <a:pt x="262" y="212"/>
                  </a:lnTo>
                  <a:lnTo>
                    <a:pt x="203" y="195"/>
                  </a:lnTo>
                  <a:lnTo>
                    <a:pt x="96" y="195"/>
                  </a:lnTo>
                  <a:lnTo>
                    <a:pt x="48" y="78"/>
                  </a:lnTo>
                  <a:lnTo>
                    <a:pt x="0" y="109"/>
                  </a:lnTo>
                  <a:close/>
                </a:path>
              </a:pathLst>
            </a:custGeom>
            <a:solidFill>
              <a:srgbClr val="000000"/>
            </a:solidFill>
            <a:ln w="0">
              <a:solidFill>
                <a:srgbClr val="000000"/>
              </a:solidFill>
              <a:prstDash val="solid"/>
              <a:round/>
              <a:headEnd/>
              <a:tailEnd/>
            </a:ln>
          </p:spPr>
          <p:txBody>
            <a:bodyPr/>
            <a:lstStyle/>
            <a:p>
              <a:endParaRPr lang="en-GB"/>
            </a:p>
          </p:txBody>
        </p:sp>
        <p:sp>
          <p:nvSpPr>
            <p:cNvPr id="305195" name="Freeform 43"/>
            <p:cNvSpPr>
              <a:spLocks/>
            </p:cNvSpPr>
            <p:nvPr/>
          </p:nvSpPr>
          <p:spPr bwMode="auto">
            <a:xfrm>
              <a:off x="2992" y="2885"/>
              <a:ext cx="446" cy="739"/>
            </a:xfrm>
            <a:custGeom>
              <a:avLst/>
              <a:gdLst/>
              <a:ahLst/>
              <a:cxnLst>
                <a:cxn ang="0">
                  <a:pos x="344" y="562"/>
                </a:cxn>
                <a:cxn ang="0">
                  <a:pos x="473" y="652"/>
                </a:cxn>
                <a:cxn ang="0">
                  <a:pos x="663" y="945"/>
                </a:cxn>
                <a:cxn ang="0">
                  <a:pos x="1028" y="257"/>
                </a:cxn>
                <a:cxn ang="0">
                  <a:pos x="1076" y="90"/>
                </a:cxn>
                <a:cxn ang="0">
                  <a:pos x="1205" y="0"/>
                </a:cxn>
                <a:cxn ang="0">
                  <a:pos x="1087" y="346"/>
                </a:cxn>
                <a:cxn ang="0">
                  <a:pos x="1004" y="848"/>
                </a:cxn>
                <a:cxn ang="0">
                  <a:pos x="969" y="1260"/>
                </a:cxn>
                <a:cxn ang="0">
                  <a:pos x="981" y="1766"/>
                </a:cxn>
                <a:cxn ang="0">
                  <a:pos x="1038" y="2359"/>
                </a:cxn>
                <a:cxn ang="0">
                  <a:pos x="1121" y="2818"/>
                </a:cxn>
                <a:cxn ang="0">
                  <a:pos x="1274" y="3368"/>
                </a:cxn>
                <a:cxn ang="0">
                  <a:pos x="1579" y="4297"/>
                </a:cxn>
                <a:cxn ang="0">
                  <a:pos x="1825" y="4082"/>
                </a:cxn>
                <a:cxn ang="0">
                  <a:pos x="2195" y="3789"/>
                </a:cxn>
                <a:cxn ang="0">
                  <a:pos x="2437" y="3565"/>
                </a:cxn>
                <a:cxn ang="0">
                  <a:pos x="2627" y="3338"/>
                </a:cxn>
                <a:cxn ang="0">
                  <a:pos x="2675" y="3409"/>
                </a:cxn>
                <a:cxn ang="0">
                  <a:pos x="2522" y="3654"/>
                </a:cxn>
                <a:cxn ang="0">
                  <a:pos x="2255" y="3947"/>
                </a:cxn>
                <a:cxn ang="0">
                  <a:pos x="1862" y="4218"/>
                </a:cxn>
                <a:cxn ang="0">
                  <a:pos x="1532" y="4433"/>
                </a:cxn>
                <a:cxn ang="0">
                  <a:pos x="1389" y="4065"/>
                </a:cxn>
                <a:cxn ang="0">
                  <a:pos x="1229" y="4113"/>
                </a:cxn>
                <a:cxn ang="0">
                  <a:pos x="1121" y="3718"/>
                </a:cxn>
                <a:cxn ang="0">
                  <a:pos x="1028" y="3338"/>
                </a:cxn>
                <a:cxn ang="0">
                  <a:pos x="992" y="3017"/>
                </a:cxn>
                <a:cxn ang="0">
                  <a:pos x="675" y="3091"/>
                </a:cxn>
                <a:cxn ang="0">
                  <a:pos x="334" y="3153"/>
                </a:cxn>
                <a:cxn ang="0">
                  <a:pos x="0" y="3166"/>
                </a:cxn>
                <a:cxn ang="0">
                  <a:pos x="52" y="3047"/>
                </a:cxn>
                <a:cxn ang="0">
                  <a:pos x="334" y="3031"/>
                </a:cxn>
                <a:cxn ang="0">
                  <a:pos x="696" y="2968"/>
                </a:cxn>
                <a:cxn ang="0">
                  <a:pos x="1028" y="2862"/>
                </a:cxn>
                <a:cxn ang="0">
                  <a:pos x="969" y="2439"/>
                </a:cxn>
                <a:cxn ang="0">
                  <a:pos x="946" y="2210"/>
                </a:cxn>
                <a:cxn ang="0">
                  <a:pos x="783" y="2210"/>
                </a:cxn>
                <a:cxn ang="0">
                  <a:pos x="770" y="2160"/>
                </a:cxn>
                <a:cxn ang="0">
                  <a:pos x="946" y="2117"/>
                </a:cxn>
                <a:cxn ang="0">
                  <a:pos x="911" y="1748"/>
                </a:cxn>
                <a:cxn ang="0">
                  <a:pos x="899" y="1552"/>
                </a:cxn>
                <a:cxn ang="0">
                  <a:pos x="641" y="1595"/>
                </a:cxn>
                <a:cxn ang="0">
                  <a:pos x="663" y="2117"/>
                </a:cxn>
                <a:cxn ang="0">
                  <a:pos x="648" y="2117"/>
                </a:cxn>
                <a:cxn ang="0">
                  <a:pos x="588" y="1552"/>
                </a:cxn>
                <a:cxn ang="0">
                  <a:pos x="899" y="1460"/>
                </a:cxn>
                <a:cxn ang="0">
                  <a:pos x="911" y="1125"/>
                </a:cxn>
                <a:cxn ang="0">
                  <a:pos x="930" y="835"/>
                </a:cxn>
                <a:cxn ang="0">
                  <a:pos x="992" y="452"/>
                </a:cxn>
                <a:cxn ang="0">
                  <a:pos x="663" y="1108"/>
                </a:cxn>
                <a:cxn ang="0">
                  <a:pos x="545" y="868"/>
                </a:cxn>
                <a:cxn ang="0">
                  <a:pos x="450" y="728"/>
                </a:cxn>
                <a:cxn ang="0">
                  <a:pos x="368" y="671"/>
                </a:cxn>
                <a:cxn ang="0">
                  <a:pos x="312" y="652"/>
                </a:cxn>
                <a:cxn ang="0">
                  <a:pos x="344" y="562"/>
                </a:cxn>
              </a:cxnLst>
              <a:rect l="0" t="0" r="r" b="b"/>
              <a:pathLst>
                <a:path w="2675" h="4433">
                  <a:moveTo>
                    <a:pt x="344" y="562"/>
                  </a:moveTo>
                  <a:lnTo>
                    <a:pt x="473" y="652"/>
                  </a:lnTo>
                  <a:lnTo>
                    <a:pt x="663" y="945"/>
                  </a:lnTo>
                  <a:lnTo>
                    <a:pt x="1028" y="257"/>
                  </a:lnTo>
                  <a:lnTo>
                    <a:pt x="1076" y="90"/>
                  </a:lnTo>
                  <a:lnTo>
                    <a:pt x="1205" y="0"/>
                  </a:lnTo>
                  <a:lnTo>
                    <a:pt x="1087" y="346"/>
                  </a:lnTo>
                  <a:lnTo>
                    <a:pt x="1004" y="848"/>
                  </a:lnTo>
                  <a:lnTo>
                    <a:pt x="969" y="1260"/>
                  </a:lnTo>
                  <a:lnTo>
                    <a:pt x="981" y="1766"/>
                  </a:lnTo>
                  <a:lnTo>
                    <a:pt x="1038" y="2359"/>
                  </a:lnTo>
                  <a:lnTo>
                    <a:pt x="1121" y="2818"/>
                  </a:lnTo>
                  <a:lnTo>
                    <a:pt x="1274" y="3368"/>
                  </a:lnTo>
                  <a:lnTo>
                    <a:pt x="1579" y="4297"/>
                  </a:lnTo>
                  <a:lnTo>
                    <a:pt x="1825" y="4082"/>
                  </a:lnTo>
                  <a:lnTo>
                    <a:pt x="2195" y="3789"/>
                  </a:lnTo>
                  <a:lnTo>
                    <a:pt x="2437" y="3565"/>
                  </a:lnTo>
                  <a:lnTo>
                    <a:pt x="2627" y="3338"/>
                  </a:lnTo>
                  <a:lnTo>
                    <a:pt x="2675" y="3409"/>
                  </a:lnTo>
                  <a:lnTo>
                    <a:pt x="2522" y="3654"/>
                  </a:lnTo>
                  <a:lnTo>
                    <a:pt x="2255" y="3947"/>
                  </a:lnTo>
                  <a:lnTo>
                    <a:pt x="1862" y="4218"/>
                  </a:lnTo>
                  <a:lnTo>
                    <a:pt x="1532" y="4433"/>
                  </a:lnTo>
                  <a:lnTo>
                    <a:pt x="1389" y="4065"/>
                  </a:lnTo>
                  <a:lnTo>
                    <a:pt x="1229" y="4113"/>
                  </a:lnTo>
                  <a:lnTo>
                    <a:pt x="1121" y="3718"/>
                  </a:lnTo>
                  <a:lnTo>
                    <a:pt x="1028" y="3338"/>
                  </a:lnTo>
                  <a:lnTo>
                    <a:pt x="992" y="3017"/>
                  </a:lnTo>
                  <a:lnTo>
                    <a:pt x="675" y="3091"/>
                  </a:lnTo>
                  <a:lnTo>
                    <a:pt x="334" y="3153"/>
                  </a:lnTo>
                  <a:lnTo>
                    <a:pt x="0" y="3166"/>
                  </a:lnTo>
                  <a:lnTo>
                    <a:pt x="52" y="3047"/>
                  </a:lnTo>
                  <a:lnTo>
                    <a:pt x="334" y="3031"/>
                  </a:lnTo>
                  <a:lnTo>
                    <a:pt x="696" y="2968"/>
                  </a:lnTo>
                  <a:lnTo>
                    <a:pt x="1028" y="2862"/>
                  </a:lnTo>
                  <a:lnTo>
                    <a:pt x="969" y="2439"/>
                  </a:lnTo>
                  <a:lnTo>
                    <a:pt x="946" y="2210"/>
                  </a:lnTo>
                  <a:lnTo>
                    <a:pt x="783" y="2210"/>
                  </a:lnTo>
                  <a:lnTo>
                    <a:pt x="770" y="2160"/>
                  </a:lnTo>
                  <a:lnTo>
                    <a:pt x="946" y="2117"/>
                  </a:lnTo>
                  <a:lnTo>
                    <a:pt x="911" y="1748"/>
                  </a:lnTo>
                  <a:lnTo>
                    <a:pt x="899" y="1552"/>
                  </a:lnTo>
                  <a:lnTo>
                    <a:pt x="641" y="1595"/>
                  </a:lnTo>
                  <a:lnTo>
                    <a:pt x="663" y="2117"/>
                  </a:lnTo>
                  <a:lnTo>
                    <a:pt x="648" y="2117"/>
                  </a:lnTo>
                  <a:lnTo>
                    <a:pt x="588" y="1552"/>
                  </a:lnTo>
                  <a:lnTo>
                    <a:pt x="899" y="1460"/>
                  </a:lnTo>
                  <a:lnTo>
                    <a:pt x="911" y="1125"/>
                  </a:lnTo>
                  <a:lnTo>
                    <a:pt x="930" y="835"/>
                  </a:lnTo>
                  <a:lnTo>
                    <a:pt x="992" y="452"/>
                  </a:lnTo>
                  <a:lnTo>
                    <a:pt x="663" y="1108"/>
                  </a:lnTo>
                  <a:lnTo>
                    <a:pt x="545" y="868"/>
                  </a:lnTo>
                  <a:lnTo>
                    <a:pt x="450" y="728"/>
                  </a:lnTo>
                  <a:lnTo>
                    <a:pt x="368" y="671"/>
                  </a:lnTo>
                  <a:lnTo>
                    <a:pt x="312" y="652"/>
                  </a:lnTo>
                  <a:lnTo>
                    <a:pt x="344" y="562"/>
                  </a:lnTo>
                  <a:close/>
                </a:path>
              </a:pathLst>
            </a:custGeom>
            <a:solidFill>
              <a:srgbClr val="000000"/>
            </a:solidFill>
            <a:ln w="0">
              <a:solidFill>
                <a:srgbClr val="000000"/>
              </a:solidFill>
              <a:prstDash val="solid"/>
              <a:round/>
              <a:headEnd/>
              <a:tailEnd/>
            </a:ln>
          </p:spPr>
          <p:txBody>
            <a:bodyPr/>
            <a:lstStyle/>
            <a:p>
              <a:endParaRPr lang="en-GB"/>
            </a:p>
          </p:txBody>
        </p:sp>
        <p:sp>
          <p:nvSpPr>
            <p:cNvPr id="305196" name="Freeform 44"/>
            <p:cNvSpPr>
              <a:spLocks/>
            </p:cNvSpPr>
            <p:nvPr/>
          </p:nvSpPr>
          <p:spPr bwMode="auto">
            <a:xfrm>
              <a:off x="2895" y="3017"/>
              <a:ext cx="135" cy="437"/>
            </a:xfrm>
            <a:custGeom>
              <a:avLst/>
              <a:gdLst/>
              <a:ahLst/>
              <a:cxnLst>
                <a:cxn ang="0">
                  <a:pos x="565" y="0"/>
                </a:cxn>
                <a:cxn ang="0">
                  <a:pos x="426" y="261"/>
                </a:cxn>
                <a:cxn ang="0">
                  <a:pos x="248" y="691"/>
                </a:cxn>
                <a:cxn ang="0">
                  <a:pos x="143" y="1055"/>
                </a:cxn>
                <a:cxn ang="0">
                  <a:pos x="60" y="1478"/>
                </a:cxn>
                <a:cxn ang="0">
                  <a:pos x="0" y="1817"/>
                </a:cxn>
                <a:cxn ang="0">
                  <a:pos x="530" y="2622"/>
                </a:cxn>
                <a:cxn ang="0">
                  <a:pos x="811" y="1924"/>
                </a:cxn>
                <a:cxn ang="0">
                  <a:pos x="716" y="1541"/>
                </a:cxn>
                <a:cxn ang="0">
                  <a:pos x="681" y="1205"/>
                </a:cxn>
                <a:cxn ang="0">
                  <a:pos x="673" y="796"/>
                </a:cxn>
                <a:cxn ang="0">
                  <a:pos x="692" y="431"/>
                </a:cxn>
                <a:cxn ang="0">
                  <a:pos x="743" y="218"/>
                </a:cxn>
                <a:cxn ang="0">
                  <a:pos x="779" y="20"/>
                </a:cxn>
                <a:cxn ang="0">
                  <a:pos x="743" y="20"/>
                </a:cxn>
                <a:cxn ang="0">
                  <a:pos x="648" y="368"/>
                </a:cxn>
                <a:cxn ang="0">
                  <a:pos x="624" y="736"/>
                </a:cxn>
                <a:cxn ang="0">
                  <a:pos x="624" y="1134"/>
                </a:cxn>
                <a:cxn ang="0">
                  <a:pos x="661" y="1497"/>
                </a:cxn>
                <a:cxn ang="0">
                  <a:pos x="743" y="1924"/>
                </a:cxn>
                <a:cxn ang="0">
                  <a:pos x="518" y="2472"/>
                </a:cxn>
                <a:cxn ang="0">
                  <a:pos x="80" y="1769"/>
                </a:cxn>
                <a:cxn ang="0">
                  <a:pos x="202" y="1101"/>
                </a:cxn>
                <a:cxn ang="0">
                  <a:pos x="296" y="721"/>
                </a:cxn>
                <a:cxn ang="0">
                  <a:pos x="450" y="353"/>
                </a:cxn>
                <a:cxn ang="0">
                  <a:pos x="602" y="20"/>
                </a:cxn>
                <a:cxn ang="0">
                  <a:pos x="565" y="0"/>
                </a:cxn>
              </a:cxnLst>
              <a:rect l="0" t="0" r="r" b="b"/>
              <a:pathLst>
                <a:path w="811" h="2622">
                  <a:moveTo>
                    <a:pt x="565" y="0"/>
                  </a:moveTo>
                  <a:lnTo>
                    <a:pt x="426" y="261"/>
                  </a:lnTo>
                  <a:lnTo>
                    <a:pt x="248" y="691"/>
                  </a:lnTo>
                  <a:lnTo>
                    <a:pt x="143" y="1055"/>
                  </a:lnTo>
                  <a:lnTo>
                    <a:pt x="60" y="1478"/>
                  </a:lnTo>
                  <a:lnTo>
                    <a:pt x="0" y="1817"/>
                  </a:lnTo>
                  <a:lnTo>
                    <a:pt x="530" y="2622"/>
                  </a:lnTo>
                  <a:lnTo>
                    <a:pt x="811" y="1924"/>
                  </a:lnTo>
                  <a:lnTo>
                    <a:pt x="716" y="1541"/>
                  </a:lnTo>
                  <a:lnTo>
                    <a:pt x="681" y="1205"/>
                  </a:lnTo>
                  <a:lnTo>
                    <a:pt x="673" y="796"/>
                  </a:lnTo>
                  <a:lnTo>
                    <a:pt x="692" y="431"/>
                  </a:lnTo>
                  <a:lnTo>
                    <a:pt x="743" y="218"/>
                  </a:lnTo>
                  <a:lnTo>
                    <a:pt x="779" y="20"/>
                  </a:lnTo>
                  <a:lnTo>
                    <a:pt x="743" y="20"/>
                  </a:lnTo>
                  <a:lnTo>
                    <a:pt x="648" y="368"/>
                  </a:lnTo>
                  <a:lnTo>
                    <a:pt x="624" y="736"/>
                  </a:lnTo>
                  <a:lnTo>
                    <a:pt x="624" y="1134"/>
                  </a:lnTo>
                  <a:lnTo>
                    <a:pt x="661" y="1497"/>
                  </a:lnTo>
                  <a:lnTo>
                    <a:pt x="743" y="1924"/>
                  </a:lnTo>
                  <a:lnTo>
                    <a:pt x="518" y="2472"/>
                  </a:lnTo>
                  <a:lnTo>
                    <a:pt x="80" y="1769"/>
                  </a:lnTo>
                  <a:lnTo>
                    <a:pt x="202" y="1101"/>
                  </a:lnTo>
                  <a:lnTo>
                    <a:pt x="296" y="721"/>
                  </a:lnTo>
                  <a:lnTo>
                    <a:pt x="450" y="353"/>
                  </a:lnTo>
                  <a:lnTo>
                    <a:pt x="602" y="20"/>
                  </a:lnTo>
                  <a:lnTo>
                    <a:pt x="565" y="0"/>
                  </a:lnTo>
                  <a:close/>
                </a:path>
              </a:pathLst>
            </a:custGeom>
            <a:solidFill>
              <a:srgbClr val="000000"/>
            </a:solidFill>
            <a:ln w="0">
              <a:solidFill>
                <a:srgbClr val="000000"/>
              </a:solidFill>
              <a:prstDash val="solid"/>
              <a:round/>
              <a:headEnd/>
              <a:tailEnd/>
            </a:ln>
          </p:spPr>
          <p:txBody>
            <a:bodyPr/>
            <a:lstStyle/>
            <a:p>
              <a:endParaRPr lang="en-GB"/>
            </a:p>
          </p:txBody>
        </p:sp>
        <p:sp>
          <p:nvSpPr>
            <p:cNvPr id="305197" name="Freeform 45"/>
            <p:cNvSpPr>
              <a:spLocks/>
            </p:cNvSpPr>
            <p:nvPr/>
          </p:nvSpPr>
          <p:spPr bwMode="auto">
            <a:xfrm>
              <a:off x="3279" y="2880"/>
              <a:ext cx="290" cy="581"/>
            </a:xfrm>
            <a:custGeom>
              <a:avLst/>
              <a:gdLst/>
              <a:ahLst/>
              <a:cxnLst>
                <a:cxn ang="0">
                  <a:pos x="964" y="3428"/>
                </a:cxn>
                <a:cxn ang="0">
                  <a:pos x="755" y="3094"/>
                </a:cxn>
                <a:cxn ang="0">
                  <a:pos x="552" y="2728"/>
                </a:cxn>
                <a:cxn ang="0">
                  <a:pos x="364" y="2331"/>
                </a:cxn>
                <a:cxn ang="0">
                  <a:pos x="284" y="2070"/>
                </a:cxn>
                <a:cxn ang="0">
                  <a:pos x="268" y="1828"/>
                </a:cxn>
                <a:cxn ang="0">
                  <a:pos x="308" y="1080"/>
                </a:cxn>
                <a:cxn ang="0">
                  <a:pos x="544" y="1037"/>
                </a:cxn>
                <a:cxn ang="0">
                  <a:pos x="800" y="912"/>
                </a:cxn>
                <a:cxn ang="0">
                  <a:pos x="1403" y="594"/>
                </a:cxn>
                <a:cxn ang="0">
                  <a:pos x="1652" y="442"/>
                </a:cxn>
                <a:cxn ang="0">
                  <a:pos x="1611" y="378"/>
                </a:cxn>
                <a:cxn ang="0">
                  <a:pos x="1740" y="241"/>
                </a:cxn>
                <a:cxn ang="0">
                  <a:pos x="1720" y="213"/>
                </a:cxn>
                <a:cxn ang="0">
                  <a:pos x="1578" y="320"/>
                </a:cxn>
                <a:cxn ang="0">
                  <a:pos x="1460" y="106"/>
                </a:cxn>
                <a:cxn ang="0">
                  <a:pos x="858" y="427"/>
                </a:cxn>
                <a:cxn ang="0">
                  <a:pos x="552" y="531"/>
                </a:cxn>
                <a:cxn ang="0">
                  <a:pos x="552" y="261"/>
                </a:cxn>
                <a:cxn ang="0">
                  <a:pos x="636" y="0"/>
                </a:cxn>
                <a:cxn ang="0">
                  <a:pos x="568" y="0"/>
                </a:cxn>
                <a:cxn ang="0">
                  <a:pos x="473" y="122"/>
                </a:cxn>
                <a:cxn ang="0">
                  <a:pos x="364" y="167"/>
                </a:cxn>
                <a:cxn ang="0">
                  <a:pos x="308" y="167"/>
                </a:cxn>
                <a:cxn ang="0">
                  <a:pos x="235" y="135"/>
                </a:cxn>
                <a:cxn ang="0">
                  <a:pos x="200" y="196"/>
                </a:cxn>
                <a:cxn ang="0">
                  <a:pos x="295" y="241"/>
                </a:cxn>
                <a:cxn ang="0">
                  <a:pos x="400" y="261"/>
                </a:cxn>
                <a:cxn ang="0">
                  <a:pos x="490" y="261"/>
                </a:cxn>
                <a:cxn ang="0">
                  <a:pos x="490" y="684"/>
                </a:cxn>
                <a:cxn ang="0">
                  <a:pos x="544" y="930"/>
                </a:cxn>
                <a:cxn ang="0">
                  <a:pos x="422" y="977"/>
                </a:cxn>
                <a:cxn ang="0">
                  <a:pos x="376" y="806"/>
                </a:cxn>
                <a:cxn ang="0">
                  <a:pos x="70" y="610"/>
                </a:cxn>
                <a:cxn ang="0">
                  <a:pos x="34" y="547"/>
                </a:cxn>
                <a:cxn ang="0">
                  <a:pos x="0" y="1022"/>
                </a:cxn>
                <a:cxn ang="0">
                  <a:pos x="34" y="1187"/>
                </a:cxn>
                <a:cxn ang="0">
                  <a:pos x="200" y="1385"/>
                </a:cxn>
                <a:cxn ang="0">
                  <a:pos x="210" y="1953"/>
                </a:cxn>
                <a:cxn ang="0">
                  <a:pos x="259" y="2180"/>
                </a:cxn>
                <a:cxn ang="0">
                  <a:pos x="352" y="2453"/>
                </a:cxn>
                <a:cxn ang="0">
                  <a:pos x="507" y="2771"/>
                </a:cxn>
                <a:cxn ang="0">
                  <a:pos x="708" y="3152"/>
                </a:cxn>
                <a:cxn ang="0">
                  <a:pos x="929" y="3487"/>
                </a:cxn>
                <a:cxn ang="0">
                  <a:pos x="964" y="3428"/>
                </a:cxn>
              </a:cxnLst>
              <a:rect l="0" t="0" r="r" b="b"/>
              <a:pathLst>
                <a:path w="1740" h="3487">
                  <a:moveTo>
                    <a:pt x="964" y="3428"/>
                  </a:moveTo>
                  <a:lnTo>
                    <a:pt x="755" y="3094"/>
                  </a:lnTo>
                  <a:lnTo>
                    <a:pt x="552" y="2728"/>
                  </a:lnTo>
                  <a:lnTo>
                    <a:pt x="364" y="2331"/>
                  </a:lnTo>
                  <a:lnTo>
                    <a:pt x="284" y="2070"/>
                  </a:lnTo>
                  <a:lnTo>
                    <a:pt x="268" y="1828"/>
                  </a:lnTo>
                  <a:lnTo>
                    <a:pt x="308" y="1080"/>
                  </a:lnTo>
                  <a:lnTo>
                    <a:pt x="544" y="1037"/>
                  </a:lnTo>
                  <a:lnTo>
                    <a:pt x="800" y="912"/>
                  </a:lnTo>
                  <a:lnTo>
                    <a:pt x="1403" y="594"/>
                  </a:lnTo>
                  <a:lnTo>
                    <a:pt x="1652" y="442"/>
                  </a:lnTo>
                  <a:lnTo>
                    <a:pt x="1611" y="378"/>
                  </a:lnTo>
                  <a:lnTo>
                    <a:pt x="1740" y="241"/>
                  </a:lnTo>
                  <a:lnTo>
                    <a:pt x="1720" y="213"/>
                  </a:lnTo>
                  <a:lnTo>
                    <a:pt x="1578" y="320"/>
                  </a:lnTo>
                  <a:lnTo>
                    <a:pt x="1460" y="106"/>
                  </a:lnTo>
                  <a:lnTo>
                    <a:pt x="858" y="427"/>
                  </a:lnTo>
                  <a:lnTo>
                    <a:pt x="552" y="531"/>
                  </a:lnTo>
                  <a:lnTo>
                    <a:pt x="552" y="261"/>
                  </a:lnTo>
                  <a:lnTo>
                    <a:pt x="636" y="0"/>
                  </a:lnTo>
                  <a:lnTo>
                    <a:pt x="568" y="0"/>
                  </a:lnTo>
                  <a:lnTo>
                    <a:pt x="473" y="122"/>
                  </a:lnTo>
                  <a:lnTo>
                    <a:pt x="364" y="167"/>
                  </a:lnTo>
                  <a:lnTo>
                    <a:pt x="308" y="167"/>
                  </a:lnTo>
                  <a:lnTo>
                    <a:pt x="235" y="135"/>
                  </a:lnTo>
                  <a:lnTo>
                    <a:pt x="200" y="196"/>
                  </a:lnTo>
                  <a:lnTo>
                    <a:pt x="295" y="241"/>
                  </a:lnTo>
                  <a:lnTo>
                    <a:pt x="400" y="261"/>
                  </a:lnTo>
                  <a:lnTo>
                    <a:pt x="490" y="261"/>
                  </a:lnTo>
                  <a:lnTo>
                    <a:pt x="490" y="684"/>
                  </a:lnTo>
                  <a:lnTo>
                    <a:pt x="544" y="930"/>
                  </a:lnTo>
                  <a:lnTo>
                    <a:pt x="422" y="977"/>
                  </a:lnTo>
                  <a:lnTo>
                    <a:pt x="376" y="806"/>
                  </a:lnTo>
                  <a:lnTo>
                    <a:pt x="70" y="610"/>
                  </a:lnTo>
                  <a:lnTo>
                    <a:pt x="34" y="547"/>
                  </a:lnTo>
                  <a:lnTo>
                    <a:pt x="0" y="1022"/>
                  </a:lnTo>
                  <a:lnTo>
                    <a:pt x="34" y="1187"/>
                  </a:lnTo>
                  <a:lnTo>
                    <a:pt x="200" y="1385"/>
                  </a:lnTo>
                  <a:lnTo>
                    <a:pt x="210" y="1953"/>
                  </a:lnTo>
                  <a:lnTo>
                    <a:pt x="259" y="2180"/>
                  </a:lnTo>
                  <a:lnTo>
                    <a:pt x="352" y="2453"/>
                  </a:lnTo>
                  <a:lnTo>
                    <a:pt x="507" y="2771"/>
                  </a:lnTo>
                  <a:lnTo>
                    <a:pt x="708" y="3152"/>
                  </a:lnTo>
                  <a:lnTo>
                    <a:pt x="929" y="3487"/>
                  </a:lnTo>
                  <a:lnTo>
                    <a:pt x="964" y="3428"/>
                  </a:lnTo>
                  <a:close/>
                </a:path>
              </a:pathLst>
            </a:custGeom>
            <a:solidFill>
              <a:srgbClr val="000000"/>
            </a:solidFill>
            <a:ln w="0">
              <a:solidFill>
                <a:srgbClr val="000000"/>
              </a:solidFill>
              <a:prstDash val="solid"/>
              <a:round/>
              <a:headEnd/>
              <a:tailEnd/>
            </a:ln>
          </p:spPr>
          <p:txBody>
            <a:bodyPr/>
            <a:lstStyle/>
            <a:p>
              <a:endParaRPr lang="en-GB"/>
            </a:p>
          </p:txBody>
        </p:sp>
        <p:sp>
          <p:nvSpPr>
            <p:cNvPr id="305198" name="Freeform 46"/>
            <p:cNvSpPr>
              <a:spLocks/>
            </p:cNvSpPr>
            <p:nvPr/>
          </p:nvSpPr>
          <p:spPr bwMode="auto">
            <a:xfrm>
              <a:off x="3189" y="2855"/>
              <a:ext cx="147" cy="193"/>
            </a:xfrm>
            <a:custGeom>
              <a:avLst/>
              <a:gdLst/>
              <a:ahLst/>
              <a:cxnLst>
                <a:cxn ang="0">
                  <a:pos x="69" y="135"/>
                </a:cxn>
                <a:cxn ang="0">
                  <a:pos x="150" y="135"/>
                </a:cxn>
                <a:cxn ang="0">
                  <a:pos x="290" y="103"/>
                </a:cxn>
                <a:cxn ang="0">
                  <a:pos x="552" y="0"/>
                </a:cxn>
                <a:cxn ang="0">
                  <a:pos x="634" y="0"/>
                </a:cxn>
                <a:cxn ang="0">
                  <a:pos x="880" y="382"/>
                </a:cxn>
                <a:cxn ang="0">
                  <a:pos x="750" y="412"/>
                </a:cxn>
                <a:cxn ang="0">
                  <a:pos x="634" y="607"/>
                </a:cxn>
                <a:cxn ang="0">
                  <a:pos x="574" y="790"/>
                </a:cxn>
                <a:cxn ang="0">
                  <a:pos x="540" y="1157"/>
                </a:cxn>
                <a:cxn ang="0">
                  <a:pos x="412" y="1051"/>
                </a:cxn>
                <a:cxn ang="0">
                  <a:pos x="350" y="911"/>
                </a:cxn>
                <a:cxn ang="0">
                  <a:pos x="341" y="729"/>
                </a:cxn>
                <a:cxn ang="0">
                  <a:pos x="385" y="500"/>
                </a:cxn>
                <a:cxn ang="0">
                  <a:pos x="552" y="103"/>
                </a:cxn>
                <a:cxn ang="0">
                  <a:pos x="290" y="194"/>
                </a:cxn>
                <a:cxn ang="0">
                  <a:pos x="174" y="227"/>
                </a:cxn>
                <a:cxn ang="0">
                  <a:pos x="69" y="227"/>
                </a:cxn>
                <a:cxn ang="0">
                  <a:pos x="0" y="212"/>
                </a:cxn>
                <a:cxn ang="0">
                  <a:pos x="69" y="135"/>
                </a:cxn>
              </a:cxnLst>
              <a:rect l="0" t="0" r="r" b="b"/>
              <a:pathLst>
                <a:path w="880" h="1157">
                  <a:moveTo>
                    <a:pt x="69" y="135"/>
                  </a:moveTo>
                  <a:lnTo>
                    <a:pt x="150" y="135"/>
                  </a:lnTo>
                  <a:lnTo>
                    <a:pt x="290" y="103"/>
                  </a:lnTo>
                  <a:lnTo>
                    <a:pt x="552" y="0"/>
                  </a:lnTo>
                  <a:lnTo>
                    <a:pt x="634" y="0"/>
                  </a:lnTo>
                  <a:lnTo>
                    <a:pt x="880" y="382"/>
                  </a:lnTo>
                  <a:lnTo>
                    <a:pt x="750" y="412"/>
                  </a:lnTo>
                  <a:lnTo>
                    <a:pt x="634" y="607"/>
                  </a:lnTo>
                  <a:lnTo>
                    <a:pt x="574" y="790"/>
                  </a:lnTo>
                  <a:lnTo>
                    <a:pt x="540" y="1157"/>
                  </a:lnTo>
                  <a:lnTo>
                    <a:pt x="412" y="1051"/>
                  </a:lnTo>
                  <a:lnTo>
                    <a:pt x="350" y="911"/>
                  </a:lnTo>
                  <a:lnTo>
                    <a:pt x="341" y="729"/>
                  </a:lnTo>
                  <a:lnTo>
                    <a:pt x="385" y="500"/>
                  </a:lnTo>
                  <a:lnTo>
                    <a:pt x="552" y="103"/>
                  </a:lnTo>
                  <a:lnTo>
                    <a:pt x="290" y="194"/>
                  </a:lnTo>
                  <a:lnTo>
                    <a:pt x="174" y="227"/>
                  </a:lnTo>
                  <a:lnTo>
                    <a:pt x="69" y="227"/>
                  </a:lnTo>
                  <a:lnTo>
                    <a:pt x="0" y="212"/>
                  </a:lnTo>
                  <a:lnTo>
                    <a:pt x="69" y="135"/>
                  </a:lnTo>
                  <a:close/>
                </a:path>
              </a:pathLst>
            </a:custGeom>
            <a:solidFill>
              <a:srgbClr val="000000"/>
            </a:solidFill>
            <a:ln w="0">
              <a:solidFill>
                <a:srgbClr val="000000"/>
              </a:solidFill>
              <a:prstDash val="solid"/>
              <a:round/>
              <a:headEnd/>
              <a:tailEnd/>
            </a:ln>
          </p:spPr>
          <p:txBody>
            <a:bodyPr/>
            <a:lstStyle/>
            <a:p>
              <a:endParaRPr lang="en-GB"/>
            </a:p>
          </p:txBody>
        </p:sp>
        <p:sp>
          <p:nvSpPr>
            <p:cNvPr id="305199" name="Freeform 47"/>
            <p:cNvSpPr>
              <a:spLocks/>
            </p:cNvSpPr>
            <p:nvPr/>
          </p:nvSpPr>
          <p:spPr bwMode="auto">
            <a:xfrm>
              <a:off x="3332" y="2919"/>
              <a:ext cx="14" cy="108"/>
            </a:xfrm>
            <a:custGeom>
              <a:avLst/>
              <a:gdLst/>
              <a:ahLst/>
              <a:cxnLst>
                <a:cxn ang="0">
                  <a:pos x="71" y="588"/>
                </a:cxn>
                <a:cxn ang="0">
                  <a:pos x="60" y="453"/>
                </a:cxn>
                <a:cxn ang="0">
                  <a:pos x="60" y="241"/>
                </a:cxn>
                <a:cxn ang="0">
                  <a:pos x="84" y="0"/>
                </a:cxn>
                <a:cxn ang="0">
                  <a:pos x="48" y="0"/>
                </a:cxn>
                <a:cxn ang="0">
                  <a:pos x="12" y="118"/>
                </a:cxn>
                <a:cxn ang="0">
                  <a:pos x="0" y="300"/>
                </a:cxn>
                <a:cxn ang="0">
                  <a:pos x="0" y="472"/>
                </a:cxn>
                <a:cxn ang="0">
                  <a:pos x="12" y="649"/>
                </a:cxn>
                <a:cxn ang="0">
                  <a:pos x="71" y="588"/>
                </a:cxn>
              </a:cxnLst>
              <a:rect l="0" t="0" r="r" b="b"/>
              <a:pathLst>
                <a:path w="84" h="649">
                  <a:moveTo>
                    <a:pt x="71" y="588"/>
                  </a:moveTo>
                  <a:lnTo>
                    <a:pt x="60" y="453"/>
                  </a:lnTo>
                  <a:lnTo>
                    <a:pt x="60" y="241"/>
                  </a:lnTo>
                  <a:lnTo>
                    <a:pt x="84" y="0"/>
                  </a:lnTo>
                  <a:lnTo>
                    <a:pt x="48" y="0"/>
                  </a:lnTo>
                  <a:lnTo>
                    <a:pt x="12" y="118"/>
                  </a:lnTo>
                  <a:lnTo>
                    <a:pt x="0" y="300"/>
                  </a:lnTo>
                  <a:lnTo>
                    <a:pt x="0" y="472"/>
                  </a:lnTo>
                  <a:lnTo>
                    <a:pt x="12" y="649"/>
                  </a:lnTo>
                  <a:lnTo>
                    <a:pt x="71" y="588"/>
                  </a:lnTo>
                  <a:close/>
                </a:path>
              </a:pathLst>
            </a:custGeom>
            <a:solidFill>
              <a:srgbClr val="000000"/>
            </a:solidFill>
            <a:ln w="0">
              <a:solidFill>
                <a:srgbClr val="000000"/>
              </a:solidFill>
              <a:prstDash val="solid"/>
              <a:round/>
              <a:headEnd/>
              <a:tailEnd/>
            </a:ln>
          </p:spPr>
          <p:txBody>
            <a:bodyPr/>
            <a:lstStyle/>
            <a:p>
              <a:endParaRPr lang="en-GB"/>
            </a:p>
          </p:txBody>
        </p:sp>
        <p:sp>
          <p:nvSpPr>
            <p:cNvPr id="305200" name="Freeform 48"/>
            <p:cNvSpPr>
              <a:spLocks/>
            </p:cNvSpPr>
            <p:nvPr/>
          </p:nvSpPr>
          <p:spPr bwMode="auto">
            <a:xfrm>
              <a:off x="3379" y="2632"/>
              <a:ext cx="239" cy="283"/>
            </a:xfrm>
            <a:custGeom>
              <a:avLst/>
              <a:gdLst/>
              <a:ahLst/>
              <a:cxnLst>
                <a:cxn ang="0">
                  <a:pos x="0" y="1550"/>
                </a:cxn>
                <a:cxn ang="0">
                  <a:pos x="98" y="1624"/>
                </a:cxn>
                <a:cxn ang="0">
                  <a:pos x="609" y="1204"/>
                </a:cxn>
                <a:cxn ang="0">
                  <a:pos x="791" y="1653"/>
                </a:cxn>
                <a:cxn ang="0">
                  <a:pos x="883" y="1653"/>
                </a:cxn>
                <a:cxn ang="0">
                  <a:pos x="712" y="1187"/>
                </a:cxn>
                <a:cxn ang="0">
                  <a:pos x="724" y="1070"/>
                </a:cxn>
                <a:cxn ang="0">
                  <a:pos x="815" y="1023"/>
                </a:cxn>
                <a:cxn ang="0">
                  <a:pos x="1058" y="1565"/>
                </a:cxn>
                <a:cxn ang="0">
                  <a:pos x="1178" y="1698"/>
                </a:cxn>
                <a:cxn ang="0">
                  <a:pos x="1215" y="1668"/>
                </a:cxn>
                <a:cxn ang="0">
                  <a:pos x="1163" y="1595"/>
                </a:cxn>
                <a:cxn ang="0">
                  <a:pos x="1325" y="1565"/>
                </a:cxn>
                <a:cxn ang="0">
                  <a:pos x="1431" y="1521"/>
                </a:cxn>
                <a:cxn ang="0">
                  <a:pos x="1401" y="1459"/>
                </a:cxn>
                <a:cxn ang="0">
                  <a:pos x="1304" y="1521"/>
                </a:cxn>
                <a:cxn ang="0">
                  <a:pos x="1222" y="1521"/>
                </a:cxn>
                <a:cxn ang="0">
                  <a:pos x="1095" y="1502"/>
                </a:cxn>
                <a:cxn ang="0">
                  <a:pos x="978" y="1264"/>
                </a:cxn>
                <a:cxn ang="0">
                  <a:pos x="850" y="917"/>
                </a:cxn>
                <a:cxn ang="0">
                  <a:pos x="815" y="814"/>
                </a:cxn>
                <a:cxn ang="0">
                  <a:pos x="791" y="571"/>
                </a:cxn>
                <a:cxn ang="0">
                  <a:pos x="883" y="408"/>
                </a:cxn>
                <a:cxn ang="0">
                  <a:pos x="978" y="14"/>
                </a:cxn>
                <a:cxn ang="0">
                  <a:pos x="931" y="0"/>
                </a:cxn>
                <a:cxn ang="0">
                  <a:pos x="791" y="389"/>
                </a:cxn>
                <a:cxn ang="0">
                  <a:pos x="736" y="512"/>
                </a:cxn>
                <a:cxn ang="0">
                  <a:pos x="736" y="661"/>
                </a:cxn>
                <a:cxn ang="0">
                  <a:pos x="791" y="975"/>
                </a:cxn>
                <a:cxn ang="0">
                  <a:pos x="688" y="1023"/>
                </a:cxn>
                <a:cxn ang="0">
                  <a:pos x="664" y="1158"/>
                </a:cxn>
                <a:cxn ang="0">
                  <a:pos x="585" y="1053"/>
                </a:cxn>
                <a:cxn ang="0">
                  <a:pos x="86" y="1473"/>
                </a:cxn>
                <a:cxn ang="0">
                  <a:pos x="14" y="1489"/>
                </a:cxn>
                <a:cxn ang="0">
                  <a:pos x="0" y="1550"/>
                </a:cxn>
              </a:cxnLst>
              <a:rect l="0" t="0" r="r" b="b"/>
              <a:pathLst>
                <a:path w="1431" h="1698">
                  <a:moveTo>
                    <a:pt x="0" y="1550"/>
                  </a:moveTo>
                  <a:lnTo>
                    <a:pt x="98" y="1624"/>
                  </a:lnTo>
                  <a:lnTo>
                    <a:pt x="609" y="1204"/>
                  </a:lnTo>
                  <a:lnTo>
                    <a:pt x="791" y="1653"/>
                  </a:lnTo>
                  <a:lnTo>
                    <a:pt x="883" y="1653"/>
                  </a:lnTo>
                  <a:lnTo>
                    <a:pt x="712" y="1187"/>
                  </a:lnTo>
                  <a:lnTo>
                    <a:pt x="724" y="1070"/>
                  </a:lnTo>
                  <a:lnTo>
                    <a:pt x="815" y="1023"/>
                  </a:lnTo>
                  <a:lnTo>
                    <a:pt x="1058" y="1565"/>
                  </a:lnTo>
                  <a:lnTo>
                    <a:pt x="1178" y="1698"/>
                  </a:lnTo>
                  <a:lnTo>
                    <a:pt x="1215" y="1668"/>
                  </a:lnTo>
                  <a:lnTo>
                    <a:pt x="1163" y="1595"/>
                  </a:lnTo>
                  <a:lnTo>
                    <a:pt x="1325" y="1565"/>
                  </a:lnTo>
                  <a:lnTo>
                    <a:pt x="1431" y="1521"/>
                  </a:lnTo>
                  <a:lnTo>
                    <a:pt x="1401" y="1459"/>
                  </a:lnTo>
                  <a:lnTo>
                    <a:pt x="1304" y="1521"/>
                  </a:lnTo>
                  <a:lnTo>
                    <a:pt x="1222" y="1521"/>
                  </a:lnTo>
                  <a:lnTo>
                    <a:pt x="1095" y="1502"/>
                  </a:lnTo>
                  <a:lnTo>
                    <a:pt x="978" y="1264"/>
                  </a:lnTo>
                  <a:lnTo>
                    <a:pt x="850" y="917"/>
                  </a:lnTo>
                  <a:lnTo>
                    <a:pt x="815" y="814"/>
                  </a:lnTo>
                  <a:lnTo>
                    <a:pt x="791" y="571"/>
                  </a:lnTo>
                  <a:lnTo>
                    <a:pt x="883" y="408"/>
                  </a:lnTo>
                  <a:lnTo>
                    <a:pt x="978" y="14"/>
                  </a:lnTo>
                  <a:lnTo>
                    <a:pt x="931" y="0"/>
                  </a:lnTo>
                  <a:lnTo>
                    <a:pt x="791" y="389"/>
                  </a:lnTo>
                  <a:lnTo>
                    <a:pt x="736" y="512"/>
                  </a:lnTo>
                  <a:lnTo>
                    <a:pt x="736" y="661"/>
                  </a:lnTo>
                  <a:lnTo>
                    <a:pt x="791" y="975"/>
                  </a:lnTo>
                  <a:lnTo>
                    <a:pt x="688" y="1023"/>
                  </a:lnTo>
                  <a:lnTo>
                    <a:pt x="664" y="1158"/>
                  </a:lnTo>
                  <a:lnTo>
                    <a:pt x="585" y="1053"/>
                  </a:lnTo>
                  <a:lnTo>
                    <a:pt x="86" y="1473"/>
                  </a:lnTo>
                  <a:lnTo>
                    <a:pt x="14" y="1489"/>
                  </a:lnTo>
                  <a:lnTo>
                    <a:pt x="0" y="1550"/>
                  </a:lnTo>
                  <a:close/>
                </a:path>
              </a:pathLst>
            </a:custGeom>
            <a:solidFill>
              <a:srgbClr val="000000"/>
            </a:solidFill>
            <a:ln w="0">
              <a:solidFill>
                <a:srgbClr val="000000"/>
              </a:solidFill>
              <a:prstDash val="solid"/>
              <a:round/>
              <a:headEnd/>
              <a:tailEnd/>
            </a:ln>
          </p:spPr>
          <p:txBody>
            <a:bodyPr/>
            <a:lstStyle/>
            <a:p>
              <a:endParaRPr lang="en-GB"/>
            </a:p>
          </p:txBody>
        </p:sp>
        <p:sp>
          <p:nvSpPr>
            <p:cNvPr id="305201" name="Freeform 49"/>
            <p:cNvSpPr>
              <a:spLocks/>
            </p:cNvSpPr>
            <p:nvPr/>
          </p:nvSpPr>
          <p:spPr bwMode="auto">
            <a:xfrm>
              <a:off x="3441" y="2283"/>
              <a:ext cx="608" cy="758"/>
            </a:xfrm>
            <a:custGeom>
              <a:avLst/>
              <a:gdLst/>
              <a:ahLst/>
              <a:cxnLst>
                <a:cxn ang="0">
                  <a:pos x="572" y="2092"/>
                </a:cxn>
                <a:cxn ang="0">
                  <a:pos x="641" y="2106"/>
                </a:cxn>
                <a:cxn ang="0">
                  <a:pos x="734" y="2228"/>
                </a:cxn>
                <a:cxn ang="0">
                  <a:pos x="758" y="2500"/>
                </a:cxn>
                <a:cxn ang="0">
                  <a:pos x="724" y="2680"/>
                </a:cxn>
                <a:cxn ang="0">
                  <a:pos x="665" y="2845"/>
                </a:cxn>
                <a:cxn ang="0">
                  <a:pos x="687" y="2936"/>
                </a:cxn>
                <a:cxn ang="0">
                  <a:pos x="954" y="3265"/>
                </a:cxn>
                <a:cxn ang="0">
                  <a:pos x="1118" y="3535"/>
                </a:cxn>
                <a:cxn ang="0">
                  <a:pos x="1245" y="3848"/>
                </a:cxn>
                <a:cxn ang="0">
                  <a:pos x="1327" y="4153"/>
                </a:cxn>
                <a:cxn ang="0">
                  <a:pos x="1383" y="4440"/>
                </a:cxn>
                <a:cxn ang="0">
                  <a:pos x="2755" y="2620"/>
                </a:cxn>
                <a:cxn ang="0">
                  <a:pos x="1084" y="151"/>
                </a:cxn>
                <a:cxn ang="0">
                  <a:pos x="101" y="2335"/>
                </a:cxn>
                <a:cxn ang="0">
                  <a:pos x="385" y="2591"/>
                </a:cxn>
                <a:cxn ang="0">
                  <a:pos x="385" y="2680"/>
                </a:cxn>
                <a:cxn ang="0">
                  <a:pos x="238" y="2529"/>
                </a:cxn>
                <a:cxn ang="0">
                  <a:pos x="0" y="2347"/>
                </a:cxn>
                <a:cxn ang="0">
                  <a:pos x="1073" y="0"/>
                </a:cxn>
                <a:cxn ang="0">
                  <a:pos x="2823" y="2620"/>
                </a:cxn>
                <a:cxn ang="0">
                  <a:pos x="1430" y="4467"/>
                </a:cxn>
                <a:cxn ang="0">
                  <a:pos x="3013" y="2633"/>
                </a:cxn>
                <a:cxn ang="0">
                  <a:pos x="3044" y="2663"/>
                </a:cxn>
                <a:cxn ang="0">
                  <a:pos x="1515" y="4467"/>
                </a:cxn>
                <a:cxn ang="0">
                  <a:pos x="1583" y="4467"/>
                </a:cxn>
                <a:cxn ang="0">
                  <a:pos x="3302" y="2964"/>
                </a:cxn>
                <a:cxn ang="0">
                  <a:pos x="3337" y="2992"/>
                </a:cxn>
                <a:cxn ang="0">
                  <a:pos x="1679" y="4467"/>
                </a:cxn>
                <a:cxn ang="0">
                  <a:pos x="1769" y="4467"/>
                </a:cxn>
                <a:cxn ang="0">
                  <a:pos x="3626" y="3171"/>
                </a:cxn>
                <a:cxn ang="0">
                  <a:pos x="3647" y="3206"/>
                </a:cxn>
                <a:cxn ang="0">
                  <a:pos x="1769" y="4528"/>
                </a:cxn>
                <a:cxn ang="0">
                  <a:pos x="1642" y="4515"/>
                </a:cxn>
                <a:cxn ang="0">
                  <a:pos x="1374" y="4544"/>
                </a:cxn>
                <a:cxn ang="0">
                  <a:pos x="1314" y="4496"/>
                </a:cxn>
                <a:cxn ang="0">
                  <a:pos x="1245" y="4167"/>
                </a:cxn>
                <a:cxn ang="0">
                  <a:pos x="1118" y="3819"/>
                </a:cxn>
                <a:cxn ang="0">
                  <a:pos x="1002" y="3581"/>
                </a:cxn>
                <a:cxn ang="0">
                  <a:pos x="844" y="3265"/>
                </a:cxn>
                <a:cxn ang="0">
                  <a:pos x="687" y="3039"/>
                </a:cxn>
                <a:cxn ang="0">
                  <a:pos x="621" y="2906"/>
                </a:cxn>
                <a:cxn ang="0">
                  <a:pos x="621" y="2829"/>
                </a:cxn>
                <a:cxn ang="0">
                  <a:pos x="653" y="2604"/>
                </a:cxn>
                <a:cxn ang="0">
                  <a:pos x="653" y="2469"/>
                </a:cxn>
                <a:cxn ang="0">
                  <a:pos x="641" y="2258"/>
                </a:cxn>
                <a:cxn ang="0">
                  <a:pos x="586" y="2140"/>
                </a:cxn>
                <a:cxn ang="0">
                  <a:pos x="572" y="2092"/>
                </a:cxn>
              </a:cxnLst>
              <a:rect l="0" t="0" r="r" b="b"/>
              <a:pathLst>
                <a:path w="3647" h="4544">
                  <a:moveTo>
                    <a:pt x="572" y="2092"/>
                  </a:moveTo>
                  <a:lnTo>
                    <a:pt x="641" y="2106"/>
                  </a:lnTo>
                  <a:lnTo>
                    <a:pt x="734" y="2228"/>
                  </a:lnTo>
                  <a:lnTo>
                    <a:pt x="758" y="2500"/>
                  </a:lnTo>
                  <a:lnTo>
                    <a:pt x="724" y="2680"/>
                  </a:lnTo>
                  <a:lnTo>
                    <a:pt x="665" y="2845"/>
                  </a:lnTo>
                  <a:lnTo>
                    <a:pt x="687" y="2936"/>
                  </a:lnTo>
                  <a:lnTo>
                    <a:pt x="954" y="3265"/>
                  </a:lnTo>
                  <a:lnTo>
                    <a:pt x="1118" y="3535"/>
                  </a:lnTo>
                  <a:lnTo>
                    <a:pt x="1245" y="3848"/>
                  </a:lnTo>
                  <a:lnTo>
                    <a:pt x="1327" y="4153"/>
                  </a:lnTo>
                  <a:lnTo>
                    <a:pt x="1383" y="4440"/>
                  </a:lnTo>
                  <a:lnTo>
                    <a:pt x="2755" y="2620"/>
                  </a:lnTo>
                  <a:lnTo>
                    <a:pt x="1084" y="151"/>
                  </a:lnTo>
                  <a:lnTo>
                    <a:pt x="101" y="2335"/>
                  </a:lnTo>
                  <a:lnTo>
                    <a:pt x="385" y="2591"/>
                  </a:lnTo>
                  <a:lnTo>
                    <a:pt x="385" y="2680"/>
                  </a:lnTo>
                  <a:lnTo>
                    <a:pt x="238" y="2529"/>
                  </a:lnTo>
                  <a:lnTo>
                    <a:pt x="0" y="2347"/>
                  </a:lnTo>
                  <a:lnTo>
                    <a:pt x="1073" y="0"/>
                  </a:lnTo>
                  <a:lnTo>
                    <a:pt x="2823" y="2620"/>
                  </a:lnTo>
                  <a:lnTo>
                    <a:pt x="1430" y="4467"/>
                  </a:lnTo>
                  <a:lnTo>
                    <a:pt x="3013" y="2633"/>
                  </a:lnTo>
                  <a:lnTo>
                    <a:pt x="3044" y="2663"/>
                  </a:lnTo>
                  <a:lnTo>
                    <a:pt x="1515" y="4467"/>
                  </a:lnTo>
                  <a:lnTo>
                    <a:pt x="1583" y="4467"/>
                  </a:lnTo>
                  <a:lnTo>
                    <a:pt x="3302" y="2964"/>
                  </a:lnTo>
                  <a:lnTo>
                    <a:pt x="3337" y="2992"/>
                  </a:lnTo>
                  <a:lnTo>
                    <a:pt x="1679" y="4467"/>
                  </a:lnTo>
                  <a:lnTo>
                    <a:pt x="1769" y="4467"/>
                  </a:lnTo>
                  <a:lnTo>
                    <a:pt x="3626" y="3171"/>
                  </a:lnTo>
                  <a:lnTo>
                    <a:pt x="3647" y="3206"/>
                  </a:lnTo>
                  <a:lnTo>
                    <a:pt x="1769" y="4528"/>
                  </a:lnTo>
                  <a:lnTo>
                    <a:pt x="1642" y="4515"/>
                  </a:lnTo>
                  <a:lnTo>
                    <a:pt x="1374" y="4544"/>
                  </a:lnTo>
                  <a:lnTo>
                    <a:pt x="1314" y="4496"/>
                  </a:lnTo>
                  <a:lnTo>
                    <a:pt x="1245" y="4167"/>
                  </a:lnTo>
                  <a:lnTo>
                    <a:pt x="1118" y="3819"/>
                  </a:lnTo>
                  <a:lnTo>
                    <a:pt x="1002" y="3581"/>
                  </a:lnTo>
                  <a:lnTo>
                    <a:pt x="844" y="3265"/>
                  </a:lnTo>
                  <a:lnTo>
                    <a:pt x="687" y="3039"/>
                  </a:lnTo>
                  <a:lnTo>
                    <a:pt x="621" y="2906"/>
                  </a:lnTo>
                  <a:lnTo>
                    <a:pt x="621" y="2829"/>
                  </a:lnTo>
                  <a:lnTo>
                    <a:pt x="653" y="2604"/>
                  </a:lnTo>
                  <a:lnTo>
                    <a:pt x="653" y="2469"/>
                  </a:lnTo>
                  <a:lnTo>
                    <a:pt x="641" y="2258"/>
                  </a:lnTo>
                  <a:lnTo>
                    <a:pt x="586" y="2140"/>
                  </a:lnTo>
                  <a:lnTo>
                    <a:pt x="572" y="2092"/>
                  </a:lnTo>
                  <a:close/>
                </a:path>
              </a:pathLst>
            </a:custGeom>
            <a:solidFill>
              <a:srgbClr val="000000"/>
            </a:solidFill>
            <a:ln w="0">
              <a:solidFill>
                <a:srgbClr val="000000"/>
              </a:solidFill>
              <a:prstDash val="solid"/>
              <a:round/>
              <a:headEnd/>
              <a:tailEnd/>
            </a:ln>
          </p:spPr>
          <p:txBody>
            <a:bodyPr/>
            <a:lstStyle/>
            <a:p>
              <a:endParaRPr lang="en-GB"/>
            </a:p>
          </p:txBody>
        </p:sp>
        <p:sp>
          <p:nvSpPr>
            <p:cNvPr id="305202" name="Freeform 50"/>
            <p:cNvSpPr>
              <a:spLocks/>
            </p:cNvSpPr>
            <p:nvPr/>
          </p:nvSpPr>
          <p:spPr bwMode="auto">
            <a:xfrm>
              <a:off x="3662" y="2286"/>
              <a:ext cx="287" cy="444"/>
            </a:xfrm>
            <a:custGeom>
              <a:avLst/>
              <a:gdLst/>
              <a:ahLst/>
              <a:cxnLst>
                <a:cxn ang="0">
                  <a:pos x="0" y="420"/>
                </a:cxn>
                <a:cxn ang="0">
                  <a:pos x="171" y="0"/>
                </a:cxn>
                <a:cxn ang="0">
                  <a:pos x="1717" y="2645"/>
                </a:cxn>
                <a:cxn ang="0">
                  <a:pos x="1686" y="2662"/>
                </a:cxn>
                <a:cxn ang="0">
                  <a:pos x="188" y="133"/>
                </a:cxn>
                <a:cxn ang="0">
                  <a:pos x="36" y="484"/>
                </a:cxn>
                <a:cxn ang="0">
                  <a:pos x="0" y="420"/>
                </a:cxn>
              </a:cxnLst>
              <a:rect l="0" t="0" r="r" b="b"/>
              <a:pathLst>
                <a:path w="1717" h="2662">
                  <a:moveTo>
                    <a:pt x="0" y="420"/>
                  </a:moveTo>
                  <a:lnTo>
                    <a:pt x="171" y="0"/>
                  </a:lnTo>
                  <a:lnTo>
                    <a:pt x="1717" y="2645"/>
                  </a:lnTo>
                  <a:lnTo>
                    <a:pt x="1686" y="2662"/>
                  </a:lnTo>
                  <a:lnTo>
                    <a:pt x="188" y="133"/>
                  </a:lnTo>
                  <a:lnTo>
                    <a:pt x="36" y="484"/>
                  </a:lnTo>
                  <a:lnTo>
                    <a:pt x="0" y="420"/>
                  </a:lnTo>
                  <a:close/>
                </a:path>
              </a:pathLst>
            </a:custGeom>
            <a:solidFill>
              <a:srgbClr val="000000"/>
            </a:solidFill>
            <a:ln w="0">
              <a:solidFill>
                <a:srgbClr val="000000"/>
              </a:solidFill>
              <a:prstDash val="solid"/>
              <a:round/>
              <a:headEnd/>
              <a:tailEnd/>
            </a:ln>
          </p:spPr>
          <p:txBody>
            <a:bodyPr/>
            <a:lstStyle/>
            <a:p>
              <a:endParaRPr lang="en-GB"/>
            </a:p>
          </p:txBody>
        </p:sp>
        <p:sp>
          <p:nvSpPr>
            <p:cNvPr id="305203" name="Freeform 51"/>
            <p:cNvSpPr>
              <a:spLocks/>
            </p:cNvSpPr>
            <p:nvPr/>
          </p:nvSpPr>
          <p:spPr bwMode="auto">
            <a:xfrm>
              <a:off x="3728" y="2308"/>
              <a:ext cx="269" cy="477"/>
            </a:xfrm>
            <a:custGeom>
              <a:avLst/>
              <a:gdLst/>
              <a:ahLst/>
              <a:cxnLst>
                <a:cxn ang="0">
                  <a:pos x="1614" y="2841"/>
                </a:cxn>
                <a:cxn ang="0">
                  <a:pos x="177" y="0"/>
                </a:cxn>
                <a:cxn ang="0">
                  <a:pos x="0" y="260"/>
                </a:cxn>
                <a:cxn ang="0">
                  <a:pos x="12" y="303"/>
                </a:cxn>
                <a:cxn ang="0">
                  <a:pos x="162" y="93"/>
                </a:cxn>
                <a:cxn ang="0">
                  <a:pos x="1568" y="2858"/>
                </a:cxn>
                <a:cxn ang="0">
                  <a:pos x="1614" y="2841"/>
                </a:cxn>
              </a:cxnLst>
              <a:rect l="0" t="0" r="r" b="b"/>
              <a:pathLst>
                <a:path w="1614" h="2858">
                  <a:moveTo>
                    <a:pt x="1614" y="2841"/>
                  </a:moveTo>
                  <a:lnTo>
                    <a:pt x="177" y="0"/>
                  </a:lnTo>
                  <a:lnTo>
                    <a:pt x="0" y="260"/>
                  </a:lnTo>
                  <a:lnTo>
                    <a:pt x="12" y="303"/>
                  </a:lnTo>
                  <a:lnTo>
                    <a:pt x="162" y="93"/>
                  </a:lnTo>
                  <a:lnTo>
                    <a:pt x="1568" y="2858"/>
                  </a:lnTo>
                  <a:lnTo>
                    <a:pt x="1614" y="2841"/>
                  </a:lnTo>
                  <a:close/>
                </a:path>
              </a:pathLst>
            </a:custGeom>
            <a:solidFill>
              <a:srgbClr val="000000"/>
            </a:solidFill>
            <a:ln w="0">
              <a:solidFill>
                <a:srgbClr val="000000"/>
              </a:solidFill>
              <a:prstDash val="solid"/>
              <a:round/>
              <a:headEnd/>
              <a:tailEnd/>
            </a:ln>
          </p:spPr>
          <p:txBody>
            <a:bodyPr/>
            <a:lstStyle/>
            <a:p>
              <a:endParaRPr lang="en-GB"/>
            </a:p>
          </p:txBody>
        </p:sp>
        <p:sp>
          <p:nvSpPr>
            <p:cNvPr id="305204" name="Freeform 52"/>
            <p:cNvSpPr>
              <a:spLocks/>
            </p:cNvSpPr>
            <p:nvPr/>
          </p:nvSpPr>
          <p:spPr bwMode="auto">
            <a:xfrm>
              <a:off x="3788" y="2334"/>
              <a:ext cx="261" cy="486"/>
            </a:xfrm>
            <a:custGeom>
              <a:avLst/>
              <a:gdLst/>
              <a:ahLst/>
              <a:cxnLst>
                <a:cxn ang="0">
                  <a:pos x="0" y="267"/>
                </a:cxn>
                <a:cxn ang="0">
                  <a:pos x="221" y="0"/>
                </a:cxn>
                <a:cxn ang="0">
                  <a:pos x="1567" y="2914"/>
                </a:cxn>
                <a:cxn ang="0">
                  <a:pos x="1522" y="2914"/>
                </a:cxn>
                <a:cxn ang="0">
                  <a:pos x="215" y="117"/>
                </a:cxn>
                <a:cxn ang="0">
                  <a:pos x="40" y="327"/>
                </a:cxn>
                <a:cxn ang="0">
                  <a:pos x="0" y="267"/>
                </a:cxn>
              </a:cxnLst>
              <a:rect l="0" t="0" r="r" b="b"/>
              <a:pathLst>
                <a:path w="1567" h="2914">
                  <a:moveTo>
                    <a:pt x="0" y="267"/>
                  </a:moveTo>
                  <a:lnTo>
                    <a:pt x="221" y="0"/>
                  </a:lnTo>
                  <a:lnTo>
                    <a:pt x="1567" y="2914"/>
                  </a:lnTo>
                  <a:lnTo>
                    <a:pt x="1522" y="2914"/>
                  </a:lnTo>
                  <a:lnTo>
                    <a:pt x="215" y="117"/>
                  </a:lnTo>
                  <a:lnTo>
                    <a:pt x="40" y="327"/>
                  </a:lnTo>
                  <a:lnTo>
                    <a:pt x="0" y="267"/>
                  </a:lnTo>
                  <a:close/>
                </a:path>
              </a:pathLst>
            </a:custGeom>
            <a:solidFill>
              <a:srgbClr val="000000"/>
            </a:solidFill>
            <a:ln w="0">
              <a:solidFill>
                <a:srgbClr val="000000"/>
              </a:solidFill>
              <a:prstDash val="solid"/>
              <a:round/>
              <a:headEnd/>
              <a:tailEnd/>
            </a:ln>
          </p:spPr>
          <p:txBody>
            <a:bodyPr/>
            <a:lstStyle/>
            <a:p>
              <a:endParaRPr lang="en-GB"/>
            </a:p>
          </p:txBody>
        </p:sp>
        <p:sp>
          <p:nvSpPr>
            <p:cNvPr id="305205" name="Freeform 53"/>
            <p:cNvSpPr>
              <a:spLocks/>
            </p:cNvSpPr>
            <p:nvPr/>
          </p:nvSpPr>
          <p:spPr bwMode="auto">
            <a:xfrm>
              <a:off x="2633" y="3521"/>
              <a:ext cx="486" cy="621"/>
            </a:xfrm>
            <a:custGeom>
              <a:avLst/>
              <a:gdLst/>
              <a:ahLst/>
              <a:cxnLst>
                <a:cxn ang="0">
                  <a:pos x="2921" y="245"/>
                </a:cxn>
                <a:cxn ang="0">
                  <a:pos x="2561" y="422"/>
                </a:cxn>
                <a:cxn ang="0">
                  <a:pos x="2374" y="589"/>
                </a:cxn>
                <a:cxn ang="0">
                  <a:pos x="2199" y="815"/>
                </a:cxn>
                <a:cxn ang="0">
                  <a:pos x="2038" y="1069"/>
                </a:cxn>
                <a:cxn ang="0">
                  <a:pos x="1819" y="1489"/>
                </a:cxn>
                <a:cxn ang="0">
                  <a:pos x="1437" y="2479"/>
                </a:cxn>
                <a:cxn ang="0">
                  <a:pos x="1480" y="2705"/>
                </a:cxn>
                <a:cxn ang="0">
                  <a:pos x="1416" y="3021"/>
                </a:cxn>
                <a:cxn ang="0">
                  <a:pos x="1322" y="3138"/>
                </a:cxn>
                <a:cxn ang="0">
                  <a:pos x="1127" y="3217"/>
                </a:cxn>
                <a:cxn ang="0">
                  <a:pos x="1041" y="3308"/>
                </a:cxn>
                <a:cxn ang="0">
                  <a:pos x="601" y="3485"/>
                </a:cxn>
                <a:cxn ang="0">
                  <a:pos x="357" y="3637"/>
                </a:cxn>
                <a:cxn ang="0">
                  <a:pos x="22" y="3729"/>
                </a:cxn>
                <a:cxn ang="0">
                  <a:pos x="0" y="3696"/>
                </a:cxn>
                <a:cxn ang="0">
                  <a:pos x="126" y="3546"/>
                </a:cxn>
                <a:cxn ang="0">
                  <a:pos x="347" y="3127"/>
                </a:cxn>
                <a:cxn ang="0">
                  <a:pos x="529" y="3186"/>
                </a:cxn>
                <a:cxn ang="0">
                  <a:pos x="580" y="3168"/>
                </a:cxn>
                <a:cxn ang="0">
                  <a:pos x="626" y="2614"/>
                </a:cxn>
                <a:cxn ang="0">
                  <a:pos x="754" y="2479"/>
                </a:cxn>
                <a:cxn ang="0">
                  <a:pos x="997" y="1639"/>
                </a:cxn>
                <a:cxn ang="0">
                  <a:pos x="1158" y="888"/>
                </a:cxn>
                <a:cxn ang="0">
                  <a:pos x="1437" y="0"/>
                </a:cxn>
                <a:cxn ang="0">
                  <a:pos x="1737" y="138"/>
                </a:cxn>
                <a:cxn ang="0">
                  <a:pos x="2073" y="228"/>
                </a:cxn>
                <a:cxn ang="0">
                  <a:pos x="2350" y="259"/>
                </a:cxn>
                <a:cxn ang="0">
                  <a:pos x="2726" y="259"/>
                </a:cxn>
                <a:cxn ang="0">
                  <a:pos x="2921" y="245"/>
                </a:cxn>
              </a:cxnLst>
              <a:rect l="0" t="0" r="r" b="b"/>
              <a:pathLst>
                <a:path w="2921" h="3729">
                  <a:moveTo>
                    <a:pt x="2921" y="245"/>
                  </a:moveTo>
                  <a:lnTo>
                    <a:pt x="2561" y="422"/>
                  </a:lnTo>
                  <a:lnTo>
                    <a:pt x="2374" y="589"/>
                  </a:lnTo>
                  <a:lnTo>
                    <a:pt x="2199" y="815"/>
                  </a:lnTo>
                  <a:lnTo>
                    <a:pt x="2038" y="1069"/>
                  </a:lnTo>
                  <a:lnTo>
                    <a:pt x="1819" y="1489"/>
                  </a:lnTo>
                  <a:lnTo>
                    <a:pt x="1437" y="2479"/>
                  </a:lnTo>
                  <a:lnTo>
                    <a:pt x="1480" y="2705"/>
                  </a:lnTo>
                  <a:lnTo>
                    <a:pt x="1416" y="3021"/>
                  </a:lnTo>
                  <a:lnTo>
                    <a:pt x="1322" y="3138"/>
                  </a:lnTo>
                  <a:lnTo>
                    <a:pt x="1127" y="3217"/>
                  </a:lnTo>
                  <a:lnTo>
                    <a:pt x="1041" y="3308"/>
                  </a:lnTo>
                  <a:lnTo>
                    <a:pt x="601" y="3485"/>
                  </a:lnTo>
                  <a:lnTo>
                    <a:pt x="357" y="3637"/>
                  </a:lnTo>
                  <a:lnTo>
                    <a:pt x="22" y="3729"/>
                  </a:lnTo>
                  <a:lnTo>
                    <a:pt x="0" y="3696"/>
                  </a:lnTo>
                  <a:lnTo>
                    <a:pt x="126" y="3546"/>
                  </a:lnTo>
                  <a:lnTo>
                    <a:pt x="347" y="3127"/>
                  </a:lnTo>
                  <a:lnTo>
                    <a:pt x="529" y="3186"/>
                  </a:lnTo>
                  <a:lnTo>
                    <a:pt x="580" y="3168"/>
                  </a:lnTo>
                  <a:lnTo>
                    <a:pt x="626" y="2614"/>
                  </a:lnTo>
                  <a:lnTo>
                    <a:pt x="754" y="2479"/>
                  </a:lnTo>
                  <a:lnTo>
                    <a:pt x="997" y="1639"/>
                  </a:lnTo>
                  <a:lnTo>
                    <a:pt x="1158" y="888"/>
                  </a:lnTo>
                  <a:lnTo>
                    <a:pt x="1437" y="0"/>
                  </a:lnTo>
                  <a:lnTo>
                    <a:pt x="1737" y="138"/>
                  </a:lnTo>
                  <a:lnTo>
                    <a:pt x="2073" y="228"/>
                  </a:lnTo>
                  <a:lnTo>
                    <a:pt x="2350" y="259"/>
                  </a:lnTo>
                  <a:lnTo>
                    <a:pt x="2726" y="259"/>
                  </a:lnTo>
                  <a:lnTo>
                    <a:pt x="2921" y="245"/>
                  </a:lnTo>
                  <a:close/>
                </a:path>
              </a:pathLst>
            </a:custGeom>
            <a:solidFill>
              <a:srgbClr val="000000"/>
            </a:solidFill>
            <a:ln w="0">
              <a:solidFill>
                <a:srgbClr val="000000"/>
              </a:solidFill>
              <a:prstDash val="solid"/>
              <a:round/>
              <a:headEnd/>
              <a:tailEnd/>
            </a:ln>
          </p:spPr>
          <p:txBody>
            <a:bodyPr/>
            <a:lstStyle/>
            <a:p>
              <a:endParaRPr lang="en-GB"/>
            </a:p>
          </p:txBody>
        </p:sp>
        <p:sp>
          <p:nvSpPr>
            <p:cNvPr id="305206" name="Freeform 54"/>
            <p:cNvSpPr>
              <a:spLocks/>
            </p:cNvSpPr>
            <p:nvPr/>
          </p:nvSpPr>
          <p:spPr bwMode="auto">
            <a:xfrm>
              <a:off x="2676" y="3541"/>
              <a:ext cx="107" cy="498"/>
            </a:xfrm>
            <a:custGeom>
              <a:avLst/>
              <a:gdLst/>
              <a:ahLst/>
              <a:cxnLst>
                <a:cxn ang="0">
                  <a:pos x="648" y="60"/>
                </a:cxn>
                <a:cxn ang="0">
                  <a:pos x="518" y="870"/>
                </a:cxn>
                <a:cxn ang="0">
                  <a:pos x="418" y="1559"/>
                </a:cxn>
                <a:cxn ang="0">
                  <a:pos x="272" y="2113"/>
                </a:cxn>
                <a:cxn ang="0">
                  <a:pos x="162" y="2524"/>
                </a:cxn>
                <a:cxn ang="0">
                  <a:pos x="100" y="2729"/>
                </a:cxn>
                <a:cxn ang="0">
                  <a:pos x="100" y="2984"/>
                </a:cxn>
                <a:cxn ang="0">
                  <a:pos x="0" y="2878"/>
                </a:cxn>
                <a:cxn ang="0">
                  <a:pos x="31" y="2552"/>
                </a:cxn>
                <a:cxn ang="0">
                  <a:pos x="127" y="2429"/>
                </a:cxn>
                <a:cxn ang="0">
                  <a:pos x="261" y="1937"/>
                </a:cxn>
                <a:cxn ang="0">
                  <a:pos x="382" y="1424"/>
                </a:cxn>
                <a:cxn ang="0">
                  <a:pos x="451" y="1017"/>
                </a:cxn>
                <a:cxn ang="0">
                  <a:pos x="518" y="465"/>
                </a:cxn>
                <a:cxn ang="0">
                  <a:pos x="577" y="0"/>
                </a:cxn>
                <a:cxn ang="0">
                  <a:pos x="648" y="60"/>
                </a:cxn>
              </a:cxnLst>
              <a:rect l="0" t="0" r="r" b="b"/>
              <a:pathLst>
                <a:path w="648" h="2984">
                  <a:moveTo>
                    <a:pt x="648" y="60"/>
                  </a:moveTo>
                  <a:lnTo>
                    <a:pt x="518" y="870"/>
                  </a:lnTo>
                  <a:lnTo>
                    <a:pt x="418" y="1559"/>
                  </a:lnTo>
                  <a:lnTo>
                    <a:pt x="272" y="2113"/>
                  </a:lnTo>
                  <a:lnTo>
                    <a:pt x="162" y="2524"/>
                  </a:lnTo>
                  <a:lnTo>
                    <a:pt x="100" y="2729"/>
                  </a:lnTo>
                  <a:lnTo>
                    <a:pt x="100" y="2984"/>
                  </a:lnTo>
                  <a:lnTo>
                    <a:pt x="0" y="2878"/>
                  </a:lnTo>
                  <a:lnTo>
                    <a:pt x="31" y="2552"/>
                  </a:lnTo>
                  <a:lnTo>
                    <a:pt x="127" y="2429"/>
                  </a:lnTo>
                  <a:lnTo>
                    <a:pt x="261" y="1937"/>
                  </a:lnTo>
                  <a:lnTo>
                    <a:pt x="382" y="1424"/>
                  </a:lnTo>
                  <a:lnTo>
                    <a:pt x="451" y="1017"/>
                  </a:lnTo>
                  <a:lnTo>
                    <a:pt x="518" y="465"/>
                  </a:lnTo>
                  <a:lnTo>
                    <a:pt x="577" y="0"/>
                  </a:lnTo>
                  <a:lnTo>
                    <a:pt x="648" y="60"/>
                  </a:lnTo>
                  <a:close/>
                </a:path>
              </a:pathLst>
            </a:custGeom>
            <a:solidFill>
              <a:srgbClr val="000000"/>
            </a:solidFill>
            <a:ln w="0">
              <a:solidFill>
                <a:srgbClr val="000000"/>
              </a:solidFill>
              <a:prstDash val="solid"/>
              <a:round/>
              <a:headEnd/>
              <a:tailEnd/>
            </a:ln>
          </p:spPr>
          <p:txBody>
            <a:bodyPr/>
            <a:lstStyle/>
            <a:p>
              <a:endParaRPr lang="en-GB"/>
            </a:p>
          </p:txBody>
        </p:sp>
        <p:sp>
          <p:nvSpPr>
            <p:cNvPr id="305207" name="Freeform 55"/>
            <p:cNvSpPr>
              <a:spLocks/>
            </p:cNvSpPr>
            <p:nvPr/>
          </p:nvSpPr>
          <p:spPr bwMode="auto">
            <a:xfrm>
              <a:off x="3071" y="3506"/>
              <a:ext cx="419" cy="628"/>
            </a:xfrm>
            <a:custGeom>
              <a:avLst/>
              <a:gdLst/>
              <a:ahLst/>
              <a:cxnLst>
                <a:cxn ang="0">
                  <a:pos x="1958" y="0"/>
                </a:cxn>
                <a:cxn ang="0">
                  <a:pos x="2007" y="482"/>
                </a:cxn>
                <a:cxn ang="0">
                  <a:pos x="2085" y="1038"/>
                </a:cxn>
                <a:cxn ang="0">
                  <a:pos x="2195" y="1801"/>
                </a:cxn>
                <a:cxn ang="0">
                  <a:pos x="2300" y="2295"/>
                </a:cxn>
                <a:cxn ang="0">
                  <a:pos x="2459" y="2415"/>
                </a:cxn>
                <a:cxn ang="0">
                  <a:pos x="2514" y="2687"/>
                </a:cxn>
                <a:cxn ang="0">
                  <a:pos x="2411" y="2928"/>
                </a:cxn>
                <a:cxn ang="0">
                  <a:pos x="2300" y="3706"/>
                </a:cxn>
                <a:cxn ang="0">
                  <a:pos x="2261" y="3753"/>
                </a:cxn>
                <a:cxn ang="0">
                  <a:pos x="2216" y="3766"/>
                </a:cxn>
                <a:cxn ang="0">
                  <a:pos x="2134" y="3736"/>
                </a:cxn>
                <a:cxn ang="0">
                  <a:pos x="2063" y="3692"/>
                </a:cxn>
                <a:cxn ang="0">
                  <a:pos x="1517" y="3214"/>
                </a:cxn>
                <a:cxn ang="0">
                  <a:pos x="1126" y="2969"/>
                </a:cxn>
                <a:cxn ang="0">
                  <a:pos x="996" y="2672"/>
                </a:cxn>
                <a:cxn ang="0">
                  <a:pos x="1066" y="2581"/>
                </a:cxn>
                <a:cxn ang="0">
                  <a:pos x="583" y="1485"/>
                </a:cxn>
                <a:cxn ang="0">
                  <a:pos x="281" y="942"/>
                </a:cxn>
                <a:cxn ang="0">
                  <a:pos x="0" y="554"/>
                </a:cxn>
                <a:cxn ang="0">
                  <a:pos x="24" y="525"/>
                </a:cxn>
                <a:cxn ang="0">
                  <a:pos x="242" y="796"/>
                </a:cxn>
                <a:cxn ang="0">
                  <a:pos x="500" y="1185"/>
                </a:cxn>
                <a:cxn ang="0">
                  <a:pos x="789" y="1770"/>
                </a:cxn>
                <a:cxn ang="0">
                  <a:pos x="1010" y="2281"/>
                </a:cxn>
                <a:cxn ang="0">
                  <a:pos x="1126" y="2610"/>
                </a:cxn>
                <a:cxn ang="0">
                  <a:pos x="1117" y="2701"/>
                </a:cxn>
                <a:cxn ang="0">
                  <a:pos x="1185" y="2808"/>
                </a:cxn>
                <a:cxn ang="0">
                  <a:pos x="1243" y="2969"/>
                </a:cxn>
                <a:cxn ang="0">
                  <a:pos x="1360" y="3049"/>
                </a:cxn>
                <a:cxn ang="0">
                  <a:pos x="1635" y="3120"/>
                </a:cxn>
                <a:cxn ang="0">
                  <a:pos x="1900" y="3139"/>
                </a:cxn>
                <a:cxn ang="0">
                  <a:pos x="2079" y="3108"/>
                </a:cxn>
                <a:cxn ang="0">
                  <a:pos x="2103" y="3060"/>
                </a:cxn>
                <a:cxn ang="0">
                  <a:pos x="2079" y="2928"/>
                </a:cxn>
                <a:cxn ang="0">
                  <a:pos x="2016" y="2775"/>
                </a:cxn>
                <a:cxn ang="0">
                  <a:pos x="1936" y="2775"/>
                </a:cxn>
                <a:cxn ang="0">
                  <a:pos x="1890" y="2838"/>
                </a:cxn>
                <a:cxn ang="0">
                  <a:pos x="1449" y="1473"/>
                </a:cxn>
                <a:cxn ang="0">
                  <a:pos x="1150" y="602"/>
                </a:cxn>
                <a:cxn ang="0">
                  <a:pos x="1958" y="0"/>
                </a:cxn>
              </a:cxnLst>
              <a:rect l="0" t="0" r="r" b="b"/>
              <a:pathLst>
                <a:path w="2514" h="3766">
                  <a:moveTo>
                    <a:pt x="1958" y="0"/>
                  </a:moveTo>
                  <a:lnTo>
                    <a:pt x="2007" y="482"/>
                  </a:lnTo>
                  <a:lnTo>
                    <a:pt x="2085" y="1038"/>
                  </a:lnTo>
                  <a:lnTo>
                    <a:pt x="2195" y="1801"/>
                  </a:lnTo>
                  <a:lnTo>
                    <a:pt x="2300" y="2295"/>
                  </a:lnTo>
                  <a:lnTo>
                    <a:pt x="2459" y="2415"/>
                  </a:lnTo>
                  <a:lnTo>
                    <a:pt x="2514" y="2687"/>
                  </a:lnTo>
                  <a:lnTo>
                    <a:pt x="2411" y="2928"/>
                  </a:lnTo>
                  <a:lnTo>
                    <a:pt x="2300" y="3706"/>
                  </a:lnTo>
                  <a:lnTo>
                    <a:pt x="2261" y="3753"/>
                  </a:lnTo>
                  <a:lnTo>
                    <a:pt x="2216" y="3766"/>
                  </a:lnTo>
                  <a:lnTo>
                    <a:pt x="2134" y="3736"/>
                  </a:lnTo>
                  <a:lnTo>
                    <a:pt x="2063" y="3692"/>
                  </a:lnTo>
                  <a:lnTo>
                    <a:pt x="1517" y="3214"/>
                  </a:lnTo>
                  <a:lnTo>
                    <a:pt x="1126" y="2969"/>
                  </a:lnTo>
                  <a:lnTo>
                    <a:pt x="996" y="2672"/>
                  </a:lnTo>
                  <a:lnTo>
                    <a:pt x="1066" y="2581"/>
                  </a:lnTo>
                  <a:lnTo>
                    <a:pt x="583" y="1485"/>
                  </a:lnTo>
                  <a:lnTo>
                    <a:pt x="281" y="942"/>
                  </a:lnTo>
                  <a:lnTo>
                    <a:pt x="0" y="554"/>
                  </a:lnTo>
                  <a:lnTo>
                    <a:pt x="24" y="525"/>
                  </a:lnTo>
                  <a:lnTo>
                    <a:pt x="242" y="796"/>
                  </a:lnTo>
                  <a:lnTo>
                    <a:pt x="500" y="1185"/>
                  </a:lnTo>
                  <a:lnTo>
                    <a:pt x="789" y="1770"/>
                  </a:lnTo>
                  <a:lnTo>
                    <a:pt x="1010" y="2281"/>
                  </a:lnTo>
                  <a:lnTo>
                    <a:pt x="1126" y="2610"/>
                  </a:lnTo>
                  <a:lnTo>
                    <a:pt x="1117" y="2701"/>
                  </a:lnTo>
                  <a:lnTo>
                    <a:pt x="1185" y="2808"/>
                  </a:lnTo>
                  <a:lnTo>
                    <a:pt x="1243" y="2969"/>
                  </a:lnTo>
                  <a:lnTo>
                    <a:pt x="1360" y="3049"/>
                  </a:lnTo>
                  <a:lnTo>
                    <a:pt x="1635" y="3120"/>
                  </a:lnTo>
                  <a:lnTo>
                    <a:pt x="1900" y="3139"/>
                  </a:lnTo>
                  <a:lnTo>
                    <a:pt x="2079" y="3108"/>
                  </a:lnTo>
                  <a:lnTo>
                    <a:pt x="2103" y="3060"/>
                  </a:lnTo>
                  <a:lnTo>
                    <a:pt x="2079" y="2928"/>
                  </a:lnTo>
                  <a:lnTo>
                    <a:pt x="2016" y="2775"/>
                  </a:lnTo>
                  <a:lnTo>
                    <a:pt x="1936" y="2775"/>
                  </a:lnTo>
                  <a:lnTo>
                    <a:pt x="1890" y="2838"/>
                  </a:lnTo>
                  <a:lnTo>
                    <a:pt x="1449" y="1473"/>
                  </a:lnTo>
                  <a:lnTo>
                    <a:pt x="1150" y="602"/>
                  </a:lnTo>
                  <a:lnTo>
                    <a:pt x="1958" y="0"/>
                  </a:lnTo>
                  <a:close/>
                </a:path>
              </a:pathLst>
            </a:custGeom>
            <a:solidFill>
              <a:srgbClr val="000000"/>
            </a:solidFill>
            <a:ln w="0">
              <a:solidFill>
                <a:srgbClr val="000000"/>
              </a:solidFill>
              <a:prstDash val="solid"/>
              <a:round/>
              <a:headEnd/>
              <a:tailEnd/>
            </a:ln>
          </p:spPr>
          <p:txBody>
            <a:bodyPr/>
            <a:lstStyle/>
            <a:p>
              <a:endParaRPr lang="en-GB"/>
            </a:p>
          </p:txBody>
        </p:sp>
      </p:grpSp>
      <p:sp>
        <p:nvSpPr>
          <p:cNvPr id="305208" name="Rectangle 56"/>
          <p:cNvSpPr>
            <a:spLocks noChangeArrowheads="1"/>
          </p:cNvSpPr>
          <p:nvPr/>
        </p:nvSpPr>
        <p:spPr bwMode="auto">
          <a:xfrm rot="2880000">
            <a:off x="3480594" y="3834606"/>
            <a:ext cx="350838" cy="454025"/>
          </a:xfrm>
          <a:prstGeom prst="rect">
            <a:avLst/>
          </a:prstGeom>
          <a:noFill/>
          <a:ln w="12699">
            <a:noFill/>
            <a:miter lim="800000"/>
            <a:headEnd/>
            <a:tailEnd/>
          </a:ln>
          <a:effectLst/>
        </p:spPr>
        <p:txBody>
          <a:bodyPr wrap="none" lIns="90488" tIns="44450" rIns="90488" bIns="44450">
            <a:spAutoFit/>
          </a:bodyPr>
          <a:lstStyle/>
          <a:p>
            <a:r>
              <a:rPr lang="en-US" sz="2400" b="1">
                <a:solidFill>
                  <a:srgbClr val="FF0000"/>
                </a:solidFill>
              </a:rPr>
              <a:t>1</a:t>
            </a:r>
            <a:endParaRPr lang="en-US" sz="2400" b="1">
              <a:solidFill>
                <a:schemeClr val="bg2"/>
              </a:solidFill>
            </a:endParaRPr>
          </a:p>
        </p:txBody>
      </p:sp>
      <p:sp>
        <p:nvSpPr>
          <p:cNvPr id="305209" name="Rectangle 57"/>
          <p:cNvSpPr>
            <a:spLocks noChangeArrowheads="1"/>
          </p:cNvSpPr>
          <p:nvPr/>
        </p:nvSpPr>
        <p:spPr bwMode="auto">
          <a:xfrm rot="19020000">
            <a:off x="5334000" y="3813175"/>
            <a:ext cx="350838" cy="454025"/>
          </a:xfrm>
          <a:prstGeom prst="rect">
            <a:avLst/>
          </a:prstGeom>
          <a:noFill/>
          <a:ln w="12699">
            <a:noFill/>
            <a:miter lim="800000"/>
            <a:headEnd/>
            <a:tailEnd/>
          </a:ln>
          <a:effectLst/>
        </p:spPr>
        <p:txBody>
          <a:bodyPr wrap="none" lIns="90488" tIns="44450" rIns="90488" bIns="44450">
            <a:spAutoFit/>
          </a:bodyPr>
          <a:lstStyle/>
          <a:p>
            <a:r>
              <a:rPr lang="en-US" sz="2400" b="1">
                <a:solidFill>
                  <a:srgbClr val="FF0000"/>
                </a:solidFill>
              </a:rPr>
              <a:t>2</a:t>
            </a:r>
          </a:p>
        </p:txBody>
      </p:sp>
    </p:spTree>
  </p:cSld>
  <p:clrMapOvr>
    <a:masterClrMapping/>
  </p:clrMapOvr>
  <p:transition>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noFill/>
          <a:ln/>
        </p:spPr>
        <p:txBody>
          <a:bodyPr lIns="90488" tIns="44450" rIns="90488" bIns="44450"/>
          <a:lstStyle/>
          <a:p>
            <a:r>
              <a:rPr lang="en-US"/>
              <a:t>The Make or Buy Decision: An Example</a:t>
            </a:r>
          </a:p>
        </p:txBody>
      </p:sp>
      <p:sp>
        <p:nvSpPr>
          <p:cNvPr id="372739" name="Rectangle 3"/>
          <p:cNvSpPr>
            <a:spLocks noGrp="1" noChangeArrowheads="1"/>
          </p:cNvSpPr>
          <p:nvPr>
            <p:ph type="body" idx="1"/>
          </p:nvPr>
        </p:nvSpPr>
        <p:spPr>
          <a:xfrm>
            <a:off x="685800" y="1447800"/>
            <a:ext cx="8229600" cy="1752600"/>
          </a:xfrm>
          <a:noFill/>
          <a:ln/>
        </p:spPr>
        <p:txBody>
          <a:bodyPr lIns="90488" tIns="44450" rIns="90488" bIns="44450"/>
          <a:lstStyle/>
          <a:p>
            <a:r>
              <a:rPr lang="en-US" sz="2800"/>
              <a:t>Essex Company manufactures part 4A that is used in one of its products.</a:t>
            </a:r>
          </a:p>
          <a:p>
            <a:r>
              <a:rPr lang="en-US" sz="2800"/>
              <a:t>The unit product cost of this part is:</a:t>
            </a:r>
          </a:p>
        </p:txBody>
      </p:sp>
      <p:graphicFrame>
        <p:nvGraphicFramePr>
          <p:cNvPr id="372740" name="Object 4"/>
          <p:cNvGraphicFramePr>
            <a:graphicFrameLocks/>
          </p:cNvGraphicFramePr>
          <p:nvPr/>
        </p:nvGraphicFramePr>
        <p:xfrm>
          <a:off x="1295400" y="3124200"/>
          <a:ext cx="6653213" cy="3276600"/>
        </p:xfrm>
        <a:graphic>
          <a:graphicData uri="http://schemas.openxmlformats.org/presentationml/2006/ole">
            <p:oleObj spid="_x0000_s372740" name="Worksheet" r:id="rId4" imgW="2771640" imgH="1465560" progId="Excel.Sheet.8">
              <p:embed/>
            </p:oleObj>
          </a:graphicData>
        </a:graphic>
      </p:graphicFrame>
    </p:spTree>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noFill/>
          <a:ln/>
        </p:spPr>
        <p:txBody>
          <a:bodyPr lIns="90488" tIns="44450" rIns="90488" bIns="44450"/>
          <a:lstStyle/>
          <a:p>
            <a:r>
              <a:rPr lang="en-US"/>
              <a:t>The Make or Buy Decision</a:t>
            </a:r>
          </a:p>
        </p:txBody>
      </p:sp>
      <p:sp>
        <p:nvSpPr>
          <p:cNvPr id="374787" name="Rectangle 3"/>
          <p:cNvSpPr>
            <a:spLocks noGrp="1" noChangeArrowheads="1"/>
          </p:cNvSpPr>
          <p:nvPr>
            <p:ph type="body" idx="1"/>
          </p:nvPr>
        </p:nvSpPr>
        <p:spPr>
          <a:xfrm>
            <a:off x="457200" y="1295400"/>
            <a:ext cx="8229600" cy="5029200"/>
          </a:xfrm>
          <a:solidFill>
            <a:srgbClr val="FFFF99"/>
          </a:solidFill>
          <a:ln w="12699">
            <a:solidFill>
              <a:srgbClr val="000000"/>
            </a:solidFill>
          </a:ln>
          <a:effectLst>
            <a:outerShdw dist="35921" dir="2700000" algn="ctr" rotWithShape="0">
              <a:srgbClr val="000000"/>
            </a:outerShdw>
          </a:effectLst>
        </p:spPr>
        <p:txBody>
          <a:bodyPr lIns="90488" tIns="44450" rIns="90488" bIns="44450"/>
          <a:lstStyle/>
          <a:p>
            <a:r>
              <a:rPr lang="en-US" sz="2600">
                <a:solidFill>
                  <a:srgbClr val="000000"/>
                </a:solidFill>
              </a:rPr>
              <a:t>The special equipment used to manufacture part 4A has no resale value.</a:t>
            </a:r>
          </a:p>
          <a:p>
            <a:r>
              <a:rPr lang="en-US" sz="2600">
                <a:solidFill>
                  <a:srgbClr val="000000"/>
                </a:solidFill>
              </a:rPr>
              <a:t>The total amount of general factory overhead, which is allocated on the basis of direct labor hours, would be unaffected by this decision.</a:t>
            </a:r>
          </a:p>
          <a:p>
            <a:r>
              <a:rPr lang="en-US" sz="2600">
                <a:solidFill>
                  <a:srgbClr val="000000"/>
                </a:solidFill>
              </a:rPr>
              <a:t>The $30 unit product cost is based on 20,000 parts produced each year.</a:t>
            </a:r>
          </a:p>
          <a:p>
            <a:r>
              <a:rPr lang="en-US" sz="2600">
                <a:solidFill>
                  <a:srgbClr val="000000"/>
                </a:solidFill>
              </a:rPr>
              <a:t>An outside supplier has offered to provide the 20,000 parts at a cost of $25 per part.</a:t>
            </a:r>
            <a:br>
              <a:rPr lang="en-US" sz="2600">
                <a:solidFill>
                  <a:srgbClr val="000000"/>
                </a:solidFill>
              </a:rPr>
            </a:br>
            <a:endParaRPr lang="en-US" sz="2600">
              <a:solidFill>
                <a:srgbClr val="000000"/>
              </a:solidFill>
            </a:endParaRPr>
          </a:p>
          <a:p>
            <a:pPr algn="ctr">
              <a:buFont typeface="Times" pitchFamily="34" charset="0"/>
              <a:buNone/>
            </a:pPr>
            <a:r>
              <a:rPr lang="en-US" sz="2600">
                <a:solidFill>
                  <a:srgbClr val="000000"/>
                </a:solidFill>
              </a:rPr>
              <a:t>    </a:t>
            </a:r>
            <a:r>
              <a:rPr lang="en-US" sz="2800">
                <a:solidFill>
                  <a:srgbClr val="0000CC"/>
                </a:solidFill>
                <a:effectLst>
                  <a:outerShdw blurRad="38100" dist="38100" dir="2700000" algn="tl">
                    <a:srgbClr val="000000"/>
                  </a:outerShdw>
                </a:effectLst>
              </a:rPr>
              <a:t>Should we accept the supplier’s offer?</a:t>
            </a:r>
          </a:p>
          <a:p>
            <a:pPr algn="ctr">
              <a:buFont typeface="Times" pitchFamily="34" charset="0"/>
              <a:buNone/>
            </a:pPr>
            <a:endParaRPr lang="en-US" sz="2800">
              <a:solidFill>
                <a:srgbClr val="0000CC"/>
              </a:solidFill>
              <a:effectLst>
                <a:outerShdw blurRad="38100" dist="38100" dir="2700000" algn="tl">
                  <a:srgbClr val="000000"/>
                </a:outerShdw>
              </a:effectLst>
            </a:endParaRPr>
          </a:p>
        </p:txBody>
      </p:sp>
    </p:spTree>
  </p:cSld>
  <p:clrMapOvr>
    <a:masterClrMapping/>
  </p:clrMapOvr>
  <p:transition>
    <p:check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6834" name="Object 2"/>
          <p:cNvGraphicFramePr>
            <a:graphicFrameLocks/>
          </p:cNvGraphicFramePr>
          <p:nvPr/>
        </p:nvGraphicFramePr>
        <p:xfrm>
          <a:off x="228600" y="1295400"/>
          <a:ext cx="8743950" cy="4167188"/>
        </p:xfrm>
        <a:graphic>
          <a:graphicData uri="http://schemas.openxmlformats.org/presentationml/2006/ole">
            <p:oleObj spid="_x0000_s376834" name="Worksheet" r:id="rId4" imgW="4563720" imgH="2088360" progId="Excel.Sheet.8">
              <p:embed/>
            </p:oleObj>
          </a:graphicData>
        </a:graphic>
      </p:graphicFrame>
      <p:sp>
        <p:nvSpPr>
          <p:cNvPr id="376835" name="Rectangle 3"/>
          <p:cNvSpPr>
            <a:spLocks noGrp="1" noChangeArrowheads="1"/>
          </p:cNvSpPr>
          <p:nvPr>
            <p:ph type="title"/>
          </p:nvPr>
        </p:nvSpPr>
        <p:spPr>
          <a:noFill/>
          <a:ln/>
        </p:spPr>
        <p:txBody>
          <a:bodyPr lIns="90488" tIns="44450" rIns="90488" bIns="44450"/>
          <a:lstStyle/>
          <a:p>
            <a:r>
              <a:rPr lang="en-US"/>
              <a:t>The Make or Buy Decision</a:t>
            </a:r>
          </a:p>
        </p:txBody>
      </p:sp>
      <p:sp>
        <p:nvSpPr>
          <p:cNvPr id="376836" name="Line 4"/>
          <p:cNvSpPr>
            <a:spLocks noChangeShapeType="1"/>
          </p:cNvSpPr>
          <p:nvPr/>
        </p:nvSpPr>
        <p:spPr bwMode="auto">
          <a:xfrm flipV="1">
            <a:off x="4202113" y="3200400"/>
            <a:ext cx="1587500" cy="2527300"/>
          </a:xfrm>
          <a:prstGeom prst="line">
            <a:avLst/>
          </a:prstGeom>
          <a:noFill/>
          <a:ln w="38100">
            <a:solidFill>
              <a:srgbClr val="FC0128"/>
            </a:solidFill>
            <a:round/>
            <a:headEnd/>
            <a:tailEnd type="triangle" w="med" len="med"/>
          </a:ln>
          <a:effectLst>
            <a:outerShdw dist="17961" dir="2700000" algn="ctr" rotWithShape="0">
              <a:srgbClr val="000000"/>
            </a:outerShdw>
          </a:effectLst>
        </p:spPr>
        <p:txBody>
          <a:bodyPr wrap="none" anchor="ctr"/>
          <a:lstStyle/>
          <a:p>
            <a:endParaRPr lang="en-GB"/>
          </a:p>
        </p:txBody>
      </p:sp>
      <p:sp>
        <p:nvSpPr>
          <p:cNvPr id="376837" name="Rectangle 5"/>
          <p:cNvSpPr>
            <a:spLocks noChangeArrowheads="1"/>
          </p:cNvSpPr>
          <p:nvPr/>
        </p:nvSpPr>
        <p:spPr bwMode="auto">
          <a:xfrm>
            <a:off x="1631950" y="5672138"/>
            <a:ext cx="4870450" cy="466725"/>
          </a:xfrm>
          <a:prstGeom prst="rect">
            <a:avLst/>
          </a:prstGeom>
          <a:solidFill>
            <a:srgbClr val="FFFFFF"/>
          </a:solidFill>
          <a:ln w="12700">
            <a:solidFill>
              <a:srgbClr val="000000"/>
            </a:solidFill>
            <a:miter lim="800000"/>
            <a:headEnd/>
            <a:tailEnd/>
          </a:ln>
          <a:effectLst>
            <a:outerShdw dist="35921" dir="2700000" algn="ctr" rotWithShape="0">
              <a:srgbClr val="000000"/>
            </a:outerShdw>
          </a:effectLst>
        </p:spPr>
        <p:txBody>
          <a:bodyPr wrap="none" lIns="90488" tIns="44450" rIns="90488" bIns="44450">
            <a:spAutoFit/>
          </a:bodyPr>
          <a:lstStyle/>
          <a:p>
            <a:r>
              <a:rPr lang="en-US" sz="2400">
                <a:solidFill>
                  <a:srgbClr val="0000FF"/>
                </a:solidFill>
                <a:effectLst>
                  <a:outerShdw blurRad="38100" dist="38100" dir="2700000" algn="tl">
                    <a:srgbClr val="C0C0C0"/>
                  </a:outerShdw>
                </a:effectLst>
              </a:rPr>
              <a:t>20,000  ×  $9 per unit  =  $180,000</a:t>
            </a:r>
          </a:p>
        </p:txBody>
      </p:sp>
    </p:spTree>
  </p:cSld>
  <p:clrMapOvr>
    <a:masterClrMapping/>
  </p:clrMapOvr>
  <p:transition>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882" name="Object 2"/>
          <p:cNvGraphicFramePr>
            <a:graphicFrameLocks/>
          </p:cNvGraphicFramePr>
          <p:nvPr/>
        </p:nvGraphicFramePr>
        <p:xfrm>
          <a:off x="228600" y="1295400"/>
          <a:ext cx="8743950" cy="4167188"/>
        </p:xfrm>
        <a:graphic>
          <a:graphicData uri="http://schemas.openxmlformats.org/presentationml/2006/ole">
            <p:oleObj spid="_x0000_s378882" name="Worksheet" r:id="rId4" imgW="4563720" imgH="2088360" progId="Excel.Sheet.8">
              <p:embed/>
            </p:oleObj>
          </a:graphicData>
        </a:graphic>
      </p:graphicFrame>
      <p:sp>
        <p:nvSpPr>
          <p:cNvPr id="378883" name="Rectangle 3"/>
          <p:cNvSpPr>
            <a:spLocks noGrp="1" noChangeArrowheads="1"/>
          </p:cNvSpPr>
          <p:nvPr>
            <p:ph type="title"/>
          </p:nvPr>
        </p:nvSpPr>
        <p:spPr>
          <a:noFill/>
          <a:ln/>
        </p:spPr>
        <p:txBody>
          <a:bodyPr lIns="90488" tIns="44450" rIns="90488" bIns="44450"/>
          <a:lstStyle/>
          <a:p>
            <a:r>
              <a:rPr lang="en-US"/>
              <a:t>The Make or Buy Decision</a:t>
            </a:r>
          </a:p>
        </p:txBody>
      </p:sp>
      <p:sp>
        <p:nvSpPr>
          <p:cNvPr id="378884" name="Line 4"/>
          <p:cNvSpPr>
            <a:spLocks noChangeShapeType="1"/>
          </p:cNvSpPr>
          <p:nvPr/>
        </p:nvSpPr>
        <p:spPr bwMode="auto">
          <a:xfrm flipV="1">
            <a:off x="4778375" y="4114800"/>
            <a:ext cx="1239838" cy="1308100"/>
          </a:xfrm>
          <a:prstGeom prst="line">
            <a:avLst/>
          </a:prstGeom>
          <a:noFill/>
          <a:ln w="38100">
            <a:solidFill>
              <a:srgbClr val="FC0128"/>
            </a:solidFill>
            <a:round/>
            <a:headEnd/>
            <a:tailEnd type="triangle" w="med" len="med"/>
          </a:ln>
          <a:effectLst>
            <a:outerShdw dist="17961" dir="2700000" algn="ctr" rotWithShape="0">
              <a:srgbClr val="000000"/>
            </a:outerShdw>
          </a:effectLst>
        </p:spPr>
        <p:txBody>
          <a:bodyPr wrap="none" anchor="ctr"/>
          <a:lstStyle/>
          <a:p>
            <a:endParaRPr lang="en-GB"/>
          </a:p>
        </p:txBody>
      </p:sp>
      <p:sp>
        <p:nvSpPr>
          <p:cNvPr id="378885" name="Rectangle 5"/>
          <p:cNvSpPr>
            <a:spLocks noChangeArrowheads="1"/>
          </p:cNvSpPr>
          <p:nvPr/>
        </p:nvSpPr>
        <p:spPr bwMode="auto">
          <a:xfrm>
            <a:off x="1931988" y="5334000"/>
            <a:ext cx="5965825" cy="831850"/>
          </a:xfrm>
          <a:prstGeom prst="rect">
            <a:avLst/>
          </a:prstGeom>
          <a:solidFill>
            <a:srgbClr val="FFFF99"/>
          </a:solidFill>
          <a:ln w="12700">
            <a:solidFill>
              <a:schemeClr val="accent2"/>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2400">
                <a:solidFill>
                  <a:schemeClr val="tx2"/>
                </a:solidFill>
                <a:effectLst>
                  <a:outerShdw blurRad="38100" dist="38100" dir="2700000" algn="tl">
                    <a:srgbClr val="000000"/>
                  </a:outerShdw>
                </a:effectLst>
              </a:rPr>
              <a:t>The special equipment has no resale value and is a sunk cost.</a:t>
            </a:r>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0930" name="Object 2"/>
          <p:cNvGraphicFramePr>
            <a:graphicFrameLocks/>
          </p:cNvGraphicFramePr>
          <p:nvPr/>
        </p:nvGraphicFramePr>
        <p:xfrm>
          <a:off x="228600" y="1295400"/>
          <a:ext cx="8743950" cy="4167188"/>
        </p:xfrm>
        <a:graphic>
          <a:graphicData uri="http://schemas.openxmlformats.org/presentationml/2006/ole">
            <p:oleObj spid="_x0000_s380930" name="Worksheet" r:id="rId4" imgW="4563720" imgH="2088360" progId="Excel.Sheet.8">
              <p:embed/>
            </p:oleObj>
          </a:graphicData>
        </a:graphic>
      </p:graphicFrame>
      <p:sp>
        <p:nvSpPr>
          <p:cNvPr id="380931" name="Rectangle 3"/>
          <p:cNvSpPr>
            <a:spLocks noGrp="1" noChangeArrowheads="1"/>
          </p:cNvSpPr>
          <p:nvPr>
            <p:ph type="title"/>
          </p:nvPr>
        </p:nvSpPr>
        <p:spPr>
          <a:noFill/>
          <a:ln/>
        </p:spPr>
        <p:txBody>
          <a:bodyPr lIns="90488" tIns="44450" rIns="90488" bIns="44450"/>
          <a:lstStyle/>
          <a:p>
            <a:r>
              <a:rPr lang="en-US"/>
              <a:t>The Make or Buy Decision</a:t>
            </a:r>
          </a:p>
        </p:txBody>
      </p:sp>
      <p:sp>
        <p:nvSpPr>
          <p:cNvPr id="380932" name="Line 4"/>
          <p:cNvSpPr>
            <a:spLocks noChangeShapeType="1"/>
          </p:cNvSpPr>
          <p:nvPr/>
        </p:nvSpPr>
        <p:spPr bwMode="auto">
          <a:xfrm flipH="1" flipV="1">
            <a:off x="3503613" y="4876800"/>
            <a:ext cx="762000" cy="457200"/>
          </a:xfrm>
          <a:prstGeom prst="line">
            <a:avLst/>
          </a:prstGeom>
          <a:noFill/>
          <a:ln w="38100">
            <a:solidFill>
              <a:srgbClr val="FC0128"/>
            </a:solidFill>
            <a:round/>
            <a:headEnd/>
            <a:tailEnd type="triangle" w="med" len="med"/>
          </a:ln>
          <a:effectLst>
            <a:outerShdw dist="35921" dir="2700000" algn="ctr" rotWithShape="0">
              <a:srgbClr val="000000"/>
            </a:outerShdw>
          </a:effectLst>
        </p:spPr>
        <p:txBody>
          <a:bodyPr wrap="none" anchor="ctr"/>
          <a:lstStyle/>
          <a:p>
            <a:endParaRPr lang="en-GB"/>
          </a:p>
        </p:txBody>
      </p:sp>
      <p:sp>
        <p:nvSpPr>
          <p:cNvPr id="380933" name="Rectangle 5"/>
          <p:cNvSpPr>
            <a:spLocks noChangeArrowheads="1"/>
          </p:cNvSpPr>
          <p:nvPr/>
        </p:nvSpPr>
        <p:spPr bwMode="auto">
          <a:xfrm>
            <a:off x="628650" y="5311775"/>
            <a:ext cx="7502525" cy="831850"/>
          </a:xfrm>
          <a:prstGeom prst="rect">
            <a:avLst/>
          </a:prstGeom>
          <a:solidFill>
            <a:srgbClr val="FFC585"/>
          </a:solidFill>
          <a:ln w="12700">
            <a:solidFill>
              <a:schemeClr val="tx2"/>
            </a:solidFill>
            <a:miter lim="800000"/>
            <a:headEnd/>
            <a:tailEnd/>
          </a:ln>
          <a:effectLst>
            <a:outerShdw dist="53882" dir="2700000" algn="ctr" rotWithShape="0">
              <a:srgbClr val="000000"/>
            </a:outerShdw>
          </a:effectLst>
        </p:spPr>
        <p:txBody>
          <a:bodyPr lIns="90488" tIns="44450" rIns="90488" bIns="44450">
            <a:spAutoFit/>
          </a:bodyPr>
          <a:lstStyle/>
          <a:p>
            <a:pPr algn="ctr"/>
            <a:r>
              <a:rPr lang="en-US" sz="2400" b="1">
                <a:solidFill>
                  <a:schemeClr val="tx2"/>
                </a:solidFill>
              </a:rPr>
              <a:t>Not avoidable; irrelevant.  If the product is dropped, it will be reallocated to other products.</a:t>
            </a: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noFill/>
          <a:ln/>
        </p:spPr>
        <p:txBody>
          <a:bodyPr lIns="90488" tIns="44450" rIns="90488" bIns="44450"/>
          <a:lstStyle/>
          <a:p>
            <a:r>
              <a:rPr lang="en-US"/>
              <a:t>The Make or Buy Decision</a:t>
            </a:r>
          </a:p>
        </p:txBody>
      </p:sp>
      <p:sp>
        <p:nvSpPr>
          <p:cNvPr id="382979" name="Rectangle 3"/>
          <p:cNvSpPr>
            <a:spLocks noChangeArrowheads="1"/>
          </p:cNvSpPr>
          <p:nvPr/>
        </p:nvSpPr>
        <p:spPr bwMode="auto">
          <a:xfrm>
            <a:off x="1295400" y="5610225"/>
            <a:ext cx="6472238" cy="576263"/>
          </a:xfrm>
          <a:prstGeom prst="rect">
            <a:avLst/>
          </a:prstGeom>
          <a:noFill/>
          <a:ln w="12699">
            <a:noFill/>
            <a:miter lim="800000"/>
            <a:headEnd/>
            <a:tailEnd/>
          </a:ln>
          <a:effectLst/>
        </p:spPr>
        <p:txBody>
          <a:bodyPr wrap="none" lIns="90488" tIns="44450" rIns="90488" bIns="44450">
            <a:spAutoFit/>
          </a:bodyPr>
          <a:lstStyle/>
          <a:p>
            <a:r>
              <a:rPr lang="en-US" sz="3200" b="1">
                <a:solidFill>
                  <a:srgbClr val="0000CC"/>
                </a:solidFill>
                <a:effectLst>
                  <a:outerShdw blurRad="38100" dist="38100" dir="2700000" algn="tl">
                    <a:srgbClr val="000000"/>
                  </a:outerShdw>
                </a:effectLst>
              </a:rPr>
              <a:t>Should we make or buy part 4A?</a:t>
            </a:r>
          </a:p>
        </p:txBody>
      </p:sp>
      <p:graphicFrame>
        <p:nvGraphicFramePr>
          <p:cNvPr id="382980" name="Object 4"/>
          <p:cNvGraphicFramePr>
            <a:graphicFrameLocks/>
          </p:cNvGraphicFramePr>
          <p:nvPr/>
        </p:nvGraphicFramePr>
        <p:xfrm>
          <a:off x="228600" y="1295400"/>
          <a:ext cx="8743950" cy="4167188"/>
        </p:xfrm>
        <a:graphic>
          <a:graphicData uri="http://schemas.openxmlformats.org/presentationml/2006/ole">
            <p:oleObj spid="_x0000_s382980" name="Worksheet" r:id="rId4" imgW="4563720" imgH="2088360" progId="Excel.Sheet.8">
              <p:embed/>
            </p:oleObj>
          </a:graphicData>
        </a:graphic>
      </p:graphicFrame>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noFill/>
          <a:ln/>
        </p:spPr>
        <p:txBody>
          <a:bodyPr lIns="90488" tIns="44450" rIns="90488" bIns="44450"/>
          <a:lstStyle/>
          <a:p>
            <a:r>
              <a:rPr lang="en-US"/>
              <a:t>Opportunity Cost</a:t>
            </a:r>
          </a:p>
        </p:txBody>
      </p:sp>
      <p:sp>
        <p:nvSpPr>
          <p:cNvPr id="385027" name="Rectangle 3"/>
          <p:cNvSpPr>
            <a:spLocks noGrp="1" noChangeArrowheads="1"/>
          </p:cNvSpPr>
          <p:nvPr>
            <p:ph type="body" idx="1"/>
          </p:nvPr>
        </p:nvSpPr>
        <p:spPr>
          <a:xfrm>
            <a:off x="381000" y="1219200"/>
            <a:ext cx="8458200" cy="4038600"/>
          </a:xfrm>
          <a:solidFill>
            <a:srgbClr val="FFFF99"/>
          </a:solidFill>
          <a:ln w="12699">
            <a:solidFill>
              <a:schemeClr val="tx2"/>
            </a:solidFill>
          </a:ln>
          <a:effectLst>
            <a:outerShdw dist="35921" dir="2700000" algn="ctr" rotWithShape="0">
              <a:srgbClr val="000000"/>
            </a:outerShdw>
          </a:effectLst>
        </p:spPr>
        <p:txBody>
          <a:bodyPr lIns="90488" tIns="44450" rIns="90488" bIns="44450"/>
          <a:lstStyle/>
          <a:p>
            <a:pPr algn="ctr">
              <a:buFont typeface="Times" pitchFamily="34" charset="0"/>
              <a:buNone/>
            </a:pPr>
            <a:r>
              <a:rPr lang="en-US" sz="2800">
                <a:solidFill>
                  <a:schemeClr val="tx2"/>
                </a:solidFill>
                <a:effectLst>
                  <a:outerShdw blurRad="38100" dist="38100" dir="2700000" algn="tl">
                    <a:srgbClr val="000000"/>
                  </a:outerShdw>
                </a:effectLst>
              </a:rPr>
              <a:t>An </a:t>
            </a:r>
            <a:r>
              <a:rPr lang="en-US" sz="2800">
                <a:solidFill>
                  <a:schemeClr val="accent2"/>
                </a:solidFill>
                <a:effectLst>
                  <a:outerShdw blurRad="38100" dist="38100" dir="2700000" algn="tl">
                    <a:srgbClr val="000000"/>
                  </a:outerShdw>
                </a:effectLst>
              </a:rPr>
              <a:t>opportunity cost</a:t>
            </a:r>
            <a:r>
              <a:rPr lang="en-US" sz="2800">
                <a:solidFill>
                  <a:schemeClr val="tx2"/>
                </a:solidFill>
                <a:effectLst>
                  <a:outerShdw blurRad="38100" dist="38100" dir="2700000" algn="tl">
                    <a:srgbClr val="000000"/>
                  </a:outerShdw>
                </a:effectLst>
              </a:rPr>
              <a:t> is the benefit that is foregone as a result of pursuing some course of action.</a:t>
            </a:r>
          </a:p>
          <a:p>
            <a:pPr algn="ctr">
              <a:buFont typeface="Times" pitchFamily="34" charset="0"/>
              <a:buNone/>
            </a:pPr>
            <a:r>
              <a:rPr lang="en-US" sz="2800">
                <a:solidFill>
                  <a:schemeClr val="tx2"/>
                </a:solidFill>
                <a:effectLst>
                  <a:outerShdw blurRad="38100" dist="38100" dir="2700000" algn="tl">
                    <a:srgbClr val="000000"/>
                  </a:outerShdw>
                </a:effectLst>
              </a:rPr>
              <a:t>Opportunity costs are not actual dollar outlays and are not recorded in the formal accounts of an organization.</a:t>
            </a:r>
          </a:p>
          <a:p>
            <a:pPr algn="ctr">
              <a:buFont typeface="Times" pitchFamily="34" charset="0"/>
              <a:buNone/>
            </a:pPr>
            <a:endParaRPr lang="en-US" sz="2800">
              <a:solidFill>
                <a:schemeClr val="tx2"/>
              </a:solidFill>
              <a:effectLst>
                <a:outerShdw blurRad="38100" dist="38100" dir="2700000" algn="tl">
                  <a:srgbClr val="000000"/>
                </a:outerShdw>
              </a:effectLst>
            </a:endParaRPr>
          </a:p>
          <a:p>
            <a:pPr algn="ctr">
              <a:buFont typeface="Times" pitchFamily="34" charset="0"/>
              <a:buNone/>
            </a:pPr>
            <a:r>
              <a:rPr lang="en-US" sz="2800">
                <a:solidFill>
                  <a:schemeClr val="accent2"/>
                </a:solidFill>
                <a:effectLst>
                  <a:outerShdw blurRad="38100" dist="38100" dir="2700000" algn="tl">
                    <a:srgbClr val="000000"/>
                  </a:outerShdw>
                </a:effectLst>
              </a:rPr>
              <a:t>How would this concept potentially relate to the Essex Company?</a:t>
            </a:r>
          </a:p>
          <a:p>
            <a:pPr algn="ctr">
              <a:buFont typeface="Times" pitchFamily="34" charset="0"/>
              <a:buNone/>
            </a:pPr>
            <a:endParaRPr lang="en-US" sz="2800">
              <a:solidFill>
                <a:schemeClr val="accent2"/>
              </a:solidFill>
              <a:effectLst>
                <a:outerShdw blurRad="38100" dist="38100" dir="2700000" algn="tl">
                  <a:srgbClr val="000000"/>
                </a:outerShdw>
              </a:effectLst>
            </a:endParaRPr>
          </a:p>
        </p:txBody>
      </p:sp>
      <p:pic>
        <p:nvPicPr>
          <p:cNvPr id="385028" name="Picture 4" descr="bd05299_"/>
          <p:cNvPicPr>
            <a:picLocks noChangeAspect="1" noChangeArrowheads="1"/>
          </p:cNvPicPr>
          <p:nvPr/>
        </p:nvPicPr>
        <p:blipFill>
          <a:blip r:embed="rId3" cstate="print"/>
          <a:srcRect/>
          <a:stretch>
            <a:fillRect/>
          </a:stretch>
        </p:blipFill>
        <p:spPr bwMode="auto">
          <a:xfrm>
            <a:off x="3709988" y="5280025"/>
            <a:ext cx="1624012" cy="1501775"/>
          </a:xfrm>
          <a:prstGeom prst="rect">
            <a:avLst/>
          </a:prstGeom>
          <a:noFill/>
        </p:spPr>
      </p:pic>
    </p:spTree>
  </p:cSld>
  <p:clrMapOvr>
    <a:masterClrMapping/>
  </p:clrMapOvr>
  <p:transition>
    <p:check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noFill/>
          <a:ln/>
        </p:spPr>
        <p:txBody>
          <a:bodyPr lIns="90488" tIns="44450" rIns="90488" bIns="44450"/>
          <a:lstStyle/>
          <a:p>
            <a:r>
              <a:rPr lang="en-US"/>
              <a:t>Learning Objective 4</a:t>
            </a:r>
          </a:p>
        </p:txBody>
      </p:sp>
      <p:pic>
        <p:nvPicPr>
          <p:cNvPr id="485379" name="Picture 3" descr="MCED00217_0000[1]"/>
          <p:cNvPicPr>
            <a:picLocks noChangeAspect="1" noChangeArrowheads="1"/>
          </p:cNvPicPr>
          <p:nvPr/>
        </p:nvPicPr>
        <p:blipFill>
          <a:blip r:embed="rId3" cstate="print"/>
          <a:srcRect/>
          <a:stretch>
            <a:fillRect/>
          </a:stretch>
        </p:blipFill>
        <p:spPr bwMode="auto">
          <a:xfrm>
            <a:off x="1219200" y="1219200"/>
            <a:ext cx="6705600" cy="4926013"/>
          </a:xfrm>
          <a:prstGeom prst="rect">
            <a:avLst/>
          </a:prstGeom>
          <a:noFill/>
        </p:spPr>
      </p:pic>
      <p:sp>
        <p:nvSpPr>
          <p:cNvPr id="485380" name="Text Box 4"/>
          <p:cNvSpPr txBox="1">
            <a:spLocks noChangeArrowheads="1"/>
          </p:cNvSpPr>
          <p:nvPr/>
        </p:nvSpPr>
        <p:spPr bwMode="auto">
          <a:xfrm>
            <a:off x="1905000" y="2743200"/>
            <a:ext cx="5334000" cy="1644650"/>
          </a:xfrm>
          <a:prstGeom prst="rect">
            <a:avLst/>
          </a:prstGeom>
          <a:noFill/>
          <a:ln w="9525">
            <a:noFill/>
            <a:miter lim="800000"/>
            <a:headEnd/>
            <a:tailEnd/>
          </a:ln>
          <a:effectLst/>
        </p:spPr>
        <p:txBody>
          <a:bodyPr>
            <a:spAutoFit/>
          </a:bodyPr>
          <a:lstStyle/>
          <a:p>
            <a:pPr algn="ctr">
              <a:spcBef>
                <a:spcPct val="50000"/>
              </a:spcBef>
            </a:pPr>
            <a:r>
              <a:rPr lang="en-US" sz="3400">
                <a:solidFill>
                  <a:srgbClr val="FFFFEF"/>
                </a:solidFill>
                <a:effectLst>
                  <a:outerShdw blurRad="38100" dist="38100" dir="2700000" algn="tl">
                    <a:srgbClr val="000000"/>
                  </a:outerShdw>
                </a:effectLst>
              </a:rPr>
              <a:t>Prepare an analysis showing whether a special order should be accepted.</a:t>
            </a:r>
          </a:p>
        </p:txBody>
      </p:sp>
    </p:spTree>
  </p:cSld>
  <p:clrMapOvr>
    <a:masterClrMapping/>
  </p:clrMapOvr>
  <p:transition>
    <p:checke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1026"/>
          <p:cNvSpPr>
            <a:spLocks noGrp="1" noChangeArrowheads="1"/>
          </p:cNvSpPr>
          <p:nvPr>
            <p:ph type="title"/>
          </p:nvPr>
        </p:nvSpPr>
        <p:spPr>
          <a:noFill/>
          <a:ln/>
        </p:spPr>
        <p:txBody>
          <a:bodyPr lIns="90488" tIns="44450" rIns="90488" bIns="44450"/>
          <a:lstStyle/>
          <a:p>
            <a:r>
              <a:rPr lang="en-US"/>
              <a:t>Key Terms and Concepts</a:t>
            </a:r>
          </a:p>
        </p:txBody>
      </p:sp>
      <p:sp>
        <p:nvSpPr>
          <p:cNvPr id="387075" name="Rectangle 1027"/>
          <p:cNvSpPr>
            <a:spLocks noChangeArrowheads="1"/>
          </p:cNvSpPr>
          <p:nvPr/>
        </p:nvSpPr>
        <p:spPr bwMode="auto">
          <a:xfrm>
            <a:off x="609600" y="1600200"/>
            <a:ext cx="4648200" cy="2057400"/>
          </a:xfrm>
          <a:prstGeom prst="rect">
            <a:avLst/>
          </a:prstGeom>
          <a:solidFill>
            <a:srgbClr val="EBF7FF"/>
          </a:solidFill>
          <a:ln w="9525">
            <a:solidFill>
              <a:schemeClr val="accent2"/>
            </a:solidFill>
            <a:miter lim="800000"/>
            <a:headEnd/>
            <a:tailEnd/>
          </a:ln>
          <a:effectLst/>
        </p:spPr>
        <p:txBody>
          <a:bodyPr anchor="ctr"/>
          <a:lstStyle/>
          <a:p>
            <a:pPr algn="ctr"/>
            <a:r>
              <a:rPr lang="en-US" sz="2400" b="1">
                <a:solidFill>
                  <a:schemeClr val="accent2"/>
                </a:solidFill>
              </a:rPr>
              <a:t>A </a:t>
            </a:r>
            <a:r>
              <a:rPr lang="en-US" sz="2400" b="1">
                <a:solidFill>
                  <a:schemeClr val="tx2"/>
                </a:solidFill>
              </a:rPr>
              <a:t>special order</a:t>
            </a:r>
            <a:r>
              <a:rPr lang="en-US" sz="2400" b="1">
                <a:solidFill>
                  <a:schemeClr val="accent2"/>
                </a:solidFill>
              </a:rPr>
              <a:t> is a one-time order that is not considered part of the company’s normal ongoing business.</a:t>
            </a:r>
          </a:p>
        </p:txBody>
      </p:sp>
      <p:sp>
        <p:nvSpPr>
          <p:cNvPr id="387076" name="Rectangle 1028"/>
          <p:cNvSpPr>
            <a:spLocks noChangeArrowheads="1"/>
          </p:cNvSpPr>
          <p:nvPr/>
        </p:nvSpPr>
        <p:spPr bwMode="auto">
          <a:xfrm>
            <a:off x="609600" y="4038600"/>
            <a:ext cx="4648200" cy="2057400"/>
          </a:xfrm>
          <a:prstGeom prst="rect">
            <a:avLst/>
          </a:prstGeom>
          <a:solidFill>
            <a:srgbClr val="EBF7FF"/>
          </a:solidFill>
          <a:ln w="9525">
            <a:solidFill>
              <a:schemeClr val="accent2"/>
            </a:solidFill>
            <a:miter lim="800000"/>
            <a:headEnd/>
            <a:tailEnd/>
          </a:ln>
          <a:effectLst/>
        </p:spPr>
        <p:txBody>
          <a:bodyPr anchor="ctr"/>
          <a:lstStyle/>
          <a:p>
            <a:pPr algn="ctr"/>
            <a:r>
              <a:rPr lang="en-US" sz="2400" b="1">
                <a:solidFill>
                  <a:schemeClr val="accent2"/>
                </a:solidFill>
              </a:rPr>
              <a:t>When analyzing a special order, only the </a:t>
            </a:r>
            <a:r>
              <a:rPr lang="en-US" sz="2400" b="1">
                <a:solidFill>
                  <a:schemeClr val="tx2"/>
                </a:solidFill>
              </a:rPr>
              <a:t>incremental costs and benefits</a:t>
            </a:r>
            <a:r>
              <a:rPr lang="en-US" sz="2400" b="1">
                <a:solidFill>
                  <a:schemeClr val="accent2"/>
                </a:solidFill>
              </a:rPr>
              <a:t> are relevant.</a:t>
            </a:r>
          </a:p>
        </p:txBody>
      </p:sp>
      <p:pic>
        <p:nvPicPr>
          <p:cNvPr id="387077" name="Picture 1029"/>
          <p:cNvPicPr>
            <a:picLocks noChangeAspect="1" noChangeArrowheads="1"/>
          </p:cNvPicPr>
          <p:nvPr/>
        </p:nvPicPr>
        <p:blipFill>
          <a:blip r:embed="rId3" cstate="print"/>
          <a:srcRect/>
          <a:stretch>
            <a:fillRect/>
          </a:stretch>
        </p:blipFill>
        <p:spPr bwMode="auto">
          <a:xfrm>
            <a:off x="5334000" y="2895600"/>
            <a:ext cx="3267075" cy="2419350"/>
          </a:xfrm>
          <a:prstGeom prst="rect">
            <a:avLst/>
          </a:prstGeom>
          <a:noFill/>
          <a:ln w="9525">
            <a:noFill/>
            <a:miter lim="800000"/>
            <a:headEnd/>
            <a:tailEnd/>
          </a:ln>
          <a:effectLst/>
        </p:spPr>
      </p:pic>
    </p:spTree>
  </p:cSld>
  <p:clrMapOvr>
    <a:masterClrMapping/>
  </p:clrMapOvr>
  <p:transition>
    <p:check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a:noFill/>
          <a:ln/>
        </p:spPr>
        <p:txBody>
          <a:bodyPr lIns="90488" tIns="44450" rIns="90488" bIns="44450"/>
          <a:lstStyle/>
          <a:p>
            <a:r>
              <a:rPr lang="en-US"/>
              <a:t>Special Orders</a:t>
            </a:r>
          </a:p>
        </p:txBody>
      </p:sp>
      <p:sp>
        <p:nvSpPr>
          <p:cNvPr id="389123" name="Rectangle 3"/>
          <p:cNvSpPr>
            <a:spLocks noGrp="1" noChangeArrowheads="1"/>
          </p:cNvSpPr>
          <p:nvPr>
            <p:ph type="body" idx="1"/>
          </p:nvPr>
        </p:nvSpPr>
        <p:spPr>
          <a:xfrm>
            <a:off x="533400" y="1371600"/>
            <a:ext cx="8153400" cy="4495800"/>
          </a:xfrm>
          <a:solidFill>
            <a:srgbClr val="FFFF99"/>
          </a:solidFill>
          <a:ln w="12699">
            <a:solidFill>
              <a:schemeClr val="tx2"/>
            </a:solidFill>
          </a:ln>
          <a:effectLst>
            <a:outerShdw dist="35921" dir="2700000" algn="ctr" rotWithShape="0">
              <a:srgbClr val="000000"/>
            </a:outerShdw>
          </a:effectLst>
        </p:spPr>
        <p:txBody>
          <a:bodyPr lIns="90488" tIns="44450" rIns="90488" bIns="44450"/>
          <a:lstStyle/>
          <a:p>
            <a:pPr>
              <a:buClr>
                <a:schemeClr val="tx2"/>
              </a:buClr>
              <a:buFont typeface="Wingdings" pitchFamily="2" charset="2"/>
              <a:buChar char="Ø"/>
            </a:pPr>
            <a:r>
              <a:rPr lang="en-US" sz="2300">
                <a:solidFill>
                  <a:schemeClr val="tx2"/>
                </a:solidFill>
                <a:effectLst>
                  <a:outerShdw blurRad="38100" dist="38100" dir="2700000" algn="tl">
                    <a:srgbClr val="000000"/>
                  </a:outerShdw>
                </a:effectLst>
              </a:rPr>
              <a:t>Jet, Inc. makes a single product whose normal selling price is $20 per unit.</a:t>
            </a:r>
          </a:p>
          <a:p>
            <a:pPr>
              <a:buClr>
                <a:schemeClr val="tx2"/>
              </a:buClr>
              <a:buFont typeface="Wingdings" pitchFamily="2" charset="2"/>
              <a:buChar char="Ø"/>
            </a:pPr>
            <a:r>
              <a:rPr lang="en-US" sz="2300">
                <a:solidFill>
                  <a:schemeClr val="tx2"/>
                </a:solidFill>
                <a:effectLst>
                  <a:outerShdw blurRad="38100" dist="38100" dir="2700000" algn="tl">
                    <a:srgbClr val="000000"/>
                  </a:outerShdw>
                </a:effectLst>
              </a:rPr>
              <a:t>A foreign distributor offers to purchase 3,000 units for $10 per unit. </a:t>
            </a:r>
          </a:p>
          <a:p>
            <a:pPr>
              <a:buClr>
                <a:schemeClr val="tx2"/>
              </a:buClr>
              <a:buFont typeface="Wingdings" pitchFamily="2" charset="2"/>
              <a:buChar char="Ø"/>
            </a:pPr>
            <a:r>
              <a:rPr lang="en-US" sz="2300">
                <a:solidFill>
                  <a:schemeClr val="tx2"/>
                </a:solidFill>
                <a:effectLst>
                  <a:outerShdw blurRad="38100" dist="38100" dir="2700000" algn="tl">
                    <a:srgbClr val="000000"/>
                  </a:outerShdw>
                </a:effectLst>
              </a:rPr>
              <a:t>This is a one-time order that would not affect the company’s regular business.</a:t>
            </a:r>
          </a:p>
          <a:p>
            <a:pPr>
              <a:buClr>
                <a:schemeClr val="tx2"/>
              </a:buClr>
              <a:buFont typeface="Wingdings" pitchFamily="2" charset="2"/>
              <a:buChar char="Ø"/>
            </a:pPr>
            <a:r>
              <a:rPr lang="en-US" sz="2300">
                <a:solidFill>
                  <a:schemeClr val="tx2"/>
                </a:solidFill>
                <a:effectLst>
                  <a:outerShdw blurRad="38100" dist="38100" dir="2700000" algn="tl">
                    <a:srgbClr val="000000"/>
                  </a:outerShdw>
                </a:effectLst>
              </a:rPr>
              <a:t>Annual capacity is 10,000 units, but Jet, Inc. is currently producing and selling only 5,000 units.</a:t>
            </a:r>
          </a:p>
        </p:txBody>
      </p:sp>
      <p:sp>
        <p:nvSpPr>
          <p:cNvPr id="389124" name="Rectangle 4"/>
          <p:cNvSpPr>
            <a:spLocks noChangeArrowheads="1"/>
          </p:cNvSpPr>
          <p:nvPr/>
        </p:nvSpPr>
        <p:spPr bwMode="auto">
          <a:xfrm>
            <a:off x="1681163" y="4910138"/>
            <a:ext cx="5634037" cy="576262"/>
          </a:xfrm>
          <a:prstGeom prst="rect">
            <a:avLst/>
          </a:prstGeom>
          <a:noFill/>
          <a:ln w="12699">
            <a:noFill/>
            <a:miter lim="800000"/>
            <a:headEnd/>
            <a:tailEnd/>
          </a:ln>
          <a:effectLst/>
        </p:spPr>
        <p:txBody>
          <a:bodyPr wrap="none" lIns="90488" tIns="44450" rIns="90488" bIns="44450">
            <a:spAutoFit/>
          </a:bodyPr>
          <a:lstStyle/>
          <a:p>
            <a:r>
              <a:rPr lang="en-US" sz="3200" b="1">
                <a:solidFill>
                  <a:schemeClr val="accent2"/>
                </a:solidFill>
                <a:effectLst>
                  <a:outerShdw blurRad="38100" dist="38100" dir="2700000" algn="tl">
                    <a:srgbClr val="000000"/>
                  </a:outerShdw>
                </a:effectLst>
              </a:rPr>
              <a:t>Should Jet accept the offer?</a:t>
            </a:r>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noFill/>
          <a:ln/>
        </p:spPr>
        <p:txBody>
          <a:bodyPr lIns="90488" tIns="44450" rIns="90488" bIns="44450"/>
          <a:lstStyle/>
          <a:p>
            <a:r>
              <a:rPr lang="en-US"/>
              <a:t>Identifying Relevant Costs</a:t>
            </a:r>
          </a:p>
        </p:txBody>
      </p:sp>
      <p:sp>
        <p:nvSpPr>
          <p:cNvPr id="307203" name="Rectangle 3"/>
          <p:cNvSpPr>
            <a:spLocks noGrp="1" noChangeArrowheads="1"/>
          </p:cNvSpPr>
          <p:nvPr>
            <p:ph type="body" idx="1"/>
          </p:nvPr>
        </p:nvSpPr>
        <p:spPr>
          <a:solidFill>
            <a:srgbClr val="DEEBF8"/>
          </a:solidFill>
          <a:ln w="12699">
            <a:solidFill>
              <a:srgbClr val="000000"/>
            </a:solidFill>
          </a:ln>
          <a:effectLst>
            <a:outerShdw dist="35921" dir="2700000" algn="ctr" rotWithShape="0">
              <a:srgbClr val="000000"/>
            </a:outerShdw>
          </a:effectLst>
        </p:spPr>
        <p:txBody>
          <a:bodyPr lIns="90488" tIns="44450" rIns="90488" bIns="44450"/>
          <a:lstStyle/>
          <a:p>
            <a:pPr algn="ctr">
              <a:buFont typeface="Times" pitchFamily="34" charset="0"/>
              <a:buNone/>
            </a:pPr>
            <a:r>
              <a:rPr lang="en-US">
                <a:solidFill>
                  <a:schemeClr val="tx2"/>
                </a:solidFill>
                <a:effectLst>
                  <a:outerShdw blurRad="38100" dist="38100" dir="2700000" algn="tl">
                    <a:srgbClr val="000000"/>
                  </a:outerShdw>
                </a:effectLst>
              </a:rPr>
              <a:t>An </a:t>
            </a:r>
            <a:r>
              <a:rPr lang="en-US">
                <a:solidFill>
                  <a:schemeClr val="accent2"/>
                </a:solidFill>
                <a:effectLst>
                  <a:outerShdw blurRad="38100" dist="38100" dir="2700000" algn="tl">
                    <a:srgbClr val="000000"/>
                  </a:outerShdw>
                </a:effectLst>
              </a:rPr>
              <a:t>avoidable cost</a:t>
            </a:r>
            <a:r>
              <a:rPr lang="en-US">
                <a:solidFill>
                  <a:schemeClr val="tx2"/>
                </a:solidFill>
                <a:effectLst>
                  <a:outerShdw blurRad="38100" dist="38100" dir="2700000" algn="tl">
                    <a:srgbClr val="000000"/>
                  </a:outerShdw>
                </a:effectLst>
              </a:rPr>
              <a:t> can be eliminated, in whole or in part, by choosing one alternative over another. Avoidable costs are relevant costs. Unavoidable costs are irrelevant costs.</a:t>
            </a:r>
          </a:p>
          <a:p>
            <a:pPr>
              <a:buFont typeface="Times" pitchFamily="34" charset="0"/>
              <a:buNone/>
            </a:pPr>
            <a:r>
              <a:rPr lang="en-US">
                <a:solidFill>
                  <a:schemeClr val="accent2"/>
                </a:solidFill>
                <a:effectLst>
                  <a:outerShdw blurRad="38100" dist="38100" dir="2700000" algn="tl">
                    <a:srgbClr val="000000"/>
                  </a:outerShdw>
                </a:effectLst>
              </a:rPr>
              <a:t/>
            </a:r>
            <a:br>
              <a:rPr lang="en-US">
                <a:solidFill>
                  <a:schemeClr val="accent2"/>
                </a:solidFill>
                <a:effectLst>
                  <a:outerShdw blurRad="38100" dist="38100" dir="2700000" algn="tl">
                    <a:srgbClr val="000000"/>
                  </a:outerShdw>
                </a:effectLst>
              </a:rPr>
            </a:br>
            <a:r>
              <a:rPr lang="en-US">
                <a:solidFill>
                  <a:schemeClr val="accent2"/>
                </a:solidFill>
                <a:effectLst>
                  <a:outerShdw blurRad="38100" dist="38100" dir="2700000" algn="tl">
                    <a:srgbClr val="000000"/>
                  </a:outerShdw>
                </a:effectLst>
              </a:rPr>
              <a:t>Two broad categories of costs are never relevant in any decision. They include: </a:t>
            </a:r>
          </a:p>
          <a:p>
            <a:pPr lvl="1">
              <a:buClr>
                <a:schemeClr val="tx2"/>
              </a:buClr>
              <a:buFont typeface="Wingdings" pitchFamily="2" charset="2"/>
              <a:buChar char=""/>
            </a:pPr>
            <a:r>
              <a:rPr lang="en-US">
                <a:solidFill>
                  <a:schemeClr val="accent2"/>
                </a:solidFill>
                <a:effectLst>
                  <a:outerShdw blurRad="38100" dist="38100" dir="2700000" algn="tl">
                    <a:srgbClr val="000000"/>
                  </a:outerShdw>
                </a:effectLst>
              </a:rPr>
              <a:t>Sunk costs.</a:t>
            </a:r>
          </a:p>
          <a:p>
            <a:pPr lvl="1">
              <a:buClr>
                <a:schemeClr val="tx2"/>
              </a:buClr>
              <a:buFont typeface="Wingdings" pitchFamily="2" charset="2"/>
              <a:buChar char=""/>
            </a:pPr>
            <a:r>
              <a:rPr lang="en-US">
                <a:solidFill>
                  <a:schemeClr val="accent2"/>
                </a:solidFill>
                <a:effectLst>
                  <a:outerShdw blurRad="38100" dist="38100" dir="2700000" algn="tl">
                    <a:srgbClr val="000000"/>
                  </a:outerShdw>
                </a:effectLst>
              </a:rPr>
              <a:t>Future costs that </a:t>
            </a:r>
            <a:r>
              <a:rPr lang="en-US" b="1">
                <a:solidFill>
                  <a:schemeClr val="tx2"/>
                </a:solidFill>
                <a:effectLst>
                  <a:outerShdw blurRad="38100" dist="38100" dir="2700000" algn="tl">
                    <a:srgbClr val="000000"/>
                  </a:outerShdw>
                </a:effectLst>
              </a:rPr>
              <a:t>do not differ</a:t>
            </a:r>
            <a:r>
              <a:rPr lang="en-US">
                <a:solidFill>
                  <a:schemeClr val="accent2"/>
                </a:solidFill>
                <a:effectLst>
                  <a:outerShdw blurRad="38100" dist="38100" dir="2700000" algn="tl">
                    <a:srgbClr val="000000"/>
                  </a:outerShdw>
                </a:effectLst>
              </a:rPr>
              <a:t> between the alternatives.</a:t>
            </a:r>
          </a:p>
        </p:txBody>
      </p:sp>
    </p:spTree>
  </p:cSld>
  <p:clrMapOvr>
    <a:masterClrMapping/>
  </p:clrMapOvr>
  <p:transition>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1026"/>
          <p:cNvSpPr>
            <a:spLocks noGrp="1" noChangeArrowheads="1"/>
          </p:cNvSpPr>
          <p:nvPr>
            <p:ph type="title"/>
          </p:nvPr>
        </p:nvSpPr>
        <p:spPr>
          <a:noFill/>
          <a:ln/>
        </p:spPr>
        <p:txBody>
          <a:bodyPr lIns="90488" tIns="44450" rIns="90488" bIns="44450"/>
          <a:lstStyle/>
          <a:p>
            <a:r>
              <a:rPr lang="en-US"/>
              <a:t>Special Orders</a:t>
            </a:r>
          </a:p>
        </p:txBody>
      </p:sp>
      <p:graphicFrame>
        <p:nvGraphicFramePr>
          <p:cNvPr id="391171" name="Object 1027"/>
          <p:cNvGraphicFramePr>
            <a:graphicFrameLocks/>
          </p:cNvGraphicFramePr>
          <p:nvPr/>
        </p:nvGraphicFramePr>
        <p:xfrm>
          <a:off x="609600" y="1371600"/>
          <a:ext cx="8001000" cy="4953000"/>
        </p:xfrm>
        <a:graphic>
          <a:graphicData uri="http://schemas.openxmlformats.org/presentationml/2006/ole">
            <p:oleObj spid="_x0000_s391171" name="Worksheet" r:id="rId4" imgW="3284280" imgH="2436120" progId="Excel.Sheet.8">
              <p:embed/>
            </p:oleObj>
          </a:graphicData>
        </a:graphic>
      </p:graphicFrame>
      <p:grpSp>
        <p:nvGrpSpPr>
          <p:cNvPr id="391172" name="Group 1028"/>
          <p:cNvGrpSpPr>
            <a:grpSpLocks/>
          </p:cNvGrpSpPr>
          <p:nvPr/>
        </p:nvGrpSpPr>
        <p:grpSpPr bwMode="auto">
          <a:xfrm>
            <a:off x="2971800" y="2362200"/>
            <a:ext cx="5683250" cy="1752600"/>
            <a:chOff x="2112" y="1584"/>
            <a:chExt cx="3580" cy="1104"/>
          </a:xfrm>
        </p:grpSpPr>
        <p:sp>
          <p:nvSpPr>
            <p:cNvPr id="391173" name="Line 1029"/>
            <p:cNvSpPr>
              <a:spLocks noChangeShapeType="1"/>
            </p:cNvSpPr>
            <p:nvPr/>
          </p:nvSpPr>
          <p:spPr bwMode="auto">
            <a:xfrm>
              <a:off x="2112" y="1584"/>
              <a:ext cx="2640" cy="1104"/>
            </a:xfrm>
            <a:prstGeom prst="line">
              <a:avLst/>
            </a:prstGeom>
            <a:noFill/>
            <a:ln w="38100">
              <a:solidFill>
                <a:srgbClr val="FF0000"/>
              </a:solidFill>
              <a:round/>
              <a:headEnd type="triangle" w="med" len="med"/>
              <a:tailEnd type="triangle" w="med" len="med"/>
            </a:ln>
            <a:effectLst>
              <a:outerShdw dist="35921" dir="2700000" algn="ctr" rotWithShape="0">
                <a:srgbClr val="000000"/>
              </a:outerShdw>
            </a:effectLst>
          </p:spPr>
          <p:txBody>
            <a:bodyPr wrap="none" anchor="ctr"/>
            <a:lstStyle/>
            <a:p>
              <a:endParaRPr lang="en-GB"/>
            </a:p>
          </p:txBody>
        </p:sp>
        <p:sp>
          <p:nvSpPr>
            <p:cNvPr id="391174" name="Text Box 1030"/>
            <p:cNvSpPr txBox="1">
              <a:spLocks noChangeArrowheads="1"/>
            </p:cNvSpPr>
            <p:nvPr/>
          </p:nvSpPr>
          <p:spPr bwMode="auto">
            <a:xfrm>
              <a:off x="4224" y="2112"/>
              <a:ext cx="1468" cy="294"/>
            </a:xfrm>
            <a:prstGeom prst="rect">
              <a:avLst/>
            </a:prstGeom>
            <a:solidFill>
              <a:srgbClr val="CCECFF"/>
            </a:solidFill>
            <a:ln w="9525">
              <a:solidFill>
                <a:srgbClr val="000000"/>
              </a:solidFill>
              <a:miter lim="800000"/>
              <a:headEnd/>
              <a:tailEnd/>
            </a:ln>
            <a:effectLst>
              <a:outerShdw dist="35921" dir="2700000" algn="ctr" rotWithShape="0">
                <a:srgbClr val="000000"/>
              </a:outerShdw>
            </a:effectLst>
          </p:spPr>
          <p:txBody>
            <a:bodyPr wrap="none">
              <a:spAutoFit/>
            </a:bodyPr>
            <a:lstStyle/>
            <a:p>
              <a:r>
                <a:rPr lang="en-US" sz="2400">
                  <a:effectLst>
                    <a:outerShdw blurRad="38100" dist="38100" dir="2700000" algn="tl">
                      <a:srgbClr val="FFFFFF"/>
                    </a:outerShdw>
                  </a:effectLst>
                </a:rPr>
                <a:t>$8 variable cost</a:t>
              </a:r>
              <a:endParaRPr lang="en-US" sz="2800">
                <a:effectLst>
                  <a:outerShdw blurRad="38100" dist="38100" dir="2700000" algn="tl">
                    <a:srgbClr val="FFFFFF"/>
                  </a:outerShdw>
                </a:effectLst>
                <a:latin typeface="Times New Roman" pitchFamily="18" charset="0"/>
              </a:endParaRP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91172"/>
                                        </p:tgtEl>
                                        <p:attrNameLst>
                                          <p:attrName>style.visibility</p:attrName>
                                        </p:attrNameLst>
                                      </p:cBhvr>
                                      <p:to>
                                        <p:strVal val="visible"/>
                                      </p:to>
                                    </p:set>
                                    <p:anim calcmode="lin" valueType="num">
                                      <p:cBhvr>
                                        <p:cTn id="7" dur="500" fill="hold"/>
                                        <p:tgtEl>
                                          <p:spTgt spid="391172"/>
                                        </p:tgtEl>
                                        <p:attrNameLst>
                                          <p:attrName>ppt_w</p:attrName>
                                        </p:attrNameLst>
                                      </p:cBhvr>
                                      <p:tavLst>
                                        <p:tav tm="0">
                                          <p:val>
                                            <p:fltVal val="0"/>
                                          </p:val>
                                        </p:tav>
                                        <p:tav tm="100000">
                                          <p:val>
                                            <p:strVal val="#ppt_w"/>
                                          </p:val>
                                        </p:tav>
                                      </p:tavLst>
                                    </p:anim>
                                    <p:anim calcmode="lin" valueType="num">
                                      <p:cBhvr>
                                        <p:cTn id="8" dur="500" fill="hold"/>
                                        <p:tgtEl>
                                          <p:spTgt spid="3911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noFill/>
          <a:ln/>
        </p:spPr>
        <p:txBody>
          <a:bodyPr lIns="90488" tIns="44450" rIns="90488" bIns="44450"/>
          <a:lstStyle/>
          <a:p>
            <a:r>
              <a:rPr lang="en-US"/>
              <a:t>Special Orders</a:t>
            </a:r>
          </a:p>
        </p:txBody>
      </p:sp>
      <p:sp>
        <p:nvSpPr>
          <p:cNvPr id="393219" name="Rectangle 3"/>
          <p:cNvSpPr>
            <a:spLocks noGrp="1" noChangeArrowheads="1"/>
          </p:cNvSpPr>
          <p:nvPr>
            <p:ph type="body" idx="1"/>
          </p:nvPr>
        </p:nvSpPr>
        <p:spPr>
          <a:xfrm>
            <a:off x="762000" y="1524000"/>
            <a:ext cx="7924800" cy="1066800"/>
          </a:xfrm>
          <a:noFill/>
          <a:ln/>
        </p:spPr>
        <p:txBody>
          <a:bodyPr lIns="90488" tIns="44450" rIns="90488" bIns="44450"/>
          <a:lstStyle/>
          <a:p>
            <a:pPr algn="ctr">
              <a:buFont typeface="Times" pitchFamily="34" charset="0"/>
              <a:buNone/>
            </a:pPr>
            <a:r>
              <a:rPr lang="en-US" sz="2800"/>
              <a:t>If Jet accepts the offer, net operating income will increase by $6,000.</a:t>
            </a:r>
          </a:p>
        </p:txBody>
      </p:sp>
      <p:graphicFrame>
        <p:nvGraphicFramePr>
          <p:cNvPr id="393220" name="Object 4"/>
          <p:cNvGraphicFramePr>
            <a:graphicFrameLocks/>
          </p:cNvGraphicFramePr>
          <p:nvPr/>
        </p:nvGraphicFramePr>
        <p:xfrm>
          <a:off x="304800" y="2590800"/>
          <a:ext cx="8553450" cy="1811338"/>
        </p:xfrm>
        <a:graphic>
          <a:graphicData uri="http://schemas.openxmlformats.org/presentationml/2006/ole">
            <p:oleObj spid="_x0000_s393220" name="Worksheet" r:id="rId4" imgW="3650400" imgH="835200" progId="Excel.Sheet.8">
              <p:embed/>
            </p:oleObj>
          </a:graphicData>
        </a:graphic>
      </p:graphicFrame>
      <p:sp>
        <p:nvSpPr>
          <p:cNvPr id="393221" name="Text Box 5"/>
          <p:cNvSpPr txBox="1">
            <a:spLocks noChangeArrowheads="1"/>
          </p:cNvSpPr>
          <p:nvPr/>
        </p:nvSpPr>
        <p:spPr bwMode="auto">
          <a:xfrm>
            <a:off x="381000" y="4838700"/>
            <a:ext cx="8458200" cy="1382713"/>
          </a:xfrm>
          <a:prstGeom prst="rect">
            <a:avLst/>
          </a:prstGeom>
          <a:solidFill>
            <a:srgbClr val="FFFF99"/>
          </a:solidFill>
          <a:ln w="9525">
            <a:solidFill>
              <a:schemeClr val="tx2"/>
            </a:solidFill>
            <a:miter lim="800000"/>
            <a:headEnd/>
            <a:tailEnd/>
          </a:ln>
          <a:effectLst/>
        </p:spPr>
        <p:txBody>
          <a:bodyPr>
            <a:spAutoFit/>
          </a:bodyPr>
          <a:lstStyle/>
          <a:p>
            <a:pPr algn="ctr"/>
            <a:r>
              <a:rPr lang="en-US" sz="2800">
                <a:solidFill>
                  <a:schemeClr val="tx2"/>
                </a:solidFill>
                <a:effectLst>
                  <a:outerShdw blurRad="38100" dist="38100" dir="2700000" algn="tl">
                    <a:srgbClr val="000000"/>
                  </a:outerShdw>
                </a:effectLst>
              </a:rPr>
              <a:t>Note: This answer assumes that fixed costs are unaffected by the order and that variable marketing costs must be incurred on the special order.</a:t>
            </a:r>
          </a:p>
        </p:txBody>
      </p:sp>
    </p:spTree>
  </p:cSld>
  <p:clrMapOvr>
    <a:masterClrMapping/>
  </p:clrMapOvr>
  <p:transition>
    <p:check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noFill/>
          <a:ln/>
        </p:spPr>
        <p:txBody>
          <a:bodyPr lIns="90488" tIns="44450" rIns="90488" bIns="44450"/>
          <a:lstStyle/>
          <a:p>
            <a:r>
              <a:rPr lang="en-US"/>
              <a:t>Quick Check </a:t>
            </a:r>
            <a:r>
              <a:rPr lang="en-US" sz="3200">
                <a:sym typeface="Wingdings" pitchFamily="2" charset="2"/>
              </a:rPr>
              <a:t></a:t>
            </a:r>
          </a:p>
        </p:txBody>
      </p:sp>
      <p:sp>
        <p:nvSpPr>
          <p:cNvPr id="395267" name="Rectangle 3"/>
          <p:cNvSpPr>
            <a:spLocks noGrp="1" noChangeArrowheads="1"/>
          </p:cNvSpPr>
          <p:nvPr>
            <p:ph type="body" idx="1"/>
          </p:nvPr>
        </p:nvSpPr>
        <p:spPr>
          <a:xfrm>
            <a:off x="533400" y="1447800"/>
            <a:ext cx="8153400" cy="4648200"/>
          </a:xfrm>
          <a:solidFill>
            <a:srgbClr val="CCECFF"/>
          </a:solidFill>
          <a:ln w="12699">
            <a:solidFill>
              <a:srgbClr val="000000"/>
            </a:solidFill>
          </a:ln>
          <a:effectLst>
            <a:outerShdw dist="35921" dir="2700000" algn="ctr" rotWithShape="0">
              <a:srgbClr val="000000"/>
            </a:outerShdw>
          </a:effectLst>
        </p:spPr>
        <p:txBody>
          <a:bodyPr lIns="90488" tIns="44450" rIns="90488" bIns="44450"/>
          <a:lstStyle/>
          <a:p>
            <a:pPr>
              <a:buFont typeface="Times" pitchFamily="34" charset="0"/>
              <a:buNone/>
            </a:pPr>
            <a:r>
              <a:rPr lang="en-US" sz="2600">
                <a:solidFill>
                  <a:srgbClr val="000000"/>
                </a:solidFill>
              </a:rPr>
              <a:t> 	Northern Optical ordinarily sells the X-lens for $50. The variable production cost is $10, the fixed production cost is $18 per unit, and the variable selling cost is $1. A customer has requested a special order for 10,000 units of the X-lens to be imprinted with the customer’s logo. This special order would not involve any selling costs, but Northern Optical would have to purchase an imprinting machine for $50,000. </a:t>
            </a:r>
          </a:p>
          <a:p>
            <a:pPr>
              <a:buFont typeface="Times" pitchFamily="34" charset="0"/>
              <a:buNone/>
            </a:pPr>
            <a:r>
              <a:rPr lang="en-US" sz="2600">
                <a:solidFill>
                  <a:srgbClr val="000000"/>
                </a:solidFill>
              </a:rPr>
              <a:t>        (see the next page) </a:t>
            </a:r>
            <a:endParaRPr lang="en-US">
              <a:solidFill>
                <a:srgbClr val="000000"/>
              </a:solidFill>
            </a:endParaRPr>
          </a:p>
        </p:txBody>
      </p:sp>
      <p:graphicFrame>
        <p:nvGraphicFramePr>
          <p:cNvPr id="395268" name="Object 4"/>
          <p:cNvGraphicFramePr>
            <a:graphicFrameLocks noChangeAspect="1"/>
          </p:cNvGraphicFramePr>
          <p:nvPr/>
        </p:nvGraphicFramePr>
        <p:xfrm>
          <a:off x="6781800" y="4953000"/>
          <a:ext cx="1600200" cy="877888"/>
        </p:xfrm>
        <a:graphic>
          <a:graphicData uri="http://schemas.openxmlformats.org/presentationml/2006/ole">
            <p:oleObj spid="_x0000_s395268" name="Clip" r:id="rId4" imgW="2286000" imgH="1254240" progId="">
              <p:embed/>
            </p:oleObj>
          </a:graphicData>
        </a:graphic>
      </p:graphicFrame>
    </p:spTree>
  </p:cSld>
  <p:clrMapOvr>
    <a:masterClrMapping/>
  </p:clrMapOvr>
  <p:transition spd="med">
    <p:blinds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noFill/>
          <a:ln/>
        </p:spPr>
        <p:txBody>
          <a:bodyPr lIns="90488" tIns="44450" rIns="90488" bIns="44450"/>
          <a:lstStyle/>
          <a:p>
            <a:r>
              <a:rPr lang="en-US"/>
              <a:t>Quick Check </a:t>
            </a:r>
            <a:r>
              <a:rPr lang="en-US" sz="3200">
                <a:sym typeface="Wingdings" pitchFamily="2" charset="2"/>
              </a:rPr>
              <a:t></a:t>
            </a:r>
          </a:p>
        </p:txBody>
      </p:sp>
      <p:sp>
        <p:nvSpPr>
          <p:cNvPr id="397315" name="Rectangle 3"/>
          <p:cNvSpPr>
            <a:spLocks noGrp="1" noChangeArrowheads="1"/>
          </p:cNvSpPr>
          <p:nvPr>
            <p:ph type="body" idx="1"/>
          </p:nvPr>
        </p:nvSpPr>
        <p:spPr>
          <a:xfrm>
            <a:off x="533400" y="1371600"/>
            <a:ext cx="8153400" cy="4876800"/>
          </a:xfrm>
          <a:solidFill>
            <a:srgbClr val="CCECFF"/>
          </a:solidFill>
          <a:ln w="12699">
            <a:solidFill>
              <a:srgbClr val="0000CC"/>
            </a:solidFill>
          </a:ln>
        </p:spPr>
        <p:txBody>
          <a:bodyPr lIns="90488" tIns="44450" rIns="90488" bIns="44450"/>
          <a:lstStyle/>
          <a:p>
            <a:pPr>
              <a:buFont typeface="Times" pitchFamily="34" charset="0"/>
              <a:buNone/>
            </a:pPr>
            <a:r>
              <a:rPr lang="en-US" sz="2600">
                <a:solidFill>
                  <a:srgbClr val="000000"/>
                </a:solidFill>
              </a:rPr>
              <a:t> 	What is the rock bottom minimum price below which Northern Optical should not go in its negotiations with the customer?  In other words, below what price would Northern Optical actually be losing money on the sale? There is ample idle capacity to fulfill the order and </a:t>
            </a:r>
            <a:r>
              <a:rPr lang="en-US" sz="2600"/>
              <a:t>the imprinting machine has no further use after this order.</a:t>
            </a:r>
            <a:endParaRPr lang="en-US" sz="2600">
              <a:solidFill>
                <a:srgbClr val="000000"/>
              </a:solidFill>
            </a:endParaRPr>
          </a:p>
          <a:p>
            <a:pPr lvl="1">
              <a:buFont typeface="Wingdings" pitchFamily="2" charset="2"/>
              <a:buNone/>
            </a:pPr>
            <a:r>
              <a:rPr lang="en-US">
                <a:solidFill>
                  <a:srgbClr val="000000"/>
                </a:solidFill>
              </a:rPr>
              <a:t>a. $50</a:t>
            </a:r>
          </a:p>
          <a:p>
            <a:pPr lvl="1">
              <a:buFont typeface="Wingdings" pitchFamily="2" charset="2"/>
              <a:buNone/>
            </a:pPr>
            <a:r>
              <a:rPr lang="en-US">
                <a:solidFill>
                  <a:srgbClr val="000000"/>
                </a:solidFill>
              </a:rPr>
              <a:t>b. $10</a:t>
            </a:r>
          </a:p>
          <a:p>
            <a:pPr lvl="1">
              <a:buFont typeface="Wingdings" pitchFamily="2" charset="2"/>
              <a:buNone/>
            </a:pPr>
            <a:r>
              <a:rPr lang="en-US">
                <a:solidFill>
                  <a:srgbClr val="000000"/>
                </a:solidFill>
              </a:rPr>
              <a:t>c. $15</a:t>
            </a:r>
          </a:p>
          <a:p>
            <a:pPr lvl="1">
              <a:buFont typeface="Wingdings" pitchFamily="2" charset="2"/>
              <a:buNone/>
            </a:pPr>
            <a:r>
              <a:rPr lang="en-US">
                <a:solidFill>
                  <a:srgbClr val="000000"/>
                </a:solidFill>
              </a:rPr>
              <a:t>d. $29</a:t>
            </a:r>
          </a:p>
        </p:txBody>
      </p:sp>
      <p:graphicFrame>
        <p:nvGraphicFramePr>
          <p:cNvPr id="397316" name="Object 4"/>
          <p:cNvGraphicFramePr>
            <a:graphicFrameLocks noChangeAspect="1"/>
          </p:cNvGraphicFramePr>
          <p:nvPr/>
        </p:nvGraphicFramePr>
        <p:xfrm>
          <a:off x="6781800" y="4953000"/>
          <a:ext cx="1600200" cy="877888"/>
        </p:xfrm>
        <a:graphic>
          <a:graphicData uri="http://schemas.openxmlformats.org/presentationml/2006/ole">
            <p:oleObj spid="_x0000_s397316" name="Clip" r:id="rId4" imgW="2286000" imgH="1254240" progId="">
              <p:embed/>
            </p:oleObj>
          </a:graphicData>
        </a:graphic>
      </p:graphicFrame>
    </p:spTree>
  </p:cSld>
  <p:clrMapOvr>
    <a:masterClrMapping/>
  </p:clrMapOvr>
  <p:transition spd="med">
    <p:blinds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1026"/>
          <p:cNvSpPr>
            <a:spLocks noGrp="1" noChangeArrowheads="1"/>
          </p:cNvSpPr>
          <p:nvPr>
            <p:ph type="body" idx="1"/>
          </p:nvPr>
        </p:nvSpPr>
        <p:spPr>
          <a:xfrm>
            <a:off x="533400" y="1371600"/>
            <a:ext cx="8153400" cy="4876800"/>
          </a:xfrm>
          <a:solidFill>
            <a:srgbClr val="CCECFF"/>
          </a:solidFill>
          <a:ln w="12699">
            <a:solidFill>
              <a:srgbClr val="0000CC"/>
            </a:solidFill>
          </a:ln>
        </p:spPr>
        <p:txBody>
          <a:bodyPr lIns="90488" tIns="44450" rIns="90488" bIns="44450"/>
          <a:lstStyle/>
          <a:p>
            <a:pPr>
              <a:buFont typeface="Times" pitchFamily="34" charset="0"/>
              <a:buNone/>
            </a:pPr>
            <a:r>
              <a:rPr lang="en-US" sz="2600">
                <a:solidFill>
                  <a:srgbClr val="000000"/>
                </a:solidFill>
              </a:rPr>
              <a:t> 	What is the rock bottom minimum price below which Northern Optical should not go in its negotiations with the customer?  In other words, below what price would Northern Optical actually be losing money on the sale? There is ample idle capacity to fulfill the order and </a:t>
            </a:r>
            <a:r>
              <a:rPr lang="en-US" sz="2600"/>
              <a:t>the imprinting machine has no further use after this order.</a:t>
            </a:r>
            <a:endParaRPr lang="en-US" sz="2600">
              <a:solidFill>
                <a:srgbClr val="000000"/>
              </a:solidFill>
            </a:endParaRPr>
          </a:p>
          <a:p>
            <a:pPr lvl="1">
              <a:buFont typeface="Wingdings" pitchFamily="2" charset="2"/>
              <a:buNone/>
            </a:pPr>
            <a:r>
              <a:rPr lang="en-US">
                <a:solidFill>
                  <a:srgbClr val="EBF7FF"/>
                </a:solidFill>
              </a:rPr>
              <a:t>a. $50</a:t>
            </a:r>
          </a:p>
          <a:p>
            <a:pPr lvl="1">
              <a:buFont typeface="Wingdings" pitchFamily="2" charset="2"/>
              <a:buNone/>
            </a:pPr>
            <a:r>
              <a:rPr lang="en-US">
                <a:solidFill>
                  <a:srgbClr val="EBF7FF"/>
                </a:solidFill>
              </a:rPr>
              <a:t>b. $10</a:t>
            </a:r>
          </a:p>
          <a:p>
            <a:pPr lvl="1">
              <a:buFont typeface="Wingdings" pitchFamily="2" charset="2"/>
              <a:buNone/>
            </a:pPr>
            <a:r>
              <a:rPr lang="en-US">
                <a:solidFill>
                  <a:srgbClr val="000000"/>
                </a:solidFill>
              </a:rPr>
              <a:t>c. $15</a:t>
            </a:r>
          </a:p>
          <a:p>
            <a:pPr lvl="1">
              <a:buFont typeface="Wingdings" pitchFamily="2" charset="2"/>
              <a:buNone/>
            </a:pPr>
            <a:r>
              <a:rPr lang="en-US">
                <a:solidFill>
                  <a:srgbClr val="EBF7FF"/>
                </a:solidFill>
              </a:rPr>
              <a:t>d. $29</a:t>
            </a:r>
          </a:p>
          <a:p>
            <a:pPr lvl="1">
              <a:buFont typeface="Wingdings" pitchFamily="2" charset="2"/>
              <a:buNone/>
            </a:pPr>
            <a:endParaRPr lang="en-US">
              <a:solidFill>
                <a:srgbClr val="EBF7FF"/>
              </a:solidFill>
            </a:endParaRPr>
          </a:p>
        </p:txBody>
      </p:sp>
      <p:graphicFrame>
        <p:nvGraphicFramePr>
          <p:cNvPr id="399363" name="Object 1027"/>
          <p:cNvGraphicFramePr>
            <a:graphicFrameLocks noChangeAspect="1"/>
          </p:cNvGraphicFramePr>
          <p:nvPr/>
        </p:nvGraphicFramePr>
        <p:xfrm>
          <a:off x="7543800" y="457200"/>
          <a:ext cx="1371600" cy="752475"/>
        </p:xfrm>
        <a:graphic>
          <a:graphicData uri="http://schemas.openxmlformats.org/presentationml/2006/ole">
            <p:oleObj spid="_x0000_s399363" name="Clip" r:id="rId4" imgW="2286000" imgH="1254240" progId="">
              <p:embed/>
            </p:oleObj>
          </a:graphicData>
        </a:graphic>
      </p:graphicFrame>
      <p:sp>
        <p:nvSpPr>
          <p:cNvPr id="399364" name="Rectangle 1028"/>
          <p:cNvSpPr>
            <a:spLocks noGrp="1" noChangeArrowheads="1"/>
          </p:cNvSpPr>
          <p:nvPr>
            <p:ph type="title"/>
          </p:nvPr>
        </p:nvSpPr>
        <p:spPr>
          <a:noFill/>
          <a:ln/>
        </p:spPr>
        <p:txBody>
          <a:bodyPr lIns="90488" tIns="44450" rIns="90488" bIns="44450"/>
          <a:lstStyle/>
          <a:p>
            <a:r>
              <a:rPr lang="en-US"/>
              <a:t>Quick Check </a:t>
            </a:r>
            <a:r>
              <a:rPr lang="en-US" sz="3200">
                <a:sym typeface="Wingdings" pitchFamily="2" charset="2"/>
              </a:rPr>
              <a:t></a:t>
            </a:r>
          </a:p>
        </p:txBody>
      </p:sp>
      <p:sp>
        <p:nvSpPr>
          <p:cNvPr id="399365" name="Oval 1029"/>
          <p:cNvSpPr>
            <a:spLocks noChangeArrowheads="1"/>
          </p:cNvSpPr>
          <p:nvPr/>
        </p:nvSpPr>
        <p:spPr bwMode="auto">
          <a:xfrm>
            <a:off x="914400" y="5257800"/>
            <a:ext cx="533400" cy="482600"/>
          </a:xfrm>
          <a:prstGeom prst="ellipse">
            <a:avLst/>
          </a:prstGeom>
          <a:noFill/>
          <a:ln w="50799">
            <a:solidFill>
              <a:srgbClr val="FF0000"/>
            </a:solidFill>
            <a:round/>
            <a:headEnd/>
            <a:tailEnd/>
          </a:ln>
          <a:effectLst/>
        </p:spPr>
        <p:txBody>
          <a:bodyPr wrap="none" anchor="ctr"/>
          <a:lstStyle/>
          <a:p>
            <a:endParaRPr lang="en-GB"/>
          </a:p>
        </p:txBody>
      </p:sp>
      <p:sp>
        <p:nvSpPr>
          <p:cNvPr id="399366" name="Text Box 1030"/>
          <p:cNvSpPr txBox="1">
            <a:spLocks noChangeArrowheads="1"/>
          </p:cNvSpPr>
          <p:nvPr/>
        </p:nvSpPr>
        <p:spPr bwMode="auto">
          <a:xfrm>
            <a:off x="2209800" y="4011613"/>
            <a:ext cx="6477000" cy="2236787"/>
          </a:xfrm>
          <a:prstGeom prst="rect">
            <a:avLst/>
          </a:prstGeom>
          <a:solidFill>
            <a:srgbClr val="FFFF99"/>
          </a:solidFill>
          <a:ln w="9525">
            <a:solidFill>
              <a:schemeClr val="tx2"/>
            </a:solidFill>
            <a:miter lim="800000"/>
            <a:headEnd/>
            <a:tailEnd/>
          </a:ln>
          <a:effectLst>
            <a:outerShdw dist="35921" dir="2700000" algn="ctr" rotWithShape="0">
              <a:srgbClr val="000000"/>
            </a:outerShdw>
          </a:effectLst>
        </p:spPr>
        <p:txBody>
          <a:bodyPr>
            <a:spAutoFit/>
          </a:bodyPr>
          <a:lstStyle/>
          <a:p>
            <a:r>
              <a:rPr lang="en-US" sz="2800">
                <a:solidFill>
                  <a:schemeClr val="tx2"/>
                </a:solidFill>
                <a:effectLst>
                  <a:outerShdw blurRad="38100" dist="38100" dir="2700000" algn="tl">
                    <a:srgbClr val="000000"/>
                  </a:outerShdw>
                </a:effectLst>
              </a:rPr>
              <a:t>Variable production cost   	$100,000</a:t>
            </a:r>
          </a:p>
          <a:p>
            <a:r>
              <a:rPr lang="en-US" sz="2800">
                <a:solidFill>
                  <a:schemeClr val="tx2"/>
                </a:solidFill>
                <a:effectLst>
                  <a:outerShdw blurRad="38100" dist="38100" dir="2700000" algn="tl">
                    <a:srgbClr val="000000"/>
                  </a:outerShdw>
                </a:effectLst>
              </a:rPr>
              <a:t>Additional fixed cost		</a:t>
            </a:r>
            <a:r>
              <a:rPr lang="en-US" sz="2800" u="sng">
                <a:solidFill>
                  <a:schemeClr val="tx2"/>
                </a:solidFill>
                <a:effectLst>
                  <a:outerShdw blurRad="38100" dist="38100" dir="2700000" algn="tl">
                    <a:srgbClr val="000000"/>
                  </a:outerShdw>
                </a:effectLst>
              </a:rPr>
              <a:t> + 50,000</a:t>
            </a:r>
            <a:endParaRPr lang="en-US" sz="2800">
              <a:solidFill>
                <a:schemeClr val="tx2"/>
              </a:solidFill>
              <a:effectLst>
                <a:outerShdw blurRad="38100" dist="38100" dir="2700000" algn="tl">
                  <a:srgbClr val="000000"/>
                </a:outerShdw>
              </a:effectLst>
            </a:endParaRPr>
          </a:p>
          <a:p>
            <a:r>
              <a:rPr lang="en-US" sz="2800">
                <a:solidFill>
                  <a:schemeClr val="tx2"/>
                </a:solidFill>
                <a:effectLst>
                  <a:outerShdw blurRad="38100" dist="38100" dir="2700000" algn="tl">
                    <a:srgbClr val="000000"/>
                  </a:outerShdw>
                </a:effectLst>
              </a:rPr>
              <a:t>Total relevant cost		</a:t>
            </a:r>
            <a:r>
              <a:rPr lang="en-US" sz="2800" u="sng">
                <a:solidFill>
                  <a:schemeClr val="tx2"/>
                </a:solidFill>
                <a:effectLst>
                  <a:outerShdw blurRad="38100" dist="38100" dir="2700000" algn="tl">
                    <a:srgbClr val="000000"/>
                  </a:outerShdw>
                </a:effectLst>
              </a:rPr>
              <a:t>$150,000</a:t>
            </a:r>
          </a:p>
          <a:p>
            <a:r>
              <a:rPr lang="en-US" sz="2800">
                <a:solidFill>
                  <a:schemeClr val="tx2"/>
                </a:solidFill>
                <a:effectLst>
                  <a:outerShdw blurRad="38100" dist="38100" dir="2700000" algn="tl">
                    <a:srgbClr val="000000"/>
                  </a:outerShdw>
                </a:effectLst>
              </a:rPr>
              <a:t>Number of units			    10,000</a:t>
            </a:r>
          </a:p>
          <a:p>
            <a:r>
              <a:rPr lang="en-US" sz="2800">
                <a:solidFill>
                  <a:schemeClr val="tx2"/>
                </a:solidFill>
                <a:effectLst>
                  <a:outerShdw blurRad="38100" dist="38100" dir="2700000" algn="tl">
                    <a:srgbClr val="000000"/>
                  </a:outerShdw>
                </a:effectLst>
              </a:rPr>
              <a:t>Average cost per unit	=	      $15</a:t>
            </a:r>
            <a:endParaRPr lang="en-US" sz="2800">
              <a:solidFill>
                <a:schemeClr val="tx2"/>
              </a:solidFill>
              <a:effectLst>
                <a:outerShdw blurRad="38100" dist="38100" dir="2700000" algn="tl">
                  <a:srgbClr val="000000"/>
                </a:outerShdw>
              </a:effectLst>
              <a:latin typeface="Times New Roman" pitchFamily="18" charset="0"/>
            </a:endParaRPr>
          </a:p>
        </p:txBody>
      </p:sp>
    </p:spTree>
  </p:cSld>
  <p:clrMapOvr>
    <a:masterClrMapping/>
  </p:clrMapOvr>
  <p:transition spd="med">
    <p:blinds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27"/>
          <p:cNvSpPr>
            <a:spLocks noGrp="1" noChangeArrowheads="1"/>
          </p:cNvSpPr>
          <p:nvPr>
            <p:ph type="title"/>
          </p:nvPr>
        </p:nvSpPr>
        <p:spPr>
          <a:noFill/>
          <a:ln/>
        </p:spPr>
        <p:txBody>
          <a:bodyPr lIns="90488" tIns="44450" rIns="90488" bIns="44450"/>
          <a:lstStyle/>
          <a:p>
            <a:r>
              <a:rPr lang="en-US"/>
              <a:t>End of Chapter 13</a:t>
            </a:r>
          </a:p>
        </p:txBody>
      </p:sp>
      <p:pic>
        <p:nvPicPr>
          <p:cNvPr id="39963" name="Picture 1051" descr="j0199394"/>
          <p:cNvPicPr>
            <a:picLocks noChangeAspect="1" noChangeArrowheads="1"/>
          </p:cNvPicPr>
          <p:nvPr/>
        </p:nvPicPr>
        <p:blipFill>
          <a:blip r:embed="rId3" cstate="print"/>
          <a:srcRect/>
          <a:stretch>
            <a:fillRect/>
          </a:stretch>
        </p:blipFill>
        <p:spPr bwMode="auto">
          <a:xfrm>
            <a:off x="2590800" y="2057400"/>
            <a:ext cx="3343275" cy="3505200"/>
          </a:xfrm>
          <a:prstGeom prst="rect">
            <a:avLst/>
          </a:prstGeom>
          <a:noFill/>
        </p:spPr>
      </p:pic>
    </p:spTree>
  </p:cSld>
  <p:clrMapOvr>
    <a:masterClrMapping/>
  </p:clrMapOvr>
  <p:transition spd="med">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ChangeArrowheads="1"/>
          </p:cNvSpPr>
          <p:nvPr/>
        </p:nvSpPr>
        <p:spPr bwMode="auto">
          <a:xfrm>
            <a:off x="304800" y="1600200"/>
            <a:ext cx="8305800" cy="2743200"/>
          </a:xfrm>
          <a:prstGeom prst="rect">
            <a:avLst/>
          </a:prstGeom>
          <a:solidFill>
            <a:srgbClr val="EBF7FF"/>
          </a:solidFill>
          <a:ln w="9525">
            <a:solidFill>
              <a:schemeClr val="tx1"/>
            </a:solidFill>
            <a:miter lim="800000"/>
            <a:headEnd/>
            <a:tailEnd/>
          </a:ln>
          <a:effectLst/>
        </p:spPr>
        <p:txBody>
          <a:bodyPr wrap="none" anchor="ctr"/>
          <a:lstStyle/>
          <a:p>
            <a:endParaRPr lang="en-GB"/>
          </a:p>
        </p:txBody>
      </p:sp>
      <p:sp>
        <p:nvSpPr>
          <p:cNvPr id="309251" name="Rectangle 3"/>
          <p:cNvSpPr>
            <a:spLocks noGrp="1" noChangeArrowheads="1"/>
          </p:cNvSpPr>
          <p:nvPr>
            <p:ph type="title"/>
          </p:nvPr>
        </p:nvSpPr>
        <p:spPr>
          <a:noFill/>
          <a:ln/>
        </p:spPr>
        <p:txBody>
          <a:bodyPr lIns="90488" tIns="44450" rIns="90488" bIns="44450"/>
          <a:lstStyle/>
          <a:p>
            <a:r>
              <a:rPr lang="en-US"/>
              <a:t>Relevant Cost Analysis: A Two-Step Process</a:t>
            </a:r>
          </a:p>
        </p:txBody>
      </p:sp>
      <p:pic>
        <p:nvPicPr>
          <p:cNvPr id="309252" name="Picture 4"/>
          <p:cNvPicPr>
            <a:picLocks noChangeAspect="1" noChangeArrowheads="1"/>
          </p:cNvPicPr>
          <p:nvPr/>
        </p:nvPicPr>
        <p:blipFill>
          <a:blip r:embed="rId3" cstate="print"/>
          <a:srcRect/>
          <a:stretch>
            <a:fillRect/>
          </a:stretch>
        </p:blipFill>
        <p:spPr bwMode="auto">
          <a:xfrm>
            <a:off x="3352800" y="4648200"/>
            <a:ext cx="2646363" cy="1966913"/>
          </a:xfrm>
          <a:prstGeom prst="rect">
            <a:avLst/>
          </a:prstGeom>
          <a:noFill/>
          <a:ln w="9525">
            <a:noFill/>
            <a:miter lim="800000"/>
            <a:headEnd/>
            <a:tailEnd/>
          </a:ln>
          <a:effectLst/>
        </p:spPr>
      </p:pic>
      <p:grpSp>
        <p:nvGrpSpPr>
          <p:cNvPr id="309253" name="Group 5"/>
          <p:cNvGrpSpPr>
            <a:grpSpLocks/>
          </p:cNvGrpSpPr>
          <p:nvPr/>
        </p:nvGrpSpPr>
        <p:grpSpPr bwMode="auto">
          <a:xfrm>
            <a:off x="457200" y="1752600"/>
            <a:ext cx="8610600" cy="2465388"/>
            <a:chOff x="288" y="1104"/>
            <a:chExt cx="5424" cy="1553"/>
          </a:xfrm>
        </p:grpSpPr>
        <p:sp>
          <p:nvSpPr>
            <p:cNvPr id="309254" name="Text Box 6"/>
            <p:cNvSpPr txBox="1">
              <a:spLocks noChangeArrowheads="1"/>
            </p:cNvSpPr>
            <p:nvPr/>
          </p:nvSpPr>
          <p:spPr bwMode="auto">
            <a:xfrm>
              <a:off x="1008" y="1104"/>
              <a:ext cx="4704" cy="1553"/>
            </a:xfrm>
            <a:prstGeom prst="rect">
              <a:avLst/>
            </a:prstGeom>
            <a:noFill/>
            <a:ln w="9525">
              <a:noFill/>
              <a:miter lim="800000"/>
              <a:headEnd/>
              <a:tailEnd/>
            </a:ln>
            <a:effectLst/>
          </p:spPr>
          <p:txBody>
            <a:bodyPr>
              <a:spAutoFit/>
            </a:bodyPr>
            <a:lstStyle/>
            <a:p>
              <a:pPr>
                <a:spcBef>
                  <a:spcPct val="50000"/>
                </a:spcBef>
              </a:pPr>
              <a:r>
                <a:rPr lang="en-US" sz="2400" b="1"/>
                <a:t>Eliminate costs and benefits that do not differ between alternatives.</a:t>
              </a:r>
            </a:p>
            <a:p>
              <a:pPr>
                <a:spcBef>
                  <a:spcPct val="50000"/>
                </a:spcBef>
              </a:pPr>
              <a:r>
                <a:rPr lang="en-US" sz="2400" b="1"/>
                <a:t>Use the remaining costs and benefits that      differ between alternatives in making the decision.  The costs that remain are the differential, or avoidable, costs.</a:t>
              </a:r>
            </a:p>
          </p:txBody>
        </p:sp>
        <p:sp>
          <p:nvSpPr>
            <p:cNvPr id="309255" name="Text Box 7"/>
            <p:cNvSpPr txBox="1">
              <a:spLocks noChangeArrowheads="1"/>
            </p:cNvSpPr>
            <p:nvPr/>
          </p:nvSpPr>
          <p:spPr bwMode="auto">
            <a:xfrm>
              <a:off x="288" y="1104"/>
              <a:ext cx="768" cy="288"/>
            </a:xfrm>
            <a:prstGeom prst="rect">
              <a:avLst/>
            </a:prstGeom>
            <a:noFill/>
            <a:ln w="9525">
              <a:noFill/>
              <a:miter lim="800000"/>
              <a:headEnd/>
              <a:tailEnd/>
            </a:ln>
            <a:effectLst/>
          </p:spPr>
          <p:txBody>
            <a:bodyPr>
              <a:spAutoFit/>
            </a:bodyPr>
            <a:lstStyle/>
            <a:p>
              <a:pPr algn="r">
                <a:spcBef>
                  <a:spcPct val="50000"/>
                </a:spcBef>
              </a:pPr>
              <a:r>
                <a:rPr lang="en-US" sz="2400" b="1"/>
                <a:t>Step 1</a:t>
              </a:r>
            </a:p>
          </p:txBody>
        </p:sp>
        <p:sp>
          <p:nvSpPr>
            <p:cNvPr id="309256" name="Text Box 8"/>
            <p:cNvSpPr txBox="1">
              <a:spLocks noChangeArrowheads="1"/>
            </p:cNvSpPr>
            <p:nvPr/>
          </p:nvSpPr>
          <p:spPr bwMode="auto">
            <a:xfrm>
              <a:off x="288" y="1680"/>
              <a:ext cx="768" cy="288"/>
            </a:xfrm>
            <a:prstGeom prst="rect">
              <a:avLst/>
            </a:prstGeom>
            <a:noFill/>
            <a:ln w="9525">
              <a:noFill/>
              <a:miter lim="800000"/>
              <a:headEnd/>
              <a:tailEnd/>
            </a:ln>
            <a:effectLst/>
          </p:spPr>
          <p:txBody>
            <a:bodyPr>
              <a:spAutoFit/>
            </a:bodyPr>
            <a:lstStyle/>
            <a:p>
              <a:pPr algn="r">
                <a:spcBef>
                  <a:spcPct val="50000"/>
                </a:spcBef>
              </a:pPr>
              <a:r>
                <a:rPr lang="en-US" sz="2400" b="1"/>
                <a:t>Step 2</a:t>
              </a:r>
            </a:p>
          </p:txBody>
        </p:sp>
      </p:gr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noFill/>
          <a:ln/>
        </p:spPr>
        <p:txBody>
          <a:bodyPr lIns="90488" tIns="44450" rIns="90488" bIns="44450"/>
          <a:lstStyle/>
          <a:p>
            <a:r>
              <a:rPr lang="en-US"/>
              <a:t>Different Costs for Different Purposes</a:t>
            </a:r>
          </a:p>
        </p:txBody>
      </p:sp>
      <p:sp>
        <p:nvSpPr>
          <p:cNvPr id="311299" name="Text Box 3"/>
          <p:cNvSpPr txBox="1">
            <a:spLocks noChangeArrowheads="1"/>
          </p:cNvSpPr>
          <p:nvPr/>
        </p:nvSpPr>
        <p:spPr bwMode="auto">
          <a:xfrm>
            <a:off x="4267200" y="2133600"/>
            <a:ext cx="4191000" cy="2538413"/>
          </a:xfrm>
          <a:prstGeom prst="rect">
            <a:avLst/>
          </a:prstGeom>
          <a:solidFill>
            <a:srgbClr val="FFFF99"/>
          </a:solidFill>
          <a:ln w="9525">
            <a:solidFill>
              <a:schemeClr val="accent2"/>
            </a:solidFill>
            <a:miter lim="800000"/>
            <a:headEnd/>
            <a:tailEnd/>
          </a:ln>
          <a:effectLst/>
        </p:spPr>
        <p:txBody>
          <a:bodyPr>
            <a:spAutoFit/>
          </a:bodyPr>
          <a:lstStyle/>
          <a:p>
            <a:pPr algn="ctr">
              <a:spcBef>
                <a:spcPct val="50000"/>
              </a:spcBef>
            </a:pPr>
            <a:r>
              <a:rPr lang="en-US" sz="3200" b="1">
                <a:solidFill>
                  <a:schemeClr val="accent2"/>
                </a:solidFill>
              </a:rPr>
              <a:t>Costs that are relevant in one decision situation may not be relevant in another context. </a:t>
            </a:r>
          </a:p>
        </p:txBody>
      </p:sp>
      <p:pic>
        <p:nvPicPr>
          <p:cNvPr id="311301" name="Picture 5"/>
          <p:cNvPicPr>
            <a:picLocks noChangeAspect="1" noChangeArrowheads="1"/>
          </p:cNvPicPr>
          <p:nvPr/>
        </p:nvPicPr>
        <p:blipFill>
          <a:blip r:embed="rId3" cstate="print"/>
          <a:srcRect/>
          <a:stretch>
            <a:fillRect/>
          </a:stretch>
        </p:blipFill>
        <p:spPr bwMode="auto">
          <a:xfrm rot="745680">
            <a:off x="381000" y="2232025"/>
            <a:ext cx="4191000" cy="3101975"/>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457200" y="76200"/>
            <a:ext cx="8382000" cy="1143000"/>
          </a:xfrm>
        </p:spPr>
        <p:txBody>
          <a:bodyPr/>
          <a:lstStyle/>
          <a:p>
            <a:r>
              <a:rPr lang="en-US" sz="2900"/>
              <a:t>Total and Differential Cost Approaches</a:t>
            </a:r>
          </a:p>
        </p:txBody>
      </p:sp>
      <p:sp>
        <p:nvSpPr>
          <p:cNvPr id="327683" name="Text Box 3"/>
          <p:cNvSpPr txBox="1">
            <a:spLocks noChangeArrowheads="1"/>
          </p:cNvSpPr>
          <p:nvPr/>
        </p:nvSpPr>
        <p:spPr bwMode="auto">
          <a:xfrm>
            <a:off x="304800" y="1355725"/>
            <a:ext cx="8382000" cy="1006475"/>
          </a:xfrm>
          <a:prstGeom prst="rect">
            <a:avLst/>
          </a:prstGeom>
          <a:noFill/>
          <a:ln w="9525">
            <a:noFill/>
            <a:miter lim="800000"/>
            <a:headEnd/>
            <a:tailEnd/>
          </a:ln>
          <a:effectLst/>
        </p:spPr>
        <p:txBody>
          <a:bodyPr>
            <a:spAutoFit/>
          </a:bodyPr>
          <a:lstStyle/>
          <a:p>
            <a:pPr algn="ctr" eaLnBrk="1" hangingPunct="1">
              <a:spcBef>
                <a:spcPct val="50000"/>
              </a:spcBef>
            </a:pPr>
            <a:r>
              <a:rPr lang="en-US" sz="2000"/>
              <a:t>The management of a company is considering a new labor saving machine that rents for $3,000 per year. Data about the company’s annual sales and costs with and without the new machine are:</a:t>
            </a:r>
          </a:p>
        </p:txBody>
      </p:sp>
      <p:graphicFrame>
        <p:nvGraphicFramePr>
          <p:cNvPr id="327684" name="Object 4"/>
          <p:cNvGraphicFramePr>
            <a:graphicFrameLocks noChangeAspect="1"/>
          </p:cNvGraphicFramePr>
          <p:nvPr/>
        </p:nvGraphicFramePr>
        <p:xfrm>
          <a:off x="228600" y="2397125"/>
          <a:ext cx="8686800" cy="4079875"/>
        </p:xfrm>
        <a:graphic>
          <a:graphicData uri="http://schemas.openxmlformats.org/presentationml/2006/ole">
            <p:oleObj spid="_x0000_s327684" name="Worksheet" r:id="rId4" imgW="6682680" imgH="3138840" progId="Excel.Sheet.8">
              <p:embed/>
            </p:oleObj>
          </a:graphicData>
        </a:graphic>
      </p:graphicFrame>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457200" y="76200"/>
            <a:ext cx="8382000" cy="1143000"/>
          </a:xfrm>
          <a:noFill/>
          <a:ln/>
        </p:spPr>
        <p:txBody>
          <a:bodyPr/>
          <a:lstStyle/>
          <a:p>
            <a:r>
              <a:rPr lang="en-US" sz="2900"/>
              <a:t>Total and Differential Cost Approaches</a:t>
            </a:r>
          </a:p>
        </p:txBody>
      </p:sp>
      <p:graphicFrame>
        <p:nvGraphicFramePr>
          <p:cNvPr id="329731" name="Object 3"/>
          <p:cNvGraphicFramePr>
            <a:graphicFrameLocks noChangeAspect="1"/>
          </p:cNvGraphicFramePr>
          <p:nvPr/>
        </p:nvGraphicFramePr>
        <p:xfrm>
          <a:off x="2895600" y="2133600"/>
          <a:ext cx="5791200" cy="2719388"/>
        </p:xfrm>
        <a:graphic>
          <a:graphicData uri="http://schemas.openxmlformats.org/presentationml/2006/ole">
            <p:oleObj spid="_x0000_s329731" name="Worksheet" r:id="rId4" imgW="5638320" imgH="2655000" progId="Excel.Sheet.8">
              <p:embed/>
            </p:oleObj>
          </a:graphicData>
        </a:graphic>
      </p:graphicFrame>
      <p:sp>
        <p:nvSpPr>
          <p:cNvPr id="329732" name="Text Box 4"/>
          <p:cNvSpPr txBox="1">
            <a:spLocks noChangeArrowheads="1"/>
          </p:cNvSpPr>
          <p:nvPr/>
        </p:nvSpPr>
        <p:spPr bwMode="auto">
          <a:xfrm>
            <a:off x="304800" y="1371600"/>
            <a:ext cx="8382000" cy="701675"/>
          </a:xfrm>
          <a:prstGeom prst="rect">
            <a:avLst/>
          </a:prstGeom>
          <a:noFill/>
          <a:ln w="9525">
            <a:noFill/>
            <a:miter lim="800000"/>
            <a:headEnd/>
            <a:tailEnd/>
          </a:ln>
          <a:effectLst/>
        </p:spPr>
        <p:txBody>
          <a:bodyPr>
            <a:spAutoFit/>
          </a:bodyPr>
          <a:lstStyle/>
          <a:p>
            <a:pPr algn="ctr" eaLnBrk="1" hangingPunct="1">
              <a:spcBef>
                <a:spcPct val="50000"/>
              </a:spcBef>
            </a:pPr>
            <a:r>
              <a:rPr lang="en-US" sz="2000">
                <a:solidFill>
                  <a:srgbClr val="000000"/>
                </a:solidFill>
              </a:rPr>
              <a:t>As you can see, the only costs that differ between the alternatives are the direct labor costs savings and the increase in fixed rental costs.</a:t>
            </a:r>
          </a:p>
        </p:txBody>
      </p:sp>
      <p:grpSp>
        <p:nvGrpSpPr>
          <p:cNvPr id="329733" name="Group 5"/>
          <p:cNvGrpSpPr>
            <a:grpSpLocks/>
          </p:cNvGrpSpPr>
          <p:nvPr/>
        </p:nvGrpSpPr>
        <p:grpSpPr bwMode="auto">
          <a:xfrm>
            <a:off x="457200" y="3886200"/>
            <a:ext cx="6324600" cy="2590800"/>
            <a:chOff x="1152" y="2304"/>
            <a:chExt cx="3984" cy="1632"/>
          </a:xfrm>
        </p:grpSpPr>
        <p:sp>
          <p:nvSpPr>
            <p:cNvPr id="329734" name="Rectangle 6"/>
            <p:cNvSpPr>
              <a:spLocks noChangeArrowheads="1"/>
            </p:cNvSpPr>
            <p:nvPr/>
          </p:nvSpPr>
          <p:spPr bwMode="auto">
            <a:xfrm>
              <a:off x="1152" y="2304"/>
              <a:ext cx="3984" cy="1632"/>
            </a:xfrm>
            <a:prstGeom prst="rect">
              <a:avLst/>
            </a:prstGeom>
            <a:solidFill>
              <a:srgbClr val="FFFF99"/>
            </a:solidFill>
            <a:ln w="9525">
              <a:solidFill>
                <a:srgbClr val="000000"/>
              </a:solidFill>
              <a:miter lim="800000"/>
              <a:headEnd/>
              <a:tailEnd/>
            </a:ln>
            <a:effectLst>
              <a:outerShdw dist="35921" dir="2700000" algn="ctr" rotWithShape="0">
                <a:srgbClr val="000000"/>
              </a:outerShdw>
            </a:effectLst>
          </p:spPr>
          <p:txBody>
            <a:bodyPr wrap="none" anchor="ctr"/>
            <a:lstStyle/>
            <a:p>
              <a:pPr algn="ctr" eaLnBrk="1" hangingPunct="1"/>
              <a:r>
                <a:rPr lang="en-US" sz="2200" b="1">
                  <a:solidFill>
                    <a:srgbClr val="663300"/>
                  </a:solidFill>
                </a:rPr>
                <a:t>We can efficiently analyze the decision by</a:t>
              </a:r>
              <a:br>
                <a:rPr lang="en-US" sz="2200" b="1">
                  <a:solidFill>
                    <a:srgbClr val="663300"/>
                  </a:solidFill>
                </a:rPr>
              </a:br>
              <a:r>
                <a:rPr lang="en-US" sz="2200" b="1">
                  <a:solidFill>
                    <a:srgbClr val="663300"/>
                  </a:solidFill>
                </a:rPr>
                <a:t>looking at the different costs and revenues </a:t>
              </a:r>
              <a:br>
                <a:rPr lang="en-US" sz="2200" b="1">
                  <a:solidFill>
                    <a:srgbClr val="663300"/>
                  </a:solidFill>
                </a:rPr>
              </a:br>
              <a:r>
                <a:rPr lang="en-US" sz="2200" b="1">
                  <a:solidFill>
                    <a:srgbClr val="663300"/>
                  </a:solidFill>
                </a:rPr>
                <a:t>and arrive at the same solution</a:t>
              </a:r>
              <a:r>
                <a:rPr lang="en-US" sz="2400" b="1">
                  <a:latin typeface="Times New Roman" pitchFamily="18" charset="0"/>
                </a:rPr>
                <a:t>.</a:t>
              </a:r>
            </a:p>
            <a:p>
              <a:pPr algn="ctr" eaLnBrk="1" hangingPunct="1"/>
              <a:endParaRPr lang="en-US" sz="2400" b="1">
                <a:latin typeface="Times New Roman" pitchFamily="18" charset="0"/>
              </a:endParaRPr>
            </a:p>
            <a:p>
              <a:pPr algn="ctr" eaLnBrk="1" hangingPunct="1"/>
              <a:endParaRPr lang="en-US" sz="2400">
                <a:latin typeface="Times New Roman" pitchFamily="18" charset="0"/>
              </a:endParaRPr>
            </a:p>
            <a:p>
              <a:pPr algn="ctr" eaLnBrk="1" hangingPunct="1"/>
              <a:endParaRPr lang="en-US" sz="2400">
                <a:latin typeface="Times New Roman" pitchFamily="18" charset="0"/>
              </a:endParaRPr>
            </a:p>
            <a:p>
              <a:pPr algn="ctr" eaLnBrk="1" hangingPunct="1"/>
              <a:endParaRPr lang="en-US" sz="2400">
                <a:latin typeface="Times New Roman" pitchFamily="18" charset="0"/>
              </a:endParaRPr>
            </a:p>
          </p:txBody>
        </p:sp>
        <p:graphicFrame>
          <p:nvGraphicFramePr>
            <p:cNvPr id="329735" name="Object 7"/>
            <p:cNvGraphicFramePr>
              <a:graphicFrameLocks noChangeAspect="1"/>
            </p:cNvGraphicFramePr>
            <p:nvPr/>
          </p:nvGraphicFramePr>
          <p:xfrm>
            <a:off x="1255" y="3024"/>
            <a:ext cx="3792" cy="783"/>
          </p:xfrm>
          <a:graphic>
            <a:graphicData uri="http://schemas.openxmlformats.org/presentationml/2006/ole">
              <p:oleObj spid="_x0000_s329735" name="Worksheet" r:id="rId5" imgW="4413960" imgH="913680" progId="Excel.Sheet.8">
                <p:embed/>
              </p:oleObj>
            </a:graphicData>
          </a:graphic>
        </p:graphicFrame>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29733"/>
                                        </p:tgtEl>
                                        <p:attrNameLst>
                                          <p:attrName>style.visibility</p:attrName>
                                        </p:attrNameLst>
                                      </p:cBhvr>
                                      <p:to>
                                        <p:strVal val="visible"/>
                                      </p:to>
                                    </p:set>
                                    <p:anim calcmode="lin" valueType="num">
                                      <p:cBhvr>
                                        <p:cTn id="7" dur="1000" fill="hold"/>
                                        <p:tgtEl>
                                          <p:spTgt spid="329733"/>
                                        </p:tgtEl>
                                        <p:attrNameLst>
                                          <p:attrName>ppt_w</p:attrName>
                                        </p:attrNameLst>
                                      </p:cBhvr>
                                      <p:tavLst>
                                        <p:tav tm="0">
                                          <p:val>
                                            <p:fltVal val="0"/>
                                          </p:val>
                                        </p:tav>
                                        <p:tav tm="100000">
                                          <p:val>
                                            <p:strVal val="#ppt_w"/>
                                          </p:val>
                                        </p:tav>
                                      </p:tavLst>
                                    </p:anim>
                                    <p:anim calcmode="lin" valueType="num">
                                      <p:cBhvr>
                                        <p:cTn id="8" dur="1000" fill="hold"/>
                                        <p:tgtEl>
                                          <p:spTgt spid="329733"/>
                                        </p:tgtEl>
                                        <p:attrNameLst>
                                          <p:attrName>ppt_h</p:attrName>
                                        </p:attrNameLst>
                                      </p:cBhvr>
                                      <p:tavLst>
                                        <p:tav tm="0">
                                          <p:val>
                                            <p:fltVal val="0"/>
                                          </p:val>
                                        </p:tav>
                                        <p:tav tm="100000">
                                          <p:val>
                                            <p:strVal val="#ppt_h"/>
                                          </p:val>
                                        </p:tav>
                                      </p:tavLst>
                                    </p:anim>
                                    <p:anim calcmode="lin" valueType="num">
                                      <p:cBhvr>
                                        <p:cTn id="9" dur="1000" fill="hold"/>
                                        <p:tgtEl>
                                          <p:spTgt spid="32973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973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noFill/>
          <a:ln/>
        </p:spPr>
        <p:txBody>
          <a:bodyPr lIns="90488" tIns="44450" rIns="90488" bIns="44450"/>
          <a:lstStyle/>
          <a:p>
            <a:r>
              <a:rPr lang="en-US"/>
              <a:t>Learning Objective 2</a:t>
            </a:r>
          </a:p>
        </p:txBody>
      </p:sp>
      <p:pic>
        <p:nvPicPr>
          <p:cNvPr id="481283" name="Picture 3" descr="MCED00217_0000[1]"/>
          <p:cNvPicPr>
            <a:picLocks noChangeAspect="1" noChangeArrowheads="1"/>
          </p:cNvPicPr>
          <p:nvPr/>
        </p:nvPicPr>
        <p:blipFill>
          <a:blip r:embed="rId3" cstate="print"/>
          <a:srcRect/>
          <a:stretch>
            <a:fillRect/>
          </a:stretch>
        </p:blipFill>
        <p:spPr bwMode="auto">
          <a:xfrm>
            <a:off x="1219200" y="1219200"/>
            <a:ext cx="6705600" cy="4926013"/>
          </a:xfrm>
          <a:prstGeom prst="rect">
            <a:avLst/>
          </a:prstGeom>
          <a:noFill/>
        </p:spPr>
      </p:pic>
      <p:sp>
        <p:nvSpPr>
          <p:cNvPr id="481284" name="Text Box 4"/>
          <p:cNvSpPr txBox="1">
            <a:spLocks noChangeArrowheads="1"/>
          </p:cNvSpPr>
          <p:nvPr/>
        </p:nvSpPr>
        <p:spPr bwMode="auto">
          <a:xfrm>
            <a:off x="1905000" y="2286000"/>
            <a:ext cx="5334000" cy="2679700"/>
          </a:xfrm>
          <a:prstGeom prst="rect">
            <a:avLst/>
          </a:prstGeom>
          <a:noFill/>
          <a:ln w="9525">
            <a:noFill/>
            <a:miter lim="800000"/>
            <a:headEnd/>
            <a:tailEnd/>
          </a:ln>
          <a:effectLst/>
        </p:spPr>
        <p:txBody>
          <a:bodyPr>
            <a:spAutoFit/>
          </a:bodyPr>
          <a:lstStyle/>
          <a:p>
            <a:pPr algn="ctr">
              <a:spcBef>
                <a:spcPct val="50000"/>
              </a:spcBef>
            </a:pPr>
            <a:r>
              <a:rPr lang="en-US" sz="3400">
                <a:solidFill>
                  <a:srgbClr val="FFFFEF"/>
                </a:solidFill>
                <a:effectLst>
                  <a:outerShdw blurRad="38100" dist="38100" dir="2700000" algn="tl">
                    <a:srgbClr val="000000"/>
                  </a:outerShdw>
                </a:effectLst>
              </a:rPr>
              <a:t>Prepare an analysis showing whether a product line or other business segment should be dropped or retained.</a:t>
            </a:r>
          </a:p>
        </p:txBody>
      </p:sp>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Lightbar">
  <a:themeElements>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ightb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X:Templates:Presentations:Designs:Lightbar</Template>
  <TotalTime>1397</TotalTime>
  <Words>2715</Words>
  <Application>Microsoft Office PowerPoint</Application>
  <PresentationFormat>On-screen Show (4:3)</PresentationFormat>
  <Paragraphs>315</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48" baseType="lpstr">
      <vt:lpstr>Lightbar</vt:lpstr>
      <vt:lpstr>Worksheet</vt:lpstr>
      <vt:lpstr>Clip</vt:lpstr>
      <vt:lpstr>Relevant Costs for Decision Making</vt:lpstr>
      <vt:lpstr>Learning Objective 1</vt:lpstr>
      <vt:lpstr>Cost Concepts for Decision Making</vt:lpstr>
      <vt:lpstr>Identifying Relevant Costs</vt:lpstr>
      <vt:lpstr>Relevant Cost Analysis: A Two-Step Process</vt:lpstr>
      <vt:lpstr>Different Costs for Different Purposes</vt:lpstr>
      <vt:lpstr>Total and Differential Cost Approaches</vt:lpstr>
      <vt:lpstr>Total and Differential Cost Approaches</vt:lpstr>
      <vt:lpstr>Learning Objective 2</vt:lpstr>
      <vt:lpstr>Adding/Dropping Segments</vt:lpstr>
      <vt:lpstr>Adding/Dropping Segments</vt:lpstr>
      <vt:lpstr>A Contribution Margin Approach</vt:lpstr>
      <vt:lpstr>Adding/Dropping Segments</vt:lpstr>
      <vt:lpstr>Adding/Dropping Segments</vt:lpstr>
      <vt:lpstr>Adding/Dropping Segments</vt:lpstr>
      <vt:lpstr>A Contribution Margin Approach</vt:lpstr>
      <vt:lpstr>Comparative Income Approach</vt:lpstr>
      <vt:lpstr>Slide 18</vt:lpstr>
      <vt:lpstr>Slide 19</vt:lpstr>
      <vt:lpstr>Slide 20</vt:lpstr>
      <vt:lpstr>Slide 21</vt:lpstr>
      <vt:lpstr>Slide 22</vt:lpstr>
      <vt:lpstr>Beware of Allocated Fixed Costs</vt:lpstr>
      <vt:lpstr>Beware of Allocated Fixed Costs</vt:lpstr>
      <vt:lpstr>Beware of Allocated Fixed Costs</vt:lpstr>
      <vt:lpstr>Learning Objective 3</vt:lpstr>
      <vt:lpstr>The Make or Buy Decision</vt:lpstr>
      <vt:lpstr>Vertical Integration- Advantages</vt:lpstr>
      <vt:lpstr>Vertical Integration- Disadvantage</vt:lpstr>
      <vt:lpstr>The Make or Buy Decision: An Example</vt:lpstr>
      <vt:lpstr>The Make or Buy Decision</vt:lpstr>
      <vt:lpstr>The Make or Buy Decision</vt:lpstr>
      <vt:lpstr>The Make or Buy Decision</vt:lpstr>
      <vt:lpstr>The Make or Buy Decision</vt:lpstr>
      <vt:lpstr>The Make or Buy Decision</vt:lpstr>
      <vt:lpstr>Opportunity Cost</vt:lpstr>
      <vt:lpstr>Learning Objective 4</vt:lpstr>
      <vt:lpstr>Key Terms and Concepts</vt:lpstr>
      <vt:lpstr>Special Orders</vt:lpstr>
      <vt:lpstr>Special Orders</vt:lpstr>
      <vt:lpstr>Special Orders</vt:lpstr>
      <vt:lpstr>Quick Check </vt:lpstr>
      <vt:lpstr>Quick Check </vt:lpstr>
      <vt:lpstr>Quick Check </vt:lpstr>
      <vt:lpstr>End of Chapter 13</vt:lpstr>
    </vt:vector>
  </TitlesOfParts>
  <Company>Jon A. Booker, Ph.D., CPA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title</dc:title>
  <dc:creator>Jon Booker</dc:creator>
  <cp:lastModifiedBy>Akib's pc</cp:lastModifiedBy>
  <cp:revision>93</cp:revision>
  <dcterms:created xsi:type="dcterms:W3CDTF">2004-05-17T20:09:56Z</dcterms:created>
  <dcterms:modified xsi:type="dcterms:W3CDTF">2016-08-03T00:58:43Z</dcterms:modified>
</cp:coreProperties>
</file>