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ppt/notesSlides/notesSlide6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Override PartName="/ppt/notesSlides/notesSlide18.xml" ContentType="application/vnd.openxmlformats-officedocument.presentationml.notesSlide+xml"/>
  <Default Extension="xls" ContentType="application/vnd.ms-exce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65"/>
  </p:notesMasterIdLst>
  <p:handoutMasterIdLst>
    <p:handoutMasterId r:id="rId66"/>
  </p:handoutMasterIdLst>
  <p:sldIdLst>
    <p:sldId id="380" r:id="rId2"/>
    <p:sldId id="466" r:id="rId3"/>
    <p:sldId id="467" r:id="rId4"/>
    <p:sldId id="454" r:id="rId5"/>
    <p:sldId id="381" r:id="rId6"/>
    <p:sldId id="382" r:id="rId7"/>
    <p:sldId id="383" r:id="rId8"/>
    <p:sldId id="384" r:id="rId9"/>
    <p:sldId id="386" r:id="rId10"/>
    <p:sldId id="455" r:id="rId11"/>
    <p:sldId id="387" r:id="rId12"/>
    <p:sldId id="388" r:id="rId13"/>
    <p:sldId id="389" r:id="rId14"/>
    <p:sldId id="469" r:id="rId15"/>
    <p:sldId id="468" r:id="rId16"/>
    <p:sldId id="412" r:id="rId17"/>
    <p:sldId id="470" r:id="rId18"/>
    <p:sldId id="413" r:id="rId19"/>
    <p:sldId id="414" r:id="rId20"/>
    <p:sldId id="415" r:id="rId21"/>
    <p:sldId id="416" r:id="rId22"/>
    <p:sldId id="417" r:id="rId23"/>
    <p:sldId id="418" r:id="rId24"/>
    <p:sldId id="419" r:id="rId25"/>
    <p:sldId id="471" r:id="rId26"/>
    <p:sldId id="472" r:id="rId27"/>
    <p:sldId id="473" r:id="rId28"/>
    <p:sldId id="474" r:id="rId29"/>
    <p:sldId id="475" r:id="rId30"/>
    <p:sldId id="476" r:id="rId31"/>
    <p:sldId id="493" r:id="rId32"/>
    <p:sldId id="477" r:id="rId33"/>
    <p:sldId id="478" r:id="rId34"/>
    <p:sldId id="479" r:id="rId35"/>
    <p:sldId id="480" r:id="rId36"/>
    <p:sldId id="481" r:id="rId37"/>
    <p:sldId id="482" r:id="rId38"/>
    <p:sldId id="483" r:id="rId39"/>
    <p:sldId id="484" r:id="rId40"/>
    <p:sldId id="485" r:id="rId41"/>
    <p:sldId id="486" r:id="rId42"/>
    <p:sldId id="487" r:id="rId43"/>
    <p:sldId id="488" r:id="rId44"/>
    <p:sldId id="489" r:id="rId45"/>
    <p:sldId id="490" r:id="rId46"/>
    <p:sldId id="491" r:id="rId47"/>
    <p:sldId id="492" r:id="rId48"/>
    <p:sldId id="498" r:id="rId49"/>
    <p:sldId id="494" r:id="rId50"/>
    <p:sldId id="495" r:id="rId51"/>
    <p:sldId id="497" r:id="rId52"/>
    <p:sldId id="462" r:id="rId53"/>
    <p:sldId id="465" r:id="rId54"/>
    <p:sldId id="422" r:id="rId55"/>
    <p:sldId id="423" r:id="rId56"/>
    <p:sldId id="424" r:id="rId57"/>
    <p:sldId id="425" r:id="rId58"/>
    <p:sldId id="426" r:id="rId59"/>
    <p:sldId id="427" r:id="rId60"/>
    <p:sldId id="428" r:id="rId61"/>
    <p:sldId id="429" r:id="rId62"/>
    <p:sldId id="430" r:id="rId63"/>
    <p:sldId id="284" r:id="rId64"/>
  </p:sldIdLst>
  <p:sldSz cx="9144000" cy="6858000" type="screen4x3"/>
  <p:notesSz cx="6858000" cy="9266238"/>
  <p:defaultTextStyle>
    <a:defPPr>
      <a:defRPr lang="en-US"/>
    </a:defPPr>
    <a:lvl1pPr algn="l" rtl="0" eaLnBrk="0" fontAlgn="base" hangingPunct="0">
      <a:spcBef>
        <a:spcPct val="0"/>
      </a:spcBef>
      <a:spcAft>
        <a:spcPct val="0"/>
      </a:spcAft>
      <a:defRPr sz="3000" kern="1200">
        <a:solidFill>
          <a:schemeClr val="tx1"/>
        </a:solidFill>
        <a:latin typeface="Arial" charset="0"/>
        <a:ea typeface="+mn-ea"/>
        <a:cs typeface="+mn-cs"/>
      </a:defRPr>
    </a:lvl1pPr>
    <a:lvl2pPr marL="457200" algn="l" rtl="0" eaLnBrk="0" fontAlgn="base" hangingPunct="0">
      <a:spcBef>
        <a:spcPct val="0"/>
      </a:spcBef>
      <a:spcAft>
        <a:spcPct val="0"/>
      </a:spcAft>
      <a:defRPr sz="3000" kern="1200">
        <a:solidFill>
          <a:schemeClr val="tx1"/>
        </a:solidFill>
        <a:latin typeface="Arial" charset="0"/>
        <a:ea typeface="+mn-ea"/>
        <a:cs typeface="+mn-cs"/>
      </a:defRPr>
    </a:lvl2pPr>
    <a:lvl3pPr marL="914400" algn="l" rtl="0" eaLnBrk="0" fontAlgn="base" hangingPunct="0">
      <a:spcBef>
        <a:spcPct val="0"/>
      </a:spcBef>
      <a:spcAft>
        <a:spcPct val="0"/>
      </a:spcAft>
      <a:defRPr sz="3000" kern="1200">
        <a:solidFill>
          <a:schemeClr val="tx1"/>
        </a:solidFill>
        <a:latin typeface="Arial" charset="0"/>
        <a:ea typeface="+mn-ea"/>
        <a:cs typeface="+mn-cs"/>
      </a:defRPr>
    </a:lvl3pPr>
    <a:lvl4pPr marL="1371600" algn="l" rtl="0" eaLnBrk="0" fontAlgn="base" hangingPunct="0">
      <a:spcBef>
        <a:spcPct val="0"/>
      </a:spcBef>
      <a:spcAft>
        <a:spcPct val="0"/>
      </a:spcAft>
      <a:defRPr sz="3000" kern="1200">
        <a:solidFill>
          <a:schemeClr val="tx1"/>
        </a:solidFill>
        <a:latin typeface="Arial" charset="0"/>
        <a:ea typeface="+mn-ea"/>
        <a:cs typeface="+mn-cs"/>
      </a:defRPr>
    </a:lvl4pPr>
    <a:lvl5pPr marL="1828800" algn="l" rtl="0" eaLnBrk="0" fontAlgn="base" hangingPunct="0">
      <a:spcBef>
        <a:spcPct val="0"/>
      </a:spcBef>
      <a:spcAft>
        <a:spcPct val="0"/>
      </a:spcAft>
      <a:defRPr sz="3000" kern="1200">
        <a:solidFill>
          <a:schemeClr val="tx1"/>
        </a:solidFill>
        <a:latin typeface="Arial" charset="0"/>
        <a:ea typeface="+mn-ea"/>
        <a:cs typeface="+mn-cs"/>
      </a:defRPr>
    </a:lvl5pPr>
    <a:lvl6pPr marL="2286000" algn="l" defTabSz="914400" rtl="0" eaLnBrk="1" latinLnBrk="0" hangingPunct="1">
      <a:defRPr sz="3000" kern="1200">
        <a:solidFill>
          <a:schemeClr val="tx1"/>
        </a:solidFill>
        <a:latin typeface="Arial" charset="0"/>
        <a:ea typeface="+mn-ea"/>
        <a:cs typeface="+mn-cs"/>
      </a:defRPr>
    </a:lvl6pPr>
    <a:lvl7pPr marL="2743200" algn="l" defTabSz="914400" rtl="0" eaLnBrk="1" latinLnBrk="0" hangingPunct="1">
      <a:defRPr sz="3000" kern="1200">
        <a:solidFill>
          <a:schemeClr val="tx1"/>
        </a:solidFill>
        <a:latin typeface="Arial" charset="0"/>
        <a:ea typeface="+mn-ea"/>
        <a:cs typeface="+mn-cs"/>
      </a:defRPr>
    </a:lvl7pPr>
    <a:lvl8pPr marL="3200400" algn="l" defTabSz="914400" rtl="0" eaLnBrk="1" latinLnBrk="0" hangingPunct="1">
      <a:defRPr sz="3000" kern="1200">
        <a:solidFill>
          <a:schemeClr val="tx1"/>
        </a:solidFill>
        <a:latin typeface="Arial" charset="0"/>
        <a:ea typeface="+mn-ea"/>
        <a:cs typeface="+mn-cs"/>
      </a:defRPr>
    </a:lvl8pPr>
    <a:lvl9pPr marL="3657600" algn="l" defTabSz="914400" rtl="0" eaLnBrk="1" latinLnBrk="0" hangingPunct="1">
      <a:defRPr sz="3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DD"/>
    <a:srgbClr val="663300"/>
    <a:srgbClr val="006600"/>
    <a:srgbClr val="FFFF00"/>
    <a:srgbClr val="FFFFD5"/>
    <a:srgbClr val="FFFFEF"/>
    <a:srgbClr val="FBD979"/>
    <a:srgbClr val="8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19" autoAdjust="0"/>
    <p:restoredTop sz="98919" autoAdjust="0"/>
  </p:normalViewPr>
  <p:slideViewPr>
    <p:cSldViewPr>
      <p:cViewPr>
        <p:scale>
          <a:sx n="75" d="100"/>
          <a:sy n="75" d="100"/>
        </p:scale>
        <p:origin x="-1140" y="3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90" d="100"/>
          <a:sy n="90" d="100"/>
        </p:scale>
        <p:origin x="-2022" y="72"/>
      </p:cViewPr>
      <p:guideLst>
        <p:guide orient="horz" pos="2919"/>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4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0" name="Text Box 6"/>
          <p:cNvSpPr txBox="1">
            <a:spLocks noChangeArrowheads="1"/>
          </p:cNvSpPr>
          <p:nvPr/>
        </p:nvSpPr>
        <p:spPr bwMode="auto">
          <a:xfrm>
            <a:off x="5715000" y="0"/>
            <a:ext cx="1143000" cy="273050"/>
          </a:xfrm>
          <a:prstGeom prst="rect">
            <a:avLst/>
          </a:prstGeom>
          <a:noFill/>
          <a:ln w="9525">
            <a:noFill/>
            <a:miter lim="800000"/>
            <a:headEnd/>
            <a:tailEnd/>
          </a:ln>
          <a:effectLst/>
        </p:spPr>
        <p:txBody>
          <a:bodyPr lIns="90416" tIns="45208" rIns="90416" bIns="45208">
            <a:spAutoFit/>
          </a:bodyPr>
          <a:lstStyle/>
          <a:p>
            <a:pPr algn="r" defTabSz="904875">
              <a:spcBef>
                <a:spcPct val="50000"/>
              </a:spcBef>
              <a:defRPr/>
            </a:pPr>
            <a:r>
              <a:rPr lang="en-US" sz="1200">
                <a:latin typeface="Times" pitchFamily="34" charset="0"/>
              </a:rPr>
              <a:t>2-</a:t>
            </a:r>
            <a:fld id="{DAEDC80D-2D15-4F00-8ED6-F4DABD448B2F}" type="slidenum">
              <a:rPr lang="en-US" sz="1200">
                <a:latin typeface="Times" pitchFamily="34" charset="0"/>
              </a:rPr>
              <a:pPr algn="r" defTabSz="904875">
                <a:spcBef>
                  <a:spcPct val="50000"/>
                </a:spcBef>
                <a:defRPr/>
              </a:pPr>
              <a:t>‹#›</a:t>
            </a:fld>
            <a:endParaRPr lang="en-US" sz="1200">
              <a:latin typeface="Times"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63550"/>
          </a:xfrm>
          <a:prstGeom prst="rect">
            <a:avLst/>
          </a:prstGeom>
          <a:noFill/>
          <a:ln w="9525">
            <a:noFill/>
            <a:miter lim="800000"/>
            <a:headEnd/>
            <a:tailEnd/>
          </a:ln>
          <a:effectLst/>
        </p:spPr>
        <p:txBody>
          <a:bodyPr vert="horz" wrap="square" lIns="90416" tIns="45208" rIns="90416" bIns="45208" numCol="1" anchor="t" anchorCtr="0" compatLnSpc="1">
            <a:prstTxWarp prst="textNoShape">
              <a:avLst/>
            </a:prstTxWarp>
          </a:bodyPr>
          <a:lstStyle>
            <a:lvl1pPr defTabSz="904875">
              <a:defRPr sz="1200">
                <a:latin typeface="Times" pitchFamily="34" charset="0"/>
              </a:defRPr>
            </a:lvl1pPr>
          </a:lstStyle>
          <a:p>
            <a:pPr>
              <a:defRPr/>
            </a:pPr>
            <a:endParaRPr lang="en-US"/>
          </a:p>
        </p:txBody>
      </p:sp>
      <p:sp>
        <p:nvSpPr>
          <p:cNvPr id="14339" name="Rectangle 3"/>
          <p:cNvSpPr>
            <a:spLocks noGrp="1" noChangeArrowheads="1"/>
          </p:cNvSpPr>
          <p:nvPr>
            <p:ph type="dt" idx="1"/>
          </p:nvPr>
        </p:nvSpPr>
        <p:spPr bwMode="auto">
          <a:xfrm>
            <a:off x="3886200" y="0"/>
            <a:ext cx="2971800" cy="463550"/>
          </a:xfrm>
          <a:prstGeom prst="rect">
            <a:avLst/>
          </a:prstGeom>
          <a:noFill/>
          <a:ln w="9525">
            <a:noFill/>
            <a:miter lim="800000"/>
            <a:headEnd/>
            <a:tailEnd/>
          </a:ln>
          <a:effectLst/>
        </p:spPr>
        <p:txBody>
          <a:bodyPr vert="horz" wrap="square" lIns="90416" tIns="45208" rIns="90416" bIns="45208" numCol="1" anchor="t" anchorCtr="0" compatLnSpc="1">
            <a:prstTxWarp prst="textNoShape">
              <a:avLst/>
            </a:prstTxWarp>
          </a:bodyPr>
          <a:lstStyle>
            <a:lvl1pPr algn="r" defTabSz="904875">
              <a:defRPr sz="1000">
                <a:latin typeface="Times" pitchFamily="34" charset="0"/>
              </a:defRPr>
            </a:lvl1pPr>
          </a:lstStyle>
          <a:p>
            <a:pPr>
              <a:defRPr/>
            </a:pPr>
            <a:r>
              <a:rPr lang="en-US"/>
              <a:t>3-</a:t>
            </a:r>
            <a:fld id="{EEE8F830-7EB6-4FCA-B0A2-A20B35C9E04F}" type="slidenum">
              <a:rPr lang="en-US"/>
              <a:pPr>
                <a:defRPr/>
              </a:pPr>
              <a:t>‹#›</a:t>
            </a:fld>
            <a:endParaRPr lang="en-US"/>
          </a:p>
        </p:txBody>
      </p:sp>
      <p:sp>
        <p:nvSpPr>
          <p:cNvPr id="63492" name="Rectangle 4"/>
          <p:cNvSpPr>
            <a:spLocks noGrp="1" noRot="1" noChangeAspect="1" noChangeArrowheads="1" noTextEdit="1"/>
          </p:cNvSpPr>
          <p:nvPr>
            <p:ph type="sldImg" idx="2"/>
          </p:nvPr>
        </p:nvSpPr>
        <p:spPr bwMode="auto">
          <a:xfrm>
            <a:off x="1114425" y="695325"/>
            <a:ext cx="4630738" cy="347345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402138"/>
            <a:ext cx="5486400" cy="4168775"/>
          </a:xfrm>
          <a:prstGeom prst="rect">
            <a:avLst/>
          </a:prstGeom>
          <a:noFill/>
          <a:ln w="9525">
            <a:noFill/>
            <a:miter lim="800000"/>
            <a:headEnd/>
            <a:tailEnd/>
          </a:ln>
          <a:effectLst/>
        </p:spPr>
        <p:txBody>
          <a:bodyPr vert="horz" wrap="square" lIns="90416" tIns="45208" rIns="90416" bIns="4520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801100"/>
            <a:ext cx="2971800" cy="463550"/>
          </a:xfrm>
          <a:prstGeom prst="rect">
            <a:avLst/>
          </a:prstGeom>
          <a:noFill/>
          <a:ln w="9525">
            <a:noFill/>
            <a:miter lim="800000"/>
            <a:headEnd/>
            <a:tailEnd/>
          </a:ln>
          <a:effectLst/>
        </p:spPr>
        <p:txBody>
          <a:bodyPr vert="horz" wrap="square" lIns="90416" tIns="45208" rIns="90416" bIns="45208" numCol="1" anchor="b" anchorCtr="0" compatLnSpc="1">
            <a:prstTxWarp prst="textNoShape">
              <a:avLst/>
            </a:prstTxWarp>
          </a:bodyPr>
          <a:lstStyle>
            <a:lvl1pPr defTabSz="904875">
              <a:defRPr sz="1200">
                <a:latin typeface="Times" pitchFamily="34" charset="0"/>
              </a:defRPr>
            </a:lvl1pPr>
          </a:lstStyle>
          <a:p>
            <a:pPr>
              <a:defRPr/>
            </a:pPr>
            <a:endParaRPr lang="en-US"/>
          </a:p>
        </p:txBody>
      </p:sp>
      <p:sp>
        <p:nvSpPr>
          <p:cNvPr id="14343" name="Rectangle 7"/>
          <p:cNvSpPr>
            <a:spLocks noGrp="1" noChangeArrowheads="1"/>
          </p:cNvSpPr>
          <p:nvPr>
            <p:ph type="sldNum" sz="quarter" idx="5"/>
          </p:nvPr>
        </p:nvSpPr>
        <p:spPr bwMode="auto">
          <a:xfrm>
            <a:off x="3884613" y="8801100"/>
            <a:ext cx="2971800" cy="463550"/>
          </a:xfrm>
          <a:prstGeom prst="rect">
            <a:avLst/>
          </a:prstGeom>
          <a:noFill/>
          <a:ln w="9525">
            <a:noFill/>
            <a:miter lim="800000"/>
            <a:headEnd/>
            <a:tailEnd/>
          </a:ln>
          <a:effectLst/>
        </p:spPr>
        <p:txBody>
          <a:bodyPr vert="horz" wrap="square" lIns="90416" tIns="45208" rIns="90416" bIns="45208" numCol="1" anchor="b" anchorCtr="0" compatLnSpc="1">
            <a:prstTxWarp prst="textNoShape">
              <a:avLst/>
            </a:prstTxWarp>
          </a:bodyPr>
          <a:lstStyle>
            <a:lvl1pPr algn="r" defTabSz="904875">
              <a:defRPr sz="1200">
                <a:latin typeface="Times" pitchFamily="34" charset="0"/>
              </a:defRPr>
            </a:lvl1pPr>
          </a:lstStyle>
          <a:p>
            <a:pPr>
              <a:defRPr/>
            </a:pPr>
            <a:fld id="{2E2DA133-D423-4705-BA07-234424017987}" type="slidenum">
              <a:rPr lang="en-US"/>
              <a:pPr>
                <a:defRPr/>
              </a:pPr>
              <a:t>‹#›</a:t>
            </a:fld>
            <a:endParaRPr 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notesMaster" Target="../notesMasters/notesMaster1.xml"/><Relationship Id="rId1" Type="http://schemas.openxmlformats.org/officeDocument/2006/relationships/vmlDrawing" Target="../drawings/vmlDrawing2.vml"/><Relationship Id="rId4" Type="http://schemas.openxmlformats.org/officeDocument/2006/relationships/oleObject" Target="../embeddings/oleObject1.bin"/></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3"/>
          <p:cNvSpPr>
            <a:spLocks noGrp="1" noChangeArrowheads="1"/>
          </p:cNvSpPr>
          <p:nvPr>
            <p:ph type="dt" sz="quarter" idx="1"/>
          </p:nvPr>
        </p:nvSpPr>
        <p:spPr>
          <a:noFill/>
        </p:spPr>
        <p:txBody>
          <a:bodyPr/>
          <a:lstStyle/>
          <a:p>
            <a:r>
              <a:rPr lang="en-US" smtClean="0"/>
              <a:t>3-</a:t>
            </a:r>
            <a:fld id="{2BED9F56-6612-4382-83AC-2A70091DD586}" type="slidenum">
              <a:rPr lang="en-US" smtClean="0"/>
              <a:pPr/>
              <a:t>1</a:t>
            </a:fld>
            <a:endParaRPr lang="en-US" smtClean="0"/>
          </a:p>
        </p:txBody>
      </p:sp>
      <p:sp>
        <p:nvSpPr>
          <p:cNvPr id="64515" name="Rectangle 7"/>
          <p:cNvSpPr>
            <a:spLocks noGrp="1" noChangeArrowheads="1"/>
          </p:cNvSpPr>
          <p:nvPr>
            <p:ph type="sldNum" sz="quarter" idx="5"/>
          </p:nvPr>
        </p:nvSpPr>
        <p:spPr>
          <a:noFill/>
        </p:spPr>
        <p:txBody>
          <a:bodyPr/>
          <a:lstStyle/>
          <a:p>
            <a:fld id="{34DDE8F8-0DD7-4261-B91C-11230A40BED7}" type="slidenum">
              <a:rPr lang="en-US" smtClean="0"/>
              <a:pPr/>
              <a:t>1</a:t>
            </a:fld>
            <a:endParaRPr lang="en-US" smtClean="0"/>
          </a:p>
        </p:txBody>
      </p:sp>
      <p:sp>
        <p:nvSpPr>
          <p:cNvPr id="64516" name="Rectangle 2"/>
          <p:cNvSpPr>
            <a:spLocks noGrp="1" noRot="1" noChangeAspect="1" noChangeArrowheads="1" noTextEdit="1"/>
          </p:cNvSpPr>
          <p:nvPr>
            <p:ph type="sldImg"/>
          </p:nvPr>
        </p:nvSpPr>
        <p:spPr>
          <a:solidFill>
            <a:srgbClr val="FFFFFF"/>
          </a:solidFill>
          <a:ln/>
        </p:spPr>
      </p:sp>
      <p:sp>
        <p:nvSpPr>
          <p:cNvPr id="64517" name="Rectangle 3"/>
          <p:cNvSpPr>
            <a:spLocks noGrp="1" noChangeArrowheads="1"/>
          </p:cNvSpPr>
          <p:nvPr>
            <p:ph type="body" idx="1"/>
          </p:nvPr>
        </p:nvSpPr>
        <p:spPr>
          <a:xfrm>
            <a:off x="914400" y="4402138"/>
            <a:ext cx="5029200" cy="4168775"/>
          </a:xfrm>
          <a:solidFill>
            <a:srgbClr val="FFFFFF"/>
          </a:solidFill>
          <a:ln>
            <a:solidFill>
              <a:srgbClr val="000000"/>
            </a:solidFill>
          </a:ln>
        </p:spPr>
        <p:txBody>
          <a:bodyPr/>
          <a:lstStyle/>
          <a:p>
            <a:pPr eaLnBrk="1" hangingPunct="1"/>
            <a:r>
              <a:rPr lang="en-US" smtClean="0">
                <a:cs typeface="Times New Roman" pitchFamily="18" charset="0"/>
              </a:rPr>
              <a:t>Managers need to rely upon different classifications of costs for different purposes.  The four main purposes emphasized in this chapter include preparing external financial reports, predicting cost behavior, assigning costs to cost objects, and making business decisions. Our initial focus is on manufacturing companies since their basic activities include most of the activities found in other types of business organizations.  Nonetheless, many of the concepts developed in this chapter apply to diverse organizations.</a:t>
            </a:r>
          </a:p>
          <a:p>
            <a:pPr eaLnBrk="1" hangingPunct="1"/>
            <a:endParaRPr lang="en-US" smtClean="0">
              <a:cs typeface="Times New Roman" pitchFamily="18" charset="0"/>
            </a:endParaRPr>
          </a:p>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type="dt" sz="quarter" idx="1"/>
          </p:nvPr>
        </p:nvSpPr>
        <p:spPr>
          <a:noFill/>
        </p:spPr>
        <p:txBody>
          <a:bodyPr/>
          <a:lstStyle/>
          <a:p>
            <a:r>
              <a:rPr lang="en-US" smtClean="0"/>
              <a:t>3-</a:t>
            </a:r>
            <a:fld id="{8784A492-1BB9-42B4-8D86-4024A0479356}" type="slidenum">
              <a:rPr lang="en-US" smtClean="0"/>
              <a:pPr/>
              <a:t>11</a:t>
            </a:fld>
            <a:endParaRPr lang="en-US" smtClean="0"/>
          </a:p>
        </p:txBody>
      </p:sp>
      <p:sp>
        <p:nvSpPr>
          <p:cNvPr id="72707" name="Rectangle 7"/>
          <p:cNvSpPr>
            <a:spLocks noGrp="1" noChangeArrowheads="1"/>
          </p:cNvSpPr>
          <p:nvPr>
            <p:ph type="sldNum" sz="quarter" idx="5"/>
          </p:nvPr>
        </p:nvSpPr>
        <p:spPr>
          <a:noFill/>
        </p:spPr>
        <p:txBody>
          <a:bodyPr/>
          <a:lstStyle/>
          <a:p>
            <a:fld id="{759FCEC3-5910-4DFA-B790-3DA8A12ED483}" type="slidenum">
              <a:rPr lang="en-US" smtClean="0"/>
              <a:pPr/>
              <a:t>11</a:t>
            </a:fld>
            <a:endParaRPr lang="en-US" smtClean="0"/>
          </a:p>
        </p:txBody>
      </p:sp>
      <p:sp>
        <p:nvSpPr>
          <p:cNvPr id="72708" name="Rectangle 1026"/>
          <p:cNvSpPr>
            <a:spLocks noGrp="1" noRot="1" noChangeAspect="1" noChangeArrowheads="1" noTextEdit="1"/>
          </p:cNvSpPr>
          <p:nvPr>
            <p:ph type="sldImg"/>
          </p:nvPr>
        </p:nvSpPr>
        <p:spPr>
          <a:solidFill>
            <a:srgbClr val="FFFFFF"/>
          </a:solidFill>
          <a:ln/>
        </p:spPr>
      </p:sp>
      <p:sp>
        <p:nvSpPr>
          <p:cNvPr id="72709" name="Rectangle 1027"/>
          <p:cNvSpPr>
            <a:spLocks noGrp="1" noChangeArrowheads="1"/>
          </p:cNvSpPr>
          <p:nvPr>
            <p:ph type="body" idx="1"/>
          </p:nvPr>
        </p:nvSpPr>
        <p:spPr>
          <a:xfrm>
            <a:off x="914400" y="4402138"/>
            <a:ext cx="5029200" cy="4168775"/>
          </a:xfrm>
          <a:solidFill>
            <a:srgbClr val="FFFFFF"/>
          </a:solidFill>
          <a:ln>
            <a:solidFill>
              <a:srgbClr val="000000"/>
            </a:solidFill>
          </a:ln>
        </p:spPr>
        <p:txBody>
          <a:bodyPr/>
          <a:lstStyle/>
          <a:p>
            <a:pPr algn="just" eaLnBrk="1" hangingPunct="1"/>
            <a:r>
              <a:rPr lang="en-US" smtClean="0">
                <a:cs typeface="Times New Roman" pitchFamily="18" charset="0"/>
              </a:rPr>
              <a:t>Costs can also be classified as period or product costs.</a:t>
            </a:r>
          </a:p>
          <a:p>
            <a:pPr eaLnBrk="1" hangingPunct="1"/>
            <a:endParaRPr lang="en-US" smtClean="0"/>
          </a:p>
          <a:p>
            <a:pPr algn="just" eaLnBrk="1" hangingPunct="1"/>
            <a:r>
              <a:rPr lang="en-US" smtClean="0">
                <a:cs typeface="Times New Roman" pitchFamily="18" charset="0"/>
              </a:rPr>
              <a:t>Product costs include all the costs that are involved in acquiring or making a product.  More specifically, it includes direct materials, direct labor, and manufacturing overhead. Consistent with the matching principle, product costs are recognized as expenses when the products are sold. This can result in a delay of one or more periods between the time in which the cost is incurred and when it appears as an expense on the income statement. Product costs are also known as inventoriable costs. The discussion in the chapter follows the usual interpretation of GAAP in which all manufacturing costs are treated as product costs.</a:t>
            </a:r>
          </a:p>
          <a:p>
            <a:pPr algn="just" eaLnBrk="1" hangingPunct="1"/>
            <a:endParaRPr lang="en-US" smtClean="0">
              <a:cs typeface="Times New Roman" pitchFamily="18" charset="0"/>
            </a:endParaRPr>
          </a:p>
          <a:p>
            <a:pPr algn="just" eaLnBrk="1" hangingPunct="1"/>
            <a:r>
              <a:rPr lang="en-US" smtClean="0">
                <a:cs typeface="Times New Roman" pitchFamily="18" charset="0"/>
              </a:rPr>
              <a:t>Period costs include all selling costs and administrative costs. These costs are expensed on the income statement in the period incurred. All selling and administrative costs are typically considered to be period costs. The usual rules of accrual accounting apply to period costs. For example, administrative salary costs are “incurred” when they are earned by the employees and not necessarily when they are paid to employees.</a:t>
            </a:r>
          </a:p>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ChangeArrowheads="1"/>
          </p:cNvSpPr>
          <p:nvPr>
            <p:ph type="dt" sz="quarter" idx="1"/>
          </p:nvPr>
        </p:nvSpPr>
        <p:spPr>
          <a:noFill/>
        </p:spPr>
        <p:txBody>
          <a:bodyPr/>
          <a:lstStyle/>
          <a:p>
            <a:r>
              <a:rPr lang="en-US" smtClean="0"/>
              <a:t>3-</a:t>
            </a:r>
            <a:fld id="{858EA3CC-90A5-4FDA-835C-363389D3D329}" type="slidenum">
              <a:rPr lang="en-US" smtClean="0"/>
              <a:pPr/>
              <a:t>12</a:t>
            </a:fld>
            <a:endParaRPr lang="en-US" smtClean="0"/>
          </a:p>
        </p:txBody>
      </p:sp>
      <p:sp>
        <p:nvSpPr>
          <p:cNvPr id="73731" name="Rectangle 7"/>
          <p:cNvSpPr>
            <a:spLocks noGrp="1" noChangeArrowheads="1"/>
          </p:cNvSpPr>
          <p:nvPr>
            <p:ph type="sldNum" sz="quarter" idx="5"/>
          </p:nvPr>
        </p:nvSpPr>
        <p:spPr>
          <a:noFill/>
        </p:spPr>
        <p:txBody>
          <a:bodyPr/>
          <a:lstStyle/>
          <a:p>
            <a:fld id="{0118C455-6A5E-409A-AF12-95B4F77F97E0}" type="slidenum">
              <a:rPr lang="en-US" smtClean="0"/>
              <a:pPr/>
              <a:t>12</a:t>
            </a:fld>
            <a:endParaRPr lang="en-US" smtClean="0"/>
          </a:p>
        </p:txBody>
      </p:sp>
      <p:sp>
        <p:nvSpPr>
          <p:cNvPr id="73732" name="Rectangle 2"/>
          <p:cNvSpPr>
            <a:spLocks noGrp="1" noRot="1" noChangeAspect="1" noChangeArrowheads="1" noTextEdit="1"/>
          </p:cNvSpPr>
          <p:nvPr>
            <p:ph type="sldImg"/>
          </p:nvPr>
        </p:nvSpPr>
        <p:spPr>
          <a:solidFill>
            <a:srgbClr val="FFFFFF"/>
          </a:solidFill>
          <a:ln/>
        </p:spPr>
      </p:sp>
      <p:sp>
        <p:nvSpPr>
          <p:cNvPr id="73733" name="Rectangle 3"/>
          <p:cNvSpPr>
            <a:spLocks noGrp="1" noChangeArrowheads="1"/>
          </p:cNvSpPr>
          <p:nvPr>
            <p:ph type="body" idx="1"/>
          </p:nvPr>
        </p:nvSpPr>
        <p:spPr>
          <a:xfrm>
            <a:off x="914400" y="4402138"/>
            <a:ext cx="5029200" cy="4168775"/>
          </a:xfrm>
          <a:solidFill>
            <a:srgbClr val="FFFFFF"/>
          </a:solidFill>
          <a:ln>
            <a:solidFill>
              <a:srgbClr val="000000"/>
            </a:solidFill>
          </a:ln>
        </p:spPr>
        <p:txBody>
          <a:bodyPr/>
          <a:lstStyle/>
          <a:p>
            <a:pPr eaLnBrk="1" hangingPunct="1"/>
            <a:r>
              <a:rPr lang="en-US" sz="1000" smtClean="0"/>
              <a:t>Which of the following costs would be considered a period rather than a product cost in a manufacturing company?</a:t>
            </a:r>
          </a:p>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p:cNvSpPr>
            <a:spLocks noGrp="1" noChangeArrowheads="1"/>
          </p:cNvSpPr>
          <p:nvPr>
            <p:ph type="dt" sz="quarter" idx="1"/>
          </p:nvPr>
        </p:nvSpPr>
        <p:spPr>
          <a:noFill/>
        </p:spPr>
        <p:txBody>
          <a:bodyPr/>
          <a:lstStyle/>
          <a:p>
            <a:r>
              <a:rPr lang="en-US" smtClean="0"/>
              <a:t>3-</a:t>
            </a:r>
            <a:fld id="{E2804F7F-CE58-4605-8E77-2D3C92545116}" type="slidenum">
              <a:rPr lang="en-US" smtClean="0"/>
              <a:pPr/>
              <a:t>13</a:t>
            </a:fld>
            <a:endParaRPr lang="en-US" smtClean="0"/>
          </a:p>
        </p:txBody>
      </p:sp>
      <p:sp>
        <p:nvSpPr>
          <p:cNvPr id="74755" name="Rectangle 7"/>
          <p:cNvSpPr>
            <a:spLocks noGrp="1" noChangeArrowheads="1"/>
          </p:cNvSpPr>
          <p:nvPr>
            <p:ph type="sldNum" sz="quarter" idx="5"/>
          </p:nvPr>
        </p:nvSpPr>
        <p:spPr>
          <a:noFill/>
        </p:spPr>
        <p:txBody>
          <a:bodyPr/>
          <a:lstStyle/>
          <a:p>
            <a:fld id="{2D38206B-E0AD-43B8-B38F-849DA343DD13}" type="slidenum">
              <a:rPr lang="en-US" smtClean="0"/>
              <a:pPr/>
              <a:t>13</a:t>
            </a:fld>
            <a:endParaRPr lang="en-US" smtClean="0"/>
          </a:p>
        </p:txBody>
      </p:sp>
      <p:sp>
        <p:nvSpPr>
          <p:cNvPr id="74756" name="Rectangle 2"/>
          <p:cNvSpPr>
            <a:spLocks noGrp="1" noRot="1" noChangeAspect="1" noChangeArrowheads="1" noTextEdit="1"/>
          </p:cNvSpPr>
          <p:nvPr>
            <p:ph type="sldImg"/>
          </p:nvPr>
        </p:nvSpPr>
        <p:spPr>
          <a:solidFill>
            <a:srgbClr val="FFFFFF"/>
          </a:solidFill>
          <a:ln/>
        </p:spPr>
      </p:sp>
      <p:sp>
        <p:nvSpPr>
          <p:cNvPr id="74757" name="Rectangle 3"/>
          <p:cNvSpPr>
            <a:spLocks noGrp="1" noChangeArrowheads="1"/>
          </p:cNvSpPr>
          <p:nvPr>
            <p:ph type="body" idx="1"/>
          </p:nvPr>
        </p:nvSpPr>
        <p:spPr>
          <a:xfrm>
            <a:off x="914400" y="4402138"/>
            <a:ext cx="5029200" cy="4168775"/>
          </a:xfrm>
          <a:solidFill>
            <a:srgbClr val="FFFFFF"/>
          </a:solidFill>
          <a:ln>
            <a:solidFill>
              <a:srgbClr val="000000"/>
            </a:solidFill>
          </a:ln>
        </p:spPr>
        <p:txBody>
          <a:bodyPr/>
          <a:lstStyle/>
          <a:p>
            <a:pPr eaLnBrk="1" hangingPunct="1"/>
            <a:r>
              <a:rPr lang="en-US" smtClean="0"/>
              <a:t>Property taxes on corporate headquarters and sales commissions are period costs.  All of the other costs listed are product costs.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Grp="1" noChangeArrowheads="1"/>
          </p:cNvSpPr>
          <p:nvPr>
            <p:ph type="dt" sz="quarter" idx="1"/>
          </p:nvPr>
        </p:nvSpPr>
        <p:spPr>
          <a:noFill/>
        </p:spPr>
        <p:txBody>
          <a:bodyPr/>
          <a:lstStyle/>
          <a:p>
            <a:r>
              <a:rPr lang="en-US" smtClean="0"/>
              <a:t>3-</a:t>
            </a:r>
            <a:fld id="{CFDAB514-8950-4F75-9C15-685ADC043F98}" type="slidenum">
              <a:rPr lang="en-US" smtClean="0"/>
              <a:pPr/>
              <a:t>14</a:t>
            </a:fld>
            <a:endParaRPr lang="en-US" smtClean="0"/>
          </a:p>
        </p:txBody>
      </p:sp>
      <p:sp>
        <p:nvSpPr>
          <p:cNvPr id="75779" name="Rectangle 7"/>
          <p:cNvSpPr>
            <a:spLocks noGrp="1" noChangeArrowheads="1"/>
          </p:cNvSpPr>
          <p:nvPr>
            <p:ph type="sldNum" sz="quarter" idx="5"/>
          </p:nvPr>
        </p:nvSpPr>
        <p:spPr>
          <a:noFill/>
        </p:spPr>
        <p:txBody>
          <a:bodyPr/>
          <a:lstStyle/>
          <a:p>
            <a:fld id="{665A9BF1-EE20-42FA-A3D3-DEF6A958D67A}" type="slidenum">
              <a:rPr lang="en-US" smtClean="0"/>
              <a:pPr/>
              <a:t>14</a:t>
            </a:fld>
            <a:endParaRPr lang="en-US" smtClean="0"/>
          </a:p>
        </p:txBody>
      </p:sp>
      <p:sp>
        <p:nvSpPr>
          <p:cNvPr id="75780" name="Rectangle 1026"/>
          <p:cNvSpPr>
            <a:spLocks noGrp="1" noRot="1" noChangeAspect="1" noChangeArrowheads="1" noTextEdit="1"/>
          </p:cNvSpPr>
          <p:nvPr>
            <p:ph type="sldImg"/>
          </p:nvPr>
        </p:nvSpPr>
        <p:spPr>
          <a:solidFill>
            <a:srgbClr val="FFFFFF"/>
          </a:solidFill>
          <a:ln/>
        </p:spPr>
      </p:sp>
      <p:sp>
        <p:nvSpPr>
          <p:cNvPr id="75781" name="Rectangle 1027"/>
          <p:cNvSpPr>
            <a:spLocks noGrp="1" noChangeArrowheads="1"/>
          </p:cNvSpPr>
          <p:nvPr>
            <p:ph type="body" idx="1"/>
          </p:nvPr>
        </p:nvSpPr>
        <p:spPr>
          <a:xfrm>
            <a:off x="914400" y="4402138"/>
            <a:ext cx="5029200" cy="4168775"/>
          </a:xfrm>
          <a:solidFill>
            <a:srgbClr val="FFFFFF"/>
          </a:solidFill>
          <a:ln>
            <a:solidFill>
              <a:srgbClr val="000000"/>
            </a:solidFill>
          </a:ln>
        </p:spPr>
        <p:txBody>
          <a:bodyPr/>
          <a:lstStyle/>
          <a:p>
            <a:pPr eaLnBrk="1" hangingPunct="1"/>
            <a:r>
              <a:rPr lang="en-US" smtClean="0"/>
              <a:t>Two more cost categories are often used in discussions of manufacturing costs—prime cost and conversion cost.  Prime cost is the sum of direct materials cost and direct labor cost.  Conversion cost is the sum of direct labor cost and manufacturing overhead cost. The term conversion cost is used to describe direct labor and manufacturing overhead because these costs are incurred to convert materials into the finished product.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noChangeArrowheads="1"/>
          </p:cNvSpPr>
          <p:nvPr>
            <p:ph type="dt" sz="quarter" idx="1"/>
          </p:nvPr>
        </p:nvSpPr>
        <p:spPr>
          <a:noFill/>
        </p:spPr>
        <p:txBody>
          <a:bodyPr/>
          <a:lstStyle/>
          <a:p>
            <a:r>
              <a:rPr lang="en-US" smtClean="0"/>
              <a:t>3-</a:t>
            </a:r>
            <a:fld id="{8FC8F774-0480-49AD-9808-49CDEAB4154A}" type="slidenum">
              <a:rPr lang="en-US" smtClean="0"/>
              <a:pPr/>
              <a:t>15</a:t>
            </a:fld>
            <a:endParaRPr lang="en-US" smtClean="0"/>
          </a:p>
        </p:txBody>
      </p:sp>
      <p:sp>
        <p:nvSpPr>
          <p:cNvPr id="71683" name="Rectangle 7"/>
          <p:cNvSpPr>
            <a:spLocks noGrp="1" noChangeArrowheads="1"/>
          </p:cNvSpPr>
          <p:nvPr>
            <p:ph type="sldNum" sz="quarter" idx="5"/>
          </p:nvPr>
        </p:nvSpPr>
        <p:spPr>
          <a:noFill/>
        </p:spPr>
        <p:txBody>
          <a:bodyPr/>
          <a:lstStyle/>
          <a:p>
            <a:fld id="{61FC4912-921D-4138-8131-E56EAF5B9559}" type="slidenum">
              <a:rPr lang="en-US" smtClean="0"/>
              <a:pPr/>
              <a:t>15</a:t>
            </a:fld>
            <a:endParaRPr lang="en-US" smtClean="0"/>
          </a:p>
        </p:txBody>
      </p:sp>
      <p:sp>
        <p:nvSpPr>
          <p:cNvPr id="71684" name="Rectangle 2"/>
          <p:cNvSpPr>
            <a:spLocks noGrp="1" noRot="1" noChangeAspect="1" noChangeArrowheads="1" noTextEdit="1"/>
          </p:cNvSpPr>
          <p:nvPr>
            <p:ph type="sldImg"/>
          </p:nvPr>
        </p:nvSpPr>
        <p:spPr>
          <a:solidFill>
            <a:srgbClr val="FFFFFF"/>
          </a:solidFill>
          <a:ln/>
        </p:spPr>
      </p:sp>
      <p:sp>
        <p:nvSpPr>
          <p:cNvPr id="459779" name="Rectangle 3"/>
          <p:cNvSpPr>
            <a:spLocks noGrp="1" noChangeArrowheads="1"/>
          </p:cNvSpPr>
          <p:nvPr>
            <p:ph type="body" idx="1"/>
          </p:nvPr>
        </p:nvSpPr>
        <p:spPr>
          <a:solidFill>
            <a:srgbClr val="FFFFFF"/>
          </a:solidFill>
          <a:ln>
            <a:solidFill>
              <a:srgbClr val="000000"/>
            </a:solidFill>
          </a:ln>
        </p:spPr>
        <p:txBody>
          <a:bodyPr/>
          <a:lstStyle/>
          <a:p>
            <a:pPr eaLnBrk="1" hangingPunct="1">
              <a:defRPr/>
            </a:pPr>
            <a:r>
              <a:rPr lang="en-US" smtClean="0"/>
              <a:t>Learning objective number 2 is to </a:t>
            </a:r>
            <a:r>
              <a:rPr lang="en-US" smtClean="0">
                <a:effectLst>
                  <a:outerShdw blurRad="38100" dist="38100" dir="2700000" algn="tl">
                    <a:srgbClr val="C0C0C0"/>
                  </a:outerShdw>
                </a:effectLst>
              </a:rPr>
              <a:t>distinguish between product costs and period costs and give examples of each.</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3"/>
          <p:cNvSpPr>
            <a:spLocks noGrp="1" noChangeArrowheads="1"/>
          </p:cNvSpPr>
          <p:nvPr>
            <p:ph type="dt" sz="quarter" idx="1"/>
          </p:nvPr>
        </p:nvSpPr>
        <p:spPr>
          <a:noFill/>
        </p:spPr>
        <p:txBody>
          <a:bodyPr/>
          <a:lstStyle/>
          <a:p>
            <a:r>
              <a:rPr lang="en-US" smtClean="0"/>
              <a:t>3-</a:t>
            </a:r>
            <a:fld id="{630D6A7A-53EF-4736-9A88-D503EAA5409C}" type="slidenum">
              <a:rPr lang="en-US" smtClean="0"/>
              <a:pPr/>
              <a:t>16</a:t>
            </a:fld>
            <a:endParaRPr lang="en-US" smtClean="0"/>
          </a:p>
        </p:txBody>
      </p:sp>
      <p:sp>
        <p:nvSpPr>
          <p:cNvPr id="101379" name="Rectangle 7"/>
          <p:cNvSpPr>
            <a:spLocks noGrp="1" noChangeArrowheads="1"/>
          </p:cNvSpPr>
          <p:nvPr>
            <p:ph type="sldNum" sz="quarter" idx="5"/>
          </p:nvPr>
        </p:nvSpPr>
        <p:spPr>
          <a:noFill/>
        </p:spPr>
        <p:txBody>
          <a:bodyPr/>
          <a:lstStyle/>
          <a:p>
            <a:fld id="{37281D06-0376-4C31-B2D6-21D346F511E3}" type="slidenum">
              <a:rPr lang="en-US" smtClean="0"/>
              <a:pPr/>
              <a:t>16</a:t>
            </a:fld>
            <a:endParaRPr lang="en-US" smtClean="0"/>
          </a:p>
        </p:txBody>
      </p:sp>
      <p:sp>
        <p:nvSpPr>
          <p:cNvPr id="101380" name="Rectangle 2"/>
          <p:cNvSpPr>
            <a:spLocks noGrp="1" noRot="1" noChangeAspect="1" noChangeArrowheads="1" noTextEdit="1"/>
          </p:cNvSpPr>
          <p:nvPr>
            <p:ph type="sldImg"/>
          </p:nvPr>
        </p:nvSpPr>
        <p:spPr>
          <a:solidFill>
            <a:srgbClr val="FFFFFF"/>
          </a:solidFill>
          <a:ln/>
        </p:spPr>
      </p:sp>
      <p:sp>
        <p:nvSpPr>
          <p:cNvPr id="101381" name="Rectangle 3"/>
          <p:cNvSpPr>
            <a:spLocks noGrp="1" noChangeArrowheads="1"/>
          </p:cNvSpPr>
          <p:nvPr>
            <p:ph type="body" idx="1"/>
          </p:nvPr>
        </p:nvSpPr>
        <p:spPr>
          <a:xfrm>
            <a:off x="914400" y="4402138"/>
            <a:ext cx="5029200" cy="4168775"/>
          </a:xfrm>
          <a:solidFill>
            <a:srgbClr val="FFFFFF"/>
          </a:solidFill>
          <a:ln>
            <a:solidFill>
              <a:srgbClr val="000000"/>
            </a:solidFill>
          </a:ln>
        </p:spPr>
        <p:txBody>
          <a:bodyPr/>
          <a:lstStyle/>
          <a:p>
            <a:pPr algn="just" eaLnBrk="1" hangingPunct="1"/>
            <a:r>
              <a:rPr lang="en-US" smtClean="0">
                <a:cs typeface="Times New Roman" pitchFamily="18" charset="0"/>
              </a:rPr>
              <a:t>Quite frequently, it is necessary to predict how a certain cost will behave in response to a change in activity.  For example, a manager may want to estimate the impact that a 5% increase in sales would have on the company’s total electric bill.  Cost behavior refers to how a cost will react to changed in the level of activity within the relevant range.  The most commonly used classifications of cost behavior are variable and fixed costs.  </a:t>
            </a:r>
          </a:p>
          <a:p>
            <a:pPr algn="just" eaLnBrk="1" hangingPunct="1"/>
            <a:endParaRPr lang="en-US" smtClean="0">
              <a:cs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027"/>
          <p:cNvSpPr>
            <a:spLocks noGrp="1" noChangeArrowheads="1"/>
          </p:cNvSpPr>
          <p:nvPr>
            <p:ph type="dt" sz="quarter" idx="1"/>
          </p:nvPr>
        </p:nvSpPr>
        <p:spPr>
          <a:noFill/>
        </p:spPr>
        <p:txBody>
          <a:bodyPr/>
          <a:lstStyle/>
          <a:p>
            <a:r>
              <a:rPr lang="en-US" smtClean="0">
                <a:latin typeface="Times" pitchFamily="34" charset="0"/>
              </a:rPr>
              <a:t>5-</a:t>
            </a:r>
            <a:fld id="{A86A7197-1DAA-4C8A-B3DD-696152B2144E}" type="slidenum">
              <a:rPr lang="en-US" smtClean="0">
                <a:latin typeface="Times" pitchFamily="34" charset="0"/>
              </a:rPr>
              <a:pPr/>
              <a:t>17</a:t>
            </a:fld>
            <a:endParaRPr lang="en-US" smtClean="0">
              <a:latin typeface="Times" pitchFamily="34" charset="0"/>
            </a:endParaRPr>
          </a:p>
        </p:txBody>
      </p:sp>
      <p:sp>
        <p:nvSpPr>
          <p:cNvPr id="76803" name="Rectangle 1031"/>
          <p:cNvSpPr>
            <a:spLocks noGrp="1" noChangeArrowheads="1"/>
          </p:cNvSpPr>
          <p:nvPr>
            <p:ph type="sldNum" sz="quarter" idx="5"/>
          </p:nvPr>
        </p:nvSpPr>
        <p:spPr>
          <a:noFill/>
        </p:spPr>
        <p:txBody>
          <a:bodyPr/>
          <a:lstStyle/>
          <a:p>
            <a:fld id="{6ABA3B30-C2CB-43BB-9BD1-CE4566B497C7}" type="slidenum">
              <a:rPr lang="en-US" smtClean="0">
                <a:latin typeface="Times" pitchFamily="34" charset="0"/>
              </a:rPr>
              <a:pPr/>
              <a:t>17</a:t>
            </a:fld>
            <a:endParaRPr lang="en-US" smtClean="0">
              <a:latin typeface="Times" pitchFamily="34" charset="0"/>
            </a:endParaRPr>
          </a:p>
        </p:txBody>
      </p:sp>
      <p:sp>
        <p:nvSpPr>
          <p:cNvPr id="76804" name="Rectangle 4"/>
          <p:cNvSpPr>
            <a:spLocks noGrp="1" noRot="1" noChangeAspect="1" noChangeArrowheads="1" noTextEdit="1"/>
          </p:cNvSpPr>
          <p:nvPr>
            <p:ph type="sldImg"/>
          </p:nvPr>
        </p:nvSpPr>
        <p:spPr>
          <a:ln/>
        </p:spPr>
      </p:sp>
      <p:sp>
        <p:nvSpPr>
          <p:cNvPr id="76805" name="Rectangle 5"/>
          <p:cNvSpPr>
            <a:spLocks noGrp="1" noChangeArrowheads="1"/>
          </p:cNvSpPr>
          <p:nvPr>
            <p:ph type="body" idx="1"/>
          </p:nvPr>
        </p:nvSpPr>
        <p:spPr>
          <a:noFill/>
        </p:spPr>
        <p:txBody>
          <a:bodyPr/>
          <a:lstStyle/>
          <a:p>
            <a:pPr eaLnBrk="1" hangingPunct="1"/>
            <a:r>
              <a:rPr lang="en-US" smtClean="0"/>
              <a:t>As an example of an activity base, consider your total long distance telephone bill. The activity base is the number of minutes that you talk.  A true variable cost is one whose total dollar amount varies in direct proportion to changes in the level of activity. On your land-line, your total long distance telephone bill is determined by the number of minutes you talk.  An activity base, or cost driver, is a measure of what causes the incurrence of variable costs. As the level of activity base increases, the variable cost increases proportionally.</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3"/>
          <p:cNvSpPr>
            <a:spLocks noGrp="1" noChangeArrowheads="1"/>
          </p:cNvSpPr>
          <p:nvPr>
            <p:ph type="dt" sz="quarter" idx="1"/>
          </p:nvPr>
        </p:nvSpPr>
        <p:spPr>
          <a:noFill/>
        </p:spPr>
        <p:txBody>
          <a:bodyPr/>
          <a:lstStyle/>
          <a:p>
            <a:r>
              <a:rPr lang="en-US" smtClean="0"/>
              <a:t>3-</a:t>
            </a:r>
            <a:fld id="{7F0D14F0-9130-4FDB-8508-7292A47693EA}" type="slidenum">
              <a:rPr lang="en-US" smtClean="0"/>
              <a:pPr/>
              <a:t>18</a:t>
            </a:fld>
            <a:endParaRPr lang="en-US" smtClean="0"/>
          </a:p>
        </p:txBody>
      </p:sp>
      <p:sp>
        <p:nvSpPr>
          <p:cNvPr id="102403" name="Rectangle 7"/>
          <p:cNvSpPr>
            <a:spLocks noGrp="1" noChangeArrowheads="1"/>
          </p:cNvSpPr>
          <p:nvPr>
            <p:ph type="sldNum" sz="quarter" idx="5"/>
          </p:nvPr>
        </p:nvSpPr>
        <p:spPr>
          <a:noFill/>
        </p:spPr>
        <p:txBody>
          <a:bodyPr/>
          <a:lstStyle/>
          <a:p>
            <a:fld id="{7FD067C9-1DBF-4A4B-8387-B7931D94D0D1}" type="slidenum">
              <a:rPr lang="en-US" smtClean="0"/>
              <a:pPr/>
              <a:t>18</a:t>
            </a:fld>
            <a:endParaRPr lang="en-US" smtClean="0"/>
          </a:p>
        </p:txBody>
      </p:sp>
      <p:sp>
        <p:nvSpPr>
          <p:cNvPr id="102404" name="Rectangle 2"/>
          <p:cNvSpPr>
            <a:spLocks noGrp="1" noRot="1" noChangeAspect="1" noChangeArrowheads="1" noTextEdit="1"/>
          </p:cNvSpPr>
          <p:nvPr>
            <p:ph type="sldImg"/>
          </p:nvPr>
        </p:nvSpPr>
        <p:spPr>
          <a:solidFill>
            <a:srgbClr val="FFFFFF"/>
          </a:solidFill>
          <a:ln/>
        </p:spPr>
      </p:sp>
      <p:sp>
        <p:nvSpPr>
          <p:cNvPr id="102405" name="Rectangle 3"/>
          <p:cNvSpPr>
            <a:spLocks noGrp="1" noChangeArrowheads="1"/>
          </p:cNvSpPr>
          <p:nvPr>
            <p:ph type="body" idx="1"/>
          </p:nvPr>
        </p:nvSpPr>
        <p:spPr>
          <a:xfrm>
            <a:off x="914400" y="4402138"/>
            <a:ext cx="5029200" cy="4168775"/>
          </a:xfrm>
          <a:solidFill>
            <a:srgbClr val="FFFFFF"/>
          </a:solidFill>
          <a:ln>
            <a:solidFill>
              <a:srgbClr val="000000"/>
            </a:solidFill>
          </a:ln>
        </p:spPr>
        <p:txBody>
          <a:bodyPr/>
          <a:lstStyle/>
          <a:p>
            <a:pPr eaLnBrk="1" hangingPunct="1"/>
            <a:r>
              <a:rPr lang="en-US" dirty="0" smtClean="0">
                <a:cs typeface="Times New Roman" pitchFamily="18" charset="0"/>
              </a:rPr>
              <a:t>A variable cost</a:t>
            </a:r>
            <a:r>
              <a:rPr lang="en-US" b="1" dirty="0" smtClean="0">
                <a:cs typeface="Times New Roman" pitchFamily="18" charset="0"/>
              </a:rPr>
              <a:t> </a:t>
            </a:r>
            <a:r>
              <a:rPr lang="en-US" dirty="0" smtClean="0">
                <a:cs typeface="Times New Roman" pitchFamily="18" charset="0"/>
              </a:rPr>
              <a:t>varies in direct proportion to changes in the level of activity. For example, your long distance telephone bill may be based on how many minutes your talk—the total bill varies with the number of minutes used.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3"/>
          <p:cNvSpPr>
            <a:spLocks noGrp="1" noChangeArrowheads="1"/>
          </p:cNvSpPr>
          <p:nvPr>
            <p:ph type="dt" sz="quarter" idx="1"/>
          </p:nvPr>
        </p:nvSpPr>
        <p:spPr>
          <a:noFill/>
        </p:spPr>
        <p:txBody>
          <a:bodyPr/>
          <a:lstStyle/>
          <a:p>
            <a:r>
              <a:rPr lang="en-US" smtClean="0"/>
              <a:t>3-</a:t>
            </a:r>
            <a:fld id="{F6601061-3737-4DEB-A3EC-E2E51AEF3953}" type="slidenum">
              <a:rPr lang="en-US" smtClean="0"/>
              <a:pPr/>
              <a:t>19</a:t>
            </a:fld>
            <a:endParaRPr lang="en-US" smtClean="0"/>
          </a:p>
        </p:txBody>
      </p:sp>
      <p:sp>
        <p:nvSpPr>
          <p:cNvPr id="103427" name="Rectangle 7"/>
          <p:cNvSpPr>
            <a:spLocks noGrp="1" noChangeArrowheads="1"/>
          </p:cNvSpPr>
          <p:nvPr>
            <p:ph type="sldNum" sz="quarter" idx="5"/>
          </p:nvPr>
        </p:nvSpPr>
        <p:spPr>
          <a:noFill/>
        </p:spPr>
        <p:txBody>
          <a:bodyPr/>
          <a:lstStyle/>
          <a:p>
            <a:fld id="{262DD1D4-4F61-43A3-B709-F3E8CE3119C7}" type="slidenum">
              <a:rPr lang="en-US" smtClean="0"/>
              <a:pPr/>
              <a:t>19</a:t>
            </a:fld>
            <a:endParaRPr lang="en-US" smtClean="0"/>
          </a:p>
        </p:txBody>
      </p:sp>
      <p:sp>
        <p:nvSpPr>
          <p:cNvPr id="103428" name="Rectangle 2"/>
          <p:cNvSpPr>
            <a:spLocks noGrp="1" noRot="1" noChangeAspect="1" noChangeArrowheads="1" noTextEdit="1"/>
          </p:cNvSpPr>
          <p:nvPr>
            <p:ph type="sldImg"/>
          </p:nvPr>
        </p:nvSpPr>
        <p:spPr>
          <a:solidFill>
            <a:srgbClr val="FFFFFF"/>
          </a:solidFill>
          <a:ln/>
        </p:spPr>
      </p:sp>
      <p:sp>
        <p:nvSpPr>
          <p:cNvPr id="103429" name="Rectangle 3"/>
          <p:cNvSpPr>
            <a:spLocks noGrp="1" noChangeArrowheads="1"/>
          </p:cNvSpPr>
          <p:nvPr>
            <p:ph type="body" idx="1"/>
          </p:nvPr>
        </p:nvSpPr>
        <p:spPr>
          <a:xfrm>
            <a:off x="914400" y="4402138"/>
            <a:ext cx="5029200" cy="4168775"/>
          </a:xfrm>
          <a:solidFill>
            <a:srgbClr val="FFFFFF"/>
          </a:solidFill>
          <a:ln>
            <a:solidFill>
              <a:srgbClr val="000000"/>
            </a:solidFill>
          </a:ln>
        </p:spPr>
        <p:txBody>
          <a:bodyPr/>
          <a:lstStyle/>
          <a:p>
            <a:pPr eaLnBrk="1" hangingPunct="1"/>
            <a:r>
              <a:rPr lang="en-US" smtClean="0">
                <a:cs typeface="Times New Roman" pitchFamily="18" charset="0"/>
              </a:rPr>
              <a:t>Although variable costs change in total as the activity level rises and falls, variable cost per unit is constant. For example, the cost per long distance minute may be ten cents a minute.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3"/>
          <p:cNvSpPr>
            <a:spLocks noGrp="1" noChangeArrowheads="1"/>
          </p:cNvSpPr>
          <p:nvPr>
            <p:ph type="dt" sz="quarter" idx="1"/>
          </p:nvPr>
        </p:nvSpPr>
        <p:spPr>
          <a:noFill/>
        </p:spPr>
        <p:txBody>
          <a:bodyPr/>
          <a:lstStyle/>
          <a:p>
            <a:r>
              <a:rPr lang="en-US" smtClean="0"/>
              <a:t>3-</a:t>
            </a:r>
            <a:fld id="{3816A551-300C-4148-B46F-A3D5E9784586}" type="slidenum">
              <a:rPr lang="en-US" smtClean="0"/>
              <a:pPr/>
              <a:t>20</a:t>
            </a:fld>
            <a:endParaRPr lang="en-US" smtClean="0"/>
          </a:p>
        </p:txBody>
      </p:sp>
      <p:sp>
        <p:nvSpPr>
          <p:cNvPr id="104451" name="Rectangle 7"/>
          <p:cNvSpPr>
            <a:spLocks noGrp="1" noChangeArrowheads="1"/>
          </p:cNvSpPr>
          <p:nvPr>
            <p:ph type="sldNum" sz="quarter" idx="5"/>
          </p:nvPr>
        </p:nvSpPr>
        <p:spPr>
          <a:noFill/>
        </p:spPr>
        <p:txBody>
          <a:bodyPr/>
          <a:lstStyle/>
          <a:p>
            <a:fld id="{3D5EC1EE-5193-464E-B365-3EDEED52F344}" type="slidenum">
              <a:rPr lang="en-US" smtClean="0"/>
              <a:pPr/>
              <a:t>20</a:t>
            </a:fld>
            <a:endParaRPr lang="en-US" smtClean="0"/>
          </a:p>
        </p:txBody>
      </p:sp>
      <p:sp>
        <p:nvSpPr>
          <p:cNvPr id="104452" name="Rectangle 2"/>
          <p:cNvSpPr>
            <a:spLocks noGrp="1" noRot="1" noChangeAspect="1" noChangeArrowheads="1" noTextEdit="1"/>
          </p:cNvSpPr>
          <p:nvPr>
            <p:ph type="sldImg"/>
          </p:nvPr>
        </p:nvSpPr>
        <p:spPr>
          <a:solidFill>
            <a:srgbClr val="FFFFFF"/>
          </a:solidFill>
          <a:ln/>
        </p:spPr>
      </p:sp>
      <p:sp>
        <p:nvSpPr>
          <p:cNvPr id="104453" name="Rectangle 3"/>
          <p:cNvSpPr>
            <a:spLocks noGrp="1" noChangeArrowheads="1"/>
          </p:cNvSpPr>
          <p:nvPr>
            <p:ph type="body" idx="1"/>
          </p:nvPr>
        </p:nvSpPr>
        <p:spPr>
          <a:xfrm>
            <a:off x="914400" y="4402138"/>
            <a:ext cx="5029200" cy="4168775"/>
          </a:xfrm>
          <a:solidFill>
            <a:srgbClr val="FFFFFF"/>
          </a:solidFill>
          <a:ln>
            <a:solidFill>
              <a:srgbClr val="000000"/>
            </a:solidFill>
          </a:ln>
        </p:spPr>
        <p:txBody>
          <a:bodyPr/>
          <a:lstStyle/>
          <a:p>
            <a:pPr algn="just" eaLnBrk="1" hangingPunct="1"/>
            <a:r>
              <a:rPr lang="en-US" dirty="0" smtClean="0">
                <a:cs typeface="Times New Roman" pitchFamily="18" charset="0"/>
              </a:rPr>
              <a:t>A fixed cost is constant within the relevant range. In other words, fixed costs do not change for changes in activity that fall within the “relevant range.” For example, your monthly basic telephone bill probably is a set amount and does not change based on the number of calls you make. As activity level rises or falls, total fixed costs remain constant unless influenced by some outside force.</a:t>
            </a: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dt" sz="quarter" idx="1"/>
          </p:nvPr>
        </p:nvSpPr>
        <p:spPr>
          <a:noFill/>
        </p:spPr>
        <p:txBody>
          <a:bodyPr/>
          <a:lstStyle/>
          <a:p>
            <a:r>
              <a:rPr lang="en-US" smtClean="0"/>
              <a:t>3-</a:t>
            </a:r>
            <a:fld id="{39751988-39C8-4876-B015-3C744EA3D773}" type="slidenum">
              <a:rPr lang="en-US" smtClean="0"/>
              <a:pPr/>
              <a:t>2</a:t>
            </a:fld>
            <a:endParaRPr lang="en-US" smtClean="0"/>
          </a:p>
        </p:txBody>
      </p:sp>
      <p:sp>
        <p:nvSpPr>
          <p:cNvPr id="65539" name="Rectangle 7"/>
          <p:cNvSpPr>
            <a:spLocks noGrp="1" noChangeArrowheads="1"/>
          </p:cNvSpPr>
          <p:nvPr>
            <p:ph type="sldNum" sz="quarter" idx="5"/>
          </p:nvPr>
        </p:nvSpPr>
        <p:spPr>
          <a:noFill/>
        </p:spPr>
        <p:txBody>
          <a:bodyPr/>
          <a:lstStyle/>
          <a:p>
            <a:fld id="{F446EB24-2621-439F-BA37-3DF867FCD2B1}" type="slidenum">
              <a:rPr lang="en-US" smtClean="0"/>
              <a:pPr/>
              <a:t>2</a:t>
            </a:fld>
            <a:endParaRPr lang="en-US" smtClean="0"/>
          </a:p>
        </p:txBody>
      </p:sp>
      <p:sp>
        <p:nvSpPr>
          <p:cNvPr id="65540" name="Rectangle 2"/>
          <p:cNvSpPr>
            <a:spLocks noGrp="1" noRot="1" noChangeAspect="1" noChangeArrowheads="1" noTextEdit="1"/>
          </p:cNvSpPr>
          <p:nvPr>
            <p:ph type="sldImg"/>
          </p:nvPr>
        </p:nvSpPr>
        <p:spPr>
          <a:solidFill>
            <a:srgbClr val="FFFFFF"/>
          </a:solidFill>
          <a:ln/>
        </p:spPr>
      </p:sp>
      <p:sp>
        <p:nvSpPr>
          <p:cNvPr id="457731" name="Rectangle 3"/>
          <p:cNvSpPr>
            <a:spLocks noGrp="1" noChangeArrowheads="1"/>
          </p:cNvSpPr>
          <p:nvPr>
            <p:ph type="body" idx="1"/>
          </p:nvPr>
        </p:nvSpPr>
        <p:spPr>
          <a:solidFill>
            <a:srgbClr val="FFFFFF"/>
          </a:solidFill>
          <a:ln>
            <a:solidFill>
              <a:srgbClr val="000000"/>
            </a:solidFill>
          </a:ln>
        </p:spPr>
        <p:txBody>
          <a:bodyPr/>
          <a:lstStyle/>
          <a:p>
            <a:pPr eaLnBrk="1" hangingPunct="1">
              <a:defRPr/>
            </a:pPr>
            <a:r>
              <a:rPr lang="en-US" smtClean="0"/>
              <a:t>Learning objective number 1 is to </a:t>
            </a:r>
            <a:r>
              <a:rPr lang="en-US" smtClean="0">
                <a:effectLst>
                  <a:outerShdw blurRad="38100" dist="38100" dir="2700000" algn="tl">
                    <a:srgbClr val="C0C0C0"/>
                  </a:outerShdw>
                </a:effectLst>
              </a:rPr>
              <a:t>identify and give examples of each of the three basic manufacturing cost categories.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3"/>
          <p:cNvSpPr>
            <a:spLocks noGrp="1" noChangeArrowheads="1"/>
          </p:cNvSpPr>
          <p:nvPr>
            <p:ph type="dt" sz="quarter" idx="1"/>
          </p:nvPr>
        </p:nvSpPr>
        <p:spPr>
          <a:noFill/>
        </p:spPr>
        <p:txBody>
          <a:bodyPr/>
          <a:lstStyle/>
          <a:p>
            <a:r>
              <a:rPr lang="en-US" smtClean="0"/>
              <a:t>3-</a:t>
            </a:r>
            <a:fld id="{446EF971-645D-400A-8218-AF9B106AF493}" type="slidenum">
              <a:rPr lang="en-US" smtClean="0"/>
              <a:pPr/>
              <a:t>21</a:t>
            </a:fld>
            <a:endParaRPr lang="en-US" smtClean="0"/>
          </a:p>
        </p:txBody>
      </p:sp>
      <p:sp>
        <p:nvSpPr>
          <p:cNvPr id="105475" name="Rectangle 7"/>
          <p:cNvSpPr>
            <a:spLocks noGrp="1" noChangeArrowheads="1"/>
          </p:cNvSpPr>
          <p:nvPr>
            <p:ph type="sldNum" sz="quarter" idx="5"/>
          </p:nvPr>
        </p:nvSpPr>
        <p:spPr>
          <a:noFill/>
        </p:spPr>
        <p:txBody>
          <a:bodyPr/>
          <a:lstStyle/>
          <a:p>
            <a:fld id="{906F4D49-5DFE-4EEC-B83B-286EE36EE1F1}" type="slidenum">
              <a:rPr lang="en-US" smtClean="0"/>
              <a:pPr/>
              <a:t>21</a:t>
            </a:fld>
            <a:endParaRPr lang="en-US" smtClean="0"/>
          </a:p>
        </p:txBody>
      </p:sp>
      <p:sp>
        <p:nvSpPr>
          <p:cNvPr id="105476" name="Rectangle 2"/>
          <p:cNvSpPr>
            <a:spLocks noGrp="1" noRot="1" noChangeAspect="1" noChangeArrowheads="1" noTextEdit="1"/>
          </p:cNvSpPr>
          <p:nvPr>
            <p:ph type="sldImg"/>
          </p:nvPr>
        </p:nvSpPr>
        <p:spPr>
          <a:solidFill>
            <a:srgbClr val="FFFFFF"/>
          </a:solidFill>
          <a:ln/>
        </p:spPr>
      </p:sp>
      <p:sp>
        <p:nvSpPr>
          <p:cNvPr id="105477" name="Rectangle 3"/>
          <p:cNvSpPr>
            <a:spLocks noGrp="1" noChangeArrowheads="1"/>
          </p:cNvSpPr>
          <p:nvPr>
            <p:ph type="body" idx="1"/>
          </p:nvPr>
        </p:nvSpPr>
        <p:spPr>
          <a:xfrm>
            <a:off x="914400" y="4402138"/>
            <a:ext cx="5029200" cy="4168775"/>
          </a:xfrm>
          <a:solidFill>
            <a:srgbClr val="FFFFFF"/>
          </a:solidFill>
          <a:ln>
            <a:solidFill>
              <a:srgbClr val="000000"/>
            </a:solidFill>
          </a:ln>
        </p:spPr>
        <p:txBody>
          <a:bodyPr/>
          <a:lstStyle/>
          <a:p>
            <a:pPr algn="just" eaLnBrk="1" hangingPunct="1"/>
            <a:r>
              <a:rPr lang="en-US" smtClean="0">
                <a:cs typeface="Times New Roman" pitchFamily="18" charset="0"/>
              </a:rPr>
              <a:t>However, when expressed on a per unit basis, a fixed cost is inversely related to activity—the per unit cost decreases when activity rises and increases when activity falls.  For example, the average fixed cost per local call decreases as more local calls are made. </a:t>
            </a:r>
          </a:p>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3"/>
          <p:cNvSpPr>
            <a:spLocks noGrp="1" noChangeArrowheads="1"/>
          </p:cNvSpPr>
          <p:nvPr>
            <p:ph type="dt" sz="quarter" idx="1"/>
          </p:nvPr>
        </p:nvSpPr>
        <p:spPr>
          <a:noFill/>
        </p:spPr>
        <p:txBody>
          <a:bodyPr/>
          <a:lstStyle/>
          <a:p>
            <a:r>
              <a:rPr lang="en-US" smtClean="0"/>
              <a:t>3-</a:t>
            </a:r>
            <a:fld id="{D43C16D0-2E97-4B87-B0E5-F0611819EF84}" type="slidenum">
              <a:rPr lang="en-US" smtClean="0"/>
              <a:pPr/>
              <a:t>22</a:t>
            </a:fld>
            <a:endParaRPr lang="en-US" smtClean="0"/>
          </a:p>
        </p:txBody>
      </p:sp>
      <p:sp>
        <p:nvSpPr>
          <p:cNvPr id="106499" name="Rectangle 7"/>
          <p:cNvSpPr>
            <a:spLocks noGrp="1" noChangeArrowheads="1"/>
          </p:cNvSpPr>
          <p:nvPr>
            <p:ph type="sldNum" sz="quarter" idx="5"/>
          </p:nvPr>
        </p:nvSpPr>
        <p:spPr>
          <a:noFill/>
        </p:spPr>
        <p:txBody>
          <a:bodyPr/>
          <a:lstStyle/>
          <a:p>
            <a:fld id="{E293067D-E314-42AB-AEEC-A95E747F30CC}" type="slidenum">
              <a:rPr lang="en-US" smtClean="0"/>
              <a:pPr/>
              <a:t>22</a:t>
            </a:fld>
            <a:endParaRPr lang="en-US" smtClean="0"/>
          </a:p>
        </p:txBody>
      </p:sp>
      <p:sp>
        <p:nvSpPr>
          <p:cNvPr id="106500" name="Rectangle 2"/>
          <p:cNvSpPr>
            <a:spLocks noGrp="1" noRot="1" noChangeAspect="1" noChangeArrowheads="1" noTextEdit="1"/>
          </p:cNvSpPr>
          <p:nvPr>
            <p:ph type="sldImg"/>
          </p:nvPr>
        </p:nvSpPr>
        <p:spPr>
          <a:solidFill>
            <a:srgbClr val="FFFFFF"/>
          </a:solidFill>
          <a:ln/>
        </p:spPr>
      </p:sp>
      <p:sp>
        <p:nvSpPr>
          <p:cNvPr id="106501" name="Rectangle 3"/>
          <p:cNvSpPr>
            <a:spLocks noGrp="1" noChangeArrowheads="1"/>
          </p:cNvSpPr>
          <p:nvPr>
            <p:ph type="body" idx="1"/>
          </p:nvPr>
        </p:nvSpPr>
        <p:spPr>
          <a:xfrm>
            <a:off x="914400" y="4402138"/>
            <a:ext cx="5029200" cy="4168775"/>
          </a:xfrm>
          <a:solidFill>
            <a:srgbClr val="FFFFFF"/>
          </a:solidFill>
          <a:ln>
            <a:solidFill>
              <a:srgbClr val="000000"/>
            </a:solidFill>
          </a:ln>
        </p:spPr>
        <p:txBody>
          <a:bodyPr/>
          <a:lstStyle/>
          <a:p>
            <a:pPr eaLnBrk="1" hangingPunct="1"/>
            <a:r>
              <a:rPr lang="en-US" smtClean="0">
                <a:cs typeface="Times New Roman" pitchFamily="18" charset="0"/>
              </a:rPr>
              <a:t>It is helpful to think about variable and fixed cost behavior in a two by two matrix, as illustrated here.</a:t>
            </a:r>
            <a:r>
              <a:rPr lang="en-US" smtClean="0"/>
              <a:t>  Take a few minutes and review this summary of cost behavior for variable and fixed costs.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3"/>
          <p:cNvSpPr>
            <a:spLocks noGrp="1" noChangeArrowheads="1"/>
          </p:cNvSpPr>
          <p:nvPr>
            <p:ph type="dt" sz="quarter" idx="1"/>
          </p:nvPr>
        </p:nvSpPr>
        <p:spPr>
          <a:noFill/>
        </p:spPr>
        <p:txBody>
          <a:bodyPr/>
          <a:lstStyle/>
          <a:p>
            <a:r>
              <a:rPr lang="en-US" smtClean="0"/>
              <a:t>3-</a:t>
            </a:r>
            <a:fld id="{A4DA32D6-EF3D-4458-BE4A-6831A698E179}" type="slidenum">
              <a:rPr lang="en-US" smtClean="0"/>
              <a:pPr/>
              <a:t>23</a:t>
            </a:fld>
            <a:endParaRPr lang="en-US" smtClean="0"/>
          </a:p>
        </p:txBody>
      </p:sp>
      <p:sp>
        <p:nvSpPr>
          <p:cNvPr id="107523" name="Rectangle 7"/>
          <p:cNvSpPr>
            <a:spLocks noGrp="1" noChangeArrowheads="1"/>
          </p:cNvSpPr>
          <p:nvPr>
            <p:ph type="sldNum" sz="quarter" idx="5"/>
          </p:nvPr>
        </p:nvSpPr>
        <p:spPr>
          <a:noFill/>
        </p:spPr>
        <p:txBody>
          <a:bodyPr/>
          <a:lstStyle/>
          <a:p>
            <a:fld id="{D95B2565-0713-42BD-8C75-B867F201DB40}" type="slidenum">
              <a:rPr lang="en-US" smtClean="0"/>
              <a:pPr/>
              <a:t>23</a:t>
            </a:fld>
            <a:endParaRPr lang="en-US" smtClean="0"/>
          </a:p>
        </p:txBody>
      </p:sp>
      <p:sp>
        <p:nvSpPr>
          <p:cNvPr id="107524" name="Rectangle 2"/>
          <p:cNvSpPr>
            <a:spLocks noGrp="1" noRot="1" noChangeAspect="1" noChangeArrowheads="1" noTextEdit="1"/>
          </p:cNvSpPr>
          <p:nvPr>
            <p:ph type="sldImg"/>
          </p:nvPr>
        </p:nvSpPr>
        <p:spPr>
          <a:solidFill>
            <a:srgbClr val="FFFFFF"/>
          </a:solidFill>
          <a:ln/>
        </p:spPr>
      </p:sp>
      <p:sp>
        <p:nvSpPr>
          <p:cNvPr id="107525" name="Rectangle 3"/>
          <p:cNvSpPr>
            <a:spLocks noGrp="1" noChangeArrowheads="1"/>
          </p:cNvSpPr>
          <p:nvPr>
            <p:ph type="body" idx="1"/>
          </p:nvPr>
        </p:nvSpPr>
        <p:spPr>
          <a:xfrm>
            <a:off x="914400" y="4402138"/>
            <a:ext cx="5029200" cy="4168775"/>
          </a:xfrm>
          <a:solidFill>
            <a:srgbClr val="FFFFFF"/>
          </a:solidFill>
          <a:ln>
            <a:solidFill>
              <a:srgbClr val="000000"/>
            </a:solidFill>
          </a:ln>
        </p:spPr>
        <p:txBody>
          <a:bodyPr/>
          <a:lstStyle/>
          <a:p>
            <a:pPr eaLnBrk="1" hangingPunct="1"/>
            <a:r>
              <a:rPr lang="en-US" sz="1000" smtClean="0"/>
              <a:t>Which of the following costs would be variable with respect to the number of cones sold at a Baskins and Robbins shop? (There may be more than one correct answer.)</a:t>
            </a:r>
          </a:p>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3"/>
          <p:cNvSpPr>
            <a:spLocks noGrp="1" noChangeArrowheads="1"/>
          </p:cNvSpPr>
          <p:nvPr>
            <p:ph type="dt" sz="quarter" idx="1"/>
          </p:nvPr>
        </p:nvSpPr>
        <p:spPr>
          <a:noFill/>
        </p:spPr>
        <p:txBody>
          <a:bodyPr/>
          <a:lstStyle/>
          <a:p>
            <a:r>
              <a:rPr lang="en-US" smtClean="0"/>
              <a:t>3-</a:t>
            </a:r>
            <a:fld id="{DA6371AE-559A-47D7-967B-77A7F5080654}" type="slidenum">
              <a:rPr lang="en-US" smtClean="0"/>
              <a:pPr/>
              <a:t>24</a:t>
            </a:fld>
            <a:endParaRPr lang="en-US" smtClean="0"/>
          </a:p>
        </p:txBody>
      </p:sp>
      <p:sp>
        <p:nvSpPr>
          <p:cNvPr id="108547" name="Rectangle 7"/>
          <p:cNvSpPr>
            <a:spLocks noGrp="1" noChangeArrowheads="1"/>
          </p:cNvSpPr>
          <p:nvPr>
            <p:ph type="sldNum" sz="quarter" idx="5"/>
          </p:nvPr>
        </p:nvSpPr>
        <p:spPr>
          <a:noFill/>
        </p:spPr>
        <p:txBody>
          <a:bodyPr/>
          <a:lstStyle/>
          <a:p>
            <a:fld id="{8987A896-F6C5-4578-8705-0EE72AB51EC1}" type="slidenum">
              <a:rPr lang="en-US" smtClean="0"/>
              <a:pPr/>
              <a:t>24</a:t>
            </a:fld>
            <a:endParaRPr lang="en-US" smtClean="0"/>
          </a:p>
        </p:txBody>
      </p:sp>
      <p:sp>
        <p:nvSpPr>
          <p:cNvPr id="108548" name="Rectangle 2"/>
          <p:cNvSpPr>
            <a:spLocks noGrp="1" noRot="1" noChangeAspect="1" noChangeArrowheads="1" noTextEdit="1"/>
          </p:cNvSpPr>
          <p:nvPr>
            <p:ph type="sldImg"/>
          </p:nvPr>
        </p:nvSpPr>
        <p:spPr>
          <a:solidFill>
            <a:srgbClr val="FFFFFF"/>
          </a:solidFill>
          <a:ln/>
        </p:spPr>
      </p:sp>
      <p:sp>
        <p:nvSpPr>
          <p:cNvPr id="108549" name="Rectangle 3"/>
          <p:cNvSpPr>
            <a:spLocks noGrp="1" noChangeArrowheads="1"/>
          </p:cNvSpPr>
          <p:nvPr>
            <p:ph type="body" idx="1"/>
          </p:nvPr>
        </p:nvSpPr>
        <p:spPr>
          <a:xfrm>
            <a:off x="914400" y="4402138"/>
            <a:ext cx="5029200" cy="4168775"/>
          </a:xfrm>
          <a:solidFill>
            <a:srgbClr val="FFFFFF"/>
          </a:solidFill>
          <a:ln>
            <a:solidFill>
              <a:srgbClr val="000000"/>
            </a:solidFill>
          </a:ln>
        </p:spPr>
        <p:txBody>
          <a:bodyPr/>
          <a:lstStyle/>
          <a:p>
            <a:pPr eaLnBrk="1" hangingPunct="1"/>
            <a:r>
              <a:rPr lang="en-US" smtClean="0"/>
              <a:t>Right.  The cost of ice cream and the cost of napkins for customers would be variable costs.  As Baskins and Robbins sells more ice cream cones, we would expect the total cost of ice cream and napkins to increase.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1027"/>
          <p:cNvSpPr>
            <a:spLocks noGrp="1" noChangeArrowheads="1"/>
          </p:cNvSpPr>
          <p:nvPr>
            <p:ph type="dt" sz="quarter" idx="1"/>
          </p:nvPr>
        </p:nvSpPr>
        <p:spPr>
          <a:noFill/>
        </p:spPr>
        <p:txBody>
          <a:bodyPr/>
          <a:lstStyle/>
          <a:p>
            <a:r>
              <a:rPr lang="en-US" smtClean="0">
                <a:latin typeface="Times" pitchFamily="34" charset="0"/>
              </a:rPr>
              <a:t>5-</a:t>
            </a:r>
            <a:fld id="{E6EBCBE4-6711-474B-8556-0FEF8714D1EA}" type="slidenum">
              <a:rPr lang="en-US" smtClean="0">
                <a:latin typeface="Times" pitchFamily="34" charset="0"/>
              </a:rPr>
              <a:pPr/>
              <a:t>25</a:t>
            </a:fld>
            <a:endParaRPr lang="en-US" smtClean="0">
              <a:latin typeface="Times" pitchFamily="34" charset="0"/>
            </a:endParaRPr>
          </a:p>
        </p:txBody>
      </p:sp>
      <p:sp>
        <p:nvSpPr>
          <p:cNvPr id="5124" name="Rectangle 1031"/>
          <p:cNvSpPr>
            <a:spLocks noGrp="1" noChangeArrowheads="1"/>
          </p:cNvSpPr>
          <p:nvPr>
            <p:ph type="sldNum" sz="quarter" idx="5"/>
          </p:nvPr>
        </p:nvSpPr>
        <p:spPr>
          <a:noFill/>
        </p:spPr>
        <p:txBody>
          <a:bodyPr/>
          <a:lstStyle/>
          <a:p>
            <a:fld id="{3383E86C-45FC-41BD-925A-A5FF96B8A0D7}" type="slidenum">
              <a:rPr lang="en-US" smtClean="0">
                <a:latin typeface="Times" pitchFamily="34" charset="0"/>
              </a:rPr>
              <a:pPr/>
              <a:t>25</a:t>
            </a:fld>
            <a:endParaRPr lang="en-US" smtClean="0">
              <a:latin typeface="Times" pitchFamily="34" charset="0"/>
            </a:endParaRPr>
          </a:p>
        </p:txBody>
      </p:sp>
      <p:sp>
        <p:nvSpPr>
          <p:cNvPr id="5125" name="Rectangle 2"/>
          <p:cNvSpPr>
            <a:spLocks noGrp="1" noRot="1" noChangeAspect="1" noChangeArrowheads="1" noTextEdit="1"/>
          </p:cNvSpPr>
          <p:nvPr>
            <p:ph type="sldImg"/>
          </p:nvPr>
        </p:nvSpPr>
        <p:spPr>
          <a:ln/>
        </p:spPr>
      </p:sp>
      <p:sp>
        <p:nvSpPr>
          <p:cNvPr id="5126" name="Rectangle 3"/>
          <p:cNvSpPr>
            <a:spLocks noGrp="1" noChangeArrowheads="1"/>
          </p:cNvSpPr>
          <p:nvPr>
            <p:ph type="body" idx="1"/>
          </p:nvPr>
        </p:nvSpPr>
        <p:spPr>
          <a:xfrm>
            <a:off x="914711" y="4402097"/>
            <a:ext cx="5028579" cy="4169491"/>
          </a:xfrm>
          <a:noFill/>
        </p:spPr>
        <p:txBody>
          <a:bodyPr/>
          <a:lstStyle/>
          <a:p>
            <a:pPr eaLnBrk="1" hangingPunct="1"/>
            <a:r>
              <a:rPr lang="en-US" smtClean="0"/>
              <a:t>Part I</a:t>
            </a:r>
          </a:p>
          <a:p>
            <a:pPr eaLnBrk="1" hangingPunct="1"/>
            <a:r>
              <a:rPr lang="en-US" smtClean="0"/>
              <a:t>One type of fixed cost is known as </a:t>
            </a:r>
            <a:r>
              <a:rPr lang="en-US" u="sng" smtClean="0"/>
              <a:t>committed fixed costs</a:t>
            </a:r>
            <a:r>
              <a:rPr lang="en-US" smtClean="0"/>
              <a:t>. These are long-term fixed costs that cannot be significantly reduced in the short term. Some examples include depreciation on manufacturing facilities and real estate taxes on factory property.</a:t>
            </a:r>
          </a:p>
          <a:p>
            <a:pPr eaLnBrk="1" hangingPunct="1"/>
            <a:endParaRPr lang="en-US" smtClean="0"/>
          </a:p>
          <a:p>
            <a:pPr eaLnBrk="1" hangingPunct="1"/>
            <a:r>
              <a:rPr lang="en-US" smtClean="0"/>
              <a:t>Part II</a:t>
            </a:r>
          </a:p>
          <a:p>
            <a:pPr eaLnBrk="1" hangingPunct="1"/>
            <a:r>
              <a:rPr lang="en-US" smtClean="0"/>
              <a:t>Another type of fixed cost is known as </a:t>
            </a:r>
            <a:r>
              <a:rPr lang="en-US" u="sng" smtClean="0"/>
              <a:t>discretionary fixed costs</a:t>
            </a:r>
            <a:r>
              <a:rPr lang="en-US" smtClean="0"/>
              <a:t>. These fixed costs may be altered in the short-term by current management decisions. Some examples of discretionary fixed costs include advertising and research and development costs.</a:t>
            </a:r>
          </a:p>
        </p:txBody>
      </p:sp>
      <p:graphicFrame>
        <p:nvGraphicFramePr>
          <p:cNvPr id="5122" name="Object 4"/>
          <p:cNvGraphicFramePr>
            <a:graphicFrameLocks noChangeAspect="1"/>
          </p:cNvGraphicFramePr>
          <p:nvPr/>
        </p:nvGraphicFramePr>
        <p:xfrm>
          <a:off x="6233699" y="7114243"/>
          <a:ext cx="1562307" cy="492111"/>
        </p:xfrm>
        <a:graphic>
          <a:graphicData uri="http://schemas.openxmlformats.org/presentationml/2006/ole">
            <p:oleObj spid="_x0000_s139266" name="Package" r:id="rId4" imgW="1571760" imgH="485640" progId="Package">
              <p:embed/>
            </p:oleObj>
          </a:graphicData>
        </a:graphic>
      </p:graphicFrame>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1027"/>
          <p:cNvSpPr>
            <a:spLocks noGrp="1" noChangeArrowheads="1"/>
          </p:cNvSpPr>
          <p:nvPr>
            <p:ph type="dt" sz="quarter" idx="1"/>
          </p:nvPr>
        </p:nvSpPr>
        <p:spPr>
          <a:noFill/>
        </p:spPr>
        <p:txBody>
          <a:bodyPr/>
          <a:lstStyle/>
          <a:p>
            <a:r>
              <a:rPr lang="en-US" smtClean="0">
                <a:latin typeface="Times" pitchFamily="34" charset="0"/>
              </a:rPr>
              <a:t>5-</a:t>
            </a:r>
            <a:fld id="{27F34A1B-C16F-4192-856B-A41BB72E8332}" type="slidenum">
              <a:rPr lang="en-US" smtClean="0">
                <a:latin typeface="Times" pitchFamily="34" charset="0"/>
              </a:rPr>
              <a:pPr/>
              <a:t>26</a:t>
            </a:fld>
            <a:endParaRPr lang="en-US" smtClean="0">
              <a:latin typeface="Times" pitchFamily="34" charset="0"/>
            </a:endParaRPr>
          </a:p>
        </p:txBody>
      </p:sp>
      <p:sp>
        <p:nvSpPr>
          <p:cNvPr id="86019" name="Rectangle 1031"/>
          <p:cNvSpPr>
            <a:spLocks noGrp="1" noChangeArrowheads="1"/>
          </p:cNvSpPr>
          <p:nvPr>
            <p:ph type="sldNum" sz="quarter" idx="5"/>
          </p:nvPr>
        </p:nvSpPr>
        <p:spPr>
          <a:noFill/>
        </p:spPr>
        <p:txBody>
          <a:bodyPr/>
          <a:lstStyle/>
          <a:p>
            <a:fld id="{9C1E740D-15E4-453D-8FDE-2FA303D1A410}" type="slidenum">
              <a:rPr lang="en-US" smtClean="0">
                <a:latin typeface="Times" pitchFamily="34" charset="0"/>
              </a:rPr>
              <a:pPr/>
              <a:t>26</a:t>
            </a:fld>
            <a:endParaRPr lang="en-US" smtClean="0">
              <a:latin typeface="Times" pitchFamily="34" charset="0"/>
            </a:endParaRPr>
          </a:p>
        </p:txBody>
      </p:sp>
      <p:sp>
        <p:nvSpPr>
          <p:cNvPr id="86020" name="Rectangle 2"/>
          <p:cNvSpPr>
            <a:spLocks noGrp="1" noRot="1" noChangeAspect="1" noChangeArrowheads="1" noTextEdit="1"/>
          </p:cNvSpPr>
          <p:nvPr>
            <p:ph type="sldImg"/>
          </p:nvPr>
        </p:nvSpPr>
        <p:spPr>
          <a:ln/>
        </p:spPr>
      </p:sp>
      <p:sp>
        <p:nvSpPr>
          <p:cNvPr id="86021" name="Rectangle 3"/>
          <p:cNvSpPr>
            <a:spLocks noGrp="1" noChangeArrowheads="1"/>
          </p:cNvSpPr>
          <p:nvPr>
            <p:ph type="body" idx="1"/>
          </p:nvPr>
        </p:nvSpPr>
        <p:spPr>
          <a:xfrm>
            <a:off x="914711" y="4402097"/>
            <a:ext cx="5028579" cy="4169491"/>
          </a:xfrm>
          <a:noFill/>
        </p:spPr>
        <p:txBody>
          <a:bodyPr/>
          <a:lstStyle/>
          <a:p>
            <a:pPr eaLnBrk="1" hangingPunct="1"/>
            <a:r>
              <a:rPr lang="en-US" smtClean="0"/>
              <a:t>Part I</a:t>
            </a:r>
          </a:p>
          <a:p>
            <a:pPr eaLnBrk="1" hangingPunct="1"/>
            <a:r>
              <a:rPr lang="en-US" smtClean="0"/>
              <a:t>Economists correctly point out that many costs that accountants classify as variable costs actually behave in a curvilinear fashion.</a:t>
            </a:r>
          </a:p>
          <a:p>
            <a:pPr eaLnBrk="1" hangingPunct="1"/>
            <a:endParaRPr lang="en-US" smtClean="0"/>
          </a:p>
          <a:p>
            <a:pPr eaLnBrk="1" hangingPunct="1"/>
            <a:r>
              <a:rPr lang="en-US" smtClean="0"/>
              <a:t>Part II</a:t>
            </a:r>
          </a:p>
          <a:p>
            <a:pPr eaLnBrk="1" hangingPunct="1"/>
            <a:r>
              <a:rPr lang="en-US" smtClean="0"/>
              <a:t>In many important decisions, accountants tend to treat costs as linear in nature.</a:t>
            </a:r>
          </a:p>
          <a:p>
            <a:pPr eaLnBrk="1" hangingPunct="1"/>
            <a:endParaRPr lang="en-US" smtClean="0"/>
          </a:p>
          <a:p>
            <a:pPr eaLnBrk="1" hangingPunct="1"/>
            <a:r>
              <a:rPr lang="en-US" smtClean="0"/>
              <a:t>Part III</a:t>
            </a:r>
          </a:p>
          <a:p>
            <a:pPr eaLnBrk="1" hangingPunct="1"/>
            <a:r>
              <a:rPr lang="en-US" smtClean="0"/>
              <a:t>As long as the company is operating within the </a:t>
            </a:r>
            <a:r>
              <a:rPr lang="en-US" u="sng" smtClean="0"/>
              <a:t>relevant range of activity</a:t>
            </a:r>
            <a:r>
              <a:rPr lang="en-US" smtClean="0"/>
              <a:t>, the accountant’s approximation of the economist’s curvilinear cost function seems to work quite well.</a:t>
            </a:r>
            <a:br>
              <a:rPr lang="en-US" smtClean="0"/>
            </a:br>
            <a:r>
              <a:rPr lang="en-US" smtClean="0"/>
              <a:t/>
            </a:r>
            <a:br>
              <a:rPr lang="en-US" smtClean="0"/>
            </a:br>
            <a:r>
              <a:rPr lang="en-US" smtClean="0"/>
              <a:t>The relevant range is the range of activity within which the assumptions made about cost behavior are valid.</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1027"/>
          <p:cNvSpPr>
            <a:spLocks noGrp="1" noChangeArrowheads="1"/>
          </p:cNvSpPr>
          <p:nvPr>
            <p:ph type="dt" sz="quarter" idx="1"/>
          </p:nvPr>
        </p:nvSpPr>
        <p:spPr>
          <a:noFill/>
        </p:spPr>
        <p:txBody>
          <a:bodyPr/>
          <a:lstStyle/>
          <a:p>
            <a:r>
              <a:rPr lang="en-US" smtClean="0">
                <a:latin typeface="Times" pitchFamily="34" charset="0"/>
              </a:rPr>
              <a:t>5-</a:t>
            </a:r>
            <a:fld id="{4D559925-361A-46BD-987F-238EF32D8BDA}" type="slidenum">
              <a:rPr lang="en-US" smtClean="0">
                <a:latin typeface="Times" pitchFamily="34" charset="0"/>
              </a:rPr>
              <a:pPr/>
              <a:t>27</a:t>
            </a:fld>
            <a:endParaRPr lang="en-US" smtClean="0">
              <a:latin typeface="Times" pitchFamily="34" charset="0"/>
            </a:endParaRPr>
          </a:p>
        </p:txBody>
      </p:sp>
      <p:sp>
        <p:nvSpPr>
          <p:cNvPr id="93187" name="Rectangle 1031"/>
          <p:cNvSpPr>
            <a:spLocks noGrp="1" noChangeArrowheads="1"/>
          </p:cNvSpPr>
          <p:nvPr>
            <p:ph type="sldNum" sz="quarter" idx="5"/>
          </p:nvPr>
        </p:nvSpPr>
        <p:spPr>
          <a:noFill/>
        </p:spPr>
        <p:txBody>
          <a:bodyPr/>
          <a:lstStyle/>
          <a:p>
            <a:fld id="{475F944B-1C6F-4348-AEE2-A0140093014A}" type="slidenum">
              <a:rPr lang="en-US" smtClean="0">
                <a:latin typeface="Times" pitchFamily="34" charset="0"/>
              </a:rPr>
              <a:pPr/>
              <a:t>27</a:t>
            </a:fld>
            <a:endParaRPr lang="en-US" smtClean="0">
              <a:latin typeface="Times" pitchFamily="34" charset="0"/>
            </a:endParaRPr>
          </a:p>
        </p:txBody>
      </p:sp>
      <p:sp>
        <p:nvSpPr>
          <p:cNvPr id="93188" name="Rectangle 4"/>
          <p:cNvSpPr>
            <a:spLocks noGrp="1" noRot="1" noChangeAspect="1" noChangeArrowheads="1" noTextEdit="1"/>
          </p:cNvSpPr>
          <p:nvPr>
            <p:ph type="sldImg"/>
          </p:nvPr>
        </p:nvSpPr>
        <p:spPr>
          <a:ln/>
        </p:spPr>
      </p:sp>
      <p:sp>
        <p:nvSpPr>
          <p:cNvPr id="93189" name="Rectangle 5"/>
          <p:cNvSpPr>
            <a:spLocks noGrp="1" noChangeArrowheads="1"/>
          </p:cNvSpPr>
          <p:nvPr>
            <p:ph type="body" idx="1"/>
          </p:nvPr>
        </p:nvSpPr>
        <p:spPr>
          <a:noFill/>
        </p:spPr>
        <p:txBody>
          <a:bodyPr/>
          <a:lstStyle/>
          <a:p>
            <a:pPr eaLnBrk="1" hangingPunct="1"/>
            <a:r>
              <a:rPr lang="en-US" smtClean="0"/>
              <a:t>Fixed costs only stay constant in total within the relevant range of activity. As we adjust the relevant range of activity upward or downward, we see changes in total fixed costs. These upward or downward adjustments are generally very wide.</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1027"/>
          <p:cNvSpPr>
            <a:spLocks noGrp="1" noChangeArrowheads="1"/>
          </p:cNvSpPr>
          <p:nvPr>
            <p:ph type="dt" sz="quarter" idx="1"/>
          </p:nvPr>
        </p:nvSpPr>
        <p:spPr>
          <a:noFill/>
        </p:spPr>
        <p:txBody>
          <a:bodyPr/>
          <a:lstStyle/>
          <a:p>
            <a:r>
              <a:rPr lang="en-US" smtClean="0">
                <a:latin typeface="Times" pitchFamily="34" charset="0"/>
              </a:rPr>
              <a:t>5-</a:t>
            </a:r>
            <a:fld id="{4E06214F-647A-4283-A007-564E3A0DE52C}" type="slidenum">
              <a:rPr lang="en-US" smtClean="0">
                <a:latin typeface="Times" pitchFamily="34" charset="0"/>
              </a:rPr>
              <a:pPr/>
              <a:t>28</a:t>
            </a:fld>
            <a:endParaRPr lang="en-US" smtClean="0">
              <a:latin typeface="Times" pitchFamily="34" charset="0"/>
            </a:endParaRPr>
          </a:p>
        </p:txBody>
      </p:sp>
      <p:sp>
        <p:nvSpPr>
          <p:cNvPr id="98307" name="Rectangle 1031"/>
          <p:cNvSpPr>
            <a:spLocks noGrp="1" noChangeArrowheads="1"/>
          </p:cNvSpPr>
          <p:nvPr>
            <p:ph type="sldNum" sz="quarter" idx="5"/>
          </p:nvPr>
        </p:nvSpPr>
        <p:spPr>
          <a:noFill/>
        </p:spPr>
        <p:txBody>
          <a:bodyPr/>
          <a:lstStyle/>
          <a:p>
            <a:fld id="{5EF75DAF-B643-431F-9752-9CE75728899D}" type="slidenum">
              <a:rPr lang="en-US" smtClean="0">
                <a:latin typeface="Times" pitchFamily="34" charset="0"/>
              </a:rPr>
              <a:pPr/>
              <a:t>28</a:t>
            </a:fld>
            <a:endParaRPr lang="en-US" smtClean="0">
              <a:latin typeface="Times" pitchFamily="34" charset="0"/>
            </a:endParaRPr>
          </a:p>
        </p:txBody>
      </p:sp>
      <p:sp>
        <p:nvSpPr>
          <p:cNvPr id="98308" name="Rectangle 4"/>
          <p:cNvSpPr>
            <a:spLocks noGrp="1" noRot="1" noChangeAspect="1" noChangeArrowheads="1" noTextEdit="1"/>
          </p:cNvSpPr>
          <p:nvPr>
            <p:ph type="sldImg"/>
          </p:nvPr>
        </p:nvSpPr>
        <p:spPr>
          <a:ln/>
        </p:spPr>
      </p:sp>
      <p:sp>
        <p:nvSpPr>
          <p:cNvPr id="98309" name="Rectangle 5"/>
          <p:cNvSpPr>
            <a:spLocks noGrp="1" noChangeArrowheads="1"/>
          </p:cNvSpPr>
          <p:nvPr>
            <p:ph type="body" idx="1"/>
          </p:nvPr>
        </p:nvSpPr>
        <p:spPr>
          <a:noFill/>
        </p:spPr>
        <p:txBody>
          <a:bodyPr/>
          <a:lstStyle/>
          <a:p>
            <a:pPr eaLnBrk="1" hangingPunct="1"/>
            <a:r>
              <a:rPr lang="en-US" dirty="0" smtClean="0"/>
              <a:t>A mixed cost has both a fixed and variable element.</a:t>
            </a:r>
          </a:p>
          <a:p>
            <a:pPr eaLnBrk="1" hangingPunct="1"/>
            <a:endParaRPr lang="en-US" dirty="0" smtClean="0"/>
          </a:p>
          <a:p>
            <a:pPr eaLnBrk="1" hangingPunct="1"/>
            <a:r>
              <a:rPr lang="en-US" dirty="0" smtClean="0"/>
              <a:t>If you pay your utility bill, you know that a portion of your total bill is fixed. This is the standard monthly utility charge. The variable portion of your utility costs depends upon the number of kilowatt hours you consume. In other words, your total utility bill has both a fixed and variable element.</a:t>
            </a:r>
          </a:p>
          <a:p>
            <a:pPr eaLnBrk="1" hangingPunct="1"/>
            <a:endParaRPr lang="en-US" dirty="0" smtClean="0"/>
          </a:p>
          <a:p>
            <a:pPr eaLnBrk="1" hangingPunct="1"/>
            <a:r>
              <a:rPr lang="en-US" dirty="0" smtClean="0"/>
              <a:t>The graph demonstrates the nature of a normal utility bill.</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1027"/>
          <p:cNvSpPr>
            <a:spLocks noGrp="1" noChangeArrowheads="1"/>
          </p:cNvSpPr>
          <p:nvPr>
            <p:ph type="dt" sz="quarter" idx="1"/>
          </p:nvPr>
        </p:nvSpPr>
        <p:spPr>
          <a:noFill/>
        </p:spPr>
        <p:txBody>
          <a:bodyPr/>
          <a:lstStyle/>
          <a:p>
            <a:r>
              <a:rPr lang="en-US" smtClean="0">
                <a:latin typeface="Times" pitchFamily="34" charset="0"/>
              </a:rPr>
              <a:t>5-</a:t>
            </a:r>
            <a:fld id="{B36BF29E-DE34-4B2C-ACEA-8205103D83C0}" type="slidenum">
              <a:rPr lang="en-US" smtClean="0">
                <a:latin typeface="Times" pitchFamily="34" charset="0"/>
              </a:rPr>
              <a:pPr/>
              <a:t>29</a:t>
            </a:fld>
            <a:endParaRPr lang="en-US" smtClean="0">
              <a:latin typeface="Times" pitchFamily="34" charset="0"/>
            </a:endParaRPr>
          </a:p>
        </p:txBody>
      </p:sp>
      <p:sp>
        <p:nvSpPr>
          <p:cNvPr id="99331" name="Rectangle 1031"/>
          <p:cNvSpPr>
            <a:spLocks noGrp="1" noChangeArrowheads="1"/>
          </p:cNvSpPr>
          <p:nvPr>
            <p:ph type="sldNum" sz="quarter" idx="5"/>
          </p:nvPr>
        </p:nvSpPr>
        <p:spPr>
          <a:noFill/>
        </p:spPr>
        <p:txBody>
          <a:bodyPr/>
          <a:lstStyle/>
          <a:p>
            <a:fld id="{1356BAED-6E3C-460D-A729-F39D3CEEDABE}" type="slidenum">
              <a:rPr lang="en-US" smtClean="0">
                <a:latin typeface="Times" pitchFamily="34" charset="0"/>
              </a:rPr>
              <a:pPr/>
              <a:t>29</a:t>
            </a:fld>
            <a:endParaRPr lang="en-US" smtClean="0">
              <a:latin typeface="Times" pitchFamily="34" charset="0"/>
            </a:endParaRPr>
          </a:p>
        </p:txBody>
      </p:sp>
      <p:sp>
        <p:nvSpPr>
          <p:cNvPr id="99332" name="Rectangle 4"/>
          <p:cNvSpPr>
            <a:spLocks noGrp="1" noRot="1" noChangeAspect="1" noChangeArrowheads="1" noTextEdit="1"/>
          </p:cNvSpPr>
          <p:nvPr>
            <p:ph type="sldImg"/>
          </p:nvPr>
        </p:nvSpPr>
        <p:spPr>
          <a:ln/>
        </p:spPr>
      </p:sp>
      <p:sp>
        <p:nvSpPr>
          <p:cNvPr id="99333" name="Rectangle 5"/>
          <p:cNvSpPr>
            <a:spLocks noGrp="1" noChangeArrowheads="1"/>
          </p:cNvSpPr>
          <p:nvPr>
            <p:ph type="body" idx="1"/>
          </p:nvPr>
        </p:nvSpPr>
        <p:spPr>
          <a:noFill/>
        </p:spPr>
        <p:txBody>
          <a:bodyPr/>
          <a:lstStyle/>
          <a:p>
            <a:pPr eaLnBrk="1" hangingPunct="1"/>
            <a:r>
              <a:rPr lang="en-US" smtClean="0"/>
              <a:t>The mixed cost line can be expressed with the equation </a:t>
            </a:r>
            <a:r>
              <a:rPr lang="en-US" b="1" smtClean="0"/>
              <a:t>Y</a:t>
            </a:r>
            <a:r>
              <a:rPr lang="en-US" smtClean="0"/>
              <a:t> = </a:t>
            </a:r>
            <a:r>
              <a:rPr lang="en-US" b="1" smtClean="0"/>
              <a:t>A</a:t>
            </a:r>
            <a:r>
              <a:rPr lang="en-US" smtClean="0"/>
              <a:t> + </a:t>
            </a:r>
            <a:r>
              <a:rPr lang="en-US" b="1" smtClean="0"/>
              <a:t>B*X</a:t>
            </a:r>
            <a:r>
              <a:rPr lang="en-US" smtClean="0"/>
              <a:t>. This equation should look familiar, from your algebra and statistics classes.</a:t>
            </a:r>
          </a:p>
          <a:p>
            <a:pPr eaLnBrk="1" hangingPunct="1"/>
            <a:endParaRPr lang="en-US" smtClean="0"/>
          </a:p>
          <a:p>
            <a:pPr eaLnBrk="1" hangingPunct="1"/>
            <a:r>
              <a:rPr lang="en-US" smtClean="0"/>
              <a:t>In the equation, </a:t>
            </a:r>
            <a:r>
              <a:rPr lang="en-US" b="1" smtClean="0"/>
              <a:t>Y</a:t>
            </a:r>
            <a:r>
              <a:rPr lang="en-US" smtClean="0"/>
              <a:t> is the total mixed cost; </a:t>
            </a:r>
            <a:r>
              <a:rPr lang="en-US" b="1" smtClean="0"/>
              <a:t>A </a:t>
            </a:r>
            <a:r>
              <a:rPr lang="en-US" smtClean="0"/>
              <a:t>is the total fixed cost (or the vertical intercept of the line); </a:t>
            </a:r>
            <a:r>
              <a:rPr lang="en-US" b="1" smtClean="0"/>
              <a:t>B </a:t>
            </a:r>
            <a:r>
              <a:rPr lang="en-US" smtClean="0"/>
              <a:t>is the variable cost per unit of activity (or the slope of the line), and </a:t>
            </a:r>
            <a:r>
              <a:rPr lang="en-US" b="1" smtClean="0"/>
              <a:t>X</a:t>
            </a:r>
            <a:r>
              <a:rPr lang="en-US" smtClean="0"/>
              <a:t> is the actual level of activity.</a:t>
            </a:r>
          </a:p>
          <a:p>
            <a:pPr eaLnBrk="1" hangingPunct="1"/>
            <a:endParaRPr lang="en-US" smtClean="0"/>
          </a:p>
          <a:p>
            <a:pPr eaLnBrk="1" hangingPunct="1"/>
            <a:r>
              <a:rPr lang="en-US" smtClean="0"/>
              <a:t>In our utility example, </a:t>
            </a:r>
            <a:r>
              <a:rPr lang="en-US" b="1" smtClean="0"/>
              <a:t>Y</a:t>
            </a:r>
            <a:r>
              <a:rPr lang="en-US" smtClean="0"/>
              <a:t> is the total mixed cost; </a:t>
            </a:r>
            <a:r>
              <a:rPr lang="en-US" b="1" smtClean="0"/>
              <a:t>A</a:t>
            </a:r>
            <a:r>
              <a:rPr lang="en-US" smtClean="0"/>
              <a:t> is the total fixed monthly utility charge;</a:t>
            </a:r>
            <a:r>
              <a:rPr lang="en-US" b="1" smtClean="0"/>
              <a:t> B</a:t>
            </a:r>
            <a:r>
              <a:rPr lang="en-US" smtClean="0"/>
              <a:t> is the cost per kilowatt hour consumed, and</a:t>
            </a:r>
            <a:r>
              <a:rPr lang="en-US" b="1" smtClean="0"/>
              <a:t> X</a:t>
            </a:r>
            <a:r>
              <a:rPr lang="en-US" smtClean="0"/>
              <a:t> is the number of kilowatt hours consumed.</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1027"/>
          <p:cNvSpPr>
            <a:spLocks noGrp="1" noChangeArrowheads="1"/>
          </p:cNvSpPr>
          <p:nvPr>
            <p:ph type="dt" sz="quarter" idx="1"/>
          </p:nvPr>
        </p:nvSpPr>
        <p:spPr>
          <a:noFill/>
        </p:spPr>
        <p:txBody>
          <a:bodyPr/>
          <a:lstStyle/>
          <a:p>
            <a:r>
              <a:rPr lang="en-US" smtClean="0">
                <a:latin typeface="Times" pitchFamily="34" charset="0"/>
              </a:rPr>
              <a:t>5-</a:t>
            </a:r>
            <a:fld id="{7266AA11-5A7B-454C-AF65-B55B5F56649F}" type="slidenum">
              <a:rPr lang="en-US" smtClean="0">
                <a:latin typeface="Times" pitchFamily="34" charset="0"/>
              </a:rPr>
              <a:pPr/>
              <a:t>30</a:t>
            </a:fld>
            <a:endParaRPr lang="en-US" smtClean="0">
              <a:latin typeface="Times" pitchFamily="34" charset="0"/>
            </a:endParaRPr>
          </a:p>
        </p:txBody>
      </p:sp>
      <p:sp>
        <p:nvSpPr>
          <p:cNvPr id="100355" name="Rectangle 1031"/>
          <p:cNvSpPr>
            <a:spLocks noGrp="1" noChangeArrowheads="1"/>
          </p:cNvSpPr>
          <p:nvPr>
            <p:ph type="sldNum" sz="quarter" idx="5"/>
          </p:nvPr>
        </p:nvSpPr>
        <p:spPr>
          <a:noFill/>
        </p:spPr>
        <p:txBody>
          <a:bodyPr/>
          <a:lstStyle/>
          <a:p>
            <a:fld id="{78E59BEF-8665-4206-AE39-C850F8F1C892}" type="slidenum">
              <a:rPr lang="en-US" smtClean="0">
                <a:latin typeface="Times" pitchFamily="34" charset="0"/>
              </a:rPr>
              <a:pPr/>
              <a:t>30</a:t>
            </a:fld>
            <a:endParaRPr lang="en-US" smtClean="0">
              <a:latin typeface="Times" pitchFamily="34" charset="0"/>
            </a:endParaRPr>
          </a:p>
        </p:txBody>
      </p:sp>
      <p:sp>
        <p:nvSpPr>
          <p:cNvPr id="100356" name="Rectangle 2"/>
          <p:cNvSpPr>
            <a:spLocks noGrp="1" noRot="1" noChangeAspect="1" noChangeArrowheads="1" noTextEdit="1"/>
          </p:cNvSpPr>
          <p:nvPr>
            <p:ph type="sldImg"/>
          </p:nvPr>
        </p:nvSpPr>
        <p:spPr>
          <a:ln/>
        </p:spPr>
      </p:sp>
      <p:sp>
        <p:nvSpPr>
          <p:cNvPr id="100357" name="Rectangle 3"/>
          <p:cNvSpPr>
            <a:spLocks noGrp="1" noChangeArrowheads="1"/>
          </p:cNvSpPr>
          <p:nvPr>
            <p:ph type="body" idx="1"/>
          </p:nvPr>
        </p:nvSpPr>
        <p:spPr>
          <a:noFill/>
        </p:spPr>
        <p:txBody>
          <a:bodyPr/>
          <a:lstStyle/>
          <a:p>
            <a:pPr eaLnBrk="1" hangingPunct="1"/>
            <a:r>
              <a:rPr lang="en-US" smtClean="0"/>
              <a:t>Part I</a:t>
            </a:r>
          </a:p>
          <a:p>
            <a:pPr eaLnBrk="1" hangingPunct="1"/>
            <a:r>
              <a:rPr lang="en-US" smtClean="0"/>
              <a:t>Read through this short question to see if you can calculate the total utility bill for the month.</a:t>
            </a:r>
            <a:br>
              <a:rPr lang="en-US" smtClean="0"/>
            </a:br>
            <a:r>
              <a:rPr lang="en-US" smtClean="0"/>
              <a:t/>
            </a:r>
            <a:br>
              <a:rPr lang="en-US" smtClean="0"/>
            </a:br>
            <a:r>
              <a:rPr lang="en-US" smtClean="0"/>
              <a:t>Part II</a:t>
            </a:r>
          </a:p>
          <a:p>
            <a:pPr eaLnBrk="1" hangingPunct="1"/>
            <a:r>
              <a:rPr lang="en-US" smtClean="0"/>
              <a:t>The total bill is $100. How did you do?</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dt" sz="quarter" idx="1"/>
          </p:nvPr>
        </p:nvSpPr>
        <p:spPr>
          <a:noFill/>
        </p:spPr>
        <p:txBody>
          <a:bodyPr/>
          <a:lstStyle/>
          <a:p>
            <a:r>
              <a:rPr lang="en-US" smtClean="0"/>
              <a:t>3-</a:t>
            </a:r>
            <a:fld id="{39751988-39C8-4876-B015-3C744EA3D773}" type="slidenum">
              <a:rPr lang="en-US" smtClean="0"/>
              <a:pPr/>
              <a:t>4</a:t>
            </a:fld>
            <a:endParaRPr lang="en-US" smtClean="0"/>
          </a:p>
        </p:txBody>
      </p:sp>
      <p:sp>
        <p:nvSpPr>
          <p:cNvPr id="65539" name="Rectangle 7"/>
          <p:cNvSpPr>
            <a:spLocks noGrp="1" noChangeArrowheads="1"/>
          </p:cNvSpPr>
          <p:nvPr>
            <p:ph type="sldNum" sz="quarter" idx="5"/>
          </p:nvPr>
        </p:nvSpPr>
        <p:spPr>
          <a:noFill/>
        </p:spPr>
        <p:txBody>
          <a:bodyPr/>
          <a:lstStyle/>
          <a:p>
            <a:fld id="{F446EB24-2621-439F-BA37-3DF867FCD2B1}" type="slidenum">
              <a:rPr lang="en-US" smtClean="0"/>
              <a:pPr/>
              <a:t>4</a:t>
            </a:fld>
            <a:endParaRPr lang="en-US" smtClean="0"/>
          </a:p>
        </p:txBody>
      </p:sp>
      <p:sp>
        <p:nvSpPr>
          <p:cNvPr id="65540" name="Rectangle 2"/>
          <p:cNvSpPr>
            <a:spLocks noGrp="1" noRot="1" noChangeAspect="1" noChangeArrowheads="1" noTextEdit="1"/>
          </p:cNvSpPr>
          <p:nvPr>
            <p:ph type="sldImg"/>
          </p:nvPr>
        </p:nvSpPr>
        <p:spPr>
          <a:solidFill>
            <a:srgbClr val="FFFFFF"/>
          </a:solidFill>
          <a:ln/>
        </p:spPr>
      </p:sp>
      <p:sp>
        <p:nvSpPr>
          <p:cNvPr id="457731" name="Rectangle 3"/>
          <p:cNvSpPr>
            <a:spLocks noGrp="1" noChangeArrowheads="1"/>
          </p:cNvSpPr>
          <p:nvPr>
            <p:ph type="body" idx="1"/>
          </p:nvPr>
        </p:nvSpPr>
        <p:spPr>
          <a:solidFill>
            <a:srgbClr val="FFFFFF"/>
          </a:solidFill>
          <a:ln>
            <a:solidFill>
              <a:srgbClr val="000000"/>
            </a:solidFill>
          </a:ln>
        </p:spPr>
        <p:txBody>
          <a:bodyPr/>
          <a:lstStyle/>
          <a:p>
            <a:pPr eaLnBrk="1" hangingPunct="1">
              <a:defRPr/>
            </a:pPr>
            <a:r>
              <a:rPr lang="en-US" smtClean="0"/>
              <a:t>Learning objective number 1 is to </a:t>
            </a:r>
            <a:r>
              <a:rPr lang="en-US" smtClean="0">
                <a:effectLst>
                  <a:outerShdw blurRad="38100" dist="38100" dir="2700000" algn="tl">
                    <a:srgbClr val="C0C0C0"/>
                  </a:outerShdw>
                </a:effectLst>
              </a:rPr>
              <a:t>identify and give examples of each of the three basic manufacturing cost categories.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1027"/>
          <p:cNvSpPr>
            <a:spLocks noGrp="1" noChangeArrowheads="1"/>
          </p:cNvSpPr>
          <p:nvPr>
            <p:ph type="dt" sz="quarter" idx="1"/>
          </p:nvPr>
        </p:nvSpPr>
        <p:spPr>
          <a:noFill/>
        </p:spPr>
        <p:txBody>
          <a:bodyPr/>
          <a:lstStyle/>
          <a:p>
            <a:r>
              <a:rPr lang="en-US" smtClean="0">
                <a:latin typeface="Times New Roman" pitchFamily="18" charset="0"/>
              </a:rPr>
              <a:t>5-</a:t>
            </a:r>
            <a:fld id="{577629F5-4632-457C-A923-3FD7528D6C09}" type="slidenum">
              <a:rPr lang="en-US" smtClean="0">
                <a:latin typeface="Times New Roman" pitchFamily="18" charset="0"/>
              </a:rPr>
              <a:pPr/>
              <a:t>31</a:t>
            </a:fld>
            <a:endParaRPr lang="en-US" smtClean="0">
              <a:latin typeface="Times New Roman" pitchFamily="18" charset="0"/>
            </a:endParaRPr>
          </a:p>
        </p:txBody>
      </p:sp>
      <p:sp>
        <p:nvSpPr>
          <p:cNvPr id="134147" name="Rectangle 1031"/>
          <p:cNvSpPr>
            <a:spLocks noGrp="1" noChangeArrowheads="1"/>
          </p:cNvSpPr>
          <p:nvPr>
            <p:ph type="sldNum" sz="quarter" idx="5"/>
          </p:nvPr>
        </p:nvSpPr>
        <p:spPr>
          <a:noFill/>
        </p:spPr>
        <p:txBody>
          <a:bodyPr/>
          <a:lstStyle/>
          <a:p>
            <a:fld id="{E1BEA6D6-9990-4197-99D9-B6712C612CC5}" type="slidenum">
              <a:rPr lang="en-US" smtClean="0">
                <a:latin typeface="Times New Roman" pitchFamily="18" charset="0"/>
              </a:rPr>
              <a:pPr/>
              <a:t>31</a:t>
            </a:fld>
            <a:endParaRPr lang="en-US" smtClean="0">
              <a:latin typeface="Times New Roman" pitchFamily="18" charset="0"/>
            </a:endParaRPr>
          </a:p>
        </p:txBody>
      </p:sp>
      <p:sp>
        <p:nvSpPr>
          <p:cNvPr id="134148" name="Rectangle 2"/>
          <p:cNvSpPr>
            <a:spLocks noGrp="1" noRot="1" noChangeAspect="1" noChangeArrowheads="1" noTextEdit="1"/>
          </p:cNvSpPr>
          <p:nvPr>
            <p:ph type="sldImg"/>
          </p:nvPr>
        </p:nvSpPr>
        <p:spPr>
          <a:ln/>
        </p:spPr>
      </p:sp>
      <p:sp>
        <p:nvSpPr>
          <p:cNvPr id="134149" name="Rectangle 3"/>
          <p:cNvSpPr>
            <a:spLocks noGrp="1" noChangeArrowheads="1"/>
          </p:cNvSpPr>
          <p:nvPr>
            <p:ph type="body" idx="1"/>
          </p:nvPr>
        </p:nvSpPr>
        <p:spPr>
          <a:noFill/>
          <a:ln/>
        </p:spPr>
        <p:txBody>
          <a:bodyPr/>
          <a:lstStyle/>
          <a:p>
            <a:pPr eaLnBrk="1" hangingPunct="1"/>
            <a:r>
              <a:rPr lang="en-US" smtClean="0">
                <a:latin typeface="Times New Roman" pitchFamily="18" charset="0"/>
              </a:rPr>
              <a:t>We can analyze mixed costs by looking at each account and classifying the cost as variable, fixed or mixed based on the cost behavior over time.</a:t>
            </a:r>
          </a:p>
          <a:p>
            <a:pPr eaLnBrk="1" hangingPunct="1"/>
            <a:endParaRPr lang="en-US" smtClean="0">
              <a:latin typeface="Times New Roman" pitchFamily="18" charset="0"/>
            </a:endParaRPr>
          </a:p>
          <a:p>
            <a:pPr eaLnBrk="1" hangingPunct="1"/>
            <a:r>
              <a:rPr lang="en-US" smtClean="0">
                <a:latin typeface="Times New Roman" pitchFamily="18" charset="0"/>
              </a:rPr>
              <a:t>A more sophisticated way to analyze the nature of a cost is to ask our engineers to evaluate each cost in terms of production methods, material requirements, labor usage and overhead.</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1027"/>
          <p:cNvSpPr>
            <a:spLocks noGrp="1" noChangeArrowheads="1"/>
          </p:cNvSpPr>
          <p:nvPr>
            <p:ph type="dt" sz="quarter" idx="1"/>
          </p:nvPr>
        </p:nvSpPr>
        <p:spPr>
          <a:noFill/>
        </p:spPr>
        <p:txBody>
          <a:bodyPr/>
          <a:lstStyle/>
          <a:p>
            <a:r>
              <a:rPr lang="en-US" smtClean="0">
                <a:latin typeface="Times" pitchFamily="34" charset="0"/>
              </a:rPr>
              <a:t>5-</a:t>
            </a:r>
            <a:fld id="{DD5E6C13-7EEE-4487-A465-F175A7947C0D}" type="slidenum">
              <a:rPr lang="en-US" smtClean="0">
                <a:latin typeface="Times" pitchFamily="34" charset="0"/>
              </a:rPr>
              <a:pPr/>
              <a:t>32</a:t>
            </a:fld>
            <a:endParaRPr lang="en-US" smtClean="0">
              <a:latin typeface="Times" pitchFamily="34" charset="0"/>
            </a:endParaRPr>
          </a:p>
        </p:txBody>
      </p:sp>
      <p:sp>
        <p:nvSpPr>
          <p:cNvPr id="101379" name="Rectangle 1031"/>
          <p:cNvSpPr>
            <a:spLocks noGrp="1" noChangeArrowheads="1"/>
          </p:cNvSpPr>
          <p:nvPr>
            <p:ph type="sldNum" sz="quarter" idx="5"/>
          </p:nvPr>
        </p:nvSpPr>
        <p:spPr>
          <a:noFill/>
        </p:spPr>
        <p:txBody>
          <a:bodyPr/>
          <a:lstStyle/>
          <a:p>
            <a:fld id="{6849BADA-1A8B-4F25-8BD0-FB495C883085}" type="slidenum">
              <a:rPr lang="en-US" smtClean="0">
                <a:latin typeface="Times" pitchFamily="34" charset="0"/>
              </a:rPr>
              <a:pPr/>
              <a:t>32</a:t>
            </a:fld>
            <a:endParaRPr lang="en-US" smtClean="0">
              <a:latin typeface="Times" pitchFamily="34" charset="0"/>
            </a:endParaRPr>
          </a:p>
        </p:txBody>
      </p:sp>
      <p:sp>
        <p:nvSpPr>
          <p:cNvPr id="101380" name="Rectangle 2"/>
          <p:cNvSpPr>
            <a:spLocks noGrp="1" noRot="1" noChangeAspect="1" noChangeArrowheads="1" noTextEdit="1"/>
          </p:cNvSpPr>
          <p:nvPr>
            <p:ph type="sldImg"/>
          </p:nvPr>
        </p:nvSpPr>
        <p:spPr>
          <a:ln/>
        </p:spPr>
      </p:sp>
      <p:sp>
        <p:nvSpPr>
          <p:cNvPr id="101381" name="Rectangle 3"/>
          <p:cNvSpPr>
            <a:spLocks noGrp="1" noChangeArrowheads="1"/>
          </p:cNvSpPr>
          <p:nvPr>
            <p:ph type="body" idx="1"/>
          </p:nvPr>
        </p:nvSpPr>
        <p:spPr>
          <a:noFill/>
        </p:spPr>
        <p:txBody>
          <a:bodyPr/>
          <a:lstStyle/>
          <a:p>
            <a:pPr eaLnBrk="1" hangingPunct="1"/>
            <a:r>
              <a:rPr lang="en-US" smtClean="0"/>
              <a:t>Learning objective number 2 is to use a scattergraph plot to diagnose cost behavior.</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1027"/>
          <p:cNvSpPr>
            <a:spLocks noGrp="1" noChangeArrowheads="1"/>
          </p:cNvSpPr>
          <p:nvPr>
            <p:ph type="dt" sz="quarter" idx="1"/>
          </p:nvPr>
        </p:nvSpPr>
        <p:spPr>
          <a:noFill/>
        </p:spPr>
        <p:txBody>
          <a:bodyPr/>
          <a:lstStyle/>
          <a:p>
            <a:r>
              <a:rPr lang="en-US" smtClean="0">
                <a:latin typeface="Times" pitchFamily="34" charset="0"/>
              </a:rPr>
              <a:t>5-</a:t>
            </a:r>
            <a:fld id="{0FA17774-A1BF-4457-92B3-68879F0E8740}" type="slidenum">
              <a:rPr lang="en-US" smtClean="0">
                <a:latin typeface="Times" pitchFamily="34" charset="0"/>
              </a:rPr>
              <a:pPr/>
              <a:t>33</a:t>
            </a:fld>
            <a:endParaRPr lang="en-US" smtClean="0">
              <a:latin typeface="Times" pitchFamily="34" charset="0"/>
            </a:endParaRPr>
          </a:p>
        </p:txBody>
      </p:sp>
      <p:sp>
        <p:nvSpPr>
          <p:cNvPr id="102403" name="Rectangle 1031"/>
          <p:cNvSpPr>
            <a:spLocks noGrp="1" noChangeArrowheads="1"/>
          </p:cNvSpPr>
          <p:nvPr>
            <p:ph type="sldNum" sz="quarter" idx="5"/>
          </p:nvPr>
        </p:nvSpPr>
        <p:spPr>
          <a:noFill/>
        </p:spPr>
        <p:txBody>
          <a:bodyPr/>
          <a:lstStyle/>
          <a:p>
            <a:fld id="{1A48A8F5-3187-44FC-87A5-6E2CB3BDFE7A}" type="slidenum">
              <a:rPr lang="en-US" smtClean="0">
                <a:latin typeface="Times" pitchFamily="34" charset="0"/>
              </a:rPr>
              <a:pPr/>
              <a:t>33</a:t>
            </a:fld>
            <a:endParaRPr lang="en-US" smtClean="0">
              <a:latin typeface="Times" pitchFamily="34" charset="0"/>
            </a:endParaRPr>
          </a:p>
        </p:txBody>
      </p:sp>
      <p:sp>
        <p:nvSpPr>
          <p:cNvPr id="102404" name="Rectangle 2"/>
          <p:cNvSpPr>
            <a:spLocks noGrp="1" noRot="1" noChangeAspect="1" noChangeArrowheads="1" noTextEdit="1"/>
          </p:cNvSpPr>
          <p:nvPr>
            <p:ph type="sldImg"/>
          </p:nvPr>
        </p:nvSpPr>
        <p:spPr>
          <a:ln/>
        </p:spPr>
      </p:sp>
      <p:sp>
        <p:nvSpPr>
          <p:cNvPr id="102405" name="Rectangle 3"/>
          <p:cNvSpPr>
            <a:spLocks noGrp="1" noChangeArrowheads="1"/>
          </p:cNvSpPr>
          <p:nvPr>
            <p:ph type="body" idx="1"/>
          </p:nvPr>
        </p:nvSpPr>
        <p:spPr>
          <a:xfrm>
            <a:off x="914711" y="4402097"/>
            <a:ext cx="5028579" cy="4169491"/>
          </a:xfrm>
          <a:noFill/>
        </p:spPr>
        <p:txBody>
          <a:bodyPr/>
          <a:lstStyle/>
          <a:p>
            <a:pPr eaLnBrk="1" hangingPunct="1"/>
            <a:r>
              <a:rPr lang="en-US" smtClean="0"/>
              <a:t>A scattergraph plot is a quick and easy way to isolate the fixed and variable components of a mixed cost.</a:t>
            </a:r>
            <a:br>
              <a:rPr lang="en-US" smtClean="0"/>
            </a:br>
            <a:r>
              <a:rPr lang="en-US" smtClean="0"/>
              <a:t/>
            </a:r>
            <a:br>
              <a:rPr lang="en-US" smtClean="0"/>
            </a:br>
            <a:r>
              <a:rPr lang="en-US" smtClean="0"/>
              <a:t>The first step is to identify the cost, which is referred to as the </a:t>
            </a:r>
            <a:r>
              <a:rPr lang="en-US" u="sng" smtClean="0"/>
              <a:t>dependent variable</a:t>
            </a:r>
            <a:r>
              <a:rPr lang="en-US" smtClean="0"/>
              <a:t>, and plot it on the </a:t>
            </a:r>
            <a:r>
              <a:rPr lang="en-US" b="1" smtClean="0"/>
              <a:t>Y </a:t>
            </a:r>
            <a:r>
              <a:rPr lang="en-US" smtClean="0"/>
              <a:t>axis. The activity, referred to as the </a:t>
            </a:r>
            <a:r>
              <a:rPr lang="en-US" u="sng" smtClean="0"/>
              <a:t>independent variable</a:t>
            </a:r>
            <a:r>
              <a:rPr lang="en-US" smtClean="0"/>
              <a:t>, is plotted on the </a:t>
            </a:r>
            <a:r>
              <a:rPr lang="en-US" b="1" smtClean="0"/>
              <a:t>X</a:t>
            </a:r>
            <a:r>
              <a:rPr lang="en-US" smtClean="0"/>
              <a:t> axis.</a:t>
            </a:r>
          </a:p>
          <a:p>
            <a:pPr eaLnBrk="1" hangingPunct="1"/>
            <a:endParaRPr lang="en-US" smtClean="0"/>
          </a:p>
          <a:p>
            <a:pPr eaLnBrk="1" hangingPunct="1"/>
            <a:r>
              <a:rPr lang="en-US" smtClean="0"/>
              <a:t>If the plotted dots do not appear to be linear, do not analyze the data any further. If there does appear to be a linear relationship between the level of activity and cost, we will continue our analysis.</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1027"/>
          <p:cNvSpPr>
            <a:spLocks noGrp="1" noChangeArrowheads="1"/>
          </p:cNvSpPr>
          <p:nvPr>
            <p:ph type="dt" sz="quarter" idx="1"/>
          </p:nvPr>
        </p:nvSpPr>
        <p:spPr>
          <a:noFill/>
        </p:spPr>
        <p:txBody>
          <a:bodyPr/>
          <a:lstStyle/>
          <a:p>
            <a:r>
              <a:rPr lang="en-US" smtClean="0">
                <a:latin typeface="Times" pitchFamily="34" charset="0"/>
              </a:rPr>
              <a:t>5-</a:t>
            </a:r>
            <a:fld id="{83739EFC-1984-4E0E-83A8-39D30C0F6049}" type="slidenum">
              <a:rPr lang="en-US" smtClean="0">
                <a:latin typeface="Times" pitchFamily="34" charset="0"/>
              </a:rPr>
              <a:pPr/>
              <a:t>34</a:t>
            </a:fld>
            <a:endParaRPr lang="en-US" smtClean="0">
              <a:latin typeface="Times" pitchFamily="34" charset="0"/>
            </a:endParaRPr>
          </a:p>
        </p:txBody>
      </p:sp>
      <p:sp>
        <p:nvSpPr>
          <p:cNvPr id="103427" name="Rectangle 1031"/>
          <p:cNvSpPr>
            <a:spLocks noGrp="1" noChangeArrowheads="1"/>
          </p:cNvSpPr>
          <p:nvPr>
            <p:ph type="sldNum" sz="quarter" idx="5"/>
          </p:nvPr>
        </p:nvSpPr>
        <p:spPr>
          <a:noFill/>
        </p:spPr>
        <p:txBody>
          <a:bodyPr/>
          <a:lstStyle/>
          <a:p>
            <a:fld id="{9CCFD22F-7881-4CE2-96F9-2FF205E30BAD}" type="slidenum">
              <a:rPr lang="en-US" smtClean="0">
                <a:latin typeface="Times" pitchFamily="34" charset="0"/>
              </a:rPr>
              <a:pPr/>
              <a:t>34</a:t>
            </a:fld>
            <a:endParaRPr lang="en-US" smtClean="0">
              <a:latin typeface="Times" pitchFamily="34" charset="0"/>
            </a:endParaRPr>
          </a:p>
        </p:txBody>
      </p:sp>
      <p:sp>
        <p:nvSpPr>
          <p:cNvPr id="103428" name="Rectangle 2"/>
          <p:cNvSpPr>
            <a:spLocks noGrp="1" noRot="1" noChangeAspect="1" noChangeArrowheads="1" noTextEdit="1"/>
          </p:cNvSpPr>
          <p:nvPr>
            <p:ph type="sldImg"/>
          </p:nvPr>
        </p:nvSpPr>
        <p:spPr>
          <a:ln/>
        </p:spPr>
      </p:sp>
      <p:sp>
        <p:nvSpPr>
          <p:cNvPr id="103429" name="Rectangle 3"/>
          <p:cNvSpPr>
            <a:spLocks noGrp="1" noChangeArrowheads="1"/>
          </p:cNvSpPr>
          <p:nvPr>
            <p:ph type="body" idx="1"/>
          </p:nvPr>
        </p:nvSpPr>
        <p:spPr>
          <a:xfrm>
            <a:off x="914711" y="4402097"/>
            <a:ext cx="5028579" cy="4169491"/>
          </a:xfrm>
          <a:noFill/>
        </p:spPr>
        <p:txBody>
          <a:bodyPr/>
          <a:lstStyle/>
          <a:p>
            <a:pPr eaLnBrk="1" hangingPunct="1"/>
            <a:r>
              <a:rPr lang="en-US" smtClean="0"/>
              <a:t>Next, we draw a straight line where, roughly speaking, an equal number of points reside above and below the line. Make sure that the straight line goes through at least one data point on the scattergraph.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1027"/>
          <p:cNvSpPr>
            <a:spLocks noGrp="1" noChangeArrowheads="1"/>
          </p:cNvSpPr>
          <p:nvPr>
            <p:ph type="dt" sz="quarter" idx="1"/>
          </p:nvPr>
        </p:nvSpPr>
        <p:spPr>
          <a:noFill/>
        </p:spPr>
        <p:txBody>
          <a:bodyPr/>
          <a:lstStyle/>
          <a:p>
            <a:r>
              <a:rPr lang="en-US" smtClean="0">
                <a:latin typeface="Times" pitchFamily="34" charset="0"/>
              </a:rPr>
              <a:t>5-</a:t>
            </a:r>
            <a:fld id="{5998DDE2-592E-4213-8952-75EB985C9ACD}" type="slidenum">
              <a:rPr lang="en-US" smtClean="0">
                <a:latin typeface="Times" pitchFamily="34" charset="0"/>
              </a:rPr>
              <a:pPr/>
              <a:t>35</a:t>
            </a:fld>
            <a:endParaRPr lang="en-US" smtClean="0">
              <a:latin typeface="Times" pitchFamily="34" charset="0"/>
            </a:endParaRPr>
          </a:p>
        </p:txBody>
      </p:sp>
      <p:sp>
        <p:nvSpPr>
          <p:cNvPr id="104451" name="Rectangle 1031"/>
          <p:cNvSpPr>
            <a:spLocks noGrp="1" noChangeArrowheads="1"/>
          </p:cNvSpPr>
          <p:nvPr>
            <p:ph type="sldNum" sz="quarter" idx="5"/>
          </p:nvPr>
        </p:nvSpPr>
        <p:spPr>
          <a:noFill/>
        </p:spPr>
        <p:txBody>
          <a:bodyPr/>
          <a:lstStyle/>
          <a:p>
            <a:fld id="{33421FD2-F79F-4912-805F-5B39CA7BCFB4}" type="slidenum">
              <a:rPr lang="en-US" smtClean="0">
                <a:latin typeface="Times" pitchFamily="34" charset="0"/>
              </a:rPr>
              <a:pPr/>
              <a:t>35</a:t>
            </a:fld>
            <a:endParaRPr lang="en-US" smtClean="0">
              <a:latin typeface="Times" pitchFamily="34" charset="0"/>
            </a:endParaRPr>
          </a:p>
        </p:txBody>
      </p:sp>
      <p:sp>
        <p:nvSpPr>
          <p:cNvPr id="104452" name="Rectangle 1026"/>
          <p:cNvSpPr>
            <a:spLocks noGrp="1" noRot="1" noChangeAspect="1" noChangeArrowheads="1" noTextEdit="1"/>
          </p:cNvSpPr>
          <p:nvPr>
            <p:ph type="sldImg"/>
          </p:nvPr>
        </p:nvSpPr>
        <p:spPr>
          <a:ln/>
        </p:spPr>
      </p:sp>
      <p:sp>
        <p:nvSpPr>
          <p:cNvPr id="104453" name="Rectangle 1027"/>
          <p:cNvSpPr>
            <a:spLocks noGrp="1" noChangeArrowheads="1"/>
          </p:cNvSpPr>
          <p:nvPr>
            <p:ph type="body" idx="1"/>
          </p:nvPr>
        </p:nvSpPr>
        <p:spPr>
          <a:xfrm>
            <a:off x="914711" y="4402097"/>
            <a:ext cx="5028579" cy="4169491"/>
          </a:xfrm>
          <a:noFill/>
        </p:spPr>
        <p:txBody>
          <a:bodyPr/>
          <a:lstStyle/>
          <a:p>
            <a:pPr eaLnBrk="1" hangingPunct="1"/>
            <a:r>
              <a:rPr lang="en-US" smtClean="0"/>
              <a:t>Part I</a:t>
            </a:r>
          </a:p>
          <a:p>
            <a:pPr eaLnBrk="1" hangingPunct="1"/>
            <a:r>
              <a:rPr lang="en-US" smtClean="0"/>
              <a:t>Where the straight line crosses the Y axis determines the estimate of total fixed costs. In this case, the fixed costs are $10,000.</a:t>
            </a:r>
          </a:p>
          <a:p>
            <a:pPr eaLnBrk="1" hangingPunct="1"/>
            <a:endParaRPr lang="en-US" smtClean="0"/>
          </a:p>
          <a:p>
            <a:pPr eaLnBrk="1" hangingPunct="1"/>
            <a:r>
              <a:rPr lang="en-US" smtClean="0"/>
              <a:t>Part II</a:t>
            </a:r>
          </a:p>
          <a:p>
            <a:pPr eaLnBrk="1" hangingPunct="1"/>
            <a:r>
              <a:rPr lang="en-US" smtClean="0"/>
              <a:t>Next, select one data point to estimate the variable cost per patient day. In our example, we used the first data point that was on the straight line. From this point, we estimate the total number of patient days and the total maintenance cost. </a:t>
            </a:r>
            <a:br>
              <a:rPr lang="en-US" smtClean="0"/>
            </a:br>
            <a:r>
              <a:rPr lang="en-US" smtClean="0"/>
              <a:t/>
            </a:r>
            <a:br>
              <a:rPr lang="en-US" smtClean="0"/>
            </a:br>
            <a:r>
              <a:rPr lang="en-US" smtClean="0"/>
              <a:t>Part III</a:t>
            </a:r>
          </a:p>
          <a:p>
            <a:pPr eaLnBrk="1" hangingPunct="1"/>
            <a:r>
              <a:rPr lang="en-US" smtClean="0"/>
              <a:t>Our estimate of the total number of patient days at this data point is 800, and the estimate of the total maintenance cost is $11,000. We will use this information to estimate the variable cost per patient day.</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1027"/>
          <p:cNvSpPr>
            <a:spLocks noGrp="1" noChangeArrowheads="1"/>
          </p:cNvSpPr>
          <p:nvPr>
            <p:ph type="dt" sz="quarter" idx="1"/>
          </p:nvPr>
        </p:nvSpPr>
        <p:spPr>
          <a:noFill/>
        </p:spPr>
        <p:txBody>
          <a:bodyPr/>
          <a:lstStyle/>
          <a:p>
            <a:r>
              <a:rPr lang="en-US" smtClean="0">
                <a:latin typeface="Times" pitchFamily="34" charset="0"/>
              </a:rPr>
              <a:t>5-</a:t>
            </a:r>
            <a:fld id="{90F60A26-837C-463D-96EC-C10B3A45F96F}" type="slidenum">
              <a:rPr lang="en-US" smtClean="0">
                <a:latin typeface="Times" pitchFamily="34" charset="0"/>
              </a:rPr>
              <a:pPr/>
              <a:t>36</a:t>
            </a:fld>
            <a:endParaRPr lang="en-US" smtClean="0">
              <a:latin typeface="Times" pitchFamily="34" charset="0"/>
            </a:endParaRPr>
          </a:p>
        </p:txBody>
      </p:sp>
      <p:sp>
        <p:nvSpPr>
          <p:cNvPr id="105475" name="Rectangle 1031"/>
          <p:cNvSpPr>
            <a:spLocks noGrp="1" noChangeArrowheads="1"/>
          </p:cNvSpPr>
          <p:nvPr>
            <p:ph type="sldNum" sz="quarter" idx="5"/>
          </p:nvPr>
        </p:nvSpPr>
        <p:spPr>
          <a:noFill/>
        </p:spPr>
        <p:txBody>
          <a:bodyPr/>
          <a:lstStyle/>
          <a:p>
            <a:fld id="{1370D5D7-B88A-4333-8435-AAA12110E662}" type="slidenum">
              <a:rPr lang="en-US" smtClean="0">
                <a:latin typeface="Times" pitchFamily="34" charset="0"/>
              </a:rPr>
              <a:pPr/>
              <a:t>36</a:t>
            </a:fld>
            <a:endParaRPr lang="en-US" smtClean="0">
              <a:latin typeface="Times" pitchFamily="34" charset="0"/>
            </a:endParaRPr>
          </a:p>
        </p:txBody>
      </p:sp>
      <p:sp>
        <p:nvSpPr>
          <p:cNvPr id="105476" name="Rectangle 2"/>
          <p:cNvSpPr>
            <a:spLocks noGrp="1" noRot="1" noChangeAspect="1" noChangeArrowheads="1" noTextEdit="1"/>
          </p:cNvSpPr>
          <p:nvPr>
            <p:ph type="sldImg"/>
          </p:nvPr>
        </p:nvSpPr>
        <p:spPr>
          <a:ln/>
        </p:spPr>
      </p:sp>
      <p:sp>
        <p:nvSpPr>
          <p:cNvPr id="105477" name="Rectangle 3"/>
          <p:cNvSpPr>
            <a:spLocks noGrp="1" noChangeArrowheads="1"/>
          </p:cNvSpPr>
          <p:nvPr>
            <p:ph type="body" idx="1"/>
          </p:nvPr>
        </p:nvSpPr>
        <p:spPr>
          <a:xfrm>
            <a:off x="914711" y="4402097"/>
            <a:ext cx="5028579" cy="4169491"/>
          </a:xfrm>
          <a:noFill/>
        </p:spPr>
        <p:txBody>
          <a:bodyPr/>
          <a:lstStyle/>
          <a:p>
            <a:pPr eaLnBrk="1" hangingPunct="1"/>
            <a:r>
              <a:rPr lang="en-US" smtClean="0"/>
              <a:t>Part I</a:t>
            </a:r>
          </a:p>
          <a:p>
            <a:pPr eaLnBrk="1" hangingPunct="1"/>
            <a:r>
              <a:rPr lang="en-US" smtClean="0"/>
              <a:t>The calculations include:</a:t>
            </a:r>
          </a:p>
          <a:p>
            <a:pPr eaLnBrk="1" hangingPunct="1"/>
            <a:endParaRPr lang="en-US" smtClean="0"/>
          </a:p>
          <a:p>
            <a:pPr eaLnBrk="1" hangingPunct="1"/>
            <a:r>
              <a:rPr lang="en-US" smtClean="0"/>
              <a:t>Subtract the fixed cost from the total estimated cost for 800 patient days. We arrive at an estimate of the total variable cost for 800 patients of $1,000.</a:t>
            </a:r>
          </a:p>
          <a:p>
            <a:pPr eaLnBrk="1" hangingPunct="1"/>
            <a:endParaRPr lang="en-US" smtClean="0"/>
          </a:p>
          <a:p>
            <a:pPr eaLnBrk="1" hangingPunct="1"/>
            <a:r>
              <a:rPr lang="en-US" smtClean="0"/>
              <a:t>Part II</a:t>
            </a:r>
          </a:p>
          <a:p>
            <a:pPr eaLnBrk="1" hangingPunct="1"/>
            <a:r>
              <a:rPr lang="en-US" smtClean="0"/>
              <a:t>Divide the total variable cost by the 800 patients, which yields a variable cost per patient day of $1.25. We can use this information to complete our basic cost equation.</a:t>
            </a:r>
          </a:p>
          <a:p>
            <a:pPr eaLnBrk="1" hangingPunct="1"/>
            <a:r>
              <a:rPr lang="en-US" smtClean="0"/>
              <a:t/>
            </a:r>
            <a:br>
              <a:rPr lang="en-US" smtClean="0"/>
            </a:br>
            <a:r>
              <a:rPr lang="en-US" smtClean="0"/>
              <a:t>Part III</a:t>
            </a:r>
          </a:p>
          <a:p>
            <a:pPr eaLnBrk="1" hangingPunct="1"/>
            <a:r>
              <a:rPr lang="en-US" smtClean="0"/>
              <a:t>Our maintenance cost equation tells us that the </a:t>
            </a:r>
            <a:r>
              <a:rPr lang="en-US" b="1" smtClean="0"/>
              <a:t>Y</a:t>
            </a:r>
            <a:r>
              <a:rPr lang="en-US" smtClean="0"/>
              <a:t>, the total maintenance cost, is $10,000, the total fixed cost, plus $1.25 times </a:t>
            </a:r>
            <a:r>
              <a:rPr lang="en-US" b="1" smtClean="0"/>
              <a:t>X</a:t>
            </a:r>
            <a:r>
              <a:rPr lang="en-US" smtClean="0"/>
              <a:t>, the number of patient days.</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1027"/>
          <p:cNvSpPr>
            <a:spLocks noGrp="1" noChangeArrowheads="1"/>
          </p:cNvSpPr>
          <p:nvPr>
            <p:ph type="dt" sz="quarter" idx="1"/>
          </p:nvPr>
        </p:nvSpPr>
        <p:spPr>
          <a:noFill/>
        </p:spPr>
        <p:txBody>
          <a:bodyPr/>
          <a:lstStyle/>
          <a:p>
            <a:r>
              <a:rPr lang="en-US" smtClean="0">
                <a:latin typeface="Times" pitchFamily="34" charset="0"/>
              </a:rPr>
              <a:t>5-</a:t>
            </a:r>
            <a:fld id="{7911E059-0444-4ECF-8FA7-065CFAAA573F}" type="slidenum">
              <a:rPr lang="en-US" smtClean="0">
                <a:latin typeface="Times" pitchFamily="34" charset="0"/>
              </a:rPr>
              <a:pPr/>
              <a:t>37</a:t>
            </a:fld>
            <a:endParaRPr lang="en-US" smtClean="0">
              <a:latin typeface="Times" pitchFamily="34" charset="0"/>
            </a:endParaRPr>
          </a:p>
        </p:txBody>
      </p:sp>
      <p:sp>
        <p:nvSpPr>
          <p:cNvPr id="108547" name="Rectangle 1031"/>
          <p:cNvSpPr>
            <a:spLocks noGrp="1" noChangeArrowheads="1"/>
          </p:cNvSpPr>
          <p:nvPr>
            <p:ph type="sldNum" sz="quarter" idx="5"/>
          </p:nvPr>
        </p:nvSpPr>
        <p:spPr>
          <a:noFill/>
        </p:spPr>
        <p:txBody>
          <a:bodyPr/>
          <a:lstStyle/>
          <a:p>
            <a:fld id="{57217F8F-0336-48F3-B989-D59AB5040801}" type="slidenum">
              <a:rPr lang="en-US" smtClean="0">
                <a:latin typeface="Times" pitchFamily="34" charset="0"/>
              </a:rPr>
              <a:pPr/>
              <a:t>37</a:t>
            </a:fld>
            <a:endParaRPr lang="en-US" smtClean="0">
              <a:latin typeface="Times" pitchFamily="34" charset="0"/>
            </a:endParaRPr>
          </a:p>
        </p:txBody>
      </p:sp>
      <p:sp>
        <p:nvSpPr>
          <p:cNvPr id="108548" name="Rectangle 2"/>
          <p:cNvSpPr>
            <a:spLocks noGrp="1" noRot="1" noChangeAspect="1" noChangeArrowheads="1" noTextEdit="1"/>
          </p:cNvSpPr>
          <p:nvPr>
            <p:ph type="sldImg"/>
          </p:nvPr>
        </p:nvSpPr>
        <p:spPr>
          <a:ln/>
        </p:spPr>
      </p:sp>
      <p:sp>
        <p:nvSpPr>
          <p:cNvPr id="108549" name="Rectangle 3"/>
          <p:cNvSpPr>
            <a:spLocks noGrp="1" noChangeArrowheads="1"/>
          </p:cNvSpPr>
          <p:nvPr>
            <p:ph type="body" idx="1"/>
          </p:nvPr>
        </p:nvSpPr>
        <p:spPr>
          <a:xfrm>
            <a:off x="914711" y="4402097"/>
            <a:ext cx="5028579" cy="4169491"/>
          </a:xfrm>
          <a:noFill/>
        </p:spPr>
        <p:txBody>
          <a:bodyPr/>
          <a:lstStyle/>
          <a:p>
            <a:pPr eaLnBrk="1" hangingPunct="1"/>
            <a:r>
              <a:rPr lang="en-US" smtClean="0"/>
              <a:t>Part II</a:t>
            </a:r>
          </a:p>
          <a:p>
            <a:pPr eaLnBrk="1" hangingPunct="1"/>
            <a:r>
              <a:rPr lang="en-US" smtClean="0"/>
              <a:t>The first step in the process is to identify the high level of activity and its related total cost and the low level of activity with its related total cost. You can see that the high level of activity is 800 hours with a cost of $9,800 dollars. The low level of activity is 500 hours with a related total cost of $7,400.</a:t>
            </a:r>
          </a:p>
          <a:p>
            <a:pPr eaLnBrk="1" hangingPunct="1"/>
            <a:endParaRPr lang="en-US" smtClean="0"/>
          </a:p>
          <a:p>
            <a:pPr eaLnBrk="1" hangingPunct="1"/>
            <a:r>
              <a:rPr lang="en-US" smtClean="0"/>
              <a:t>Part II</a:t>
            </a:r>
          </a:p>
          <a:p>
            <a:pPr eaLnBrk="1" hangingPunct="1"/>
            <a:r>
              <a:rPr lang="en-US" smtClean="0"/>
              <a:t>Now, we subtract the low level of activity from the high level and do the same for the costs we have identified. In our case, the change in level of activity and cost is 300 hours and $2,400, respectively.</a:t>
            </a:r>
          </a:p>
          <a:p>
            <a:pPr eaLnBrk="1" hangingPunct="1"/>
            <a:endParaRPr lang="en-US" smtClean="0"/>
          </a:p>
          <a:p>
            <a:pPr eaLnBrk="1" hangingPunct="1"/>
            <a:r>
              <a:rPr lang="en-US" smtClean="0"/>
              <a:t>The variable cost per unit of activity is determined by dividing the change in total cost by the change in activity. For our maintenance example, we divide $2,400 by 300 and determine that the variable cost per hour of maintenance is $8.00.</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1027"/>
          <p:cNvSpPr>
            <a:spLocks noGrp="1" noChangeArrowheads="1"/>
          </p:cNvSpPr>
          <p:nvPr>
            <p:ph type="dt" sz="quarter" idx="1"/>
          </p:nvPr>
        </p:nvSpPr>
        <p:spPr>
          <a:noFill/>
        </p:spPr>
        <p:txBody>
          <a:bodyPr/>
          <a:lstStyle/>
          <a:p>
            <a:r>
              <a:rPr lang="en-US" smtClean="0">
                <a:latin typeface="Times" pitchFamily="34" charset="0"/>
              </a:rPr>
              <a:t>5-</a:t>
            </a:r>
            <a:fld id="{3D38274A-6CF2-4F3C-BE57-F5443799E494}" type="slidenum">
              <a:rPr lang="en-US" smtClean="0">
                <a:latin typeface="Times" pitchFamily="34" charset="0"/>
              </a:rPr>
              <a:pPr/>
              <a:t>38</a:t>
            </a:fld>
            <a:endParaRPr lang="en-US" smtClean="0">
              <a:latin typeface="Times" pitchFamily="34" charset="0"/>
            </a:endParaRPr>
          </a:p>
        </p:txBody>
      </p:sp>
      <p:sp>
        <p:nvSpPr>
          <p:cNvPr id="109571" name="Rectangle 1031"/>
          <p:cNvSpPr>
            <a:spLocks noGrp="1" noChangeArrowheads="1"/>
          </p:cNvSpPr>
          <p:nvPr>
            <p:ph type="sldNum" sz="quarter" idx="5"/>
          </p:nvPr>
        </p:nvSpPr>
        <p:spPr>
          <a:noFill/>
        </p:spPr>
        <p:txBody>
          <a:bodyPr/>
          <a:lstStyle/>
          <a:p>
            <a:fld id="{1B847D15-EA2D-4C0E-8297-0F799DDCDA7F}" type="slidenum">
              <a:rPr lang="en-US" smtClean="0">
                <a:latin typeface="Times" pitchFamily="34" charset="0"/>
              </a:rPr>
              <a:pPr/>
              <a:t>38</a:t>
            </a:fld>
            <a:endParaRPr lang="en-US" smtClean="0">
              <a:latin typeface="Times" pitchFamily="34" charset="0"/>
            </a:endParaRPr>
          </a:p>
        </p:txBody>
      </p:sp>
      <p:sp>
        <p:nvSpPr>
          <p:cNvPr id="109572" name="Rectangle 2"/>
          <p:cNvSpPr>
            <a:spLocks noGrp="1" noRot="1" noChangeAspect="1" noChangeArrowheads="1" noTextEdit="1"/>
          </p:cNvSpPr>
          <p:nvPr>
            <p:ph type="sldImg"/>
          </p:nvPr>
        </p:nvSpPr>
        <p:spPr>
          <a:ln/>
        </p:spPr>
      </p:sp>
      <p:sp>
        <p:nvSpPr>
          <p:cNvPr id="109573" name="Rectangle 3"/>
          <p:cNvSpPr>
            <a:spLocks noGrp="1" noChangeArrowheads="1"/>
          </p:cNvSpPr>
          <p:nvPr>
            <p:ph type="body" idx="1"/>
          </p:nvPr>
        </p:nvSpPr>
        <p:spPr>
          <a:xfrm>
            <a:off x="914711" y="4402097"/>
            <a:ext cx="5028579" cy="4169491"/>
          </a:xfrm>
          <a:noFill/>
        </p:spPr>
        <p:txBody>
          <a:bodyPr/>
          <a:lstStyle/>
          <a:p>
            <a:pPr eaLnBrk="1" hangingPunct="1"/>
            <a:r>
              <a:rPr lang="en-US" smtClean="0"/>
              <a:t>Part I</a:t>
            </a:r>
          </a:p>
          <a:p>
            <a:pPr eaLnBrk="1" hangingPunct="1"/>
            <a:r>
              <a:rPr lang="en-US" smtClean="0"/>
              <a:t>Here is the equation we will use to calculate total fixed cost.</a:t>
            </a:r>
          </a:p>
          <a:p>
            <a:pPr eaLnBrk="1" hangingPunct="1"/>
            <a:endParaRPr lang="en-US" smtClean="0"/>
          </a:p>
          <a:p>
            <a:pPr eaLnBrk="1" hangingPunct="1"/>
            <a:r>
              <a:rPr lang="en-US" smtClean="0"/>
              <a:t>Part II</a:t>
            </a:r>
          </a:p>
          <a:p>
            <a:pPr eaLnBrk="1" hangingPunct="1"/>
            <a:r>
              <a:rPr lang="en-US" smtClean="0"/>
              <a:t>We can substitute known data to estimated total fixed cost. We know that at 800 hours of maintenance, total cost is $9,800. We just calculated the variable cost per unit of activity at $8. So we will multiply the 800 hours of activity times the $8 variable rate per unit.</a:t>
            </a:r>
          </a:p>
          <a:p>
            <a:pPr eaLnBrk="1" hangingPunct="1"/>
            <a:endParaRPr lang="en-US" smtClean="0"/>
          </a:p>
          <a:p>
            <a:pPr eaLnBrk="1" hangingPunct="1"/>
            <a:r>
              <a:rPr lang="en-US" smtClean="0"/>
              <a:t>Part III</a:t>
            </a:r>
          </a:p>
          <a:p>
            <a:pPr eaLnBrk="1" hangingPunct="1"/>
            <a:r>
              <a:rPr lang="en-US" smtClean="0"/>
              <a:t>By solving the equation, we see that total fixed cost is equal to $3,400.  We can now construct an equation to estimate total maintenance cost at any level of activity within the relevant range.</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1027"/>
          <p:cNvSpPr>
            <a:spLocks noGrp="1" noChangeArrowheads="1"/>
          </p:cNvSpPr>
          <p:nvPr>
            <p:ph type="dt" sz="quarter" idx="1"/>
          </p:nvPr>
        </p:nvSpPr>
        <p:spPr>
          <a:noFill/>
        </p:spPr>
        <p:txBody>
          <a:bodyPr/>
          <a:lstStyle/>
          <a:p>
            <a:r>
              <a:rPr lang="en-US" smtClean="0">
                <a:latin typeface="Times" pitchFamily="34" charset="0"/>
              </a:rPr>
              <a:t>5-</a:t>
            </a:r>
            <a:fld id="{9807775D-CA77-4750-A4BE-9275924A4CB4}" type="slidenum">
              <a:rPr lang="en-US" smtClean="0">
                <a:latin typeface="Times" pitchFamily="34" charset="0"/>
              </a:rPr>
              <a:pPr/>
              <a:t>39</a:t>
            </a:fld>
            <a:endParaRPr lang="en-US" smtClean="0">
              <a:latin typeface="Times" pitchFamily="34" charset="0"/>
            </a:endParaRPr>
          </a:p>
        </p:txBody>
      </p:sp>
      <p:sp>
        <p:nvSpPr>
          <p:cNvPr id="110595" name="Rectangle 1031"/>
          <p:cNvSpPr>
            <a:spLocks noGrp="1" noChangeArrowheads="1"/>
          </p:cNvSpPr>
          <p:nvPr>
            <p:ph type="sldNum" sz="quarter" idx="5"/>
          </p:nvPr>
        </p:nvSpPr>
        <p:spPr>
          <a:noFill/>
        </p:spPr>
        <p:txBody>
          <a:bodyPr/>
          <a:lstStyle/>
          <a:p>
            <a:fld id="{531BF75B-7821-440B-B5F9-E1BA6C1A7492}" type="slidenum">
              <a:rPr lang="en-US" smtClean="0">
                <a:latin typeface="Times" pitchFamily="34" charset="0"/>
              </a:rPr>
              <a:pPr/>
              <a:t>39</a:t>
            </a:fld>
            <a:endParaRPr lang="en-US" smtClean="0">
              <a:latin typeface="Times" pitchFamily="34" charset="0"/>
            </a:endParaRPr>
          </a:p>
        </p:txBody>
      </p:sp>
      <p:sp>
        <p:nvSpPr>
          <p:cNvPr id="110596" name="Rectangle 2"/>
          <p:cNvSpPr>
            <a:spLocks noGrp="1" noRot="1" noChangeAspect="1" noChangeArrowheads="1" noTextEdit="1"/>
          </p:cNvSpPr>
          <p:nvPr>
            <p:ph type="sldImg"/>
          </p:nvPr>
        </p:nvSpPr>
        <p:spPr>
          <a:ln/>
        </p:spPr>
      </p:sp>
      <p:sp>
        <p:nvSpPr>
          <p:cNvPr id="110597" name="Rectangle 3"/>
          <p:cNvSpPr>
            <a:spLocks noGrp="1" noChangeArrowheads="1"/>
          </p:cNvSpPr>
          <p:nvPr>
            <p:ph type="body" idx="1"/>
          </p:nvPr>
        </p:nvSpPr>
        <p:spPr>
          <a:xfrm>
            <a:off x="914711" y="4402097"/>
            <a:ext cx="5028579" cy="4169491"/>
          </a:xfrm>
          <a:noFill/>
        </p:spPr>
        <p:txBody>
          <a:bodyPr/>
          <a:lstStyle/>
          <a:p>
            <a:pPr eaLnBrk="1" hangingPunct="1"/>
            <a:r>
              <a:rPr lang="en-US" smtClean="0"/>
              <a:t>Our basic equation of </a:t>
            </a:r>
            <a:r>
              <a:rPr lang="en-US" b="1" smtClean="0"/>
              <a:t>Y</a:t>
            </a:r>
            <a:r>
              <a:rPr lang="en-US" smtClean="0"/>
              <a:t> is equal to $3,400 (our total fixed cost) plus $8 times the actual level of activity.</a:t>
            </a:r>
          </a:p>
          <a:p>
            <a:pPr eaLnBrk="1" hangingPunct="1"/>
            <a:endParaRPr lang="en-US" smtClean="0"/>
          </a:p>
          <a:p>
            <a:pPr eaLnBrk="1" hangingPunct="1"/>
            <a:r>
              <a:rPr lang="en-US" smtClean="0"/>
              <a:t>You can verify the equation by calculating total maintenance costs at 500 hours, the low level of activity. It will be worth your time to make the calculation.</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1027"/>
          <p:cNvSpPr>
            <a:spLocks noGrp="1" noChangeArrowheads="1"/>
          </p:cNvSpPr>
          <p:nvPr>
            <p:ph type="dt" sz="quarter" idx="1"/>
          </p:nvPr>
        </p:nvSpPr>
        <p:spPr>
          <a:noFill/>
        </p:spPr>
        <p:txBody>
          <a:bodyPr/>
          <a:lstStyle/>
          <a:p>
            <a:r>
              <a:rPr lang="en-US" smtClean="0">
                <a:latin typeface="Times" pitchFamily="34" charset="0"/>
              </a:rPr>
              <a:t>5-</a:t>
            </a:r>
            <a:fld id="{2281A9B5-A665-43F5-8052-6C5FF247C804}" type="slidenum">
              <a:rPr lang="en-US" smtClean="0">
                <a:latin typeface="Times" pitchFamily="34" charset="0"/>
              </a:rPr>
              <a:pPr/>
              <a:t>40</a:t>
            </a:fld>
            <a:endParaRPr lang="en-US" smtClean="0">
              <a:latin typeface="Times" pitchFamily="34" charset="0"/>
            </a:endParaRPr>
          </a:p>
        </p:txBody>
      </p:sp>
      <p:sp>
        <p:nvSpPr>
          <p:cNvPr id="111619" name="Rectangle 1031"/>
          <p:cNvSpPr>
            <a:spLocks noGrp="1" noChangeArrowheads="1"/>
          </p:cNvSpPr>
          <p:nvPr>
            <p:ph type="sldNum" sz="quarter" idx="5"/>
          </p:nvPr>
        </p:nvSpPr>
        <p:spPr>
          <a:noFill/>
        </p:spPr>
        <p:txBody>
          <a:bodyPr/>
          <a:lstStyle/>
          <a:p>
            <a:fld id="{95798597-F2E3-4564-BFBA-2396695D00D6}" type="slidenum">
              <a:rPr lang="en-US" smtClean="0">
                <a:latin typeface="Times" pitchFamily="34" charset="0"/>
              </a:rPr>
              <a:pPr/>
              <a:t>40</a:t>
            </a:fld>
            <a:endParaRPr lang="en-US" smtClean="0">
              <a:latin typeface="Times" pitchFamily="34" charset="0"/>
            </a:endParaRPr>
          </a:p>
        </p:txBody>
      </p:sp>
      <p:sp>
        <p:nvSpPr>
          <p:cNvPr id="111620" name="Rectangle 2"/>
          <p:cNvSpPr>
            <a:spLocks noGrp="1" noRot="1" noChangeAspect="1" noChangeArrowheads="1" noTextEdit="1"/>
          </p:cNvSpPr>
          <p:nvPr>
            <p:ph type="sldImg"/>
          </p:nvPr>
        </p:nvSpPr>
        <p:spPr>
          <a:ln/>
        </p:spPr>
      </p:sp>
      <p:sp>
        <p:nvSpPr>
          <p:cNvPr id="111621" name="Rectangle 3"/>
          <p:cNvSpPr>
            <a:spLocks noGrp="1" noChangeArrowheads="1"/>
          </p:cNvSpPr>
          <p:nvPr>
            <p:ph type="body" idx="1"/>
          </p:nvPr>
        </p:nvSpPr>
        <p:spPr>
          <a:xfrm>
            <a:off x="914711" y="4402097"/>
            <a:ext cx="5028579" cy="4169491"/>
          </a:xfrm>
          <a:noFill/>
        </p:spPr>
        <p:txBody>
          <a:bodyPr/>
          <a:lstStyle/>
          <a:p>
            <a:pPr eaLnBrk="1" hangingPunct="1"/>
            <a:r>
              <a:rPr lang="en-US" smtClean="0"/>
              <a:t>See if you can apply what we have just discussed to determine the variable portion of sales salaries and commissions for this company.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type="dt" sz="quarter" idx="1"/>
          </p:nvPr>
        </p:nvSpPr>
        <p:spPr>
          <a:noFill/>
        </p:spPr>
        <p:txBody>
          <a:bodyPr/>
          <a:lstStyle/>
          <a:p>
            <a:r>
              <a:rPr lang="en-US" smtClean="0"/>
              <a:t>3-</a:t>
            </a:r>
            <a:fld id="{4F41F599-04A9-444B-BAB2-FA95C4C19ACD}" type="slidenum">
              <a:rPr lang="en-US" smtClean="0"/>
              <a:pPr/>
              <a:t>5</a:t>
            </a:fld>
            <a:endParaRPr lang="en-US" smtClean="0"/>
          </a:p>
        </p:txBody>
      </p:sp>
      <p:sp>
        <p:nvSpPr>
          <p:cNvPr id="66563" name="Rectangle 7"/>
          <p:cNvSpPr>
            <a:spLocks noGrp="1" noChangeArrowheads="1"/>
          </p:cNvSpPr>
          <p:nvPr>
            <p:ph type="sldNum" sz="quarter" idx="5"/>
          </p:nvPr>
        </p:nvSpPr>
        <p:spPr>
          <a:noFill/>
        </p:spPr>
        <p:txBody>
          <a:bodyPr/>
          <a:lstStyle/>
          <a:p>
            <a:fld id="{1F115374-7DA0-41C8-AB44-A1E42228B6C9}" type="slidenum">
              <a:rPr lang="en-US" smtClean="0"/>
              <a:pPr/>
              <a:t>5</a:t>
            </a:fld>
            <a:endParaRPr lang="en-US" smtClean="0"/>
          </a:p>
        </p:txBody>
      </p:sp>
      <p:sp>
        <p:nvSpPr>
          <p:cNvPr id="66564" name="Rectangle 2"/>
          <p:cNvSpPr>
            <a:spLocks noGrp="1" noRot="1" noChangeAspect="1" noChangeArrowheads="1" noTextEdit="1"/>
          </p:cNvSpPr>
          <p:nvPr>
            <p:ph type="sldImg"/>
          </p:nvPr>
        </p:nvSpPr>
        <p:spPr>
          <a:solidFill>
            <a:srgbClr val="FFFFFF"/>
          </a:solidFill>
          <a:ln/>
        </p:spPr>
      </p:sp>
      <p:sp>
        <p:nvSpPr>
          <p:cNvPr id="66565" name="Rectangle 3"/>
          <p:cNvSpPr>
            <a:spLocks noGrp="1" noChangeArrowheads="1"/>
          </p:cNvSpPr>
          <p:nvPr>
            <p:ph type="body" idx="1"/>
          </p:nvPr>
        </p:nvSpPr>
        <p:spPr>
          <a:xfrm>
            <a:off x="914400" y="4402138"/>
            <a:ext cx="5029200" cy="4168775"/>
          </a:xfrm>
          <a:solidFill>
            <a:srgbClr val="FFFFFF"/>
          </a:solidFill>
          <a:ln>
            <a:solidFill>
              <a:srgbClr val="000000"/>
            </a:solidFill>
          </a:ln>
        </p:spPr>
        <p:txBody>
          <a:bodyPr/>
          <a:lstStyle/>
          <a:p>
            <a:pPr algn="just" eaLnBrk="1" hangingPunct="1"/>
            <a:r>
              <a:rPr lang="en-US" smtClean="0">
                <a:cs typeface="Times New Roman" pitchFamily="18" charset="0"/>
              </a:rPr>
              <a:t>Manufacturing costs are usually grouped into three main categories: direct materials, direct labor, and manufacturing overhead. These costs are incurred to make a product. </a:t>
            </a:r>
          </a:p>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1027"/>
          <p:cNvSpPr>
            <a:spLocks noGrp="1" noChangeArrowheads="1"/>
          </p:cNvSpPr>
          <p:nvPr>
            <p:ph type="dt" sz="quarter" idx="1"/>
          </p:nvPr>
        </p:nvSpPr>
        <p:spPr>
          <a:noFill/>
        </p:spPr>
        <p:txBody>
          <a:bodyPr/>
          <a:lstStyle/>
          <a:p>
            <a:r>
              <a:rPr lang="en-US" smtClean="0">
                <a:latin typeface="Times" pitchFamily="34" charset="0"/>
              </a:rPr>
              <a:t>5-</a:t>
            </a:r>
            <a:fld id="{2199447B-F44A-42F3-BD9B-B8B4DCC7022F}" type="slidenum">
              <a:rPr lang="en-US" smtClean="0">
                <a:latin typeface="Times" pitchFamily="34" charset="0"/>
              </a:rPr>
              <a:pPr/>
              <a:t>41</a:t>
            </a:fld>
            <a:endParaRPr lang="en-US" smtClean="0">
              <a:latin typeface="Times" pitchFamily="34" charset="0"/>
            </a:endParaRPr>
          </a:p>
        </p:txBody>
      </p:sp>
      <p:sp>
        <p:nvSpPr>
          <p:cNvPr id="112643" name="Rectangle 1031"/>
          <p:cNvSpPr>
            <a:spLocks noGrp="1" noChangeArrowheads="1"/>
          </p:cNvSpPr>
          <p:nvPr>
            <p:ph type="sldNum" sz="quarter" idx="5"/>
          </p:nvPr>
        </p:nvSpPr>
        <p:spPr>
          <a:noFill/>
        </p:spPr>
        <p:txBody>
          <a:bodyPr/>
          <a:lstStyle/>
          <a:p>
            <a:fld id="{E0EF4F8D-207B-4393-A75F-00464A649D34}" type="slidenum">
              <a:rPr lang="en-US" smtClean="0">
                <a:latin typeface="Times" pitchFamily="34" charset="0"/>
              </a:rPr>
              <a:pPr/>
              <a:t>41</a:t>
            </a:fld>
            <a:endParaRPr lang="en-US" smtClean="0">
              <a:latin typeface="Times" pitchFamily="34" charset="0"/>
            </a:endParaRPr>
          </a:p>
        </p:txBody>
      </p:sp>
      <p:sp>
        <p:nvSpPr>
          <p:cNvPr id="112644" name="Rectangle 2"/>
          <p:cNvSpPr>
            <a:spLocks noGrp="1" noRot="1" noChangeAspect="1" noChangeArrowheads="1" noTextEdit="1"/>
          </p:cNvSpPr>
          <p:nvPr>
            <p:ph type="sldImg"/>
          </p:nvPr>
        </p:nvSpPr>
        <p:spPr>
          <a:ln/>
        </p:spPr>
      </p:sp>
      <p:sp>
        <p:nvSpPr>
          <p:cNvPr id="112645" name="Rectangle 3"/>
          <p:cNvSpPr>
            <a:spLocks noGrp="1" noChangeArrowheads="1"/>
          </p:cNvSpPr>
          <p:nvPr>
            <p:ph type="body" idx="1"/>
          </p:nvPr>
        </p:nvSpPr>
        <p:spPr>
          <a:xfrm>
            <a:off x="914711" y="4402097"/>
            <a:ext cx="5028579" cy="4169491"/>
          </a:xfrm>
          <a:noFill/>
        </p:spPr>
        <p:txBody>
          <a:bodyPr/>
          <a:lstStyle/>
          <a:p>
            <a:pPr eaLnBrk="1" hangingPunct="1"/>
            <a:r>
              <a:rPr lang="en-US" smtClean="0"/>
              <a:t>The correct answer is 10 cents per unit.</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1027"/>
          <p:cNvSpPr>
            <a:spLocks noGrp="1" noChangeArrowheads="1"/>
          </p:cNvSpPr>
          <p:nvPr>
            <p:ph type="dt" sz="quarter" idx="1"/>
          </p:nvPr>
        </p:nvSpPr>
        <p:spPr>
          <a:noFill/>
        </p:spPr>
        <p:txBody>
          <a:bodyPr/>
          <a:lstStyle/>
          <a:p>
            <a:r>
              <a:rPr lang="en-US" smtClean="0">
                <a:latin typeface="Times" pitchFamily="34" charset="0"/>
              </a:rPr>
              <a:t>5-</a:t>
            </a:r>
            <a:fld id="{1392B1EE-6B5F-4C62-9C1C-4082D5F0832B}" type="slidenum">
              <a:rPr lang="en-US" smtClean="0">
                <a:latin typeface="Times" pitchFamily="34" charset="0"/>
              </a:rPr>
              <a:pPr/>
              <a:t>42</a:t>
            </a:fld>
            <a:endParaRPr lang="en-US" smtClean="0">
              <a:latin typeface="Times" pitchFamily="34" charset="0"/>
            </a:endParaRPr>
          </a:p>
        </p:txBody>
      </p:sp>
      <p:sp>
        <p:nvSpPr>
          <p:cNvPr id="113667" name="Rectangle 1031"/>
          <p:cNvSpPr>
            <a:spLocks noGrp="1" noChangeArrowheads="1"/>
          </p:cNvSpPr>
          <p:nvPr>
            <p:ph type="sldNum" sz="quarter" idx="5"/>
          </p:nvPr>
        </p:nvSpPr>
        <p:spPr>
          <a:noFill/>
        </p:spPr>
        <p:txBody>
          <a:bodyPr/>
          <a:lstStyle/>
          <a:p>
            <a:fld id="{E0DFBEB6-29B6-45F6-B45A-666E22FEF529}" type="slidenum">
              <a:rPr lang="en-US" smtClean="0">
                <a:latin typeface="Times" pitchFamily="34" charset="0"/>
              </a:rPr>
              <a:pPr/>
              <a:t>42</a:t>
            </a:fld>
            <a:endParaRPr lang="en-US" smtClean="0">
              <a:latin typeface="Times" pitchFamily="34" charset="0"/>
            </a:endParaRPr>
          </a:p>
        </p:txBody>
      </p:sp>
      <p:sp>
        <p:nvSpPr>
          <p:cNvPr id="113668" name="Rectangle 2"/>
          <p:cNvSpPr>
            <a:spLocks noGrp="1" noRot="1" noChangeAspect="1" noChangeArrowheads="1" noTextEdit="1"/>
          </p:cNvSpPr>
          <p:nvPr>
            <p:ph type="sldImg"/>
          </p:nvPr>
        </p:nvSpPr>
        <p:spPr>
          <a:ln/>
        </p:spPr>
      </p:sp>
      <p:sp>
        <p:nvSpPr>
          <p:cNvPr id="113669" name="Rectangle 3"/>
          <p:cNvSpPr>
            <a:spLocks noGrp="1" noChangeArrowheads="1"/>
          </p:cNvSpPr>
          <p:nvPr>
            <p:ph type="body" idx="1"/>
          </p:nvPr>
        </p:nvSpPr>
        <p:spPr>
          <a:xfrm>
            <a:off x="914711" y="4402097"/>
            <a:ext cx="5028579" cy="4169491"/>
          </a:xfrm>
          <a:noFill/>
        </p:spPr>
        <p:txBody>
          <a:bodyPr/>
          <a:lstStyle/>
          <a:p>
            <a:pPr eaLnBrk="1" hangingPunct="1"/>
            <a:r>
              <a:rPr lang="en-US" smtClean="0"/>
              <a:t>Using the same data, calculate the total fixed cost portion of sales salaries and commissions.</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1027"/>
          <p:cNvSpPr>
            <a:spLocks noGrp="1" noChangeArrowheads="1"/>
          </p:cNvSpPr>
          <p:nvPr>
            <p:ph type="dt" sz="quarter" idx="1"/>
          </p:nvPr>
        </p:nvSpPr>
        <p:spPr>
          <a:noFill/>
        </p:spPr>
        <p:txBody>
          <a:bodyPr/>
          <a:lstStyle/>
          <a:p>
            <a:r>
              <a:rPr lang="en-US" smtClean="0">
                <a:latin typeface="Times" pitchFamily="34" charset="0"/>
              </a:rPr>
              <a:t>5-</a:t>
            </a:r>
            <a:fld id="{2253523E-2AFD-4719-8A15-F3E4B3E5BD33}" type="slidenum">
              <a:rPr lang="en-US" smtClean="0">
                <a:latin typeface="Times" pitchFamily="34" charset="0"/>
              </a:rPr>
              <a:pPr/>
              <a:t>43</a:t>
            </a:fld>
            <a:endParaRPr lang="en-US" smtClean="0">
              <a:latin typeface="Times" pitchFamily="34" charset="0"/>
            </a:endParaRPr>
          </a:p>
        </p:txBody>
      </p:sp>
      <p:sp>
        <p:nvSpPr>
          <p:cNvPr id="114691" name="Rectangle 1031"/>
          <p:cNvSpPr>
            <a:spLocks noGrp="1" noChangeArrowheads="1"/>
          </p:cNvSpPr>
          <p:nvPr>
            <p:ph type="sldNum" sz="quarter" idx="5"/>
          </p:nvPr>
        </p:nvSpPr>
        <p:spPr>
          <a:noFill/>
        </p:spPr>
        <p:txBody>
          <a:bodyPr/>
          <a:lstStyle/>
          <a:p>
            <a:fld id="{79EC90C1-9A6F-4AF3-85D8-963A64A17510}" type="slidenum">
              <a:rPr lang="en-US" smtClean="0">
                <a:latin typeface="Times" pitchFamily="34" charset="0"/>
              </a:rPr>
              <a:pPr/>
              <a:t>43</a:t>
            </a:fld>
            <a:endParaRPr lang="en-US" smtClean="0">
              <a:latin typeface="Times" pitchFamily="34" charset="0"/>
            </a:endParaRPr>
          </a:p>
        </p:txBody>
      </p:sp>
      <p:sp>
        <p:nvSpPr>
          <p:cNvPr id="114692" name="Rectangle 2"/>
          <p:cNvSpPr>
            <a:spLocks noGrp="1" noRot="1" noChangeAspect="1" noChangeArrowheads="1" noTextEdit="1"/>
          </p:cNvSpPr>
          <p:nvPr>
            <p:ph type="sldImg"/>
          </p:nvPr>
        </p:nvSpPr>
        <p:spPr>
          <a:ln/>
        </p:spPr>
      </p:sp>
      <p:sp>
        <p:nvSpPr>
          <p:cNvPr id="114693" name="Rectangle 3"/>
          <p:cNvSpPr>
            <a:spLocks noGrp="1" noChangeArrowheads="1"/>
          </p:cNvSpPr>
          <p:nvPr>
            <p:ph type="body" idx="1"/>
          </p:nvPr>
        </p:nvSpPr>
        <p:spPr>
          <a:xfrm>
            <a:off x="914711" y="4402097"/>
            <a:ext cx="5028579" cy="4169491"/>
          </a:xfrm>
          <a:noFill/>
        </p:spPr>
        <p:txBody>
          <a:bodyPr/>
          <a:lstStyle/>
          <a:p>
            <a:pPr eaLnBrk="1" hangingPunct="1"/>
            <a:r>
              <a:rPr lang="en-US" smtClean="0"/>
              <a:t>The calculation of the answer is a bit more complex, but we see that total fixed cost equals $2,000.</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1027"/>
          <p:cNvSpPr>
            <a:spLocks noGrp="1" noChangeArrowheads="1"/>
          </p:cNvSpPr>
          <p:nvPr>
            <p:ph type="dt" sz="quarter" idx="1"/>
          </p:nvPr>
        </p:nvSpPr>
        <p:spPr>
          <a:noFill/>
        </p:spPr>
        <p:txBody>
          <a:bodyPr/>
          <a:lstStyle/>
          <a:p>
            <a:r>
              <a:rPr lang="en-US" smtClean="0">
                <a:latin typeface="Times" pitchFamily="34" charset="0"/>
              </a:rPr>
              <a:t>5-</a:t>
            </a:r>
            <a:fld id="{DF4AC86D-AB3F-40BF-AECB-4781A68ECED5}" type="slidenum">
              <a:rPr lang="en-US" smtClean="0">
                <a:latin typeface="Times" pitchFamily="34" charset="0"/>
              </a:rPr>
              <a:pPr/>
              <a:t>44</a:t>
            </a:fld>
            <a:endParaRPr lang="en-US" smtClean="0">
              <a:latin typeface="Times" pitchFamily="34" charset="0"/>
            </a:endParaRPr>
          </a:p>
        </p:txBody>
      </p:sp>
      <p:sp>
        <p:nvSpPr>
          <p:cNvPr id="115715" name="Rectangle 1031"/>
          <p:cNvSpPr>
            <a:spLocks noGrp="1" noChangeArrowheads="1"/>
          </p:cNvSpPr>
          <p:nvPr>
            <p:ph type="sldNum" sz="quarter" idx="5"/>
          </p:nvPr>
        </p:nvSpPr>
        <p:spPr>
          <a:noFill/>
        </p:spPr>
        <p:txBody>
          <a:bodyPr/>
          <a:lstStyle/>
          <a:p>
            <a:fld id="{29C2B886-901D-46E1-ACCB-3AA05438ADF9}" type="slidenum">
              <a:rPr lang="en-US" smtClean="0">
                <a:latin typeface="Times" pitchFamily="34" charset="0"/>
              </a:rPr>
              <a:pPr/>
              <a:t>44</a:t>
            </a:fld>
            <a:endParaRPr lang="en-US" smtClean="0">
              <a:latin typeface="Times" pitchFamily="34" charset="0"/>
            </a:endParaRPr>
          </a:p>
        </p:txBody>
      </p:sp>
      <p:sp>
        <p:nvSpPr>
          <p:cNvPr id="115716" name="Rectangle 2"/>
          <p:cNvSpPr>
            <a:spLocks noGrp="1" noRot="1" noChangeAspect="1" noChangeArrowheads="1" noTextEdit="1"/>
          </p:cNvSpPr>
          <p:nvPr>
            <p:ph type="sldImg"/>
          </p:nvPr>
        </p:nvSpPr>
        <p:spPr>
          <a:ln/>
        </p:spPr>
      </p:sp>
      <p:sp>
        <p:nvSpPr>
          <p:cNvPr id="115717" name="Rectangle 3"/>
          <p:cNvSpPr>
            <a:spLocks noGrp="1" noChangeArrowheads="1"/>
          </p:cNvSpPr>
          <p:nvPr>
            <p:ph type="body" idx="1"/>
          </p:nvPr>
        </p:nvSpPr>
        <p:spPr>
          <a:noFill/>
        </p:spPr>
        <p:txBody>
          <a:bodyPr/>
          <a:lstStyle/>
          <a:p>
            <a:pPr eaLnBrk="1" hangingPunct="1"/>
            <a:r>
              <a:rPr lang="en-US" smtClean="0"/>
              <a:t>The least-squares regression method is a more sophisticated approach to isolating the fixed and variable portion of a mixed cost. This method uses all of the data points to estimate the fixed and variable cost components of a mixed cost. This method is superior to the scattergraph plot method that relies upon only one data point and the high-low method that uses only two data points to estimate the fixed and variable cost components of a mixed cost. The basic goal of this method is to fit a straight line to the data that minimizes the sum of the squared errors. The regression errors are the vertical deviations from the data points to the regression line.</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1027"/>
          <p:cNvSpPr>
            <a:spLocks noGrp="1" noChangeArrowheads="1"/>
          </p:cNvSpPr>
          <p:nvPr>
            <p:ph type="dt" sz="quarter" idx="1"/>
          </p:nvPr>
        </p:nvSpPr>
        <p:spPr>
          <a:noFill/>
        </p:spPr>
        <p:txBody>
          <a:bodyPr/>
          <a:lstStyle/>
          <a:p>
            <a:r>
              <a:rPr lang="en-US" smtClean="0">
                <a:latin typeface="Times" pitchFamily="34" charset="0"/>
              </a:rPr>
              <a:t>5-</a:t>
            </a:r>
            <a:fld id="{21D80FBD-84C0-4ECA-862B-EA0718E1A3B5}" type="slidenum">
              <a:rPr lang="en-US" smtClean="0">
                <a:latin typeface="Times" pitchFamily="34" charset="0"/>
              </a:rPr>
              <a:pPr/>
              <a:t>45</a:t>
            </a:fld>
            <a:endParaRPr lang="en-US" smtClean="0">
              <a:latin typeface="Times" pitchFamily="34" charset="0"/>
            </a:endParaRPr>
          </a:p>
        </p:txBody>
      </p:sp>
      <p:sp>
        <p:nvSpPr>
          <p:cNvPr id="116739" name="Rectangle 1031"/>
          <p:cNvSpPr>
            <a:spLocks noGrp="1" noChangeArrowheads="1"/>
          </p:cNvSpPr>
          <p:nvPr>
            <p:ph type="sldNum" sz="quarter" idx="5"/>
          </p:nvPr>
        </p:nvSpPr>
        <p:spPr>
          <a:noFill/>
        </p:spPr>
        <p:txBody>
          <a:bodyPr/>
          <a:lstStyle/>
          <a:p>
            <a:fld id="{DD53D578-80C6-4BEB-BB42-0367126967FC}" type="slidenum">
              <a:rPr lang="en-US" smtClean="0">
                <a:latin typeface="Times" pitchFamily="34" charset="0"/>
              </a:rPr>
              <a:pPr/>
              <a:t>45</a:t>
            </a:fld>
            <a:endParaRPr lang="en-US" smtClean="0">
              <a:latin typeface="Times" pitchFamily="34" charset="0"/>
            </a:endParaRPr>
          </a:p>
        </p:txBody>
      </p:sp>
      <p:sp>
        <p:nvSpPr>
          <p:cNvPr id="116740" name="Rectangle 2"/>
          <p:cNvSpPr>
            <a:spLocks noGrp="1" noRot="1" noChangeAspect="1" noChangeArrowheads="1" noTextEdit="1"/>
          </p:cNvSpPr>
          <p:nvPr>
            <p:ph type="sldImg"/>
          </p:nvPr>
        </p:nvSpPr>
        <p:spPr>
          <a:ln/>
        </p:spPr>
      </p:sp>
      <p:sp>
        <p:nvSpPr>
          <p:cNvPr id="116741" name="Rectangle 3"/>
          <p:cNvSpPr>
            <a:spLocks noGrp="1" noChangeArrowheads="1"/>
          </p:cNvSpPr>
          <p:nvPr>
            <p:ph type="body" idx="1"/>
          </p:nvPr>
        </p:nvSpPr>
        <p:spPr>
          <a:xfrm>
            <a:off x="914711" y="4402097"/>
            <a:ext cx="5028579" cy="4169491"/>
          </a:xfrm>
          <a:noFill/>
        </p:spPr>
        <p:txBody>
          <a:bodyPr/>
          <a:lstStyle/>
          <a:p>
            <a:pPr eaLnBrk="1" hangingPunct="1"/>
            <a:r>
              <a:rPr lang="en-US" smtClean="0"/>
              <a:t>The formulas that are used for least-squares regression are complex. Fortunately, computer software can perform the calculations, quickly. The observed values of the </a:t>
            </a:r>
            <a:r>
              <a:rPr lang="en-US" b="1" smtClean="0"/>
              <a:t>X</a:t>
            </a:r>
            <a:r>
              <a:rPr lang="en-US" smtClean="0"/>
              <a:t> and </a:t>
            </a:r>
            <a:r>
              <a:rPr lang="en-US" b="1" smtClean="0"/>
              <a:t>Y</a:t>
            </a:r>
            <a:r>
              <a:rPr lang="en-US" smtClean="0"/>
              <a:t> variables are entered into the computer program and all necessary calculations are made. In the appendix to this chapter, we show you how to use Microsoft Excel to complete a least-squares regression analysis.</a:t>
            </a:r>
          </a:p>
          <a:p>
            <a:pPr eaLnBrk="1" hangingPunct="1"/>
            <a:endParaRPr lang="en-US" smtClean="0"/>
          </a:p>
          <a:p>
            <a:pPr eaLnBrk="1" hangingPunct="1"/>
            <a:r>
              <a:rPr lang="en-US" smtClean="0"/>
              <a:t>Output from the regression analysis can be used to create the equation that enables us to estimate total costs at any activity level. The key statistic to examine when evaluating regression results is called </a:t>
            </a:r>
            <a:r>
              <a:rPr lang="en-US" b="1" smtClean="0"/>
              <a:t>R squared</a:t>
            </a:r>
            <a:r>
              <a:rPr lang="en-US" smtClean="0"/>
              <a:t>, which is a measure of the goodness of fit. </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1027"/>
          <p:cNvSpPr>
            <a:spLocks noGrp="1" noChangeArrowheads="1"/>
          </p:cNvSpPr>
          <p:nvPr>
            <p:ph type="dt" sz="quarter" idx="1"/>
          </p:nvPr>
        </p:nvSpPr>
        <p:spPr>
          <a:noFill/>
        </p:spPr>
        <p:txBody>
          <a:bodyPr/>
          <a:lstStyle/>
          <a:p>
            <a:r>
              <a:rPr lang="en-US" smtClean="0">
                <a:latin typeface="Times" pitchFamily="34" charset="0"/>
              </a:rPr>
              <a:t>5-</a:t>
            </a:r>
            <a:fld id="{D72447E2-102B-422D-83CA-815DCFBCB952}" type="slidenum">
              <a:rPr lang="en-US" smtClean="0">
                <a:latin typeface="Times" pitchFamily="34" charset="0"/>
              </a:rPr>
              <a:pPr/>
              <a:t>46</a:t>
            </a:fld>
            <a:endParaRPr lang="en-US" smtClean="0">
              <a:latin typeface="Times" pitchFamily="34" charset="0"/>
            </a:endParaRPr>
          </a:p>
        </p:txBody>
      </p:sp>
      <p:sp>
        <p:nvSpPr>
          <p:cNvPr id="117763" name="Rectangle 1031"/>
          <p:cNvSpPr>
            <a:spLocks noGrp="1" noChangeArrowheads="1"/>
          </p:cNvSpPr>
          <p:nvPr>
            <p:ph type="sldNum" sz="quarter" idx="5"/>
          </p:nvPr>
        </p:nvSpPr>
        <p:spPr>
          <a:noFill/>
        </p:spPr>
        <p:txBody>
          <a:bodyPr/>
          <a:lstStyle/>
          <a:p>
            <a:fld id="{F50190A6-E86A-44E0-B8EB-3E9D768F73DB}" type="slidenum">
              <a:rPr lang="en-US" smtClean="0">
                <a:latin typeface="Times" pitchFamily="34" charset="0"/>
              </a:rPr>
              <a:pPr/>
              <a:t>46</a:t>
            </a:fld>
            <a:endParaRPr lang="en-US" smtClean="0">
              <a:latin typeface="Times" pitchFamily="34" charset="0"/>
            </a:endParaRPr>
          </a:p>
        </p:txBody>
      </p:sp>
      <p:sp>
        <p:nvSpPr>
          <p:cNvPr id="117764" name="Rectangle 2"/>
          <p:cNvSpPr>
            <a:spLocks noGrp="1" noRot="1" noChangeAspect="1" noChangeArrowheads="1" noTextEdit="1"/>
          </p:cNvSpPr>
          <p:nvPr>
            <p:ph type="sldImg"/>
          </p:nvPr>
        </p:nvSpPr>
        <p:spPr>
          <a:ln/>
        </p:spPr>
      </p:sp>
      <p:sp>
        <p:nvSpPr>
          <p:cNvPr id="117765" name="Rectangle 3"/>
          <p:cNvSpPr>
            <a:spLocks noGrp="1" noChangeArrowheads="1"/>
          </p:cNvSpPr>
          <p:nvPr>
            <p:ph type="body" idx="1"/>
          </p:nvPr>
        </p:nvSpPr>
        <p:spPr>
          <a:xfrm>
            <a:off x="914711" y="4402097"/>
            <a:ext cx="5028579" cy="4169491"/>
          </a:xfrm>
          <a:noFill/>
        </p:spPr>
        <p:txBody>
          <a:bodyPr/>
          <a:lstStyle/>
          <a:p>
            <a:pPr eaLnBrk="1" hangingPunct="1"/>
            <a:r>
              <a:rPr lang="en-US" smtClean="0"/>
              <a:t>The R square value can range from 0% to 100%. The higher the percentage, the better the fit.</a:t>
            </a:r>
          </a:p>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1027"/>
          <p:cNvSpPr>
            <a:spLocks noGrp="1" noChangeArrowheads="1"/>
          </p:cNvSpPr>
          <p:nvPr>
            <p:ph type="dt" sz="quarter" idx="1"/>
          </p:nvPr>
        </p:nvSpPr>
        <p:spPr>
          <a:noFill/>
        </p:spPr>
        <p:txBody>
          <a:bodyPr/>
          <a:lstStyle/>
          <a:p>
            <a:r>
              <a:rPr lang="en-US" smtClean="0">
                <a:latin typeface="Times" pitchFamily="34" charset="0"/>
              </a:rPr>
              <a:t>5-</a:t>
            </a:r>
            <a:fld id="{485AF2F0-C49D-46D4-8BF3-8C2F8D9CA035}" type="slidenum">
              <a:rPr lang="en-US" smtClean="0">
                <a:latin typeface="Times" pitchFamily="34" charset="0"/>
              </a:rPr>
              <a:pPr/>
              <a:t>47</a:t>
            </a:fld>
            <a:endParaRPr lang="en-US" smtClean="0">
              <a:latin typeface="Times" pitchFamily="34" charset="0"/>
            </a:endParaRPr>
          </a:p>
        </p:txBody>
      </p:sp>
      <p:sp>
        <p:nvSpPr>
          <p:cNvPr id="118787" name="Rectangle 1031"/>
          <p:cNvSpPr>
            <a:spLocks noGrp="1" noChangeArrowheads="1"/>
          </p:cNvSpPr>
          <p:nvPr>
            <p:ph type="sldNum" sz="quarter" idx="5"/>
          </p:nvPr>
        </p:nvSpPr>
        <p:spPr>
          <a:noFill/>
        </p:spPr>
        <p:txBody>
          <a:bodyPr/>
          <a:lstStyle/>
          <a:p>
            <a:fld id="{020D88D7-C196-4C00-AC44-2E6EBAE1347C}" type="slidenum">
              <a:rPr lang="en-US" smtClean="0">
                <a:latin typeface="Times" pitchFamily="34" charset="0"/>
              </a:rPr>
              <a:pPr/>
              <a:t>47</a:t>
            </a:fld>
            <a:endParaRPr lang="en-US" smtClean="0">
              <a:latin typeface="Times" pitchFamily="34" charset="0"/>
            </a:endParaRPr>
          </a:p>
        </p:txBody>
      </p:sp>
      <p:sp>
        <p:nvSpPr>
          <p:cNvPr id="118788" name="Rectangle 2"/>
          <p:cNvSpPr>
            <a:spLocks noGrp="1" noRot="1" noChangeAspect="1" noChangeArrowheads="1" noTextEdit="1"/>
          </p:cNvSpPr>
          <p:nvPr>
            <p:ph type="sldImg"/>
          </p:nvPr>
        </p:nvSpPr>
        <p:spPr>
          <a:ln/>
        </p:spPr>
      </p:sp>
      <p:sp>
        <p:nvSpPr>
          <p:cNvPr id="118789" name="Rectangle 3"/>
          <p:cNvSpPr>
            <a:spLocks noGrp="1" noChangeArrowheads="1"/>
          </p:cNvSpPr>
          <p:nvPr>
            <p:ph type="body" idx="1"/>
          </p:nvPr>
        </p:nvSpPr>
        <p:spPr>
          <a:noFill/>
        </p:spPr>
        <p:txBody>
          <a:bodyPr/>
          <a:lstStyle/>
          <a:p>
            <a:pPr eaLnBrk="1" hangingPunct="1"/>
            <a:r>
              <a:rPr lang="en-US" smtClean="0"/>
              <a:t>The three methods we discussed for isolating the fixed and variable portions of a mixed cost yield slightly different results. The most accurate estimate is provided by the least-squared regression method. Less accurate results are usually associated with the scattergraph. The high-low method provides results that fall somewhere in the middle of the other two methods.</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3"/>
          <p:cNvSpPr>
            <a:spLocks noGrp="1" noChangeArrowheads="1"/>
          </p:cNvSpPr>
          <p:nvPr>
            <p:ph type="dt" sz="quarter" idx="1"/>
          </p:nvPr>
        </p:nvSpPr>
        <p:spPr>
          <a:noFill/>
        </p:spPr>
        <p:txBody>
          <a:bodyPr/>
          <a:lstStyle/>
          <a:p>
            <a:r>
              <a:rPr lang="en-US" smtClean="0"/>
              <a:t>3-</a:t>
            </a:r>
            <a:fld id="{3EEBF45A-0990-4F71-9402-EB68322F2A1B}" type="slidenum">
              <a:rPr lang="en-US" smtClean="0"/>
              <a:pPr/>
              <a:t>48</a:t>
            </a:fld>
            <a:endParaRPr lang="en-US" smtClean="0"/>
          </a:p>
        </p:txBody>
      </p:sp>
      <p:sp>
        <p:nvSpPr>
          <p:cNvPr id="111619" name="Rectangle 7"/>
          <p:cNvSpPr>
            <a:spLocks noGrp="1" noChangeArrowheads="1"/>
          </p:cNvSpPr>
          <p:nvPr>
            <p:ph type="sldNum" sz="quarter" idx="5"/>
          </p:nvPr>
        </p:nvSpPr>
        <p:spPr>
          <a:noFill/>
        </p:spPr>
        <p:txBody>
          <a:bodyPr/>
          <a:lstStyle/>
          <a:p>
            <a:fld id="{B06A412E-9003-4FC6-B9B9-0892859BC6B9}" type="slidenum">
              <a:rPr lang="en-US" smtClean="0"/>
              <a:pPr/>
              <a:t>48</a:t>
            </a:fld>
            <a:endParaRPr lang="en-US" smtClean="0"/>
          </a:p>
        </p:txBody>
      </p:sp>
      <p:sp>
        <p:nvSpPr>
          <p:cNvPr id="111620" name="Rectangle 2"/>
          <p:cNvSpPr>
            <a:spLocks noGrp="1" noRot="1" noChangeAspect="1" noChangeArrowheads="1" noTextEdit="1"/>
          </p:cNvSpPr>
          <p:nvPr>
            <p:ph type="sldImg"/>
          </p:nvPr>
        </p:nvSpPr>
        <p:spPr>
          <a:solidFill>
            <a:srgbClr val="FFFFFF"/>
          </a:solidFill>
          <a:ln/>
        </p:spPr>
      </p:sp>
      <p:sp>
        <p:nvSpPr>
          <p:cNvPr id="474115" name="Rectangle 3"/>
          <p:cNvSpPr>
            <a:spLocks noGrp="1" noChangeArrowheads="1"/>
          </p:cNvSpPr>
          <p:nvPr>
            <p:ph type="body" idx="1"/>
          </p:nvPr>
        </p:nvSpPr>
        <p:spPr>
          <a:solidFill>
            <a:srgbClr val="FFFFFF"/>
          </a:solidFill>
          <a:ln>
            <a:solidFill>
              <a:srgbClr val="000000"/>
            </a:solidFill>
          </a:ln>
        </p:spPr>
        <p:txBody>
          <a:bodyPr/>
          <a:lstStyle/>
          <a:p>
            <a:pPr eaLnBrk="1" hangingPunct="1">
              <a:defRPr/>
            </a:pPr>
            <a:r>
              <a:rPr lang="en-US" smtClean="0"/>
              <a:t>Learning objective number 7 is to </a:t>
            </a:r>
            <a:r>
              <a:rPr lang="en-US" smtClean="0">
                <a:effectLst>
                  <a:outerShdw blurRad="38100" dist="38100" dir="2700000" algn="tl">
                    <a:srgbClr val="C0C0C0"/>
                  </a:outerShdw>
                </a:effectLst>
              </a:rPr>
              <a:t>define and give examples of cost classifications used in making decisions: differential costs, opportunity costs, and sunk costs.</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1027"/>
          <p:cNvSpPr>
            <a:spLocks noGrp="1" noChangeArrowheads="1"/>
          </p:cNvSpPr>
          <p:nvPr>
            <p:ph type="dt" sz="quarter" idx="1"/>
          </p:nvPr>
        </p:nvSpPr>
        <p:spPr>
          <a:noFill/>
        </p:spPr>
        <p:txBody>
          <a:bodyPr/>
          <a:lstStyle/>
          <a:p>
            <a:r>
              <a:rPr lang="en-US" smtClean="0">
                <a:latin typeface="Times New Roman" pitchFamily="18" charset="0"/>
              </a:rPr>
              <a:t>5-</a:t>
            </a:r>
            <a:fld id="{9052947E-A951-48F1-A093-834288A78410}" type="slidenum">
              <a:rPr lang="en-US" smtClean="0">
                <a:latin typeface="Times New Roman" pitchFamily="18" charset="0"/>
              </a:rPr>
              <a:pPr/>
              <a:t>49</a:t>
            </a:fld>
            <a:endParaRPr lang="en-US" smtClean="0">
              <a:latin typeface="Times New Roman" pitchFamily="18" charset="0"/>
            </a:endParaRPr>
          </a:p>
        </p:txBody>
      </p:sp>
      <p:sp>
        <p:nvSpPr>
          <p:cNvPr id="150531" name="Rectangle 1031"/>
          <p:cNvSpPr>
            <a:spLocks noGrp="1" noChangeArrowheads="1"/>
          </p:cNvSpPr>
          <p:nvPr>
            <p:ph type="sldNum" sz="quarter" idx="5"/>
          </p:nvPr>
        </p:nvSpPr>
        <p:spPr>
          <a:noFill/>
        </p:spPr>
        <p:txBody>
          <a:bodyPr/>
          <a:lstStyle/>
          <a:p>
            <a:fld id="{4E434130-773E-48CA-A290-EABE64ED51D5}" type="slidenum">
              <a:rPr lang="en-US" smtClean="0">
                <a:latin typeface="Times New Roman" pitchFamily="18" charset="0"/>
              </a:rPr>
              <a:pPr/>
              <a:t>49</a:t>
            </a:fld>
            <a:endParaRPr lang="en-US" smtClean="0">
              <a:latin typeface="Times New Roman" pitchFamily="18" charset="0"/>
            </a:endParaRPr>
          </a:p>
        </p:txBody>
      </p:sp>
      <p:sp>
        <p:nvSpPr>
          <p:cNvPr id="150532" name="Rectangle 4"/>
          <p:cNvSpPr>
            <a:spLocks noGrp="1" noRot="1" noChangeAspect="1" noChangeArrowheads="1" noTextEdit="1"/>
          </p:cNvSpPr>
          <p:nvPr>
            <p:ph type="sldImg"/>
          </p:nvPr>
        </p:nvSpPr>
        <p:spPr>
          <a:ln/>
        </p:spPr>
      </p:sp>
      <p:sp>
        <p:nvSpPr>
          <p:cNvPr id="150533" name="Rectangle 5"/>
          <p:cNvSpPr>
            <a:spLocks noGrp="1" noChangeArrowheads="1"/>
          </p:cNvSpPr>
          <p:nvPr>
            <p:ph type="body" idx="1"/>
          </p:nvPr>
        </p:nvSpPr>
        <p:spPr>
          <a:noFill/>
          <a:ln/>
        </p:spPr>
        <p:txBody>
          <a:bodyPr/>
          <a:lstStyle/>
          <a:p>
            <a:pPr eaLnBrk="1" hangingPunct="1"/>
            <a:r>
              <a:rPr lang="en-US" smtClean="0">
                <a:latin typeface="Times New Roman" pitchFamily="18" charset="0"/>
              </a:rPr>
              <a:t>The contribution approach provides an income statement format geared directly to cost behavior, which has been the focus of discussion in this chapter.</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1027"/>
          <p:cNvSpPr>
            <a:spLocks noGrp="1" noChangeArrowheads="1"/>
          </p:cNvSpPr>
          <p:nvPr>
            <p:ph type="dt" sz="quarter" idx="1"/>
          </p:nvPr>
        </p:nvSpPr>
        <p:spPr>
          <a:noFill/>
        </p:spPr>
        <p:txBody>
          <a:bodyPr/>
          <a:lstStyle/>
          <a:p>
            <a:r>
              <a:rPr lang="en-US" smtClean="0">
                <a:latin typeface="Times New Roman" pitchFamily="18" charset="0"/>
              </a:rPr>
              <a:t>5-</a:t>
            </a:r>
            <a:fld id="{C95AF29A-957D-46FB-8B41-070F1CDCFA70}" type="slidenum">
              <a:rPr lang="en-US" smtClean="0">
                <a:latin typeface="Times New Roman" pitchFamily="18" charset="0"/>
              </a:rPr>
              <a:pPr/>
              <a:t>50</a:t>
            </a:fld>
            <a:endParaRPr lang="en-US" smtClean="0">
              <a:latin typeface="Times New Roman" pitchFamily="18" charset="0"/>
            </a:endParaRPr>
          </a:p>
        </p:txBody>
      </p:sp>
      <p:sp>
        <p:nvSpPr>
          <p:cNvPr id="151555" name="Rectangle 1031"/>
          <p:cNvSpPr>
            <a:spLocks noGrp="1" noChangeArrowheads="1"/>
          </p:cNvSpPr>
          <p:nvPr>
            <p:ph type="sldNum" sz="quarter" idx="5"/>
          </p:nvPr>
        </p:nvSpPr>
        <p:spPr>
          <a:noFill/>
        </p:spPr>
        <p:txBody>
          <a:bodyPr/>
          <a:lstStyle/>
          <a:p>
            <a:fld id="{DC483C4B-2C38-4CB9-8042-4EFD1F4F8BA9}" type="slidenum">
              <a:rPr lang="en-US" smtClean="0">
                <a:latin typeface="Times New Roman" pitchFamily="18" charset="0"/>
              </a:rPr>
              <a:pPr/>
              <a:t>50</a:t>
            </a:fld>
            <a:endParaRPr lang="en-US" smtClean="0">
              <a:latin typeface="Times New Roman" pitchFamily="18" charset="0"/>
            </a:endParaRPr>
          </a:p>
        </p:txBody>
      </p:sp>
      <p:sp>
        <p:nvSpPr>
          <p:cNvPr id="151556" name="Rectangle 4"/>
          <p:cNvSpPr>
            <a:spLocks noGrp="1" noRot="1" noChangeAspect="1" noChangeArrowheads="1" noTextEdit="1"/>
          </p:cNvSpPr>
          <p:nvPr>
            <p:ph type="sldImg"/>
          </p:nvPr>
        </p:nvSpPr>
        <p:spPr>
          <a:ln/>
        </p:spPr>
      </p:sp>
      <p:sp>
        <p:nvSpPr>
          <p:cNvPr id="151557" name="Rectangle 5"/>
          <p:cNvSpPr>
            <a:spLocks noGrp="1" noChangeArrowheads="1"/>
          </p:cNvSpPr>
          <p:nvPr>
            <p:ph type="body" idx="1"/>
          </p:nvPr>
        </p:nvSpPr>
        <p:spPr>
          <a:noFill/>
          <a:ln/>
        </p:spPr>
        <p:txBody>
          <a:bodyPr/>
          <a:lstStyle/>
          <a:p>
            <a:pPr eaLnBrk="1" hangingPunct="1"/>
            <a:r>
              <a:rPr lang="en-US" smtClean="0">
                <a:latin typeface="Times New Roman" pitchFamily="18" charset="0"/>
              </a:rPr>
              <a:t>The contribution approach separates costs into </a:t>
            </a:r>
            <a:r>
              <a:rPr lang="en-US" i="1" smtClean="0">
                <a:latin typeface="Times New Roman" pitchFamily="18" charset="0"/>
              </a:rPr>
              <a:t>fixed and variable</a:t>
            </a:r>
            <a:r>
              <a:rPr lang="en-US" smtClean="0">
                <a:latin typeface="Times New Roman" pitchFamily="18" charset="0"/>
              </a:rPr>
              <a:t>. Sales minus variable costs equals contribution margin. The contribution margin minus fixed costs equals net operating income.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type="dt" sz="quarter" idx="1"/>
          </p:nvPr>
        </p:nvSpPr>
        <p:spPr>
          <a:noFill/>
        </p:spPr>
        <p:txBody>
          <a:bodyPr/>
          <a:lstStyle/>
          <a:p>
            <a:r>
              <a:rPr lang="en-US" smtClean="0"/>
              <a:t>3-</a:t>
            </a:r>
            <a:fld id="{D015055C-7400-4A45-B8AB-68D4218E9A9B}" type="slidenum">
              <a:rPr lang="en-US" smtClean="0"/>
              <a:pPr/>
              <a:t>6</a:t>
            </a:fld>
            <a:endParaRPr lang="en-US" smtClean="0"/>
          </a:p>
        </p:txBody>
      </p:sp>
      <p:sp>
        <p:nvSpPr>
          <p:cNvPr id="67587" name="Rectangle 7"/>
          <p:cNvSpPr>
            <a:spLocks noGrp="1" noChangeArrowheads="1"/>
          </p:cNvSpPr>
          <p:nvPr>
            <p:ph type="sldNum" sz="quarter" idx="5"/>
          </p:nvPr>
        </p:nvSpPr>
        <p:spPr>
          <a:noFill/>
        </p:spPr>
        <p:txBody>
          <a:bodyPr/>
          <a:lstStyle/>
          <a:p>
            <a:fld id="{20E66C46-6F10-4F23-830F-39A1236CBA4D}" type="slidenum">
              <a:rPr lang="en-US" smtClean="0"/>
              <a:pPr/>
              <a:t>6</a:t>
            </a:fld>
            <a:endParaRPr lang="en-US" smtClean="0"/>
          </a:p>
        </p:txBody>
      </p:sp>
      <p:sp>
        <p:nvSpPr>
          <p:cNvPr id="67588" name="Rectangle 2"/>
          <p:cNvSpPr>
            <a:spLocks noGrp="1" noRot="1" noChangeAspect="1" noChangeArrowheads="1" noTextEdit="1"/>
          </p:cNvSpPr>
          <p:nvPr>
            <p:ph type="sldImg"/>
          </p:nvPr>
        </p:nvSpPr>
        <p:spPr>
          <a:solidFill>
            <a:srgbClr val="FFFFFF"/>
          </a:solidFill>
          <a:ln/>
        </p:spPr>
      </p:sp>
      <p:sp>
        <p:nvSpPr>
          <p:cNvPr id="67589" name="Rectangle 3"/>
          <p:cNvSpPr>
            <a:spLocks noGrp="1" noChangeArrowheads="1"/>
          </p:cNvSpPr>
          <p:nvPr>
            <p:ph type="body" idx="1"/>
          </p:nvPr>
        </p:nvSpPr>
        <p:spPr>
          <a:xfrm>
            <a:off x="914400" y="4402138"/>
            <a:ext cx="5029200" cy="4168775"/>
          </a:xfrm>
          <a:solidFill>
            <a:srgbClr val="FFFFFF"/>
          </a:solidFill>
          <a:ln>
            <a:solidFill>
              <a:srgbClr val="000000"/>
            </a:solidFill>
          </a:ln>
        </p:spPr>
        <p:txBody>
          <a:bodyPr/>
          <a:lstStyle/>
          <a:p>
            <a:pPr eaLnBrk="1" hangingPunct="1"/>
            <a:r>
              <a:rPr lang="en-US" smtClean="0">
                <a:cs typeface="Times New Roman" pitchFamily="18" charset="0"/>
              </a:rPr>
              <a:t>Direct </a:t>
            </a:r>
            <a:r>
              <a:rPr lang="en-US" smtClean="0"/>
              <a:t>materials are raw materials that become an integral part of the finished product and whose costs can be conveniently traced to it. </a:t>
            </a:r>
            <a:r>
              <a:rPr lang="en-US" smtClean="0">
                <a:cs typeface="Times New Roman" pitchFamily="18" charset="0"/>
              </a:rPr>
              <a:t>Examples include the aircraft engines on a Boeing 777, the Intel processing chip in a personal computer, the blank video cassette in a pre-recorded video, and a radio in an automobile.</a:t>
            </a:r>
          </a:p>
          <a:p>
            <a:pPr eaLnBrk="1" hangingPunct="1"/>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1027"/>
          <p:cNvSpPr>
            <a:spLocks noGrp="1" noChangeArrowheads="1"/>
          </p:cNvSpPr>
          <p:nvPr>
            <p:ph type="dt" sz="quarter" idx="1"/>
          </p:nvPr>
        </p:nvSpPr>
        <p:spPr>
          <a:noFill/>
        </p:spPr>
        <p:txBody>
          <a:bodyPr/>
          <a:lstStyle/>
          <a:p>
            <a:r>
              <a:rPr lang="en-US" smtClean="0">
                <a:latin typeface="Times New Roman" pitchFamily="18" charset="0"/>
              </a:rPr>
              <a:t>5-</a:t>
            </a:r>
            <a:fld id="{A5BDE8CE-CD70-44D4-BC91-5AE37391D3E9}" type="slidenum">
              <a:rPr lang="en-US" smtClean="0">
                <a:latin typeface="Times New Roman" pitchFamily="18" charset="0"/>
              </a:rPr>
              <a:pPr/>
              <a:t>51</a:t>
            </a:fld>
            <a:endParaRPr lang="en-US" smtClean="0">
              <a:latin typeface="Times New Roman" pitchFamily="18" charset="0"/>
            </a:endParaRPr>
          </a:p>
        </p:txBody>
      </p:sp>
      <p:sp>
        <p:nvSpPr>
          <p:cNvPr id="153603" name="Rectangle 1031"/>
          <p:cNvSpPr>
            <a:spLocks noGrp="1" noChangeArrowheads="1"/>
          </p:cNvSpPr>
          <p:nvPr>
            <p:ph type="sldNum" sz="quarter" idx="5"/>
          </p:nvPr>
        </p:nvSpPr>
        <p:spPr>
          <a:noFill/>
        </p:spPr>
        <p:txBody>
          <a:bodyPr/>
          <a:lstStyle/>
          <a:p>
            <a:fld id="{34EEC0CA-4D28-42F7-87DF-B0F8E4483837}" type="slidenum">
              <a:rPr lang="en-US" smtClean="0">
                <a:latin typeface="Times New Roman" pitchFamily="18" charset="0"/>
              </a:rPr>
              <a:pPr/>
              <a:t>51</a:t>
            </a:fld>
            <a:endParaRPr lang="en-US" smtClean="0">
              <a:latin typeface="Times New Roman" pitchFamily="18" charset="0"/>
            </a:endParaRPr>
          </a:p>
        </p:txBody>
      </p:sp>
      <p:sp>
        <p:nvSpPr>
          <p:cNvPr id="153604" name="Rectangle 4"/>
          <p:cNvSpPr>
            <a:spLocks noGrp="1" noRot="1" noChangeAspect="1" noChangeArrowheads="1" noTextEdit="1"/>
          </p:cNvSpPr>
          <p:nvPr>
            <p:ph type="sldImg"/>
          </p:nvPr>
        </p:nvSpPr>
        <p:spPr>
          <a:ln/>
        </p:spPr>
      </p:sp>
      <p:sp>
        <p:nvSpPr>
          <p:cNvPr id="153605" name="Rectangle 5"/>
          <p:cNvSpPr>
            <a:spLocks noGrp="1" noChangeArrowheads="1"/>
          </p:cNvSpPr>
          <p:nvPr>
            <p:ph type="body" idx="1"/>
          </p:nvPr>
        </p:nvSpPr>
        <p:spPr>
          <a:noFill/>
          <a:ln/>
        </p:spPr>
        <p:txBody>
          <a:bodyPr/>
          <a:lstStyle/>
          <a:p>
            <a:pPr eaLnBrk="1" hangingPunct="1"/>
            <a:r>
              <a:rPr lang="en-US" smtClean="0">
                <a:latin typeface="Times New Roman" pitchFamily="18" charset="0"/>
              </a:rPr>
              <a:t>The contribution format allocates costs based on cost behavior. The </a:t>
            </a:r>
            <a:r>
              <a:rPr lang="en-US" i="1" smtClean="0">
                <a:latin typeface="Times New Roman" pitchFamily="18" charset="0"/>
              </a:rPr>
              <a:t>contribution</a:t>
            </a:r>
            <a:r>
              <a:rPr lang="en-US" smtClean="0">
                <a:latin typeface="Times New Roman" pitchFamily="18" charset="0"/>
              </a:rPr>
              <a:t> approach differs from the </a:t>
            </a:r>
            <a:r>
              <a:rPr lang="en-US" i="1" smtClean="0">
                <a:latin typeface="Times New Roman" pitchFamily="18" charset="0"/>
              </a:rPr>
              <a:t>traditional</a:t>
            </a:r>
            <a:r>
              <a:rPr lang="en-US" smtClean="0">
                <a:latin typeface="Times New Roman" pitchFamily="18" charset="0"/>
              </a:rPr>
              <a:t> approach covered in Chapter 2. The traditional approach organizes costs in a functional format. Costs relating to production, administration and sales are grouped together without regard to their cost behavior. The traditional approach is used primarily for external reporting purposes.</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3"/>
          <p:cNvSpPr>
            <a:spLocks noGrp="1" noChangeArrowheads="1"/>
          </p:cNvSpPr>
          <p:nvPr>
            <p:ph type="dt" sz="quarter" idx="1"/>
          </p:nvPr>
        </p:nvSpPr>
        <p:spPr>
          <a:noFill/>
        </p:spPr>
        <p:txBody>
          <a:bodyPr/>
          <a:lstStyle/>
          <a:p>
            <a:r>
              <a:rPr lang="en-US" smtClean="0"/>
              <a:t>3-</a:t>
            </a:r>
            <a:fld id="{3EEBF45A-0990-4F71-9402-EB68322F2A1B}" type="slidenum">
              <a:rPr lang="en-US" smtClean="0"/>
              <a:pPr/>
              <a:t>52</a:t>
            </a:fld>
            <a:endParaRPr lang="en-US" smtClean="0"/>
          </a:p>
        </p:txBody>
      </p:sp>
      <p:sp>
        <p:nvSpPr>
          <p:cNvPr id="111619" name="Rectangle 7"/>
          <p:cNvSpPr>
            <a:spLocks noGrp="1" noChangeArrowheads="1"/>
          </p:cNvSpPr>
          <p:nvPr>
            <p:ph type="sldNum" sz="quarter" idx="5"/>
          </p:nvPr>
        </p:nvSpPr>
        <p:spPr>
          <a:noFill/>
        </p:spPr>
        <p:txBody>
          <a:bodyPr/>
          <a:lstStyle/>
          <a:p>
            <a:fld id="{B06A412E-9003-4FC6-B9B9-0892859BC6B9}" type="slidenum">
              <a:rPr lang="en-US" smtClean="0"/>
              <a:pPr/>
              <a:t>52</a:t>
            </a:fld>
            <a:endParaRPr lang="en-US" smtClean="0"/>
          </a:p>
        </p:txBody>
      </p:sp>
      <p:sp>
        <p:nvSpPr>
          <p:cNvPr id="111620" name="Rectangle 2"/>
          <p:cNvSpPr>
            <a:spLocks noGrp="1" noRot="1" noChangeAspect="1" noChangeArrowheads="1" noTextEdit="1"/>
          </p:cNvSpPr>
          <p:nvPr>
            <p:ph type="sldImg"/>
          </p:nvPr>
        </p:nvSpPr>
        <p:spPr>
          <a:solidFill>
            <a:srgbClr val="FFFFFF"/>
          </a:solidFill>
          <a:ln/>
        </p:spPr>
      </p:sp>
      <p:sp>
        <p:nvSpPr>
          <p:cNvPr id="474115" name="Rectangle 3"/>
          <p:cNvSpPr>
            <a:spLocks noGrp="1" noChangeArrowheads="1"/>
          </p:cNvSpPr>
          <p:nvPr>
            <p:ph type="body" idx="1"/>
          </p:nvPr>
        </p:nvSpPr>
        <p:spPr>
          <a:solidFill>
            <a:srgbClr val="FFFFFF"/>
          </a:solidFill>
          <a:ln>
            <a:solidFill>
              <a:srgbClr val="000000"/>
            </a:solidFill>
          </a:ln>
        </p:spPr>
        <p:txBody>
          <a:bodyPr/>
          <a:lstStyle/>
          <a:p>
            <a:pPr eaLnBrk="1" hangingPunct="1">
              <a:defRPr/>
            </a:pPr>
            <a:r>
              <a:rPr lang="en-US" smtClean="0"/>
              <a:t>Learning objective number 7 is to </a:t>
            </a:r>
            <a:r>
              <a:rPr lang="en-US" smtClean="0">
                <a:effectLst>
                  <a:outerShdw blurRad="38100" dist="38100" dir="2700000" algn="tl">
                    <a:srgbClr val="C0C0C0"/>
                  </a:outerShdw>
                </a:effectLst>
              </a:rPr>
              <a:t>define and give examples of cost classifications used in making decisions: differential costs, opportunity costs, and sunk costs.</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3"/>
          <p:cNvSpPr>
            <a:spLocks noGrp="1" noChangeArrowheads="1"/>
          </p:cNvSpPr>
          <p:nvPr>
            <p:ph type="dt" sz="quarter" idx="1"/>
          </p:nvPr>
        </p:nvSpPr>
        <p:spPr>
          <a:noFill/>
        </p:spPr>
        <p:txBody>
          <a:bodyPr/>
          <a:lstStyle/>
          <a:p>
            <a:r>
              <a:rPr lang="en-US" smtClean="0"/>
              <a:t>3-</a:t>
            </a:r>
            <a:fld id="{17187C6D-D421-4D48-A50F-FB1BC8C5FE4E}" type="slidenum">
              <a:rPr lang="en-US" smtClean="0"/>
              <a:pPr/>
              <a:t>53</a:t>
            </a:fld>
            <a:endParaRPr lang="en-US" smtClean="0"/>
          </a:p>
        </p:txBody>
      </p:sp>
      <p:sp>
        <p:nvSpPr>
          <p:cNvPr id="112643" name="Rectangle 7"/>
          <p:cNvSpPr>
            <a:spLocks noGrp="1" noChangeArrowheads="1"/>
          </p:cNvSpPr>
          <p:nvPr>
            <p:ph type="sldNum" sz="quarter" idx="5"/>
          </p:nvPr>
        </p:nvSpPr>
        <p:spPr>
          <a:noFill/>
        </p:spPr>
        <p:txBody>
          <a:bodyPr/>
          <a:lstStyle/>
          <a:p>
            <a:fld id="{7302F397-2AF8-4AF8-BDBD-50DB3E65C65F}" type="slidenum">
              <a:rPr lang="en-US" smtClean="0"/>
              <a:pPr/>
              <a:t>53</a:t>
            </a:fld>
            <a:endParaRPr lang="en-US" smtClean="0"/>
          </a:p>
        </p:txBody>
      </p:sp>
      <p:sp>
        <p:nvSpPr>
          <p:cNvPr id="112644" name="Rectangle 2"/>
          <p:cNvSpPr>
            <a:spLocks noGrp="1" noRot="1" noChangeAspect="1" noChangeArrowheads="1" noTextEdit="1"/>
          </p:cNvSpPr>
          <p:nvPr>
            <p:ph type="sldImg"/>
          </p:nvPr>
        </p:nvSpPr>
        <p:spPr>
          <a:solidFill>
            <a:srgbClr val="FFFFFF"/>
          </a:solidFill>
          <a:ln/>
        </p:spPr>
      </p:sp>
      <p:sp>
        <p:nvSpPr>
          <p:cNvPr id="112645" name="Rectangle 3"/>
          <p:cNvSpPr>
            <a:spLocks noGrp="1" noChangeArrowheads="1"/>
          </p:cNvSpPr>
          <p:nvPr>
            <p:ph type="body" idx="1"/>
          </p:nvPr>
        </p:nvSpPr>
        <p:spPr>
          <a:xfrm>
            <a:off x="914400" y="4402138"/>
            <a:ext cx="5029200" cy="4168775"/>
          </a:xfrm>
          <a:solidFill>
            <a:srgbClr val="FFFFFF"/>
          </a:solidFill>
          <a:ln>
            <a:solidFill>
              <a:srgbClr val="000000"/>
            </a:solidFill>
          </a:ln>
        </p:spPr>
        <p:txBody>
          <a:bodyPr/>
          <a:lstStyle/>
          <a:p>
            <a:pPr eaLnBrk="1" hangingPunct="1"/>
            <a:r>
              <a:rPr lang="en-US" smtClean="0">
                <a:cs typeface="Times New Roman" pitchFamily="18" charset="0"/>
              </a:rPr>
              <a:t>It is important to realize that every decision involves a choice between at least two alternatives. The goal of making decisions is to identify those costs that are either relevant or irrelevant to the decision. Costs and benefits that differ between alternatives are relevant in a decision.  All other costs and benefits are irrelevant and can and should be ignored. To make decisions, it is essential to have a grasp on three concepts:  differential costs, opportunity costs, and sunk costs. </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3"/>
          <p:cNvSpPr>
            <a:spLocks noGrp="1" noChangeArrowheads="1"/>
          </p:cNvSpPr>
          <p:nvPr>
            <p:ph type="dt" sz="quarter" idx="1"/>
          </p:nvPr>
        </p:nvSpPr>
        <p:spPr>
          <a:noFill/>
        </p:spPr>
        <p:txBody>
          <a:bodyPr/>
          <a:lstStyle/>
          <a:p>
            <a:r>
              <a:rPr lang="en-US" smtClean="0"/>
              <a:t>3-</a:t>
            </a:r>
            <a:fld id="{E3BAE6B2-D040-4F32-98A7-50A09D7660AD}" type="slidenum">
              <a:rPr lang="en-US" smtClean="0"/>
              <a:pPr/>
              <a:t>54</a:t>
            </a:fld>
            <a:endParaRPr lang="en-US" smtClean="0"/>
          </a:p>
        </p:txBody>
      </p:sp>
      <p:sp>
        <p:nvSpPr>
          <p:cNvPr id="113667" name="Rectangle 7"/>
          <p:cNvSpPr>
            <a:spLocks noGrp="1" noChangeArrowheads="1"/>
          </p:cNvSpPr>
          <p:nvPr>
            <p:ph type="sldNum" sz="quarter" idx="5"/>
          </p:nvPr>
        </p:nvSpPr>
        <p:spPr>
          <a:noFill/>
        </p:spPr>
        <p:txBody>
          <a:bodyPr/>
          <a:lstStyle/>
          <a:p>
            <a:fld id="{4D2A8ADC-AAC1-4696-BD8F-FFE6626E0151}" type="slidenum">
              <a:rPr lang="en-US" smtClean="0"/>
              <a:pPr/>
              <a:t>54</a:t>
            </a:fld>
            <a:endParaRPr lang="en-US" smtClean="0"/>
          </a:p>
        </p:txBody>
      </p:sp>
      <p:sp>
        <p:nvSpPr>
          <p:cNvPr id="113668" name="Rectangle 2"/>
          <p:cNvSpPr>
            <a:spLocks noGrp="1" noRot="1" noChangeAspect="1" noChangeArrowheads="1" noTextEdit="1"/>
          </p:cNvSpPr>
          <p:nvPr>
            <p:ph type="sldImg"/>
          </p:nvPr>
        </p:nvSpPr>
        <p:spPr>
          <a:solidFill>
            <a:srgbClr val="FFFFFF"/>
          </a:solidFill>
          <a:ln/>
        </p:spPr>
      </p:sp>
      <p:sp>
        <p:nvSpPr>
          <p:cNvPr id="113669" name="Rectangle 3"/>
          <p:cNvSpPr>
            <a:spLocks noGrp="1" noChangeArrowheads="1"/>
          </p:cNvSpPr>
          <p:nvPr>
            <p:ph type="body" idx="1"/>
          </p:nvPr>
        </p:nvSpPr>
        <p:spPr>
          <a:xfrm>
            <a:off x="914400" y="4402138"/>
            <a:ext cx="5029200" cy="4168775"/>
          </a:xfrm>
          <a:solidFill>
            <a:srgbClr val="FFFFFF"/>
          </a:solidFill>
          <a:ln>
            <a:solidFill>
              <a:srgbClr val="000000"/>
            </a:solidFill>
          </a:ln>
        </p:spPr>
        <p:txBody>
          <a:bodyPr/>
          <a:lstStyle/>
          <a:p>
            <a:pPr eaLnBrk="1" hangingPunct="1"/>
            <a:r>
              <a:rPr lang="en-US" smtClean="0"/>
              <a:t>Differential costs (or incremental costs) is a difference in cost between any two alternatives. </a:t>
            </a:r>
            <a:r>
              <a:rPr lang="en-US" smtClean="0">
                <a:cs typeface="Times New Roman" pitchFamily="18" charset="0"/>
              </a:rPr>
              <a:t>Differential costs can be either fixed or variable.</a:t>
            </a:r>
            <a:r>
              <a:rPr lang="en-US" smtClean="0"/>
              <a:t>  A difference in revenue between two alternatives is called differential revenue. </a:t>
            </a:r>
          </a:p>
          <a:p>
            <a:pPr eaLnBrk="1" hangingPunct="1"/>
            <a:endParaRPr lang="en-US" smtClean="0"/>
          </a:p>
          <a:p>
            <a:pPr>
              <a:spcBef>
                <a:spcPct val="0"/>
              </a:spcBef>
            </a:pPr>
            <a:r>
              <a:rPr lang="en-US" smtClean="0">
                <a:solidFill>
                  <a:srgbClr val="FFFF00"/>
                </a:solidFill>
                <a:latin typeface="Arial" charset="0"/>
              </a:rPr>
              <a:t>For example, assume you</a:t>
            </a:r>
            <a:r>
              <a:rPr lang="en-US" smtClean="0">
                <a:solidFill>
                  <a:srgbClr val="FFFFFF"/>
                </a:solidFill>
                <a:latin typeface="Arial" charset="0"/>
              </a:rPr>
              <a:t> have a job paying $1,500 per month in your hometown.  You have a job offer in a neighboring city that pays $2,000 per month.  The commuting cost to the city is $300 per month.  In this example, the differential revenue is $500 and the differential cost is $300.  </a:t>
            </a:r>
          </a:p>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3"/>
          <p:cNvSpPr>
            <a:spLocks noGrp="1" noChangeArrowheads="1"/>
          </p:cNvSpPr>
          <p:nvPr>
            <p:ph type="dt" sz="quarter" idx="1"/>
          </p:nvPr>
        </p:nvSpPr>
        <p:spPr>
          <a:noFill/>
        </p:spPr>
        <p:txBody>
          <a:bodyPr/>
          <a:lstStyle/>
          <a:p>
            <a:r>
              <a:rPr lang="en-US" smtClean="0"/>
              <a:t>3-</a:t>
            </a:r>
            <a:fld id="{EB52CD29-FD65-4605-B3D0-9E04ADBA0950}" type="slidenum">
              <a:rPr lang="en-US" smtClean="0"/>
              <a:pPr/>
              <a:t>55</a:t>
            </a:fld>
            <a:endParaRPr lang="en-US" smtClean="0"/>
          </a:p>
        </p:txBody>
      </p:sp>
      <p:sp>
        <p:nvSpPr>
          <p:cNvPr id="114691" name="Rectangle 7"/>
          <p:cNvSpPr>
            <a:spLocks noGrp="1" noChangeArrowheads="1"/>
          </p:cNvSpPr>
          <p:nvPr>
            <p:ph type="sldNum" sz="quarter" idx="5"/>
          </p:nvPr>
        </p:nvSpPr>
        <p:spPr>
          <a:noFill/>
        </p:spPr>
        <p:txBody>
          <a:bodyPr/>
          <a:lstStyle/>
          <a:p>
            <a:fld id="{DA4D6411-5789-4262-9AF8-11E8342AC2DE}" type="slidenum">
              <a:rPr lang="en-US" smtClean="0"/>
              <a:pPr/>
              <a:t>55</a:t>
            </a:fld>
            <a:endParaRPr lang="en-US" smtClean="0"/>
          </a:p>
        </p:txBody>
      </p:sp>
      <p:sp>
        <p:nvSpPr>
          <p:cNvPr id="114692" name="Rectangle 2"/>
          <p:cNvSpPr>
            <a:spLocks noGrp="1" noRot="1" noChangeAspect="1" noChangeArrowheads="1" noTextEdit="1"/>
          </p:cNvSpPr>
          <p:nvPr>
            <p:ph type="sldImg"/>
          </p:nvPr>
        </p:nvSpPr>
        <p:spPr>
          <a:solidFill>
            <a:srgbClr val="FFFFFF"/>
          </a:solidFill>
          <a:ln/>
        </p:spPr>
      </p:sp>
      <p:sp>
        <p:nvSpPr>
          <p:cNvPr id="114693" name="Rectangle 3"/>
          <p:cNvSpPr>
            <a:spLocks noGrp="1" noChangeArrowheads="1"/>
          </p:cNvSpPr>
          <p:nvPr>
            <p:ph type="body" idx="1"/>
          </p:nvPr>
        </p:nvSpPr>
        <p:spPr>
          <a:xfrm>
            <a:off x="914400" y="4402138"/>
            <a:ext cx="5029200" cy="4168775"/>
          </a:xfrm>
          <a:solidFill>
            <a:srgbClr val="FFFFFF"/>
          </a:solidFill>
          <a:ln>
            <a:solidFill>
              <a:srgbClr val="000000"/>
            </a:solidFill>
          </a:ln>
        </p:spPr>
        <p:txBody>
          <a:bodyPr/>
          <a:lstStyle/>
          <a:p>
            <a:pPr eaLnBrk="1" hangingPunct="1"/>
            <a:r>
              <a:rPr lang="en-US" smtClean="0">
                <a:cs typeface="Times New Roman" pitchFamily="18" charset="0"/>
              </a:rPr>
              <a:t>Opportunity cost is the potential benefit that is given up when one alternative is selected over another. These costs are not usually entered into the accounting records of an organization, but must be explicitly considered in all decisions.</a:t>
            </a:r>
            <a:r>
              <a:rPr lang="en-US" smtClean="0"/>
              <a:t> </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3"/>
          <p:cNvSpPr>
            <a:spLocks noGrp="1" noChangeArrowheads="1"/>
          </p:cNvSpPr>
          <p:nvPr>
            <p:ph type="dt" sz="quarter" idx="1"/>
          </p:nvPr>
        </p:nvSpPr>
        <p:spPr>
          <a:noFill/>
        </p:spPr>
        <p:txBody>
          <a:bodyPr/>
          <a:lstStyle/>
          <a:p>
            <a:r>
              <a:rPr lang="en-US" smtClean="0"/>
              <a:t>3-</a:t>
            </a:r>
            <a:fld id="{8381366A-938D-4AE6-999C-DD25A4A314DB}" type="slidenum">
              <a:rPr lang="en-US" smtClean="0"/>
              <a:pPr/>
              <a:t>56</a:t>
            </a:fld>
            <a:endParaRPr lang="en-US" smtClean="0"/>
          </a:p>
        </p:txBody>
      </p:sp>
      <p:sp>
        <p:nvSpPr>
          <p:cNvPr id="115715" name="Rectangle 7"/>
          <p:cNvSpPr>
            <a:spLocks noGrp="1" noChangeArrowheads="1"/>
          </p:cNvSpPr>
          <p:nvPr>
            <p:ph type="sldNum" sz="quarter" idx="5"/>
          </p:nvPr>
        </p:nvSpPr>
        <p:spPr>
          <a:noFill/>
        </p:spPr>
        <p:txBody>
          <a:bodyPr/>
          <a:lstStyle/>
          <a:p>
            <a:fld id="{2B523C57-1F0D-41BA-9596-FBD783097696}" type="slidenum">
              <a:rPr lang="en-US" smtClean="0"/>
              <a:pPr/>
              <a:t>56</a:t>
            </a:fld>
            <a:endParaRPr lang="en-US" smtClean="0"/>
          </a:p>
        </p:txBody>
      </p:sp>
      <p:sp>
        <p:nvSpPr>
          <p:cNvPr id="115716" name="Rectangle 2"/>
          <p:cNvSpPr>
            <a:spLocks noGrp="1" noRot="1" noChangeAspect="1" noChangeArrowheads="1" noTextEdit="1"/>
          </p:cNvSpPr>
          <p:nvPr>
            <p:ph type="sldImg"/>
          </p:nvPr>
        </p:nvSpPr>
        <p:spPr>
          <a:solidFill>
            <a:srgbClr val="FFFFFF"/>
          </a:solidFill>
          <a:ln/>
        </p:spPr>
      </p:sp>
      <p:sp>
        <p:nvSpPr>
          <p:cNvPr id="115717" name="Rectangle 3"/>
          <p:cNvSpPr>
            <a:spLocks noGrp="1" noChangeArrowheads="1"/>
          </p:cNvSpPr>
          <p:nvPr>
            <p:ph type="body" idx="1"/>
          </p:nvPr>
        </p:nvSpPr>
        <p:spPr>
          <a:xfrm>
            <a:off x="914400" y="4402138"/>
            <a:ext cx="5029200" cy="4168775"/>
          </a:xfrm>
          <a:solidFill>
            <a:srgbClr val="FFFFFF"/>
          </a:solidFill>
          <a:ln>
            <a:solidFill>
              <a:srgbClr val="000000"/>
            </a:solidFill>
          </a:ln>
        </p:spPr>
        <p:txBody>
          <a:bodyPr/>
          <a:lstStyle/>
          <a:p>
            <a:pPr algn="just" eaLnBrk="1" hangingPunct="1"/>
            <a:r>
              <a:rPr lang="en-US" smtClean="0">
                <a:cs typeface="Times New Roman" pitchFamily="18" charset="0"/>
              </a:rPr>
              <a:t>A sunk cost is a cost that has already been incurred and that cannot be changed by any decision made now or in the future. Since sunk costs cannot be changed and therefore cannot be differential costs, they should be ignored in decision making. While students usually accept the idea that sunk costs should be ignored on an abstract level, like most people, they often have difficulty putting this idea into practice.</a:t>
            </a:r>
          </a:p>
          <a:p>
            <a:pPr eaLnBrk="1" hangingPunct="1"/>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3"/>
          <p:cNvSpPr>
            <a:spLocks noGrp="1" noChangeArrowheads="1"/>
          </p:cNvSpPr>
          <p:nvPr>
            <p:ph type="dt" sz="quarter" idx="1"/>
          </p:nvPr>
        </p:nvSpPr>
        <p:spPr>
          <a:noFill/>
        </p:spPr>
        <p:txBody>
          <a:bodyPr/>
          <a:lstStyle/>
          <a:p>
            <a:r>
              <a:rPr lang="en-US" smtClean="0"/>
              <a:t>3-</a:t>
            </a:r>
            <a:fld id="{EE2F509F-3F52-4306-802B-E21C6436F4A7}" type="slidenum">
              <a:rPr lang="en-US" smtClean="0"/>
              <a:pPr/>
              <a:t>57</a:t>
            </a:fld>
            <a:endParaRPr lang="en-US" smtClean="0"/>
          </a:p>
        </p:txBody>
      </p:sp>
      <p:sp>
        <p:nvSpPr>
          <p:cNvPr id="116739" name="Rectangle 7"/>
          <p:cNvSpPr>
            <a:spLocks noGrp="1" noChangeArrowheads="1"/>
          </p:cNvSpPr>
          <p:nvPr>
            <p:ph type="sldNum" sz="quarter" idx="5"/>
          </p:nvPr>
        </p:nvSpPr>
        <p:spPr>
          <a:noFill/>
        </p:spPr>
        <p:txBody>
          <a:bodyPr/>
          <a:lstStyle/>
          <a:p>
            <a:fld id="{9F338757-86C5-439F-9104-CC50E6F7FD48}" type="slidenum">
              <a:rPr lang="en-US" smtClean="0"/>
              <a:pPr/>
              <a:t>57</a:t>
            </a:fld>
            <a:endParaRPr lang="en-US" smtClean="0"/>
          </a:p>
        </p:txBody>
      </p:sp>
      <p:sp>
        <p:nvSpPr>
          <p:cNvPr id="116740" name="Rectangle 2"/>
          <p:cNvSpPr>
            <a:spLocks noGrp="1" noRot="1" noChangeAspect="1" noChangeArrowheads="1" noTextEdit="1"/>
          </p:cNvSpPr>
          <p:nvPr>
            <p:ph type="sldImg"/>
          </p:nvPr>
        </p:nvSpPr>
        <p:spPr>
          <a:solidFill>
            <a:srgbClr val="FFFFFF"/>
          </a:solidFill>
          <a:ln/>
        </p:spPr>
      </p:sp>
      <p:sp>
        <p:nvSpPr>
          <p:cNvPr id="116741" name="Rectangle 3"/>
          <p:cNvSpPr>
            <a:spLocks noGrp="1" noChangeArrowheads="1"/>
          </p:cNvSpPr>
          <p:nvPr>
            <p:ph type="body" idx="1"/>
          </p:nvPr>
        </p:nvSpPr>
        <p:spPr>
          <a:xfrm>
            <a:off x="914400" y="4402138"/>
            <a:ext cx="5029200" cy="4168775"/>
          </a:xfrm>
          <a:solidFill>
            <a:srgbClr val="FFFFFF"/>
          </a:solidFill>
          <a:ln>
            <a:solidFill>
              <a:srgbClr val="000000"/>
            </a:solidFill>
          </a:ln>
        </p:spPr>
        <p:txBody>
          <a:bodyPr/>
          <a:lstStyle/>
          <a:p>
            <a:pPr eaLnBrk="1" hangingPunct="1"/>
            <a:r>
              <a:rPr lang="en-US" smtClean="0"/>
              <a:t>Take a minute and read the information on this slide. Should the cost of the train ticket affect the decision of whether you drive or take the train to Portland?</a:t>
            </a:r>
          </a:p>
          <a:p>
            <a:pPr eaLnBrk="1" hangingPunct="1"/>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3"/>
          <p:cNvSpPr>
            <a:spLocks noGrp="1" noChangeArrowheads="1"/>
          </p:cNvSpPr>
          <p:nvPr>
            <p:ph type="dt" sz="quarter" idx="1"/>
          </p:nvPr>
        </p:nvSpPr>
        <p:spPr>
          <a:noFill/>
        </p:spPr>
        <p:txBody>
          <a:bodyPr/>
          <a:lstStyle/>
          <a:p>
            <a:r>
              <a:rPr lang="en-US" smtClean="0"/>
              <a:t>3-</a:t>
            </a:r>
            <a:fld id="{A1363B56-EF53-4756-A760-F2F080D04C33}" type="slidenum">
              <a:rPr lang="en-US" smtClean="0"/>
              <a:pPr/>
              <a:t>58</a:t>
            </a:fld>
            <a:endParaRPr lang="en-US" smtClean="0"/>
          </a:p>
        </p:txBody>
      </p:sp>
      <p:sp>
        <p:nvSpPr>
          <p:cNvPr id="117763" name="Rectangle 7"/>
          <p:cNvSpPr>
            <a:spLocks noGrp="1" noChangeArrowheads="1"/>
          </p:cNvSpPr>
          <p:nvPr>
            <p:ph type="sldNum" sz="quarter" idx="5"/>
          </p:nvPr>
        </p:nvSpPr>
        <p:spPr>
          <a:noFill/>
        </p:spPr>
        <p:txBody>
          <a:bodyPr/>
          <a:lstStyle/>
          <a:p>
            <a:fld id="{849B602C-FB77-438E-B51F-51C6996DA3DF}" type="slidenum">
              <a:rPr lang="en-US" smtClean="0"/>
              <a:pPr/>
              <a:t>58</a:t>
            </a:fld>
            <a:endParaRPr lang="en-US" smtClean="0"/>
          </a:p>
        </p:txBody>
      </p:sp>
      <p:sp>
        <p:nvSpPr>
          <p:cNvPr id="117764" name="Rectangle 2"/>
          <p:cNvSpPr>
            <a:spLocks noGrp="1" noRot="1" noChangeAspect="1" noChangeArrowheads="1" noTextEdit="1"/>
          </p:cNvSpPr>
          <p:nvPr>
            <p:ph type="sldImg"/>
          </p:nvPr>
        </p:nvSpPr>
        <p:spPr>
          <a:solidFill>
            <a:srgbClr val="FFFFFF"/>
          </a:solidFill>
          <a:ln/>
        </p:spPr>
      </p:sp>
      <p:sp>
        <p:nvSpPr>
          <p:cNvPr id="117765" name="Rectangle 3"/>
          <p:cNvSpPr>
            <a:spLocks noGrp="1" noChangeArrowheads="1"/>
          </p:cNvSpPr>
          <p:nvPr>
            <p:ph type="body" idx="1"/>
          </p:nvPr>
        </p:nvSpPr>
        <p:spPr>
          <a:xfrm>
            <a:off x="914400" y="4402138"/>
            <a:ext cx="5029200" cy="4168775"/>
          </a:xfrm>
          <a:solidFill>
            <a:srgbClr val="FFFFFF"/>
          </a:solidFill>
          <a:ln>
            <a:solidFill>
              <a:srgbClr val="000000"/>
            </a:solidFill>
          </a:ln>
        </p:spPr>
        <p:txBody>
          <a:bodyPr/>
          <a:lstStyle/>
          <a:p>
            <a:pPr eaLnBrk="1" hangingPunct="1"/>
            <a:r>
              <a:rPr lang="en-US" sz="1400" smtClean="0"/>
              <a:t>Yes, it should because the cost of the train ticket is relevant.</a:t>
            </a: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3"/>
          <p:cNvSpPr>
            <a:spLocks noGrp="1" noChangeArrowheads="1"/>
          </p:cNvSpPr>
          <p:nvPr>
            <p:ph type="dt" sz="quarter" idx="1"/>
          </p:nvPr>
        </p:nvSpPr>
        <p:spPr>
          <a:noFill/>
        </p:spPr>
        <p:txBody>
          <a:bodyPr/>
          <a:lstStyle/>
          <a:p>
            <a:r>
              <a:rPr lang="en-US" smtClean="0"/>
              <a:t>3-</a:t>
            </a:r>
            <a:fld id="{CFF20DD3-5ACC-4BAF-8BE4-A387638B5EAD}" type="slidenum">
              <a:rPr lang="en-US" smtClean="0"/>
              <a:pPr/>
              <a:t>59</a:t>
            </a:fld>
            <a:endParaRPr lang="en-US" smtClean="0"/>
          </a:p>
        </p:txBody>
      </p:sp>
      <p:sp>
        <p:nvSpPr>
          <p:cNvPr id="118787" name="Rectangle 7"/>
          <p:cNvSpPr>
            <a:spLocks noGrp="1" noChangeArrowheads="1"/>
          </p:cNvSpPr>
          <p:nvPr>
            <p:ph type="sldNum" sz="quarter" idx="5"/>
          </p:nvPr>
        </p:nvSpPr>
        <p:spPr>
          <a:noFill/>
        </p:spPr>
        <p:txBody>
          <a:bodyPr/>
          <a:lstStyle/>
          <a:p>
            <a:fld id="{316E5A9D-EAE9-422D-AD59-E849D1AB8BCF}" type="slidenum">
              <a:rPr lang="en-US" smtClean="0"/>
              <a:pPr/>
              <a:t>59</a:t>
            </a:fld>
            <a:endParaRPr lang="en-US" smtClean="0"/>
          </a:p>
        </p:txBody>
      </p:sp>
      <p:sp>
        <p:nvSpPr>
          <p:cNvPr id="118788" name="Rectangle 2"/>
          <p:cNvSpPr>
            <a:spLocks noGrp="1" noRot="1" noChangeAspect="1" noChangeArrowheads="1" noTextEdit="1"/>
          </p:cNvSpPr>
          <p:nvPr>
            <p:ph type="sldImg"/>
          </p:nvPr>
        </p:nvSpPr>
        <p:spPr>
          <a:solidFill>
            <a:srgbClr val="FFFFFF"/>
          </a:solidFill>
          <a:ln/>
        </p:spPr>
      </p:sp>
      <p:sp>
        <p:nvSpPr>
          <p:cNvPr id="118789" name="Rectangle 3"/>
          <p:cNvSpPr>
            <a:spLocks noGrp="1" noChangeArrowheads="1"/>
          </p:cNvSpPr>
          <p:nvPr>
            <p:ph type="body" idx="1"/>
          </p:nvPr>
        </p:nvSpPr>
        <p:spPr>
          <a:xfrm>
            <a:off x="914400" y="4402138"/>
            <a:ext cx="5029200" cy="4168775"/>
          </a:xfrm>
          <a:solidFill>
            <a:srgbClr val="FFFFFF"/>
          </a:solidFill>
          <a:ln>
            <a:solidFill>
              <a:srgbClr val="000000"/>
            </a:solidFill>
          </a:ln>
        </p:spPr>
        <p:txBody>
          <a:bodyPr/>
          <a:lstStyle/>
          <a:p>
            <a:pPr eaLnBrk="1" hangingPunct="1"/>
            <a:r>
              <a:rPr lang="en-US" smtClean="0"/>
              <a:t>Take a minute and read the information on this slide. </a:t>
            </a:r>
            <a:r>
              <a:rPr lang="en-US" sz="1000" smtClean="0"/>
              <a:t>Is the annual cost of licensing your car relevant in this decision?</a:t>
            </a:r>
          </a:p>
          <a:p>
            <a:pPr eaLnBrk="1" hangingPunct="1"/>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3"/>
          <p:cNvSpPr>
            <a:spLocks noGrp="1" noChangeArrowheads="1"/>
          </p:cNvSpPr>
          <p:nvPr>
            <p:ph type="dt" sz="quarter" idx="1"/>
          </p:nvPr>
        </p:nvSpPr>
        <p:spPr>
          <a:noFill/>
        </p:spPr>
        <p:txBody>
          <a:bodyPr/>
          <a:lstStyle/>
          <a:p>
            <a:r>
              <a:rPr lang="en-US" smtClean="0"/>
              <a:t>3-</a:t>
            </a:r>
            <a:fld id="{1C63D116-16F6-44D4-8A88-F40874D7EE25}" type="slidenum">
              <a:rPr lang="en-US" smtClean="0"/>
              <a:pPr/>
              <a:t>60</a:t>
            </a:fld>
            <a:endParaRPr lang="en-US" smtClean="0"/>
          </a:p>
        </p:txBody>
      </p:sp>
      <p:sp>
        <p:nvSpPr>
          <p:cNvPr id="119811" name="Rectangle 7"/>
          <p:cNvSpPr>
            <a:spLocks noGrp="1" noChangeArrowheads="1"/>
          </p:cNvSpPr>
          <p:nvPr>
            <p:ph type="sldNum" sz="quarter" idx="5"/>
          </p:nvPr>
        </p:nvSpPr>
        <p:spPr>
          <a:noFill/>
        </p:spPr>
        <p:txBody>
          <a:bodyPr/>
          <a:lstStyle/>
          <a:p>
            <a:fld id="{6AFCC0E1-EFB8-4A62-8A32-336BC62F77FA}" type="slidenum">
              <a:rPr lang="en-US" smtClean="0"/>
              <a:pPr/>
              <a:t>60</a:t>
            </a:fld>
            <a:endParaRPr lang="en-US" smtClean="0"/>
          </a:p>
        </p:txBody>
      </p:sp>
      <p:sp>
        <p:nvSpPr>
          <p:cNvPr id="119812" name="Rectangle 2"/>
          <p:cNvSpPr>
            <a:spLocks noGrp="1" noRot="1" noChangeAspect="1" noChangeArrowheads="1" noTextEdit="1"/>
          </p:cNvSpPr>
          <p:nvPr>
            <p:ph type="sldImg"/>
          </p:nvPr>
        </p:nvSpPr>
        <p:spPr>
          <a:solidFill>
            <a:srgbClr val="FFFFFF"/>
          </a:solidFill>
          <a:ln/>
        </p:spPr>
      </p:sp>
      <p:sp>
        <p:nvSpPr>
          <p:cNvPr id="119813" name="Rectangle 3"/>
          <p:cNvSpPr>
            <a:spLocks noGrp="1" noChangeArrowheads="1"/>
          </p:cNvSpPr>
          <p:nvPr>
            <p:ph type="body" idx="1"/>
          </p:nvPr>
        </p:nvSpPr>
        <p:spPr>
          <a:xfrm>
            <a:off x="914400" y="4402138"/>
            <a:ext cx="5029200" cy="4168775"/>
          </a:xfrm>
          <a:solidFill>
            <a:srgbClr val="FFFFFF"/>
          </a:solidFill>
          <a:ln>
            <a:solidFill>
              <a:srgbClr val="000000"/>
            </a:solidFill>
          </a:ln>
        </p:spPr>
        <p:txBody>
          <a:bodyPr/>
          <a:lstStyle/>
          <a:p>
            <a:pPr lvl="1" eaLnBrk="1" hangingPunct="1"/>
            <a:r>
              <a:rPr lang="en-US" smtClean="0"/>
              <a:t>No, it is not because the licensing cost is not relevant.</a:t>
            </a:r>
          </a:p>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a:spLocks noGrp="1" noChangeArrowheads="1"/>
          </p:cNvSpPr>
          <p:nvPr>
            <p:ph type="dt" sz="quarter" idx="1"/>
          </p:nvPr>
        </p:nvSpPr>
        <p:spPr>
          <a:noFill/>
        </p:spPr>
        <p:txBody>
          <a:bodyPr/>
          <a:lstStyle/>
          <a:p>
            <a:r>
              <a:rPr lang="en-US" smtClean="0"/>
              <a:t>3-</a:t>
            </a:r>
            <a:fld id="{8620E154-87B9-4BA5-9E63-764A2A99B80D}" type="slidenum">
              <a:rPr lang="en-US" smtClean="0"/>
              <a:pPr/>
              <a:t>7</a:t>
            </a:fld>
            <a:endParaRPr lang="en-US" smtClean="0"/>
          </a:p>
        </p:txBody>
      </p:sp>
      <p:sp>
        <p:nvSpPr>
          <p:cNvPr id="68611" name="Rectangle 7"/>
          <p:cNvSpPr>
            <a:spLocks noGrp="1" noChangeArrowheads="1"/>
          </p:cNvSpPr>
          <p:nvPr>
            <p:ph type="sldNum" sz="quarter" idx="5"/>
          </p:nvPr>
        </p:nvSpPr>
        <p:spPr>
          <a:noFill/>
        </p:spPr>
        <p:txBody>
          <a:bodyPr/>
          <a:lstStyle/>
          <a:p>
            <a:fld id="{A9A3E739-7E67-4FF3-A047-83A3DBC70085}" type="slidenum">
              <a:rPr lang="en-US" smtClean="0"/>
              <a:pPr/>
              <a:t>7</a:t>
            </a:fld>
            <a:endParaRPr lang="en-US" smtClean="0"/>
          </a:p>
        </p:txBody>
      </p:sp>
      <p:sp>
        <p:nvSpPr>
          <p:cNvPr id="68612" name="Rectangle 2"/>
          <p:cNvSpPr>
            <a:spLocks noGrp="1" noRot="1" noChangeAspect="1" noChangeArrowheads="1" noTextEdit="1"/>
          </p:cNvSpPr>
          <p:nvPr>
            <p:ph type="sldImg"/>
          </p:nvPr>
        </p:nvSpPr>
        <p:spPr>
          <a:solidFill>
            <a:srgbClr val="FFFFFF"/>
          </a:solidFill>
          <a:ln/>
        </p:spPr>
      </p:sp>
      <p:sp>
        <p:nvSpPr>
          <p:cNvPr id="68613" name="Rectangle 3"/>
          <p:cNvSpPr>
            <a:spLocks noGrp="1" noChangeArrowheads="1"/>
          </p:cNvSpPr>
          <p:nvPr>
            <p:ph type="body" idx="1"/>
          </p:nvPr>
        </p:nvSpPr>
        <p:spPr>
          <a:xfrm>
            <a:off x="914400" y="4402138"/>
            <a:ext cx="5029200" cy="4168775"/>
          </a:xfrm>
          <a:solidFill>
            <a:srgbClr val="FFFFFF"/>
          </a:solidFill>
          <a:ln>
            <a:solidFill>
              <a:srgbClr val="000000"/>
            </a:solidFill>
          </a:ln>
        </p:spPr>
        <p:txBody>
          <a:bodyPr/>
          <a:lstStyle/>
          <a:p>
            <a:pPr algn="just" eaLnBrk="1" hangingPunct="1"/>
            <a:r>
              <a:rPr lang="en-US" smtClean="0">
                <a:cs typeface="Times New Roman" pitchFamily="18" charset="0"/>
              </a:rPr>
              <a:t>Direct labor consists of that portion of labor cost that can be easily traced to a product. Direct labor is sometimes referred to as “touch labor,” since it consists of the costs of workers who “touch” the product as it is being made.</a:t>
            </a:r>
          </a:p>
          <a:p>
            <a:pPr eaLnBrk="1" hangingPunct="1"/>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3"/>
          <p:cNvSpPr>
            <a:spLocks noGrp="1" noChangeArrowheads="1"/>
          </p:cNvSpPr>
          <p:nvPr>
            <p:ph type="dt" sz="quarter" idx="1"/>
          </p:nvPr>
        </p:nvSpPr>
        <p:spPr>
          <a:noFill/>
        </p:spPr>
        <p:txBody>
          <a:bodyPr/>
          <a:lstStyle/>
          <a:p>
            <a:r>
              <a:rPr lang="en-US" smtClean="0"/>
              <a:t>3-</a:t>
            </a:r>
            <a:fld id="{196E7C22-56CC-4263-88E5-431E40CCD92D}" type="slidenum">
              <a:rPr lang="en-US" smtClean="0"/>
              <a:pPr/>
              <a:t>61</a:t>
            </a:fld>
            <a:endParaRPr lang="en-US" smtClean="0"/>
          </a:p>
        </p:txBody>
      </p:sp>
      <p:sp>
        <p:nvSpPr>
          <p:cNvPr id="120835" name="Rectangle 7"/>
          <p:cNvSpPr>
            <a:spLocks noGrp="1" noChangeArrowheads="1"/>
          </p:cNvSpPr>
          <p:nvPr>
            <p:ph type="sldNum" sz="quarter" idx="5"/>
          </p:nvPr>
        </p:nvSpPr>
        <p:spPr>
          <a:noFill/>
        </p:spPr>
        <p:txBody>
          <a:bodyPr/>
          <a:lstStyle/>
          <a:p>
            <a:fld id="{F8D2C8F1-E31C-465F-BFD3-40160D04F1FB}" type="slidenum">
              <a:rPr lang="en-US" smtClean="0"/>
              <a:pPr/>
              <a:t>61</a:t>
            </a:fld>
            <a:endParaRPr lang="en-US" smtClean="0"/>
          </a:p>
        </p:txBody>
      </p:sp>
      <p:sp>
        <p:nvSpPr>
          <p:cNvPr id="120836" name="Rectangle 2"/>
          <p:cNvSpPr>
            <a:spLocks noGrp="1" noRot="1" noChangeAspect="1" noChangeArrowheads="1" noTextEdit="1"/>
          </p:cNvSpPr>
          <p:nvPr>
            <p:ph type="sldImg"/>
          </p:nvPr>
        </p:nvSpPr>
        <p:spPr>
          <a:solidFill>
            <a:srgbClr val="FFFFFF"/>
          </a:solidFill>
          <a:ln/>
        </p:spPr>
      </p:sp>
      <p:sp>
        <p:nvSpPr>
          <p:cNvPr id="120837" name="Rectangle 3"/>
          <p:cNvSpPr>
            <a:spLocks noGrp="1" noChangeArrowheads="1"/>
          </p:cNvSpPr>
          <p:nvPr>
            <p:ph type="body" idx="1"/>
          </p:nvPr>
        </p:nvSpPr>
        <p:spPr>
          <a:xfrm>
            <a:off x="914400" y="4402138"/>
            <a:ext cx="5029200" cy="4168775"/>
          </a:xfrm>
          <a:solidFill>
            <a:srgbClr val="FFFFFF"/>
          </a:solidFill>
          <a:ln>
            <a:solidFill>
              <a:srgbClr val="000000"/>
            </a:solidFill>
          </a:ln>
        </p:spPr>
        <p:txBody>
          <a:bodyPr/>
          <a:lstStyle/>
          <a:p>
            <a:pPr eaLnBrk="1" hangingPunct="1"/>
            <a:r>
              <a:rPr lang="en-US" sz="1000" smtClean="0"/>
              <a:t>Suppose that your car could be sold now for $5,000. Is this a sunk cost?</a:t>
            </a:r>
          </a:p>
          <a:p>
            <a:pPr eaLnBrk="1" hangingPunct="1"/>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3"/>
          <p:cNvSpPr>
            <a:spLocks noGrp="1" noChangeArrowheads="1"/>
          </p:cNvSpPr>
          <p:nvPr>
            <p:ph type="dt" sz="quarter" idx="1"/>
          </p:nvPr>
        </p:nvSpPr>
        <p:spPr>
          <a:noFill/>
        </p:spPr>
        <p:txBody>
          <a:bodyPr/>
          <a:lstStyle/>
          <a:p>
            <a:r>
              <a:rPr lang="en-US" smtClean="0"/>
              <a:t>3-</a:t>
            </a:r>
            <a:fld id="{064C2B90-921D-4CF4-84AF-DBB2DFF5BE8A}" type="slidenum">
              <a:rPr lang="en-US" smtClean="0"/>
              <a:pPr/>
              <a:t>62</a:t>
            </a:fld>
            <a:endParaRPr lang="en-US" smtClean="0"/>
          </a:p>
        </p:txBody>
      </p:sp>
      <p:sp>
        <p:nvSpPr>
          <p:cNvPr id="121859" name="Rectangle 7"/>
          <p:cNvSpPr>
            <a:spLocks noGrp="1" noChangeArrowheads="1"/>
          </p:cNvSpPr>
          <p:nvPr>
            <p:ph type="sldNum" sz="quarter" idx="5"/>
          </p:nvPr>
        </p:nvSpPr>
        <p:spPr>
          <a:noFill/>
        </p:spPr>
        <p:txBody>
          <a:bodyPr/>
          <a:lstStyle/>
          <a:p>
            <a:fld id="{F7F7064A-4751-4FA4-A466-305D20C9B514}" type="slidenum">
              <a:rPr lang="en-US" smtClean="0"/>
              <a:pPr/>
              <a:t>62</a:t>
            </a:fld>
            <a:endParaRPr lang="en-US" smtClean="0"/>
          </a:p>
        </p:txBody>
      </p:sp>
      <p:sp>
        <p:nvSpPr>
          <p:cNvPr id="121860" name="Rectangle 2"/>
          <p:cNvSpPr>
            <a:spLocks noGrp="1" noRot="1" noChangeAspect="1" noChangeArrowheads="1" noTextEdit="1"/>
          </p:cNvSpPr>
          <p:nvPr>
            <p:ph type="sldImg"/>
          </p:nvPr>
        </p:nvSpPr>
        <p:spPr>
          <a:solidFill>
            <a:srgbClr val="FFFFFF"/>
          </a:solidFill>
          <a:ln/>
        </p:spPr>
      </p:sp>
      <p:sp>
        <p:nvSpPr>
          <p:cNvPr id="121861" name="Rectangle 3"/>
          <p:cNvSpPr>
            <a:spLocks noGrp="1" noChangeArrowheads="1"/>
          </p:cNvSpPr>
          <p:nvPr>
            <p:ph type="body" idx="1"/>
          </p:nvPr>
        </p:nvSpPr>
        <p:spPr>
          <a:xfrm>
            <a:off x="914400" y="4402138"/>
            <a:ext cx="5029200" cy="4168775"/>
          </a:xfrm>
          <a:solidFill>
            <a:srgbClr val="FFFFFF"/>
          </a:solidFill>
          <a:ln>
            <a:solidFill>
              <a:srgbClr val="000000"/>
            </a:solidFill>
          </a:ln>
        </p:spPr>
        <p:txBody>
          <a:bodyPr/>
          <a:lstStyle/>
          <a:p>
            <a:pPr eaLnBrk="1" hangingPunct="1"/>
            <a:r>
              <a:rPr lang="en-US" smtClean="0"/>
              <a:t>No, it is not a sunk cost.</a:t>
            </a: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3"/>
          <p:cNvSpPr>
            <a:spLocks noGrp="1" noChangeArrowheads="1"/>
          </p:cNvSpPr>
          <p:nvPr>
            <p:ph type="dt" sz="quarter" idx="1"/>
          </p:nvPr>
        </p:nvSpPr>
        <p:spPr>
          <a:noFill/>
        </p:spPr>
        <p:txBody>
          <a:bodyPr/>
          <a:lstStyle/>
          <a:p>
            <a:r>
              <a:rPr lang="en-US" smtClean="0"/>
              <a:t>3-</a:t>
            </a:r>
            <a:fld id="{00C5F37B-EDDA-4BB7-A24C-B8E3FDC2A6FF}" type="slidenum">
              <a:rPr lang="en-US" smtClean="0"/>
              <a:pPr/>
              <a:t>63</a:t>
            </a:fld>
            <a:endParaRPr lang="en-US" smtClean="0"/>
          </a:p>
        </p:txBody>
      </p:sp>
      <p:sp>
        <p:nvSpPr>
          <p:cNvPr id="123907" name="Rectangle 7"/>
          <p:cNvSpPr>
            <a:spLocks noGrp="1" noChangeArrowheads="1"/>
          </p:cNvSpPr>
          <p:nvPr>
            <p:ph type="sldNum" sz="quarter" idx="5"/>
          </p:nvPr>
        </p:nvSpPr>
        <p:spPr>
          <a:noFill/>
        </p:spPr>
        <p:txBody>
          <a:bodyPr/>
          <a:lstStyle/>
          <a:p>
            <a:fld id="{3E237126-59A2-4DCC-B9B7-4AF6C756F399}" type="slidenum">
              <a:rPr lang="en-US" smtClean="0"/>
              <a:pPr/>
              <a:t>63</a:t>
            </a:fld>
            <a:endParaRPr lang="en-US" smtClean="0"/>
          </a:p>
        </p:txBody>
      </p:sp>
      <p:sp>
        <p:nvSpPr>
          <p:cNvPr id="123908" name="Rectangle 2"/>
          <p:cNvSpPr>
            <a:spLocks noGrp="1" noRot="1" noChangeAspect="1" noChangeArrowheads="1" noTextEdit="1"/>
          </p:cNvSpPr>
          <p:nvPr>
            <p:ph type="sldImg"/>
          </p:nvPr>
        </p:nvSpPr>
        <p:spPr>
          <a:ln/>
        </p:spPr>
      </p:sp>
      <p:sp>
        <p:nvSpPr>
          <p:cNvPr id="123909" name="Rectangle 3"/>
          <p:cNvSpPr>
            <a:spLocks noGrp="1" noChangeArrowheads="1"/>
          </p:cNvSpPr>
          <p:nvPr>
            <p:ph type="body" idx="1"/>
          </p:nvPr>
        </p:nvSpPr>
        <p:spPr>
          <a:noFill/>
          <a:ln/>
        </p:spPr>
        <p:txBody>
          <a:bodyPr/>
          <a:lstStyle/>
          <a:p>
            <a:pPr eaLnBrk="1" hangingPunct="1"/>
            <a:r>
              <a:rPr lang="en-US" smtClean="0"/>
              <a:t>End of chapter 2.</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p:cNvSpPr>
            <a:spLocks noGrp="1" noChangeArrowheads="1"/>
          </p:cNvSpPr>
          <p:nvPr>
            <p:ph type="dt" sz="quarter" idx="1"/>
          </p:nvPr>
        </p:nvSpPr>
        <p:spPr>
          <a:noFill/>
        </p:spPr>
        <p:txBody>
          <a:bodyPr/>
          <a:lstStyle/>
          <a:p>
            <a:r>
              <a:rPr lang="en-US" smtClean="0"/>
              <a:t>3-</a:t>
            </a:r>
            <a:fld id="{F9462670-BAE4-45DD-8CF7-C1A6CE4955D5}" type="slidenum">
              <a:rPr lang="en-US" smtClean="0"/>
              <a:pPr/>
              <a:t>8</a:t>
            </a:fld>
            <a:endParaRPr lang="en-US" smtClean="0"/>
          </a:p>
        </p:txBody>
      </p:sp>
      <p:sp>
        <p:nvSpPr>
          <p:cNvPr id="69635" name="Rectangle 7"/>
          <p:cNvSpPr>
            <a:spLocks noGrp="1" noChangeArrowheads="1"/>
          </p:cNvSpPr>
          <p:nvPr>
            <p:ph type="sldNum" sz="quarter" idx="5"/>
          </p:nvPr>
        </p:nvSpPr>
        <p:spPr>
          <a:noFill/>
        </p:spPr>
        <p:txBody>
          <a:bodyPr/>
          <a:lstStyle/>
          <a:p>
            <a:fld id="{3D931F23-E705-47C9-A799-7B31CE5E8C91}" type="slidenum">
              <a:rPr lang="en-US" smtClean="0"/>
              <a:pPr/>
              <a:t>8</a:t>
            </a:fld>
            <a:endParaRPr lang="en-US" smtClean="0"/>
          </a:p>
        </p:txBody>
      </p:sp>
      <p:sp>
        <p:nvSpPr>
          <p:cNvPr id="69636" name="Rectangle 2"/>
          <p:cNvSpPr>
            <a:spLocks noGrp="1" noRot="1" noChangeAspect="1" noChangeArrowheads="1" noTextEdit="1"/>
          </p:cNvSpPr>
          <p:nvPr>
            <p:ph type="sldImg"/>
          </p:nvPr>
        </p:nvSpPr>
        <p:spPr>
          <a:solidFill>
            <a:srgbClr val="FFFFFF"/>
          </a:solidFill>
          <a:ln/>
        </p:spPr>
      </p:sp>
      <p:sp>
        <p:nvSpPr>
          <p:cNvPr id="69637" name="Rectangle 3"/>
          <p:cNvSpPr>
            <a:spLocks noGrp="1" noChangeArrowheads="1"/>
          </p:cNvSpPr>
          <p:nvPr>
            <p:ph type="body" idx="1"/>
          </p:nvPr>
        </p:nvSpPr>
        <p:spPr>
          <a:xfrm>
            <a:off x="914400" y="4402138"/>
            <a:ext cx="5029200" cy="4168775"/>
          </a:xfrm>
          <a:solidFill>
            <a:srgbClr val="FFFFFF"/>
          </a:solidFill>
          <a:ln>
            <a:solidFill>
              <a:srgbClr val="000000"/>
            </a:solidFill>
          </a:ln>
        </p:spPr>
        <p:txBody>
          <a:bodyPr/>
          <a:lstStyle/>
          <a:p>
            <a:pPr eaLnBrk="1" hangingPunct="1"/>
            <a:r>
              <a:rPr lang="en-US" smtClean="0">
                <a:cs typeface="Times New Roman" pitchFamily="18" charset="0"/>
              </a:rPr>
              <a:t>Manufacturing overhead consists of all manufacturing costs, other than direct materials and direct labor. These costs cannot be conveniently traced to products. Such costs are also called indirect manufacturing costs, factory overhead, and factory burden.  Examples include miscellaneous supplies such as rivets in a Boeing 777; salaries for supervisors, janitors, and security guards; factory facility charges, etc.</a:t>
            </a:r>
            <a:r>
              <a:rPr lang="en-US" smtClean="0"/>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type="dt" sz="quarter" idx="1"/>
          </p:nvPr>
        </p:nvSpPr>
        <p:spPr>
          <a:noFill/>
        </p:spPr>
        <p:txBody>
          <a:bodyPr/>
          <a:lstStyle/>
          <a:p>
            <a:r>
              <a:rPr lang="en-US" smtClean="0"/>
              <a:t>3-</a:t>
            </a:r>
            <a:fld id="{2746B264-9BB6-4348-AB8A-3A5C6613F4ED}" type="slidenum">
              <a:rPr lang="en-US" smtClean="0"/>
              <a:pPr/>
              <a:t>9</a:t>
            </a:fld>
            <a:endParaRPr lang="en-US" smtClean="0"/>
          </a:p>
        </p:txBody>
      </p:sp>
      <p:sp>
        <p:nvSpPr>
          <p:cNvPr id="70659" name="Rectangle 7"/>
          <p:cNvSpPr>
            <a:spLocks noGrp="1" noChangeArrowheads="1"/>
          </p:cNvSpPr>
          <p:nvPr>
            <p:ph type="sldNum" sz="quarter" idx="5"/>
          </p:nvPr>
        </p:nvSpPr>
        <p:spPr>
          <a:noFill/>
        </p:spPr>
        <p:txBody>
          <a:bodyPr/>
          <a:lstStyle/>
          <a:p>
            <a:fld id="{84C72C50-7E91-4238-9B7D-677BA73BDF5D}" type="slidenum">
              <a:rPr lang="en-US" smtClean="0"/>
              <a:pPr/>
              <a:t>9</a:t>
            </a:fld>
            <a:endParaRPr lang="en-US" smtClean="0"/>
          </a:p>
        </p:txBody>
      </p:sp>
      <p:sp>
        <p:nvSpPr>
          <p:cNvPr id="70660" name="Rectangle 2"/>
          <p:cNvSpPr>
            <a:spLocks noGrp="1" noRot="1" noChangeAspect="1" noChangeArrowheads="1" noTextEdit="1"/>
          </p:cNvSpPr>
          <p:nvPr>
            <p:ph type="sldImg"/>
          </p:nvPr>
        </p:nvSpPr>
        <p:spPr>
          <a:solidFill>
            <a:srgbClr val="FFFFFF"/>
          </a:solidFill>
          <a:ln/>
        </p:spPr>
      </p:sp>
      <p:sp>
        <p:nvSpPr>
          <p:cNvPr id="70661" name="Rectangle 3"/>
          <p:cNvSpPr>
            <a:spLocks noGrp="1" noChangeArrowheads="1"/>
          </p:cNvSpPr>
          <p:nvPr>
            <p:ph type="body" idx="1"/>
          </p:nvPr>
        </p:nvSpPr>
        <p:spPr>
          <a:xfrm>
            <a:off x="914400" y="4402138"/>
            <a:ext cx="5029200" cy="4168775"/>
          </a:xfrm>
          <a:solidFill>
            <a:srgbClr val="FFFFFF"/>
          </a:solidFill>
          <a:ln>
            <a:solidFill>
              <a:srgbClr val="000000"/>
            </a:solidFill>
          </a:ln>
        </p:spPr>
        <p:txBody>
          <a:bodyPr/>
          <a:lstStyle/>
          <a:p>
            <a:pPr algn="just" eaLnBrk="1" hangingPunct="1"/>
            <a:r>
              <a:rPr lang="en-US" smtClean="0">
                <a:cs typeface="Times New Roman" pitchFamily="18" charset="0"/>
              </a:rPr>
              <a:t>A manufacturing company incurs many other costs in addition to manufacturing costs. For financial reporting purposes, most of these other costs are typically classified as selling costs and administrative costs. These costs are also called selling, general and administrative costs, or SG&amp;A. Selling and administrative costs are incurred in both manufacturing and merchandising firms.  </a:t>
            </a:r>
          </a:p>
          <a:p>
            <a:pPr algn="just" eaLnBrk="1" hangingPunct="1"/>
            <a:endParaRPr lang="en-US" smtClean="0">
              <a:cs typeface="Times New Roman" pitchFamily="18" charset="0"/>
            </a:endParaRPr>
          </a:p>
          <a:p>
            <a:pPr algn="just" eaLnBrk="1" hangingPunct="1"/>
            <a:r>
              <a:rPr lang="en-US" smtClean="0">
                <a:cs typeface="Times New Roman" pitchFamily="18" charset="0"/>
              </a:rPr>
              <a:t>Selling costs include all costs necessary to secure customer orders and get the finished product into the hands of the customer. These costs are also referred to as order-getting and order-filling costs. Examples of selling costs include advertising, shipping, sales travel, sales commissions, sales salaries, and costs of finished goods warehousing. </a:t>
            </a:r>
          </a:p>
          <a:p>
            <a:pPr algn="just" eaLnBrk="1" hangingPunct="1"/>
            <a:endParaRPr lang="en-US" smtClean="0">
              <a:cs typeface="Times New Roman" pitchFamily="18" charset="0"/>
            </a:endParaRPr>
          </a:p>
          <a:p>
            <a:pPr algn="just" eaLnBrk="1" hangingPunct="1"/>
            <a:r>
              <a:rPr lang="en-US" smtClean="0">
                <a:cs typeface="Times New Roman" pitchFamily="18" charset="0"/>
              </a:rPr>
              <a:t>Administrative costs include all executive, organizational, and clerical costs associated with the general management of an organization. Examples of administrative costs include executive compensation, general accounting, secretarial, public relations, and similar costs involved in the overall general administration of the organization as a whole. </a:t>
            </a: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noChangeArrowheads="1"/>
          </p:cNvSpPr>
          <p:nvPr>
            <p:ph type="dt" sz="quarter" idx="1"/>
          </p:nvPr>
        </p:nvSpPr>
        <p:spPr>
          <a:noFill/>
        </p:spPr>
        <p:txBody>
          <a:bodyPr/>
          <a:lstStyle/>
          <a:p>
            <a:r>
              <a:rPr lang="en-US" smtClean="0"/>
              <a:t>3-</a:t>
            </a:r>
            <a:fld id="{8FC8F774-0480-49AD-9808-49CDEAB4154A}" type="slidenum">
              <a:rPr lang="en-US" smtClean="0"/>
              <a:pPr/>
              <a:t>10</a:t>
            </a:fld>
            <a:endParaRPr lang="en-US" smtClean="0"/>
          </a:p>
        </p:txBody>
      </p:sp>
      <p:sp>
        <p:nvSpPr>
          <p:cNvPr id="71683" name="Rectangle 7"/>
          <p:cNvSpPr>
            <a:spLocks noGrp="1" noChangeArrowheads="1"/>
          </p:cNvSpPr>
          <p:nvPr>
            <p:ph type="sldNum" sz="quarter" idx="5"/>
          </p:nvPr>
        </p:nvSpPr>
        <p:spPr>
          <a:noFill/>
        </p:spPr>
        <p:txBody>
          <a:bodyPr/>
          <a:lstStyle/>
          <a:p>
            <a:fld id="{61FC4912-921D-4138-8131-E56EAF5B9559}" type="slidenum">
              <a:rPr lang="en-US" smtClean="0"/>
              <a:pPr/>
              <a:t>10</a:t>
            </a:fld>
            <a:endParaRPr lang="en-US" smtClean="0"/>
          </a:p>
        </p:txBody>
      </p:sp>
      <p:sp>
        <p:nvSpPr>
          <p:cNvPr id="71684" name="Rectangle 2"/>
          <p:cNvSpPr>
            <a:spLocks noGrp="1" noRot="1" noChangeAspect="1" noChangeArrowheads="1" noTextEdit="1"/>
          </p:cNvSpPr>
          <p:nvPr>
            <p:ph type="sldImg"/>
          </p:nvPr>
        </p:nvSpPr>
        <p:spPr>
          <a:solidFill>
            <a:srgbClr val="FFFFFF"/>
          </a:solidFill>
          <a:ln/>
        </p:spPr>
      </p:sp>
      <p:sp>
        <p:nvSpPr>
          <p:cNvPr id="459779" name="Rectangle 3"/>
          <p:cNvSpPr>
            <a:spLocks noGrp="1" noChangeArrowheads="1"/>
          </p:cNvSpPr>
          <p:nvPr>
            <p:ph type="body" idx="1"/>
          </p:nvPr>
        </p:nvSpPr>
        <p:spPr>
          <a:solidFill>
            <a:srgbClr val="FFFFFF"/>
          </a:solidFill>
          <a:ln>
            <a:solidFill>
              <a:srgbClr val="000000"/>
            </a:solidFill>
          </a:ln>
        </p:spPr>
        <p:txBody>
          <a:bodyPr/>
          <a:lstStyle/>
          <a:p>
            <a:pPr eaLnBrk="1" hangingPunct="1">
              <a:defRPr/>
            </a:pPr>
            <a:r>
              <a:rPr lang="en-US" smtClean="0"/>
              <a:t>Learning objective number 2 is to </a:t>
            </a:r>
            <a:r>
              <a:rPr lang="en-US" smtClean="0">
                <a:effectLst>
                  <a:outerShdw blurRad="38100" dist="38100" dir="2700000" algn="tl">
                    <a:srgbClr val="C0C0C0"/>
                  </a:outerShdw>
                </a:effectLst>
              </a:rPr>
              <a:t>distinguish between product costs and period costs and give examples of each.</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1" descr="Pic"/>
          <p:cNvPicPr>
            <a:picLocks noChangeAspect="1" noChangeArrowheads="1"/>
          </p:cNvPicPr>
          <p:nvPr userDrawn="1"/>
        </p:nvPicPr>
        <p:blipFill>
          <a:blip r:embed="rId2"/>
          <a:srcRect/>
          <a:stretch>
            <a:fillRect/>
          </a:stretch>
        </p:blipFill>
        <p:spPr bwMode="auto">
          <a:xfrm>
            <a:off x="0" y="5029200"/>
            <a:ext cx="1447800" cy="1828800"/>
          </a:xfrm>
          <a:prstGeom prst="rect">
            <a:avLst/>
          </a:prstGeom>
          <a:noFill/>
          <a:ln w="9525">
            <a:noFill/>
            <a:miter lim="800000"/>
            <a:headEnd/>
            <a:tailEnd/>
          </a:ln>
        </p:spPr>
      </p:pic>
      <p:sp>
        <p:nvSpPr>
          <p:cNvPr id="9231" name="Rectangle 15"/>
          <p:cNvSpPr>
            <a:spLocks noGrp="1" noChangeArrowheads="1"/>
          </p:cNvSpPr>
          <p:nvPr>
            <p:ph type="ctrTitle"/>
          </p:nvPr>
        </p:nvSpPr>
        <p:spPr>
          <a:xfrm>
            <a:off x="685800" y="1752600"/>
            <a:ext cx="7772400" cy="1470025"/>
          </a:xfrm>
        </p:spPr>
        <p:txBody>
          <a:bodyPr/>
          <a:lstStyle>
            <a:lvl1pPr>
              <a:defRPr sz="3200"/>
            </a:lvl1pPr>
          </a:lstStyle>
          <a:p>
            <a:r>
              <a:rPr lang="en-US"/>
              <a:t>Chapter Title</a:t>
            </a:r>
          </a:p>
        </p:txBody>
      </p:sp>
      <p:sp>
        <p:nvSpPr>
          <p:cNvPr id="9232" name="Rectangle 16"/>
          <p:cNvSpPr>
            <a:spLocks noGrp="1" noChangeArrowheads="1"/>
          </p:cNvSpPr>
          <p:nvPr>
            <p:ph type="subTitle" idx="1"/>
          </p:nvPr>
        </p:nvSpPr>
        <p:spPr>
          <a:xfrm>
            <a:off x="1371600" y="4114800"/>
            <a:ext cx="6400800" cy="1752600"/>
          </a:xfrm>
        </p:spPr>
        <p:txBody>
          <a:bodyPr/>
          <a:lstStyle>
            <a:lvl1pPr marL="0" indent="0" algn="ctr">
              <a:buFont typeface="Times" pitchFamily="34" charset="0"/>
              <a:buNone/>
              <a:defRPr sz="2000"/>
            </a:lvl1pPr>
          </a:lstStyle>
          <a:p>
            <a:r>
              <a:rPr lang="en-US"/>
              <a:t>Chapter Number</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76200"/>
            <a:ext cx="222885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76200"/>
            <a:ext cx="653415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15400" cy="762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228600" y="1219200"/>
            <a:ext cx="4267200" cy="5257800"/>
          </a:xfrm>
        </p:spPr>
        <p:txBody>
          <a:bodyPr/>
          <a:lstStyle/>
          <a:p>
            <a:pPr lvl="0"/>
            <a:endParaRPr lang="en-US" noProof="0" smtClean="0"/>
          </a:p>
        </p:txBody>
      </p:sp>
      <p:sp>
        <p:nvSpPr>
          <p:cNvPr id="4" name="Text Placeholder 3"/>
          <p:cNvSpPr>
            <a:spLocks noGrp="1"/>
          </p:cNvSpPr>
          <p:nvPr>
            <p:ph type="body" sz="half" idx="2"/>
          </p:nvPr>
        </p:nvSpPr>
        <p:spPr>
          <a:xfrm>
            <a:off x="4648200" y="12192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154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12192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19200"/>
            <a:ext cx="4267200" cy="5257800"/>
          </a:xfrm>
        </p:spPr>
        <p:txBody>
          <a:bodyPr/>
          <a:lstStyle/>
          <a:p>
            <a:pPr lvl="0"/>
            <a:endParaRPr lang="en-US"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219200"/>
            <a:ext cx="42672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2672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D5"/>
        </a:solidFill>
        <a:effectLst/>
      </p:bgPr>
    </p:bg>
    <p:spTree>
      <p:nvGrpSpPr>
        <p:cNvPr id="1" name=""/>
        <p:cNvGrpSpPr/>
        <p:nvPr/>
      </p:nvGrpSpPr>
      <p:grpSpPr>
        <a:xfrm>
          <a:off x="0" y="0"/>
          <a:ext cx="0" cy="0"/>
          <a:chOff x="0" y="0"/>
          <a:chExt cx="0" cy="0"/>
        </a:xfrm>
      </p:grpSpPr>
      <p:sp>
        <p:nvSpPr>
          <p:cNvPr id="12290" name="Rectangle 17"/>
          <p:cNvSpPr>
            <a:spLocks noGrp="1" noChangeArrowheads="1"/>
          </p:cNvSpPr>
          <p:nvPr>
            <p:ph type="title"/>
          </p:nvPr>
        </p:nvSpPr>
        <p:spPr bwMode="auto">
          <a:xfrm>
            <a:off x="152400" y="76200"/>
            <a:ext cx="8915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291" name="Rectangle 18"/>
          <p:cNvSpPr>
            <a:spLocks noGrp="1" noChangeArrowheads="1"/>
          </p:cNvSpPr>
          <p:nvPr>
            <p:ph type="body" idx="1"/>
          </p:nvPr>
        </p:nvSpPr>
        <p:spPr bwMode="auto">
          <a:xfrm>
            <a:off x="228600" y="1219200"/>
            <a:ext cx="8686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8215" name="Text Box 23"/>
          <p:cNvSpPr txBox="1">
            <a:spLocks noChangeArrowheads="1"/>
          </p:cNvSpPr>
          <p:nvPr userDrawn="1"/>
        </p:nvSpPr>
        <p:spPr bwMode="auto">
          <a:xfrm>
            <a:off x="104775" y="0"/>
            <a:ext cx="504825" cy="274638"/>
          </a:xfrm>
          <a:prstGeom prst="rect">
            <a:avLst/>
          </a:prstGeom>
          <a:noFill/>
          <a:ln w="9525">
            <a:noFill/>
            <a:miter lim="800000"/>
            <a:headEnd/>
            <a:tailEnd/>
          </a:ln>
          <a:effectLst/>
        </p:spPr>
        <p:txBody>
          <a:bodyPr wrap="none">
            <a:spAutoFit/>
          </a:bodyPr>
          <a:lstStyle/>
          <a:p>
            <a:pPr algn="r">
              <a:defRPr/>
            </a:pPr>
            <a:r>
              <a:rPr lang="en-US" sz="1200" b="1"/>
              <a:t>2-</a:t>
            </a:r>
            <a:fld id="{82E263AD-8035-42C1-9443-7D4DD2CA10BA}" type="slidenum">
              <a:rPr lang="en-US" sz="1200" b="1"/>
              <a:pPr algn="r">
                <a:defRPr/>
              </a:pPr>
              <a:t>‹#›</a:t>
            </a:fld>
            <a:endParaRPr lang="en-US"/>
          </a:p>
        </p:txBody>
      </p:sp>
    </p:spTree>
  </p:cSld>
  <p:clrMap bg1="lt1" tx1="dk1" bg2="lt2" tx2="dk2" accent1="accent1" accent2="accent2" accent3="accent3" accent4="accent4" accent5="accent5" accent6="accent6" hlink="hlink" folHlink="folHlink"/>
  <p:sldLayoutIdLst>
    <p:sldLayoutId id="2147483750"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Lst>
  <p:txStyles>
    <p:titleStyle>
      <a:lvl1pPr algn="ctr" rtl="0" eaLnBrk="0" fontAlgn="base" hangingPunct="0">
        <a:spcBef>
          <a:spcPct val="0"/>
        </a:spcBef>
        <a:spcAft>
          <a:spcPct val="0"/>
        </a:spcAft>
        <a:defRPr sz="2500" b="1">
          <a:solidFill>
            <a:schemeClr val="accent1"/>
          </a:solidFill>
          <a:latin typeface="+mj-lt"/>
          <a:ea typeface="+mj-ea"/>
          <a:cs typeface="+mj-cs"/>
        </a:defRPr>
      </a:lvl1pPr>
      <a:lvl2pPr algn="ctr" rtl="0" eaLnBrk="0" fontAlgn="base" hangingPunct="0">
        <a:spcBef>
          <a:spcPct val="0"/>
        </a:spcBef>
        <a:spcAft>
          <a:spcPct val="0"/>
        </a:spcAft>
        <a:defRPr sz="2500" b="1">
          <a:solidFill>
            <a:schemeClr val="accent1"/>
          </a:solidFill>
          <a:latin typeface="Verdana" pitchFamily="34" charset="0"/>
        </a:defRPr>
      </a:lvl2pPr>
      <a:lvl3pPr algn="ctr" rtl="0" eaLnBrk="0" fontAlgn="base" hangingPunct="0">
        <a:spcBef>
          <a:spcPct val="0"/>
        </a:spcBef>
        <a:spcAft>
          <a:spcPct val="0"/>
        </a:spcAft>
        <a:defRPr sz="2500" b="1">
          <a:solidFill>
            <a:schemeClr val="accent1"/>
          </a:solidFill>
          <a:latin typeface="Verdana" pitchFamily="34" charset="0"/>
        </a:defRPr>
      </a:lvl3pPr>
      <a:lvl4pPr algn="ctr" rtl="0" eaLnBrk="0" fontAlgn="base" hangingPunct="0">
        <a:spcBef>
          <a:spcPct val="0"/>
        </a:spcBef>
        <a:spcAft>
          <a:spcPct val="0"/>
        </a:spcAft>
        <a:defRPr sz="2500" b="1">
          <a:solidFill>
            <a:schemeClr val="accent1"/>
          </a:solidFill>
          <a:latin typeface="Verdana" pitchFamily="34" charset="0"/>
        </a:defRPr>
      </a:lvl4pPr>
      <a:lvl5pPr algn="ctr" rtl="0" eaLnBrk="0" fontAlgn="base" hangingPunct="0">
        <a:spcBef>
          <a:spcPct val="0"/>
        </a:spcBef>
        <a:spcAft>
          <a:spcPct val="0"/>
        </a:spcAft>
        <a:defRPr sz="2500" b="1">
          <a:solidFill>
            <a:schemeClr val="accent1"/>
          </a:solidFill>
          <a:latin typeface="Verdana" pitchFamily="34" charset="0"/>
        </a:defRPr>
      </a:lvl5pPr>
      <a:lvl6pPr marL="457200" algn="ctr" rtl="0" fontAlgn="base">
        <a:spcBef>
          <a:spcPct val="0"/>
        </a:spcBef>
        <a:spcAft>
          <a:spcPct val="0"/>
        </a:spcAft>
        <a:defRPr sz="2500" b="1">
          <a:solidFill>
            <a:schemeClr val="accent1"/>
          </a:solidFill>
          <a:latin typeface="Verdana" pitchFamily="34" charset="0"/>
        </a:defRPr>
      </a:lvl6pPr>
      <a:lvl7pPr marL="914400" algn="ctr" rtl="0" fontAlgn="base">
        <a:spcBef>
          <a:spcPct val="0"/>
        </a:spcBef>
        <a:spcAft>
          <a:spcPct val="0"/>
        </a:spcAft>
        <a:defRPr sz="2500" b="1">
          <a:solidFill>
            <a:schemeClr val="accent1"/>
          </a:solidFill>
          <a:latin typeface="Verdana" pitchFamily="34" charset="0"/>
        </a:defRPr>
      </a:lvl7pPr>
      <a:lvl8pPr marL="1371600" algn="ctr" rtl="0" fontAlgn="base">
        <a:spcBef>
          <a:spcPct val="0"/>
        </a:spcBef>
        <a:spcAft>
          <a:spcPct val="0"/>
        </a:spcAft>
        <a:defRPr sz="2500" b="1">
          <a:solidFill>
            <a:schemeClr val="accent1"/>
          </a:solidFill>
          <a:latin typeface="Verdana" pitchFamily="34" charset="0"/>
        </a:defRPr>
      </a:lvl8pPr>
      <a:lvl9pPr marL="1828800" algn="ctr" rtl="0" fontAlgn="base">
        <a:spcBef>
          <a:spcPct val="0"/>
        </a:spcBef>
        <a:spcAft>
          <a:spcPct val="0"/>
        </a:spcAft>
        <a:defRPr sz="2500" b="1">
          <a:solidFill>
            <a:schemeClr val="accent1"/>
          </a:solidFill>
          <a:latin typeface="Verdana" pitchFamily="34" charset="0"/>
        </a:defRPr>
      </a:lvl9pPr>
    </p:titleStyle>
    <p:bodyStyle>
      <a:lvl1pPr marL="342900" indent="-342900" algn="l" rtl="0" eaLnBrk="0" fontAlgn="base" hangingPunct="0">
        <a:spcBef>
          <a:spcPct val="20000"/>
        </a:spcBef>
        <a:spcAft>
          <a:spcPct val="0"/>
        </a:spcAft>
        <a:buClr>
          <a:schemeClr val="accent1"/>
        </a:buClr>
        <a:buFont typeface="Times" pitchFamily="34" charset="0"/>
        <a:buChar char="•"/>
        <a:defRPr sz="25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Font typeface="Wingdings" pitchFamily="2" charset="2"/>
        <a:buChar char="w"/>
        <a:defRPr sz="2200">
          <a:solidFill>
            <a:schemeClr val="tx1"/>
          </a:solidFill>
          <a:latin typeface="+mn-lt"/>
        </a:defRPr>
      </a:lvl2pPr>
      <a:lvl3pPr marL="108585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3pPr>
      <a:lvl4pPr marL="1428750" indent="-228600" algn="l" rtl="0" eaLnBrk="0" fontAlgn="base" hangingPunct="0">
        <a:spcBef>
          <a:spcPct val="20000"/>
        </a:spcBef>
        <a:spcAft>
          <a:spcPct val="0"/>
        </a:spcAft>
        <a:buClr>
          <a:schemeClr val="accent2"/>
        </a:buClr>
        <a:buFont typeface="Times" pitchFamily="34" charset="0"/>
        <a:buChar char="•"/>
        <a:defRPr sz="2000">
          <a:solidFill>
            <a:schemeClr val="tx1"/>
          </a:solidFill>
          <a:latin typeface="Arial" charset="0"/>
        </a:defRPr>
      </a:lvl4pPr>
      <a:lvl5pPr marL="1771650" indent="-228600" algn="l" rtl="0" eaLnBrk="0" fontAlgn="base" hangingPunct="0">
        <a:spcBef>
          <a:spcPct val="20000"/>
        </a:spcBef>
        <a:spcAft>
          <a:spcPct val="0"/>
        </a:spcAft>
        <a:buClr>
          <a:schemeClr val="tx2"/>
        </a:buClr>
        <a:buFont typeface="Wingdings" pitchFamily="2" charset="2"/>
        <a:buChar char="§"/>
        <a:defRPr sz="2000">
          <a:solidFill>
            <a:schemeClr val="tx1"/>
          </a:solidFill>
          <a:latin typeface="Arial" charset="0"/>
        </a:defRPr>
      </a:lvl5pPr>
      <a:lvl6pPr marL="2228850" indent="-228600" algn="l" rtl="0" fontAlgn="base">
        <a:spcBef>
          <a:spcPct val="20000"/>
        </a:spcBef>
        <a:spcAft>
          <a:spcPct val="0"/>
        </a:spcAft>
        <a:buClr>
          <a:schemeClr val="tx2"/>
        </a:buClr>
        <a:buFont typeface="Wingdings" pitchFamily="2" charset="2"/>
        <a:buChar char="§"/>
        <a:defRPr sz="2000">
          <a:solidFill>
            <a:schemeClr val="tx1"/>
          </a:solidFill>
          <a:latin typeface="Arial" charset="0"/>
        </a:defRPr>
      </a:lvl6pPr>
      <a:lvl7pPr marL="2686050" indent="-228600" algn="l" rtl="0" fontAlgn="base">
        <a:spcBef>
          <a:spcPct val="20000"/>
        </a:spcBef>
        <a:spcAft>
          <a:spcPct val="0"/>
        </a:spcAft>
        <a:buClr>
          <a:schemeClr val="tx2"/>
        </a:buClr>
        <a:buFont typeface="Wingdings" pitchFamily="2" charset="2"/>
        <a:buChar char="§"/>
        <a:defRPr sz="2000">
          <a:solidFill>
            <a:schemeClr val="tx1"/>
          </a:solidFill>
          <a:latin typeface="Arial" charset="0"/>
        </a:defRPr>
      </a:lvl7pPr>
      <a:lvl8pPr marL="3143250" indent="-228600" algn="l" rtl="0" fontAlgn="base">
        <a:spcBef>
          <a:spcPct val="20000"/>
        </a:spcBef>
        <a:spcAft>
          <a:spcPct val="0"/>
        </a:spcAft>
        <a:buClr>
          <a:schemeClr val="tx2"/>
        </a:buClr>
        <a:buFont typeface="Wingdings" pitchFamily="2" charset="2"/>
        <a:buChar char="§"/>
        <a:defRPr sz="2000">
          <a:solidFill>
            <a:schemeClr val="tx1"/>
          </a:solidFill>
          <a:latin typeface="Arial" charset="0"/>
        </a:defRPr>
      </a:lvl8pPr>
      <a:lvl9pPr marL="3600450" indent="-228600" algn="l" rtl="0" fontAlgn="base">
        <a:spcBef>
          <a:spcPct val="20000"/>
        </a:spcBef>
        <a:spcAft>
          <a:spcPct val="0"/>
        </a:spcAft>
        <a:buClr>
          <a:schemeClr val="tx2"/>
        </a:buClr>
        <a:buFont typeface="Wingdings" pitchFamily="2" charset="2"/>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Microsoft_Office_Excel_97-2003_Worksheet2.xls"/><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oleObject" Target="../embeddings/Microsoft_Office_Excel_97-2003_Worksheet3.xls"/></Relationships>
</file>

<file path=ppt/slides/_rels/slide3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oleObject" Target="../embeddings/Microsoft_Office_Excel_97-2003_Worksheet4.xls"/></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6.xml"/><Relationship Id="rId1" Type="http://schemas.openxmlformats.org/officeDocument/2006/relationships/vmlDrawing" Target="../drawings/vmlDrawing7.vml"/><Relationship Id="rId4" Type="http://schemas.openxmlformats.org/officeDocument/2006/relationships/oleObject" Target="../embeddings/Microsoft_Office_Excel_97-2003_Worksheet5.xls"/></Relationships>
</file>

<file path=ppt/slides/_rels/slide44.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6.xml"/><Relationship Id="rId1" Type="http://schemas.openxmlformats.org/officeDocument/2006/relationships/vmlDrawing" Target="../drawings/vmlDrawing8.vml"/><Relationship Id="rId4" Type="http://schemas.openxmlformats.org/officeDocument/2006/relationships/oleObject" Target="../embeddings/oleObject6.bin"/></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6.xml"/><Relationship Id="rId1" Type="http://schemas.openxmlformats.org/officeDocument/2006/relationships/vmlDrawing" Target="../drawings/vmlDrawing9.vml"/><Relationship Id="rId4" Type="http://schemas.openxmlformats.org/officeDocument/2006/relationships/oleObject" Target="../embeddings/Microsoft_Office_Excel_97-2003_Worksheet6.xls"/></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6.xml"/><Relationship Id="rId1" Type="http://schemas.openxmlformats.org/officeDocument/2006/relationships/vmlDrawing" Target="../drawings/vmlDrawing10.vml"/><Relationship Id="rId4" Type="http://schemas.openxmlformats.org/officeDocument/2006/relationships/oleObject" Target="../embeddings/Microsoft_Office_Excel_97-2003_Worksheet7.xls"/></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notesSlide" Target="../notesSlides/notesSlide62.xml"/><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pPr eaLnBrk="1" hangingPunct="1"/>
            <a:r>
              <a:rPr lang="en-US" dirty="0" smtClean="0"/>
              <a:t>Managerial Accounting and Cost Concepts</a:t>
            </a:r>
          </a:p>
        </p:txBody>
      </p:sp>
      <p:sp>
        <p:nvSpPr>
          <p:cNvPr id="14339" name="Rectangle 3"/>
          <p:cNvSpPr>
            <a:spLocks noGrp="1" noChangeArrowheads="1"/>
          </p:cNvSpPr>
          <p:nvPr>
            <p:ph type="subTitle" idx="1"/>
          </p:nvPr>
        </p:nvSpPr>
        <p:spPr/>
        <p:txBody>
          <a:bodyPr/>
          <a:lstStyle/>
          <a:p>
            <a:pPr eaLnBrk="1" hangingPunct="1"/>
            <a:r>
              <a:rPr lang="en-US" sz="1400" b="1" smtClean="0"/>
              <a:t>Chapter Two</a:t>
            </a:r>
          </a:p>
        </p:txBody>
      </p:sp>
    </p:spTree>
  </p:cSld>
  <p:clrMapOvr>
    <a:masterClrMapping/>
  </p:clrMapOvr>
  <p:transition>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1219200" y="1219200"/>
            <a:ext cx="6705600" cy="4876800"/>
          </a:xfrm>
          <a:prstGeom prst="rect">
            <a:avLst/>
          </a:prstGeom>
          <a:solidFill>
            <a:schemeClr val="hlink"/>
          </a:solidFill>
          <a:ln w="9525">
            <a:noFill/>
            <a:miter lim="800000"/>
            <a:headEnd/>
            <a:tailEnd/>
          </a:ln>
        </p:spPr>
        <p:txBody>
          <a:bodyPr wrap="none" anchor="ctr"/>
          <a:lstStyle/>
          <a:p>
            <a:endParaRPr lang="en-US"/>
          </a:p>
        </p:txBody>
      </p:sp>
      <p:sp>
        <p:nvSpPr>
          <p:cNvPr id="21507" name="Rectangle 2"/>
          <p:cNvSpPr>
            <a:spLocks noGrp="1" noChangeArrowheads="1"/>
          </p:cNvSpPr>
          <p:nvPr>
            <p:ph type="title"/>
          </p:nvPr>
        </p:nvSpPr>
        <p:spPr>
          <a:noFill/>
        </p:spPr>
        <p:txBody>
          <a:bodyPr lIns="90488" tIns="44450" rIns="90488" bIns="44450"/>
          <a:lstStyle/>
          <a:p>
            <a:pPr eaLnBrk="1" hangingPunct="1"/>
            <a:r>
              <a:rPr lang="en-US" dirty="0" smtClean="0"/>
              <a:t>Learning Objective 3</a:t>
            </a:r>
          </a:p>
        </p:txBody>
      </p:sp>
      <p:sp>
        <p:nvSpPr>
          <p:cNvPr id="458756" name="Text Box 4"/>
          <p:cNvSpPr txBox="1">
            <a:spLocks noChangeArrowheads="1"/>
          </p:cNvSpPr>
          <p:nvPr/>
        </p:nvSpPr>
        <p:spPr bwMode="auto">
          <a:xfrm>
            <a:off x="1905000" y="2396966"/>
            <a:ext cx="5334000" cy="2708434"/>
          </a:xfrm>
          <a:prstGeom prst="rect">
            <a:avLst/>
          </a:prstGeom>
          <a:noFill/>
          <a:ln w="9525">
            <a:noFill/>
            <a:miter lim="800000"/>
            <a:headEnd/>
            <a:tailEnd/>
          </a:ln>
          <a:effectLst/>
        </p:spPr>
        <p:txBody>
          <a:bodyPr>
            <a:spAutoFit/>
          </a:bodyPr>
          <a:lstStyle/>
          <a:p>
            <a:pPr algn="ctr">
              <a:spcBef>
                <a:spcPct val="50000"/>
              </a:spcBef>
              <a:defRPr/>
            </a:pPr>
            <a:r>
              <a:rPr lang="en-US" sz="3400" dirty="0" smtClean="0">
                <a:solidFill>
                  <a:srgbClr val="FFFFEF"/>
                </a:solidFill>
                <a:effectLst>
                  <a:outerShdw blurRad="38100" dist="38100" dir="2700000" algn="tl">
                    <a:srgbClr val="000000"/>
                  </a:outerShdw>
                </a:effectLst>
                <a:latin typeface="Verdana" pitchFamily="34" charset="0"/>
              </a:rPr>
              <a:t>Understand cost classification used to prepare financial statements: product </a:t>
            </a:r>
            <a:r>
              <a:rPr lang="en-US" sz="3400" dirty="0">
                <a:solidFill>
                  <a:srgbClr val="FFFFEF"/>
                </a:solidFill>
                <a:effectLst>
                  <a:outerShdw blurRad="38100" dist="38100" dir="2700000" algn="tl">
                    <a:srgbClr val="000000"/>
                  </a:outerShdw>
                </a:effectLst>
                <a:latin typeface="Verdana" pitchFamily="34" charset="0"/>
              </a:rPr>
              <a:t>costs and period </a:t>
            </a:r>
            <a:r>
              <a:rPr lang="en-US" sz="3400" dirty="0" smtClean="0">
                <a:solidFill>
                  <a:srgbClr val="FFFFEF"/>
                </a:solidFill>
                <a:effectLst>
                  <a:outerShdw blurRad="38100" dist="38100" dir="2700000" algn="tl">
                    <a:srgbClr val="000000"/>
                  </a:outerShdw>
                </a:effectLst>
                <a:latin typeface="Verdana" pitchFamily="34" charset="0"/>
              </a:rPr>
              <a:t>costs.</a:t>
            </a:r>
            <a:endParaRPr lang="en-US" sz="3400" dirty="0">
              <a:solidFill>
                <a:srgbClr val="FFFFEF"/>
              </a:solidFill>
              <a:effectLst>
                <a:outerShdw blurRad="38100" dist="38100" dir="2700000" algn="tl">
                  <a:srgbClr val="000000"/>
                </a:outerShdw>
              </a:effectLst>
              <a:latin typeface="Verdana" pitchFamily="34" charset="0"/>
            </a:endParaRPr>
          </a:p>
        </p:txBody>
      </p:sp>
    </p:spTree>
  </p:cSld>
  <p:clrMapOvr>
    <a:masterClrMapping/>
  </p:clrMapOvr>
  <p:transition>
    <p:checke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Product Costs Versus Period Costs</a:t>
            </a:r>
          </a:p>
        </p:txBody>
      </p:sp>
      <p:sp>
        <p:nvSpPr>
          <p:cNvPr id="317443" name="Rectangle 3"/>
          <p:cNvSpPr>
            <a:spLocks noGrp="1" noChangeArrowheads="1"/>
          </p:cNvSpPr>
          <p:nvPr>
            <p:ph type="body" sz="half" idx="1"/>
          </p:nvPr>
        </p:nvSpPr>
        <p:spPr>
          <a:xfrm>
            <a:off x="685800" y="1371600"/>
            <a:ext cx="3811588" cy="5029200"/>
          </a:xfrm>
          <a:solidFill>
            <a:schemeClr val="hlink"/>
          </a:solidFill>
        </p:spPr>
        <p:txBody>
          <a:bodyPr/>
          <a:lstStyle/>
          <a:p>
            <a:pPr algn="ctr" eaLnBrk="1" hangingPunct="1">
              <a:buFont typeface="Times" pitchFamily="34" charset="0"/>
              <a:buNone/>
            </a:pPr>
            <a:r>
              <a:rPr lang="en-US" sz="2000" dirty="0" smtClean="0"/>
              <a:t>   </a:t>
            </a:r>
            <a:r>
              <a:rPr lang="en-US" sz="2000" b="1" dirty="0" smtClean="0">
                <a:effectLst>
                  <a:outerShdw blurRad="38100" dist="38100" dir="2700000" algn="tl">
                    <a:srgbClr val="000000">
                      <a:alpha val="43137"/>
                    </a:srgbClr>
                  </a:outerShdw>
                </a:effectLst>
              </a:rPr>
              <a:t>Product costs</a:t>
            </a:r>
            <a:r>
              <a:rPr lang="en-US" sz="2000" b="1" dirty="0" smtClean="0">
                <a:solidFill>
                  <a:schemeClr val="tx2"/>
                </a:solidFill>
                <a:effectLst>
                  <a:outerShdw blurRad="38100" dist="38100" dir="2700000" algn="tl">
                    <a:srgbClr val="000000">
                      <a:alpha val="43137"/>
                    </a:srgbClr>
                  </a:outerShdw>
                </a:effectLst>
              </a:rPr>
              <a:t> </a:t>
            </a:r>
            <a:r>
              <a:rPr lang="en-US" sz="2000" b="1" dirty="0" smtClean="0">
                <a:solidFill>
                  <a:srgbClr val="FFFFDD"/>
                </a:solidFill>
              </a:rPr>
              <a:t>include all costs involved in acquiring or making a product, consists of direct materials, direct labor, and manufacturing overhead.</a:t>
            </a:r>
          </a:p>
        </p:txBody>
      </p:sp>
      <p:sp>
        <p:nvSpPr>
          <p:cNvPr id="317444" name="Rectangle 4"/>
          <p:cNvSpPr>
            <a:spLocks noGrp="1" noChangeArrowheads="1"/>
          </p:cNvSpPr>
          <p:nvPr>
            <p:ph type="body" sz="half" idx="2"/>
          </p:nvPr>
        </p:nvSpPr>
        <p:spPr>
          <a:xfrm>
            <a:off x="4646613" y="1371600"/>
            <a:ext cx="3811587" cy="5029200"/>
          </a:xfrm>
          <a:solidFill>
            <a:schemeClr val="accent1"/>
          </a:solidFill>
        </p:spPr>
        <p:txBody>
          <a:bodyPr/>
          <a:lstStyle/>
          <a:p>
            <a:pPr algn="ctr" eaLnBrk="1" hangingPunct="1">
              <a:buFont typeface="Times" pitchFamily="34" charset="0"/>
              <a:buNone/>
            </a:pPr>
            <a:r>
              <a:rPr lang="en-US" sz="2000" b="1" dirty="0" smtClean="0">
                <a:effectLst>
                  <a:outerShdw blurRad="38100" dist="38100" dir="2700000" algn="tl">
                    <a:srgbClr val="000000">
                      <a:alpha val="43137"/>
                    </a:srgbClr>
                  </a:outerShdw>
                </a:effectLst>
              </a:rPr>
              <a:t>Period costs</a:t>
            </a:r>
            <a:r>
              <a:rPr lang="en-US" sz="2000" b="1" dirty="0" smtClean="0">
                <a:solidFill>
                  <a:srgbClr val="FFFFDD"/>
                </a:solidFill>
                <a:effectLst>
                  <a:outerShdw blurRad="38100" dist="38100" dir="2700000" algn="tl">
                    <a:srgbClr val="000000">
                      <a:alpha val="43137"/>
                    </a:srgbClr>
                  </a:outerShdw>
                </a:effectLst>
              </a:rPr>
              <a:t> </a:t>
            </a:r>
            <a:r>
              <a:rPr lang="en-US" sz="2000" b="1" dirty="0" smtClean="0">
                <a:solidFill>
                  <a:srgbClr val="FFFFDD"/>
                </a:solidFill>
              </a:rPr>
              <a:t>are all the costs that are not product costs. All selling and administrative expenses are treated as period costs.</a:t>
            </a:r>
            <a:r>
              <a:rPr lang="en-US" sz="2000" dirty="0" smtClean="0">
                <a:solidFill>
                  <a:srgbClr val="FFFFDD"/>
                </a:solidFill>
              </a:rPr>
              <a:t> </a:t>
            </a:r>
          </a:p>
        </p:txBody>
      </p:sp>
      <p:grpSp>
        <p:nvGrpSpPr>
          <p:cNvPr id="22533" name="Group 6"/>
          <p:cNvGrpSpPr>
            <a:grpSpLocks/>
          </p:cNvGrpSpPr>
          <p:nvPr/>
        </p:nvGrpSpPr>
        <p:grpSpPr bwMode="auto">
          <a:xfrm>
            <a:off x="790575" y="4384675"/>
            <a:ext cx="1219200" cy="685800"/>
            <a:chOff x="816" y="2592"/>
            <a:chExt cx="768" cy="432"/>
          </a:xfrm>
        </p:grpSpPr>
        <p:sp>
          <p:nvSpPr>
            <p:cNvPr id="22550" name="Line 7"/>
            <p:cNvSpPr>
              <a:spLocks noChangeShapeType="1"/>
            </p:cNvSpPr>
            <p:nvPr/>
          </p:nvSpPr>
          <p:spPr bwMode="auto">
            <a:xfrm>
              <a:off x="816" y="2592"/>
              <a:ext cx="768" cy="0"/>
            </a:xfrm>
            <a:prstGeom prst="line">
              <a:avLst/>
            </a:prstGeom>
            <a:noFill/>
            <a:ln w="9525">
              <a:solidFill>
                <a:srgbClr val="FFFFFF"/>
              </a:solidFill>
              <a:round/>
              <a:headEnd/>
              <a:tailEnd/>
            </a:ln>
          </p:spPr>
          <p:txBody>
            <a:bodyPr wrap="none" anchor="ctr"/>
            <a:lstStyle/>
            <a:p>
              <a:endParaRPr lang="en-GB"/>
            </a:p>
          </p:txBody>
        </p:sp>
        <p:sp>
          <p:nvSpPr>
            <p:cNvPr id="22551" name="Line 8"/>
            <p:cNvSpPr>
              <a:spLocks noChangeShapeType="1"/>
            </p:cNvSpPr>
            <p:nvPr/>
          </p:nvSpPr>
          <p:spPr bwMode="auto">
            <a:xfrm>
              <a:off x="1200" y="2592"/>
              <a:ext cx="0" cy="432"/>
            </a:xfrm>
            <a:prstGeom prst="line">
              <a:avLst/>
            </a:prstGeom>
            <a:noFill/>
            <a:ln w="9525">
              <a:solidFill>
                <a:srgbClr val="FFFFFF"/>
              </a:solidFill>
              <a:round/>
              <a:headEnd/>
              <a:tailEnd/>
            </a:ln>
          </p:spPr>
          <p:txBody>
            <a:bodyPr wrap="none" anchor="ctr"/>
            <a:lstStyle/>
            <a:p>
              <a:endParaRPr lang="en-GB"/>
            </a:p>
          </p:txBody>
        </p:sp>
      </p:grpSp>
      <p:sp>
        <p:nvSpPr>
          <p:cNvPr id="22534" name="Text Box 9"/>
          <p:cNvSpPr txBox="1">
            <a:spLocks noChangeArrowheads="1"/>
          </p:cNvSpPr>
          <p:nvPr/>
        </p:nvSpPr>
        <p:spPr bwMode="auto">
          <a:xfrm>
            <a:off x="835025" y="4052888"/>
            <a:ext cx="1104900" cy="290512"/>
          </a:xfrm>
          <a:prstGeom prst="rect">
            <a:avLst/>
          </a:prstGeom>
          <a:noFill/>
          <a:ln w="9525">
            <a:noFill/>
            <a:miter lim="800000"/>
            <a:headEnd/>
            <a:tailEnd/>
          </a:ln>
        </p:spPr>
        <p:txBody>
          <a:bodyPr wrap="none">
            <a:spAutoFit/>
          </a:bodyPr>
          <a:lstStyle/>
          <a:p>
            <a:r>
              <a:rPr lang="en-US" sz="1300" b="1">
                <a:solidFill>
                  <a:srgbClr val="FFFFDD"/>
                </a:solidFill>
                <a:latin typeface="Verdana" pitchFamily="34" charset="0"/>
              </a:rPr>
              <a:t>Inventory</a:t>
            </a:r>
          </a:p>
        </p:txBody>
      </p:sp>
      <p:sp>
        <p:nvSpPr>
          <p:cNvPr id="22535" name="Line 10"/>
          <p:cNvSpPr>
            <a:spLocks noChangeShapeType="1"/>
          </p:cNvSpPr>
          <p:nvPr/>
        </p:nvSpPr>
        <p:spPr bwMode="auto">
          <a:xfrm>
            <a:off x="2706688" y="4376738"/>
            <a:ext cx="1641475" cy="0"/>
          </a:xfrm>
          <a:prstGeom prst="line">
            <a:avLst/>
          </a:prstGeom>
          <a:noFill/>
          <a:ln w="9525">
            <a:solidFill>
              <a:srgbClr val="FFFFDD"/>
            </a:solidFill>
            <a:round/>
            <a:headEnd/>
            <a:tailEnd/>
          </a:ln>
        </p:spPr>
        <p:txBody>
          <a:bodyPr wrap="none" anchor="ctr"/>
          <a:lstStyle/>
          <a:p>
            <a:endParaRPr lang="en-GB"/>
          </a:p>
        </p:txBody>
      </p:sp>
      <p:sp>
        <p:nvSpPr>
          <p:cNvPr id="22536" name="Line 11"/>
          <p:cNvSpPr>
            <a:spLocks noChangeShapeType="1"/>
          </p:cNvSpPr>
          <p:nvPr/>
        </p:nvSpPr>
        <p:spPr bwMode="auto">
          <a:xfrm>
            <a:off x="3525838" y="4376738"/>
            <a:ext cx="0" cy="685800"/>
          </a:xfrm>
          <a:prstGeom prst="line">
            <a:avLst/>
          </a:prstGeom>
          <a:noFill/>
          <a:ln w="9525">
            <a:solidFill>
              <a:srgbClr val="FFFFFF"/>
            </a:solidFill>
            <a:round/>
            <a:headEnd/>
            <a:tailEnd/>
          </a:ln>
        </p:spPr>
        <p:txBody>
          <a:bodyPr wrap="none" anchor="ctr"/>
          <a:lstStyle/>
          <a:p>
            <a:endParaRPr lang="en-GB"/>
          </a:p>
        </p:txBody>
      </p:sp>
      <p:sp>
        <p:nvSpPr>
          <p:cNvPr id="22537" name="Text Box 12"/>
          <p:cNvSpPr txBox="1">
            <a:spLocks noChangeArrowheads="1"/>
          </p:cNvSpPr>
          <p:nvPr/>
        </p:nvSpPr>
        <p:spPr bwMode="auto">
          <a:xfrm>
            <a:off x="2598738" y="4052888"/>
            <a:ext cx="1820862" cy="290512"/>
          </a:xfrm>
          <a:prstGeom prst="rect">
            <a:avLst/>
          </a:prstGeom>
          <a:noFill/>
          <a:ln w="9525">
            <a:noFill/>
            <a:miter lim="800000"/>
            <a:headEnd/>
            <a:tailEnd/>
          </a:ln>
        </p:spPr>
        <p:txBody>
          <a:bodyPr wrap="none">
            <a:spAutoFit/>
          </a:bodyPr>
          <a:lstStyle/>
          <a:p>
            <a:r>
              <a:rPr lang="en-US" sz="1300" b="1">
                <a:solidFill>
                  <a:srgbClr val="FFFFDD"/>
                </a:solidFill>
                <a:latin typeface="Verdana" pitchFamily="34" charset="0"/>
              </a:rPr>
              <a:t>Cost of Good Sold</a:t>
            </a:r>
          </a:p>
        </p:txBody>
      </p:sp>
      <p:sp>
        <p:nvSpPr>
          <p:cNvPr id="22538" name="Text Box 13"/>
          <p:cNvSpPr txBox="1">
            <a:spLocks noChangeArrowheads="1"/>
          </p:cNvSpPr>
          <p:nvPr/>
        </p:nvSpPr>
        <p:spPr bwMode="auto">
          <a:xfrm>
            <a:off x="955675" y="5710238"/>
            <a:ext cx="828675" cy="488950"/>
          </a:xfrm>
          <a:prstGeom prst="rect">
            <a:avLst/>
          </a:prstGeom>
          <a:noFill/>
          <a:ln w="9525">
            <a:noFill/>
            <a:miter lim="800000"/>
            <a:headEnd/>
            <a:tailEnd/>
          </a:ln>
        </p:spPr>
        <p:txBody>
          <a:bodyPr wrap="none">
            <a:spAutoFit/>
          </a:bodyPr>
          <a:lstStyle/>
          <a:p>
            <a:pPr algn="ctr"/>
            <a:r>
              <a:rPr lang="en-US" sz="1300">
                <a:solidFill>
                  <a:srgbClr val="FFFFDD"/>
                </a:solidFill>
                <a:latin typeface="Verdana" pitchFamily="34" charset="0"/>
              </a:rPr>
              <a:t>Balance</a:t>
            </a:r>
            <a:br>
              <a:rPr lang="en-US" sz="1300">
                <a:solidFill>
                  <a:srgbClr val="FFFFDD"/>
                </a:solidFill>
                <a:latin typeface="Verdana" pitchFamily="34" charset="0"/>
              </a:rPr>
            </a:br>
            <a:r>
              <a:rPr lang="en-US" sz="1300">
                <a:solidFill>
                  <a:srgbClr val="FFFFDD"/>
                </a:solidFill>
                <a:latin typeface="Verdana" pitchFamily="34" charset="0"/>
              </a:rPr>
              <a:t>Sheet</a:t>
            </a:r>
          </a:p>
        </p:txBody>
      </p:sp>
      <p:sp>
        <p:nvSpPr>
          <p:cNvPr id="22539" name="Text Box 14"/>
          <p:cNvSpPr txBox="1">
            <a:spLocks noChangeArrowheads="1"/>
          </p:cNvSpPr>
          <p:nvPr/>
        </p:nvSpPr>
        <p:spPr bwMode="auto">
          <a:xfrm>
            <a:off x="2901950" y="5710238"/>
            <a:ext cx="1052513" cy="488950"/>
          </a:xfrm>
          <a:prstGeom prst="rect">
            <a:avLst/>
          </a:prstGeom>
          <a:noFill/>
          <a:ln w="9525">
            <a:noFill/>
            <a:miter lim="800000"/>
            <a:headEnd/>
            <a:tailEnd/>
          </a:ln>
        </p:spPr>
        <p:txBody>
          <a:bodyPr wrap="none">
            <a:spAutoFit/>
          </a:bodyPr>
          <a:lstStyle/>
          <a:p>
            <a:pPr algn="ctr"/>
            <a:r>
              <a:rPr lang="en-US" sz="1300">
                <a:solidFill>
                  <a:srgbClr val="FFFFDD"/>
                </a:solidFill>
                <a:latin typeface="Verdana" pitchFamily="34" charset="0"/>
              </a:rPr>
              <a:t>Income</a:t>
            </a:r>
            <a:br>
              <a:rPr lang="en-US" sz="1300">
                <a:solidFill>
                  <a:srgbClr val="FFFFDD"/>
                </a:solidFill>
                <a:latin typeface="Verdana" pitchFamily="34" charset="0"/>
              </a:rPr>
            </a:br>
            <a:r>
              <a:rPr lang="en-US" sz="1300">
                <a:solidFill>
                  <a:srgbClr val="FFFFDD"/>
                </a:solidFill>
                <a:latin typeface="Verdana" pitchFamily="34" charset="0"/>
              </a:rPr>
              <a:t>Statement</a:t>
            </a:r>
          </a:p>
        </p:txBody>
      </p:sp>
      <p:sp>
        <p:nvSpPr>
          <p:cNvPr id="22540" name="Line 15"/>
          <p:cNvSpPr>
            <a:spLocks noChangeShapeType="1"/>
          </p:cNvSpPr>
          <p:nvPr/>
        </p:nvSpPr>
        <p:spPr bwMode="auto">
          <a:xfrm>
            <a:off x="1781175" y="4689475"/>
            <a:ext cx="1295400" cy="0"/>
          </a:xfrm>
          <a:prstGeom prst="line">
            <a:avLst/>
          </a:prstGeom>
          <a:noFill/>
          <a:ln w="9525">
            <a:solidFill>
              <a:srgbClr val="FFFFFF"/>
            </a:solidFill>
            <a:round/>
            <a:headEnd/>
            <a:tailEnd type="triangle" w="med" len="med"/>
          </a:ln>
        </p:spPr>
        <p:txBody>
          <a:bodyPr wrap="none" anchor="ctr"/>
          <a:lstStyle/>
          <a:p>
            <a:endParaRPr lang="en-GB"/>
          </a:p>
        </p:txBody>
      </p:sp>
      <p:sp>
        <p:nvSpPr>
          <p:cNvPr id="22541" name="Text Box 16"/>
          <p:cNvSpPr txBox="1">
            <a:spLocks noChangeArrowheads="1"/>
          </p:cNvSpPr>
          <p:nvPr/>
        </p:nvSpPr>
        <p:spPr bwMode="auto">
          <a:xfrm>
            <a:off x="2098675" y="4670425"/>
            <a:ext cx="577850" cy="290513"/>
          </a:xfrm>
          <a:prstGeom prst="rect">
            <a:avLst/>
          </a:prstGeom>
          <a:noFill/>
          <a:ln w="9525">
            <a:noFill/>
            <a:miter lim="800000"/>
            <a:headEnd/>
            <a:tailEnd/>
          </a:ln>
        </p:spPr>
        <p:txBody>
          <a:bodyPr wrap="none">
            <a:spAutoFit/>
          </a:bodyPr>
          <a:lstStyle/>
          <a:p>
            <a:r>
              <a:rPr lang="en-US" sz="1300" b="1">
                <a:solidFill>
                  <a:srgbClr val="FFFFDD"/>
                </a:solidFill>
                <a:latin typeface="Verdana" pitchFamily="34" charset="0"/>
              </a:rPr>
              <a:t>Sale</a:t>
            </a:r>
          </a:p>
        </p:txBody>
      </p:sp>
      <p:sp>
        <p:nvSpPr>
          <p:cNvPr id="22542" name="Line 17"/>
          <p:cNvSpPr>
            <a:spLocks noChangeShapeType="1"/>
          </p:cNvSpPr>
          <p:nvPr/>
        </p:nvSpPr>
        <p:spPr bwMode="auto">
          <a:xfrm>
            <a:off x="1400175" y="5299075"/>
            <a:ext cx="0" cy="304800"/>
          </a:xfrm>
          <a:prstGeom prst="line">
            <a:avLst/>
          </a:prstGeom>
          <a:noFill/>
          <a:ln w="9525">
            <a:solidFill>
              <a:srgbClr val="FFFFFF"/>
            </a:solidFill>
            <a:round/>
            <a:headEnd/>
            <a:tailEnd type="triangle" w="med" len="med"/>
          </a:ln>
        </p:spPr>
        <p:txBody>
          <a:bodyPr wrap="none" anchor="ctr"/>
          <a:lstStyle/>
          <a:p>
            <a:endParaRPr lang="en-GB"/>
          </a:p>
        </p:txBody>
      </p:sp>
      <p:sp>
        <p:nvSpPr>
          <p:cNvPr id="22543" name="Line 18"/>
          <p:cNvSpPr>
            <a:spLocks noChangeShapeType="1"/>
          </p:cNvSpPr>
          <p:nvPr/>
        </p:nvSpPr>
        <p:spPr bwMode="auto">
          <a:xfrm>
            <a:off x="3521075" y="5299075"/>
            <a:ext cx="0" cy="304800"/>
          </a:xfrm>
          <a:prstGeom prst="line">
            <a:avLst/>
          </a:prstGeom>
          <a:noFill/>
          <a:ln w="9525">
            <a:solidFill>
              <a:srgbClr val="FFFFFF"/>
            </a:solidFill>
            <a:round/>
            <a:headEnd/>
            <a:tailEnd type="triangle" w="med" len="med"/>
          </a:ln>
        </p:spPr>
        <p:txBody>
          <a:bodyPr wrap="none" anchor="ctr"/>
          <a:lstStyle/>
          <a:p>
            <a:endParaRPr lang="en-GB"/>
          </a:p>
        </p:txBody>
      </p:sp>
      <p:grpSp>
        <p:nvGrpSpPr>
          <p:cNvPr id="22544" name="Group 20"/>
          <p:cNvGrpSpPr>
            <a:grpSpLocks/>
          </p:cNvGrpSpPr>
          <p:nvPr/>
        </p:nvGrpSpPr>
        <p:grpSpPr bwMode="auto">
          <a:xfrm>
            <a:off x="5981700" y="4389438"/>
            <a:ext cx="1219200" cy="685800"/>
            <a:chOff x="816" y="2592"/>
            <a:chExt cx="768" cy="432"/>
          </a:xfrm>
        </p:grpSpPr>
        <p:sp>
          <p:nvSpPr>
            <p:cNvPr id="22548" name="Line 21"/>
            <p:cNvSpPr>
              <a:spLocks noChangeShapeType="1"/>
            </p:cNvSpPr>
            <p:nvPr/>
          </p:nvSpPr>
          <p:spPr bwMode="auto">
            <a:xfrm>
              <a:off x="816" y="2592"/>
              <a:ext cx="768" cy="0"/>
            </a:xfrm>
            <a:prstGeom prst="line">
              <a:avLst/>
            </a:prstGeom>
            <a:noFill/>
            <a:ln w="9525">
              <a:solidFill>
                <a:srgbClr val="FFFFFF"/>
              </a:solidFill>
              <a:round/>
              <a:headEnd/>
              <a:tailEnd/>
            </a:ln>
          </p:spPr>
          <p:txBody>
            <a:bodyPr wrap="none" anchor="ctr"/>
            <a:lstStyle/>
            <a:p>
              <a:endParaRPr lang="en-GB"/>
            </a:p>
          </p:txBody>
        </p:sp>
        <p:sp>
          <p:nvSpPr>
            <p:cNvPr id="22549" name="Line 22"/>
            <p:cNvSpPr>
              <a:spLocks noChangeShapeType="1"/>
            </p:cNvSpPr>
            <p:nvPr/>
          </p:nvSpPr>
          <p:spPr bwMode="auto">
            <a:xfrm>
              <a:off x="1200" y="2592"/>
              <a:ext cx="0" cy="432"/>
            </a:xfrm>
            <a:prstGeom prst="line">
              <a:avLst/>
            </a:prstGeom>
            <a:noFill/>
            <a:ln w="9525">
              <a:solidFill>
                <a:srgbClr val="FFFFFF"/>
              </a:solidFill>
              <a:round/>
              <a:headEnd/>
              <a:tailEnd/>
            </a:ln>
          </p:spPr>
          <p:txBody>
            <a:bodyPr wrap="none" anchor="ctr"/>
            <a:lstStyle/>
            <a:p>
              <a:endParaRPr lang="en-GB"/>
            </a:p>
          </p:txBody>
        </p:sp>
      </p:grpSp>
      <p:sp>
        <p:nvSpPr>
          <p:cNvPr id="22545" name="Text Box 23"/>
          <p:cNvSpPr txBox="1">
            <a:spLocks noChangeArrowheads="1"/>
          </p:cNvSpPr>
          <p:nvPr/>
        </p:nvSpPr>
        <p:spPr bwMode="auto">
          <a:xfrm>
            <a:off x="6051550" y="4038600"/>
            <a:ext cx="958850" cy="290513"/>
          </a:xfrm>
          <a:prstGeom prst="rect">
            <a:avLst/>
          </a:prstGeom>
          <a:noFill/>
          <a:ln w="9525">
            <a:noFill/>
            <a:miter lim="800000"/>
            <a:headEnd/>
            <a:tailEnd/>
          </a:ln>
        </p:spPr>
        <p:txBody>
          <a:bodyPr wrap="none">
            <a:spAutoFit/>
          </a:bodyPr>
          <a:lstStyle/>
          <a:p>
            <a:r>
              <a:rPr lang="en-US" sz="1300" b="1">
                <a:solidFill>
                  <a:srgbClr val="FFFFDD"/>
                </a:solidFill>
                <a:latin typeface="Verdana" pitchFamily="34" charset="0"/>
              </a:rPr>
              <a:t>Expense</a:t>
            </a:r>
          </a:p>
        </p:txBody>
      </p:sp>
      <p:sp>
        <p:nvSpPr>
          <p:cNvPr id="22546" name="Text Box 24"/>
          <p:cNvSpPr txBox="1">
            <a:spLocks noChangeArrowheads="1"/>
          </p:cNvSpPr>
          <p:nvPr/>
        </p:nvSpPr>
        <p:spPr bwMode="auto">
          <a:xfrm>
            <a:off x="6064250" y="5710238"/>
            <a:ext cx="1052513" cy="488950"/>
          </a:xfrm>
          <a:prstGeom prst="rect">
            <a:avLst/>
          </a:prstGeom>
          <a:noFill/>
          <a:ln w="9525">
            <a:noFill/>
            <a:miter lim="800000"/>
            <a:headEnd/>
            <a:tailEnd/>
          </a:ln>
        </p:spPr>
        <p:txBody>
          <a:bodyPr wrap="none">
            <a:spAutoFit/>
          </a:bodyPr>
          <a:lstStyle/>
          <a:p>
            <a:pPr algn="ctr"/>
            <a:r>
              <a:rPr lang="en-US" sz="1300">
                <a:solidFill>
                  <a:srgbClr val="FFFFDD"/>
                </a:solidFill>
                <a:latin typeface="Verdana" pitchFamily="34" charset="0"/>
              </a:rPr>
              <a:t>Income</a:t>
            </a:r>
            <a:br>
              <a:rPr lang="en-US" sz="1300">
                <a:solidFill>
                  <a:srgbClr val="FFFFDD"/>
                </a:solidFill>
                <a:latin typeface="Verdana" pitchFamily="34" charset="0"/>
              </a:rPr>
            </a:br>
            <a:r>
              <a:rPr lang="en-US" sz="1300">
                <a:solidFill>
                  <a:srgbClr val="FFFFDD"/>
                </a:solidFill>
                <a:latin typeface="Verdana" pitchFamily="34" charset="0"/>
              </a:rPr>
              <a:t>Statement</a:t>
            </a:r>
          </a:p>
        </p:txBody>
      </p:sp>
      <p:sp>
        <p:nvSpPr>
          <p:cNvPr id="22547" name="Line 25"/>
          <p:cNvSpPr>
            <a:spLocks noChangeShapeType="1"/>
          </p:cNvSpPr>
          <p:nvPr/>
        </p:nvSpPr>
        <p:spPr bwMode="auto">
          <a:xfrm>
            <a:off x="6591300" y="5299075"/>
            <a:ext cx="0" cy="304800"/>
          </a:xfrm>
          <a:prstGeom prst="line">
            <a:avLst/>
          </a:prstGeom>
          <a:noFill/>
          <a:ln w="9525">
            <a:solidFill>
              <a:srgbClr val="FFFFFF"/>
            </a:solidFill>
            <a:round/>
            <a:headEnd/>
            <a:tailEnd type="triangle" w="med" len="med"/>
          </a:ln>
        </p:spPr>
        <p:txBody>
          <a:bodyPr wrap="none" anchor="ctr"/>
          <a:lstStyle/>
          <a:p>
            <a:endParaRPr lang="en-GB"/>
          </a:p>
        </p:txBody>
      </p:sp>
    </p:spTree>
  </p:cSld>
  <p:clrMapOvr>
    <a:masterClrMapping/>
  </p:clrMapOvr>
  <p:transition spd="med">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17443">
                                            <p:txEl>
                                              <p:pRg st="0" end="0"/>
                                            </p:txEl>
                                          </p:spTgt>
                                        </p:tgtEl>
                                        <p:attrNameLst>
                                          <p:attrName>style.visibility</p:attrName>
                                        </p:attrNameLst>
                                      </p:cBhvr>
                                      <p:to>
                                        <p:strVal val="visible"/>
                                      </p:to>
                                    </p:set>
                                    <p:animEffect transition="in" filter="wipe(up)">
                                      <p:cBhvr>
                                        <p:cTn id="7" dur="500"/>
                                        <p:tgtEl>
                                          <p:spTgt spid="317443">
                                            <p:txEl>
                                              <p:pRg st="0" end="0"/>
                                            </p:tx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17444">
                                            <p:txEl>
                                              <p:pRg st="0" end="0"/>
                                            </p:txEl>
                                          </p:spTgt>
                                        </p:tgtEl>
                                        <p:attrNameLst>
                                          <p:attrName>style.visibility</p:attrName>
                                        </p:attrNameLst>
                                      </p:cBhvr>
                                      <p:to>
                                        <p:strVal val="visible"/>
                                      </p:to>
                                    </p:set>
                                    <p:animEffect transition="in" filter="wipe(up)">
                                      <p:cBhvr>
                                        <p:cTn id="11" dur="500"/>
                                        <p:tgtEl>
                                          <p:spTgt spid="31744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43" grpId="0" build="p" autoUpdateAnimBg="0" advAuto="0"/>
      <p:bldP spid="317444" grpId="0" build="p" autoUpdateAnimBg="0"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2" charset="2"/>
              </a:rPr>
              <a:t></a:t>
            </a:r>
          </a:p>
        </p:txBody>
      </p:sp>
      <p:sp>
        <p:nvSpPr>
          <p:cNvPr id="23555" name="Rectangle 3"/>
          <p:cNvSpPr>
            <a:spLocks noGrp="1" noChangeArrowheads="1"/>
          </p:cNvSpPr>
          <p:nvPr>
            <p:ph type="body" idx="1"/>
          </p:nvPr>
        </p:nvSpPr>
        <p:spPr>
          <a:xfrm>
            <a:off x="685800" y="1600200"/>
            <a:ext cx="8153400" cy="4686300"/>
          </a:xfrm>
          <a:solidFill>
            <a:schemeClr val="folHlink"/>
          </a:solidFill>
        </p:spPr>
        <p:txBody>
          <a:bodyPr lIns="90488" tIns="44450" rIns="90488" bIns="44450"/>
          <a:lstStyle/>
          <a:p>
            <a:pPr eaLnBrk="1" hangingPunct="1">
              <a:buFont typeface="Times" pitchFamily="34" charset="0"/>
              <a:buNone/>
            </a:pPr>
            <a:r>
              <a:rPr lang="en-US" sz="2200" smtClean="0"/>
              <a:t> 	</a:t>
            </a:r>
            <a:br>
              <a:rPr lang="en-US" sz="2200" smtClean="0"/>
            </a:br>
            <a:r>
              <a:rPr lang="en-US" sz="2200" smtClean="0"/>
              <a:t>Which of the following costs would be considered a period rather than a product cost in a manufacturing company?</a:t>
            </a:r>
            <a:br>
              <a:rPr lang="en-US" sz="2200" smtClean="0"/>
            </a:br>
            <a:endParaRPr lang="en-US" sz="2200" smtClean="0"/>
          </a:p>
          <a:p>
            <a:pPr lvl="1" eaLnBrk="1" hangingPunct="1">
              <a:buFont typeface="Wingdings" pitchFamily="2" charset="2"/>
              <a:buNone/>
            </a:pPr>
            <a:r>
              <a:rPr lang="en-US" b="1" smtClean="0"/>
              <a:t>A.</a:t>
            </a:r>
            <a:r>
              <a:rPr lang="en-US" smtClean="0"/>
              <a:t> Manufacturing equipment depreciation.</a:t>
            </a:r>
          </a:p>
          <a:p>
            <a:pPr lvl="1" eaLnBrk="1" hangingPunct="1">
              <a:buFont typeface="Wingdings" pitchFamily="2" charset="2"/>
              <a:buNone/>
            </a:pPr>
            <a:r>
              <a:rPr lang="en-US" b="1" smtClean="0"/>
              <a:t>B.</a:t>
            </a:r>
            <a:r>
              <a:rPr lang="en-US" smtClean="0"/>
              <a:t> Property taxes on corporate headquarters.</a:t>
            </a:r>
          </a:p>
          <a:p>
            <a:pPr lvl="1" eaLnBrk="1" hangingPunct="1">
              <a:buFont typeface="Wingdings" pitchFamily="2" charset="2"/>
              <a:buNone/>
            </a:pPr>
            <a:r>
              <a:rPr lang="en-US" b="1" smtClean="0"/>
              <a:t>C.</a:t>
            </a:r>
            <a:r>
              <a:rPr lang="en-US" smtClean="0"/>
              <a:t> Direct materials costs.</a:t>
            </a:r>
          </a:p>
          <a:p>
            <a:pPr lvl="1" eaLnBrk="1" hangingPunct="1">
              <a:buFont typeface="Wingdings" pitchFamily="2" charset="2"/>
              <a:buNone/>
            </a:pPr>
            <a:r>
              <a:rPr lang="en-US" b="1" smtClean="0"/>
              <a:t>D.</a:t>
            </a:r>
            <a:r>
              <a:rPr lang="en-US" smtClean="0"/>
              <a:t> Electrical costs to light the production     </a:t>
            </a:r>
          </a:p>
          <a:p>
            <a:pPr lvl="1" eaLnBrk="1" hangingPunct="1">
              <a:buFont typeface="Wingdings" pitchFamily="2" charset="2"/>
              <a:buNone/>
            </a:pPr>
            <a:r>
              <a:rPr lang="en-US" smtClean="0"/>
              <a:t>     facility.</a:t>
            </a:r>
          </a:p>
          <a:p>
            <a:pPr lvl="1" eaLnBrk="1" hangingPunct="1">
              <a:buFont typeface="Wingdings" pitchFamily="2" charset="2"/>
              <a:buNone/>
            </a:pPr>
            <a:r>
              <a:rPr lang="en-US" b="1" smtClean="0"/>
              <a:t>E.</a:t>
            </a:r>
            <a:r>
              <a:rPr lang="en-US" smtClean="0"/>
              <a:t> Sales commissions.</a:t>
            </a:r>
          </a:p>
        </p:txBody>
      </p:sp>
    </p:spTree>
  </p:cSld>
  <p:clrMapOvr>
    <a:masterClrMapping/>
  </p:clrMapOvr>
  <p:transition spd="med">
    <p:blinds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26"/>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2" charset="2"/>
              </a:rPr>
              <a:t></a:t>
            </a:r>
          </a:p>
        </p:txBody>
      </p:sp>
      <p:sp>
        <p:nvSpPr>
          <p:cNvPr id="24579" name="Rectangle 1027"/>
          <p:cNvSpPr>
            <a:spLocks noGrp="1" noChangeArrowheads="1"/>
          </p:cNvSpPr>
          <p:nvPr>
            <p:ph type="body" idx="1"/>
          </p:nvPr>
        </p:nvSpPr>
        <p:spPr>
          <a:xfrm>
            <a:off x="685800" y="1600200"/>
            <a:ext cx="8153400" cy="4686300"/>
          </a:xfrm>
          <a:solidFill>
            <a:schemeClr val="folHlink"/>
          </a:solidFill>
        </p:spPr>
        <p:txBody>
          <a:bodyPr lIns="90488" tIns="44450" rIns="90488" bIns="44450"/>
          <a:lstStyle/>
          <a:p>
            <a:pPr eaLnBrk="1" hangingPunct="1">
              <a:buFont typeface="Times" pitchFamily="34" charset="0"/>
              <a:buNone/>
            </a:pPr>
            <a:r>
              <a:rPr lang="en-US" sz="2100" smtClean="0"/>
              <a:t> 	</a:t>
            </a:r>
            <a:br>
              <a:rPr lang="en-US" sz="2100" smtClean="0"/>
            </a:br>
            <a:r>
              <a:rPr lang="en-US" sz="2100" smtClean="0"/>
              <a:t>Which of the following costs would be considered a period rather than a product cost in a manufacturing company?</a:t>
            </a:r>
            <a:br>
              <a:rPr lang="en-US" sz="2100" smtClean="0"/>
            </a:br>
            <a:endParaRPr lang="en-US" sz="2100" smtClean="0"/>
          </a:p>
          <a:p>
            <a:pPr lvl="1" eaLnBrk="1" hangingPunct="1">
              <a:buFont typeface="Wingdings" pitchFamily="2" charset="2"/>
              <a:buNone/>
            </a:pPr>
            <a:r>
              <a:rPr lang="en-US" b="1" smtClean="0">
                <a:solidFill>
                  <a:schemeClr val="accent1"/>
                </a:solidFill>
              </a:rPr>
              <a:t>A.</a:t>
            </a:r>
            <a:r>
              <a:rPr lang="en-US" smtClean="0">
                <a:solidFill>
                  <a:schemeClr val="accent1"/>
                </a:solidFill>
              </a:rPr>
              <a:t> Manufacturing equipment depreciation.</a:t>
            </a:r>
          </a:p>
          <a:p>
            <a:pPr lvl="1" eaLnBrk="1" hangingPunct="1">
              <a:buFont typeface="Wingdings" pitchFamily="2" charset="2"/>
              <a:buNone/>
            </a:pPr>
            <a:r>
              <a:rPr lang="en-US" b="1" smtClean="0"/>
              <a:t>B.</a:t>
            </a:r>
            <a:r>
              <a:rPr lang="en-US" smtClean="0"/>
              <a:t> Property taxes on corporate headquarters.</a:t>
            </a:r>
          </a:p>
          <a:p>
            <a:pPr lvl="1" eaLnBrk="1" hangingPunct="1">
              <a:buFont typeface="Wingdings" pitchFamily="2" charset="2"/>
              <a:buNone/>
            </a:pPr>
            <a:r>
              <a:rPr lang="en-US" b="1" smtClean="0">
                <a:solidFill>
                  <a:schemeClr val="accent1"/>
                </a:solidFill>
              </a:rPr>
              <a:t>C.</a:t>
            </a:r>
            <a:r>
              <a:rPr lang="en-US" smtClean="0">
                <a:solidFill>
                  <a:schemeClr val="accent1"/>
                </a:solidFill>
              </a:rPr>
              <a:t> Direct materials costs.</a:t>
            </a:r>
          </a:p>
          <a:p>
            <a:pPr lvl="1" eaLnBrk="1" hangingPunct="1">
              <a:buFont typeface="Wingdings" pitchFamily="2" charset="2"/>
              <a:buNone/>
            </a:pPr>
            <a:r>
              <a:rPr lang="en-US" b="1" smtClean="0">
                <a:solidFill>
                  <a:schemeClr val="accent1"/>
                </a:solidFill>
              </a:rPr>
              <a:t>D.</a:t>
            </a:r>
            <a:r>
              <a:rPr lang="en-US" smtClean="0">
                <a:solidFill>
                  <a:schemeClr val="accent1"/>
                </a:solidFill>
              </a:rPr>
              <a:t> Electrical costs to light the production     </a:t>
            </a:r>
          </a:p>
          <a:p>
            <a:pPr lvl="1" eaLnBrk="1" hangingPunct="1">
              <a:buFont typeface="Wingdings" pitchFamily="2" charset="2"/>
              <a:buNone/>
            </a:pPr>
            <a:r>
              <a:rPr lang="en-US" smtClean="0">
                <a:solidFill>
                  <a:schemeClr val="accent1"/>
                </a:solidFill>
              </a:rPr>
              <a:t>     facility.</a:t>
            </a:r>
          </a:p>
          <a:p>
            <a:pPr lvl="1" eaLnBrk="1" hangingPunct="1">
              <a:buFont typeface="Wingdings" pitchFamily="2" charset="2"/>
              <a:buNone/>
            </a:pPr>
            <a:r>
              <a:rPr lang="en-US" b="1" smtClean="0"/>
              <a:t>E.</a:t>
            </a:r>
            <a:r>
              <a:rPr lang="en-US" smtClean="0"/>
              <a:t> Sales commissions.</a:t>
            </a:r>
          </a:p>
        </p:txBody>
      </p:sp>
      <p:sp>
        <p:nvSpPr>
          <p:cNvPr id="24580" name="Oval 1028"/>
          <p:cNvSpPr>
            <a:spLocks noChangeArrowheads="1"/>
          </p:cNvSpPr>
          <p:nvPr/>
        </p:nvSpPr>
        <p:spPr bwMode="auto">
          <a:xfrm>
            <a:off x="1041400" y="3556000"/>
            <a:ext cx="635000" cy="635000"/>
          </a:xfrm>
          <a:prstGeom prst="ellipse">
            <a:avLst/>
          </a:prstGeom>
          <a:noFill/>
          <a:ln w="50799">
            <a:solidFill>
              <a:srgbClr val="FF0000"/>
            </a:solidFill>
            <a:round/>
            <a:headEnd/>
            <a:tailEnd/>
          </a:ln>
        </p:spPr>
        <p:txBody>
          <a:bodyPr wrap="none" anchor="ctr"/>
          <a:lstStyle/>
          <a:p>
            <a:endParaRPr lang="en-US"/>
          </a:p>
        </p:txBody>
      </p:sp>
      <p:sp>
        <p:nvSpPr>
          <p:cNvPr id="24581" name="Oval 1029"/>
          <p:cNvSpPr>
            <a:spLocks noChangeArrowheads="1"/>
          </p:cNvSpPr>
          <p:nvPr/>
        </p:nvSpPr>
        <p:spPr bwMode="auto">
          <a:xfrm>
            <a:off x="1041400" y="5156200"/>
            <a:ext cx="635000" cy="635000"/>
          </a:xfrm>
          <a:prstGeom prst="ellipse">
            <a:avLst/>
          </a:prstGeom>
          <a:noFill/>
          <a:ln w="50799">
            <a:solidFill>
              <a:srgbClr val="FF0000"/>
            </a:solidFill>
            <a:round/>
            <a:headEnd/>
            <a:tailEnd/>
          </a:ln>
        </p:spPr>
        <p:txBody>
          <a:bodyPr wrap="none" anchor="ctr"/>
          <a:lstStyle/>
          <a:p>
            <a:endParaRPr lang="en-US"/>
          </a:p>
        </p:txBody>
      </p:sp>
    </p:spTree>
  </p:cSld>
  <p:clrMapOvr>
    <a:masterClrMapping/>
  </p:clrMapOvr>
  <p:transition spd="med">
    <p:blinds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p:txBody>
          <a:bodyPr/>
          <a:lstStyle/>
          <a:p>
            <a:pPr eaLnBrk="1" hangingPunct="1"/>
            <a:r>
              <a:rPr lang="en-US" smtClean="0"/>
              <a:t>Classifications of Costs</a:t>
            </a:r>
          </a:p>
        </p:txBody>
      </p:sp>
      <p:sp>
        <p:nvSpPr>
          <p:cNvPr id="460803" name="Rectangle 1027"/>
          <p:cNvSpPr>
            <a:spLocks noChangeArrowheads="1"/>
          </p:cNvSpPr>
          <p:nvPr/>
        </p:nvSpPr>
        <p:spPr bwMode="auto">
          <a:xfrm>
            <a:off x="515938" y="3030538"/>
            <a:ext cx="1454150" cy="698500"/>
          </a:xfrm>
          <a:prstGeom prst="rect">
            <a:avLst/>
          </a:prstGeom>
          <a:solidFill>
            <a:schemeClr val="hlink"/>
          </a:solidFill>
          <a:ln w="12700">
            <a:noFill/>
            <a:miter lim="800000"/>
            <a:headEnd/>
            <a:tailEnd/>
          </a:ln>
          <a:effectLst>
            <a:outerShdw dist="35921" dir="2700000" algn="ctr" rotWithShape="0">
              <a:srgbClr val="000000"/>
            </a:outerShdw>
          </a:effectLst>
        </p:spPr>
        <p:txBody>
          <a:bodyPr lIns="90488" tIns="44450" rIns="90488" bIns="44450">
            <a:spAutoFit/>
          </a:bodyPr>
          <a:lstStyle/>
          <a:p>
            <a:pPr algn="ctr">
              <a:spcBef>
                <a:spcPct val="50000"/>
              </a:spcBef>
              <a:defRPr/>
            </a:pPr>
            <a:r>
              <a:rPr lang="en-US" sz="2000" dirty="0">
                <a:solidFill>
                  <a:srgbClr val="FFFFD5"/>
                </a:solidFill>
                <a:effectLst>
                  <a:outerShdw blurRad="38100" dist="38100" dir="2700000" algn="tl">
                    <a:srgbClr val="000000">
                      <a:alpha val="43137"/>
                    </a:srgbClr>
                  </a:outerShdw>
                </a:effectLst>
                <a:latin typeface="Verdana" pitchFamily="34" charset="0"/>
              </a:rPr>
              <a:t>Direct</a:t>
            </a:r>
            <a:br>
              <a:rPr lang="en-US" sz="2000" dirty="0">
                <a:solidFill>
                  <a:srgbClr val="FFFFD5"/>
                </a:solidFill>
                <a:effectLst>
                  <a:outerShdw blurRad="38100" dist="38100" dir="2700000" algn="tl">
                    <a:srgbClr val="000000">
                      <a:alpha val="43137"/>
                    </a:srgbClr>
                  </a:outerShdw>
                </a:effectLst>
                <a:latin typeface="Verdana" pitchFamily="34" charset="0"/>
              </a:rPr>
            </a:br>
            <a:r>
              <a:rPr lang="en-US" sz="2000" dirty="0">
                <a:solidFill>
                  <a:srgbClr val="FFFFD5"/>
                </a:solidFill>
                <a:effectLst>
                  <a:outerShdw blurRad="38100" dist="38100" dir="2700000" algn="tl">
                    <a:srgbClr val="000000">
                      <a:alpha val="43137"/>
                    </a:srgbClr>
                  </a:outerShdw>
                </a:effectLst>
                <a:latin typeface="Verdana" pitchFamily="34" charset="0"/>
              </a:rPr>
              <a:t>Material</a:t>
            </a:r>
          </a:p>
        </p:txBody>
      </p:sp>
      <p:sp>
        <p:nvSpPr>
          <p:cNvPr id="460804" name="Rectangle 1028"/>
          <p:cNvSpPr>
            <a:spLocks noChangeArrowheads="1"/>
          </p:cNvSpPr>
          <p:nvPr/>
        </p:nvSpPr>
        <p:spPr bwMode="auto">
          <a:xfrm>
            <a:off x="3640138" y="3030538"/>
            <a:ext cx="1454150" cy="711200"/>
          </a:xfrm>
          <a:prstGeom prst="rect">
            <a:avLst/>
          </a:prstGeom>
          <a:solidFill>
            <a:schemeClr val="hlink"/>
          </a:solidFill>
          <a:ln w="12700">
            <a:solidFill>
              <a:schemeClr val="hlink"/>
            </a:solidFill>
            <a:miter lim="800000"/>
            <a:headEnd/>
            <a:tailEnd/>
          </a:ln>
          <a:effectLst>
            <a:outerShdw dist="35921" dir="2700000" algn="ctr" rotWithShape="0">
              <a:srgbClr val="000000"/>
            </a:outerShdw>
          </a:effectLst>
        </p:spPr>
        <p:txBody>
          <a:bodyPr lIns="90488" tIns="44450" rIns="90488" bIns="44450">
            <a:spAutoFit/>
          </a:bodyPr>
          <a:lstStyle/>
          <a:p>
            <a:pPr algn="ctr">
              <a:spcBef>
                <a:spcPct val="50000"/>
              </a:spcBef>
              <a:defRPr/>
            </a:pPr>
            <a:r>
              <a:rPr lang="en-US" sz="2000" dirty="0">
                <a:solidFill>
                  <a:srgbClr val="FFFFD5"/>
                </a:solidFill>
                <a:effectLst>
                  <a:outerShdw blurRad="38100" dist="38100" dir="2700000" algn="tl">
                    <a:srgbClr val="000000">
                      <a:alpha val="43137"/>
                    </a:srgbClr>
                  </a:outerShdw>
                </a:effectLst>
                <a:latin typeface="Verdana" pitchFamily="34" charset="0"/>
              </a:rPr>
              <a:t>Direct</a:t>
            </a:r>
            <a:br>
              <a:rPr lang="en-US" sz="2000" dirty="0">
                <a:solidFill>
                  <a:srgbClr val="FFFFD5"/>
                </a:solidFill>
                <a:effectLst>
                  <a:outerShdw blurRad="38100" dist="38100" dir="2700000" algn="tl">
                    <a:srgbClr val="000000">
                      <a:alpha val="43137"/>
                    </a:srgbClr>
                  </a:outerShdw>
                </a:effectLst>
                <a:latin typeface="Verdana" pitchFamily="34" charset="0"/>
              </a:rPr>
            </a:br>
            <a:r>
              <a:rPr lang="en-US" sz="2000" dirty="0">
                <a:solidFill>
                  <a:srgbClr val="FFFFD5"/>
                </a:solidFill>
                <a:effectLst>
                  <a:outerShdw blurRad="38100" dist="38100" dir="2700000" algn="tl">
                    <a:srgbClr val="000000">
                      <a:alpha val="43137"/>
                    </a:srgbClr>
                  </a:outerShdw>
                </a:effectLst>
                <a:latin typeface="Verdana" pitchFamily="34" charset="0"/>
              </a:rPr>
              <a:t>Labor</a:t>
            </a:r>
          </a:p>
        </p:txBody>
      </p:sp>
      <p:sp>
        <p:nvSpPr>
          <p:cNvPr id="460805" name="Rectangle 1029"/>
          <p:cNvSpPr>
            <a:spLocks noChangeArrowheads="1"/>
          </p:cNvSpPr>
          <p:nvPr/>
        </p:nvSpPr>
        <p:spPr bwMode="auto">
          <a:xfrm>
            <a:off x="6611938" y="3030538"/>
            <a:ext cx="2216150" cy="698500"/>
          </a:xfrm>
          <a:prstGeom prst="rect">
            <a:avLst/>
          </a:prstGeom>
          <a:solidFill>
            <a:schemeClr val="hlink"/>
          </a:solidFill>
          <a:ln w="12700">
            <a:noFill/>
            <a:miter lim="800000"/>
            <a:headEnd/>
            <a:tailEnd/>
          </a:ln>
          <a:effectLst>
            <a:outerShdw dist="35921" dir="2700000" algn="ctr" rotWithShape="0">
              <a:srgbClr val="000000"/>
            </a:outerShdw>
          </a:effectLst>
        </p:spPr>
        <p:txBody>
          <a:bodyPr lIns="90488" tIns="44450" rIns="90488" bIns="44450">
            <a:spAutoFit/>
          </a:bodyPr>
          <a:lstStyle/>
          <a:p>
            <a:pPr algn="ctr">
              <a:spcBef>
                <a:spcPct val="50000"/>
              </a:spcBef>
              <a:defRPr/>
            </a:pPr>
            <a:r>
              <a:rPr lang="en-US" sz="2000" dirty="0">
                <a:solidFill>
                  <a:srgbClr val="FFFFD5"/>
                </a:solidFill>
                <a:effectLst>
                  <a:outerShdw blurRad="38100" dist="38100" dir="2700000" algn="tl">
                    <a:srgbClr val="000000">
                      <a:alpha val="43137"/>
                    </a:srgbClr>
                  </a:outerShdw>
                </a:effectLst>
                <a:latin typeface="Verdana" pitchFamily="34" charset="0"/>
              </a:rPr>
              <a:t>Manufacturing</a:t>
            </a:r>
            <a:br>
              <a:rPr lang="en-US" sz="2000" dirty="0">
                <a:solidFill>
                  <a:srgbClr val="FFFFD5"/>
                </a:solidFill>
                <a:effectLst>
                  <a:outerShdw blurRad="38100" dist="38100" dir="2700000" algn="tl">
                    <a:srgbClr val="000000">
                      <a:alpha val="43137"/>
                    </a:srgbClr>
                  </a:outerShdw>
                </a:effectLst>
                <a:latin typeface="Verdana" pitchFamily="34" charset="0"/>
              </a:rPr>
            </a:br>
            <a:r>
              <a:rPr lang="en-US" sz="2000" dirty="0">
                <a:solidFill>
                  <a:srgbClr val="FFFFD5"/>
                </a:solidFill>
                <a:effectLst>
                  <a:outerShdw blurRad="38100" dist="38100" dir="2700000" algn="tl">
                    <a:srgbClr val="000000">
                      <a:alpha val="43137"/>
                    </a:srgbClr>
                  </a:outerShdw>
                </a:effectLst>
                <a:latin typeface="Verdana" pitchFamily="34" charset="0"/>
              </a:rPr>
              <a:t>Overhead</a:t>
            </a:r>
          </a:p>
        </p:txBody>
      </p:sp>
      <p:sp>
        <p:nvSpPr>
          <p:cNvPr id="25606" name="Line 1031"/>
          <p:cNvSpPr>
            <a:spLocks noChangeShapeType="1"/>
          </p:cNvSpPr>
          <p:nvPr/>
        </p:nvSpPr>
        <p:spPr bwMode="auto">
          <a:xfrm>
            <a:off x="1230313" y="3898900"/>
            <a:ext cx="0" cy="584200"/>
          </a:xfrm>
          <a:prstGeom prst="line">
            <a:avLst/>
          </a:prstGeom>
          <a:noFill/>
          <a:ln w="38100">
            <a:solidFill>
              <a:srgbClr val="808080"/>
            </a:solidFill>
            <a:round/>
            <a:headEnd/>
            <a:tailEnd/>
          </a:ln>
        </p:spPr>
        <p:txBody>
          <a:bodyPr wrap="none" anchor="ctr"/>
          <a:lstStyle/>
          <a:p>
            <a:endParaRPr lang="en-GB"/>
          </a:p>
        </p:txBody>
      </p:sp>
      <p:sp>
        <p:nvSpPr>
          <p:cNvPr id="25607" name="Line 1032"/>
          <p:cNvSpPr>
            <a:spLocks noChangeShapeType="1"/>
          </p:cNvSpPr>
          <p:nvPr/>
        </p:nvSpPr>
        <p:spPr bwMode="auto">
          <a:xfrm>
            <a:off x="3949700" y="3886200"/>
            <a:ext cx="0" cy="596900"/>
          </a:xfrm>
          <a:prstGeom prst="line">
            <a:avLst/>
          </a:prstGeom>
          <a:noFill/>
          <a:ln w="38100">
            <a:solidFill>
              <a:srgbClr val="808080"/>
            </a:solidFill>
            <a:round/>
            <a:headEnd/>
            <a:tailEnd/>
          </a:ln>
        </p:spPr>
        <p:txBody>
          <a:bodyPr wrap="none" anchor="ctr"/>
          <a:lstStyle/>
          <a:p>
            <a:endParaRPr lang="en-GB"/>
          </a:p>
        </p:txBody>
      </p:sp>
      <p:sp>
        <p:nvSpPr>
          <p:cNvPr id="25608" name="Line 1033"/>
          <p:cNvSpPr>
            <a:spLocks noChangeShapeType="1"/>
          </p:cNvSpPr>
          <p:nvPr/>
        </p:nvSpPr>
        <p:spPr bwMode="auto">
          <a:xfrm>
            <a:off x="1219200" y="4467225"/>
            <a:ext cx="2717800" cy="0"/>
          </a:xfrm>
          <a:prstGeom prst="line">
            <a:avLst/>
          </a:prstGeom>
          <a:noFill/>
          <a:ln w="38100">
            <a:solidFill>
              <a:srgbClr val="808080"/>
            </a:solidFill>
            <a:round/>
            <a:headEnd/>
            <a:tailEnd/>
          </a:ln>
        </p:spPr>
        <p:txBody>
          <a:bodyPr wrap="none" anchor="ctr"/>
          <a:lstStyle/>
          <a:p>
            <a:endParaRPr lang="en-GB"/>
          </a:p>
        </p:txBody>
      </p:sp>
      <p:sp>
        <p:nvSpPr>
          <p:cNvPr id="25609" name="Line 1034"/>
          <p:cNvSpPr>
            <a:spLocks noChangeShapeType="1"/>
          </p:cNvSpPr>
          <p:nvPr/>
        </p:nvSpPr>
        <p:spPr bwMode="auto">
          <a:xfrm>
            <a:off x="2578100" y="4473575"/>
            <a:ext cx="0" cy="584200"/>
          </a:xfrm>
          <a:prstGeom prst="line">
            <a:avLst/>
          </a:prstGeom>
          <a:noFill/>
          <a:ln w="38100">
            <a:solidFill>
              <a:srgbClr val="808080"/>
            </a:solidFill>
            <a:round/>
            <a:headEnd/>
            <a:tailEnd type="triangle" w="med" len="med"/>
          </a:ln>
        </p:spPr>
        <p:txBody>
          <a:bodyPr wrap="none" anchor="ctr"/>
          <a:lstStyle/>
          <a:p>
            <a:endParaRPr lang="en-GB"/>
          </a:p>
        </p:txBody>
      </p:sp>
      <p:sp>
        <p:nvSpPr>
          <p:cNvPr id="25610" name="Rectangle 1035"/>
          <p:cNvSpPr>
            <a:spLocks noChangeArrowheads="1"/>
          </p:cNvSpPr>
          <p:nvPr/>
        </p:nvSpPr>
        <p:spPr bwMode="auto">
          <a:xfrm>
            <a:off x="1851025" y="5087938"/>
            <a:ext cx="1454150" cy="698500"/>
          </a:xfrm>
          <a:prstGeom prst="rect">
            <a:avLst/>
          </a:prstGeom>
          <a:solidFill>
            <a:schemeClr val="accent1"/>
          </a:solidFill>
          <a:ln w="38100">
            <a:noFill/>
            <a:miter lim="800000"/>
            <a:headEnd/>
            <a:tailEnd/>
          </a:ln>
        </p:spPr>
        <p:txBody>
          <a:bodyPr lIns="90488" tIns="44450" rIns="90488" bIns="44450">
            <a:spAutoFit/>
          </a:bodyPr>
          <a:lstStyle/>
          <a:p>
            <a:pPr algn="ctr">
              <a:spcBef>
                <a:spcPct val="50000"/>
              </a:spcBef>
            </a:pPr>
            <a:r>
              <a:rPr lang="en-US" sz="2000" dirty="0">
                <a:solidFill>
                  <a:srgbClr val="FFFFEF"/>
                </a:solidFill>
                <a:effectLst>
                  <a:outerShdw blurRad="38100" dist="38100" dir="2700000" algn="tl">
                    <a:srgbClr val="000000">
                      <a:alpha val="43137"/>
                    </a:srgbClr>
                  </a:outerShdw>
                </a:effectLst>
                <a:latin typeface="Verdana" pitchFamily="34" charset="0"/>
              </a:rPr>
              <a:t>Prime</a:t>
            </a:r>
            <a:br>
              <a:rPr lang="en-US" sz="2000" dirty="0">
                <a:solidFill>
                  <a:srgbClr val="FFFFEF"/>
                </a:solidFill>
                <a:effectLst>
                  <a:outerShdw blurRad="38100" dist="38100" dir="2700000" algn="tl">
                    <a:srgbClr val="000000">
                      <a:alpha val="43137"/>
                    </a:srgbClr>
                  </a:outerShdw>
                </a:effectLst>
                <a:latin typeface="Verdana" pitchFamily="34" charset="0"/>
              </a:rPr>
            </a:br>
            <a:r>
              <a:rPr lang="en-US" sz="2000" dirty="0">
                <a:solidFill>
                  <a:srgbClr val="FFFFEF"/>
                </a:solidFill>
                <a:effectLst>
                  <a:outerShdw blurRad="38100" dist="38100" dir="2700000" algn="tl">
                    <a:srgbClr val="000000">
                      <a:alpha val="43137"/>
                    </a:srgbClr>
                  </a:outerShdw>
                </a:effectLst>
                <a:latin typeface="Verdana" pitchFamily="34" charset="0"/>
              </a:rPr>
              <a:t>Cost</a:t>
            </a:r>
          </a:p>
        </p:txBody>
      </p:sp>
      <p:sp>
        <p:nvSpPr>
          <p:cNvPr id="25611" name="Line 1037"/>
          <p:cNvSpPr>
            <a:spLocks noChangeShapeType="1"/>
          </p:cNvSpPr>
          <p:nvPr/>
        </p:nvSpPr>
        <p:spPr bwMode="auto">
          <a:xfrm>
            <a:off x="7696200" y="3898900"/>
            <a:ext cx="0" cy="584200"/>
          </a:xfrm>
          <a:prstGeom prst="line">
            <a:avLst/>
          </a:prstGeom>
          <a:noFill/>
          <a:ln w="38100">
            <a:solidFill>
              <a:srgbClr val="808080"/>
            </a:solidFill>
            <a:round/>
            <a:headEnd/>
            <a:tailEnd/>
          </a:ln>
        </p:spPr>
        <p:txBody>
          <a:bodyPr wrap="none" anchor="ctr"/>
          <a:lstStyle/>
          <a:p>
            <a:endParaRPr lang="en-GB"/>
          </a:p>
        </p:txBody>
      </p:sp>
      <p:sp>
        <p:nvSpPr>
          <p:cNvPr id="25612" name="Line 1038"/>
          <p:cNvSpPr>
            <a:spLocks noChangeShapeType="1"/>
          </p:cNvSpPr>
          <p:nvPr/>
        </p:nvSpPr>
        <p:spPr bwMode="auto">
          <a:xfrm>
            <a:off x="4800600" y="3898900"/>
            <a:ext cx="0" cy="584200"/>
          </a:xfrm>
          <a:prstGeom prst="line">
            <a:avLst/>
          </a:prstGeom>
          <a:noFill/>
          <a:ln w="38100">
            <a:solidFill>
              <a:srgbClr val="808080"/>
            </a:solidFill>
            <a:round/>
            <a:headEnd/>
            <a:tailEnd/>
          </a:ln>
        </p:spPr>
        <p:txBody>
          <a:bodyPr wrap="none" anchor="ctr"/>
          <a:lstStyle/>
          <a:p>
            <a:endParaRPr lang="en-GB"/>
          </a:p>
        </p:txBody>
      </p:sp>
      <p:sp>
        <p:nvSpPr>
          <p:cNvPr id="25613" name="Line 1039"/>
          <p:cNvSpPr>
            <a:spLocks noChangeShapeType="1"/>
          </p:cNvSpPr>
          <p:nvPr/>
        </p:nvSpPr>
        <p:spPr bwMode="auto">
          <a:xfrm>
            <a:off x="4791075" y="4473575"/>
            <a:ext cx="2905125" cy="0"/>
          </a:xfrm>
          <a:prstGeom prst="line">
            <a:avLst/>
          </a:prstGeom>
          <a:noFill/>
          <a:ln w="38100">
            <a:solidFill>
              <a:srgbClr val="808080"/>
            </a:solidFill>
            <a:round/>
            <a:headEnd/>
            <a:tailEnd/>
          </a:ln>
        </p:spPr>
        <p:txBody>
          <a:bodyPr wrap="none" anchor="ctr"/>
          <a:lstStyle/>
          <a:p>
            <a:endParaRPr lang="en-GB"/>
          </a:p>
        </p:txBody>
      </p:sp>
      <p:sp>
        <p:nvSpPr>
          <p:cNvPr id="25614" name="Line 1040"/>
          <p:cNvSpPr>
            <a:spLocks noChangeShapeType="1"/>
          </p:cNvSpPr>
          <p:nvPr/>
        </p:nvSpPr>
        <p:spPr bwMode="auto">
          <a:xfrm>
            <a:off x="6248400" y="4486275"/>
            <a:ext cx="0" cy="584200"/>
          </a:xfrm>
          <a:prstGeom prst="line">
            <a:avLst/>
          </a:prstGeom>
          <a:noFill/>
          <a:ln w="38100">
            <a:solidFill>
              <a:srgbClr val="808080"/>
            </a:solidFill>
            <a:round/>
            <a:headEnd/>
            <a:tailEnd type="triangle" w="med" len="med"/>
          </a:ln>
        </p:spPr>
        <p:txBody>
          <a:bodyPr wrap="none" anchor="ctr"/>
          <a:lstStyle/>
          <a:p>
            <a:endParaRPr lang="en-GB"/>
          </a:p>
        </p:txBody>
      </p:sp>
      <p:sp>
        <p:nvSpPr>
          <p:cNvPr id="25615" name="Rectangle 1041"/>
          <p:cNvSpPr>
            <a:spLocks noChangeArrowheads="1"/>
          </p:cNvSpPr>
          <p:nvPr/>
        </p:nvSpPr>
        <p:spPr bwMode="auto">
          <a:xfrm>
            <a:off x="5357813" y="5087938"/>
            <a:ext cx="1782762" cy="698500"/>
          </a:xfrm>
          <a:prstGeom prst="rect">
            <a:avLst/>
          </a:prstGeom>
          <a:solidFill>
            <a:schemeClr val="accent1"/>
          </a:solidFill>
          <a:ln w="38100">
            <a:noFill/>
            <a:miter lim="800000"/>
            <a:headEnd/>
            <a:tailEnd/>
          </a:ln>
        </p:spPr>
        <p:txBody>
          <a:bodyPr lIns="90488" tIns="44450" rIns="90488" bIns="44450">
            <a:spAutoFit/>
          </a:bodyPr>
          <a:lstStyle/>
          <a:p>
            <a:pPr algn="ctr">
              <a:spcBef>
                <a:spcPct val="50000"/>
              </a:spcBef>
            </a:pPr>
            <a:r>
              <a:rPr lang="en-US" sz="2000" dirty="0">
                <a:solidFill>
                  <a:srgbClr val="FFFFEF"/>
                </a:solidFill>
                <a:effectLst>
                  <a:outerShdw blurRad="38100" dist="38100" dir="2700000" algn="tl">
                    <a:srgbClr val="000000">
                      <a:alpha val="43137"/>
                    </a:srgbClr>
                  </a:outerShdw>
                </a:effectLst>
                <a:latin typeface="Verdana" pitchFamily="34" charset="0"/>
              </a:rPr>
              <a:t>Conversion</a:t>
            </a:r>
            <a:br>
              <a:rPr lang="en-US" sz="2000" dirty="0">
                <a:solidFill>
                  <a:srgbClr val="FFFFEF"/>
                </a:solidFill>
                <a:effectLst>
                  <a:outerShdw blurRad="38100" dist="38100" dir="2700000" algn="tl">
                    <a:srgbClr val="000000">
                      <a:alpha val="43137"/>
                    </a:srgbClr>
                  </a:outerShdw>
                </a:effectLst>
                <a:latin typeface="Verdana" pitchFamily="34" charset="0"/>
              </a:rPr>
            </a:br>
            <a:r>
              <a:rPr lang="en-US" sz="2000" dirty="0">
                <a:solidFill>
                  <a:srgbClr val="FFFFEF"/>
                </a:solidFill>
                <a:effectLst>
                  <a:outerShdw blurRad="38100" dist="38100" dir="2700000" algn="tl">
                    <a:srgbClr val="000000">
                      <a:alpha val="43137"/>
                    </a:srgbClr>
                  </a:outerShdw>
                </a:effectLst>
                <a:latin typeface="Verdana" pitchFamily="34" charset="0"/>
              </a:rPr>
              <a:t>Cost</a:t>
            </a:r>
          </a:p>
        </p:txBody>
      </p:sp>
      <p:sp>
        <p:nvSpPr>
          <p:cNvPr id="25616" name="Rectangle 1042"/>
          <p:cNvSpPr>
            <a:spLocks noGrp="1" noChangeArrowheads="1"/>
          </p:cNvSpPr>
          <p:nvPr>
            <p:ph type="body" idx="4294967295"/>
          </p:nvPr>
        </p:nvSpPr>
        <p:spPr>
          <a:xfrm>
            <a:off x="457200" y="1600200"/>
            <a:ext cx="8305800" cy="1143000"/>
          </a:xfrm>
          <a:noFill/>
        </p:spPr>
        <p:txBody>
          <a:bodyPr lIns="90488" tIns="44450" rIns="90488" bIns="44450"/>
          <a:lstStyle/>
          <a:p>
            <a:pPr algn="ctr" eaLnBrk="1" hangingPunct="1">
              <a:buFont typeface="Times" pitchFamily="34" charset="0"/>
              <a:buNone/>
            </a:pPr>
            <a:r>
              <a:rPr lang="en-US" sz="2900" smtClean="0"/>
              <a:t>Manufacturing costs are often</a:t>
            </a:r>
            <a:br>
              <a:rPr lang="en-US" sz="2900" smtClean="0"/>
            </a:br>
            <a:r>
              <a:rPr lang="en-US" sz="2900" smtClean="0"/>
              <a:t>classified as follows:</a:t>
            </a: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1219200" y="1219200"/>
            <a:ext cx="6705600" cy="4876800"/>
          </a:xfrm>
          <a:prstGeom prst="rect">
            <a:avLst/>
          </a:prstGeom>
          <a:solidFill>
            <a:schemeClr val="hlink"/>
          </a:solidFill>
          <a:ln w="9525">
            <a:noFill/>
            <a:miter lim="800000"/>
            <a:headEnd/>
            <a:tailEnd/>
          </a:ln>
        </p:spPr>
        <p:txBody>
          <a:bodyPr wrap="none" anchor="ctr"/>
          <a:lstStyle/>
          <a:p>
            <a:endParaRPr lang="en-US"/>
          </a:p>
        </p:txBody>
      </p:sp>
      <p:sp>
        <p:nvSpPr>
          <p:cNvPr id="21507" name="Rectangle 2"/>
          <p:cNvSpPr>
            <a:spLocks noGrp="1" noChangeArrowheads="1"/>
          </p:cNvSpPr>
          <p:nvPr>
            <p:ph type="title"/>
          </p:nvPr>
        </p:nvSpPr>
        <p:spPr>
          <a:noFill/>
        </p:spPr>
        <p:txBody>
          <a:bodyPr lIns="90488" tIns="44450" rIns="90488" bIns="44450"/>
          <a:lstStyle/>
          <a:p>
            <a:pPr eaLnBrk="1" hangingPunct="1"/>
            <a:r>
              <a:rPr lang="en-US" dirty="0" smtClean="0"/>
              <a:t>Learning Objective 4</a:t>
            </a:r>
          </a:p>
        </p:txBody>
      </p:sp>
      <p:sp>
        <p:nvSpPr>
          <p:cNvPr id="458756" name="Text Box 4"/>
          <p:cNvSpPr txBox="1">
            <a:spLocks noChangeArrowheads="1"/>
          </p:cNvSpPr>
          <p:nvPr/>
        </p:nvSpPr>
        <p:spPr bwMode="auto">
          <a:xfrm>
            <a:off x="1905000" y="2396966"/>
            <a:ext cx="5334000" cy="2708434"/>
          </a:xfrm>
          <a:prstGeom prst="rect">
            <a:avLst/>
          </a:prstGeom>
          <a:noFill/>
          <a:ln w="9525">
            <a:noFill/>
            <a:miter lim="800000"/>
            <a:headEnd/>
            <a:tailEnd/>
          </a:ln>
          <a:effectLst/>
        </p:spPr>
        <p:txBody>
          <a:bodyPr>
            <a:spAutoFit/>
          </a:bodyPr>
          <a:lstStyle/>
          <a:p>
            <a:pPr algn="ctr">
              <a:spcBef>
                <a:spcPct val="50000"/>
              </a:spcBef>
              <a:defRPr/>
            </a:pPr>
            <a:r>
              <a:rPr lang="en-US" sz="3400" dirty="0" smtClean="0">
                <a:solidFill>
                  <a:srgbClr val="FFFFEF"/>
                </a:solidFill>
                <a:effectLst>
                  <a:outerShdw blurRad="38100" dist="38100" dir="2700000" algn="tl">
                    <a:srgbClr val="000000"/>
                  </a:outerShdw>
                </a:effectLst>
                <a:latin typeface="Verdana" pitchFamily="34" charset="0"/>
              </a:rPr>
              <a:t>Understand cost classifications used to predict cost behavior: variable cost, fixed cost &amp; mixed cost.</a:t>
            </a:r>
            <a:endParaRPr lang="en-US" sz="3400" dirty="0">
              <a:solidFill>
                <a:srgbClr val="FFFFEF"/>
              </a:solidFill>
              <a:effectLst>
                <a:outerShdw blurRad="38100" dist="38100" dir="2700000" algn="tl">
                  <a:srgbClr val="000000"/>
                </a:outerShdw>
              </a:effectLst>
              <a:latin typeface="Verdana" pitchFamily="34" charset="0"/>
            </a:endParaRPr>
          </a:p>
        </p:txBody>
      </p:sp>
    </p:spTree>
  </p:cSld>
  <p:clrMapOvr>
    <a:masterClrMapping/>
  </p:clrMapOvr>
  <p:transition>
    <p:checke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1026"/>
          <p:cNvSpPr>
            <a:spLocks noGrp="1" noChangeArrowheads="1"/>
          </p:cNvSpPr>
          <p:nvPr>
            <p:ph type="title"/>
          </p:nvPr>
        </p:nvSpPr>
        <p:spPr>
          <a:noFill/>
        </p:spPr>
        <p:txBody>
          <a:bodyPr lIns="90488" tIns="44450" rIns="90488" bIns="44450"/>
          <a:lstStyle/>
          <a:p>
            <a:pPr eaLnBrk="1" hangingPunct="1"/>
            <a:r>
              <a:rPr lang="en-US" smtClean="0"/>
              <a:t>Cost Classifications for Predicting Cost Behavior</a:t>
            </a:r>
          </a:p>
        </p:txBody>
      </p:sp>
      <p:sp>
        <p:nvSpPr>
          <p:cNvPr id="368643" name="Rectangle 1027"/>
          <p:cNvSpPr>
            <a:spLocks noGrp="1" noChangeArrowheads="1"/>
          </p:cNvSpPr>
          <p:nvPr>
            <p:ph type="body" sz="half" idx="2"/>
          </p:nvPr>
        </p:nvSpPr>
        <p:spPr>
          <a:xfrm>
            <a:off x="4724400" y="1905000"/>
            <a:ext cx="4191000" cy="4114800"/>
          </a:xfrm>
          <a:solidFill>
            <a:schemeClr val="accent1"/>
          </a:solidFill>
          <a:effectLst>
            <a:outerShdw dist="107763" dir="2700000" algn="ctr" rotWithShape="0">
              <a:schemeClr val="tx1"/>
            </a:outerShdw>
          </a:effectLst>
        </p:spPr>
        <p:txBody>
          <a:bodyPr lIns="90488" tIns="44450" rIns="90488" bIns="44450"/>
          <a:lstStyle/>
          <a:p>
            <a:pPr eaLnBrk="1" hangingPunct="1">
              <a:lnSpc>
                <a:spcPct val="90000"/>
              </a:lnSpc>
              <a:spcBef>
                <a:spcPct val="35000"/>
              </a:spcBef>
              <a:buFont typeface="Times" pitchFamily="34" charset="0"/>
              <a:buNone/>
              <a:defRPr/>
            </a:pPr>
            <a:r>
              <a:rPr lang="en-US" sz="2000" dirty="0" smtClean="0">
                <a:solidFill>
                  <a:srgbClr val="FFFFDD"/>
                </a:solidFill>
              </a:rPr>
              <a:t>   How a cost will react to changes in the level of activity within the relevant range. As the activity level rises or falls, a particular cost may rise or fall as well-or it may remain constant.</a:t>
            </a:r>
          </a:p>
          <a:p>
            <a:pPr lvl="1" eaLnBrk="1" hangingPunct="1">
              <a:lnSpc>
                <a:spcPct val="95000"/>
              </a:lnSpc>
              <a:spcBef>
                <a:spcPct val="45000"/>
              </a:spcBef>
              <a:defRPr/>
            </a:pPr>
            <a:r>
              <a:rPr lang="en-US" sz="2000" dirty="0" smtClean="0">
                <a:solidFill>
                  <a:srgbClr val="FFFFDD"/>
                </a:solidFill>
              </a:rPr>
              <a:t>Total </a:t>
            </a:r>
            <a:r>
              <a:rPr lang="en-US" sz="2000" b="1" dirty="0" smtClean="0"/>
              <a:t>variable costs</a:t>
            </a:r>
            <a:r>
              <a:rPr lang="en-US" sz="2000" dirty="0" smtClean="0">
                <a:solidFill>
                  <a:srgbClr val="FFFFDD"/>
                </a:solidFill>
              </a:rPr>
              <a:t> change when activity changes.</a:t>
            </a:r>
          </a:p>
          <a:p>
            <a:pPr lvl="1" eaLnBrk="1" hangingPunct="1">
              <a:lnSpc>
                <a:spcPct val="95000"/>
              </a:lnSpc>
              <a:spcBef>
                <a:spcPct val="45000"/>
              </a:spcBef>
              <a:defRPr/>
            </a:pPr>
            <a:r>
              <a:rPr lang="en-US" sz="2000" dirty="0" smtClean="0">
                <a:solidFill>
                  <a:srgbClr val="FFFFDD"/>
                </a:solidFill>
              </a:rPr>
              <a:t>Total </a:t>
            </a:r>
            <a:r>
              <a:rPr lang="en-US" sz="2000" b="1" dirty="0" smtClean="0"/>
              <a:t>fixed costs</a:t>
            </a:r>
            <a:r>
              <a:rPr lang="en-US" sz="2000" dirty="0" smtClean="0">
                <a:solidFill>
                  <a:srgbClr val="FFFFDD"/>
                </a:solidFill>
              </a:rPr>
              <a:t> remain unchanged when activity changes.</a:t>
            </a:r>
          </a:p>
        </p:txBody>
      </p:sp>
      <p:grpSp>
        <p:nvGrpSpPr>
          <p:cNvPr id="41988" name="Group 1028"/>
          <p:cNvGrpSpPr>
            <a:grpSpLocks/>
          </p:cNvGrpSpPr>
          <p:nvPr/>
        </p:nvGrpSpPr>
        <p:grpSpPr bwMode="auto">
          <a:xfrm>
            <a:off x="790575" y="1954213"/>
            <a:ext cx="3360738" cy="4005262"/>
            <a:chOff x="498" y="1231"/>
            <a:chExt cx="2117" cy="2523"/>
          </a:xfrm>
        </p:grpSpPr>
        <p:sp>
          <p:nvSpPr>
            <p:cNvPr id="41989" name="Freeform 1029"/>
            <p:cNvSpPr>
              <a:spLocks/>
            </p:cNvSpPr>
            <p:nvPr/>
          </p:nvSpPr>
          <p:spPr bwMode="auto">
            <a:xfrm>
              <a:off x="1259" y="2601"/>
              <a:ext cx="1308" cy="1152"/>
            </a:xfrm>
            <a:custGeom>
              <a:avLst/>
              <a:gdLst>
                <a:gd name="T0" fmla="*/ 4 w 5230"/>
                <a:gd name="T1" fmla="*/ 2 h 4610"/>
                <a:gd name="T2" fmla="*/ 5 w 5230"/>
                <a:gd name="T3" fmla="*/ 2 h 4610"/>
                <a:gd name="T4" fmla="*/ 5 w 5230"/>
                <a:gd name="T5" fmla="*/ 2 h 4610"/>
                <a:gd name="T6" fmla="*/ 5 w 5230"/>
                <a:gd name="T7" fmla="*/ 2 h 4610"/>
                <a:gd name="T8" fmla="*/ 5 w 5230"/>
                <a:gd name="T9" fmla="*/ 2 h 4610"/>
                <a:gd name="T10" fmla="*/ 5 w 5230"/>
                <a:gd name="T11" fmla="*/ 1 h 4610"/>
                <a:gd name="T12" fmla="*/ 5 w 5230"/>
                <a:gd name="T13" fmla="*/ 1 h 4610"/>
                <a:gd name="T14" fmla="*/ 5 w 5230"/>
                <a:gd name="T15" fmla="*/ 1 h 4610"/>
                <a:gd name="T16" fmla="*/ 5 w 5230"/>
                <a:gd name="T17" fmla="*/ 1 h 4610"/>
                <a:gd name="T18" fmla="*/ 5 w 5230"/>
                <a:gd name="T19" fmla="*/ 0 h 4610"/>
                <a:gd name="T20" fmla="*/ 5 w 5230"/>
                <a:gd name="T21" fmla="*/ 0 h 4610"/>
                <a:gd name="T22" fmla="*/ 5 w 5230"/>
                <a:gd name="T23" fmla="*/ 0 h 4610"/>
                <a:gd name="T24" fmla="*/ 4 w 5230"/>
                <a:gd name="T25" fmla="*/ 0 h 4610"/>
                <a:gd name="T26" fmla="*/ 4 w 5230"/>
                <a:gd name="T27" fmla="*/ 0 h 4610"/>
                <a:gd name="T28" fmla="*/ 3 w 5230"/>
                <a:gd name="T29" fmla="*/ 1 h 4610"/>
                <a:gd name="T30" fmla="*/ 3 w 5230"/>
                <a:gd name="T31" fmla="*/ 1 h 4610"/>
                <a:gd name="T32" fmla="*/ 3 w 5230"/>
                <a:gd name="T33" fmla="*/ 1 h 4610"/>
                <a:gd name="T34" fmla="*/ 3 w 5230"/>
                <a:gd name="T35" fmla="*/ 1 h 4610"/>
                <a:gd name="T36" fmla="*/ 3 w 5230"/>
                <a:gd name="T37" fmla="*/ 2 h 4610"/>
                <a:gd name="T38" fmla="*/ 3 w 5230"/>
                <a:gd name="T39" fmla="*/ 2 h 4610"/>
                <a:gd name="T40" fmla="*/ 3 w 5230"/>
                <a:gd name="T41" fmla="*/ 2 h 4610"/>
                <a:gd name="T42" fmla="*/ 3 w 5230"/>
                <a:gd name="T43" fmla="*/ 2 h 4610"/>
                <a:gd name="T44" fmla="*/ 3 w 5230"/>
                <a:gd name="T45" fmla="*/ 2 h 4610"/>
                <a:gd name="T46" fmla="*/ 0 w 5230"/>
                <a:gd name="T47" fmla="*/ 3 h 4610"/>
                <a:gd name="T48" fmla="*/ 0 w 5230"/>
                <a:gd name="T49" fmla="*/ 3 h 4610"/>
                <a:gd name="T50" fmla="*/ 2 w 5230"/>
                <a:gd name="T51" fmla="*/ 4 h 4610"/>
                <a:gd name="T52" fmla="*/ 4 w 5230"/>
                <a:gd name="T53" fmla="*/ 4 h 4610"/>
                <a:gd name="T54" fmla="*/ 4 w 5230"/>
                <a:gd name="T55" fmla="*/ 4 h 4610"/>
                <a:gd name="T56" fmla="*/ 4 w 5230"/>
                <a:gd name="T57" fmla="*/ 4 h 4610"/>
                <a:gd name="T58" fmla="*/ 4 w 5230"/>
                <a:gd name="T59" fmla="*/ 4 h 4610"/>
                <a:gd name="T60" fmla="*/ 4 w 5230"/>
                <a:gd name="T61" fmla="*/ 4 h 4610"/>
                <a:gd name="T62" fmla="*/ 5 w 5230"/>
                <a:gd name="T63" fmla="*/ 4 h 4610"/>
                <a:gd name="T64" fmla="*/ 5 w 5230"/>
                <a:gd name="T65" fmla="*/ 4 h 4610"/>
                <a:gd name="T66" fmla="*/ 5 w 5230"/>
                <a:gd name="T67" fmla="*/ 4 h 4610"/>
                <a:gd name="T68" fmla="*/ 5 w 5230"/>
                <a:gd name="T69" fmla="*/ 3 h 4610"/>
                <a:gd name="T70" fmla="*/ 5 w 5230"/>
                <a:gd name="T71" fmla="*/ 3 h 4610"/>
                <a:gd name="T72" fmla="*/ 5 w 5230"/>
                <a:gd name="T73" fmla="*/ 3 h 4610"/>
                <a:gd name="T74" fmla="*/ 5 w 5230"/>
                <a:gd name="T75" fmla="*/ 3 h 4610"/>
                <a:gd name="T76" fmla="*/ 5 w 5230"/>
                <a:gd name="T77" fmla="*/ 3 h 4610"/>
                <a:gd name="T78" fmla="*/ 5 w 5230"/>
                <a:gd name="T79" fmla="*/ 3 h 4610"/>
                <a:gd name="T80" fmla="*/ 5 w 5230"/>
                <a:gd name="T81" fmla="*/ 3 h 4610"/>
                <a:gd name="T82" fmla="*/ 5 w 5230"/>
                <a:gd name="T83" fmla="*/ 3 h 4610"/>
                <a:gd name="T84" fmla="*/ 4 w 5230"/>
                <a:gd name="T85" fmla="*/ 2 h 4610"/>
                <a:gd name="T86" fmla="*/ 4 w 5230"/>
                <a:gd name="T87" fmla="*/ 2 h 4610"/>
                <a:gd name="T88" fmla="*/ 4 w 5230"/>
                <a:gd name="T89" fmla="*/ 2 h 4610"/>
                <a:gd name="T90" fmla="*/ 4 w 5230"/>
                <a:gd name="T91" fmla="*/ 2 h 461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5230"/>
                <a:gd name="T139" fmla="*/ 0 h 4610"/>
                <a:gd name="T140" fmla="*/ 5230 w 5230"/>
                <a:gd name="T141" fmla="*/ 4610 h 461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5230" h="4610">
                  <a:moveTo>
                    <a:pt x="4352" y="2365"/>
                  </a:moveTo>
                  <a:lnTo>
                    <a:pt x="4968" y="2365"/>
                  </a:lnTo>
                  <a:lnTo>
                    <a:pt x="5076" y="2254"/>
                  </a:lnTo>
                  <a:lnTo>
                    <a:pt x="5149" y="2119"/>
                  </a:lnTo>
                  <a:lnTo>
                    <a:pt x="5221" y="1838"/>
                  </a:lnTo>
                  <a:lnTo>
                    <a:pt x="5230" y="1592"/>
                  </a:lnTo>
                  <a:lnTo>
                    <a:pt x="5230" y="1219"/>
                  </a:lnTo>
                  <a:lnTo>
                    <a:pt x="5185" y="1025"/>
                  </a:lnTo>
                  <a:lnTo>
                    <a:pt x="5149" y="821"/>
                  </a:lnTo>
                  <a:lnTo>
                    <a:pt x="5028" y="491"/>
                  </a:lnTo>
                  <a:lnTo>
                    <a:pt x="4897" y="279"/>
                  </a:lnTo>
                  <a:lnTo>
                    <a:pt x="4649" y="0"/>
                  </a:lnTo>
                  <a:lnTo>
                    <a:pt x="4270" y="0"/>
                  </a:lnTo>
                  <a:lnTo>
                    <a:pt x="3565" y="477"/>
                  </a:lnTo>
                  <a:lnTo>
                    <a:pt x="3185" y="935"/>
                  </a:lnTo>
                  <a:lnTo>
                    <a:pt x="3090" y="1172"/>
                  </a:lnTo>
                  <a:lnTo>
                    <a:pt x="3075" y="1331"/>
                  </a:lnTo>
                  <a:lnTo>
                    <a:pt x="3116" y="1526"/>
                  </a:lnTo>
                  <a:lnTo>
                    <a:pt x="3222" y="1897"/>
                  </a:lnTo>
                  <a:lnTo>
                    <a:pt x="3292" y="2393"/>
                  </a:lnTo>
                  <a:lnTo>
                    <a:pt x="3282" y="2440"/>
                  </a:lnTo>
                  <a:lnTo>
                    <a:pt x="3028" y="2487"/>
                  </a:lnTo>
                  <a:lnTo>
                    <a:pt x="2782" y="2424"/>
                  </a:lnTo>
                  <a:lnTo>
                    <a:pt x="0" y="2811"/>
                  </a:lnTo>
                  <a:lnTo>
                    <a:pt x="0" y="2905"/>
                  </a:lnTo>
                  <a:lnTo>
                    <a:pt x="2082" y="4610"/>
                  </a:lnTo>
                  <a:lnTo>
                    <a:pt x="3873" y="4128"/>
                  </a:lnTo>
                  <a:lnTo>
                    <a:pt x="3943" y="4265"/>
                  </a:lnTo>
                  <a:lnTo>
                    <a:pt x="4042" y="4343"/>
                  </a:lnTo>
                  <a:lnTo>
                    <a:pt x="4109" y="4361"/>
                  </a:lnTo>
                  <a:lnTo>
                    <a:pt x="4185" y="4361"/>
                  </a:lnTo>
                  <a:lnTo>
                    <a:pt x="4862" y="4158"/>
                  </a:lnTo>
                  <a:lnTo>
                    <a:pt x="4945" y="4055"/>
                  </a:lnTo>
                  <a:lnTo>
                    <a:pt x="5004" y="3911"/>
                  </a:lnTo>
                  <a:lnTo>
                    <a:pt x="5028" y="3740"/>
                  </a:lnTo>
                  <a:lnTo>
                    <a:pt x="5028" y="3618"/>
                  </a:lnTo>
                  <a:lnTo>
                    <a:pt x="4994" y="3444"/>
                  </a:lnTo>
                  <a:lnTo>
                    <a:pt x="4945" y="3325"/>
                  </a:lnTo>
                  <a:lnTo>
                    <a:pt x="4871" y="3232"/>
                  </a:lnTo>
                  <a:lnTo>
                    <a:pt x="4800" y="3168"/>
                  </a:lnTo>
                  <a:lnTo>
                    <a:pt x="4731" y="3156"/>
                  </a:lnTo>
                  <a:lnTo>
                    <a:pt x="4731" y="2978"/>
                  </a:lnTo>
                  <a:lnTo>
                    <a:pt x="3913" y="2624"/>
                  </a:lnTo>
                  <a:lnTo>
                    <a:pt x="3913" y="2424"/>
                  </a:lnTo>
                  <a:lnTo>
                    <a:pt x="3896" y="2365"/>
                  </a:lnTo>
                  <a:lnTo>
                    <a:pt x="4352" y="2365"/>
                  </a:lnTo>
                  <a:close/>
                </a:path>
              </a:pathLst>
            </a:custGeom>
            <a:solidFill>
              <a:srgbClr val="FFFFFF"/>
            </a:solidFill>
            <a:ln w="9525">
              <a:noFill/>
              <a:round/>
              <a:headEnd/>
              <a:tailEnd/>
            </a:ln>
          </p:spPr>
          <p:txBody>
            <a:bodyPr/>
            <a:lstStyle/>
            <a:p>
              <a:endParaRPr lang="en-GB"/>
            </a:p>
          </p:txBody>
        </p:sp>
        <p:sp>
          <p:nvSpPr>
            <p:cNvPr id="41990" name="Freeform 1030"/>
            <p:cNvSpPr>
              <a:spLocks/>
            </p:cNvSpPr>
            <p:nvPr/>
          </p:nvSpPr>
          <p:spPr bwMode="auto">
            <a:xfrm>
              <a:off x="524" y="1673"/>
              <a:ext cx="1767" cy="1519"/>
            </a:xfrm>
            <a:custGeom>
              <a:avLst/>
              <a:gdLst>
                <a:gd name="T0" fmla="*/ 2 w 7068"/>
                <a:gd name="T1" fmla="*/ 0 h 6078"/>
                <a:gd name="T2" fmla="*/ 2 w 7068"/>
                <a:gd name="T3" fmla="*/ 1 h 6078"/>
                <a:gd name="T4" fmla="*/ 2 w 7068"/>
                <a:gd name="T5" fmla="*/ 1 h 6078"/>
                <a:gd name="T6" fmla="*/ 2 w 7068"/>
                <a:gd name="T7" fmla="*/ 1 h 6078"/>
                <a:gd name="T8" fmla="*/ 3 w 7068"/>
                <a:gd name="T9" fmla="*/ 1 h 6078"/>
                <a:gd name="T10" fmla="*/ 3 w 7068"/>
                <a:gd name="T11" fmla="*/ 1 h 6078"/>
                <a:gd name="T12" fmla="*/ 3 w 7068"/>
                <a:gd name="T13" fmla="*/ 1 h 6078"/>
                <a:gd name="T14" fmla="*/ 3 w 7068"/>
                <a:gd name="T15" fmla="*/ 1 h 6078"/>
                <a:gd name="T16" fmla="*/ 5 w 7068"/>
                <a:gd name="T17" fmla="*/ 1 h 6078"/>
                <a:gd name="T18" fmla="*/ 5 w 7068"/>
                <a:gd name="T19" fmla="*/ 1 h 6078"/>
                <a:gd name="T20" fmla="*/ 6 w 7068"/>
                <a:gd name="T21" fmla="*/ 1 h 6078"/>
                <a:gd name="T22" fmla="*/ 6 w 7068"/>
                <a:gd name="T23" fmla="*/ 2 h 6078"/>
                <a:gd name="T24" fmla="*/ 6 w 7068"/>
                <a:gd name="T25" fmla="*/ 2 h 6078"/>
                <a:gd name="T26" fmla="*/ 7 w 7068"/>
                <a:gd name="T27" fmla="*/ 2 h 6078"/>
                <a:gd name="T28" fmla="*/ 7 w 7068"/>
                <a:gd name="T29" fmla="*/ 2 h 6078"/>
                <a:gd name="T30" fmla="*/ 7 w 7068"/>
                <a:gd name="T31" fmla="*/ 2 h 6078"/>
                <a:gd name="T32" fmla="*/ 7 w 7068"/>
                <a:gd name="T33" fmla="*/ 2 h 6078"/>
                <a:gd name="T34" fmla="*/ 7 w 7068"/>
                <a:gd name="T35" fmla="*/ 3 h 6078"/>
                <a:gd name="T36" fmla="*/ 7 w 7068"/>
                <a:gd name="T37" fmla="*/ 3 h 6078"/>
                <a:gd name="T38" fmla="*/ 7 w 7068"/>
                <a:gd name="T39" fmla="*/ 3 h 6078"/>
                <a:gd name="T40" fmla="*/ 7 w 7068"/>
                <a:gd name="T41" fmla="*/ 3 h 6078"/>
                <a:gd name="T42" fmla="*/ 7 w 7068"/>
                <a:gd name="T43" fmla="*/ 3 h 6078"/>
                <a:gd name="T44" fmla="*/ 7 w 7068"/>
                <a:gd name="T45" fmla="*/ 4 h 6078"/>
                <a:gd name="T46" fmla="*/ 6 w 7068"/>
                <a:gd name="T47" fmla="*/ 4 h 6078"/>
                <a:gd name="T48" fmla="*/ 6 w 7068"/>
                <a:gd name="T49" fmla="*/ 4 h 6078"/>
                <a:gd name="T50" fmla="*/ 6 w 7068"/>
                <a:gd name="T51" fmla="*/ 4 h 6078"/>
                <a:gd name="T52" fmla="*/ 6 w 7068"/>
                <a:gd name="T53" fmla="*/ 4 h 6078"/>
                <a:gd name="T54" fmla="*/ 6 w 7068"/>
                <a:gd name="T55" fmla="*/ 4 h 6078"/>
                <a:gd name="T56" fmla="*/ 6 w 7068"/>
                <a:gd name="T57" fmla="*/ 5 h 6078"/>
                <a:gd name="T58" fmla="*/ 5 w 7068"/>
                <a:gd name="T59" fmla="*/ 6 h 6078"/>
                <a:gd name="T60" fmla="*/ 2 w 7068"/>
                <a:gd name="T61" fmla="*/ 6 h 6078"/>
                <a:gd name="T62" fmla="*/ 2 w 7068"/>
                <a:gd name="T63" fmla="*/ 5 h 6078"/>
                <a:gd name="T64" fmla="*/ 2 w 7068"/>
                <a:gd name="T65" fmla="*/ 4 h 6078"/>
                <a:gd name="T66" fmla="*/ 2 w 7068"/>
                <a:gd name="T67" fmla="*/ 3 h 6078"/>
                <a:gd name="T68" fmla="*/ 1 w 7068"/>
                <a:gd name="T69" fmla="*/ 3 h 6078"/>
                <a:gd name="T70" fmla="*/ 1 w 7068"/>
                <a:gd name="T71" fmla="*/ 3 h 6078"/>
                <a:gd name="T72" fmla="*/ 1 w 7068"/>
                <a:gd name="T73" fmla="*/ 3 h 6078"/>
                <a:gd name="T74" fmla="*/ 0 w 7068"/>
                <a:gd name="T75" fmla="*/ 3 h 6078"/>
                <a:gd name="T76" fmla="*/ 0 w 7068"/>
                <a:gd name="T77" fmla="*/ 2 h 6078"/>
                <a:gd name="T78" fmla="*/ 0 w 7068"/>
                <a:gd name="T79" fmla="*/ 2 h 6078"/>
                <a:gd name="T80" fmla="*/ 1 w 7068"/>
                <a:gd name="T81" fmla="*/ 1 h 6078"/>
                <a:gd name="T82" fmla="*/ 1 w 7068"/>
                <a:gd name="T83" fmla="*/ 0 h 6078"/>
                <a:gd name="T84" fmla="*/ 2 w 7068"/>
                <a:gd name="T85" fmla="*/ 0 h 6078"/>
                <a:gd name="T86" fmla="*/ 2 w 7068"/>
                <a:gd name="T87" fmla="*/ 0 h 6078"/>
                <a:gd name="T88" fmla="*/ 2 w 7068"/>
                <a:gd name="T89" fmla="*/ 0 h 607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068"/>
                <a:gd name="T136" fmla="*/ 0 h 6078"/>
                <a:gd name="T137" fmla="*/ 7068 w 7068"/>
                <a:gd name="T138" fmla="*/ 6078 h 607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068" h="6078">
                  <a:moveTo>
                    <a:pt x="2208" y="506"/>
                  </a:moveTo>
                  <a:lnTo>
                    <a:pt x="1771" y="1461"/>
                  </a:lnTo>
                  <a:lnTo>
                    <a:pt x="2255" y="1220"/>
                  </a:lnTo>
                  <a:lnTo>
                    <a:pt x="2330" y="1240"/>
                  </a:lnTo>
                  <a:lnTo>
                    <a:pt x="2408" y="1322"/>
                  </a:lnTo>
                  <a:lnTo>
                    <a:pt x="2665" y="1200"/>
                  </a:lnTo>
                  <a:lnTo>
                    <a:pt x="3033" y="1200"/>
                  </a:lnTo>
                  <a:lnTo>
                    <a:pt x="3287" y="994"/>
                  </a:lnTo>
                  <a:lnTo>
                    <a:pt x="4914" y="1303"/>
                  </a:lnTo>
                  <a:lnTo>
                    <a:pt x="5349" y="1566"/>
                  </a:lnTo>
                  <a:lnTo>
                    <a:pt x="5743" y="1668"/>
                  </a:lnTo>
                  <a:lnTo>
                    <a:pt x="6100" y="1912"/>
                  </a:lnTo>
                  <a:lnTo>
                    <a:pt x="6289" y="1954"/>
                  </a:lnTo>
                  <a:lnTo>
                    <a:pt x="6506" y="2138"/>
                  </a:lnTo>
                  <a:lnTo>
                    <a:pt x="6506" y="2197"/>
                  </a:lnTo>
                  <a:lnTo>
                    <a:pt x="6583" y="2256"/>
                  </a:lnTo>
                  <a:lnTo>
                    <a:pt x="6693" y="2497"/>
                  </a:lnTo>
                  <a:lnTo>
                    <a:pt x="6916" y="2763"/>
                  </a:lnTo>
                  <a:lnTo>
                    <a:pt x="6978" y="3089"/>
                  </a:lnTo>
                  <a:lnTo>
                    <a:pt x="6978" y="3334"/>
                  </a:lnTo>
                  <a:lnTo>
                    <a:pt x="7068" y="3476"/>
                  </a:lnTo>
                  <a:lnTo>
                    <a:pt x="7068" y="3621"/>
                  </a:lnTo>
                  <a:lnTo>
                    <a:pt x="6789" y="4082"/>
                  </a:lnTo>
                  <a:lnTo>
                    <a:pt x="6179" y="4589"/>
                  </a:lnTo>
                  <a:lnTo>
                    <a:pt x="6022" y="4534"/>
                  </a:lnTo>
                  <a:lnTo>
                    <a:pt x="5959" y="4226"/>
                  </a:lnTo>
                  <a:lnTo>
                    <a:pt x="5868" y="4103"/>
                  </a:lnTo>
                  <a:lnTo>
                    <a:pt x="5743" y="4513"/>
                  </a:lnTo>
                  <a:lnTo>
                    <a:pt x="5648" y="5631"/>
                  </a:lnTo>
                  <a:lnTo>
                    <a:pt x="5444" y="6078"/>
                  </a:lnTo>
                  <a:lnTo>
                    <a:pt x="1752" y="6078"/>
                  </a:lnTo>
                  <a:lnTo>
                    <a:pt x="1611" y="5673"/>
                  </a:lnTo>
                  <a:lnTo>
                    <a:pt x="1818" y="4757"/>
                  </a:lnTo>
                  <a:lnTo>
                    <a:pt x="1611" y="2990"/>
                  </a:lnTo>
                  <a:lnTo>
                    <a:pt x="1094" y="3003"/>
                  </a:lnTo>
                  <a:lnTo>
                    <a:pt x="798" y="3211"/>
                  </a:lnTo>
                  <a:lnTo>
                    <a:pt x="438" y="3148"/>
                  </a:lnTo>
                  <a:lnTo>
                    <a:pt x="109" y="3003"/>
                  </a:lnTo>
                  <a:lnTo>
                    <a:pt x="0" y="2640"/>
                  </a:lnTo>
                  <a:lnTo>
                    <a:pt x="100" y="2038"/>
                  </a:lnTo>
                  <a:lnTo>
                    <a:pt x="411" y="1383"/>
                  </a:lnTo>
                  <a:lnTo>
                    <a:pt x="1049" y="630"/>
                  </a:lnTo>
                  <a:lnTo>
                    <a:pt x="1570" y="0"/>
                  </a:lnTo>
                  <a:lnTo>
                    <a:pt x="2129" y="445"/>
                  </a:lnTo>
                  <a:lnTo>
                    <a:pt x="2208" y="506"/>
                  </a:lnTo>
                  <a:close/>
                </a:path>
              </a:pathLst>
            </a:custGeom>
            <a:solidFill>
              <a:srgbClr val="FFFFFF"/>
            </a:solidFill>
            <a:ln w="9525">
              <a:noFill/>
              <a:round/>
              <a:headEnd/>
              <a:tailEnd/>
            </a:ln>
          </p:spPr>
          <p:txBody>
            <a:bodyPr/>
            <a:lstStyle/>
            <a:p>
              <a:endParaRPr lang="en-GB"/>
            </a:p>
          </p:txBody>
        </p:sp>
        <p:sp>
          <p:nvSpPr>
            <p:cNvPr id="41991" name="Freeform 1031"/>
            <p:cNvSpPr>
              <a:spLocks/>
            </p:cNvSpPr>
            <p:nvPr/>
          </p:nvSpPr>
          <p:spPr bwMode="auto">
            <a:xfrm>
              <a:off x="1254" y="2400"/>
              <a:ext cx="316" cy="795"/>
            </a:xfrm>
            <a:custGeom>
              <a:avLst/>
              <a:gdLst>
                <a:gd name="T0" fmla="*/ 1 w 1266"/>
                <a:gd name="T1" fmla="*/ 0 h 3181"/>
                <a:gd name="T2" fmla="*/ 1 w 1266"/>
                <a:gd name="T3" fmla="*/ 0 h 3181"/>
                <a:gd name="T4" fmla="*/ 1 w 1266"/>
                <a:gd name="T5" fmla="*/ 0 h 3181"/>
                <a:gd name="T6" fmla="*/ 1 w 1266"/>
                <a:gd name="T7" fmla="*/ 0 h 3181"/>
                <a:gd name="T8" fmla="*/ 1 w 1266"/>
                <a:gd name="T9" fmla="*/ 1 h 3181"/>
                <a:gd name="T10" fmla="*/ 1 w 1266"/>
                <a:gd name="T11" fmla="*/ 2 h 3181"/>
                <a:gd name="T12" fmla="*/ 0 w 1266"/>
                <a:gd name="T13" fmla="*/ 2 h 3181"/>
                <a:gd name="T14" fmla="*/ 0 w 1266"/>
                <a:gd name="T15" fmla="*/ 3 h 3181"/>
                <a:gd name="T16" fmla="*/ 0 w 1266"/>
                <a:gd name="T17" fmla="*/ 3 h 3181"/>
                <a:gd name="T18" fmla="*/ 0 w 1266"/>
                <a:gd name="T19" fmla="*/ 3 h 3181"/>
                <a:gd name="T20" fmla="*/ 0 w 1266"/>
                <a:gd name="T21" fmla="*/ 2 h 3181"/>
                <a:gd name="T22" fmla="*/ 0 w 1266"/>
                <a:gd name="T23" fmla="*/ 1 h 3181"/>
                <a:gd name="T24" fmla="*/ 1 w 1266"/>
                <a:gd name="T25" fmla="*/ 0 h 3181"/>
                <a:gd name="T26" fmla="*/ 1 w 1266"/>
                <a:gd name="T27" fmla="*/ 0 h 3181"/>
                <a:gd name="T28" fmla="*/ 1 w 1266"/>
                <a:gd name="T29" fmla="*/ 0 h 3181"/>
                <a:gd name="T30" fmla="*/ 1 w 1266"/>
                <a:gd name="T31" fmla="*/ 0 h 3181"/>
                <a:gd name="T32" fmla="*/ 1 w 1266"/>
                <a:gd name="T33" fmla="*/ 0 h 3181"/>
                <a:gd name="T34" fmla="*/ 1 w 1266"/>
                <a:gd name="T35" fmla="*/ 0 h 3181"/>
                <a:gd name="T36" fmla="*/ 1 w 1266"/>
                <a:gd name="T37" fmla="*/ 0 h 318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66"/>
                <a:gd name="T58" fmla="*/ 0 h 3181"/>
                <a:gd name="T59" fmla="*/ 1266 w 1266"/>
                <a:gd name="T60" fmla="*/ 3181 h 318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66" h="3181">
                  <a:moveTo>
                    <a:pt x="1266" y="96"/>
                  </a:moveTo>
                  <a:lnTo>
                    <a:pt x="1189" y="218"/>
                  </a:lnTo>
                  <a:lnTo>
                    <a:pt x="1115" y="300"/>
                  </a:lnTo>
                  <a:lnTo>
                    <a:pt x="1133" y="486"/>
                  </a:lnTo>
                  <a:lnTo>
                    <a:pt x="963" y="1516"/>
                  </a:lnTo>
                  <a:lnTo>
                    <a:pt x="700" y="2141"/>
                  </a:lnTo>
                  <a:lnTo>
                    <a:pt x="569" y="2660"/>
                  </a:lnTo>
                  <a:lnTo>
                    <a:pt x="484" y="3010"/>
                  </a:lnTo>
                  <a:lnTo>
                    <a:pt x="443" y="3181"/>
                  </a:lnTo>
                  <a:lnTo>
                    <a:pt x="0" y="3181"/>
                  </a:lnTo>
                  <a:lnTo>
                    <a:pt x="230" y="2345"/>
                  </a:lnTo>
                  <a:lnTo>
                    <a:pt x="577" y="1433"/>
                  </a:lnTo>
                  <a:lnTo>
                    <a:pt x="880" y="443"/>
                  </a:lnTo>
                  <a:lnTo>
                    <a:pt x="1012" y="337"/>
                  </a:lnTo>
                  <a:lnTo>
                    <a:pt x="970" y="185"/>
                  </a:lnTo>
                  <a:lnTo>
                    <a:pt x="963" y="0"/>
                  </a:lnTo>
                  <a:lnTo>
                    <a:pt x="1174" y="0"/>
                  </a:lnTo>
                  <a:lnTo>
                    <a:pt x="1246" y="23"/>
                  </a:lnTo>
                  <a:lnTo>
                    <a:pt x="1266" y="96"/>
                  </a:lnTo>
                  <a:close/>
                </a:path>
              </a:pathLst>
            </a:custGeom>
            <a:solidFill>
              <a:srgbClr val="FF0000"/>
            </a:solidFill>
            <a:ln w="9525">
              <a:noFill/>
              <a:round/>
              <a:headEnd/>
              <a:tailEnd/>
            </a:ln>
          </p:spPr>
          <p:txBody>
            <a:bodyPr/>
            <a:lstStyle/>
            <a:p>
              <a:endParaRPr lang="en-GB"/>
            </a:p>
          </p:txBody>
        </p:sp>
        <p:sp>
          <p:nvSpPr>
            <p:cNvPr id="41992" name="Freeform 1032"/>
            <p:cNvSpPr>
              <a:spLocks/>
            </p:cNvSpPr>
            <p:nvPr/>
          </p:nvSpPr>
          <p:spPr bwMode="auto">
            <a:xfrm>
              <a:off x="1251" y="2398"/>
              <a:ext cx="291" cy="797"/>
            </a:xfrm>
            <a:custGeom>
              <a:avLst/>
              <a:gdLst>
                <a:gd name="T0" fmla="*/ 1 w 1167"/>
                <a:gd name="T1" fmla="*/ 0 h 3188"/>
                <a:gd name="T2" fmla="*/ 1 w 1167"/>
                <a:gd name="T3" fmla="*/ 0 h 3188"/>
                <a:gd name="T4" fmla="*/ 1 w 1167"/>
                <a:gd name="T5" fmla="*/ 0 h 3188"/>
                <a:gd name="T6" fmla="*/ 1 w 1167"/>
                <a:gd name="T7" fmla="*/ 0 h 3188"/>
                <a:gd name="T8" fmla="*/ 1 w 1167"/>
                <a:gd name="T9" fmla="*/ 0 h 3188"/>
                <a:gd name="T10" fmla="*/ 1 w 1167"/>
                <a:gd name="T11" fmla="*/ 0 h 3188"/>
                <a:gd name="T12" fmla="*/ 1 w 1167"/>
                <a:gd name="T13" fmla="*/ 1 h 3188"/>
                <a:gd name="T14" fmla="*/ 1 w 1167"/>
                <a:gd name="T15" fmla="*/ 1 h 3188"/>
                <a:gd name="T16" fmla="*/ 1 w 1167"/>
                <a:gd name="T17" fmla="*/ 2 h 3188"/>
                <a:gd name="T18" fmla="*/ 1 w 1167"/>
                <a:gd name="T19" fmla="*/ 1 h 3188"/>
                <a:gd name="T20" fmla="*/ 1 w 1167"/>
                <a:gd name="T21" fmla="*/ 1 h 3188"/>
                <a:gd name="T22" fmla="*/ 1 w 1167"/>
                <a:gd name="T23" fmla="*/ 1 h 3188"/>
                <a:gd name="T24" fmla="*/ 1 w 1167"/>
                <a:gd name="T25" fmla="*/ 1 h 3188"/>
                <a:gd name="T26" fmla="*/ 1 w 1167"/>
                <a:gd name="T27" fmla="*/ 1 h 3188"/>
                <a:gd name="T28" fmla="*/ 0 w 1167"/>
                <a:gd name="T29" fmla="*/ 2 h 3188"/>
                <a:gd name="T30" fmla="*/ 0 w 1167"/>
                <a:gd name="T31" fmla="*/ 2 h 3188"/>
                <a:gd name="T32" fmla="*/ 0 w 1167"/>
                <a:gd name="T33" fmla="*/ 3 h 3188"/>
                <a:gd name="T34" fmla="*/ 0 w 1167"/>
                <a:gd name="T35" fmla="*/ 3 h 3188"/>
                <a:gd name="T36" fmla="*/ 0 w 1167"/>
                <a:gd name="T37" fmla="*/ 3 h 3188"/>
                <a:gd name="T38" fmla="*/ 0 w 1167"/>
                <a:gd name="T39" fmla="*/ 3 h 3188"/>
                <a:gd name="T40" fmla="*/ 0 w 1167"/>
                <a:gd name="T41" fmla="*/ 1 h 3188"/>
                <a:gd name="T42" fmla="*/ 1 w 1167"/>
                <a:gd name="T43" fmla="*/ 1 h 3188"/>
                <a:gd name="T44" fmla="*/ 1 w 1167"/>
                <a:gd name="T45" fmla="*/ 1 h 3188"/>
                <a:gd name="T46" fmla="*/ 1 w 1167"/>
                <a:gd name="T47" fmla="*/ 0 h 3188"/>
                <a:gd name="T48" fmla="*/ 1 w 1167"/>
                <a:gd name="T49" fmla="*/ 0 h 3188"/>
                <a:gd name="T50" fmla="*/ 1 w 1167"/>
                <a:gd name="T51" fmla="*/ 0 h 3188"/>
                <a:gd name="T52" fmla="*/ 1 w 1167"/>
                <a:gd name="T53" fmla="*/ 0 h 318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167"/>
                <a:gd name="T82" fmla="*/ 0 h 3188"/>
                <a:gd name="T83" fmla="*/ 1167 w 1167"/>
                <a:gd name="T84" fmla="*/ 3188 h 318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167" h="3188">
                  <a:moveTo>
                    <a:pt x="1153" y="20"/>
                  </a:moveTo>
                  <a:lnTo>
                    <a:pt x="1108" y="67"/>
                  </a:lnTo>
                  <a:lnTo>
                    <a:pt x="1090" y="152"/>
                  </a:lnTo>
                  <a:lnTo>
                    <a:pt x="1100" y="238"/>
                  </a:lnTo>
                  <a:lnTo>
                    <a:pt x="1167" y="242"/>
                  </a:lnTo>
                  <a:lnTo>
                    <a:pt x="1127" y="307"/>
                  </a:lnTo>
                  <a:lnTo>
                    <a:pt x="1153" y="474"/>
                  </a:lnTo>
                  <a:lnTo>
                    <a:pt x="1127" y="816"/>
                  </a:lnTo>
                  <a:lnTo>
                    <a:pt x="923" y="1665"/>
                  </a:lnTo>
                  <a:lnTo>
                    <a:pt x="1071" y="805"/>
                  </a:lnTo>
                  <a:lnTo>
                    <a:pt x="1070" y="640"/>
                  </a:lnTo>
                  <a:lnTo>
                    <a:pt x="1007" y="563"/>
                  </a:lnTo>
                  <a:lnTo>
                    <a:pt x="958" y="579"/>
                  </a:lnTo>
                  <a:lnTo>
                    <a:pt x="851" y="901"/>
                  </a:lnTo>
                  <a:lnTo>
                    <a:pt x="666" y="1602"/>
                  </a:lnTo>
                  <a:lnTo>
                    <a:pt x="452" y="2188"/>
                  </a:lnTo>
                  <a:lnTo>
                    <a:pt x="248" y="2871"/>
                  </a:lnTo>
                  <a:lnTo>
                    <a:pt x="176" y="3188"/>
                  </a:lnTo>
                  <a:lnTo>
                    <a:pt x="0" y="3188"/>
                  </a:lnTo>
                  <a:lnTo>
                    <a:pt x="165" y="2631"/>
                  </a:lnTo>
                  <a:lnTo>
                    <a:pt x="564" y="1326"/>
                  </a:lnTo>
                  <a:lnTo>
                    <a:pt x="890" y="450"/>
                  </a:lnTo>
                  <a:lnTo>
                    <a:pt x="1007" y="352"/>
                  </a:lnTo>
                  <a:lnTo>
                    <a:pt x="995" y="267"/>
                  </a:lnTo>
                  <a:lnTo>
                    <a:pt x="923" y="20"/>
                  </a:lnTo>
                  <a:lnTo>
                    <a:pt x="1063" y="0"/>
                  </a:lnTo>
                  <a:lnTo>
                    <a:pt x="1153" y="20"/>
                  </a:lnTo>
                  <a:close/>
                </a:path>
              </a:pathLst>
            </a:custGeom>
            <a:solidFill>
              <a:srgbClr val="70230C"/>
            </a:solidFill>
            <a:ln w="9525">
              <a:noFill/>
              <a:round/>
              <a:headEnd/>
              <a:tailEnd/>
            </a:ln>
          </p:spPr>
          <p:txBody>
            <a:bodyPr/>
            <a:lstStyle/>
            <a:p>
              <a:endParaRPr lang="en-GB"/>
            </a:p>
          </p:txBody>
        </p:sp>
        <p:sp>
          <p:nvSpPr>
            <p:cNvPr id="41993" name="Freeform 1033"/>
            <p:cNvSpPr>
              <a:spLocks/>
            </p:cNvSpPr>
            <p:nvPr/>
          </p:nvSpPr>
          <p:spPr bwMode="auto">
            <a:xfrm>
              <a:off x="1343" y="1247"/>
              <a:ext cx="526" cy="360"/>
            </a:xfrm>
            <a:custGeom>
              <a:avLst/>
              <a:gdLst>
                <a:gd name="T0" fmla="*/ 1 w 2101"/>
                <a:gd name="T1" fmla="*/ 0 h 1441"/>
                <a:gd name="T2" fmla="*/ 0 w 2101"/>
                <a:gd name="T3" fmla="*/ 0 h 1441"/>
                <a:gd name="T4" fmla="*/ 0 w 2101"/>
                <a:gd name="T5" fmla="*/ 1 h 1441"/>
                <a:gd name="T6" fmla="*/ 2 w 2101"/>
                <a:gd name="T7" fmla="*/ 1 h 1441"/>
                <a:gd name="T8" fmla="*/ 2 w 2101"/>
                <a:gd name="T9" fmla="*/ 1 h 1441"/>
                <a:gd name="T10" fmla="*/ 2 w 2101"/>
                <a:gd name="T11" fmla="*/ 1 h 1441"/>
                <a:gd name="T12" fmla="*/ 2 w 2101"/>
                <a:gd name="T13" fmla="*/ 1 h 1441"/>
                <a:gd name="T14" fmla="*/ 2 w 2101"/>
                <a:gd name="T15" fmla="*/ 0 h 1441"/>
                <a:gd name="T16" fmla="*/ 2 w 2101"/>
                <a:gd name="T17" fmla="*/ 0 h 1441"/>
                <a:gd name="T18" fmla="*/ 2 w 2101"/>
                <a:gd name="T19" fmla="*/ 0 h 1441"/>
                <a:gd name="T20" fmla="*/ 2 w 2101"/>
                <a:gd name="T21" fmla="*/ 0 h 1441"/>
                <a:gd name="T22" fmla="*/ 2 w 2101"/>
                <a:gd name="T23" fmla="*/ 0 h 1441"/>
                <a:gd name="T24" fmla="*/ 1 w 2101"/>
                <a:gd name="T25" fmla="*/ 0 h 1441"/>
                <a:gd name="T26" fmla="*/ 1 w 2101"/>
                <a:gd name="T27" fmla="*/ 0 h 144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01"/>
                <a:gd name="T43" fmla="*/ 0 h 1441"/>
                <a:gd name="T44" fmla="*/ 2101 w 2101"/>
                <a:gd name="T45" fmla="*/ 1441 h 144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01" h="1441">
                  <a:moveTo>
                    <a:pt x="972" y="0"/>
                  </a:moveTo>
                  <a:lnTo>
                    <a:pt x="298" y="276"/>
                  </a:lnTo>
                  <a:lnTo>
                    <a:pt x="0" y="1441"/>
                  </a:lnTo>
                  <a:lnTo>
                    <a:pt x="1964" y="1068"/>
                  </a:lnTo>
                  <a:lnTo>
                    <a:pt x="2092" y="907"/>
                  </a:lnTo>
                  <a:lnTo>
                    <a:pt x="2101" y="798"/>
                  </a:lnTo>
                  <a:lnTo>
                    <a:pt x="2003" y="685"/>
                  </a:lnTo>
                  <a:lnTo>
                    <a:pt x="1933" y="513"/>
                  </a:lnTo>
                  <a:lnTo>
                    <a:pt x="1838" y="400"/>
                  </a:lnTo>
                  <a:lnTo>
                    <a:pt x="1690" y="220"/>
                  </a:lnTo>
                  <a:lnTo>
                    <a:pt x="1506" y="165"/>
                  </a:lnTo>
                  <a:lnTo>
                    <a:pt x="1441" y="181"/>
                  </a:lnTo>
                  <a:lnTo>
                    <a:pt x="1167" y="40"/>
                  </a:lnTo>
                  <a:lnTo>
                    <a:pt x="972" y="0"/>
                  </a:lnTo>
                  <a:close/>
                </a:path>
              </a:pathLst>
            </a:custGeom>
            <a:solidFill>
              <a:srgbClr val="70230C"/>
            </a:solidFill>
            <a:ln w="9525">
              <a:noFill/>
              <a:round/>
              <a:headEnd/>
              <a:tailEnd/>
            </a:ln>
          </p:spPr>
          <p:txBody>
            <a:bodyPr/>
            <a:lstStyle/>
            <a:p>
              <a:endParaRPr lang="en-GB"/>
            </a:p>
          </p:txBody>
        </p:sp>
        <p:sp>
          <p:nvSpPr>
            <p:cNvPr id="41994" name="Freeform 1034"/>
            <p:cNvSpPr>
              <a:spLocks/>
            </p:cNvSpPr>
            <p:nvPr/>
          </p:nvSpPr>
          <p:spPr bwMode="auto">
            <a:xfrm>
              <a:off x="2219" y="2535"/>
              <a:ext cx="296" cy="181"/>
            </a:xfrm>
            <a:custGeom>
              <a:avLst/>
              <a:gdLst>
                <a:gd name="T0" fmla="*/ 0 w 1187"/>
                <a:gd name="T1" fmla="*/ 1 h 723"/>
                <a:gd name="T2" fmla="*/ 0 w 1187"/>
                <a:gd name="T3" fmla="*/ 1 h 723"/>
                <a:gd name="T4" fmla="*/ 0 w 1187"/>
                <a:gd name="T5" fmla="*/ 0 h 723"/>
                <a:gd name="T6" fmla="*/ 0 w 1187"/>
                <a:gd name="T7" fmla="*/ 0 h 723"/>
                <a:gd name="T8" fmla="*/ 1 w 1187"/>
                <a:gd name="T9" fmla="*/ 0 h 723"/>
                <a:gd name="T10" fmla="*/ 1 w 1187"/>
                <a:gd name="T11" fmla="*/ 1 h 723"/>
                <a:gd name="T12" fmla="*/ 1 w 1187"/>
                <a:gd name="T13" fmla="*/ 1 h 723"/>
                <a:gd name="T14" fmla="*/ 1 w 1187"/>
                <a:gd name="T15" fmla="*/ 1 h 723"/>
                <a:gd name="T16" fmla="*/ 1 w 1187"/>
                <a:gd name="T17" fmla="*/ 1 h 723"/>
                <a:gd name="T18" fmla="*/ 1 w 1187"/>
                <a:gd name="T19" fmla="*/ 1 h 723"/>
                <a:gd name="T20" fmla="*/ 1 w 1187"/>
                <a:gd name="T21" fmla="*/ 0 h 723"/>
                <a:gd name="T22" fmla="*/ 1 w 1187"/>
                <a:gd name="T23" fmla="*/ 0 h 723"/>
                <a:gd name="T24" fmla="*/ 1 w 1187"/>
                <a:gd name="T25" fmla="*/ 0 h 723"/>
                <a:gd name="T26" fmla="*/ 1 w 1187"/>
                <a:gd name="T27" fmla="*/ 0 h 723"/>
                <a:gd name="T28" fmla="*/ 1 w 1187"/>
                <a:gd name="T29" fmla="*/ 0 h 723"/>
                <a:gd name="T30" fmla="*/ 1 w 1187"/>
                <a:gd name="T31" fmla="*/ 0 h 723"/>
                <a:gd name="T32" fmla="*/ 0 w 1187"/>
                <a:gd name="T33" fmla="*/ 0 h 723"/>
                <a:gd name="T34" fmla="*/ 0 w 1187"/>
                <a:gd name="T35" fmla="*/ 0 h 723"/>
                <a:gd name="T36" fmla="*/ 0 w 1187"/>
                <a:gd name="T37" fmla="*/ 1 h 723"/>
                <a:gd name="T38" fmla="*/ 0 w 1187"/>
                <a:gd name="T39" fmla="*/ 1 h 72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187"/>
                <a:gd name="T61" fmla="*/ 0 h 723"/>
                <a:gd name="T62" fmla="*/ 1187 w 1187"/>
                <a:gd name="T63" fmla="*/ 723 h 72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187" h="723">
                  <a:moveTo>
                    <a:pt x="0" y="542"/>
                  </a:moveTo>
                  <a:lnTo>
                    <a:pt x="219" y="431"/>
                  </a:lnTo>
                  <a:lnTo>
                    <a:pt x="425" y="312"/>
                  </a:lnTo>
                  <a:lnTo>
                    <a:pt x="581" y="272"/>
                  </a:lnTo>
                  <a:lnTo>
                    <a:pt x="716" y="290"/>
                  </a:lnTo>
                  <a:lnTo>
                    <a:pt x="873" y="371"/>
                  </a:lnTo>
                  <a:lnTo>
                    <a:pt x="1052" y="549"/>
                  </a:lnTo>
                  <a:lnTo>
                    <a:pt x="1158" y="723"/>
                  </a:lnTo>
                  <a:lnTo>
                    <a:pt x="1187" y="559"/>
                  </a:lnTo>
                  <a:lnTo>
                    <a:pt x="1167" y="371"/>
                  </a:lnTo>
                  <a:lnTo>
                    <a:pt x="1095" y="296"/>
                  </a:lnTo>
                  <a:lnTo>
                    <a:pt x="997" y="246"/>
                  </a:lnTo>
                  <a:lnTo>
                    <a:pt x="970" y="184"/>
                  </a:lnTo>
                  <a:lnTo>
                    <a:pt x="954" y="96"/>
                  </a:lnTo>
                  <a:lnTo>
                    <a:pt x="892" y="39"/>
                  </a:lnTo>
                  <a:lnTo>
                    <a:pt x="790" y="0"/>
                  </a:lnTo>
                  <a:lnTo>
                    <a:pt x="286" y="164"/>
                  </a:lnTo>
                  <a:lnTo>
                    <a:pt x="200" y="263"/>
                  </a:lnTo>
                  <a:lnTo>
                    <a:pt x="44" y="360"/>
                  </a:lnTo>
                  <a:lnTo>
                    <a:pt x="0" y="542"/>
                  </a:lnTo>
                  <a:close/>
                </a:path>
              </a:pathLst>
            </a:custGeom>
            <a:solidFill>
              <a:srgbClr val="FFC98E"/>
            </a:solidFill>
            <a:ln w="9525">
              <a:noFill/>
              <a:round/>
              <a:headEnd/>
              <a:tailEnd/>
            </a:ln>
          </p:spPr>
          <p:txBody>
            <a:bodyPr/>
            <a:lstStyle/>
            <a:p>
              <a:endParaRPr lang="en-GB"/>
            </a:p>
          </p:txBody>
        </p:sp>
        <p:sp>
          <p:nvSpPr>
            <p:cNvPr id="41995" name="Freeform 1035"/>
            <p:cNvSpPr>
              <a:spLocks/>
            </p:cNvSpPr>
            <p:nvPr/>
          </p:nvSpPr>
          <p:spPr bwMode="auto">
            <a:xfrm>
              <a:off x="2197" y="2742"/>
              <a:ext cx="227" cy="253"/>
            </a:xfrm>
            <a:custGeom>
              <a:avLst/>
              <a:gdLst>
                <a:gd name="T0" fmla="*/ 1 w 908"/>
                <a:gd name="T1" fmla="*/ 1 h 1013"/>
                <a:gd name="T2" fmla="*/ 1 w 908"/>
                <a:gd name="T3" fmla="*/ 1 h 1013"/>
                <a:gd name="T4" fmla="*/ 0 w 908"/>
                <a:gd name="T5" fmla="*/ 0 h 1013"/>
                <a:gd name="T6" fmla="*/ 0 w 908"/>
                <a:gd name="T7" fmla="*/ 0 h 1013"/>
                <a:gd name="T8" fmla="*/ 0 w 908"/>
                <a:gd name="T9" fmla="*/ 0 h 1013"/>
                <a:gd name="T10" fmla="*/ 0 w 908"/>
                <a:gd name="T11" fmla="*/ 0 h 1013"/>
                <a:gd name="T12" fmla="*/ 0 w 908"/>
                <a:gd name="T13" fmla="*/ 0 h 1013"/>
                <a:gd name="T14" fmla="*/ 0 w 908"/>
                <a:gd name="T15" fmla="*/ 0 h 1013"/>
                <a:gd name="T16" fmla="*/ 1 w 908"/>
                <a:gd name="T17" fmla="*/ 0 h 1013"/>
                <a:gd name="T18" fmla="*/ 1 w 908"/>
                <a:gd name="T19" fmla="*/ 0 h 1013"/>
                <a:gd name="T20" fmla="*/ 1 w 908"/>
                <a:gd name="T21" fmla="*/ 0 h 1013"/>
                <a:gd name="T22" fmla="*/ 1 w 908"/>
                <a:gd name="T23" fmla="*/ 0 h 1013"/>
                <a:gd name="T24" fmla="*/ 1 w 908"/>
                <a:gd name="T25" fmla="*/ 0 h 1013"/>
                <a:gd name="T26" fmla="*/ 1 w 908"/>
                <a:gd name="T27" fmla="*/ 1 h 1013"/>
                <a:gd name="T28" fmla="*/ 1 w 908"/>
                <a:gd name="T29" fmla="*/ 1 h 1013"/>
                <a:gd name="T30" fmla="*/ 1 w 908"/>
                <a:gd name="T31" fmla="*/ 1 h 1013"/>
                <a:gd name="T32" fmla="*/ 1 w 908"/>
                <a:gd name="T33" fmla="*/ 1 h 1013"/>
                <a:gd name="T34" fmla="*/ 1 w 908"/>
                <a:gd name="T35" fmla="*/ 1 h 101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908"/>
                <a:gd name="T55" fmla="*/ 0 h 1013"/>
                <a:gd name="T56" fmla="*/ 908 w 908"/>
                <a:gd name="T57" fmla="*/ 1013 h 101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908" h="1013">
                  <a:moveTo>
                    <a:pt x="559" y="944"/>
                  </a:moveTo>
                  <a:lnTo>
                    <a:pt x="392" y="731"/>
                  </a:lnTo>
                  <a:lnTo>
                    <a:pt x="329" y="444"/>
                  </a:lnTo>
                  <a:lnTo>
                    <a:pt x="240" y="398"/>
                  </a:lnTo>
                  <a:lnTo>
                    <a:pt x="198" y="324"/>
                  </a:lnTo>
                  <a:lnTo>
                    <a:pt x="0" y="276"/>
                  </a:lnTo>
                  <a:lnTo>
                    <a:pt x="13" y="165"/>
                  </a:lnTo>
                  <a:lnTo>
                    <a:pt x="76" y="113"/>
                  </a:lnTo>
                  <a:lnTo>
                    <a:pt x="456" y="0"/>
                  </a:lnTo>
                  <a:lnTo>
                    <a:pt x="666" y="0"/>
                  </a:lnTo>
                  <a:lnTo>
                    <a:pt x="746" y="126"/>
                  </a:lnTo>
                  <a:lnTo>
                    <a:pt x="845" y="382"/>
                  </a:lnTo>
                  <a:lnTo>
                    <a:pt x="882" y="607"/>
                  </a:lnTo>
                  <a:lnTo>
                    <a:pt x="907" y="740"/>
                  </a:lnTo>
                  <a:lnTo>
                    <a:pt x="908" y="869"/>
                  </a:lnTo>
                  <a:lnTo>
                    <a:pt x="875" y="954"/>
                  </a:lnTo>
                  <a:lnTo>
                    <a:pt x="701" y="1013"/>
                  </a:lnTo>
                  <a:lnTo>
                    <a:pt x="559" y="944"/>
                  </a:lnTo>
                  <a:close/>
                </a:path>
              </a:pathLst>
            </a:custGeom>
            <a:solidFill>
              <a:srgbClr val="FFC98E"/>
            </a:solidFill>
            <a:ln w="9525">
              <a:noFill/>
              <a:round/>
              <a:headEnd/>
              <a:tailEnd/>
            </a:ln>
          </p:spPr>
          <p:txBody>
            <a:bodyPr/>
            <a:lstStyle/>
            <a:p>
              <a:endParaRPr lang="en-GB"/>
            </a:p>
          </p:txBody>
        </p:sp>
        <p:sp>
          <p:nvSpPr>
            <p:cNvPr id="41996" name="Freeform 1036"/>
            <p:cNvSpPr>
              <a:spLocks/>
            </p:cNvSpPr>
            <p:nvPr/>
          </p:nvSpPr>
          <p:spPr bwMode="auto">
            <a:xfrm>
              <a:off x="1251" y="1485"/>
              <a:ext cx="578" cy="876"/>
            </a:xfrm>
            <a:custGeom>
              <a:avLst/>
              <a:gdLst>
                <a:gd name="T0" fmla="*/ 1 w 2312"/>
                <a:gd name="T1" fmla="*/ 0 h 3504"/>
                <a:gd name="T2" fmla="*/ 1 w 2312"/>
                <a:gd name="T3" fmla="*/ 0 h 3504"/>
                <a:gd name="T4" fmla="*/ 1 w 2312"/>
                <a:gd name="T5" fmla="*/ 0 h 3504"/>
                <a:gd name="T6" fmla="*/ 1 w 2312"/>
                <a:gd name="T7" fmla="*/ 1 h 3504"/>
                <a:gd name="T8" fmla="*/ 0 w 2312"/>
                <a:gd name="T9" fmla="*/ 1 h 3504"/>
                <a:gd name="T10" fmla="*/ 0 w 2312"/>
                <a:gd name="T11" fmla="*/ 1 h 3504"/>
                <a:gd name="T12" fmla="*/ 0 w 2312"/>
                <a:gd name="T13" fmla="*/ 1 h 3504"/>
                <a:gd name="T14" fmla="*/ 0 w 2312"/>
                <a:gd name="T15" fmla="*/ 1 h 3504"/>
                <a:gd name="T16" fmla="*/ 0 w 2312"/>
                <a:gd name="T17" fmla="*/ 1 h 3504"/>
                <a:gd name="T18" fmla="*/ 0 w 2312"/>
                <a:gd name="T19" fmla="*/ 1 h 3504"/>
                <a:gd name="T20" fmla="*/ 0 w 2312"/>
                <a:gd name="T21" fmla="*/ 2 h 3504"/>
                <a:gd name="T22" fmla="*/ 0 w 2312"/>
                <a:gd name="T23" fmla="*/ 2 h 3504"/>
                <a:gd name="T24" fmla="*/ 0 w 2312"/>
                <a:gd name="T25" fmla="*/ 2 h 3504"/>
                <a:gd name="T26" fmla="*/ 0 w 2312"/>
                <a:gd name="T27" fmla="*/ 2 h 3504"/>
                <a:gd name="T28" fmla="*/ 0 w 2312"/>
                <a:gd name="T29" fmla="*/ 2 h 3504"/>
                <a:gd name="T30" fmla="*/ 1 w 2312"/>
                <a:gd name="T31" fmla="*/ 3 h 3504"/>
                <a:gd name="T32" fmla="*/ 1 w 2312"/>
                <a:gd name="T33" fmla="*/ 3 h 3504"/>
                <a:gd name="T34" fmla="*/ 1 w 2312"/>
                <a:gd name="T35" fmla="*/ 3 h 3504"/>
                <a:gd name="T36" fmla="*/ 1 w 2312"/>
                <a:gd name="T37" fmla="*/ 3 h 3504"/>
                <a:gd name="T38" fmla="*/ 1 w 2312"/>
                <a:gd name="T39" fmla="*/ 3 h 3504"/>
                <a:gd name="T40" fmla="*/ 1 w 2312"/>
                <a:gd name="T41" fmla="*/ 3 h 3504"/>
                <a:gd name="T42" fmla="*/ 1 w 2312"/>
                <a:gd name="T43" fmla="*/ 3 h 3504"/>
                <a:gd name="T44" fmla="*/ 2 w 2312"/>
                <a:gd name="T45" fmla="*/ 3 h 3504"/>
                <a:gd name="T46" fmla="*/ 2 w 2312"/>
                <a:gd name="T47" fmla="*/ 3 h 3504"/>
                <a:gd name="T48" fmla="*/ 2 w 2312"/>
                <a:gd name="T49" fmla="*/ 3 h 3504"/>
                <a:gd name="T50" fmla="*/ 2 w 2312"/>
                <a:gd name="T51" fmla="*/ 3 h 3504"/>
                <a:gd name="T52" fmla="*/ 2 w 2312"/>
                <a:gd name="T53" fmla="*/ 2 h 3504"/>
                <a:gd name="T54" fmla="*/ 2 w 2312"/>
                <a:gd name="T55" fmla="*/ 2 h 3504"/>
                <a:gd name="T56" fmla="*/ 2 w 2312"/>
                <a:gd name="T57" fmla="*/ 2 h 3504"/>
                <a:gd name="T58" fmla="*/ 2 w 2312"/>
                <a:gd name="T59" fmla="*/ 2 h 3504"/>
                <a:gd name="T60" fmla="*/ 2 w 2312"/>
                <a:gd name="T61" fmla="*/ 1 h 3504"/>
                <a:gd name="T62" fmla="*/ 2 w 2312"/>
                <a:gd name="T63" fmla="*/ 1 h 3504"/>
                <a:gd name="T64" fmla="*/ 2 w 2312"/>
                <a:gd name="T65" fmla="*/ 1 h 3504"/>
                <a:gd name="T66" fmla="*/ 2 w 2312"/>
                <a:gd name="T67" fmla="*/ 0 h 3504"/>
                <a:gd name="T68" fmla="*/ 2 w 2312"/>
                <a:gd name="T69" fmla="*/ 0 h 3504"/>
                <a:gd name="T70" fmla="*/ 1 w 2312"/>
                <a:gd name="T71" fmla="*/ 0 h 3504"/>
                <a:gd name="T72" fmla="*/ 1 w 2312"/>
                <a:gd name="T73" fmla="*/ 0 h 3504"/>
                <a:gd name="T74" fmla="*/ 1 w 2312"/>
                <a:gd name="T75" fmla="*/ 0 h 350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312"/>
                <a:gd name="T115" fmla="*/ 0 h 3504"/>
                <a:gd name="T116" fmla="*/ 2312 w 2312"/>
                <a:gd name="T117" fmla="*/ 3504 h 350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312" h="3504">
                  <a:moveTo>
                    <a:pt x="1167" y="143"/>
                  </a:moveTo>
                  <a:lnTo>
                    <a:pt x="935" y="202"/>
                  </a:lnTo>
                  <a:lnTo>
                    <a:pt x="816" y="295"/>
                  </a:lnTo>
                  <a:lnTo>
                    <a:pt x="609" y="368"/>
                  </a:lnTo>
                  <a:lnTo>
                    <a:pt x="347" y="706"/>
                  </a:lnTo>
                  <a:lnTo>
                    <a:pt x="200" y="685"/>
                  </a:lnTo>
                  <a:lnTo>
                    <a:pt x="107" y="696"/>
                  </a:lnTo>
                  <a:lnTo>
                    <a:pt x="12" y="746"/>
                  </a:lnTo>
                  <a:lnTo>
                    <a:pt x="0" y="845"/>
                  </a:lnTo>
                  <a:lnTo>
                    <a:pt x="40" y="1095"/>
                  </a:lnTo>
                  <a:lnTo>
                    <a:pt x="169" y="1391"/>
                  </a:lnTo>
                  <a:lnTo>
                    <a:pt x="265" y="1496"/>
                  </a:lnTo>
                  <a:lnTo>
                    <a:pt x="364" y="1496"/>
                  </a:lnTo>
                  <a:lnTo>
                    <a:pt x="390" y="1712"/>
                  </a:lnTo>
                  <a:lnTo>
                    <a:pt x="390" y="2302"/>
                  </a:lnTo>
                  <a:lnTo>
                    <a:pt x="492" y="2653"/>
                  </a:lnTo>
                  <a:lnTo>
                    <a:pt x="827" y="3098"/>
                  </a:lnTo>
                  <a:lnTo>
                    <a:pt x="1087" y="3412"/>
                  </a:lnTo>
                  <a:lnTo>
                    <a:pt x="1106" y="3504"/>
                  </a:lnTo>
                  <a:lnTo>
                    <a:pt x="1214" y="3175"/>
                  </a:lnTo>
                  <a:lnTo>
                    <a:pt x="1511" y="2986"/>
                  </a:lnTo>
                  <a:lnTo>
                    <a:pt x="1633" y="2951"/>
                  </a:lnTo>
                  <a:lnTo>
                    <a:pt x="1715" y="2774"/>
                  </a:lnTo>
                  <a:lnTo>
                    <a:pt x="1708" y="2692"/>
                  </a:lnTo>
                  <a:lnTo>
                    <a:pt x="1708" y="2607"/>
                  </a:lnTo>
                  <a:lnTo>
                    <a:pt x="1820" y="2466"/>
                  </a:lnTo>
                  <a:lnTo>
                    <a:pt x="1955" y="2235"/>
                  </a:lnTo>
                  <a:lnTo>
                    <a:pt x="2040" y="2037"/>
                  </a:lnTo>
                  <a:lnTo>
                    <a:pt x="2142" y="1759"/>
                  </a:lnTo>
                  <a:lnTo>
                    <a:pt x="2225" y="1453"/>
                  </a:lnTo>
                  <a:lnTo>
                    <a:pt x="2270" y="1216"/>
                  </a:lnTo>
                  <a:lnTo>
                    <a:pt x="2270" y="1029"/>
                  </a:lnTo>
                  <a:lnTo>
                    <a:pt x="2270" y="685"/>
                  </a:lnTo>
                  <a:lnTo>
                    <a:pt x="2312" y="82"/>
                  </a:lnTo>
                  <a:lnTo>
                    <a:pt x="2230" y="0"/>
                  </a:lnTo>
                  <a:lnTo>
                    <a:pt x="1258" y="246"/>
                  </a:lnTo>
                  <a:lnTo>
                    <a:pt x="1153" y="246"/>
                  </a:lnTo>
                  <a:lnTo>
                    <a:pt x="1167" y="143"/>
                  </a:lnTo>
                  <a:close/>
                </a:path>
              </a:pathLst>
            </a:custGeom>
            <a:solidFill>
              <a:srgbClr val="FFC98E"/>
            </a:solidFill>
            <a:ln w="9525">
              <a:noFill/>
              <a:round/>
              <a:headEnd/>
              <a:tailEnd/>
            </a:ln>
          </p:spPr>
          <p:txBody>
            <a:bodyPr/>
            <a:lstStyle/>
            <a:p>
              <a:endParaRPr lang="en-GB"/>
            </a:p>
          </p:txBody>
        </p:sp>
        <p:sp>
          <p:nvSpPr>
            <p:cNvPr id="41997" name="Freeform 1037"/>
            <p:cNvSpPr>
              <a:spLocks/>
            </p:cNvSpPr>
            <p:nvPr/>
          </p:nvSpPr>
          <p:spPr bwMode="auto">
            <a:xfrm>
              <a:off x="685" y="1975"/>
              <a:ext cx="153" cy="218"/>
            </a:xfrm>
            <a:custGeom>
              <a:avLst/>
              <a:gdLst>
                <a:gd name="T0" fmla="*/ 1 w 610"/>
                <a:gd name="T1" fmla="*/ 0 h 870"/>
                <a:gd name="T2" fmla="*/ 1 w 610"/>
                <a:gd name="T3" fmla="*/ 0 h 870"/>
                <a:gd name="T4" fmla="*/ 0 w 610"/>
                <a:gd name="T5" fmla="*/ 1 h 870"/>
                <a:gd name="T6" fmla="*/ 0 w 610"/>
                <a:gd name="T7" fmla="*/ 1 h 870"/>
                <a:gd name="T8" fmla="*/ 0 w 610"/>
                <a:gd name="T9" fmla="*/ 1 h 870"/>
                <a:gd name="T10" fmla="*/ 0 w 610"/>
                <a:gd name="T11" fmla="*/ 1 h 870"/>
                <a:gd name="T12" fmla="*/ 0 w 610"/>
                <a:gd name="T13" fmla="*/ 1 h 870"/>
                <a:gd name="T14" fmla="*/ 0 w 610"/>
                <a:gd name="T15" fmla="*/ 1 h 870"/>
                <a:gd name="T16" fmla="*/ 1 w 610"/>
                <a:gd name="T17" fmla="*/ 0 h 870"/>
                <a:gd name="T18" fmla="*/ 1 w 610"/>
                <a:gd name="T19" fmla="*/ 0 h 8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10"/>
                <a:gd name="T31" fmla="*/ 0 h 870"/>
                <a:gd name="T32" fmla="*/ 610 w 610"/>
                <a:gd name="T33" fmla="*/ 870 h 8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10" h="870">
                  <a:moveTo>
                    <a:pt x="610" y="0"/>
                  </a:moveTo>
                  <a:lnTo>
                    <a:pt x="526" y="59"/>
                  </a:lnTo>
                  <a:lnTo>
                    <a:pt x="332" y="348"/>
                  </a:lnTo>
                  <a:lnTo>
                    <a:pt x="227" y="444"/>
                  </a:lnTo>
                  <a:lnTo>
                    <a:pt x="68" y="662"/>
                  </a:lnTo>
                  <a:lnTo>
                    <a:pt x="0" y="870"/>
                  </a:lnTo>
                  <a:lnTo>
                    <a:pt x="158" y="792"/>
                  </a:lnTo>
                  <a:lnTo>
                    <a:pt x="303" y="644"/>
                  </a:lnTo>
                  <a:lnTo>
                    <a:pt x="582" y="172"/>
                  </a:lnTo>
                  <a:lnTo>
                    <a:pt x="610" y="0"/>
                  </a:lnTo>
                  <a:close/>
                </a:path>
              </a:pathLst>
            </a:custGeom>
            <a:solidFill>
              <a:srgbClr val="FFC98E"/>
            </a:solidFill>
            <a:ln w="9525">
              <a:noFill/>
              <a:round/>
              <a:headEnd/>
              <a:tailEnd/>
            </a:ln>
          </p:spPr>
          <p:txBody>
            <a:bodyPr/>
            <a:lstStyle/>
            <a:p>
              <a:endParaRPr lang="en-GB"/>
            </a:p>
          </p:txBody>
        </p:sp>
        <p:sp>
          <p:nvSpPr>
            <p:cNvPr id="41998" name="Freeform 1038"/>
            <p:cNvSpPr>
              <a:spLocks/>
            </p:cNvSpPr>
            <p:nvPr/>
          </p:nvSpPr>
          <p:spPr bwMode="auto">
            <a:xfrm>
              <a:off x="927" y="1236"/>
              <a:ext cx="682" cy="592"/>
            </a:xfrm>
            <a:custGeom>
              <a:avLst/>
              <a:gdLst>
                <a:gd name="T0" fmla="*/ 1 w 2728"/>
                <a:gd name="T1" fmla="*/ 2 h 2366"/>
                <a:gd name="T2" fmla="*/ 1 w 2728"/>
                <a:gd name="T3" fmla="*/ 2 h 2366"/>
                <a:gd name="T4" fmla="*/ 1 w 2728"/>
                <a:gd name="T5" fmla="*/ 2 h 2366"/>
                <a:gd name="T6" fmla="*/ 1 w 2728"/>
                <a:gd name="T7" fmla="*/ 2 h 2366"/>
                <a:gd name="T8" fmla="*/ 1 w 2728"/>
                <a:gd name="T9" fmla="*/ 2 h 2366"/>
                <a:gd name="T10" fmla="*/ 1 w 2728"/>
                <a:gd name="T11" fmla="*/ 1 h 2366"/>
                <a:gd name="T12" fmla="*/ 2 w 2728"/>
                <a:gd name="T13" fmla="*/ 1 h 2366"/>
                <a:gd name="T14" fmla="*/ 2 w 2728"/>
                <a:gd name="T15" fmla="*/ 1 h 2366"/>
                <a:gd name="T16" fmla="*/ 2 w 2728"/>
                <a:gd name="T17" fmla="*/ 1 h 2366"/>
                <a:gd name="T18" fmla="*/ 3 w 2728"/>
                <a:gd name="T19" fmla="*/ 1 h 2366"/>
                <a:gd name="T20" fmla="*/ 3 w 2728"/>
                <a:gd name="T21" fmla="*/ 1 h 2366"/>
                <a:gd name="T22" fmla="*/ 3 w 2728"/>
                <a:gd name="T23" fmla="*/ 0 h 2366"/>
                <a:gd name="T24" fmla="*/ 2 w 2728"/>
                <a:gd name="T25" fmla="*/ 0 h 2366"/>
                <a:gd name="T26" fmla="*/ 2 w 2728"/>
                <a:gd name="T27" fmla="*/ 0 h 2366"/>
                <a:gd name="T28" fmla="*/ 2 w 2728"/>
                <a:gd name="T29" fmla="*/ 0 h 2366"/>
                <a:gd name="T30" fmla="*/ 1 w 2728"/>
                <a:gd name="T31" fmla="*/ 0 h 2366"/>
                <a:gd name="T32" fmla="*/ 1 w 2728"/>
                <a:gd name="T33" fmla="*/ 0 h 2366"/>
                <a:gd name="T34" fmla="*/ 1 w 2728"/>
                <a:gd name="T35" fmla="*/ 0 h 2366"/>
                <a:gd name="T36" fmla="*/ 1 w 2728"/>
                <a:gd name="T37" fmla="*/ 1 h 2366"/>
                <a:gd name="T38" fmla="*/ 1 w 2728"/>
                <a:gd name="T39" fmla="*/ 1 h 2366"/>
                <a:gd name="T40" fmla="*/ 1 w 2728"/>
                <a:gd name="T41" fmla="*/ 1 h 2366"/>
                <a:gd name="T42" fmla="*/ 0 w 2728"/>
                <a:gd name="T43" fmla="*/ 1 h 2366"/>
                <a:gd name="T44" fmla="*/ 0 w 2728"/>
                <a:gd name="T45" fmla="*/ 2 h 2366"/>
                <a:gd name="T46" fmla="*/ 0 w 2728"/>
                <a:gd name="T47" fmla="*/ 2 h 2366"/>
                <a:gd name="T48" fmla="*/ 0 w 2728"/>
                <a:gd name="T49" fmla="*/ 2 h 2366"/>
                <a:gd name="T50" fmla="*/ 1 w 2728"/>
                <a:gd name="T51" fmla="*/ 2 h 236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728"/>
                <a:gd name="T79" fmla="*/ 0 h 2366"/>
                <a:gd name="T80" fmla="*/ 2728 w 2728"/>
                <a:gd name="T81" fmla="*/ 2366 h 236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728" h="2366">
                  <a:moveTo>
                    <a:pt x="610" y="2229"/>
                  </a:moveTo>
                  <a:lnTo>
                    <a:pt x="756" y="1864"/>
                  </a:lnTo>
                  <a:lnTo>
                    <a:pt x="980" y="1611"/>
                  </a:lnTo>
                  <a:lnTo>
                    <a:pt x="1235" y="1525"/>
                  </a:lnTo>
                  <a:lnTo>
                    <a:pt x="1377" y="1449"/>
                  </a:lnTo>
                  <a:lnTo>
                    <a:pt x="1518" y="1275"/>
                  </a:lnTo>
                  <a:lnTo>
                    <a:pt x="1750" y="1361"/>
                  </a:lnTo>
                  <a:lnTo>
                    <a:pt x="1897" y="1202"/>
                  </a:lnTo>
                  <a:lnTo>
                    <a:pt x="2218" y="1036"/>
                  </a:lnTo>
                  <a:lnTo>
                    <a:pt x="2421" y="725"/>
                  </a:lnTo>
                  <a:lnTo>
                    <a:pt x="2728" y="566"/>
                  </a:lnTo>
                  <a:lnTo>
                    <a:pt x="2638" y="309"/>
                  </a:lnTo>
                  <a:lnTo>
                    <a:pt x="2238" y="0"/>
                  </a:lnTo>
                  <a:lnTo>
                    <a:pt x="2110" y="0"/>
                  </a:lnTo>
                  <a:lnTo>
                    <a:pt x="1925" y="35"/>
                  </a:lnTo>
                  <a:lnTo>
                    <a:pt x="1606" y="157"/>
                  </a:lnTo>
                  <a:lnTo>
                    <a:pt x="1547" y="201"/>
                  </a:lnTo>
                  <a:lnTo>
                    <a:pt x="1496" y="285"/>
                  </a:lnTo>
                  <a:lnTo>
                    <a:pt x="1124" y="732"/>
                  </a:lnTo>
                  <a:lnTo>
                    <a:pt x="887" y="927"/>
                  </a:lnTo>
                  <a:lnTo>
                    <a:pt x="524" y="1160"/>
                  </a:lnTo>
                  <a:lnTo>
                    <a:pt x="368" y="1309"/>
                  </a:lnTo>
                  <a:lnTo>
                    <a:pt x="0" y="1818"/>
                  </a:lnTo>
                  <a:lnTo>
                    <a:pt x="187" y="2366"/>
                  </a:lnTo>
                  <a:lnTo>
                    <a:pt x="354" y="2366"/>
                  </a:lnTo>
                  <a:lnTo>
                    <a:pt x="610" y="2229"/>
                  </a:lnTo>
                  <a:close/>
                </a:path>
              </a:pathLst>
            </a:custGeom>
            <a:solidFill>
              <a:srgbClr val="FFC98E"/>
            </a:solidFill>
            <a:ln w="9525">
              <a:noFill/>
              <a:round/>
              <a:headEnd/>
              <a:tailEnd/>
            </a:ln>
          </p:spPr>
          <p:txBody>
            <a:bodyPr/>
            <a:lstStyle/>
            <a:p>
              <a:endParaRPr lang="en-GB"/>
            </a:p>
          </p:txBody>
        </p:sp>
        <p:sp>
          <p:nvSpPr>
            <p:cNvPr id="41999" name="Freeform 1039"/>
            <p:cNvSpPr>
              <a:spLocks/>
            </p:cNvSpPr>
            <p:nvPr/>
          </p:nvSpPr>
          <p:spPr bwMode="auto">
            <a:xfrm>
              <a:off x="1500" y="1746"/>
              <a:ext cx="162" cy="100"/>
            </a:xfrm>
            <a:custGeom>
              <a:avLst/>
              <a:gdLst>
                <a:gd name="T0" fmla="*/ 0 w 647"/>
                <a:gd name="T1" fmla="*/ 0 h 398"/>
                <a:gd name="T2" fmla="*/ 0 w 647"/>
                <a:gd name="T3" fmla="*/ 0 h 398"/>
                <a:gd name="T4" fmla="*/ 0 w 647"/>
                <a:gd name="T5" fmla="*/ 0 h 398"/>
                <a:gd name="T6" fmla="*/ 1 w 647"/>
                <a:gd name="T7" fmla="*/ 0 h 398"/>
                <a:gd name="T8" fmla="*/ 1 w 647"/>
                <a:gd name="T9" fmla="*/ 0 h 398"/>
                <a:gd name="T10" fmla="*/ 1 w 647"/>
                <a:gd name="T11" fmla="*/ 1 h 398"/>
                <a:gd name="T12" fmla="*/ 1 w 647"/>
                <a:gd name="T13" fmla="*/ 0 h 398"/>
                <a:gd name="T14" fmla="*/ 1 w 647"/>
                <a:gd name="T15" fmla="*/ 0 h 398"/>
                <a:gd name="T16" fmla="*/ 1 w 647"/>
                <a:gd name="T17" fmla="*/ 0 h 398"/>
                <a:gd name="T18" fmla="*/ 0 w 647"/>
                <a:gd name="T19" fmla="*/ 0 h 398"/>
                <a:gd name="T20" fmla="*/ 0 w 647"/>
                <a:gd name="T21" fmla="*/ 0 h 398"/>
                <a:gd name="T22" fmla="*/ 0 w 647"/>
                <a:gd name="T23" fmla="*/ 0 h 398"/>
                <a:gd name="T24" fmla="*/ 0 w 647"/>
                <a:gd name="T25" fmla="*/ 0 h 398"/>
                <a:gd name="T26" fmla="*/ 0 w 647"/>
                <a:gd name="T27" fmla="*/ 0 h 398"/>
                <a:gd name="T28" fmla="*/ 0 w 647"/>
                <a:gd name="T29" fmla="*/ 0 h 398"/>
                <a:gd name="T30" fmla="*/ 1 w 647"/>
                <a:gd name="T31" fmla="*/ 0 h 398"/>
                <a:gd name="T32" fmla="*/ 0 w 647"/>
                <a:gd name="T33" fmla="*/ 0 h 398"/>
                <a:gd name="T34" fmla="*/ 0 w 647"/>
                <a:gd name="T35" fmla="*/ 0 h 398"/>
                <a:gd name="T36" fmla="*/ 0 w 647"/>
                <a:gd name="T37" fmla="*/ 0 h 39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47"/>
                <a:gd name="T58" fmla="*/ 0 h 398"/>
                <a:gd name="T59" fmla="*/ 647 w 647"/>
                <a:gd name="T60" fmla="*/ 398 h 39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47" h="398">
                  <a:moveTo>
                    <a:pt x="45" y="0"/>
                  </a:moveTo>
                  <a:lnTo>
                    <a:pt x="227" y="0"/>
                  </a:lnTo>
                  <a:lnTo>
                    <a:pt x="331" y="60"/>
                  </a:lnTo>
                  <a:lnTo>
                    <a:pt x="581" y="60"/>
                  </a:lnTo>
                  <a:lnTo>
                    <a:pt x="647" y="223"/>
                  </a:lnTo>
                  <a:lnTo>
                    <a:pt x="542" y="398"/>
                  </a:lnTo>
                  <a:lnTo>
                    <a:pt x="588" y="250"/>
                  </a:lnTo>
                  <a:lnTo>
                    <a:pt x="542" y="195"/>
                  </a:lnTo>
                  <a:lnTo>
                    <a:pt x="363" y="329"/>
                  </a:lnTo>
                  <a:lnTo>
                    <a:pt x="317" y="329"/>
                  </a:lnTo>
                  <a:lnTo>
                    <a:pt x="173" y="269"/>
                  </a:lnTo>
                  <a:lnTo>
                    <a:pt x="84" y="250"/>
                  </a:lnTo>
                  <a:lnTo>
                    <a:pt x="0" y="181"/>
                  </a:lnTo>
                  <a:lnTo>
                    <a:pt x="126" y="241"/>
                  </a:lnTo>
                  <a:lnTo>
                    <a:pt x="258" y="241"/>
                  </a:lnTo>
                  <a:lnTo>
                    <a:pt x="403" y="195"/>
                  </a:lnTo>
                  <a:lnTo>
                    <a:pt x="279" y="148"/>
                  </a:lnTo>
                  <a:lnTo>
                    <a:pt x="84" y="32"/>
                  </a:lnTo>
                  <a:lnTo>
                    <a:pt x="45" y="0"/>
                  </a:lnTo>
                  <a:close/>
                </a:path>
              </a:pathLst>
            </a:custGeom>
            <a:solidFill>
              <a:srgbClr val="000000"/>
            </a:solidFill>
            <a:ln w="9525">
              <a:noFill/>
              <a:round/>
              <a:headEnd/>
              <a:tailEnd/>
            </a:ln>
          </p:spPr>
          <p:txBody>
            <a:bodyPr/>
            <a:lstStyle/>
            <a:p>
              <a:endParaRPr lang="en-GB"/>
            </a:p>
          </p:txBody>
        </p:sp>
        <p:sp>
          <p:nvSpPr>
            <p:cNvPr id="42000" name="Freeform 1040"/>
            <p:cNvSpPr>
              <a:spLocks/>
            </p:cNvSpPr>
            <p:nvPr/>
          </p:nvSpPr>
          <p:spPr bwMode="auto">
            <a:xfrm>
              <a:off x="1473" y="1761"/>
              <a:ext cx="39" cy="11"/>
            </a:xfrm>
            <a:custGeom>
              <a:avLst/>
              <a:gdLst>
                <a:gd name="T0" fmla="*/ 0 w 154"/>
                <a:gd name="T1" fmla="*/ 0 h 42"/>
                <a:gd name="T2" fmla="*/ 0 w 154"/>
                <a:gd name="T3" fmla="*/ 0 h 42"/>
                <a:gd name="T4" fmla="*/ 0 w 154"/>
                <a:gd name="T5" fmla="*/ 0 h 42"/>
                <a:gd name="T6" fmla="*/ 0 w 154"/>
                <a:gd name="T7" fmla="*/ 0 h 42"/>
                <a:gd name="T8" fmla="*/ 0 w 154"/>
                <a:gd name="T9" fmla="*/ 0 h 42"/>
                <a:gd name="T10" fmla="*/ 0 60000 65536"/>
                <a:gd name="T11" fmla="*/ 0 60000 65536"/>
                <a:gd name="T12" fmla="*/ 0 60000 65536"/>
                <a:gd name="T13" fmla="*/ 0 60000 65536"/>
                <a:gd name="T14" fmla="*/ 0 60000 65536"/>
                <a:gd name="T15" fmla="*/ 0 w 154"/>
                <a:gd name="T16" fmla="*/ 0 h 42"/>
                <a:gd name="T17" fmla="*/ 154 w 154"/>
                <a:gd name="T18" fmla="*/ 42 h 42"/>
              </a:gdLst>
              <a:ahLst/>
              <a:cxnLst>
                <a:cxn ang="T10">
                  <a:pos x="T0" y="T1"/>
                </a:cxn>
                <a:cxn ang="T11">
                  <a:pos x="T2" y="T3"/>
                </a:cxn>
                <a:cxn ang="T12">
                  <a:pos x="T4" y="T5"/>
                </a:cxn>
                <a:cxn ang="T13">
                  <a:pos x="T6" y="T7"/>
                </a:cxn>
                <a:cxn ang="T14">
                  <a:pos x="T8" y="T9"/>
                </a:cxn>
              </a:cxnLst>
              <a:rect l="T15" t="T16" r="T17" b="T18"/>
              <a:pathLst>
                <a:path w="154" h="42">
                  <a:moveTo>
                    <a:pt x="154" y="0"/>
                  </a:moveTo>
                  <a:lnTo>
                    <a:pt x="85" y="42"/>
                  </a:lnTo>
                  <a:lnTo>
                    <a:pt x="0" y="42"/>
                  </a:lnTo>
                  <a:lnTo>
                    <a:pt x="65" y="0"/>
                  </a:lnTo>
                  <a:lnTo>
                    <a:pt x="154" y="0"/>
                  </a:lnTo>
                  <a:close/>
                </a:path>
              </a:pathLst>
            </a:custGeom>
            <a:solidFill>
              <a:srgbClr val="000000"/>
            </a:solidFill>
            <a:ln w="9525">
              <a:noFill/>
              <a:round/>
              <a:headEnd/>
              <a:tailEnd/>
            </a:ln>
          </p:spPr>
          <p:txBody>
            <a:bodyPr/>
            <a:lstStyle/>
            <a:p>
              <a:endParaRPr lang="en-GB"/>
            </a:p>
          </p:txBody>
        </p:sp>
        <p:sp>
          <p:nvSpPr>
            <p:cNvPr id="42001" name="Freeform 1041"/>
            <p:cNvSpPr>
              <a:spLocks/>
            </p:cNvSpPr>
            <p:nvPr/>
          </p:nvSpPr>
          <p:spPr bwMode="auto">
            <a:xfrm>
              <a:off x="1705" y="1721"/>
              <a:ext cx="108" cy="92"/>
            </a:xfrm>
            <a:custGeom>
              <a:avLst/>
              <a:gdLst>
                <a:gd name="T0" fmla="*/ 0 w 436"/>
                <a:gd name="T1" fmla="*/ 0 h 370"/>
                <a:gd name="T2" fmla="*/ 0 w 436"/>
                <a:gd name="T3" fmla="*/ 0 h 370"/>
                <a:gd name="T4" fmla="*/ 0 w 436"/>
                <a:gd name="T5" fmla="*/ 0 h 370"/>
                <a:gd name="T6" fmla="*/ 0 w 436"/>
                <a:gd name="T7" fmla="*/ 0 h 370"/>
                <a:gd name="T8" fmla="*/ 0 w 436"/>
                <a:gd name="T9" fmla="*/ 0 h 370"/>
                <a:gd name="T10" fmla="*/ 0 w 436"/>
                <a:gd name="T11" fmla="*/ 0 h 370"/>
                <a:gd name="T12" fmla="*/ 0 w 436"/>
                <a:gd name="T13" fmla="*/ 0 h 370"/>
                <a:gd name="T14" fmla="*/ 0 w 436"/>
                <a:gd name="T15" fmla="*/ 0 h 370"/>
                <a:gd name="T16" fmla="*/ 0 w 436"/>
                <a:gd name="T17" fmla="*/ 0 h 370"/>
                <a:gd name="T18" fmla="*/ 0 w 436"/>
                <a:gd name="T19" fmla="*/ 0 h 370"/>
                <a:gd name="T20" fmla="*/ 0 w 436"/>
                <a:gd name="T21" fmla="*/ 0 h 370"/>
                <a:gd name="T22" fmla="*/ 0 w 436"/>
                <a:gd name="T23" fmla="*/ 0 h 370"/>
                <a:gd name="T24" fmla="*/ 0 w 436"/>
                <a:gd name="T25" fmla="*/ 0 h 370"/>
                <a:gd name="T26" fmla="*/ 0 w 436"/>
                <a:gd name="T27" fmla="*/ 0 h 370"/>
                <a:gd name="T28" fmla="*/ 0 w 436"/>
                <a:gd name="T29" fmla="*/ 0 h 37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36"/>
                <a:gd name="T46" fmla="*/ 0 h 370"/>
                <a:gd name="T47" fmla="*/ 436 w 436"/>
                <a:gd name="T48" fmla="*/ 370 h 37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36" h="370">
                  <a:moveTo>
                    <a:pt x="0" y="324"/>
                  </a:moveTo>
                  <a:lnTo>
                    <a:pt x="7" y="203"/>
                  </a:lnTo>
                  <a:lnTo>
                    <a:pt x="146" y="101"/>
                  </a:lnTo>
                  <a:lnTo>
                    <a:pt x="325" y="62"/>
                  </a:lnTo>
                  <a:lnTo>
                    <a:pt x="436" y="0"/>
                  </a:lnTo>
                  <a:lnTo>
                    <a:pt x="386" y="120"/>
                  </a:lnTo>
                  <a:lnTo>
                    <a:pt x="229" y="161"/>
                  </a:lnTo>
                  <a:lnTo>
                    <a:pt x="123" y="203"/>
                  </a:lnTo>
                  <a:lnTo>
                    <a:pt x="146" y="249"/>
                  </a:lnTo>
                  <a:lnTo>
                    <a:pt x="249" y="249"/>
                  </a:lnTo>
                  <a:lnTo>
                    <a:pt x="360" y="222"/>
                  </a:lnTo>
                  <a:lnTo>
                    <a:pt x="199" y="342"/>
                  </a:lnTo>
                  <a:lnTo>
                    <a:pt x="68" y="296"/>
                  </a:lnTo>
                  <a:lnTo>
                    <a:pt x="0" y="370"/>
                  </a:lnTo>
                  <a:lnTo>
                    <a:pt x="0" y="324"/>
                  </a:lnTo>
                  <a:close/>
                </a:path>
              </a:pathLst>
            </a:custGeom>
            <a:solidFill>
              <a:srgbClr val="000000"/>
            </a:solidFill>
            <a:ln w="9525">
              <a:noFill/>
              <a:round/>
              <a:headEnd/>
              <a:tailEnd/>
            </a:ln>
          </p:spPr>
          <p:txBody>
            <a:bodyPr/>
            <a:lstStyle/>
            <a:p>
              <a:endParaRPr lang="en-GB"/>
            </a:p>
          </p:txBody>
        </p:sp>
        <p:sp>
          <p:nvSpPr>
            <p:cNvPr id="42002" name="Freeform 1042"/>
            <p:cNvSpPr>
              <a:spLocks/>
            </p:cNvSpPr>
            <p:nvPr/>
          </p:nvSpPr>
          <p:spPr bwMode="auto">
            <a:xfrm>
              <a:off x="1532" y="1901"/>
              <a:ext cx="198" cy="140"/>
            </a:xfrm>
            <a:custGeom>
              <a:avLst/>
              <a:gdLst>
                <a:gd name="T0" fmla="*/ 0 w 793"/>
                <a:gd name="T1" fmla="*/ 0 h 562"/>
                <a:gd name="T2" fmla="*/ 0 w 793"/>
                <a:gd name="T3" fmla="*/ 0 h 562"/>
                <a:gd name="T4" fmla="*/ 0 w 793"/>
                <a:gd name="T5" fmla="*/ 0 h 562"/>
                <a:gd name="T6" fmla="*/ 0 w 793"/>
                <a:gd name="T7" fmla="*/ 0 h 562"/>
                <a:gd name="T8" fmla="*/ 0 w 793"/>
                <a:gd name="T9" fmla="*/ 0 h 562"/>
                <a:gd name="T10" fmla="*/ 1 w 793"/>
                <a:gd name="T11" fmla="*/ 0 h 562"/>
                <a:gd name="T12" fmla="*/ 1 w 793"/>
                <a:gd name="T13" fmla="*/ 0 h 562"/>
                <a:gd name="T14" fmla="*/ 1 w 793"/>
                <a:gd name="T15" fmla="*/ 0 h 562"/>
                <a:gd name="T16" fmla="*/ 1 w 793"/>
                <a:gd name="T17" fmla="*/ 0 h 562"/>
                <a:gd name="T18" fmla="*/ 0 w 793"/>
                <a:gd name="T19" fmla="*/ 0 h 562"/>
                <a:gd name="T20" fmla="*/ 0 w 793"/>
                <a:gd name="T21" fmla="*/ 0 h 562"/>
                <a:gd name="T22" fmla="*/ 0 w 793"/>
                <a:gd name="T23" fmla="*/ 0 h 562"/>
                <a:gd name="T24" fmla="*/ 0 w 793"/>
                <a:gd name="T25" fmla="*/ 0 h 562"/>
                <a:gd name="T26" fmla="*/ 0 w 793"/>
                <a:gd name="T27" fmla="*/ 0 h 562"/>
                <a:gd name="T28" fmla="*/ 0 w 793"/>
                <a:gd name="T29" fmla="*/ 0 h 562"/>
                <a:gd name="T30" fmla="*/ 0 w 793"/>
                <a:gd name="T31" fmla="*/ 0 h 562"/>
                <a:gd name="T32" fmla="*/ 0 w 793"/>
                <a:gd name="T33" fmla="*/ 0 h 562"/>
                <a:gd name="T34" fmla="*/ 0 w 793"/>
                <a:gd name="T35" fmla="*/ 0 h 562"/>
                <a:gd name="T36" fmla="*/ 0 w 793"/>
                <a:gd name="T37" fmla="*/ 0 h 562"/>
                <a:gd name="T38" fmla="*/ 0 w 793"/>
                <a:gd name="T39" fmla="*/ 0 h 562"/>
                <a:gd name="T40" fmla="*/ 0 w 793"/>
                <a:gd name="T41" fmla="*/ 0 h 562"/>
                <a:gd name="T42" fmla="*/ 0 w 793"/>
                <a:gd name="T43" fmla="*/ 0 h 562"/>
                <a:gd name="T44" fmla="*/ 0 w 793"/>
                <a:gd name="T45" fmla="*/ 0 h 56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93"/>
                <a:gd name="T70" fmla="*/ 0 h 562"/>
                <a:gd name="T71" fmla="*/ 793 w 793"/>
                <a:gd name="T72" fmla="*/ 562 h 56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93" h="562">
                  <a:moveTo>
                    <a:pt x="107" y="434"/>
                  </a:moveTo>
                  <a:lnTo>
                    <a:pt x="217" y="402"/>
                  </a:lnTo>
                  <a:lnTo>
                    <a:pt x="331" y="402"/>
                  </a:lnTo>
                  <a:lnTo>
                    <a:pt x="521" y="460"/>
                  </a:lnTo>
                  <a:lnTo>
                    <a:pt x="623" y="460"/>
                  </a:lnTo>
                  <a:lnTo>
                    <a:pt x="745" y="443"/>
                  </a:lnTo>
                  <a:lnTo>
                    <a:pt x="793" y="434"/>
                  </a:lnTo>
                  <a:lnTo>
                    <a:pt x="793" y="483"/>
                  </a:lnTo>
                  <a:lnTo>
                    <a:pt x="745" y="476"/>
                  </a:lnTo>
                  <a:lnTo>
                    <a:pt x="631" y="504"/>
                  </a:lnTo>
                  <a:lnTo>
                    <a:pt x="501" y="504"/>
                  </a:lnTo>
                  <a:lnTo>
                    <a:pt x="338" y="443"/>
                  </a:lnTo>
                  <a:lnTo>
                    <a:pt x="237" y="443"/>
                  </a:lnTo>
                  <a:lnTo>
                    <a:pt x="123" y="504"/>
                  </a:lnTo>
                  <a:lnTo>
                    <a:pt x="107" y="562"/>
                  </a:lnTo>
                  <a:lnTo>
                    <a:pt x="24" y="535"/>
                  </a:lnTo>
                  <a:lnTo>
                    <a:pt x="0" y="374"/>
                  </a:lnTo>
                  <a:lnTo>
                    <a:pt x="89" y="138"/>
                  </a:lnTo>
                  <a:lnTo>
                    <a:pt x="271" y="0"/>
                  </a:lnTo>
                  <a:lnTo>
                    <a:pt x="149" y="147"/>
                  </a:lnTo>
                  <a:lnTo>
                    <a:pt x="101" y="283"/>
                  </a:lnTo>
                  <a:lnTo>
                    <a:pt x="24" y="382"/>
                  </a:lnTo>
                  <a:lnTo>
                    <a:pt x="107" y="434"/>
                  </a:lnTo>
                  <a:close/>
                </a:path>
              </a:pathLst>
            </a:custGeom>
            <a:solidFill>
              <a:srgbClr val="000000"/>
            </a:solidFill>
            <a:ln w="9525">
              <a:noFill/>
              <a:round/>
              <a:headEnd/>
              <a:tailEnd/>
            </a:ln>
          </p:spPr>
          <p:txBody>
            <a:bodyPr/>
            <a:lstStyle/>
            <a:p>
              <a:endParaRPr lang="en-GB"/>
            </a:p>
          </p:txBody>
        </p:sp>
        <p:sp>
          <p:nvSpPr>
            <p:cNvPr id="42003" name="Freeform 1043"/>
            <p:cNvSpPr>
              <a:spLocks/>
            </p:cNvSpPr>
            <p:nvPr/>
          </p:nvSpPr>
          <p:spPr bwMode="auto">
            <a:xfrm>
              <a:off x="1580" y="2056"/>
              <a:ext cx="126" cy="41"/>
            </a:xfrm>
            <a:custGeom>
              <a:avLst/>
              <a:gdLst>
                <a:gd name="T0" fmla="*/ 0 w 506"/>
                <a:gd name="T1" fmla="*/ 0 h 163"/>
                <a:gd name="T2" fmla="*/ 0 w 506"/>
                <a:gd name="T3" fmla="*/ 0 h 163"/>
                <a:gd name="T4" fmla="*/ 0 w 506"/>
                <a:gd name="T5" fmla="*/ 0 h 163"/>
                <a:gd name="T6" fmla="*/ 0 w 506"/>
                <a:gd name="T7" fmla="*/ 0 h 163"/>
                <a:gd name="T8" fmla="*/ 0 w 506"/>
                <a:gd name="T9" fmla="*/ 0 h 163"/>
                <a:gd name="T10" fmla="*/ 0 w 506"/>
                <a:gd name="T11" fmla="*/ 0 h 163"/>
                <a:gd name="T12" fmla="*/ 0 w 506"/>
                <a:gd name="T13" fmla="*/ 0 h 163"/>
                <a:gd name="T14" fmla="*/ 0 w 506"/>
                <a:gd name="T15" fmla="*/ 0 h 163"/>
                <a:gd name="T16" fmla="*/ 0 w 506"/>
                <a:gd name="T17" fmla="*/ 0 h 163"/>
                <a:gd name="T18" fmla="*/ 0 w 506"/>
                <a:gd name="T19" fmla="*/ 0 h 163"/>
                <a:gd name="T20" fmla="*/ 0 w 506"/>
                <a:gd name="T21" fmla="*/ 0 h 163"/>
                <a:gd name="T22" fmla="*/ 0 w 506"/>
                <a:gd name="T23" fmla="*/ 0 h 163"/>
                <a:gd name="T24" fmla="*/ 0 w 506"/>
                <a:gd name="T25" fmla="*/ 0 h 163"/>
                <a:gd name="T26" fmla="*/ 0 w 506"/>
                <a:gd name="T27" fmla="*/ 0 h 1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06"/>
                <a:gd name="T43" fmla="*/ 0 h 163"/>
                <a:gd name="T44" fmla="*/ 506 w 506"/>
                <a:gd name="T45" fmla="*/ 163 h 16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06" h="163">
                  <a:moveTo>
                    <a:pt x="478" y="18"/>
                  </a:moveTo>
                  <a:lnTo>
                    <a:pt x="381" y="44"/>
                  </a:lnTo>
                  <a:lnTo>
                    <a:pt x="271" y="62"/>
                  </a:lnTo>
                  <a:lnTo>
                    <a:pt x="181" y="27"/>
                  </a:lnTo>
                  <a:lnTo>
                    <a:pt x="80" y="0"/>
                  </a:lnTo>
                  <a:lnTo>
                    <a:pt x="0" y="0"/>
                  </a:lnTo>
                  <a:lnTo>
                    <a:pt x="116" y="44"/>
                  </a:lnTo>
                  <a:lnTo>
                    <a:pt x="147" y="86"/>
                  </a:lnTo>
                  <a:lnTo>
                    <a:pt x="116" y="103"/>
                  </a:lnTo>
                  <a:lnTo>
                    <a:pt x="195" y="163"/>
                  </a:lnTo>
                  <a:lnTo>
                    <a:pt x="310" y="163"/>
                  </a:lnTo>
                  <a:lnTo>
                    <a:pt x="419" y="119"/>
                  </a:lnTo>
                  <a:lnTo>
                    <a:pt x="506" y="44"/>
                  </a:lnTo>
                  <a:lnTo>
                    <a:pt x="478" y="18"/>
                  </a:lnTo>
                  <a:close/>
                </a:path>
              </a:pathLst>
            </a:custGeom>
            <a:solidFill>
              <a:srgbClr val="000000"/>
            </a:solidFill>
            <a:ln w="9525">
              <a:noFill/>
              <a:round/>
              <a:headEnd/>
              <a:tailEnd/>
            </a:ln>
          </p:spPr>
          <p:txBody>
            <a:bodyPr/>
            <a:lstStyle/>
            <a:p>
              <a:endParaRPr lang="en-GB"/>
            </a:p>
          </p:txBody>
        </p:sp>
        <p:sp>
          <p:nvSpPr>
            <p:cNvPr id="42004" name="Freeform 1044"/>
            <p:cNvSpPr>
              <a:spLocks/>
            </p:cNvSpPr>
            <p:nvPr/>
          </p:nvSpPr>
          <p:spPr bwMode="auto">
            <a:xfrm>
              <a:off x="1601" y="1817"/>
              <a:ext cx="131" cy="170"/>
            </a:xfrm>
            <a:custGeom>
              <a:avLst/>
              <a:gdLst>
                <a:gd name="T0" fmla="*/ 0 w 522"/>
                <a:gd name="T1" fmla="*/ 0 h 680"/>
                <a:gd name="T2" fmla="*/ 0 w 522"/>
                <a:gd name="T3" fmla="*/ 0 h 680"/>
                <a:gd name="T4" fmla="*/ 0 w 522"/>
                <a:gd name="T5" fmla="*/ 1 h 680"/>
                <a:gd name="T6" fmla="*/ 0 w 522"/>
                <a:gd name="T7" fmla="*/ 1 h 680"/>
                <a:gd name="T8" fmla="*/ 0 w 522"/>
                <a:gd name="T9" fmla="*/ 1 h 680"/>
                <a:gd name="T10" fmla="*/ 0 w 522"/>
                <a:gd name="T11" fmla="*/ 1 h 680"/>
                <a:gd name="T12" fmla="*/ 1 w 522"/>
                <a:gd name="T13" fmla="*/ 1 h 680"/>
                <a:gd name="T14" fmla="*/ 1 w 522"/>
                <a:gd name="T15" fmla="*/ 1 h 680"/>
                <a:gd name="T16" fmla="*/ 1 w 522"/>
                <a:gd name="T17" fmla="*/ 1 h 680"/>
                <a:gd name="T18" fmla="*/ 1 w 522"/>
                <a:gd name="T19" fmla="*/ 1 h 680"/>
                <a:gd name="T20" fmla="*/ 1 w 522"/>
                <a:gd name="T21" fmla="*/ 0 h 680"/>
                <a:gd name="T22" fmla="*/ 1 w 522"/>
                <a:gd name="T23" fmla="*/ 0 h 680"/>
                <a:gd name="T24" fmla="*/ 1 w 522"/>
                <a:gd name="T25" fmla="*/ 0 h 680"/>
                <a:gd name="T26" fmla="*/ 1 w 522"/>
                <a:gd name="T27" fmla="*/ 1 h 680"/>
                <a:gd name="T28" fmla="*/ 1 w 522"/>
                <a:gd name="T29" fmla="*/ 1 h 680"/>
                <a:gd name="T30" fmla="*/ 1 w 522"/>
                <a:gd name="T31" fmla="*/ 1 h 680"/>
                <a:gd name="T32" fmla="*/ 1 w 522"/>
                <a:gd name="T33" fmla="*/ 1 h 680"/>
                <a:gd name="T34" fmla="*/ 0 w 522"/>
                <a:gd name="T35" fmla="*/ 1 h 680"/>
                <a:gd name="T36" fmla="*/ 0 w 522"/>
                <a:gd name="T37" fmla="*/ 1 h 680"/>
                <a:gd name="T38" fmla="*/ 0 w 522"/>
                <a:gd name="T39" fmla="*/ 1 h 680"/>
                <a:gd name="T40" fmla="*/ 0 w 522"/>
                <a:gd name="T41" fmla="*/ 1 h 680"/>
                <a:gd name="T42" fmla="*/ 0 w 522"/>
                <a:gd name="T43" fmla="*/ 1 h 680"/>
                <a:gd name="T44" fmla="*/ 0 w 522"/>
                <a:gd name="T45" fmla="*/ 0 h 680"/>
                <a:gd name="T46" fmla="*/ 0 w 522"/>
                <a:gd name="T47" fmla="*/ 0 h 68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22"/>
                <a:gd name="T73" fmla="*/ 0 h 680"/>
                <a:gd name="T74" fmla="*/ 522 w 522"/>
                <a:gd name="T75" fmla="*/ 680 h 68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22" h="680">
                  <a:moveTo>
                    <a:pt x="61" y="319"/>
                  </a:moveTo>
                  <a:lnTo>
                    <a:pt x="30" y="382"/>
                  </a:lnTo>
                  <a:lnTo>
                    <a:pt x="36" y="428"/>
                  </a:lnTo>
                  <a:lnTo>
                    <a:pt x="95" y="454"/>
                  </a:lnTo>
                  <a:lnTo>
                    <a:pt x="148" y="482"/>
                  </a:lnTo>
                  <a:lnTo>
                    <a:pt x="244" y="572"/>
                  </a:lnTo>
                  <a:lnTo>
                    <a:pt x="374" y="586"/>
                  </a:lnTo>
                  <a:lnTo>
                    <a:pt x="468" y="572"/>
                  </a:lnTo>
                  <a:lnTo>
                    <a:pt x="500" y="513"/>
                  </a:lnTo>
                  <a:lnTo>
                    <a:pt x="500" y="441"/>
                  </a:lnTo>
                  <a:lnTo>
                    <a:pt x="434" y="165"/>
                  </a:lnTo>
                  <a:lnTo>
                    <a:pt x="413" y="0"/>
                  </a:lnTo>
                  <a:lnTo>
                    <a:pt x="468" y="236"/>
                  </a:lnTo>
                  <a:lnTo>
                    <a:pt x="522" y="441"/>
                  </a:lnTo>
                  <a:lnTo>
                    <a:pt x="522" y="496"/>
                  </a:lnTo>
                  <a:lnTo>
                    <a:pt x="489" y="586"/>
                  </a:lnTo>
                  <a:lnTo>
                    <a:pt x="420" y="631"/>
                  </a:lnTo>
                  <a:lnTo>
                    <a:pt x="307" y="680"/>
                  </a:lnTo>
                  <a:lnTo>
                    <a:pt x="178" y="660"/>
                  </a:lnTo>
                  <a:lnTo>
                    <a:pt x="109" y="572"/>
                  </a:lnTo>
                  <a:lnTo>
                    <a:pt x="76" y="513"/>
                  </a:lnTo>
                  <a:lnTo>
                    <a:pt x="16" y="454"/>
                  </a:lnTo>
                  <a:lnTo>
                    <a:pt x="0" y="382"/>
                  </a:lnTo>
                  <a:lnTo>
                    <a:pt x="61" y="319"/>
                  </a:lnTo>
                  <a:close/>
                </a:path>
              </a:pathLst>
            </a:custGeom>
            <a:solidFill>
              <a:srgbClr val="000000"/>
            </a:solidFill>
            <a:ln w="9525">
              <a:noFill/>
              <a:round/>
              <a:headEnd/>
              <a:tailEnd/>
            </a:ln>
          </p:spPr>
          <p:txBody>
            <a:bodyPr/>
            <a:lstStyle/>
            <a:p>
              <a:endParaRPr lang="en-GB"/>
            </a:p>
          </p:txBody>
        </p:sp>
        <p:sp>
          <p:nvSpPr>
            <p:cNvPr id="42005" name="Freeform 1045"/>
            <p:cNvSpPr>
              <a:spLocks/>
            </p:cNvSpPr>
            <p:nvPr/>
          </p:nvSpPr>
          <p:spPr bwMode="auto">
            <a:xfrm>
              <a:off x="1432" y="1231"/>
              <a:ext cx="397" cy="374"/>
            </a:xfrm>
            <a:custGeom>
              <a:avLst/>
              <a:gdLst>
                <a:gd name="T0" fmla="*/ 2 w 1587"/>
                <a:gd name="T1" fmla="*/ 1 h 1497"/>
                <a:gd name="T2" fmla="*/ 2 w 1587"/>
                <a:gd name="T3" fmla="*/ 1 h 1497"/>
                <a:gd name="T4" fmla="*/ 1 w 1587"/>
                <a:gd name="T5" fmla="*/ 1 h 1497"/>
                <a:gd name="T6" fmla="*/ 1 w 1587"/>
                <a:gd name="T7" fmla="*/ 1 h 1497"/>
                <a:gd name="T8" fmla="*/ 1 w 1587"/>
                <a:gd name="T9" fmla="*/ 1 h 1497"/>
                <a:gd name="T10" fmla="*/ 1 w 1587"/>
                <a:gd name="T11" fmla="*/ 1 h 1497"/>
                <a:gd name="T12" fmla="*/ 1 w 1587"/>
                <a:gd name="T13" fmla="*/ 1 h 1497"/>
                <a:gd name="T14" fmla="*/ 1 w 1587"/>
                <a:gd name="T15" fmla="*/ 1 h 1497"/>
                <a:gd name="T16" fmla="*/ 1 w 1587"/>
                <a:gd name="T17" fmla="*/ 1 h 1497"/>
                <a:gd name="T18" fmla="*/ 1 w 1587"/>
                <a:gd name="T19" fmla="*/ 1 h 1497"/>
                <a:gd name="T20" fmla="*/ 1 w 1587"/>
                <a:gd name="T21" fmla="*/ 1 h 1497"/>
                <a:gd name="T22" fmla="*/ 1 w 1587"/>
                <a:gd name="T23" fmla="*/ 1 h 1497"/>
                <a:gd name="T24" fmla="*/ 1 w 1587"/>
                <a:gd name="T25" fmla="*/ 1 h 1497"/>
                <a:gd name="T26" fmla="*/ 1 w 1587"/>
                <a:gd name="T27" fmla="*/ 1 h 1497"/>
                <a:gd name="T28" fmla="*/ 1 w 1587"/>
                <a:gd name="T29" fmla="*/ 1 h 1497"/>
                <a:gd name="T30" fmla="*/ 2 w 1587"/>
                <a:gd name="T31" fmla="*/ 1 h 1497"/>
                <a:gd name="T32" fmla="*/ 1 w 1587"/>
                <a:gd name="T33" fmla="*/ 1 h 1497"/>
                <a:gd name="T34" fmla="*/ 2 w 1587"/>
                <a:gd name="T35" fmla="*/ 1 h 1497"/>
                <a:gd name="T36" fmla="*/ 1 w 1587"/>
                <a:gd name="T37" fmla="*/ 1 h 1497"/>
                <a:gd name="T38" fmla="*/ 1 w 1587"/>
                <a:gd name="T39" fmla="*/ 0 h 1497"/>
                <a:gd name="T40" fmla="*/ 1 w 1587"/>
                <a:gd name="T41" fmla="*/ 0 h 1497"/>
                <a:gd name="T42" fmla="*/ 1 w 1587"/>
                <a:gd name="T43" fmla="*/ 0 h 1497"/>
                <a:gd name="T44" fmla="*/ 1 w 1587"/>
                <a:gd name="T45" fmla="*/ 0 h 1497"/>
                <a:gd name="T46" fmla="*/ 1 w 1587"/>
                <a:gd name="T47" fmla="*/ 0 h 1497"/>
                <a:gd name="T48" fmla="*/ 1 w 1587"/>
                <a:gd name="T49" fmla="*/ 0 h 1497"/>
                <a:gd name="T50" fmla="*/ 1 w 1587"/>
                <a:gd name="T51" fmla="*/ 0 h 1497"/>
                <a:gd name="T52" fmla="*/ 1 w 1587"/>
                <a:gd name="T53" fmla="*/ 0 h 1497"/>
                <a:gd name="T54" fmla="*/ 1 w 1587"/>
                <a:gd name="T55" fmla="*/ 0 h 1497"/>
                <a:gd name="T56" fmla="*/ 1 w 1587"/>
                <a:gd name="T57" fmla="*/ 0 h 1497"/>
                <a:gd name="T58" fmla="*/ 1 w 1587"/>
                <a:gd name="T59" fmla="*/ 0 h 1497"/>
                <a:gd name="T60" fmla="*/ 1 w 1587"/>
                <a:gd name="T61" fmla="*/ 1 h 1497"/>
                <a:gd name="T62" fmla="*/ 1 w 1587"/>
                <a:gd name="T63" fmla="*/ 1 h 1497"/>
                <a:gd name="T64" fmla="*/ 1 w 1587"/>
                <a:gd name="T65" fmla="*/ 1 h 1497"/>
                <a:gd name="T66" fmla="*/ 1 w 1587"/>
                <a:gd name="T67" fmla="*/ 1 h 1497"/>
                <a:gd name="T68" fmla="*/ 0 w 1587"/>
                <a:gd name="T69" fmla="*/ 1 h 1497"/>
                <a:gd name="T70" fmla="*/ 1 w 1587"/>
                <a:gd name="T71" fmla="*/ 0 h 1497"/>
                <a:gd name="T72" fmla="*/ 0 w 1587"/>
                <a:gd name="T73" fmla="*/ 0 h 1497"/>
                <a:gd name="T74" fmla="*/ 0 w 1587"/>
                <a:gd name="T75" fmla="*/ 0 h 1497"/>
                <a:gd name="T76" fmla="*/ 0 w 1587"/>
                <a:gd name="T77" fmla="*/ 0 h 1497"/>
                <a:gd name="T78" fmla="*/ 1 w 1587"/>
                <a:gd name="T79" fmla="*/ 0 h 1497"/>
                <a:gd name="T80" fmla="*/ 1 w 1587"/>
                <a:gd name="T81" fmla="*/ 0 h 1497"/>
                <a:gd name="T82" fmla="*/ 1 w 1587"/>
                <a:gd name="T83" fmla="*/ 0 h 1497"/>
                <a:gd name="T84" fmla="*/ 0 w 1587"/>
                <a:gd name="T85" fmla="*/ 0 h 1497"/>
                <a:gd name="T86" fmla="*/ 0 w 1587"/>
                <a:gd name="T87" fmla="*/ 0 h 1497"/>
                <a:gd name="T88" fmla="*/ 0 w 1587"/>
                <a:gd name="T89" fmla="*/ 0 h 1497"/>
                <a:gd name="T90" fmla="*/ 1 w 1587"/>
                <a:gd name="T91" fmla="*/ 0 h 1497"/>
                <a:gd name="T92" fmla="*/ 1 w 1587"/>
                <a:gd name="T93" fmla="*/ 0 h 1497"/>
                <a:gd name="T94" fmla="*/ 1 w 1587"/>
                <a:gd name="T95" fmla="*/ 0 h 1497"/>
                <a:gd name="T96" fmla="*/ 2 w 1587"/>
                <a:gd name="T97" fmla="*/ 0 h 1497"/>
                <a:gd name="T98" fmla="*/ 1 w 1587"/>
                <a:gd name="T99" fmla="*/ 0 h 1497"/>
                <a:gd name="T100" fmla="*/ 2 w 1587"/>
                <a:gd name="T101" fmla="*/ 0 h 1497"/>
                <a:gd name="T102" fmla="*/ 1 w 1587"/>
                <a:gd name="T103" fmla="*/ 0 h 1497"/>
                <a:gd name="T104" fmla="*/ 2 w 1587"/>
                <a:gd name="T105" fmla="*/ 0 h 1497"/>
                <a:gd name="T106" fmla="*/ 2 w 1587"/>
                <a:gd name="T107" fmla="*/ 1 h 1497"/>
                <a:gd name="T108" fmla="*/ 2 w 1587"/>
                <a:gd name="T109" fmla="*/ 1 h 1497"/>
                <a:gd name="T110" fmla="*/ 2 w 1587"/>
                <a:gd name="T111" fmla="*/ 1 h 1497"/>
                <a:gd name="T112" fmla="*/ 2 w 1587"/>
                <a:gd name="T113" fmla="*/ 1 h 1497"/>
                <a:gd name="T114" fmla="*/ 2 w 1587"/>
                <a:gd name="T115" fmla="*/ 1 h 1497"/>
                <a:gd name="T116" fmla="*/ 2 w 1587"/>
                <a:gd name="T117" fmla="*/ 1 h 1497"/>
                <a:gd name="T118" fmla="*/ 2 w 1587"/>
                <a:gd name="T119" fmla="*/ 1 h 149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87"/>
                <a:gd name="T181" fmla="*/ 0 h 1497"/>
                <a:gd name="T182" fmla="*/ 1587 w 1587"/>
                <a:gd name="T183" fmla="*/ 1497 h 149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87" h="1497">
                  <a:moveTo>
                    <a:pt x="1545" y="1079"/>
                  </a:moveTo>
                  <a:lnTo>
                    <a:pt x="1398" y="1270"/>
                  </a:lnTo>
                  <a:lnTo>
                    <a:pt x="963" y="1497"/>
                  </a:lnTo>
                  <a:lnTo>
                    <a:pt x="816" y="1497"/>
                  </a:lnTo>
                  <a:lnTo>
                    <a:pt x="1006" y="1351"/>
                  </a:lnTo>
                  <a:lnTo>
                    <a:pt x="776" y="1351"/>
                  </a:lnTo>
                  <a:lnTo>
                    <a:pt x="1107" y="1179"/>
                  </a:lnTo>
                  <a:lnTo>
                    <a:pt x="583" y="1276"/>
                  </a:lnTo>
                  <a:lnTo>
                    <a:pt x="435" y="1276"/>
                  </a:lnTo>
                  <a:lnTo>
                    <a:pt x="489" y="1168"/>
                  </a:lnTo>
                  <a:lnTo>
                    <a:pt x="467" y="1251"/>
                  </a:lnTo>
                  <a:lnTo>
                    <a:pt x="591" y="1251"/>
                  </a:lnTo>
                  <a:lnTo>
                    <a:pt x="1158" y="1096"/>
                  </a:lnTo>
                  <a:lnTo>
                    <a:pt x="805" y="1055"/>
                  </a:lnTo>
                  <a:lnTo>
                    <a:pt x="1086" y="977"/>
                  </a:lnTo>
                  <a:lnTo>
                    <a:pt x="1398" y="977"/>
                  </a:lnTo>
                  <a:lnTo>
                    <a:pt x="984" y="861"/>
                  </a:lnTo>
                  <a:lnTo>
                    <a:pt x="1377" y="875"/>
                  </a:lnTo>
                  <a:lnTo>
                    <a:pt x="1301" y="777"/>
                  </a:lnTo>
                  <a:lnTo>
                    <a:pt x="1062" y="667"/>
                  </a:lnTo>
                  <a:lnTo>
                    <a:pt x="992" y="524"/>
                  </a:lnTo>
                  <a:lnTo>
                    <a:pt x="1236" y="608"/>
                  </a:lnTo>
                  <a:lnTo>
                    <a:pt x="1071" y="409"/>
                  </a:lnTo>
                  <a:lnTo>
                    <a:pt x="816" y="326"/>
                  </a:lnTo>
                  <a:lnTo>
                    <a:pt x="1012" y="278"/>
                  </a:lnTo>
                  <a:lnTo>
                    <a:pt x="832" y="141"/>
                  </a:lnTo>
                  <a:lnTo>
                    <a:pt x="654" y="126"/>
                  </a:lnTo>
                  <a:lnTo>
                    <a:pt x="532" y="182"/>
                  </a:lnTo>
                  <a:lnTo>
                    <a:pt x="903" y="596"/>
                  </a:lnTo>
                  <a:lnTo>
                    <a:pt x="738" y="524"/>
                  </a:lnTo>
                  <a:lnTo>
                    <a:pt x="832" y="733"/>
                  </a:lnTo>
                  <a:lnTo>
                    <a:pt x="718" y="710"/>
                  </a:lnTo>
                  <a:lnTo>
                    <a:pt x="855" y="875"/>
                  </a:lnTo>
                  <a:lnTo>
                    <a:pt x="568" y="894"/>
                  </a:lnTo>
                  <a:lnTo>
                    <a:pt x="309" y="994"/>
                  </a:lnTo>
                  <a:lnTo>
                    <a:pt x="359" y="608"/>
                  </a:lnTo>
                  <a:lnTo>
                    <a:pt x="309" y="510"/>
                  </a:lnTo>
                  <a:lnTo>
                    <a:pt x="0" y="383"/>
                  </a:lnTo>
                  <a:lnTo>
                    <a:pt x="228" y="365"/>
                  </a:lnTo>
                  <a:lnTo>
                    <a:pt x="602" y="583"/>
                  </a:lnTo>
                  <a:lnTo>
                    <a:pt x="697" y="583"/>
                  </a:lnTo>
                  <a:lnTo>
                    <a:pt x="625" y="350"/>
                  </a:lnTo>
                  <a:lnTo>
                    <a:pt x="241" y="41"/>
                  </a:lnTo>
                  <a:lnTo>
                    <a:pt x="82" y="41"/>
                  </a:lnTo>
                  <a:lnTo>
                    <a:pt x="262" y="0"/>
                  </a:lnTo>
                  <a:lnTo>
                    <a:pt x="882" y="67"/>
                  </a:lnTo>
                  <a:lnTo>
                    <a:pt x="1134" y="250"/>
                  </a:lnTo>
                  <a:lnTo>
                    <a:pt x="1114" y="350"/>
                  </a:lnTo>
                  <a:lnTo>
                    <a:pt x="1377" y="484"/>
                  </a:lnTo>
                  <a:lnTo>
                    <a:pt x="1301" y="534"/>
                  </a:lnTo>
                  <a:lnTo>
                    <a:pt x="1417" y="549"/>
                  </a:lnTo>
                  <a:lnTo>
                    <a:pt x="1352" y="583"/>
                  </a:lnTo>
                  <a:lnTo>
                    <a:pt x="1476" y="667"/>
                  </a:lnTo>
                  <a:lnTo>
                    <a:pt x="1398" y="684"/>
                  </a:lnTo>
                  <a:lnTo>
                    <a:pt x="1508" y="793"/>
                  </a:lnTo>
                  <a:lnTo>
                    <a:pt x="1500" y="875"/>
                  </a:lnTo>
                  <a:lnTo>
                    <a:pt x="1417" y="894"/>
                  </a:lnTo>
                  <a:lnTo>
                    <a:pt x="1454" y="970"/>
                  </a:lnTo>
                  <a:lnTo>
                    <a:pt x="1587" y="1010"/>
                  </a:lnTo>
                  <a:lnTo>
                    <a:pt x="1545" y="1079"/>
                  </a:lnTo>
                  <a:close/>
                </a:path>
              </a:pathLst>
            </a:custGeom>
            <a:solidFill>
              <a:srgbClr val="000000"/>
            </a:solidFill>
            <a:ln w="9525">
              <a:noFill/>
              <a:round/>
              <a:headEnd/>
              <a:tailEnd/>
            </a:ln>
          </p:spPr>
          <p:txBody>
            <a:bodyPr/>
            <a:lstStyle/>
            <a:p>
              <a:endParaRPr lang="en-GB"/>
            </a:p>
          </p:txBody>
        </p:sp>
        <p:sp>
          <p:nvSpPr>
            <p:cNvPr id="42006" name="Freeform 1046"/>
            <p:cNvSpPr>
              <a:spLocks/>
            </p:cNvSpPr>
            <p:nvPr/>
          </p:nvSpPr>
          <p:spPr bwMode="auto">
            <a:xfrm>
              <a:off x="1741" y="1294"/>
              <a:ext cx="144" cy="379"/>
            </a:xfrm>
            <a:custGeom>
              <a:avLst/>
              <a:gdLst>
                <a:gd name="T0" fmla="*/ 0 w 576"/>
                <a:gd name="T1" fmla="*/ 0 h 1517"/>
                <a:gd name="T2" fmla="*/ 0 w 576"/>
                <a:gd name="T3" fmla="*/ 0 h 1517"/>
                <a:gd name="T4" fmla="*/ 0 w 576"/>
                <a:gd name="T5" fmla="*/ 0 h 1517"/>
                <a:gd name="T6" fmla="*/ 1 w 576"/>
                <a:gd name="T7" fmla="*/ 0 h 1517"/>
                <a:gd name="T8" fmla="*/ 1 w 576"/>
                <a:gd name="T9" fmla="*/ 0 h 1517"/>
                <a:gd name="T10" fmla="*/ 1 w 576"/>
                <a:gd name="T11" fmla="*/ 1 h 1517"/>
                <a:gd name="T12" fmla="*/ 1 w 576"/>
                <a:gd name="T13" fmla="*/ 1 h 1517"/>
                <a:gd name="T14" fmla="*/ 1 w 576"/>
                <a:gd name="T15" fmla="*/ 1 h 1517"/>
                <a:gd name="T16" fmla="*/ 0 w 576"/>
                <a:gd name="T17" fmla="*/ 1 h 1517"/>
                <a:gd name="T18" fmla="*/ 0 w 576"/>
                <a:gd name="T19" fmla="*/ 1 h 1517"/>
                <a:gd name="T20" fmla="*/ 0 w 576"/>
                <a:gd name="T21" fmla="*/ 1 h 1517"/>
                <a:gd name="T22" fmla="*/ 0 w 576"/>
                <a:gd name="T23" fmla="*/ 1 h 1517"/>
                <a:gd name="T24" fmla="*/ 0 w 576"/>
                <a:gd name="T25" fmla="*/ 1 h 1517"/>
                <a:gd name="T26" fmla="*/ 1 w 576"/>
                <a:gd name="T27" fmla="*/ 1 h 1517"/>
                <a:gd name="T28" fmla="*/ 1 w 576"/>
                <a:gd name="T29" fmla="*/ 1 h 1517"/>
                <a:gd name="T30" fmla="*/ 0 w 576"/>
                <a:gd name="T31" fmla="*/ 0 h 1517"/>
                <a:gd name="T32" fmla="*/ 1 w 576"/>
                <a:gd name="T33" fmla="*/ 0 h 1517"/>
                <a:gd name="T34" fmla="*/ 0 w 576"/>
                <a:gd name="T35" fmla="*/ 0 h 1517"/>
                <a:gd name="T36" fmla="*/ 0 w 576"/>
                <a:gd name="T37" fmla="*/ 0 h 1517"/>
                <a:gd name="T38" fmla="*/ 0 w 576"/>
                <a:gd name="T39" fmla="*/ 0 h 1517"/>
                <a:gd name="T40" fmla="*/ 0 w 576"/>
                <a:gd name="T41" fmla="*/ 0 h 1517"/>
                <a:gd name="T42" fmla="*/ 0 w 576"/>
                <a:gd name="T43" fmla="*/ 0 h 1517"/>
                <a:gd name="T44" fmla="*/ 0 w 576"/>
                <a:gd name="T45" fmla="*/ 0 h 1517"/>
                <a:gd name="T46" fmla="*/ 0 w 576"/>
                <a:gd name="T47" fmla="*/ 0 h 151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76"/>
                <a:gd name="T73" fmla="*/ 0 h 1517"/>
                <a:gd name="T74" fmla="*/ 576 w 576"/>
                <a:gd name="T75" fmla="*/ 1517 h 151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76" h="1517">
                  <a:moveTo>
                    <a:pt x="0" y="0"/>
                  </a:moveTo>
                  <a:lnTo>
                    <a:pt x="162" y="41"/>
                  </a:lnTo>
                  <a:lnTo>
                    <a:pt x="381" y="315"/>
                  </a:lnTo>
                  <a:lnTo>
                    <a:pt x="483" y="519"/>
                  </a:lnTo>
                  <a:lnTo>
                    <a:pt x="576" y="657"/>
                  </a:lnTo>
                  <a:lnTo>
                    <a:pt x="568" y="790"/>
                  </a:lnTo>
                  <a:lnTo>
                    <a:pt x="464" y="898"/>
                  </a:lnTo>
                  <a:lnTo>
                    <a:pt x="460" y="1085"/>
                  </a:lnTo>
                  <a:lnTo>
                    <a:pt x="359" y="1414"/>
                  </a:lnTo>
                  <a:lnTo>
                    <a:pt x="338" y="1517"/>
                  </a:lnTo>
                  <a:lnTo>
                    <a:pt x="338" y="1132"/>
                  </a:lnTo>
                  <a:lnTo>
                    <a:pt x="338" y="898"/>
                  </a:lnTo>
                  <a:lnTo>
                    <a:pt x="316" y="790"/>
                  </a:lnTo>
                  <a:lnTo>
                    <a:pt x="460" y="790"/>
                  </a:lnTo>
                  <a:lnTo>
                    <a:pt x="525" y="685"/>
                  </a:lnTo>
                  <a:lnTo>
                    <a:pt x="412" y="644"/>
                  </a:lnTo>
                  <a:lnTo>
                    <a:pt x="489" y="611"/>
                  </a:lnTo>
                  <a:lnTo>
                    <a:pt x="328" y="483"/>
                  </a:lnTo>
                  <a:lnTo>
                    <a:pt x="424" y="460"/>
                  </a:lnTo>
                  <a:lnTo>
                    <a:pt x="272" y="299"/>
                  </a:lnTo>
                  <a:lnTo>
                    <a:pt x="283" y="234"/>
                  </a:lnTo>
                  <a:lnTo>
                    <a:pt x="141" y="133"/>
                  </a:lnTo>
                  <a:lnTo>
                    <a:pt x="116" y="62"/>
                  </a:lnTo>
                  <a:lnTo>
                    <a:pt x="0" y="0"/>
                  </a:lnTo>
                  <a:close/>
                </a:path>
              </a:pathLst>
            </a:custGeom>
            <a:solidFill>
              <a:srgbClr val="000000"/>
            </a:solidFill>
            <a:ln w="9525">
              <a:noFill/>
              <a:round/>
              <a:headEnd/>
              <a:tailEnd/>
            </a:ln>
          </p:spPr>
          <p:txBody>
            <a:bodyPr/>
            <a:lstStyle/>
            <a:p>
              <a:endParaRPr lang="en-GB"/>
            </a:p>
          </p:txBody>
        </p:sp>
        <p:sp>
          <p:nvSpPr>
            <p:cNvPr id="42007" name="Freeform 1047"/>
            <p:cNvSpPr>
              <a:spLocks/>
            </p:cNvSpPr>
            <p:nvPr/>
          </p:nvSpPr>
          <p:spPr bwMode="auto">
            <a:xfrm>
              <a:off x="1365" y="1409"/>
              <a:ext cx="155" cy="160"/>
            </a:xfrm>
            <a:custGeom>
              <a:avLst/>
              <a:gdLst>
                <a:gd name="T0" fmla="*/ 0 w 622"/>
                <a:gd name="T1" fmla="*/ 0 h 641"/>
                <a:gd name="T2" fmla="*/ 0 w 622"/>
                <a:gd name="T3" fmla="*/ 0 h 641"/>
                <a:gd name="T4" fmla="*/ 0 w 622"/>
                <a:gd name="T5" fmla="*/ 0 h 641"/>
                <a:gd name="T6" fmla="*/ 0 w 622"/>
                <a:gd name="T7" fmla="*/ 0 h 641"/>
                <a:gd name="T8" fmla="*/ 0 w 622"/>
                <a:gd name="T9" fmla="*/ 0 h 641"/>
                <a:gd name="T10" fmla="*/ 0 w 622"/>
                <a:gd name="T11" fmla="*/ 0 h 641"/>
                <a:gd name="T12" fmla="*/ 0 w 622"/>
                <a:gd name="T13" fmla="*/ 0 h 641"/>
                <a:gd name="T14" fmla="*/ 0 w 622"/>
                <a:gd name="T15" fmla="*/ 0 h 641"/>
                <a:gd name="T16" fmla="*/ 0 w 622"/>
                <a:gd name="T17" fmla="*/ 0 h 641"/>
                <a:gd name="T18" fmla="*/ 0 w 622"/>
                <a:gd name="T19" fmla="*/ 0 h 64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22"/>
                <a:gd name="T31" fmla="*/ 0 h 641"/>
                <a:gd name="T32" fmla="*/ 622 w 622"/>
                <a:gd name="T33" fmla="*/ 641 h 64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22" h="641">
                  <a:moveTo>
                    <a:pt x="622" y="0"/>
                  </a:moveTo>
                  <a:lnTo>
                    <a:pt x="454" y="345"/>
                  </a:lnTo>
                  <a:lnTo>
                    <a:pt x="333" y="426"/>
                  </a:lnTo>
                  <a:lnTo>
                    <a:pt x="113" y="528"/>
                  </a:lnTo>
                  <a:lnTo>
                    <a:pt x="0" y="641"/>
                  </a:lnTo>
                  <a:lnTo>
                    <a:pt x="148" y="560"/>
                  </a:lnTo>
                  <a:lnTo>
                    <a:pt x="378" y="498"/>
                  </a:lnTo>
                  <a:lnTo>
                    <a:pt x="511" y="386"/>
                  </a:lnTo>
                  <a:lnTo>
                    <a:pt x="583" y="284"/>
                  </a:lnTo>
                  <a:lnTo>
                    <a:pt x="622" y="0"/>
                  </a:lnTo>
                  <a:close/>
                </a:path>
              </a:pathLst>
            </a:custGeom>
            <a:solidFill>
              <a:srgbClr val="000000"/>
            </a:solidFill>
            <a:ln w="9525">
              <a:noFill/>
              <a:round/>
              <a:headEnd/>
              <a:tailEnd/>
            </a:ln>
          </p:spPr>
          <p:txBody>
            <a:bodyPr/>
            <a:lstStyle/>
            <a:p>
              <a:endParaRPr lang="en-GB"/>
            </a:p>
          </p:txBody>
        </p:sp>
        <p:sp>
          <p:nvSpPr>
            <p:cNvPr id="42008" name="Freeform 1048"/>
            <p:cNvSpPr>
              <a:spLocks/>
            </p:cNvSpPr>
            <p:nvPr/>
          </p:nvSpPr>
          <p:spPr bwMode="auto">
            <a:xfrm>
              <a:off x="1188" y="1434"/>
              <a:ext cx="242" cy="281"/>
            </a:xfrm>
            <a:custGeom>
              <a:avLst/>
              <a:gdLst>
                <a:gd name="T0" fmla="*/ 1 w 967"/>
                <a:gd name="T1" fmla="*/ 0 h 1125"/>
                <a:gd name="T2" fmla="*/ 1 w 967"/>
                <a:gd name="T3" fmla="*/ 0 h 1125"/>
                <a:gd name="T4" fmla="*/ 1 w 967"/>
                <a:gd name="T5" fmla="*/ 0 h 1125"/>
                <a:gd name="T6" fmla="*/ 1 w 967"/>
                <a:gd name="T7" fmla="*/ 0 h 1125"/>
                <a:gd name="T8" fmla="*/ 1 w 967"/>
                <a:gd name="T9" fmla="*/ 0 h 1125"/>
                <a:gd name="T10" fmla="*/ 1 w 967"/>
                <a:gd name="T11" fmla="*/ 0 h 1125"/>
                <a:gd name="T12" fmla="*/ 1 w 967"/>
                <a:gd name="T13" fmla="*/ 0 h 1125"/>
                <a:gd name="T14" fmla="*/ 1 w 967"/>
                <a:gd name="T15" fmla="*/ 0 h 1125"/>
                <a:gd name="T16" fmla="*/ 1 w 967"/>
                <a:gd name="T17" fmla="*/ 0 h 1125"/>
                <a:gd name="T18" fmla="*/ 1 w 967"/>
                <a:gd name="T19" fmla="*/ 0 h 1125"/>
                <a:gd name="T20" fmla="*/ 1 w 967"/>
                <a:gd name="T21" fmla="*/ 0 h 1125"/>
                <a:gd name="T22" fmla="*/ 1 w 967"/>
                <a:gd name="T23" fmla="*/ 0 h 1125"/>
                <a:gd name="T24" fmla="*/ 1 w 967"/>
                <a:gd name="T25" fmla="*/ 0 h 1125"/>
                <a:gd name="T26" fmla="*/ 1 w 967"/>
                <a:gd name="T27" fmla="*/ 1 h 1125"/>
                <a:gd name="T28" fmla="*/ 1 w 967"/>
                <a:gd name="T29" fmla="*/ 1 h 1125"/>
                <a:gd name="T30" fmla="*/ 1 w 967"/>
                <a:gd name="T31" fmla="*/ 1 h 1125"/>
                <a:gd name="T32" fmla="*/ 1 w 967"/>
                <a:gd name="T33" fmla="*/ 1 h 1125"/>
                <a:gd name="T34" fmla="*/ 1 w 967"/>
                <a:gd name="T35" fmla="*/ 1 h 1125"/>
                <a:gd name="T36" fmla="*/ 1 w 967"/>
                <a:gd name="T37" fmla="*/ 1 h 1125"/>
                <a:gd name="T38" fmla="*/ 1 w 967"/>
                <a:gd name="T39" fmla="*/ 1 h 1125"/>
                <a:gd name="T40" fmla="*/ 1 w 967"/>
                <a:gd name="T41" fmla="*/ 1 h 1125"/>
                <a:gd name="T42" fmla="*/ 1 w 967"/>
                <a:gd name="T43" fmla="*/ 1 h 1125"/>
                <a:gd name="T44" fmla="*/ 1 w 967"/>
                <a:gd name="T45" fmla="*/ 1 h 1125"/>
                <a:gd name="T46" fmla="*/ 1 w 967"/>
                <a:gd name="T47" fmla="*/ 0 h 1125"/>
                <a:gd name="T48" fmla="*/ 1 w 967"/>
                <a:gd name="T49" fmla="*/ 1 h 1125"/>
                <a:gd name="T50" fmla="*/ 0 w 967"/>
                <a:gd name="T51" fmla="*/ 1 h 1125"/>
                <a:gd name="T52" fmla="*/ 0 w 967"/>
                <a:gd name="T53" fmla="*/ 1 h 1125"/>
                <a:gd name="T54" fmla="*/ 0 w 967"/>
                <a:gd name="T55" fmla="*/ 1 h 1125"/>
                <a:gd name="T56" fmla="*/ 0 w 967"/>
                <a:gd name="T57" fmla="*/ 0 h 1125"/>
                <a:gd name="T58" fmla="*/ 1 w 967"/>
                <a:gd name="T59" fmla="*/ 0 h 1125"/>
                <a:gd name="T60" fmla="*/ 1 w 967"/>
                <a:gd name="T61" fmla="*/ 0 h 1125"/>
                <a:gd name="T62" fmla="*/ 1 w 967"/>
                <a:gd name="T63" fmla="*/ 0 h 1125"/>
                <a:gd name="T64" fmla="*/ 1 w 967"/>
                <a:gd name="T65" fmla="*/ 0 h 1125"/>
                <a:gd name="T66" fmla="*/ 1 w 967"/>
                <a:gd name="T67" fmla="*/ 0 h 1125"/>
                <a:gd name="T68" fmla="*/ 1 w 967"/>
                <a:gd name="T69" fmla="*/ 0 h 112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967"/>
                <a:gd name="T106" fmla="*/ 0 h 1125"/>
                <a:gd name="T107" fmla="*/ 967 w 967"/>
                <a:gd name="T108" fmla="*/ 1125 h 112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967" h="1125">
                  <a:moveTo>
                    <a:pt x="854" y="0"/>
                  </a:moveTo>
                  <a:lnTo>
                    <a:pt x="854" y="85"/>
                  </a:lnTo>
                  <a:lnTo>
                    <a:pt x="877" y="126"/>
                  </a:lnTo>
                  <a:lnTo>
                    <a:pt x="967" y="185"/>
                  </a:lnTo>
                  <a:lnTo>
                    <a:pt x="888" y="185"/>
                  </a:lnTo>
                  <a:lnTo>
                    <a:pt x="789" y="246"/>
                  </a:lnTo>
                  <a:lnTo>
                    <a:pt x="686" y="359"/>
                  </a:lnTo>
                  <a:lnTo>
                    <a:pt x="660" y="442"/>
                  </a:lnTo>
                  <a:lnTo>
                    <a:pt x="660" y="514"/>
                  </a:lnTo>
                  <a:lnTo>
                    <a:pt x="706" y="542"/>
                  </a:lnTo>
                  <a:lnTo>
                    <a:pt x="888" y="442"/>
                  </a:lnTo>
                  <a:lnTo>
                    <a:pt x="809" y="602"/>
                  </a:lnTo>
                  <a:lnTo>
                    <a:pt x="917" y="573"/>
                  </a:lnTo>
                  <a:lnTo>
                    <a:pt x="888" y="705"/>
                  </a:lnTo>
                  <a:lnTo>
                    <a:pt x="888" y="838"/>
                  </a:lnTo>
                  <a:lnTo>
                    <a:pt x="755" y="958"/>
                  </a:lnTo>
                  <a:lnTo>
                    <a:pt x="746" y="1125"/>
                  </a:lnTo>
                  <a:lnTo>
                    <a:pt x="686" y="1113"/>
                  </a:lnTo>
                  <a:lnTo>
                    <a:pt x="538" y="941"/>
                  </a:lnTo>
                  <a:lnTo>
                    <a:pt x="470" y="899"/>
                  </a:lnTo>
                  <a:lnTo>
                    <a:pt x="400" y="899"/>
                  </a:lnTo>
                  <a:lnTo>
                    <a:pt x="480" y="869"/>
                  </a:lnTo>
                  <a:lnTo>
                    <a:pt x="522" y="855"/>
                  </a:lnTo>
                  <a:lnTo>
                    <a:pt x="480" y="542"/>
                  </a:lnTo>
                  <a:lnTo>
                    <a:pt x="355" y="710"/>
                  </a:lnTo>
                  <a:lnTo>
                    <a:pt x="173" y="789"/>
                  </a:lnTo>
                  <a:lnTo>
                    <a:pt x="0" y="813"/>
                  </a:lnTo>
                  <a:lnTo>
                    <a:pt x="203" y="744"/>
                  </a:lnTo>
                  <a:lnTo>
                    <a:pt x="341" y="671"/>
                  </a:lnTo>
                  <a:lnTo>
                    <a:pt x="427" y="542"/>
                  </a:lnTo>
                  <a:lnTo>
                    <a:pt x="569" y="359"/>
                  </a:lnTo>
                  <a:lnTo>
                    <a:pt x="723" y="201"/>
                  </a:lnTo>
                  <a:lnTo>
                    <a:pt x="819" y="145"/>
                  </a:lnTo>
                  <a:lnTo>
                    <a:pt x="828" y="98"/>
                  </a:lnTo>
                  <a:lnTo>
                    <a:pt x="854" y="0"/>
                  </a:lnTo>
                  <a:close/>
                </a:path>
              </a:pathLst>
            </a:custGeom>
            <a:solidFill>
              <a:srgbClr val="000000"/>
            </a:solidFill>
            <a:ln w="9525">
              <a:noFill/>
              <a:round/>
              <a:headEnd/>
              <a:tailEnd/>
            </a:ln>
          </p:spPr>
          <p:txBody>
            <a:bodyPr/>
            <a:lstStyle/>
            <a:p>
              <a:endParaRPr lang="en-GB"/>
            </a:p>
          </p:txBody>
        </p:sp>
        <p:sp>
          <p:nvSpPr>
            <p:cNvPr id="42009" name="Freeform 1049"/>
            <p:cNvSpPr>
              <a:spLocks/>
            </p:cNvSpPr>
            <p:nvPr/>
          </p:nvSpPr>
          <p:spPr bwMode="auto">
            <a:xfrm>
              <a:off x="1412" y="1368"/>
              <a:ext cx="75" cy="45"/>
            </a:xfrm>
            <a:custGeom>
              <a:avLst/>
              <a:gdLst>
                <a:gd name="T0" fmla="*/ 0 w 298"/>
                <a:gd name="T1" fmla="*/ 0 h 177"/>
                <a:gd name="T2" fmla="*/ 0 w 298"/>
                <a:gd name="T3" fmla="*/ 0 h 177"/>
                <a:gd name="T4" fmla="*/ 0 w 298"/>
                <a:gd name="T5" fmla="*/ 0 h 177"/>
                <a:gd name="T6" fmla="*/ 0 w 298"/>
                <a:gd name="T7" fmla="*/ 0 h 177"/>
                <a:gd name="T8" fmla="*/ 0 w 298"/>
                <a:gd name="T9" fmla="*/ 0 h 177"/>
                <a:gd name="T10" fmla="*/ 0 w 298"/>
                <a:gd name="T11" fmla="*/ 0 h 177"/>
                <a:gd name="T12" fmla="*/ 0 60000 65536"/>
                <a:gd name="T13" fmla="*/ 0 60000 65536"/>
                <a:gd name="T14" fmla="*/ 0 60000 65536"/>
                <a:gd name="T15" fmla="*/ 0 60000 65536"/>
                <a:gd name="T16" fmla="*/ 0 60000 65536"/>
                <a:gd name="T17" fmla="*/ 0 60000 65536"/>
                <a:gd name="T18" fmla="*/ 0 w 298"/>
                <a:gd name="T19" fmla="*/ 0 h 177"/>
                <a:gd name="T20" fmla="*/ 298 w 298"/>
                <a:gd name="T21" fmla="*/ 177 h 177"/>
              </a:gdLst>
              <a:ahLst/>
              <a:cxnLst>
                <a:cxn ang="T12">
                  <a:pos x="T0" y="T1"/>
                </a:cxn>
                <a:cxn ang="T13">
                  <a:pos x="T2" y="T3"/>
                </a:cxn>
                <a:cxn ang="T14">
                  <a:pos x="T4" y="T5"/>
                </a:cxn>
                <a:cxn ang="T15">
                  <a:pos x="T6" y="T7"/>
                </a:cxn>
                <a:cxn ang="T16">
                  <a:pos x="T8" y="T9"/>
                </a:cxn>
                <a:cxn ang="T17">
                  <a:pos x="T10" y="T11"/>
                </a:cxn>
              </a:cxnLst>
              <a:rect l="T18" t="T19" r="T20" b="T21"/>
              <a:pathLst>
                <a:path w="298" h="177">
                  <a:moveTo>
                    <a:pt x="223" y="177"/>
                  </a:moveTo>
                  <a:lnTo>
                    <a:pt x="298" y="101"/>
                  </a:lnTo>
                  <a:lnTo>
                    <a:pt x="205" y="101"/>
                  </a:lnTo>
                  <a:lnTo>
                    <a:pt x="0" y="0"/>
                  </a:lnTo>
                  <a:lnTo>
                    <a:pt x="0" y="47"/>
                  </a:lnTo>
                  <a:lnTo>
                    <a:pt x="223" y="177"/>
                  </a:lnTo>
                  <a:close/>
                </a:path>
              </a:pathLst>
            </a:custGeom>
            <a:solidFill>
              <a:srgbClr val="000000"/>
            </a:solidFill>
            <a:ln w="9525">
              <a:noFill/>
              <a:round/>
              <a:headEnd/>
              <a:tailEnd/>
            </a:ln>
          </p:spPr>
          <p:txBody>
            <a:bodyPr/>
            <a:lstStyle/>
            <a:p>
              <a:endParaRPr lang="en-GB"/>
            </a:p>
          </p:txBody>
        </p:sp>
        <p:sp>
          <p:nvSpPr>
            <p:cNvPr id="42010" name="Freeform 1050"/>
            <p:cNvSpPr>
              <a:spLocks/>
            </p:cNvSpPr>
            <p:nvPr/>
          </p:nvSpPr>
          <p:spPr bwMode="auto">
            <a:xfrm>
              <a:off x="1342" y="1244"/>
              <a:ext cx="88" cy="33"/>
            </a:xfrm>
            <a:custGeom>
              <a:avLst/>
              <a:gdLst>
                <a:gd name="T0" fmla="*/ 0 w 352"/>
                <a:gd name="T1" fmla="*/ 0 h 133"/>
                <a:gd name="T2" fmla="*/ 0 w 352"/>
                <a:gd name="T3" fmla="*/ 0 h 133"/>
                <a:gd name="T4" fmla="*/ 0 w 352"/>
                <a:gd name="T5" fmla="*/ 0 h 133"/>
                <a:gd name="T6" fmla="*/ 0 w 352"/>
                <a:gd name="T7" fmla="*/ 0 h 133"/>
                <a:gd name="T8" fmla="*/ 0 60000 65536"/>
                <a:gd name="T9" fmla="*/ 0 60000 65536"/>
                <a:gd name="T10" fmla="*/ 0 60000 65536"/>
                <a:gd name="T11" fmla="*/ 0 60000 65536"/>
                <a:gd name="T12" fmla="*/ 0 w 352"/>
                <a:gd name="T13" fmla="*/ 0 h 133"/>
                <a:gd name="T14" fmla="*/ 352 w 352"/>
                <a:gd name="T15" fmla="*/ 133 h 133"/>
              </a:gdLst>
              <a:ahLst/>
              <a:cxnLst>
                <a:cxn ang="T8">
                  <a:pos x="T0" y="T1"/>
                </a:cxn>
                <a:cxn ang="T9">
                  <a:pos x="T2" y="T3"/>
                </a:cxn>
                <a:cxn ang="T10">
                  <a:pos x="T4" y="T5"/>
                </a:cxn>
                <a:cxn ang="T11">
                  <a:pos x="T6" y="T7"/>
                </a:cxn>
              </a:cxnLst>
              <a:rect l="T12" t="T13" r="T14" b="T15"/>
              <a:pathLst>
                <a:path w="352" h="133">
                  <a:moveTo>
                    <a:pt x="352" y="0"/>
                  </a:moveTo>
                  <a:lnTo>
                    <a:pt x="0" y="133"/>
                  </a:lnTo>
                  <a:lnTo>
                    <a:pt x="282" y="0"/>
                  </a:lnTo>
                  <a:lnTo>
                    <a:pt x="352" y="0"/>
                  </a:lnTo>
                  <a:close/>
                </a:path>
              </a:pathLst>
            </a:custGeom>
            <a:solidFill>
              <a:srgbClr val="000000"/>
            </a:solidFill>
            <a:ln w="9525">
              <a:noFill/>
              <a:round/>
              <a:headEnd/>
              <a:tailEnd/>
            </a:ln>
          </p:spPr>
          <p:txBody>
            <a:bodyPr/>
            <a:lstStyle/>
            <a:p>
              <a:endParaRPr lang="en-GB"/>
            </a:p>
          </p:txBody>
        </p:sp>
        <p:sp>
          <p:nvSpPr>
            <p:cNvPr id="42011" name="Freeform 1051"/>
            <p:cNvSpPr>
              <a:spLocks/>
            </p:cNvSpPr>
            <p:nvPr/>
          </p:nvSpPr>
          <p:spPr bwMode="auto">
            <a:xfrm>
              <a:off x="937" y="1301"/>
              <a:ext cx="376" cy="388"/>
            </a:xfrm>
            <a:custGeom>
              <a:avLst/>
              <a:gdLst>
                <a:gd name="T0" fmla="*/ 1 w 1506"/>
                <a:gd name="T1" fmla="*/ 0 h 1554"/>
                <a:gd name="T2" fmla="*/ 1 w 1506"/>
                <a:gd name="T3" fmla="*/ 0 h 1554"/>
                <a:gd name="T4" fmla="*/ 1 w 1506"/>
                <a:gd name="T5" fmla="*/ 1 h 1554"/>
                <a:gd name="T6" fmla="*/ 0 w 1506"/>
                <a:gd name="T7" fmla="*/ 1 h 1554"/>
                <a:gd name="T8" fmla="*/ 0 w 1506"/>
                <a:gd name="T9" fmla="*/ 1 h 1554"/>
                <a:gd name="T10" fmla="*/ 0 w 1506"/>
                <a:gd name="T11" fmla="*/ 1 h 1554"/>
                <a:gd name="T12" fmla="*/ 0 w 1506"/>
                <a:gd name="T13" fmla="*/ 1 h 1554"/>
                <a:gd name="T14" fmla="*/ 0 w 1506"/>
                <a:gd name="T15" fmla="*/ 1 h 1554"/>
                <a:gd name="T16" fmla="*/ 1 w 1506"/>
                <a:gd name="T17" fmla="*/ 1 h 1554"/>
                <a:gd name="T18" fmla="*/ 1 w 1506"/>
                <a:gd name="T19" fmla="*/ 0 h 1554"/>
                <a:gd name="T20" fmla="*/ 1 w 1506"/>
                <a:gd name="T21" fmla="*/ 0 h 1554"/>
                <a:gd name="T22" fmla="*/ 1 w 1506"/>
                <a:gd name="T23" fmla="*/ 0 h 15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06"/>
                <a:gd name="T37" fmla="*/ 0 h 1554"/>
                <a:gd name="T38" fmla="*/ 1506 w 1506"/>
                <a:gd name="T39" fmla="*/ 1554 h 155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06" h="1554">
                  <a:moveTo>
                    <a:pt x="1506" y="0"/>
                  </a:moveTo>
                  <a:lnTo>
                    <a:pt x="1125" y="472"/>
                  </a:lnTo>
                  <a:lnTo>
                    <a:pt x="897" y="699"/>
                  </a:lnTo>
                  <a:lnTo>
                    <a:pt x="545" y="930"/>
                  </a:lnTo>
                  <a:lnTo>
                    <a:pt x="414" y="1057"/>
                  </a:lnTo>
                  <a:lnTo>
                    <a:pt x="0" y="1554"/>
                  </a:lnTo>
                  <a:lnTo>
                    <a:pt x="347" y="1045"/>
                  </a:lnTo>
                  <a:lnTo>
                    <a:pt x="511" y="870"/>
                  </a:lnTo>
                  <a:lnTo>
                    <a:pt x="730" y="748"/>
                  </a:lnTo>
                  <a:lnTo>
                    <a:pt x="961" y="583"/>
                  </a:lnTo>
                  <a:lnTo>
                    <a:pt x="1125" y="448"/>
                  </a:lnTo>
                  <a:lnTo>
                    <a:pt x="1506" y="0"/>
                  </a:lnTo>
                  <a:close/>
                </a:path>
              </a:pathLst>
            </a:custGeom>
            <a:solidFill>
              <a:srgbClr val="000000"/>
            </a:solidFill>
            <a:ln w="9525">
              <a:noFill/>
              <a:round/>
              <a:headEnd/>
              <a:tailEnd/>
            </a:ln>
          </p:spPr>
          <p:txBody>
            <a:bodyPr/>
            <a:lstStyle/>
            <a:p>
              <a:endParaRPr lang="en-GB"/>
            </a:p>
          </p:txBody>
        </p:sp>
        <p:sp>
          <p:nvSpPr>
            <p:cNvPr id="42012" name="Freeform 1052"/>
            <p:cNvSpPr>
              <a:spLocks/>
            </p:cNvSpPr>
            <p:nvPr/>
          </p:nvSpPr>
          <p:spPr bwMode="auto">
            <a:xfrm>
              <a:off x="1390" y="1733"/>
              <a:ext cx="441" cy="442"/>
            </a:xfrm>
            <a:custGeom>
              <a:avLst/>
              <a:gdLst>
                <a:gd name="T0" fmla="*/ 2 w 1762"/>
                <a:gd name="T1" fmla="*/ 0 h 1769"/>
                <a:gd name="T2" fmla="*/ 2 w 1762"/>
                <a:gd name="T3" fmla="*/ 0 h 1769"/>
                <a:gd name="T4" fmla="*/ 2 w 1762"/>
                <a:gd name="T5" fmla="*/ 0 h 1769"/>
                <a:gd name="T6" fmla="*/ 2 w 1762"/>
                <a:gd name="T7" fmla="*/ 1 h 1769"/>
                <a:gd name="T8" fmla="*/ 1 w 1762"/>
                <a:gd name="T9" fmla="*/ 1 h 1769"/>
                <a:gd name="T10" fmla="*/ 1 w 1762"/>
                <a:gd name="T11" fmla="*/ 2 h 1769"/>
                <a:gd name="T12" fmla="*/ 1 w 1762"/>
                <a:gd name="T13" fmla="*/ 2 h 1769"/>
                <a:gd name="T14" fmla="*/ 1 w 1762"/>
                <a:gd name="T15" fmla="*/ 1 h 1769"/>
                <a:gd name="T16" fmla="*/ 1 w 1762"/>
                <a:gd name="T17" fmla="*/ 2 h 1769"/>
                <a:gd name="T18" fmla="*/ 1 w 1762"/>
                <a:gd name="T19" fmla="*/ 2 h 1769"/>
                <a:gd name="T20" fmla="*/ 1 w 1762"/>
                <a:gd name="T21" fmla="*/ 1 h 1769"/>
                <a:gd name="T22" fmla="*/ 1 w 1762"/>
                <a:gd name="T23" fmla="*/ 1 h 1769"/>
                <a:gd name="T24" fmla="*/ 0 w 1762"/>
                <a:gd name="T25" fmla="*/ 1 h 1769"/>
                <a:gd name="T26" fmla="*/ 0 w 1762"/>
                <a:gd name="T27" fmla="*/ 1 h 1769"/>
                <a:gd name="T28" fmla="*/ 0 w 1762"/>
                <a:gd name="T29" fmla="*/ 1 h 1769"/>
                <a:gd name="T30" fmla="*/ 0 w 1762"/>
                <a:gd name="T31" fmla="*/ 1 h 1769"/>
                <a:gd name="T32" fmla="*/ 1 w 1762"/>
                <a:gd name="T33" fmla="*/ 1 h 1769"/>
                <a:gd name="T34" fmla="*/ 1 w 1762"/>
                <a:gd name="T35" fmla="*/ 1 h 1769"/>
                <a:gd name="T36" fmla="*/ 1 w 1762"/>
                <a:gd name="T37" fmla="*/ 1 h 1769"/>
                <a:gd name="T38" fmla="*/ 1 w 1762"/>
                <a:gd name="T39" fmla="*/ 1 h 1769"/>
                <a:gd name="T40" fmla="*/ 1 w 1762"/>
                <a:gd name="T41" fmla="*/ 1 h 1769"/>
                <a:gd name="T42" fmla="*/ 2 w 1762"/>
                <a:gd name="T43" fmla="*/ 1 h 1769"/>
                <a:gd name="T44" fmla="*/ 2 w 1762"/>
                <a:gd name="T45" fmla="*/ 1 h 1769"/>
                <a:gd name="T46" fmla="*/ 2 w 1762"/>
                <a:gd name="T47" fmla="*/ 1 h 1769"/>
                <a:gd name="T48" fmla="*/ 2 w 1762"/>
                <a:gd name="T49" fmla="*/ 0 h 1769"/>
                <a:gd name="T50" fmla="*/ 2 w 1762"/>
                <a:gd name="T51" fmla="*/ 0 h 1769"/>
                <a:gd name="T52" fmla="*/ 2 w 1762"/>
                <a:gd name="T53" fmla="*/ 0 h 1769"/>
                <a:gd name="T54" fmla="*/ 2 w 1762"/>
                <a:gd name="T55" fmla="*/ 0 h 176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762"/>
                <a:gd name="T85" fmla="*/ 0 h 1769"/>
                <a:gd name="T86" fmla="*/ 1762 w 1762"/>
                <a:gd name="T87" fmla="*/ 1769 h 1769"/>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762" h="1769">
                  <a:moveTo>
                    <a:pt x="1762" y="0"/>
                  </a:moveTo>
                  <a:lnTo>
                    <a:pt x="1754" y="239"/>
                  </a:lnTo>
                  <a:lnTo>
                    <a:pt x="1693" y="561"/>
                  </a:lnTo>
                  <a:lnTo>
                    <a:pt x="1468" y="1227"/>
                  </a:lnTo>
                  <a:lnTo>
                    <a:pt x="1344" y="1414"/>
                  </a:lnTo>
                  <a:lnTo>
                    <a:pt x="1344" y="1758"/>
                  </a:lnTo>
                  <a:lnTo>
                    <a:pt x="1274" y="1769"/>
                  </a:lnTo>
                  <a:lnTo>
                    <a:pt x="1159" y="1646"/>
                  </a:lnTo>
                  <a:lnTo>
                    <a:pt x="1029" y="1710"/>
                  </a:lnTo>
                  <a:lnTo>
                    <a:pt x="964" y="1710"/>
                  </a:lnTo>
                  <a:lnTo>
                    <a:pt x="769" y="1703"/>
                  </a:lnTo>
                  <a:lnTo>
                    <a:pt x="539" y="1612"/>
                  </a:lnTo>
                  <a:lnTo>
                    <a:pt x="275" y="1430"/>
                  </a:lnTo>
                  <a:lnTo>
                    <a:pt x="99" y="1286"/>
                  </a:lnTo>
                  <a:lnTo>
                    <a:pt x="0" y="883"/>
                  </a:lnTo>
                  <a:lnTo>
                    <a:pt x="134" y="1286"/>
                  </a:lnTo>
                  <a:lnTo>
                    <a:pt x="500" y="1558"/>
                  </a:lnTo>
                  <a:lnTo>
                    <a:pt x="792" y="1671"/>
                  </a:lnTo>
                  <a:lnTo>
                    <a:pt x="983" y="1680"/>
                  </a:lnTo>
                  <a:lnTo>
                    <a:pt x="1159" y="1612"/>
                  </a:lnTo>
                  <a:lnTo>
                    <a:pt x="1274" y="1486"/>
                  </a:lnTo>
                  <a:lnTo>
                    <a:pt x="1380" y="1327"/>
                  </a:lnTo>
                  <a:lnTo>
                    <a:pt x="1468" y="1153"/>
                  </a:lnTo>
                  <a:lnTo>
                    <a:pt x="1584" y="831"/>
                  </a:lnTo>
                  <a:lnTo>
                    <a:pt x="1643" y="634"/>
                  </a:lnTo>
                  <a:lnTo>
                    <a:pt x="1686" y="417"/>
                  </a:lnTo>
                  <a:lnTo>
                    <a:pt x="1731" y="260"/>
                  </a:lnTo>
                  <a:lnTo>
                    <a:pt x="1762" y="0"/>
                  </a:lnTo>
                  <a:close/>
                </a:path>
              </a:pathLst>
            </a:custGeom>
            <a:solidFill>
              <a:srgbClr val="000000"/>
            </a:solidFill>
            <a:ln w="9525">
              <a:noFill/>
              <a:round/>
              <a:headEnd/>
              <a:tailEnd/>
            </a:ln>
          </p:spPr>
          <p:txBody>
            <a:bodyPr/>
            <a:lstStyle/>
            <a:p>
              <a:endParaRPr lang="en-GB"/>
            </a:p>
          </p:txBody>
        </p:sp>
        <p:sp>
          <p:nvSpPr>
            <p:cNvPr id="42013" name="Freeform 1053"/>
            <p:cNvSpPr>
              <a:spLocks/>
            </p:cNvSpPr>
            <p:nvPr/>
          </p:nvSpPr>
          <p:spPr bwMode="auto">
            <a:xfrm>
              <a:off x="1259" y="1693"/>
              <a:ext cx="271" cy="646"/>
            </a:xfrm>
            <a:custGeom>
              <a:avLst/>
              <a:gdLst>
                <a:gd name="T0" fmla="*/ 1 w 1083"/>
                <a:gd name="T1" fmla="*/ 0 h 2585"/>
                <a:gd name="T2" fmla="*/ 1 w 1083"/>
                <a:gd name="T3" fmla="*/ 1 h 2585"/>
                <a:gd name="T4" fmla="*/ 1 w 1083"/>
                <a:gd name="T5" fmla="*/ 1 h 2585"/>
                <a:gd name="T6" fmla="*/ 1 w 1083"/>
                <a:gd name="T7" fmla="*/ 1 h 2585"/>
                <a:gd name="T8" fmla="*/ 1 w 1083"/>
                <a:gd name="T9" fmla="*/ 2 h 2585"/>
                <a:gd name="T10" fmla="*/ 1 w 1083"/>
                <a:gd name="T11" fmla="*/ 2 h 2585"/>
                <a:gd name="T12" fmla="*/ 1 w 1083"/>
                <a:gd name="T13" fmla="*/ 2 h 2585"/>
                <a:gd name="T14" fmla="*/ 1 w 1083"/>
                <a:gd name="T15" fmla="*/ 2 h 2585"/>
                <a:gd name="T16" fmla="*/ 1 w 1083"/>
                <a:gd name="T17" fmla="*/ 2 h 2585"/>
                <a:gd name="T18" fmla="*/ 1 w 1083"/>
                <a:gd name="T19" fmla="*/ 2 h 2585"/>
                <a:gd name="T20" fmla="*/ 1 w 1083"/>
                <a:gd name="T21" fmla="*/ 1 h 2585"/>
                <a:gd name="T22" fmla="*/ 1 w 1083"/>
                <a:gd name="T23" fmla="*/ 1 h 2585"/>
                <a:gd name="T24" fmla="*/ 0 w 1083"/>
                <a:gd name="T25" fmla="*/ 1 h 2585"/>
                <a:gd name="T26" fmla="*/ 0 w 1083"/>
                <a:gd name="T27" fmla="*/ 1 h 2585"/>
                <a:gd name="T28" fmla="*/ 0 w 1083"/>
                <a:gd name="T29" fmla="*/ 0 h 2585"/>
                <a:gd name="T30" fmla="*/ 0 w 1083"/>
                <a:gd name="T31" fmla="*/ 0 h 2585"/>
                <a:gd name="T32" fmla="*/ 0 w 1083"/>
                <a:gd name="T33" fmla="*/ 0 h 2585"/>
                <a:gd name="T34" fmla="*/ 0 w 1083"/>
                <a:gd name="T35" fmla="*/ 0 h 2585"/>
                <a:gd name="T36" fmla="*/ 0 w 1083"/>
                <a:gd name="T37" fmla="*/ 0 h 2585"/>
                <a:gd name="T38" fmla="*/ 0 w 1083"/>
                <a:gd name="T39" fmla="*/ 0 h 2585"/>
                <a:gd name="T40" fmla="*/ 0 w 1083"/>
                <a:gd name="T41" fmla="*/ 0 h 2585"/>
                <a:gd name="T42" fmla="*/ 1 w 1083"/>
                <a:gd name="T43" fmla="*/ 0 h 258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83"/>
                <a:gd name="T67" fmla="*/ 0 h 2585"/>
                <a:gd name="T68" fmla="*/ 1083 w 1083"/>
                <a:gd name="T69" fmla="*/ 2585 h 258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83" h="2585">
                  <a:moveTo>
                    <a:pt x="395" y="578"/>
                  </a:moveTo>
                  <a:lnTo>
                    <a:pt x="461" y="914"/>
                  </a:lnTo>
                  <a:lnTo>
                    <a:pt x="401" y="900"/>
                  </a:lnTo>
                  <a:lnTo>
                    <a:pt x="401" y="1416"/>
                  </a:lnTo>
                  <a:lnTo>
                    <a:pt x="481" y="1734"/>
                  </a:lnTo>
                  <a:lnTo>
                    <a:pt x="777" y="2162"/>
                  </a:lnTo>
                  <a:lnTo>
                    <a:pt x="1020" y="2245"/>
                  </a:lnTo>
                  <a:lnTo>
                    <a:pt x="1083" y="2585"/>
                  </a:lnTo>
                  <a:lnTo>
                    <a:pt x="817" y="2344"/>
                  </a:lnTo>
                  <a:lnTo>
                    <a:pt x="461" y="1841"/>
                  </a:lnTo>
                  <a:lnTo>
                    <a:pt x="375" y="1518"/>
                  </a:lnTo>
                  <a:lnTo>
                    <a:pt x="375" y="861"/>
                  </a:lnTo>
                  <a:lnTo>
                    <a:pt x="335" y="690"/>
                  </a:lnTo>
                  <a:lnTo>
                    <a:pt x="253" y="690"/>
                  </a:lnTo>
                  <a:lnTo>
                    <a:pt x="152" y="564"/>
                  </a:lnTo>
                  <a:lnTo>
                    <a:pt x="30" y="293"/>
                  </a:lnTo>
                  <a:lnTo>
                    <a:pt x="0" y="0"/>
                  </a:lnTo>
                  <a:lnTo>
                    <a:pt x="30" y="250"/>
                  </a:lnTo>
                  <a:lnTo>
                    <a:pt x="178" y="564"/>
                  </a:lnTo>
                  <a:lnTo>
                    <a:pt x="271" y="663"/>
                  </a:lnTo>
                  <a:lnTo>
                    <a:pt x="335" y="663"/>
                  </a:lnTo>
                  <a:lnTo>
                    <a:pt x="395" y="578"/>
                  </a:lnTo>
                  <a:close/>
                </a:path>
              </a:pathLst>
            </a:custGeom>
            <a:solidFill>
              <a:srgbClr val="000000"/>
            </a:solidFill>
            <a:ln w="9525">
              <a:noFill/>
              <a:round/>
              <a:headEnd/>
              <a:tailEnd/>
            </a:ln>
          </p:spPr>
          <p:txBody>
            <a:bodyPr/>
            <a:lstStyle/>
            <a:p>
              <a:endParaRPr lang="en-GB"/>
            </a:p>
          </p:txBody>
        </p:sp>
        <p:sp>
          <p:nvSpPr>
            <p:cNvPr id="42014" name="Freeform 1054"/>
            <p:cNvSpPr>
              <a:spLocks/>
            </p:cNvSpPr>
            <p:nvPr/>
          </p:nvSpPr>
          <p:spPr bwMode="auto">
            <a:xfrm>
              <a:off x="1261" y="1651"/>
              <a:ext cx="55" cy="22"/>
            </a:xfrm>
            <a:custGeom>
              <a:avLst/>
              <a:gdLst>
                <a:gd name="T0" fmla="*/ 0 w 219"/>
                <a:gd name="T1" fmla="*/ 0 h 89"/>
                <a:gd name="T2" fmla="*/ 0 w 219"/>
                <a:gd name="T3" fmla="*/ 0 h 89"/>
                <a:gd name="T4" fmla="*/ 0 w 219"/>
                <a:gd name="T5" fmla="*/ 0 h 89"/>
                <a:gd name="T6" fmla="*/ 0 w 219"/>
                <a:gd name="T7" fmla="*/ 0 h 89"/>
                <a:gd name="T8" fmla="*/ 0 w 219"/>
                <a:gd name="T9" fmla="*/ 0 h 89"/>
                <a:gd name="T10" fmla="*/ 0 w 219"/>
                <a:gd name="T11" fmla="*/ 0 h 89"/>
                <a:gd name="T12" fmla="*/ 0 60000 65536"/>
                <a:gd name="T13" fmla="*/ 0 60000 65536"/>
                <a:gd name="T14" fmla="*/ 0 60000 65536"/>
                <a:gd name="T15" fmla="*/ 0 60000 65536"/>
                <a:gd name="T16" fmla="*/ 0 60000 65536"/>
                <a:gd name="T17" fmla="*/ 0 60000 65536"/>
                <a:gd name="T18" fmla="*/ 0 w 219"/>
                <a:gd name="T19" fmla="*/ 0 h 89"/>
                <a:gd name="T20" fmla="*/ 219 w 219"/>
                <a:gd name="T21" fmla="*/ 89 h 89"/>
              </a:gdLst>
              <a:ahLst/>
              <a:cxnLst>
                <a:cxn ang="T12">
                  <a:pos x="T0" y="T1"/>
                </a:cxn>
                <a:cxn ang="T13">
                  <a:pos x="T2" y="T3"/>
                </a:cxn>
                <a:cxn ang="T14">
                  <a:pos x="T4" y="T5"/>
                </a:cxn>
                <a:cxn ang="T15">
                  <a:pos x="T6" y="T7"/>
                </a:cxn>
                <a:cxn ang="T16">
                  <a:pos x="T8" y="T9"/>
                </a:cxn>
                <a:cxn ang="T17">
                  <a:pos x="T10" y="T11"/>
                </a:cxn>
              </a:cxnLst>
              <a:rect l="T18" t="T19" r="T20" b="T21"/>
              <a:pathLst>
                <a:path w="219" h="89">
                  <a:moveTo>
                    <a:pt x="0" y="89"/>
                  </a:moveTo>
                  <a:lnTo>
                    <a:pt x="107" y="21"/>
                  </a:lnTo>
                  <a:lnTo>
                    <a:pt x="219" y="0"/>
                  </a:lnTo>
                  <a:lnTo>
                    <a:pt x="219" y="30"/>
                  </a:lnTo>
                  <a:lnTo>
                    <a:pt x="123" y="43"/>
                  </a:lnTo>
                  <a:lnTo>
                    <a:pt x="0" y="89"/>
                  </a:lnTo>
                  <a:close/>
                </a:path>
              </a:pathLst>
            </a:custGeom>
            <a:solidFill>
              <a:srgbClr val="000000"/>
            </a:solidFill>
            <a:ln w="9525">
              <a:noFill/>
              <a:round/>
              <a:headEnd/>
              <a:tailEnd/>
            </a:ln>
          </p:spPr>
          <p:txBody>
            <a:bodyPr/>
            <a:lstStyle/>
            <a:p>
              <a:endParaRPr lang="en-GB"/>
            </a:p>
          </p:txBody>
        </p:sp>
        <p:sp>
          <p:nvSpPr>
            <p:cNvPr id="42015" name="Freeform 1055"/>
            <p:cNvSpPr>
              <a:spLocks/>
            </p:cNvSpPr>
            <p:nvPr/>
          </p:nvSpPr>
          <p:spPr bwMode="auto">
            <a:xfrm>
              <a:off x="1281" y="1687"/>
              <a:ext cx="68" cy="125"/>
            </a:xfrm>
            <a:custGeom>
              <a:avLst/>
              <a:gdLst>
                <a:gd name="T0" fmla="*/ 0 w 274"/>
                <a:gd name="T1" fmla="*/ 1 h 500"/>
                <a:gd name="T2" fmla="*/ 0 w 274"/>
                <a:gd name="T3" fmla="*/ 1 h 500"/>
                <a:gd name="T4" fmla="*/ 0 w 274"/>
                <a:gd name="T5" fmla="*/ 0 h 500"/>
                <a:gd name="T6" fmla="*/ 0 w 274"/>
                <a:gd name="T7" fmla="*/ 0 h 500"/>
                <a:gd name="T8" fmla="*/ 0 w 274"/>
                <a:gd name="T9" fmla="*/ 0 h 500"/>
                <a:gd name="T10" fmla="*/ 0 w 274"/>
                <a:gd name="T11" fmla="*/ 0 h 500"/>
                <a:gd name="T12" fmla="*/ 0 w 274"/>
                <a:gd name="T13" fmla="*/ 0 h 500"/>
                <a:gd name="T14" fmla="*/ 0 w 274"/>
                <a:gd name="T15" fmla="*/ 0 h 500"/>
                <a:gd name="T16" fmla="*/ 0 w 274"/>
                <a:gd name="T17" fmla="*/ 1 h 500"/>
                <a:gd name="T18" fmla="*/ 0 w 274"/>
                <a:gd name="T19" fmla="*/ 0 h 500"/>
                <a:gd name="T20" fmla="*/ 0 w 274"/>
                <a:gd name="T21" fmla="*/ 0 h 500"/>
                <a:gd name="T22" fmla="*/ 0 w 274"/>
                <a:gd name="T23" fmla="*/ 0 h 500"/>
                <a:gd name="T24" fmla="*/ 0 w 274"/>
                <a:gd name="T25" fmla="*/ 0 h 500"/>
                <a:gd name="T26" fmla="*/ 0 w 274"/>
                <a:gd name="T27" fmla="*/ 0 h 500"/>
                <a:gd name="T28" fmla="*/ 0 w 274"/>
                <a:gd name="T29" fmla="*/ 0 h 500"/>
                <a:gd name="T30" fmla="*/ 0 w 274"/>
                <a:gd name="T31" fmla="*/ 0 h 500"/>
                <a:gd name="T32" fmla="*/ 0 w 274"/>
                <a:gd name="T33" fmla="*/ 1 h 500"/>
                <a:gd name="T34" fmla="*/ 0 w 274"/>
                <a:gd name="T35" fmla="*/ 1 h 5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74"/>
                <a:gd name="T55" fmla="*/ 0 h 500"/>
                <a:gd name="T56" fmla="*/ 274 w 274"/>
                <a:gd name="T57" fmla="*/ 500 h 50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74" h="500">
                  <a:moveTo>
                    <a:pt x="274" y="500"/>
                  </a:moveTo>
                  <a:lnTo>
                    <a:pt x="132" y="382"/>
                  </a:lnTo>
                  <a:lnTo>
                    <a:pt x="132" y="297"/>
                  </a:lnTo>
                  <a:lnTo>
                    <a:pt x="199" y="172"/>
                  </a:lnTo>
                  <a:lnTo>
                    <a:pt x="199" y="125"/>
                  </a:lnTo>
                  <a:lnTo>
                    <a:pt x="100" y="38"/>
                  </a:lnTo>
                  <a:lnTo>
                    <a:pt x="46" y="38"/>
                  </a:lnTo>
                  <a:lnTo>
                    <a:pt x="11" y="195"/>
                  </a:lnTo>
                  <a:lnTo>
                    <a:pt x="67" y="395"/>
                  </a:lnTo>
                  <a:lnTo>
                    <a:pt x="0" y="224"/>
                  </a:lnTo>
                  <a:lnTo>
                    <a:pt x="0" y="155"/>
                  </a:lnTo>
                  <a:lnTo>
                    <a:pt x="24" y="7"/>
                  </a:lnTo>
                  <a:lnTo>
                    <a:pt x="77" y="0"/>
                  </a:lnTo>
                  <a:lnTo>
                    <a:pt x="218" y="109"/>
                  </a:lnTo>
                  <a:lnTo>
                    <a:pt x="250" y="211"/>
                  </a:lnTo>
                  <a:lnTo>
                    <a:pt x="228" y="336"/>
                  </a:lnTo>
                  <a:lnTo>
                    <a:pt x="228" y="408"/>
                  </a:lnTo>
                  <a:lnTo>
                    <a:pt x="274" y="500"/>
                  </a:lnTo>
                  <a:close/>
                </a:path>
              </a:pathLst>
            </a:custGeom>
            <a:solidFill>
              <a:srgbClr val="000000"/>
            </a:solidFill>
            <a:ln w="9525">
              <a:noFill/>
              <a:round/>
              <a:headEnd/>
              <a:tailEnd/>
            </a:ln>
          </p:spPr>
          <p:txBody>
            <a:bodyPr/>
            <a:lstStyle/>
            <a:p>
              <a:endParaRPr lang="en-GB"/>
            </a:p>
          </p:txBody>
        </p:sp>
        <p:sp>
          <p:nvSpPr>
            <p:cNvPr id="42016" name="Freeform 1056"/>
            <p:cNvSpPr>
              <a:spLocks/>
            </p:cNvSpPr>
            <p:nvPr/>
          </p:nvSpPr>
          <p:spPr bwMode="auto">
            <a:xfrm>
              <a:off x="1147" y="1935"/>
              <a:ext cx="196" cy="368"/>
            </a:xfrm>
            <a:custGeom>
              <a:avLst/>
              <a:gdLst>
                <a:gd name="T0" fmla="*/ 1 w 783"/>
                <a:gd name="T1" fmla="*/ 0 h 1473"/>
                <a:gd name="T2" fmla="*/ 1 w 783"/>
                <a:gd name="T3" fmla="*/ 0 h 1473"/>
                <a:gd name="T4" fmla="*/ 1 w 783"/>
                <a:gd name="T5" fmla="*/ 1 h 1473"/>
                <a:gd name="T6" fmla="*/ 1 w 783"/>
                <a:gd name="T7" fmla="*/ 1 h 1473"/>
                <a:gd name="T8" fmla="*/ 1 w 783"/>
                <a:gd name="T9" fmla="*/ 1 h 1473"/>
                <a:gd name="T10" fmla="*/ 1 w 783"/>
                <a:gd name="T11" fmla="*/ 0 h 1473"/>
                <a:gd name="T12" fmla="*/ 1 w 783"/>
                <a:gd name="T13" fmla="*/ 0 h 1473"/>
                <a:gd name="T14" fmla="*/ 1 w 783"/>
                <a:gd name="T15" fmla="*/ 0 h 1473"/>
                <a:gd name="T16" fmla="*/ 0 w 783"/>
                <a:gd name="T17" fmla="*/ 0 h 1473"/>
                <a:gd name="T18" fmla="*/ 0 w 783"/>
                <a:gd name="T19" fmla="*/ 0 h 1473"/>
                <a:gd name="T20" fmla="*/ 0 w 783"/>
                <a:gd name="T21" fmla="*/ 0 h 1473"/>
                <a:gd name="T22" fmla="*/ 0 w 783"/>
                <a:gd name="T23" fmla="*/ 0 h 1473"/>
                <a:gd name="T24" fmla="*/ 1 w 783"/>
                <a:gd name="T25" fmla="*/ 0 h 1473"/>
                <a:gd name="T26" fmla="*/ 1 w 783"/>
                <a:gd name="T27" fmla="*/ 0 h 1473"/>
                <a:gd name="T28" fmla="*/ 1 w 783"/>
                <a:gd name="T29" fmla="*/ 0 h 14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783"/>
                <a:gd name="T46" fmla="*/ 0 h 1473"/>
                <a:gd name="T47" fmla="*/ 783 w 783"/>
                <a:gd name="T48" fmla="*/ 1473 h 147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783" h="1473">
                  <a:moveTo>
                    <a:pt x="783" y="0"/>
                  </a:moveTo>
                  <a:lnTo>
                    <a:pt x="636" y="171"/>
                  </a:lnTo>
                  <a:lnTo>
                    <a:pt x="518" y="689"/>
                  </a:lnTo>
                  <a:lnTo>
                    <a:pt x="487" y="1473"/>
                  </a:lnTo>
                  <a:lnTo>
                    <a:pt x="487" y="710"/>
                  </a:lnTo>
                  <a:lnTo>
                    <a:pt x="405" y="626"/>
                  </a:lnTo>
                  <a:lnTo>
                    <a:pt x="355" y="322"/>
                  </a:lnTo>
                  <a:lnTo>
                    <a:pt x="405" y="194"/>
                  </a:lnTo>
                  <a:lnTo>
                    <a:pt x="287" y="194"/>
                  </a:lnTo>
                  <a:lnTo>
                    <a:pt x="203" y="171"/>
                  </a:lnTo>
                  <a:lnTo>
                    <a:pt x="0" y="257"/>
                  </a:lnTo>
                  <a:lnTo>
                    <a:pt x="203" y="128"/>
                  </a:lnTo>
                  <a:lnTo>
                    <a:pt x="456" y="128"/>
                  </a:lnTo>
                  <a:lnTo>
                    <a:pt x="672" y="83"/>
                  </a:lnTo>
                  <a:lnTo>
                    <a:pt x="783" y="0"/>
                  </a:lnTo>
                  <a:close/>
                </a:path>
              </a:pathLst>
            </a:custGeom>
            <a:solidFill>
              <a:srgbClr val="000000"/>
            </a:solidFill>
            <a:ln w="9525">
              <a:noFill/>
              <a:round/>
              <a:headEnd/>
              <a:tailEnd/>
            </a:ln>
          </p:spPr>
          <p:txBody>
            <a:bodyPr/>
            <a:lstStyle/>
            <a:p>
              <a:endParaRPr lang="en-GB"/>
            </a:p>
          </p:txBody>
        </p:sp>
        <p:sp>
          <p:nvSpPr>
            <p:cNvPr id="42017" name="Freeform 1057"/>
            <p:cNvSpPr>
              <a:spLocks/>
            </p:cNvSpPr>
            <p:nvPr/>
          </p:nvSpPr>
          <p:spPr bwMode="auto">
            <a:xfrm>
              <a:off x="970" y="1978"/>
              <a:ext cx="282" cy="244"/>
            </a:xfrm>
            <a:custGeom>
              <a:avLst/>
              <a:gdLst>
                <a:gd name="T0" fmla="*/ 1 w 1131"/>
                <a:gd name="T1" fmla="*/ 0 h 977"/>
                <a:gd name="T2" fmla="*/ 1 w 1131"/>
                <a:gd name="T3" fmla="*/ 1 h 977"/>
                <a:gd name="T4" fmla="*/ 1 w 1131"/>
                <a:gd name="T5" fmla="*/ 0 h 977"/>
                <a:gd name="T6" fmla="*/ 0 w 1131"/>
                <a:gd name="T7" fmla="*/ 0 h 977"/>
                <a:gd name="T8" fmla="*/ 0 w 1131"/>
                <a:gd name="T9" fmla="*/ 0 h 977"/>
                <a:gd name="T10" fmla="*/ 0 w 1131"/>
                <a:gd name="T11" fmla="*/ 0 h 977"/>
                <a:gd name="T12" fmla="*/ 0 w 1131"/>
                <a:gd name="T13" fmla="*/ 0 h 977"/>
                <a:gd name="T14" fmla="*/ 1 w 1131"/>
                <a:gd name="T15" fmla="*/ 0 h 977"/>
                <a:gd name="T16" fmla="*/ 1 w 1131"/>
                <a:gd name="T17" fmla="*/ 0 h 977"/>
                <a:gd name="T18" fmla="*/ 1 w 1131"/>
                <a:gd name="T19" fmla="*/ 0 h 97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31"/>
                <a:gd name="T31" fmla="*/ 0 h 977"/>
                <a:gd name="T32" fmla="*/ 1131 w 1131"/>
                <a:gd name="T33" fmla="*/ 977 h 97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31" h="977">
                  <a:moveTo>
                    <a:pt x="931" y="0"/>
                  </a:moveTo>
                  <a:lnTo>
                    <a:pt x="1131" y="977"/>
                  </a:lnTo>
                  <a:lnTo>
                    <a:pt x="969" y="475"/>
                  </a:lnTo>
                  <a:lnTo>
                    <a:pt x="552" y="23"/>
                  </a:lnTo>
                  <a:lnTo>
                    <a:pt x="0" y="236"/>
                  </a:lnTo>
                  <a:lnTo>
                    <a:pt x="452" y="0"/>
                  </a:lnTo>
                  <a:lnTo>
                    <a:pt x="600" y="0"/>
                  </a:lnTo>
                  <a:lnTo>
                    <a:pt x="914" y="348"/>
                  </a:lnTo>
                  <a:lnTo>
                    <a:pt x="871" y="0"/>
                  </a:lnTo>
                  <a:lnTo>
                    <a:pt x="931" y="0"/>
                  </a:lnTo>
                  <a:close/>
                </a:path>
              </a:pathLst>
            </a:custGeom>
            <a:solidFill>
              <a:srgbClr val="000000"/>
            </a:solidFill>
            <a:ln w="9525">
              <a:noFill/>
              <a:round/>
              <a:headEnd/>
              <a:tailEnd/>
            </a:ln>
          </p:spPr>
          <p:txBody>
            <a:bodyPr/>
            <a:lstStyle/>
            <a:p>
              <a:endParaRPr lang="en-GB"/>
            </a:p>
          </p:txBody>
        </p:sp>
        <p:sp>
          <p:nvSpPr>
            <p:cNvPr id="42018" name="Freeform 1058"/>
            <p:cNvSpPr>
              <a:spLocks/>
            </p:cNvSpPr>
            <p:nvPr/>
          </p:nvSpPr>
          <p:spPr bwMode="auto">
            <a:xfrm>
              <a:off x="1286" y="2210"/>
              <a:ext cx="294" cy="368"/>
            </a:xfrm>
            <a:custGeom>
              <a:avLst/>
              <a:gdLst>
                <a:gd name="T0" fmla="*/ 1 w 1175"/>
                <a:gd name="T1" fmla="*/ 1 h 1470"/>
                <a:gd name="T2" fmla="*/ 1 w 1175"/>
                <a:gd name="T3" fmla="*/ 0 h 1470"/>
                <a:gd name="T4" fmla="*/ 1 w 1175"/>
                <a:gd name="T5" fmla="*/ 1 h 1470"/>
                <a:gd name="T6" fmla="*/ 1 w 1175"/>
                <a:gd name="T7" fmla="*/ 0 h 1470"/>
                <a:gd name="T8" fmla="*/ 1 w 1175"/>
                <a:gd name="T9" fmla="*/ 0 h 1470"/>
                <a:gd name="T10" fmla="*/ 0 w 1175"/>
                <a:gd name="T11" fmla="*/ 0 h 1470"/>
                <a:gd name="T12" fmla="*/ 0 w 1175"/>
                <a:gd name="T13" fmla="*/ 1 h 1470"/>
                <a:gd name="T14" fmla="*/ 1 w 1175"/>
                <a:gd name="T15" fmla="*/ 2 h 1470"/>
                <a:gd name="T16" fmla="*/ 0 w 1175"/>
                <a:gd name="T17" fmla="*/ 1 h 1470"/>
                <a:gd name="T18" fmla="*/ 0 w 1175"/>
                <a:gd name="T19" fmla="*/ 1 h 1470"/>
                <a:gd name="T20" fmla="*/ 0 w 1175"/>
                <a:gd name="T21" fmla="*/ 1 h 1470"/>
                <a:gd name="T22" fmla="*/ 0 w 1175"/>
                <a:gd name="T23" fmla="*/ 0 h 1470"/>
                <a:gd name="T24" fmla="*/ 1 w 1175"/>
                <a:gd name="T25" fmla="*/ 1 h 1470"/>
                <a:gd name="T26" fmla="*/ 1 w 1175"/>
                <a:gd name="T27" fmla="*/ 1 h 1470"/>
                <a:gd name="T28" fmla="*/ 0 w 1175"/>
                <a:gd name="T29" fmla="*/ 1 h 1470"/>
                <a:gd name="T30" fmla="*/ 0 w 1175"/>
                <a:gd name="T31" fmla="*/ 0 h 1470"/>
                <a:gd name="T32" fmla="*/ 0 w 1175"/>
                <a:gd name="T33" fmla="*/ 0 h 1470"/>
                <a:gd name="T34" fmla="*/ 1 w 1175"/>
                <a:gd name="T35" fmla="*/ 1 h 1470"/>
                <a:gd name="T36" fmla="*/ 1 w 1175"/>
                <a:gd name="T37" fmla="*/ 1 h 1470"/>
                <a:gd name="T38" fmla="*/ 1 w 1175"/>
                <a:gd name="T39" fmla="*/ 1 h 1470"/>
                <a:gd name="T40" fmla="*/ 1 w 1175"/>
                <a:gd name="T41" fmla="*/ 1 h 1470"/>
                <a:gd name="T42" fmla="*/ 1 w 1175"/>
                <a:gd name="T43" fmla="*/ 1 h 1470"/>
                <a:gd name="T44" fmla="*/ 1 w 1175"/>
                <a:gd name="T45" fmla="*/ 1 h 1470"/>
                <a:gd name="T46" fmla="*/ 1 w 1175"/>
                <a:gd name="T47" fmla="*/ 1 h 1470"/>
                <a:gd name="T48" fmla="*/ 1 w 1175"/>
                <a:gd name="T49" fmla="*/ 1 h 1470"/>
                <a:gd name="T50" fmla="*/ 1 w 1175"/>
                <a:gd name="T51" fmla="*/ 1 h 1470"/>
                <a:gd name="T52" fmla="*/ 1 w 1175"/>
                <a:gd name="T53" fmla="*/ 1 h 1470"/>
                <a:gd name="T54" fmla="*/ 1 w 1175"/>
                <a:gd name="T55" fmla="*/ 1 h 147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175"/>
                <a:gd name="T85" fmla="*/ 0 h 1470"/>
                <a:gd name="T86" fmla="*/ 1175 w 1175"/>
                <a:gd name="T87" fmla="*/ 1470 h 147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175" h="1470">
                  <a:moveTo>
                    <a:pt x="772" y="733"/>
                  </a:moveTo>
                  <a:lnTo>
                    <a:pt x="600" y="257"/>
                  </a:lnTo>
                  <a:lnTo>
                    <a:pt x="959" y="514"/>
                  </a:lnTo>
                  <a:lnTo>
                    <a:pt x="610" y="170"/>
                  </a:lnTo>
                  <a:lnTo>
                    <a:pt x="394" y="0"/>
                  </a:lnTo>
                  <a:lnTo>
                    <a:pt x="163" y="109"/>
                  </a:lnTo>
                  <a:lnTo>
                    <a:pt x="0" y="371"/>
                  </a:lnTo>
                  <a:lnTo>
                    <a:pt x="346" y="1470"/>
                  </a:lnTo>
                  <a:lnTo>
                    <a:pt x="130" y="668"/>
                  </a:lnTo>
                  <a:lnTo>
                    <a:pt x="163" y="627"/>
                  </a:lnTo>
                  <a:lnTo>
                    <a:pt x="100" y="344"/>
                  </a:lnTo>
                  <a:lnTo>
                    <a:pt x="146" y="303"/>
                  </a:lnTo>
                  <a:lnTo>
                    <a:pt x="709" y="1338"/>
                  </a:lnTo>
                  <a:lnTo>
                    <a:pt x="729" y="1254"/>
                  </a:lnTo>
                  <a:lnTo>
                    <a:pt x="259" y="344"/>
                  </a:lnTo>
                  <a:lnTo>
                    <a:pt x="259" y="234"/>
                  </a:lnTo>
                  <a:lnTo>
                    <a:pt x="331" y="146"/>
                  </a:lnTo>
                  <a:lnTo>
                    <a:pt x="673" y="711"/>
                  </a:lnTo>
                  <a:lnTo>
                    <a:pt x="812" y="838"/>
                  </a:lnTo>
                  <a:lnTo>
                    <a:pt x="896" y="1081"/>
                  </a:lnTo>
                  <a:lnTo>
                    <a:pt x="905" y="953"/>
                  </a:lnTo>
                  <a:lnTo>
                    <a:pt x="858" y="797"/>
                  </a:lnTo>
                  <a:lnTo>
                    <a:pt x="959" y="777"/>
                  </a:lnTo>
                  <a:lnTo>
                    <a:pt x="1091" y="777"/>
                  </a:lnTo>
                  <a:lnTo>
                    <a:pt x="1175" y="797"/>
                  </a:lnTo>
                  <a:lnTo>
                    <a:pt x="1107" y="733"/>
                  </a:lnTo>
                  <a:lnTo>
                    <a:pt x="896" y="711"/>
                  </a:lnTo>
                  <a:lnTo>
                    <a:pt x="772" y="733"/>
                  </a:lnTo>
                  <a:close/>
                </a:path>
              </a:pathLst>
            </a:custGeom>
            <a:solidFill>
              <a:srgbClr val="000000"/>
            </a:solidFill>
            <a:ln w="9525">
              <a:noFill/>
              <a:round/>
              <a:headEnd/>
              <a:tailEnd/>
            </a:ln>
          </p:spPr>
          <p:txBody>
            <a:bodyPr/>
            <a:lstStyle/>
            <a:p>
              <a:endParaRPr lang="en-GB"/>
            </a:p>
          </p:txBody>
        </p:sp>
        <p:sp>
          <p:nvSpPr>
            <p:cNvPr id="42019" name="Freeform 1059"/>
            <p:cNvSpPr>
              <a:spLocks/>
            </p:cNvSpPr>
            <p:nvPr/>
          </p:nvSpPr>
          <p:spPr bwMode="auto">
            <a:xfrm>
              <a:off x="1534" y="2140"/>
              <a:ext cx="161" cy="222"/>
            </a:xfrm>
            <a:custGeom>
              <a:avLst/>
              <a:gdLst>
                <a:gd name="T0" fmla="*/ 0 w 644"/>
                <a:gd name="T1" fmla="*/ 1 h 886"/>
                <a:gd name="T2" fmla="*/ 0 w 644"/>
                <a:gd name="T3" fmla="*/ 1 h 886"/>
                <a:gd name="T4" fmla="*/ 0 w 644"/>
                <a:gd name="T5" fmla="*/ 1 h 886"/>
                <a:gd name="T6" fmla="*/ 1 w 644"/>
                <a:gd name="T7" fmla="*/ 1 h 886"/>
                <a:gd name="T8" fmla="*/ 1 w 644"/>
                <a:gd name="T9" fmla="*/ 0 h 886"/>
                <a:gd name="T10" fmla="*/ 1 w 644"/>
                <a:gd name="T11" fmla="*/ 0 h 886"/>
                <a:gd name="T12" fmla="*/ 1 w 644"/>
                <a:gd name="T13" fmla="*/ 0 h 886"/>
                <a:gd name="T14" fmla="*/ 1 w 644"/>
                <a:gd name="T15" fmla="*/ 1 h 886"/>
                <a:gd name="T16" fmla="*/ 0 w 644"/>
                <a:gd name="T17" fmla="*/ 1 h 886"/>
                <a:gd name="T18" fmla="*/ 0 w 644"/>
                <a:gd name="T19" fmla="*/ 1 h 886"/>
                <a:gd name="T20" fmla="*/ 0 w 644"/>
                <a:gd name="T21" fmla="*/ 1 h 8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644"/>
                <a:gd name="T34" fmla="*/ 0 h 886"/>
                <a:gd name="T35" fmla="*/ 644 w 644"/>
                <a:gd name="T36" fmla="*/ 886 h 88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644" h="886">
                  <a:moveTo>
                    <a:pt x="0" y="886"/>
                  </a:moveTo>
                  <a:lnTo>
                    <a:pt x="137" y="584"/>
                  </a:lnTo>
                  <a:lnTo>
                    <a:pt x="418" y="390"/>
                  </a:lnTo>
                  <a:lnTo>
                    <a:pt x="560" y="346"/>
                  </a:lnTo>
                  <a:lnTo>
                    <a:pt x="644" y="152"/>
                  </a:lnTo>
                  <a:lnTo>
                    <a:pt x="577" y="0"/>
                  </a:lnTo>
                  <a:lnTo>
                    <a:pt x="560" y="190"/>
                  </a:lnTo>
                  <a:lnTo>
                    <a:pt x="481" y="346"/>
                  </a:lnTo>
                  <a:lnTo>
                    <a:pt x="286" y="409"/>
                  </a:lnTo>
                  <a:lnTo>
                    <a:pt x="69" y="584"/>
                  </a:lnTo>
                  <a:lnTo>
                    <a:pt x="0" y="886"/>
                  </a:lnTo>
                  <a:close/>
                </a:path>
              </a:pathLst>
            </a:custGeom>
            <a:solidFill>
              <a:srgbClr val="000000"/>
            </a:solidFill>
            <a:ln w="9525">
              <a:noFill/>
              <a:round/>
              <a:headEnd/>
              <a:tailEnd/>
            </a:ln>
          </p:spPr>
          <p:txBody>
            <a:bodyPr/>
            <a:lstStyle/>
            <a:p>
              <a:endParaRPr lang="en-GB"/>
            </a:p>
          </p:txBody>
        </p:sp>
        <p:sp>
          <p:nvSpPr>
            <p:cNvPr id="42020" name="Freeform 1060"/>
            <p:cNvSpPr>
              <a:spLocks/>
            </p:cNvSpPr>
            <p:nvPr/>
          </p:nvSpPr>
          <p:spPr bwMode="auto">
            <a:xfrm>
              <a:off x="1534" y="2269"/>
              <a:ext cx="264" cy="217"/>
            </a:xfrm>
            <a:custGeom>
              <a:avLst/>
              <a:gdLst>
                <a:gd name="T0" fmla="*/ 0 w 1059"/>
                <a:gd name="T1" fmla="*/ 1 h 867"/>
                <a:gd name="T2" fmla="*/ 0 w 1059"/>
                <a:gd name="T3" fmla="*/ 0 h 867"/>
                <a:gd name="T4" fmla="*/ 0 w 1059"/>
                <a:gd name="T5" fmla="*/ 0 h 867"/>
                <a:gd name="T6" fmla="*/ 1 w 1059"/>
                <a:gd name="T7" fmla="*/ 0 h 867"/>
                <a:gd name="T8" fmla="*/ 1 w 1059"/>
                <a:gd name="T9" fmla="*/ 1 h 867"/>
                <a:gd name="T10" fmla="*/ 1 w 1059"/>
                <a:gd name="T11" fmla="*/ 0 h 867"/>
                <a:gd name="T12" fmla="*/ 0 w 1059"/>
                <a:gd name="T13" fmla="*/ 0 h 867"/>
                <a:gd name="T14" fmla="*/ 0 w 1059"/>
                <a:gd name="T15" fmla="*/ 1 h 867"/>
                <a:gd name="T16" fmla="*/ 0 w 1059"/>
                <a:gd name="T17" fmla="*/ 1 h 867"/>
                <a:gd name="T18" fmla="*/ 0 w 1059"/>
                <a:gd name="T19" fmla="*/ 1 h 867"/>
                <a:gd name="T20" fmla="*/ 0 w 1059"/>
                <a:gd name="T21" fmla="*/ 1 h 867"/>
                <a:gd name="T22" fmla="*/ 0 w 1059"/>
                <a:gd name="T23" fmla="*/ 1 h 867"/>
                <a:gd name="T24" fmla="*/ 0 w 1059"/>
                <a:gd name="T25" fmla="*/ 1 h 867"/>
                <a:gd name="T26" fmla="*/ 0 w 1059"/>
                <a:gd name="T27" fmla="*/ 0 h 867"/>
                <a:gd name="T28" fmla="*/ 0 w 1059"/>
                <a:gd name="T29" fmla="*/ 1 h 86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059"/>
                <a:gd name="T46" fmla="*/ 0 h 867"/>
                <a:gd name="T47" fmla="*/ 1059 w 1059"/>
                <a:gd name="T48" fmla="*/ 867 h 86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059" h="867">
                  <a:moveTo>
                    <a:pt x="69" y="393"/>
                  </a:moveTo>
                  <a:lnTo>
                    <a:pt x="387" y="173"/>
                  </a:lnTo>
                  <a:lnTo>
                    <a:pt x="664" y="0"/>
                  </a:lnTo>
                  <a:lnTo>
                    <a:pt x="899" y="153"/>
                  </a:lnTo>
                  <a:lnTo>
                    <a:pt x="1059" y="563"/>
                  </a:lnTo>
                  <a:lnTo>
                    <a:pt x="812" y="308"/>
                  </a:lnTo>
                  <a:lnTo>
                    <a:pt x="516" y="308"/>
                  </a:lnTo>
                  <a:lnTo>
                    <a:pt x="198" y="627"/>
                  </a:lnTo>
                  <a:lnTo>
                    <a:pt x="184" y="697"/>
                  </a:lnTo>
                  <a:lnTo>
                    <a:pt x="0" y="867"/>
                  </a:lnTo>
                  <a:lnTo>
                    <a:pt x="163" y="627"/>
                  </a:lnTo>
                  <a:lnTo>
                    <a:pt x="137" y="543"/>
                  </a:lnTo>
                  <a:lnTo>
                    <a:pt x="218" y="519"/>
                  </a:lnTo>
                  <a:lnTo>
                    <a:pt x="387" y="260"/>
                  </a:lnTo>
                  <a:lnTo>
                    <a:pt x="69" y="393"/>
                  </a:lnTo>
                  <a:close/>
                </a:path>
              </a:pathLst>
            </a:custGeom>
            <a:solidFill>
              <a:srgbClr val="000000"/>
            </a:solidFill>
            <a:ln w="9525">
              <a:noFill/>
              <a:round/>
              <a:headEnd/>
              <a:tailEnd/>
            </a:ln>
          </p:spPr>
          <p:txBody>
            <a:bodyPr/>
            <a:lstStyle/>
            <a:p>
              <a:endParaRPr lang="en-GB"/>
            </a:p>
          </p:txBody>
        </p:sp>
        <p:sp>
          <p:nvSpPr>
            <p:cNvPr id="42021" name="Freeform 1061"/>
            <p:cNvSpPr>
              <a:spLocks/>
            </p:cNvSpPr>
            <p:nvPr/>
          </p:nvSpPr>
          <p:spPr bwMode="auto">
            <a:xfrm>
              <a:off x="1568" y="2498"/>
              <a:ext cx="106" cy="155"/>
            </a:xfrm>
            <a:custGeom>
              <a:avLst/>
              <a:gdLst>
                <a:gd name="T0" fmla="*/ 0 w 423"/>
                <a:gd name="T1" fmla="*/ 0 h 618"/>
                <a:gd name="T2" fmla="*/ 0 w 423"/>
                <a:gd name="T3" fmla="*/ 0 h 618"/>
                <a:gd name="T4" fmla="*/ 1 w 423"/>
                <a:gd name="T5" fmla="*/ 1 h 618"/>
                <a:gd name="T6" fmla="*/ 0 w 423"/>
                <a:gd name="T7" fmla="*/ 1 h 618"/>
                <a:gd name="T8" fmla="*/ 0 w 423"/>
                <a:gd name="T9" fmla="*/ 0 h 618"/>
                <a:gd name="T10" fmla="*/ 0 60000 65536"/>
                <a:gd name="T11" fmla="*/ 0 60000 65536"/>
                <a:gd name="T12" fmla="*/ 0 60000 65536"/>
                <a:gd name="T13" fmla="*/ 0 60000 65536"/>
                <a:gd name="T14" fmla="*/ 0 60000 65536"/>
                <a:gd name="T15" fmla="*/ 0 w 423"/>
                <a:gd name="T16" fmla="*/ 0 h 618"/>
                <a:gd name="T17" fmla="*/ 423 w 423"/>
                <a:gd name="T18" fmla="*/ 618 h 618"/>
              </a:gdLst>
              <a:ahLst/>
              <a:cxnLst>
                <a:cxn ang="T10">
                  <a:pos x="T0" y="T1"/>
                </a:cxn>
                <a:cxn ang="T11">
                  <a:pos x="T2" y="T3"/>
                </a:cxn>
                <a:cxn ang="T12">
                  <a:pos x="T4" y="T5"/>
                </a:cxn>
                <a:cxn ang="T13">
                  <a:pos x="T6" y="T7"/>
                </a:cxn>
                <a:cxn ang="T14">
                  <a:pos x="T8" y="T9"/>
                </a:cxn>
              </a:cxnLst>
              <a:rect l="T15" t="T16" r="T17" b="T18"/>
              <a:pathLst>
                <a:path w="423" h="618">
                  <a:moveTo>
                    <a:pt x="0" y="0"/>
                  </a:moveTo>
                  <a:lnTo>
                    <a:pt x="261" y="338"/>
                  </a:lnTo>
                  <a:lnTo>
                    <a:pt x="423" y="618"/>
                  </a:lnTo>
                  <a:lnTo>
                    <a:pt x="250" y="387"/>
                  </a:lnTo>
                  <a:lnTo>
                    <a:pt x="0" y="0"/>
                  </a:lnTo>
                  <a:close/>
                </a:path>
              </a:pathLst>
            </a:custGeom>
            <a:solidFill>
              <a:srgbClr val="000000"/>
            </a:solidFill>
            <a:ln w="9525">
              <a:noFill/>
              <a:round/>
              <a:headEnd/>
              <a:tailEnd/>
            </a:ln>
          </p:spPr>
          <p:txBody>
            <a:bodyPr/>
            <a:lstStyle/>
            <a:p>
              <a:endParaRPr lang="en-GB"/>
            </a:p>
          </p:txBody>
        </p:sp>
        <p:sp>
          <p:nvSpPr>
            <p:cNvPr id="42022" name="Freeform 1062"/>
            <p:cNvSpPr>
              <a:spLocks/>
            </p:cNvSpPr>
            <p:nvPr/>
          </p:nvSpPr>
          <p:spPr bwMode="auto">
            <a:xfrm>
              <a:off x="1471" y="2498"/>
              <a:ext cx="97" cy="366"/>
            </a:xfrm>
            <a:custGeom>
              <a:avLst/>
              <a:gdLst>
                <a:gd name="T0" fmla="*/ 0 w 389"/>
                <a:gd name="T1" fmla="*/ 0 h 1463"/>
                <a:gd name="T2" fmla="*/ 0 w 389"/>
                <a:gd name="T3" fmla="*/ 0 h 1463"/>
                <a:gd name="T4" fmla="*/ 0 w 389"/>
                <a:gd name="T5" fmla="*/ 1 h 1463"/>
                <a:gd name="T6" fmla="*/ 0 w 389"/>
                <a:gd name="T7" fmla="*/ 1 h 1463"/>
                <a:gd name="T8" fmla="*/ 0 w 389"/>
                <a:gd name="T9" fmla="*/ 1 h 1463"/>
                <a:gd name="T10" fmla="*/ 0 w 389"/>
                <a:gd name="T11" fmla="*/ 2 h 1463"/>
                <a:gd name="T12" fmla="*/ 0 w 389"/>
                <a:gd name="T13" fmla="*/ 1 h 1463"/>
                <a:gd name="T14" fmla="*/ 0 w 389"/>
                <a:gd name="T15" fmla="*/ 1 h 1463"/>
                <a:gd name="T16" fmla="*/ 0 w 389"/>
                <a:gd name="T17" fmla="*/ 1 h 1463"/>
                <a:gd name="T18" fmla="*/ 0 w 389"/>
                <a:gd name="T19" fmla="*/ 0 h 1463"/>
                <a:gd name="T20" fmla="*/ 0 w 389"/>
                <a:gd name="T21" fmla="*/ 0 h 146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9"/>
                <a:gd name="T34" fmla="*/ 0 h 1463"/>
                <a:gd name="T35" fmla="*/ 389 w 389"/>
                <a:gd name="T36" fmla="*/ 1463 h 146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9" h="1463">
                  <a:moveTo>
                    <a:pt x="305" y="0"/>
                  </a:moveTo>
                  <a:lnTo>
                    <a:pt x="352" y="277"/>
                  </a:lnTo>
                  <a:lnTo>
                    <a:pt x="389" y="660"/>
                  </a:lnTo>
                  <a:lnTo>
                    <a:pt x="334" y="943"/>
                  </a:lnTo>
                  <a:lnTo>
                    <a:pt x="220" y="1139"/>
                  </a:lnTo>
                  <a:lnTo>
                    <a:pt x="0" y="1463"/>
                  </a:lnTo>
                  <a:lnTo>
                    <a:pt x="286" y="924"/>
                  </a:lnTo>
                  <a:lnTo>
                    <a:pt x="334" y="660"/>
                  </a:lnTo>
                  <a:lnTo>
                    <a:pt x="286" y="362"/>
                  </a:lnTo>
                  <a:lnTo>
                    <a:pt x="286" y="124"/>
                  </a:lnTo>
                  <a:lnTo>
                    <a:pt x="305" y="0"/>
                  </a:lnTo>
                  <a:close/>
                </a:path>
              </a:pathLst>
            </a:custGeom>
            <a:solidFill>
              <a:srgbClr val="000000"/>
            </a:solidFill>
            <a:ln w="9525">
              <a:noFill/>
              <a:round/>
              <a:headEnd/>
              <a:tailEnd/>
            </a:ln>
          </p:spPr>
          <p:txBody>
            <a:bodyPr/>
            <a:lstStyle/>
            <a:p>
              <a:endParaRPr lang="en-GB"/>
            </a:p>
          </p:txBody>
        </p:sp>
        <p:sp>
          <p:nvSpPr>
            <p:cNvPr id="42023" name="Freeform 1063"/>
            <p:cNvSpPr>
              <a:spLocks/>
            </p:cNvSpPr>
            <p:nvPr/>
          </p:nvSpPr>
          <p:spPr bwMode="auto">
            <a:xfrm>
              <a:off x="1373" y="2481"/>
              <a:ext cx="616" cy="718"/>
            </a:xfrm>
            <a:custGeom>
              <a:avLst/>
              <a:gdLst>
                <a:gd name="T0" fmla="*/ 1 w 2467"/>
                <a:gd name="T1" fmla="*/ 0 h 2874"/>
                <a:gd name="T2" fmla="*/ 0 w 2467"/>
                <a:gd name="T3" fmla="*/ 1 h 2874"/>
                <a:gd name="T4" fmla="*/ 1 w 2467"/>
                <a:gd name="T5" fmla="*/ 1 h 2874"/>
                <a:gd name="T6" fmla="*/ 1 w 2467"/>
                <a:gd name="T7" fmla="*/ 2 h 2874"/>
                <a:gd name="T8" fmla="*/ 1 w 2467"/>
                <a:gd name="T9" fmla="*/ 2 h 2874"/>
                <a:gd name="T10" fmla="*/ 1 w 2467"/>
                <a:gd name="T11" fmla="*/ 1 h 2874"/>
                <a:gd name="T12" fmla="*/ 1 w 2467"/>
                <a:gd name="T13" fmla="*/ 1 h 2874"/>
                <a:gd name="T14" fmla="*/ 2 w 2467"/>
                <a:gd name="T15" fmla="*/ 1 h 2874"/>
                <a:gd name="T16" fmla="*/ 2 w 2467"/>
                <a:gd name="T17" fmla="*/ 1 h 2874"/>
                <a:gd name="T18" fmla="*/ 2 w 2467"/>
                <a:gd name="T19" fmla="*/ 1 h 2874"/>
                <a:gd name="T20" fmla="*/ 1 w 2467"/>
                <a:gd name="T21" fmla="*/ 2 h 2874"/>
                <a:gd name="T22" fmla="*/ 2 w 2467"/>
                <a:gd name="T23" fmla="*/ 2 h 2874"/>
                <a:gd name="T24" fmla="*/ 2 w 2467"/>
                <a:gd name="T25" fmla="*/ 1 h 2874"/>
                <a:gd name="T26" fmla="*/ 2 w 2467"/>
                <a:gd name="T27" fmla="*/ 1 h 2874"/>
                <a:gd name="T28" fmla="*/ 2 w 2467"/>
                <a:gd name="T29" fmla="*/ 2 h 2874"/>
                <a:gd name="T30" fmla="*/ 2 w 2467"/>
                <a:gd name="T31" fmla="*/ 2 h 2874"/>
                <a:gd name="T32" fmla="*/ 2 w 2467"/>
                <a:gd name="T33" fmla="*/ 3 h 2874"/>
                <a:gd name="T34" fmla="*/ 2 w 2467"/>
                <a:gd name="T35" fmla="*/ 3 h 2874"/>
                <a:gd name="T36" fmla="*/ 1 w 2467"/>
                <a:gd name="T37" fmla="*/ 2 h 2874"/>
                <a:gd name="T38" fmla="*/ 1 w 2467"/>
                <a:gd name="T39" fmla="*/ 2 h 2874"/>
                <a:gd name="T40" fmla="*/ 2 w 2467"/>
                <a:gd name="T41" fmla="*/ 2 h 2874"/>
                <a:gd name="T42" fmla="*/ 2 w 2467"/>
                <a:gd name="T43" fmla="*/ 2 h 2874"/>
                <a:gd name="T44" fmla="*/ 2 w 2467"/>
                <a:gd name="T45" fmla="*/ 2 h 2874"/>
                <a:gd name="T46" fmla="*/ 2 w 2467"/>
                <a:gd name="T47" fmla="*/ 2 h 2874"/>
                <a:gd name="T48" fmla="*/ 2 w 2467"/>
                <a:gd name="T49" fmla="*/ 2 h 2874"/>
                <a:gd name="T50" fmla="*/ 1 w 2467"/>
                <a:gd name="T51" fmla="*/ 2 h 2874"/>
                <a:gd name="T52" fmla="*/ 1 w 2467"/>
                <a:gd name="T53" fmla="*/ 2 h 2874"/>
                <a:gd name="T54" fmla="*/ 0 w 2467"/>
                <a:gd name="T55" fmla="*/ 1 h 2874"/>
                <a:gd name="T56" fmla="*/ 0 w 2467"/>
                <a:gd name="T57" fmla="*/ 2 h 2874"/>
                <a:gd name="T58" fmla="*/ 0 w 2467"/>
                <a:gd name="T59" fmla="*/ 2 h 2874"/>
                <a:gd name="T60" fmla="*/ 0 w 2467"/>
                <a:gd name="T61" fmla="*/ 2 h 2874"/>
                <a:gd name="T62" fmla="*/ 0 w 2467"/>
                <a:gd name="T63" fmla="*/ 3 h 2874"/>
                <a:gd name="T64" fmla="*/ 0 w 2467"/>
                <a:gd name="T65" fmla="*/ 2 h 2874"/>
                <a:gd name="T66" fmla="*/ 0 w 2467"/>
                <a:gd name="T67" fmla="*/ 1 h 2874"/>
                <a:gd name="T68" fmla="*/ 0 w 2467"/>
                <a:gd name="T69" fmla="*/ 0 h 287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467"/>
                <a:gd name="T106" fmla="*/ 0 h 2874"/>
                <a:gd name="T107" fmla="*/ 2467 w 2467"/>
                <a:gd name="T108" fmla="*/ 2874 h 287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467" h="2874">
                  <a:moveTo>
                    <a:pt x="679" y="0"/>
                  </a:moveTo>
                  <a:lnTo>
                    <a:pt x="698" y="153"/>
                  </a:lnTo>
                  <a:lnTo>
                    <a:pt x="679" y="518"/>
                  </a:lnTo>
                  <a:lnTo>
                    <a:pt x="577" y="972"/>
                  </a:lnTo>
                  <a:lnTo>
                    <a:pt x="559" y="1102"/>
                  </a:lnTo>
                  <a:lnTo>
                    <a:pt x="791" y="1250"/>
                  </a:lnTo>
                  <a:lnTo>
                    <a:pt x="1126" y="1771"/>
                  </a:lnTo>
                  <a:lnTo>
                    <a:pt x="1309" y="1902"/>
                  </a:lnTo>
                  <a:lnTo>
                    <a:pt x="1557" y="2010"/>
                  </a:lnTo>
                  <a:lnTo>
                    <a:pt x="1624" y="1925"/>
                  </a:lnTo>
                  <a:lnTo>
                    <a:pt x="1590" y="1619"/>
                  </a:lnTo>
                  <a:lnTo>
                    <a:pt x="1457" y="1355"/>
                  </a:lnTo>
                  <a:lnTo>
                    <a:pt x="1328" y="840"/>
                  </a:lnTo>
                  <a:lnTo>
                    <a:pt x="1509" y="1313"/>
                  </a:lnTo>
                  <a:lnTo>
                    <a:pt x="1655" y="1428"/>
                  </a:lnTo>
                  <a:lnTo>
                    <a:pt x="1790" y="1428"/>
                  </a:lnTo>
                  <a:lnTo>
                    <a:pt x="1957" y="1342"/>
                  </a:lnTo>
                  <a:lnTo>
                    <a:pt x="2004" y="1167"/>
                  </a:lnTo>
                  <a:lnTo>
                    <a:pt x="1970" y="1378"/>
                  </a:lnTo>
                  <a:lnTo>
                    <a:pt x="1825" y="1533"/>
                  </a:lnTo>
                  <a:lnTo>
                    <a:pt x="1721" y="1619"/>
                  </a:lnTo>
                  <a:lnTo>
                    <a:pt x="1688" y="1792"/>
                  </a:lnTo>
                  <a:lnTo>
                    <a:pt x="1738" y="1902"/>
                  </a:lnTo>
                  <a:lnTo>
                    <a:pt x="1839" y="1902"/>
                  </a:lnTo>
                  <a:lnTo>
                    <a:pt x="2022" y="1812"/>
                  </a:lnTo>
                  <a:lnTo>
                    <a:pt x="2223" y="1533"/>
                  </a:lnTo>
                  <a:lnTo>
                    <a:pt x="2356" y="1167"/>
                  </a:lnTo>
                  <a:lnTo>
                    <a:pt x="2450" y="798"/>
                  </a:lnTo>
                  <a:lnTo>
                    <a:pt x="2450" y="1250"/>
                  </a:lnTo>
                  <a:lnTo>
                    <a:pt x="2418" y="1792"/>
                  </a:lnTo>
                  <a:lnTo>
                    <a:pt x="2467" y="2204"/>
                  </a:lnTo>
                  <a:lnTo>
                    <a:pt x="2450" y="2529"/>
                  </a:lnTo>
                  <a:lnTo>
                    <a:pt x="2369" y="2743"/>
                  </a:lnTo>
                  <a:lnTo>
                    <a:pt x="2240" y="2850"/>
                  </a:lnTo>
                  <a:lnTo>
                    <a:pt x="2171" y="2874"/>
                  </a:lnTo>
                  <a:lnTo>
                    <a:pt x="1921" y="2874"/>
                  </a:lnTo>
                  <a:lnTo>
                    <a:pt x="1721" y="2743"/>
                  </a:lnTo>
                  <a:lnTo>
                    <a:pt x="1373" y="2680"/>
                  </a:lnTo>
                  <a:lnTo>
                    <a:pt x="1141" y="2680"/>
                  </a:lnTo>
                  <a:lnTo>
                    <a:pt x="1474" y="2661"/>
                  </a:lnTo>
                  <a:lnTo>
                    <a:pt x="1757" y="2680"/>
                  </a:lnTo>
                  <a:lnTo>
                    <a:pt x="1957" y="2639"/>
                  </a:lnTo>
                  <a:lnTo>
                    <a:pt x="2053" y="2550"/>
                  </a:lnTo>
                  <a:lnTo>
                    <a:pt x="2136" y="2382"/>
                  </a:lnTo>
                  <a:lnTo>
                    <a:pt x="2136" y="2159"/>
                  </a:lnTo>
                  <a:lnTo>
                    <a:pt x="2072" y="2010"/>
                  </a:lnTo>
                  <a:lnTo>
                    <a:pt x="1988" y="1944"/>
                  </a:lnTo>
                  <a:lnTo>
                    <a:pt x="1757" y="2075"/>
                  </a:lnTo>
                  <a:lnTo>
                    <a:pt x="1988" y="2286"/>
                  </a:lnTo>
                  <a:lnTo>
                    <a:pt x="1988" y="2465"/>
                  </a:lnTo>
                  <a:lnTo>
                    <a:pt x="1790" y="2332"/>
                  </a:lnTo>
                  <a:lnTo>
                    <a:pt x="1418" y="2286"/>
                  </a:lnTo>
                  <a:lnTo>
                    <a:pt x="1126" y="2138"/>
                  </a:lnTo>
                  <a:lnTo>
                    <a:pt x="965" y="1944"/>
                  </a:lnTo>
                  <a:lnTo>
                    <a:pt x="843" y="1771"/>
                  </a:lnTo>
                  <a:lnTo>
                    <a:pt x="679" y="1701"/>
                  </a:lnTo>
                  <a:lnTo>
                    <a:pt x="528" y="1688"/>
                  </a:lnTo>
                  <a:lnTo>
                    <a:pt x="412" y="1727"/>
                  </a:lnTo>
                  <a:lnTo>
                    <a:pt x="281" y="1875"/>
                  </a:lnTo>
                  <a:lnTo>
                    <a:pt x="327" y="2445"/>
                  </a:lnTo>
                  <a:lnTo>
                    <a:pt x="466" y="2743"/>
                  </a:lnTo>
                  <a:lnTo>
                    <a:pt x="281" y="2415"/>
                  </a:lnTo>
                  <a:lnTo>
                    <a:pt x="199" y="2099"/>
                  </a:lnTo>
                  <a:lnTo>
                    <a:pt x="0" y="2874"/>
                  </a:lnTo>
                  <a:lnTo>
                    <a:pt x="63" y="2465"/>
                  </a:lnTo>
                  <a:lnTo>
                    <a:pt x="254" y="1792"/>
                  </a:lnTo>
                  <a:lnTo>
                    <a:pt x="479" y="1250"/>
                  </a:lnTo>
                  <a:lnTo>
                    <a:pt x="577" y="862"/>
                  </a:lnTo>
                  <a:lnTo>
                    <a:pt x="662" y="457"/>
                  </a:lnTo>
                  <a:lnTo>
                    <a:pt x="679" y="153"/>
                  </a:lnTo>
                  <a:lnTo>
                    <a:pt x="679" y="0"/>
                  </a:lnTo>
                  <a:close/>
                </a:path>
              </a:pathLst>
            </a:custGeom>
            <a:solidFill>
              <a:srgbClr val="000000"/>
            </a:solidFill>
            <a:ln w="9525">
              <a:noFill/>
              <a:round/>
              <a:headEnd/>
              <a:tailEnd/>
            </a:ln>
          </p:spPr>
          <p:txBody>
            <a:bodyPr/>
            <a:lstStyle/>
            <a:p>
              <a:endParaRPr lang="en-GB"/>
            </a:p>
          </p:txBody>
        </p:sp>
        <p:sp>
          <p:nvSpPr>
            <p:cNvPr id="42024" name="Freeform 1064"/>
            <p:cNvSpPr>
              <a:spLocks/>
            </p:cNvSpPr>
            <p:nvPr/>
          </p:nvSpPr>
          <p:spPr bwMode="auto">
            <a:xfrm>
              <a:off x="1162" y="2312"/>
              <a:ext cx="380" cy="887"/>
            </a:xfrm>
            <a:custGeom>
              <a:avLst/>
              <a:gdLst>
                <a:gd name="T0" fmla="*/ 1 w 1522"/>
                <a:gd name="T1" fmla="*/ 1 h 3548"/>
                <a:gd name="T2" fmla="*/ 1 w 1522"/>
                <a:gd name="T3" fmla="*/ 1 h 3548"/>
                <a:gd name="T4" fmla="*/ 1 w 1522"/>
                <a:gd name="T5" fmla="*/ 1 h 3548"/>
                <a:gd name="T6" fmla="*/ 1 w 1522"/>
                <a:gd name="T7" fmla="*/ 1 h 3548"/>
                <a:gd name="T8" fmla="*/ 1 w 1522"/>
                <a:gd name="T9" fmla="*/ 1 h 3548"/>
                <a:gd name="T10" fmla="*/ 1 w 1522"/>
                <a:gd name="T11" fmla="*/ 2 h 3548"/>
                <a:gd name="T12" fmla="*/ 0 w 1522"/>
                <a:gd name="T13" fmla="*/ 3 h 3548"/>
                <a:gd name="T14" fmla="*/ 0 w 1522"/>
                <a:gd name="T15" fmla="*/ 3 h 3548"/>
                <a:gd name="T16" fmla="*/ 0 w 1522"/>
                <a:gd name="T17" fmla="*/ 3 h 3548"/>
                <a:gd name="T18" fmla="*/ 0 w 1522"/>
                <a:gd name="T19" fmla="*/ 3 h 3548"/>
                <a:gd name="T20" fmla="*/ 0 w 1522"/>
                <a:gd name="T21" fmla="*/ 3 h 3548"/>
                <a:gd name="T22" fmla="*/ 0 w 1522"/>
                <a:gd name="T23" fmla="*/ 2 h 3548"/>
                <a:gd name="T24" fmla="*/ 0 w 1522"/>
                <a:gd name="T25" fmla="*/ 2 h 3548"/>
                <a:gd name="T26" fmla="*/ 0 w 1522"/>
                <a:gd name="T27" fmla="*/ 1 h 3548"/>
                <a:gd name="T28" fmla="*/ 0 w 1522"/>
                <a:gd name="T29" fmla="*/ 0 h 3548"/>
                <a:gd name="T30" fmla="*/ 0 w 1522"/>
                <a:gd name="T31" fmla="*/ 1 h 3548"/>
                <a:gd name="T32" fmla="*/ 0 w 1522"/>
                <a:gd name="T33" fmla="*/ 1 h 3548"/>
                <a:gd name="T34" fmla="*/ 0 w 1522"/>
                <a:gd name="T35" fmla="*/ 2 h 3548"/>
                <a:gd name="T36" fmla="*/ 0 w 1522"/>
                <a:gd name="T37" fmla="*/ 2 h 3548"/>
                <a:gd name="T38" fmla="*/ 0 w 1522"/>
                <a:gd name="T39" fmla="*/ 3 h 3548"/>
                <a:gd name="T40" fmla="*/ 1 w 1522"/>
                <a:gd name="T41" fmla="*/ 2 h 3548"/>
                <a:gd name="T42" fmla="*/ 1 w 1522"/>
                <a:gd name="T43" fmla="*/ 2 h 3548"/>
                <a:gd name="T44" fmla="*/ 0 w 1522"/>
                <a:gd name="T45" fmla="*/ 1 h 3548"/>
                <a:gd name="T46" fmla="*/ 0 w 1522"/>
                <a:gd name="T47" fmla="*/ 1 h 3548"/>
                <a:gd name="T48" fmla="*/ 0 w 1522"/>
                <a:gd name="T49" fmla="*/ 1 h 3548"/>
                <a:gd name="T50" fmla="*/ 0 w 1522"/>
                <a:gd name="T51" fmla="*/ 1 h 3548"/>
                <a:gd name="T52" fmla="*/ 1 w 1522"/>
                <a:gd name="T53" fmla="*/ 2 h 3548"/>
                <a:gd name="T54" fmla="*/ 1 w 1522"/>
                <a:gd name="T55" fmla="*/ 2 h 3548"/>
                <a:gd name="T56" fmla="*/ 1 w 1522"/>
                <a:gd name="T57" fmla="*/ 1 h 3548"/>
                <a:gd name="T58" fmla="*/ 1 w 1522"/>
                <a:gd name="T59" fmla="*/ 1 h 3548"/>
                <a:gd name="T60" fmla="*/ 1 w 1522"/>
                <a:gd name="T61" fmla="*/ 1 h 3548"/>
                <a:gd name="T62" fmla="*/ 1 w 1522"/>
                <a:gd name="T63" fmla="*/ 1 h 3548"/>
                <a:gd name="T64" fmla="*/ 1 w 1522"/>
                <a:gd name="T65" fmla="*/ 1 h 354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522"/>
                <a:gd name="T100" fmla="*/ 0 h 3548"/>
                <a:gd name="T101" fmla="*/ 1522 w 1522"/>
                <a:gd name="T102" fmla="*/ 3548 h 354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22" h="3548">
                  <a:moveTo>
                    <a:pt x="1522" y="783"/>
                  </a:moveTo>
                  <a:lnTo>
                    <a:pt x="1473" y="716"/>
                  </a:lnTo>
                  <a:lnTo>
                    <a:pt x="1420" y="716"/>
                  </a:lnTo>
                  <a:lnTo>
                    <a:pt x="1269" y="827"/>
                  </a:lnTo>
                  <a:lnTo>
                    <a:pt x="1163" y="1237"/>
                  </a:lnTo>
                  <a:lnTo>
                    <a:pt x="810" y="2190"/>
                  </a:lnTo>
                  <a:lnTo>
                    <a:pt x="475" y="3243"/>
                  </a:lnTo>
                  <a:lnTo>
                    <a:pt x="398" y="3548"/>
                  </a:lnTo>
                  <a:lnTo>
                    <a:pt x="329" y="3548"/>
                  </a:lnTo>
                  <a:lnTo>
                    <a:pt x="398" y="3243"/>
                  </a:lnTo>
                  <a:lnTo>
                    <a:pt x="347" y="2466"/>
                  </a:lnTo>
                  <a:lnTo>
                    <a:pt x="362" y="1863"/>
                  </a:lnTo>
                  <a:lnTo>
                    <a:pt x="329" y="1404"/>
                  </a:lnTo>
                  <a:lnTo>
                    <a:pt x="200" y="649"/>
                  </a:lnTo>
                  <a:lnTo>
                    <a:pt x="0" y="0"/>
                  </a:lnTo>
                  <a:lnTo>
                    <a:pt x="213" y="454"/>
                  </a:lnTo>
                  <a:lnTo>
                    <a:pt x="278" y="783"/>
                  </a:lnTo>
                  <a:lnTo>
                    <a:pt x="410" y="1625"/>
                  </a:lnTo>
                  <a:lnTo>
                    <a:pt x="578" y="2164"/>
                  </a:lnTo>
                  <a:lnTo>
                    <a:pt x="660" y="2576"/>
                  </a:lnTo>
                  <a:lnTo>
                    <a:pt x="810" y="2052"/>
                  </a:lnTo>
                  <a:lnTo>
                    <a:pt x="860" y="1883"/>
                  </a:lnTo>
                  <a:lnTo>
                    <a:pt x="660" y="1342"/>
                  </a:lnTo>
                  <a:lnTo>
                    <a:pt x="597" y="953"/>
                  </a:lnTo>
                  <a:lnTo>
                    <a:pt x="429" y="475"/>
                  </a:lnTo>
                  <a:lnTo>
                    <a:pt x="627" y="973"/>
                  </a:lnTo>
                  <a:lnTo>
                    <a:pt x="725" y="1404"/>
                  </a:lnTo>
                  <a:lnTo>
                    <a:pt x="891" y="1796"/>
                  </a:lnTo>
                  <a:lnTo>
                    <a:pt x="1107" y="1169"/>
                  </a:lnTo>
                  <a:lnTo>
                    <a:pt x="1255" y="783"/>
                  </a:lnTo>
                  <a:lnTo>
                    <a:pt x="1420" y="674"/>
                  </a:lnTo>
                  <a:lnTo>
                    <a:pt x="1522" y="674"/>
                  </a:lnTo>
                  <a:lnTo>
                    <a:pt x="1522" y="783"/>
                  </a:lnTo>
                  <a:close/>
                </a:path>
              </a:pathLst>
            </a:custGeom>
            <a:solidFill>
              <a:srgbClr val="000000"/>
            </a:solidFill>
            <a:ln w="9525">
              <a:noFill/>
              <a:round/>
              <a:headEnd/>
              <a:tailEnd/>
            </a:ln>
          </p:spPr>
          <p:txBody>
            <a:bodyPr/>
            <a:lstStyle/>
            <a:p>
              <a:endParaRPr lang="en-GB"/>
            </a:p>
          </p:txBody>
        </p:sp>
        <p:sp>
          <p:nvSpPr>
            <p:cNvPr id="42025" name="Freeform 1065"/>
            <p:cNvSpPr>
              <a:spLocks/>
            </p:cNvSpPr>
            <p:nvPr/>
          </p:nvSpPr>
          <p:spPr bwMode="auto">
            <a:xfrm>
              <a:off x="510" y="1696"/>
              <a:ext cx="688" cy="1503"/>
            </a:xfrm>
            <a:custGeom>
              <a:avLst/>
              <a:gdLst>
                <a:gd name="T0" fmla="*/ 2 w 2752"/>
                <a:gd name="T1" fmla="*/ 2 h 6013"/>
                <a:gd name="T2" fmla="*/ 2 w 2752"/>
                <a:gd name="T3" fmla="*/ 2 h 6013"/>
                <a:gd name="T4" fmla="*/ 2 w 2752"/>
                <a:gd name="T5" fmla="*/ 3 h 6013"/>
                <a:gd name="T6" fmla="*/ 2 w 2752"/>
                <a:gd name="T7" fmla="*/ 3 h 6013"/>
                <a:gd name="T8" fmla="*/ 2 w 2752"/>
                <a:gd name="T9" fmla="*/ 3 h 6013"/>
                <a:gd name="T10" fmla="*/ 2 w 2752"/>
                <a:gd name="T11" fmla="*/ 3 h 6013"/>
                <a:gd name="T12" fmla="*/ 2 w 2752"/>
                <a:gd name="T13" fmla="*/ 2 h 6013"/>
                <a:gd name="T14" fmla="*/ 3 w 2752"/>
                <a:gd name="T15" fmla="*/ 3 h 6013"/>
                <a:gd name="T16" fmla="*/ 3 w 2752"/>
                <a:gd name="T17" fmla="*/ 4 h 6013"/>
                <a:gd name="T18" fmla="*/ 3 w 2752"/>
                <a:gd name="T19" fmla="*/ 5 h 6013"/>
                <a:gd name="T20" fmla="*/ 3 w 2752"/>
                <a:gd name="T21" fmla="*/ 5 h 6013"/>
                <a:gd name="T22" fmla="*/ 2 w 2752"/>
                <a:gd name="T23" fmla="*/ 4 h 6013"/>
                <a:gd name="T24" fmla="*/ 2 w 2752"/>
                <a:gd name="T25" fmla="*/ 4 h 6013"/>
                <a:gd name="T26" fmla="*/ 2 w 2752"/>
                <a:gd name="T27" fmla="*/ 5 h 6013"/>
                <a:gd name="T28" fmla="*/ 2 w 2752"/>
                <a:gd name="T29" fmla="*/ 6 h 6013"/>
                <a:gd name="T30" fmla="*/ 2 w 2752"/>
                <a:gd name="T31" fmla="*/ 5 h 6013"/>
                <a:gd name="T32" fmla="*/ 1 w 2752"/>
                <a:gd name="T33" fmla="*/ 6 h 6013"/>
                <a:gd name="T34" fmla="*/ 1 w 2752"/>
                <a:gd name="T35" fmla="*/ 5 h 6013"/>
                <a:gd name="T36" fmla="*/ 2 w 2752"/>
                <a:gd name="T37" fmla="*/ 5 h 6013"/>
                <a:gd name="T38" fmla="*/ 1 w 2752"/>
                <a:gd name="T39" fmla="*/ 4 h 6013"/>
                <a:gd name="T40" fmla="*/ 2 w 2752"/>
                <a:gd name="T41" fmla="*/ 3 h 6013"/>
                <a:gd name="T42" fmla="*/ 1 w 2752"/>
                <a:gd name="T43" fmla="*/ 3 h 6013"/>
                <a:gd name="T44" fmla="*/ 1 w 2752"/>
                <a:gd name="T45" fmla="*/ 3 h 6013"/>
                <a:gd name="T46" fmla="*/ 1 w 2752"/>
                <a:gd name="T47" fmla="*/ 3 h 6013"/>
                <a:gd name="T48" fmla="*/ 0 w 2752"/>
                <a:gd name="T49" fmla="*/ 3 h 6013"/>
                <a:gd name="T50" fmla="*/ 0 w 2752"/>
                <a:gd name="T51" fmla="*/ 2 h 6013"/>
                <a:gd name="T52" fmla="*/ 0 w 2752"/>
                <a:gd name="T53" fmla="*/ 2 h 6013"/>
                <a:gd name="T54" fmla="*/ 1 w 2752"/>
                <a:gd name="T55" fmla="*/ 1 h 6013"/>
                <a:gd name="T56" fmla="*/ 1 w 2752"/>
                <a:gd name="T57" fmla="*/ 0 h 6013"/>
                <a:gd name="T58" fmla="*/ 1 w 2752"/>
                <a:gd name="T59" fmla="*/ 0 h 6013"/>
                <a:gd name="T60" fmla="*/ 1 w 2752"/>
                <a:gd name="T61" fmla="*/ 1 h 6013"/>
                <a:gd name="T62" fmla="*/ 1 w 2752"/>
                <a:gd name="T63" fmla="*/ 0 h 6013"/>
                <a:gd name="T64" fmla="*/ 1 w 2752"/>
                <a:gd name="T65" fmla="*/ 1 h 6013"/>
                <a:gd name="T66" fmla="*/ 0 w 2752"/>
                <a:gd name="T67" fmla="*/ 2 h 6013"/>
                <a:gd name="T68" fmla="*/ 0 w 2752"/>
                <a:gd name="T69" fmla="*/ 2 h 6013"/>
                <a:gd name="T70" fmla="*/ 0 w 2752"/>
                <a:gd name="T71" fmla="*/ 2 h 6013"/>
                <a:gd name="T72" fmla="*/ 0 w 2752"/>
                <a:gd name="T73" fmla="*/ 2 h 6013"/>
                <a:gd name="T74" fmla="*/ 1 w 2752"/>
                <a:gd name="T75" fmla="*/ 3 h 6013"/>
                <a:gd name="T76" fmla="*/ 1 w 2752"/>
                <a:gd name="T77" fmla="*/ 3 h 6013"/>
                <a:gd name="T78" fmla="*/ 1 w 2752"/>
                <a:gd name="T79" fmla="*/ 3 h 6013"/>
                <a:gd name="T80" fmla="*/ 1 w 2752"/>
                <a:gd name="T81" fmla="*/ 2 h 6013"/>
                <a:gd name="T82" fmla="*/ 1 w 2752"/>
                <a:gd name="T83" fmla="*/ 2 h 6013"/>
                <a:gd name="T84" fmla="*/ 1 w 2752"/>
                <a:gd name="T85" fmla="*/ 2 h 6013"/>
                <a:gd name="T86" fmla="*/ 2 w 2752"/>
                <a:gd name="T87" fmla="*/ 2 h 6013"/>
                <a:gd name="T88" fmla="*/ 2 w 2752"/>
                <a:gd name="T89" fmla="*/ 2 h 6013"/>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2752"/>
                <a:gd name="T136" fmla="*/ 0 h 6013"/>
                <a:gd name="T137" fmla="*/ 2752 w 2752"/>
                <a:gd name="T138" fmla="*/ 6013 h 6013"/>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2752" h="6013">
                  <a:moveTo>
                    <a:pt x="1789" y="1906"/>
                  </a:moveTo>
                  <a:lnTo>
                    <a:pt x="1893" y="2186"/>
                  </a:lnTo>
                  <a:lnTo>
                    <a:pt x="1926" y="2445"/>
                  </a:lnTo>
                  <a:lnTo>
                    <a:pt x="1926" y="2635"/>
                  </a:lnTo>
                  <a:lnTo>
                    <a:pt x="1789" y="2989"/>
                  </a:lnTo>
                  <a:lnTo>
                    <a:pt x="1913" y="2919"/>
                  </a:lnTo>
                  <a:lnTo>
                    <a:pt x="2059" y="2748"/>
                  </a:lnTo>
                  <a:lnTo>
                    <a:pt x="2059" y="3051"/>
                  </a:lnTo>
                  <a:lnTo>
                    <a:pt x="2004" y="3292"/>
                  </a:lnTo>
                  <a:lnTo>
                    <a:pt x="1943" y="3675"/>
                  </a:lnTo>
                  <a:lnTo>
                    <a:pt x="2153" y="3396"/>
                  </a:lnTo>
                  <a:lnTo>
                    <a:pt x="2257" y="3114"/>
                  </a:lnTo>
                  <a:lnTo>
                    <a:pt x="2257" y="2811"/>
                  </a:lnTo>
                  <a:lnTo>
                    <a:pt x="2191" y="2533"/>
                  </a:lnTo>
                  <a:lnTo>
                    <a:pt x="2376" y="2919"/>
                  </a:lnTo>
                  <a:lnTo>
                    <a:pt x="2473" y="3377"/>
                  </a:lnTo>
                  <a:lnTo>
                    <a:pt x="2423" y="3785"/>
                  </a:lnTo>
                  <a:lnTo>
                    <a:pt x="2461" y="4133"/>
                  </a:lnTo>
                  <a:lnTo>
                    <a:pt x="2549" y="4695"/>
                  </a:lnTo>
                  <a:lnTo>
                    <a:pt x="2584" y="5188"/>
                  </a:lnTo>
                  <a:lnTo>
                    <a:pt x="2752" y="5989"/>
                  </a:lnTo>
                  <a:lnTo>
                    <a:pt x="2537" y="5298"/>
                  </a:lnTo>
                  <a:lnTo>
                    <a:pt x="2473" y="4840"/>
                  </a:lnTo>
                  <a:lnTo>
                    <a:pt x="2290" y="4517"/>
                  </a:lnTo>
                  <a:lnTo>
                    <a:pt x="2170" y="4174"/>
                  </a:lnTo>
                  <a:lnTo>
                    <a:pt x="2124" y="4567"/>
                  </a:lnTo>
                  <a:lnTo>
                    <a:pt x="2236" y="5172"/>
                  </a:lnTo>
                  <a:lnTo>
                    <a:pt x="2274" y="5623"/>
                  </a:lnTo>
                  <a:lnTo>
                    <a:pt x="2376" y="6013"/>
                  </a:lnTo>
                  <a:lnTo>
                    <a:pt x="2153" y="6013"/>
                  </a:lnTo>
                  <a:lnTo>
                    <a:pt x="1774" y="5521"/>
                  </a:lnTo>
                  <a:lnTo>
                    <a:pt x="1774" y="5623"/>
                  </a:lnTo>
                  <a:lnTo>
                    <a:pt x="1943" y="6013"/>
                  </a:lnTo>
                  <a:lnTo>
                    <a:pt x="1587" y="6013"/>
                  </a:lnTo>
                  <a:lnTo>
                    <a:pt x="1525" y="5800"/>
                  </a:lnTo>
                  <a:lnTo>
                    <a:pt x="1525" y="5584"/>
                  </a:lnTo>
                  <a:lnTo>
                    <a:pt x="1643" y="5257"/>
                  </a:lnTo>
                  <a:lnTo>
                    <a:pt x="1761" y="4931"/>
                  </a:lnTo>
                  <a:lnTo>
                    <a:pt x="1789" y="4587"/>
                  </a:lnTo>
                  <a:lnTo>
                    <a:pt x="1687" y="4284"/>
                  </a:lnTo>
                  <a:lnTo>
                    <a:pt x="1673" y="4024"/>
                  </a:lnTo>
                  <a:lnTo>
                    <a:pt x="1708" y="3702"/>
                  </a:lnTo>
                  <a:lnTo>
                    <a:pt x="1661" y="3396"/>
                  </a:lnTo>
                  <a:lnTo>
                    <a:pt x="1626" y="3094"/>
                  </a:lnTo>
                  <a:lnTo>
                    <a:pt x="1626" y="2989"/>
                  </a:lnTo>
                  <a:lnTo>
                    <a:pt x="1344" y="3031"/>
                  </a:lnTo>
                  <a:lnTo>
                    <a:pt x="1078" y="3181"/>
                  </a:lnTo>
                  <a:lnTo>
                    <a:pt x="849" y="3223"/>
                  </a:lnTo>
                  <a:lnTo>
                    <a:pt x="578" y="3223"/>
                  </a:lnTo>
                  <a:lnTo>
                    <a:pt x="269" y="3094"/>
                  </a:lnTo>
                  <a:lnTo>
                    <a:pt x="69" y="2896"/>
                  </a:lnTo>
                  <a:lnTo>
                    <a:pt x="0" y="2533"/>
                  </a:lnTo>
                  <a:lnTo>
                    <a:pt x="35" y="2204"/>
                  </a:lnTo>
                  <a:lnTo>
                    <a:pt x="136" y="1882"/>
                  </a:lnTo>
                  <a:lnTo>
                    <a:pt x="269" y="1602"/>
                  </a:lnTo>
                  <a:lnTo>
                    <a:pt x="551" y="1192"/>
                  </a:lnTo>
                  <a:lnTo>
                    <a:pt x="1112" y="545"/>
                  </a:lnTo>
                  <a:lnTo>
                    <a:pt x="1393" y="219"/>
                  </a:lnTo>
                  <a:lnTo>
                    <a:pt x="1578" y="0"/>
                  </a:lnTo>
                  <a:lnTo>
                    <a:pt x="1377" y="283"/>
                  </a:lnTo>
                  <a:lnTo>
                    <a:pt x="1197" y="502"/>
                  </a:lnTo>
                  <a:lnTo>
                    <a:pt x="1145" y="822"/>
                  </a:lnTo>
                  <a:lnTo>
                    <a:pt x="1145" y="587"/>
                  </a:lnTo>
                  <a:lnTo>
                    <a:pt x="1112" y="587"/>
                  </a:lnTo>
                  <a:lnTo>
                    <a:pt x="748" y="1020"/>
                  </a:lnTo>
                  <a:lnTo>
                    <a:pt x="513" y="1322"/>
                  </a:lnTo>
                  <a:lnTo>
                    <a:pt x="400" y="1562"/>
                  </a:lnTo>
                  <a:lnTo>
                    <a:pt x="368" y="1777"/>
                  </a:lnTo>
                  <a:lnTo>
                    <a:pt x="368" y="2058"/>
                  </a:lnTo>
                  <a:lnTo>
                    <a:pt x="417" y="2402"/>
                  </a:lnTo>
                  <a:lnTo>
                    <a:pt x="334" y="2186"/>
                  </a:lnTo>
                  <a:lnTo>
                    <a:pt x="288" y="1906"/>
                  </a:lnTo>
                  <a:lnTo>
                    <a:pt x="165" y="2252"/>
                  </a:lnTo>
                  <a:lnTo>
                    <a:pt x="165" y="2600"/>
                  </a:lnTo>
                  <a:lnTo>
                    <a:pt x="249" y="2855"/>
                  </a:lnTo>
                  <a:lnTo>
                    <a:pt x="437" y="2989"/>
                  </a:lnTo>
                  <a:lnTo>
                    <a:pt x="700" y="3051"/>
                  </a:lnTo>
                  <a:lnTo>
                    <a:pt x="946" y="3011"/>
                  </a:lnTo>
                  <a:lnTo>
                    <a:pt x="1062" y="2855"/>
                  </a:lnTo>
                  <a:lnTo>
                    <a:pt x="798" y="2919"/>
                  </a:lnTo>
                  <a:lnTo>
                    <a:pt x="1128" y="2726"/>
                  </a:lnTo>
                  <a:lnTo>
                    <a:pt x="1310" y="2511"/>
                  </a:lnTo>
                  <a:lnTo>
                    <a:pt x="1578" y="2058"/>
                  </a:lnTo>
                  <a:lnTo>
                    <a:pt x="1393" y="2511"/>
                  </a:lnTo>
                  <a:lnTo>
                    <a:pt x="1197" y="2769"/>
                  </a:lnTo>
                  <a:lnTo>
                    <a:pt x="1442" y="2685"/>
                  </a:lnTo>
                  <a:lnTo>
                    <a:pt x="1587" y="2748"/>
                  </a:lnTo>
                  <a:lnTo>
                    <a:pt x="1810" y="2635"/>
                  </a:lnTo>
                  <a:lnTo>
                    <a:pt x="1857" y="2429"/>
                  </a:lnTo>
                  <a:lnTo>
                    <a:pt x="1857" y="2186"/>
                  </a:lnTo>
                  <a:lnTo>
                    <a:pt x="1789" y="1906"/>
                  </a:lnTo>
                  <a:close/>
                </a:path>
              </a:pathLst>
            </a:custGeom>
            <a:solidFill>
              <a:srgbClr val="000000"/>
            </a:solidFill>
            <a:ln w="9525">
              <a:noFill/>
              <a:round/>
              <a:headEnd/>
              <a:tailEnd/>
            </a:ln>
          </p:spPr>
          <p:txBody>
            <a:bodyPr/>
            <a:lstStyle/>
            <a:p>
              <a:endParaRPr lang="en-GB"/>
            </a:p>
          </p:txBody>
        </p:sp>
        <p:sp>
          <p:nvSpPr>
            <p:cNvPr id="42026" name="Freeform 1066"/>
            <p:cNvSpPr>
              <a:spLocks/>
            </p:cNvSpPr>
            <p:nvPr/>
          </p:nvSpPr>
          <p:spPr bwMode="auto">
            <a:xfrm>
              <a:off x="775" y="1643"/>
              <a:ext cx="403" cy="676"/>
            </a:xfrm>
            <a:custGeom>
              <a:avLst/>
              <a:gdLst>
                <a:gd name="T0" fmla="*/ 1 w 1611"/>
                <a:gd name="T1" fmla="*/ 0 h 2702"/>
                <a:gd name="T2" fmla="*/ 1 w 1611"/>
                <a:gd name="T3" fmla="*/ 1 h 2702"/>
                <a:gd name="T4" fmla="*/ 1 w 1611"/>
                <a:gd name="T5" fmla="*/ 1 h 2702"/>
                <a:gd name="T6" fmla="*/ 1 w 1611"/>
                <a:gd name="T7" fmla="*/ 1 h 2702"/>
                <a:gd name="T8" fmla="*/ 1 w 1611"/>
                <a:gd name="T9" fmla="*/ 1 h 2702"/>
                <a:gd name="T10" fmla="*/ 2 w 1611"/>
                <a:gd name="T11" fmla="*/ 0 h 2702"/>
                <a:gd name="T12" fmla="*/ 2 w 1611"/>
                <a:gd name="T13" fmla="*/ 0 h 2702"/>
                <a:gd name="T14" fmla="*/ 2 w 1611"/>
                <a:gd name="T15" fmla="*/ 0 h 2702"/>
                <a:gd name="T16" fmla="*/ 1 w 1611"/>
                <a:gd name="T17" fmla="*/ 1 h 2702"/>
                <a:gd name="T18" fmla="*/ 1 w 1611"/>
                <a:gd name="T19" fmla="*/ 2 h 2702"/>
                <a:gd name="T20" fmla="*/ 1 w 1611"/>
                <a:gd name="T21" fmla="*/ 2 h 2702"/>
                <a:gd name="T22" fmla="*/ 1 w 1611"/>
                <a:gd name="T23" fmla="*/ 2 h 2702"/>
                <a:gd name="T24" fmla="*/ 1 w 1611"/>
                <a:gd name="T25" fmla="*/ 2 h 2702"/>
                <a:gd name="T26" fmla="*/ 1 w 1611"/>
                <a:gd name="T27" fmla="*/ 2 h 2702"/>
                <a:gd name="T28" fmla="*/ 1 w 1611"/>
                <a:gd name="T29" fmla="*/ 2 h 2702"/>
                <a:gd name="T30" fmla="*/ 1 w 1611"/>
                <a:gd name="T31" fmla="*/ 2 h 2702"/>
                <a:gd name="T32" fmla="*/ 1 w 1611"/>
                <a:gd name="T33" fmla="*/ 3 h 2702"/>
                <a:gd name="T34" fmla="*/ 0 w 1611"/>
                <a:gd name="T35" fmla="*/ 3 h 2702"/>
                <a:gd name="T36" fmla="*/ 1 w 1611"/>
                <a:gd name="T37" fmla="*/ 2 h 2702"/>
                <a:gd name="T38" fmla="*/ 1 w 1611"/>
                <a:gd name="T39" fmla="*/ 2 h 2702"/>
                <a:gd name="T40" fmla="*/ 1 w 1611"/>
                <a:gd name="T41" fmla="*/ 2 h 2702"/>
                <a:gd name="T42" fmla="*/ 1 w 1611"/>
                <a:gd name="T43" fmla="*/ 1 h 2702"/>
                <a:gd name="T44" fmla="*/ 1 w 1611"/>
                <a:gd name="T45" fmla="*/ 1 h 2702"/>
                <a:gd name="T46" fmla="*/ 1 w 1611"/>
                <a:gd name="T47" fmla="*/ 1 h 2702"/>
                <a:gd name="T48" fmla="*/ 1 w 1611"/>
                <a:gd name="T49" fmla="*/ 1 h 2702"/>
                <a:gd name="T50" fmla="*/ 1 w 1611"/>
                <a:gd name="T51" fmla="*/ 1 h 2702"/>
                <a:gd name="T52" fmla="*/ 1 w 1611"/>
                <a:gd name="T53" fmla="*/ 1 h 2702"/>
                <a:gd name="T54" fmla="*/ 0 w 1611"/>
                <a:gd name="T55" fmla="*/ 2 h 2702"/>
                <a:gd name="T56" fmla="*/ 0 w 1611"/>
                <a:gd name="T57" fmla="*/ 2 h 2702"/>
                <a:gd name="T58" fmla="*/ 0 w 1611"/>
                <a:gd name="T59" fmla="*/ 1 h 2702"/>
                <a:gd name="T60" fmla="*/ 1 w 1611"/>
                <a:gd name="T61" fmla="*/ 1 h 2702"/>
                <a:gd name="T62" fmla="*/ 1 w 1611"/>
                <a:gd name="T63" fmla="*/ 1 h 2702"/>
                <a:gd name="T64" fmla="*/ 1 w 1611"/>
                <a:gd name="T65" fmla="*/ 1 h 2702"/>
                <a:gd name="T66" fmla="*/ 1 w 1611"/>
                <a:gd name="T67" fmla="*/ 0 h 2702"/>
                <a:gd name="T68" fmla="*/ 1 w 1611"/>
                <a:gd name="T69" fmla="*/ 0 h 270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611"/>
                <a:gd name="T106" fmla="*/ 0 h 2702"/>
                <a:gd name="T107" fmla="*/ 1611 w 1611"/>
                <a:gd name="T108" fmla="*/ 2702 h 270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611" h="2702">
                  <a:moveTo>
                    <a:pt x="611" y="107"/>
                  </a:moveTo>
                  <a:lnTo>
                    <a:pt x="812" y="646"/>
                  </a:lnTo>
                  <a:lnTo>
                    <a:pt x="851" y="737"/>
                  </a:lnTo>
                  <a:lnTo>
                    <a:pt x="1006" y="737"/>
                  </a:lnTo>
                  <a:lnTo>
                    <a:pt x="1228" y="599"/>
                  </a:lnTo>
                  <a:lnTo>
                    <a:pt x="1399" y="237"/>
                  </a:lnTo>
                  <a:lnTo>
                    <a:pt x="1611" y="0"/>
                  </a:lnTo>
                  <a:lnTo>
                    <a:pt x="1376" y="301"/>
                  </a:lnTo>
                  <a:lnTo>
                    <a:pt x="1242" y="666"/>
                  </a:lnTo>
                  <a:lnTo>
                    <a:pt x="881" y="1425"/>
                  </a:lnTo>
                  <a:lnTo>
                    <a:pt x="759" y="1687"/>
                  </a:lnTo>
                  <a:lnTo>
                    <a:pt x="864" y="1857"/>
                  </a:lnTo>
                  <a:lnTo>
                    <a:pt x="997" y="2204"/>
                  </a:lnTo>
                  <a:lnTo>
                    <a:pt x="831" y="1857"/>
                  </a:lnTo>
                  <a:lnTo>
                    <a:pt x="748" y="1774"/>
                  </a:lnTo>
                  <a:lnTo>
                    <a:pt x="581" y="2159"/>
                  </a:lnTo>
                  <a:lnTo>
                    <a:pt x="419" y="2464"/>
                  </a:lnTo>
                  <a:lnTo>
                    <a:pt x="16" y="2702"/>
                  </a:lnTo>
                  <a:lnTo>
                    <a:pt x="452" y="2270"/>
                  </a:lnTo>
                  <a:lnTo>
                    <a:pt x="680" y="1814"/>
                  </a:lnTo>
                  <a:lnTo>
                    <a:pt x="776" y="1490"/>
                  </a:lnTo>
                  <a:lnTo>
                    <a:pt x="1045" y="931"/>
                  </a:lnTo>
                  <a:lnTo>
                    <a:pt x="1091" y="714"/>
                  </a:lnTo>
                  <a:lnTo>
                    <a:pt x="997" y="779"/>
                  </a:lnTo>
                  <a:lnTo>
                    <a:pt x="851" y="779"/>
                  </a:lnTo>
                  <a:lnTo>
                    <a:pt x="748" y="1059"/>
                  </a:lnTo>
                  <a:lnTo>
                    <a:pt x="564" y="1208"/>
                  </a:lnTo>
                  <a:lnTo>
                    <a:pt x="201" y="1404"/>
                  </a:lnTo>
                  <a:lnTo>
                    <a:pt x="0" y="1687"/>
                  </a:lnTo>
                  <a:lnTo>
                    <a:pt x="217" y="1339"/>
                  </a:lnTo>
                  <a:lnTo>
                    <a:pt x="611" y="1123"/>
                  </a:lnTo>
                  <a:lnTo>
                    <a:pt x="759" y="906"/>
                  </a:lnTo>
                  <a:lnTo>
                    <a:pt x="759" y="737"/>
                  </a:lnTo>
                  <a:lnTo>
                    <a:pt x="611" y="237"/>
                  </a:lnTo>
                  <a:lnTo>
                    <a:pt x="611" y="107"/>
                  </a:lnTo>
                  <a:close/>
                </a:path>
              </a:pathLst>
            </a:custGeom>
            <a:solidFill>
              <a:srgbClr val="000000"/>
            </a:solidFill>
            <a:ln w="9525">
              <a:noFill/>
              <a:round/>
              <a:headEnd/>
              <a:tailEnd/>
            </a:ln>
          </p:spPr>
          <p:txBody>
            <a:bodyPr/>
            <a:lstStyle/>
            <a:p>
              <a:endParaRPr lang="en-GB"/>
            </a:p>
          </p:txBody>
        </p:sp>
        <p:sp>
          <p:nvSpPr>
            <p:cNvPr id="42027" name="Freeform 1067"/>
            <p:cNvSpPr>
              <a:spLocks/>
            </p:cNvSpPr>
            <p:nvPr/>
          </p:nvSpPr>
          <p:spPr bwMode="auto">
            <a:xfrm>
              <a:off x="659" y="1961"/>
              <a:ext cx="209" cy="303"/>
            </a:xfrm>
            <a:custGeom>
              <a:avLst/>
              <a:gdLst>
                <a:gd name="T0" fmla="*/ 1 w 838"/>
                <a:gd name="T1" fmla="*/ 0 h 1213"/>
                <a:gd name="T2" fmla="*/ 1 w 838"/>
                <a:gd name="T3" fmla="*/ 0 h 1213"/>
                <a:gd name="T4" fmla="*/ 0 w 838"/>
                <a:gd name="T5" fmla="*/ 0 h 1213"/>
                <a:gd name="T6" fmla="*/ 0 w 838"/>
                <a:gd name="T7" fmla="*/ 1 h 1213"/>
                <a:gd name="T8" fmla="*/ 0 w 838"/>
                <a:gd name="T9" fmla="*/ 1 h 1213"/>
                <a:gd name="T10" fmla="*/ 0 w 838"/>
                <a:gd name="T11" fmla="*/ 1 h 1213"/>
                <a:gd name="T12" fmla="*/ 0 w 838"/>
                <a:gd name="T13" fmla="*/ 1 h 1213"/>
                <a:gd name="T14" fmla="*/ 0 w 838"/>
                <a:gd name="T15" fmla="*/ 0 h 1213"/>
                <a:gd name="T16" fmla="*/ 0 w 838"/>
                <a:gd name="T17" fmla="*/ 1 h 1213"/>
                <a:gd name="T18" fmla="*/ 0 w 838"/>
                <a:gd name="T19" fmla="*/ 1 h 1213"/>
                <a:gd name="T20" fmla="*/ 0 w 838"/>
                <a:gd name="T21" fmla="*/ 1 h 1213"/>
                <a:gd name="T22" fmla="*/ 0 w 838"/>
                <a:gd name="T23" fmla="*/ 1 h 1213"/>
                <a:gd name="T24" fmla="*/ 0 w 838"/>
                <a:gd name="T25" fmla="*/ 0 h 1213"/>
                <a:gd name="T26" fmla="*/ 1 w 838"/>
                <a:gd name="T27" fmla="*/ 0 h 1213"/>
                <a:gd name="T28" fmla="*/ 1 w 838"/>
                <a:gd name="T29" fmla="*/ 0 h 1213"/>
                <a:gd name="T30" fmla="*/ 1 w 838"/>
                <a:gd name="T31" fmla="*/ 0 h 121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38"/>
                <a:gd name="T49" fmla="*/ 0 h 1213"/>
                <a:gd name="T50" fmla="*/ 838 w 838"/>
                <a:gd name="T51" fmla="*/ 1213 h 121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38" h="1213">
                  <a:moveTo>
                    <a:pt x="737" y="91"/>
                  </a:moveTo>
                  <a:lnTo>
                    <a:pt x="701" y="219"/>
                  </a:lnTo>
                  <a:lnTo>
                    <a:pt x="569" y="457"/>
                  </a:lnTo>
                  <a:lnTo>
                    <a:pt x="418" y="697"/>
                  </a:lnTo>
                  <a:lnTo>
                    <a:pt x="235" y="870"/>
                  </a:lnTo>
                  <a:lnTo>
                    <a:pt x="154" y="908"/>
                  </a:lnTo>
                  <a:lnTo>
                    <a:pt x="222" y="736"/>
                  </a:lnTo>
                  <a:lnTo>
                    <a:pt x="369" y="503"/>
                  </a:lnTo>
                  <a:lnTo>
                    <a:pt x="187" y="736"/>
                  </a:lnTo>
                  <a:lnTo>
                    <a:pt x="70" y="969"/>
                  </a:lnTo>
                  <a:lnTo>
                    <a:pt x="0" y="1213"/>
                  </a:lnTo>
                  <a:lnTo>
                    <a:pt x="333" y="870"/>
                  </a:lnTo>
                  <a:lnTo>
                    <a:pt x="615" y="503"/>
                  </a:lnTo>
                  <a:lnTo>
                    <a:pt x="766" y="240"/>
                  </a:lnTo>
                  <a:lnTo>
                    <a:pt x="838" y="0"/>
                  </a:lnTo>
                  <a:lnTo>
                    <a:pt x="737" y="91"/>
                  </a:lnTo>
                  <a:close/>
                </a:path>
              </a:pathLst>
            </a:custGeom>
            <a:solidFill>
              <a:srgbClr val="000000"/>
            </a:solidFill>
            <a:ln w="9525">
              <a:noFill/>
              <a:round/>
              <a:headEnd/>
              <a:tailEnd/>
            </a:ln>
          </p:spPr>
          <p:txBody>
            <a:bodyPr/>
            <a:lstStyle/>
            <a:p>
              <a:endParaRPr lang="en-GB"/>
            </a:p>
          </p:txBody>
        </p:sp>
        <p:sp>
          <p:nvSpPr>
            <p:cNvPr id="42028" name="Freeform 1068"/>
            <p:cNvSpPr>
              <a:spLocks/>
            </p:cNvSpPr>
            <p:nvPr/>
          </p:nvSpPr>
          <p:spPr bwMode="auto">
            <a:xfrm>
              <a:off x="1790" y="2021"/>
              <a:ext cx="374" cy="443"/>
            </a:xfrm>
            <a:custGeom>
              <a:avLst/>
              <a:gdLst>
                <a:gd name="T0" fmla="*/ 0 w 1492"/>
                <a:gd name="T1" fmla="*/ 0 h 1775"/>
                <a:gd name="T2" fmla="*/ 0 w 1492"/>
                <a:gd name="T3" fmla="*/ 0 h 1775"/>
                <a:gd name="T4" fmla="*/ 1 w 1492"/>
                <a:gd name="T5" fmla="*/ 0 h 1775"/>
                <a:gd name="T6" fmla="*/ 1 w 1492"/>
                <a:gd name="T7" fmla="*/ 0 h 1775"/>
                <a:gd name="T8" fmla="*/ 1 w 1492"/>
                <a:gd name="T9" fmla="*/ 0 h 1775"/>
                <a:gd name="T10" fmla="*/ 2 w 1492"/>
                <a:gd name="T11" fmla="*/ 1 h 1775"/>
                <a:gd name="T12" fmla="*/ 2 w 1492"/>
                <a:gd name="T13" fmla="*/ 1 h 1775"/>
                <a:gd name="T14" fmla="*/ 1 w 1492"/>
                <a:gd name="T15" fmla="*/ 2 h 1775"/>
                <a:gd name="T16" fmla="*/ 2 w 1492"/>
                <a:gd name="T17" fmla="*/ 1 h 1775"/>
                <a:gd name="T18" fmla="*/ 2 w 1492"/>
                <a:gd name="T19" fmla="*/ 1 h 1775"/>
                <a:gd name="T20" fmla="*/ 2 w 1492"/>
                <a:gd name="T21" fmla="*/ 1 h 1775"/>
                <a:gd name="T22" fmla="*/ 1 w 1492"/>
                <a:gd name="T23" fmla="*/ 0 h 1775"/>
                <a:gd name="T24" fmla="*/ 1 w 1492"/>
                <a:gd name="T25" fmla="*/ 0 h 1775"/>
                <a:gd name="T26" fmla="*/ 1 w 1492"/>
                <a:gd name="T27" fmla="*/ 0 h 1775"/>
                <a:gd name="T28" fmla="*/ 1 w 1492"/>
                <a:gd name="T29" fmla="*/ 0 h 1775"/>
                <a:gd name="T30" fmla="*/ 0 w 1492"/>
                <a:gd name="T31" fmla="*/ 0 h 1775"/>
                <a:gd name="T32" fmla="*/ 0 w 1492"/>
                <a:gd name="T33" fmla="*/ 0 h 177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92"/>
                <a:gd name="T52" fmla="*/ 0 h 1775"/>
                <a:gd name="T53" fmla="*/ 1492 w 1492"/>
                <a:gd name="T54" fmla="*/ 1775 h 177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92" h="1775">
                  <a:moveTo>
                    <a:pt x="0" y="0"/>
                  </a:moveTo>
                  <a:lnTo>
                    <a:pt x="316" y="176"/>
                  </a:lnTo>
                  <a:lnTo>
                    <a:pt x="713" y="239"/>
                  </a:lnTo>
                  <a:lnTo>
                    <a:pt x="1029" y="478"/>
                  </a:lnTo>
                  <a:lnTo>
                    <a:pt x="1226" y="520"/>
                  </a:lnTo>
                  <a:lnTo>
                    <a:pt x="1492" y="759"/>
                  </a:lnTo>
                  <a:lnTo>
                    <a:pt x="1478" y="1075"/>
                  </a:lnTo>
                  <a:lnTo>
                    <a:pt x="1259" y="1775"/>
                  </a:lnTo>
                  <a:lnTo>
                    <a:pt x="1393" y="1273"/>
                  </a:lnTo>
                  <a:lnTo>
                    <a:pt x="1393" y="993"/>
                  </a:lnTo>
                  <a:lnTo>
                    <a:pt x="1460" y="781"/>
                  </a:lnTo>
                  <a:lnTo>
                    <a:pt x="1245" y="583"/>
                  </a:lnTo>
                  <a:lnTo>
                    <a:pt x="1041" y="520"/>
                  </a:lnTo>
                  <a:lnTo>
                    <a:pt x="746" y="367"/>
                  </a:lnTo>
                  <a:lnTo>
                    <a:pt x="584" y="283"/>
                  </a:lnTo>
                  <a:lnTo>
                    <a:pt x="265" y="176"/>
                  </a:lnTo>
                  <a:lnTo>
                    <a:pt x="0" y="0"/>
                  </a:lnTo>
                  <a:close/>
                </a:path>
              </a:pathLst>
            </a:custGeom>
            <a:solidFill>
              <a:srgbClr val="000000"/>
            </a:solidFill>
            <a:ln w="9525">
              <a:noFill/>
              <a:round/>
              <a:headEnd/>
              <a:tailEnd/>
            </a:ln>
          </p:spPr>
          <p:txBody>
            <a:bodyPr/>
            <a:lstStyle/>
            <a:p>
              <a:endParaRPr lang="en-GB"/>
            </a:p>
          </p:txBody>
        </p:sp>
        <p:sp>
          <p:nvSpPr>
            <p:cNvPr id="42029" name="Freeform 1069"/>
            <p:cNvSpPr>
              <a:spLocks/>
            </p:cNvSpPr>
            <p:nvPr/>
          </p:nvSpPr>
          <p:spPr bwMode="auto">
            <a:xfrm>
              <a:off x="1489" y="3108"/>
              <a:ext cx="201" cy="91"/>
            </a:xfrm>
            <a:custGeom>
              <a:avLst/>
              <a:gdLst>
                <a:gd name="T0" fmla="*/ 0 w 806"/>
                <a:gd name="T1" fmla="*/ 0 h 367"/>
                <a:gd name="T2" fmla="*/ 0 w 806"/>
                <a:gd name="T3" fmla="*/ 0 h 367"/>
                <a:gd name="T4" fmla="*/ 0 w 806"/>
                <a:gd name="T5" fmla="*/ 0 h 367"/>
                <a:gd name="T6" fmla="*/ 0 w 806"/>
                <a:gd name="T7" fmla="*/ 0 h 367"/>
                <a:gd name="T8" fmla="*/ 0 w 806"/>
                <a:gd name="T9" fmla="*/ 0 h 367"/>
                <a:gd name="T10" fmla="*/ 0 w 806"/>
                <a:gd name="T11" fmla="*/ 0 h 367"/>
                <a:gd name="T12" fmla="*/ 0 w 806"/>
                <a:gd name="T13" fmla="*/ 0 h 367"/>
                <a:gd name="T14" fmla="*/ 1 w 806"/>
                <a:gd name="T15" fmla="*/ 0 h 367"/>
                <a:gd name="T16" fmla="*/ 0 w 806"/>
                <a:gd name="T17" fmla="*/ 0 h 3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06"/>
                <a:gd name="T28" fmla="*/ 0 h 367"/>
                <a:gd name="T29" fmla="*/ 806 w 806"/>
                <a:gd name="T30" fmla="*/ 367 h 36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06" h="367">
                  <a:moveTo>
                    <a:pt x="377" y="367"/>
                  </a:moveTo>
                  <a:lnTo>
                    <a:pt x="279" y="256"/>
                  </a:lnTo>
                  <a:lnTo>
                    <a:pt x="147" y="154"/>
                  </a:lnTo>
                  <a:lnTo>
                    <a:pt x="0" y="0"/>
                  </a:lnTo>
                  <a:lnTo>
                    <a:pt x="179" y="22"/>
                  </a:lnTo>
                  <a:lnTo>
                    <a:pt x="397" y="112"/>
                  </a:lnTo>
                  <a:lnTo>
                    <a:pt x="597" y="216"/>
                  </a:lnTo>
                  <a:lnTo>
                    <a:pt x="806" y="367"/>
                  </a:lnTo>
                  <a:lnTo>
                    <a:pt x="377" y="367"/>
                  </a:lnTo>
                  <a:close/>
                </a:path>
              </a:pathLst>
            </a:custGeom>
            <a:solidFill>
              <a:srgbClr val="000000"/>
            </a:solidFill>
            <a:ln w="9525">
              <a:noFill/>
              <a:round/>
              <a:headEnd/>
              <a:tailEnd/>
            </a:ln>
          </p:spPr>
          <p:txBody>
            <a:bodyPr/>
            <a:lstStyle/>
            <a:p>
              <a:endParaRPr lang="en-GB"/>
            </a:p>
          </p:txBody>
        </p:sp>
        <p:sp>
          <p:nvSpPr>
            <p:cNvPr id="42030" name="Freeform 1070"/>
            <p:cNvSpPr>
              <a:spLocks/>
            </p:cNvSpPr>
            <p:nvPr/>
          </p:nvSpPr>
          <p:spPr bwMode="auto">
            <a:xfrm>
              <a:off x="1700" y="2642"/>
              <a:ext cx="237" cy="82"/>
            </a:xfrm>
            <a:custGeom>
              <a:avLst/>
              <a:gdLst>
                <a:gd name="T0" fmla="*/ 0 w 947"/>
                <a:gd name="T1" fmla="*/ 0 h 326"/>
                <a:gd name="T2" fmla="*/ 0 w 947"/>
                <a:gd name="T3" fmla="*/ 0 h 326"/>
                <a:gd name="T4" fmla="*/ 0 w 947"/>
                <a:gd name="T5" fmla="*/ 0 h 326"/>
                <a:gd name="T6" fmla="*/ 0 w 947"/>
                <a:gd name="T7" fmla="*/ 0 h 326"/>
                <a:gd name="T8" fmla="*/ 0 w 947"/>
                <a:gd name="T9" fmla="*/ 0 h 326"/>
                <a:gd name="T10" fmla="*/ 1 w 947"/>
                <a:gd name="T11" fmla="*/ 0 h 326"/>
                <a:gd name="T12" fmla="*/ 1 w 947"/>
                <a:gd name="T13" fmla="*/ 0 h 326"/>
                <a:gd name="T14" fmla="*/ 1 w 947"/>
                <a:gd name="T15" fmla="*/ 0 h 326"/>
                <a:gd name="T16" fmla="*/ 1 w 947"/>
                <a:gd name="T17" fmla="*/ 0 h 3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47"/>
                <a:gd name="T28" fmla="*/ 0 h 326"/>
                <a:gd name="T29" fmla="*/ 947 w 947"/>
                <a:gd name="T30" fmla="*/ 326 h 32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47" h="326">
                  <a:moveTo>
                    <a:pt x="0" y="0"/>
                  </a:moveTo>
                  <a:lnTo>
                    <a:pt x="87" y="22"/>
                  </a:lnTo>
                  <a:lnTo>
                    <a:pt x="133" y="62"/>
                  </a:lnTo>
                  <a:lnTo>
                    <a:pt x="235" y="216"/>
                  </a:lnTo>
                  <a:lnTo>
                    <a:pt x="335" y="305"/>
                  </a:lnTo>
                  <a:lnTo>
                    <a:pt x="500" y="326"/>
                  </a:lnTo>
                  <a:lnTo>
                    <a:pt x="648" y="305"/>
                  </a:lnTo>
                  <a:lnTo>
                    <a:pt x="799" y="239"/>
                  </a:lnTo>
                  <a:lnTo>
                    <a:pt x="947" y="84"/>
                  </a:lnTo>
                </a:path>
              </a:pathLst>
            </a:custGeom>
            <a:noFill/>
            <a:ln w="0">
              <a:solidFill>
                <a:srgbClr val="000000"/>
              </a:solidFill>
              <a:round/>
              <a:headEnd/>
              <a:tailEnd/>
            </a:ln>
          </p:spPr>
          <p:txBody>
            <a:bodyPr/>
            <a:lstStyle/>
            <a:p>
              <a:endParaRPr lang="en-GB"/>
            </a:p>
          </p:txBody>
        </p:sp>
        <p:sp>
          <p:nvSpPr>
            <p:cNvPr id="42031" name="Freeform 1071"/>
            <p:cNvSpPr>
              <a:spLocks/>
            </p:cNvSpPr>
            <p:nvPr/>
          </p:nvSpPr>
          <p:spPr bwMode="auto">
            <a:xfrm>
              <a:off x="1770" y="2622"/>
              <a:ext cx="37" cy="145"/>
            </a:xfrm>
            <a:custGeom>
              <a:avLst/>
              <a:gdLst>
                <a:gd name="T0" fmla="*/ 0 w 148"/>
                <a:gd name="T1" fmla="*/ 0 h 582"/>
                <a:gd name="T2" fmla="*/ 0 w 148"/>
                <a:gd name="T3" fmla="*/ 0 h 582"/>
                <a:gd name="T4" fmla="*/ 0 w 148"/>
                <a:gd name="T5" fmla="*/ 0 h 582"/>
                <a:gd name="T6" fmla="*/ 0 w 148"/>
                <a:gd name="T7" fmla="*/ 0 h 582"/>
                <a:gd name="T8" fmla="*/ 0 w 148"/>
                <a:gd name="T9" fmla="*/ 0 h 582"/>
                <a:gd name="T10" fmla="*/ 0 w 148"/>
                <a:gd name="T11" fmla="*/ 0 h 582"/>
                <a:gd name="T12" fmla="*/ 0 60000 65536"/>
                <a:gd name="T13" fmla="*/ 0 60000 65536"/>
                <a:gd name="T14" fmla="*/ 0 60000 65536"/>
                <a:gd name="T15" fmla="*/ 0 60000 65536"/>
                <a:gd name="T16" fmla="*/ 0 60000 65536"/>
                <a:gd name="T17" fmla="*/ 0 60000 65536"/>
                <a:gd name="T18" fmla="*/ 0 w 148"/>
                <a:gd name="T19" fmla="*/ 0 h 582"/>
                <a:gd name="T20" fmla="*/ 148 w 148"/>
                <a:gd name="T21" fmla="*/ 582 h 582"/>
              </a:gdLst>
              <a:ahLst/>
              <a:cxnLst>
                <a:cxn ang="T12">
                  <a:pos x="T0" y="T1"/>
                </a:cxn>
                <a:cxn ang="T13">
                  <a:pos x="T2" y="T3"/>
                </a:cxn>
                <a:cxn ang="T14">
                  <a:pos x="T4" y="T5"/>
                </a:cxn>
                <a:cxn ang="T15">
                  <a:pos x="T6" y="T7"/>
                </a:cxn>
                <a:cxn ang="T16">
                  <a:pos x="T8" y="T9"/>
                </a:cxn>
                <a:cxn ang="T17">
                  <a:pos x="T10" y="T11"/>
                </a:cxn>
              </a:cxnLst>
              <a:rect l="T18" t="T19" r="T20" b="T21"/>
              <a:pathLst>
                <a:path w="148" h="582">
                  <a:moveTo>
                    <a:pt x="131" y="409"/>
                  </a:moveTo>
                  <a:lnTo>
                    <a:pt x="148" y="0"/>
                  </a:lnTo>
                  <a:lnTo>
                    <a:pt x="98" y="0"/>
                  </a:lnTo>
                  <a:lnTo>
                    <a:pt x="0" y="582"/>
                  </a:lnTo>
                  <a:lnTo>
                    <a:pt x="65" y="388"/>
                  </a:lnTo>
                  <a:lnTo>
                    <a:pt x="131" y="409"/>
                  </a:lnTo>
                  <a:close/>
                </a:path>
              </a:pathLst>
            </a:custGeom>
            <a:solidFill>
              <a:srgbClr val="000000"/>
            </a:solidFill>
            <a:ln w="9525">
              <a:noFill/>
              <a:round/>
              <a:headEnd/>
              <a:tailEnd/>
            </a:ln>
          </p:spPr>
          <p:txBody>
            <a:bodyPr/>
            <a:lstStyle/>
            <a:p>
              <a:endParaRPr lang="en-GB"/>
            </a:p>
          </p:txBody>
        </p:sp>
        <p:sp>
          <p:nvSpPr>
            <p:cNvPr id="42032" name="Freeform 1072"/>
            <p:cNvSpPr>
              <a:spLocks/>
            </p:cNvSpPr>
            <p:nvPr/>
          </p:nvSpPr>
          <p:spPr bwMode="auto">
            <a:xfrm>
              <a:off x="1961" y="2281"/>
              <a:ext cx="170" cy="562"/>
            </a:xfrm>
            <a:custGeom>
              <a:avLst/>
              <a:gdLst>
                <a:gd name="T0" fmla="*/ 1 w 677"/>
                <a:gd name="T1" fmla="*/ 0 h 2248"/>
                <a:gd name="T2" fmla="*/ 1 w 677"/>
                <a:gd name="T3" fmla="*/ 1 h 2248"/>
                <a:gd name="T4" fmla="*/ 1 w 677"/>
                <a:gd name="T5" fmla="*/ 1 h 2248"/>
                <a:gd name="T6" fmla="*/ 0 w 677"/>
                <a:gd name="T7" fmla="*/ 1 h 2248"/>
                <a:gd name="T8" fmla="*/ 0 w 677"/>
                <a:gd name="T9" fmla="*/ 1 h 2248"/>
                <a:gd name="T10" fmla="*/ 0 w 677"/>
                <a:gd name="T11" fmla="*/ 1 h 2248"/>
                <a:gd name="T12" fmla="*/ 0 w 677"/>
                <a:gd name="T13" fmla="*/ 1 h 2248"/>
                <a:gd name="T14" fmla="*/ 0 w 677"/>
                <a:gd name="T15" fmla="*/ 1 h 2248"/>
                <a:gd name="T16" fmla="*/ 0 w 677"/>
                <a:gd name="T17" fmla="*/ 1 h 2248"/>
                <a:gd name="T18" fmla="*/ 0 w 677"/>
                <a:gd name="T19" fmla="*/ 1 h 2248"/>
                <a:gd name="T20" fmla="*/ 0 w 677"/>
                <a:gd name="T21" fmla="*/ 2 h 2248"/>
                <a:gd name="T22" fmla="*/ 0 w 677"/>
                <a:gd name="T23" fmla="*/ 2 h 2248"/>
                <a:gd name="T24" fmla="*/ 0 w 677"/>
                <a:gd name="T25" fmla="*/ 2 h 2248"/>
                <a:gd name="T26" fmla="*/ 0 w 677"/>
                <a:gd name="T27" fmla="*/ 2 h 2248"/>
                <a:gd name="T28" fmla="*/ 0 w 677"/>
                <a:gd name="T29" fmla="*/ 2 h 2248"/>
                <a:gd name="T30" fmla="*/ 1 w 677"/>
                <a:gd name="T31" fmla="*/ 2 h 2248"/>
                <a:gd name="T32" fmla="*/ 1 w 677"/>
                <a:gd name="T33" fmla="*/ 2 h 2248"/>
                <a:gd name="T34" fmla="*/ 1 w 677"/>
                <a:gd name="T35" fmla="*/ 2 h 2248"/>
                <a:gd name="T36" fmla="*/ 0 w 677"/>
                <a:gd name="T37" fmla="*/ 2 h 2248"/>
                <a:gd name="T38" fmla="*/ 0 w 677"/>
                <a:gd name="T39" fmla="*/ 2 h 2248"/>
                <a:gd name="T40" fmla="*/ 1 w 677"/>
                <a:gd name="T41" fmla="*/ 2 h 2248"/>
                <a:gd name="T42" fmla="*/ 0 w 677"/>
                <a:gd name="T43" fmla="*/ 2 h 2248"/>
                <a:gd name="T44" fmla="*/ 0 w 677"/>
                <a:gd name="T45" fmla="*/ 1 h 2248"/>
                <a:gd name="T46" fmla="*/ 1 w 677"/>
                <a:gd name="T47" fmla="*/ 1 h 2248"/>
                <a:gd name="T48" fmla="*/ 1 w 677"/>
                <a:gd name="T49" fmla="*/ 1 h 2248"/>
                <a:gd name="T50" fmla="*/ 1 w 677"/>
                <a:gd name="T51" fmla="*/ 1 h 2248"/>
                <a:gd name="T52" fmla="*/ 0 w 677"/>
                <a:gd name="T53" fmla="*/ 1 h 2248"/>
                <a:gd name="T54" fmla="*/ 0 w 677"/>
                <a:gd name="T55" fmla="*/ 1 h 2248"/>
                <a:gd name="T56" fmla="*/ 0 w 677"/>
                <a:gd name="T57" fmla="*/ 1 h 2248"/>
                <a:gd name="T58" fmla="*/ 0 w 677"/>
                <a:gd name="T59" fmla="*/ 1 h 2248"/>
                <a:gd name="T60" fmla="*/ 1 w 677"/>
                <a:gd name="T61" fmla="*/ 1 h 2248"/>
                <a:gd name="T62" fmla="*/ 1 w 677"/>
                <a:gd name="T63" fmla="*/ 1 h 2248"/>
                <a:gd name="T64" fmla="*/ 1 w 677"/>
                <a:gd name="T65" fmla="*/ 0 h 2248"/>
                <a:gd name="T66" fmla="*/ 1 w 677"/>
                <a:gd name="T67" fmla="*/ 0 h 224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77"/>
                <a:gd name="T103" fmla="*/ 0 h 2248"/>
                <a:gd name="T104" fmla="*/ 677 w 677"/>
                <a:gd name="T105" fmla="*/ 2248 h 224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77" h="2248">
                  <a:moveTo>
                    <a:pt x="561" y="0"/>
                  </a:moveTo>
                  <a:lnTo>
                    <a:pt x="492" y="472"/>
                  </a:lnTo>
                  <a:lnTo>
                    <a:pt x="381" y="800"/>
                  </a:lnTo>
                  <a:lnTo>
                    <a:pt x="248" y="1038"/>
                  </a:lnTo>
                  <a:lnTo>
                    <a:pt x="131" y="1232"/>
                  </a:lnTo>
                  <a:lnTo>
                    <a:pt x="196" y="820"/>
                  </a:lnTo>
                  <a:lnTo>
                    <a:pt x="265" y="516"/>
                  </a:lnTo>
                  <a:lnTo>
                    <a:pt x="131" y="870"/>
                  </a:lnTo>
                  <a:lnTo>
                    <a:pt x="62" y="1232"/>
                  </a:lnTo>
                  <a:lnTo>
                    <a:pt x="52" y="1598"/>
                  </a:lnTo>
                  <a:lnTo>
                    <a:pt x="13" y="1922"/>
                  </a:lnTo>
                  <a:lnTo>
                    <a:pt x="0" y="2204"/>
                  </a:lnTo>
                  <a:lnTo>
                    <a:pt x="164" y="1751"/>
                  </a:lnTo>
                  <a:lnTo>
                    <a:pt x="233" y="1902"/>
                  </a:lnTo>
                  <a:lnTo>
                    <a:pt x="233" y="2094"/>
                  </a:lnTo>
                  <a:lnTo>
                    <a:pt x="381" y="2248"/>
                  </a:lnTo>
                  <a:lnTo>
                    <a:pt x="511" y="2142"/>
                  </a:lnTo>
                  <a:lnTo>
                    <a:pt x="357" y="2142"/>
                  </a:lnTo>
                  <a:lnTo>
                    <a:pt x="294" y="1989"/>
                  </a:lnTo>
                  <a:lnTo>
                    <a:pt x="294" y="1902"/>
                  </a:lnTo>
                  <a:lnTo>
                    <a:pt x="440" y="1880"/>
                  </a:lnTo>
                  <a:lnTo>
                    <a:pt x="294" y="1751"/>
                  </a:lnTo>
                  <a:lnTo>
                    <a:pt x="315" y="1640"/>
                  </a:lnTo>
                  <a:lnTo>
                    <a:pt x="542" y="1598"/>
                  </a:lnTo>
                  <a:lnTo>
                    <a:pt x="677" y="1508"/>
                  </a:lnTo>
                  <a:lnTo>
                    <a:pt x="429" y="1577"/>
                  </a:lnTo>
                  <a:lnTo>
                    <a:pt x="265" y="1555"/>
                  </a:lnTo>
                  <a:lnTo>
                    <a:pt x="183" y="1446"/>
                  </a:lnTo>
                  <a:lnTo>
                    <a:pt x="196" y="1295"/>
                  </a:lnTo>
                  <a:lnTo>
                    <a:pt x="281" y="1057"/>
                  </a:lnTo>
                  <a:lnTo>
                    <a:pt x="460" y="820"/>
                  </a:lnTo>
                  <a:lnTo>
                    <a:pt x="531" y="601"/>
                  </a:lnTo>
                  <a:lnTo>
                    <a:pt x="575" y="261"/>
                  </a:lnTo>
                  <a:lnTo>
                    <a:pt x="561" y="0"/>
                  </a:lnTo>
                  <a:close/>
                </a:path>
              </a:pathLst>
            </a:custGeom>
            <a:solidFill>
              <a:srgbClr val="000000"/>
            </a:solidFill>
            <a:ln w="9525">
              <a:noFill/>
              <a:round/>
              <a:headEnd/>
              <a:tailEnd/>
            </a:ln>
          </p:spPr>
          <p:txBody>
            <a:bodyPr/>
            <a:lstStyle/>
            <a:p>
              <a:endParaRPr lang="en-GB"/>
            </a:p>
          </p:txBody>
        </p:sp>
        <p:sp>
          <p:nvSpPr>
            <p:cNvPr id="42033" name="Freeform 1073"/>
            <p:cNvSpPr>
              <a:spLocks/>
            </p:cNvSpPr>
            <p:nvPr/>
          </p:nvSpPr>
          <p:spPr bwMode="auto">
            <a:xfrm>
              <a:off x="2139" y="2238"/>
              <a:ext cx="167" cy="470"/>
            </a:xfrm>
            <a:custGeom>
              <a:avLst/>
              <a:gdLst>
                <a:gd name="T0" fmla="*/ 0 w 667"/>
                <a:gd name="T1" fmla="*/ 0 h 1880"/>
                <a:gd name="T2" fmla="*/ 0 w 667"/>
                <a:gd name="T3" fmla="*/ 0 h 1880"/>
                <a:gd name="T4" fmla="*/ 1 w 667"/>
                <a:gd name="T5" fmla="*/ 1 h 1880"/>
                <a:gd name="T6" fmla="*/ 1 w 667"/>
                <a:gd name="T7" fmla="*/ 1 h 1880"/>
                <a:gd name="T8" fmla="*/ 1 w 667"/>
                <a:gd name="T9" fmla="*/ 1 h 1880"/>
                <a:gd name="T10" fmla="*/ 1 w 667"/>
                <a:gd name="T11" fmla="*/ 1 h 1880"/>
                <a:gd name="T12" fmla="*/ 1 w 667"/>
                <a:gd name="T13" fmla="*/ 1 h 1880"/>
                <a:gd name="T14" fmla="*/ 1 w 667"/>
                <a:gd name="T15" fmla="*/ 1 h 1880"/>
                <a:gd name="T16" fmla="*/ 1 w 667"/>
                <a:gd name="T17" fmla="*/ 1 h 1880"/>
                <a:gd name="T18" fmla="*/ 1 w 667"/>
                <a:gd name="T19" fmla="*/ 1 h 1880"/>
                <a:gd name="T20" fmla="*/ 0 w 667"/>
                <a:gd name="T21" fmla="*/ 2 h 1880"/>
                <a:gd name="T22" fmla="*/ 0 w 667"/>
                <a:gd name="T23" fmla="*/ 2 h 1880"/>
                <a:gd name="T24" fmla="*/ 0 w 667"/>
                <a:gd name="T25" fmla="*/ 2 h 1880"/>
                <a:gd name="T26" fmla="*/ 0 w 667"/>
                <a:gd name="T27" fmla="*/ 2 h 1880"/>
                <a:gd name="T28" fmla="*/ 1 w 667"/>
                <a:gd name="T29" fmla="*/ 1 h 1880"/>
                <a:gd name="T30" fmla="*/ 1 w 667"/>
                <a:gd name="T31" fmla="*/ 1 h 1880"/>
                <a:gd name="T32" fmla="*/ 1 w 667"/>
                <a:gd name="T33" fmla="*/ 1 h 1880"/>
                <a:gd name="T34" fmla="*/ 1 w 667"/>
                <a:gd name="T35" fmla="*/ 1 h 1880"/>
                <a:gd name="T36" fmla="*/ 1 w 667"/>
                <a:gd name="T37" fmla="*/ 1 h 1880"/>
                <a:gd name="T38" fmla="*/ 0 w 667"/>
                <a:gd name="T39" fmla="*/ 0 h 1880"/>
                <a:gd name="T40" fmla="*/ 0 w 667"/>
                <a:gd name="T41" fmla="*/ 0 h 1880"/>
                <a:gd name="T42" fmla="*/ 0 w 667"/>
                <a:gd name="T43" fmla="*/ 0 h 188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67"/>
                <a:gd name="T67" fmla="*/ 0 h 1880"/>
                <a:gd name="T68" fmla="*/ 667 w 667"/>
                <a:gd name="T69" fmla="*/ 1880 h 188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67" h="1880">
                  <a:moveTo>
                    <a:pt x="148" y="0"/>
                  </a:moveTo>
                  <a:lnTo>
                    <a:pt x="247" y="207"/>
                  </a:lnTo>
                  <a:lnTo>
                    <a:pt x="480" y="451"/>
                  </a:lnTo>
                  <a:lnTo>
                    <a:pt x="580" y="729"/>
                  </a:lnTo>
                  <a:lnTo>
                    <a:pt x="580" y="992"/>
                  </a:lnTo>
                  <a:lnTo>
                    <a:pt x="667" y="1145"/>
                  </a:lnTo>
                  <a:lnTo>
                    <a:pt x="647" y="1338"/>
                  </a:lnTo>
                  <a:lnTo>
                    <a:pt x="580" y="1190"/>
                  </a:lnTo>
                  <a:lnTo>
                    <a:pt x="517" y="1145"/>
                  </a:lnTo>
                  <a:lnTo>
                    <a:pt x="382" y="1319"/>
                  </a:lnTo>
                  <a:lnTo>
                    <a:pt x="264" y="1445"/>
                  </a:lnTo>
                  <a:lnTo>
                    <a:pt x="99" y="1702"/>
                  </a:lnTo>
                  <a:lnTo>
                    <a:pt x="0" y="1880"/>
                  </a:lnTo>
                  <a:lnTo>
                    <a:pt x="221" y="1445"/>
                  </a:lnTo>
                  <a:lnTo>
                    <a:pt x="382" y="1190"/>
                  </a:lnTo>
                  <a:lnTo>
                    <a:pt x="470" y="992"/>
                  </a:lnTo>
                  <a:lnTo>
                    <a:pt x="499" y="801"/>
                  </a:lnTo>
                  <a:lnTo>
                    <a:pt x="480" y="581"/>
                  </a:lnTo>
                  <a:lnTo>
                    <a:pt x="434" y="451"/>
                  </a:lnTo>
                  <a:lnTo>
                    <a:pt x="316" y="323"/>
                  </a:lnTo>
                  <a:lnTo>
                    <a:pt x="221" y="207"/>
                  </a:lnTo>
                  <a:lnTo>
                    <a:pt x="148" y="0"/>
                  </a:lnTo>
                  <a:close/>
                </a:path>
              </a:pathLst>
            </a:custGeom>
            <a:solidFill>
              <a:srgbClr val="000000"/>
            </a:solidFill>
            <a:ln w="9525">
              <a:noFill/>
              <a:round/>
              <a:headEnd/>
              <a:tailEnd/>
            </a:ln>
          </p:spPr>
          <p:txBody>
            <a:bodyPr/>
            <a:lstStyle/>
            <a:p>
              <a:endParaRPr lang="en-GB"/>
            </a:p>
          </p:txBody>
        </p:sp>
        <p:sp>
          <p:nvSpPr>
            <p:cNvPr id="42034" name="Freeform 1074"/>
            <p:cNvSpPr>
              <a:spLocks/>
            </p:cNvSpPr>
            <p:nvPr/>
          </p:nvSpPr>
          <p:spPr bwMode="auto">
            <a:xfrm>
              <a:off x="2036" y="2607"/>
              <a:ext cx="542" cy="731"/>
            </a:xfrm>
            <a:custGeom>
              <a:avLst/>
              <a:gdLst>
                <a:gd name="T0" fmla="*/ 2 w 2166"/>
                <a:gd name="T1" fmla="*/ 2 h 2923"/>
                <a:gd name="T2" fmla="*/ 2 w 2166"/>
                <a:gd name="T3" fmla="*/ 2 h 2923"/>
                <a:gd name="T4" fmla="*/ 2 w 2166"/>
                <a:gd name="T5" fmla="*/ 2 h 2923"/>
                <a:gd name="T6" fmla="*/ 2 w 2166"/>
                <a:gd name="T7" fmla="*/ 2 h 2923"/>
                <a:gd name="T8" fmla="*/ 2 w 2166"/>
                <a:gd name="T9" fmla="*/ 2 h 2923"/>
                <a:gd name="T10" fmla="*/ 2 w 2166"/>
                <a:gd name="T11" fmla="*/ 1 h 2923"/>
                <a:gd name="T12" fmla="*/ 2 w 2166"/>
                <a:gd name="T13" fmla="*/ 1 h 2923"/>
                <a:gd name="T14" fmla="*/ 2 w 2166"/>
                <a:gd name="T15" fmla="*/ 1 h 2923"/>
                <a:gd name="T16" fmla="*/ 2 w 2166"/>
                <a:gd name="T17" fmla="*/ 0 h 2923"/>
                <a:gd name="T18" fmla="*/ 2 w 2166"/>
                <a:gd name="T19" fmla="*/ 0 h 2923"/>
                <a:gd name="T20" fmla="*/ 2 w 2166"/>
                <a:gd name="T21" fmla="*/ 0 h 2923"/>
                <a:gd name="T22" fmla="*/ 1 w 2166"/>
                <a:gd name="T23" fmla="*/ 0 h 2923"/>
                <a:gd name="T24" fmla="*/ 1 w 2166"/>
                <a:gd name="T25" fmla="*/ 0 h 2923"/>
                <a:gd name="T26" fmla="*/ 1 w 2166"/>
                <a:gd name="T27" fmla="*/ 0 h 2923"/>
                <a:gd name="T28" fmla="*/ 1 w 2166"/>
                <a:gd name="T29" fmla="*/ 1 h 2923"/>
                <a:gd name="T30" fmla="*/ 0 w 2166"/>
                <a:gd name="T31" fmla="*/ 1 h 2923"/>
                <a:gd name="T32" fmla="*/ 0 w 2166"/>
                <a:gd name="T33" fmla="*/ 1 h 2923"/>
                <a:gd name="T34" fmla="*/ 0 w 2166"/>
                <a:gd name="T35" fmla="*/ 1 h 2923"/>
                <a:gd name="T36" fmla="*/ 0 w 2166"/>
                <a:gd name="T37" fmla="*/ 2 h 2923"/>
                <a:gd name="T38" fmla="*/ 0 w 2166"/>
                <a:gd name="T39" fmla="*/ 2 h 2923"/>
                <a:gd name="T40" fmla="*/ 0 w 2166"/>
                <a:gd name="T41" fmla="*/ 2 h 2923"/>
                <a:gd name="T42" fmla="*/ 0 w 2166"/>
                <a:gd name="T43" fmla="*/ 2 h 2923"/>
                <a:gd name="T44" fmla="*/ 0 w 2166"/>
                <a:gd name="T45" fmla="*/ 2 h 2923"/>
                <a:gd name="T46" fmla="*/ 0 w 2166"/>
                <a:gd name="T47" fmla="*/ 3 h 2923"/>
                <a:gd name="T48" fmla="*/ 0 w 2166"/>
                <a:gd name="T49" fmla="*/ 3 h 2923"/>
                <a:gd name="T50" fmla="*/ 0 w 2166"/>
                <a:gd name="T51" fmla="*/ 3 h 2923"/>
                <a:gd name="T52" fmla="*/ 0 w 2166"/>
                <a:gd name="T53" fmla="*/ 3 h 2923"/>
                <a:gd name="T54" fmla="*/ 0 w 2166"/>
                <a:gd name="T55" fmla="*/ 3 h 292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166"/>
                <a:gd name="T85" fmla="*/ 0 h 2923"/>
                <a:gd name="T86" fmla="*/ 2166 w 2166"/>
                <a:gd name="T87" fmla="*/ 2923 h 292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166" h="2923">
                  <a:moveTo>
                    <a:pt x="1893" y="2354"/>
                  </a:moveTo>
                  <a:lnTo>
                    <a:pt x="1999" y="2235"/>
                  </a:lnTo>
                  <a:lnTo>
                    <a:pt x="2081" y="2084"/>
                  </a:lnTo>
                  <a:lnTo>
                    <a:pt x="2144" y="1828"/>
                  </a:lnTo>
                  <a:lnTo>
                    <a:pt x="2166" y="1571"/>
                  </a:lnTo>
                  <a:lnTo>
                    <a:pt x="2166" y="1236"/>
                  </a:lnTo>
                  <a:lnTo>
                    <a:pt x="2101" y="866"/>
                  </a:lnTo>
                  <a:lnTo>
                    <a:pt x="1979" y="547"/>
                  </a:lnTo>
                  <a:lnTo>
                    <a:pt x="1810" y="265"/>
                  </a:lnTo>
                  <a:lnTo>
                    <a:pt x="1617" y="82"/>
                  </a:lnTo>
                  <a:lnTo>
                    <a:pt x="1458" y="12"/>
                  </a:lnTo>
                  <a:lnTo>
                    <a:pt x="1348" y="0"/>
                  </a:lnTo>
                  <a:lnTo>
                    <a:pt x="1186" y="32"/>
                  </a:lnTo>
                  <a:lnTo>
                    <a:pt x="680" y="308"/>
                  </a:lnTo>
                  <a:lnTo>
                    <a:pt x="406" y="572"/>
                  </a:lnTo>
                  <a:lnTo>
                    <a:pt x="110" y="925"/>
                  </a:lnTo>
                  <a:lnTo>
                    <a:pt x="29" y="1085"/>
                  </a:lnTo>
                  <a:lnTo>
                    <a:pt x="0" y="1236"/>
                  </a:lnTo>
                  <a:lnTo>
                    <a:pt x="16" y="1453"/>
                  </a:lnTo>
                  <a:lnTo>
                    <a:pt x="56" y="1655"/>
                  </a:lnTo>
                  <a:lnTo>
                    <a:pt x="130" y="1881"/>
                  </a:lnTo>
                  <a:lnTo>
                    <a:pt x="165" y="2046"/>
                  </a:lnTo>
                  <a:lnTo>
                    <a:pt x="193" y="2235"/>
                  </a:lnTo>
                  <a:lnTo>
                    <a:pt x="204" y="2401"/>
                  </a:lnTo>
                  <a:lnTo>
                    <a:pt x="193" y="2566"/>
                  </a:lnTo>
                  <a:lnTo>
                    <a:pt x="177" y="2713"/>
                  </a:lnTo>
                  <a:lnTo>
                    <a:pt x="130" y="2803"/>
                  </a:lnTo>
                  <a:lnTo>
                    <a:pt x="68" y="2923"/>
                  </a:lnTo>
                </a:path>
              </a:pathLst>
            </a:custGeom>
            <a:noFill/>
            <a:ln w="0">
              <a:solidFill>
                <a:srgbClr val="000000"/>
              </a:solidFill>
              <a:round/>
              <a:headEnd/>
              <a:tailEnd/>
            </a:ln>
          </p:spPr>
          <p:txBody>
            <a:bodyPr/>
            <a:lstStyle/>
            <a:p>
              <a:endParaRPr lang="en-GB"/>
            </a:p>
          </p:txBody>
        </p:sp>
        <p:sp>
          <p:nvSpPr>
            <p:cNvPr id="42035" name="Freeform 1075"/>
            <p:cNvSpPr>
              <a:spLocks/>
            </p:cNvSpPr>
            <p:nvPr/>
          </p:nvSpPr>
          <p:spPr bwMode="auto">
            <a:xfrm>
              <a:off x="2228" y="2673"/>
              <a:ext cx="208" cy="525"/>
            </a:xfrm>
            <a:custGeom>
              <a:avLst/>
              <a:gdLst>
                <a:gd name="T0" fmla="*/ 0 w 834"/>
                <a:gd name="T1" fmla="*/ 2 h 2100"/>
                <a:gd name="T2" fmla="*/ 0 w 834"/>
                <a:gd name="T3" fmla="*/ 2 h 2100"/>
                <a:gd name="T4" fmla="*/ 1 w 834"/>
                <a:gd name="T5" fmla="*/ 2 h 2100"/>
                <a:gd name="T6" fmla="*/ 1 w 834"/>
                <a:gd name="T7" fmla="*/ 1 h 2100"/>
                <a:gd name="T8" fmla="*/ 1 w 834"/>
                <a:gd name="T9" fmla="*/ 1 h 2100"/>
                <a:gd name="T10" fmla="*/ 1 w 834"/>
                <a:gd name="T11" fmla="*/ 1 h 2100"/>
                <a:gd name="T12" fmla="*/ 1 w 834"/>
                <a:gd name="T13" fmla="*/ 1 h 2100"/>
                <a:gd name="T14" fmla="*/ 0 w 834"/>
                <a:gd name="T15" fmla="*/ 0 h 2100"/>
                <a:gd name="T16" fmla="*/ 0 w 834"/>
                <a:gd name="T17" fmla="*/ 0 h 2100"/>
                <a:gd name="T18" fmla="*/ 0 w 834"/>
                <a:gd name="T19" fmla="*/ 0 h 2100"/>
                <a:gd name="T20" fmla="*/ 0 w 834"/>
                <a:gd name="T21" fmla="*/ 0 h 2100"/>
                <a:gd name="T22" fmla="*/ 0 w 834"/>
                <a:gd name="T23" fmla="*/ 0 h 2100"/>
                <a:gd name="T24" fmla="*/ 0 w 834"/>
                <a:gd name="T25" fmla="*/ 0 h 21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34"/>
                <a:gd name="T40" fmla="*/ 0 h 2100"/>
                <a:gd name="T41" fmla="*/ 834 w 834"/>
                <a:gd name="T42" fmla="*/ 2100 h 210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34" h="2100">
                  <a:moveTo>
                    <a:pt x="485" y="2100"/>
                  </a:moveTo>
                  <a:lnTo>
                    <a:pt x="641" y="1994"/>
                  </a:lnTo>
                  <a:lnTo>
                    <a:pt x="753" y="1819"/>
                  </a:lnTo>
                  <a:lnTo>
                    <a:pt x="807" y="1600"/>
                  </a:lnTo>
                  <a:lnTo>
                    <a:pt x="834" y="1310"/>
                  </a:lnTo>
                  <a:lnTo>
                    <a:pt x="815" y="1008"/>
                  </a:lnTo>
                  <a:lnTo>
                    <a:pt x="753" y="668"/>
                  </a:lnTo>
                  <a:lnTo>
                    <a:pt x="660" y="425"/>
                  </a:lnTo>
                  <a:lnTo>
                    <a:pt x="538" y="237"/>
                  </a:lnTo>
                  <a:lnTo>
                    <a:pt x="391" y="93"/>
                  </a:lnTo>
                  <a:lnTo>
                    <a:pt x="200" y="22"/>
                  </a:lnTo>
                  <a:lnTo>
                    <a:pt x="97" y="0"/>
                  </a:lnTo>
                  <a:lnTo>
                    <a:pt x="0" y="0"/>
                  </a:lnTo>
                </a:path>
              </a:pathLst>
            </a:custGeom>
            <a:noFill/>
            <a:ln w="0">
              <a:solidFill>
                <a:srgbClr val="000000"/>
              </a:solidFill>
              <a:round/>
              <a:headEnd/>
              <a:tailEnd/>
            </a:ln>
          </p:spPr>
          <p:txBody>
            <a:bodyPr/>
            <a:lstStyle/>
            <a:p>
              <a:endParaRPr lang="en-GB"/>
            </a:p>
          </p:txBody>
        </p:sp>
        <p:sp>
          <p:nvSpPr>
            <p:cNvPr id="42036" name="Freeform 1076"/>
            <p:cNvSpPr>
              <a:spLocks/>
            </p:cNvSpPr>
            <p:nvPr/>
          </p:nvSpPr>
          <p:spPr bwMode="auto">
            <a:xfrm>
              <a:off x="2193" y="2833"/>
              <a:ext cx="54" cy="487"/>
            </a:xfrm>
            <a:custGeom>
              <a:avLst/>
              <a:gdLst>
                <a:gd name="T0" fmla="*/ 0 w 217"/>
                <a:gd name="T1" fmla="*/ 0 h 1948"/>
                <a:gd name="T2" fmla="*/ 0 w 217"/>
                <a:gd name="T3" fmla="*/ 0 h 1948"/>
                <a:gd name="T4" fmla="*/ 0 w 217"/>
                <a:gd name="T5" fmla="*/ 0 h 1948"/>
                <a:gd name="T6" fmla="*/ 0 w 217"/>
                <a:gd name="T7" fmla="*/ 1 h 1948"/>
                <a:gd name="T8" fmla="*/ 0 w 217"/>
                <a:gd name="T9" fmla="*/ 1 h 1948"/>
                <a:gd name="T10" fmla="*/ 0 w 217"/>
                <a:gd name="T11" fmla="*/ 1 h 1948"/>
                <a:gd name="T12" fmla="*/ 0 w 217"/>
                <a:gd name="T13" fmla="*/ 1 h 1948"/>
                <a:gd name="T14" fmla="*/ 0 w 217"/>
                <a:gd name="T15" fmla="*/ 1 h 1948"/>
                <a:gd name="T16" fmla="*/ 0 w 217"/>
                <a:gd name="T17" fmla="*/ 2 h 1948"/>
                <a:gd name="T18" fmla="*/ 0 w 217"/>
                <a:gd name="T19" fmla="*/ 2 h 1948"/>
                <a:gd name="T20" fmla="*/ 0 w 217"/>
                <a:gd name="T21" fmla="*/ 2 h 1948"/>
                <a:gd name="T22" fmla="*/ 0 w 217"/>
                <a:gd name="T23" fmla="*/ 2 h 194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17"/>
                <a:gd name="T37" fmla="*/ 0 h 1948"/>
                <a:gd name="T38" fmla="*/ 217 w 217"/>
                <a:gd name="T39" fmla="*/ 1948 h 194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17" h="1948">
                  <a:moveTo>
                    <a:pt x="208" y="0"/>
                  </a:moveTo>
                  <a:lnTo>
                    <a:pt x="96" y="81"/>
                  </a:lnTo>
                  <a:lnTo>
                    <a:pt x="25" y="200"/>
                  </a:lnTo>
                  <a:lnTo>
                    <a:pt x="4" y="342"/>
                  </a:lnTo>
                  <a:lnTo>
                    <a:pt x="0" y="480"/>
                  </a:lnTo>
                  <a:lnTo>
                    <a:pt x="25" y="618"/>
                  </a:lnTo>
                  <a:lnTo>
                    <a:pt x="106" y="871"/>
                  </a:lnTo>
                  <a:lnTo>
                    <a:pt x="169" y="1120"/>
                  </a:lnTo>
                  <a:lnTo>
                    <a:pt x="201" y="1371"/>
                  </a:lnTo>
                  <a:lnTo>
                    <a:pt x="217" y="1602"/>
                  </a:lnTo>
                  <a:lnTo>
                    <a:pt x="189" y="1745"/>
                  </a:lnTo>
                  <a:lnTo>
                    <a:pt x="152" y="1948"/>
                  </a:lnTo>
                </a:path>
              </a:pathLst>
            </a:custGeom>
            <a:noFill/>
            <a:ln w="0">
              <a:solidFill>
                <a:srgbClr val="000000"/>
              </a:solidFill>
              <a:round/>
              <a:headEnd/>
              <a:tailEnd/>
            </a:ln>
          </p:spPr>
          <p:txBody>
            <a:bodyPr/>
            <a:lstStyle/>
            <a:p>
              <a:endParaRPr lang="en-GB"/>
            </a:p>
          </p:txBody>
        </p:sp>
        <p:sp>
          <p:nvSpPr>
            <p:cNvPr id="42037" name="Freeform 1077"/>
            <p:cNvSpPr>
              <a:spLocks/>
            </p:cNvSpPr>
            <p:nvPr/>
          </p:nvSpPr>
          <p:spPr bwMode="auto">
            <a:xfrm>
              <a:off x="2221" y="2532"/>
              <a:ext cx="305" cy="155"/>
            </a:xfrm>
            <a:custGeom>
              <a:avLst/>
              <a:gdLst>
                <a:gd name="T0" fmla="*/ 0 w 1219"/>
                <a:gd name="T1" fmla="*/ 1 h 620"/>
                <a:gd name="T2" fmla="*/ 0 w 1219"/>
                <a:gd name="T3" fmla="*/ 0 h 620"/>
                <a:gd name="T4" fmla="*/ 0 w 1219"/>
                <a:gd name="T5" fmla="*/ 0 h 620"/>
                <a:gd name="T6" fmla="*/ 0 w 1219"/>
                <a:gd name="T7" fmla="*/ 1 h 620"/>
                <a:gd name="T8" fmla="*/ 0 w 1219"/>
                <a:gd name="T9" fmla="*/ 0 h 620"/>
                <a:gd name="T10" fmla="*/ 1 w 1219"/>
                <a:gd name="T11" fmla="*/ 0 h 620"/>
                <a:gd name="T12" fmla="*/ 1 w 1219"/>
                <a:gd name="T13" fmla="*/ 0 h 620"/>
                <a:gd name="T14" fmla="*/ 1 w 1219"/>
                <a:gd name="T15" fmla="*/ 0 h 620"/>
                <a:gd name="T16" fmla="*/ 1 w 1219"/>
                <a:gd name="T17" fmla="*/ 0 h 620"/>
                <a:gd name="T18" fmla="*/ 1 w 1219"/>
                <a:gd name="T19" fmla="*/ 0 h 620"/>
                <a:gd name="T20" fmla="*/ 1 w 1219"/>
                <a:gd name="T21" fmla="*/ 0 h 620"/>
                <a:gd name="T22" fmla="*/ 1 w 1219"/>
                <a:gd name="T23" fmla="*/ 0 h 620"/>
                <a:gd name="T24" fmla="*/ 1 w 1219"/>
                <a:gd name="T25" fmla="*/ 1 h 620"/>
                <a:gd name="T26" fmla="*/ 1 w 1219"/>
                <a:gd name="T27" fmla="*/ 1 h 620"/>
                <a:gd name="T28" fmla="*/ 1 w 1219"/>
                <a:gd name="T29" fmla="*/ 1 h 620"/>
                <a:gd name="T30" fmla="*/ 1 w 1219"/>
                <a:gd name="T31" fmla="*/ 1 h 620"/>
                <a:gd name="T32" fmla="*/ 1 w 1219"/>
                <a:gd name="T33" fmla="*/ 0 h 620"/>
                <a:gd name="T34" fmla="*/ 1 w 1219"/>
                <a:gd name="T35" fmla="*/ 0 h 620"/>
                <a:gd name="T36" fmla="*/ 1 w 1219"/>
                <a:gd name="T37" fmla="*/ 0 h 620"/>
                <a:gd name="T38" fmla="*/ 1 w 1219"/>
                <a:gd name="T39" fmla="*/ 0 h 620"/>
                <a:gd name="T40" fmla="*/ 1 w 1219"/>
                <a:gd name="T41" fmla="*/ 0 h 620"/>
                <a:gd name="T42" fmla="*/ 1 w 1219"/>
                <a:gd name="T43" fmla="*/ 0 h 620"/>
                <a:gd name="T44" fmla="*/ 1 w 1219"/>
                <a:gd name="T45" fmla="*/ 0 h 620"/>
                <a:gd name="T46" fmla="*/ 1 w 1219"/>
                <a:gd name="T47" fmla="*/ 0 h 620"/>
                <a:gd name="T48" fmla="*/ 1 w 1219"/>
                <a:gd name="T49" fmla="*/ 0 h 620"/>
                <a:gd name="T50" fmla="*/ 0 w 1219"/>
                <a:gd name="T51" fmla="*/ 0 h 620"/>
                <a:gd name="T52" fmla="*/ 0 w 1219"/>
                <a:gd name="T53" fmla="*/ 0 h 620"/>
                <a:gd name="T54" fmla="*/ 0 w 1219"/>
                <a:gd name="T55" fmla="*/ 0 h 620"/>
                <a:gd name="T56" fmla="*/ 0 w 1219"/>
                <a:gd name="T57" fmla="*/ 0 h 620"/>
                <a:gd name="T58" fmla="*/ 0 w 1219"/>
                <a:gd name="T59" fmla="*/ 0 h 620"/>
                <a:gd name="T60" fmla="*/ 0 w 1219"/>
                <a:gd name="T61" fmla="*/ 1 h 620"/>
                <a:gd name="T62" fmla="*/ 0 w 1219"/>
                <a:gd name="T63" fmla="*/ 1 h 620"/>
                <a:gd name="T64" fmla="*/ 0 w 1219"/>
                <a:gd name="T65" fmla="*/ 1 h 6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19"/>
                <a:gd name="T100" fmla="*/ 0 h 620"/>
                <a:gd name="T101" fmla="*/ 1219 w 1219"/>
                <a:gd name="T102" fmla="*/ 620 h 62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19" h="620">
                  <a:moveTo>
                    <a:pt x="76" y="533"/>
                  </a:moveTo>
                  <a:lnTo>
                    <a:pt x="95" y="380"/>
                  </a:lnTo>
                  <a:lnTo>
                    <a:pt x="219" y="298"/>
                  </a:lnTo>
                  <a:lnTo>
                    <a:pt x="219" y="453"/>
                  </a:lnTo>
                  <a:lnTo>
                    <a:pt x="288" y="258"/>
                  </a:lnTo>
                  <a:lnTo>
                    <a:pt x="417" y="169"/>
                  </a:lnTo>
                  <a:lnTo>
                    <a:pt x="833" y="47"/>
                  </a:lnTo>
                  <a:lnTo>
                    <a:pt x="923" y="84"/>
                  </a:lnTo>
                  <a:lnTo>
                    <a:pt x="966" y="156"/>
                  </a:lnTo>
                  <a:lnTo>
                    <a:pt x="972" y="251"/>
                  </a:lnTo>
                  <a:lnTo>
                    <a:pt x="1011" y="298"/>
                  </a:lnTo>
                  <a:lnTo>
                    <a:pt x="1124" y="369"/>
                  </a:lnTo>
                  <a:lnTo>
                    <a:pt x="1176" y="440"/>
                  </a:lnTo>
                  <a:lnTo>
                    <a:pt x="1192" y="533"/>
                  </a:lnTo>
                  <a:lnTo>
                    <a:pt x="1198" y="620"/>
                  </a:lnTo>
                  <a:lnTo>
                    <a:pt x="1219" y="490"/>
                  </a:lnTo>
                  <a:lnTo>
                    <a:pt x="1208" y="357"/>
                  </a:lnTo>
                  <a:lnTo>
                    <a:pt x="1163" y="310"/>
                  </a:lnTo>
                  <a:lnTo>
                    <a:pt x="1051" y="276"/>
                  </a:lnTo>
                  <a:lnTo>
                    <a:pt x="1005" y="215"/>
                  </a:lnTo>
                  <a:lnTo>
                    <a:pt x="1005" y="147"/>
                  </a:lnTo>
                  <a:lnTo>
                    <a:pt x="966" y="58"/>
                  </a:lnTo>
                  <a:lnTo>
                    <a:pt x="896" y="12"/>
                  </a:lnTo>
                  <a:lnTo>
                    <a:pt x="781" y="0"/>
                  </a:lnTo>
                  <a:lnTo>
                    <a:pt x="657" y="25"/>
                  </a:lnTo>
                  <a:lnTo>
                    <a:pt x="321" y="156"/>
                  </a:lnTo>
                  <a:lnTo>
                    <a:pt x="219" y="237"/>
                  </a:lnTo>
                  <a:lnTo>
                    <a:pt x="211" y="276"/>
                  </a:lnTo>
                  <a:lnTo>
                    <a:pt x="65" y="357"/>
                  </a:lnTo>
                  <a:lnTo>
                    <a:pt x="22" y="402"/>
                  </a:lnTo>
                  <a:lnTo>
                    <a:pt x="0" y="498"/>
                  </a:lnTo>
                  <a:lnTo>
                    <a:pt x="9" y="571"/>
                  </a:lnTo>
                  <a:lnTo>
                    <a:pt x="76" y="533"/>
                  </a:lnTo>
                  <a:close/>
                </a:path>
              </a:pathLst>
            </a:custGeom>
            <a:solidFill>
              <a:srgbClr val="000000"/>
            </a:solidFill>
            <a:ln w="9525">
              <a:noFill/>
              <a:round/>
              <a:headEnd/>
              <a:tailEnd/>
            </a:ln>
          </p:spPr>
          <p:txBody>
            <a:bodyPr/>
            <a:lstStyle/>
            <a:p>
              <a:endParaRPr lang="en-GB"/>
            </a:p>
          </p:txBody>
        </p:sp>
        <p:sp>
          <p:nvSpPr>
            <p:cNvPr id="42038" name="Freeform 1078"/>
            <p:cNvSpPr>
              <a:spLocks/>
            </p:cNvSpPr>
            <p:nvPr/>
          </p:nvSpPr>
          <p:spPr bwMode="auto">
            <a:xfrm>
              <a:off x="2204" y="2678"/>
              <a:ext cx="173" cy="140"/>
            </a:xfrm>
            <a:custGeom>
              <a:avLst/>
              <a:gdLst>
                <a:gd name="T0" fmla="*/ 0 w 692"/>
                <a:gd name="T1" fmla="*/ 0 h 559"/>
                <a:gd name="T2" fmla="*/ 0 w 692"/>
                <a:gd name="T3" fmla="*/ 0 h 559"/>
                <a:gd name="T4" fmla="*/ 0 w 692"/>
                <a:gd name="T5" fmla="*/ 0 h 559"/>
                <a:gd name="T6" fmla="*/ 0 w 692"/>
                <a:gd name="T7" fmla="*/ 0 h 559"/>
                <a:gd name="T8" fmla="*/ 0 w 692"/>
                <a:gd name="T9" fmla="*/ 0 h 559"/>
                <a:gd name="T10" fmla="*/ 0 w 692"/>
                <a:gd name="T11" fmla="*/ 0 h 559"/>
                <a:gd name="T12" fmla="*/ 0 w 692"/>
                <a:gd name="T13" fmla="*/ 1 h 559"/>
                <a:gd name="T14" fmla="*/ 0 w 692"/>
                <a:gd name="T15" fmla="*/ 1 h 559"/>
                <a:gd name="T16" fmla="*/ 0 w 692"/>
                <a:gd name="T17" fmla="*/ 1 h 559"/>
                <a:gd name="T18" fmla="*/ 0 w 692"/>
                <a:gd name="T19" fmla="*/ 1 h 559"/>
                <a:gd name="T20" fmla="*/ 0 w 692"/>
                <a:gd name="T21" fmla="*/ 1 h 559"/>
                <a:gd name="T22" fmla="*/ 1 w 692"/>
                <a:gd name="T23" fmla="*/ 0 h 559"/>
                <a:gd name="T24" fmla="*/ 1 w 692"/>
                <a:gd name="T25" fmla="*/ 0 h 559"/>
                <a:gd name="T26" fmla="*/ 1 w 692"/>
                <a:gd name="T27" fmla="*/ 0 h 559"/>
                <a:gd name="T28" fmla="*/ 1 w 692"/>
                <a:gd name="T29" fmla="*/ 0 h 559"/>
                <a:gd name="T30" fmla="*/ 1 w 692"/>
                <a:gd name="T31" fmla="*/ 0 h 559"/>
                <a:gd name="T32" fmla="*/ 0 w 692"/>
                <a:gd name="T33" fmla="*/ 0 h 559"/>
                <a:gd name="T34" fmla="*/ 0 w 692"/>
                <a:gd name="T35" fmla="*/ 0 h 55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2"/>
                <a:gd name="T55" fmla="*/ 0 h 559"/>
                <a:gd name="T56" fmla="*/ 692 w 692"/>
                <a:gd name="T57" fmla="*/ 559 h 55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2" h="559">
                  <a:moveTo>
                    <a:pt x="258" y="0"/>
                  </a:moveTo>
                  <a:lnTo>
                    <a:pt x="272" y="54"/>
                  </a:lnTo>
                  <a:lnTo>
                    <a:pt x="337" y="117"/>
                  </a:lnTo>
                  <a:lnTo>
                    <a:pt x="419" y="151"/>
                  </a:lnTo>
                  <a:lnTo>
                    <a:pt x="409" y="260"/>
                  </a:lnTo>
                  <a:lnTo>
                    <a:pt x="287" y="308"/>
                  </a:lnTo>
                  <a:lnTo>
                    <a:pt x="34" y="376"/>
                  </a:lnTo>
                  <a:lnTo>
                    <a:pt x="0" y="459"/>
                  </a:lnTo>
                  <a:lnTo>
                    <a:pt x="8" y="559"/>
                  </a:lnTo>
                  <a:lnTo>
                    <a:pt x="34" y="452"/>
                  </a:lnTo>
                  <a:lnTo>
                    <a:pt x="90" y="388"/>
                  </a:lnTo>
                  <a:lnTo>
                    <a:pt x="527" y="276"/>
                  </a:lnTo>
                  <a:lnTo>
                    <a:pt x="648" y="276"/>
                  </a:lnTo>
                  <a:lnTo>
                    <a:pt x="692" y="285"/>
                  </a:lnTo>
                  <a:lnTo>
                    <a:pt x="597" y="180"/>
                  </a:lnTo>
                  <a:lnTo>
                    <a:pt x="490" y="71"/>
                  </a:lnTo>
                  <a:lnTo>
                    <a:pt x="343" y="21"/>
                  </a:lnTo>
                  <a:lnTo>
                    <a:pt x="258" y="0"/>
                  </a:lnTo>
                  <a:close/>
                </a:path>
              </a:pathLst>
            </a:custGeom>
            <a:solidFill>
              <a:srgbClr val="000000"/>
            </a:solidFill>
            <a:ln w="9525">
              <a:noFill/>
              <a:round/>
              <a:headEnd/>
              <a:tailEnd/>
            </a:ln>
          </p:spPr>
          <p:txBody>
            <a:bodyPr/>
            <a:lstStyle/>
            <a:p>
              <a:endParaRPr lang="en-GB"/>
            </a:p>
          </p:txBody>
        </p:sp>
        <p:sp>
          <p:nvSpPr>
            <p:cNvPr id="42039" name="Freeform 1079"/>
            <p:cNvSpPr>
              <a:spLocks/>
            </p:cNvSpPr>
            <p:nvPr/>
          </p:nvSpPr>
          <p:spPr bwMode="auto">
            <a:xfrm>
              <a:off x="2206" y="2802"/>
              <a:ext cx="219" cy="81"/>
            </a:xfrm>
            <a:custGeom>
              <a:avLst/>
              <a:gdLst>
                <a:gd name="T0" fmla="*/ 0 w 877"/>
                <a:gd name="T1" fmla="*/ 0 h 322"/>
                <a:gd name="T2" fmla="*/ 0 w 877"/>
                <a:gd name="T3" fmla="*/ 0 h 322"/>
                <a:gd name="T4" fmla="*/ 0 w 877"/>
                <a:gd name="T5" fmla="*/ 0 h 322"/>
                <a:gd name="T6" fmla="*/ 0 w 877"/>
                <a:gd name="T7" fmla="*/ 0 h 322"/>
                <a:gd name="T8" fmla="*/ 1 w 877"/>
                <a:gd name="T9" fmla="*/ 0 h 322"/>
                <a:gd name="T10" fmla="*/ 0 w 877"/>
                <a:gd name="T11" fmla="*/ 0 h 322"/>
                <a:gd name="T12" fmla="*/ 0 w 877"/>
                <a:gd name="T13" fmla="*/ 0 h 322"/>
                <a:gd name="T14" fmla="*/ 0 w 877"/>
                <a:gd name="T15" fmla="*/ 0 h 322"/>
                <a:gd name="T16" fmla="*/ 0 w 877"/>
                <a:gd name="T17" fmla="*/ 0 h 322"/>
                <a:gd name="T18" fmla="*/ 0 w 877"/>
                <a:gd name="T19" fmla="*/ 0 h 322"/>
                <a:gd name="T20" fmla="*/ 1 w 877"/>
                <a:gd name="T21" fmla="*/ 0 h 322"/>
                <a:gd name="T22" fmla="*/ 1 w 877"/>
                <a:gd name="T23" fmla="*/ 0 h 322"/>
                <a:gd name="T24" fmla="*/ 1 w 877"/>
                <a:gd name="T25" fmla="*/ 0 h 322"/>
                <a:gd name="T26" fmla="*/ 1 w 877"/>
                <a:gd name="T27" fmla="*/ 0 h 322"/>
                <a:gd name="T28" fmla="*/ 0 w 877"/>
                <a:gd name="T29" fmla="*/ 0 h 322"/>
                <a:gd name="T30" fmla="*/ 0 w 877"/>
                <a:gd name="T31" fmla="*/ 0 h 322"/>
                <a:gd name="T32" fmla="*/ 0 w 877"/>
                <a:gd name="T33" fmla="*/ 0 h 322"/>
                <a:gd name="T34" fmla="*/ 0 w 877"/>
                <a:gd name="T35" fmla="*/ 0 h 322"/>
                <a:gd name="T36" fmla="*/ 0 w 877"/>
                <a:gd name="T37" fmla="*/ 0 h 322"/>
                <a:gd name="T38" fmla="*/ 0 w 877"/>
                <a:gd name="T39" fmla="*/ 0 h 32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877"/>
                <a:gd name="T61" fmla="*/ 0 h 322"/>
                <a:gd name="T62" fmla="*/ 877 w 877"/>
                <a:gd name="T63" fmla="*/ 322 h 32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877" h="322">
                  <a:moveTo>
                    <a:pt x="33" y="46"/>
                  </a:moveTo>
                  <a:lnTo>
                    <a:pt x="136" y="68"/>
                  </a:lnTo>
                  <a:lnTo>
                    <a:pt x="313" y="63"/>
                  </a:lnTo>
                  <a:lnTo>
                    <a:pt x="621" y="0"/>
                  </a:lnTo>
                  <a:lnTo>
                    <a:pt x="750" y="0"/>
                  </a:lnTo>
                  <a:lnTo>
                    <a:pt x="571" y="63"/>
                  </a:lnTo>
                  <a:lnTo>
                    <a:pt x="271" y="122"/>
                  </a:lnTo>
                  <a:lnTo>
                    <a:pt x="286" y="188"/>
                  </a:lnTo>
                  <a:lnTo>
                    <a:pt x="436" y="203"/>
                  </a:lnTo>
                  <a:lnTo>
                    <a:pt x="668" y="229"/>
                  </a:lnTo>
                  <a:lnTo>
                    <a:pt x="839" y="289"/>
                  </a:lnTo>
                  <a:lnTo>
                    <a:pt x="861" y="289"/>
                  </a:lnTo>
                  <a:lnTo>
                    <a:pt x="877" y="322"/>
                  </a:lnTo>
                  <a:lnTo>
                    <a:pt x="746" y="302"/>
                  </a:lnTo>
                  <a:lnTo>
                    <a:pt x="604" y="264"/>
                  </a:lnTo>
                  <a:lnTo>
                    <a:pt x="286" y="213"/>
                  </a:lnTo>
                  <a:lnTo>
                    <a:pt x="227" y="181"/>
                  </a:lnTo>
                  <a:lnTo>
                    <a:pt x="168" y="122"/>
                  </a:lnTo>
                  <a:lnTo>
                    <a:pt x="0" y="46"/>
                  </a:lnTo>
                  <a:lnTo>
                    <a:pt x="33" y="46"/>
                  </a:lnTo>
                  <a:close/>
                </a:path>
              </a:pathLst>
            </a:custGeom>
            <a:solidFill>
              <a:srgbClr val="000000"/>
            </a:solidFill>
            <a:ln w="9525">
              <a:noFill/>
              <a:round/>
              <a:headEnd/>
              <a:tailEnd/>
            </a:ln>
          </p:spPr>
          <p:txBody>
            <a:bodyPr/>
            <a:lstStyle/>
            <a:p>
              <a:endParaRPr lang="en-GB"/>
            </a:p>
          </p:txBody>
        </p:sp>
        <p:sp>
          <p:nvSpPr>
            <p:cNvPr id="42040" name="Freeform 1080"/>
            <p:cNvSpPr>
              <a:spLocks/>
            </p:cNvSpPr>
            <p:nvPr/>
          </p:nvSpPr>
          <p:spPr bwMode="auto">
            <a:xfrm>
              <a:off x="2190" y="2856"/>
              <a:ext cx="227" cy="262"/>
            </a:xfrm>
            <a:custGeom>
              <a:avLst/>
              <a:gdLst>
                <a:gd name="T0" fmla="*/ 1 w 904"/>
                <a:gd name="T1" fmla="*/ 0 h 1050"/>
                <a:gd name="T2" fmla="*/ 0 w 904"/>
                <a:gd name="T3" fmla="*/ 0 h 1050"/>
                <a:gd name="T4" fmla="*/ 0 w 904"/>
                <a:gd name="T5" fmla="*/ 0 h 1050"/>
                <a:gd name="T6" fmla="*/ 0 w 904"/>
                <a:gd name="T7" fmla="*/ 0 h 1050"/>
                <a:gd name="T8" fmla="*/ 0 w 904"/>
                <a:gd name="T9" fmla="*/ 0 h 1050"/>
                <a:gd name="T10" fmla="*/ 0 w 904"/>
                <a:gd name="T11" fmla="*/ 0 h 1050"/>
                <a:gd name="T12" fmla="*/ 0 w 904"/>
                <a:gd name="T13" fmla="*/ 1 h 1050"/>
                <a:gd name="T14" fmla="*/ 0 w 904"/>
                <a:gd name="T15" fmla="*/ 1 h 1050"/>
                <a:gd name="T16" fmla="*/ 1 w 904"/>
                <a:gd name="T17" fmla="*/ 1 h 1050"/>
                <a:gd name="T18" fmla="*/ 0 w 904"/>
                <a:gd name="T19" fmla="*/ 1 h 1050"/>
                <a:gd name="T20" fmla="*/ 0 w 904"/>
                <a:gd name="T21" fmla="*/ 0 h 1050"/>
                <a:gd name="T22" fmla="*/ 0 w 904"/>
                <a:gd name="T23" fmla="*/ 0 h 1050"/>
                <a:gd name="T24" fmla="*/ 0 w 904"/>
                <a:gd name="T25" fmla="*/ 0 h 1050"/>
                <a:gd name="T26" fmla="*/ 0 w 904"/>
                <a:gd name="T27" fmla="*/ 0 h 1050"/>
                <a:gd name="T28" fmla="*/ 1 w 904"/>
                <a:gd name="T29" fmla="*/ 0 h 105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904"/>
                <a:gd name="T46" fmla="*/ 0 h 1050"/>
                <a:gd name="T47" fmla="*/ 904 w 904"/>
                <a:gd name="T48" fmla="*/ 1050 h 105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904" h="1050">
                  <a:moveTo>
                    <a:pt x="360" y="0"/>
                  </a:moveTo>
                  <a:lnTo>
                    <a:pt x="313" y="76"/>
                  </a:lnTo>
                  <a:lnTo>
                    <a:pt x="246" y="312"/>
                  </a:lnTo>
                  <a:lnTo>
                    <a:pt x="162" y="277"/>
                  </a:lnTo>
                  <a:lnTo>
                    <a:pt x="0" y="349"/>
                  </a:lnTo>
                  <a:lnTo>
                    <a:pt x="44" y="539"/>
                  </a:lnTo>
                  <a:lnTo>
                    <a:pt x="123" y="812"/>
                  </a:lnTo>
                  <a:lnTo>
                    <a:pt x="188" y="1050"/>
                  </a:lnTo>
                  <a:lnTo>
                    <a:pt x="904" y="1050"/>
                  </a:lnTo>
                  <a:lnTo>
                    <a:pt x="266" y="846"/>
                  </a:lnTo>
                  <a:lnTo>
                    <a:pt x="123" y="659"/>
                  </a:lnTo>
                  <a:lnTo>
                    <a:pt x="89" y="473"/>
                  </a:lnTo>
                  <a:lnTo>
                    <a:pt x="231" y="389"/>
                  </a:lnTo>
                  <a:lnTo>
                    <a:pt x="334" y="98"/>
                  </a:lnTo>
                  <a:lnTo>
                    <a:pt x="360" y="0"/>
                  </a:lnTo>
                  <a:close/>
                </a:path>
              </a:pathLst>
            </a:custGeom>
            <a:solidFill>
              <a:srgbClr val="000000"/>
            </a:solidFill>
            <a:ln w="9525">
              <a:noFill/>
              <a:round/>
              <a:headEnd/>
              <a:tailEnd/>
            </a:ln>
          </p:spPr>
          <p:txBody>
            <a:bodyPr/>
            <a:lstStyle/>
            <a:p>
              <a:endParaRPr lang="en-GB"/>
            </a:p>
          </p:txBody>
        </p:sp>
        <p:sp>
          <p:nvSpPr>
            <p:cNvPr id="42041" name="Freeform 1081"/>
            <p:cNvSpPr>
              <a:spLocks/>
            </p:cNvSpPr>
            <p:nvPr/>
          </p:nvSpPr>
          <p:spPr bwMode="auto">
            <a:xfrm>
              <a:off x="2235" y="3118"/>
              <a:ext cx="93" cy="80"/>
            </a:xfrm>
            <a:custGeom>
              <a:avLst/>
              <a:gdLst>
                <a:gd name="T0" fmla="*/ 0 w 370"/>
                <a:gd name="T1" fmla="*/ 0 h 319"/>
                <a:gd name="T2" fmla="*/ 0 w 370"/>
                <a:gd name="T3" fmla="*/ 0 h 319"/>
                <a:gd name="T4" fmla="*/ 0 w 370"/>
                <a:gd name="T5" fmla="*/ 0 h 319"/>
                <a:gd name="T6" fmla="*/ 0 w 370"/>
                <a:gd name="T7" fmla="*/ 0 h 319"/>
                <a:gd name="T8" fmla="*/ 0 w 370"/>
                <a:gd name="T9" fmla="*/ 0 h 319"/>
                <a:gd name="T10" fmla="*/ 1 w 370"/>
                <a:gd name="T11" fmla="*/ 0 h 319"/>
                <a:gd name="T12" fmla="*/ 0 w 370"/>
                <a:gd name="T13" fmla="*/ 0 h 319"/>
                <a:gd name="T14" fmla="*/ 0 w 370"/>
                <a:gd name="T15" fmla="*/ 0 h 319"/>
                <a:gd name="T16" fmla="*/ 0 w 370"/>
                <a:gd name="T17" fmla="*/ 0 h 3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70"/>
                <a:gd name="T28" fmla="*/ 0 h 319"/>
                <a:gd name="T29" fmla="*/ 370 w 370"/>
                <a:gd name="T30" fmla="*/ 319 h 3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70" h="319">
                  <a:moveTo>
                    <a:pt x="67" y="0"/>
                  </a:moveTo>
                  <a:lnTo>
                    <a:pt x="100" y="131"/>
                  </a:lnTo>
                  <a:lnTo>
                    <a:pt x="163" y="252"/>
                  </a:lnTo>
                  <a:lnTo>
                    <a:pt x="236" y="287"/>
                  </a:lnTo>
                  <a:lnTo>
                    <a:pt x="314" y="308"/>
                  </a:lnTo>
                  <a:lnTo>
                    <a:pt x="370" y="319"/>
                  </a:lnTo>
                  <a:lnTo>
                    <a:pt x="39" y="319"/>
                  </a:lnTo>
                  <a:lnTo>
                    <a:pt x="0" y="0"/>
                  </a:lnTo>
                  <a:lnTo>
                    <a:pt x="67" y="0"/>
                  </a:lnTo>
                  <a:close/>
                </a:path>
              </a:pathLst>
            </a:custGeom>
            <a:solidFill>
              <a:srgbClr val="000000"/>
            </a:solidFill>
            <a:ln w="9525">
              <a:noFill/>
              <a:round/>
              <a:headEnd/>
              <a:tailEnd/>
            </a:ln>
          </p:spPr>
          <p:txBody>
            <a:bodyPr/>
            <a:lstStyle/>
            <a:p>
              <a:endParaRPr lang="en-GB"/>
            </a:p>
          </p:txBody>
        </p:sp>
        <p:sp>
          <p:nvSpPr>
            <p:cNvPr id="42042" name="Freeform 1082"/>
            <p:cNvSpPr>
              <a:spLocks/>
            </p:cNvSpPr>
            <p:nvPr/>
          </p:nvSpPr>
          <p:spPr bwMode="auto">
            <a:xfrm>
              <a:off x="2252" y="2853"/>
              <a:ext cx="184" cy="265"/>
            </a:xfrm>
            <a:custGeom>
              <a:avLst/>
              <a:gdLst>
                <a:gd name="T0" fmla="*/ 0 w 737"/>
                <a:gd name="T1" fmla="*/ 0 h 1060"/>
                <a:gd name="T2" fmla="*/ 0 w 737"/>
                <a:gd name="T3" fmla="*/ 0 h 1060"/>
                <a:gd name="T4" fmla="*/ 0 w 737"/>
                <a:gd name="T5" fmla="*/ 0 h 1060"/>
                <a:gd name="T6" fmla="*/ 0 w 737"/>
                <a:gd name="T7" fmla="*/ 0 h 1060"/>
                <a:gd name="T8" fmla="*/ 0 w 737"/>
                <a:gd name="T9" fmla="*/ 1 h 1060"/>
                <a:gd name="T10" fmla="*/ 0 w 737"/>
                <a:gd name="T11" fmla="*/ 1 h 1060"/>
                <a:gd name="T12" fmla="*/ 0 w 737"/>
                <a:gd name="T13" fmla="*/ 1 h 1060"/>
                <a:gd name="T14" fmla="*/ 0 w 737"/>
                <a:gd name="T15" fmla="*/ 1 h 1060"/>
                <a:gd name="T16" fmla="*/ 0 w 737"/>
                <a:gd name="T17" fmla="*/ 1 h 1060"/>
                <a:gd name="T18" fmla="*/ 1 w 737"/>
                <a:gd name="T19" fmla="*/ 1 h 1060"/>
                <a:gd name="T20" fmla="*/ 1 w 737"/>
                <a:gd name="T21" fmla="*/ 1 h 1060"/>
                <a:gd name="T22" fmla="*/ 1 w 737"/>
                <a:gd name="T23" fmla="*/ 1 h 1060"/>
                <a:gd name="T24" fmla="*/ 1 w 737"/>
                <a:gd name="T25" fmla="*/ 0 h 1060"/>
                <a:gd name="T26" fmla="*/ 1 w 737"/>
                <a:gd name="T27" fmla="*/ 0 h 1060"/>
                <a:gd name="T28" fmla="*/ 1 w 737"/>
                <a:gd name="T29" fmla="*/ 0 h 1060"/>
                <a:gd name="T30" fmla="*/ 0 w 737"/>
                <a:gd name="T31" fmla="*/ 1 h 1060"/>
                <a:gd name="T32" fmla="*/ 0 w 737"/>
                <a:gd name="T33" fmla="*/ 1 h 1060"/>
                <a:gd name="T34" fmla="*/ 0 w 737"/>
                <a:gd name="T35" fmla="*/ 1 h 1060"/>
                <a:gd name="T36" fmla="*/ 0 w 737"/>
                <a:gd name="T37" fmla="*/ 1 h 1060"/>
                <a:gd name="T38" fmla="*/ 0 w 737"/>
                <a:gd name="T39" fmla="*/ 0 h 1060"/>
                <a:gd name="T40" fmla="*/ 0 w 737"/>
                <a:gd name="T41" fmla="*/ 0 h 1060"/>
                <a:gd name="T42" fmla="*/ 0 w 737"/>
                <a:gd name="T43" fmla="*/ 0 h 1060"/>
                <a:gd name="T44" fmla="*/ 0 w 737"/>
                <a:gd name="T45" fmla="*/ 0 h 1060"/>
                <a:gd name="T46" fmla="*/ 0 w 737"/>
                <a:gd name="T47" fmla="*/ 0 h 106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37"/>
                <a:gd name="T73" fmla="*/ 0 h 1060"/>
                <a:gd name="T74" fmla="*/ 737 w 737"/>
                <a:gd name="T75" fmla="*/ 1060 h 106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37" h="1060">
                  <a:moveTo>
                    <a:pt x="88" y="0"/>
                  </a:moveTo>
                  <a:lnTo>
                    <a:pt x="152" y="119"/>
                  </a:lnTo>
                  <a:lnTo>
                    <a:pt x="188" y="345"/>
                  </a:lnTo>
                  <a:lnTo>
                    <a:pt x="232" y="399"/>
                  </a:lnTo>
                  <a:lnTo>
                    <a:pt x="188" y="549"/>
                  </a:lnTo>
                  <a:lnTo>
                    <a:pt x="96" y="629"/>
                  </a:lnTo>
                  <a:lnTo>
                    <a:pt x="96" y="813"/>
                  </a:lnTo>
                  <a:lnTo>
                    <a:pt x="0" y="868"/>
                  </a:lnTo>
                  <a:lnTo>
                    <a:pt x="658" y="1060"/>
                  </a:lnTo>
                  <a:lnTo>
                    <a:pt x="710" y="879"/>
                  </a:lnTo>
                  <a:lnTo>
                    <a:pt x="737" y="681"/>
                  </a:lnTo>
                  <a:lnTo>
                    <a:pt x="730" y="483"/>
                  </a:lnTo>
                  <a:lnTo>
                    <a:pt x="698" y="250"/>
                  </a:lnTo>
                  <a:lnTo>
                    <a:pt x="694" y="145"/>
                  </a:lnTo>
                  <a:lnTo>
                    <a:pt x="694" y="382"/>
                  </a:lnTo>
                  <a:lnTo>
                    <a:pt x="658" y="489"/>
                  </a:lnTo>
                  <a:lnTo>
                    <a:pt x="595" y="510"/>
                  </a:lnTo>
                  <a:lnTo>
                    <a:pt x="485" y="523"/>
                  </a:lnTo>
                  <a:lnTo>
                    <a:pt x="360" y="489"/>
                  </a:lnTo>
                  <a:lnTo>
                    <a:pt x="271" y="372"/>
                  </a:lnTo>
                  <a:lnTo>
                    <a:pt x="211" y="230"/>
                  </a:lnTo>
                  <a:lnTo>
                    <a:pt x="188" y="86"/>
                  </a:lnTo>
                  <a:lnTo>
                    <a:pt x="188" y="26"/>
                  </a:lnTo>
                  <a:lnTo>
                    <a:pt x="88" y="0"/>
                  </a:lnTo>
                  <a:close/>
                </a:path>
              </a:pathLst>
            </a:custGeom>
            <a:solidFill>
              <a:srgbClr val="000000"/>
            </a:solidFill>
            <a:ln w="9525">
              <a:noFill/>
              <a:round/>
              <a:headEnd/>
              <a:tailEnd/>
            </a:ln>
          </p:spPr>
          <p:txBody>
            <a:bodyPr/>
            <a:lstStyle/>
            <a:p>
              <a:endParaRPr lang="en-GB"/>
            </a:p>
          </p:txBody>
        </p:sp>
        <p:sp>
          <p:nvSpPr>
            <p:cNvPr id="42043" name="Freeform 1083"/>
            <p:cNvSpPr>
              <a:spLocks/>
            </p:cNvSpPr>
            <p:nvPr/>
          </p:nvSpPr>
          <p:spPr bwMode="auto">
            <a:xfrm>
              <a:off x="2224" y="3435"/>
              <a:ext cx="151" cy="258"/>
            </a:xfrm>
            <a:custGeom>
              <a:avLst/>
              <a:gdLst>
                <a:gd name="T0" fmla="*/ 0 w 608"/>
                <a:gd name="T1" fmla="*/ 0 h 1033"/>
                <a:gd name="T2" fmla="*/ 0 w 608"/>
                <a:gd name="T3" fmla="*/ 0 h 1033"/>
                <a:gd name="T4" fmla="*/ 0 w 608"/>
                <a:gd name="T5" fmla="*/ 0 h 1033"/>
                <a:gd name="T6" fmla="*/ 0 w 608"/>
                <a:gd name="T7" fmla="*/ 0 h 1033"/>
                <a:gd name="T8" fmla="*/ 0 w 608"/>
                <a:gd name="T9" fmla="*/ 0 h 1033"/>
                <a:gd name="T10" fmla="*/ 0 w 608"/>
                <a:gd name="T11" fmla="*/ 0 h 1033"/>
                <a:gd name="T12" fmla="*/ 0 w 608"/>
                <a:gd name="T13" fmla="*/ 0 h 1033"/>
                <a:gd name="T14" fmla="*/ 0 w 608"/>
                <a:gd name="T15" fmla="*/ 0 h 1033"/>
                <a:gd name="T16" fmla="*/ 0 w 608"/>
                <a:gd name="T17" fmla="*/ 0 h 1033"/>
                <a:gd name="T18" fmla="*/ 0 w 608"/>
                <a:gd name="T19" fmla="*/ 0 h 1033"/>
                <a:gd name="T20" fmla="*/ 0 w 608"/>
                <a:gd name="T21" fmla="*/ 0 h 1033"/>
                <a:gd name="T22" fmla="*/ 0 w 608"/>
                <a:gd name="T23" fmla="*/ 0 h 1033"/>
                <a:gd name="T24" fmla="*/ 0 w 608"/>
                <a:gd name="T25" fmla="*/ 0 h 1033"/>
                <a:gd name="T26" fmla="*/ 0 w 608"/>
                <a:gd name="T27" fmla="*/ 0 h 1033"/>
                <a:gd name="T28" fmla="*/ 0 w 608"/>
                <a:gd name="T29" fmla="*/ 0 h 1033"/>
                <a:gd name="T30" fmla="*/ 0 w 608"/>
                <a:gd name="T31" fmla="*/ 0 h 1033"/>
                <a:gd name="T32" fmla="*/ 0 w 608"/>
                <a:gd name="T33" fmla="*/ 0 h 1033"/>
                <a:gd name="T34" fmla="*/ 0 w 608"/>
                <a:gd name="T35" fmla="*/ 0 h 1033"/>
                <a:gd name="T36" fmla="*/ 0 w 608"/>
                <a:gd name="T37" fmla="*/ 0 h 1033"/>
                <a:gd name="T38" fmla="*/ 0 w 608"/>
                <a:gd name="T39" fmla="*/ 0 h 1033"/>
                <a:gd name="T40" fmla="*/ 0 w 608"/>
                <a:gd name="T41" fmla="*/ 0 h 1033"/>
                <a:gd name="T42" fmla="*/ 0 w 608"/>
                <a:gd name="T43" fmla="*/ 0 h 1033"/>
                <a:gd name="T44" fmla="*/ 0 w 608"/>
                <a:gd name="T45" fmla="*/ 0 h 1033"/>
                <a:gd name="T46" fmla="*/ 0 w 608"/>
                <a:gd name="T47" fmla="*/ 0 h 1033"/>
                <a:gd name="T48" fmla="*/ 0 w 608"/>
                <a:gd name="T49" fmla="*/ 0 h 1033"/>
                <a:gd name="T50" fmla="*/ 0 w 608"/>
                <a:gd name="T51" fmla="*/ 0 h 1033"/>
                <a:gd name="T52" fmla="*/ 0 w 608"/>
                <a:gd name="T53" fmla="*/ 0 h 1033"/>
                <a:gd name="T54" fmla="*/ 0 w 608"/>
                <a:gd name="T55" fmla="*/ 1 h 1033"/>
                <a:gd name="T56" fmla="*/ 0 w 608"/>
                <a:gd name="T57" fmla="*/ 1 h 1033"/>
                <a:gd name="T58" fmla="*/ 0 w 608"/>
                <a:gd name="T59" fmla="*/ 1 h 1033"/>
                <a:gd name="T60" fmla="*/ 0 w 608"/>
                <a:gd name="T61" fmla="*/ 1 h 1033"/>
                <a:gd name="T62" fmla="*/ 0 w 608"/>
                <a:gd name="T63" fmla="*/ 1 h 1033"/>
                <a:gd name="T64" fmla="*/ 0 w 608"/>
                <a:gd name="T65" fmla="*/ 1 h 1033"/>
                <a:gd name="T66" fmla="*/ 0 w 608"/>
                <a:gd name="T67" fmla="*/ 1 h 1033"/>
                <a:gd name="T68" fmla="*/ 0 w 608"/>
                <a:gd name="T69" fmla="*/ 1 h 1033"/>
                <a:gd name="T70" fmla="*/ 0 w 608"/>
                <a:gd name="T71" fmla="*/ 1 h 1033"/>
                <a:gd name="T72" fmla="*/ 0 w 608"/>
                <a:gd name="T73" fmla="*/ 1 h 1033"/>
                <a:gd name="T74" fmla="*/ 0 w 608"/>
                <a:gd name="T75" fmla="*/ 1 h 1033"/>
                <a:gd name="T76" fmla="*/ 0 w 608"/>
                <a:gd name="T77" fmla="*/ 1 h 1033"/>
                <a:gd name="T78" fmla="*/ 0 w 608"/>
                <a:gd name="T79" fmla="*/ 1 h 1033"/>
                <a:gd name="T80" fmla="*/ 0 w 608"/>
                <a:gd name="T81" fmla="*/ 1 h 1033"/>
                <a:gd name="T82" fmla="*/ 0 w 608"/>
                <a:gd name="T83" fmla="*/ 1 h 1033"/>
                <a:gd name="T84" fmla="*/ 0 w 608"/>
                <a:gd name="T85" fmla="*/ 1 h 1033"/>
                <a:gd name="T86" fmla="*/ 0 w 608"/>
                <a:gd name="T87" fmla="*/ 1 h 1033"/>
                <a:gd name="T88" fmla="*/ 0 w 608"/>
                <a:gd name="T89" fmla="*/ 1 h 1033"/>
                <a:gd name="T90" fmla="*/ 0 w 608"/>
                <a:gd name="T91" fmla="*/ 1 h 1033"/>
                <a:gd name="T92" fmla="*/ 0 w 608"/>
                <a:gd name="T93" fmla="*/ 0 h 1033"/>
                <a:gd name="T94" fmla="*/ 0 w 608"/>
                <a:gd name="T95" fmla="*/ 0 h 1033"/>
                <a:gd name="T96" fmla="*/ 0 w 608"/>
                <a:gd name="T97" fmla="*/ 0 h 103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08"/>
                <a:gd name="T148" fmla="*/ 0 h 1033"/>
                <a:gd name="T149" fmla="*/ 608 w 608"/>
                <a:gd name="T150" fmla="*/ 1033 h 103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08" h="1033">
                  <a:moveTo>
                    <a:pt x="608" y="517"/>
                  </a:moveTo>
                  <a:lnTo>
                    <a:pt x="608" y="450"/>
                  </a:lnTo>
                  <a:lnTo>
                    <a:pt x="599" y="381"/>
                  </a:lnTo>
                  <a:lnTo>
                    <a:pt x="585" y="316"/>
                  </a:lnTo>
                  <a:lnTo>
                    <a:pt x="571" y="255"/>
                  </a:lnTo>
                  <a:lnTo>
                    <a:pt x="545" y="196"/>
                  </a:lnTo>
                  <a:lnTo>
                    <a:pt x="516" y="145"/>
                  </a:lnTo>
                  <a:lnTo>
                    <a:pt x="486" y="101"/>
                  </a:lnTo>
                  <a:lnTo>
                    <a:pt x="454" y="61"/>
                  </a:lnTo>
                  <a:lnTo>
                    <a:pt x="413" y="39"/>
                  </a:lnTo>
                  <a:lnTo>
                    <a:pt x="385" y="15"/>
                  </a:lnTo>
                  <a:lnTo>
                    <a:pt x="342" y="2"/>
                  </a:lnTo>
                  <a:lnTo>
                    <a:pt x="302" y="0"/>
                  </a:lnTo>
                  <a:lnTo>
                    <a:pt x="266" y="2"/>
                  </a:lnTo>
                  <a:lnTo>
                    <a:pt x="224" y="19"/>
                  </a:lnTo>
                  <a:lnTo>
                    <a:pt x="181" y="39"/>
                  </a:lnTo>
                  <a:lnTo>
                    <a:pt x="147" y="70"/>
                  </a:lnTo>
                  <a:lnTo>
                    <a:pt x="115" y="109"/>
                  </a:lnTo>
                  <a:lnTo>
                    <a:pt x="89" y="154"/>
                  </a:lnTo>
                  <a:lnTo>
                    <a:pt x="58" y="209"/>
                  </a:lnTo>
                  <a:lnTo>
                    <a:pt x="38" y="266"/>
                  </a:lnTo>
                  <a:lnTo>
                    <a:pt x="24" y="328"/>
                  </a:lnTo>
                  <a:lnTo>
                    <a:pt x="13" y="388"/>
                  </a:lnTo>
                  <a:lnTo>
                    <a:pt x="4" y="457"/>
                  </a:lnTo>
                  <a:lnTo>
                    <a:pt x="0" y="527"/>
                  </a:lnTo>
                  <a:lnTo>
                    <a:pt x="4" y="594"/>
                  </a:lnTo>
                  <a:lnTo>
                    <a:pt x="13" y="661"/>
                  </a:lnTo>
                  <a:lnTo>
                    <a:pt x="30" y="727"/>
                  </a:lnTo>
                  <a:lnTo>
                    <a:pt x="43" y="789"/>
                  </a:lnTo>
                  <a:lnTo>
                    <a:pt x="71" y="844"/>
                  </a:lnTo>
                  <a:lnTo>
                    <a:pt x="97" y="890"/>
                  </a:lnTo>
                  <a:lnTo>
                    <a:pt x="134" y="936"/>
                  </a:lnTo>
                  <a:lnTo>
                    <a:pt x="161" y="970"/>
                  </a:lnTo>
                  <a:lnTo>
                    <a:pt x="200" y="997"/>
                  </a:lnTo>
                  <a:lnTo>
                    <a:pt x="237" y="1015"/>
                  </a:lnTo>
                  <a:lnTo>
                    <a:pt x="279" y="1026"/>
                  </a:lnTo>
                  <a:lnTo>
                    <a:pt x="315" y="1033"/>
                  </a:lnTo>
                  <a:lnTo>
                    <a:pt x="352" y="1026"/>
                  </a:lnTo>
                  <a:lnTo>
                    <a:pt x="395" y="1012"/>
                  </a:lnTo>
                  <a:lnTo>
                    <a:pt x="434" y="989"/>
                  </a:lnTo>
                  <a:lnTo>
                    <a:pt x="470" y="956"/>
                  </a:lnTo>
                  <a:lnTo>
                    <a:pt x="500" y="914"/>
                  </a:lnTo>
                  <a:lnTo>
                    <a:pt x="522" y="870"/>
                  </a:lnTo>
                  <a:lnTo>
                    <a:pt x="555" y="815"/>
                  </a:lnTo>
                  <a:lnTo>
                    <a:pt x="576" y="754"/>
                  </a:lnTo>
                  <a:lnTo>
                    <a:pt x="592" y="692"/>
                  </a:lnTo>
                  <a:lnTo>
                    <a:pt x="604" y="625"/>
                  </a:lnTo>
                  <a:lnTo>
                    <a:pt x="608" y="558"/>
                  </a:lnTo>
                  <a:lnTo>
                    <a:pt x="608" y="517"/>
                  </a:lnTo>
                  <a:close/>
                </a:path>
              </a:pathLst>
            </a:custGeom>
            <a:noFill/>
            <a:ln w="9525">
              <a:noFill/>
              <a:round/>
              <a:headEnd/>
              <a:tailEnd/>
            </a:ln>
          </p:spPr>
          <p:txBody>
            <a:bodyPr/>
            <a:lstStyle/>
            <a:p>
              <a:endParaRPr lang="en-GB"/>
            </a:p>
          </p:txBody>
        </p:sp>
        <p:sp>
          <p:nvSpPr>
            <p:cNvPr id="42044" name="Freeform 1084"/>
            <p:cNvSpPr>
              <a:spLocks/>
            </p:cNvSpPr>
            <p:nvPr/>
          </p:nvSpPr>
          <p:spPr bwMode="auto">
            <a:xfrm>
              <a:off x="2285" y="3395"/>
              <a:ext cx="239" cy="298"/>
            </a:xfrm>
            <a:custGeom>
              <a:avLst/>
              <a:gdLst>
                <a:gd name="T0" fmla="*/ 0 w 957"/>
                <a:gd name="T1" fmla="*/ 0 h 1192"/>
                <a:gd name="T2" fmla="*/ 0 w 957"/>
                <a:gd name="T3" fmla="*/ 0 h 1192"/>
                <a:gd name="T4" fmla="*/ 0 w 957"/>
                <a:gd name="T5" fmla="*/ 0 h 1192"/>
                <a:gd name="T6" fmla="*/ 1 w 957"/>
                <a:gd name="T7" fmla="*/ 0 h 1192"/>
                <a:gd name="T8" fmla="*/ 1 w 957"/>
                <a:gd name="T9" fmla="*/ 0 h 1192"/>
                <a:gd name="T10" fmla="*/ 1 w 957"/>
                <a:gd name="T11" fmla="*/ 0 h 1192"/>
                <a:gd name="T12" fmla="*/ 1 w 957"/>
                <a:gd name="T13" fmla="*/ 0 h 1192"/>
                <a:gd name="T14" fmla="*/ 1 w 957"/>
                <a:gd name="T15" fmla="*/ 0 h 1192"/>
                <a:gd name="T16" fmla="*/ 1 w 957"/>
                <a:gd name="T17" fmla="*/ 0 h 1192"/>
                <a:gd name="T18" fmla="*/ 1 w 957"/>
                <a:gd name="T19" fmla="*/ 0 h 1192"/>
                <a:gd name="T20" fmla="*/ 1 w 957"/>
                <a:gd name="T21" fmla="*/ 0 h 1192"/>
                <a:gd name="T22" fmla="*/ 1 w 957"/>
                <a:gd name="T23" fmla="*/ 0 h 1192"/>
                <a:gd name="T24" fmla="*/ 1 w 957"/>
                <a:gd name="T25" fmla="*/ 0 h 1192"/>
                <a:gd name="T26" fmla="*/ 1 w 957"/>
                <a:gd name="T27" fmla="*/ 1 h 1192"/>
                <a:gd name="T28" fmla="*/ 1 w 957"/>
                <a:gd name="T29" fmla="*/ 1 h 1192"/>
                <a:gd name="T30" fmla="*/ 1 w 957"/>
                <a:gd name="T31" fmla="*/ 1 h 1192"/>
                <a:gd name="T32" fmla="*/ 1 w 957"/>
                <a:gd name="T33" fmla="*/ 1 h 1192"/>
                <a:gd name="T34" fmla="*/ 1 w 957"/>
                <a:gd name="T35" fmla="*/ 1 h 1192"/>
                <a:gd name="T36" fmla="*/ 1 w 957"/>
                <a:gd name="T37" fmla="*/ 1 h 1192"/>
                <a:gd name="T38" fmla="*/ 1 w 957"/>
                <a:gd name="T39" fmla="*/ 1 h 1192"/>
                <a:gd name="T40" fmla="*/ 1 w 957"/>
                <a:gd name="T41" fmla="*/ 1 h 1192"/>
                <a:gd name="T42" fmla="*/ 1 w 957"/>
                <a:gd name="T43" fmla="*/ 1 h 1192"/>
                <a:gd name="T44" fmla="*/ 1 w 957"/>
                <a:gd name="T45" fmla="*/ 1 h 1192"/>
                <a:gd name="T46" fmla="*/ 1 w 957"/>
                <a:gd name="T47" fmla="*/ 1 h 1192"/>
                <a:gd name="T48" fmla="*/ 1 w 957"/>
                <a:gd name="T49" fmla="*/ 1 h 1192"/>
                <a:gd name="T50" fmla="*/ 1 w 957"/>
                <a:gd name="T51" fmla="*/ 1 h 1192"/>
                <a:gd name="T52" fmla="*/ 0 w 957"/>
                <a:gd name="T53" fmla="*/ 1 h 11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957"/>
                <a:gd name="T82" fmla="*/ 0 h 1192"/>
                <a:gd name="T83" fmla="*/ 957 w 957"/>
                <a:gd name="T84" fmla="*/ 1192 h 119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957" h="1192">
                  <a:moveTo>
                    <a:pt x="0" y="159"/>
                  </a:moveTo>
                  <a:lnTo>
                    <a:pt x="624" y="0"/>
                  </a:lnTo>
                  <a:lnTo>
                    <a:pt x="656" y="0"/>
                  </a:lnTo>
                  <a:lnTo>
                    <a:pt x="696" y="1"/>
                  </a:lnTo>
                  <a:lnTo>
                    <a:pt x="736" y="17"/>
                  </a:lnTo>
                  <a:lnTo>
                    <a:pt x="775" y="39"/>
                  </a:lnTo>
                  <a:lnTo>
                    <a:pt x="812" y="73"/>
                  </a:lnTo>
                  <a:lnTo>
                    <a:pt x="844" y="110"/>
                  </a:lnTo>
                  <a:lnTo>
                    <a:pt x="876" y="159"/>
                  </a:lnTo>
                  <a:lnTo>
                    <a:pt x="900" y="205"/>
                  </a:lnTo>
                  <a:lnTo>
                    <a:pt x="919" y="268"/>
                  </a:lnTo>
                  <a:lnTo>
                    <a:pt x="940" y="327"/>
                  </a:lnTo>
                  <a:lnTo>
                    <a:pt x="947" y="394"/>
                  </a:lnTo>
                  <a:lnTo>
                    <a:pt x="957" y="455"/>
                  </a:lnTo>
                  <a:lnTo>
                    <a:pt x="957" y="527"/>
                  </a:lnTo>
                  <a:lnTo>
                    <a:pt x="957" y="590"/>
                  </a:lnTo>
                  <a:lnTo>
                    <a:pt x="946" y="659"/>
                  </a:lnTo>
                  <a:lnTo>
                    <a:pt x="927" y="723"/>
                  </a:lnTo>
                  <a:lnTo>
                    <a:pt x="919" y="784"/>
                  </a:lnTo>
                  <a:lnTo>
                    <a:pt x="890" y="843"/>
                  </a:lnTo>
                  <a:lnTo>
                    <a:pt x="867" y="889"/>
                  </a:lnTo>
                  <a:lnTo>
                    <a:pt x="835" y="934"/>
                  </a:lnTo>
                  <a:lnTo>
                    <a:pt x="798" y="974"/>
                  </a:lnTo>
                  <a:lnTo>
                    <a:pt x="759" y="1003"/>
                  </a:lnTo>
                  <a:lnTo>
                    <a:pt x="719" y="1019"/>
                  </a:lnTo>
                  <a:lnTo>
                    <a:pt x="687" y="1031"/>
                  </a:lnTo>
                  <a:lnTo>
                    <a:pt x="101" y="1192"/>
                  </a:lnTo>
                </a:path>
              </a:pathLst>
            </a:custGeom>
            <a:noFill/>
            <a:ln w="0">
              <a:solidFill>
                <a:srgbClr val="000000"/>
              </a:solidFill>
              <a:round/>
              <a:headEnd/>
              <a:tailEnd/>
            </a:ln>
          </p:spPr>
          <p:txBody>
            <a:bodyPr/>
            <a:lstStyle/>
            <a:p>
              <a:endParaRPr lang="en-GB"/>
            </a:p>
          </p:txBody>
        </p:sp>
        <p:sp>
          <p:nvSpPr>
            <p:cNvPr id="42045" name="Freeform 1085"/>
            <p:cNvSpPr>
              <a:spLocks/>
            </p:cNvSpPr>
            <p:nvPr/>
          </p:nvSpPr>
          <p:spPr bwMode="auto">
            <a:xfrm>
              <a:off x="2243" y="3258"/>
              <a:ext cx="205" cy="134"/>
            </a:xfrm>
            <a:custGeom>
              <a:avLst/>
              <a:gdLst>
                <a:gd name="T0" fmla="*/ 1 w 821"/>
                <a:gd name="T1" fmla="*/ 1 h 536"/>
                <a:gd name="T2" fmla="*/ 1 w 821"/>
                <a:gd name="T3" fmla="*/ 0 h 536"/>
                <a:gd name="T4" fmla="*/ 0 w 821"/>
                <a:gd name="T5" fmla="*/ 0 h 536"/>
                <a:gd name="T6" fmla="*/ 0 60000 65536"/>
                <a:gd name="T7" fmla="*/ 0 60000 65536"/>
                <a:gd name="T8" fmla="*/ 0 60000 65536"/>
                <a:gd name="T9" fmla="*/ 0 w 821"/>
                <a:gd name="T10" fmla="*/ 0 h 536"/>
                <a:gd name="T11" fmla="*/ 821 w 821"/>
                <a:gd name="T12" fmla="*/ 536 h 536"/>
              </a:gdLst>
              <a:ahLst/>
              <a:cxnLst>
                <a:cxn ang="T6">
                  <a:pos x="T0" y="T1"/>
                </a:cxn>
                <a:cxn ang="T7">
                  <a:pos x="T2" y="T3"/>
                </a:cxn>
                <a:cxn ang="T8">
                  <a:pos x="T4" y="T5"/>
                </a:cxn>
              </a:cxnLst>
              <a:rect l="T9" t="T10" r="T11" b="T12"/>
              <a:pathLst>
                <a:path w="821" h="536">
                  <a:moveTo>
                    <a:pt x="821" y="536"/>
                  </a:moveTo>
                  <a:lnTo>
                    <a:pt x="821" y="361"/>
                  </a:lnTo>
                  <a:lnTo>
                    <a:pt x="0" y="0"/>
                  </a:lnTo>
                </a:path>
              </a:pathLst>
            </a:custGeom>
            <a:noFill/>
            <a:ln w="0">
              <a:solidFill>
                <a:srgbClr val="000000"/>
              </a:solidFill>
              <a:round/>
              <a:headEnd/>
              <a:tailEnd/>
            </a:ln>
          </p:spPr>
          <p:txBody>
            <a:bodyPr/>
            <a:lstStyle/>
            <a:p>
              <a:endParaRPr lang="en-GB"/>
            </a:p>
          </p:txBody>
        </p:sp>
        <p:sp>
          <p:nvSpPr>
            <p:cNvPr id="42046" name="Freeform 1086"/>
            <p:cNvSpPr>
              <a:spLocks/>
            </p:cNvSpPr>
            <p:nvPr/>
          </p:nvSpPr>
          <p:spPr bwMode="auto">
            <a:xfrm>
              <a:off x="2125" y="3344"/>
              <a:ext cx="260" cy="194"/>
            </a:xfrm>
            <a:custGeom>
              <a:avLst/>
              <a:gdLst>
                <a:gd name="T0" fmla="*/ 0 w 1041"/>
                <a:gd name="T1" fmla="*/ 1 h 778"/>
                <a:gd name="T2" fmla="*/ 0 w 1041"/>
                <a:gd name="T3" fmla="*/ 0 h 778"/>
                <a:gd name="T4" fmla="*/ 0 w 1041"/>
                <a:gd name="T5" fmla="*/ 0 h 778"/>
                <a:gd name="T6" fmla="*/ 0 w 1041"/>
                <a:gd name="T7" fmla="*/ 0 h 778"/>
                <a:gd name="T8" fmla="*/ 0 w 1041"/>
                <a:gd name="T9" fmla="*/ 0 h 778"/>
                <a:gd name="T10" fmla="*/ 1 w 1041"/>
                <a:gd name="T11" fmla="*/ 0 h 778"/>
                <a:gd name="T12" fmla="*/ 1 w 1041"/>
                <a:gd name="T13" fmla="*/ 0 h 778"/>
                <a:gd name="T14" fmla="*/ 1 w 1041"/>
                <a:gd name="T15" fmla="*/ 0 h 778"/>
                <a:gd name="T16" fmla="*/ 1 w 1041"/>
                <a:gd name="T17" fmla="*/ 0 h 7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41"/>
                <a:gd name="T28" fmla="*/ 0 h 778"/>
                <a:gd name="T29" fmla="*/ 1041 w 1041"/>
                <a:gd name="T30" fmla="*/ 778 h 7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41" h="778">
                  <a:moveTo>
                    <a:pt x="393" y="778"/>
                  </a:moveTo>
                  <a:lnTo>
                    <a:pt x="384" y="579"/>
                  </a:lnTo>
                  <a:lnTo>
                    <a:pt x="325" y="387"/>
                  </a:lnTo>
                  <a:lnTo>
                    <a:pt x="242" y="279"/>
                  </a:lnTo>
                  <a:lnTo>
                    <a:pt x="0" y="178"/>
                  </a:lnTo>
                  <a:lnTo>
                    <a:pt x="837" y="0"/>
                  </a:lnTo>
                  <a:lnTo>
                    <a:pt x="956" y="76"/>
                  </a:lnTo>
                  <a:lnTo>
                    <a:pt x="1021" y="160"/>
                  </a:lnTo>
                  <a:lnTo>
                    <a:pt x="1041" y="233"/>
                  </a:lnTo>
                </a:path>
              </a:pathLst>
            </a:custGeom>
            <a:noFill/>
            <a:ln w="0">
              <a:solidFill>
                <a:srgbClr val="000000"/>
              </a:solidFill>
              <a:round/>
              <a:headEnd/>
              <a:tailEnd/>
            </a:ln>
          </p:spPr>
          <p:txBody>
            <a:bodyPr/>
            <a:lstStyle/>
            <a:p>
              <a:endParaRPr lang="en-GB"/>
            </a:p>
          </p:txBody>
        </p:sp>
        <p:sp>
          <p:nvSpPr>
            <p:cNvPr id="42047" name="Line 1087"/>
            <p:cNvSpPr>
              <a:spLocks noChangeShapeType="1"/>
            </p:cNvSpPr>
            <p:nvPr/>
          </p:nvSpPr>
          <p:spPr bwMode="auto">
            <a:xfrm flipH="1">
              <a:off x="2370" y="3348"/>
              <a:ext cx="77" cy="18"/>
            </a:xfrm>
            <a:prstGeom prst="line">
              <a:avLst/>
            </a:prstGeom>
            <a:noFill/>
            <a:ln w="0">
              <a:solidFill>
                <a:srgbClr val="000000"/>
              </a:solidFill>
              <a:round/>
              <a:headEnd/>
              <a:tailEnd/>
            </a:ln>
          </p:spPr>
          <p:txBody>
            <a:bodyPr/>
            <a:lstStyle/>
            <a:p>
              <a:endParaRPr lang="en-GB"/>
            </a:p>
          </p:txBody>
        </p:sp>
        <p:sp>
          <p:nvSpPr>
            <p:cNvPr id="42048" name="Freeform 1088"/>
            <p:cNvSpPr>
              <a:spLocks/>
            </p:cNvSpPr>
            <p:nvPr/>
          </p:nvSpPr>
          <p:spPr bwMode="auto">
            <a:xfrm>
              <a:off x="1265" y="3305"/>
              <a:ext cx="967" cy="449"/>
            </a:xfrm>
            <a:custGeom>
              <a:avLst/>
              <a:gdLst>
                <a:gd name="T0" fmla="*/ 3 w 3869"/>
                <a:gd name="T1" fmla="*/ 1 h 1796"/>
                <a:gd name="T2" fmla="*/ 2 w 3869"/>
                <a:gd name="T3" fmla="*/ 1 h 1796"/>
                <a:gd name="T4" fmla="*/ 1 w 3869"/>
                <a:gd name="T5" fmla="*/ 0 h 1796"/>
                <a:gd name="T6" fmla="*/ 1 w 3869"/>
                <a:gd name="T7" fmla="*/ 0 h 1796"/>
                <a:gd name="T8" fmla="*/ 0 w 3869"/>
                <a:gd name="T9" fmla="*/ 0 h 1796"/>
                <a:gd name="T10" fmla="*/ 0 w 3869"/>
                <a:gd name="T11" fmla="*/ 0 h 1796"/>
                <a:gd name="T12" fmla="*/ 2 w 3869"/>
                <a:gd name="T13" fmla="*/ 2 h 1796"/>
                <a:gd name="T14" fmla="*/ 4 w 3869"/>
                <a:gd name="T15" fmla="*/ 1 h 1796"/>
                <a:gd name="T16" fmla="*/ 0 60000 65536"/>
                <a:gd name="T17" fmla="*/ 0 60000 65536"/>
                <a:gd name="T18" fmla="*/ 0 60000 65536"/>
                <a:gd name="T19" fmla="*/ 0 60000 65536"/>
                <a:gd name="T20" fmla="*/ 0 60000 65536"/>
                <a:gd name="T21" fmla="*/ 0 60000 65536"/>
                <a:gd name="T22" fmla="*/ 0 60000 65536"/>
                <a:gd name="T23" fmla="*/ 0 60000 65536"/>
                <a:gd name="T24" fmla="*/ 0 w 3869"/>
                <a:gd name="T25" fmla="*/ 0 h 1796"/>
                <a:gd name="T26" fmla="*/ 3869 w 3869"/>
                <a:gd name="T27" fmla="*/ 1796 h 179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869" h="1796">
                  <a:moveTo>
                    <a:pt x="3642" y="416"/>
                  </a:moveTo>
                  <a:lnTo>
                    <a:pt x="2073" y="773"/>
                  </a:lnTo>
                  <a:lnTo>
                    <a:pt x="957" y="9"/>
                  </a:lnTo>
                  <a:lnTo>
                    <a:pt x="771" y="255"/>
                  </a:lnTo>
                  <a:lnTo>
                    <a:pt x="0" y="0"/>
                  </a:lnTo>
                  <a:lnTo>
                    <a:pt x="0" y="102"/>
                  </a:lnTo>
                  <a:lnTo>
                    <a:pt x="2082" y="1796"/>
                  </a:lnTo>
                  <a:lnTo>
                    <a:pt x="3869" y="1324"/>
                  </a:lnTo>
                </a:path>
              </a:pathLst>
            </a:custGeom>
            <a:noFill/>
            <a:ln w="0">
              <a:solidFill>
                <a:srgbClr val="000000"/>
              </a:solidFill>
              <a:round/>
              <a:headEnd/>
              <a:tailEnd/>
            </a:ln>
          </p:spPr>
          <p:txBody>
            <a:bodyPr/>
            <a:lstStyle/>
            <a:p>
              <a:endParaRPr lang="en-GB"/>
            </a:p>
          </p:txBody>
        </p:sp>
        <p:sp>
          <p:nvSpPr>
            <p:cNvPr id="42049" name="Line 1089"/>
            <p:cNvSpPr>
              <a:spLocks noChangeShapeType="1"/>
            </p:cNvSpPr>
            <p:nvPr/>
          </p:nvSpPr>
          <p:spPr bwMode="auto">
            <a:xfrm flipV="1">
              <a:off x="1505" y="3215"/>
              <a:ext cx="581" cy="92"/>
            </a:xfrm>
            <a:prstGeom prst="line">
              <a:avLst/>
            </a:prstGeom>
            <a:noFill/>
            <a:ln w="0">
              <a:solidFill>
                <a:srgbClr val="000000"/>
              </a:solidFill>
              <a:round/>
              <a:headEnd/>
              <a:tailEnd/>
            </a:ln>
          </p:spPr>
          <p:txBody>
            <a:bodyPr/>
            <a:lstStyle/>
            <a:p>
              <a:endParaRPr lang="en-GB"/>
            </a:p>
          </p:txBody>
        </p:sp>
        <p:sp>
          <p:nvSpPr>
            <p:cNvPr id="42050" name="Freeform 1090"/>
            <p:cNvSpPr>
              <a:spLocks/>
            </p:cNvSpPr>
            <p:nvPr/>
          </p:nvSpPr>
          <p:spPr bwMode="auto">
            <a:xfrm>
              <a:off x="1265" y="3207"/>
              <a:ext cx="763" cy="98"/>
            </a:xfrm>
            <a:custGeom>
              <a:avLst/>
              <a:gdLst>
                <a:gd name="T0" fmla="*/ 0 w 3051"/>
                <a:gd name="T1" fmla="*/ 0 h 393"/>
                <a:gd name="T2" fmla="*/ 3 w 3051"/>
                <a:gd name="T3" fmla="*/ 0 h 393"/>
                <a:gd name="T4" fmla="*/ 3 w 3051"/>
                <a:gd name="T5" fmla="*/ 0 h 393"/>
                <a:gd name="T6" fmla="*/ 0 60000 65536"/>
                <a:gd name="T7" fmla="*/ 0 60000 65536"/>
                <a:gd name="T8" fmla="*/ 0 60000 65536"/>
                <a:gd name="T9" fmla="*/ 0 w 3051"/>
                <a:gd name="T10" fmla="*/ 0 h 393"/>
                <a:gd name="T11" fmla="*/ 3051 w 3051"/>
                <a:gd name="T12" fmla="*/ 393 h 393"/>
              </a:gdLst>
              <a:ahLst/>
              <a:cxnLst>
                <a:cxn ang="T6">
                  <a:pos x="T0" y="T1"/>
                </a:cxn>
                <a:cxn ang="T7">
                  <a:pos x="T2" y="T3"/>
                </a:cxn>
                <a:cxn ang="T8">
                  <a:pos x="T4" y="T5"/>
                </a:cxn>
              </a:cxnLst>
              <a:rect l="T9" t="T10" r="T11" b="T12"/>
              <a:pathLst>
                <a:path w="3051" h="393">
                  <a:moveTo>
                    <a:pt x="0" y="393"/>
                  </a:moveTo>
                  <a:lnTo>
                    <a:pt x="2807" y="0"/>
                  </a:lnTo>
                  <a:lnTo>
                    <a:pt x="3051" y="78"/>
                  </a:lnTo>
                </a:path>
              </a:pathLst>
            </a:custGeom>
            <a:noFill/>
            <a:ln w="0">
              <a:solidFill>
                <a:srgbClr val="000000"/>
              </a:solidFill>
              <a:round/>
              <a:headEnd/>
              <a:tailEnd/>
            </a:ln>
          </p:spPr>
          <p:txBody>
            <a:bodyPr/>
            <a:lstStyle/>
            <a:p>
              <a:endParaRPr lang="en-GB"/>
            </a:p>
          </p:txBody>
        </p:sp>
        <p:sp>
          <p:nvSpPr>
            <p:cNvPr id="42051" name="Line 1091"/>
            <p:cNvSpPr>
              <a:spLocks noChangeShapeType="1"/>
            </p:cNvSpPr>
            <p:nvPr/>
          </p:nvSpPr>
          <p:spPr bwMode="auto">
            <a:xfrm flipV="1">
              <a:off x="1786" y="3499"/>
              <a:ext cx="1" cy="255"/>
            </a:xfrm>
            <a:prstGeom prst="line">
              <a:avLst/>
            </a:prstGeom>
            <a:noFill/>
            <a:ln w="0">
              <a:solidFill>
                <a:srgbClr val="000000"/>
              </a:solidFill>
              <a:round/>
              <a:headEnd/>
              <a:tailEnd/>
            </a:ln>
          </p:spPr>
          <p:txBody>
            <a:bodyPr/>
            <a:lstStyle/>
            <a:p>
              <a:endParaRPr lang="en-GB"/>
            </a:p>
          </p:txBody>
        </p:sp>
        <p:sp>
          <p:nvSpPr>
            <p:cNvPr id="42052" name="Freeform 1092"/>
            <p:cNvSpPr>
              <a:spLocks/>
            </p:cNvSpPr>
            <p:nvPr/>
          </p:nvSpPr>
          <p:spPr bwMode="auto">
            <a:xfrm>
              <a:off x="1974" y="3280"/>
              <a:ext cx="361" cy="108"/>
            </a:xfrm>
            <a:custGeom>
              <a:avLst/>
              <a:gdLst>
                <a:gd name="T0" fmla="*/ 1 w 1440"/>
                <a:gd name="T1" fmla="*/ 0 h 433"/>
                <a:gd name="T2" fmla="*/ 0 w 1440"/>
                <a:gd name="T3" fmla="*/ 0 h 433"/>
                <a:gd name="T4" fmla="*/ 1 w 1440"/>
                <a:gd name="T5" fmla="*/ 0 h 433"/>
                <a:gd name="T6" fmla="*/ 1 w 1440"/>
                <a:gd name="T7" fmla="*/ 0 h 433"/>
                <a:gd name="T8" fmla="*/ 1 w 1440"/>
                <a:gd name="T9" fmla="*/ 0 h 433"/>
                <a:gd name="T10" fmla="*/ 1 w 1440"/>
                <a:gd name="T11" fmla="*/ 0 h 433"/>
                <a:gd name="T12" fmla="*/ 2 w 1440"/>
                <a:gd name="T13" fmla="*/ 0 h 433"/>
                <a:gd name="T14" fmla="*/ 2 w 1440"/>
                <a:gd name="T15" fmla="*/ 0 h 433"/>
                <a:gd name="T16" fmla="*/ 1 w 1440"/>
                <a:gd name="T17" fmla="*/ 0 h 433"/>
                <a:gd name="T18" fmla="*/ 1 w 1440"/>
                <a:gd name="T19" fmla="*/ 0 h 433"/>
                <a:gd name="T20" fmla="*/ 1 w 1440"/>
                <a:gd name="T21" fmla="*/ 0 h 433"/>
                <a:gd name="T22" fmla="*/ 0 w 1440"/>
                <a:gd name="T23" fmla="*/ 0 h 433"/>
                <a:gd name="T24" fmla="*/ 1 w 1440"/>
                <a:gd name="T25" fmla="*/ 0 h 433"/>
                <a:gd name="T26" fmla="*/ 1 w 1440"/>
                <a:gd name="T27" fmla="*/ 0 h 433"/>
                <a:gd name="T28" fmla="*/ 1 w 1440"/>
                <a:gd name="T29" fmla="*/ 0 h 4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440"/>
                <a:gd name="T46" fmla="*/ 0 h 433"/>
                <a:gd name="T47" fmla="*/ 1440 w 1440"/>
                <a:gd name="T48" fmla="*/ 433 h 43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440" h="433">
                  <a:moveTo>
                    <a:pt x="424" y="0"/>
                  </a:moveTo>
                  <a:lnTo>
                    <a:pt x="0" y="102"/>
                  </a:lnTo>
                  <a:lnTo>
                    <a:pt x="603" y="433"/>
                  </a:lnTo>
                  <a:lnTo>
                    <a:pt x="648" y="415"/>
                  </a:lnTo>
                  <a:lnTo>
                    <a:pt x="512" y="357"/>
                  </a:lnTo>
                  <a:lnTo>
                    <a:pt x="1285" y="204"/>
                  </a:lnTo>
                  <a:lnTo>
                    <a:pt x="1394" y="255"/>
                  </a:lnTo>
                  <a:lnTo>
                    <a:pt x="1440" y="255"/>
                  </a:lnTo>
                  <a:lnTo>
                    <a:pt x="1039" y="60"/>
                  </a:lnTo>
                  <a:lnTo>
                    <a:pt x="987" y="215"/>
                  </a:lnTo>
                  <a:lnTo>
                    <a:pt x="459" y="331"/>
                  </a:lnTo>
                  <a:lnTo>
                    <a:pt x="303" y="242"/>
                  </a:lnTo>
                  <a:lnTo>
                    <a:pt x="388" y="130"/>
                  </a:lnTo>
                  <a:lnTo>
                    <a:pt x="438" y="15"/>
                  </a:lnTo>
                  <a:lnTo>
                    <a:pt x="424" y="0"/>
                  </a:lnTo>
                  <a:close/>
                </a:path>
              </a:pathLst>
            </a:custGeom>
            <a:solidFill>
              <a:srgbClr val="000000"/>
            </a:solidFill>
            <a:ln w="9525">
              <a:noFill/>
              <a:round/>
              <a:headEnd/>
              <a:tailEnd/>
            </a:ln>
          </p:spPr>
          <p:txBody>
            <a:bodyPr/>
            <a:lstStyle/>
            <a:p>
              <a:endParaRPr lang="en-GB"/>
            </a:p>
          </p:txBody>
        </p:sp>
        <p:sp>
          <p:nvSpPr>
            <p:cNvPr id="42053" name="Freeform 1093"/>
            <p:cNvSpPr>
              <a:spLocks/>
            </p:cNvSpPr>
            <p:nvPr/>
          </p:nvSpPr>
          <p:spPr bwMode="auto">
            <a:xfrm>
              <a:off x="2163" y="3517"/>
              <a:ext cx="142" cy="75"/>
            </a:xfrm>
            <a:custGeom>
              <a:avLst/>
              <a:gdLst>
                <a:gd name="T0" fmla="*/ 1 w 566"/>
                <a:gd name="T1" fmla="*/ 0 h 300"/>
                <a:gd name="T2" fmla="*/ 1 w 566"/>
                <a:gd name="T3" fmla="*/ 0 h 300"/>
                <a:gd name="T4" fmla="*/ 1 w 566"/>
                <a:gd name="T5" fmla="*/ 0 h 300"/>
                <a:gd name="T6" fmla="*/ 1 w 566"/>
                <a:gd name="T7" fmla="*/ 0 h 300"/>
                <a:gd name="T8" fmla="*/ 1 w 566"/>
                <a:gd name="T9" fmla="*/ 0 h 300"/>
                <a:gd name="T10" fmla="*/ 0 w 566"/>
                <a:gd name="T11" fmla="*/ 0 h 300"/>
                <a:gd name="T12" fmla="*/ 0 w 566"/>
                <a:gd name="T13" fmla="*/ 0 h 300"/>
                <a:gd name="T14" fmla="*/ 0 w 566"/>
                <a:gd name="T15" fmla="*/ 0 h 300"/>
                <a:gd name="T16" fmla="*/ 1 w 566"/>
                <a:gd name="T17" fmla="*/ 0 h 300"/>
                <a:gd name="T18" fmla="*/ 1 w 566"/>
                <a:gd name="T19" fmla="*/ 0 h 3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66"/>
                <a:gd name="T31" fmla="*/ 0 h 300"/>
                <a:gd name="T32" fmla="*/ 566 w 566"/>
                <a:gd name="T33" fmla="*/ 300 h 3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66" h="300">
                  <a:moveTo>
                    <a:pt x="507" y="291"/>
                  </a:moveTo>
                  <a:lnTo>
                    <a:pt x="553" y="258"/>
                  </a:lnTo>
                  <a:lnTo>
                    <a:pt x="566" y="199"/>
                  </a:lnTo>
                  <a:lnTo>
                    <a:pt x="566" y="116"/>
                  </a:lnTo>
                  <a:lnTo>
                    <a:pt x="521" y="85"/>
                  </a:lnTo>
                  <a:lnTo>
                    <a:pt x="33" y="0"/>
                  </a:lnTo>
                  <a:lnTo>
                    <a:pt x="0" y="47"/>
                  </a:lnTo>
                  <a:lnTo>
                    <a:pt x="0" y="258"/>
                  </a:lnTo>
                  <a:lnTo>
                    <a:pt x="451" y="300"/>
                  </a:lnTo>
                  <a:lnTo>
                    <a:pt x="507" y="291"/>
                  </a:lnTo>
                  <a:close/>
                </a:path>
              </a:pathLst>
            </a:custGeom>
            <a:solidFill>
              <a:srgbClr val="000000"/>
            </a:solidFill>
            <a:ln w="9525">
              <a:noFill/>
              <a:round/>
              <a:headEnd/>
              <a:tailEnd/>
            </a:ln>
          </p:spPr>
          <p:txBody>
            <a:bodyPr/>
            <a:lstStyle/>
            <a:p>
              <a:endParaRPr lang="en-GB"/>
            </a:p>
          </p:txBody>
        </p:sp>
        <p:sp>
          <p:nvSpPr>
            <p:cNvPr id="42054" name="Line 1094"/>
            <p:cNvSpPr>
              <a:spLocks noChangeShapeType="1"/>
            </p:cNvSpPr>
            <p:nvPr/>
          </p:nvSpPr>
          <p:spPr bwMode="auto">
            <a:xfrm flipH="1" flipV="1">
              <a:off x="498" y="3199"/>
              <a:ext cx="1582" cy="2"/>
            </a:xfrm>
            <a:prstGeom prst="line">
              <a:avLst/>
            </a:prstGeom>
            <a:noFill/>
            <a:ln w="0">
              <a:solidFill>
                <a:srgbClr val="000000"/>
              </a:solidFill>
              <a:round/>
              <a:headEnd/>
              <a:tailEnd/>
            </a:ln>
          </p:spPr>
          <p:txBody>
            <a:bodyPr/>
            <a:lstStyle/>
            <a:p>
              <a:endParaRPr lang="en-GB"/>
            </a:p>
          </p:txBody>
        </p:sp>
        <p:sp>
          <p:nvSpPr>
            <p:cNvPr id="42055" name="Line 1095"/>
            <p:cNvSpPr>
              <a:spLocks noChangeShapeType="1"/>
            </p:cNvSpPr>
            <p:nvPr/>
          </p:nvSpPr>
          <p:spPr bwMode="auto">
            <a:xfrm flipH="1" flipV="1">
              <a:off x="2283" y="3197"/>
              <a:ext cx="332" cy="2"/>
            </a:xfrm>
            <a:prstGeom prst="line">
              <a:avLst/>
            </a:prstGeom>
            <a:noFill/>
            <a:ln w="0">
              <a:solidFill>
                <a:srgbClr val="000000"/>
              </a:solidFill>
              <a:round/>
              <a:headEnd/>
              <a:tailEnd/>
            </a:ln>
          </p:spPr>
          <p:txBody>
            <a:bodyPr/>
            <a:lstStyle/>
            <a:p>
              <a:endParaRPr lang="en-GB"/>
            </a:p>
          </p:txBody>
        </p:sp>
      </p:gr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68643">
                                            <p:txEl>
                                              <p:pRg st="0" end="0"/>
                                            </p:txEl>
                                          </p:spTgt>
                                        </p:tgtEl>
                                        <p:attrNameLst>
                                          <p:attrName>style.visibility</p:attrName>
                                        </p:attrNameLst>
                                      </p:cBhvr>
                                      <p:to>
                                        <p:strVal val="visible"/>
                                      </p:to>
                                    </p:set>
                                    <p:anim calcmode="lin" valueType="num">
                                      <p:cBhvr additive="base">
                                        <p:cTn id="7" dur="500" fill="hold"/>
                                        <p:tgtEl>
                                          <p:spTgt spid="36864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6864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368643">
                                            <p:txEl>
                                              <p:pRg st="1" end="1"/>
                                            </p:txEl>
                                          </p:spTgt>
                                        </p:tgtEl>
                                        <p:attrNameLst>
                                          <p:attrName>style.visibility</p:attrName>
                                        </p:attrNameLst>
                                      </p:cBhvr>
                                      <p:to>
                                        <p:strVal val="visible"/>
                                      </p:to>
                                    </p:set>
                                    <p:anim calcmode="lin" valueType="num">
                                      <p:cBhvr additive="base">
                                        <p:cTn id="12" dur="500" fill="hold"/>
                                        <p:tgtEl>
                                          <p:spTgt spid="368643">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68643">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368643">
                                            <p:txEl>
                                              <p:pRg st="2" end="2"/>
                                            </p:txEl>
                                          </p:spTgt>
                                        </p:tgtEl>
                                        <p:attrNameLst>
                                          <p:attrName>style.visibility</p:attrName>
                                        </p:attrNameLst>
                                      </p:cBhvr>
                                      <p:to>
                                        <p:strVal val="visible"/>
                                      </p:to>
                                    </p:set>
                                    <p:anim calcmode="lin" valueType="num">
                                      <p:cBhvr additive="base">
                                        <p:cTn id="17" dur="500" fill="hold"/>
                                        <p:tgtEl>
                                          <p:spTgt spid="36864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686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43" grpId="0" build="p" bldLvl="2" autoUpdateAnimBg="0"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Line 2"/>
          <p:cNvSpPr>
            <a:spLocks noChangeShapeType="1"/>
          </p:cNvSpPr>
          <p:nvPr/>
        </p:nvSpPr>
        <p:spPr bwMode="auto">
          <a:xfrm flipV="1">
            <a:off x="1981200" y="4191000"/>
            <a:ext cx="2133600" cy="2133600"/>
          </a:xfrm>
          <a:prstGeom prst="line">
            <a:avLst/>
          </a:prstGeom>
          <a:noFill/>
          <a:ln w="38100">
            <a:solidFill>
              <a:schemeClr val="tx1">
                <a:lumMod val="50000"/>
                <a:lumOff val="50000"/>
              </a:schemeClr>
            </a:solidFill>
            <a:round/>
            <a:headEnd/>
            <a:tailEnd/>
          </a:ln>
          <a:effectLst/>
        </p:spPr>
        <p:txBody>
          <a:bodyPr wrap="none" anchor="ctr"/>
          <a:lstStyle/>
          <a:p>
            <a:pPr>
              <a:defRPr/>
            </a:pPr>
            <a:endParaRPr lang="en-US"/>
          </a:p>
        </p:txBody>
      </p:sp>
      <p:sp>
        <p:nvSpPr>
          <p:cNvPr id="30723" name="Line 3"/>
          <p:cNvSpPr>
            <a:spLocks noChangeShapeType="1"/>
          </p:cNvSpPr>
          <p:nvPr/>
        </p:nvSpPr>
        <p:spPr bwMode="auto">
          <a:xfrm>
            <a:off x="1981200" y="3606800"/>
            <a:ext cx="0" cy="2717800"/>
          </a:xfrm>
          <a:prstGeom prst="line">
            <a:avLst/>
          </a:prstGeom>
          <a:noFill/>
          <a:ln w="38100">
            <a:solidFill>
              <a:schemeClr val="tx1"/>
            </a:solidFill>
            <a:round/>
            <a:headEnd/>
            <a:tailEnd/>
          </a:ln>
        </p:spPr>
        <p:txBody>
          <a:bodyPr wrap="none" anchor="ctr"/>
          <a:lstStyle/>
          <a:p>
            <a:endParaRPr lang="en-GB"/>
          </a:p>
        </p:txBody>
      </p:sp>
      <p:sp>
        <p:nvSpPr>
          <p:cNvPr id="30724" name="Line 4"/>
          <p:cNvSpPr>
            <a:spLocks noChangeShapeType="1"/>
          </p:cNvSpPr>
          <p:nvPr/>
        </p:nvSpPr>
        <p:spPr bwMode="auto">
          <a:xfrm>
            <a:off x="1993900" y="6324600"/>
            <a:ext cx="2641600" cy="0"/>
          </a:xfrm>
          <a:prstGeom prst="line">
            <a:avLst/>
          </a:prstGeom>
          <a:noFill/>
          <a:ln w="38100">
            <a:solidFill>
              <a:schemeClr val="tx1"/>
            </a:solidFill>
            <a:round/>
            <a:headEnd/>
            <a:tailEnd/>
          </a:ln>
        </p:spPr>
        <p:txBody>
          <a:bodyPr wrap="none" anchor="ctr"/>
          <a:lstStyle/>
          <a:p>
            <a:endParaRPr lang="en-GB"/>
          </a:p>
        </p:txBody>
      </p:sp>
      <p:sp>
        <p:nvSpPr>
          <p:cNvPr id="30725" name="Rectangle 5"/>
          <p:cNvSpPr>
            <a:spLocks noChangeArrowheads="1"/>
          </p:cNvSpPr>
          <p:nvPr/>
        </p:nvSpPr>
        <p:spPr bwMode="auto">
          <a:xfrm>
            <a:off x="2209800" y="6415088"/>
            <a:ext cx="2665413" cy="366712"/>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1800" dirty="0">
                <a:solidFill>
                  <a:schemeClr val="tx2"/>
                </a:solidFill>
                <a:latin typeface="Verdana" pitchFamily="34" charset="0"/>
                <a:ea typeface="Verdana" pitchFamily="34" charset="0"/>
                <a:cs typeface="Verdana" pitchFamily="34" charset="0"/>
              </a:rPr>
              <a:t>Minutes Talked</a:t>
            </a:r>
          </a:p>
        </p:txBody>
      </p:sp>
      <p:sp>
        <p:nvSpPr>
          <p:cNvPr id="30726" name="Rectangle 6"/>
          <p:cNvSpPr>
            <a:spLocks noChangeArrowheads="1"/>
          </p:cNvSpPr>
          <p:nvPr/>
        </p:nvSpPr>
        <p:spPr bwMode="auto">
          <a:xfrm rot="-5400000">
            <a:off x="76200" y="4594225"/>
            <a:ext cx="2968625" cy="644525"/>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1800">
                <a:solidFill>
                  <a:schemeClr val="tx2"/>
                </a:solidFill>
                <a:latin typeface="Verdana" pitchFamily="34" charset="0"/>
                <a:ea typeface="Verdana" pitchFamily="34" charset="0"/>
                <a:cs typeface="Verdana" pitchFamily="34" charset="0"/>
              </a:rPr>
              <a:t>Total Long Distance</a:t>
            </a:r>
            <a:br>
              <a:rPr lang="en-US" sz="1800">
                <a:solidFill>
                  <a:schemeClr val="tx2"/>
                </a:solidFill>
                <a:latin typeface="Verdana" pitchFamily="34" charset="0"/>
                <a:ea typeface="Verdana" pitchFamily="34" charset="0"/>
                <a:cs typeface="Verdana" pitchFamily="34" charset="0"/>
              </a:rPr>
            </a:br>
            <a:r>
              <a:rPr lang="en-US" sz="1800">
                <a:solidFill>
                  <a:schemeClr val="tx2"/>
                </a:solidFill>
                <a:latin typeface="Verdana" pitchFamily="34" charset="0"/>
                <a:ea typeface="Verdana" pitchFamily="34" charset="0"/>
                <a:cs typeface="Verdana" pitchFamily="34" charset="0"/>
              </a:rPr>
              <a:t>Telephone Bill</a:t>
            </a:r>
          </a:p>
        </p:txBody>
      </p:sp>
      <p:sp>
        <p:nvSpPr>
          <p:cNvPr id="30727" name="Rectangle 7"/>
          <p:cNvSpPr>
            <a:spLocks noGrp="1" noChangeArrowheads="1"/>
          </p:cNvSpPr>
          <p:nvPr>
            <p:ph type="title"/>
          </p:nvPr>
        </p:nvSpPr>
        <p:spPr/>
        <p:txBody>
          <a:bodyPr/>
          <a:lstStyle/>
          <a:p>
            <a:pPr eaLnBrk="1" hangingPunct="1"/>
            <a:r>
              <a:rPr lang="en-US" dirty="0" smtClean="0"/>
              <a:t>Variable Cost</a:t>
            </a:r>
          </a:p>
        </p:txBody>
      </p:sp>
      <p:sp>
        <p:nvSpPr>
          <p:cNvPr id="30728" name="Rectangle 8"/>
          <p:cNvSpPr>
            <a:spLocks noGrp="1" noChangeArrowheads="1"/>
          </p:cNvSpPr>
          <p:nvPr>
            <p:ph type="body" idx="1"/>
          </p:nvPr>
        </p:nvSpPr>
        <p:spPr>
          <a:xfrm>
            <a:off x="152400" y="762000"/>
            <a:ext cx="8763000" cy="1752600"/>
          </a:xfrm>
        </p:spPr>
        <p:txBody>
          <a:bodyPr/>
          <a:lstStyle/>
          <a:p>
            <a:pPr algn="ctr" eaLnBrk="1" hangingPunct="1">
              <a:buFont typeface="Times" pitchFamily="34" charset="0"/>
              <a:buNone/>
            </a:pPr>
            <a:r>
              <a:rPr lang="en-US" sz="2200" dirty="0" smtClean="0"/>
              <a:t>A variable cost is a cost whose </a:t>
            </a:r>
            <a:r>
              <a:rPr lang="en-US" sz="2200" dirty="0" smtClean="0">
                <a:solidFill>
                  <a:srgbClr val="FF0000"/>
                </a:solidFill>
                <a:effectLst>
                  <a:outerShdw blurRad="38100" dist="38100" dir="2700000" algn="tl">
                    <a:srgbClr val="000000">
                      <a:alpha val="43137"/>
                    </a:srgbClr>
                  </a:outerShdw>
                </a:effectLst>
              </a:rPr>
              <a:t>total dollar amount varies</a:t>
            </a:r>
            <a:r>
              <a:rPr lang="en-US" sz="2200" dirty="0" smtClean="0">
                <a:solidFill>
                  <a:srgbClr val="FF0000"/>
                </a:solidFill>
              </a:rPr>
              <a:t> </a:t>
            </a:r>
            <a:r>
              <a:rPr lang="en-US" sz="2200" dirty="0" smtClean="0"/>
              <a:t>in direct proportion to changes in the activity level. Your total long distance telephone bill is based on how many minutes you talk.</a:t>
            </a:r>
          </a:p>
          <a:p>
            <a:pPr algn="just" eaLnBrk="1" hangingPunct="1">
              <a:buFont typeface="Times" pitchFamily="34" charset="0"/>
              <a:buNone/>
            </a:pPr>
            <a:r>
              <a:rPr lang="en-US" sz="2200" dirty="0" smtClean="0"/>
              <a:t>Ex- Direct materials, Direct labor, variable elements of manufacturing overhead and variable elements of selling and administrative expenses</a:t>
            </a:r>
          </a:p>
        </p:txBody>
      </p:sp>
      <p:pic>
        <p:nvPicPr>
          <p:cNvPr id="30729" name="Picture 9" descr="j0189197"/>
          <p:cNvPicPr>
            <a:picLocks noChangeAspect="1" noChangeArrowheads="1" noCrop="1"/>
          </p:cNvPicPr>
          <p:nvPr/>
        </p:nvPicPr>
        <p:blipFill>
          <a:blip r:embed="rId3"/>
          <a:srcRect/>
          <a:stretch>
            <a:fillRect/>
          </a:stretch>
        </p:blipFill>
        <p:spPr bwMode="auto">
          <a:xfrm>
            <a:off x="5257800" y="4257675"/>
            <a:ext cx="2514600" cy="1304925"/>
          </a:xfrm>
          <a:prstGeom prst="rect">
            <a:avLst/>
          </a:prstGeom>
          <a:noFill/>
          <a:ln w="9525">
            <a:noFill/>
            <a:miter lim="800000"/>
            <a:headEnd/>
            <a:tailEnd/>
          </a:ln>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afterEffect">
                                  <p:stCondLst>
                                    <p:cond delay="0"/>
                                  </p:stCondLst>
                                  <p:childTnLst>
                                    <p:set>
                                      <p:cBhvr>
                                        <p:cTn id="6" dur="1" fill="hold">
                                          <p:stCondLst>
                                            <p:cond delay="0"/>
                                          </p:stCondLst>
                                        </p:cTn>
                                        <p:tgtEl>
                                          <p:spTgt spid="309250"/>
                                        </p:tgtEl>
                                        <p:attrNameLst>
                                          <p:attrName>style.visibility</p:attrName>
                                        </p:attrNameLst>
                                      </p:cBhvr>
                                      <p:to>
                                        <p:strVal val="visible"/>
                                      </p:to>
                                    </p:set>
                                    <p:animEffect transition="in" filter="strips(upRight)">
                                      <p:cBhvr>
                                        <p:cTn id="7" dur="500"/>
                                        <p:tgtEl>
                                          <p:spTgt spid="309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p:spPr>
        <p:txBody>
          <a:bodyPr lIns="90488" tIns="44450" rIns="90488" bIns="44450"/>
          <a:lstStyle/>
          <a:p>
            <a:pPr eaLnBrk="1" hangingPunct="1"/>
            <a:r>
              <a:rPr lang="en-US" smtClean="0"/>
              <a:t>Variable Cost</a:t>
            </a:r>
          </a:p>
        </p:txBody>
      </p:sp>
      <p:sp>
        <p:nvSpPr>
          <p:cNvPr id="43011" name="Rectangle 3"/>
          <p:cNvSpPr>
            <a:spLocks noGrp="1" noChangeArrowheads="1"/>
          </p:cNvSpPr>
          <p:nvPr>
            <p:ph type="body" idx="1"/>
          </p:nvPr>
        </p:nvSpPr>
        <p:spPr>
          <a:xfrm>
            <a:off x="228600" y="1219200"/>
            <a:ext cx="8686800" cy="1460500"/>
          </a:xfrm>
          <a:noFill/>
        </p:spPr>
        <p:txBody>
          <a:bodyPr lIns="90488" tIns="44450" rIns="90488" bIns="44450"/>
          <a:lstStyle/>
          <a:p>
            <a:pPr algn="ctr" eaLnBrk="1" hangingPunct="1">
              <a:buFont typeface="Times" pitchFamily="34" charset="0"/>
              <a:buNone/>
            </a:pPr>
            <a:r>
              <a:rPr lang="en-US" sz="2000" smtClean="0"/>
              <a:t>  Your </a:t>
            </a:r>
            <a:r>
              <a:rPr lang="en-US" sz="2000" smtClean="0">
                <a:solidFill>
                  <a:schemeClr val="accent1"/>
                </a:solidFill>
              </a:rPr>
              <a:t>total long distance</a:t>
            </a:r>
            <a:r>
              <a:rPr lang="en-US" sz="2000" smtClean="0"/>
              <a:t> telephone bill is based on how many minutes you talk.</a:t>
            </a:r>
          </a:p>
        </p:txBody>
      </p:sp>
      <p:grpSp>
        <p:nvGrpSpPr>
          <p:cNvPr id="43012" name="Group 4"/>
          <p:cNvGrpSpPr>
            <a:grpSpLocks/>
          </p:cNvGrpSpPr>
          <p:nvPr/>
        </p:nvGrpSpPr>
        <p:grpSpPr bwMode="auto">
          <a:xfrm>
            <a:off x="6638925" y="3379788"/>
            <a:ext cx="1928813" cy="2222500"/>
            <a:chOff x="4182" y="2129"/>
            <a:chExt cx="1215" cy="1400"/>
          </a:xfrm>
        </p:grpSpPr>
        <p:grpSp>
          <p:nvGrpSpPr>
            <p:cNvPr id="43018" name="Group 5"/>
            <p:cNvGrpSpPr>
              <a:grpSpLocks/>
            </p:cNvGrpSpPr>
            <p:nvPr/>
          </p:nvGrpSpPr>
          <p:grpSpPr bwMode="auto">
            <a:xfrm>
              <a:off x="4182" y="2747"/>
              <a:ext cx="1080" cy="782"/>
              <a:chOff x="4182" y="2747"/>
              <a:chExt cx="1080" cy="782"/>
            </a:xfrm>
          </p:grpSpPr>
          <p:sp>
            <p:nvSpPr>
              <p:cNvPr id="43053" name="Freeform 6"/>
              <p:cNvSpPr>
                <a:spLocks/>
              </p:cNvSpPr>
              <p:nvPr/>
            </p:nvSpPr>
            <p:spPr bwMode="auto">
              <a:xfrm>
                <a:off x="4182" y="2756"/>
                <a:ext cx="1080" cy="773"/>
              </a:xfrm>
              <a:custGeom>
                <a:avLst/>
                <a:gdLst>
                  <a:gd name="T0" fmla="*/ 12 w 2160"/>
                  <a:gd name="T1" fmla="*/ 49 h 1545"/>
                  <a:gd name="T2" fmla="*/ 7 w 2160"/>
                  <a:gd name="T3" fmla="*/ 42 h 1545"/>
                  <a:gd name="T4" fmla="*/ 2 w 2160"/>
                  <a:gd name="T5" fmla="*/ 37 h 1545"/>
                  <a:gd name="T6" fmla="*/ 1 w 2160"/>
                  <a:gd name="T7" fmla="*/ 33 h 1545"/>
                  <a:gd name="T8" fmla="*/ 0 w 2160"/>
                  <a:gd name="T9" fmla="*/ 31 h 1545"/>
                  <a:gd name="T10" fmla="*/ 1 w 2160"/>
                  <a:gd name="T11" fmla="*/ 28 h 1545"/>
                  <a:gd name="T12" fmla="*/ 4 w 2160"/>
                  <a:gd name="T13" fmla="*/ 22 h 1545"/>
                  <a:gd name="T14" fmla="*/ 7 w 2160"/>
                  <a:gd name="T15" fmla="*/ 18 h 1545"/>
                  <a:gd name="T16" fmla="*/ 9 w 2160"/>
                  <a:gd name="T17" fmla="*/ 14 h 1545"/>
                  <a:gd name="T18" fmla="*/ 10 w 2160"/>
                  <a:gd name="T19" fmla="*/ 11 h 1545"/>
                  <a:gd name="T20" fmla="*/ 11 w 2160"/>
                  <a:gd name="T21" fmla="*/ 9 h 1545"/>
                  <a:gd name="T22" fmla="*/ 11 w 2160"/>
                  <a:gd name="T23" fmla="*/ 6 h 1545"/>
                  <a:gd name="T24" fmla="*/ 12 w 2160"/>
                  <a:gd name="T25" fmla="*/ 4 h 1545"/>
                  <a:gd name="T26" fmla="*/ 13 w 2160"/>
                  <a:gd name="T27" fmla="*/ 2 h 1545"/>
                  <a:gd name="T28" fmla="*/ 15 w 2160"/>
                  <a:gd name="T29" fmla="*/ 2 h 1545"/>
                  <a:gd name="T30" fmla="*/ 18 w 2160"/>
                  <a:gd name="T31" fmla="*/ 2 h 1545"/>
                  <a:gd name="T32" fmla="*/ 19 w 2160"/>
                  <a:gd name="T33" fmla="*/ 2 h 1545"/>
                  <a:gd name="T34" fmla="*/ 21 w 2160"/>
                  <a:gd name="T35" fmla="*/ 2 h 1545"/>
                  <a:gd name="T36" fmla="*/ 23 w 2160"/>
                  <a:gd name="T37" fmla="*/ 0 h 1545"/>
                  <a:gd name="T38" fmla="*/ 28 w 2160"/>
                  <a:gd name="T39" fmla="*/ 3 h 1545"/>
                  <a:gd name="T40" fmla="*/ 33 w 2160"/>
                  <a:gd name="T41" fmla="*/ 3 h 1545"/>
                  <a:gd name="T42" fmla="*/ 39 w 2160"/>
                  <a:gd name="T43" fmla="*/ 6 h 1545"/>
                  <a:gd name="T44" fmla="*/ 48 w 2160"/>
                  <a:gd name="T45" fmla="*/ 7 h 1545"/>
                  <a:gd name="T46" fmla="*/ 53 w 2160"/>
                  <a:gd name="T47" fmla="*/ 5 h 1545"/>
                  <a:gd name="T48" fmla="*/ 56 w 2160"/>
                  <a:gd name="T49" fmla="*/ 5 h 1545"/>
                  <a:gd name="T50" fmla="*/ 58 w 2160"/>
                  <a:gd name="T51" fmla="*/ 5 h 1545"/>
                  <a:gd name="T52" fmla="*/ 60 w 2160"/>
                  <a:gd name="T53" fmla="*/ 6 h 1545"/>
                  <a:gd name="T54" fmla="*/ 61 w 2160"/>
                  <a:gd name="T55" fmla="*/ 6 h 1545"/>
                  <a:gd name="T56" fmla="*/ 62 w 2160"/>
                  <a:gd name="T57" fmla="*/ 7 h 1545"/>
                  <a:gd name="T58" fmla="*/ 62 w 2160"/>
                  <a:gd name="T59" fmla="*/ 9 h 1545"/>
                  <a:gd name="T60" fmla="*/ 62 w 2160"/>
                  <a:gd name="T61" fmla="*/ 11 h 1545"/>
                  <a:gd name="T62" fmla="*/ 62 w 2160"/>
                  <a:gd name="T63" fmla="*/ 13 h 1545"/>
                  <a:gd name="T64" fmla="*/ 61 w 2160"/>
                  <a:gd name="T65" fmla="*/ 15 h 1545"/>
                  <a:gd name="T66" fmla="*/ 61 w 2160"/>
                  <a:gd name="T67" fmla="*/ 18 h 1545"/>
                  <a:gd name="T68" fmla="*/ 61 w 2160"/>
                  <a:gd name="T69" fmla="*/ 20 h 1545"/>
                  <a:gd name="T70" fmla="*/ 62 w 2160"/>
                  <a:gd name="T71" fmla="*/ 22 h 1545"/>
                  <a:gd name="T72" fmla="*/ 63 w 2160"/>
                  <a:gd name="T73" fmla="*/ 25 h 1545"/>
                  <a:gd name="T74" fmla="*/ 66 w 2160"/>
                  <a:gd name="T75" fmla="*/ 30 h 1545"/>
                  <a:gd name="T76" fmla="*/ 68 w 2160"/>
                  <a:gd name="T77" fmla="*/ 36 h 1545"/>
                  <a:gd name="T78" fmla="*/ 67 w 2160"/>
                  <a:gd name="T79" fmla="*/ 43 h 1545"/>
                  <a:gd name="T80" fmla="*/ 65 w 2160"/>
                  <a:gd name="T81" fmla="*/ 49 h 1545"/>
                  <a:gd name="T82" fmla="*/ 12 w 2160"/>
                  <a:gd name="T83" fmla="*/ 49 h 154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160"/>
                  <a:gd name="T127" fmla="*/ 0 h 1545"/>
                  <a:gd name="T128" fmla="*/ 2160 w 2160"/>
                  <a:gd name="T129" fmla="*/ 1545 h 154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160" h="1545">
                    <a:moveTo>
                      <a:pt x="385" y="1545"/>
                    </a:moveTo>
                    <a:lnTo>
                      <a:pt x="230" y="1341"/>
                    </a:lnTo>
                    <a:lnTo>
                      <a:pt x="85" y="1154"/>
                    </a:lnTo>
                    <a:lnTo>
                      <a:pt x="13" y="1044"/>
                    </a:lnTo>
                    <a:lnTo>
                      <a:pt x="0" y="973"/>
                    </a:lnTo>
                    <a:lnTo>
                      <a:pt x="36" y="878"/>
                    </a:lnTo>
                    <a:lnTo>
                      <a:pt x="144" y="699"/>
                    </a:lnTo>
                    <a:lnTo>
                      <a:pt x="235" y="567"/>
                    </a:lnTo>
                    <a:lnTo>
                      <a:pt x="306" y="440"/>
                    </a:lnTo>
                    <a:lnTo>
                      <a:pt x="343" y="352"/>
                    </a:lnTo>
                    <a:lnTo>
                      <a:pt x="359" y="274"/>
                    </a:lnTo>
                    <a:lnTo>
                      <a:pt x="366" y="173"/>
                    </a:lnTo>
                    <a:lnTo>
                      <a:pt x="384" y="106"/>
                    </a:lnTo>
                    <a:lnTo>
                      <a:pt x="423" y="54"/>
                    </a:lnTo>
                    <a:lnTo>
                      <a:pt x="485" y="41"/>
                    </a:lnTo>
                    <a:lnTo>
                      <a:pt x="578" y="49"/>
                    </a:lnTo>
                    <a:lnTo>
                      <a:pt x="624" y="56"/>
                    </a:lnTo>
                    <a:lnTo>
                      <a:pt x="686" y="44"/>
                    </a:lnTo>
                    <a:lnTo>
                      <a:pt x="754" y="0"/>
                    </a:lnTo>
                    <a:lnTo>
                      <a:pt x="920" y="71"/>
                    </a:lnTo>
                    <a:lnTo>
                      <a:pt x="1047" y="75"/>
                    </a:lnTo>
                    <a:lnTo>
                      <a:pt x="1279" y="161"/>
                    </a:lnTo>
                    <a:lnTo>
                      <a:pt x="1536" y="220"/>
                    </a:lnTo>
                    <a:lnTo>
                      <a:pt x="1703" y="157"/>
                    </a:lnTo>
                    <a:lnTo>
                      <a:pt x="1819" y="142"/>
                    </a:lnTo>
                    <a:lnTo>
                      <a:pt x="1884" y="147"/>
                    </a:lnTo>
                    <a:lnTo>
                      <a:pt x="1929" y="161"/>
                    </a:lnTo>
                    <a:lnTo>
                      <a:pt x="1962" y="183"/>
                    </a:lnTo>
                    <a:lnTo>
                      <a:pt x="1988" y="220"/>
                    </a:lnTo>
                    <a:lnTo>
                      <a:pt x="1997" y="261"/>
                    </a:lnTo>
                    <a:lnTo>
                      <a:pt x="1993" y="329"/>
                    </a:lnTo>
                    <a:lnTo>
                      <a:pt x="1984" y="391"/>
                    </a:lnTo>
                    <a:lnTo>
                      <a:pt x="1978" y="460"/>
                    </a:lnTo>
                    <a:lnTo>
                      <a:pt x="1974" y="545"/>
                    </a:lnTo>
                    <a:lnTo>
                      <a:pt x="1982" y="613"/>
                    </a:lnTo>
                    <a:lnTo>
                      <a:pt x="2000" y="690"/>
                    </a:lnTo>
                    <a:lnTo>
                      <a:pt x="2027" y="780"/>
                    </a:lnTo>
                    <a:lnTo>
                      <a:pt x="2093" y="955"/>
                    </a:lnTo>
                    <a:lnTo>
                      <a:pt x="2160" y="1143"/>
                    </a:lnTo>
                    <a:lnTo>
                      <a:pt x="2138" y="1369"/>
                    </a:lnTo>
                    <a:lnTo>
                      <a:pt x="2055" y="1541"/>
                    </a:lnTo>
                    <a:lnTo>
                      <a:pt x="385" y="1545"/>
                    </a:lnTo>
                    <a:close/>
                  </a:path>
                </a:pathLst>
              </a:custGeom>
              <a:solidFill>
                <a:srgbClr val="0000FF"/>
              </a:solidFill>
              <a:ln w="7938">
                <a:solidFill>
                  <a:srgbClr val="0000FF"/>
                </a:solidFill>
                <a:round/>
                <a:headEnd/>
                <a:tailEnd/>
              </a:ln>
            </p:spPr>
            <p:txBody>
              <a:bodyPr/>
              <a:lstStyle/>
              <a:p>
                <a:endParaRPr lang="en-GB"/>
              </a:p>
            </p:txBody>
          </p:sp>
          <p:sp>
            <p:nvSpPr>
              <p:cNvPr id="43054" name="Freeform 7"/>
              <p:cNvSpPr>
                <a:spLocks/>
              </p:cNvSpPr>
              <p:nvPr/>
            </p:nvSpPr>
            <p:spPr bwMode="auto">
              <a:xfrm>
                <a:off x="4529" y="2747"/>
                <a:ext cx="222" cy="284"/>
              </a:xfrm>
              <a:custGeom>
                <a:avLst/>
                <a:gdLst>
                  <a:gd name="T0" fmla="*/ 2 w 443"/>
                  <a:gd name="T1" fmla="*/ 0 h 568"/>
                  <a:gd name="T2" fmla="*/ 1 w 443"/>
                  <a:gd name="T3" fmla="*/ 4 h 568"/>
                  <a:gd name="T4" fmla="*/ 0 w 443"/>
                  <a:gd name="T5" fmla="*/ 10 h 568"/>
                  <a:gd name="T6" fmla="*/ 1 w 443"/>
                  <a:gd name="T7" fmla="*/ 18 h 568"/>
                  <a:gd name="T8" fmla="*/ 3 w 443"/>
                  <a:gd name="T9" fmla="*/ 15 h 568"/>
                  <a:gd name="T10" fmla="*/ 5 w 443"/>
                  <a:gd name="T11" fmla="*/ 12 h 568"/>
                  <a:gd name="T12" fmla="*/ 8 w 443"/>
                  <a:gd name="T13" fmla="*/ 9 h 568"/>
                  <a:gd name="T14" fmla="*/ 11 w 443"/>
                  <a:gd name="T15" fmla="*/ 13 h 568"/>
                  <a:gd name="T16" fmla="*/ 14 w 443"/>
                  <a:gd name="T17" fmla="*/ 17 h 568"/>
                  <a:gd name="T18" fmla="*/ 13 w 443"/>
                  <a:gd name="T19" fmla="*/ 12 h 568"/>
                  <a:gd name="T20" fmla="*/ 13 w 443"/>
                  <a:gd name="T21" fmla="*/ 7 h 568"/>
                  <a:gd name="T22" fmla="*/ 11 w 443"/>
                  <a:gd name="T23" fmla="*/ 2 h 568"/>
                  <a:gd name="T24" fmla="*/ 11 w 443"/>
                  <a:gd name="T25" fmla="*/ 4 h 568"/>
                  <a:gd name="T26" fmla="*/ 8 w 443"/>
                  <a:gd name="T27" fmla="*/ 5 h 568"/>
                  <a:gd name="T28" fmla="*/ 4 w 443"/>
                  <a:gd name="T29" fmla="*/ 3 h 568"/>
                  <a:gd name="T30" fmla="*/ 2 w 443"/>
                  <a:gd name="T31" fmla="*/ 0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43"/>
                  <a:gd name="T49" fmla="*/ 0 h 568"/>
                  <a:gd name="T50" fmla="*/ 443 w 443"/>
                  <a:gd name="T51" fmla="*/ 568 h 56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43" h="568">
                    <a:moveTo>
                      <a:pt x="63" y="0"/>
                    </a:moveTo>
                    <a:lnTo>
                      <a:pt x="31" y="135"/>
                    </a:lnTo>
                    <a:lnTo>
                      <a:pt x="0" y="329"/>
                    </a:lnTo>
                    <a:lnTo>
                      <a:pt x="11" y="568"/>
                    </a:lnTo>
                    <a:lnTo>
                      <a:pt x="71" y="485"/>
                    </a:lnTo>
                    <a:lnTo>
                      <a:pt x="135" y="407"/>
                    </a:lnTo>
                    <a:lnTo>
                      <a:pt x="237" y="291"/>
                    </a:lnTo>
                    <a:lnTo>
                      <a:pt x="344" y="417"/>
                    </a:lnTo>
                    <a:lnTo>
                      <a:pt x="443" y="538"/>
                    </a:lnTo>
                    <a:lnTo>
                      <a:pt x="408" y="398"/>
                    </a:lnTo>
                    <a:lnTo>
                      <a:pt x="401" y="230"/>
                    </a:lnTo>
                    <a:lnTo>
                      <a:pt x="340" y="74"/>
                    </a:lnTo>
                    <a:lnTo>
                      <a:pt x="330" y="138"/>
                    </a:lnTo>
                    <a:lnTo>
                      <a:pt x="251" y="187"/>
                    </a:lnTo>
                    <a:lnTo>
                      <a:pt x="128" y="111"/>
                    </a:lnTo>
                    <a:lnTo>
                      <a:pt x="63" y="0"/>
                    </a:lnTo>
                    <a:close/>
                  </a:path>
                </a:pathLst>
              </a:custGeom>
              <a:solidFill>
                <a:srgbClr val="A0C0FF"/>
              </a:solidFill>
              <a:ln w="7938">
                <a:solidFill>
                  <a:srgbClr val="000000"/>
                </a:solidFill>
                <a:round/>
                <a:headEnd/>
                <a:tailEnd/>
              </a:ln>
            </p:spPr>
            <p:txBody>
              <a:bodyPr/>
              <a:lstStyle/>
              <a:p>
                <a:endParaRPr lang="en-GB"/>
              </a:p>
            </p:txBody>
          </p:sp>
          <p:sp>
            <p:nvSpPr>
              <p:cNvPr id="43055" name="Freeform 8"/>
              <p:cNvSpPr>
                <a:spLocks/>
              </p:cNvSpPr>
              <p:nvPr/>
            </p:nvSpPr>
            <p:spPr bwMode="auto">
              <a:xfrm>
                <a:off x="4564" y="2843"/>
                <a:ext cx="155" cy="680"/>
              </a:xfrm>
              <a:custGeom>
                <a:avLst/>
                <a:gdLst>
                  <a:gd name="T0" fmla="*/ 2 w 310"/>
                  <a:gd name="T1" fmla="*/ 3 h 1359"/>
                  <a:gd name="T2" fmla="*/ 5 w 310"/>
                  <a:gd name="T3" fmla="*/ 0 h 1359"/>
                  <a:gd name="T4" fmla="*/ 7 w 310"/>
                  <a:gd name="T5" fmla="*/ 4 h 1359"/>
                  <a:gd name="T6" fmla="*/ 6 w 310"/>
                  <a:gd name="T7" fmla="*/ 9 h 1359"/>
                  <a:gd name="T8" fmla="*/ 8 w 310"/>
                  <a:gd name="T9" fmla="*/ 14 h 1359"/>
                  <a:gd name="T10" fmla="*/ 10 w 310"/>
                  <a:gd name="T11" fmla="*/ 18 h 1359"/>
                  <a:gd name="T12" fmla="*/ 8 w 310"/>
                  <a:gd name="T13" fmla="*/ 28 h 1359"/>
                  <a:gd name="T14" fmla="*/ 6 w 310"/>
                  <a:gd name="T15" fmla="*/ 43 h 1359"/>
                  <a:gd name="T16" fmla="*/ 3 w 310"/>
                  <a:gd name="T17" fmla="*/ 43 h 1359"/>
                  <a:gd name="T18" fmla="*/ 1 w 310"/>
                  <a:gd name="T19" fmla="*/ 28 h 1359"/>
                  <a:gd name="T20" fmla="*/ 0 w 310"/>
                  <a:gd name="T21" fmla="*/ 18 h 1359"/>
                  <a:gd name="T22" fmla="*/ 1 w 310"/>
                  <a:gd name="T23" fmla="*/ 14 h 1359"/>
                  <a:gd name="T24" fmla="*/ 3 w 310"/>
                  <a:gd name="T25" fmla="*/ 8 h 1359"/>
                  <a:gd name="T26" fmla="*/ 2 w 310"/>
                  <a:gd name="T27" fmla="*/ 3 h 135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10"/>
                  <a:gd name="T43" fmla="*/ 0 h 1359"/>
                  <a:gd name="T44" fmla="*/ 310 w 310"/>
                  <a:gd name="T45" fmla="*/ 1359 h 135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10" h="1359">
                    <a:moveTo>
                      <a:pt x="83" y="94"/>
                    </a:moveTo>
                    <a:lnTo>
                      <a:pt x="180" y="0"/>
                    </a:lnTo>
                    <a:lnTo>
                      <a:pt x="243" y="102"/>
                    </a:lnTo>
                    <a:lnTo>
                      <a:pt x="194" y="259"/>
                    </a:lnTo>
                    <a:lnTo>
                      <a:pt x="256" y="442"/>
                    </a:lnTo>
                    <a:lnTo>
                      <a:pt x="310" y="565"/>
                    </a:lnTo>
                    <a:lnTo>
                      <a:pt x="256" y="880"/>
                    </a:lnTo>
                    <a:lnTo>
                      <a:pt x="194" y="1359"/>
                    </a:lnTo>
                    <a:lnTo>
                      <a:pt x="114" y="1359"/>
                    </a:lnTo>
                    <a:lnTo>
                      <a:pt x="37" y="880"/>
                    </a:lnTo>
                    <a:lnTo>
                      <a:pt x="0" y="561"/>
                    </a:lnTo>
                    <a:lnTo>
                      <a:pt x="48" y="437"/>
                    </a:lnTo>
                    <a:lnTo>
                      <a:pt x="120" y="254"/>
                    </a:lnTo>
                    <a:lnTo>
                      <a:pt x="83" y="94"/>
                    </a:lnTo>
                    <a:close/>
                  </a:path>
                </a:pathLst>
              </a:custGeom>
              <a:solidFill>
                <a:srgbClr val="FF0000"/>
              </a:solidFill>
              <a:ln w="7938">
                <a:solidFill>
                  <a:srgbClr val="FF0000"/>
                </a:solidFill>
                <a:round/>
                <a:headEnd/>
                <a:tailEnd/>
              </a:ln>
            </p:spPr>
            <p:txBody>
              <a:bodyPr/>
              <a:lstStyle/>
              <a:p>
                <a:endParaRPr lang="en-GB"/>
              </a:p>
            </p:txBody>
          </p:sp>
          <p:sp>
            <p:nvSpPr>
              <p:cNvPr id="43056" name="Freeform 9"/>
              <p:cNvSpPr>
                <a:spLocks/>
              </p:cNvSpPr>
              <p:nvPr/>
            </p:nvSpPr>
            <p:spPr bwMode="auto">
              <a:xfrm>
                <a:off x="5089" y="2932"/>
                <a:ext cx="19" cy="66"/>
              </a:xfrm>
              <a:custGeom>
                <a:avLst/>
                <a:gdLst>
                  <a:gd name="T0" fmla="*/ 0 w 40"/>
                  <a:gd name="T1" fmla="*/ 0 h 131"/>
                  <a:gd name="T2" fmla="*/ 1 w 40"/>
                  <a:gd name="T3" fmla="*/ 1 h 131"/>
                  <a:gd name="T4" fmla="*/ 1 w 40"/>
                  <a:gd name="T5" fmla="*/ 2 h 131"/>
                  <a:gd name="T6" fmla="*/ 0 w 40"/>
                  <a:gd name="T7" fmla="*/ 4 h 131"/>
                  <a:gd name="T8" fmla="*/ 0 w 40"/>
                  <a:gd name="T9" fmla="*/ 5 h 131"/>
                  <a:gd name="T10" fmla="*/ 0 60000 65536"/>
                  <a:gd name="T11" fmla="*/ 0 60000 65536"/>
                  <a:gd name="T12" fmla="*/ 0 60000 65536"/>
                  <a:gd name="T13" fmla="*/ 0 60000 65536"/>
                  <a:gd name="T14" fmla="*/ 0 60000 65536"/>
                  <a:gd name="T15" fmla="*/ 0 w 40"/>
                  <a:gd name="T16" fmla="*/ 0 h 131"/>
                  <a:gd name="T17" fmla="*/ 40 w 40"/>
                  <a:gd name="T18" fmla="*/ 131 h 131"/>
                </a:gdLst>
                <a:ahLst/>
                <a:cxnLst>
                  <a:cxn ang="T10">
                    <a:pos x="T0" y="T1"/>
                  </a:cxn>
                  <a:cxn ang="T11">
                    <a:pos x="T2" y="T3"/>
                  </a:cxn>
                  <a:cxn ang="T12">
                    <a:pos x="T4" y="T5"/>
                  </a:cxn>
                  <a:cxn ang="T13">
                    <a:pos x="T6" y="T7"/>
                  </a:cxn>
                  <a:cxn ang="T14">
                    <a:pos x="T8" y="T9"/>
                  </a:cxn>
                </a:cxnLst>
                <a:rect l="T15" t="T16" r="T17" b="T18"/>
                <a:pathLst>
                  <a:path w="40" h="131">
                    <a:moveTo>
                      <a:pt x="29" y="0"/>
                    </a:moveTo>
                    <a:lnTo>
                      <a:pt x="40" y="25"/>
                    </a:lnTo>
                    <a:lnTo>
                      <a:pt x="33" y="60"/>
                    </a:lnTo>
                    <a:lnTo>
                      <a:pt x="19" y="100"/>
                    </a:lnTo>
                    <a:lnTo>
                      <a:pt x="0" y="131"/>
                    </a:lnTo>
                  </a:path>
                </a:pathLst>
              </a:custGeom>
              <a:noFill/>
              <a:ln w="7938">
                <a:solidFill>
                  <a:srgbClr val="000000"/>
                </a:solidFill>
                <a:round/>
                <a:headEnd/>
                <a:tailEnd/>
              </a:ln>
            </p:spPr>
            <p:txBody>
              <a:bodyPr/>
              <a:lstStyle/>
              <a:p>
                <a:endParaRPr lang="en-GB"/>
              </a:p>
            </p:txBody>
          </p:sp>
          <p:sp>
            <p:nvSpPr>
              <p:cNvPr id="43057" name="Freeform 10"/>
              <p:cNvSpPr>
                <a:spLocks/>
              </p:cNvSpPr>
              <p:nvPr/>
            </p:nvSpPr>
            <p:spPr bwMode="auto">
              <a:xfrm>
                <a:off x="4903" y="2991"/>
                <a:ext cx="301" cy="214"/>
              </a:xfrm>
              <a:custGeom>
                <a:avLst/>
                <a:gdLst>
                  <a:gd name="T0" fmla="*/ 2 w 602"/>
                  <a:gd name="T1" fmla="*/ 11 h 427"/>
                  <a:gd name="T2" fmla="*/ 0 w 602"/>
                  <a:gd name="T3" fmla="*/ 9 h 427"/>
                  <a:gd name="T4" fmla="*/ 10 w 602"/>
                  <a:gd name="T5" fmla="*/ 0 h 427"/>
                  <a:gd name="T6" fmla="*/ 19 w 602"/>
                  <a:gd name="T7" fmla="*/ 14 h 427"/>
                  <a:gd name="T8" fmla="*/ 0 60000 65536"/>
                  <a:gd name="T9" fmla="*/ 0 60000 65536"/>
                  <a:gd name="T10" fmla="*/ 0 60000 65536"/>
                  <a:gd name="T11" fmla="*/ 0 60000 65536"/>
                  <a:gd name="T12" fmla="*/ 0 w 602"/>
                  <a:gd name="T13" fmla="*/ 0 h 427"/>
                  <a:gd name="T14" fmla="*/ 602 w 602"/>
                  <a:gd name="T15" fmla="*/ 427 h 427"/>
                </a:gdLst>
                <a:ahLst/>
                <a:cxnLst>
                  <a:cxn ang="T8">
                    <a:pos x="T0" y="T1"/>
                  </a:cxn>
                  <a:cxn ang="T9">
                    <a:pos x="T2" y="T3"/>
                  </a:cxn>
                  <a:cxn ang="T10">
                    <a:pos x="T4" y="T5"/>
                  </a:cxn>
                  <a:cxn ang="T11">
                    <a:pos x="T6" y="T7"/>
                  </a:cxn>
                </a:cxnLst>
                <a:rect l="T12" t="T13" r="T14" b="T15"/>
                <a:pathLst>
                  <a:path w="602" h="427">
                    <a:moveTo>
                      <a:pt x="67" y="341"/>
                    </a:moveTo>
                    <a:lnTo>
                      <a:pt x="0" y="264"/>
                    </a:lnTo>
                    <a:lnTo>
                      <a:pt x="345" y="0"/>
                    </a:lnTo>
                    <a:lnTo>
                      <a:pt x="602" y="427"/>
                    </a:lnTo>
                  </a:path>
                </a:pathLst>
              </a:custGeom>
              <a:noFill/>
              <a:ln w="7938">
                <a:solidFill>
                  <a:srgbClr val="000000"/>
                </a:solidFill>
                <a:round/>
                <a:headEnd/>
                <a:tailEnd/>
              </a:ln>
            </p:spPr>
            <p:txBody>
              <a:bodyPr/>
              <a:lstStyle/>
              <a:p>
                <a:endParaRPr lang="en-GB"/>
              </a:p>
            </p:txBody>
          </p:sp>
          <p:sp>
            <p:nvSpPr>
              <p:cNvPr id="43058" name="Freeform 11"/>
              <p:cNvSpPr>
                <a:spLocks/>
              </p:cNvSpPr>
              <p:nvPr/>
            </p:nvSpPr>
            <p:spPr bwMode="auto">
              <a:xfrm>
                <a:off x="4389" y="3081"/>
                <a:ext cx="134" cy="279"/>
              </a:xfrm>
              <a:custGeom>
                <a:avLst/>
                <a:gdLst>
                  <a:gd name="T0" fmla="*/ 9 w 267"/>
                  <a:gd name="T1" fmla="*/ 0 h 558"/>
                  <a:gd name="T2" fmla="*/ 7 w 267"/>
                  <a:gd name="T3" fmla="*/ 3 h 558"/>
                  <a:gd name="T4" fmla="*/ 5 w 267"/>
                  <a:gd name="T5" fmla="*/ 6 h 558"/>
                  <a:gd name="T6" fmla="*/ 3 w 267"/>
                  <a:gd name="T7" fmla="*/ 9 h 558"/>
                  <a:gd name="T8" fmla="*/ 0 w 267"/>
                  <a:gd name="T9" fmla="*/ 10 h 558"/>
                  <a:gd name="T10" fmla="*/ 2 w 267"/>
                  <a:gd name="T11" fmla="*/ 12 h 558"/>
                  <a:gd name="T12" fmla="*/ 4 w 267"/>
                  <a:gd name="T13" fmla="*/ 13 h 558"/>
                  <a:gd name="T14" fmla="*/ 5 w 267"/>
                  <a:gd name="T15" fmla="*/ 15 h 558"/>
                  <a:gd name="T16" fmla="*/ 6 w 267"/>
                  <a:gd name="T17" fmla="*/ 17 h 55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7"/>
                  <a:gd name="T28" fmla="*/ 0 h 558"/>
                  <a:gd name="T29" fmla="*/ 267 w 267"/>
                  <a:gd name="T30" fmla="*/ 558 h 55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7" h="558">
                    <a:moveTo>
                      <a:pt x="267" y="0"/>
                    </a:moveTo>
                    <a:lnTo>
                      <a:pt x="224" y="116"/>
                    </a:lnTo>
                    <a:lnTo>
                      <a:pt x="160" y="220"/>
                    </a:lnTo>
                    <a:lnTo>
                      <a:pt x="67" y="301"/>
                    </a:lnTo>
                    <a:lnTo>
                      <a:pt x="0" y="350"/>
                    </a:lnTo>
                    <a:lnTo>
                      <a:pt x="59" y="385"/>
                    </a:lnTo>
                    <a:lnTo>
                      <a:pt x="108" y="429"/>
                    </a:lnTo>
                    <a:lnTo>
                      <a:pt x="146" y="491"/>
                    </a:lnTo>
                    <a:lnTo>
                      <a:pt x="187" y="558"/>
                    </a:lnTo>
                  </a:path>
                </a:pathLst>
              </a:custGeom>
              <a:noFill/>
              <a:ln w="7938">
                <a:solidFill>
                  <a:srgbClr val="000000"/>
                </a:solidFill>
                <a:round/>
                <a:headEnd/>
                <a:tailEnd/>
              </a:ln>
            </p:spPr>
            <p:txBody>
              <a:bodyPr/>
              <a:lstStyle/>
              <a:p>
                <a:endParaRPr lang="en-GB"/>
              </a:p>
            </p:txBody>
          </p:sp>
        </p:grpSp>
        <p:grpSp>
          <p:nvGrpSpPr>
            <p:cNvPr id="43019" name="Group 12"/>
            <p:cNvGrpSpPr>
              <a:grpSpLocks/>
            </p:cNvGrpSpPr>
            <p:nvPr/>
          </p:nvGrpSpPr>
          <p:grpSpPr bwMode="auto">
            <a:xfrm>
              <a:off x="4347" y="2129"/>
              <a:ext cx="631" cy="700"/>
              <a:chOff x="4347" y="2129"/>
              <a:chExt cx="631" cy="700"/>
            </a:xfrm>
          </p:grpSpPr>
          <p:sp>
            <p:nvSpPr>
              <p:cNvPr id="43039" name="Freeform 13"/>
              <p:cNvSpPr>
                <a:spLocks/>
              </p:cNvSpPr>
              <p:nvPr/>
            </p:nvSpPr>
            <p:spPr bwMode="auto">
              <a:xfrm>
                <a:off x="4347" y="2182"/>
                <a:ext cx="581" cy="647"/>
              </a:xfrm>
              <a:custGeom>
                <a:avLst/>
                <a:gdLst>
                  <a:gd name="T0" fmla="*/ 29 w 1161"/>
                  <a:gd name="T1" fmla="*/ 1 h 1294"/>
                  <a:gd name="T2" fmla="*/ 22 w 1161"/>
                  <a:gd name="T3" fmla="*/ 0 h 1294"/>
                  <a:gd name="T4" fmla="*/ 15 w 1161"/>
                  <a:gd name="T5" fmla="*/ 1 h 1294"/>
                  <a:gd name="T6" fmla="*/ 11 w 1161"/>
                  <a:gd name="T7" fmla="*/ 7 h 1294"/>
                  <a:gd name="T8" fmla="*/ 8 w 1161"/>
                  <a:gd name="T9" fmla="*/ 11 h 1294"/>
                  <a:gd name="T10" fmla="*/ 7 w 1161"/>
                  <a:gd name="T11" fmla="*/ 17 h 1294"/>
                  <a:gd name="T12" fmla="*/ 6 w 1161"/>
                  <a:gd name="T13" fmla="*/ 18 h 1294"/>
                  <a:gd name="T14" fmla="*/ 4 w 1161"/>
                  <a:gd name="T15" fmla="*/ 15 h 1294"/>
                  <a:gd name="T16" fmla="*/ 1 w 1161"/>
                  <a:gd name="T17" fmla="*/ 17 h 1294"/>
                  <a:gd name="T18" fmla="*/ 0 w 1161"/>
                  <a:gd name="T19" fmla="*/ 19 h 1294"/>
                  <a:gd name="T20" fmla="*/ 1 w 1161"/>
                  <a:gd name="T21" fmla="*/ 21 h 1294"/>
                  <a:gd name="T22" fmla="*/ 3 w 1161"/>
                  <a:gd name="T23" fmla="*/ 23 h 1294"/>
                  <a:gd name="T24" fmla="*/ 5 w 1161"/>
                  <a:gd name="T25" fmla="*/ 23 h 1294"/>
                  <a:gd name="T26" fmla="*/ 6 w 1161"/>
                  <a:gd name="T27" fmla="*/ 23 h 1294"/>
                  <a:gd name="T28" fmla="*/ 6 w 1161"/>
                  <a:gd name="T29" fmla="*/ 23 h 1294"/>
                  <a:gd name="T30" fmla="*/ 6 w 1161"/>
                  <a:gd name="T31" fmla="*/ 27 h 1294"/>
                  <a:gd name="T32" fmla="*/ 8 w 1161"/>
                  <a:gd name="T33" fmla="*/ 30 h 1294"/>
                  <a:gd name="T34" fmla="*/ 10 w 1161"/>
                  <a:gd name="T35" fmla="*/ 34 h 1294"/>
                  <a:gd name="T36" fmla="*/ 13 w 1161"/>
                  <a:gd name="T37" fmla="*/ 36 h 1294"/>
                  <a:gd name="T38" fmla="*/ 14 w 1161"/>
                  <a:gd name="T39" fmla="*/ 37 h 1294"/>
                  <a:gd name="T40" fmla="*/ 16 w 1161"/>
                  <a:gd name="T41" fmla="*/ 39 h 1294"/>
                  <a:gd name="T42" fmla="*/ 18 w 1161"/>
                  <a:gd name="T43" fmla="*/ 40 h 1294"/>
                  <a:gd name="T44" fmla="*/ 20 w 1161"/>
                  <a:gd name="T45" fmla="*/ 40 h 1294"/>
                  <a:gd name="T46" fmla="*/ 21 w 1161"/>
                  <a:gd name="T47" fmla="*/ 40 h 1294"/>
                  <a:gd name="T48" fmla="*/ 24 w 1161"/>
                  <a:gd name="T49" fmla="*/ 40 h 1294"/>
                  <a:gd name="T50" fmla="*/ 26 w 1161"/>
                  <a:gd name="T51" fmla="*/ 38 h 1294"/>
                  <a:gd name="T52" fmla="*/ 29 w 1161"/>
                  <a:gd name="T53" fmla="*/ 35 h 1294"/>
                  <a:gd name="T54" fmla="*/ 33 w 1161"/>
                  <a:gd name="T55" fmla="*/ 31 h 1294"/>
                  <a:gd name="T56" fmla="*/ 35 w 1161"/>
                  <a:gd name="T57" fmla="*/ 28 h 1294"/>
                  <a:gd name="T58" fmla="*/ 37 w 1161"/>
                  <a:gd name="T59" fmla="*/ 24 h 1294"/>
                  <a:gd name="T60" fmla="*/ 36 w 1161"/>
                  <a:gd name="T61" fmla="*/ 20 h 1294"/>
                  <a:gd name="T62" fmla="*/ 37 w 1161"/>
                  <a:gd name="T63" fmla="*/ 16 h 1294"/>
                  <a:gd name="T64" fmla="*/ 36 w 1161"/>
                  <a:gd name="T65" fmla="*/ 10 h 1294"/>
                  <a:gd name="T66" fmla="*/ 32 w 1161"/>
                  <a:gd name="T67" fmla="*/ 3 h 129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161"/>
                  <a:gd name="T103" fmla="*/ 0 h 1294"/>
                  <a:gd name="T104" fmla="*/ 1161 w 1161"/>
                  <a:gd name="T105" fmla="*/ 1294 h 129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161" h="1294">
                    <a:moveTo>
                      <a:pt x="996" y="112"/>
                    </a:moveTo>
                    <a:lnTo>
                      <a:pt x="909" y="53"/>
                    </a:lnTo>
                    <a:lnTo>
                      <a:pt x="783" y="4"/>
                    </a:lnTo>
                    <a:lnTo>
                      <a:pt x="677" y="0"/>
                    </a:lnTo>
                    <a:lnTo>
                      <a:pt x="558" y="22"/>
                    </a:lnTo>
                    <a:lnTo>
                      <a:pt x="461" y="53"/>
                    </a:lnTo>
                    <a:lnTo>
                      <a:pt x="396" y="134"/>
                    </a:lnTo>
                    <a:lnTo>
                      <a:pt x="342" y="232"/>
                    </a:lnTo>
                    <a:lnTo>
                      <a:pt x="301" y="299"/>
                    </a:lnTo>
                    <a:lnTo>
                      <a:pt x="247" y="373"/>
                    </a:lnTo>
                    <a:lnTo>
                      <a:pt x="217" y="454"/>
                    </a:lnTo>
                    <a:lnTo>
                      <a:pt x="199" y="530"/>
                    </a:lnTo>
                    <a:lnTo>
                      <a:pt x="204" y="599"/>
                    </a:lnTo>
                    <a:lnTo>
                      <a:pt x="170" y="564"/>
                    </a:lnTo>
                    <a:lnTo>
                      <a:pt x="144" y="517"/>
                    </a:lnTo>
                    <a:lnTo>
                      <a:pt x="105" y="502"/>
                    </a:lnTo>
                    <a:lnTo>
                      <a:pt x="64" y="506"/>
                    </a:lnTo>
                    <a:lnTo>
                      <a:pt x="28" y="525"/>
                    </a:lnTo>
                    <a:lnTo>
                      <a:pt x="6" y="548"/>
                    </a:lnTo>
                    <a:lnTo>
                      <a:pt x="0" y="592"/>
                    </a:lnTo>
                    <a:lnTo>
                      <a:pt x="9" y="642"/>
                    </a:lnTo>
                    <a:lnTo>
                      <a:pt x="27" y="686"/>
                    </a:lnTo>
                    <a:lnTo>
                      <a:pt x="54" y="723"/>
                    </a:lnTo>
                    <a:lnTo>
                      <a:pt x="82" y="754"/>
                    </a:lnTo>
                    <a:lnTo>
                      <a:pt x="112" y="765"/>
                    </a:lnTo>
                    <a:lnTo>
                      <a:pt x="146" y="760"/>
                    </a:lnTo>
                    <a:lnTo>
                      <a:pt x="168" y="750"/>
                    </a:lnTo>
                    <a:lnTo>
                      <a:pt x="191" y="737"/>
                    </a:lnTo>
                    <a:lnTo>
                      <a:pt x="208" y="727"/>
                    </a:lnTo>
                    <a:lnTo>
                      <a:pt x="191" y="764"/>
                    </a:lnTo>
                    <a:lnTo>
                      <a:pt x="183" y="821"/>
                    </a:lnTo>
                    <a:lnTo>
                      <a:pt x="191" y="876"/>
                    </a:lnTo>
                    <a:lnTo>
                      <a:pt x="206" y="931"/>
                    </a:lnTo>
                    <a:lnTo>
                      <a:pt x="229" y="984"/>
                    </a:lnTo>
                    <a:lnTo>
                      <a:pt x="266" y="1026"/>
                    </a:lnTo>
                    <a:lnTo>
                      <a:pt x="305" y="1070"/>
                    </a:lnTo>
                    <a:lnTo>
                      <a:pt x="346" y="1101"/>
                    </a:lnTo>
                    <a:lnTo>
                      <a:pt x="396" y="1123"/>
                    </a:lnTo>
                    <a:lnTo>
                      <a:pt x="428" y="1148"/>
                    </a:lnTo>
                    <a:lnTo>
                      <a:pt x="431" y="1179"/>
                    </a:lnTo>
                    <a:lnTo>
                      <a:pt x="454" y="1219"/>
                    </a:lnTo>
                    <a:lnTo>
                      <a:pt x="482" y="1248"/>
                    </a:lnTo>
                    <a:lnTo>
                      <a:pt x="527" y="1272"/>
                    </a:lnTo>
                    <a:lnTo>
                      <a:pt x="565" y="1289"/>
                    </a:lnTo>
                    <a:lnTo>
                      <a:pt x="603" y="1294"/>
                    </a:lnTo>
                    <a:lnTo>
                      <a:pt x="628" y="1284"/>
                    </a:lnTo>
                    <a:lnTo>
                      <a:pt x="645" y="1253"/>
                    </a:lnTo>
                    <a:lnTo>
                      <a:pt x="670" y="1279"/>
                    </a:lnTo>
                    <a:lnTo>
                      <a:pt x="704" y="1280"/>
                    </a:lnTo>
                    <a:lnTo>
                      <a:pt x="740" y="1267"/>
                    </a:lnTo>
                    <a:lnTo>
                      <a:pt x="774" y="1242"/>
                    </a:lnTo>
                    <a:lnTo>
                      <a:pt x="808" y="1202"/>
                    </a:lnTo>
                    <a:lnTo>
                      <a:pt x="849" y="1157"/>
                    </a:lnTo>
                    <a:lnTo>
                      <a:pt x="909" y="1105"/>
                    </a:lnTo>
                    <a:lnTo>
                      <a:pt x="966" y="1056"/>
                    </a:lnTo>
                    <a:lnTo>
                      <a:pt x="1037" y="1003"/>
                    </a:lnTo>
                    <a:lnTo>
                      <a:pt x="1067" y="954"/>
                    </a:lnTo>
                    <a:lnTo>
                      <a:pt x="1103" y="922"/>
                    </a:lnTo>
                    <a:lnTo>
                      <a:pt x="1139" y="869"/>
                    </a:lnTo>
                    <a:lnTo>
                      <a:pt x="1157" y="768"/>
                    </a:lnTo>
                    <a:lnTo>
                      <a:pt x="1161" y="679"/>
                    </a:lnTo>
                    <a:lnTo>
                      <a:pt x="1152" y="652"/>
                    </a:lnTo>
                    <a:lnTo>
                      <a:pt x="1152" y="607"/>
                    </a:lnTo>
                    <a:lnTo>
                      <a:pt x="1161" y="512"/>
                    </a:lnTo>
                    <a:lnTo>
                      <a:pt x="1161" y="400"/>
                    </a:lnTo>
                    <a:lnTo>
                      <a:pt x="1139" y="303"/>
                    </a:lnTo>
                    <a:lnTo>
                      <a:pt x="1085" y="215"/>
                    </a:lnTo>
                    <a:lnTo>
                      <a:pt x="996" y="112"/>
                    </a:lnTo>
                    <a:close/>
                  </a:path>
                </a:pathLst>
              </a:custGeom>
              <a:solidFill>
                <a:srgbClr val="E0A080"/>
              </a:solidFill>
              <a:ln w="7938">
                <a:solidFill>
                  <a:srgbClr val="000000"/>
                </a:solidFill>
                <a:round/>
                <a:headEnd/>
                <a:tailEnd/>
              </a:ln>
            </p:spPr>
            <p:txBody>
              <a:bodyPr/>
              <a:lstStyle/>
              <a:p>
                <a:endParaRPr lang="en-GB"/>
              </a:p>
            </p:txBody>
          </p:sp>
          <p:sp>
            <p:nvSpPr>
              <p:cNvPr id="43040" name="Freeform 14"/>
              <p:cNvSpPr>
                <a:spLocks/>
              </p:cNvSpPr>
              <p:nvPr/>
            </p:nvSpPr>
            <p:spPr bwMode="auto">
              <a:xfrm>
                <a:off x="4558" y="2507"/>
                <a:ext cx="28" cy="54"/>
              </a:xfrm>
              <a:custGeom>
                <a:avLst/>
                <a:gdLst>
                  <a:gd name="T0" fmla="*/ 1 w 57"/>
                  <a:gd name="T1" fmla="*/ 0 h 108"/>
                  <a:gd name="T2" fmla="*/ 1 w 57"/>
                  <a:gd name="T3" fmla="*/ 1 h 108"/>
                  <a:gd name="T4" fmla="*/ 0 w 57"/>
                  <a:gd name="T5" fmla="*/ 1 h 108"/>
                  <a:gd name="T6" fmla="*/ 0 w 57"/>
                  <a:gd name="T7" fmla="*/ 2 h 108"/>
                  <a:gd name="T8" fmla="*/ 0 w 57"/>
                  <a:gd name="T9" fmla="*/ 2 h 108"/>
                  <a:gd name="T10" fmla="*/ 0 w 57"/>
                  <a:gd name="T11" fmla="*/ 3 h 108"/>
                  <a:gd name="T12" fmla="*/ 0 w 57"/>
                  <a:gd name="T13" fmla="*/ 3 h 108"/>
                  <a:gd name="T14" fmla="*/ 0 60000 65536"/>
                  <a:gd name="T15" fmla="*/ 0 60000 65536"/>
                  <a:gd name="T16" fmla="*/ 0 60000 65536"/>
                  <a:gd name="T17" fmla="*/ 0 60000 65536"/>
                  <a:gd name="T18" fmla="*/ 0 60000 65536"/>
                  <a:gd name="T19" fmla="*/ 0 60000 65536"/>
                  <a:gd name="T20" fmla="*/ 0 60000 65536"/>
                  <a:gd name="T21" fmla="*/ 0 w 57"/>
                  <a:gd name="T22" fmla="*/ 0 h 108"/>
                  <a:gd name="T23" fmla="*/ 57 w 57"/>
                  <a:gd name="T24" fmla="*/ 108 h 1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108">
                    <a:moveTo>
                      <a:pt x="57" y="0"/>
                    </a:moveTo>
                    <a:lnTo>
                      <a:pt x="36" y="10"/>
                    </a:lnTo>
                    <a:lnTo>
                      <a:pt x="19" y="21"/>
                    </a:lnTo>
                    <a:lnTo>
                      <a:pt x="6" y="38"/>
                    </a:lnTo>
                    <a:lnTo>
                      <a:pt x="0" y="63"/>
                    </a:lnTo>
                    <a:lnTo>
                      <a:pt x="3" y="86"/>
                    </a:lnTo>
                    <a:lnTo>
                      <a:pt x="8" y="108"/>
                    </a:lnTo>
                  </a:path>
                </a:pathLst>
              </a:custGeom>
              <a:noFill/>
              <a:ln w="7938">
                <a:solidFill>
                  <a:srgbClr val="000000"/>
                </a:solidFill>
                <a:round/>
                <a:headEnd/>
                <a:tailEnd/>
              </a:ln>
            </p:spPr>
            <p:txBody>
              <a:bodyPr/>
              <a:lstStyle/>
              <a:p>
                <a:endParaRPr lang="en-GB"/>
              </a:p>
            </p:txBody>
          </p:sp>
          <p:sp>
            <p:nvSpPr>
              <p:cNvPr id="43041" name="Freeform 15"/>
              <p:cNvSpPr>
                <a:spLocks/>
              </p:cNvSpPr>
              <p:nvPr/>
            </p:nvSpPr>
            <p:spPr bwMode="auto">
              <a:xfrm>
                <a:off x="4562" y="2507"/>
                <a:ext cx="240" cy="97"/>
              </a:xfrm>
              <a:custGeom>
                <a:avLst/>
                <a:gdLst>
                  <a:gd name="T0" fmla="*/ 0 w 479"/>
                  <a:gd name="T1" fmla="*/ 2 h 194"/>
                  <a:gd name="T2" fmla="*/ 1 w 479"/>
                  <a:gd name="T3" fmla="*/ 3 h 194"/>
                  <a:gd name="T4" fmla="*/ 2 w 479"/>
                  <a:gd name="T5" fmla="*/ 3 h 194"/>
                  <a:gd name="T6" fmla="*/ 2 w 479"/>
                  <a:gd name="T7" fmla="*/ 3 h 194"/>
                  <a:gd name="T8" fmla="*/ 3 w 479"/>
                  <a:gd name="T9" fmla="*/ 5 h 194"/>
                  <a:gd name="T10" fmla="*/ 4 w 479"/>
                  <a:gd name="T11" fmla="*/ 6 h 194"/>
                  <a:gd name="T12" fmla="*/ 5 w 479"/>
                  <a:gd name="T13" fmla="*/ 6 h 194"/>
                  <a:gd name="T14" fmla="*/ 7 w 479"/>
                  <a:gd name="T15" fmla="*/ 6 h 194"/>
                  <a:gd name="T16" fmla="*/ 8 w 479"/>
                  <a:gd name="T17" fmla="*/ 6 h 194"/>
                  <a:gd name="T18" fmla="*/ 10 w 479"/>
                  <a:gd name="T19" fmla="*/ 6 h 194"/>
                  <a:gd name="T20" fmla="*/ 11 w 479"/>
                  <a:gd name="T21" fmla="*/ 6 h 194"/>
                  <a:gd name="T22" fmla="*/ 12 w 479"/>
                  <a:gd name="T23" fmla="*/ 6 h 194"/>
                  <a:gd name="T24" fmla="*/ 13 w 479"/>
                  <a:gd name="T25" fmla="*/ 5 h 194"/>
                  <a:gd name="T26" fmla="*/ 14 w 479"/>
                  <a:gd name="T27" fmla="*/ 3 h 194"/>
                  <a:gd name="T28" fmla="*/ 15 w 479"/>
                  <a:gd name="T29" fmla="*/ 3 h 194"/>
                  <a:gd name="T30" fmla="*/ 15 w 479"/>
                  <a:gd name="T31" fmla="*/ 2 h 194"/>
                  <a:gd name="T32" fmla="*/ 15 w 479"/>
                  <a:gd name="T33" fmla="*/ 0 h 19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79"/>
                  <a:gd name="T52" fmla="*/ 0 h 194"/>
                  <a:gd name="T53" fmla="*/ 479 w 479"/>
                  <a:gd name="T54" fmla="*/ 194 h 19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79" h="194">
                    <a:moveTo>
                      <a:pt x="0" y="37"/>
                    </a:moveTo>
                    <a:lnTo>
                      <a:pt x="13" y="67"/>
                    </a:lnTo>
                    <a:lnTo>
                      <a:pt x="34" y="96"/>
                    </a:lnTo>
                    <a:lnTo>
                      <a:pt x="58" y="123"/>
                    </a:lnTo>
                    <a:lnTo>
                      <a:pt x="82" y="145"/>
                    </a:lnTo>
                    <a:lnTo>
                      <a:pt x="112" y="166"/>
                    </a:lnTo>
                    <a:lnTo>
                      <a:pt x="154" y="181"/>
                    </a:lnTo>
                    <a:lnTo>
                      <a:pt x="199" y="188"/>
                    </a:lnTo>
                    <a:lnTo>
                      <a:pt x="249" y="194"/>
                    </a:lnTo>
                    <a:lnTo>
                      <a:pt x="301" y="190"/>
                    </a:lnTo>
                    <a:lnTo>
                      <a:pt x="338" y="184"/>
                    </a:lnTo>
                    <a:lnTo>
                      <a:pt x="383" y="164"/>
                    </a:lnTo>
                    <a:lnTo>
                      <a:pt x="416" y="137"/>
                    </a:lnTo>
                    <a:lnTo>
                      <a:pt x="445" y="99"/>
                    </a:lnTo>
                    <a:lnTo>
                      <a:pt x="461" y="67"/>
                    </a:lnTo>
                    <a:lnTo>
                      <a:pt x="469" y="35"/>
                    </a:lnTo>
                    <a:lnTo>
                      <a:pt x="479" y="0"/>
                    </a:lnTo>
                  </a:path>
                </a:pathLst>
              </a:custGeom>
              <a:noFill/>
              <a:ln w="7938">
                <a:solidFill>
                  <a:srgbClr val="000000"/>
                </a:solidFill>
                <a:round/>
                <a:headEnd/>
                <a:tailEnd/>
              </a:ln>
            </p:spPr>
            <p:txBody>
              <a:bodyPr/>
              <a:lstStyle/>
              <a:p>
                <a:endParaRPr lang="en-GB"/>
              </a:p>
            </p:txBody>
          </p:sp>
          <p:sp>
            <p:nvSpPr>
              <p:cNvPr id="43042" name="Freeform 16"/>
              <p:cNvSpPr>
                <a:spLocks/>
              </p:cNvSpPr>
              <p:nvPr/>
            </p:nvSpPr>
            <p:spPr bwMode="auto">
              <a:xfrm>
                <a:off x="4770" y="2493"/>
                <a:ext cx="50" cy="37"/>
              </a:xfrm>
              <a:custGeom>
                <a:avLst/>
                <a:gdLst>
                  <a:gd name="T0" fmla="*/ 0 w 101"/>
                  <a:gd name="T1" fmla="*/ 0 h 75"/>
                  <a:gd name="T2" fmla="*/ 0 w 101"/>
                  <a:gd name="T3" fmla="*/ 0 h 75"/>
                  <a:gd name="T4" fmla="*/ 1 w 101"/>
                  <a:gd name="T5" fmla="*/ 0 h 75"/>
                  <a:gd name="T6" fmla="*/ 2 w 101"/>
                  <a:gd name="T7" fmla="*/ 0 h 75"/>
                  <a:gd name="T8" fmla="*/ 2 w 101"/>
                  <a:gd name="T9" fmla="*/ 1 h 75"/>
                  <a:gd name="T10" fmla="*/ 3 w 101"/>
                  <a:gd name="T11" fmla="*/ 1 h 75"/>
                  <a:gd name="T12" fmla="*/ 3 w 101"/>
                  <a:gd name="T13" fmla="*/ 2 h 75"/>
                  <a:gd name="T14" fmla="*/ 0 60000 65536"/>
                  <a:gd name="T15" fmla="*/ 0 60000 65536"/>
                  <a:gd name="T16" fmla="*/ 0 60000 65536"/>
                  <a:gd name="T17" fmla="*/ 0 60000 65536"/>
                  <a:gd name="T18" fmla="*/ 0 60000 65536"/>
                  <a:gd name="T19" fmla="*/ 0 60000 65536"/>
                  <a:gd name="T20" fmla="*/ 0 60000 65536"/>
                  <a:gd name="T21" fmla="*/ 0 w 101"/>
                  <a:gd name="T22" fmla="*/ 0 h 75"/>
                  <a:gd name="T23" fmla="*/ 101 w 101"/>
                  <a:gd name="T24" fmla="*/ 75 h 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75">
                    <a:moveTo>
                      <a:pt x="0" y="0"/>
                    </a:moveTo>
                    <a:lnTo>
                      <a:pt x="24" y="7"/>
                    </a:lnTo>
                    <a:lnTo>
                      <a:pt x="45" y="13"/>
                    </a:lnTo>
                    <a:lnTo>
                      <a:pt x="68" y="26"/>
                    </a:lnTo>
                    <a:lnTo>
                      <a:pt x="86" y="38"/>
                    </a:lnTo>
                    <a:lnTo>
                      <a:pt x="97" y="57"/>
                    </a:lnTo>
                    <a:lnTo>
                      <a:pt x="101" y="75"/>
                    </a:lnTo>
                  </a:path>
                </a:pathLst>
              </a:custGeom>
              <a:noFill/>
              <a:ln w="7938">
                <a:solidFill>
                  <a:srgbClr val="000000"/>
                </a:solidFill>
                <a:round/>
                <a:headEnd/>
                <a:tailEnd/>
              </a:ln>
            </p:spPr>
            <p:txBody>
              <a:bodyPr/>
              <a:lstStyle/>
              <a:p>
                <a:endParaRPr lang="en-GB"/>
              </a:p>
            </p:txBody>
          </p:sp>
          <p:sp>
            <p:nvSpPr>
              <p:cNvPr id="43043" name="Freeform 17"/>
              <p:cNvSpPr>
                <a:spLocks/>
              </p:cNvSpPr>
              <p:nvPr/>
            </p:nvSpPr>
            <p:spPr bwMode="auto">
              <a:xfrm>
                <a:off x="4621" y="2351"/>
                <a:ext cx="121" cy="164"/>
              </a:xfrm>
              <a:custGeom>
                <a:avLst/>
                <a:gdLst>
                  <a:gd name="T0" fmla="*/ 4 w 242"/>
                  <a:gd name="T1" fmla="*/ 0 h 329"/>
                  <a:gd name="T2" fmla="*/ 3 w 242"/>
                  <a:gd name="T3" fmla="*/ 1 h 329"/>
                  <a:gd name="T4" fmla="*/ 2 w 242"/>
                  <a:gd name="T5" fmla="*/ 2 h 329"/>
                  <a:gd name="T6" fmla="*/ 1 w 242"/>
                  <a:gd name="T7" fmla="*/ 3 h 329"/>
                  <a:gd name="T8" fmla="*/ 1 w 242"/>
                  <a:gd name="T9" fmla="*/ 5 h 329"/>
                  <a:gd name="T10" fmla="*/ 1 w 242"/>
                  <a:gd name="T11" fmla="*/ 6 h 329"/>
                  <a:gd name="T12" fmla="*/ 0 w 242"/>
                  <a:gd name="T13" fmla="*/ 7 h 329"/>
                  <a:gd name="T14" fmla="*/ 1 w 242"/>
                  <a:gd name="T15" fmla="*/ 8 h 329"/>
                  <a:gd name="T16" fmla="*/ 2 w 242"/>
                  <a:gd name="T17" fmla="*/ 9 h 329"/>
                  <a:gd name="T18" fmla="*/ 3 w 242"/>
                  <a:gd name="T19" fmla="*/ 10 h 329"/>
                  <a:gd name="T20" fmla="*/ 4 w 242"/>
                  <a:gd name="T21" fmla="*/ 10 h 329"/>
                  <a:gd name="T22" fmla="*/ 5 w 242"/>
                  <a:gd name="T23" fmla="*/ 10 h 329"/>
                  <a:gd name="T24" fmla="*/ 6 w 242"/>
                  <a:gd name="T25" fmla="*/ 9 h 329"/>
                  <a:gd name="T26" fmla="*/ 7 w 242"/>
                  <a:gd name="T27" fmla="*/ 9 h 329"/>
                  <a:gd name="T28" fmla="*/ 8 w 242"/>
                  <a:gd name="T29" fmla="*/ 8 h 329"/>
                  <a:gd name="T30" fmla="*/ 8 w 242"/>
                  <a:gd name="T31" fmla="*/ 7 h 329"/>
                  <a:gd name="T32" fmla="*/ 8 w 242"/>
                  <a:gd name="T33" fmla="*/ 6 h 329"/>
                  <a:gd name="T34" fmla="*/ 8 w 242"/>
                  <a:gd name="T35" fmla="*/ 5 h 329"/>
                  <a:gd name="T36" fmla="*/ 7 w 242"/>
                  <a:gd name="T37" fmla="*/ 4 h 329"/>
                  <a:gd name="T38" fmla="*/ 7 w 242"/>
                  <a:gd name="T39" fmla="*/ 4 h 329"/>
                  <a:gd name="T40" fmla="*/ 7 w 242"/>
                  <a:gd name="T41" fmla="*/ 3 h 329"/>
                  <a:gd name="T42" fmla="*/ 6 w 242"/>
                  <a:gd name="T43" fmla="*/ 3 h 32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42"/>
                  <a:gd name="T67" fmla="*/ 0 h 329"/>
                  <a:gd name="T68" fmla="*/ 242 w 242"/>
                  <a:gd name="T69" fmla="*/ 329 h 32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42" h="329">
                    <a:moveTo>
                      <a:pt x="116" y="0"/>
                    </a:moveTo>
                    <a:lnTo>
                      <a:pt x="76" y="49"/>
                    </a:lnTo>
                    <a:lnTo>
                      <a:pt x="49" y="84"/>
                    </a:lnTo>
                    <a:lnTo>
                      <a:pt x="29" y="120"/>
                    </a:lnTo>
                    <a:lnTo>
                      <a:pt x="10" y="166"/>
                    </a:lnTo>
                    <a:lnTo>
                      <a:pt x="1" y="210"/>
                    </a:lnTo>
                    <a:lnTo>
                      <a:pt x="0" y="248"/>
                    </a:lnTo>
                    <a:lnTo>
                      <a:pt x="12" y="284"/>
                    </a:lnTo>
                    <a:lnTo>
                      <a:pt x="34" y="311"/>
                    </a:lnTo>
                    <a:lnTo>
                      <a:pt x="68" y="325"/>
                    </a:lnTo>
                    <a:lnTo>
                      <a:pt x="115" y="329"/>
                    </a:lnTo>
                    <a:lnTo>
                      <a:pt x="157" y="322"/>
                    </a:lnTo>
                    <a:lnTo>
                      <a:pt x="187" y="311"/>
                    </a:lnTo>
                    <a:lnTo>
                      <a:pt x="213" y="293"/>
                    </a:lnTo>
                    <a:lnTo>
                      <a:pt x="227" y="276"/>
                    </a:lnTo>
                    <a:lnTo>
                      <a:pt x="240" y="237"/>
                    </a:lnTo>
                    <a:lnTo>
                      <a:pt x="242" y="200"/>
                    </a:lnTo>
                    <a:lnTo>
                      <a:pt x="235" y="170"/>
                    </a:lnTo>
                    <a:lnTo>
                      <a:pt x="224" y="149"/>
                    </a:lnTo>
                    <a:lnTo>
                      <a:pt x="212" y="134"/>
                    </a:lnTo>
                    <a:lnTo>
                      <a:pt x="197" y="124"/>
                    </a:lnTo>
                    <a:lnTo>
                      <a:pt x="176" y="118"/>
                    </a:lnTo>
                  </a:path>
                </a:pathLst>
              </a:custGeom>
              <a:noFill/>
              <a:ln w="7938">
                <a:solidFill>
                  <a:srgbClr val="000000"/>
                </a:solidFill>
                <a:round/>
                <a:headEnd/>
                <a:tailEnd/>
              </a:ln>
            </p:spPr>
            <p:txBody>
              <a:bodyPr/>
              <a:lstStyle/>
              <a:p>
                <a:endParaRPr lang="en-GB"/>
              </a:p>
            </p:txBody>
          </p:sp>
          <p:sp>
            <p:nvSpPr>
              <p:cNvPr id="43044" name="Freeform 18"/>
              <p:cNvSpPr>
                <a:spLocks/>
              </p:cNvSpPr>
              <p:nvPr/>
            </p:nvSpPr>
            <p:spPr bwMode="auto">
              <a:xfrm>
                <a:off x="4715" y="2330"/>
                <a:ext cx="75" cy="30"/>
              </a:xfrm>
              <a:custGeom>
                <a:avLst/>
                <a:gdLst>
                  <a:gd name="T0" fmla="*/ 0 w 150"/>
                  <a:gd name="T1" fmla="*/ 0 h 62"/>
                  <a:gd name="T2" fmla="*/ 1 w 150"/>
                  <a:gd name="T3" fmla="*/ 0 h 62"/>
                  <a:gd name="T4" fmla="*/ 1 w 150"/>
                  <a:gd name="T5" fmla="*/ 0 h 62"/>
                  <a:gd name="T6" fmla="*/ 2 w 150"/>
                  <a:gd name="T7" fmla="*/ 0 h 62"/>
                  <a:gd name="T8" fmla="*/ 3 w 150"/>
                  <a:gd name="T9" fmla="*/ 0 h 62"/>
                  <a:gd name="T10" fmla="*/ 5 w 150"/>
                  <a:gd name="T11" fmla="*/ 1 h 62"/>
                  <a:gd name="T12" fmla="*/ 3 w 150"/>
                  <a:gd name="T13" fmla="*/ 1 h 62"/>
                  <a:gd name="T14" fmla="*/ 3 w 150"/>
                  <a:gd name="T15" fmla="*/ 1 h 62"/>
                  <a:gd name="T16" fmla="*/ 2 w 150"/>
                  <a:gd name="T17" fmla="*/ 1 h 62"/>
                  <a:gd name="T18" fmla="*/ 2 w 150"/>
                  <a:gd name="T19" fmla="*/ 1 h 62"/>
                  <a:gd name="T20" fmla="*/ 2 w 150"/>
                  <a:gd name="T21" fmla="*/ 1 h 62"/>
                  <a:gd name="T22" fmla="*/ 2 w 150"/>
                  <a:gd name="T23" fmla="*/ 0 h 62"/>
                  <a:gd name="T24" fmla="*/ 2 w 150"/>
                  <a:gd name="T25" fmla="*/ 0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0"/>
                  <a:gd name="T40" fmla="*/ 0 h 62"/>
                  <a:gd name="T41" fmla="*/ 150 w 150"/>
                  <a:gd name="T42" fmla="*/ 62 h 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0" h="62">
                    <a:moveTo>
                      <a:pt x="0" y="13"/>
                    </a:moveTo>
                    <a:lnTo>
                      <a:pt x="30" y="4"/>
                    </a:lnTo>
                    <a:lnTo>
                      <a:pt x="59" y="0"/>
                    </a:lnTo>
                    <a:lnTo>
                      <a:pt x="94" y="7"/>
                    </a:lnTo>
                    <a:lnTo>
                      <a:pt x="126" y="22"/>
                    </a:lnTo>
                    <a:lnTo>
                      <a:pt x="150" y="54"/>
                    </a:lnTo>
                    <a:lnTo>
                      <a:pt x="124" y="60"/>
                    </a:lnTo>
                    <a:lnTo>
                      <a:pt x="105" y="62"/>
                    </a:lnTo>
                    <a:lnTo>
                      <a:pt x="87" y="60"/>
                    </a:lnTo>
                    <a:lnTo>
                      <a:pt x="72" y="56"/>
                    </a:lnTo>
                    <a:lnTo>
                      <a:pt x="68" y="44"/>
                    </a:lnTo>
                    <a:lnTo>
                      <a:pt x="71" y="28"/>
                    </a:lnTo>
                    <a:lnTo>
                      <a:pt x="79" y="17"/>
                    </a:lnTo>
                  </a:path>
                </a:pathLst>
              </a:custGeom>
              <a:noFill/>
              <a:ln w="7938">
                <a:solidFill>
                  <a:srgbClr val="000000"/>
                </a:solidFill>
                <a:round/>
                <a:headEnd/>
                <a:tailEnd/>
              </a:ln>
            </p:spPr>
            <p:txBody>
              <a:bodyPr/>
              <a:lstStyle/>
              <a:p>
                <a:endParaRPr lang="en-GB"/>
              </a:p>
            </p:txBody>
          </p:sp>
          <p:sp>
            <p:nvSpPr>
              <p:cNvPr id="43045" name="Freeform 19"/>
              <p:cNvSpPr>
                <a:spLocks/>
              </p:cNvSpPr>
              <p:nvPr/>
            </p:nvSpPr>
            <p:spPr bwMode="auto">
              <a:xfrm>
                <a:off x="4567" y="2336"/>
                <a:ext cx="85" cy="35"/>
              </a:xfrm>
              <a:custGeom>
                <a:avLst/>
                <a:gdLst>
                  <a:gd name="T0" fmla="*/ 0 w 171"/>
                  <a:gd name="T1" fmla="*/ 2 h 71"/>
                  <a:gd name="T2" fmla="*/ 0 w 171"/>
                  <a:gd name="T3" fmla="*/ 1 h 71"/>
                  <a:gd name="T4" fmla="*/ 1 w 171"/>
                  <a:gd name="T5" fmla="*/ 1 h 71"/>
                  <a:gd name="T6" fmla="*/ 1 w 171"/>
                  <a:gd name="T7" fmla="*/ 0 h 71"/>
                  <a:gd name="T8" fmla="*/ 2 w 171"/>
                  <a:gd name="T9" fmla="*/ 0 h 71"/>
                  <a:gd name="T10" fmla="*/ 3 w 171"/>
                  <a:gd name="T11" fmla="*/ 0 h 71"/>
                  <a:gd name="T12" fmla="*/ 4 w 171"/>
                  <a:gd name="T13" fmla="*/ 0 h 71"/>
                  <a:gd name="T14" fmla="*/ 5 w 171"/>
                  <a:gd name="T15" fmla="*/ 0 h 71"/>
                  <a:gd name="T16" fmla="*/ 4 w 171"/>
                  <a:gd name="T17" fmla="*/ 0 h 71"/>
                  <a:gd name="T18" fmla="*/ 4 w 171"/>
                  <a:gd name="T19" fmla="*/ 1 h 71"/>
                  <a:gd name="T20" fmla="*/ 3 w 171"/>
                  <a:gd name="T21" fmla="*/ 1 h 71"/>
                  <a:gd name="T22" fmla="*/ 3 w 171"/>
                  <a:gd name="T23" fmla="*/ 1 h 71"/>
                  <a:gd name="T24" fmla="*/ 2 w 171"/>
                  <a:gd name="T25" fmla="*/ 1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1"/>
                  <a:gd name="T40" fmla="*/ 0 h 71"/>
                  <a:gd name="T41" fmla="*/ 171 w 171"/>
                  <a:gd name="T42" fmla="*/ 71 h 7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1" h="71">
                    <a:moveTo>
                      <a:pt x="0" y="71"/>
                    </a:moveTo>
                    <a:lnTo>
                      <a:pt x="21" y="60"/>
                    </a:lnTo>
                    <a:lnTo>
                      <a:pt x="41" y="46"/>
                    </a:lnTo>
                    <a:lnTo>
                      <a:pt x="56" y="26"/>
                    </a:lnTo>
                    <a:lnTo>
                      <a:pt x="86" y="28"/>
                    </a:lnTo>
                    <a:lnTo>
                      <a:pt x="115" y="26"/>
                    </a:lnTo>
                    <a:lnTo>
                      <a:pt x="139" y="16"/>
                    </a:lnTo>
                    <a:lnTo>
                      <a:pt x="171" y="0"/>
                    </a:lnTo>
                    <a:lnTo>
                      <a:pt x="150" y="16"/>
                    </a:lnTo>
                    <a:lnTo>
                      <a:pt x="138" y="32"/>
                    </a:lnTo>
                    <a:lnTo>
                      <a:pt x="127" y="47"/>
                    </a:lnTo>
                    <a:lnTo>
                      <a:pt x="109" y="53"/>
                    </a:lnTo>
                    <a:lnTo>
                      <a:pt x="92" y="39"/>
                    </a:lnTo>
                  </a:path>
                </a:pathLst>
              </a:custGeom>
              <a:noFill/>
              <a:ln w="7938">
                <a:solidFill>
                  <a:srgbClr val="000000"/>
                </a:solidFill>
                <a:round/>
                <a:headEnd/>
                <a:tailEnd/>
              </a:ln>
            </p:spPr>
            <p:txBody>
              <a:bodyPr/>
              <a:lstStyle/>
              <a:p>
                <a:endParaRPr lang="en-GB"/>
              </a:p>
            </p:txBody>
          </p:sp>
          <p:sp>
            <p:nvSpPr>
              <p:cNvPr id="43046" name="Freeform 20"/>
              <p:cNvSpPr>
                <a:spLocks/>
              </p:cNvSpPr>
              <p:nvPr/>
            </p:nvSpPr>
            <p:spPr bwMode="auto">
              <a:xfrm>
                <a:off x="4712" y="2293"/>
                <a:ext cx="88" cy="34"/>
              </a:xfrm>
              <a:custGeom>
                <a:avLst/>
                <a:gdLst>
                  <a:gd name="T0" fmla="*/ 1 w 176"/>
                  <a:gd name="T1" fmla="*/ 0 h 69"/>
                  <a:gd name="T2" fmla="*/ 0 w 176"/>
                  <a:gd name="T3" fmla="*/ 1 h 69"/>
                  <a:gd name="T4" fmla="*/ 0 w 176"/>
                  <a:gd name="T5" fmla="*/ 1 h 69"/>
                  <a:gd name="T6" fmla="*/ 1 w 176"/>
                  <a:gd name="T7" fmla="*/ 1 h 69"/>
                  <a:gd name="T8" fmla="*/ 1 w 176"/>
                  <a:gd name="T9" fmla="*/ 1 h 69"/>
                  <a:gd name="T10" fmla="*/ 1 w 176"/>
                  <a:gd name="T11" fmla="*/ 1 h 69"/>
                  <a:gd name="T12" fmla="*/ 3 w 176"/>
                  <a:gd name="T13" fmla="*/ 1 h 69"/>
                  <a:gd name="T14" fmla="*/ 3 w 176"/>
                  <a:gd name="T15" fmla="*/ 1 h 69"/>
                  <a:gd name="T16" fmla="*/ 5 w 176"/>
                  <a:gd name="T17" fmla="*/ 1 h 69"/>
                  <a:gd name="T18" fmla="*/ 5 w 176"/>
                  <a:gd name="T19" fmla="*/ 2 h 69"/>
                  <a:gd name="T20" fmla="*/ 6 w 176"/>
                  <a:gd name="T21" fmla="*/ 1 h 69"/>
                  <a:gd name="T22" fmla="*/ 6 w 176"/>
                  <a:gd name="T23" fmla="*/ 1 h 69"/>
                  <a:gd name="T24" fmla="*/ 6 w 176"/>
                  <a:gd name="T25" fmla="*/ 0 h 69"/>
                  <a:gd name="T26" fmla="*/ 5 w 176"/>
                  <a:gd name="T27" fmla="*/ 0 h 69"/>
                  <a:gd name="T28" fmla="*/ 3 w 176"/>
                  <a:gd name="T29" fmla="*/ 0 h 69"/>
                  <a:gd name="T30" fmla="*/ 3 w 176"/>
                  <a:gd name="T31" fmla="*/ 0 h 69"/>
                  <a:gd name="T32" fmla="*/ 1 w 176"/>
                  <a:gd name="T33" fmla="*/ 0 h 69"/>
                  <a:gd name="T34" fmla="*/ 1 w 176"/>
                  <a:gd name="T35" fmla="*/ 0 h 6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6"/>
                  <a:gd name="T55" fmla="*/ 0 h 69"/>
                  <a:gd name="T56" fmla="*/ 176 w 176"/>
                  <a:gd name="T57" fmla="*/ 69 h 6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6" h="69">
                    <a:moveTo>
                      <a:pt x="5" y="18"/>
                    </a:moveTo>
                    <a:lnTo>
                      <a:pt x="0" y="32"/>
                    </a:lnTo>
                    <a:lnTo>
                      <a:pt x="0" y="47"/>
                    </a:lnTo>
                    <a:lnTo>
                      <a:pt x="12" y="55"/>
                    </a:lnTo>
                    <a:lnTo>
                      <a:pt x="31" y="59"/>
                    </a:lnTo>
                    <a:lnTo>
                      <a:pt x="56" y="52"/>
                    </a:lnTo>
                    <a:lnTo>
                      <a:pt x="82" y="48"/>
                    </a:lnTo>
                    <a:lnTo>
                      <a:pt x="109" y="50"/>
                    </a:lnTo>
                    <a:lnTo>
                      <a:pt x="132" y="62"/>
                    </a:lnTo>
                    <a:lnTo>
                      <a:pt x="154" y="69"/>
                    </a:lnTo>
                    <a:lnTo>
                      <a:pt x="173" y="59"/>
                    </a:lnTo>
                    <a:lnTo>
                      <a:pt x="176" y="41"/>
                    </a:lnTo>
                    <a:lnTo>
                      <a:pt x="163" y="24"/>
                    </a:lnTo>
                    <a:lnTo>
                      <a:pt x="142" y="10"/>
                    </a:lnTo>
                    <a:lnTo>
                      <a:pt x="103" y="2"/>
                    </a:lnTo>
                    <a:lnTo>
                      <a:pt x="66" y="0"/>
                    </a:lnTo>
                    <a:lnTo>
                      <a:pt x="32" y="7"/>
                    </a:lnTo>
                    <a:lnTo>
                      <a:pt x="5" y="18"/>
                    </a:lnTo>
                    <a:close/>
                  </a:path>
                </a:pathLst>
              </a:custGeom>
              <a:solidFill>
                <a:srgbClr val="A04000"/>
              </a:solidFill>
              <a:ln w="7938">
                <a:solidFill>
                  <a:srgbClr val="000000"/>
                </a:solidFill>
                <a:round/>
                <a:headEnd/>
                <a:tailEnd/>
              </a:ln>
            </p:spPr>
            <p:txBody>
              <a:bodyPr/>
              <a:lstStyle/>
              <a:p>
                <a:endParaRPr lang="en-GB"/>
              </a:p>
            </p:txBody>
          </p:sp>
          <p:sp>
            <p:nvSpPr>
              <p:cNvPr id="43047" name="Freeform 21"/>
              <p:cNvSpPr>
                <a:spLocks/>
              </p:cNvSpPr>
              <p:nvPr/>
            </p:nvSpPr>
            <p:spPr bwMode="auto">
              <a:xfrm>
                <a:off x="4401" y="2129"/>
                <a:ext cx="577" cy="363"/>
              </a:xfrm>
              <a:custGeom>
                <a:avLst/>
                <a:gdLst>
                  <a:gd name="T0" fmla="*/ 0 w 1155"/>
                  <a:gd name="T1" fmla="*/ 21 h 726"/>
                  <a:gd name="T2" fmla="*/ 2 w 1155"/>
                  <a:gd name="T3" fmla="*/ 23 h 726"/>
                  <a:gd name="T4" fmla="*/ 3 w 1155"/>
                  <a:gd name="T5" fmla="*/ 21 h 726"/>
                  <a:gd name="T6" fmla="*/ 4 w 1155"/>
                  <a:gd name="T7" fmla="*/ 18 h 726"/>
                  <a:gd name="T8" fmla="*/ 5 w 1155"/>
                  <a:gd name="T9" fmla="*/ 13 h 726"/>
                  <a:gd name="T10" fmla="*/ 9 w 1155"/>
                  <a:gd name="T11" fmla="*/ 9 h 726"/>
                  <a:gd name="T12" fmla="*/ 11 w 1155"/>
                  <a:gd name="T13" fmla="*/ 9 h 726"/>
                  <a:gd name="T14" fmla="*/ 15 w 1155"/>
                  <a:gd name="T15" fmla="*/ 10 h 726"/>
                  <a:gd name="T16" fmla="*/ 17 w 1155"/>
                  <a:gd name="T17" fmla="*/ 11 h 726"/>
                  <a:gd name="T18" fmla="*/ 19 w 1155"/>
                  <a:gd name="T19" fmla="*/ 10 h 726"/>
                  <a:gd name="T20" fmla="*/ 22 w 1155"/>
                  <a:gd name="T21" fmla="*/ 9 h 726"/>
                  <a:gd name="T22" fmla="*/ 25 w 1155"/>
                  <a:gd name="T23" fmla="*/ 7 h 726"/>
                  <a:gd name="T24" fmla="*/ 26 w 1155"/>
                  <a:gd name="T25" fmla="*/ 6 h 726"/>
                  <a:gd name="T26" fmla="*/ 27 w 1155"/>
                  <a:gd name="T27" fmla="*/ 9 h 726"/>
                  <a:gd name="T28" fmla="*/ 30 w 1155"/>
                  <a:gd name="T29" fmla="*/ 11 h 726"/>
                  <a:gd name="T30" fmla="*/ 31 w 1155"/>
                  <a:gd name="T31" fmla="*/ 13 h 726"/>
                  <a:gd name="T32" fmla="*/ 31 w 1155"/>
                  <a:gd name="T33" fmla="*/ 17 h 726"/>
                  <a:gd name="T34" fmla="*/ 33 w 1155"/>
                  <a:gd name="T35" fmla="*/ 20 h 726"/>
                  <a:gd name="T36" fmla="*/ 32 w 1155"/>
                  <a:gd name="T37" fmla="*/ 22 h 726"/>
                  <a:gd name="T38" fmla="*/ 34 w 1155"/>
                  <a:gd name="T39" fmla="*/ 21 h 726"/>
                  <a:gd name="T40" fmla="*/ 35 w 1155"/>
                  <a:gd name="T41" fmla="*/ 18 h 726"/>
                  <a:gd name="T42" fmla="*/ 36 w 1155"/>
                  <a:gd name="T43" fmla="*/ 13 h 726"/>
                  <a:gd name="T44" fmla="*/ 35 w 1155"/>
                  <a:gd name="T45" fmla="*/ 9 h 726"/>
                  <a:gd name="T46" fmla="*/ 33 w 1155"/>
                  <a:gd name="T47" fmla="*/ 6 h 726"/>
                  <a:gd name="T48" fmla="*/ 30 w 1155"/>
                  <a:gd name="T49" fmla="*/ 5 h 726"/>
                  <a:gd name="T50" fmla="*/ 28 w 1155"/>
                  <a:gd name="T51" fmla="*/ 5 h 726"/>
                  <a:gd name="T52" fmla="*/ 25 w 1155"/>
                  <a:gd name="T53" fmla="*/ 3 h 726"/>
                  <a:gd name="T54" fmla="*/ 22 w 1155"/>
                  <a:gd name="T55" fmla="*/ 1 h 726"/>
                  <a:gd name="T56" fmla="*/ 18 w 1155"/>
                  <a:gd name="T57" fmla="*/ 1 h 726"/>
                  <a:gd name="T58" fmla="*/ 14 w 1155"/>
                  <a:gd name="T59" fmla="*/ 1 h 726"/>
                  <a:gd name="T60" fmla="*/ 9 w 1155"/>
                  <a:gd name="T61" fmla="*/ 1 h 726"/>
                  <a:gd name="T62" fmla="*/ 6 w 1155"/>
                  <a:gd name="T63" fmla="*/ 3 h 726"/>
                  <a:gd name="T64" fmla="*/ 5 w 1155"/>
                  <a:gd name="T65" fmla="*/ 5 h 726"/>
                  <a:gd name="T66" fmla="*/ 6 w 1155"/>
                  <a:gd name="T67" fmla="*/ 7 h 726"/>
                  <a:gd name="T68" fmla="*/ 3 w 1155"/>
                  <a:gd name="T69" fmla="*/ 9 h 726"/>
                  <a:gd name="T70" fmla="*/ 2 w 1155"/>
                  <a:gd name="T71" fmla="*/ 10 h 726"/>
                  <a:gd name="T72" fmla="*/ 1 w 1155"/>
                  <a:gd name="T73" fmla="*/ 11 h 726"/>
                  <a:gd name="T74" fmla="*/ 0 w 1155"/>
                  <a:gd name="T75" fmla="*/ 13 h 726"/>
                  <a:gd name="T76" fmla="*/ 0 w 1155"/>
                  <a:gd name="T77" fmla="*/ 18 h 72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155"/>
                  <a:gd name="T118" fmla="*/ 0 h 726"/>
                  <a:gd name="T119" fmla="*/ 1155 w 1155"/>
                  <a:gd name="T120" fmla="*/ 726 h 72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155" h="726">
                    <a:moveTo>
                      <a:pt x="14" y="601"/>
                    </a:moveTo>
                    <a:lnTo>
                      <a:pt x="30" y="650"/>
                    </a:lnTo>
                    <a:lnTo>
                      <a:pt x="51" y="687"/>
                    </a:lnTo>
                    <a:lnTo>
                      <a:pt x="85" y="714"/>
                    </a:lnTo>
                    <a:lnTo>
                      <a:pt x="120" y="726"/>
                    </a:lnTo>
                    <a:lnTo>
                      <a:pt x="115" y="664"/>
                    </a:lnTo>
                    <a:lnTo>
                      <a:pt x="123" y="602"/>
                    </a:lnTo>
                    <a:lnTo>
                      <a:pt x="134" y="546"/>
                    </a:lnTo>
                    <a:lnTo>
                      <a:pt x="157" y="486"/>
                    </a:lnTo>
                    <a:lnTo>
                      <a:pt x="189" y="423"/>
                    </a:lnTo>
                    <a:lnTo>
                      <a:pt x="240" y="336"/>
                    </a:lnTo>
                    <a:lnTo>
                      <a:pt x="299" y="262"/>
                    </a:lnTo>
                    <a:lnTo>
                      <a:pt x="325" y="244"/>
                    </a:lnTo>
                    <a:lnTo>
                      <a:pt x="370" y="273"/>
                    </a:lnTo>
                    <a:lnTo>
                      <a:pt x="422" y="300"/>
                    </a:lnTo>
                    <a:lnTo>
                      <a:pt x="481" y="314"/>
                    </a:lnTo>
                    <a:lnTo>
                      <a:pt x="516" y="322"/>
                    </a:lnTo>
                    <a:lnTo>
                      <a:pt x="553" y="325"/>
                    </a:lnTo>
                    <a:lnTo>
                      <a:pt x="593" y="319"/>
                    </a:lnTo>
                    <a:lnTo>
                      <a:pt x="631" y="306"/>
                    </a:lnTo>
                    <a:lnTo>
                      <a:pt x="685" y="285"/>
                    </a:lnTo>
                    <a:lnTo>
                      <a:pt x="730" y="261"/>
                    </a:lnTo>
                    <a:lnTo>
                      <a:pt x="774" y="236"/>
                    </a:lnTo>
                    <a:lnTo>
                      <a:pt x="800" y="237"/>
                    </a:lnTo>
                    <a:lnTo>
                      <a:pt x="815" y="235"/>
                    </a:lnTo>
                    <a:lnTo>
                      <a:pt x="849" y="221"/>
                    </a:lnTo>
                    <a:lnTo>
                      <a:pt x="863" y="244"/>
                    </a:lnTo>
                    <a:lnTo>
                      <a:pt x="887" y="280"/>
                    </a:lnTo>
                    <a:lnTo>
                      <a:pt x="926" y="307"/>
                    </a:lnTo>
                    <a:lnTo>
                      <a:pt x="968" y="341"/>
                    </a:lnTo>
                    <a:lnTo>
                      <a:pt x="994" y="379"/>
                    </a:lnTo>
                    <a:lnTo>
                      <a:pt x="1010" y="431"/>
                    </a:lnTo>
                    <a:lnTo>
                      <a:pt x="1003" y="485"/>
                    </a:lnTo>
                    <a:lnTo>
                      <a:pt x="1020" y="534"/>
                    </a:lnTo>
                    <a:lnTo>
                      <a:pt x="1043" y="571"/>
                    </a:lnTo>
                    <a:lnTo>
                      <a:pt x="1057" y="612"/>
                    </a:lnTo>
                    <a:lnTo>
                      <a:pt x="1062" y="638"/>
                    </a:lnTo>
                    <a:lnTo>
                      <a:pt x="1054" y="677"/>
                    </a:lnTo>
                    <a:lnTo>
                      <a:pt x="1092" y="676"/>
                    </a:lnTo>
                    <a:lnTo>
                      <a:pt x="1104" y="653"/>
                    </a:lnTo>
                    <a:lnTo>
                      <a:pt x="1124" y="613"/>
                    </a:lnTo>
                    <a:lnTo>
                      <a:pt x="1132" y="564"/>
                    </a:lnTo>
                    <a:lnTo>
                      <a:pt x="1144" y="501"/>
                    </a:lnTo>
                    <a:lnTo>
                      <a:pt x="1155" y="419"/>
                    </a:lnTo>
                    <a:lnTo>
                      <a:pt x="1143" y="352"/>
                    </a:lnTo>
                    <a:lnTo>
                      <a:pt x="1121" y="281"/>
                    </a:lnTo>
                    <a:lnTo>
                      <a:pt x="1091" y="225"/>
                    </a:lnTo>
                    <a:lnTo>
                      <a:pt x="1058" y="179"/>
                    </a:lnTo>
                    <a:lnTo>
                      <a:pt x="1010" y="147"/>
                    </a:lnTo>
                    <a:lnTo>
                      <a:pt x="971" y="133"/>
                    </a:lnTo>
                    <a:lnTo>
                      <a:pt x="932" y="127"/>
                    </a:lnTo>
                    <a:lnTo>
                      <a:pt x="898" y="133"/>
                    </a:lnTo>
                    <a:lnTo>
                      <a:pt x="860" y="146"/>
                    </a:lnTo>
                    <a:lnTo>
                      <a:pt x="826" y="108"/>
                    </a:lnTo>
                    <a:lnTo>
                      <a:pt x="784" y="76"/>
                    </a:lnTo>
                    <a:lnTo>
                      <a:pt x="724" y="43"/>
                    </a:lnTo>
                    <a:lnTo>
                      <a:pt x="673" y="24"/>
                    </a:lnTo>
                    <a:lnTo>
                      <a:pt x="603" y="8"/>
                    </a:lnTo>
                    <a:lnTo>
                      <a:pt x="542" y="0"/>
                    </a:lnTo>
                    <a:lnTo>
                      <a:pt x="464" y="4"/>
                    </a:lnTo>
                    <a:lnTo>
                      <a:pt x="391" y="9"/>
                    </a:lnTo>
                    <a:lnTo>
                      <a:pt x="315" y="24"/>
                    </a:lnTo>
                    <a:lnTo>
                      <a:pt x="257" y="41"/>
                    </a:lnTo>
                    <a:lnTo>
                      <a:pt x="216" y="71"/>
                    </a:lnTo>
                    <a:lnTo>
                      <a:pt x="184" y="110"/>
                    </a:lnTo>
                    <a:lnTo>
                      <a:pt x="172" y="155"/>
                    </a:lnTo>
                    <a:lnTo>
                      <a:pt x="179" y="194"/>
                    </a:lnTo>
                    <a:lnTo>
                      <a:pt x="193" y="236"/>
                    </a:lnTo>
                    <a:lnTo>
                      <a:pt x="160" y="247"/>
                    </a:lnTo>
                    <a:lnTo>
                      <a:pt x="127" y="267"/>
                    </a:lnTo>
                    <a:lnTo>
                      <a:pt x="97" y="285"/>
                    </a:lnTo>
                    <a:lnTo>
                      <a:pt x="71" y="304"/>
                    </a:lnTo>
                    <a:lnTo>
                      <a:pt x="52" y="322"/>
                    </a:lnTo>
                    <a:lnTo>
                      <a:pt x="32" y="348"/>
                    </a:lnTo>
                    <a:lnTo>
                      <a:pt x="14" y="381"/>
                    </a:lnTo>
                    <a:lnTo>
                      <a:pt x="4" y="427"/>
                    </a:lnTo>
                    <a:lnTo>
                      <a:pt x="0" y="502"/>
                    </a:lnTo>
                    <a:lnTo>
                      <a:pt x="1" y="546"/>
                    </a:lnTo>
                    <a:lnTo>
                      <a:pt x="14" y="601"/>
                    </a:lnTo>
                    <a:close/>
                  </a:path>
                </a:pathLst>
              </a:custGeom>
              <a:solidFill>
                <a:srgbClr val="A04000"/>
              </a:solidFill>
              <a:ln w="7938">
                <a:solidFill>
                  <a:srgbClr val="000000"/>
                </a:solidFill>
                <a:round/>
                <a:headEnd/>
                <a:tailEnd/>
              </a:ln>
            </p:spPr>
            <p:txBody>
              <a:bodyPr/>
              <a:lstStyle/>
              <a:p>
                <a:endParaRPr lang="en-GB"/>
              </a:p>
            </p:txBody>
          </p:sp>
          <p:sp>
            <p:nvSpPr>
              <p:cNvPr id="43048" name="Freeform 22"/>
              <p:cNvSpPr>
                <a:spLocks/>
              </p:cNvSpPr>
              <p:nvPr/>
            </p:nvSpPr>
            <p:spPr bwMode="auto">
              <a:xfrm>
                <a:off x="4439" y="2276"/>
                <a:ext cx="73" cy="160"/>
              </a:xfrm>
              <a:custGeom>
                <a:avLst/>
                <a:gdLst>
                  <a:gd name="T0" fmla="*/ 1 w 146"/>
                  <a:gd name="T1" fmla="*/ 5 h 321"/>
                  <a:gd name="T2" fmla="*/ 1 w 146"/>
                  <a:gd name="T3" fmla="*/ 6 h 321"/>
                  <a:gd name="T4" fmla="*/ 1 w 146"/>
                  <a:gd name="T5" fmla="*/ 7 h 321"/>
                  <a:gd name="T6" fmla="*/ 1 w 146"/>
                  <a:gd name="T7" fmla="*/ 7 h 321"/>
                  <a:gd name="T8" fmla="*/ 0 w 146"/>
                  <a:gd name="T9" fmla="*/ 8 h 321"/>
                  <a:gd name="T10" fmla="*/ 1 w 146"/>
                  <a:gd name="T11" fmla="*/ 8 h 321"/>
                  <a:gd name="T12" fmla="*/ 1 w 146"/>
                  <a:gd name="T13" fmla="*/ 9 h 321"/>
                  <a:gd name="T14" fmla="*/ 1 w 146"/>
                  <a:gd name="T15" fmla="*/ 10 h 321"/>
                  <a:gd name="T16" fmla="*/ 1 w 146"/>
                  <a:gd name="T17" fmla="*/ 9 h 321"/>
                  <a:gd name="T18" fmla="*/ 1 w 146"/>
                  <a:gd name="T19" fmla="*/ 8 h 321"/>
                  <a:gd name="T20" fmla="*/ 1 w 146"/>
                  <a:gd name="T21" fmla="*/ 8 h 321"/>
                  <a:gd name="T22" fmla="*/ 1 w 146"/>
                  <a:gd name="T23" fmla="*/ 7 h 321"/>
                  <a:gd name="T24" fmla="*/ 1 w 146"/>
                  <a:gd name="T25" fmla="*/ 7 h 321"/>
                  <a:gd name="T26" fmla="*/ 1 w 146"/>
                  <a:gd name="T27" fmla="*/ 6 h 321"/>
                  <a:gd name="T28" fmla="*/ 1 w 146"/>
                  <a:gd name="T29" fmla="*/ 6 h 321"/>
                  <a:gd name="T30" fmla="*/ 1 w 146"/>
                  <a:gd name="T31" fmla="*/ 5 h 321"/>
                  <a:gd name="T32" fmla="*/ 1 w 146"/>
                  <a:gd name="T33" fmla="*/ 5 h 321"/>
                  <a:gd name="T34" fmla="*/ 1 w 146"/>
                  <a:gd name="T35" fmla="*/ 5 h 321"/>
                  <a:gd name="T36" fmla="*/ 1 w 146"/>
                  <a:gd name="T37" fmla="*/ 6 h 321"/>
                  <a:gd name="T38" fmla="*/ 1 w 146"/>
                  <a:gd name="T39" fmla="*/ 6 h 321"/>
                  <a:gd name="T40" fmla="*/ 1 w 146"/>
                  <a:gd name="T41" fmla="*/ 7 h 321"/>
                  <a:gd name="T42" fmla="*/ 2 w 146"/>
                  <a:gd name="T43" fmla="*/ 6 h 321"/>
                  <a:gd name="T44" fmla="*/ 2 w 146"/>
                  <a:gd name="T45" fmla="*/ 6 h 321"/>
                  <a:gd name="T46" fmla="*/ 2 w 146"/>
                  <a:gd name="T47" fmla="*/ 6 h 321"/>
                  <a:gd name="T48" fmla="*/ 2 w 146"/>
                  <a:gd name="T49" fmla="*/ 6 h 321"/>
                  <a:gd name="T50" fmla="*/ 2 w 146"/>
                  <a:gd name="T51" fmla="*/ 5 h 321"/>
                  <a:gd name="T52" fmla="*/ 2 w 146"/>
                  <a:gd name="T53" fmla="*/ 5 h 321"/>
                  <a:gd name="T54" fmla="*/ 2 w 146"/>
                  <a:gd name="T55" fmla="*/ 4 h 321"/>
                  <a:gd name="T56" fmla="*/ 1 w 146"/>
                  <a:gd name="T57" fmla="*/ 4 h 321"/>
                  <a:gd name="T58" fmla="*/ 2 w 146"/>
                  <a:gd name="T59" fmla="*/ 4 h 321"/>
                  <a:gd name="T60" fmla="*/ 2 w 146"/>
                  <a:gd name="T61" fmla="*/ 3 h 321"/>
                  <a:gd name="T62" fmla="*/ 2 w 146"/>
                  <a:gd name="T63" fmla="*/ 3 h 321"/>
                  <a:gd name="T64" fmla="*/ 3 w 146"/>
                  <a:gd name="T65" fmla="*/ 3 h 321"/>
                  <a:gd name="T66" fmla="*/ 2 w 146"/>
                  <a:gd name="T67" fmla="*/ 3 h 321"/>
                  <a:gd name="T68" fmla="*/ 2 w 146"/>
                  <a:gd name="T69" fmla="*/ 2 h 321"/>
                  <a:gd name="T70" fmla="*/ 2 w 146"/>
                  <a:gd name="T71" fmla="*/ 2 h 321"/>
                  <a:gd name="T72" fmla="*/ 2 w 146"/>
                  <a:gd name="T73" fmla="*/ 2 h 321"/>
                  <a:gd name="T74" fmla="*/ 3 w 146"/>
                  <a:gd name="T75" fmla="*/ 1 h 321"/>
                  <a:gd name="T76" fmla="*/ 3 w 146"/>
                  <a:gd name="T77" fmla="*/ 1 h 321"/>
                  <a:gd name="T78" fmla="*/ 3 w 146"/>
                  <a:gd name="T79" fmla="*/ 1 h 321"/>
                  <a:gd name="T80" fmla="*/ 3 w 146"/>
                  <a:gd name="T81" fmla="*/ 0 h 321"/>
                  <a:gd name="T82" fmla="*/ 3 w 146"/>
                  <a:gd name="T83" fmla="*/ 0 h 321"/>
                  <a:gd name="T84" fmla="*/ 5 w 146"/>
                  <a:gd name="T85" fmla="*/ 0 h 321"/>
                  <a:gd name="T86" fmla="*/ 5 w 146"/>
                  <a:gd name="T87" fmla="*/ 0 h 321"/>
                  <a:gd name="T88" fmla="*/ 5 w 146"/>
                  <a:gd name="T89" fmla="*/ 0 h 32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46"/>
                  <a:gd name="T136" fmla="*/ 0 h 321"/>
                  <a:gd name="T137" fmla="*/ 146 w 146"/>
                  <a:gd name="T138" fmla="*/ 321 h 32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46" h="321">
                    <a:moveTo>
                      <a:pt x="27" y="185"/>
                    </a:moveTo>
                    <a:lnTo>
                      <a:pt x="16" y="203"/>
                    </a:lnTo>
                    <a:lnTo>
                      <a:pt x="8" y="224"/>
                    </a:lnTo>
                    <a:lnTo>
                      <a:pt x="1" y="245"/>
                    </a:lnTo>
                    <a:lnTo>
                      <a:pt x="0" y="265"/>
                    </a:lnTo>
                    <a:lnTo>
                      <a:pt x="5" y="286"/>
                    </a:lnTo>
                    <a:lnTo>
                      <a:pt x="9" y="306"/>
                    </a:lnTo>
                    <a:lnTo>
                      <a:pt x="20" y="321"/>
                    </a:lnTo>
                    <a:lnTo>
                      <a:pt x="31" y="309"/>
                    </a:lnTo>
                    <a:lnTo>
                      <a:pt x="38" y="287"/>
                    </a:lnTo>
                    <a:lnTo>
                      <a:pt x="35" y="271"/>
                    </a:lnTo>
                    <a:lnTo>
                      <a:pt x="31" y="252"/>
                    </a:lnTo>
                    <a:lnTo>
                      <a:pt x="27" y="233"/>
                    </a:lnTo>
                    <a:lnTo>
                      <a:pt x="30" y="215"/>
                    </a:lnTo>
                    <a:lnTo>
                      <a:pt x="38" y="194"/>
                    </a:lnTo>
                    <a:lnTo>
                      <a:pt x="43" y="177"/>
                    </a:lnTo>
                    <a:lnTo>
                      <a:pt x="53" y="166"/>
                    </a:lnTo>
                    <a:lnTo>
                      <a:pt x="57" y="185"/>
                    </a:lnTo>
                    <a:lnTo>
                      <a:pt x="53" y="207"/>
                    </a:lnTo>
                    <a:lnTo>
                      <a:pt x="47" y="218"/>
                    </a:lnTo>
                    <a:lnTo>
                      <a:pt x="56" y="224"/>
                    </a:lnTo>
                    <a:lnTo>
                      <a:pt x="65" y="220"/>
                    </a:lnTo>
                    <a:lnTo>
                      <a:pt x="71" y="211"/>
                    </a:lnTo>
                    <a:lnTo>
                      <a:pt x="73" y="201"/>
                    </a:lnTo>
                    <a:lnTo>
                      <a:pt x="73" y="192"/>
                    </a:lnTo>
                    <a:lnTo>
                      <a:pt x="71" y="177"/>
                    </a:lnTo>
                    <a:lnTo>
                      <a:pt x="66" y="167"/>
                    </a:lnTo>
                    <a:lnTo>
                      <a:pt x="64" y="157"/>
                    </a:lnTo>
                    <a:lnTo>
                      <a:pt x="62" y="141"/>
                    </a:lnTo>
                    <a:lnTo>
                      <a:pt x="64" y="129"/>
                    </a:lnTo>
                    <a:lnTo>
                      <a:pt x="73" y="122"/>
                    </a:lnTo>
                    <a:lnTo>
                      <a:pt x="86" y="118"/>
                    </a:lnTo>
                    <a:lnTo>
                      <a:pt x="96" y="118"/>
                    </a:lnTo>
                    <a:lnTo>
                      <a:pt x="92" y="103"/>
                    </a:lnTo>
                    <a:lnTo>
                      <a:pt x="92" y="95"/>
                    </a:lnTo>
                    <a:lnTo>
                      <a:pt x="92" y="80"/>
                    </a:lnTo>
                    <a:lnTo>
                      <a:pt x="94" y="70"/>
                    </a:lnTo>
                    <a:lnTo>
                      <a:pt x="96" y="60"/>
                    </a:lnTo>
                    <a:lnTo>
                      <a:pt x="105" y="45"/>
                    </a:lnTo>
                    <a:lnTo>
                      <a:pt x="109" y="36"/>
                    </a:lnTo>
                    <a:lnTo>
                      <a:pt x="116" y="25"/>
                    </a:lnTo>
                    <a:lnTo>
                      <a:pt x="124" y="15"/>
                    </a:lnTo>
                    <a:lnTo>
                      <a:pt x="132" y="10"/>
                    </a:lnTo>
                    <a:lnTo>
                      <a:pt x="140" y="3"/>
                    </a:lnTo>
                    <a:lnTo>
                      <a:pt x="146" y="0"/>
                    </a:lnTo>
                  </a:path>
                </a:pathLst>
              </a:custGeom>
              <a:noFill/>
              <a:ln w="7938">
                <a:solidFill>
                  <a:srgbClr val="000000"/>
                </a:solidFill>
                <a:round/>
                <a:headEnd/>
                <a:tailEnd/>
              </a:ln>
            </p:spPr>
            <p:txBody>
              <a:bodyPr/>
              <a:lstStyle/>
              <a:p>
                <a:endParaRPr lang="en-GB"/>
              </a:p>
            </p:txBody>
          </p:sp>
          <p:sp>
            <p:nvSpPr>
              <p:cNvPr id="43049" name="Freeform 23"/>
              <p:cNvSpPr>
                <a:spLocks/>
              </p:cNvSpPr>
              <p:nvPr/>
            </p:nvSpPr>
            <p:spPr bwMode="auto">
              <a:xfrm>
                <a:off x="4512" y="2182"/>
                <a:ext cx="294" cy="93"/>
              </a:xfrm>
              <a:custGeom>
                <a:avLst/>
                <a:gdLst>
                  <a:gd name="T0" fmla="*/ 18 w 588"/>
                  <a:gd name="T1" fmla="*/ 3 h 186"/>
                  <a:gd name="T2" fmla="*/ 17 w 588"/>
                  <a:gd name="T3" fmla="*/ 3 h 186"/>
                  <a:gd name="T4" fmla="*/ 15 w 588"/>
                  <a:gd name="T5" fmla="*/ 3 h 186"/>
                  <a:gd name="T6" fmla="*/ 14 w 588"/>
                  <a:gd name="T7" fmla="*/ 5 h 186"/>
                  <a:gd name="T8" fmla="*/ 13 w 588"/>
                  <a:gd name="T9" fmla="*/ 5 h 186"/>
                  <a:gd name="T10" fmla="*/ 13 w 588"/>
                  <a:gd name="T11" fmla="*/ 6 h 186"/>
                  <a:gd name="T12" fmla="*/ 11 w 588"/>
                  <a:gd name="T13" fmla="*/ 6 h 186"/>
                  <a:gd name="T14" fmla="*/ 10 w 588"/>
                  <a:gd name="T15" fmla="*/ 6 h 186"/>
                  <a:gd name="T16" fmla="*/ 9 w 588"/>
                  <a:gd name="T17" fmla="*/ 6 h 186"/>
                  <a:gd name="T18" fmla="*/ 7 w 588"/>
                  <a:gd name="T19" fmla="*/ 6 h 186"/>
                  <a:gd name="T20" fmla="*/ 6 w 588"/>
                  <a:gd name="T21" fmla="*/ 6 h 186"/>
                  <a:gd name="T22" fmla="*/ 5 w 588"/>
                  <a:gd name="T23" fmla="*/ 5 h 186"/>
                  <a:gd name="T24" fmla="*/ 5 w 588"/>
                  <a:gd name="T25" fmla="*/ 5 h 186"/>
                  <a:gd name="T26" fmla="*/ 3 w 588"/>
                  <a:gd name="T27" fmla="*/ 3 h 186"/>
                  <a:gd name="T28" fmla="*/ 5 w 588"/>
                  <a:gd name="T29" fmla="*/ 3 h 186"/>
                  <a:gd name="T30" fmla="*/ 5 w 588"/>
                  <a:gd name="T31" fmla="*/ 5 h 186"/>
                  <a:gd name="T32" fmla="*/ 6 w 588"/>
                  <a:gd name="T33" fmla="*/ 5 h 186"/>
                  <a:gd name="T34" fmla="*/ 9 w 588"/>
                  <a:gd name="T35" fmla="*/ 5 h 186"/>
                  <a:gd name="T36" fmla="*/ 10 w 588"/>
                  <a:gd name="T37" fmla="*/ 3 h 186"/>
                  <a:gd name="T38" fmla="*/ 11 w 588"/>
                  <a:gd name="T39" fmla="*/ 3 h 186"/>
                  <a:gd name="T40" fmla="*/ 13 w 588"/>
                  <a:gd name="T41" fmla="*/ 3 h 186"/>
                  <a:gd name="T42" fmla="*/ 14 w 588"/>
                  <a:gd name="T43" fmla="*/ 3 h 186"/>
                  <a:gd name="T44" fmla="*/ 13 w 588"/>
                  <a:gd name="T45" fmla="*/ 3 h 186"/>
                  <a:gd name="T46" fmla="*/ 12 w 588"/>
                  <a:gd name="T47" fmla="*/ 3 h 186"/>
                  <a:gd name="T48" fmla="*/ 10 w 588"/>
                  <a:gd name="T49" fmla="*/ 3 h 186"/>
                  <a:gd name="T50" fmla="*/ 9 w 588"/>
                  <a:gd name="T51" fmla="*/ 3 h 186"/>
                  <a:gd name="T52" fmla="*/ 9 w 588"/>
                  <a:gd name="T53" fmla="*/ 3 h 186"/>
                  <a:gd name="T54" fmla="*/ 7 w 588"/>
                  <a:gd name="T55" fmla="*/ 1 h 186"/>
                  <a:gd name="T56" fmla="*/ 5 w 588"/>
                  <a:gd name="T57" fmla="*/ 1 h 186"/>
                  <a:gd name="T58" fmla="*/ 5 w 588"/>
                  <a:gd name="T59" fmla="*/ 1 h 186"/>
                  <a:gd name="T60" fmla="*/ 2 w 588"/>
                  <a:gd name="T61" fmla="*/ 1 h 186"/>
                  <a:gd name="T62" fmla="*/ 1 w 588"/>
                  <a:gd name="T63" fmla="*/ 0 h 186"/>
                  <a:gd name="T64" fmla="*/ 0 w 588"/>
                  <a:gd name="T65" fmla="*/ 1 h 186"/>
                  <a:gd name="T66" fmla="*/ 1 w 588"/>
                  <a:gd name="T67" fmla="*/ 1 h 186"/>
                  <a:gd name="T68" fmla="*/ 1 w 588"/>
                  <a:gd name="T69" fmla="*/ 2 h 186"/>
                  <a:gd name="T70" fmla="*/ 3 w 588"/>
                  <a:gd name="T71" fmla="*/ 3 h 186"/>
                  <a:gd name="T72" fmla="*/ 5 w 588"/>
                  <a:gd name="T73" fmla="*/ 3 h 186"/>
                  <a:gd name="T74" fmla="*/ 5 w 588"/>
                  <a:gd name="T75" fmla="*/ 3 h 186"/>
                  <a:gd name="T76" fmla="*/ 5 w 588"/>
                  <a:gd name="T77" fmla="*/ 3 h 186"/>
                  <a:gd name="T78" fmla="*/ 7 w 588"/>
                  <a:gd name="T79" fmla="*/ 3 h 18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88"/>
                  <a:gd name="T121" fmla="*/ 0 h 186"/>
                  <a:gd name="T122" fmla="*/ 588 w 588"/>
                  <a:gd name="T123" fmla="*/ 186 h 18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88" h="186">
                    <a:moveTo>
                      <a:pt x="588" y="82"/>
                    </a:moveTo>
                    <a:lnTo>
                      <a:pt x="570" y="78"/>
                    </a:lnTo>
                    <a:lnTo>
                      <a:pt x="552" y="79"/>
                    </a:lnTo>
                    <a:lnTo>
                      <a:pt x="533" y="85"/>
                    </a:lnTo>
                    <a:lnTo>
                      <a:pt x="514" y="94"/>
                    </a:lnTo>
                    <a:lnTo>
                      <a:pt x="495" y="103"/>
                    </a:lnTo>
                    <a:lnTo>
                      <a:pt x="480" y="115"/>
                    </a:lnTo>
                    <a:lnTo>
                      <a:pt x="466" y="130"/>
                    </a:lnTo>
                    <a:lnTo>
                      <a:pt x="458" y="141"/>
                    </a:lnTo>
                    <a:lnTo>
                      <a:pt x="445" y="150"/>
                    </a:lnTo>
                    <a:lnTo>
                      <a:pt x="431" y="157"/>
                    </a:lnTo>
                    <a:lnTo>
                      <a:pt x="416" y="165"/>
                    </a:lnTo>
                    <a:lnTo>
                      <a:pt x="397" y="172"/>
                    </a:lnTo>
                    <a:lnTo>
                      <a:pt x="380" y="178"/>
                    </a:lnTo>
                    <a:lnTo>
                      <a:pt x="363" y="182"/>
                    </a:lnTo>
                    <a:lnTo>
                      <a:pt x="338" y="185"/>
                    </a:lnTo>
                    <a:lnTo>
                      <a:pt x="311" y="186"/>
                    </a:lnTo>
                    <a:lnTo>
                      <a:pt x="292" y="186"/>
                    </a:lnTo>
                    <a:lnTo>
                      <a:pt x="266" y="183"/>
                    </a:lnTo>
                    <a:lnTo>
                      <a:pt x="244" y="180"/>
                    </a:lnTo>
                    <a:lnTo>
                      <a:pt x="228" y="175"/>
                    </a:lnTo>
                    <a:lnTo>
                      <a:pt x="213" y="171"/>
                    </a:lnTo>
                    <a:lnTo>
                      <a:pt x="196" y="165"/>
                    </a:lnTo>
                    <a:lnTo>
                      <a:pt x="176" y="156"/>
                    </a:lnTo>
                    <a:lnTo>
                      <a:pt x="159" y="146"/>
                    </a:lnTo>
                    <a:lnTo>
                      <a:pt x="147" y="137"/>
                    </a:lnTo>
                    <a:lnTo>
                      <a:pt x="135" y="124"/>
                    </a:lnTo>
                    <a:lnTo>
                      <a:pt x="127" y="108"/>
                    </a:lnTo>
                    <a:lnTo>
                      <a:pt x="122" y="94"/>
                    </a:lnTo>
                    <a:lnTo>
                      <a:pt x="143" y="116"/>
                    </a:lnTo>
                    <a:lnTo>
                      <a:pt x="162" y="124"/>
                    </a:lnTo>
                    <a:lnTo>
                      <a:pt x="176" y="130"/>
                    </a:lnTo>
                    <a:lnTo>
                      <a:pt x="192" y="133"/>
                    </a:lnTo>
                    <a:lnTo>
                      <a:pt x="215" y="134"/>
                    </a:lnTo>
                    <a:lnTo>
                      <a:pt x="239" y="135"/>
                    </a:lnTo>
                    <a:lnTo>
                      <a:pt x="263" y="134"/>
                    </a:lnTo>
                    <a:lnTo>
                      <a:pt x="285" y="131"/>
                    </a:lnTo>
                    <a:lnTo>
                      <a:pt x="320" y="126"/>
                    </a:lnTo>
                    <a:lnTo>
                      <a:pt x="349" y="122"/>
                    </a:lnTo>
                    <a:lnTo>
                      <a:pt x="375" y="118"/>
                    </a:lnTo>
                    <a:lnTo>
                      <a:pt x="394" y="112"/>
                    </a:lnTo>
                    <a:lnTo>
                      <a:pt x="421" y="101"/>
                    </a:lnTo>
                    <a:lnTo>
                      <a:pt x="436" y="96"/>
                    </a:lnTo>
                    <a:lnTo>
                      <a:pt x="454" y="81"/>
                    </a:lnTo>
                    <a:lnTo>
                      <a:pt x="460" y="71"/>
                    </a:lnTo>
                    <a:lnTo>
                      <a:pt x="443" y="70"/>
                    </a:lnTo>
                    <a:lnTo>
                      <a:pt x="424" y="73"/>
                    </a:lnTo>
                    <a:lnTo>
                      <a:pt x="396" y="81"/>
                    </a:lnTo>
                    <a:lnTo>
                      <a:pt x="371" y="85"/>
                    </a:lnTo>
                    <a:lnTo>
                      <a:pt x="349" y="90"/>
                    </a:lnTo>
                    <a:lnTo>
                      <a:pt x="333" y="96"/>
                    </a:lnTo>
                    <a:lnTo>
                      <a:pt x="308" y="99"/>
                    </a:lnTo>
                    <a:lnTo>
                      <a:pt x="290" y="97"/>
                    </a:lnTo>
                    <a:lnTo>
                      <a:pt x="266" y="89"/>
                    </a:lnTo>
                    <a:lnTo>
                      <a:pt x="245" y="75"/>
                    </a:lnTo>
                    <a:lnTo>
                      <a:pt x="226" y="59"/>
                    </a:lnTo>
                    <a:lnTo>
                      <a:pt x="208" y="51"/>
                    </a:lnTo>
                    <a:lnTo>
                      <a:pt x="183" y="47"/>
                    </a:lnTo>
                    <a:lnTo>
                      <a:pt x="159" y="51"/>
                    </a:lnTo>
                    <a:lnTo>
                      <a:pt x="136" y="44"/>
                    </a:lnTo>
                    <a:lnTo>
                      <a:pt x="113" y="29"/>
                    </a:lnTo>
                    <a:lnTo>
                      <a:pt x="91" y="14"/>
                    </a:lnTo>
                    <a:lnTo>
                      <a:pt x="69" y="2"/>
                    </a:lnTo>
                    <a:lnTo>
                      <a:pt x="35" y="0"/>
                    </a:lnTo>
                    <a:lnTo>
                      <a:pt x="15" y="4"/>
                    </a:lnTo>
                    <a:lnTo>
                      <a:pt x="0" y="8"/>
                    </a:lnTo>
                    <a:lnTo>
                      <a:pt x="4" y="27"/>
                    </a:lnTo>
                    <a:lnTo>
                      <a:pt x="16" y="45"/>
                    </a:lnTo>
                    <a:lnTo>
                      <a:pt x="32" y="55"/>
                    </a:lnTo>
                    <a:lnTo>
                      <a:pt x="60" y="64"/>
                    </a:lnTo>
                    <a:lnTo>
                      <a:pt x="88" y="67"/>
                    </a:lnTo>
                    <a:lnTo>
                      <a:pt x="114" y="66"/>
                    </a:lnTo>
                    <a:lnTo>
                      <a:pt x="135" y="62"/>
                    </a:lnTo>
                    <a:lnTo>
                      <a:pt x="138" y="78"/>
                    </a:lnTo>
                    <a:lnTo>
                      <a:pt x="144" y="89"/>
                    </a:lnTo>
                    <a:lnTo>
                      <a:pt x="153" y="101"/>
                    </a:lnTo>
                    <a:lnTo>
                      <a:pt x="169" y="108"/>
                    </a:lnTo>
                    <a:lnTo>
                      <a:pt x="187" y="111"/>
                    </a:lnTo>
                    <a:lnTo>
                      <a:pt x="208" y="107"/>
                    </a:lnTo>
                    <a:lnTo>
                      <a:pt x="225" y="103"/>
                    </a:lnTo>
                    <a:lnTo>
                      <a:pt x="241" y="97"/>
                    </a:lnTo>
                  </a:path>
                </a:pathLst>
              </a:custGeom>
              <a:noFill/>
              <a:ln w="7938">
                <a:solidFill>
                  <a:srgbClr val="000000"/>
                </a:solidFill>
                <a:round/>
                <a:headEnd/>
                <a:tailEnd/>
              </a:ln>
            </p:spPr>
            <p:txBody>
              <a:bodyPr/>
              <a:lstStyle/>
              <a:p>
                <a:endParaRPr lang="en-GB"/>
              </a:p>
            </p:txBody>
          </p:sp>
          <p:sp>
            <p:nvSpPr>
              <p:cNvPr id="43050" name="Freeform 24"/>
              <p:cNvSpPr>
                <a:spLocks/>
              </p:cNvSpPr>
              <p:nvPr/>
            </p:nvSpPr>
            <p:spPr bwMode="auto">
              <a:xfrm>
                <a:off x="4829" y="2226"/>
                <a:ext cx="98" cy="169"/>
              </a:xfrm>
              <a:custGeom>
                <a:avLst/>
                <a:gdLst>
                  <a:gd name="T0" fmla="*/ 1 w 197"/>
                  <a:gd name="T1" fmla="*/ 1 h 336"/>
                  <a:gd name="T2" fmla="*/ 2 w 197"/>
                  <a:gd name="T3" fmla="*/ 1 h 336"/>
                  <a:gd name="T4" fmla="*/ 2 w 197"/>
                  <a:gd name="T5" fmla="*/ 2 h 336"/>
                  <a:gd name="T6" fmla="*/ 3 w 197"/>
                  <a:gd name="T7" fmla="*/ 2 h 336"/>
                  <a:gd name="T8" fmla="*/ 4 w 197"/>
                  <a:gd name="T9" fmla="*/ 3 h 336"/>
                  <a:gd name="T10" fmla="*/ 4 w 197"/>
                  <a:gd name="T11" fmla="*/ 3 h 336"/>
                  <a:gd name="T12" fmla="*/ 4 w 197"/>
                  <a:gd name="T13" fmla="*/ 3 h 336"/>
                  <a:gd name="T14" fmla="*/ 5 w 197"/>
                  <a:gd name="T15" fmla="*/ 4 h 336"/>
                  <a:gd name="T16" fmla="*/ 5 w 197"/>
                  <a:gd name="T17" fmla="*/ 4 h 336"/>
                  <a:gd name="T18" fmla="*/ 5 w 197"/>
                  <a:gd name="T19" fmla="*/ 5 h 336"/>
                  <a:gd name="T20" fmla="*/ 5 w 197"/>
                  <a:gd name="T21" fmla="*/ 6 h 336"/>
                  <a:gd name="T22" fmla="*/ 5 w 197"/>
                  <a:gd name="T23" fmla="*/ 7 h 336"/>
                  <a:gd name="T24" fmla="*/ 5 w 197"/>
                  <a:gd name="T25" fmla="*/ 7 h 336"/>
                  <a:gd name="T26" fmla="*/ 6 w 197"/>
                  <a:gd name="T27" fmla="*/ 8 h 336"/>
                  <a:gd name="T28" fmla="*/ 5 w 197"/>
                  <a:gd name="T29" fmla="*/ 9 h 336"/>
                  <a:gd name="T30" fmla="*/ 5 w 197"/>
                  <a:gd name="T31" fmla="*/ 10 h 336"/>
                  <a:gd name="T32" fmla="*/ 5 w 197"/>
                  <a:gd name="T33" fmla="*/ 10 h 336"/>
                  <a:gd name="T34" fmla="*/ 5 w 197"/>
                  <a:gd name="T35" fmla="*/ 11 h 336"/>
                  <a:gd name="T36" fmla="*/ 5 w 197"/>
                  <a:gd name="T37" fmla="*/ 11 h 336"/>
                  <a:gd name="T38" fmla="*/ 4 w 197"/>
                  <a:gd name="T39" fmla="*/ 10 h 336"/>
                  <a:gd name="T40" fmla="*/ 4 w 197"/>
                  <a:gd name="T41" fmla="*/ 10 h 336"/>
                  <a:gd name="T42" fmla="*/ 4 w 197"/>
                  <a:gd name="T43" fmla="*/ 9 h 336"/>
                  <a:gd name="T44" fmla="*/ 4 w 197"/>
                  <a:gd name="T45" fmla="*/ 8 h 336"/>
                  <a:gd name="T46" fmla="*/ 5 w 197"/>
                  <a:gd name="T47" fmla="*/ 7 h 336"/>
                  <a:gd name="T48" fmla="*/ 5 w 197"/>
                  <a:gd name="T49" fmla="*/ 7 h 336"/>
                  <a:gd name="T50" fmla="*/ 4 w 197"/>
                  <a:gd name="T51" fmla="*/ 6 h 336"/>
                  <a:gd name="T52" fmla="*/ 4 w 197"/>
                  <a:gd name="T53" fmla="*/ 6 h 336"/>
                  <a:gd name="T54" fmla="*/ 4 w 197"/>
                  <a:gd name="T55" fmla="*/ 5 h 336"/>
                  <a:gd name="T56" fmla="*/ 4 w 197"/>
                  <a:gd name="T57" fmla="*/ 4 h 336"/>
                  <a:gd name="T58" fmla="*/ 3 w 197"/>
                  <a:gd name="T59" fmla="*/ 4 h 336"/>
                  <a:gd name="T60" fmla="*/ 3 w 197"/>
                  <a:gd name="T61" fmla="*/ 5 h 336"/>
                  <a:gd name="T62" fmla="*/ 3 w 197"/>
                  <a:gd name="T63" fmla="*/ 5 h 336"/>
                  <a:gd name="T64" fmla="*/ 3 w 197"/>
                  <a:gd name="T65" fmla="*/ 4 h 336"/>
                  <a:gd name="T66" fmla="*/ 3 w 197"/>
                  <a:gd name="T67" fmla="*/ 4 h 336"/>
                  <a:gd name="T68" fmla="*/ 2 w 197"/>
                  <a:gd name="T69" fmla="*/ 4 h 336"/>
                  <a:gd name="T70" fmla="*/ 2 w 197"/>
                  <a:gd name="T71" fmla="*/ 3 h 336"/>
                  <a:gd name="T72" fmla="*/ 1 w 197"/>
                  <a:gd name="T73" fmla="*/ 3 h 336"/>
                  <a:gd name="T74" fmla="*/ 0 w 197"/>
                  <a:gd name="T75" fmla="*/ 2 h 336"/>
                  <a:gd name="T76" fmla="*/ 0 w 197"/>
                  <a:gd name="T77" fmla="*/ 2 h 336"/>
                  <a:gd name="T78" fmla="*/ 0 w 197"/>
                  <a:gd name="T79" fmla="*/ 1 h 336"/>
                  <a:gd name="T80" fmla="*/ 0 w 197"/>
                  <a:gd name="T81" fmla="*/ 1 h 336"/>
                  <a:gd name="T82" fmla="*/ 0 w 197"/>
                  <a:gd name="T83" fmla="*/ 1 h 336"/>
                  <a:gd name="T84" fmla="*/ 0 w 197"/>
                  <a:gd name="T85" fmla="*/ 0 h 336"/>
                  <a:gd name="T86" fmla="*/ 1 w 197"/>
                  <a:gd name="T87" fmla="*/ 1 h 3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97"/>
                  <a:gd name="T133" fmla="*/ 0 h 336"/>
                  <a:gd name="T134" fmla="*/ 197 w 197"/>
                  <a:gd name="T135" fmla="*/ 336 h 3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97" h="336">
                    <a:moveTo>
                      <a:pt x="45" y="5"/>
                    </a:moveTo>
                    <a:lnTo>
                      <a:pt x="67" y="16"/>
                    </a:lnTo>
                    <a:lnTo>
                      <a:pt x="89" y="33"/>
                    </a:lnTo>
                    <a:lnTo>
                      <a:pt x="117" y="53"/>
                    </a:lnTo>
                    <a:lnTo>
                      <a:pt x="134" y="67"/>
                    </a:lnTo>
                    <a:lnTo>
                      <a:pt x="147" y="79"/>
                    </a:lnTo>
                    <a:lnTo>
                      <a:pt x="156" y="90"/>
                    </a:lnTo>
                    <a:lnTo>
                      <a:pt x="164" y="107"/>
                    </a:lnTo>
                    <a:lnTo>
                      <a:pt x="164" y="128"/>
                    </a:lnTo>
                    <a:lnTo>
                      <a:pt x="160" y="150"/>
                    </a:lnTo>
                    <a:lnTo>
                      <a:pt x="164" y="168"/>
                    </a:lnTo>
                    <a:lnTo>
                      <a:pt x="172" y="198"/>
                    </a:lnTo>
                    <a:lnTo>
                      <a:pt x="183" y="219"/>
                    </a:lnTo>
                    <a:lnTo>
                      <a:pt x="197" y="235"/>
                    </a:lnTo>
                    <a:lnTo>
                      <a:pt x="184" y="265"/>
                    </a:lnTo>
                    <a:lnTo>
                      <a:pt x="176" y="294"/>
                    </a:lnTo>
                    <a:lnTo>
                      <a:pt x="169" y="313"/>
                    </a:lnTo>
                    <a:lnTo>
                      <a:pt x="168" y="336"/>
                    </a:lnTo>
                    <a:lnTo>
                      <a:pt x="161" y="322"/>
                    </a:lnTo>
                    <a:lnTo>
                      <a:pt x="156" y="307"/>
                    </a:lnTo>
                    <a:lnTo>
                      <a:pt x="153" y="290"/>
                    </a:lnTo>
                    <a:lnTo>
                      <a:pt x="154" y="268"/>
                    </a:lnTo>
                    <a:lnTo>
                      <a:pt x="156" y="247"/>
                    </a:lnTo>
                    <a:lnTo>
                      <a:pt x="160" y="223"/>
                    </a:lnTo>
                    <a:lnTo>
                      <a:pt x="161" y="201"/>
                    </a:lnTo>
                    <a:lnTo>
                      <a:pt x="156" y="182"/>
                    </a:lnTo>
                    <a:lnTo>
                      <a:pt x="147" y="167"/>
                    </a:lnTo>
                    <a:lnTo>
                      <a:pt x="139" y="145"/>
                    </a:lnTo>
                    <a:lnTo>
                      <a:pt x="128" y="126"/>
                    </a:lnTo>
                    <a:lnTo>
                      <a:pt x="120" y="117"/>
                    </a:lnTo>
                    <a:lnTo>
                      <a:pt x="122" y="131"/>
                    </a:lnTo>
                    <a:lnTo>
                      <a:pt x="127" y="152"/>
                    </a:lnTo>
                    <a:lnTo>
                      <a:pt x="107" y="128"/>
                    </a:lnTo>
                    <a:lnTo>
                      <a:pt x="96" y="116"/>
                    </a:lnTo>
                    <a:lnTo>
                      <a:pt x="86" y="107"/>
                    </a:lnTo>
                    <a:lnTo>
                      <a:pt x="68" y="94"/>
                    </a:lnTo>
                    <a:lnTo>
                      <a:pt x="49" y="79"/>
                    </a:lnTo>
                    <a:lnTo>
                      <a:pt x="31" y="64"/>
                    </a:lnTo>
                    <a:lnTo>
                      <a:pt x="19" y="45"/>
                    </a:lnTo>
                    <a:lnTo>
                      <a:pt x="7" y="26"/>
                    </a:lnTo>
                    <a:lnTo>
                      <a:pt x="0" y="10"/>
                    </a:lnTo>
                    <a:lnTo>
                      <a:pt x="14" y="3"/>
                    </a:lnTo>
                    <a:lnTo>
                      <a:pt x="30" y="0"/>
                    </a:lnTo>
                    <a:lnTo>
                      <a:pt x="45" y="5"/>
                    </a:lnTo>
                  </a:path>
                </a:pathLst>
              </a:custGeom>
              <a:noFill/>
              <a:ln w="7938">
                <a:solidFill>
                  <a:srgbClr val="000000"/>
                </a:solidFill>
                <a:round/>
                <a:headEnd/>
                <a:tailEnd/>
              </a:ln>
            </p:spPr>
            <p:txBody>
              <a:bodyPr/>
              <a:lstStyle/>
              <a:p>
                <a:endParaRPr lang="en-GB"/>
              </a:p>
            </p:txBody>
          </p:sp>
          <p:sp>
            <p:nvSpPr>
              <p:cNvPr id="43051" name="Freeform 25"/>
              <p:cNvSpPr>
                <a:spLocks/>
              </p:cNvSpPr>
              <p:nvPr/>
            </p:nvSpPr>
            <p:spPr bwMode="auto">
              <a:xfrm>
                <a:off x="4788" y="2149"/>
                <a:ext cx="112" cy="57"/>
              </a:xfrm>
              <a:custGeom>
                <a:avLst/>
                <a:gdLst>
                  <a:gd name="T0" fmla="*/ 0 w 224"/>
                  <a:gd name="T1" fmla="*/ 1 h 113"/>
                  <a:gd name="T2" fmla="*/ 1 w 224"/>
                  <a:gd name="T3" fmla="*/ 1 h 113"/>
                  <a:gd name="T4" fmla="*/ 2 w 224"/>
                  <a:gd name="T5" fmla="*/ 1 h 113"/>
                  <a:gd name="T6" fmla="*/ 2 w 224"/>
                  <a:gd name="T7" fmla="*/ 1 h 113"/>
                  <a:gd name="T8" fmla="*/ 3 w 224"/>
                  <a:gd name="T9" fmla="*/ 2 h 113"/>
                  <a:gd name="T10" fmla="*/ 3 w 224"/>
                  <a:gd name="T11" fmla="*/ 2 h 113"/>
                  <a:gd name="T12" fmla="*/ 3 w 224"/>
                  <a:gd name="T13" fmla="*/ 3 h 113"/>
                  <a:gd name="T14" fmla="*/ 3 w 224"/>
                  <a:gd name="T15" fmla="*/ 3 h 113"/>
                  <a:gd name="T16" fmla="*/ 3 w 224"/>
                  <a:gd name="T17" fmla="*/ 4 h 113"/>
                  <a:gd name="T18" fmla="*/ 3 w 224"/>
                  <a:gd name="T19" fmla="*/ 3 h 113"/>
                  <a:gd name="T20" fmla="*/ 3 w 224"/>
                  <a:gd name="T21" fmla="*/ 2 h 113"/>
                  <a:gd name="T22" fmla="*/ 3 w 224"/>
                  <a:gd name="T23" fmla="*/ 2 h 113"/>
                  <a:gd name="T24" fmla="*/ 3 w 224"/>
                  <a:gd name="T25" fmla="*/ 1 h 113"/>
                  <a:gd name="T26" fmla="*/ 3 w 224"/>
                  <a:gd name="T27" fmla="*/ 1 h 113"/>
                  <a:gd name="T28" fmla="*/ 2 w 224"/>
                  <a:gd name="T29" fmla="*/ 0 h 113"/>
                  <a:gd name="T30" fmla="*/ 3 w 224"/>
                  <a:gd name="T31" fmla="*/ 1 h 113"/>
                  <a:gd name="T32" fmla="*/ 4 w 224"/>
                  <a:gd name="T33" fmla="*/ 1 h 113"/>
                  <a:gd name="T34" fmla="*/ 4 w 224"/>
                  <a:gd name="T35" fmla="*/ 2 h 113"/>
                  <a:gd name="T36" fmla="*/ 4 w 224"/>
                  <a:gd name="T37" fmla="*/ 2 h 113"/>
                  <a:gd name="T38" fmla="*/ 4 w 224"/>
                  <a:gd name="T39" fmla="*/ 3 h 113"/>
                  <a:gd name="T40" fmla="*/ 4 w 224"/>
                  <a:gd name="T41" fmla="*/ 3 h 113"/>
                  <a:gd name="T42" fmla="*/ 4 w 224"/>
                  <a:gd name="T43" fmla="*/ 3 h 113"/>
                  <a:gd name="T44" fmla="*/ 4 w 224"/>
                  <a:gd name="T45" fmla="*/ 2 h 113"/>
                  <a:gd name="T46" fmla="*/ 5 w 224"/>
                  <a:gd name="T47" fmla="*/ 2 h 113"/>
                  <a:gd name="T48" fmla="*/ 6 w 224"/>
                  <a:gd name="T49" fmla="*/ 1 h 113"/>
                  <a:gd name="T50" fmla="*/ 6 w 224"/>
                  <a:gd name="T51" fmla="*/ 1 h 113"/>
                  <a:gd name="T52" fmla="*/ 7 w 224"/>
                  <a:gd name="T53" fmla="*/ 1 h 113"/>
                  <a:gd name="T54" fmla="*/ 7 w 224"/>
                  <a:gd name="T55" fmla="*/ 2 h 113"/>
                  <a:gd name="T56" fmla="*/ 7 w 224"/>
                  <a:gd name="T57" fmla="*/ 2 h 113"/>
                  <a:gd name="T58" fmla="*/ 7 w 224"/>
                  <a:gd name="T59" fmla="*/ 2 h 113"/>
                  <a:gd name="T60" fmla="*/ 7 w 224"/>
                  <a:gd name="T61" fmla="*/ 2 h 113"/>
                  <a:gd name="T62" fmla="*/ 6 w 224"/>
                  <a:gd name="T63" fmla="*/ 2 h 113"/>
                  <a:gd name="T64" fmla="*/ 6 w 224"/>
                  <a:gd name="T65" fmla="*/ 2 h 113"/>
                  <a:gd name="T66" fmla="*/ 5 w 224"/>
                  <a:gd name="T67" fmla="*/ 2 h 113"/>
                  <a:gd name="T68" fmla="*/ 5 w 224"/>
                  <a:gd name="T69" fmla="*/ 3 h 113"/>
                  <a:gd name="T70" fmla="*/ 5 w 224"/>
                  <a:gd name="T71" fmla="*/ 3 h 113"/>
                  <a:gd name="T72" fmla="*/ 5 w 224"/>
                  <a:gd name="T73" fmla="*/ 3 h 113"/>
                  <a:gd name="T74" fmla="*/ 4 w 224"/>
                  <a:gd name="T75" fmla="*/ 4 h 11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4"/>
                  <a:gd name="T115" fmla="*/ 0 h 113"/>
                  <a:gd name="T116" fmla="*/ 224 w 224"/>
                  <a:gd name="T117" fmla="*/ 113 h 11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4" h="113">
                    <a:moveTo>
                      <a:pt x="0" y="16"/>
                    </a:moveTo>
                    <a:lnTo>
                      <a:pt x="29" y="15"/>
                    </a:lnTo>
                    <a:lnTo>
                      <a:pt x="51" y="19"/>
                    </a:lnTo>
                    <a:lnTo>
                      <a:pt x="62" y="28"/>
                    </a:lnTo>
                    <a:lnTo>
                      <a:pt x="74" y="49"/>
                    </a:lnTo>
                    <a:lnTo>
                      <a:pt x="77" y="64"/>
                    </a:lnTo>
                    <a:lnTo>
                      <a:pt x="80" y="79"/>
                    </a:lnTo>
                    <a:lnTo>
                      <a:pt x="82" y="92"/>
                    </a:lnTo>
                    <a:lnTo>
                      <a:pt x="82" y="101"/>
                    </a:lnTo>
                    <a:lnTo>
                      <a:pt x="91" y="84"/>
                    </a:lnTo>
                    <a:lnTo>
                      <a:pt x="93" y="64"/>
                    </a:lnTo>
                    <a:lnTo>
                      <a:pt x="92" y="49"/>
                    </a:lnTo>
                    <a:lnTo>
                      <a:pt x="88" y="30"/>
                    </a:lnTo>
                    <a:lnTo>
                      <a:pt x="76" y="10"/>
                    </a:lnTo>
                    <a:lnTo>
                      <a:pt x="63" y="0"/>
                    </a:lnTo>
                    <a:lnTo>
                      <a:pt x="82" y="6"/>
                    </a:lnTo>
                    <a:lnTo>
                      <a:pt x="97" y="28"/>
                    </a:lnTo>
                    <a:lnTo>
                      <a:pt x="104" y="46"/>
                    </a:lnTo>
                    <a:lnTo>
                      <a:pt x="107" y="61"/>
                    </a:lnTo>
                    <a:lnTo>
                      <a:pt x="106" y="79"/>
                    </a:lnTo>
                    <a:lnTo>
                      <a:pt x="104" y="87"/>
                    </a:lnTo>
                    <a:lnTo>
                      <a:pt x="111" y="72"/>
                    </a:lnTo>
                    <a:lnTo>
                      <a:pt x="123" y="56"/>
                    </a:lnTo>
                    <a:lnTo>
                      <a:pt x="141" y="41"/>
                    </a:lnTo>
                    <a:lnTo>
                      <a:pt x="163" y="31"/>
                    </a:lnTo>
                    <a:lnTo>
                      <a:pt x="185" y="28"/>
                    </a:lnTo>
                    <a:lnTo>
                      <a:pt x="200" y="31"/>
                    </a:lnTo>
                    <a:lnTo>
                      <a:pt x="213" y="34"/>
                    </a:lnTo>
                    <a:lnTo>
                      <a:pt x="224" y="38"/>
                    </a:lnTo>
                    <a:lnTo>
                      <a:pt x="211" y="39"/>
                    </a:lnTo>
                    <a:lnTo>
                      <a:pt x="198" y="43"/>
                    </a:lnTo>
                    <a:lnTo>
                      <a:pt x="185" y="45"/>
                    </a:lnTo>
                    <a:lnTo>
                      <a:pt x="164" y="50"/>
                    </a:lnTo>
                    <a:lnTo>
                      <a:pt x="152" y="60"/>
                    </a:lnTo>
                    <a:lnTo>
                      <a:pt x="142" y="69"/>
                    </a:lnTo>
                    <a:lnTo>
                      <a:pt x="134" y="80"/>
                    </a:lnTo>
                    <a:lnTo>
                      <a:pt x="129" y="94"/>
                    </a:lnTo>
                    <a:lnTo>
                      <a:pt x="126" y="113"/>
                    </a:lnTo>
                  </a:path>
                </a:pathLst>
              </a:custGeom>
              <a:noFill/>
              <a:ln w="7938">
                <a:solidFill>
                  <a:srgbClr val="000000"/>
                </a:solidFill>
                <a:round/>
                <a:headEnd/>
                <a:tailEnd/>
              </a:ln>
            </p:spPr>
            <p:txBody>
              <a:bodyPr/>
              <a:lstStyle/>
              <a:p>
                <a:endParaRPr lang="en-GB"/>
              </a:p>
            </p:txBody>
          </p:sp>
          <p:sp>
            <p:nvSpPr>
              <p:cNvPr id="43052" name="Freeform 26"/>
              <p:cNvSpPr>
                <a:spLocks/>
              </p:cNvSpPr>
              <p:nvPr/>
            </p:nvSpPr>
            <p:spPr bwMode="auto">
              <a:xfrm>
                <a:off x="4570" y="2293"/>
                <a:ext cx="86" cy="35"/>
              </a:xfrm>
              <a:custGeom>
                <a:avLst/>
                <a:gdLst>
                  <a:gd name="T0" fmla="*/ 5 w 172"/>
                  <a:gd name="T1" fmla="*/ 1 h 68"/>
                  <a:gd name="T2" fmla="*/ 5 w 172"/>
                  <a:gd name="T3" fmla="*/ 1 h 68"/>
                  <a:gd name="T4" fmla="*/ 5 w 172"/>
                  <a:gd name="T5" fmla="*/ 2 h 68"/>
                  <a:gd name="T6" fmla="*/ 5 w 172"/>
                  <a:gd name="T7" fmla="*/ 2 h 68"/>
                  <a:gd name="T8" fmla="*/ 5 w 172"/>
                  <a:gd name="T9" fmla="*/ 2 h 68"/>
                  <a:gd name="T10" fmla="*/ 3 w 172"/>
                  <a:gd name="T11" fmla="*/ 2 h 68"/>
                  <a:gd name="T12" fmla="*/ 3 w 172"/>
                  <a:gd name="T13" fmla="*/ 2 h 68"/>
                  <a:gd name="T14" fmla="*/ 2 w 172"/>
                  <a:gd name="T15" fmla="*/ 2 h 68"/>
                  <a:gd name="T16" fmla="*/ 1 w 172"/>
                  <a:gd name="T17" fmla="*/ 2 h 68"/>
                  <a:gd name="T18" fmla="*/ 1 w 172"/>
                  <a:gd name="T19" fmla="*/ 3 h 68"/>
                  <a:gd name="T20" fmla="*/ 1 w 172"/>
                  <a:gd name="T21" fmla="*/ 2 h 68"/>
                  <a:gd name="T22" fmla="*/ 0 w 172"/>
                  <a:gd name="T23" fmla="*/ 2 h 68"/>
                  <a:gd name="T24" fmla="*/ 1 w 172"/>
                  <a:gd name="T25" fmla="*/ 1 h 68"/>
                  <a:gd name="T26" fmla="*/ 1 w 172"/>
                  <a:gd name="T27" fmla="*/ 1 h 68"/>
                  <a:gd name="T28" fmla="*/ 3 w 172"/>
                  <a:gd name="T29" fmla="*/ 1 h 68"/>
                  <a:gd name="T30" fmla="*/ 3 w 172"/>
                  <a:gd name="T31" fmla="*/ 0 h 68"/>
                  <a:gd name="T32" fmla="*/ 5 w 172"/>
                  <a:gd name="T33" fmla="*/ 1 h 68"/>
                  <a:gd name="T34" fmla="*/ 5 w 172"/>
                  <a:gd name="T35" fmla="*/ 1 h 6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2"/>
                  <a:gd name="T55" fmla="*/ 0 h 68"/>
                  <a:gd name="T56" fmla="*/ 172 w 172"/>
                  <a:gd name="T57" fmla="*/ 68 h 6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2" h="68">
                    <a:moveTo>
                      <a:pt x="166" y="18"/>
                    </a:moveTo>
                    <a:lnTo>
                      <a:pt x="172" y="31"/>
                    </a:lnTo>
                    <a:lnTo>
                      <a:pt x="172" y="46"/>
                    </a:lnTo>
                    <a:lnTo>
                      <a:pt x="161" y="56"/>
                    </a:lnTo>
                    <a:lnTo>
                      <a:pt x="143" y="59"/>
                    </a:lnTo>
                    <a:lnTo>
                      <a:pt x="117" y="52"/>
                    </a:lnTo>
                    <a:lnTo>
                      <a:pt x="91" y="48"/>
                    </a:lnTo>
                    <a:lnTo>
                      <a:pt x="64" y="49"/>
                    </a:lnTo>
                    <a:lnTo>
                      <a:pt x="41" y="61"/>
                    </a:lnTo>
                    <a:lnTo>
                      <a:pt x="19" y="68"/>
                    </a:lnTo>
                    <a:lnTo>
                      <a:pt x="1" y="59"/>
                    </a:lnTo>
                    <a:lnTo>
                      <a:pt x="0" y="41"/>
                    </a:lnTo>
                    <a:lnTo>
                      <a:pt x="11" y="23"/>
                    </a:lnTo>
                    <a:lnTo>
                      <a:pt x="32" y="9"/>
                    </a:lnTo>
                    <a:lnTo>
                      <a:pt x="68" y="1"/>
                    </a:lnTo>
                    <a:lnTo>
                      <a:pt x="105" y="0"/>
                    </a:lnTo>
                    <a:lnTo>
                      <a:pt x="142" y="7"/>
                    </a:lnTo>
                    <a:lnTo>
                      <a:pt x="166" y="18"/>
                    </a:lnTo>
                    <a:close/>
                  </a:path>
                </a:pathLst>
              </a:custGeom>
              <a:solidFill>
                <a:srgbClr val="A04000"/>
              </a:solidFill>
              <a:ln w="7938">
                <a:solidFill>
                  <a:srgbClr val="000000"/>
                </a:solidFill>
                <a:round/>
                <a:headEnd/>
                <a:tailEnd/>
              </a:ln>
            </p:spPr>
            <p:txBody>
              <a:bodyPr/>
              <a:lstStyle/>
              <a:p>
                <a:endParaRPr lang="en-GB"/>
              </a:p>
            </p:txBody>
          </p:sp>
        </p:grpSp>
        <p:grpSp>
          <p:nvGrpSpPr>
            <p:cNvPr id="43020" name="Group 27"/>
            <p:cNvGrpSpPr>
              <a:grpSpLocks/>
            </p:cNvGrpSpPr>
            <p:nvPr/>
          </p:nvGrpSpPr>
          <p:grpSpPr bwMode="auto">
            <a:xfrm>
              <a:off x="4695" y="2388"/>
              <a:ext cx="702" cy="1048"/>
              <a:chOff x="4695" y="2388"/>
              <a:chExt cx="702" cy="1048"/>
            </a:xfrm>
          </p:grpSpPr>
          <p:sp>
            <p:nvSpPr>
              <p:cNvPr id="43021" name="Freeform 28"/>
              <p:cNvSpPr>
                <a:spLocks/>
              </p:cNvSpPr>
              <p:nvPr/>
            </p:nvSpPr>
            <p:spPr bwMode="auto">
              <a:xfrm>
                <a:off x="4695" y="2388"/>
                <a:ext cx="448" cy="488"/>
              </a:xfrm>
              <a:custGeom>
                <a:avLst/>
                <a:gdLst>
                  <a:gd name="T0" fmla="*/ 14 w 897"/>
                  <a:gd name="T1" fmla="*/ 4 h 977"/>
                  <a:gd name="T2" fmla="*/ 15 w 897"/>
                  <a:gd name="T3" fmla="*/ 2 h 977"/>
                  <a:gd name="T4" fmla="*/ 17 w 897"/>
                  <a:gd name="T5" fmla="*/ 1 h 977"/>
                  <a:gd name="T6" fmla="*/ 18 w 897"/>
                  <a:gd name="T7" fmla="*/ 0 h 977"/>
                  <a:gd name="T8" fmla="*/ 20 w 897"/>
                  <a:gd name="T9" fmla="*/ 0 h 977"/>
                  <a:gd name="T10" fmla="*/ 21 w 897"/>
                  <a:gd name="T11" fmla="*/ 0 h 977"/>
                  <a:gd name="T12" fmla="*/ 23 w 897"/>
                  <a:gd name="T13" fmla="*/ 0 h 977"/>
                  <a:gd name="T14" fmla="*/ 24 w 897"/>
                  <a:gd name="T15" fmla="*/ 1 h 977"/>
                  <a:gd name="T16" fmla="*/ 25 w 897"/>
                  <a:gd name="T17" fmla="*/ 3 h 977"/>
                  <a:gd name="T18" fmla="*/ 26 w 897"/>
                  <a:gd name="T19" fmla="*/ 4 h 977"/>
                  <a:gd name="T20" fmla="*/ 27 w 897"/>
                  <a:gd name="T21" fmla="*/ 5 h 977"/>
                  <a:gd name="T22" fmla="*/ 27 w 897"/>
                  <a:gd name="T23" fmla="*/ 6 h 977"/>
                  <a:gd name="T24" fmla="*/ 28 w 897"/>
                  <a:gd name="T25" fmla="*/ 8 h 977"/>
                  <a:gd name="T26" fmla="*/ 27 w 897"/>
                  <a:gd name="T27" fmla="*/ 11 h 977"/>
                  <a:gd name="T28" fmla="*/ 26 w 897"/>
                  <a:gd name="T29" fmla="*/ 14 h 977"/>
                  <a:gd name="T30" fmla="*/ 24 w 897"/>
                  <a:gd name="T31" fmla="*/ 17 h 977"/>
                  <a:gd name="T32" fmla="*/ 23 w 897"/>
                  <a:gd name="T33" fmla="*/ 19 h 977"/>
                  <a:gd name="T34" fmla="*/ 21 w 897"/>
                  <a:gd name="T35" fmla="*/ 21 h 977"/>
                  <a:gd name="T36" fmla="*/ 19 w 897"/>
                  <a:gd name="T37" fmla="*/ 23 h 977"/>
                  <a:gd name="T38" fmla="*/ 17 w 897"/>
                  <a:gd name="T39" fmla="*/ 25 h 977"/>
                  <a:gd name="T40" fmla="*/ 16 w 897"/>
                  <a:gd name="T41" fmla="*/ 26 h 977"/>
                  <a:gd name="T42" fmla="*/ 16 w 897"/>
                  <a:gd name="T43" fmla="*/ 27 h 977"/>
                  <a:gd name="T44" fmla="*/ 15 w 897"/>
                  <a:gd name="T45" fmla="*/ 29 h 977"/>
                  <a:gd name="T46" fmla="*/ 13 w 897"/>
                  <a:gd name="T47" fmla="*/ 30 h 977"/>
                  <a:gd name="T48" fmla="*/ 11 w 897"/>
                  <a:gd name="T49" fmla="*/ 30 h 977"/>
                  <a:gd name="T50" fmla="*/ 8 w 897"/>
                  <a:gd name="T51" fmla="*/ 30 h 977"/>
                  <a:gd name="T52" fmla="*/ 5 w 897"/>
                  <a:gd name="T53" fmla="*/ 29 h 977"/>
                  <a:gd name="T54" fmla="*/ 3 w 897"/>
                  <a:gd name="T55" fmla="*/ 28 h 977"/>
                  <a:gd name="T56" fmla="*/ 1 w 897"/>
                  <a:gd name="T57" fmla="*/ 27 h 977"/>
                  <a:gd name="T58" fmla="*/ 0 w 897"/>
                  <a:gd name="T59" fmla="*/ 25 h 977"/>
                  <a:gd name="T60" fmla="*/ 0 w 897"/>
                  <a:gd name="T61" fmla="*/ 22 h 977"/>
                  <a:gd name="T62" fmla="*/ 0 w 897"/>
                  <a:gd name="T63" fmla="*/ 20 h 977"/>
                  <a:gd name="T64" fmla="*/ 1 w 897"/>
                  <a:gd name="T65" fmla="*/ 18 h 977"/>
                  <a:gd name="T66" fmla="*/ 2 w 897"/>
                  <a:gd name="T67" fmla="*/ 17 h 977"/>
                  <a:gd name="T68" fmla="*/ 4 w 897"/>
                  <a:gd name="T69" fmla="*/ 16 h 977"/>
                  <a:gd name="T70" fmla="*/ 6 w 897"/>
                  <a:gd name="T71" fmla="*/ 15 h 977"/>
                  <a:gd name="T72" fmla="*/ 8 w 897"/>
                  <a:gd name="T73" fmla="*/ 14 h 977"/>
                  <a:gd name="T74" fmla="*/ 10 w 897"/>
                  <a:gd name="T75" fmla="*/ 15 h 977"/>
                  <a:gd name="T76" fmla="*/ 11 w 897"/>
                  <a:gd name="T77" fmla="*/ 15 h 977"/>
                  <a:gd name="T78" fmla="*/ 12 w 897"/>
                  <a:gd name="T79" fmla="*/ 16 h 977"/>
                  <a:gd name="T80" fmla="*/ 14 w 897"/>
                  <a:gd name="T81" fmla="*/ 15 h 977"/>
                  <a:gd name="T82" fmla="*/ 15 w 897"/>
                  <a:gd name="T83" fmla="*/ 14 h 977"/>
                  <a:gd name="T84" fmla="*/ 17 w 897"/>
                  <a:gd name="T85" fmla="*/ 12 h 977"/>
                  <a:gd name="T86" fmla="*/ 18 w 897"/>
                  <a:gd name="T87" fmla="*/ 10 h 977"/>
                  <a:gd name="T88" fmla="*/ 15 w 897"/>
                  <a:gd name="T89" fmla="*/ 8 h 977"/>
                  <a:gd name="T90" fmla="*/ 14 w 897"/>
                  <a:gd name="T91" fmla="*/ 6 h 977"/>
                  <a:gd name="T92" fmla="*/ 14 w 897"/>
                  <a:gd name="T93" fmla="*/ 4 h 97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897"/>
                  <a:gd name="T142" fmla="*/ 0 h 977"/>
                  <a:gd name="T143" fmla="*/ 897 w 897"/>
                  <a:gd name="T144" fmla="*/ 977 h 97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97" h="977">
                    <a:moveTo>
                      <a:pt x="473" y="145"/>
                    </a:moveTo>
                    <a:lnTo>
                      <a:pt x="497" y="91"/>
                    </a:lnTo>
                    <a:lnTo>
                      <a:pt x="544" y="43"/>
                    </a:lnTo>
                    <a:lnTo>
                      <a:pt x="590" y="13"/>
                    </a:lnTo>
                    <a:lnTo>
                      <a:pt x="648" y="0"/>
                    </a:lnTo>
                    <a:lnTo>
                      <a:pt x="701" y="6"/>
                    </a:lnTo>
                    <a:lnTo>
                      <a:pt x="759" y="28"/>
                    </a:lnTo>
                    <a:lnTo>
                      <a:pt x="796" y="62"/>
                    </a:lnTo>
                    <a:lnTo>
                      <a:pt x="821" y="97"/>
                    </a:lnTo>
                    <a:lnTo>
                      <a:pt x="847" y="134"/>
                    </a:lnTo>
                    <a:lnTo>
                      <a:pt x="867" y="174"/>
                    </a:lnTo>
                    <a:lnTo>
                      <a:pt x="888" y="212"/>
                    </a:lnTo>
                    <a:lnTo>
                      <a:pt x="897" y="259"/>
                    </a:lnTo>
                    <a:lnTo>
                      <a:pt x="881" y="352"/>
                    </a:lnTo>
                    <a:lnTo>
                      <a:pt x="839" y="453"/>
                    </a:lnTo>
                    <a:lnTo>
                      <a:pt x="788" y="546"/>
                    </a:lnTo>
                    <a:lnTo>
                      <a:pt x="736" y="608"/>
                    </a:lnTo>
                    <a:lnTo>
                      <a:pt x="686" y="679"/>
                    </a:lnTo>
                    <a:lnTo>
                      <a:pt x="617" y="760"/>
                    </a:lnTo>
                    <a:lnTo>
                      <a:pt x="560" y="819"/>
                    </a:lnTo>
                    <a:lnTo>
                      <a:pt x="541" y="854"/>
                    </a:lnTo>
                    <a:lnTo>
                      <a:pt x="516" y="895"/>
                    </a:lnTo>
                    <a:lnTo>
                      <a:pt x="488" y="934"/>
                    </a:lnTo>
                    <a:lnTo>
                      <a:pt x="437" y="962"/>
                    </a:lnTo>
                    <a:lnTo>
                      <a:pt x="358" y="977"/>
                    </a:lnTo>
                    <a:lnTo>
                      <a:pt x="258" y="972"/>
                    </a:lnTo>
                    <a:lnTo>
                      <a:pt x="172" y="958"/>
                    </a:lnTo>
                    <a:lnTo>
                      <a:pt x="101" y="927"/>
                    </a:lnTo>
                    <a:lnTo>
                      <a:pt x="47" y="872"/>
                    </a:lnTo>
                    <a:lnTo>
                      <a:pt x="15" y="802"/>
                    </a:lnTo>
                    <a:lnTo>
                      <a:pt x="0" y="734"/>
                    </a:lnTo>
                    <a:lnTo>
                      <a:pt x="20" y="658"/>
                    </a:lnTo>
                    <a:lnTo>
                      <a:pt x="50" y="600"/>
                    </a:lnTo>
                    <a:lnTo>
                      <a:pt x="86" y="551"/>
                    </a:lnTo>
                    <a:lnTo>
                      <a:pt x="136" y="513"/>
                    </a:lnTo>
                    <a:lnTo>
                      <a:pt x="193" y="488"/>
                    </a:lnTo>
                    <a:lnTo>
                      <a:pt x="264" y="476"/>
                    </a:lnTo>
                    <a:lnTo>
                      <a:pt x="329" y="481"/>
                    </a:lnTo>
                    <a:lnTo>
                      <a:pt x="372" y="506"/>
                    </a:lnTo>
                    <a:lnTo>
                      <a:pt x="405" y="541"/>
                    </a:lnTo>
                    <a:lnTo>
                      <a:pt x="456" y="511"/>
                    </a:lnTo>
                    <a:lnTo>
                      <a:pt x="511" y="461"/>
                    </a:lnTo>
                    <a:lnTo>
                      <a:pt x="553" y="403"/>
                    </a:lnTo>
                    <a:lnTo>
                      <a:pt x="582" y="346"/>
                    </a:lnTo>
                    <a:lnTo>
                      <a:pt x="511" y="285"/>
                    </a:lnTo>
                    <a:lnTo>
                      <a:pt x="476" y="222"/>
                    </a:lnTo>
                    <a:lnTo>
                      <a:pt x="473" y="145"/>
                    </a:lnTo>
                    <a:close/>
                  </a:path>
                </a:pathLst>
              </a:custGeom>
              <a:solidFill>
                <a:srgbClr val="008080"/>
              </a:solidFill>
              <a:ln w="7938">
                <a:solidFill>
                  <a:srgbClr val="000000"/>
                </a:solidFill>
                <a:round/>
                <a:headEnd/>
                <a:tailEnd/>
              </a:ln>
            </p:spPr>
            <p:txBody>
              <a:bodyPr/>
              <a:lstStyle/>
              <a:p>
                <a:endParaRPr lang="en-GB"/>
              </a:p>
            </p:txBody>
          </p:sp>
          <p:sp>
            <p:nvSpPr>
              <p:cNvPr id="43022" name="Freeform 29"/>
              <p:cNvSpPr>
                <a:spLocks/>
              </p:cNvSpPr>
              <p:nvPr/>
            </p:nvSpPr>
            <p:spPr bwMode="auto">
              <a:xfrm>
                <a:off x="4829" y="2468"/>
                <a:ext cx="374" cy="634"/>
              </a:xfrm>
              <a:custGeom>
                <a:avLst/>
                <a:gdLst>
                  <a:gd name="T0" fmla="*/ 3 w 748"/>
                  <a:gd name="T1" fmla="*/ 1 h 1270"/>
                  <a:gd name="T2" fmla="*/ 6 w 748"/>
                  <a:gd name="T3" fmla="*/ 0 h 1270"/>
                  <a:gd name="T4" fmla="*/ 12 w 748"/>
                  <a:gd name="T5" fmla="*/ 0 h 1270"/>
                  <a:gd name="T6" fmla="*/ 14 w 748"/>
                  <a:gd name="T7" fmla="*/ 1 h 1270"/>
                  <a:gd name="T8" fmla="*/ 19 w 748"/>
                  <a:gd name="T9" fmla="*/ 2 h 1270"/>
                  <a:gd name="T10" fmla="*/ 21 w 748"/>
                  <a:gd name="T11" fmla="*/ 3 h 1270"/>
                  <a:gd name="T12" fmla="*/ 23 w 748"/>
                  <a:gd name="T13" fmla="*/ 5 h 1270"/>
                  <a:gd name="T14" fmla="*/ 23 w 748"/>
                  <a:gd name="T15" fmla="*/ 8 h 1270"/>
                  <a:gd name="T16" fmla="*/ 23 w 748"/>
                  <a:gd name="T17" fmla="*/ 11 h 1270"/>
                  <a:gd name="T18" fmla="*/ 22 w 748"/>
                  <a:gd name="T19" fmla="*/ 14 h 1270"/>
                  <a:gd name="T20" fmla="*/ 21 w 748"/>
                  <a:gd name="T21" fmla="*/ 17 h 1270"/>
                  <a:gd name="T22" fmla="*/ 20 w 748"/>
                  <a:gd name="T23" fmla="*/ 20 h 1270"/>
                  <a:gd name="T24" fmla="*/ 18 w 748"/>
                  <a:gd name="T25" fmla="*/ 22 h 1270"/>
                  <a:gd name="T26" fmla="*/ 15 w 748"/>
                  <a:gd name="T27" fmla="*/ 24 h 1270"/>
                  <a:gd name="T28" fmla="*/ 13 w 748"/>
                  <a:gd name="T29" fmla="*/ 25 h 1270"/>
                  <a:gd name="T30" fmla="*/ 14 w 748"/>
                  <a:gd name="T31" fmla="*/ 32 h 1270"/>
                  <a:gd name="T32" fmla="*/ 5 w 748"/>
                  <a:gd name="T33" fmla="*/ 37 h 1270"/>
                  <a:gd name="T34" fmla="*/ 5 w 748"/>
                  <a:gd name="T35" fmla="*/ 32 h 1270"/>
                  <a:gd name="T36" fmla="*/ 3 w 748"/>
                  <a:gd name="T37" fmla="*/ 29 h 1270"/>
                  <a:gd name="T38" fmla="*/ 1 w 748"/>
                  <a:gd name="T39" fmla="*/ 26 h 1270"/>
                  <a:gd name="T40" fmla="*/ 3 w 748"/>
                  <a:gd name="T41" fmla="*/ 25 h 1270"/>
                  <a:gd name="T42" fmla="*/ 6 w 748"/>
                  <a:gd name="T43" fmla="*/ 24 h 1270"/>
                  <a:gd name="T44" fmla="*/ 6 w 748"/>
                  <a:gd name="T45" fmla="*/ 21 h 1270"/>
                  <a:gd name="T46" fmla="*/ 6 w 748"/>
                  <a:gd name="T47" fmla="*/ 17 h 1270"/>
                  <a:gd name="T48" fmla="*/ 10 w 748"/>
                  <a:gd name="T49" fmla="*/ 13 h 1270"/>
                  <a:gd name="T50" fmla="*/ 12 w 748"/>
                  <a:gd name="T51" fmla="*/ 11 h 1270"/>
                  <a:gd name="T52" fmla="*/ 12 w 748"/>
                  <a:gd name="T53" fmla="*/ 11 h 1270"/>
                  <a:gd name="T54" fmla="*/ 11 w 748"/>
                  <a:gd name="T55" fmla="*/ 11 h 1270"/>
                  <a:gd name="T56" fmla="*/ 7 w 748"/>
                  <a:gd name="T57" fmla="*/ 12 h 1270"/>
                  <a:gd name="T58" fmla="*/ 6 w 748"/>
                  <a:gd name="T59" fmla="*/ 14 h 1270"/>
                  <a:gd name="T60" fmla="*/ 5 w 748"/>
                  <a:gd name="T61" fmla="*/ 14 h 1270"/>
                  <a:gd name="T62" fmla="*/ 3 w 748"/>
                  <a:gd name="T63" fmla="*/ 12 h 1270"/>
                  <a:gd name="T64" fmla="*/ 3 w 748"/>
                  <a:gd name="T65" fmla="*/ 11 h 1270"/>
                  <a:gd name="T66" fmla="*/ 3 w 748"/>
                  <a:gd name="T67" fmla="*/ 9 h 1270"/>
                  <a:gd name="T68" fmla="*/ 5 w 748"/>
                  <a:gd name="T69" fmla="*/ 8 h 1270"/>
                  <a:gd name="T70" fmla="*/ 3 w 748"/>
                  <a:gd name="T71" fmla="*/ 8 h 1270"/>
                  <a:gd name="T72" fmla="*/ 3 w 748"/>
                  <a:gd name="T73" fmla="*/ 6 h 1270"/>
                  <a:gd name="T74" fmla="*/ 3 w 748"/>
                  <a:gd name="T75" fmla="*/ 5 h 1270"/>
                  <a:gd name="T76" fmla="*/ 1 w 748"/>
                  <a:gd name="T77" fmla="*/ 5 h 1270"/>
                  <a:gd name="T78" fmla="*/ 0 w 748"/>
                  <a:gd name="T79" fmla="*/ 4 h 1270"/>
                  <a:gd name="T80" fmla="*/ 1 w 748"/>
                  <a:gd name="T81" fmla="*/ 2 h 12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48"/>
                  <a:gd name="T124" fmla="*/ 0 h 1270"/>
                  <a:gd name="T125" fmla="*/ 748 w 748"/>
                  <a:gd name="T126" fmla="*/ 1270 h 127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48" h="1270">
                    <a:moveTo>
                      <a:pt x="25" y="77"/>
                    </a:moveTo>
                    <a:lnTo>
                      <a:pt x="78" y="38"/>
                    </a:lnTo>
                    <a:lnTo>
                      <a:pt x="136" y="15"/>
                    </a:lnTo>
                    <a:lnTo>
                      <a:pt x="211" y="2"/>
                    </a:lnTo>
                    <a:lnTo>
                      <a:pt x="282" y="0"/>
                    </a:lnTo>
                    <a:lnTo>
                      <a:pt x="353" y="10"/>
                    </a:lnTo>
                    <a:lnTo>
                      <a:pt x="411" y="18"/>
                    </a:lnTo>
                    <a:lnTo>
                      <a:pt x="467" y="33"/>
                    </a:lnTo>
                    <a:lnTo>
                      <a:pt x="534" y="52"/>
                    </a:lnTo>
                    <a:lnTo>
                      <a:pt x="583" y="69"/>
                    </a:lnTo>
                    <a:lnTo>
                      <a:pt x="600" y="79"/>
                    </a:lnTo>
                    <a:lnTo>
                      <a:pt x="649" y="101"/>
                    </a:lnTo>
                    <a:lnTo>
                      <a:pt x="688" y="134"/>
                    </a:lnTo>
                    <a:lnTo>
                      <a:pt x="723" y="187"/>
                    </a:lnTo>
                    <a:lnTo>
                      <a:pt x="743" y="237"/>
                    </a:lnTo>
                    <a:lnTo>
                      <a:pt x="748" y="282"/>
                    </a:lnTo>
                    <a:lnTo>
                      <a:pt x="743" y="325"/>
                    </a:lnTo>
                    <a:lnTo>
                      <a:pt x="729" y="368"/>
                    </a:lnTo>
                    <a:lnTo>
                      <a:pt x="709" y="411"/>
                    </a:lnTo>
                    <a:lnTo>
                      <a:pt x="688" y="450"/>
                    </a:lnTo>
                    <a:lnTo>
                      <a:pt x="669" y="500"/>
                    </a:lnTo>
                    <a:lnTo>
                      <a:pt x="653" y="547"/>
                    </a:lnTo>
                    <a:lnTo>
                      <a:pt x="639" y="584"/>
                    </a:lnTo>
                    <a:lnTo>
                      <a:pt x="611" y="641"/>
                    </a:lnTo>
                    <a:lnTo>
                      <a:pt x="586" y="681"/>
                    </a:lnTo>
                    <a:lnTo>
                      <a:pt x="564" y="720"/>
                    </a:lnTo>
                    <a:lnTo>
                      <a:pt x="536" y="760"/>
                    </a:lnTo>
                    <a:lnTo>
                      <a:pt x="511" y="789"/>
                    </a:lnTo>
                    <a:lnTo>
                      <a:pt x="480" y="812"/>
                    </a:lnTo>
                    <a:lnTo>
                      <a:pt x="444" y="830"/>
                    </a:lnTo>
                    <a:lnTo>
                      <a:pt x="413" y="843"/>
                    </a:lnTo>
                    <a:lnTo>
                      <a:pt x="470" y="1040"/>
                    </a:lnTo>
                    <a:lnTo>
                      <a:pt x="167" y="1270"/>
                    </a:lnTo>
                    <a:lnTo>
                      <a:pt x="149" y="1209"/>
                    </a:lnTo>
                    <a:lnTo>
                      <a:pt x="138" y="1129"/>
                    </a:lnTo>
                    <a:lnTo>
                      <a:pt x="138" y="1047"/>
                    </a:lnTo>
                    <a:lnTo>
                      <a:pt x="140" y="968"/>
                    </a:lnTo>
                    <a:lnTo>
                      <a:pt x="97" y="948"/>
                    </a:lnTo>
                    <a:lnTo>
                      <a:pt x="65" y="914"/>
                    </a:lnTo>
                    <a:lnTo>
                      <a:pt x="50" y="862"/>
                    </a:lnTo>
                    <a:lnTo>
                      <a:pt x="43" y="812"/>
                    </a:lnTo>
                    <a:lnTo>
                      <a:pt x="108" y="812"/>
                    </a:lnTo>
                    <a:lnTo>
                      <a:pt x="153" y="804"/>
                    </a:lnTo>
                    <a:lnTo>
                      <a:pt x="185" y="776"/>
                    </a:lnTo>
                    <a:lnTo>
                      <a:pt x="181" y="745"/>
                    </a:lnTo>
                    <a:lnTo>
                      <a:pt x="172" y="678"/>
                    </a:lnTo>
                    <a:lnTo>
                      <a:pt x="189" y="610"/>
                    </a:lnTo>
                    <a:lnTo>
                      <a:pt x="219" y="547"/>
                    </a:lnTo>
                    <a:lnTo>
                      <a:pt x="260" y="492"/>
                    </a:lnTo>
                    <a:lnTo>
                      <a:pt x="297" y="444"/>
                    </a:lnTo>
                    <a:lnTo>
                      <a:pt x="342" y="410"/>
                    </a:lnTo>
                    <a:lnTo>
                      <a:pt x="391" y="377"/>
                    </a:lnTo>
                    <a:lnTo>
                      <a:pt x="395" y="364"/>
                    </a:lnTo>
                    <a:lnTo>
                      <a:pt x="374" y="371"/>
                    </a:lnTo>
                    <a:lnTo>
                      <a:pt x="355" y="366"/>
                    </a:lnTo>
                    <a:lnTo>
                      <a:pt x="331" y="361"/>
                    </a:lnTo>
                    <a:lnTo>
                      <a:pt x="295" y="376"/>
                    </a:lnTo>
                    <a:lnTo>
                      <a:pt x="253" y="399"/>
                    </a:lnTo>
                    <a:lnTo>
                      <a:pt x="222" y="427"/>
                    </a:lnTo>
                    <a:lnTo>
                      <a:pt x="205" y="454"/>
                    </a:lnTo>
                    <a:lnTo>
                      <a:pt x="181" y="463"/>
                    </a:lnTo>
                    <a:lnTo>
                      <a:pt x="140" y="455"/>
                    </a:lnTo>
                    <a:lnTo>
                      <a:pt x="121" y="433"/>
                    </a:lnTo>
                    <a:lnTo>
                      <a:pt x="121" y="413"/>
                    </a:lnTo>
                    <a:lnTo>
                      <a:pt x="138" y="387"/>
                    </a:lnTo>
                    <a:lnTo>
                      <a:pt x="106" y="380"/>
                    </a:lnTo>
                    <a:lnTo>
                      <a:pt x="97" y="354"/>
                    </a:lnTo>
                    <a:lnTo>
                      <a:pt x="99" y="319"/>
                    </a:lnTo>
                    <a:lnTo>
                      <a:pt x="115" y="293"/>
                    </a:lnTo>
                    <a:lnTo>
                      <a:pt x="131" y="275"/>
                    </a:lnTo>
                    <a:lnTo>
                      <a:pt x="99" y="278"/>
                    </a:lnTo>
                    <a:lnTo>
                      <a:pt x="75" y="264"/>
                    </a:lnTo>
                    <a:lnTo>
                      <a:pt x="65" y="239"/>
                    </a:lnTo>
                    <a:lnTo>
                      <a:pt x="70" y="204"/>
                    </a:lnTo>
                    <a:lnTo>
                      <a:pt x="111" y="179"/>
                    </a:lnTo>
                    <a:lnTo>
                      <a:pt x="82" y="182"/>
                    </a:lnTo>
                    <a:lnTo>
                      <a:pt x="48" y="186"/>
                    </a:lnTo>
                    <a:lnTo>
                      <a:pt x="20" y="178"/>
                    </a:lnTo>
                    <a:lnTo>
                      <a:pt x="11" y="168"/>
                    </a:lnTo>
                    <a:lnTo>
                      <a:pt x="0" y="144"/>
                    </a:lnTo>
                    <a:lnTo>
                      <a:pt x="4" y="116"/>
                    </a:lnTo>
                    <a:lnTo>
                      <a:pt x="25" y="77"/>
                    </a:lnTo>
                    <a:close/>
                  </a:path>
                </a:pathLst>
              </a:custGeom>
              <a:solidFill>
                <a:srgbClr val="E0A080"/>
              </a:solidFill>
              <a:ln w="7938">
                <a:solidFill>
                  <a:srgbClr val="000000"/>
                </a:solidFill>
                <a:round/>
                <a:headEnd/>
                <a:tailEnd/>
              </a:ln>
            </p:spPr>
            <p:txBody>
              <a:bodyPr/>
              <a:lstStyle/>
              <a:p>
                <a:endParaRPr lang="en-GB"/>
              </a:p>
            </p:txBody>
          </p:sp>
          <p:sp>
            <p:nvSpPr>
              <p:cNvPr id="43023" name="Freeform 30"/>
              <p:cNvSpPr>
                <a:spLocks/>
              </p:cNvSpPr>
              <p:nvPr/>
            </p:nvSpPr>
            <p:spPr bwMode="auto">
              <a:xfrm>
                <a:off x="4923" y="2865"/>
                <a:ext cx="29" cy="35"/>
              </a:xfrm>
              <a:custGeom>
                <a:avLst/>
                <a:gdLst>
                  <a:gd name="T0" fmla="*/ 0 w 59"/>
                  <a:gd name="T1" fmla="*/ 0 h 71"/>
                  <a:gd name="T2" fmla="*/ 0 w 59"/>
                  <a:gd name="T3" fmla="*/ 1 h 71"/>
                  <a:gd name="T4" fmla="*/ 0 w 59"/>
                  <a:gd name="T5" fmla="*/ 1 h 71"/>
                  <a:gd name="T6" fmla="*/ 1 w 59"/>
                  <a:gd name="T7" fmla="*/ 2 h 71"/>
                  <a:gd name="T8" fmla="*/ 0 60000 65536"/>
                  <a:gd name="T9" fmla="*/ 0 60000 65536"/>
                  <a:gd name="T10" fmla="*/ 0 60000 65536"/>
                  <a:gd name="T11" fmla="*/ 0 60000 65536"/>
                  <a:gd name="T12" fmla="*/ 0 w 59"/>
                  <a:gd name="T13" fmla="*/ 0 h 71"/>
                  <a:gd name="T14" fmla="*/ 59 w 59"/>
                  <a:gd name="T15" fmla="*/ 71 h 71"/>
                </a:gdLst>
                <a:ahLst/>
                <a:cxnLst>
                  <a:cxn ang="T8">
                    <a:pos x="T0" y="T1"/>
                  </a:cxn>
                  <a:cxn ang="T9">
                    <a:pos x="T2" y="T3"/>
                  </a:cxn>
                  <a:cxn ang="T10">
                    <a:pos x="T4" y="T5"/>
                  </a:cxn>
                  <a:cxn ang="T11">
                    <a:pos x="T6" y="T7"/>
                  </a:cxn>
                </a:cxnLst>
                <a:rect l="T12" t="T13" r="T14" b="T15"/>
                <a:pathLst>
                  <a:path w="59" h="71">
                    <a:moveTo>
                      <a:pt x="0" y="0"/>
                    </a:moveTo>
                    <a:lnTo>
                      <a:pt x="15" y="36"/>
                    </a:lnTo>
                    <a:lnTo>
                      <a:pt x="29" y="53"/>
                    </a:lnTo>
                    <a:lnTo>
                      <a:pt x="59" y="71"/>
                    </a:lnTo>
                  </a:path>
                </a:pathLst>
              </a:custGeom>
              <a:noFill/>
              <a:ln w="7938">
                <a:solidFill>
                  <a:srgbClr val="000000"/>
                </a:solidFill>
                <a:round/>
                <a:headEnd/>
                <a:tailEnd/>
              </a:ln>
            </p:spPr>
            <p:txBody>
              <a:bodyPr/>
              <a:lstStyle/>
              <a:p>
                <a:endParaRPr lang="en-GB"/>
              </a:p>
            </p:txBody>
          </p:sp>
          <p:grpSp>
            <p:nvGrpSpPr>
              <p:cNvPr id="43024" name="Group 31"/>
              <p:cNvGrpSpPr>
                <a:grpSpLocks/>
              </p:cNvGrpSpPr>
              <p:nvPr/>
            </p:nvGrpSpPr>
            <p:grpSpPr bwMode="auto">
              <a:xfrm>
                <a:off x="4826" y="2465"/>
                <a:ext cx="318" cy="238"/>
                <a:chOff x="4826" y="2465"/>
                <a:chExt cx="318" cy="238"/>
              </a:xfrm>
            </p:grpSpPr>
            <p:sp>
              <p:nvSpPr>
                <p:cNvPr id="43031" name="Freeform 32"/>
                <p:cNvSpPr>
                  <a:spLocks/>
                </p:cNvSpPr>
                <p:nvPr/>
              </p:nvSpPr>
              <p:spPr bwMode="auto">
                <a:xfrm>
                  <a:off x="4884" y="2518"/>
                  <a:ext cx="190" cy="38"/>
                </a:xfrm>
                <a:custGeom>
                  <a:avLst/>
                  <a:gdLst>
                    <a:gd name="T0" fmla="*/ 0 w 380"/>
                    <a:gd name="T1" fmla="*/ 2 h 77"/>
                    <a:gd name="T2" fmla="*/ 1 w 380"/>
                    <a:gd name="T3" fmla="*/ 1 h 77"/>
                    <a:gd name="T4" fmla="*/ 3 w 380"/>
                    <a:gd name="T5" fmla="*/ 0 h 77"/>
                    <a:gd name="T6" fmla="*/ 5 w 380"/>
                    <a:gd name="T7" fmla="*/ 0 h 77"/>
                    <a:gd name="T8" fmla="*/ 6 w 380"/>
                    <a:gd name="T9" fmla="*/ 0 h 77"/>
                    <a:gd name="T10" fmla="*/ 6 w 380"/>
                    <a:gd name="T11" fmla="*/ 0 h 77"/>
                    <a:gd name="T12" fmla="*/ 9 w 380"/>
                    <a:gd name="T13" fmla="*/ 0 h 77"/>
                    <a:gd name="T14" fmla="*/ 11 w 380"/>
                    <a:gd name="T15" fmla="*/ 0 h 77"/>
                    <a:gd name="T16" fmla="*/ 12 w 380"/>
                    <a:gd name="T17" fmla="*/ 1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0"/>
                    <a:gd name="T28" fmla="*/ 0 h 77"/>
                    <a:gd name="T29" fmla="*/ 380 w 380"/>
                    <a:gd name="T30" fmla="*/ 77 h 7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0" h="77">
                      <a:moveTo>
                        <a:pt x="0" y="77"/>
                      </a:moveTo>
                      <a:lnTo>
                        <a:pt x="43" y="36"/>
                      </a:lnTo>
                      <a:lnTo>
                        <a:pt x="101" y="13"/>
                      </a:lnTo>
                      <a:lnTo>
                        <a:pt x="139" y="2"/>
                      </a:lnTo>
                      <a:lnTo>
                        <a:pt x="176" y="2"/>
                      </a:lnTo>
                      <a:lnTo>
                        <a:pt x="217" y="0"/>
                      </a:lnTo>
                      <a:lnTo>
                        <a:pt x="267" y="9"/>
                      </a:lnTo>
                      <a:lnTo>
                        <a:pt x="322" y="17"/>
                      </a:lnTo>
                      <a:lnTo>
                        <a:pt x="380" y="36"/>
                      </a:lnTo>
                    </a:path>
                  </a:pathLst>
                </a:custGeom>
                <a:noFill/>
                <a:ln w="7938">
                  <a:solidFill>
                    <a:srgbClr val="000000"/>
                  </a:solidFill>
                  <a:round/>
                  <a:headEnd/>
                  <a:tailEnd/>
                </a:ln>
              </p:spPr>
              <p:txBody>
                <a:bodyPr/>
                <a:lstStyle/>
                <a:p>
                  <a:endParaRPr lang="en-GB"/>
                </a:p>
              </p:txBody>
            </p:sp>
            <p:sp>
              <p:nvSpPr>
                <p:cNvPr id="43032" name="Freeform 33"/>
                <p:cNvSpPr>
                  <a:spLocks/>
                </p:cNvSpPr>
                <p:nvPr/>
              </p:nvSpPr>
              <p:spPr bwMode="auto">
                <a:xfrm>
                  <a:off x="4900" y="2561"/>
                  <a:ext cx="162" cy="39"/>
                </a:xfrm>
                <a:custGeom>
                  <a:avLst/>
                  <a:gdLst>
                    <a:gd name="T0" fmla="*/ 0 w 324"/>
                    <a:gd name="T1" fmla="*/ 2 h 78"/>
                    <a:gd name="T2" fmla="*/ 1 w 324"/>
                    <a:gd name="T3" fmla="*/ 1 h 78"/>
                    <a:gd name="T4" fmla="*/ 3 w 324"/>
                    <a:gd name="T5" fmla="*/ 1 h 78"/>
                    <a:gd name="T6" fmla="*/ 3 w 324"/>
                    <a:gd name="T7" fmla="*/ 1 h 78"/>
                    <a:gd name="T8" fmla="*/ 5 w 324"/>
                    <a:gd name="T9" fmla="*/ 0 h 78"/>
                    <a:gd name="T10" fmla="*/ 6 w 324"/>
                    <a:gd name="T11" fmla="*/ 1 h 78"/>
                    <a:gd name="T12" fmla="*/ 7 w 324"/>
                    <a:gd name="T13" fmla="*/ 1 h 78"/>
                    <a:gd name="T14" fmla="*/ 9 w 324"/>
                    <a:gd name="T15" fmla="*/ 1 h 78"/>
                    <a:gd name="T16" fmla="*/ 10 w 324"/>
                    <a:gd name="T17" fmla="*/ 1 h 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4"/>
                    <a:gd name="T28" fmla="*/ 0 h 78"/>
                    <a:gd name="T29" fmla="*/ 324 w 324"/>
                    <a:gd name="T30" fmla="*/ 78 h 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4" h="78">
                      <a:moveTo>
                        <a:pt x="0" y="78"/>
                      </a:moveTo>
                      <a:lnTo>
                        <a:pt x="36" y="50"/>
                      </a:lnTo>
                      <a:lnTo>
                        <a:pt x="71" y="26"/>
                      </a:lnTo>
                      <a:lnTo>
                        <a:pt x="116" y="7"/>
                      </a:lnTo>
                      <a:lnTo>
                        <a:pt x="153" y="0"/>
                      </a:lnTo>
                      <a:lnTo>
                        <a:pt x="201" y="5"/>
                      </a:lnTo>
                      <a:lnTo>
                        <a:pt x="245" y="14"/>
                      </a:lnTo>
                      <a:lnTo>
                        <a:pt x="284" y="26"/>
                      </a:lnTo>
                      <a:lnTo>
                        <a:pt x="324" y="52"/>
                      </a:lnTo>
                    </a:path>
                  </a:pathLst>
                </a:custGeom>
                <a:noFill/>
                <a:ln w="7938">
                  <a:solidFill>
                    <a:srgbClr val="000000"/>
                  </a:solidFill>
                  <a:round/>
                  <a:headEnd/>
                  <a:tailEnd/>
                </a:ln>
              </p:spPr>
              <p:txBody>
                <a:bodyPr/>
                <a:lstStyle/>
                <a:p>
                  <a:endParaRPr lang="en-GB"/>
                </a:p>
              </p:txBody>
            </p:sp>
            <p:sp>
              <p:nvSpPr>
                <p:cNvPr id="43033" name="Freeform 34"/>
                <p:cNvSpPr>
                  <a:spLocks/>
                </p:cNvSpPr>
                <p:nvPr/>
              </p:nvSpPr>
              <p:spPr bwMode="auto">
                <a:xfrm>
                  <a:off x="4904" y="2604"/>
                  <a:ext cx="125" cy="51"/>
                </a:xfrm>
                <a:custGeom>
                  <a:avLst/>
                  <a:gdLst>
                    <a:gd name="T0" fmla="*/ 0 w 248"/>
                    <a:gd name="T1" fmla="*/ 3 h 102"/>
                    <a:gd name="T2" fmla="*/ 1 w 248"/>
                    <a:gd name="T3" fmla="*/ 3 h 102"/>
                    <a:gd name="T4" fmla="*/ 2 w 248"/>
                    <a:gd name="T5" fmla="*/ 2 h 102"/>
                    <a:gd name="T6" fmla="*/ 4 w 248"/>
                    <a:gd name="T7" fmla="*/ 1 h 102"/>
                    <a:gd name="T8" fmla="*/ 6 w 248"/>
                    <a:gd name="T9" fmla="*/ 0 h 102"/>
                    <a:gd name="T10" fmla="*/ 7 w 248"/>
                    <a:gd name="T11" fmla="*/ 1 h 102"/>
                    <a:gd name="T12" fmla="*/ 8 w 248"/>
                    <a:gd name="T13" fmla="*/ 1 h 102"/>
                    <a:gd name="T14" fmla="*/ 0 60000 65536"/>
                    <a:gd name="T15" fmla="*/ 0 60000 65536"/>
                    <a:gd name="T16" fmla="*/ 0 60000 65536"/>
                    <a:gd name="T17" fmla="*/ 0 60000 65536"/>
                    <a:gd name="T18" fmla="*/ 0 60000 65536"/>
                    <a:gd name="T19" fmla="*/ 0 60000 65536"/>
                    <a:gd name="T20" fmla="*/ 0 60000 65536"/>
                    <a:gd name="T21" fmla="*/ 0 w 248"/>
                    <a:gd name="T22" fmla="*/ 0 h 102"/>
                    <a:gd name="T23" fmla="*/ 248 w 248"/>
                    <a:gd name="T24" fmla="*/ 102 h 10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8" h="102">
                      <a:moveTo>
                        <a:pt x="0" y="102"/>
                      </a:moveTo>
                      <a:lnTo>
                        <a:pt x="25" y="72"/>
                      </a:lnTo>
                      <a:lnTo>
                        <a:pt x="64" y="39"/>
                      </a:lnTo>
                      <a:lnTo>
                        <a:pt x="105" y="20"/>
                      </a:lnTo>
                      <a:lnTo>
                        <a:pt x="162" y="0"/>
                      </a:lnTo>
                      <a:lnTo>
                        <a:pt x="214" y="3"/>
                      </a:lnTo>
                      <a:lnTo>
                        <a:pt x="248" y="24"/>
                      </a:lnTo>
                    </a:path>
                  </a:pathLst>
                </a:custGeom>
                <a:noFill/>
                <a:ln w="7938">
                  <a:solidFill>
                    <a:srgbClr val="000000"/>
                  </a:solidFill>
                  <a:round/>
                  <a:headEnd/>
                  <a:tailEnd/>
                </a:ln>
              </p:spPr>
              <p:txBody>
                <a:bodyPr/>
                <a:lstStyle/>
                <a:p>
                  <a:endParaRPr lang="en-GB"/>
                </a:p>
              </p:txBody>
            </p:sp>
            <p:sp>
              <p:nvSpPr>
                <p:cNvPr id="43034" name="Freeform 35"/>
                <p:cNvSpPr>
                  <a:spLocks/>
                </p:cNvSpPr>
                <p:nvPr/>
              </p:nvSpPr>
              <p:spPr bwMode="auto">
                <a:xfrm>
                  <a:off x="4826" y="2515"/>
                  <a:ext cx="47" cy="49"/>
                </a:xfrm>
                <a:custGeom>
                  <a:avLst/>
                  <a:gdLst>
                    <a:gd name="T0" fmla="*/ 1 w 93"/>
                    <a:gd name="T1" fmla="*/ 0 h 98"/>
                    <a:gd name="T2" fmla="*/ 1 w 93"/>
                    <a:gd name="T3" fmla="*/ 1 h 98"/>
                    <a:gd name="T4" fmla="*/ 0 w 93"/>
                    <a:gd name="T5" fmla="*/ 2 h 98"/>
                    <a:gd name="T6" fmla="*/ 1 w 93"/>
                    <a:gd name="T7" fmla="*/ 3 h 98"/>
                    <a:gd name="T8" fmla="*/ 2 w 93"/>
                    <a:gd name="T9" fmla="*/ 3 h 98"/>
                    <a:gd name="T10" fmla="*/ 3 w 93"/>
                    <a:gd name="T11" fmla="*/ 3 h 98"/>
                    <a:gd name="T12" fmla="*/ 0 60000 65536"/>
                    <a:gd name="T13" fmla="*/ 0 60000 65536"/>
                    <a:gd name="T14" fmla="*/ 0 60000 65536"/>
                    <a:gd name="T15" fmla="*/ 0 60000 65536"/>
                    <a:gd name="T16" fmla="*/ 0 60000 65536"/>
                    <a:gd name="T17" fmla="*/ 0 60000 65536"/>
                    <a:gd name="T18" fmla="*/ 0 w 93"/>
                    <a:gd name="T19" fmla="*/ 0 h 98"/>
                    <a:gd name="T20" fmla="*/ 93 w 93"/>
                    <a:gd name="T21" fmla="*/ 98 h 98"/>
                  </a:gdLst>
                  <a:ahLst/>
                  <a:cxnLst>
                    <a:cxn ang="T12">
                      <a:pos x="T0" y="T1"/>
                    </a:cxn>
                    <a:cxn ang="T13">
                      <a:pos x="T2" y="T3"/>
                    </a:cxn>
                    <a:cxn ang="T14">
                      <a:pos x="T4" y="T5"/>
                    </a:cxn>
                    <a:cxn ang="T15">
                      <a:pos x="T6" y="T7"/>
                    </a:cxn>
                    <a:cxn ang="T16">
                      <a:pos x="T8" y="T9"/>
                    </a:cxn>
                    <a:cxn ang="T17">
                      <a:pos x="T10" y="T11"/>
                    </a:cxn>
                  </a:cxnLst>
                  <a:rect l="T18" t="T19" r="T20" b="T21"/>
                  <a:pathLst>
                    <a:path w="93" h="98">
                      <a:moveTo>
                        <a:pt x="15" y="0"/>
                      </a:moveTo>
                      <a:lnTo>
                        <a:pt x="4" y="24"/>
                      </a:lnTo>
                      <a:lnTo>
                        <a:pt x="0" y="56"/>
                      </a:lnTo>
                      <a:lnTo>
                        <a:pt x="20" y="87"/>
                      </a:lnTo>
                      <a:lnTo>
                        <a:pt x="55" y="98"/>
                      </a:lnTo>
                      <a:lnTo>
                        <a:pt x="93" y="94"/>
                      </a:lnTo>
                    </a:path>
                  </a:pathLst>
                </a:custGeom>
                <a:noFill/>
                <a:ln w="7938">
                  <a:solidFill>
                    <a:srgbClr val="000000"/>
                  </a:solidFill>
                  <a:round/>
                  <a:headEnd/>
                  <a:tailEnd/>
                </a:ln>
              </p:spPr>
              <p:txBody>
                <a:bodyPr/>
                <a:lstStyle/>
                <a:p>
                  <a:endParaRPr lang="en-GB"/>
                </a:p>
              </p:txBody>
            </p:sp>
            <p:sp>
              <p:nvSpPr>
                <p:cNvPr id="43035" name="Freeform 36"/>
                <p:cNvSpPr>
                  <a:spLocks/>
                </p:cNvSpPr>
                <p:nvPr/>
              </p:nvSpPr>
              <p:spPr bwMode="auto">
                <a:xfrm>
                  <a:off x="4858" y="2569"/>
                  <a:ext cx="29" cy="39"/>
                </a:xfrm>
                <a:custGeom>
                  <a:avLst/>
                  <a:gdLst>
                    <a:gd name="T0" fmla="*/ 1 w 58"/>
                    <a:gd name="T1" fmla="*/ 0 h 78"/>
                    <a:gd name="T2" fmla="*/ 0 w 58"/>
                    <a:gd name="T3" fmla="*/ 1 h 78"/>
                    <a:gd name="T4" fmla="*/ 1 w 58"/>
                    <a:gd name="T5" fmla="*/ 1 h 78"/>
                    <a:gd name="T6" fmla="*/ 1 w 58"/>
                    <a:gd name="T7" fmla="*/ 2 h 78"/>
                    <a:gd name="T8" fmla="*/ 2 w 58"/>
                    <a:gd name="T9" fmla="*/ 2 h 78"/>
                    <a:gd name="T10" fmla="*/ 2 w 58"/>
                    <a:gd name="T11" fmla="*/ 2 h 78"/>
                    <a:gd name="T12" fmla="*/ 0 60000 65536"/>
                    <a:gd name="T13" fmla="*/ 0 60000 65536"/>
                    <a:gd name="T14" fmla="*/ 0 60000 65536"/>
                    <a:gd name="T15" fmla="*/ 0 60000 65536"/>
                    <a:gd name="T16" fmla="*/ 0 60000 65536"/>
                    <a:gd name="T17" fmla="*/ 0 60000 65536"/>
                    <a:gd name="T18" fmla="*/ 0 w 58"/>
                    <a:gd name="T19" fmla="*/ 0 h 78"/>
                    <a:gd name="T20" fmla="*/ 58 w 58"/>
                    <a:gd name="T21" fmla="*/ 78 h 78"/>
                  </a:gdLst>
                  <a:ahLst/>
                  <a:cxnLst>
                    <a:cxn ang="T12">
                      <a:pos x="T0" y="T1"/>
                    </a:cxn>
                    <a:cxn ang="T13">
                      <a:pos x="T2" y="T3"/>
                    </a:cxn>
                    <a:cxn ang="T14">
                      <a:pos x="T4" y="T5"/>
                    </a:cxn>
                    <a:cxn ang="T15">
                      <a:pos x="T6" y="T7"/>
                    </a:cxn>
                    <a:cxn ang="T16">
                      <a:pos x="T8" y="T9"/>
                    </a:cxn>
                    <a:cxn ang="T17">
                      <a:pos x="T10" y="T11"/>
                    </a:cxn>
                  </a:cxnLst>
                  <a:rect l="T18" t="T19" r="T20" b="T21"/>
                  <a:pathLst>
                    <a:path w="58" h="78">
                      <a:moveTo>
                        <a:pt x="8" y="0"/>
                      </a:moveTo>
                      <a:lnTo>
                        <a:pt x="0" y="27"/>
                      </a:lnTo>
                      <a:lnTo>
                        <a:pt x="2" y="53"/>
                      </a:lnTo>
                      <a:lnTo>
                        <a:pt x="16" y="71"/>
                      </a:lnTo>
                      <a:lnTo>
                        <a:pt x="35" y="78"/>
                      </a:lnTo>
                      <a:lnTo>
                        <a:pt x="58" y="75"/>
                      </a:lnTo>
                    </a:path>
                  </a:pathLst>
                </a:custGeom>
                <a:noFill/>
                <a:ln w="7938">
                  <a:solidFill>
                    <a:srgbClr val="000000"/>
                  </a:solidFill>
                  <a:round/>
                  <a:headEnd/>
                  <a:tailEnd/>
                </a:ln>
              </p:spPr>
              <p:txBody>
                <a:bodyPr/>
                <a:lstStyle/>
                <a:p>
                  <a:endParaRPr lang="en-GB"/>
                </a:p>
              </p:txBody>
            </p:sp>
            <p:sp>
              <p:nvSpPr>
                <p:cNvPr id="43036" name="Freeform 37"/>
                <p:cNvSpPr>
                  <a:spLocks/>
                </p:cNvSpPr>
                <p:nvPr/>
              </p:nvSpPr>
              <p:spPr bwMode="auto">
                <a:xfrm>
                  <a:off x="4873" y="2616"/>
                  <a:ext cx="62" cy="87"/>
                </a:xfrm>
                <a:custGeom>
                  <a:avLst/>
                  <a:gdLst>
                    <a:gd name="T0" fmla="*/ 1 w 124"/>
                    <a:gd name="T1" fmla="*/ 0 h 173"/>
                    <a:gd name="T2" fmla="*/ 1 w 124"/>
                    <a:gd name="T3" fmla="*/ 1 h 173"/>
                    <a:gd name="T4" fmla="*/ 0 w 124"/>
                    <a:gd name="T5" fmla="*/ 2 h 173"/>
                    <a:gd name="T6" fmla="*/ 1 w 124"/>
                    <a:gd name="T7" fmla="*/ 3 h 173"/>
                    <a:gd name="T8" fmla="*/ 1 w 124"/>
                    <a:gd name="T9" fmla="*/ 3 h 173"/>
                    <a:gd name="T10" fmla="*/ 2 w 124"/>
                    <a:gd name="T11" fmla="*/ 3 h 173"/>
                    <a:gd name="T12" fmla="*/ 1 w 124"/>
                    <a:gd name="T13" fmla="*/ 4 h 173"/>
                    <a:gd name="T14" fmla="*/ 1 w 124"/>
                    <a:gd name="T15" fmla="*/ 5 h 173"/>
                    <a:gd name="T16" fmla="*/ 2 w 124"/>
                    <a:gd name="T17" fmla="*/ 6 h 173"/>
                    <a:gd name="T18" fmla="*/ 3 w 124"/>
                    <a:gd name="T19" fmla="*/ 6 h 173"/>
                    <a:gd name="T20" fmla="*/ 4 w 124"/>
                    <a:gd name="T21" fmla="*/ 6 h 173"/>
                    <a:gd name="T22" fmla="*/ 4 w 124"/>
                    <a:gd name="T23" fmla="*/ 6 h 17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4"/>
                    <a:gd name="T37" fmla="*/ 0 h 173"/>
                    <a:gd name="T38" fmla="*/ 124 w 124"/>
                    <a:gd name="T39" fmla="*/ 173 h 17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4" h="173">
                      <a:moveTo>
                        <a:pt x="15" y="0"/>
                      </a:moveTo>
                      <a:lnTo>
                        <a:pt x="4" y="23"/>
                      </a:lnTo>
                      <a:lnTo>
                        <a:pt x="0" y="45"/>
                      </a:lnTo>
                      <a:lnTo>
                        <a:pt x="1" y="65"/>
                      </a:lnTo>
                      <a:lnTo>
                        <a:pt x="12" y="87"/>
                      </a:lnTo>
                      <a:lnTo>
                        <a:pt x="38" y="94"/>
                      </a:lnTo>
                      <a:lnTo>
                        <a:pt x="27" y="114"/>
                      </a:lnTo>
                      <a:lnTo>
                        <a:pt x="30" y="145"/>
                      </a:lnTo>
                      <a:lnTo>
                        <a:pt x="48" y="165"/>
                      </a:lnTo>
                      <a:lnTo>
                        <a:pt x="76" y="173"/>
                      </a:lnTo>
                      <a:lnTo>
                        <a:pt x="101" y="173"/>
                      </a:lnTo>
                      <a:lnTo>
                        <a:pt x="124" y="165"/>
                      </a:lnTo>
                    </a:path>
                  </a:pathLst>
                </a:custGeom>
                <a:noFill/>
                <a:ln w="7938">
                  <a:solidFill>
                    <a:srgbClr val="000000"/>
                  </a:solidFill>
                  <a:round/>
                  <a:headEnd/>
                  <a:tailEnd/>
                </a:ln>
              </p:spPr>
              <p:txBody>
                <a:bodyPr/>
                <a:lstStyle/>
                <a:p>
                  <a:endParaRPr lang="en-GB"/>
                </a:p>
              </p:txBody>
            </p:sp>
            <p:sp>
              <p:nvSpPr>
                <p:cNvPr id="43037" name="Freeform 38"/>
                <p:cNvSpPr>
                  <a:spLocks/>
                </p:cNvSpPr>
                <p:nvPr/>
              </p:nvSpPr>
              <p:spPr bwMode="auto">
                <a:xfrm>
                  <a:off x="4840" y="2465"/>
                  <a:ext cx="304" cy="45"/>
                </a:xfrm>
                <a:custGeom>
                  <a:avLst/>
                  <a:gdLst>
                    <a:gd name="T0" fmla="*/ 0 w 608"/>
                    <a:gd name="T1" fmla="*/ 3 h 90"/>
                    <a:gd name="T2" fmla="*/ 1 w 608"/>
                    <a:gd name="T3" fmla="*/ 1 h 90"/>
                    <a:gd name="T4" fmla="*/ 2 w 608"/>
                    <a:gd name="T5" fmla="*/ 1 h 90"/>
                    <a:gd name="T6" fmla="*/ 3 w 608"/>
                    <a:gd name="T7" fmla="*/ 1 h 90"/>
                    <a:gd name="T8" fmla="*/ 5 w 608"/>
                    <a:gd name="T9" fmla="*/ 1 h 90"/>
                    <a:gd name="T10" fmla="*/ 6 w 608"/>
                    <a:gd name="T11" fmla="*/ 0 h 90"/>
                    <a:gd name="T12" fmla="*/ 7 w 608"/>
                    <a:gd name="T13" fmla="*/ 0 h 90"/>
                    <a:gd name="T14" fmla="*/ 10 w 608"/>
                    <a:gd name="T15" fmla="*/ 1 h 90"/>
                    <a:gd name="T16" fmla="*/ 10 w 608"/>
                    <a:gd name="T17" fmla="*/ 1 h 90"/>
                    <a:gd name="T18" fmla="*/ 12 w 608"/>
                    <a:gd name="T19" fmla="*/ 1 h 90"/>
                    <a:gd name="T20" fmla="*/ 13 w 608"/>
                    <a:gd name="T21" fmla="*/ 1 h 90"/>
                    <a:gd name="T22" fmla="*/ 15 w 608"/>
                    <a:gd name="T23" fmla="*/ 1 h 90"/>
                    <a:gd name="T24" fmla="*/ 16 w 608"/>
                    <a:gd name="T25" fmla="*/ 1 h 90"/>
                    <a:gd name="T26" fmla="*/ 18 w 608"/>
                    <a:gd name="T27" fmla="*/ 1 h 90"/>
                    <a:gd name="T28" fmla="*/ 19 w 608"/>
                    <a:gd name="T29" fmla="*/ 3 h 90"/>
                    <a:gd name="T30" fmla="*/ 19 w 608"/>
                    <a:gd name="T31" fmla="*/ 3 h 9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08"/>
                    <a:gd name="T49" fmla="*/ 0 h 90"/>
                    <a:gd name="T50" fmla="*/ 608 w 608"/>
                    <a:gd name="T51" fmla="*/ 90 h 9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08" h="90">
                      <a:moveTo>
                        <a:pt x="0" y="80"/>
                      </a:moveTo>
                      <a:lnTo>
                        <a:pt x="29" y="56"/>
                      </a:lnTo>
                      <a:lnTo>
                        <a:pt x="71" y="35"/>
                      </a:lnTo>
                      <a:lnTo>
                        <a:pt x="122" y="15"/>
                      </a:lnTo>
                      <a:lnTo>
                        <a:pt x="164" y="4"/>
                      </a:lnTo>
                      <a:lnTo>
                        <a:pt x="206" y="0"/>
                      </a:lnTo>
                      <a:lnTo>
                        <a:pt x="253" y="0"/>
                      </a:lnTo>
                      <a:lnTo>
                        <a:pt x="299" y="3"/>
                      </a:lnTo>
                      <a:lnTo>
                        <a:pt x="347" y="8"/>
                      </a:lnTo>
                      <a:lnTo>
                        <a:pt x="397" y="19"/>
                      </a:lnTo>
                      <a:lnTo>
                        <a:pt x="440" y="27"/>
                      </a:lnTo>
                      <a:lnTo>
                        <a:pt x="485" y="41"/>
                      </a:lnTo>
                      <a:lnTo>
                        <a:pt x="512" y="50"/>
                      </a:lnTo>
                      <a:lnTo>
                        <a:pt x="549" y="63"/>
                      </a:lnTo>
                      <a:lnTo>
                        <a:pt x="578" y="75"/>
                      </a:lnTo>
                      <a:lnTo>
                        <a:pt x="608" y="90"/>
                      </a:lnTo>
                    </a:path>
                  </a:pathLst>
                </a:custGeom>
                <a:noFill/>
                <a:ln w="7938">
                  <a:solidFill>
                    <a:srgbClr val="000000"/>
                  </a:solidFill>
                  <a:round/>
                  <a:headEnd/>
                  <a:tailEnd/>
                </a:ln>
              </p:spPr>
              <p:txBody>
                <a:bodyPr/>
                <a:lstStyle/>
                <a:p>
                  <a:endParaRPr lang="en-GB"/>
                </a:p>
              </p:txBody>
            </p:sp>
            <p:sp>
              <p:nvSpPr>
                <p:cNvPr id="43038" name="Freeform 39"/>
                <p:cNvSpPr>
                  <a:spLocks/>
                </p:cNvSpPr>
                <p:nvPr/>
              </p:nvSpPr>
              <p:spPr bwMode="auto">
                <a:xfrm>
                  <a:off x="4964" y="2647"/>
                  <a:ext cx="56" cy="53"/>
                </a:xfrm>
                <a:custGeom>
                  <a:avLst/>
                  <a:gdLst>
                    <a:gd name="T0" fmla="*/ 2 w 110"/>
                    <a:gd name="T1" fmla="*/ 0 h 105"/>
                    <a:gd name="T2" fmla="*/ 2 w 110"/>
                    <a:gd name="T3" fmla="*/ 1 h 105"/>
                    <a:gd name="T4" fmla="*/ 3 w 110"/>
                    <a:gd name="T5" fmla="*/ 1 h 105"/>
                    <a:gd name="T6" fmla="*/ 4 w 110"/>
                    <a:gd name="T7" fmla="*/ 1 h 105"/>
                    <a:gd name="T8" fmla="*/ 4 w 110"/>
                    <a:gd name="T9" fmla="*/ 1 h 105"/>
                    <a:gd name="T10" fmla="*/ 3 w 110"/>
                    <a:gd name="T11" fmla="*/ 1 h 105"/>
                    <a:gd name="T12" fmla="*/ 3 w 110"/>
                    <a:gd name="T13" fmla="*/ 2 h 105"/>
                    <a:gd name="T14" fmla="*/ 2 w 110"/>
                    <a:gd name="T15" fmla="*/ 2 h 105"/>
                    <a:gd name="T16" fmla="*/ 1 w 110"/>
                    <a:gd name="T17" fmla="*/ 3 h 105"/>
                    <a:gd name="T18" fmla="*/ 0 w 110"/>
                    <a:gd name="T19" fmla="*/ 4 h 10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105"/>
                    <a:gd name="T32" fmla="*/ 110 w 110"/>
                    <a:gd name="T33" fmla="*/ 105 h 10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105">
                      <a:moveTo>
                        <a:pt x="39" y="0"/>
                      </a:moveTo>
                      <a:lnTo>
                        <a:pt x="54" y="8"/>
                      </a:lnTo>
                      <a:lnTo>
                        <a:pt x="76" y="15"/>
                      </a:lnTo>
                      <a:lnTo>
                        <a:pt x="97" y="16"/>
                      </a:lnTo>
                      <a:lnTo>
                        <a:pt x="110" y="16"/>
                      </a:lnTo>
                      <a:lnTo>
                        <a:pt x="91" y="28"/>
                      </a:lnTo>
                      <a:lnTo>
                        <a:pt x="69" y="39"/>
                      </a:lnTo>
                      <a:lnTo>
                        <a:pt x="45" y="57"/>
                      </a:lnTo>
                      <a:lnTo>
                        <a:pt x="23" y="76"/>
                      </a:lnTo>
                      <a:lnTo>
                        <a:pt x="0" y="105"/>
                      </a:lnTo>
                    </a:path>
                  </a:pathLst>
                </a:custGeom>
                <a:noFill/>
                <a:ln w="7938">
                  <a:solidFill>
                    <a:srgbClr val="000000"/>
                  </a:solidFill>
                  <a:round/>
                  <a:headEnd/>
                  <a:tailEnd/>
                </a:ln>
              </p:spPr>
              <p:txBody>
                <a:bodyPr/>
                <a:lstStyle/>
                <a:p>
                  <a:endParaRPr lang="en-GB"/>
                </a:p>
              </p:txBody>
            </p:sp>
          </p:grpSp>
          <p:grpSp>
            <p:nvGrpSpPr>
              <p:cNvPr id="43025" name="Group 40"/>
              <p:cNvGrpSpPr>
                <a:grpSpLocks/>
              </p:cNvGrpSpPr>
              <p:nvPr/>
            </p:nvGrpSpPr>
            <p:grpSpPr bwMode="auto">
              <a:xfrm>
                <a:off x="4730" y="2815"/>
                <a:ext cx="667" cy="621"/>
                <a:chOff x="4730" y="2815"/>
                <a:chExt cx="667" cy="621"/>
              </a:xfrm>
            </p:grpSpPr>
            <p:sp>
              <p:nvSpPr>
                <p:cNvPr id="43029" name="Freeform 41"/>
                <p:cNvSpPr>
                  <a:spLocks/>
                </p:cNvSpPr>
                <p:nvPr/>
              </p:nvSpPr>
              <p:spPr bwMode="auto">
                <a:xfrm>
                  <a:off x="4730" y="2826"/>
                  <a:ext cx="667" cy="610"/>
                </a:xfrm>
                <a:custGeom>
                  <a:avLst/>
                  <a:gdLst>
                    <a:gd name="T0" fmla="*/ 1 w 1334"/>
                    <a:gd name="T1" fmla="*/ 2 h 1220"/>
                    <a:gd name="T2" fmla="*/ 1 w 1334"/>
                    <a:gd name="T3" fmla="*/ 6 h 1220"/>
                    <a:gd name="T4" fmla="*/ 5 w 1334"/>
                    <a:gd name="T5" fmla="*/ 9 h 1220"/>
                    <a:gd name="T6" fmla="*/ 7 w 1334"/>
                    <a:gd name="T7" fmla="*/ 6 h 1220"/>
                    <a:gd name="T8" fmla="*/ 3 w 1334"/>
                    <a:gd name="T9" fmla="*/ 5 h 1220"/>
                    <a:gd name="T10" fmla="*/ 1 w 1334"/>
                    <a:gd name="T11" fmla="*/ 6 h 1220"/>
                    <a:gd name="T12" fmla="*/ 1 w 1334"/>
                    <a:gd name="T13" fmla="*/ 11 h 1220"/>
                    <a:gd name="T14" fmla="*/ 3 w 1334"/>
                    <a:gd name="T15" fmla="*/ 14 h 1220"/>
                    <a:gd name="T16" fmla="*/ 6 w 1334"/>
                    <a:gd name="T17" fmla="*/ 13 h 1220"/>
                    <a:gd name="T18" fmla="*/ 5 w 1334"/>
                    <a:gd name="T19" fmla="*/ 10 h 1220"/>
                    <a:gd name="T20" fmla="*/ 3 w 1334"/>
                    <a:gd name="T21" fmla="*/ 11 h 1220"/>
                    <a:gd name="T22" fmla="*/ 1 w 1334"/>
                    <a:gd name="T23" fmla="*/ 15 h 1220"/>
                    <a:gd name="T24" fmla="*/ 3 w 1334"/>
                    <a:gd name="T25" fmla="*/ 19 h 1220"/>
                    <a:gd name="T26" fmla="*/ 6 w 1334"/>
                    <a:gd name="T27" fmla="*/ 19 h 1220"/>
                    <a:gd name="T28" fmla="*/ 10 w 1334"/>
                    <a:gd name="T29" fmla="*/ 18 h 1220"/>
                    <a:gd name="T30" fmla="*/ 9 w 1334"/>
                    <a:gd name="T31" fmla="*/ 14 h 1220"/>
                    <a:gd name="T32" fmla="*/ 5 w 1334"/>
                    <a:gd name="T33" fmla="*/ 15 h 1220"/>
                    <a:gd name="T34" fmla="*/ 3 w 1334"/>
                    <a:gd name="T35" fmla="*/ 19 h 1220"/>
                    <a:gd name="T36" fmla="*/ 3 w 1334"/>
                    <a:gd name="T37" fmla="*/ 22 h 1220"/>
                    <a:gd name="T38" fmla="*/ 5 w 1334"/>
                    <a:gd name="T39" fmla="*/ 25 h 1220"/>
                    <a:gd name="T40" fmla="*/ 9 w 1334"/>
                    <a:gd name="T41" fmla="*/ 26 h 1220"/>
                    <a:gd name="T42" fmla="*/ 11 w 1334"/>
                    <a:gd name="T43" fmla="*/ 23 h 1220"/>
                    <a:gd name="T44" fmla="*/ 9 w 1334"/>
                    <a:gd name="T45" fmla="*/ 21 h 1220"/>
                    <a:gd name="T46" fmla="*/ 5 w 1334"/>
                    <a:gd name="T47" fmla="*/ 24 h 1220"/>
                    <a:gd name="T48" fmla="*/ 6 w 1334"/>
                    <a:gd name="T49" fmla="*/ 27 h 1220"/>
                    <a:gd name="T50" fmla="*/ 11 w 1334"/>
                    <a:gd name="T51" fmla="*/ 28 h 1220"/>
                    <a:gd name="T52" fmla="*/ 15 w 1334"/>
                    <a:gd name="T53" fmla="*/ 27 h 1220"/>
                    <a:gd name="T54" fmla="*/ 17 w 1334"/>
                    <a:gd name="T55" fmla="*/ 23 h 1220"/>
                    <a:gd name="T56" fmla="*/ 13 w 1334"/>
                    <a:gd name="T57" fmla="*/ 22 h 1220"/>
                    <a:gd name="T58" fmla="*/ 11 w 1334"/>
                    <a:gd name="T59" fmla="*/ 25 h 1220"/>
                    <a:gd name="T60" fmla="*/ 12 w 1334"/>
                    <a:gd name="T61" fmla="*/ 29 h 1220"/>
                    <a:gd name="T62" fmla="*/ 15 w 1334"/>
                    <a:gd name="T63" fmla="*/ 33 h 1220"/>
                    <a:gd name="T64" fmla="*/ 20 w 1334"/>
                    <a:gd name="T65" fmla="*/ 31 h 1220"/>
                    <a:gd name="T66" fmla="*/ 21 w 1334"/>
                    <a:gd name="T67" fmla="*/ 27 h 1220"/>
                    <a:gd name="T68" fmla="*/ 18 w 1334"/>
                    <a:gd name="T69" fmla="*/ 26 h 1220"/>
                    <a:gd name="T70" fmla="*/ 17 w 1334"/>
                    <a:gd name="T71" fmla="*/ 31 h 1220"/>
                    <a:gd name="T72" fmla="*/ 19 w 1334"/>
                    <a:gd name="T73" fmla="*/ 36 h 1220"/>
                    <a:gd name="T74" fmla="*/ 22 w 1334"/>
                    <a:gd name="T75" fmla="*/ 35 h 1220"/>
                    <a:gd name="T76" fmla="*/ 24 w 1334"/>
                    <a:gd name="T77" fmla="*/ 31 h 1220"/>
                    <a:gd name="T78" fmla="*/ 22 w 1334"/>
                    <a:gd name="T79" fmla="*/ 28 h 1220"/>
                    <a:gd name="T80" fmla="*/ 21 w 1334"/>
                    <a:gd name="T81" fmla="*/ 31 h 1220"/>
                    <a:gd name="T82" fmla="*/ 21 w 1334"/>
                    <a:gd name="T83" fmla="*/ 35 h 1220"/>
                    <a:gd name="T84" fmla="*/ 25 w 1334"/>
                    <a:gd name="T85" fmla="*/ 36 h 1220"/>
                    <a:gd name="T86" fmla="*/ 29 w 1334"/>
                    <a:gd name="T87" fmla="*/ 34 h 1220"/>
                    <a:gd name="T88" fmla="*/ 31 w 1334"/>
                    <a:gd name="T89" fmla="*/ 29 h 1220"/>
                    <a:gd name="T90" fmla="*/ 28 w 1334"/>
                    <a:gd name="T91" fmla="*/ 27 h 1220"/>
                    <a:gd name="T92" fmla="*/ 26 w 1334"/>
                    <a:gd name="T93" fmla="*/ 29 h 1220"/>
                    <a:gd name="T94" fmla="*/ 26 w 1334"/>
                    <a:gd name="T95" fmla="*/ 34 h 1220"/>
                    <a:gd name="T96" fmla="*/ 29 w 1334"/>
                    <a:gd name="T97" fmla="*/ 38 h 1220"/>
                    <a:gd name="T98" fmla="*/ 34 w 1334"/>
                    <a:gd name="T99" fmla="*/ 36 h 1220"/>
                    <a:gd name="T100" fmla="*/ 36 w 1334"/>
                    <a:gd name="T101" fmla="*/ 31 h 1220"/>
                    <a:gd name="T102" fmla="*/ 35 w 1334"/>
                    <a:gd name="T103" fmla="*/ 28 h 1220"/>
                    <a:gd name="T104" fmla="*/ 31 w 1334"/>
                    <a:gd name="T105" fmla="*/ 30 h 1220"/>
                    <a:gd name="T106" fmla="*/ 31 w 1334"/>
                    <a:gd name="T107" fmla="*/ 36 h 1220"/>
                    <a:gd name="T108" fmla="*/ 35 w 1334"/>
                    <a:gd name="T109" fmla="*/ 38 h 1220"/>
                    <a:gd name="T110" fmla="*/ 40 w 1334"/>
                    <a:gd name="T111" fmla="*/ 38 h 122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334"/>
                    <a:gd name="T169" fmla="*/ 0 h 1220"/>
                    <a:gd name="T170" fmla="*/ 1334 w 1334"/>
                    <a:gd name="T171" fmla="*/ 1220 h 122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334" h="1220">
                      <a:moveTo>
                        <a:pt x="111" y="0"/>
                      </a:moveTo>
                      <a:lnTo>
                        <a:pt x="96" y="13"/>
                      </a:lnTo>
                      <a:lnTo>
                        <a:pt x="84" y="28"/>
                      </a:lnTo>
                      <a:lnTo>
                        <a:pt x="71" y="45"/>
                      </a:lnTo>
                      <a:lnTo>
                        <a:pt x="58" y="65"/>
                      </a:lnTo>
                      <a:lnTo>
                        <a:pt x="48" y="84"/>
                      </a:lnTo>
                      <a:lnTo>
                        <a:pt x="43" y="102"/>
                      </a:lnTo>
                      <a:lnTo>
                        <a:pt x="39" y="121"/>
                      </a:lnTo>
                      <a:lnTo>
                        <a:pt x="35" y="136"/>
                      </a:lnTo>
                      <a:lnTo>
                        <a:pt x="33" y="154"/>
                      </a:lnTo>
                      <a:lnTo>
                        <a:pt x="37" y="177"/>
                      </a:lnTo>
                      <a:lnTo>
                        <a:pt x="44" y="198"/>
                      </a:lnTo>
                      <a:lnTo>
                        <a:pt x="55" y="214"/>
                      </a:lnTo>
                      <a:lnTo>
                        <a:pt x="67" y="233"/>
                      </a:lnTo>
                      <a:lnTo>
                        <a:pt x="88" y="245"/>
                      </a:lnTo>
                      <a:lnTo>
                        <a:pt x="104" y="252"/>
                      </a:lnTo>
                      <a:lnTo>
                        <a:pt x="126" y="259"/>
                      </a:lnTo>
                      <a:lnTo>
                        <a:pt x="149" y="263"/>
                      </a:lnTo>
                      <a:lnTo>
                        <a:pt x="170" y="263"/>
                      </a:lnTo>
                      <a:lnTo>
                        <a:pt x="194" y="255"/>
                      </a:lnTo>
                      <a:lnTo>
                        <a:pt x="211" y="244"/>
                      </a:lnTo>
                      <a:lnTo>
                        <a:pt x="219" y="228"/>
                      </a:lnTo>
                      <a:lnTo>
                        <a:pt x="223" y="211"/>
                      </a:lnTo>
                      <a:lnTo>
                        <a:pt x="224" y="192"/>
                      </a:lnTo>
                      <a:lnTo>
                        <a:pt x="215" y="172"/>
                      </a:lnTo>
                      <a:lnTo>
                        <a:pt x="197" y="162"/>
                      </a:lnTo>
                      <a:lnTo>
                        <a:pt x="182" y="154"/>
                      </a:lnTo>
                      <a:lnTo>
                        <a:pt x="163" y="148"/>
                      </a:lnTo>
                      <a:lnTo>
                        <a:pt x="144" y="144"/>
                      </a:lnTo>
                      <a:lnTo>
                        <a:pt x="118" y="146"/>
                      </a:lnTo>
                      <a:lnTo>
                        <a:pt x="100" y="150"/>
                      </a:lnTo>
                      <a:lnTo>
                        <a:pt x="80" y="158"/>
                      </a:lnTo>
                      <a:lnTo>
                        <a:pt x="61" y="168"/>
                      </a:lnTo>
                      <a:lnTo>
                        <a:pt x="44" y="184"/>
                      </a:lnTo>
                      <a:lnTo>
                        <a:pt x="30" y="204"/>
                      </a:lnTo>
                      <a:lnTo>
                        <a:pt x="25" y="222"/>
                      </a:lnTo>
                      <a:lnTo>
                        <a:pt x="15" y="244"/>
                      </a:lnTo>
                      <a:lnTo>
                        <a:pt x="10" y="266"/>
                      </a:lnTo>
                      <a:lnTo>
                        <a:pt x="6" y="286"/>
                      </a:lnTo>
                      <a:lnTo>
                        <a:pt x="0" y="310"/>
                      </a:lnTo>
                      <a:lnTo>
                        <a:pt x="0" y="332"/>
                      </a:lnTo>
                      <a:lnTo>
                        <a:pt x="6" y="359"/>
                      </a:lnTo>
                      <a:lnTo>
                        <a:pt x="10" y="377"/>
                      </a:lnTo>
                      <a:lnTo>
                        <a:pt x="17" y="393"/>
                      </a:lnTo>
                      <a:lnTo>
                        <a:pt x="29" y="408"/>
                      </a:lnTo>
                      <a:lnTo>
                        <a:pt x="40" y="420"/>
                      </a:lnTo>
                      <a:lnTo>
                        <a:pt x="62" y="438"/>
                      </a:lnTo>
                      <a:lnTo>
                        <a:pt x="78" y="448"/>
                      </a:lnTo>
                      <a:lnTo>
                        <a:pt x="97" y="455"/>
                      </a:lnTo>
                      <a:lnTo>
                        <a:pt x="122" y="461"/>
                      </a:lnTo>
                      <a:lnTo>
                        <a:pt x="148" y="464"/>
                      </a:lnTo>
                      <a:lnTo>
                        <a:pt x="171" y="459"/>
                      </a:lnTo>
                      <a:lnTo>
                        <a:pt x="193" y="448"/>
                      </a:lnTo>
                      <a:lnTo>
                        <a:pt x="211" y="433"/>
                      </a:lnTo>
                      <a:lnTo>
                        <a:pt x="222" y="414"/>
                      </a:lnTo>
                      <a:lnTo>
                        <a:pt x="224" y="393"/>
                      </a:lnTo>
                      <a:lnTo>
                        <a:pt x="223" y="373"/>
                      </a:lnTo>
                      <a:lnTo>
                        <a:pt x="216" y="355"/>
                      </a:lnTo>
                      <a:lnTo>
                        <a:pt x="207" y="345"/>
                      </a:lnTo>
                      <a:lnTo>
                        <a:pt x="187" y="336"/>
                      </a:lnTo>
                      <a:lnTo>
                        <a:pt x="170" y="330"/>
                      </a:lnTo>
                      <a:lnTo>
                        <a:pt x="151" y="326"/>
                      </a:lnTo>
                      <a:lnTo>
                        <a:pt x="129" y="326"/>
                      </a:lnTo>
                      <a:lnTo>
                        <a:pt x="107" y="333"/>
                      </a:lnTo>
                      <a:lnTo>
                        <a:pt x="88" y="345"/>
                      </a:lnTo>
                      <a:lnTo>
                        <a:pt x="73" y="366"/>
                      </a:lnTo>
                      <a:lnTo>
                        <a:pt x="62" y="388"/>
                      </a:lnTo>
                      <a:lnTo>
                        <a:pt x="56" y="409"/>
                      </a:lnTo>
                      <a:lnTo>
                        <a:pt x="54" y="430"/>
                      </a:lnTo>
                      <a:lnTo>
                        <a:pt x="50" y="446"/>
                      </a:lnTo>
                      <a:lnTo>
                        <a:pt x="47" y="465"/>
                      </a:lnTo>
                      <a:lnTo>
                        <a:pt x="47" y="485"/>
                      </a:lnTo>
                      <a:lnTo>
                        <a:pt x="48" y="505"/>
                      </a:lnTo>
                      <a:lnTo>
                        <a:pt x="51" y="531"/>
                      </a:lnTo>
                      <a:lnTo>
                        <a:pt x="59" y="550"/>
                      </a:lnTo>
                      <a:lnTo>
                        <a:pt x="73" y="575"/>
                      </a:lnTo>
                      <a:lnTo>
                        <a:pt x="89" y="588"/>
                      </a:lnTo>
                      <a:lnTo>
                        <a:pt x="99" y="602"/>
                      </a:lnTo>
                      <a:lnTo>
                        <a:pt x="111" y="616"/>
                      </a:lnTo>
                      <a:lnTo>
                        <a:pt x="126" y="627"/>
                      </a:lnTo>
                      <a:lnTo>
                        <a:pt x="147" y="633"/>
                      </a:lnTo>
                      <a:lnTo>
                        <a:pt x="168" y="642"/>
                      </a:lnTo>
                      <a:lnTo>
                        <a:pt x="187" y="642"/>
                      </a:lnTo>
                      <a:lnTo>
                        <a:pt x="211" y="639"/>
                      </a:lnTo>
                      <a:lnTo>
                        <a:pt x="233" y="636"/>
                      </a:lnTo>
                      <a:lnTo>
                        <a:pt x="257" y="624"/>
                      </a:lnTo>
                      <a:lnTo>
                        <a:pt x="278" y="609"/>
                      </a:lnTo>
                      <a:lnTo>
                        <a:pt x="297" y="593"/>
                      </a:lnTo>
                      <a:lnTo>
                        <a:pt x="309" y="575"/>
                      </a:lnTo>
                      <a:lnTo>
                        <a:pt x="319" y="558"/>
                      </a:lnTo>
                      <a:lnTo>
                        <a:pt x="328" y="538"/>
                      </a:lnTo>
                      <a:lnTo>
                        <a:pt x="332" y="513"/>
                      </a:lnTo>
                      <a:lnTo>
                        <a:pt x="331" y="489"/>
                      </a:lnTo>
                      <a:lnTo>
                        <a:pt x="317" y="468"/>
                      </a:lnTo>
                      <a:lnTo>
                        <a:pt x="299" y="456"/>
                      </a:lnTo>
                      <a:lnTo>
                        <a:pt x="280" y="452"/>
                      </a:lnTo>
                      <a:lnTo>
                        <a:pt x="264" y="450"/>
                      </a:lnTo>
                      <a:lnTo>
                        <a:pt x="239" y="453"/>
                      </a:lnTo>
                      <a:lnTo>
                        <a:pt x="216" y="459"/>
                      </a:lnTo>
                      <a:lnTo>
                        <a:pt x="198" y="465"/>
                      </a:lnTo>
                      <a:lnTo>
                        <a:pt x="181" y="475"/>
                      </a:lnTo>
                      <a:lnTo>
                        <a:pt x="163" y="483"/>
                      </a:lnTo>
                      <a:lnTo>
                        <a:pt x="144" y="495"/>
                      </a:lnTo>
                      <a:lnTo>
                        <a:pt x="127" y="509"/>
                      </a:lnTo>
                      <a:lnTo>
                        <a:pt x="114" y="527"/>
                      </a:lnTo>
                      <a:lnTo>
                        <a:pt x="106" y="546"/>
                      </a:lnTo>
                      <a:lnTo>
                        <a:pt x="97" y="567"/>
                      </a:lnTo>
                      <a:lnTo>
                        <a:pt x="95" y="583"/>
                      </a:lnTo>
                      <a:lnTo>
                        <a:pt x="89" y="608"/>
                      </a:lnTo>
                      <a:lnTo>
                        <a:pt x="85" y="625"/>
                      </a:lnTo>
                      <a:lnTo>
                        <a:pt x="82" y="643"/>
                      </a:lnTo>
                      <a:lnTo>
                        <a:pt x="80" y="664"/>
                      </a:lnTo>
                      <a:lnTo>
                        <a:pt x="81" y="687"/>
                      </a:lnTo>
                      <a:lnTo>
                        <a:pt x="85" y="707"/>
                      </a:lnTo>
                      <a:lnTo>
                        <a:pt x="91" y="724"/>
                      </a:lnTo>
                      <a:lnTo>
                        <a:pt x="97" y="744"/>
                      </a:lnTo>
                      <a:lnTo>
                        <a:pt x="110" y="761"/>
                      </a:lnTo>
                      <a:lnTo>
                        <a:pt x="125" y="784"/>
                      </a:lnTo>
                      <a:lnTo>
                        <a:pt x="144" y="800"/>
                      </a:lnTo>
                      <a:lnTo>
                        <a:pt x="162" y="814"/>
                      </a:lnTo>
                      <a:lnTo>
                        <a:pt x="183" y="828"/>
                      </a:lnTo>
                      <a:lnTo>
                        <a:pt x="204" y="834"/>
                      </a:lnTo>
                      <a:lnTo>
                        <a:pt x="222" y="837"/>
                      </a:lnTo>
                      <a:lnTo>
                        <a:pt x="243" y="840"/>
                      </a:lnTo>
                      <a:lnTo>
                        <a:pt x="269" y="837"/>
                      </a:lnTo>
                      <a:lnTo>
                        <a:pt x="287" y="832"/>
                      </a:lnTo>
                      <a:lnTo>
                        <a:pt x="308" y="822"/>
                      </a:lnTo>
                      <a:lnTo>
                        <a:pt x="323" y="817"/>
                      </a:lnTo>
                      <a:lnTo>
                        <a:pt x="343" y="800"/>
                      </a:lnTo>
                      <a:lnTo>
                        <a:pt x="357" y="780"/>
                      </a:lnTo>
                      <a:lnTo>
                        <a:pt x="365" y="763"/>
                      </a:lnTo>
                      <a:lnTo>
                        <a:pt x="370" y="739"/>
                      </a:lnTo>
                      <a:lnTo>
                        <a:pt x="373" y="720"/>
                      </a:lnTo>
                      <a:lnTo>
                        <a:pt x="365" y="705"/>
                      </a:lnTo>
                      <a:lnTo>
                        <a:pt x="347" y="694"/>
                      </a:lnTo>
                      <a:lnTo>
                        <a:pt x="329" y="692"/>
                      </a:lnTo>
                      <a:lnTo>
                        <a:pt x="301" y="692"/>
                      </a:lnTo>
                      <a:lnTo>
                        <a:pt x="286" y="694"/>
                      </a:lnTo>
                      <a:lnTo>
                        <a:pt x="269" y="699"/>
                      </a:lnTo>
                      <a:lnTo>
                        <a:pt x="248" y="710"/>
                      </a:lnTo>
                      <a:lnTo>
                        <a:pt x="223" y="728"/>
                      </a:lnTo>
                      <a:lnTo>
                        <a:pt x="211" y="743"/>
                      </a:lnTo>
                      <a:lnTo>
                        <a:pt x="197" y="761"/>
                      </a:lnTo>
                      <a:lnTo>
                        <a:pt x="187" y="778"/>
                      </a:lnTo>
                      <a:lnTo>
                        <a:pt x="185" y="795"/>
                      </a:lnTo>
                      <a:lnTo>
                        <a:pt x="183" y="814"/>
                      </a:lnTo>
                      <a:lnTo>
                        <a:pt x="185" y="832"/>
                      </a:lnTo>
                      <a:lnTo>
                        <a:pt x="187" y="849"/>
                      </a:lnTo>
                      <a:lnTo>
                        <a:pt x="200" y="867"/>
                      </a:lnTo>
                      <a:lnTo>
                        <a:pt x="222" y="888"/>
                      </a:lnTo>
                      <a:lnTo>
                        <a:pt x="241" y="903"/>
                      </a:lnTo>
                      <a:lnTo>
                        <a:pt x="263" y="915"/>
                      </a:lnTo>
                      <a:lnTo>
                        <a:pt x="284" y="920"/>
                      </a:lnTo>
                      <a:lnTo>
                        <a:pt x="309" y="926"/>
                      </a:lnTo>
                      <a:lnTo>
                        <a:pt x="334" y="923"/>
                      </a:lnTo>
                      <a:lnTo>
                        <a:pt x="365" y="920"/>
                      </a:lnTo>
                      <a:lnTo>
                        <a:pt x="383" y="918"/>
                      </a:lnTo>
                      <a:lnTo>
                        <a:pt x="410" y="915"/>
                      </a:lnTo>
                      <a:lnTo>
                        <a:pt x="433" y="909"/>
                      </a:lnTo>
                      <a:lnTo>
                        <a:pt x="456" y="901"/>
                      </a:lnTo>
                      <a:lnTo>
                        <a:pt x="480" y="890"/>
                      </a:lnTo>
                      <a:lnTo>
                        <a:pt x="497" y="879"/>
                      </a:lnTo>
                      <a:lnTo>
                        <a:pt x="512" y="864"/>
                      </a:lnTo>
                      <a:lnTo>
                        <a:pt x="527" y="843"/>
                      </a:lnTo>
                      <a:lnTo>
                        <a:pt x="538" y="821"/>
                      </a:lnTo>
                      <a:lnTo>
                        <a:pt x="544" y="800"/>
                      </a:lnTo>
                      <a:lnTo>
                        <a:pt x="545" y="778"/>
                      </a:lnTo>
                      <a:lnTo>
                        <a:pt x="542" y="762"/>
                      </a:lnTo>
                      <a:lnTo>
                        <a:pt x="534" y="746"/>
                      </a:lnTo>
                      <a:lnTo>
                        <a:pt x="515" y="733"/>
                      </a:lnTo>
                      <a:lnTo>
                        <a:pt x="497" y="724"/>
                      </a:lnTo>
                      <a:lnTo>
                        <a:pt x="481" y="721"/>
                      </a:lnTo>
                      <a:lnTo>
                        <a:pt x="459" y="721"/>
                      </a:lnTo>
                      <a:lnTo>
                        <a:pt x="440" y="724"/>
                      </a:lnTo>
                      <a:lnTo>
                        <a:pt x="418" y="737"/>
                      </a:lnTo>
                      <a:lnTo>
                        <a:pt x="410" y="751"/>
                      </a:lnTo>
                      <a:lnTo>
                        <a:pt x="400" y="769"/>
                      </a:lnTo>
                      <a:lnTo>
                        <a:pt x="392" y="787"/>
                      </a:lnTo>
                      <a:lnTo>
                        <a:pt x="384" y="804"/>
                      </a:lnTo>
                      <a:lnTo>
                        <a:pt x="379" y="828"/>
                      </a:lnTo>
                      <a:lnTo>
                        <a:pt x="376" y="849"/>
                      </a:lnTo>
                      <a:lnTo>
                        <a:pt x="376" y="873"/>
                      </a:lnTo>
                      <a:lnTo>
                        <a:pt x="377" y="886"/>
                      </a:lnTo>
                      <a:lnTo>
                        <a:pt x="381" y="903"/>
                      </a:lnTo>
                      <a:lnTo>
                        <a:pt x="385" y="920"/>
                      </a:lnTo>
                      <a:lnTo>
                        <a:pt x="392" y="946"/>
                      </a:lnTo>
                      <a:lnTo>
                        <a:pt x="405" y="972"/>
                      </a:lnTo>
                      <a:lnTo>
                        <a:pt x="417" y="991"/>
                      </a:lnTo>
                      <a:lnTo>
                        <a:pt x="430" y="1012"/>
                      </a:lnTo>
                      <a:lnTo>
                        <a:pt x="452" y="1027"/>
                      </a:lnTo>
                      <a:lnTo>
                        <a:pt x="470" y="1035"/>
                      </a:lnTo>
                      <a:lnTo>
                        <a:pt x="484" y="1039"/>
                      </a:lnTo>
                      <a:lnTo>
                        <a:pt x="507" y="1043"/>
                      </a:lnTo>
                      <a:lnTo>
                        <a:pt x="530" y="1039"/>
                      </a:lnTo>
                      <a:lnTo>
                        <a:pt x="548" y="1037"/>
                      </a:lnTo>
                      <a:lnTo>
                        <a:pt x="574" y="1032"/>
                      </a:lnTo>
                      <a:lnTo>
                        <a:pt x="598" y="1019"/>
                      </a:lnTo>
                      <a:lnTo>
                        <a:pt x="617" y="1005"/>
                      </a:lnTo>
                      <a:lnTo>
                        <a:pt x="638" y="989"/>
                      </a:lnTo>
                      <a:lnTo>
                        <a:pt x="652" y="968"/>
                      </a:lnTo>
                      <a:lnTo>
                        <a:pt x="668" y="945"/>
                      </a:lnTo>
                      <a:lnTo>
                        <a:pt x="676" y="918"/>
                      </a:lnTo>
                      <a:lnTo>
                        <a:pt x="678" y="896"/>
                      </a:lnTo>
                      <a:lnTo>
                        <a:pt x="673" y="874"/>
                      </a:lnTo>
                      <a:lnTo>
                        <a:pt x="664" y="859"/>
                      </a:lnTo>
                      <a:lnTo>
                        <a:pt x="650" y="847"/>
                      </a:lnTo>
                      <a:lnTo>
                        <a:pt x="630" y="837"/>
                      </a:lnTo>
                      <a:lnTo>
                        <a:pt x="611" y="837"/>
                      </a:lnTo>
                      <a:lnTo>
                        <a:pt x="592" y="843"/>
                      </a:lnTo>
                      <a:lnTo>
                        <a:pt x="567" y="855"/>
                      </a:lnTo>
                      <a:lnTo>
                        <a:pt x="553" y="871"/>
                      </a:lnTo>
                      <a:lnTo>
                        <a:pt x="542" y="896"/>
                      </a:lnTo>
                      <a:lnTo>
                        <a:pt x="534" y="920"/>
                      </a:lnTo>
                      <a:lnTo>
                        <a:pt x="530" y="949"/>
                      </a:lnTo>
                      <a:lnTo>
                        <a:pt x="531" y="975"/>
                      </a:lnTo>
                      <a:lnTo>
                        <a:pt x="534" y="1001"/>
                      </a:lnTo>
                      <a:lnTo>
                        <a:pt x="544" y="1022"/>
                      </a:lnTo>
                      <a:lnTo>
                        <a:pt x="549" y="1045"/>
                      </a:lnTo>
                      <a:lnTo>
                        <a:pt x="553" y="1067"/>
                      </a:lnTo>
                      <a:lnTo>
                        <a:pt x="563" y="1084"/>
                      </a:lnTo>
                      <a:lnTo>
                        <a:pt x="577" y="1106"/>
                      </a:lnTo>
                      <a:lnTo>
                        <a:pt x="590" y="1123"/>
                      </a:lnTo>
                      <a:lnTo>
                        <a:pt x="607" y="1136"/>
                      </a:lnTo>
                      <a:lnTo>
                        <a:pt x="628" y="1143"/>
                      </a:lnTo>
                      <a:lnTo>
                        <a:pt x="646" y="1146"/>
                      </a:lnTo>
                      <a:lnTo>
                        <a:pt x="664" y="1143"/>
                      </a:lnTo>
                      <a:lnTo>
                        <a:pt x="684" y="1134"/>
                      </a:lnTo>
                      <a:lnTo>
                        <a:pt x="706" y="1119"/>
                      </a:lnTo>
                      <a:lnTo>
                        <a:pt x="720" y="1102"/>
                      </a:lnTo>
                      <a:lnTo>
                        <a:pt x="735" y="1086"/>
                      </a:lnTo>
                      <a:lnTo>
                        <a:pt x="751" y="1063"/>
                      </a:lnTo>
                      <a:lnTo>
                        <a:pt x="761" y="1046"/>
                      </a:lnTo>
                      <a:lnTo>
                        <a:pt x="769" y="1023"/>
                      </a:lnTo>
                      <a:lnTo>
                        <a:pt x="780" y="1000"/>
                      </a:lnTo>
                      <a:lnTo>
                        <a:pt x="784" y="971"/>
                      </a:lnTo>
                      <a:lnTo>
                        <a:pt x="785" y="950"/>
                      </a:lnTo>
                      <a:lnTo>
                        <a:pt x="781" y="938"/>
                      </a:lnTo>
                      <a:lnTo>
                        <a:pt x="773" y="920"/>
                      </a:lnTo>
                      <a:lnTo>
                        <a:pt x="750" y="914"/>
                      </a:lnTo>
                      <a:lnTo>
                        <a:pt x="727" y="912"/>
                      </a:lnTo>
                      <a:lnTo>
                        <a:pt x="709" y="920"/>
                      </a:lnTo>
                      <a:lnTo>
                        <a:pt x="693" y="933"/>
                      </a:lnTo>
                      <a:lnTo>
                        <a:pt x="682" y="946"/>
                      </a:lnTo>
                      <a:lnTo>
                        <a:pt x="673" y="964"/>
                      </a:lnTo>
                      <a:lnTo>
                        <a:pt x="667" y="986"/>
                      </a:lnTo>
                      <a:lnTo>
                        <a:pt x="664" y="1000"/>
                      </a:lnTo>
                      <a:lnTo>
                        <a:pt x="664" y="1017"/>
                      </a:lnTo>
                      <a:lnTo>
                        <a:pt x="664" y="1035"/>
                      </a:lnTo>
                      <a:lnTo>
                        <a:pt x="668" y="1061"/>
                      </a:lnTo>
                      <a:lnTo>
                        <a:pt x="676" y="1079"/>
                      </a:lnTo>
                      <a:lnTo>
                        <a:pt x="686" y="1098"/>
                      </a:lnTo>
                      <a:lnTo>
                        <a:pt x="699" y="1116"/>
                      </a:lnTo>
                      <a:lnTo>
                        <a:pt x="717" y="1125"/>
                      </a:lnTo>
                      <a:lnTo>
                        <a:pt x="746" y="1134"/>
                      </a:lnTo>
                      <a:lnTo>
                        <a:pt x="764" y="1138"/>
                      </a:lnTo>
                      <a:lnTo>
                        <a:pt x="791" y="1143"/>
                      </a:lnTo>
                      <a:lnTo>
                        <a:pt x="810" y="1146"/>
                      </a:lnTo>
                      <a:lnTo>
                        <a:pt x="829" y="1144"/>
                      </a:lnTo>
                      <a:lnTo>
                        <a:pt x="848" y="1139"/>
                      </a:lnTo>
                      <a:lnTo>
                        <a:pt x="865" y="1132"/>
                      </a:lnTo>
                      <a:lnTo>
                        <a:pt x="892" y="1116"/>
                      </a:lnTo>
                      <a:lnTo>
                        <a:pt x="910" y="1105"/>
                      </a:lnTo>
                      <a:lnTo>
                        <a:pt x="927" y="1088"/>
                      </a:lnTo>
                      <a:lnTo>
                        <a:pt x="945" y="1065"/>
                      </a:lnTo>
                      <a:lnTo>
                        <a:pt x="959" y="1043"/>
                      </a:lnTo>
                      <a:lnTo>
                        <a:pt x="972" y="1022"/>
                      </a:lnTo>
                      <a:lnTo>
                        <a:pt x="979" y="996"/>
                      </a:lnTo>
                      <a:lnTo>
                        <a:pt x="983" y="972"/>
                      </a:lnTo>
                      <a:lnTo>
                        <a:pt x="987" y="955"/>
                      </a:lnTo>
                      <a:lnTo>
                        <a:pt x="992" y="938"/>
                      </a:lnTo>
                      <a:lnTo>
                        <a:pt x="992" y="920"/>
                      </a:lnTo>
                      <a:lnTo>
                        <a:pt x="985" y="907"/>
                      </a:lnTo>
                      <a:lnTo>
                        <a:pt x="975" y="894"/>
                      </a:lnTo>
                      <a:lnTo>
                        <a:pt x="957" y="885"/>
                      </a:lnTo>
                      <a:lnTo>
                        <a:pt x="941" y="881"/>
                      </a:lnTo>
                      <a:lnTo>
                        <a:pt x="923" y="881"/>
                      </a:lnTo>
                      <a:lnTo>
                        <a:pt x="907" y="882"/>
                      </a:lnTo>
                      <a:lnTo>
                        <a:pt x="886" y="890"/>
                      </a:lnTo>
                      <a:lnTo>
                        <a:pt x="865" y="905"/>
                      </a:lnTo>
                      <a:lnTo>
                        <a:pt x="851" y="920"/>
                      </a:lnTo>
                      <a:lnTo>
                        <a:pt x="845" y="934"/>
                      </a:lnTo>
                      <a:lnTo>
                        <a:pt x="836" y="956"/>
                      </a:lnTo>
                      <a:lnTo>
                        <a:pt x="833" y="972"/>
                      </a:lnTo>
                      <a:lnTo>
                        <a:pt x="829" y="998"/>
                      </a:lnTo>
                      <a:lnTo>
                        <a:pt x="828" y="1023"/>
                      </a:lnTo>
                      <a:lnTo>
                        <a:pt x="829" y="1043"/>
                      </a:lnTo>
                      <a:lnTo>
                        <a:pt x="833" y="1063"/>
                      </a:lnTo>
                      <a:lnTo>
                        <a:pt x="843" y="1080"/>
                      </a:lnTo>
                      <a:lnTo>
                        <a:pt x="851" y="1098"/>
                      </a:lnTo>
                      <a:lnTo>
                        <a:pt x="869" y="1125"/>
                      </a:lnTo>
                      <a:lnTo>
                        <a:pt x="881" y="1144"/>
                      </a:lnTo>
                      <a:lnTo>
                        <a:pt x="895" y="1164"/>
                      </a:lnTo>
                      <a:lnTo>
                        <a:pt x="911" y="1184"/>
                      </a:lnTo>
                      <a:lnTo>
                        <a:pt x="936" y="1200"/>
                      </a:lnTo>
                      <a:lnTo>
                        <a:pt x="956" y="1206"/>
                      </a:lnTo>
                      <a:lnTo>
                        <a:pt x="982" y="1205"/>
                      </a:lnTo>
                      <a:lnTo>
                        <a:pt x="1009" y="1199"/>
                      </a:lnTo>
                      <a:lnTo>
                        <a:pt x="1035" y="1187"/>
                      </a:lnTo>
                      <a:lnTo>
                        <a:pt x="1067" y="1166"/>
                      </a:lnTo>
                      <a:lnTo>
                        <a:pt x="1086" y="1150"/>
                      </a:lnTo>
                      <a:lnTo>
                        <a:pt x="1102" y="1129"/>
                      </a:lnTo>
                      <a:lnTo>
                        <a:pt x="1113" y="1109"/>
                      </a:lnTo>
                      <a:lnTo>
                        <a:pt x="1124" y="1086"/>
                      </a:lnTo>
                      <a:lnTo>
                        <a:pt x="1131" y="1063"/>
                      </a:lnTo>
                      <a:lnTo>
                        <a:pt x="1133" y="1045"/>
                      </a:lnTo>
                      <a:lnTo>
                        <a:pt x="1136" y="1016"/>
                      </a:lnTo>
                      <a:lnTo>
                        <a:pt x="1139" y="997"/>
                      </a:lnTo>
                      <a:lnTo>
                        <a:pt x="1139" y="976"/>
                      </a:lnTo>
                      <a:lnTo>
                        <a:pt x="1139" y="960"/>
                      </a:lnTo>
                      <a:lnTo>
                        <a:pt x="1129" y="941"/>
                      </a:lnTo>
                      <a:lnTo>
                        <a:pt x="1114" y="930"/>
                      </a:lnTo>
                      <a:lnTo>
                        <a:pt x="1093" y="923"/>
                      </a:lnTo>
                      <a:lnTo>
                        <a:pt x="1080" y="923"/>
                      </a:lnTo>
                      <a:lnTo>
                        <a:pt x="1063" y="927"/>
                      </a:lnTo>
                      <a:lnTo>
                        <a:pt x="1043" y="938"/>
                      </a:lnTo>
                      <a:lnTo>
                        <a:pt x="1032" y="949"/>
                      </a:lnTo>
                      <a:lnTo>
                        <a:pt x="1024" y="970"/>
                      </a:lnTo>
                      <a:lnTo>
                        <a:pt x="1017" y="991"/>
                      </a:lnTo>
                      <a:lnTo>
                        <a:pt x="1013" y="1008"/>
                      </a:lnTo>
                      <a:lnTo>
                        <a:pt x="1012" y="1035"/>
                      </a:lnTo>
                      <a:lnTo>
                        <a:pt x="1011" y="1063"/>
                      </a:lnTo>
                      <a:lnTo>
                        <a:pt x="1011" y="1084"/>
                      </a:lnTo>
                      <a:lnTo>
                        <a:pt x="1015" y="1102"/>
                      </a:lnTo>
                      <a:lnTo>
                        <a:pt x="1019" y="1125"/>
                      </a:lnTo>
                      <a:lnTo>
                        <a:pt x="1028" y="1142"/>
                      </a:lnTo>
                      <a:lnTo>
                        <a:pt x="1045" y="1161"/>
                      </a:lnTo>
                      <a:lnTo>
                        <a:pt x="1063" y="1179"/>
                      </a:lnTo>
                      <a:lnTo>
                        <a:pt x="1080" y="1187"/>
                      </a:lnTo>
                      <a:lnTo>
                        <a:pt x="1098" y="1196"/>
                      </a:lnTo>
                      <a:lnTo>
                        <a:pt x="1116" y="1205"/>
                      </a:lnTo>
                      <a:lnTo>
                        <a:pt x="1133" y="1211"/>
                      </a:lnTo>
                      <a:lnTo>
                        <a:pt x="1151" y="1217"/>
                      </a:lnTo>
                      <a:lnTo>
                        <a:pt x="1176" y="1218"/>
                      </a:lnTo>
                      <a:lnTo>
                        <a:pt x="1202" y="1220"/>
                      </a:lnTo>
                      <a:lnTo>
                        <a:pt x="1229" y="1216"/>
                      </a:lnTo>
                      <a:lnTo>
                        <a:pt x="1258" y="1205"/>
                      </a:lnTo>
                      <a:lnTo>
                        <a:pt x="1281" y="1188"/>
                      </a:lnTo>
                      <a:lnTo>
                        <a:pt x="1301" y="1169"/>
                      </a:lnTo>
                      <a:lnTo>
                        <a:pt x="1316" y="1147"/>
                      </a:lnTo>
                      <a:lnTo>
                        <a:pt x="1326" y="1125"/>
                      </a:lnTo>
                      <a:lnTo>
                        <a:pt x="1334" y="1103"/>
                      </a:lnTo>
                    </a:path>
                  </a:pathLst>
                </a:custGeom>
                <a:noFill/>
                <a:ln w="15875">
                  <a:solidFill>
                    <a:srgbClr val="006080"/>
                  </a:solidFill>
                  <a:round/>
                  <a:headEnd/>
                  <a:tailEnd/>
                </a:ln>
              </p:spPr>
              <p:txBody>
                <a:bodyPr/>
                <a:lstStyle/>
                <a:p>
                  <a:endParaRPr lang="en-GB"/>
                </a:p>
              </p:txBody>
            </p:sp>
            <p:sp>
              <p:nvSpPr>
                <p:cNvPr id="43030" name="Oval 42"/>
                <p:cNvSpPr>
                  <a:spLocks noChangeArrowheads="1"/>
                </p:cNvSpPr>
                <p:nvPr/>
              </p:nvSpPr>
              <p:spPr bwMode="auto">
                <a:xfrm>
                  <a:off x="4775" y="2815"/>
                  <a:ext cx="25" cy="26"/>
                </a:xfrm>
                <a:prstGeom prst="ellipse">
                  <a:avLst/>
                </a:prstGeom>
                <a:solidFill>
                  <a:srgbClr val="006080"/>
                </a:solidFill>
                <a:ln w="9525">
                  <a:noFill/>
                  <a:round/>
                  <a:headEnd/>
                  <a:tailEnd/>
                </a:ln>
              </p:spPr>
              <p:txBody>
                <a:bodyPr/>
                <a:lstStyle/>
                <a:p>
                  <a:endParaRPr lang="en-US"/>
                </a:p>
              </p:txBody>
            </p:sp>
          </p:grpSp>
          <p:grpSp>
            <p:nvGrpSpPr>
              <p:cNvPr id="43026" name="Group 43"/>
              <p:cNvGrpSpPr>
                <a:grpSpLocks/>
              </p:cNvGrpSpPr>
              <p:nvPr/>
            </p:nvGrpSpPr>
            <p:grpSpPr bwMode="auto">
              <a:xfrm>
                <a:off x="4742" y="2415"/>
                <a:ext cx="338" cy="441"/>
                <a:chOff x="4742" y="2415"/>
                <a:chExt cx="338" cy="441"/>
              </a:xfrm>
            </p:grpSpPr>
            <p:sp>
              <p:nvSpPr>
                <p:cNvPr id="43027" name="Freeform 44"/>
                <p:cNvSpPr>
                  <a:spLocks/>
                </p:cNvSpPr>
                <p:nvPr/>
              </p:nvSpPr>
              <p:spPr bwMode="auto">
                <a:xfrm>
                  <a:off x="4974" y="2415"/>
                  <a:ext cx="106" cy="46"/>
                </a:xfrm>
                <a:custGeom>
                  <a:avLst/>
                  <a:gdLst>
                    <a:gd name="T0" fmla="*/ 7 w 211"/>
                    <a:gd name="T1" fmla="*/ 1 h 92"/>
                    <a:gd name="T2" fmla="*/ 6 w 211"/>
                    <a:gd name="T3" fmla="*/ 1 h 92"/>
                    <a:gd name="T4" fmla="*/ 4 w 211"/>
                    <a:gd name="T5" fmla="*/ 0 h 92"/>
                    <a:gd name="T6" fmla="*/ 3 w 211"/>
                    <a:gd name="T7" fmla="*/ 1 h 92"/>
                    <a:gd name="T8" fmla="*/ 2 w 211"/>
                    <a:gd name="T9" fmla="*/ 1 h 92"/>
                    <a:gd name="T10" fmla="*/ 1 w 211"/>
                    <a:gd name="T11" fmla="*/ 1 h 92"/>
                    <a:gd name="T12" fmla="*/ 0 w 211"/>
                    <a:gd name="T13" fmla="*/ 3 h 92"/>
                    <a:gd name="T14" fmla="*/ 0 60000 65536"/>
                    <a:gd name="T15" fmla="*/ 0 60000 65536"/>
                    <a:gd name="T16" fmla="*/ 0 60000 65536"/>
                    <a:gd name="T17" fmla="*/ 0 60000 65536"/>
                    <a:gd name="T18" fmla="*/ 0 60000 65536"/>
                    <a:gd name="T19" fmla="*/ 0 60000 65536"/>
                    <a:gd name="T20" fmla="*/ 0 60000 65536"/>
                    <a:gd name="T21" fmla="*/ 0 w 211"/>
                    <a:gd name="T22" fmla="*/ 0 h 92"/>
                    <a:gd name="T23" fmla="*/ 211 w 211"/>
                    <a:gd name="T24" fmla="*/ 92 h 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1" h="92">
                      <a:moveTo>
                        <a:pt x="211" y="25"/>
                      </a:moveTo>
                      <a:lnTo>
                        <a:pt x="170" y="6"/>
                      </a:lnTo>
                      <a:lnTo>
                        <a:pt x="127" y="0"/>
                      </a:lnTo>
                      <a:lnTo>
                        <a:pt x="89" y="6"/>
                      </a:lnTo>
                      <a:lnTo>
                        <a:pt x="53" y="22"/>
                      </a:lnTo>
                      <a:lnTo>
                        <a:pt x="22" y="48"/>
                      </a:lnTo>
                      <a:lnTo>
                        <a:pt x="0" y="92"/>
                      </a:lnTo>
                    </a:path>
                  </a:pathLst>
                </a:custGeom>
                <a:noFill/>
                <a:ln w="7938">
                  <a:solidFill>
                    <a:srgbClr val="006080"/>
                  </a:solidFill>
                  <a:round/>
                  <a:headEnd/>
                  <a:tailEnd/>
                </a:ln>
              </p:spPr>
              <p:txBody>
                <a:bodyPr/>
                <a:lstStyle/>
                <a:p>
                  <a:endParaRPr lang="en-GB"/>
                </a:p>
              </p:txBody>
            </p:sp>
            <p:sp>
              <p:nvSpPr>
                <p:cNvPr id="43028" name="Freeform 45"/>
                <p:cNvSpPr>
                  <a:spLocks/>
                </p:cNvSpPr>
                <p:nvPr/>
              </p:nvSpPr>
              <p:spPr bwMode="auto">
                <a:xfrm>
                  <a:off x="4742" y="2643"/>
                  <a:ext cx="130" cy="213"/>
                </a:xfrm>
                <a:custGeom>
                  <a:avLst/>
                  <a:gdLst>
                    <a:gd name="T0" fmla="*/ 9 w 259"/>
                    <a:gd name="T1" fmla="*/ 1 h 426"/>
                    <a:gd name="T2" fmla="*/ 7 w 259"/>
                    <a:gd name="T3" fmla="*/ 0 h 426"/>
                    <a:gd name="T4" fmla="*/ 5 w 259"/>
                    <a:gd name="T5" fmla="*/ 1 h 426"/>
                    <a:gd name="T6" fmla="*/ 4 w 259"/>
                    <a:gd name="T7" fmla="*/ 1 h 426"/>
                    <a:gd name="T8" fmla="*/ 2 w 259"/>
                    <a:gd name="T9" fmla="*/ 3 h 426"/>
                    <a:gd name="T10" fmla="*/ 1 w 259"/>
                    <a:gd name="T11" fmla="*/ 3 h 426"/>
                    <a:gd name="T12" fmla="*/ 1 w 259"/>
                    <a:gd name="T13" fmla="*/ 6 h 426"/>
                    <a:gd name="T14" fmla="*/ 0 w 259"/>
                    <a:gd name="T15" fmla="*/ 9 h 426"/>
                    <a:gd name="T16" fmla="*/ 1 w 259"/>
                    <a:gd name="T17" fmla="*/ 11 h 426"/>
                    <a:gd name="T18" fmla="*/ 1 w 259"/>
                    <a:gd name="T19" fmla="*/ 12 h 426"/>
                    <a:gd name="T20" fmla="*/ 2 w 259"/>
                    <a:gd name="T21" fmla="*/ 13 h 42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9"/>
                    <a:gd name="T34" fmla="*/ 0 h 426"/>
                    <a:gd name="T35" fmla="*/ 259 w 259"/>
                    <a:gd name="T36" fmla="*/ 426 h 42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9" h="426">
                      <a:moveTo>
                        <a:pt x="259" y="10"/>
                      </a:moveTo>
                      <a:lnTo>
                        <a:pt x="211" y="0"/>
                      </a:lnTo>
                      <a:lnTo>
                        <a:pt x="158" y="7"/>
                      </a:lnTo>
                      <a:lnTo>
                        <a:pt x="98" y="27"/>
                      </a:lnTo>
                      <a:lnTo>
                        <a:pt x="50" y="74"/>
                      </a:lnTo>
                      <a:lnTo>
                        <a:pt x="26" y="127"/>
                      </a:lnTo>
                      <a:lnTo>
                        <a:pt x="6" y="191"/>
                      </a:lnTo>
                      <a:lnTo>
                        <a:pt x="0" y="266"/>
                      </a:lnTo>
                      <a:lnTo>
                        <a:pt x="9" y="336"/>
                      </a:lnTo>
                      <a:lnTo>
                        <a:pt x="24" y="381"/>
                      </a:lnTo>
                      <a:lnTo>
                        <a:pt x="47" y="426"/>
                      </a:lnTo>
                    </a:path>
                  </a:pathLst>
                </a:custGeom>
                <a:noFill/>
                <a:ln w="7938">
                  <a:solidFill>
                    <a:srgbClr val="006080"/>
                  </a:solidFill>
                  <a:round/>
                  <a:headEnd/>
                  <a:tailEnd/>
                </a:ln>
              </p:spPr>
              <p:txBody>
                <a:bodyPr/>
                <a:lstStyle/>
                <a:p>
                  <a:endParaRPr lang="en-GB"/>
                </a:p>
              </p:txBody>
            </p:sp>
          </p:grpSp>
        </p:grpSp>
      </p:grpSp>
      <p:sp>
        <p:nvSpPr>
          <p:cNvPr id="370734" name="Line 46"/>
          <p:cNvSpPr>
            <a:spLocks noChangeShapeType="1"/>
          </p:cNvSpPr>
          <p:nvPr/>
        </p:nvSpPr>
        <p:spPr bwMode="auto">
          <a:xfrm flipV="1">
            <a:off x="1965325" y="3644900"/>
            <a:ext cx="2108200" cy="2159000"/>
          </a:xfrm>
          <a:prstGeom prst="line">
            <a:avLst/>
          </a:prstGeom>
          <a:noFill/>
          <a:ln w="25400">
            <a:solidFill>
              <a:srgbClr val="808080"/>
            </a:solidFill>
            <a:round/>
            <a:headEnd/>
            <a:tailEnd/>
          </a:ln>
        </p:spPr>
        <p:txBody>
          <a:bodyPr wrap="none" anchor="ctr"/>
          <a:lstStyle/>
          <a:p>
            <a:endParaRPr lang="en-GB"/>
          </a:p>
        </p:txBody>
      </p:sp>
      <p:sp>
        <p:nvSpPr>
          <p:cNvPr id="43014" name="Line 48"/>
          <p:cNvSpPr>
            <a:spLocks noChangeShapeType="1"/>
          </p:cNvSpPr>
          <p:nvPr/>
        </p:nvSpPr>
        <p:spPr bwMode="auto">
          <a:xfrm>
            <a:off x="1981200" y="3060700"/>
            <a:ext cx="0" cy="2717800"/>
          </a:xfrm>
          <a:prstGeom prst="line">
            <a:avLst/>
          </a:prstGeom>
          <a:noFill/>
          <a:ln w="25399">
            <a:solidFill>
              <a:schemeClr val="tx1"/>
            </a:solidFill>
            <a:round/>
            <a:headEnd/>
            <a:tailEnd/>
          </a:ln>
        </p:spPr>
        <p:txBody>
          <a:bodyPr wrap="none" anchor="ctr"/>
          <a:lstStyle/>
          <a:p>
            <a:endParaRPr lang="en-GB"/>
          </a:p>
        </p:txBody>
      </p:sp>
      <p:sp>
        <p:nvSpPr>
          <p:cNvPr id="43015" name="Line 49"/>
          <p:cNvSpPr>
            <a:spLocks noChangeShapeType="1"/>
          </p:cNvSpPr>
          <p:nvPr/>
        </p:nvSpPr>
        <p:spPr bwMode="auto">
          <a:xfrm>
            <a:off x="1993900" y="5791200"/>
            <a:ext cx="2641600" cy="0"/>
          </a:xfrm>
          <a:prstGeom prst="line">
            <a:avLst/>
          </a:prstGeom>
          <a:noFill/>
          <a:ln w="25399">
            <a:solidFill>
              <a:schemeClr val="tx1"/>
            </a:solidFill>
            <a:round/>
            <a:headEnd/>
            <a:tailEnd/>
          </a:ln>
        </p:spPr>
        <p:txBody>
          <a:bodyPr wrap="none" anchor="ctr"/>
          <a:lstStyle/>
          <a:p>
            <a:endParaRPr lang="en-GB"/>
          </a:p>
        </p:txBody>
      </p:sp>
      <p:sp>
        <p:nvSpPr>
          <p:cNvPr id="43016" name="Rectangle 50"/>
          <p:cNvSpPr>
            <a:spLocks noChangeArrowheads="1"/>
          </p:cNvSpPr>
          <p:nvPr/>
        </p:nvSpPr>
        <p:spPr bwMode="auto">
          <a:xfrm>
            <a:off x="2287588" y="5945188"/>
            <a:ext cx="2130425" cy="393700"/>
          </a:xfrm>
          <a:prstGeom prst="rect">
            <a:avLst/>
          </a:prstGeom>
          <a:noFill/>
          <a:ln w="12699">
            <a:noFill/>
            <a:miter lim="800000"/>
            <a:headEnd/>
            <a:tailEnd/>
          </a:ln>
        </p:spPr>
        <p:txBody>
          <a:bodyPr lIns="90488" tIns="44450" rIns="90488" bIns="44450">
            <a:spAutoFit/>
          </a:bodyPr>
          <a:lstStyle/>
          <a:p>
            <a:pPr>
              <a:spcBef>
                <a:spcPct val="50000"/>
              </a:spcBef>
            </a:pPr>
            <a:r>
              <a:rPr lang="en-US" sz="2000">
                <a:solidFill>
                  <a:schemeClr val="bg2"/>
                </a:solidFill>
                <a:latin typeface="Verdana" pitchFamily="34" charset="0"/>
              </a:rPr>
              <a:t>Minutes Talked</a:t>
            </a:r>
          </a:p>
        </p:txBody>
      </p:sp>
      <p:sp>
        <p:nvSpPr>
          <p:cNvPr id="43017" name="Rectangle 51"/>
          <p:cNvSpPr>
            <a:spLocks noChangeArrowheads="1"/>
          </p:cNvSpPr>
          <p:nvPr/>
        </p:nvSpPr>
        <p:spPr bwMode="auto">
          <a:xfrm rot="-5400000">
            <a:off x="46037" y="3992563"/>
            <a:ext cx="2968625" cy="698500"/>
          </a:xfrm>
          <a:prstGeom prst="rect">
            <a:avLst/>
          </a:prstGeom>
          <a:noFill/>
          <a:ln w="12699">
            <a:noFill/>
            <a:miter lim="800000"/>
            <a:headEnd/>
            <a:tailEnd/>
          </a:ln>
        </p:spPr>
        <p:txBody>
          <a:bodyPr lIns="90488" tIns="44450" rIns="90488" bIns="44450">
            <a:spAutoFit/>
          </a:bodyPr>
          <a:lstStyle/>
          <a:p>
            <a:pPr algn="ctr">
              <a:spcBef>
                <a:spcPct val="50000"/>
              </a:spcBef>
            </a:pPr>
            <a:r>
              <a:rPr lang="en-US" sz="2000">
                <a:solidFill>
                  <a:schemeClr val="bg2"/>
                </a:solidFill>
                <a:latin typeface="Verdana" pitchFamily="34" charset="0"/>
              </a:rPr>
              <a:t>Total Long Distance</a:t>
            </a:r>
            <a:br>
              <a:rPr lang="en-US" sz="2000">
                <a:solidFill>
                  <a:schemeClr val="bg2"/>
                </a:solidFill>
                <a:latin typeface="Verdana" pitchFamily="34" charset="0"/>
              </a:rPr>
            </a:br>
            <a:r>
              <a:rPr lang="en-US" sz="2000">
                <a:solidFill>
                  <a:schemeClr val="bg2"/>
                </a:solidFill>
                <a:latin typeface="Verdana" pitchFamily="34" charset="0"/>
              </a:rPr>
              <a:t>Telephone Bill</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70734"/>
                                        </p:tgtEl>
                                        <p:attrNameLst>
                                          <p:attrName>style.visibility</p:attrName>
                                        </p:attrNameLst>
                                      </p:cBhvr>
                                      <p:to>
                                        <p:strVal val="visible"/>
                                      </p:to>
                                    </p:set>
                                    <p:animEffect transition="in" filter="dissolve">
                                      <p:cBhvr>
                                        <p:cTn id="7" dur="500"/>
                                        <p:tgtEl>
                                          <p:spTgt spid="3707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73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p:spPr>
        <p:txBody>
          <a:bodyPr lIns="90488" tIns="44450" rIns="90488" bIns="44450"/>
          <a:lstStyle/>
          <a:p>
            <a:pPr eaLnBrk="1" hangingPunct="1"/>
            <a:r>
              <a:rPr lang="en-US" smtClean="0"/>
              <a:t>Variable Cost Per Unit</a:t>
            </a:r>
          </a:p>
        </p:txBody>
      </p:sp>
      <p:sp>
        <p:nvSpPr>
          <p:cNvPr id="44035" name="Line 3"/>
          <p:cNvSpPr>
            <a:spLocks noChangeShapeType="1"/>
          </p:cNvSpPr>
          <p:nvPr/>
        </p:nvSpPr>
        <p:spPr bwMode="auto">
          <a:xfrm>
            <a:off x="5803900" y="5867400"/>
            <a:ext cx="2641600" cy="0"/>
          </a:xfrm>
          <a:prstGeom prst="line">
            <a:avLst/>
          </a:prstGeom>
          <a:noFill/>
          <a:ln w="25399">
            <a:solidFill>
              <a:srgbClr val="FFFFFF"/>
            </a:solidFill>
            <a:round/>
            <a:headEnd/>
            <a:tailEnd/>
          </a:ln>
        </p:spPr>
        <p:txBody>
          <a:bodyPr wrap="none" anchor="ctr"/>
          <a:lstStyle/>
          <a:p>
            <a:endParaRPr lang="en-GB"/>
          </a:p>
        </p:txBody>
      </p:sp>
      <p:grpSp>
        <p:nvGrpSpPr>
          <p:cNvPr id="2" name="Group 4"/>
          <p:cNvGrpSpPr>
            <a:grpSpLocks/>
          </p:cNvGrpSpPr>
          <p:nvPr/>
        </p:nvGrpSpPr>
        <p:grpSpPr bwMode="auto">
          <a:xfrm>
            <a:off x="4991100" y="2779713"/>
            <a:ext cx="3454400" cy="3559175"/>
            <a:chOff x="3144" y="1751"/>
            <a:chExt cx="2176" cy="2242"/>
          </a:xfrm>
        </p:grpSpPr>
        <p:sp>
          <p:nvSpPr>
            <p:cNvPr id="44081" name="Rectangle 5"/>
            <p:cNvSpPr>
              <a:spLocks noChangeArrowheads="1"/>
            </p:cNvSpPr>
            <p:nvPr/>
          </p:nvSpPr>
          <p:spPr bwMode="auto">
            <a:xfrm>
              <a:off x="3793" y="3745"/>
              <a:ext cx="1438" cy="248"/>
            </a:xfrm>
            <a:prstGeom prst="rect">
              <a:avLst/>
            </a:prstGeom>
            <a:noFill/>
            <a:ln w="12699">
              <a:noFill/>
              <a:miter lim="800000"/>
              <a:headEnd/>
              <a:tailEnd/>
            </a:ln>
          </p:spPr>
          <p:txBody>
            <a:bodyPr lIns="90488" tIns="44450" rIns="90488" bIns="44450">
              <a:spAutoFit/>
            </a:bodyPr>
            <a:lstStyle/>
            <a:p>
              <a:pPr algn="ctr">
                <a:spcBef>
                  <a:spcPct val="50000"/>
                </a:spcBef>
              </a:pPr>
              <a:r>
                <a:rPr lang="en-US" sz="2000">
                  <a:latin typeface="Verdana" pitchFamily="34" charset="0"/>
                </a:rPr>
                <a:t>Minutes Talked</a:t>
              </a:r>
            </a:p>
          </p:txBody>
        </p:sp>
        <p:sp>
          <p:nvSpPr>
            <p:cNvPr id="44082" name="Line 6"/>
            <p:cNvSpPr>
              <a:spLocks noChangeShapeType="1"/>
            </p:cNvSpPr>
            <p:nvPr/>
          </p:nvSpPr>
          <p:spPr bwMode="auto">
            <a:xfrm>
              <a:off x="3648" y="1928"/>
              <a:ext cx="0" cy="1760"/>
            </a:xfrm>
            <a:prstGeom prst="line">
              <a:avLst/>
            </a:prstGeom>
            <a:noFill/>
            <a:ln w="25399">
              <a:solidFill>
                <a:schemeClr val="tx1"/>
              </a:solidFill>
              <a:round/>
              <a:headEnd/>
              <a:tailEnd/>
            </a:ln>
          </p:spPr>
          <p:txBody>
            <a:bodyPr wrap="none" anchor="ctr"/>
            <a:lstStyle/>
            <a:p>
              <a:endParaRPr lang="en-GB"/>
            </a:p>
          </p:txBody>
        </p:sp>
        <p:sp>
          <p:nvSpPr>
            <p:cNvPr id="44083" name="Line 7"/>
            <p:cNvSpPr>
              <a:spLocks noChangeShapeType="1"/>
            </p:cNvSpPr>
            <p:nvPr/>
          </p:nvSpPr>
          <p:spPr bwMode="auto">
            <a:xfrm>
              <a:off x="3656" y="3696"/>
              <a:ext cx="1664" cy="0"/>
            </a:xfrm>
            <a:prstGeom prst="line">
              <a:avLst/>
            </a:prstGeom>
            <a:noFill/>
            <a:ln w="25399">
              <a:solidFill>
                <a:schemeClr val="tx1"/>
              </a:solidFill>
              <a:round/>
              <a:headEnd/>
              <a:tailEnd/>
            </a:ln>
          </p:spPr>
          <p:txBody>
            <a:bodyPr wrap="none" anchor="ctr"/>
            <a:lstStyle/>
            <a:p>
              <a:endParaRPr lang="en-GB"/>
            </a:p>
          </p:txBody>
        </p:sp>
        <p:sp>
          <p:nvSpPr>
            <p:cNvPr id="44084" name="Rectangle 8"/>
            <p:cNvSpPr>
              <a:spLocks noChangeArrowheads="1"/>
            </p:cNvSpPr>
            <p:nvPr/>
          </p:nvSpPr>
          <p:spPr bwMode="auto">
            <a:xfrm rot="-5400000">
              <a:off x="2333" y="2562"/>
              <a:ext cx="2062" cy="440"/>
            </a:xfrm>
            <a:prstGeom prst="rect">
              <a:avLst/>
            </a:prstGeom>
            <a:noFill/>
            <a:ln w="12699">
              <a:noFill/>
              <a:miter lim="800000"/>
              <a:headEnd/>
              <a:tailEnd/>
            </a:ln>
          </p:spPr>
          <p:txBody>
            <a:bodyPr lIns="90488" tIns="44450" rIns="90488" bIns="44450">
              <a:spAutoFit/>
            </a:bodyPr>
            <a:lstStyle/>
            <a:p>
              <a:pPr algn="ctr">
                <a:spcBef>
                  <a:spcPct val="50000"/>
                </a:spcBef>
              </a:pPr>
              <a:r>
                <a:rPr lang="en-US" sz="2000">
                  <a:latin typeface="Verdana" pitchFamily="34" charset="0"/>
                </a:rPr>
                <a:t>Per Minute</a:t>
              </a:r>
              <a:br>
                <a:rPr lang="en-US" sz="2000">
                  <a:latin typeface="Verdana" pitchFamily="34" charset="0"/>
                </a:rPr>
              </a:br>
              <a:r>
                <a:rPr lang="en-US" sz="2000">
                  <a:latin typeface="Verdana" pitchFamily="34" charset="0"/>
                </a:rPr>
                <a:t>Telephone Charge</a:t>
              </a:r>
            </a:p>
          </p:txBody>
        </p:sp>
      </p:grpSp>
      <p:sp>
        <p:nvSpPr>
          <p:cNvPr id="372745" name="Line 9"/>
          <p:cNvSpPr>
            <a:spLocks noChangeShapeType="1"/>
          </p:cNvSpPr>
          <p:nvPr/>
        </p:nvSpPr>
        <p:spPr bwMode="auto">
          <a:xfrm>
            <a:off x="5803900" y="4343400"/>
            <a:ext cx="2260600" cy="0"/>
          </a:xfrm>
          <a:prstGeom prst="line">
            <a:avLst/>
          </a:prstGeom>
          <a:noFill/>
          <a:ln w="25400">
            <a:solidFill>
              <a:srgbClr val="808080"/>
            </a:solidFill>
            <a:round/>
            <a:headEnd/>
            <a:tailEnd/>
          </a:ln>
        </p:spPr>
        <p:txBody>
          <a:bodyPr wrap="none" anchor="ctr"/>
          <a:lstStyle/>
          <a:p>
            <a:endParaRPr lang="en-GB"/>
          </a:p>
        </p:txBody>
      </p:sp>
      <p:sp>
        <p:nvSpPr>
          <p:cNvPr id="44038" name="Rectangle 10"/>
          <p:cNvSpPr>
            <a:spLocks noGrp="1" noChangeArrowheads="1"/>
          </p:cNvSpPr>
          <p:nvPr>
            <p:ph type="body" idx="1"/>
          </p:nvPr>
        </p:nvSpPr>
        <p:spPr>
          <a:xfrm>
            <a:off x="152400" y="990600"/>
            <a:ext cx="8763000" cy="4724400"/>
          </a:xfrm>
          <a:noFill/>
        </p:spPr>
        <p:txBody>
          <a:bodyPr lIns="90488" tIns="44450" rIns="90488" bIns="44450"/>
          <a:lstStyle/>
          <a:p>
            <a:pPr algn="ctr" eaLnBrk="1" hangingPunct="1">
              <a:buFont typeface="Times" pitchFamily="34" charset="0"/>
              <a:buNone/>
            </a:pPr>
            <a:r>
              <a:rPr lang="en-US" dirty="0" smtClean="0"/>
              <a:t>  </a:t>
            </a:r>
            <a:r>
              <a:rPr lang="en-US" sz="2400" dirty="0" smtClean="0"/>
              <a:t>A variable cost is </a:t>
            </a:r>
            <a:r>
              <a:rPr lang="en-US" sz="2400" dirty="0" smtClean="0">
                <a:solidFill>
                  <a:srgbClr val="FF0000"/>
                </a:solidFill>
                <a:effectLst>
                  <a:outerShdw blurRad="38100" dist="38100" dir="2700000" algn="tl">
                    <a:srgbClr val="000000">
                      <a:alpha val="43137"/>
                    </a:srgbClr>
                  </a:outerShdw>
                </a:effectLst>
              </a:rPr>
              <a:t>constant</a:t>
            </a:r>
            <a:r>
              <a:rPr lang="en-US" sz="2400" dirty="0" smtClean="0"/>
              <a:t> if expressed </a:t>
            </a:r>
            <a:r>
              <a:rPr lang="en-US" sz="2400" dirty="0" smtClean="0">
                <a:solidFill>
                  <a:srgbClr val="FF0000"/>
                </a:solidFill>
                <a:effectLst>
                  <a:outerShdw blurRad="38100" dist="38100" dir="2700000" algn="tl">
                    <a:srgbClr val="000000">
                      <a:alpha val="43137"/>
                    </a:srgbClr>
                  </a:outerShdw>
                </a:effectLst>
              </a:rPr>
              <a:t>on a per unit</a:t>
            </a:r>
            <a:r>
              <a:rPr lang="en-US" sz="2400" dirty="0" smtClean="0"/>
              <a:t> basis. The </a:t>
            </a:r>
            <a:r>
              <a:rPr lang="en-US" sz="2400" dirty="0" smtClean="0">
                <a:solidFill>
                  <a:schemeClr val="accent1"/>
                </a:solidFill>
              </a:rPr>
              <a:t>cost per long distance</a:t>
            </a:r>
            <a:r>
              <a:rPr lang="en-US" sz="2400" dirty="0" smtClean="0"/>
              <a:t> minute talked is constant.  For example, 10 cents per minute.</a:t>
            </a:r>
          </a:p>
        </p:txBody>
      </p:sp>
      <p:grpSp>
        <p:nvGrpSpPr>
          <p:cNvPr id="44039" name="Group 11"/>
          <p:cNvGrpSpPr>
            <a:grpSpLocks/>
          </p:cNvGrpSpPr>
          <p:nvPr/>
        </p:nvGrpSpPr>
        <p:grpSpPr bwMode="auto">
          <a:xfrm>
            <a:off x="1304925" y="3379788"/>
            <a:ext cx="1928813" cy="2222500"/>
            <a:chOff x="822" y="2129"/>
            <a:chExt cx="1215" cy="1400"/>
          </a:xfrm>
        </p:grpSpPr>
        <p:grpSp>
          <p:nvGrpSpPr>
            <p:cNvPr id="44040" name="Group 12"/>
            <p:cNvGrpSpPr>
              <a:grpSpLocks/>
            </p:cNvGrpSpPr>
            <p:nvPr/>
          </p:nvGrpSpPr>
          <p:grpSpPr bwMode="auto">
            <a:xfrm>
              <a:off x="822" y="2747"/>
              <a:ext cx="1080" cy="782"/>
              <a:chOff x="822" y="2747"/>
              <a:chExt cx="1080" cy="782"/>
            </a:xfrm>
          </p:grpSpPr>
          <p:sp>
            <p:nvSpPr>
              <p:cNvPr id="44075" name="Freeform 13"/>
              <p:cNvSpPr>
                <a:spLocks/>
              </p:cNvSpPr>
              <p:nvPr/>
            </p:nvSpPr>
            <p:spPr bwMode="auto">
              <a:xfrm>
                <a:off x="822" y="2756"/>
                <a:ext cx="1080" cy="773"/>
              </a:xfrm>
              <a:custGeom>
                <a:avLst/>
                <a:gdLst>
                  <a:gd name="T0" fmla="*/ 12 w 2160"/>
                  <a:gd name="T1" fmla="*/ 49 h 1545"/>
                  <a:gd name="T2" fmla="*/ 7 w 2160"/>
                  <a:gd name="T3" fmla="*/ 42 h 1545"/>
                  <a:gd name="T4" fmla="*/ 2 w 2160"/>
                  <a:gd name="T5" fmla="*/ 37 h 1545"/>
                  <a:gd name="T6" fmla="*/ 1 w 2160"/>
                  <a:gd name="T7" fmla="*/ 33 h 1545"/>
                  <a:gd name="T8" fmla="*/ 0 w 2160"/>
                  <a:gd name="T9" fmla="*/ 31 h 1545"/>
                  <a:gd name="T10" fmla="*/ 1 w 2160"/>
                  <a:gd name="T11" fmla="*/ 28 h 1545"/>
                  <a:gd name="T12" fmla="*/ 4 w 2160"/>
                  <a:gd name="T13" fmla="*/ 22 h 1545"/>
                  <a:gd name="T14" fmla="*/ 7 w 2160"/>
                  <a:gd name="T15" fmla="*/ 18 h 1545"/>
                  <a:gd name="T16" fmla="*/ 9 w 2160"/>
                  <a:gd name="T17" fmla="*/ 14 h 1545"/>
                  <a:gd name="T18" fmla="*/ 10 w 2160"/>
                  <a:gd name="T19" fmla="*/ 11 h 1545"/>
                  <a:gd name="T20" fmla="*/ 11 w 2160"/>
                  <a:gd name="T21" fmla="*/ 9 h 1545"/>
                  <a:gd name="T22" fmla="*/ 11 w 2160"/>
                  <a:gd name="T23" fmla="*/ 6 h 1545"/>
                  <a:gd name="T24" fmla="*/ 12 w 2160"/>
                  <a:gd name="T25" fmla="*/ 4 h 1545"/>
                  <a:gd name="T26" fmla="*/ 13 w 2160"/>
                  <a:gd name="T27" fmla="*/ 2 h 1545"/>
                  <a:gd name="T28" fmla="*/ 15 w 2160"/>
                  <a:gd name="T29" fmla="*/ 2 h 1545"/>
                  <a:gd name="T30" fmla="*/ 18 w 2160"/>
                  <a:gd name="T31" fmla="*/ 2 h 1545"/>
                  <a:gd name="T32" fmla="*/ 19 w 2160"/>
                  <a:gd name="T33" fmla="*/ 2 h 1545"/>
                  <a:gd name="T34" fmla="*/ 21 w 2160"/>
                  <a:gd name="T35" fmla="*/ 2 h 1545"/>
                  <a:gd name="T36" fmla="*/ 23 w 2160"/>
                  <a:gd name="T37" fmla="*/ 0 h 1545"/>
                  <a:gd name="T38" fmla="*/ 28 w 2160"/>
                  <a:gd name="T39" fmla="*/ 3 h 1545"/>
                  <a:gd name="T40" fmla="*/ 33 w 2160"/>
                  <a:gd name="T41" fmla="*/ 3 h 1545"/>
                  <a:gd name="T42" fmla="*/ 39 w 2160"/>
                  <a:gd name="T43" fmla="*/ 6 h 1545"/>
                  <a:gd name="T44" fmla="*/ 48 w 2160"/>
                  <a:gd name="T45" fmla="*/ 7 h 1545"/>
                  <a:gd name="T46" fmla="*/ 53 w 2160"/>
                  <a:gd name="T47" fmla="*/ 5 h 1545"/>
                  <a:gd name="T48" fmla="*/ 56 w 2160"/>
                  <a:gd name="T49" fmla="*/ 5 h 1545"/>
                  <a:gd name="T50" fmla="*/ 58 w 2160"/>
                  <a:gd name="T51" fmla="*/ 5 h 1545"/>
                  <a:gd name="T52" fmla="*/ 60 w 2160"/>
                  <a:gd name="T53" fmla="*/ 6 h 1545"/>
                  <a:gd name="T54" fmla="*/ 61 w 2160"/>
                  <a:gd name="T55" fmla="*/ 6 h 1545"/>
                  <a:gd name="T56" fmla="*/ 62 w 2160"/>
                  <a:gd name="T57" fmla="*/ 7 h 1545"/>
                  <a:gd name="T58" fmla="*/ 62 w 2160"/>
                  <a:gd name="T59" fmla="*/ 9 h 1545"/>
                  <a:gd name="T60" fmla="*/ 62 w 2160"/>
                  <a:gd name="T61" fmla="*/ 11 h 1545"/>
                  <a:gd name="T62" fmla="*/ 62 w 2160"/>
                  <a:gd name="T63" fmla="*/ 13 h 1545"/>
                  <a:gd name="T64" fmla="*/ 61 w 2160"/>
                  <a:gd name="T65" fmla="*/ 15 h 1545"/>
                  <a:gd name="T66" fmla="*/ 61 w 2160"/>
                  <a:gd name="T67" fmla="*/ 18 h 1545"/>
                  <a:gd name="T68" fmla="*/ 61 w 2160"/>
                  <a:gd name="T69" fmla="*/ 20 h 1545"/>
                  <a:gd name="T70" fmla="*/ 62 w 2160"/>
                  <a:gd name="T71" fmla="*/ 22 h 1545"/>
                  <a:gd name="T72" fmla="*/ 63 w 2160"/>
                  <a:gd name="T73" fmla="*/ 25 h 1545"/>
                  <a:gd name="T74" fmla="*/ 66 w 2160"/>
                  <a:gd name="T75" fmla="*/ 30 h 1545"/>
                  <a:gd name="T76" fmla="*/ 68 w 2160"/>
                  <a:gd name="T77" fmla="*/ 36 h 1545"/>
                  <a:gd name="T78" fmla="*/ 67 w 2160"/>
                  <a:gd name="T79" fmla="*/ 43 h 1545"/>
                  <a:gd name="T80" fmla="*/ 65 w 2160"/>
                  <a:gd name="T81" fmla="*/ 49 h 1545"/>
                  <a:gd name="T82" fmla="*/ 12 w 2160"/>
                  <a:gd name="T83" fmla="*/ 49 h 154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160"/>
                  <a:gd name="T127" fmla="*/ 0 h 1545"/>
                  <a:gd name="T128" fmla="*/ 2160 w 2160"/>
                  <a:gd name="T129" fmla="*/ 1545 h 154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160" h="1545">
                    <a:moveTo>
                      <a:pt x="385" y="1545"/>
                    </a:moveTo>
                    <a:lnTo>
                      <a:pt x="230" y="1341"/>
                    </a:lnTo>
                    <a:lnTo>
                      <a:pt x="85" y="1154"/>
                    </a:lnTo>
                    <a:lnTo>
                      <a:pt x="13" y="1044"/>
                    </a:lnTo>
                    <a:lnTo>
                      <a:pt x="0" y="973"/>
                    </a:lnTo>
                    <a:lnTo>
                      <a:pt x="36" y="878"/>
                    </a:lnTo>
                    <a:lnTo>
                      <a:pt x="144" y="699"/>
                    </a:lnTo>
                    <a:lnTo>
                      <a:pt x="235" y="567"/>
                    </a:lnTo>
                    <a:lnTo>
                      <a:pt x="306" y="440"/>
                    </a:lnTo>
                    <a:lnTo>
                      <a:pt x="343" y="352"/>
                    </a:lnTo>
                    <a:lnTo>
                      <a:pt x="359" y="274"/>
                    </a:lnTo>
                    <a:lnTo>
                      <a:pt x="366" y="173"/>
                    </a:lnTo>
                    <a:lnTo>
                      <a:pt x="384" y="106"/>
                    </a:lnTo>
                    <a:lnTo>
                      <a:pt x="423" y="54"/>
                    </a:lnTo>
                    <a:lnTo>
                      <a:pt x="485" y="41"/>
                    </a:lnTo>
                    <a:lnTo>
                      <a:pt x="578" y="49"/>
                    </a:lnTo>
                    <a:lnTo>
                      <a:pt x="624" y="56"/>
                    </a:lnTo>
                    <a:lnTo>
                      <a:pt x="686" y="44"/>
                    </a:lnTo>
                    <a:lnTo>
                      <a:pt x="754" y="0"/>
                    </a:lnTo>
                    <a:lnTo>
                      <a:pt x="920" y="71"/>
                    </a:lnTo>
                    <a:lnTo>
                      <a:pt x="1047" y="75"/>
                    </a:lnTo>
                    <a:lnTo>
                      <a:pt x="1279" y="161"/>
                    </a:lnTo>
                    <a:lnTo>
                      <a:pt x="1536" y="220"/>
                    </a:lnTo>
                    <a:lnTo>
                      <a:pt x="1703" y="157"/>
                    </a:lnTo>
                    <a:lnTo>
                      <a:pt x="1819" y="142"/>
                    </a:lnTo>
                    <a:lnTo>
                      <a:pt x="1884" y="147"/>
                    </a:lnTo>
                    <a:lnTo>
                      <a:pt x="1929" y="161"/>
                    </a:lnTo>
                    <a:lnTo>
                      <a:pt x="1962" y="183"/>
                    </a:lnTo>
                    <a:lnTo>
                      <a:pt x="1988" y="220"/>
                    </a:lnTo>
                    <a:lnTo>
                      <a:pt x="1997" y="261"/>
                    </a:lnTo>
                    <a:lnTo>
                      <a:pt x="1993" y="329"/>
                    </a:lnTo>
                    <a:lnTo>
                      <a:pt x="1984" y="391"/>
                    </a:lnTo>
                    <a:lnTo>
                      <a:pt x="1978" y="460"/>
                    </a:lnTo>
                    <a:lnTo>
                      <a:pt x="1974" y="545"/>
                    </a:lnTo>
                    <a:lnTo>
                      <a:pt x="1982" y="613"/>
                    </a:lnTo>
                    <a:lnTo>
                      <a:pt x="2000" y="690"/>
                    </a:lnTo>
                    <a:lnTo>
                      <a:pt x="2027" y="780"/>
                    </a:lnTo>
                    <a:lnTo>
                      <a:pt x="2093" y="955"/>
                    </a:lnTo>
                    <a:lnTo>
                      <a:pt x="2160" y="1143"/>
                    </a:lnTo>
                    <a:lnTo>
                      <a:pt x="2138" y="1369"/>
                    </a:lnTo>
                    <a:lnTo>
                      <a:pt x="2055" y="1541"/>
                    </a:lnTo>
                    <a:lnTo>
                      <a:pt x="385" y="1545"/>
                    </a:lnTo>
                    <a:close/>
                  </a:path>
                </a:pathLst>
              </a:custGeom>
              <a:solidFill>
                <a:srgbClr val="0000FF"/>
              </a:solidFill>
              <a:ln w="7938">
                <a:solidFill>
                  <a:srgbClr val="0000FF"/>
                </a:solidFill>
                <a:round/>
                <a:headEnd/>
                <a:tailEnd/>
              </a:ln>
            </p:spPr>
            <p:txBody>
              <a:bodyPr/>
              <a:lstStyle/>
              <a:p>
                <a:endParaRPr lang="en-GB"/>
              </a:p>
            </p:txBody>
          </p:sp>
          <p:sp>
            <p:nvSpPr>
              <p:cNvPr id="44076" name="Freeform 14"/>
              <p:cNvSpPr>
                <a:spLocks/>
              </p:cNvSpPr>
              <p:nvPr/>
            </p:nvSpPr>
            <p:spPr bwMode="auto">
              <a:xfrm>
                <a:off x="1169" y="2747"/>
                <a:ext cx="222" cy="284"/>
              </a:xfrm>
              <a:custGeom>
                <a:avLst/>
                <a:gdLst>
                  <a:gd name="T0" fmla="*/ 2 w 443"/>
                  <a:gd name="T1" fmla="*/ 0 h 568"/>
                  <a:gd name="T2" fmla="*/ 1 w 443"/>
                  <a:gd name="T3" fmla="*/ 4 h 568"/>
                  <a:gd name="T4" fmla="*/ 0 w 443"/>
                  <a:gd name="T5" fmla="*/ 10 h 568"/>
                  <a:gd name="T6" fmla="*/ 1 w 443"/>
                  <a:gd name="T7" fmla="*/ 18 h 568"/>
                  <a:gd name="T8" fmla="*/ 3 w 443"/>
                  <a:gd name="T9" fmla="*/ 15 h 568"/>
                  <a:gd name="T10" fmla="*/ 5 w 443"/>
                  <a:gd name="T11" fmla="*/ 12 h 568"/>
                  <a:gd name="T12" fmla="*/ 8 w 443"/>
                  <a:gd name="T13" fmla="*/ 9 h 568"/>
                  <a:gd name="T14" fmla="*/ 11 w 443"/>
                  <a:gd name="T15" fmla="*/ 13 h 568"/>
                  <a:gd name="T16" fmla="*/ 14 w 443"/>
                  <a:gd name="T17" fmla="*/ 17 h 568"/>
                  <a:gd name="T18" fmla="*/ 13 w 443"/>
                  <a:gd name="T19" fmla="*/ 12 h 568"/>
                  <a:gd name="T20" fmla="*/ 13 w 443"/>
                  <a:gd name="T21" fmla="*/ 7 h 568"/>
                  <a:gd name="T22" fmla="*/ 11 w 443"/>
                  <a:gd name="T23" fmla="*/ 2 h 568"/>
                  <a:gd name="T24" fmla="*/ 11 w 443"/>
                  <a:gd name="T25" fmla="*/ 4 h 568"/>
                  <a:gd name="T26" fmla="*/ 8 w 443"/>
                  <a:gd name="T27" fmla="*/ 5 h 568"/>
                  <a:gd name="T28" fmla="*/ 4 w 443"/>
                  <a:gd name="T29" fmla="*/ 3 h 568"/>
                  <a:gd name="T30" fmla="*/ 2 w 443"/>
                  <a:gd name="T31" fmla="*/ 0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43"/>
                  <a:gd name="T49" fmla="*/ 0 h 568"/>
                  <a:gd name="T50" fmla="*/ 443 w 443"/>
                  <a:gd name="T51" fmla="*/ 568 h 56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43" h="568">
                    <a:moveTo>
                      <a:pt x="63" y="0"/>
                    </a:moveTo>
                    <a:lnTo>
                      <a:pt x="31" y="135"/>
                    </a:lnTo>
                    <a:lnTo>
                      <a:pt x="0" y="329"/>
                    </a:lnTo>
                    <a:lnTo>
                      <a:pt x="11" y="568"/>
                    </a:lnTo>
                    <a:lnTo>
                      <a:pt x="71" y="485"/>
                    </a:lnTo>
                    <a:lnTo>
                      <a:pt x="135" y="407"/>
                    </a:lnTo>
                    <a:lnTo>
                      <a:pt x="237" y="291"/>
                    </a:lnTo>
                    <a:lnTo>
                      <a:pt x="344" y="417"/>
                    </a:lnTo>
                    <a:lnTo>
                      <a:pt x="443" y="538"/>
                    </a:lnTo>
                    <a:lnTo>
                      <a:pt x="408" y="398"/>
                    </a:lnTo>
                    <a:lnTo>
                      <a:pt x="401" y="230"/>
                    </a:lnTo>
                    <a:lnTo>
                      <a:pt x="340" y="74"/>
                    </a:lnTo>
                    <a:lnTo>
                      <a:pt x="330" y="138"/>
                    </a:lnTo>
                    <a:lnTo>
                      <a:pt x="251" y="187"/>
                    </a:lnTo>
                    <a:lnTo>
                      <a:pt x="128" y="111"/>
                    </a:lnTo>
                    <a:lnTo>
                      <a:pt x="63" y="0"/>
                    </a:lnTo>
                    <a:close/>
                  </a:path>
                </a:pathLst>
              </a:custGeom>
              <a:solidFill>
                <a:srgbClr val="A0C0FF"/>
              </a:solidFill>
              <a:ln w="7938">
                <a:solidFill>
                  <a:srgbClr val="000000"/>
                </a:solidFill>
                <a:round/>
                <a:headEnd/>
                <a:tailEnd/>
              </a:ln>
            </p:spPr>
            <p:txBody>
              <a:bodyPr/>
              <a:lstStyle/>
              <a:p>
                <a:endParaRPr lang="en-GB"/>
              </a:p>
            </p:txBody>
          </p:sp>
          <p:sp>
            <p:nvSpPr>
              <p:cNvPr id="44077" name="Freeform 15"/>
              <p:cNvSpPr>
                <a:spLocks/>
              </p:cNvSpPr>
              <p:nvPr/>
            </p:nvSpPr>
            <p:spPr bwMode="auto">
              <a:xfrm>
                <a:off x="1204" y="2843"/>
                <a:ext cx="155" cy="680"/>
              </a:xfrm>
              <a:custGeom>
                <a:avLst/>
                <a:gdLst>
                  <a:gd name="T0" fmla="*/ 2 w 310"/>
                  <a:gd name="T1" fmla="*/ 3 h 1359"/>
                  <a:gd name="T2" fmla="*/ 5 w 310"/>
                  <a:gd name="T3" fmla="*/ 0 h 1359"/>
                  <a:gd name="T4" fmla="*/ 7 w 310"/>
                  <a:gd name="T5" fmla="*/ 4 h 1359"/>
                  <a:gd name="T6" fmla="*/ 6 w 310"/>
                  <a:gd name="T7" fmla="*/ 9 h 1359"/>
                  <a:gd name="T8" fmla="*/ 8 w 310"/>
                  <a:gd name="T9" fmla="*/ 14 h 1359"/>
                  <a:gd name="T10" fmla="*/ 10 w 310"/>
                  <a:gd name="T11" fmla="*/ 18 h 1359"/>
                  <a:gd name="T12" fmla="*/ 8 w 310"/>
                  <a:gd name="T13" fmla="*/ 28 h 1359"/>
                  <a:gd name="T14" fmla="*/ 6 w 310"/>
                  <a:gd name="T15" fmla="*/ 43 h 1359"/>
                  <a:gd name="T16" fmla="*/ 3 w 310"/>
                  <a:gd name="T17" fmla="*/ 43 h 1359"/>
                  <a:gd name="T18" fmla="*/ 1 w 310"/>
                  <a:gd name="T19" fmla="*/ 28 h 1359"/>
                  <a:gd name="T20" fmla="*/ 0 w 310"/>
                  <a:gd name="T21" fmla="*/ 18 h 1359"/>
                  <a:gd name="T22" fmla="*/ 1 w 310"/>
                  <a:gd name="T23" fmla="*/ 14 h 1359"/>
                  <a:gd name="T24" fmla="*/ 3 w 310"/>
                  <a:gd name="T25" fmla="*/ 8 h 1359"/>
                  <a:gd name="T26" fmla="*/ 2 w 310"/>
                  <a:gd name="T27" fmla="*/ 3 h 135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10"/>
                  <a:gd name="T43" fmla="*/ 0 h 1359"/>
                  <a:gd name="T44" fmla="*/ 310 w 310"/>
                  <a:gd name="T45" fmla="*/ 1359 h 135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10" h="1359">
                    <a:moveTo>
                      <a:pt x="83" y="94"/>
                    </a:moveTo>
                    <a:lnTo>
                      <a:pt x="180" y="0"/>
                    </a:lnTo>
                    <a:lnTo>
                      <a:pt x="243" y="102"/>
                    </a:lnTo>
                    <a:lnTo>
                      <a:pt x="194" y="259"/>
                    </a:lnTo>
                    <a:lnTo>
                      <a:pt x="256" y="442"/>
                    </a:lnTo>
                    <a:lnTo>
                      <a:pt x="310" y="565"/>
                    </a:lnTo>
                    <a:lnTo>
                      <a:pt x="256" y="880"/>
                    </a:lnTo>
                    <a:lnTo>
                      <a:pt x="194" y="1359"/>
                    </a:lnTo>
                    <a:lnTo>
                      <a:pt x="114" y="1359"/>
                    </a:lnTo>
                    <a:lnTo>
                      <a:pt x="37" y="880"/>
                    </a:lnTo>
                    <a:lnTo>
                      <a:pt x="0" y="561"/>
                    </a:lnTo>
                    <a:lnTo>
                      <a:pt x="48" y="437"/>
                    </a:lnTo>
                    <a:lnTo>
                      <a:pt x="120" y="254"/>
                    </a:lnTo>
                    <a:lnTo>
                      <a:pt x="83" y="94"/>
                    </a:lnTo>
                    <a:close/>
                  </a:path>
                </a:pathLst>
              </a:custGeom>
              <a:solidFill>
                <a:srgbClr val="FF0000"/>
              </a:solidFill>
              <a:ln w="7938">
                <a:solidFill>
                  <a:srgbClr val="FF0000"/>
                </a:solidFill>
                <a:round/>
                <a:headEnd/>
                <a:tailEnd/>
              </a:ln>
            </p:spPr>
            <p:txBody>
              <a:bodyPr/>
              <a:lstStyle/>
              <a:p>
                <a:endParaRPr lang="en-GB"/>
              </a:p>
            </p:txBody>
          </p:sp>
          <p:sp>
            <p:nvSpPr>
              <p:cNvPr id="44078" name="Freeform 16"/>
              <p:cNvSpPr>
                <a:spLocks/>
              </p:cNvSpPr>
              <p:nvPr/>
            </p:nvSpPr>
            <p:spPr bwMode="auto">
              <a:xfrm>
                <a:off x="1729" y="2932"/>
                <a:ext cx="19" cy="66"/>
              </a:xfrm>
              <a:custGeom>
                <a:avLst/>
                <a:gdLst>
                  <a:gd name="T0" fmla="*/ 0 w 40"/>
                  <a:gd name="T1" fmla="*/ 0 h 131"/>
                  <a:gd name="T2" fmla="*/ 1 w 40"/>
                  <a:gd name="T3" fmla="*/ 1 h 131"/>
                  <a:gd name="T4" fmla="*/ 1 w 40"/>
                  <a:gd name="T5" fmla="*/ 2 h 131"/>
                  <a:gd name="T6" fmla="*/ 0 w 40"/>
                  <a:gd name="T7" fmla="*/ 4 h 131"/>
                  <a:gd name="T8" fmla="*/ 0 w 40"/>
                  <a:gd name="T9" fmla="*/ 5 h 131"/>
                  <a:gd name="T10" fmla="*/ 0 60000 65536"/>
                  <a:gd name="T11" fmla="*/ 0 60000 65536"/>
                  <a:gd name="T12" fmla="*/ 0 60000 65536"/>
                  <a:gd name="T13" fmla="*/ 0 60000 65536"/>
                  <a:gd name="T14" fmla="*/ 0 60000 65536"/>
                  <a:gd name="T15" fmla="*/ 0 w 40"/>
                  <a:gd name="T16" fmla="*/ 0 h 131"/>
                  <a:gd name="T17" fmla="*/ 40 w 40"/>
                  <a:gd name="T18" fmla="*/ 131 h 131"/>
                </a:gdLst>
                <a:ahLst/>
                <a:cxnLst>
                  <a:cxn ang="T10">
                    <a:pos x="T0" y="T1"/>
                  </a:cxn>
                  <a:cxn ang="T11">
                    <a:pos x="T2" y="T3"/>
                  </a:cxn>
                  <a:cxn ang="T12">
                    <a:pos x="T4" y="T5"/>
                  </a:cxn>
                  <a:cxn ang="T13">
                    <a:pos x="T6" y="T7"/>
                  </a:cxn>
                  <a:cxn ang="T14">
                    <a:pos x="T8" y="T9"/>
                  </a:cxn>
                </a:cxnLst>
                <a:rect l="T15" t="T16" r="T17" b="T18"/>
                <a:pathLst>
                  <a:path w="40" h="131">
                    <a:moveTo>
                      <a:pt x="29" y="0"/>
                    </a:moveTo>
                    <a:lnTo>
                      <a:pt x="40" y="25"/>
                    </a:lnTo>
                    <a:lnTo>
                      <a:pt x="33" y="60"/>
                    </a:lnTo>
                    <a:lnTo>
                      <a:pt x="19" y="100"/>
                    </a:lnTo>
                    <a:lnTo>
                      <a:pt x="0" y="131"/>
                    </a:lnTo>
                  </a:path>
                </a:pathLst>
              </a:custGeom>
              <a:noFill/>
              <a:ln w="7938">
                <a:solidFill>
                  <a:srgbClr val="000000"/>
                </a:solidFill>
                <a:round/>
                <a:headEnd/>
                <a:tailEnd/>
              </a:ln>
            </p:spPr>
            <p:txBody>
              <a:bodyPr/>
              <a:lstStyle/>
              <a:p>
                <a:endParaRPr lang="en-GB"/>
              </a:p>
            </p:txBody>
          </p:sp>
          <p:sp>
            <p:nvSpPr>
              <p:cNvPr id="44079" name="Freeform 17"/>
              <p:cNvSpPr>
                <a:spLocks/>
              </p:cNvSpPr>
              <p:nvPr/>
            </p:nvSpPr>
            <p:spPr bwMode="auto">
              <a:xfrm>
                <a:off x="1543" y="2991"/>
                <a:ext cx="301" cy="214"/>
              </a:xfrm>
              <a:custGeom>
                <a:avLst/>
                <a:gdLst>
                  <a:gd name="T0" fmla="*/ 2 w 602"/>
                  <a:gd name="T1" fmla="*/ 11 h 427"/>
                  <a:gd name="T2" fmla="*/ 0 w 602"/>
                  <a:gd name="T3" fmla="*/ 9 h 427"/>
                  <a:gd name="T4" fmla="*/ 10 w 602"/>
                  <a:gd name="T5" fmla="*/ 0 h 427"/>
                  <a:gd name="T6" fmla="*/ 19 w 602"/>
                  <a:gd name="T7" fmla="*/ 14 h 427"/>
                  <a:gd name="T8" fmla="*/ 0 60000 65536"/>
                  <a:gd name="T9" fmla="*/ 0 60000 65536"/>
                  <a:gd name="T10" fmla="*/ 0 60000 65536"/>
                  <a:gd name="T11" fmla="*/ 0 60000 65536"/>
                  <a:gd name="T12" fmla="*/ 0 w 602"/>
                  <a:gd name="T13" fmla="*/ 0 h 427"/>
                  <a:gd name="T14" fmla="*/ 602 w 602"/>
                  <a:gd name="T15" fmla="*/ 427 h 427"/>
                </a:gdLst>
                <a:ahLst/>
                <a:cxnLst>
                  <a:cxn ang="T8">
                    <a:pos x="T0" y="T1"/>
                  </a:cxn>
                  <a:cxn ang="T9">
                    <a:pos x="T2" y="T3"/>
                  </a:cxn>
                  <a:cxn ang="T10">
                    <a:pos x="T4" y="T5"/>
                  </a:cxn>
                  <a:cxn ang="T11">
                    <a:pos x="T6" y="T7"/>
                  </a:cxn>
                </a:cxnLst>
                <a:rect l="T12" t="T13" r="T14" b="T15"/>
                <a:pathLst>
                  <a:path w="602" h="427">
                    <a:moveTo>
                      <a:pt x="67" y="341"/>
                    </a:moveTo>
                    <a:lnTo>
                      <a:pt x="0" y="264"/>
                    </a:lnTo>
                    <a:lnTo>
                      <a:pt x="345" y="0"/>
                    </a:lnTo>
                    <a:lnTo>
                      <a:pt x="602" y="427"/>
                    </a:lnTo>
                  </a:path>
                </a:pathLst>
              </a:custGeom>
              <a:noFill/>
              <a:ln w="7938">
                <a:solidFill>
                  <a:srgbClr val="000000"/>
                </a:solidFill>
                <a:round/>
                <a:headEnd/>
                <a:tailEnd/>
              </a:ln>
            </p:spPr>
            <p:txBody>
              <a:bodyPr/>
              <a:lstStyle/>
              <a:p>
                <a:endParaRPr lang="en-GB"/>
              </a:p>
            </p:txBody>
          </p:sp>
          <p:sp>
            <p:nvSpPr>
              <p:cNvPr id="44080" name="Freeform 18"/>
              <p:cNvSpPr>
                <a:spLocks/>
              </p:cNvSpPr>
              <p:nvPr/>
            </p:nvSpPr>
            <p:spPr bwMode="auto">
              <a:xfrm>
                <a:off x="1029" y="3081"/>
                <a:ext cx="134" cy="279"/>
              </a:xfrm>
              <a:custGeom>
                <a:avLst/>
                <a:gdLst>
                  <a:gd name="T0" fmla="*/ 9 w 267"/>
                  <a:gd name="T1" fmla="*/ 0 h 558"/>
                  <a:gd name="T2" fmla="*/ 7 w 267"/>
                  <a:gd name="T3" fmla="*/ 3 h 558"/>
                  <a:gd name="T4" fmla="*/ 5 w 267"/>
                  <a:gd name="T5" fmla="*/ 6 h 558"/>
                  <a:gd name="T6" fmla="*/ 3 w 267"/>
                  <a:gd name="T7" fmla="*/ 9 h 558"/>
                  <a:gd name="T8" fmla="*/ 0 w 267"/>
                  <a:gd name="T9" fmla="*/ 10 h 558"/>
                  <a:gd name="T10" fmla="*/ 2 w 267"/>
                  <a:gd name="T11" fmla="*/ 12 h 558"/>
                  <a:gd name="T12" fmla="*/ 4 w 267"/>
                  <a:gd name="T13" fmla="*/ 13 h 558"/>
                  <a:gd name="T14" fmla="*/ 5 w 267"/>
                  <a:gd name="T15" fmla="*/ 15 h 558"/>
                  <a:gd name="T16" fmla="*/ 6 w 267"/>
                  <a:gd name="T17" fmla="*/ 17 h 55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7"/>
                  <a:gd name="T28" fmla="*/ 0 h 558"/>
                  <a:gd name="T29" fmla="*/ 267 w 267"/>
                  <a:gd name="T30" fmla="*/ 558 h 55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7" h="558">
                    <a:moveTo>
                      <a:pt x="267" y="0"/>
                    </a:moveTo>
                    <a:lnTo>
                      <a:pt x="224" y="116"/>
                    </a:lnTo>
                    <a:lnTo>
                      <a:pt x="160" y="220"/>
                    </a:lnTo>
                    <a:lnTo>
                      <a:pt x="67" y="301"/>
                    </a:lnTo>
                    <a:lnTo>
                      <a:pt x="0" y="350"/>
                    </a:lnTo>
                    <a:lnTo>
                      <a:pt x="59" y="385"/>
                    </a:lnTo>
                    <a:lnTo>
                      <a:pt x="108" y="429"/>
                    </a:lnTo>
                    <a:lnTo>
                      <a:pt x="146" y="491"/>
                    </a:lnTo>
                    <a:lnTo>
                      <a:pt x="187" y="558"/>
                    </a:lnTo>
                  </a:path>
                </a:pathLst>
              </a:custGeom>
              <a:noFill/>
              <a:ln w="7938">
                <a:solidFill>
                  <a:srgbClr val="000000"/>
                </a:solidFill>
                <a:round/>
                <a:headEnd/>
                <a:tailEnd/>
              </a:ln>
            </p:spPr>
            <p:txBody>
              <a:bodyPr/>
              <a:lstStyle/>
              <a:p>
                <a:endParaRPr lang="en-GB"/>
              </a:p>
            </p:txBody>
          </p:sp>
        </p:grpSp>
        <p:grpSp>
          <p:nvGrpSpPr>
            <p:cNvPr id="44041" name="Group 19"/>
            <p:cNvGrpSpPr>
              <a:grpSpLocks/>
            </p:cNvGrpSpPr>
            <p:nvPr/>
          </p:nvGrpSpPr>
          <p:grpSpPr bwMode="auto">
            <a:xfrm>
              <a:off x="987" y="2129"/>
              <a:ext cx="631" cy="700"/>
              <a:chOff x="987" y="2129"/>
              <a:chExt cx="631" cy="700"/>
            </a:xfrm>
          </p:grpSpPr>
          <p:sp>
            <p:nvSpPr>
              <p:cNvPr id="44061" name="Freeform 20"/>
              <p:cNvSpPr>
                <a:spLocks/>
              </p:cNvSpPr>
              <p:nvPr/>
            </p:nvSpPr>
            <p:spPr bwMode="auto">
              <a:xfrm>
                <a:off x="987" y="2182"/>
                <a:ext cx="581" cy="647"/>
              </a:xfrm>
              <a:custGeom>
                <a:avLst/>
                <a:gdLst>
                  <a:gd name="T0" fmla="*/ 29 w 1161"/>
                  <a:gd name="T1" fmla="*/ 1 h 1294"/>
                  <a:gd name="T2" fmla="*/ 22 w 1161"/>
                  <a:gd name="T3" fmla="*/ 0 h 1294"/>
                  <a:gd name="T4" fmla="*/ 15 w 1161"/>
                  <a:gd name="T5" fmla="*/ 1 h 1294"/>
                  <a:gd name="T6" fmla="*/ 11 w 1161"/>
                  <a:gd name="T7" fmla="*/ 7 h 1294"/>
                  <a:gd name="T8" fmla="*/ 8 w 1161"/>
                  <a:gd name="T9" fmla="*/ 11 h 1294"/>
                  <a:gd name="T10" fmla="*/ 7 w 1161"/>
                  <a:gd name="T11" fmla="*/ 17 h 1294"/>
                  <a:gd name="T12" fmla="*/ 6 w 1161"/>
                  <a:gd name="T13" fmla="*/ 18 h 1294"/>
                  <a:gd name="T14" fmla="*/ 4 w 1161"/>
                  <a:gd name="T15" fmla="*/ 15 h 1294"/>
                  <a:gd name="T16" fmla="*/ 1 w 1161"/>
                  <a:gd name="T17" fmla="*/ 17 h 1294"/>
                  <a:gd name="T18" fmla="*/ 0 w 1161"/>
                  <a:gd name="T19" fmla="*/ 19 h 1294"/>
                  <a:gd name="T20" fmla="*/ 1 w 1161"/>
                  <a:gd name="T21" fmla="*/ 21 h 1294"/>
                  <a:gd name="T22" fmla="*/ 3 w 1161"/>
                  <a:gd name="T23" fmla="*/ 23 h 1294"/>
                  <a:gd name="T24" fmla="*/ 5 w 1161"/>
                  <a:gd name="T25" fmla="*/ 23 h 1294"/>
                  <a:gd name="T26" fmla="*/ 6 w 1161"/>
                  <a:gd name="T27" fmla="*/ 23 h 1294"/>
                  <a:gd name="T28" fmla="*/ 6 w 1161"/>
                  <a:gd name="T29" fmla="*/ 23 h 1294"/>
                  <a:gd name="T30" fmla="*/ 6 w 1161"/>
                  <a:gd name="T31" fmla="*/ 27 h 1294"/>
                  <a:gd name="T32" fmla="*/ 8 w 1161"/>
                  <a:gd name="T33" fmla="*/ 30 h 1294"/>
                  <a:gd name="T34" fmla="*/ 10 w 1161"/>
                  <a:gd name="T35" fmla="*/ 34 h 1294"/>
                  <a:gd name="T36" fmla="*/ 13 w 1161"/>
                  <a:gd name="T37" fmla="*/ 36 h 1294"/>
                  <a:gd name="T38" fmla="*/ 14 w 1161"/>
                  <a:gd name="T39" fmla="*/ 37 h 1294"/>
                  <a:gd name="T40" fmla="*/ 16 w 1161"/>
                  <a:gd name="T41" fmla="*/ 39 h 1294"/>
                  <a:gd name="T42" fmla="*/ 18 w 1161"/>
                  <a:gd name="T43" fmla="*/ 40 h 1294"/>
                  <a:gd name="T44" fmla="*/ 20 w 1161"/>
                  <a:gd name="T45" fmla="*/ 40 h 1294"/>
                  <a:gd name="T46" fmla="*/ 21 w 1161"/>
                  <a:gd name="T47" fmla="*/ 40 h 1294"/>
                  <a:gd name="T48" fmla="*/ 24 w 1161"/>
                  <a:gd name="T49" fmla="*/ 40 h 1294"/>
                  <a:gd name="T50" fmla="*/ 26 w 1161"/>
                  <a:gd name="T51" fmla="*/ 38 h 1294"/>
                  <a:gd name="T52" fmla="*/ 29 w 1161"/>
                  <a:gd name="T53" fmla="*/ 35 h 1294"/>
                  <a:gd name="T54" fmla="*/ 33 w 1161"/>
                  <a:gd name="T55" fmla="*/ 31 h 1294"/>
                  <a:gd name="T56" fmla="*/ 35 w 1161"/>
                  <a:gd name="T57" fmla="*/ 28 h 1294"/>
                  <a:gd name="T58" fmla="*/ 37 w 1161"/>
                  <a:gd name="T59" fmla="*/ 24 h 1294"/>
                  <a:gd name="T60" fmla="*/ 36 w 1161"/>
                  <a:gd name="T61" fmla="*/ 20 h 1294"/>
                  <a:gd name="T62" fmla="*/ 37 w 1161"/>
                  <a:gd name="T63" fmla="*/ 16 h 1294"/>
                  <a:gd name="T64" fmla="*/ 36 w 1161"/>
                  <a:gd name="T65" fmla="*/ 10 h 1294"/>
                  <a:gd name="T66" fmla="*/ 32 w 1161"/>
                  <a:gd name="T67" fmla="*/ 3 h 129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161"/>
                  <a:gd name="T103" fmla="*/ 0 h 1294"/>
                  <a:gd name="T104" fmla="*/ 1161 w 1161"/>
                  <a:gd name="T105" fmla="*/ 1294 h 129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161" h="1294">
                    <a:moveTo>
                      <a:pt x="996" y="112"/>
                    </a:moveTo>
                    <a:lnTo>
                      <a:pt x="909" y="53"/>
                    </a:lnTo>
                    <a:lnTo>
                      <a:pt x="783" y="4"/>
                    </a:lnTo>
                    <a:lnTo>
                      <a:pt x="677" y="0"/>
                    </a:lnTo>
                    <a:lnTo>
                      <a:pt x="558" y="22"/>
                    </a:lnTo>
                    <a:lnTo>
                      <a:pt x="461" y="53"/>
                    </a:lnTo>
                    <a:lnTo>
                      <a:pt x="396" y="134"/>
                    </a:lnTo>
                    <a:lnTo>
                      <a:pt x="342" y="232"/>
                    </a:lnTo>
                    <a:lnTo>
                      <a:pt x="301" y="299"/>
                    </a:lnTo>
                    <a:lnTo>
                      <a:pt x="247" y="373"/>
                    </a:lnTo>
                    <a:lnTo>
                      <a:pt x="217" y="454"/>
                    </a:lnTo>
                    <a:lnTo>
                      <a:pt x="199" y="530"/>
                    </a:lnTo>
                    <a:lnTo>
                      <a:pt x="204" y="599"/>
                    </a:lnTo>
                    <a:lnTo>
                      <a:pt x="170" y="564"/>
                    </a:lnTo>
                    <a:lnTo>
                      <a:pt x="144" y="517"/>
                    </a:lnTo>
                    <a:lnTo>
                      <a:pt x="105" y="502"/>
                    </a:lnTo>
                    <a:lnTo>
                      <a:pt x="64" y="506"/>
                    </a:lnTo>
                    <a:lnTo>
                      <a:pt x="28" y="525"/>
                    </a:lnTo>
                    <a:lnTo>
                      <a:pt x="6" y="548"/>
                    </a:lnTo>
                    <a:lnTo>
                      <a:pt x="0" y="592"/>
                    </a:lnTo>
                    <a:lnTo>
                      <a:pt x="9" y="642"/>
                    </a:lnTo>
                    <a:lnTo>
                      <a:pt x="27" y="686"/>
                    </a:lnTo>
                    <a:lnTo>
                      <a:pt x="54" y="723"/>
                    </a:lnTo>
                    <a:lnTo>
                      <a:pt x="82" y="754"/>
                    </a:lnTo>
                    <a:lnTo>
                      <a:pt x="112" y="765"/>
                    </a:lnTo>
                    <a:lnTo>
                      <a:pt x="146" y="760"/>
                    </a:lnTo>
                    <a:lnTo>
                      <a:pt x="168" y="750"/>
                    </a:lnTo>
                    <a:lnTo>
                      <a:pt x="191" y="737"/>
                    </a:lnTo>
                    <a:lnTo>
                      <a:pt x="208" y="727"/>
                    </a:lnTo>
                    <a:lnTo>
                      <a:pt x="191" y="764"/>
                    </a:lnTo>
                    <a:lnTo>
                      <a:pt x="183" y="821"/>
                    </a:lnTo>
                    <a:lnTo>
                      <a:pt x="191" y="876"/>
                    </a:lnTo>
                    <a:lnTo>
                      <a:pt x="206" y="931"/>
                    </a:lnTo>
                    <a:lnTo>
                      <a:pt x="229" y="984"/>
                    </a:lnTo>
                    <a:lnTo>
                      <a:pt x="266" y="1026"/>
                    </a:lnTo>
                    <a:lnTo>
                      <a:pt x="305" y="1070"/>
                    </a:lnTo>
                    <a:lnTo>
                      <a:pt x="346" y="1101"/>
                    </a:lnTo>
                    <a:lnTo>
                      <a:pt x="396" y="1123"/>
                    </a:lnTo>
                    <a:lnTo>
                      <a:pt x="428" y="1148"/>
                    </a:lnTo>
                    <a:lnTo>
                      <a:pt x="431" y="1179"/>
                    </a:lnTo>
                    <a:lnTo>
                      <a:pt x="454" y="1219"/>
                    </a:lnTo>
                    <a:lnTo>
                      <a:pt x="482" y="1248"/>
                    </a:lnTo>
                    <a:lnTo>
                      <a:pt x="527" y="1272"/>
                    </a:lnTo>
                    <a:lnTo>
                      <a:pt x="565" y="1289"/>
                    </a:lnTo>
                    <a:lnTo>
                      <a:pt x="603" y="1294"/>
                    </a:lnTo>
                    <a:lnTo>
                      <a:pt x="628" y="1284"/>
                    </a:lnTo>
                    <a:lnTo>
                      <a:pt x="645" y="1253"/>
                    </a:lnTo>
                    <a:lnTo>
                      <a:pt x="670" y="1279"/>
                    </a:lnTo>
                    <a:lnTo>
                      <a:pt x="704" y="1280"/>
                    </a:lnTo>
                    <a:lnTo>
                      <a:pt x="740" y="1267"/>
                    </a:lnTo>
                    <a:lnTo>
                      <a:pt x="774" y="1242"/>
                    </a:lnTo>
                    <a:lnTo>
                      <a:pt x="808" y="1202"/>
                    </a:lnTo>
                    <a:lnTo>
                      <a:pt x="849" y="1157"/>
                    </a:lnTo>
                    <a:lnTo>
                      <a:pt x="909" y="1105"/>
                    </a:lnTo>
                    <a:lnTo>
                      <a:pt x="966" y="1056"/>
                    </a:lnTo>
                    <a:lnTo>
                      <a:pt x="1037" y="1003"/>
                    </a:lnTo>
                    <a:lnTo>
                      <a:pt x="1067" y="954"/>
                    </a:lnTo>
                    <a:lnTo>
                      <a:pt x="1103" y="922"/>
                    </a:lnTo>
                    <a:lnTo>
                      <a:pt x="1139" y="869"/>
                    </a:lnTo>
                    <a:lnTo>
                      <a:pt x="1157" y="768"/>
                    </a:lnTo>
                    <a:lnTo>
                      <a:pt x="1161" y="679"/>
                    </a:lnTo>
                    <a:lnTo>
                      <a:pt x="1152" y="652"/>
                    </a:lnTo>
                    <a:lnTo>
                      <a:pt x="1152" y="607"/>
                    </a:lnTo>
                    <a:lnTo>
                      <a:pt x="1161" y="512"/>
                    </a:lnTo>
                    <a:lnTo>
                      <a:pt x="1161" y="400"/>
                    </a:lnTo>
                    <a:lnTo>
                      <a:pt x="1139" y="303"/>
                    </a:lnTo>
                    <a:lnTo>
                      <a:pt x="1085" y="215"/>
                    </a:lnTo>
                    <a:lnTo>
                      <a:pt x="996" y="112"/>
                    </a:lnTo>
                    <a:close/>
                  </a:path>
                </a:pathLst>
              </a:custGeom>
              <a:solidFill>
                <a:srgbClr val="E0A080"/>
              </a:solidFill>
              <a:ln w="7938">
                <a:solidFill>
                  <a:srgbClr val="000000"/>
                </a:solidFill>
                <a:round/>
                <a:headEnd/>
                <a:tailEnd/>
              </a:ln>
            </p:spPr>
            <p:txBody>
              <a:bodyPr/>
              <a:lstStyle/>
              <a:p>
                <a:endParaRPr lang="en-GB"/>
              </a:p>
            </p:txBody>
          </p:sp>
          <p:sp>
            <p:nvSpPr>
              <p:cNvPr id="44062" name="Freeform 21"/>
              <p:cNvSpPr>
                <a:spLocks/>
              </p:cNvSpPr>
              <p:nvPr/>
            </p:nvSpPr>
            <p:spPr bwMode="auto">
              <a:xfrm>
                <a:off x="1198" y="2507"/>
                <a:ext cx="28" cy="54"/>
              </a:xfrm>
              <a:custGeom>
                <a:avLst/>
                <a:gdLst>
                  <a:gd name="T0" fmla="*/ 1 w 57"/>
                  <a:gd name="T1" fmla="*/ 0 h 108"/>
                  <a:gd name="T2" fmla="*/ 1 w 57"/>
                  <a:gd name="T3" fmla="*/ 1 h 108"/>
                  <a:gd name="T4" fmla="*/ 0 w 57"/>
                  <a:gd name="T5" fmla="*/ 1 h 108"/>
                  <a:gd name="T6" fmla="*/ 0 w 57"/>
                  <a:gd name="T7" fmla="*/ 2 h 108"/>
                  <a:gd name="T8" fmla="*/ 0 w 57"/>
                  <a:gd name="T9" fmla="*/ 2 h 108"/>
                  <a:gd name="T10" fmla="*/ 0 w 57"/>
                  <a:gd name="T11" fmla="*/ 3 h 108"/>
                  <a:gd name="T12" fmla="*/ 0 w 57"/>
                  <a:gd name="T13" fmla="*/ 3 h 108"/>
                  <a:gd name="T14" fmla="*/ 0 60000 65536"/>
                  <a:gd name="T15" fmla="*/ 0 60000 65536"/>
                  <a:gd name="T16" fmla="*/ 0 60000 65536"/>
                  <a:gd name="T17" fmla="*/ 0 60000 65536"/>
                  <a:gd name="T18" fmla="*/ 0 60000 65536"/>
                  <a:gd name="T19" fmla="*/ 0 60000 65536"/>
                  <a:gd name="T20" fmla="*/ 0 60000 65536"/>
                  <a:gd name="T21" fmla="*/ 0 w 57"/>
                  <a:gd name="T22" fmla="*/ 0 h 108"/>
                  <a:gd name="T23" fmla="*/ 57 w 57"/>
                  <a:gd name="T24" fmla="*/ 108 h 1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108">
                    <a:moveTo>
                      <a:pt x="57" y="0"/>
                    </a:moveTo>
                    <a:lnTo>
                      <a:pt x="36" y="10"/>
                    </a:lnTo>
                    <a:lnTo>
                      <a:pt x="19" y="21"/>
                    </a:lnTo>
                    <a:lnTo>
                      <a:pt x="6" y="38"/>
                    </a:lnTo>
                    <a:lnTo>
                      <a:pt x="0" y="63"/>
                    </a:lnTo>
                    <a:lnTo>
                      <a:pt x="3" y="86"/>
                    </a:lnTo>
                    <a:lnTo>
                      <a:pt x="8" y="108"/>
                    </a:lnTo>
                  </a:path>
                </a:pathLst>
              </a:custGeom>
              <a:noFill/>
              <a:ln w="7938">
                <a:solidFill>
                  <a:srgbClr val="000000"/>
                </a:solidFill>
                <a:round/>
                <a:headEnd/>
                <a:tailEnd/>
              </a:ln>
            </p:spPr>
            <p:txBody>
              <a:bodyPr/>
              <a:lstStyle/>
              <a:p>
                <a:endParaRPr lang="en-GB"/>
              </a:p>
            </p:txBody>
          </p:sp>
          <p:sp>
            <p:nvSpPr>
              <p:cNvPr id="44063" name="Freeform 22"/>
              <p:cNvSpPr>
                <a:spLocks/>
              </p:cNvSpPr>
              <p:nvPr/>
            </p:nvSpPr>
            <p:spPr bwMode="auto">
              <a:xfrm>
                <a:off x="1202" y="2507"/>
                <a:ext cx="240" cy="97"/>
              </a:xfrm>
              <a:custGeom>
                <a:avLst/>
                <a:gdLst>
                  <a:gd name="T0" fmla="*/ 0 w 479"/>
                  <a:gd name="T1" fmla="*/ 2 h 194"/>
                  <a:gd name="T2" fmla="*/ 1 w 479"/>
                  <a:gd name="T3" fmla="*/ 3 h 194"/>
                  <a:gd name="T4" fmla="*/ 2 w 479"/>
                  <a:gd name="T5" fmla="*/ 3 h 194"/>
                  <a:gd name="T6" fmla="*/ 2 w 479"/>
                  <a:gd name="T7" fmla="*/ 3 h 194"/>
                  <a:gd name="T8" fmla="*/ 3 w 479"/>
                  <a:gd name="T9" fmla="*/ 5 h 194"/>
                  <a:gd name="T10" fmla="*/ 4 w 479"/>
                  <a:gd name="T11" fmla="*/ 6 h 194"/>
                  <a:gd name="T12" fmla="*/ 5 w 479"/>
                  <a:gd name="T13" fmla="*/ 6 h 194"/>
                  <a:gd name="T14" fmla="*/ 7 w 479"/>
                  <a:gd name="T15" fmla="*/ 6 h 194"/>
                  <a:gd name="T16" fmla="*/ 8 w 479"/>
                  <a:gd name="T17" fmla="*/ 6 h 194"/>
                  <a:gd name="T18" fmla="*/ 10 w 479"/>
                  <a:gd name="T19" fmla="*/ 6 h 194"/>
                  <a:gd name="T20" fmla="*/ 11 w 479"/>
                  <a:gd name="T21" fmla="*/ 6 h 194"/>
                  <a:gd name="T22" fmla="*/ 12 w 479"/>
                  <a:gd name="T23" fmla="*/ 6 h 194"/>
                  <a:gd name="T24" fmla="*/ 13 w 479"/>
                  <a:gd name="T25" fmla="*/ 5 h 194"/>
                  <a:gd name="T26" fmla="*/ 14 w 479"/>
                  <a:gd name="T27" fmla="*/ 3 h 194"/>
                  <a:gd name="T28" fmla="*/ 15 w 479"/>
                  <a:gd name="T29" fmla="*/ 3 h 194"/>
                  <a:gd name="T30" fmla="*/ 15 w 479"/>
                  <a:gd name="T31" fmla="*/ 2 h 194"/>
                  <a:gd name="T32" fmla="*/ 15 w 479"/>
                  <a:gd name="T33" fmla="*/ 0 h 19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79"/>
                  <a:gd name="T52" fmla="*/ 0 h 194"/>
                  <a:gd name="T53" fmla="*/ 479 w 479"/>
                  <a:gd name="T54" fmla="*/ 194 h 19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79" h="194">
                    <a:moveTo>
                      <a:pt x="0" y="37"/>
                    </a:moveTo>
                    <a:lnTo>
                      <a:pt x="13" y="67"/>
                    </a:lnTo>
                    <a:lnTo>
                      <a:pt x="34" y="96"/>
                    </a:lnTo>
                    <a:lnTo>
                      <a:pt x="58" y="123"/>
                    </a:lnTo>
                    <a:lnTo>
                      <a:pt x="82" y="145"/>
                    </a:lnTo>
                    <a:lnTo>
                      <a:pt x="112" y="166"/>
                    </a:lnTo>
                    <a:lnTo>
                      <a:pt x="154" y="181"/>
                    </a:lnTo>
                    <a:lnTo>
                      <a:pt x="199" y="188"/>
                    </a:lnTo>
                    <a:lnTo>
                      <a:pt x="249" y="194"/>
                    </a:lnTo>
                    <a:lnTo>
                      <a:pt x="301" y="190"/>
                    </a:lnTo>
                    <a:lnTo>
                      <a:pt x="338" y="184"/>
                    </a:lnTo>
                    <a:lnTo>
                      <a:pt x="383" y="164"/>
                    </a:lnTo>
                    <a:lnTo>
                      <a:pt x="416" y="137"/>
                    </a:lnTo>
                    <a:lnTo>
                      <a:pt x="445" y="99"/>
                    </a:lnTo>
                    <a:lnTo>
                      <a:pt x="461" y="67"/>
                    </a:lnTo>
                    <a:lnTo>
                      <a:pt x="469" y="35"/>
                    </a:lnTo>
                    <a:lnTo>
                      <a:pt x="479" y="0"/>
                    </a:lnTo>
                  </a:path>
                </a:pathLst>
              </a:custGeom>
              <a:noFill/>
              <a:ln w="7938">
                <a:solidFill>
                  <a:srgbClr val="000000"/>
                </a:solidFill>
                <a:round/>
                <a:headEnd/>
                <a:tailEnd/>
              </a:ln>
            </p:spPr>
            <p:txBody>
              <a:bodyPr/>
              <a:lstStyle/>
              <a:p>
                <a:endParaRPr lang="en-GB"/>
              </a:p>
            </p:txBody>
          </p:sp>
          <p:sp>
            <p:nvSpPr>
              <p:cNvPr id="44064" name="Freeform 23"/>
              <p:cNvSpPr>
                <a:spLocks/>
              </p:cNvSpPr>
              <p:nvPr/>
            </p:nvSpPr>
            <p:spPr bwMode="auto">
              <a:xfrm>
                <a:off x="1410" y="2493"/>
                <a:ext cx="50" cy="37"/>
              </a:xfrm>
              <a:custGeom>
                <a:avLst/>
                <a:gdLst>
                  <a:gd name="T0" fmla="*/ 0 w 101"/>
                  <a:gd name="T1" fmla="*/ 0 h 75"/>
                  <a:gd name="T2" fmla="*/ 0 w 101"/>
                  <a:gd name="T3" fmla="*/ 0 h 75"/>
                  <a:gd name="T4" fmla="*/ 1 w 101"/>
                  <a:gd name="T5" fmla="*/ 0 h 75"/>
                  <a:gd name="T6" fmla="*/ 2 w 101"/>
                  <a:gd name="T7" fmla="*/ 0 h 75"/>
                  <a:gd name="T8" fmla="*/ 2 w 101"/>
                  <a:gd name="T9" fmla="*/ 1 h 75"/>
                  <a:gd name="T10" fmla="*/ 3 w 101"/>
                  <a:gd name="T11" fmla="*/ 1 h 75"/>
                  <a:gd name="T12" fmla="*/ 3 w 101"/>
                  <a:gd name="T13" fmla="*/ 2 h 75"/>
                  <a:gd name="T14" fmla="*/ 0 60000 65536"/>
                  <a:gd name="T15" fmla="*/ 0 60000 65536"/>
                  <a:gd name="T16" fmla="*/ 0 60000 65536"/>
                  <a:gd name="T17" fmla="*/ 0 60000 65536"/>
                  <a:gd name="T18" fmla="*/ 0 60000 65536"/>
                  <a:gd name="T19" fmla="*/ 0 60000 65536"/>
                  <a:gd name="T20" fmla="*/ 0 60000 65536"/>
                  <a:gd name="T21" fmla="*/ 0 w 101"/>
                  <a:gd name="T22" fmla="*/ 0 h 75"/>
                  <a:gd name="T23" fmla="*/ 101 w 101"/>
                  <a:gd name="T24" fmla="*/ 75 h 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75">
                    <a:moveTo>
                      <a:pt x="0" y="0"/>
                    </a:moveTo>
                    <a:lnTo>
                      <a:pt x="24" y="7"/>
                    </a:lnTo>
                    <a:lnTo>
                      <a:pt x="45" y="13"/>
                    </a:lnTo>
                    <a:lnTo>
                      <a:pt x="68" y="26"/>
                    </a:lnTo>
                    <a:lnTo>
                      <a:pt x="86" y="38"/>
                    </a:lnTo>
                    <a:lnTo>
                      <a:pt x="97" y="57"/>
                    </a:lnTo>
                    <a:lnTo>
                      <a:pt x="101" y="75"/>
                    </a:lnTo>
                  </a:path>
                </a:pathLst>
              </a:custGeom>
              <a:noFill/>
              <a:ln w="7938">
                <a:solidFill>
                  <a:srgbClr val="000000"/>
                </a:solidFill>
                <a:round/>
                <a:headEnd/>
                <a:tailEnd/>
              </a:ln>
            </p:spPr>
            <p:txBody>
              <a:bodyPr/>
              <a:lstStyle/>
              <a:p>
                <a:endParaRPr lang="en-GB"/>
              </a:p>
            </p:txBody>
          </p:sp>
          <p:sp>
            <p:nvSpPr>
              <p:cNvPr id="44065" name="Freeform 24"/>
              <p:cNvSpPr>
                <a:spLocks/>
              </p:cNvSpPr>
              <p:nvPr/>
            </p:nvSpPr>
            <p:spPr bwMode="auto">
              <a:xfrm>
                <a:off x="1261" y="2351"/>
                <a:ext cx="121" cy="164"/>
              </a:xfrm>
              <a:custGeom>
                <a:avLst/>
                <a:gdLst>
                  <a:gd name="T0" fmla="*/ 4 w 242"/>
                  <a:gd name="T1" fmla="*/ 0 h 329"/>
                  <a:gd name="T2" fmla="*/ 3 w 242"/>
                  <a:gd name="T3" fmla="*/ 1 h 329"/>
                  <a:gd name="T4" fmla="*/ 2 w 242"/>
                  <a:gd name="T5" fmla="*/ 2 h 329"/>
                  <a:gd name="T6" fmla="*/ 1 w 242"/>
                  <a:gd name="T7" fmla="*/ 3 h 329"/>
                  <a:gd name="T8" fmla="*/ 1 w 242"/>
                  <a:gd name="T9" fmla="*/ 5 h 329"/>
                  <a:gd name="T10" fmla="*/ 1 w 242"/>
                  <a:gd name="T11" fmla="*/ 6 h 329"/>
                  <a:gd name="T12" fmla="*/ 0 w 242"/>
                  <a:gd name="T13" fmla="*/ 7 h 329"/>
                  <a:gd name="T14" fmla="*/ 1 w 242"/>
                  <a:gd name="T15" fmla="*/ 8 h 329"/>
                  <a:gd name="T16" fmla="*/ 2 w 242"/>
                  <a:gd name="T17" fmla="*/ 9 h 329"/>
                  <a:gd name="T18" fmla="*/ 3 w 242"/>
                  <a:gd name="T19" fmla="*/ 10 h 329"/>
                  <a:gd name="T20" fmla="*/ 4 w 242"/>
                  <a:gd name="T21" fmla="*/ 10 h 329"/>
                  <a:gd name="T22" fmla="*/ 5 w 242"/>
                  <a:gd name="T23" fmla="*/ 10 h 329"/>
                  <a:gd name="T24" fmla="*/ 6 w 242"/>
                  <a:gd name="T25" fmla="*/ 9 h 329"/>
                  <a:gd name="T26" fmla="*/ 7 w 242"/>
                  <a:gd name="T27" fmla="*/ 9 h 329"/>
                  <a:gd name="T28" fmla="*/ 8 w 242"/>
                  <a:gd name="T29" fmla="*/ 8 h 329"/>
                  <a:gd name="T30" fmla="*/ 8 w 242"/>
                  <a:gd name="T31" fmla="*/ 7 h 329"/>
                  <a:gd name="T32" fmla="*/ 8 w 242"/>
                  <a:gd name="T33" fmla="*/ 6 h 329"/>
                  <a:gd name="T34" fmla="*/ 8 w 242"/>
                  <a:gd name="T35" fmla="*/ 5 h 329"/>
                  <a:gd name="T36" fmla="*/ 7 w 242"/>
                  <a:gd name="T37" fmla="*/ 4 h 329"/>
                  <a:gd name="T38" fmla="*/ 7 w 242"/>
                  <a:gd name="T39" fmla="*/ 4 h 329"/>
                  <a:gd name="T40" fmla="*/ 7 w 242"/>
                  <a:gd name="T41" fmla="*/ 3 h 329"/>
                  <a:gd name="T42" fmla="*/ 6 w 242"/>
                  <a:gd name="T43" fmla="*/ 3 h 32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42"/>
                  <a:gd name="T67" fmla="*/ 0 h 329"/>
                  <a:gd name="T68" fmla="*/ 242 w 242"/>
                  <a:gd name="T69" fmla="*/ 329 h 32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42" h="329">
                    <a:moveTo>
                      <a:pt x="116" y="0"/>
                    </a:moveTo>
                    <a:lnTo>
                      <a:pt x="76" y="49"/>
                    </a:lnTo>
                    <a:lnTo>
                      <a:pt x="49" y="84"/>
                    </a:lnTo>
                    <a:lnTo>
                      <a:pt x="29" y="120"/>
                    </a:lnTo>
                    <a:lnTo>
                      <a:pt x="10" y="166"/>
                    </a:lnTo>
                    <a:lnTo>
                      <a:pt x="1" y="210"/>
                    </a:lnTo>
                    <a:lnTo>
                      <a:pt x="0" y="248"/>
                    </a:lnTo>
                    <a:lnTo>
                      <a:pt x="12" y="284"/>
                    </a:lnTo>
                    <a:lnTo>
                      <a:pt x="34" y="311"/>
                    </a:lnTo>
                    <a:lnTo>
                      <a:pt x="68" y="325"/>
                    </a:lnTo>
                    <a:lnTo>
                      <a:pt x="115" y="329"/>
                    </a:lnTo>
                    <a:lnTo>
                      <a:pt x="157" y="322"/>
                    </a:lnTo>
                    <a:lnTo>
                      <a:pt x="187" y="311"/>
                    </a:lnTo>
                    <a:lnTo>
                      <a:pt x="213" y="293"/>
                    </a:lnTo>
                    <a:lnTo>
                      <a:pt x="227" y="276"/>
                    </a:lnTo>
                    <a:lnTo>
                      <a:pt x="240" y="237"/>
                    </a:lnTo>
                    <a:lnTo>
                      <a:pt x="242" y="200"/>
                    </a:lnTo>
                    <a:lnTo>
                      <a:pt x="235" y="170"/>
                    </a:lnTo>
                    <a:lnTo>
                      <a:pt x="224" y="149"/>
                    </a:lnTo>
                    <a:lnTo>
                      <a:pt x="212" y="134"/>
                    </a:lnTo>
                    <a:lnTo>
                      <a:pt x="197" y="124"/>
                    </a:lnTo>
                    <a:lnTo>
                      <a:pt x="176" y="118"/>
                    </a:lnTo>
                  </a:path>
                </a:pathLst>
              </a:custGeom>
              <a:noFill/>
              <a:ln w="7938">
                <a:solidFill>
                  <a:srgbClr val="000000"/>
                </a:solidFill>
                <a:round/>
                <a:headEnd/>
                <a:tailEnd/>
              </a:ln>
            </p:spPr>
            <p:txBody>
              <a:bodyPr/>
              <a:lstStyle/>
              <a:p>
                <a:endParaRPr lang="en-GB"/>
              </a:p>
            </p:txBody>
          </p:sp>
          <p:sp>
            <p:nvSpPr>
              <p:cNvPr id="44066" name="Freeform 25"/>
              <p:cNvSpPr>
                <a:spLocks/>
              </p:cNvSpPr>
              <p:nvPr/>
            </p:nvSpPr>
            <p:spPr bwMode="auto">
              <a:xfrm>
                <a:off x="1355" y="2330"/>
                <a:ext cx="75" cy="30"/>
              </a:xfrm>
              <a:custGeom>
                <a:avLst/>
                <a:gdLst>
                  <a:gd name="T0" fmla="*/ 0 w 150"/>
                  <a:gd name="T1" fmla="*/ 0 h 62"/>
                  <a:gd name="T2" fmla="*/ 1 w 150"/>
                  <a:gd name="T3" fmla="*/ 0 h 62"/>
                  <a:gd name="T4" fmla="*/ 1 w 150"/>
                  <a:gd name="T5" fmla="*/ 0 h 62"/>
                  <a:gd name="T6" fmla="*/ 2 w 150"/>
                  <a:gd name="T7" fmla="*/ 0 h 62"/>
                  <a:gd name="T8" fmla="*/ 3 w 150"/>
                  <a:gd name="T9" fmla="*/ 0 h 62"/>
                  <a:gd name="T10" fmla="*/ 5 w 150"/>
                  <a:gd name="T11" fmla="*/ 1 h 62"/>
                  <a:gd name="T12" fmla="*/ 3 w 150"/>
                  <a:gd name="T13" fmla="*/ 1 h 62"/>
                  <a:gd name="T14" fmla="*/ 3 w 150"/>
                  <a:gd name="T15" fmla="*/ 1 h 62"/>
                  <a:gd name="T16" fmla="*/ 2 w 150"/>
                  <a:gd name="T17" fmla="*/ 1 h 62"/>
                  <a:gd name="T18" fmla="*/ 2 w 150"/>
                  <a:gd name="T19" fmla="*/ 1 h 62"/>
                  <a:gd name="T20" fmla="*/ 2 w 150"/>
                  <a:gd name="T21" fmla="*/ 1 h 62"/>
                  <a:gd name="T22" fmla="*/ 2 w 150"/>
                  <a:gd name="T23" fmla="*/ 0 h 62"/>
                  <a:gd name="T24" fmla="*/ 2 w 150"/>
                  <a:gd name="T25" fmla="*/ 0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0"/>
                  <a:gd name="T40" fmla="*/ 0 h 62"/>
                  <a:gd name="T41" fmla="*/ 150 w 150"/>
                  <a:gd name="T42" fmla="*/ 62 h 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0" h="62">
                    <a:moveTo>
                      <a:pt x="0" y="13"/>
                    </a:moveTo>
                    <a:lnTo>
                      <a:pt x="30" y="4"/>
                    </a:lnTo>
                    <a:lnTo>
                      <a:pt x="59" y="0"/>
                    </a:lnTo>
                    <a:lnTo>
                      <a:pt x="94" y="7"/>
                    </a:lnTo>
                    <a:lnTo>
                      <a:pt x="126" y="22"/>
                    </a:lnTo>
                    <a:lnTo>
                      <a:pt x="150" y="54"/>
                    </a:lnTo>
                    <a:lnTo>
                      <a:pt x="124" y="60"/>
                    </a:lnTo>
                    <a:lnTo>
                      <a:pt x="105" y="62"/>
                    </a:lnTo>
                    <a:lnTo>
                      <a:pt x="87" y="60"/>
                    </a:lnTo>
                    <a:lnTo>
                      <a:pt x="72" y="56"/>
                    </a:lnTo>
                    <a:lnTo>
                      <a:pt x="68" y="44"/>
                    </a:lnTo>
                    <a:lnTo>
                      <a:pt x="71" y="28"/>
                    </a:lnTo>
                    <a:lnTo>
                      <a:pt x="79" y="17"/>
                    </a:lnTo>
                  </a:path>
                </a:pathLst>
              </a:custGeom>
              <a:noFill/>
              <a:ln w="7938">
                <a:solidFill>
                  <a:srgbClr val="000000"/>
                </a:solidFill>
                <a:round/>
                <a:headEnd/>
                <a:tailEnd/>
              </a:ln>
            </p:spPr>
            <p:txBody>
              <a:bodyPr/>
              <a:lstStyle/>
              <a:p>
                <a:endParaRPr lang="en-GB"/>
              </a:p>
            </p:txBody>
          </p:sp>
          <p:sp>
            <p:nvSpPr>
              <p:cNvPr id="44067" name="Freeform 26"/>
              <p:cNvSpPr>
                <a:spLocks/>
              </p:cNvSpPr>
              <p:nvPr/>
            </p:nvSpPr>
            <p:spPr bwMode="auto">
              <a:xfrm>
                <a:off x="1207" y="2336"/>
                <a:ext cx="85" cy="35"/>
              </a:xfrm>
              <a:custGeom>
                <a:avLst/>
                <a:gdLst>
                  <a:gd name="T0" fmla="*/ 0 w 171"/>
                  <a:gd name="T1" fmla="*/ 2 h 71"/>
                  <a:gd name="T2" fmla="*/ 0 w 171"/>
                  <a:gd name="T3" fmla="*/ 1 h 71"/>
                  <a:gd name="T4" fmla="*/ 1 w 171"/>
                  <a:gd name="T5" fmla="*/ 1 h 71"/>
                  <a:gd name="T6" fmla="*/ 1 w 171"/>
                  <a:gd name="T7" fmla="*/ 0 h 71"/>
                  <a:gd name="T8" fmla="*/ 2 w 171"/>
                  <a:gd name="T9" fmla="*/ 0 h 71"/>
                  <a:gd name="T10" fmla="*/ 3 w 171"/>
                  <a:gd name="T11" fmla="*/ 0 h 71"/>
                  <a:gd name="T12" fmla="*/ 4 w 171"/>
                  <a:gd name="T13" fmla="*/ 0 h 71"/>
                  <a:gd name="T14" fmla="*/ 5 w 171"/>
                  <a:gd name="T15" fmla="*/ 0 h 71"/>
                  <a:gd name="T16" fmla="*/ 4 w 171"/>
                  <a:gd name="T17" fmla="*/ 0 h 71"/>
                  <a:gd name="T18" fmla="*/ 4 w 171"/>
                  <a:gd name="T19" fmla="*/ 1 h 71"/>
                  <a:gd name="T20" fmla="*/ 3 w 171"/>
                  <a:gd name="T21" fmla="*/ 1 h 71"/>
                  <a:gd name="T22" fmla="*/ 3 w 171"/>
                  <a:gd name="T23" fmla="*/ 1 h 71"/>
                  <a:gd name="T24" fmla="*/ 2 w 171"/>
                  <a:gd name="T25" fmla="*/ 1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1"/>
                  <a:gd name="T40" fmla="*/ 0 h 71"/>
                  <a:gd name="T41" fmla="*/ 171 w 171"/>
                  <a:gd name="T42" fmla="*/ 71 h 7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1" h="71">
                    <a:moveTo>
                      <a:pt x="0" y="71"/>
                    </a:moveTo>
                    <a:lnTo>
                      <a:pt x="21" y="60"/>
                    </a:lnTo>
                    <a:lnTo>
                      <a:pt x="41" y="46"/>
                    </a:lnTo>
                    <a:lnTo>
                      <a:pt x="56" y="26"/>
                    </a:lnTo>
                    <a:lnTo>
                      <a:pt x="86" y="28"/>
                    </a:lnTo>
                    <a:lnTo>
                      <a:pt x="115" y="26"/>
                    </a:lnTo>
                    <a:lnTo>
                      <a:pt x="139" y="16"/>
                    </a:lnTo>
                    <a:lnTo>
                      <a:pt x="171" y="0"/>
                    </a:lnTo>
                    <a:lnTo>
                      <a:pt x="150" y="16"/>
                    </a:lnTo>
                    <a:lnTo>
                      <a:pt x="138" y="32"/>
                    </a:lnTo>
                    <a:lnTo>
                      <a:pt x="127" y="47"/>
                    </a:lnTo>
                    <a:lnTo>
                      <a:pt x="109" y="53"/>
                    </a:lnTo>
                    <a:lnTo>
                      <a:pt x="92" y="39"/>
                    </a:lnTo>
                  </a:path>
                </a:pathLst>
              </a:custGeom>
              <a:noFill/>
              <a:ln w="7938">
                <a:solidFill>
                  <a:srgbClr val="000000"/>
                </a:solidFill>
                <a:round/>
                <a:headEnd/>
                <a:tailEnd/>
              </a:ln>
            </p:spPr>
            <p:txBody>
              <a:bodyPr/>
              <a:lstStyle/>
              <a:p>
                <a:endParaRPr lang="en-GB"/>
              </a:p>
            </p:txBody>
          </p:sp>
          <p:sp>
            <p:nvSpPr>
              <p:cNvPr id="44068" name="Freeform 27"/>
              <p:cNvSpPr>
                <a:spLocks/>
              </p:cNvSpPr>
              <p:nvPr/>
            </p:nvSpPr>
            <p:spPr bwMode="auto">
              <a:xfrm>
                <a:off x="1352" y="2293"/>
                <a:ext cx="88" cy="34"/>
              </a:xfrm>
              <a:custGeom>
                <a:avLst/>
                <a:gdLst>
                  <a:gd name="T0" fmla="*/ 1 w 176"/>
                  <a:gd name="T1" fmla="*/ 0 h 69"/>
                  <a:gd name="T2" fmla="*/ 0 w 176"/>
                  <a:gd name="T3" fmla="*/ 1 h 69"/>
                  <a:gd name="T4" fmla="*/ 0 w 176"/>
                  <a:gd name="T5" fmla="*/ 1 h 69"/>
                  <a:gd name="T6" fmla="*/ 1 w 176"/>
                  <a:gd name="T7" fmla="*/ 1 h 69"/>
                  <a:gd name="T8" fmla="*/ 1 w 176"/>
                  <a:gd name="T9" fmla="*/ 1 h 69"/>
                  <a:gd name="T10" fmla="*/ 1 w 176"/>
                  <a:gd name="T11" fmla="*/ 1 h 69"/>
                  <a:gd name="T12" fmla="*/ 3 w 176"/>
                  <a:gd name="T13" fmla="*/ 1 h 69"/>
                  <a:gd name="T14" fmla="*/ 3 w 176"/>
                  <a:gd name="T15" fmla="*/ 1 h 69"/>
                  <a:gd name="T16" fmla="*/ 5 w 176"/>
                  <a:gd name="T17" fmla="*/ 1 h 69"/>
                  <a:gd name="T18" fmla="*/ 5 w 176"/>
                  <a:gd name="T19" fmla="*/ 2 h 69"/>
                  <a:gd name="T20" fmla="*/ 6 w 176"/>
                  <a:gd name="T21" fmla="*/ 1 h 69"/>
                  <a:gd name="T22" fmla="*/ 6 w 176"/>
                  <a:gd name="T23" fmla="*/ 1 h 69"/>
                  <a:gd name="T24" fmla="*/ 6 w 176"/>
                  <a:gd name="T25" fmla="*/ 0 h 69"/>
                  <a:gd name="T26" fmla="*/ 5 w 176"/>
                  <a:gd name="T27" fmla="*/ 0 h 69"/>
                  <a:gd name="T28" fmla="*/ 3 w 176"/>
                  <a:gd name="T29" fmla="*/ 0 h 69"/>
                  <a:gd name="T30" fmla="*/ 3 w 176"/>
                  <a:gd name="T31" fmla="*/ 0 h 69"/>
                  <a:gd name="T32" fmla="*/ 1 w 176"/>
                  <a:gd name="T33" fmla="*/ 0 h 69"/>
                  <a:gd name="T34" fmla="*/ 1 w 176"/>
                  <a:gd name="T35" fmla="*/ 0 h 6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6"/>
                  <a:gd name="T55" fmla="*/ 0 h 69"/>
                  <a:gd name="T56" fmla="*/ 176 w 176"/>
                  <a:gd name="T57" fmla="*/ 69 h 6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6" h="69">
                    <a:moveTo>
                      <a:pt x="5" y="18"/>
                    </a:moveTo>
                    <a:lnTo>
                      <a:pt x="0" y="32"/>
                    </a:lnTo>
                    <a:lnTo>
                      <a:pt x="0" y="47"/>
                    </a:lnTo>
                    <a:lnTo>
                      <a:pt x="12" y="55"/>
                    </a:lnTo>
                    <a:lnTo>
                      <a:pt x="31" y="59"/>
                    </a:lnTo>
                    <a:lnTo>
                      <a:pt x="56" y="52"/>
                    </a:lnTo>
                    <a:lnTo>
                      <a:pt x="82" y="48"/>
                    </a:lnTo>
                    <a:lnTo>
                      <a:pt x="109" y="50"/>
                    </a:lnTo>
                    <a:lnTo>
                      <a:pt x="132" y="62"/>
                    </a:lnTo>
                    <a:lnTo>
                      <a:pt x="154" y="69"/>
                    </a:lnTo>
                    <a:lnTo>
                      <a:pt x="173" y="59"/>
                    </a:lnTo>
                    <a:lnTo>
                      <a:pt x="176" y="41"/>
                    </a:lnTo>
                    <a:lnTo>
                      <a:pt x="163" y="24"/>
                    </a:lnTo>
                    <a:lnTo>
                      <a:pt x="142" y="10"/>
                    </a:lnTo>
                    <a:lnTo>
                      <a:pt x="103" y="2"/>
                    </a:lnTo>
                    <a:lnTo>
                      <a:pt x="66" y="0"/>
                    </a:lnTo>
                    <a:lnTo>
                      <a:pt x="32" y="7"/>
                    </a:lnTo>
                    <a:lnTo>
                      <a:pt x="5" y="18"/>
                    </a:lnTo>
                    <a:close/>
                  </a:path>
                </a:pathLst>
              </a:custGeom>
              <a:solidFill>
                <a:srgbClr val="A04000"/>
              </a:solidFill>
              <a:ln w="7938">
                <a:solidFill>
                  <a:srgbClr val="000000"/>
                </a:solidFill>
                <a:round/>
                <a:headEnd/>
                <a:tailEnd/>
              </a:ln>
            </p:spPr>
            <p:txBody>
              <a:bodyPr/>
              <a:lstStyle/>
              <a:p>
                <a:endParaRPr lang="en-GB"/>
              </a:p>
            </p:txBody>
          </p:sp>
          <p:sp>
            <p:nvSpPr>
              <p:cNvPr id="44069" name="Freeform 28"/>
              <p:cNvSpPr>
                <a:spLocks/>
              </p:cNvSpPr>
              <p:nvPr/>
            </p:nvSpPr>
            <p:spPr bwMode="auto">
              <a:xfrm>
                <a:off x="1041" y="2129"/>
                <a:ext cx="577" cy="363"/>
              </a:xfrm>
              <a:custGeom>
                <a:avLst/>
                <a:gdLst>
                  <a:gd name="T0" fmla="*/ 0 w 1155"/>
                  <a:gd name="T1" fmla="*/ 21 h 726"/>
                  <a:gd name="T2" fmla="*/ 2 w 1155"/>
                  <a:gd name="T3" fmla="*/ 23 h 726"/>
                  <a:gd name="T4" fmla="*/ 3 w 1155"/>
                  <a:gd name="T5" fmla="*/ 21 h 726"/>
                  <a:gd name="T6" fmla="*/ 4 w 1155"/>
                  <a:gd name="T7" fmla="*/ 18 h 726"/>
                  <a:gd name="T8" fmla="*/ 5 w 1155"/>
                  <a:gd name="T9" fmla="*/ 13 h 726"/>
                  <a:gd name="T10" fmla="*/ 9 w 1155"/>
                  <a:gd name="T11" fmla="*/ 9 h 726"/>
                  <a:gd name="T12" fmla="*/ 11 w 1155"/>
                  <a:gd name="T13" fmla="*/ 9 h 726"/>
                  <a:gd name="T14" fmla="*/ 15 w 1155"/>
                  <a:gd name="T15" fmla="*/ 10 h 726"/>
                  <a:gd name="T16" fmla="*/ 17 w 1155"/>
                  <a:gd name="T17" fmla="*/ 11 h 726"/>
                  <a:gd name="T18" fmla="*/ 19 w 1155"/>
                  <a:gd name="T19" fmla="*/ 10 h 726"/>
                  <a:gd name="T20" fmla="*/ 22 w 1155"/>
                  <a:gd name="T21" fmla="*/ 9 h 726"/>
                  <a:gd name="T22" fmla="*/ 25 w 1155"/>
                  <a:gd name="T23" fmla="*/ 7 h 726"/>
                  <a:gd name="T24" fmla="*/ 26 w 1155"/>
                  <a:gd name="T25" fmla="*/ 6 h 726"/>
                  <a:gd name="T26" fmla="*/ 27 w 1155"/>
                  <a:gd name="T27" fmla="*/ 9 h 726"/>
                  <a:gd name="T28" fmla="*/ 30 w 1155"/>
                  <a:gd name="T29" fmla="*/ 11 h 726"/>
                  <a:gd name="T30" fmla="*/ 31 w 1155"/>
                  <a:gd name="T31" fmla="*/ 13 h 726"/>
                  <a:gd name="T32" fmla="*/ 31 w 1155"/>
                  <a:gd name="T33" fmla="*/ 17 h 726"/>
                  <a:gd name="T34" fmla="*/ 33 w 1155"/>
                  <a:gd name="T35" fmla="*/ 20 h 726"/>
                  <a:gd name="T36" fmla="*/ 32 w 1155"/>
                  <a:gd name="T37" fmla="*/ 22 h 726"/>
                  <a:gd name="T38" fmla="*/ 34 w 1155"/>
                  <a:gd name="T39" fmla="*/ 21 h 726"/>
                  <a:gd name="T40" fmla="*/ 35 w 1155"/>
                  <a:gd name="T41" fmla="*/ 18 h 726"/>
                  <a:gd name="T42" fmla="*/ 36 w 1155"/>
                  <a:gd name="T43" fmla="*/ 13 h 726"/>
                  <a:gd name="T44" fmla="*/ 35 w 1155"/>
                  <a:gd name="T45" fmla="*/ 9 h 726"/>
                  <a:gd name="T46" fmla="*/ 33 w 1155"/>
                  <a:gd name="T47" fmla="*/ 6 h 726"/>
                  <a:gd name="T48" fmla="*/ 30 w 1155"/>
                  <a:gd name="T49" fmla="*/ 5 h 726"/>
                  <a:gd name="T50" fmla="*/ 28 w 1155"/>
                  <a:gd name="T51" fmla="*/ 5 h 726"/>
                  <a:gd name="T52" fmla="*/ 25 w 1155"/>
                  <a:gd name="T53" fmla="*/ 3 h 726"/>
                  <a:gd name="T54" fmla="*/ 22 w 1155"/>
                  <a:gd name="T55" fmla="*/ 1 h 726"/>
                  <a:gd name="T56" fmla="*/ 18 w 1155"/>
                  <a:gd name="T57" fmla="*/ 1 h 726"/>
                  <a:gd name="T58" fmla="*/ 14 w 1155"/>
                  <a:gd name="T59" fmla="*/ 1 h 726"/>
                  <a:gd name="T60" fmla="*/ 9 w 1155"/>
                  <a:gd name="T61" fmla="*/ 1 h 726"/>
                  <a:gd name="T62" fmla="*/ 6 w 1155"/>
                  <a:gd name="T63" fmla="*/ 3 h 726"/>
                  <a:gd name="T64" fmla="*/ 5 w 1155"/>
                  <a:gd name="T65" fmla="*/ 5 h 726"/>
                  <a:gd name="T66" fmla="*/ 6 w 1155"/>
                  <a:gd name="T67" fmla="*/ 7 h 726"/>
                  <a:gd name="T68" fmla="*/ 3 w 1155"/>
                  <a:gd name="T69" fmla="*/ 9 h 726"/>
                  <a:gd name="T70" fmla="*/ 2 w 1155"/>
                  <a:gd name="T71" fmla="*/ 10 h 726"/>
                  <a:gd name="T72" fmla="*/ 1 w 1155"/>
                  <a:gd name="T73" fmla="*/ 11 h 726"/>
                  <a:gd name="T74" fmla="*/ 0 w 1155"/>
                  <a:gd name="T75" fmla="*/ 13 h 726"/>
                  <a:gd name="T76" fmla="*/ 0 w 1155"/>
                  <a:gd name="T77" fmla="*/ 18 h 72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155"/>
                  <a:gd name="T118" fmla="*/ 0 h 726"/>
                  <a:gd name="T119" fmla="*/ 1155 w 1155"/>
                  <a:gd name="T120" fmla="*/ 726 h 72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155" h="726">
                    <a:moveTo>
                      <a:pt x="14" y="601"/>
                    </a:moveTo>
                    <a:lnTo>
                      <a:pt x="30" y="650"/>
                    </a:lnTo>
                    <a:lnTo>
                      <a:pt x="51" y="687"/>
                    </a:lnTo>
                    <a:lnTo>
                      <a:pt x="85" y="714"/>
                    </a:lnTo>
                    <a:lnTo>
                      <a:pt x="120" y="726"/>
                    </a:lnTo>
                    <a:lnTo>
                      <a:pt x="115" y="664"/>
                    </a:lnTo>
                    <a:lnTo>
                      <a:pt x="123" y="602"/>
                    </a:lnTo>
                    <a:lnTo>
                      <a:pt x="134" y="546"/>
                    </a:lnTo>
                    <a:lnTo>
                      <a:pt x="157" y="486"/>
                    </a:lnTo>
                    <a:lnTo>
                      <a:pt x="189" y="423"/>
                    </a:lnTo>
                    <a:lnTo>
                      <a:pt x="240" y="336"/>
                    </a:lnTo>
                    <a:lnTo>
                      <a:pt x="299" y="262"/>
                    </a:lnTo>
                    <a:lnTo>
                      <a:pt x="325" y="244"/>
                    </a:lnTo>
                    <a:lnTo>
                      <a:pt x="370" y="273"/>
                    </a:lnTo>
                    <a:lnTo>
                      <a:pt x="422" y="300"/>
                    </a:lnTo>
                    <a:lnTo>
                      <a:pt x="481" y="314"/>
                    </a:lnTo>
                    <a:lnTo>
                      <a:pt x="516" y="322"/>
                    </a:lnTo>
                    <a:lnTo>
                      <a:pt x="553" y="325"/>
                    </a:lnTo>
                    <a:lnTo>
                      <a:pt x="593" y="319"/>
                    </a:lnTo>
                    <a:lnTo>
                      <a:pt x="631" y="306"/>
                    </a:lnTo>
                    <a:lnTo>
                      <a:pt x="685" y="285"/>
                    </a:lnTo>
                    <a:lnTo>
                      <a:pt x="730" y="261"/>
                    </a:lnTo>
                    <a:lnTo>
                      <a:pt x="774" y="236"/>
                    </a:lnTo>
                    <a:lnTo>
                      <a:pt x="800" y="237"/>
                    </a:lnTo>
                    <a:lnTo>
                      <a:pt x="815" y="235"/>
                    </a:lnTo>
                    <a:lnTo>
                      <a:pt x="849" y="221"/>
                    </a:lnTo>
                    <a:lnTo>
                      <a:pt x="863" y="244"/>
                    </a:lnTo>
                    <a:lnTo>
                      <a:pt x="887" y="280"/>
                    </a:lnTo>
                    <a:lnTo>
                      <a:pt x="926" y="307"/>
                    </a:lnTo>
                    <a:lnTo>
                      <a:pt x="968" y="341"/>
                    </a:lnTo>
                    <a:lnTo>
                      <a:pt x="994" y="379"/>
                    </a:lnTo>
                    <a:lnTo>
                      <a:pt x="1010" y="431"/>
                    </a:lnTo>
                    <a:lnTo>
                      <a:pt x="1003" y="485"/>
                    </a:lnTo>
                    <a:lnTo>
                      <a:pt x="1020" y="534"/>
                    </a:lnTo>
                    <a:lnTo>
                      <a:pt x="1043" y="571"/>
                    </a:lnTo>
                    <a:lnTo>
                      <a:pt x="1057" y="612"/>
                    </a:lnTo>
                    <a:lnTo>
                      <a:pt x="1062" y="638"/>
                    </a:lnTo>
                    <a:lnTo>
                      <a:pt x="1054" y="677"/>
                    </a:lnTo>
                    <a:lnTo>
                      <a:pt x="1092" y="676"/>
                    </a:lnTo>
                    <a:lnTo>
                      <a:pt x="1104" y="653"/>
                    </a:lnTo>
                    <a:lnTo>
                      <a:pt x="1124" y="613"/>
                    </a:lnTo>
                    <a:lnTo>
                      <a:pt x="1132" y="564"/>
                    </a:lnTo>
                    <a:lnTo>
                      <a:pt x="1144" y="501"/>
                    </a:lnTo>
                    <a:lnTo>
                      <a:pt x="1155" y="419"/>
                    </a:lnTo>
                    <a:lnTo>
                      <a:pt x="1143" y="352"/>
                    </a:lnTo>
                    <a:lnTo>
                      <a:pt x="1121" y="281"/>
                    </a:lnTo>
                    <a:lnTo>
                      <a:pt x="1091" y="225"/>
                    </a:lnTo>
                    <a:lnTo>
                      <a:pt x="1058" y="179"/>
                    </a:lnTo>
                    <a:lnTo>
                      <a:pt x="1010" y="147"/>
                    </a:lnTo>
                    <a:lnTo>
                      <a:pt x="971" y="133"/>
                    </a:lnTo>
                    <a:lnTo>
                      <a:pt x="932" y="127"/>
                    </a:lnTo>
                    <a:lnTo>
                      <a:pt x="898" y="133"/>
                    </a:lnTo>
                    <a:lnTo>
                      <a:pt x="860" y="146"/>
                    </a:lnTo>
                    <a:lnTo>
                      <a:pt x="826" y="108"/>
                    </a:lnTo>
                    <a:lnTo>
                      <a:pt x="784" y="76"/>
                    </a:lnTo>
                    <a:lnTo>
                      <a:pt x="724" y="43"/>
                    </a:lnTo>
                    <a:lnTo>
                      <a:pt x="673" y="24"/>
                    </a:lnTo>
                    <a:lnTo>
                      <a:pt x="603" y="8"/>
                    </a:lnTo>
                    <a:lnTo>
                      <a:pt x="542" y="0"/>
                    </a:lnTo>
                    <a:lnTo>
                      <a:pt x="464" y="4"/>
                    </a:lnTo>
                    <a:lnTo>
                      <a:pt x="391" y="9"/>
                    </a:lnTo>
                    <a:lnTo>
                      <a:pt x="315" y="24"/>
                    </a:lnTo>
                    <a:lnTo>
                      <a:pt x="257" y="41"/>
                    </a:lnTo>
                    <a:lnTo>
                      <a:pt x="216" y="71"/>
                    </a:lnTo>
                    <a:lnTo>
                      <a:pt x="184" y="110"/>
                    </a:lnTo>
                    <a:lnTo>
                      <a:pt x="172" y="155"/>
                    </a:lnTo>
                    <a:lnTo>
                      <a:pt x="179" y="194"/>
                    </a:lnTo>
                    <a:lnTo>
                      <a:pt x="193" y="236"/>
                    </a:lnTo>
                    <a:lnTo>
                      <a:pt x="160" y="247"/>
                    </a:lnTo>
                    <a:lnTo>
                      <a:pt x="127" y="267"/>
                    </a:lnTo>
                    <a:lnTo>
                      <a:pt x="97" y="285"/>
                    </a:lnTo>
                    <a:lnTo>
                      <a:pt x="71" y="304"/>
                    </a:lnTo>
                    <a:lnTo>
                      <a:pt x="52" y="322"/>
                    </a:lnTo>
                    <a:lnTo>
                      <a:pt x="32" y="348"/>
                    </a:lnTo>
                    <a:lnTo>
                      <a:pt x="14" y="381"/>
                    </a:lnTo>
                    <a:lnTo>
                      <a:pt x="4" y="427"/>
                    </a:lnTo>
                    <a:lnTo>
                      <a:pt x="0" y="502"/>
                    </a:lnTo>
                    <a:lnTo>
                      <a:pt x="1" y="546"/>
                    </a:lnTo>
                    <a:lnTo>
                      <a:pt x="14" y="601"/>
                    </a:lnTo>
                    <a:close/>
                  </a:path>
                </a:pathLst>
              </a:custGeom>
              <a:solidFill>
                <a:srgbClr val="A04000"/>
              </a:solidFill>
              <a:ln w="7938">
                <a:solidFill>
                  <a:srgbClr val="000000"/>
                </a:solidFill>
                <a:round/>
                <a:headEnd/>
                <a:tailEnd/>
              </a:ln>
            </p:spPr>
            <p:txBody>
              <a:bodyPr/>
              <a:lstStyle/>
              <a:p>
                <a:endParaRPr lang="en-GB"/>
              </a:p>
            </p:txBody>
          </p:sp>
          <p:sp>
            <p:nvSpPr>
              <p:cNvPr id="44070" name="Freeform 29"/>
              <p:cNvSpPr>
                <a:spLocks/>
              </p:cNvSpPr>
              <p:nvPr/>
            </p:nvSpPr>
            <p:spPr bwMode="auto">
              <a:xfrm>
                <a:off x="1079" y="2276"/>
                <a:ext cx="73" cy="160"/>
              </a:xfrm>
              <a:custGeom>
                <a:avLst/>
                <a:gdLst>
                  <a:gd name="T0" fmla="*/ 1 w 146"/>
                  <a:gd name="T1" fmla="*/ 5 h 321"/>
                  <a:gd name="T2" fmla="*/ 1 w 146"/>
                  <a:gd name="T3" fmla="*/ 6 h 321"/>
                  <a:gd name="T4" fmla="*/ 1 w 146"/>
                  <a:gd name="T5" fmla="*/ 7 h 321"/>
                  <a:gd name="T6" fmla="*/ 1 w 146"/>
                  <a:gd name="T7" fmla="*/ 7 h 321"/>
                  <a:gd name="T8" fmla="*/ 0 w 146"/>
                  <a:gd name="T9" fmla="*/ 8 h 321"/>
                  <a:gd name="T10" fmla="*/ 1 w 146"/>
                  <a:gd name="T11" fmla="*/ 8 h 321"/>
                  <a:gd name="T12" fmla="*/ 1 w 146"/>
                  <a:gd name="T13" fmla="*/ 9 h 321"/>
                  <a:gd name="T14" fmla="*/ 1 w 146"/>
                  <a:gd name="T15" fmla="*/ 10 h 321"/>
                  <a:gd name="T16" fmla="*/ 1 w 146"/>
                  <a:gd name="T17" fmla="*/ 9 h 321"/>
                  <a:gd name="T18" fmla="*/ 1 w 146"/>
                  <a:gd name="T19" fmla="*/ 8 h 321"/>
                  <a:gd name="T20" fmla="*/ 1 w 146"/>
                  <a:gd name="T21" fmla="*/ 8 h 321"/>
                  <a:gd name="T22" fmla="*/ 1 w 146"/>
                  <a:gd name="T23" fmla="*/ 7 h 321"/>
                  <a:gd name="T24" fmla="*/ 1 w 146"/>
                  <a:gd name="T25" fmla="*/ 7 h 321"/>
                  <a:gd name="T26" fmla="*/ 1 w 146"/>
                  <a:gd name="T27" fmla="*/ 6 h 321"/>
                  <a:gd name="T28" fmla="*/ 1 w 146"/>
                  <a:gd name="T29" fmla="*/ 6 h 321"/>
                  <a:gd name="T30" fmla="*/ 1 w 146"/>
                  <a:gd name="T31" fmla="*/ 5 h 321"/>
                  <a:gd name="T32" fmla="*/ 1 w 146"/>
                  <a:gd name="T33" fmla="*/ 5 h 321"/>
                  <a:gd name="T34" fmla="*/ 1 w 146"/>
                  <a:gd name="T35" fmla="*/ 5 h 321"/>
                  <a:gd name="T36" fmla="*/ 1 w 146"/>
                  <a:gd name="T37" fmla="*/ 6 h 321"/>
                  <a:gd name="T38" fmla="*/ 1 w 146"/>
                  <a:gd name="T39" fmla="*/ 6 h 321"/>
                  <a:gd name="T40" fmla="*/ 1 w 146"/>
                  <a:gd name="T41" fmla="*/ 7 h 321"/>
                  <a:gd name="T42" fmla="*/ 2 w 146"/>
                  <a:gd name="T43" fmla="*/ 6 h 321"/>
                  <a:gd name="T44" fmla="*/ 2 w 146"/>
                  <a:gd name="T45" fmla="*/ 6 h 321"/>
                  <a:gd name="T46" fmla="*/ 2 w 146"/>
                  <a:gd name="T47" fmla="*/ 6 h 321"/>
                  <a:gd name="T48" fmla="*/ 2 w 146"/>
                  <a:gd name="T49" fmla="*/ 6 h 321"/>
                  <a:gd name="T50" fmla="*/ 2 w 146"/>
                  <a:gd name="T51" fmla="*/ 5 h 321"/>
                  <a:gd name="T52" fmla="*/ 2 w 146"/>
                  <a:gd name="T53" fmla="*/ 5 h 321"/>
                  <a:gd name="T54" fmla="*/ 2 w 146"/>
                  <a:gd name="T55" fmla="*/ 4 h 321"/>
                  <a:gd name="T56" fmla="*/ 1 w 146"/>
                  <a:gd name="T57" fmla="*/ 4 h 321"/>
                  <a:gd name="T58" fmla="*/ 2 w 146"/>
                  <a:gd name="T59" fmla="*/ 4 h 321"/>
                  <a:gd name="T60" fmla="*/ 2 w 146"/>
                  <a:gd name="T61" fmla="*/ 3 h 321"/>
                  <a:gd name="T62" fmla="*/ 2 w 146"/>
                  <a:gd name="T63" fmla="*/ 3 h 321"/>
                  <a:gd name="T64" fmla="*/ 3 w 146"/>
                  <a:gd name="T65" fmla="*/ 3 h 321"/>
                  <a:gd name="T66" fmla="*/ 2 w 146"/>
                  <a:gd name="T67" fmla="*/ 3 h 321"/>
                  <a:gd name="T68" fmla="*/ 2 w 146"/>
                  <a:gd name="T69" fmla="*/ 2 h 321"/>
                  <a:gd name="T70" fmla="*/ 2 w 146"/>
                  <a:gd name="T71" fmla="*/ 2 h 321"/>
                  <a:gd name="T72" fmla="*/ 2 w 146"/>
                  <a:gd name="T73" fmla="*/ 2 h 321"/>
                  <a:gd name="T74" fmla="*/ 3 w 146"/>
                  <a:gd name="T75" fmla="*/ 1 h 321"/>
                  <a:gd name="T76" fmla="*/ 3 w 146"/>
                  <a:gd name="T77" fmla="*/ 1 h 321"/>
                  <a:gd name="T78" fmla="*/ 3 w 146"/>
                  <a:gd name="T79" fmla="*/ 1 h 321"/>
                  <a:gd name="T80" fmla="*/ 3 w 146"/>
                  <a:gd name="T81" fmla="*/ 0 h 321"/>
                  <a:gd name="T82" fmla="*/ 3 w 146"/>
                  <a:gd name="T83" fmla="*/ 0 h 321"/>
                  <a:gd name="T84" fmla="*/ 5 w 146"/>
                  <a:gd name="T85" fmla="*/ 0 h 321"/>
                  <a:gd name="T86" fmla="*/ 5 w 146"/>
                  <a:gd name="T87" fmla="*/ 0 h 321"/>
                  <a:gd name="T88" fmla="*/ 5 w 146"/>
                  <a:gd name="T89" fmla="*/ 0 h 32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46"/>
                  <a:gd name="T136" fmla="*/ 0 h 321"/>
                  <a:gd name="T137" fmla="*/ 146 w 146"/>
                  <a:gd name="T138" fmla="*/ 321 h 32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46" h="321">
                    <a:moveTo>
                      <a:pt x="27" y="185"/>
                    </a:moveTo>
                    <a:lnTo>
                      <a:pt x="16" y="203"/>
                    </a:lnTo>
                    <a:lnTo>
                      <a:pt x="8" y="224"/>
                    </a:lnTo>
                    <a:lnTo>
                      <a:pt x="1" y="245"/>
                    </a:lnTo>
                    <a:lnTo>
                      <a:pt x="0" y="265"/>
                    </a:lnTo>
                    <a:lnTo>
                      <a:pt x="5" y="286"/>
                    </a:lnTo>
                    <a:lnTo>
                      <a:pt x="9" y="306"/>
                    </a:lnTo>
                    <a:lnTo>
                      <a:pt x="20" y="321"/>
                    </a:lnTo>
                    <a:lnTo>
                      <a:pt x="31" y="309"/>
                    </a:lnTo>
                    <a:lnTo>
                      <a:pt x="38" y="287"/>
                    </a:lnTo>
                    <a:lnTo>
                      <a:pt x="35" y="271"/>
                    </a:lnTo>
                    <a:lnTo>
                      <a:pt x="31" y="252"/>
                    </a:lnTo>
                    <a:lnTo>
                      <a:pt x="27" y="233"/>
                    </a:lnTo>
                    <a:lnTo>
                      <a:pt x="30" y="215"/>
                    </a:lnTo>
                    <a:lnTo>
                      <a:pt x="38" y="194"/>
                    </a:lnTo>
                    <a:lnTo>
                      <a:pt x="43" y="177"/>
                    </a:lnTo>
                    <a:lnTo>
                      <a:pt x="53" y="166"/>
                    </a:lnTo>
                    <a:lnTo>
                      <a:pt x="57" y="185"/>
                    </a:lnTo>
                    <a:lnTo>
                      <a:pt x="53" y="207"/>
                    </a:lnTo>
                    <a:lnTo>
                      <a:pt x="47" y="218"/>
                    </a:lnTo>
                    <a:lnTo>
                      <a:pt x="56" y="224"/>
                    </a:lnTo>
                    <a:lnTo>
                      <a:pt x="65" y="220"/>
                    </a:lnTo>
                    <a:lnTo>
                      <a:pt x="71" y="211"/>
                    </a:lnTo>
                    <a:lnTo>
                      <a:pt x="73" y="201"/>
                    </a:lnTo>
                    <a:lnTo>
                      <a:pt x="73" y="192"/>
                    </a:lnTo>
                    <a:lnTo>
                      <a:pt x="71" y="177"/>
                    </a:lnTo>
                    <a:lnTo>
                      <a:pt x="66" y="167"/>
                    </a:lnTo>
                    <a:lnTo>
                      <a:pt x="64" y="157"/>
                    </a:lnTo>
                    <a:lnTo>
                      <a:pt x="62" y="141"/>
                    </a:lnTo>
                    <a:lnTo>
                      <a:pt x="64" y="129"/>
                    </a:lnTo>
                    <a:lnTo>
                      <a:pt x="73" y="122"/>
                    </a:lnTo>
                    <a:lnTo>
                      <a:pt x="86" y="118"/>
                    </a:lnTo>
                    <a:lnTo>
                      <a:pt x="96" y="118"/>
                    </a:lnTo>
                    <a:lnTo>
                      <a:pt x="92" y="103"/>
                    </a:lnTo>
                    <a:lnTo>
                      <a:pt x="92" y="95"/>
                    </a:lnTo>
                    <a:lnTo>
                      <a:pt x="92" y="80"/>
                    </a:lnTo>
                    <a:lnTo>
                      <a:pt x="94" y="70"/>
                    </a:lnTo>
                    <a:lnTo>
                      <a:pt x="96" y="60"/>
                    </a:lnTo>
                    <a:lnTo>
                      <a:pt x="105" y="45"/>
                    </a:lnTo>
                    <a:lnTo>
                      <a:pt x="109" y="36"/>
                    </a:lnTo>
                    <a:lnTo>
                      <a:pt x="116" y="25"/>
                    </a:lnTo>
                    <a:lnTo>
                      <a:pt x="124" y="15"/>
                    </a:lnTo>
                    <a:lnTo>
                      <a:pt x="132" y="10"/>
                    </a:lnTo>
                    <a:lnTo>
                      <a:pt x="140" y="3"/>
                    </a:lnTo>
                    <a:lnTo>
                      <a:pt x="146" y="0"/>
                    </a:lnTo>
                  </a:path>
                </a:pathLst>
              </a:custGeom>
              <a:noFill/>
              <a:ln w="7938">
                <a:solidFill>
                  <a:srgbClr val="000000"/>
                </a:solidFill>
                <a:round/>
                <a:headEnd/>
                <a:tailEnd/>
              </a:ln>
            </p:spPr>
            <p:txBody>
              <a:bodyPr/>
              <a:lstStyle/>
              <a:p>
                <a:endParaRPr lang="en-GB"/>
              </a:p>
            </p:txBody>
          </p:sp>
          <p:sp>
            <p:nvSpPr>
              <p:cNvPr id="44071" name="Freeform 30"/>
              <p:cNvSpPr>
                <a:spLocks/>
              </p:cNvSpPr>
              <p:nvPr/>
            </p:nvSpPr>
            <p:spPr bwMode="auto">
              <a:xfrm>
                <a:off x="1152" y="2182"/>
                <a:ext cx="294" cy="93"/>
              </a:xfrm>
              <a:custGeom>
                <a:avLst/>
                <a:gdLst>
                  <a:gd name="T0" fmla="*/ 18 w 588"/>
                  <a:gd name="T1" fmla="*/ 3 h 186"/>
                  <a:gd name="T2" fmla="*/ 17 w 588"/>
                  <a:gd name="T3" fmla="*/ 3 h 186"/>
                  <a:gd name="T4" fmla="*/ 15 w 588"/>
                  <a:gd name="T5" fmla="*/ 3 h 186"/>
                  <a:gd name="T6" fmla="*/ 14 w 588"/>
                  <a:gd name="T7" fmla="*/ 5 h 186"/>
                  <a:gd name="T8" fmla="*/ 13 w 588"/>
                  <a:gd name="T9" fmla="*/ 5 h 186"/>
                  <a:gd name="T10" fmla="*/ 13 w 588"/>
                  <a:gd name="T11" fmla="*/ 6 h 186"/>
                  <a:gd name="T12" fmla="*/ 11 w 588"/>
                  <a:gd name="T13" fmla="*/ 6 h 186"/>
                  <a:gd name="T14" fmla="*/ 10 w 588"/>
                  <a:gd name="T15" fmla="*/ 6 h 186"/>
                  <a:gd name="T16" fmla="*/ 9 w 588"/>
                  <a:gd name="T17" fmla="*/ 6 h 186"/>
                  <a:gd name="T18" fmla="*/ 7 w 588"/>
                  <a:gd name="T19" fmla="*/ 6 h 186"/>
                  <a:gd name="T20" fmla="*/ 6 w 588"/>
                  <a:gd name="T21" fmla="*/ 6 h 186"/>
                  <a:gd name="T22" fmla="*/ 5 w 588"/>
                  <a:gd name="T23" fmla="*/ 5 h 186"/>
                  <a:gd name="T24" fmla="*/ 5 w 588"/>
                  <a:gd name="T25" fmla="*/ 5 h 186"/>
                  <a:gd name="T26" fmla="*/ 3 w 588"/>
                  <a:gd name="T27" fmla="*/ 3 h 186"/>
                  <a:gd name="T28" fmla="*/ 5 w 588"/>
                  <a:gd name="T29" fmla="*/ 3 h 186"/>
                  <a:gd name="T30" fmla="*/ 5 w 588"/>
                  <a:gd name="T31" fmla="*/ 5 h 186"/>
                  <a:gd name="T32" fmla="*/ 6 w 588"/>
                  <a:gd name="T33" fmla="*/ 5 h 186"/>
                  <a:gd name="T34" fmla="*/ 9 w 588"/>
                  <a:gd name="T35" fmla="*/ 5 h 186"/>
                  <a:gd name="T36" fmla="*/ 10 w 588"/>
                  <a:gd name="T37" fmla="*/ 3 h 186"/>
                  <a:gd name="T38" fmla="*/ 11 w 588"/>
                  <a:gd name="T39" fmla="*/ 3 h 186"/>
                  <a:gd name="T40" fmla="*/ 13 w 588"/>
                  <a:gd name="T41" fmla="*/ 3 h 186"/>
                  <a:gd name="T42" fmla="*/ 14 w 588"/>
                  <a:gd name="T43" fmla="*/ 3 h 186"/>
                  <a:gd name="T44" fmla="*/ 13 w 588"/>
                  <a:gd name="T45" fmla="*/ 3 h 186"/>
                  <a:gd name="T46" fmla="*/ 12 w 588"/>
                  <a:gd name="T47" fmla="*/ 3 h 186"/>
                  <a:gd name="T48" fmla="*/ 10 w 588"/>
                  <a:gd name="T49" fmla="*/ 3 h 186"/>
                  <a:gd name="T50" fmla="*/ 9 w 588"/>
                  <a:gd name="T51" fmla="*/ 3 h 186"/>
                  <a:gd name="T52" fmla="*/ 9 w 588"/>
                  <a:gd name="T53" fmla="*/ 3 h 186"/>
                  <a:gd name="T54" fmla="*/ 7 w 588"/>
                  <a:gd name="T55" fmla="*/ 1 h 186"/>
                  <a:gd name="T56" fmla="*/ 5 w 588"/>
                  <a:gd name="T57" fmla="*/ 1 h 186"/>
                  <a:gd name="T58" fmla="*/ 5 w 588"/>
                  <a:gd name="T59" fmla="*/ 1 h 186"/>
                  <a:gd name="T60" fmla="*/ 2 w 588"/>
                  <a:gd name="T61" fmla="*/ 1 h 186"/>
                  <a:gd name="T62" fmla="*/ 1 w 588"/>
                  <a:gd name="T63" fmla="*/ 0 h 186"/>
                  <a:gd name="T64" fmla="*/ 0 w 588"/>
                  <a:gd name="T65" fmla="*/ 1 h 186"/>
                  <a:gd name="T66" fmla="*/ 1 w 588"/>
                  <a:gd name="T67" fmla="*/ 1 h 186"/>
                  <a:gd name="T68" fmla="*/ 1 w 588"/>
                  <a:gd name="T69" fmla="*/ 2 h 186"/>
                  <a:gd name="T70" fmla="*/ 3 w 588"/>
                  <a:gd name="T71" fmla="*/ 3 h 186"/>
                  <a:gd name="T72" fmla="*/ 5 w 588"/>
                  <a:gd name="T73" fmla="*/ 3 h 186"/>
                  <a:gd name="T74" fmla="*/ 5 w 588"/>
                  <a:gd name="T75" fmla="*/ 3 h 186"/>
                  <a:gd name="T76" fmla="*/ 5 w 588"/>
                  <a:gd name="T77" fmla="*/ 3 h 186"/>
                  <a:gd name="T78" fmla="*/ 7 w 588"/>
                  <a:gd name="T79" fmla="*/ 3 h 18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88"/>
                  <a:gd name="T121" fmla="*/ 0 h 186"/>
                  <a:gd name="T122" fmla="*/ 588 w 588"/>
                  <a:gd name="T123" fmla="*/ 186 h 18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88" h="186">
                    <a:moveTo>
                      <a:pt x="588" y="82"/>
                    </a:moveTo>
                    <a:lnTo>
                      <a:pt x="570" y="78"/>
                    </a:lnTo>
                    <a:lnTo>
                      <a:pt x="552" y="79"/>
                    </a:lnTo>
                    <a:lnTo>
                      <a:pt x="533" y="85"/>
                    </a:lnTo>
                    <a:lnTo>
                      <a:pt x="514" y="94"/>
                    </a:lnTo>
                    <a:lnTo>
                      <a:pt x="495" y="103"/>
                    </a:lnTo>
                    <a:lnTo>
                      <a:pt x="480" y="115"/>
                    </a:lnTo>
                    <a:lnTo>
                      <a:pt x="466" y="130"/>
                    </a:lnTo>
                    <a:lnTo>
                      <a:pt x="458" y="141"/>
                    </a:lnTo>
                    <a:lnTo>
                      <a:pt x="445" y="150"/>
                    </a:lnTo>
                    <a:lnTo>
                      <a:pt x="431" y="157"/>
                    </a:lnTo>
                    <a:lnTo>
                      <a:pt x="416" y="165"/>
                    </a:lnTo>
                    <a:lnTo>
                      <a:pt x="397" y="172"/>
                    </a:lnTo>
                    <a:lnTo>
                      <a:pt x="380" y="178"/>
                    </a:lnTo>
                    <a:lnTo>
                      <a:pt x="363" y="182"/>
                    </a:lnTo>
                    <a:lnTo>
                      <a:pt x="338" y="185"/>
                    </a:lnTo>
                    <a:lnTo>
                      <a:pt x="311" y="186"/>
                    </a:lnTo>
                    <a:lnTo>
                      <a:pt x="292" y="186"/>
                    </a:lnTo>
                    <a:lnTo>
                      <a:pt x="266" y="183"/>
                    </a:lnTo>
                    <a:lnTo>
                      <a:pt x="244" y="180"/>
                    </a:lnTo>
                    <a:lnTo>
                      <a:pt x="228" y="175"/>
                    </a:lnTo>
                    <a:lnTo>
                      <a:pt x="213" y="171"/>
                    </a:lnTo>
                    <a:lnTo>
                      <a:pt x="196" y="165"/>
                    </a:lnTo>
                    <a:lnTo>
                      <a:pt x="176" y="156"/>
                    </a:lnTo>
                    <a:lnTo>
                      <a:pt x="159" y="146"/>
                    </a:lnTo>
                    <a:lnTo>
                      <a:pt x="147" y="137"/>
                    </a:lnTo>
                    <a:lnTo>
                      <a:pt x="135" y="124"/>
                    </a:lnTo>
                    <a:lnTo>
                      <a:pt x="127" y="108"/>
                    </a:lnTo>
                    <a:lnTo>
                      <a:pt x="122" y="94"/>
                    </a:lnTo>
                    <a:lnTo>
                      <a:pt x="143" y="116"/>
                    </a:lnTo>
                    <a:lnTo>
                      <a:pt x="162" y="124"/>
                    </a:lnTo>
                    <a:lnTo>
                      <a:pt x="176" y="130"/>
                    </a:lnTo>
                    <a:lnTo>
                      <a:pt x="192" y="133"/>
                    </a:lnTo>
                    <a:lnTo>
                      <a:pt x="215" y="134"/>
                    </a:lnTo>
                    <a:lnTo>
                      <a:pt x="239" y="135"/>
                    </a:lnTo>
                    <a:lnTo>
                      <a:pt x="263" y="134"/>
                    </a:lnTo>
                    <a:lnTo>
                      <a:pt x="285" y="131"/>
                    </a:lnTo>
                    <a:lnTo>
                      <a:pt x="320" y="126"/>
                    </a:lnTo>
                    <a:lnTo>
                      <a:pt x="349" y="122"/>
                    </a:lnTo>
                    <a:lnTo>
                      <a:pt x="375" y="118"/>
                    </a:lnTo>
                    <a:lnTo>
                      <a:pt x="394" y="112"/>
                    </a:lnTo>
                    <a:lnTo>
                      <a:pt x="421" y="101"/>
                    </a:lnTo>
                    <a:lnTo>
                      <a:pt x="436" y="96"/>
                    </a:lnTo>
                    <a:lnTo>
                      <a:pt x="454" y="81"/>
                    </a:lnTo>
                    <a:lnTo>
                      <a:pt x="460" y="71"/>
                    </a:lnTo>
                    <a:lnTo>
                      <a:pt x="443" y="70"/>
                    </a:lnTo>
                    <a:lnTo>
                      <a:pt x="424" y="73"/>
                    </a:lnTo>
                    <a:lnTo>
                      <a:pt x="396" y="81"/>
                    </a:lnTo>
                    <a:lnTo>
                      <a:pt x="371" y="85"/>
                    </a:lnTo>
                    <a:lnTo>
                      <a:pt x="349" y="90"/>
                    </a:lnTo>
                    <a:lnTo>
                      <a:pt x="333" y="96"/>
                    </a:lnTo>
                    <a:lnTo>
                      <a:pt x="308" y="99"/>
                    </a:lnTo>
                    <a:lnTo>
                      <a:pt x="290" y="97"/>
                    </a:lnTo>
                    <a:lnTo>
                      <a:pt x="266" y="89"/>
                    </a:lnTo>
                    <a:lnTo>
                      <a:pt x="245" y="75"/>
                    </a:lnTo>
                    <a:lnTo>
                      <a:pt x="226" y="59"/>
                    </a:lnTo>
                    <a:lnTo>
                      <a:pt x="208" y="51"/>
                    </a:lnTo>
                    <a:lnTo>
                      <a:pt x="183" y="47"/>
                    </a:lnTo>
                    <a:lnTo>
                      <a:pt x="159" y="51"/>
                    </a:lnTo>
                    <a:lnTo>
                      <a:pt x="136" y="44"/>
                    </a:lnTo>
                    <a:lnTo>
                      <a:pt x="113" y="29"/>
                    </a:lnTo>
                    <a:lnTo>
                      <a:pt x="91" y="14"/>
                    </a:lnTo>
                    <a:lnTo>
                      <a:pt x="69" y="2"/>
                    </a:lnTo>
                    <a:lnTo>
                      <a:pt x="35" y="0"/>
                    </a:lnTo>
                    <a:lnTo>
                      <a:pt x="15" y="4"/>
                    </a:lnTo>
                    <a:lnTo>
                      <a:pt x="0" y="8"/>
                    </a:lnTo>
                    <a:lnTo>
                      <a:pt x="4" y="27"/>
                    </a:lnTo>
                    <a:lnTo>
                      <a:pt x="16" y="45"/>
                    </a:lnTo>
                    <a:lnTo>
                      <a:pt x="32" y="55"/>
                    </a:lnTo>
                    <a:lnTo>
                      <a:pt x="60" y="64"/>
                    </a:lnTo>
                    <a:lnTo>
                      <a:pt x="88" y="67"/>
                    </a:lnTo>
                    <a:lnTo>
                      <a:pt x="114" y="66"/>
                    </a:lnTo>
                    <a:lnTo>
                      <a:pt x="135" y="62"/>
                    </a:lnTo>
                    <a:lnTo>
                      <a:pt x="138" y="78"/>
                    </a:lnTo>
                    <a:lnTo>
                      <a:pt x="144" y="89"/>
                    </a:lnTo>
                    <a:lnTo>
                      <a:pt x="153" y="101"/>
                    </a:lnTo>
                    <a:lnTo>
                      <a:pt x="169" y="108"/>
                    </a:lnTo>
                    <a:lnTo>
                      <a:pt x="187" y="111"/>
                    </a:lnTo>
                    <a:lnTo>
                      <a:pt x="208" y="107"/>
                    </a:lnTo>
                    <a:lnTo>
                      <a:pt x="225" y="103"/>
                    </a:lnTo>
                    <a:lnTo>
                      <a:pt x="241" y="97"/>
                    </a:lnTo>
                  </a:path>
                </a:pathLst>
              </a:custGeom>
              <a:noFill/>
              <a:ln w="7938">
                <a:solidFill>
                  <a:srgbClr val="000000"/>
                </a:solidFill>
                <a:round/>
                <a:headEnd/>
                <a:tailEnd/>
              </a:ln>
            </p:spPr>
            <p:txBody>
              <a:bodyPr/>
              <a:lstStyle/>
              <a:p>
                <a:endParaRPr lang="en-GB"/>
              </a:p>
            </p:txBody>
          </p:sp>
          <p:sp>
            <p:nvSpPr>
              <p:cNvPr id="44072" name="Freeform 31"/>
              <p:cNvSpPr>
                <a:spLocks/>
              </p:cNvSpPr>
              <p:nvPr/>
            </p:nvSpPr>
            <p:spPr bwMode="auto">
              <a:xfrm>
                <a:off x="1469" y="2226"/>
                <a:ext cx="98" cy="169"/>
              </a:xfrm>
              <a:custGeom>
                <a:avLst/>
                <a:gdLst>
                  <a:gd name="T0" fmla="*/ 1 w 197"/>
                  <a:gd name="T1" fmla="*/ 1 h 336"/>
                  <a:gd name="T2" fmla="*/ 2 w 197"/>
                  <a:gd name="T3" fmla="*/ 1 h 336"/>
                  <a:gd name="T4" fmla="*/ 2 w 197"/>
                  <a:gd name="T5" fmla="*/ 2 h 336"/>
                  <a:gd name="T6" fmla="*/ 3 w 197"/>
                  <a:gd name="T7" fmla="*/ 2 h 336"/>
                  <a:gd name="T8" fmla="*/ 4 w 197"/>
                  <a:gd name="T9" fmla="*/ 3 h 336"/>
                  <a:gd name="T10" fmla="*/ 4 w 197"/>
                  <a:gd name="T11" fmla="*/ 3 h 336"/>
                  <a:gd name="T12" fmla="*/ 4 w 197"/>
                  <a:gd name="T13" fmla="*/ 3 h 336"/>
                  <a:gd name="T14" fmla="*/ 5 w 197"/>
                  <a:gd name="T15" fmla="*/ 4 h 336"/>
                  <a:gd name="T16" fmla="*/ 5 w 197"/>
                  <a:gd name="T17" fmla="*/ 4 h 336"/>
                  <a:gd name="T18" fmla="*/ 5 w 197"/>
                  <a:gd name="T19" fmla="*/ 5 h 336"/>
                  <a:gd name="T20" fmla="*/ 5 w 197"/>
                  <a:gd name="T21" fmla="*/ 6 h 336"/>
                  <a:gd name="T22" fmla="*/ 5 w 197"/>
                  <a:gd name="T23" fmla="*/ 7 h 336"/>
                  <a:gd name="T24" fmla="*/ 5 w 197"/>
                  <a:gd name="T25" fmla="*/ 7 h 336"/>
                  <a:gd name="T26" fmla="*/ 6 w 197"/>
                  <a:gd name="T27" fmla="*/ 8 h 336"/>
                  <a:gd name="T28" fmla="*/ 5 w 197"/>
                  <a:gd name="T29" fmla="*/ 9 h 336"/>
                  <a:gd name="T30" fmla="*/ 5 w 197"/>
                  <a:gd name="T31" fmla="*/ 10 h 336"/>
                  <a:gd name="T32" fmla="*/ 5 w 197"/>
                  <a:gd name="T33" fmla="*/ 10 h 336"/>
                  <a:gd name="T34" fmla="*/ 5 w 197"/>
                  <a:gd name="T35" fmla="*/ 11 h 336"/>
                  <a:gd name="T36" fmla="*/ 5 w 197"/>
                  <a:gd name="T37" fmla="*/ 11 h 336"/>
                  <a:gd name="T38" fmla="*/ 4 w 197"/>
                  <a:gd name="T39" fmla="*/ 10 h 336"/>
                  <a:gd name="T40" fmla="*/ 4 w 197"/>
                  <a:gd name="T41" fmla="*/ 10 h 336"/>
                  <a:gd name="T42" fmla="*/ 4 w 197"/>
                  <a:gd name="T43" fmla="*/ 9 h 336"/>
                  <a:gd name="T44" fmla="*/ 4 w 197"/>
                  <a:gd name="T45" fmla="*/ 8 h 336"/>
                  <a:gd name="T46" fmla="*/ 5 w 197"/>
                  <a:gd name="T47" fmla="*/ 7 h 336"/>
                  <a:gd name="T48" fmla="*/ 5 w 197"/>
                  <a:gd name="T49" fmla="*/ 7 h 336"/>
                  <a:gd name="T50" fmla="*/ 4 w 197"/>
                  <a:gd name="T51" fmla="*/ 6 h 336"/>
                  <a:gd name="T52" fmla="*/ 4 w 197"/>
                  <a:gd name="T53" fmla="*/ 6 h 336"/>
                  <a:gd name="T54" fmla="*/ 4 w 197"/>
                  <a:gd name="T55" fmla="*/ 5 h 336"/>
                  <a:gd name="T56" fmla="*/ 4 w 197"/>
                  <a:gd name="T57" fmla="*/ 4 h 336"/>
                  <a:gd name="T58" fmla="*/ 3 w 197"/>
                  <a:gd name="T59" fmla="*/ 4 h 336"/>
                  <a:gd name="T60" fmla="*/ 3 w 197"/>
                  <a:gd name="T61" fmla="*/ 5 h 336"/>
                  <a:gd name="T62" fmla="*/ 3 w 197"/>
                  <a:gd name="T63" fmla="*/ 5 h 336"/>
                  <a:gd name="T64" fmla="*/ 3 w 197"/>
                  <a:gd name="T65" fmla="*/ 4 h 336"/>
                  <a:gd name="T66" fmla="*/ 3 w 197"/>
                  <a:gd name="T67" fmla="*/ 4 h 336"/>
                  <a:gd name="T68" fmla="*/ 2 w 197"/>
                  <a:gd name="T69" fmla="*/ 4 h 336"/>
                  <a:gd name="T70" fmla="*/ 2 w 197"/>
                  <a:gd name="T71" fmla="*/ 3 h 336"/>
                  <a:gd name="T72" fmla="*/ 1 w 197"/>
                  <a:gd name="T73" fmla="*/ 3 h 336"/>
                  <a:gd name="T74" fmla="*/ 0 w 197"/>
                  <a:gd name="T75" fmla="*/ 2 h 336"/>
                  <a:gd name="T76" fmla="*/ 0 w 197"/>
                  <a:gd name="T77" fmla="*/ 2 h 336"/>
                  <a:gd name="T78" fmla="*/ 0 w 197"/>
                  <a:gd name="T79" fmla="*/ 1 h 336"/>
                  <a:gd name="T80" fmla="*/ 0 w 197"/>
                  <a:gd name="T81" fmla="*/ 1 h 336"/>
                  <a:gd name="T82" fmla="*/ 0 w 197"/>
                  <a:gd name="T83" fmla="*/ 1 h 336"/>
                  <a:gd name="T84" fmla="*/ 0 w 197"/>
                  <a:gd name="T85" fmla="*/ 0 h 336"/>
                  <a:gd name="T86" fmla="*/ 1 w 197"/>
                  <a:gd name="T87" fmla="*/ 1 h 3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97"/>
                  <a:gd name="T133" fmla="*/ 0 h 336"/>
                  <a:gd name="T134" fmla="*/ 197 w 197"/>
                  <a:gd name="T135" fmla="*/ 336 h 3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97" h="336">
                    <a:moveTo>
                      <a:pt x="45" y="5"/>
                    </a:moveTo>
                    <a:lnTo>
                      <a:pt x="67" y="16"/>
                    </a:lnTo>
                    <a:lnTo>
                      <a:pt x="89" y="33"/>
                    </a:lnTo>
                    <a:lnTo>
                      <a:pt x="117" y="53"/>
                    </a:lnTo>
                    <a:lnTo>
                      <a:pt x="134" y="67"/>
                    </a:lnTo>
                    <a:lnTo>
                      <a:pt x="147" y="79"/>
                    </a:lnTo>
                    <a:lnTo>
                      <a:pt x="156" y="90"/>
                    </a:lnTo>
                    <a:lnTo>
                      <a:pt x="164" y="107"/>
                    </a:lnTo>
                    <a:lnTo>
                      <a:pt x="164" y="128"/>
                    </a:lnTo>
                    <a:lnTo>
                      <a:pt x="160" y="150"/>
                    </a:lnTo>
                    <a:lnTo>
                      <a:pt x="164" y="168"/>
                    </a:lnTo>
                    <a:lnTo>
                      <a:pt x="172" y="198"/>
                    </a:lnTo>
                    <a:lnTo>
                      <a:pt x="183" y="219"/>
                    </a:lnTo>
                    <a:lnTo>
                      <a:pt x="197" y="235"/>
                    </a:lnTo>
                    <a:lnTo>
                      <a:pt x="184" y="265"/>
                    </a:lnTo>
                    <a:lnTo>
                      <a:pt x="176" y="294"/>
                    </a:lnTo>
                    <a:lnTo>
                      <a:pt x="169" y="313"/>
                    </a:lnTo>
                    <a:lnTo>
                      <a:pt x="168" y="336"/>
                    </a:lnTo>
                    <a:lnTo>
                      <a:pt x="161" y="322"/>
                    </a:lnTo>
                    <a:lnTo>
                      <a:pt x="156" y="307"/>
                    </a:lnTo>
                    <a:lnTo>
                      <a:pt x="153" y="290"/>
                    </a:lnTo>
                    <a:lnTo>
                      <a:pt x="154" y="268"/>
                    </a:lnTo>
                    <a:lnTo>
                      <a:pt x="156" y="247"/>
                    </a:lnTo>
                    <a:lnTo>
                      <a:pt x="160" y="223"/>
                    </a:lnTo>
                    <a:lnTo>
                      <a:pt x="161" y="201"/>
                    </a:lnTo>
                    <a:lnTo>
                      <a:pt x="156" y="182"/>
                    </a:lnTo>
                    <a:lnTo>
                      <a:pt x="147" y="167"/>
                    </a:lnTo>
                    <a:lnTo>
                      <a:pt x="139" y="145"/>
                    </a:lnTo>
                    <a:lnTo>
                      <a:pt x="128" y="126"/>
                    </a:lnTo>
                    <a:lnTo>
                      <a:pt x="120" y="117"/>
                    </a:lnTo>
                    <a:lnTo>
                      <a:pt x="122" y="131"/>
                    </a:lnTo>
                    <a:lnTo>
                      <a:pt x="127" y="152"/>
                    </a:lnTo>
                    <a:lnTo>
                      <a:pt x="107" y="128"/>
                    </a:lnTo>
                    <a:lnTo>
                      <a:pt x="96" y="116"/>
                    </a:lnTo>
                    <a:lnTo>
                      <a:pt x="86" y="107"/>
                    </a:lnTo>
                    <a:lnTo>
                      <a:pt x="68" y="94"/>
                    </a:lnTo>
                    <a:lnTo>
                      <a:pt x="49" y="79"/>
                    </a:lnTo>
                    <a:lnTo>
                      <a:pt x="31" y="64"/>
                    </a:lnTo>
                    <a:lnTo>
                      <a:pt x="19" y="45"/>
                    </a:lnTo>
                    <a:lnTo>
                      <a:pt x="7" y="26"/>
                    </a:lnTo>
                    <a:lnTo>
                      <a:pt x="0" y="10"/>
                    </a:lnTo>
                    <a:lnTo>
                      <a:pt x="14" y="3"/>
                    </a:lnTo>
                    <a:lnTo>
                      <a:pt x="30" y="0"/>
                    </a:lnTo>
                    <a:lnTo>
                      <a:pt x="45" y="5"/>
                    </a:lnTo>
                  </a:path>
                </a:pathLst>
              </a:custGeom>
              <a:noFill/>
              <a:ln w="7938">
                <a:solidFill>
                  <a:srgbClr val="000000"/>
                </a:solidFill>
                <a:round/>
                <a:headEnd/>
                <a:tailEnd/>
              </a:ln>
            </p:spPr>
            <p:txBody>
              <a:bodyPr/>
              <a:lstStyle/>
              <a:p>
                <a:endParaRPr lang="en-GB"/>
              </a:p>
            </p:txBody>
          </p:sp>
          <p:sp>
            <p:nvSpPr>
              <p:cNvPr id="44073" name="Freeform 32"/>
              <p:cNvSpPr>
                <a:spLocks/>
              </p:cNvSpPr>
              <p:nvPr/>
            </p:nvSpPr>
            <p:spPr bwMode="auto">
              <a:xfrm>
                <a:off x="1428" y="2149"/>
                <a:ext cx="112" cy="57"/>
              </a:xfrm>
              <a:custGeom>
                <a:avLst/>
                <a:gdLst>
                  <a:gd name="T0" fmla="*/ 0 w 224"/>
                  <a:gd name="T1" fmla="*/ 1 h 113"/>
                  <a:gd name="T2" fmla="*/ 1 w 224"/>
                  <a:gd name="T3" fmla="*/ 1 h 113"/>
                  <a:gd name="T4" fmla="*/ 2 w 224"/>
                  <a:gd name="T5" fmla="*/ 1 h 113"/>
                  <a:gd name="T6" fmla="*/ 2 w 224"/>
                  <a:gd name="T7" fmla="*/ 1 h 113"/>
                  <a:gd name="T8" fmla="*/ 3 w 224"/>
                  <a:gd name="T9" fmla="*/ 2 h 113"/>
                  <a:gd name="T10" fmla="*/ 3 w 224"/>
                  <a:gd name="T11" fmla="*/ 2 h 113"/>
                  <a:gd name="T12" fmla="*/ 3 w 224"/>
                  <a:gd name="T13" fmla="*/ 3 h 113"/>
                  <a:gd name="T14" fmla="*/ 3 w 224"/>
                  <a:gd name="T15" fmla="*/ 3 h 113"/>
                  <a:gd name="T16" fmla="*/ 3 w 224"/>
                  <a:gd name="T17" fmla="*/ 4 h 113"/>
                  <a:gd name="T18" fmla="*/ 3 w 224"/>
                  <a:gd name="T19" fmla="*/ 3 h 113"/>
                  <a:gd name="T20" fmla="*/ 3 w 224"/>
                  <a:gd name="T21" fmla="*/ 2 h 113"/>
                  <a:gd name="T22" fmla="*/ 3 w 224"/>
                  <a:gd name="T23" fmla="*/ 2 h 113"/>
                  <a:gd name="T24" fmla="*/ 3 w 224"/>
                  <a:gd name="T25" fmla="*/ 1 h 113"/>
                  <a:gd name="T26" fmla="*/ 3 w 224"/>
                  <a:gd name="T27" fmla="*/ 1 h 113"/>
                  <a:gd name="T28" fmla="*/ 2 w 224"/>
                  <a:gd name="T29" fmla="*/ 0 h 113"/>
                  <a:gd name="T30" fmla="*/ 3 w 224"/>
                  <a:gd name="T31" fmla="*/ 1 h 113"/>
                  <a:gd name="T32" fmla="*/ 4 w 224"/>
                  <a:gd name="T33" fmla="*/ 1 h 113"/>
                  <a:gd name="T34" fmla="*/ 4 w 224"/>
                  <a:gd name="T35" fmla="*/ 2 h 113"/>
                  <a:gd name="T36" fmla="*/ 4 w 224"/>
                  <a:gd name="T37" fmla="*/ 2 h 113"/>
                  <a:gd name="T38" fmla="*/ 4 w 224"/>
                  <a:gd name="T39" fmla="*/ 3 h 113"/>
                  <a:gd name="T40" fmla="*/ 4 w 224"/>
                  <a:gd name="T41" fmla="*/ 3 h 113"/>
                  <a:gd name="T42" fmla="*/ 4 w 224"/>
                  <a:gd name="T43" fmla="*/ 3 h 113"/>
                  <a:gd name="T44" fmla="*/ 4 w 224"/>
                  <a:gd name="T45" fmla="*/ 2 h 113"/>
                  <a:gd name="T46" fmla="*/ 5 w 224"/>
                  <a:gd name="T47" fmla="*/ 2 h 113"/>
                  <a:gd name="T48" fmla="*/ 6 w 224"/>
                  <a:gd name="T49" fmla="*/ 1 h 113"/>
                  <a:gd name="T50" fmla="*/ 6 w 224"/>
                  <a:gd name="T51" fmla="*/ 1 h 113"/>
                  <a:gd name="T52" fmla="*/ 7 w 224"/>
                  <a:gd name="T53" fmla="*/ 1 h 113"/>
                  <a:gd name="T54" fmla="*/ 7 w 224"/>
                  <a:gd name="T55" fmla="*/ 2 h 113"/>
                  <a:gd name="T56" fmla="*/ 7 w 224"/>
                  <a:gd name="T57" fmla="*/ 2 h 113"/>
                  <a:gd name="T58" fmla="*/ 7 w 224"/>
                  <a:gd name="T59" fmla="*/ 2 h 113"/>
                  <a:gd name="T60" fmla="*/ 7 w 224"/>
                  <a:gd name="T61" fmla="*/ 2 h 113"/>
                  <a:gd name="T62" fmla="*/ 6 w 224"/>
                  <a:gd name="T63" fmla="*/ 2 h 113"/>
                  <a:gd name="T64" fmla="*/ 6 w 224"/>
                  <a:gd name="T65" fmla="*/ 2 h 113"/>
                  <a:gd name="T66" fmla="*/ 5 w 224"/>
                  <a:gd name="T67" fmla="*/ 2 h 113"/>
                  <a:gd name="T68" fmla="*/ 5 w 224"/>
                  <a:gd name="T69" fmla="*/ 3 h 113"/>
                  <a:gd name="T70" fmla="*/ 5 w 224"/>
                  <a:gd name="T71" fmla="*/ 3 h 113"/>
                  <a:gd name="T72" fmla="*/ 5 w 224"/>
                  <a:gd name="T73" fmla="*/ 3 h 113"/>
                  <a:gd name="T74" fmla="*/ 4 w 224"/>
                  <a:gd name="T75" fmla="*/ 4 h 11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4"/>
                  <a:gd name="T115" fmla="*/ 0 h 113"/>
                  <a:gd name="T116" fmla="*/ 224 w 224"/>
                  <a:gd name="T117" fmla="*/ 113 h 11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4" h="113">
                    <a:moveTo>
                      <a:pt x="0" y="16"/>
                    </a:moveTo>
                    <a:lnTo>
                      <a:pt x="29" y="15"/>
                    </a:lnTo>
                    <a:lnTo>
                      <a:pt x="51" y="19"/>
                    </a:lnTo>
                    <a:lnTo>
                      <a:pt x="62" y="28"/>
                    </a:lnTo>
                    <a:lnTo>
                      <a:pt x="74" y="49"/>
                    </a:lnTo>
                    <a:lnTo>
                      <a:pt x="77" y="64"/>
                    </a:lnTo>
                    <a:lnTo>
                      <a:pt x="80" y="79"/>
                    </a:lnTo>
                    <a:lnTo>
                      <a:pt x="82" y="92"/>
                    </a:lnTo>
                    <a:lnTo>
                      <a:pt x="82" y="101"/>
                    </a:lnTo>
                    <a:lnTo>
                      <a:pt x="91" y="84"/>
                    </a:lnTo>
                    <a:lnTo>
                      <a:pt x="93" y="64"/>
                    </a:lnTo>
                    <a:lnTo>
                      <a:pt x="92" y="49"/>
                    </a:lnTo>
                    <a:lnTo>
                      <a:pt x="88" y="30"/>
                    </a:lnTo>
                    <a:lnTo>
                      <a:pt x="76" y="10"/>
                    </a:lnTo>
                    <a:lnTo>
                      <a:pt x="63" y="0"/>
                    </a:lnTo>
                    <a:lnTo>
                      <a:pt x="82" y="6"/>
                    </a:lnTo>
                    <a:lnTo>
                      <a:pt x="97" y="28"/>
                    </a:lnTo>
                    <a:lnTo>
                      <a:pt x="104" y="46"/>
                    </a:lnTo>
                    <a:lnTo>
                      <a:pt x="107" y="61"/>
                    </a:lnTo>
                    <a:lnTo>
                      <a:pt x="106" y="79"/>
                    </a:lnTo>
                    <a:lnTo>
                      <a:pt x="104" y="87"/>
                    </a:lnTo>
                    <a:lnTo>
                      <a:pt x="111" y="72"/>
                    </a:lnTo>
                    <a:lnTo>
                      <a:pt x="123" y="56"/>
                    </a:lnTo>
                    <a:lnTo>
                      <a:pt x="141" y="41"/>
                    </a:lnTo>
                    <a:lnTo>
                      <a:pt x="163" y="31"/>
                    </a:lnTo>
                    <a:lnTo>
                      <a:pt x="185" y="28"/>
                    </a:lnTo>
                    <a:lnTo>
                      <a:pt x="200" y="31"/>
                    </a:lnTo>
                    <a:lnTo>
                      <a:pt x="213" y="34"/>
                    </a:lnTo>
                    <a:lnTo>
                      <a:pt x="224" y="38"/>
                    </a:lnTo>
                    <a:lnTo>
                      <a:pt x="211" y="39"/>
                    </a:lnTo>
                    <a:lnTo>
                      <a:pt x="198" y="43"/>
                    </a:lnTo>
                    <a:lnTo>
                      <a:pt x="185" y="45"/>
                    </a:lnTo>
                    <a:lnTo>
                      <a:pt x="164" y="50"/>
                    </a:lnTo>
                    <a:lnTo>
                      <a:pt x="152" y="60"/>
                    </a:lnTo>
                    <a:lnTo>
                      <a:pt x="142" y="69"/>
                    </a:lnTo>
                    <a:lnTo>
                      <a:pt x="134" y="80"/>
                    </a:lnTo>
                    <a:lnTo>
                      <a:pt x="129" y="94"/>
                    </a:lnTo>
                    <a:lnTo>
                      <a:pt x="126" y="113"/>
                    </a:lnTo>
                  </a:path>
                </a:pathLst>
              </a:custGeom>
              <a:noFill/>
              <a:ln w="7938">
                <a:solidFill>
                  <a:srgbClr val="000000"/>
                </a:solidFill>
                <a:round/>
                <a:headEnd/>
                <a:tailEnd/>
              </a:ln>
            </p:spPr>
            <p:txBody>
              <a:bodyPr/>
              <a:lstStyle/>
              <a:p>
                <a:endParaRPr lang="en-GB"/>
              </a:p>
            </p:txBody>
          </p:sp>
          <p:sp>
            <p:nvSpPr>
              <p:cNvPr id="44074" name="Freeform 33"/>
              <p:cNvSpPr>
                <a:spLocks/>
              </p:cNvSpPr>
              <p:nvPr/>
            </p:nvSpPr>
            <p:spPr bwMode="auto">
              <a:xfrm>
                <a:off x="1210" y="2293"/>
                <a:ext cx="86" cy="35"/>
              </a:xfrm>
              <a:custGeom>
                <a:avLst/>
                <a:gdLst>
                  <a:gd name="T0" fmla="*/ 5 w 172"/>
                  <a:gd name="T1" fmla="*/ 1 h 68"/>
                  <a:gd name="T2" fmla="*/ 5 w 172"/>
                  <a:gd name="T3" fmla="*/ 1 h 68"/>
                  <a:gd name="T4" fmla="*/ 5 w 172"/>
                  <a:gd name="T5" fmla="*/ 2 h 68"/>
                  <a:gd name="T6" fmla="*/ 5 w 172"/>
                  <a:gd name="T7" fmla="*/ 2 h 68"/>
                  <a:gd name="T8" fmla="*/ 5 w 172"/>
                  <a:gd name="T9" fmla="*/ 2 h 68"/>
                  <a:gd name="T10" fmla="*/ 3 w 172"/>
                  <a:gd name="T11" fmla="*/ 2 h 68"/>
                  <a:gd name="T12" fmla="*/ 3 w 172"/>
                  <a:gd name="T13" fmla="*/ 2 h 68"/>
                  <a:gd name="T14" fmla="*/ 2 w 172"/>
                  <a:gd name="T15" fmla="*/ 2 h 68"/>
                  <a:gd name="T16" fmla="*/ 1 w 172"/>
                  <a:gd name="T17" fmla="*/ 2 h 68"/>
                  <a:gd name="T18" fmla="*/ 1 w 172"/>
                  <a:gd name="T19" fmla="*/ 3 h 68"/>
                  <a:gd name="T20" fmla="*/ 1 w 172"/>
                  <a:gd name="T21" fmla="*/ 2 h 68"/>
                  <a:gd name="T22" fmla="*/ 0 w 172"/>
                  <a:gd name="T23" fmla="*/ 2 h 68"/>
                  <a:gd name="T24" fmla="*/ 1 w 172"/>
                  <a:gd name="T25" fmla="*/ 1 h 68"/>
                  <a:gd name="T26" fmla="*/ 1 w 172"/>
                  <a:gd name="T27" fmla="*/ 1 h 68"/>
                  <a:gd name="T28" fmla="*/ 3 w 172"/>
                  <a:gd name="T29" fmla="*/ 1 h 68"/>
                  <a:gd name="T30" fmla="*/ 3 w 172"/>
                  <a:gd name="T31" fmla="*/ 0 h 68"/>
                  <a:gd name="T32" fmla="*/ 5 w 172"/>
                  <a:gd name="T33" fmla="*/ 1 h 68"/>
                  <a:gd name="T34" fmla="*/ 5 w 172"/>
                  <a:gd name="T35" fmla="*/ 1 h 6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2"/>
                  <a:gd name="T55" fmla="*/ 0 h 68"/>
                  <a:gd name="T56" fmla="*/ 172 w 172"/>
                  <a:gd name="T57" fmla="*/ 68 h 6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2" h="68">
                    <a:moveTo>
                      <a:pt x="166" y="18"/>
                    </a:moveTo>
                    <a:lnTo>
                      <a:pt x="172" y="31"/>
                    </a:lnTo>
                    <a:lnTo>
                      <a:pt x="172" y="46"/>
                    </a:lnTo>
                    <a:lnTo>
                      <a:pt x="161" y="56"/>
                    </a:lnTo>
                    <a:lnTo>
                      <a:pt x="143" y="59"/>
                    </a:lnTo>
                    <a:lnTo>
                      <a:pt x="117" y="52"/>
                    </a:lnTo>
                    <a:lnTo>
                      <a:pt x="91" y="48"/>
                    </a:lnTo>
                    <a:lnTo>
                      <a:pt x="64" y="49"/>
                    </a:lnTo>
                    <a:lnTo>
                      <a:pt x="41" y="61"/>
                    </a:lnTo>
                    <a:lnTo>
                      <a:pt x="19" y="68"/>
                    </a:lnTo>
                    <a:lnTo>
                      <a:pt x="1" y="59"/>
                    </a:lnTo>
                    <a:lnTo>
                      <a:pt x="0" y="41"/>
                    </a:lnTo>
                    <a:lnTo>
                      <a:pt x="11" y="23"/>
                    </a:lnTo>
                    <a:lnTo>
                      <a:pt x="32" y="9"/>
                    </a:lnTo>
                    <a:lnTo>
                      <a:pt x="68" y="1"/>
                    </a:lnTo>
                    <a:lnTo>
                      <a:pt x="105" y="0"/>
                    </a:lnTo>
                    <a:lnTo>
                      <a:pt x="142" y="7"/>
                    </a:lnTo>
                    <a:lnTo>
                      <a:pt x="166" y="18"/>
                    </a:lnTo>
                    <a:close/>
                  </a:path>
                </a:pathLst>
              </a:custGeom>
              <a:solidFill>
                <a:srgbClr val="A04000"/>
              </a:solidFill>
              <a:ln w="7938">
                <a:solidFill>
                  <a:srgbClr val="000000"/>
                </a:solidFill>
                <a:round/>
                <a:headEnd/>
                <a:tailEnd/>
              </a:ln>
            </p:spPr>
            <p:txBody>
              <a:bodyPr/>
              <a:lstStyle/>
              <a:p>
                <a:endParaRPr lang="en-GB"/>
              </a:p>
            </p:txBody>
          </p:sp>
        </p:grpSp>
        <p:grpSp>
          <p:nvGrpSpPr>
            <p:cNvPr id="44042" name="Group 34"/>
            <p:cNvGrpSpPr>
              <a:grpSpLocks/>
            </p:cNvGrpSpPr>
            <p:nvPr/>
          </p:nvGrpSpPr>
          <p:grpSpPr bwMode="auto">
            <a:xfrm>
              <a:off x="1335" y="2388"/>
              <a:ext cx="702" cy="1048"/>
              <a:chOff x="1335" y="2388"/>
              <a:chExt cx="702" cy="1048"/>
            </a:xfrm>
          </p:grpSpPr>
          <p:sp>
            <p:nvSpPr>
              <p:cNvPr id="44043" name="Freeform 35"/>
              <p:cNvSpPr>
                <a:spLocks/>
              </p:cNvSpPr>
              <p:nvPr/>
            </p:nvSpPr>
            <p:spPr bwMode="auto">
              <a:xfrm>
                <a:off x="1335" y="2388"/>
                <a:ext cx="448" cy="488"/>
              </a:xfrm>
              <a:custGeom>
                <a:avLst/>
                <a:gdLst>
                  <a:gd name="T0" fmla="*/ 14 w 897"/>
                  <a:gd name="T1" fmla="*/ 4 h 977"/>
                  <a:gd name="T2" fmla="*/ 15 w 897"/>
                  <a:gd name="T3" fmla="*/ 2 h 977"/>
                  <a:gd name="T4" fmla="*/ 17 w 897"/>
                  <a:gd name="T5" fmla="*/ 1 h 977"/>
                  <a:gd name="T6" fmla="*/ 18 w 897"/>
                  <a:gd name="T7" fmla="*/ 0 h 977"/>
                  <a:gd name="T8" fmla="*/ 20 w 897"/>
                  <a:gd name="T9" fmla="*/ 0 h 977"/>
                  <a:gd name="T10" fmla="*/ 21 w 897"/>
                  <a:gd name="T11" fmla="*/ 0 h 977"/>
                  <a:gd name="T12" fmla="*/ 23 w 897"/>
                  <a:gd name="T13" fmla="*/ 0 h 977"/>
                  <a:gd name="T14" fmla="*/ 24 w 897"/>
                  <a:gd name="T15" fmla="*/ 1 h 977"/>
                  <a:gd name="T16" fmla="*/ 25 w 897"/>
                  <a:gd name="T17" fmla="*/ 3 h 977"/>
                  <a:gd name="T18" fmla="*/ 26 w 897"/>
                  <a:gd name="T19" fmla="*/ 4 h 977"/>
                  <a:gd name="T20" fmla="*/ 27 w 897"/>
                  <a:gd name="T21" fmla="*/ 5 h 977"/>
                  <a:gd name="T22" fmla="*/ 27 w 897"/>
                  <a:gd name="T23" fmla="*/ 6 h 977"/>
                  <a:gd name="T24" fmla="*/ 28 w 897"/>
                  <a:gd name="T25" fmla="*/ 8 h 977"/>
                  <a:gd name="T26" fmla="*/ 27 w 897"/>
                  <a:gd name="T27" fmla="*/ 11 h 977"/>
                  <a:gd name="T28" fmla="*/ 26 w 897"/>
                  <a:gd name="T29" fmla="*/ 14 h 977"/>
                  <a:gd name="T30" fmla="*/ 24 w 897"/>
                  <a:gd name="T31" fmla="*/ 17 h 977"/>
                  <a:gd name="T32" fmla="*/ 23 w 897"/>
                  <a:gd name="T33" fmla="*/ 19 h 977"/>
                  <a:gd name="T34" fmla="*/ 21 w 897"/>
                  <a:gd name="T35" fmla="*/ 21 h 977"/>
                  <a:gd name="T36" fmla="*/ 19 w 897"/>
                  <a:gd name="T37" fmla="*/ 23 h 977"/>
                  <a:gd name="T38" fmla="*/ 17 w 897"/>
                  <a:gd name="T39" fmla="*/ 25 h 977"/>
                  <a:gd name="T40" fmla="*/ 16 w 897"/>
                  <a:gd name="T41" fmla="*/ 26 h 977"/>
                  <a:gd name="T42" fmla="*/ 16 w 897"/>
                  <a:gd name="T43" fmla="*/ 27 h 977"/>
                  <a:gd name="T44" fmla="*/ 15 w 897"/>
                  <a:gd name="T45" fmla="*/ 29 h 977"/>
                  <a:gd name="T46" fmla="*/ 13 w 897"/>
                  <a:gd name="T47" fmla="*/ 30 h 977"/>
                  <a:gd name="T48" fmla="*/ 11 w 897"/>
                  <a:gd name="T49" fmla="*/ 30 h 977"/>
                  <a:gd name="T50" fmla="*/ 8 w 897"/>
                  <a:gd name="T51" fmla="*/ 30 h 977"/>
                  <a:gd name="T52" fmla="*/ 5 w 897"/>
                  <a:gd name="T53" fmla="*/ 29 h 977"/>
                  <a:gd name="T54" fmla="*/ 3 w 897"/>
                  <a:gd name="T55" fmla="*/ 28 h 977"/>
                  <a:gd name="T56" fmla="*/ 1 w 897"/>
                  <a:gd name="T57" fmla="*/ 27 h 977"/>
                  <a:gd name="T58" fmla="*/ 0 w 897"/>
                  <a:gd name="T59" fmla="*/ 25 h 977"/>
                  <a:gd name="T60" fmla="*/ 0 w 897"/>
                  <a:gd name="T61" fmla="*/ 22 h 977"/>
                  <a:gd name="T62" fmla="*/ 0 w 897"/>
                  <a:gd name="T63" fmla="*/ 20 h 977"/>
                  <a:gd name="T64" fmla="*/ 1 w 897"/>
                  <a:gd name="T65" fmla="*/ 18 h 977"/>
                  <a:gd name="T66" fmla="*/ 2 w 897"/>
                  <a:gd name="T67" fmla="*/ 17 h 977"/>
                  <a:gd name="T68" fmla="*/ 4 w 897"/>
                  <a:gd name="T69" fmla="*/ 16 h 977"/>
                  <a:gd name="T70" fmla="*/ 6 w 897"/>
                  <a:gd name="T71" fmla="*/ 15 h 977"/>
                  <a:gd name="T72" fmla="*/ 8 w 897"/>
                  <a:gd name="T73" fmla="*/ 14 h 977"/>
                  <a:gd name="T74" fmla="*/ 10 w 897"/>
                  <a:gd name="T75" fmla="*/ 15 h 977"/>
                  <a:gd name="T76" fmla="*/ 11 w 897"/>
                  <a:gd name="T77" fmla="*/ 15 h 977"/>
                  <a:gd name="T78" fmla="*/ 12 w 897"/>
                  <a:gd name="T79" fmla="*/ 16 h 977"/>
                  <a:gd name="T80" fmla="*/ 14 w 897"/>
                  <a:gd name="T81" fmla="*/ 15 h 977"/>
                  <a:gd name="T82" fmla="*/ 15 w 897"/>
                  <a:gd name="T83" fmla="*/ 14 h 977"/>
                  <a:gd name="T84" fmla="*/ 17 w 897"/>
                  <a:gd name="T85" fmla="*/ 12 h 977"/>
                  <a:gd name="T86" fmla="*/ 18 w 897"/>
                  <a:gd name="T87" fmla="*/ 10 h 977"/>
                  <a:gd name="T88" fmla="*/ 15 w 897"/>
                  <a:gd name="T89" fmla="*/ 8 h 977"/>
                  <a:gd name="T90" fmla="*/ 14 w 897"/>
                  <a:gd name="T91" fmla="*/ 6 h 977"/>
                  <a:gd name="T92" fmla="*/ 14 w 897"/>
                  <a:gd name="T93" fmla="*/ 4 h 97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897"/>
                  <a:gd name="T142" fmla="*/ 0 h 977"/>
                  <a:gd name="T143" fmla="*/ 897 w 897"/>
                  <a:gd name="T144" fmla="*/ 977 h 97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97" h="977">
                    <a:moveTo>
                      <a:pt x="473" y="145"/>
                    </a:moveTo>
                    <a:lnTo>
                      <a:pt x="497" y="91"/>
                    </a:lnTo>
                    <a:lnTo>
                      <a:pt x="544" y="43"/>
                    </a:lnTo>
                    <a:lnTo>
                      <a:pt x="590" y="13"/>
                    </a:lnTo>
                    <a:lnTo>
                      <a:pt x="648" y="0"/>
                    </a:lnTo>
                    <a:lnTo>
                      <a:pt x="701" y="6"/>
                    </a:lnTo>
                    <a:lnTo>
                      <a:pt x="759" y="28"/>
                    </a:lnTo>
                    <a:lnTo>
                      <a:pt x="796" y="62"/>
                    </a:lnTo>
                    <a:lnTo>
                      <a:pt x="821" y="97"/>
                    </a:lnTo>
                    <a:lnTo>
                      <a:pt x="847" y="134"/>
                    </a:lnTo>
                    <a:lnTo>
                      <a:pt x="867" y="174"/>
                    </a:lnTo>
                    <a:lnTo>
                      <a:pt x="888" y="212"/>
                    </a:lnTo>
                    <a:lnTo>
                      <a:pt x="897" y="259"/>
                    </a:lnTo>
                    <a:lnTo>
                      <a:pt x="881" y="352"/>
                    </a:lnTo>
                    <a:lnTo>
                      <a:pt x="839" y="453"/>
                    </a:lnTo>
                    <a:lnTo>
                      <a:pt x="788" y="546"/>
                    </a:lnTo>
                    <a:lnTo>
                      <a:pt x="736" y="608"/>
                    </a:lnTo>
                    <a:lnTo>
                      <a:pt x="686" y="679"/>
                    </a:lnTo>
                    <a:lnTo>
                      <a:pt x="617" y="760"/>
                    </a:lnTo>
                    <a:lnTo>
                      <a:pt x="560" y="819"/>
                    </a:lnTo>
                    <a:lnTo>
                      <a:pt x="541" y="854"/>
                    </a:lnTo>
                    <a:lnTo>
                      <a:pt x="516" y="895"/>
                    </a:lnTo>
                    <a:lnTo>
                      <a:pt x="488" y="934"/>
                    </a:lnTo>
                    <a:lnTo>
                      <a:pt x="437" y="962"/>
                    </a:lnTo>
                    <a:lnTo>
                      <a:pt x="358" y="977"/>
                    </a:lnTo>
                    <a:lnTo>
                      <a:pt x="258" y="972"/>
                    </a:lnTo>
                    <a:lnTo>
                      <a:pt x="172" y="958"/>
                    </a:lnTo>
                    <a:lnTo>
                      <a:pt x="101" y="927"/>
                    </a:lnTo>
                    <a:lnTo>
                      <a:pt x="47" y="872"/>
                    </a:lnTo>
                    <a:lnTo>
                      <a:pt x="15" y="802"/>
                    </a:lnTo>
                    <a:lnTo>
                      <a:pt x="0" y="734"/>
                    </a:lnTo>
                    <a:lnTo>
                      <a:pt x="20" y="658"/>
                    </a:lnTo>
                    <a:lnTo>
                      <a:pt x="50" y="600"/>
                    </a:lnTo>
                    <a:lnTo>
                      <a:pt x="86" y="551"/>
                    </a:lnTo>
                    <a:lnTo>
                      <a:pt x="136" y="513"/>
                    </a:lnTo>
                    <a:lnTo>
                      <a:pt x="193" y="488"/>
                    </a:lnTo>
                    <a:lnTo>
                      <a:pt x="264" y="476"/>
                    </a:lnTo>
                    <a:lnTo>
                      <a:pt x="329" y="481"/>
                    </a:lnTo>
                    <a:lnTo>
                      <a:pt x="372" y="506"/>
                    </a:lnTo>
                    <a:lnTo>
                      <a:pt x="405" y="541"/>
                    </a:lnTo>
                    <a:lnTo>
                      <a:pt x="456" y="511"/>
                    </a:lnTo>
                    <a:lnTo>
                      <a:pt x="511" y="461"/>
                    </a:lnTo>
                    <a:lnTo>
                      <a:pt x="553" y="403"/>
                    </a:lnTo>
                    <a:lnTo>
                      <a:pt x="582" y="346"/>
                    </a:lnTo>
                    <a:lnTo>
                      <a:pt x="511" y="285"/>
                    </a:lnTo>
                    <a:lnTo>
                      <a:pt x="476" y="222"/>
                    </a:lnTo>
                    <a:lnTo>
                      <a:pt x="473" y="145"/>
                    </a:lnTo>
                    <a:close/>
                  </a:path>
                </a:pathLst>
              </a:custGeom>
              <a:solidFill>
                <a:srgbClr val="008080"/>
              </a:solidFill>
              <a:ln w="7938">
                <a:solidFill>
                  <a:srgbClr val="000000"/>
                </a:solidFill>
                <a:round/>
                <a:headEnd/>
                <a:tailEnd/>
              </a:ln>
            </p:spPr>
            <p:txBody>
              <a:bodyPr/>
              <a:lstStyle/>
              <a:p>
                <a:endParaRPr lang="en-GB"/>
              </a:p>
            </p:txBody>
          </p:sp>
          <p:sp>
            <p:nvSpPr>
              <p:cNvPr id="44044" name="Freeform 36"/>
              <p:cNvSpPr>
                <a:spLocks/>
              </p:cNvSpPr>
              <p:nvPr/>
            </p:nvSpPr>
            <p:spPr bwMode="auto">
              <a:xfrm>
                <a:off x="1469" y="2468"/>
                <a:ext cx="374" cy="634"/>
              </a:xfrm>
              <a:custGeom>
                <a:avLst/>
                <a:gdLst>
                  <a:gd name="T0" fmla="*/ 3 w 748"/>
                  <a:gd name="T1" fmla="*/ 1 h 1270"/>
                  <a:gd name="T2" fmla="*/ 6 w 748"/>
                  <a:gd name="T3" fmla="*/ 0 h 1270"/>
                  <a:gd name="T4" fmla="*/ 12 w 748"/>
                  <a:gd name="T5" fmla="*/ 0 h 1270"/>
                  <a:gd name="T6" fmla="*/ 14 w 748"/>
                  <a:gd name="T7" fmla="*/ 1 h 1270"/>
                  <a:gd name="T8" fmla="*/ 19 w 748"/>
                  <a:gd name="T9" fmla="*/ 2 h 1270"/>
                  <a:gd name="T10" fmla="*/ 21 w 748"/>
                  <a:gd name="T11" fmla="*/ 3 h 1270"/>
                  <a:gd name="T12" fmla="*/ 23 w 748"/>
                  <a:gd name="T13" fmla="*/ 5 h 1270"/>
                  <a:gd name="T14" fmla="*/ 23 w 748"/>
                  <a:gd name="T15" fmla="*/ 8 h 1270"/>
                  <a:gd name="T16" fmla="*/ 23 w 748"/>
                  <a:gd name="T17" fmla="*/ 11 h 1270"/>
                  <a:gd name="T18" fmla="*/ 22 w 748"/>
                  <a:gd name="T19" fmla="*/ 14 h 1270"/>
                  <a:gd name="T20" fmla="*/ 21 w 748"/>
                  <a:gd name="T21" fmla="*/ 17 h 1270"/>
                  <a:gd name="T22" fmla="*/ 20 w 748"/>
                  <a:gd name="T23" fmla="*/ 20 h 1270"/>
                  <a:gd name="T24" fmla="*/ 18 w 748"/>
                  <a:gd name="T25" fmla="*/ 22 h 1270"/>
                  <a:gd name="T26" fmla="*/ 15 w 748"/>
                  <a:gd name="T27" fmla="*/ 24 h 1270"/>
                  <a:gd name="T28" fmla="*/ 13 w 748"/>
                  <a:gd name="T29" fmla="*/ 25 h 1270"/>
                  <a:gd name="T30" fmla="*/ 14 w 748"/>
                  <a:gd name="T31" fmla="*/ 32 h 1270"/>
                  <a:gd name="T32" fmla="*/ 5 w 748"/>
                  <a:gd name="T33" fmla="*/ 37 h 1270"/>
                  <a:gd name="T34" fmla="*/ 5 w 748"/>
                  <a:gd name="T35" fmla="*/ 32 h 1270"/>
                  <a:gd name="T36" fmla="*/ 3 w 748"/>
                  <a:gd name="T37" fmla="*/ 29 h 1270"/>
                  <a:gd name="T38" fmla="*/ 1 w 748"/>
                  <a:gd name="T39" fmla="*/ 26 h 1270"/>
                  <a:gd name="T40" fmla="*/ 3 w 748"/>
                  <a:gd name="T41" fmla="*/ 25 h 1270"/>
                  <a:gd name="T42" fmla="*/ 6 w 748"/>
                  <a:gd name="T43" fmla="*/ 24 h 1270"/>
                  <a:gd name="T44" fmla="*/ 6 w 748"/>
                  <a:gd name="T45" fmla="*/ 21 h 1270"/>
                  <a:gd name="T46" fmla="*/ 6 w 748"/>
                  <a:gd name="T47" fmla="*/ 17 h 1270"/>
                  <a:gd name="T48" fmla="*/ 10 w 748"/>
                  <a:gd name="T49" fmla="*/ 13 h 1270"/>
                  <a:gd name="T50" fmla="*/ 12 w 748"/>
                  <a:gd name="T51" fmla="*/ 11 h 1270"/>
                  <a:gd name="T52" fmla="*/ 12 w 748"/>
                  <a:gd name="T53" fmla="*/ 11 h 1270"/>
                  <a:gd name="T54" fmla="*/ 11 w 748"/>
                  <a:gd name="T55" fmla="*/ 11 h 1270"/>
                  <a:gd name="T56" fmla="*/ 7 w 748"/>
                  <a:gd name="T57" fmla="*/ 12 h 1270"/>
                  <a:gd name="T58" fmla="*/ 6 w 748"/>
                  <a:gd name="T59" fmla="*/ 14 h 1270"/>
                  <a:gd name="T60" fmla="*/ 5 w 748"/>
                  <a:gd name="T61" fmla="*/ 14 h 1270"/>
                  <a:gd name="T62" fmla="*/ 3 w 748"/>
                  <a:gd name="T63" fmla="*/ 12 h 1270"/>
                  <a:gd name="T64" fmla="*/ 3 w 748"/>
                  <a:gd name="T65" fmla="*/ 11 h 1270"/>
                  <a:gd name="T66" fmla="*/ 3 w 748"/>
                  <a:gd name="T67" fmla="*/ 9 h 1270"/>
                  <a:gd name="T68" fmla="*/ 5 w 748"/>
                  <a:gd name="T69" fmla="*/ 8 h 1270"/>
                  <a:gd name="T70" fmla="*/ 3 w 748"/>
                  <a:gd name="T71" fmla="*/ 8 h 1270"/>
                  <a:gd name="T72" fmla="*/ 3 w 748"/>
                  <a:gd name="T73" fmla="*/ 6 h 1270"/>
                  <a:gd name="T74" fmla="*/ 3 w 748"/>
                  <a:gd name="T75" fmla="*/ 5 h 1270"/>
                  <a:gd name="T76" fmla="*/ 1 w 748"/>
                  <a:gd name="T77" fmla="*/ 5 h 1270"/>
                  <a:gd name="T78" fmla="*/ 0 w 748"/>
                  <a:gd name="T79" fmla="*/ 4 h 1270"/>
                  <a:gd name="T80" fmla="*/ 1 w 748"/>
                  <a:gd name="T81" fmla="*/ 2 h 12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48"/>
                  <a:gd name="T124" fmla="*/ 0 h 1270"/>
                  <a:gd name="T125" fmla="*/ 748 w 748"/>
                  <a:gd name="T126" fmla="*/ 1270 h 127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48" h="1270">
                    <a:moveTo>
                      <a:pt x="25" y="77"/>
                    </a:moveTo>
                    <a:lnTo>
                      <a:pt x="78" y="38"/>
                    </a:lnTo>
                    <a:lnTo>
                      <a:pt x="136" y="15"/>
                    </a:lnTo>
                    <a:lnTo>
                      <a:pt x="211" y="2"/>
                    </a:lnTo>
                    <a:lnTo>
                      <a:pt x="282" y="0"/>
                    </a:lnTo>
                    <a:lnTo>
                      <a:pt x="353" y="10"/>
                    </a:lnTo>
                    <a:lnTo>
                      <a:pt x="411" y="18"/>
                    </a:lnTo>
                    <a:lnTo>
                      <a:pt x="467" y="33"/>
                    </a:lnTo>
                    <a:lnTo>
                      <a:pt x="534" y="52"/>
                    </a:lnTo>
                    <a:lnTo>
                      <a:pt x="583" y="69"/>
                    </a:lnTo>
                    <a:lnTo>
                      <a:pt x="600" y="79"/>
                    </a:lnTo>
                    <a:lnTo>
                      <a:pt x="649" y="101"/>
                    </a:lnTo>
                    <a:lnTo>
                      <a:pt x="688" y="134"/>
                    </a:lnTo>
                    <a:lnTo>
                      <a:pt x="723" y="187"/>
                    </a:lnTo>
                    <a:lnTo>
                      <a:pt x="743" y="237"/>
                    </a:lnTo>
                    <a:lnTo>
                      <a:pt x="748" y="282"/>
                    </a:lnTo>
                    <a:lnTo>
                      <a:pt x="743" y="325"/>
                    </a:lnTo>
                    <a:lnTo>
                      <a:pt x="729" y="368"/>
                    </a:lnTo>
                    <a:lnTo>
                      <a:pt x="709" y="411"/>
                    </a:lnTo>
                    <a:lnTo>
                      <a:pt x="688" y="450"/>
                    </a:lnTo>
                    <a:lnTo>
                      <a:pt x="669" y="500"/>
                    </a:lnTo>
                    <a:lnTo>
                      <a:pt x="653" y="547"/>
                    </a:lnTo>
                    <a:lnTo>
                      <a:pt x="639" y="584"/>
                    </a:lnTo>
                    <a:lnTo>
                      <a:pt x="611" y="641"/>
                    </a:lnTo>
                    <a:lnTo>
                      <a:pt x="586" y="681"/>
                    </a:lnTo>
                    <a:lnTo>
                      <a:pt x="564" y="720"/>
                    </a:lnTo>
                    <a:lnTo>
                      <a:pt x="536" y="760"/>
                    </a:lnTo>
                    <a:lnTo>
                      <a:pt x="511" y="789"/>
                    </a:lnTo>
                    <a:lnTo>
                      <a:pt x="480" y="812"/>
                    </a:lnTo>
                    <a:lnTo>
                      <a:pt x="444" y="830"/>
                    </a:lnTo>
                    <a:lnTo>
                      <a:pt x="413" y="843"/>
                    </a:lnTo>
                    <a:lnTo>
                      <a:pt x="470" y="1040"/>
                    </a:lnTo>
                    <a:lnTo>
                      <a:pt x="167" y="1270"/>
                    </a:lnTo>
                    <a:lnTo>
                      <a:pt x="149" y="1209"/>
                    </a:lnTo>
                    <a:lnTo>
                      <a:pt x="138" y="1129"/>
                    </a:lnTo>
                    <a:lnTo>
                      <a:pt x="138" y="1047"/>
                    </a:lnTo>
                    <a:lnTo>
                      <a:pt x="140" y="968"/>
                    </a:lnTo>
                    <a:lnTo>
                      <a:pt x="97" y="948"/>
                    </a:lnTo>
                    <a:lnTo>
                      <a:pt x="65" y="914"/>
                    </a:lnTo>
                    <a:lnTo>
                      <a:pt x="50" y="862"/>
                    </a:lnTo>
                    <a:lnTo>
                      <a:pt x="43" y="812"/>
                    </a:lnTo>
                    <a:lnTo>
                      <a:pt x="108" y="812"/>
                    </a:lnTo>
                    <a:lnTo>
                      <a:pt x="153" y="804"/>
                    </a:lnTo>
                    <a:lnTo>
                      <a:pt x="185" y="776"/>
                    </a:lnTo>
                    <a:lnTo>
                      <a:pt x="181" y="745"/>
                    </a:lnTo>
                    <a:lnTo>
                      <a:pt x="172" y="678"/>
                    </a:lnTo>
                    <a:lnTo>
                      <a:pt x="189" y="610"/>
                    </a:lnTo>
                    <a:lnTo>
                      <a:pt x="219" y="547"/>
                    </a:lnTo>
                    <a:lnTo>
                      <a:pt x="260" y="492"/>
                    </a:lnTo>
                    <a:lnTo>
                      <a:pt x="297" y="444"/>
                    </a:lnTo>
                    <a:lnTo>
                      <a:pt x="342" y="410"/>
                    </a:lnTo>
                    <a:lnTo>
                      <a:pt x="391" y="377"/>
                    </a:lnTo>
                    <a:lnTo>
                      <a:pt x="395" y="364"/>
                    </a:lnTo>
                    <a:lnTo>
                      <a:pt x="374" y="371"/>
                    </a:lnTo>
                    <a:lnTo>
                      <a:pt x="355" y="366"/>
                    </a:lnTo>
                    <a:lnTo>
                      <a:pt x="331" y="361"/>
                    </a:lnTo>
                    <a:lnTo>
                      <a:pt x="295" y="376"/>
                    </a:lnTo>
                    <a:lnTo>
                      <a:pt x="253" y="399"/>
                    </a:lnTo>
                    <a:lnTo>
                      <a:pt x="222" y="427"/>
                    </a:lnTo>
                    <a:lnTo>
                      <a:pt x="205" y="454"/>
                    </a:lnTo>
                    <a:lnTo>
                      <a:pt x="181" y="463"/>
                    </a:lnTo>
                    <a:lnTo>
                      <a:pt x="140" y="455"/>
                    </a:lnTo>
                    <a:lnTo>
                      <a:pt x="121" y="433"/>
                    </a:lnTo>
                    <a:lnTo>
                      <a:pt x="121" y="413"/>
                    </a:lnTo>
                    <a:lnTo>
                      <a:pt x="138" y="387"/>
                    </a:lnTo>
                    <a:lnTo>
                      <a:pt x="106" y="380"/>
                    </a:lnTo>
                    <a:lnTo>
                      <a:pt x="97" y="354"/>
                    </a:lnTo>
                    <a:lnTo>
                      <a:pt x="99" y="319"/>
                    </a:lnTo>
                    <a:lnTo>
                      <a:pt x="115" y="293"/>
                    </a:lnTo>
                    <a:lnTo>
                      <a:pt x="131" y="275"/>
                    </a:lnTo>
                    <a:lnTo>
                      <a:pt x="99" y="278"/>
                    </a:lnTo>
                    <a:lnTo>
                      <a:pt x="75" y="264"/>
                    </a:lnTo>
                    <a:lnTo>
                      <a:pt x="65" y="239"/>
                    </a:lnTo>
                    <a:lnTo>
                      <a:pt x="70" y="204"/>
                    </a:lnTo>
                    <a:lnTo>
                      <a:pt x="111" y="179"/>
                    </a:lnTo>
                    <a:lnTo>
                      <a:pt x="82" y="182"/>
                    </a:lnTo>
                    <a:lnTo>
                      <a:pt x="48" y="186"/>
                    </a:lnTo>
                    <a:lnTo>
                      <a:pt x="20" y="178"/>
                    </a:lnTo>
                    <a:lnTo>
                      <a:pt x="11" y="168"/>
                    </a:lnTo>
                    <a:lnTo>
                      <a:pt x="0" y="144"/>
                    </a:lnTo>
                    <a:lnTo>
                      <a:pt x="4" y="116"/>
                    </a:lnTo>
                    <a:lnTo>
                      <a:pt x="25" y="77"/>
                    </a:lnTo>
                    <a:close/>
                  </a:path>
                </a:pathLst>
              </a:custGeom>
              <a:solidFill>
                <a:srgbClr val="E0A080"/>
              </a:solidFill>
              <a:ln w="7938">
                <a:solidFill>
                  <a:srgbClr val="000000"/>
                </a:solidFill>
                <a:round/>
                <a:headEnd/>
                <a:tailEnd/>
              </a:ln>
            </p:spPr>
            <p:txBody>
              <a:bodyPr/>
              <a:lstStyle/>
              <a:p>
                <a:endParaRPr lang="en-GB"/>
              </a:p>
            </p:txBody>
          </p:sp>
          <p:sp>
            <p:nvSpPr>
              <p:cNvPr id="44045" name="Freeform 37"/>
              <p:cNvSpPr>
                <a:spLocks/>
              </p:cNvSpPr>
              <p:nvPr/>
            </p:nvSpPr>
            <p:spPr bwMode="auto">
              <a:xfrm>
                <a:off x="1563" y="2865"/>
                <a:ext cx="29" cy="35"/>
              </a:xfrm>
              <a:custGeom>
                <a:avLst/>
                <a:gdLst>
                  <a:gd name="T0" fmla="*/ 0 w 59"/>
                  <a:gd name="T1" fmla="*/ 0 h 71"/>
                  <a:gd name="T2" fmla="*/ 0 w 59"/>
                  <a:gd name="T3" fmla="*/ 1 h 71"/>
                  <a:gd name="T4" fmla="*/ 0 w 59"/>
                  <a:gd name="T5" fmla="*/ 1 h 71"/>
                  <a:gd name="T6" fmla="*/ 1 w 59"/>
                  <a:gd name="T7" fmla="*/ 2 h 71"/>
                  <a:gd name="T8" fmla="*/ 0 60000 65536"/>
                  <a:gd name="T9" fmla="*/ 0 60000 65536"/>
                  <a:gd name="T10" fmla="*/ 0 60000 65536"/>
                  <a:gd name="T11" fmla="*/ 0 60000 65536"/>
                  <a:gd name="T12" fmla="*/ 0 w 59"/>
                  <a:gd name="T13" fmla="*/ 0 h 71"/>
                  <a:gd name="T14" fmla="*/ 59 w 59"/>
                  <a:gd name="T15" fmla="*/ 71 h 71"/>
                </a:gdLst>
                <a:ahLst/>
                <a:cxnLst>
                  <a:cxn ang="T8">
                    <a:pos x="T0" y="T1"/>
                  </a:cxn>
                  <a:cxn ang="T9">
                    <a:pos x="T2" y="T3"/>
                  </a:cxn>
                  <a:cxn ang="T10">
                    <a:pos x="T4" y="T5"/>
                  </a:cxn>
                  <a:cxn ang="T11">
                    <a:pos x="T6" y="T7"/>
                  </a:cxn>
                </a:cxnLst>
                <a:rect l="T12" t="T13" r="T14" b="T15"/>
                <a:pathLst>
                  <a:path w="59" h="71">
                    <a:moveTo>
                      <a:pt x="0" y="0"/>
                    </a:moveTo>
                    <a:lnTo>
                      <a:pt x="15" y="36"/>
                    </a:lnTo>
                    <a:lnTo>
                      <a:pt x="29" y="53"/>
                    </a:lnTo>
                    <a:lnTo>
                      <a:pt x="59" y="71"/>
                    </a:lnTo>
                  </a:path>
                </a:pathLst>
              </a:custGeom>
              <a:noFill/>
              <a:ln w="7938">
                <a:solidFill>
                  <a:srgbClr val="000000"/>
                </a:solidFill>
                <a:round/>
                <a:headEnd/>
                <a:tailEnd/>
              </a:ln>
            </p:spPr>
            <p:txBody>
              <a:bodyPr/>
              <a:lstStyle/>
              <a:p>
                <a:endParaRPr lang="en-GB"/>
              </a:p>
            </p:txBody>
          </p:sp>
          <p:grpSp>
            <p:nvGrpSpPr>
              <p:cNvPr id="44046" name="Group 38"/>
              <p:cNvGrpSpPr>
                <a:grpSpLocks/>
              </p:cNvGrpSpPr>
              <p:nvPr/>
            </p:nvGrpSpPr>
            <p:grpSpPr bwMode="auto">
              <a:xfrm>
                <a:off x="1466" y="2465"/>
                <a:ext cx="318" cy="238"/>
                <a:chOff x="1466" y="2465"/>
                <a:chExt cx="318" cy="238"/>
              </a:xfrm>
            </p:grpSpPr>
            <p:sp>
              <p:nvSpPr>
                <p:cNvPr id="44053" name="Freeform 39"/>
                <p:cNvSpPr>
                  <a:spLocks/>
                </p:cNvSpPr>
                <p:nvPr/>
              </p:nvSpPr>
              <p:spPr bwMode="auto">
                <a:xfrm>
                  <a:off x="1524" y="2518"/>
                  <a:ext cx="190" cy="38"/>
                </a:xfrm>
                <a:custGeom>
                  <a:avLst/>
                  <a:gdLst>
                    <a:gd name="T0" fmla="*/ 0 w 380"/>
                    <a:gd name="T1" fmla="*/ 2 h 77"/>
                    <a:gd name="T2" fmla="*/ 1 w 380"/>
                    <a:gd name="T3" fmla="*/ 1 h 77"/>
                    <a:gd name="T4" fmla="*/ 3 w 380"/>
                    <a:gd name="T5" fmla="*/ 0 h 77"/>
                    <a:gd name="T6" fmla="*/ 5 w 380"/>
                    <a:gd name="T7" fmla="*/ 0 h 77"/>
                    <a:gd name="T8" fmla="*/ 6 w 380"/>
                    <a:gd name="T9" fmla="*/ 0 h 77"/>
                    <a:gd name="T10" fmla="*/ 6 w 380"/>
                    <a:gd name="T11" fmla="*/ 0 h 77"/>
                    <a:gd name="T12" fmla="*/ 9 w 380"/>
                    <a:gd name="T13" fmla="*/ 0 h 77"/>
                    <a:gd name="T14" fmla="*/ 11 w 380"/>
                    <a:gd name="T15" fmla="*/ 0 h 77"/>
                    <a:gd name="T16" fmla="*/ 12 w 380"/>
                    <a:gd name="T17" fmla="*/ 1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0"/>
                    <a:gd name="T28" fmla="*/ 0 h 77"/>
                    <a:gd name="T29" fmla="*/ 380 w 380"/>
                    <a:gd name="T30" fmla="*/ 77 h 7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0" h="77">
                      <a:moveTo>
                        <a:pt x="0" y="77"/>
                      </a:moveTo>
                      <a:lnTo>
                        <a:pt x="43" y="36"/>
                      </a:lnTo>
                      <a:lnTo>
                        <a:pt x="101" y="13"/>
                      </a:lnTo>
                      <a:lnTo>
                        <a:pt x="139" y="2"/>
                      </a:lnTo>
                      <a:lnTo>
                        <a:pt x="176" y="2"/>
                      </a:lnTo>
                      <a:lnTo>
                        <a:pt x="217" y="0"/>
                      </a:lnTo>
                      <a:lnTo>
                        <a:pt x="267" y="9"/>
                      </a:lnTo>
                      <a:lnTo>
                        <a:pt x="322" y="17"/>
                      </a:lnTo>
                      <a:lnTo>
                        <a:pt x="380" y="36"/>
                      </a:lnTo>
                    </a:path>
                  </a:pathLst>
                </a:custGeom>
                <a:noFill/>
                <a:ln w="7938">
                  <a:solidFill>
                    <a:srgbClr val="000000"/>
                  </a:solidFill>
                  <a:round/>
                  <a:headEnd/>
                  <a:tailEnd/>
                </a:ln>
              </p:spPr>
              <p:txBody>
                <a:bodyPr/>
                <a:lstStyle/>
                <a:p>
                  <a:endParaRPr lang="en-GB"/>
                </a:p>
              </p:txBody>
            </p:sp>
            <p:sp>
              <p:nvSpPr>
                <p:cNvPr id="44054" name="Freeform 40"/>
                <p:cNvSpPr>
                  <a:spLocks/>
                </p:cNvSpPr>
                <p:nvPr/>
              </p:nvSpPr>
              <p:spPr bwMode="auto">
                <a:xfrm>
                  <a:off x="1540" y="2561"/>
                  <a:ext cx="162" cy="39"/>
                </a:xfrm>
                <a:custGeom>
                  <a:avLst/>
                  <a:gdLst>
                    <a:gd name="T0" fmla="*/ 0 w 324"/>
                    <a:gd name="T1" fmla="*/ 2 h 78"/>
                    <a:gd name="T2" fmla="*/ 1 w 324"/>
                    <a:gd name="T3" fmla="*/ 1 h 78"/>
                    <a:gd name="T4" fmla="*/ 3 w 324"/>
                    <a:gd name="T5" fmla="*/ 1 h 78"/>
                    <a:gd name="T6" fmla="*/ 3 w 324"/>
                    <a:gd name="T7" fmla="*/ 1 h 78"/>
                    <a:gd name="T8" fmla="*/ 5 w 324"/>
                    <a:gd name="T9" fmla="*/ 0 h 78"/>
                    <a:gd name="T10" fmla="*/ 6 w 324"/>
                    <a:gd name="T11" fmla="*/ 1 h 78"/>
                    <a:gd name="T12" fmla="*/ 7 w 324"/>
                    <a:gd name="T13" fmla="*/ 1 h 78"/>
                    <a:gd name="T14" fmla="*/ 9 w 324"/>
                    <a:gd name="T15" fmla="*/ 1 h 78"/>
                    <a:gd name="T16" fmla="*/ 10 w 324"/>
                    <a:gd name="T17" fmla="*/ 1 h 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4"/>
                    <a:gd name="T28" fmla="*/ 0 h 78"/>
                    <a:gd name="T29" fmla="*/ 324 w 324"/>
                    <a:gd name="T30" fmla="*/ 78 h 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4" h="78">
                      <a:moveTo>
                        <a:pt x="0" y="78"/>
                      </a:moveTo>
                      <a:lnTo>
                        <a:pt x="36" y="50"/>
                      </a:lnTo>
                      <a:lnTo>
                        <a:pt x="71" y="26"/>
                      </a:lnTo>
                      <a:lnTo>
                        <a:pt x="116" y="7"/>
                      </a:lnTo>
                      <a:lnTo>
                        <a:pt x="153" y="0"/>
                      </a:lnTo>
                      <a:lnTo>
                        <a:pt x="201" y="5"/>
                      </a:lnTo>
                      <a:lnTo>
                        <a:pt x="245" y="14"/>
                      </a:lnTo>
                      <a:lnTo>
                        <a:pt x="284" y="26"/>
                      </a:lnTo>
                      <a:lnTo>
                        <a:pt x="324" y="52"/>
                      </a:lnTo>
                    </a:path>
                  </a:pathLst>
                </a:custGeom>
                <a:noFill/>
                <a:ln w="7938">
                  <a:solidFill>
                    <a:srgbClr val="000000"/>
                  </a:solidFill>
                  <a:round/>
                  <a:headEnd/>
                  <a:tailEnd/>
                </a:ln>
              </p:spPr>
              <p:txBody>
                <a:bodyPr/>
                <a:lstStyle/>
                <a:p>
                  <a:endParaRPr lang="en-GB"/>
                </a:p>
              </p:txBody>
            </p:sp>
            <p:sp>
              <p:nvSpPr>
                <p:cNvPr id="44055" name="Freeform 41"/>
                <p:cNvSpPr>
                  <a:spLocks/>
                </p:cNvSpPr>
                <p:nvPr/>
              </p:nvSpPr>
              <p:spPr bwMode="auto">
                <a:xfrm>
                  <a:off x="1544" y="2604"/>
                  <a:ext cx="125" cy="51"/>
                </a:xfrm>
                <a:custGeom>
                  <a:avLst/>
                  <a:gdLst>
                    <a:gd name="T0" fmla="*/ 0 w 248"/>
                    <a:gd name="T1" fmla="*/ 3 h 102"/>
                    <a:gd name="T2" fmla="*/ 1 w 248"/>
                    <a:gd name="T3" fmla="*/ 3 h 102"/>
                    <a:gd name="T4" fmla="*/ 2 w 248"/>
                    <a:gd name="T5" fmla="*/ 2 h 102"/>
                    <a:gd name="T6" fmla="*/ 4 w 248"/>
                    <a:gd name="T7" fmla="*/ 1 h 102"/>
                    <a:gd name="T8" fmla="*/ 6 w 248"/>
                    <a:gd name="T9" fmla="*/ 0 h 102"/>
                    <a:gd name="T10" fmla="*/ 7 w 248"/>
                    <a:gd name="T11" fmla="*/ 1 h 102"/>
                    <a:gd name="T12" fmla="*/ 8 w 248"/>
                    <a:gd name="T13" fmla="*/ 1 h 102"/>
                    <a:gd name="T14" fmla="*/ 0 60000 65536"/>
                    <a:gd name="T15" fmla="*/ 0 60000 65536"/>
                    <a:gd name="T16" fmla="*/ 0 60000 65536"/>
                    <a:gd name="T17" fmla="*/ 0 60000 65536"/>
                    <a:gd name="T18" fmla="*/ 0 60000 65536"/>
                    <a:gd name="T19" fmla="*/ 0 60000 65536"/>
                    <a:gd name="T20" fmla="*/ 0 60000 65536"/>
                    <a:gd name="T21" fmla="*/ 0 w 248"/>
                    <a:gd name="T22" fmla="*/ 0 h 102"/>
                    <a:gd name="T23" fmla="*/ 248 w 248"/>
                    <a:gd name="T24" fmla="*/ 102 h 10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8" h="102">
                      <a:moveTo>
                        <a:pt x="0" y="102"/>
                      </a:moveTo>
                      <a:lnTo>
                        <a:pt x="25" y="72"/>
                      </a:lnTo>
                      <a:lnTo>
                        <a:pt x="64" y="39"/>
                      </a:lnTo>
                      <a:lnTo>
                        <a:pt x="105" y="20"/>
                      </a:lnTo>
                      <a:lnTo>
                        <a:pt x="162" y="0"/>
                      </a:lnTo>
                      <a:lnTo>
                        <a:pt x="214" y="3"/>
                      </a:lnTo>
                      <a:lnTo>
                        <a:pt x="248" y="24"/>
                      </a:lnTo>
                    </a:path>
                  </a:pathLst>
                </a:custGeom>
                <a:noFill/>
                <a:ln w="7938">
                  <a:solidFill>
                    <a:srgbClr val="000000"/>
                  </a:solidFill>
                  <a:round/>
                  <a:headEnd/>
                  <a:tailEnd/>
                </a:ln>
              </p:spPr>
              <p:txBody>
                <a:bodyPr/>
                <a:lstStyle/>
                <a:p>
                  <a:endParaRPr lang="en-GB"/>
                </a:p>
              </p:txBody>
            </p:sp>
            <p:sp>
              <p:nvSpPr>
                <p:cNvPr id="44056" name="Freeform 42"/>
                <p:cNvSpPr>
                  <a:spLocks/>
                </p:cNvSpPr>
                <p:nvPr/>
              </p:nvSpPr>
              <p:spPr bwMode="auto">
                <a:xfrm>
                  <a:off x="1466" y="2515"/>
                  <a:ext cx="47" cy="49"/>
                </a:xfrm>
                <a:custGeom>
                  <a:avLst/>
                  <a:gdLst>
                    <a:gd name="T0" fmla="*/ 1 w 93"/>
                    <a:gd name="T1" fmla="*/ 0 h 98"/>
                    <a:gd name="T2" fmla="*/ 1 w 93"/>
                    <a:gd name="T3" fmla="*/ 1 h 98"/>
                    <a:gd name="T4" fmla="*/ 0 w 93"/>
                    <a:gd name="T5" fmla="*/ 2 h 98"/>
                    <a:gd name="T6" fmla="*/ 1 w 93"/>
                    <a:gd name="T7" fmla="*/ 3 h 98"/>
                    <a:gd name="T8" fmla="*/ 2 w 93"/>
                    <a:gd name="T9" fmla="*/ 3 h 98"/>
                    <a:gd name="T10" fmla="*/ 3 w 93"/>
                    <a:gd name="T11" fmla="*/ 3 h 98"/>
                    <a:gd name="T12" fmla="*/ 0 60000 65536"/>
                    <a:gd name="T13" fmla="*/ 0 60000 65536"/>
                    <a:gd name="T14" fmla="*/ 0 60000 65536"/>
                    <a:gd name="T15" fmla="*/ 0 60000 65536"/>
                    <a:gd name="T16" fmla="*/ 0 60000 65536"/>
                    <a:gd name="T17" fmla="*/ 0 60000 65536"/>
                    <a:gd name="T18" fmla="*/ 0 w 93"/>
                    <a:gd name="T19" fmla="*/ 0 h 98"/>
                    <a:gd name="T20" fmla="*/ 93 w 93"/>
                    <a:gd name="T21" fmla="*/ 98 h 98"/>
                  </a:gdLst>
                  <a:ahLst/>
                  <a:cxnLst>
                    <a:cxn ang="T12">
                      <a:pos x="T0" y="T1"/>
                    </a:cxn>
                    <a:cxn ang="T13">
                      <a:pos x="T2" y="T3"/>
                    </a:cxn>
                    <a:cxn ang="T14">
                      <a:pos x="T4" y="T5"/>
                    </a:cxn>
                    <a:cxn ang="T15">
                      <a:pos x="T6" y="T7"/>
                    </a:cxn>
                    <a:cxn ang="T16">
                      <a:pos x="T8" y="T9"/>
                    </a:cxn>
                    <a:cxn ang="T17">
                      <a:pos x="T10" y="T11"/>
                    </a:cxn>
                  </a:cxnLst>
                  <a:rect l="T18" t="T19" r="T20" b="T21"/>
                  <a:pathLst>
                    <a:path w="93" h="98">
                      <a:moveTo>
                        <a:pt x="15" y="0"/>
                      </a:moveTo>
                      <a:lnTo>
                        <a:pt x="4" y="24"/>
                      </a:lnTo>
                      <a:lnTo>
                        <a:pt x="0" y="56"/>
                      </a:lnTo>
                      <a:lnTo>
                        <a:pt x="20" y="87"/>
                      </a:lnTo>
                      <a:lnTo>
                        <a:pt x="55" y="98"/>
                      </a:lnTo>
                      <a:lnTo>
                        <a:pt x="93" y="94"/>
                      </a:lnTo>
                    </a:path>
                  </a:pathLst>
                </a:custGeom>
                <a:noFill/>
                <a:ln w="7938">
                  <a:solidFill>
                    <a:srgbClr val="000000"/>
                  </a:solidFill>
                  <a:round/>
                  <a:headEnd/>
                  <a:tailEnd/>
                </a:ln>
              </p:spPr>
              <p:txBody>
                <a:bodyPr/>
                <a:lstStyle/>
                <a:p>
                  <a:endParaRPr lang="en-GB"/>
                </a:p>
              </p:txBody>
            </p:sp>
            <p:sp>
              <p:nvSpPr>
                <p:cNvPr id="44057" name="Freeform 43"/>
                <p:cNvSpPr>
                  <a:spLocks/>
                </p:cNvSpPr>
                <p:nvPr/>
              </p:nvSpPr>
              <p:spPr bwMode="auto">
                <a:xfrm>
                  <a:off x="1498" y="2569"/>
                  <a:ext cx="29" cy="39"/>
                </a:xfrm>
                <a:custGeom>
                  <a:avLst/>
                  <a:gdLst>
                    <a:gd name="T0" fmla="*/ 1 w 58"/>
                    <a:gd name="T1" fmla="*/ 0 h 78"/>
                    <a:gd name="T2" fmla="*/ 0 w 58"/>
                    <a:gd name="T3" fmla="*/ 1 h 78"/>
                    <a:gd name="T4" fmla="*/ 1 w 58"/>
                    <a:gd name="T5" fmla="*/ 1 h 78"/>
                    <a:gd name="T6" fmla="*/ 1 w 58"/>
                    <a:gd name="T7" fmla="*/ 2 h 78"/>
                    <a:gd name="T8" fmla="*/ 2 w 58"/>
                    <a:gd name="T9" fmla="*/ 2 h 78"/>
                    <a:gd name="T10" fmla="*/ 2 w 58"/>
                    <a:gd name="T11" fmla="*/ 2 h 78"/>
                    <a:gd name="T12" fmla="*/ 0 60000 65536"/>
                    <a:gd name="T13" fmla="*/ 0 60000 65536"/>
                    <a:gd name="T14" fmla="*/ 0 60000 65536"/>
                    <a:gd name="T15" fmla="*/ 0 60000 65536"/>
                    <a:gd name="T16" fmla="*/ 0 60000 65536"/>
                    <a:gd name="T17" fmla="*/ 0 60000 65536"/>
                    <a:gd name="T18" fmla="*/ 0 w 58"/>
                    <a:gd name="T19" fmla="*/ 0 h 78"/>
                    <a:gd name="T20" fmla="*/ 58 w 58"/>
                    <a:gd name="T21" fmla="*/ 78 h 78"/>
                  </a:gdLst>
                  <a:ahLst/>
                  <a:cxnLst>
                    <a:cxn ang="T12">
                      <a:pos x="T0" y="T1"/>
                    </a:cxn>
                    <a:cxn ang="T13">
                      <a:pos x="T2" y="T3"/>
                    </a:cxn>
                    <a:cxn ang="T14">
                      <a:pos x="T4" y="T5"/>
                    </a:cxn>
                    <a:cxn ang="T15">
                      <a:pos x="T6" y="T7"/>
                    </a:cxn>
                    <a:cxn ang="T16">
                      <a:pos x="T8" y="T9"/>
                    </a:cxn>
                    <a:cxn ang="T17">
                      <a:pos x="T10" y="T11"/>
                    </a:cxn>
                  </a:cxnLst>
                  <a:rect l="T18" t="T19" r="T20" b="T21"/>
                  <a:pathLst>
                    <a:path w="58" h="78">
                      <a:moveTo>
                        <a:pt x="8" y="0"/>
                      </a:moveTo>
                      <a:lnTo>
                        <a:pt x="0" y="27"/>
                      </a:lnTo>
                      <a:lnTo>
                        <a:pt x="2" y="53"/>
                      </a:lnTo>
                      <a:lnTo>
                        <a:pt x="16" y="71"/>
                      </a:lnTo>
                      <a:lnTo>
                        <a:pt x="35" y="78"/>
                      </a:lnTo>
                      <a:lnTo>
                        <a:pt x="58" y="75"/>
                      </a:lnTo>
                    </a:path>
                  </a:pathLst>
                </a:custGeom>
                <a:noFill/>
                <a:ln w="7938">
                  <a:solidFill>
                    <a:srgbClr val="000000"/>
                  </a:solidFill>
                  <a:round/>
                  <a:headEnd/>
                  <a:tailEnd/>
                </a:ln>
              </p:spPr>
              <p:txBody>
                <a:bodyPr/>
                <a:lstStyle/>
                <a:p>
                  <a:endParaRPr lang="en-GB"/>
                </a:p>
              </p:txBody>
            </p:sp>
            <p:sp>
              <p:nvSpPr>
                <p:cNvPr id="44058" name="Freeform 44"/>
                <p:cNvSpPr>
                  <a:spLocks/>
                </p:cNvSpPr>
                <p:nvPr/>
              </p:nvSpPr>
              <p:spPr bwMode="auto">
                <a:xfrm>
                  <a:off x="1513" y="2616"/>
                  <a:ext cx="62" cy="87"/>
                </a:xfrm>
                <a:custGeom>
                  <a:avLst/>
                  <a:gdLst>
                    <a:gd name="T0" fmla="*/ 1 w 124"/>
                    <a:gd name="T1" fmla="*/ 0 h 173"/>
                    <a:gd name="T2" fmla="*/ 1 w 124"/>
                    <a:gd name="T3" fmla="*/ 1 h 173"/>
                    <a:gd name="T4" fmla="*/ 0 w 124"/>
                    <a:gd name="T5" fmla="*/ 2 h 173"/>
                    <a:gd name="T6" fmla="*/ 1 w 124"/>
                    <a:gd name="T7" fmla="*/ 3 h 173"/>
                    <a:gd name="T8" fmla="*/ 1 w 124"/>
                    <a:gd name="T9" fmla="*/ 3 h 173"/>
                    <a:gd name="T10" fmla="*/ 2 w 124"/>
                    <a:gd name="T11" fmla="*/ 3 h 173"/>
                    <a:gd name="T12" fmla="*/ 1 w 124"/>
                    <a:gd name="T13" fmla="*/ 4 h 173"/>
                    <a:gd name="T14" fmla="*/ 1 w 124"/>
                    <a:gd name="T15" fmla="*/ 5 h 173"/>
                    <a:gd name="T16" fmla="*/ 2 w 124"/>
                    <a:gd name="T17" fmla="*/ 6 h 173"/>
                    <a:gd name="T18" fmla="*/ 3 w 124"/>
                    <a:gd name="T19" fmla="*/ 6 h 173"/>
                    <a:gd name="T20" fmla="*/ 4 w 124"/>
                    <a:gd name="T21" fmla="*/ 6 h 173"/>
                    <a:gd name="T22" fmla="*/ 4 w 124"/>
                    <a:gd name="T23" fmla="*/ 6 h 17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4"/>
                    <a:gd name="T37" fmla="*/ 0 h 173"/>
                    <a:gd name="T38" fmla="*/ 124 w 124"/>
                    <a:gd name="T39" fmla="*/ 173 h 17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4" h="173">
                      <a:moveTo>
                        <a:pt x="15" y="0"/>
                      </a:moveTo>
                      <a:lnTo>
                        <a:pt x="4" y="23"/>
                      </a:lnTo>
                      <a:lnTo>
                        <a:pt x="0" y="45"/>
                      </a:lnTo>
                      <a:lnTo>
                        <a:pt x="1" y="65"/>
                      </a:lnTo>
                      <a:lnTo>
                        <a:pt x="12" y="87"/>
                      </a:lnTo>
                      <a:lnTo>
                        <a:pt x="38" y="94"/>
                      </a:lnTo>
                      <a:lnTo>
                        <a:pt x="27" y="114"/>
                      </a:lnTo>
                      <a:lnTo>
                        <a:pt x="30" y="145"/>
                      </a:lnTo>
                      <a:lnTo>
                        <a:pt x="48" y="165"/>
                      </a:lnTo>
                      <a:lnTo>
                        <a:pt x="76" y="173"/>
                      </a:lnTo>
                      <a:lnTo>
                        <a:pt x="101" y="173"/>
                      </a:lnTo>
                      <a:lnTo>
                        <a:pt x="124" y="165"/>
                      </a:lnTo>
                    </a:path>
                  </a:pathLst>
                </a:custGeom>
                <a:noFill/>
                <a:ln w="7938">
                  <a:solidFill>
                    <a:srgbClr val="000000"/>
                  </a:solidFill>
                  <a:round/>
                  <a:headEnd/>
                  <a:tailEnd/>
                </a:ln>
              </p:spPr>
              <p:txBody>
                <a:bodyPr/>
                <a:lstStyle/>
                <a:p>
                  <a:endParaRPr lang="en-GB"/>
                </a:p>
              </p:txBody>
            </p:sp>
            <p:sp>
              <p:nvSpPr>
                <p:cNvPr id="44059" name="Freeform 45"/>
                <p:cNvSpPr>
                  <a:spLocks/>
                </p:cNvSpPr>
                <p:nvPr/>
              </p:nvSpPr>
              <p:spPr bwMode="auto">
                <a:xfrm>
                  <a:off x="1480" y="2465"/>
                  <a:ext cx="304" cy="45"/>
                </a:xfrm>
                <a:custGeom>
                  <a:avLst/>
                  <a:gdLst>
                    <a:gd name="T0" fmla="*/ 0 w 608"/>
                    <a:gd name="T1" fmla="*/ 3 h 90"/>
                    <a:gd name="T2" fmla="*/ 1 w 608"/>
                    <a:gd name="T3" fmla="*/ 1 h 90"/>
                    <a:gd name="T4" fmla="*/ 2 w 608"/>
                    <a:gd name="T5" fmla="*/ 1 h 90"/>
                    <a:gd name="T6" fmla="*/ 3 w 608"/>
                    <a:gd name="T7" fmla="*/ 1 h 90"/>
                    <a:gd name="T8" fmla="*/ 5 w 608"/>
                    <a:gd name="T9" fmla="*/ 1 h 90"/>
                    <a:gd name="T10" fmla="*/ 6 w 608"/>
                    <a:gd name="T11" fmla="*/ 0 h 90"/>
                    <a:gd name="T12" fmla="*/ 7 w 608"/>
                    <a:gd name="T13" fmla="*/ 0 h 90"/>
                    <a:gd name="T14" fmla="*/ 10 w 608"/>
                    <a:gd name="T15" fmla="*/ 1 h 90"/>
                    <a:gd name="T16" fmla="*/ 10 w 608"/>
                    <a:gd name="T17" fmla="*/ 1 h 90"/>
                    <a:gd name="T18" fmla="*/ 12 w 608"/>
                    <a:gd name="T19" fmla="*/ 1 h 90"/>
                    <a:gd name="T20" fmla="*/ 13 w 608"/>
                    <a:gd name="T21" fmla="*/ 1 h 90"/>
                    <a:gd name="T22" fmla="*/ 15 w 608"/>
                    <a:gd name="T23" fmla="*/ 1 h 90"/>
                    <a:gd name="T24" fmla="*/ 16 w 608"/>
                    <a:gd name="T25" fmla="*/ 1 h 90"/>
                    <a:gd name="T26" fmla="*/ 18 w 608"/>
                    <a:gd name="T27" fmla="*/ 1 h 90"/>
                    <a:gd name="T28" fmla="*/ 19 w 608"/>
                    <a:gd name="T29" fmla="*/ 3 h 90"/>
                    <a:gd name="T30" fmla="*/ 19 w 608"/>
                    <a:gd name="T31" fmla="*/ 3 h 9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08"/>
                    <a:gd name="T49" fmla="*/ 0 h 90"/>
                    <a:gd name="T50" fmla="*/ 608 w 608"/>
                    <a:gd name="T51" fmla="*/ 90 h 9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08" h="90">
                      <a:moveTo>
                        <a:pt x="0" y="80"/>
                      </a:moveTo>
                      <a:lnTo>
                        <a:pt x="29" y="56"/>
                      </a:lnTo>
                      <a:lnTo>
                        <a:pt x="71" y="35"/>
                      </a:lnTo>
                      <a:lnTo>
                        <a:pt x="122" y="15"/>
                      </a:lnTo>
                      <a:lnTo>
                        <a:pt x="164" y="4"/>
                      </a:lnTo>
                      <a:lnTo>
                        <a:pt x="206" y="0"/>
                      </a:lnTo>
                      <a:lnTo>
                        <a:pt x="253" y="0"/>
                      </a:lnTo>
                      <a:lnTo>
                        <a:pt x="299" y="3"/>
                      </a:lnTo>
                      <a:lnTo>
                        <a:pt x="347" y="8"/>
                      </a:lnTo>
                      <a:lnTo>
                        <a:pt x="397" y="19"/>
                      </a:lnTo>
                      <a:lnTo>
                        <a:pt x="440" y="27"/>
                      </a:lnTo>
                      <a:lnTo>
                        <a:pt x="485" y="41"/>
                      </a:lnTo>
                      <a:lnTo>
                        <a:pt x="512" y="50"/>
                      </a:lnTo>
                      <a:lnTo>
                        <a:pt x="549" y="63"/>
                      </a:lnTo>
                      <a:lnTo>
                        <a:pt x="578" y="75"/>
                      </a:lnTo>
                      <a:lnTo>
                        <a:pt x="608" y="90"/>
                      </a:lnTo>
                    </a:path>
                  </a:pathLst>
                </a:custGeom>
                <a:noFill/>
                <a:ln w="7938">
                  <a:solidFill>
                    <a:srgbClr val="000000"/>
                  </a:solidFill>
                  <a:round/>
                  <a:headEnd/>
                  <a:tailEnd/>
                </a:ln>
              </p:spPr>
              <p:txBody>
                <a:bodyPr/>
                <a:lstStyle/>
                <a:p>
                  <a:endParaRPr lang="en-GB"/>
                </a:p>
              </p:txBody>
            </p:sp>
            <p:sp>
              <p:nvSpPr>
                <p:cNvPr id="44060" name="Freeform 46"/>
                <p:cNvSpPr>
                  <a:spLocks/>
                </p:cNvSpPr>
                <p:nvPr/>
              </p:nvSpPr>
              <p:spPr bwMode="auto">
                <a:xfrm>
                  <a:off x="1604" y="2647"/>
                  <a:ext cx="56" cy="53"/>
                </a:xfrm>
                <a:custGeom>
                  <a:avLst/>
                  <a:gdLst>
                    <a:gd name="T0" fmla="*/ 2 w 110"/>
                    <a:gd name="T1" fmla="*/ 0 h 105"/>
                    <a:gd name="T2" fmla="*/ 2 w 110"/>
                    <a:gd name="T3" fmla="*/ 1 h 105"/>
                    <a:gd name="T4" fmla="*/ 3 w 110"/>
                    <a:gd name="T5" fmla="*/ 1 h 105"/>
                    <a:gd name="T6" fmla="*/ 4 w 110"/>
                    <a:gd name="T7" fmla="*/ 1 h 105"/>
                    <a:gd name="T8" fmla="*/ 4 w 110"/>
                    <a:gd name="T9" fmla="*/ 1 h 105"/>
                    <a:gd name="T10" fmla="*/ 3 w 110"/>
                    <a:gd name="T11" fmla="*/ 1 h 105"/>
                    <a:gd name="T12" fmla="*/ 3 w 110"/>
                    <a:gd name="T13" fmla="*/ 2 h 105"/>
                    <a:gd name="T14" fmla="*/ 2 w 110"/>
                    <a:gd name="T15" fmla="*/ 2 h 105"/>
                    <a:gd name="T16" fmla="*/ 1 w 110"/>
                    <a:gd name="T17" fmla="*/ 3 h 105"/>
                    <a:gd name="T18" fmla="*/ 0 w 110"/>
                    <a:gd name="T19" fmla="*/ 4 h 10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105"/>
                    <a:gd name="T32" fmla="*/ 110 w 110"/>
                    <a:gd name="T33" fmla="*/ 105 h 10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105">
                      <a:moveTo>
                        <a:pt x="39" y="0"/>
                      </a:moveTo>
                      <a:lnTo>
                        <a:pt x="54" y="8"/>
                      </a:lnTo>
                      <a:lnTo>
                        <a:pt x="76" y="15"/>
                      </a:lnTo>
                      <a:lnTo>
                        <a:pt x="97" y="16"/>
                      </a:lnTo>
                      <a:lnTo>
                        <a:pt x="110" y="16"/>
                      </a:lnTo>
                      <a:lnTo>
                        <a:pt x="91" y="28"/>
                      </a:lnTo>
                      <a:lnTo>
                        <a:pt x="69" y="39"/>
                      </a:lnTo>
                      <a:lnTo>
                        <a:pt x="45" y="57"/>
                      </a:lnTo>
                      <a:lnTo>
                        <a:pt x="23" y="76"/>
                      </a:lnTo>
                      <a:lnTo>
                        <a:pt x="0" y="105"/>
                      </a:lnTo>
                    </a:path>
                  </a:pathLst>
                </a:custGeom>
                <a:noFill/>
                <a:ln w="7938">
                  <a:solidFill>
                    <a:srgbClr val="000000"/>
                  </a:solidFill>
                  <a:round/>
                  <a:headEnd/>
                  <a:tailEnd/>
                </a:ln>
              </p:spPr>
              <p:txBody>
                <a:bodyPr/>
                <a:lstStyle/>
                <a:p>
                  <a:endParaRPr lang="en-GB"/>
                </a:p>
              </p:txBody>
            </p:sp>
          </p:grpSp>
          <p:grpSp>
            <p:nvGrpSpPr>
              <p:cNvPr id="44047" name="Group 47"/>
              <p:cNvGrpSpPr>
                <a:grpSpLocks/>
              </p:cNvGrpSpPr>
              <p:nvPr/>
            </p:nvGrpSpPr>
            <p:grpSpPr bwMode="auto">
              <a:xfrm>
                <a:off x="1370" y="2815"/>
                <a:ext cx="667" cy="621"/>
                <a:chOff x="1370" y="2815"/>
                <a:chExt cx="667" cy="621"/>
              </a:xfrm>
            </p:grpSpPr>
            <p:sp>
              <p:nvSpPr>
                <p:cNvPr id="44051" name="Freeform 48"/>
                <p:cNvSpPr>
                  <a:spLocks/>
                </p:cNvSpPr>
                <p:nvPr/>
              </p:nvSpPr>
              <p:spPr bwMode="auto">
                <a:xfrm>
                  <a:off x="1370" y="2826"/>
                  <a:ext cx="667" cy="610"/>
                </a:xfrm>
                <a:custGeom>
                  <a:avLst/>
                  <a:gdLst>
                    <a:gd name="T0" fmla="*/ 1 w 1334"/>
                    <a:gd name="T1" fmla="*/ 2 h 1220"/>
                    <a:gd name="T2" fmla="*/ 1 w 1334"/>
                    <a:gd name="T3" fmla="*/ 6 h 1220"/>
                    <a:gd name="T4" fmla="*/ 5 w 1334"/>
                    <a:gd name="T5" fmla="*/ 9 h 1220"/>
                    <a:gd name="T6" fmla="*/ 7 w 1334"/>
                    <a:gd name="T7" fmla="*/ 6 h 1220"/>
                    <a:gd name="T8" fmla="*/ 3 w 1334"/>
                    <a:gd name="T9" fmla="*/ 5 h 1220"/>
                    <a:gd name="T10" fmla="*/ 1 w 1334"/>
                    <a:gd name="T11" fmla="*/ 6 h 1220"/>
                    <a:gd name="T12" fmla="*/ 1 w 1334"/>
                    <a:gd name="T13" fmla="*/ 11 h 1220"/>
                    <a:gd name="T14" fmla="*/ 3 w 1334"/>
                    <a:gd name="T15" fmla="*/ 14 h 1220"/>
                    <a:gd name="T16" fmla="*/ 6 w 1334"/>
                    <a:gd name="T17" fmla="*/ 13 h 1220"/>
                    <a:gd name="T18" fmla="*/ 5 w 1334"/>
                    <a:gd name="T19" fmla="*/ 10 h 1220"/>
                    <a:gd name="T20" fmla="*/ 3 w 1334"/>
                    <a:gd name="T21" fmla="*/ 11 h 1220"/>
                    <a:gd name="T22" fmla="*/ 1 w 1334"/>
                    <a:gd name="T23" fmla="*/ 15 h 1220"/>
                    <a:gd name="T24" fmla="*/ 3 w 1334"/>
                    <a:gd name="T25" fmla="*/ 19 h 1220"/>
                    <a:gd name="T26" fmla="*/ 6 w 1334"/>
                    <a:gd name="T27" fmla="*/ 19 h 1220"/>
                    <a:gd name="T28" fmla="*/ 10 w 1334"/>
                    <a:gd name="T29" fmla="*/ 18 h 1220"/>
                    <a:gd name="T30" fmla="*/ 9 w 1334"/>
                    <a:gd name="T31" fmla="*/ 14 h 1220"/>
                    <a:gd name="T32" fmla="*/ 5 w 1334"/>
                    <a:gd name="T33" fmla="*/ 15 h 1220"/>
                    <a:gd name="T34" fmla="*/ 3 w 1334"/>
                    <a:gd name="T35" fmla="*/ 19 h 1220"/>
                    <a:gd name="T36" fmla="*/ 3 w 1334"/>
                    <a:gd name="T37" fmla="*/ 22 h 1220"/>
                    <a:gd name="T38" fmla="*/ 5 w 1334"/>
                    <a:gd name="T39" fmla="*/ 25 h 1220"/>
                    <a:gd name="T40" fmla="*/ 9 w 1334"/>
                    <a:gd name="T41" fmla="*/ 26 h 1220"/>
                    <a:gd name="T42" fmla="*/ 11 w 1334"/>
                    <a:gd name="T43" fmla="*/ 23 h 1220"/>
                    <a:gd name="T44" fmla="*/ 9 w 1334"/>
                    <a:gd name="T45" fmla="*/ 21 h 1220"/>
                    <a:gd name="T46" fmla="*/ 5 w 1334"/>
                    <a:gd name="T47" fmla="*/ 24 h 1220"/>
                    <a:gd name="T48" fmla="*/ 6 w 1334"/>
                    <a:gd name="T49" fmla="*/ 27 h 1220"/>
                    <a:gd name="T50" fmla="*/ 11 w 1334"/>
                    <a:gd name="T51" fmla="*/ 28 h 1220"/>
                    <a:gd name="T52" fmla="*/ 15 w 1334"/>
                    <a:gd name="T53" fmla="*/ 27 h 1220"/>
                    <a:gd name="T54" fmla="*/ 17 w 1334"/>
                    <a:gd name="T55" fmla="*/ 23 h 1220"/>
                    <a:gd name="T56" fmla="*/ 13 w 1334"/>
                    <a:gd name="T57" fmla="*/ 22 h 1220"/>
                    <a:gd name="T58" fmla="*/ 11 w 1334"/>
                    <a:gd name="T59" fmla="*/ 25 h 1220"/>
                    <a:gd name="T60" fmla="*/ 12 w 1334"/>
                    <a:gd name="T61" fmla="*/ 29 h 1220"/>
                    <a:gd name="T62" fmla="*/ 15 w 1334"/>
                    <a:gd name="T63" fmla="*/ 33 h 1220"/>
                    <a:gd name="T64" fmla="*/ 20 w 1334"/>
                    <a:gd name="T65" fmla="*/ 31 h 1220"/>
                    <a:gd name="T66" fmla="*/ 21 w 1334"/>
                    <a:gd name="T67" fmla="*/ 27 h 1220"/>
                    <a:gd name="T68" fmla="*/ 18 w 1334"/>
                    <a:gd name="T69" fmla="*/ 26 h 1220"/>
                    <a:gd name="T70" fmla="*/ 17 w 1334"/>
                    <a:gd name="T71" fmla="*/ 31 h 1220"/>
                    <a:gd name="T72" fmla="*/ 19 w 1334"/>
                    <a:gd name="T73" fmla="*/ 36 h 1220"/>
                    <a:gd name="T74" fmla="*/ 22 w 1334"/>
                    <a:gd name="T75" fmla="*/ 35 h 1220"/>
                    <a:gd name="T76" fmla="*/ 24 w 1334"/>
                    <a:gd name="T77" fmla="*/ 31 h 1220"/>
                    <a:gd name="T78" fmla="*/ 22 w 1334"/>
                    <a:gd name="T79" fmla="*/ 28 h 1220"/>
                    <a:gd name="T80" fmla="*/ 21 w 1334"/>
                    <a:gd name="T81" fmla="*/ 31 h 1220"/>
                    <a:gd name="T82" fmla="*/ 21 w 1334"/>
                    <a:gd name="T83" fmla="*/ 35 h 1220"/>
                    <a:gd name="T84" fmla="*/ 25 w 1334"/>
                    <a:gd name="T85" fmla="*/ 36 h 1220"/>
                    <a:gd name="T86" fmla="*/ 29 w 1334"/>
                    <a:gd name="T87" fmla="*/ 34 h 1220"/>
                    <a:gd name="T88" fmla="*/ 31 w 1334"/>
                    <a:gd name="T89" fmla="*/ 29 h 1220"/>
                    <a:gd name="T90" fmla="*/ 28 w 1334"/>
                    <a:gd name="T91" fmla="*/ 27 h 1220"/>
                    <a:gd name="T92" fmla="*/ 26 w 1334"/>
                    <a:gd name="T93" fmla="*/ 29 h 1220"/>
                    <a:gd name="T94" fmla="*/ 26 w 1334"/>
                    <a:gd name="T95" fmla="*/ 34 h 1220"/>
                    <a:gd name="T96" fmla="*/ 29 w 1334"/>
                    <a:gd name="T97" fmla="*/ 38 h 1220"/>
                    <a:gd name="T98" fmla="*/ 34 w 1334"/>
                    <a:gd name="T99" fmla="*/ 36 h 1220"/>
                    <a:gd name="T100" fmla="*/ 36 w 1334"/>
                    <a:gd name="T101" fmla="*/ 31 h 1220"/>
                    <a:gd name="T102" fmla="*/ 35 w 1334"/>
                    <a:gd name="T103" fmla="*/ 28 h 1220"/>
                    <a:gd name="T104" fmla="*/ 31 w 1334"/>
                    <a:gd name="T105" fmla="*/ 30 h 1220"/>
                    <a:gd name="T106" fmla="*/ 31 w 1334"/>
                    <a:gd name="T107" fmla="*/ 36 h 1220"/>
                    <a:gd name="T108" fmla="*/ 35 w 1334"/>
                    <a:gd name="T109" fmla="*/ 38 h 1220"/>
                    <a:gd name="T110" fmla="*/ 40 w 1334"/>
                    <a:gd name="T111" fmla="*/ 38 h 122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334"/>
                    <a:gd name="T169" fmla="*/ 0 h 1220"/>
                    <a:gd name="T170" fmla="*/ 1334 w 1334"/>
                    <a:gd name="T171" fmla="*/ 1220 h 122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334" h="1220">
                      <a:moveTo>
                        <a:pt x="111" y="0"/>
                      </a:moveTo>
                      <a:lnTo>
                        <a:pt x="96" y="13"/>
                      </a:lnTo>
                      <a:lnTo>
                        <a:pt x="84" y="28"/>
                      </a:lnTo>
                      <a:lnTo>
                        <a:pt x="71" y="45"/>
                      </a:lnTo>
                      <a:lnTo>
                        <a:pt x="58" y="65"/>
                      </a:lnTo>
                      <a:lnTo>
                        <a:pt x="48" y="84"/>
                      </a:lnTo>
                      <a:lnTo>
                        <a:pt x="43" y="102"/>
                      </a:lnTo>
                      <a:lnTo>
                        <a:pt x="39" y="121"/>
                      </a:lnTo>
                      <a:lnTo>
                        <a:pt x="35" y="136"/>
                      </a:lnTo>
                      <a:lnTo>
                        <a:pt x="33" y="154"/>
                      </a:lnTo>
                      <a:lnTo>
                        <a:pt x="37" y="177"/>
                      </a:lnTo>
                      <a:lnTo>
                        <a:pt x="44" y="198"/>
                      </a:lnTo>
                      <a:lnTo>
                        <a:pt x="55" y="214"/>
                      </a:lnTo>
                      <a:lnTo>
                        <a:pt x="67" y="233"/>
                      </a:lnTo>
                      <a:lnTo>
                        <a:pt x="88" y="245"/>
                      </a:lnTo>
                      <a:lnTo>
                        <a:pt x="104" y="252"/>
                      </a:lnTo>
                      <a:lnTo>
                        <a:pt x="126" y="259"/>
                      </a:lnTo>
                      <a:lnTo>
                        <a:pt x="149" y="263"/>
                      </a:lnTo>
                      <a:lnTo>
                        <a:pt x="170" y="263"/>
                      </a:lnTo>
                      <a:lnTo>
                        <a:pt x="194" y="255"/>
                      </a:lnTo>
                      <a:lnTo>
                        <a:pt x="211" y="244"/>
                      </a:lnTo>
                      <a:lnTo>
                        <a:pt x="219" y="228"/>
                      </a:lnTo>
                      <a:lnTo>
                        <a:pt x="223" y="211"/>
                      </a:lnTo>
                      <a:lnTo>
                        <a:pt x="224" y="192"/>
                      </a:lnTo>
                      <a:lnTo>
                        <a:pt x="215" y="172"/>
                      </a:lnTo>
                      <a:lnTo>
                        <a:pt x="197" y="162"/>
                      </a:lnTo>
                      <a:lnTo>
                        <a:pt x="182" y="154"/>
                      </a:lnTo>
                      <a:lnTo>
                        <a:pt x="163" y="148"/>
                      </a:lnTo>
                      <a:lnTo>
                        <a:pt x="144" y="144"/>
                      </a:lnTo>
                      <a:lnTo>
                        <a:pt x="118" y="146"/>
                      </a:lnTo>
                      <a:lnTo>
                        <a:pt x="100" y="150"/>
                      </a:lnTo>
                      <a:lnTo>
                        <a:pt x="80" y="158"/>
                      </a:lnTo>
                      <a:lnTo>
                        <a:pt x="61" y="168"/>
                      </a:lnTo>
                      <a:lnTo>
                        <a:pt x="44" y="184"/>
                      </a:lnTo>
                      <a:lnTo>
                        <a:pt x="30" y="204"/>
                      </a:lnTo>
                      <a:lnTo>
                        <a:pt x="25" y="222"/>
                      </a:lnTo>
                      <a:lnTo>
                        <a:pt x="15" y="244"/>
                      </a:lnTo>
                      <a:lnTo>
                        <a:pt x="10" y="266"/>
                      </a:lnTo>
                      <a:lnTo>
                        <a:pt x="6" y="286"/>
                      </a:lnTo>
                      <a:lnTo>
                        <a:pt x="0" y="310"/>
                      </a:lnTo>
                      <a:lnTo>
                        <a:pt x="0" y="332"/>
                      </a:lnTo>
                      <a:lnTo>
                        <a:pt x="6" y="359"/>
                      </a:lnTo>
                      <a:lnTo>
                        <a:pt x="10" y="377"/>
                      </a:lnTo>
                      <a:lnTo>
                        <a:pt x="17" y="393"/>
                      </a:lnTo>
                      <a:lnTo>
                        <a:pt x="29" y="408"/>
                      </a:lnTo>
                      <a:lnTo>
                        <a:pt x="40" y="420"/>
                      </a:lnTo>
                      <a:lnTo>
                        <a:pt x="62" y="438"/>
                      </a:lnTo>
                      <a:lnTo>
                        <a:pt x="78" y="448"/>
                      </a:lnTo>
                      <a:lnTo>
                        <a:pt x="97" y="455"/>
                      </a:lnTo>
                      <a:lnTo>
                        <a:pt x="122" y="461"/>
                      </a:lnTo>
                      <a:lnTo>
                        <a:pt x="148" y="464"/>
                      </a:lnTo>
                      <a:lnTo>
                        <a:pt x="171" y="459"/>
                      </a:lnTo>
                      <a:lnTo>
                        <a:pt x="193" y="448"/>
                      </a:lnTo>
                      <a:lnTo>
                        <a:pt x="211" y="433"/>
                      </a:lnTo>
                      <a:lnTo>
                        <a:pt x="222" y="414"/>
                      </a:lnTo>
                      <a:lnTo>
                        <a:pt x="224" y="393"/>
                      </a:lnTo>
                      <a:lnTo>
                        <a:pt x="223" y="373"/>
                      </a:lnTo>
                      <a:lnTo>
                        <a:pt x="216" y="355"/>
                      </a:lnTo>
                      <a:lnTo>
                        <a:pt x="207" y="345"/>
                      </a:lnTo>
                      <a:lnTo>
                        <a:pt x="187" y="336"/>
                      </a:lnTo>
                      <a:lnTo>
                        <a:pt x="170" y="330"/>
                      </a:lnTo>
                      <a:lnTo>
                        <a:pt x="151" y="326"/>
                      </a:lnTo>
                      <a:lnTo>
                        <a:pt x="129" y="326"/>
                      </a:lnTo>
                      <a:lnTo>
                        <a:pt x="107" y="333"/>
                      </a:lnTo>
                      <a:lnTo>
                        <a:pt x="88" y="345"/>
                      </a:lnTo>
                      <a:lnTo>
                        <a:pt x="73" y="366"/>
                      </a:lnTo>
                      <a:lnTo>
                        <a:pt x="62" y="388"/>
                      </a:lnTo>
                      <a:lnTo>
                        <a:pt x="56" y="409"/>
                      </a:lnTo>
                      <a:lnTo>
                        <a:pt x="54" y="430"/>
                      </a:lnTo>
                      <a:lnTo>
                        <a:pt x="50" y="446"/>
                      </a:lnTo>
                      <a:lnTo>
                        <a:pt x="47" y="465"/>
                      </a:lnTo>
                      <a:lnTo>
                        <a:pt x="47" y="485"/>
                      </a:lnTo>
                      <a:lnTo>
                        <a:pt x="48" y="505"/>
                      </a:lnTo>
                      <a:lnTo>
                        <a:pt x="51" y="531"/>
                      </a:lnTo>
                      <a:lnTo>
                        <a:pt x="59" y="550"/>
                      </a:lnTo>
                      <a:lnTo>
                        <a:pt x="73" y="575"/>
                      </a:lnTo>
                      <a:lnTo>
                        <a:pt x="89" y="588"/>
                      </a:lnTo>
                      <a:lnTo>
                        <a:pt x="99" y="602"/>
                      </a:lnTo>
                      <a:lnTo>
                        <a:pt x="111" y="616"/>
                      </a:lnTo>
                      <a:lnTo>
                        <a:pt x="126" y="627"/>
                      </a:lnTo>
                      <a:lnTo>
                        <a:pt x="147" y="633"/>
                      </a:lnTo>
                      <a:lnTo>
                        <a:pt x="168" y="642"/>
                      </a:lnTo>
                      <a:lnTo>
                        <a:pt x="187" y="642"/>
                      </a:lnTo>
                      <a:lnTo>
                        <a:pt x="211" y="639"/>
                      </a:lnTo>
                      <a:lnTo>
                        <a:pt x="233" y="636"/>
                      </a:lnTo>
                      <a:lnTo>
                        <a:pt x="257" y="624"/>
                      </a:lnTo>
                      <a:lnTo>
                        <a:pt x="278" y="609"/>
                      </a:lnTo>
                      <a:lnTo>
                        <a:pt x="297" y="593"/>
                      </a:lnTo>
                      <a:lnTo>
                        <a:pt x="309" y="575"/>
                      </a:lnTo>
                      <a:lnTo>
                        <a:pt x="319" y="558"/>
                      </a:lnTo>
                      <a:lnTo>
                        <a:pt x="328" y="538"/>
                      </a:lnTo>
                      <a:lnTo>
                        <a:pt x="332" y="513"/>
                      </a:lnTo>
                      <a:lnTo>
                        <a:pt x="331" y="489"/>
                      </a:lnTo>
                      <a:lnTo>
                        <a:pt x="317" y="468"/>
                      </a:lnTo>
                      <a:lnTo>
                        <a:pt x="299" y="456"/>
                      </a:lnTo>
                      <a:lnTo>
                        <a:pt x="280" y="452"/>
                      </a:lnTo>
                      <a:lnTo>
                        <a:pt x="264" y="450"/>
                      </a:lnTo>
                      <a:lnTo>
                        <a:pt x="239" y="453"/>
                      </a:lnTo>
                      <a:lnTo>
                        <a:pt x="216" y="459"/>
                      </a:lnTo>
                      <a:lnTo>
                        <a:pt x="198" y="465"/>
                      </a:lnTo>
                      <a:lnTo>
                        <a:pt x="181" y="475"/>
                      </a:lnTo>
                      <a:lnTo>
                        <a:pt x="163" y="483"/>
                      </a:lnTo>
                      <a:lnTo>
                        <a:pt x="144" y="495"/>
                      </a:lnTo>
                      <a:lnTo>
                        <a:pt x="127" y="509"/>
                      </a:lnTo>
                      <a:lnTo>
                        <a:pt x="114" y="527"/>
                      </a:lnTo>
                      <a:lnTo>
                        <a:pt x="106" y="546"/>
                      </a:lnTo>
                      <a:lnTo>
                        <a:pt x="97" y="567"/>
                      </a:lnTo>
                      <a:lnTo>
                        <a:pt x="95" y="583"/>
                      </a:lnTo>
                      <a:lnTo>
                        <a:pt x="89" y="608"/>
                      </a:lnTo>
                      <a:lnTo>
                        <a:pt x="85" y="625"/>
                      </a:lnTo>
                      <a:lnTo>
                        <a:pt x="82" y="643"/>
                      </a:lnTo>
                      <a:lnTo>
                        <a:pt x="80" y="664"/>
                      </a:lnTo>
                      <a:lnTo>
                        <a:pt x="81" y="687"/>
                      </a:lnTo>
                      <a:lnTo>
                        <a:pt x="85" y="707"/>
                      </a:lnTo>
                      <a:lnTo>
                        <a:pt x="91" y="724"/>
                      </a:lnTo>
                      <a:lnTo>
                        <a:pt x="97" y="744"/>
                      </a:lnTo>
                      <a:lnTo>
                        <a:pt x="110" y="761"/>
                      </a:lnTo>
                      <a:lnTo>
                        <a:pt x="125" y="784"/>
                      </a:lnTo>
                      <a:lnTo>
                        <a:pt x="144" y="800"/>
                      </a:lnTo>
                      <a:lnTo>
                        <a:pt x="162" y="814"/>
                      </a:lnTo>
                      <a:lnTo>
                        <a:pt x="183" y="828"/>
                      </a:lnTo>
                      <a:lnTo>
                        <a:pt x="204" y="834"/>
                      </a:lnTo>
                      <a:lnTo>
                        <a:pt x="222" y="837"/>
                      </a:lnTo>
                      <a:lnTo>
                        <a:pt x="243" y="840"/>
                      </a:lnTo>
                      <a:lnTo>
                        <a:pt x="269" y="837"/>
                      </a:lnTo>
                      <a:lnTo>
                        <a:pt x="287" y="832"/>
                      </a:lnTo>
                      <a:lnTo>
                        <a:pt x="308" y="822"/>
                      </a:lnTo>
                      <a:lnTo>
                        <a:pt x="323" y="817"/>
                      </a:lnTo>
                      <a:lnTo>
                        <a:pt x="343" y="800"/>
                      </a:lnTo>
                      <a:lnTo>
                        <a:pt x="357" y="780"/>
                      </a:lnTo>
                      <a:lnTo>
                        <a:pt x="365" y="763"/>
                      </a:lnTo>
                      <a:lnTo>
                        <a:pt x="370" y="739"/>
                      </a:lnTo>
                      <a:lnTo>
                        <a:pt x="373" y="720"/>
                      </a:lnTo>
                      <a:lnTo>
                        <a:pt x="365" y="705"/>
                      </a:lnTo>
                      <a:lnTo>
                        <a:pt x="347" y="694"/>
                      </a:lnTo>
                      <a:lnTo>
                        <a:pt x="329" y="692"/>
                      </a:lnTo>
                      <a:lnTo>
                        <a:pt x="301" y="692"/>
                      </a:lnTo>
                      <a:lnTo>
                        <a:pt x="286" y="694"/>
                      </a:lnTo>
                      <a:lnTo>
                        <a:pt x="269" y="699"/>
                      </a:lnTo>
                      <a:lnTo>
                        <a:pt x="248" y="710"/>
                      </a:lnTo>
                      <a:lnTo>
                        <a:pt x="223" y="728"/>
                      </a:lnTo>
                      <a:lnTo>
                        <a:pt x="211" y="743"/>
                      </a:lnTo>
                      <a:lnTo>
                        <a:pt x="197" y="761"/>
                      </a:lnTo>
                      <a:lnTo>
                        <a:pt x="187" y="778"/>
                      </a:lnTo>
                      <a:lnTo>
                        <a:pt x="185" y="795"/>
                      </a:lnTo>
                      <a:lnTo>
                        <a:pt x="183" y="814"/>
                      </a:lnTo>
                      <a:lnTo>
                        <a:pt x="185" y="832"/>
                      </a:lnTo>
                      <a:lnTo>
                        <a:pt x="187" y="849"/>
                      </a:lnTo>
                      <a:lnTo>
                        <a:pt x="200" y="867"/>
                      </a:lnTo>
                      <a:lnTo>
                        <a:pt x="222" y="888"/>
                      </a:lnTo>
                      <a:lnTo>
                        <a:pt x="241" y="903"/>
                      </a:lnTo>
                      <a:lnTo>
                        <a:pt x="263" y="915"/>
                      </a:lnTo>
                      <a:lnTo>
                        <a:pt x="284" y="920"/>
                      </a:lnTo>
                      <a:lnTo>
                        <a:pt x="309" y="926"/>
                      </a:lnTo>
                      <a:lnTo>
                        <a:pt x="334" y="923"/>
                      </a:lnTo>
                      <a:lnTo>
                        <a:pt x="365" y="920"/>
                      </a:lnTo>
                      <a:lnTo>
                        <a:pt x="383" y="918"/>
                      </a:lnTo>
                      <a:lnTo>
                        <a:pt x="410" y="915"/>
                      </a:lnTo>
                      <a:lnTo>
                        <a:pt x="433" y="909"/>
                      </a:lnTo>
                      <a:lnTo>
                        <a:pt x="456" y="901"/>
                      </a:lnTo>
                      <a:lnTo>
                        <a:pt x="480" y="890"/>
                      </a:lnTo>
                      <a:lnTo>
                        <a:pt x="497" y="879"/>
                      </a:lnTo>
                      <a:lnTo>
                        <a:pt x="512" y="864"/>
                      </a:lnTo>
                      <a:lnTo>
                        <a:pt x="527" y="843"/>
                      </a:lnTo>
                      <a:lnTo>
                        <a:pt x="538" y="821"/>
                      </a:lnTo>
                      <a:lnTo>
                        <a:pt x="544" y="800"/>
                      </a:lnTo>
                      <a:lnTo>
                        <a:pt x="545" y="778"/>
                      </a:lnTo>
                      <a:lnTo>
                        <a:pt x="542" y="762"/>
                      </a:lnTo>
                      <a:lnTo>
                        <a:pt x="534" y="746"/>
                      </a:lnTo>
                      <a:lnTo>
                        <a:pt x="515" y="733"/>
                      </a:lnTo>
                      <a:lnTo>
                        <a:pt x="497" y="724"/>
                      </a:lnTo>
                      <a:lnTo>
                        <a:pt x="481" y="721"/>
                      </a:lnTo>
                      <a:lnTo>
                        <a:pt x="459" y="721"/>
                      </a:lnTo>
                      <a:lnTo>
                        <a:pt x="440" y="724"/>
                      </a:lnTo>
                      <a:lnTo>
                        <a:pt x="418" y="737"/>
                      </a:lnTo>
                      <a:lnTo>
                        <a:pt x="410" y="751"/>
                      </a:lnTo>
                      <a:lnTo>
                        <a:pt x="400" y="769"/>
                      </a:lnTo>
                      <a:lnTo>
                        <a:pt x="392" y="787"/>
                      </a:lnTo>
                      <a:lnTo>
                        <a:pt x="384" y="804"/>
                      </a:lnTo>
                      <a:lnTo>
                        <a:pt x="379" y="828"/>
                      </a:lnTo>
                      <a:lnTo>
                        <a:pt x="376" y="849"/>
                      </a:lnTo>
                      <a:lnTo>
                        <a:pt x="376" y="873"/>
                      </a:lnTo>
                      <a:lnTo>
                        <a:pt x="377" y="886"/>
                      </a:lnTo>
                      <a:lnTo>
                        <a:pt x="381" y="903"/>
                      </a:lnTo>
                      <a:lnTo>
                        <a:pt x="385" y="920"/>
                      </a:lnTo>
                      <a:lnTo>
                        <a:pt x="392" y="946"/>
                      </a:lnTo>
                      <a:lnTo>
                        <a:pt x="405" y="972"/>
                      </a:lnTo>
                      <a:lnTo>
                        <a:pt x="417" y="991"/>
                      </a:lnTo>
                      <a:lnTo>
                        <a:pt x="430" y="1012"/>
                      </a:lnTo>
                      <a:lnTo>
                        <a:pt x="452" y="1027"/>
                      </a:lnTo>
                      <a:lnTo>
                        <a:pt x="470" y="1035"/>
                      </a:lnTo>
                      <a:lnTo>
                        <a:pt x="484" y="1039"/>
                      </a:lnTo>
                      <a:lnTo>
                        <a:pt x="507" y="1043"/>
                      </a:lnTo>
                      <a:lnTo>
                        <a:pt x="530" y="1039"/>
                      </a:lnTo>
                      <a:lnTo>
                        <a:pt x="548" y="1037"/>
                      </a:lnTo>
                      <a:lnTo>
                        <a:pt x="574" y="1032"/>
                      </a:lnTo>
                      <a:lnTo>
                        <a:pt x="598" y="1019"/>
                      </a:lnTo>
                      <a:lnTo>
                        <a:pt x="617" y="1005"/>
                      </a:lnTo>
                      <a:lnTo>
                        <a:pt x="638" y="989"/>
                      </a:lnTo>
                      <a:lnTo>
                        <a:pt x="652" y="968"/>
                      </a:lnTo>
                      <a:lnTo>
                        <a:pt x="668" y="945"/>
                      </a:lnTo>
                      <a:lnTo>
                        <a:pt x="676" y="918"/>
                      </a:lnTo>
                      <a:lnTo>
                        <a:pt x="678" y="896"/>
                      </a:lnTo>
                      <a:lnTo>
                        <a:pt x="673" y="874"/>
                      </a:lnTo>
                      <a:lnTo>
                        <a:pt x="664" y="859"/>
                      </a:lnTo>
                      <a:lnTo>
                        <a:pt x="650" y="847"/>
                      </a:lnTo>
                      <a:lnTo>
                        <a:pt x="630" y="837"/>
                      </a:lnTo>
                      <a:lnTo>
                        <a:pt x="611" y="837"/>
                      </a:lnTo>
                      <a:lnTo>
                        <a:pt x="592" y="843"/>
                      </a:lnTo>
                      <a:lnTo>
                        <a:pt x="567" y="855"/>
                      </a:lnTo>
                      <a:lnTo>
                        <a:pt x="553" y="871"/>
                      </a:lnTo>
                      <a:lnTo>
                        <a:pt x="542" y="896"/>
                      </a:lnTo>
                      <a:lnTo>
                        <a:pt x="534" y="920"/>
                      </a:lnTo>
                      <a:lnTo>
                        <a:pt x="530" y="949"/>
                      </a:lnTo>
                      <a:lnTo>
                        <a:pt x="531" y="975"/>
                      </a:lnTo>
                      <a:lnTo>
                        <a:pt x="534" y="1001"/>
                      </a:lnTo>
                      <a:lnTo>
                        <a:pt x="544" y="1022"/>
                      </a:lnTo>
                      <a:lnTo>
                        <a:pt x="549" y="1045"/>
                      </a:lnTo>
                      <a:lnTo>
                        <a:pt x="553" y="1067"/>
                      </a:lnTo>
                      <a:lnTo>
                        <a:pt x="563" y="1084"/>
                      </a:lnTo>
                      <a:lnTo>
                        <a:pt x="577" y="1106"/>
                      </a:lnTo>
                      <a:lnTo>
                        <a:pt x="590" y="1123"/>
                      </a:lnTo>
                      <a:lnTo>
                        <a:pt x="607" y="1136"/>
                      </a:lnTo>
                      <a:lnTo>
                        <a:pt x="628" y="1143"/>
                      </a:lnTo>
                      <a:lnTo>
                        <a:pt x="646" y="1146"/>
                      </a:lnTo>
                      <a:lnTo>
                        <a:pt x="664" y="1143"/>
                      </a:lnTo>
                      <a:lnTo>
                        <a:pt x="684" y="1134"/>
                      </a:lnTo>
                      <a:lnTo>
                        <a:pt x="706" y="1119"/>
                      </a:lnTo>
                      <a:lnTo>
                        <a:pt x="720" y="1102"/>
                      </a:lnTo>
                      <a:lnTo>
                        <a:pt x="735" y="1086"/>
                      </a:lnTo>
                      <a:lnTo>
                        <a:pt x="751" y="1063"/>
                      </a:lnTo>
                      <a:lnTo>
                        <a:pt x="761" y="1046"/>
                      </a:lnTo>
                      <a:lnTo>
                        <a:pt x="769" y="1023"/>
                      </a:lnTo>
                      <a:lnTo>
                        <a:pt x="780" y="1000"/>
                      </a:lnTo>
                      <a:lnTo>
                        <a:pt x="784" y="971"/>
                      </a:lnTo>
                      <a:lnTo>
                        <a:pt x="785" y="950"/>
                      </a:lnTo>
                      <a:lnTo>
                        <a:pt x="781" y="938"/>
                      </a:lnTo>
                      <a:lnTo>
                        <a:pt x="773" y="920"/>
                      </a:lnTo>
                      <a:lnTo>
                        <a:pt x="750" y="914"/>
                      </a:lnTo>
                      <a:lnTo>
                        <a:pt x="727" y="912"/>
                      </a:lnTo>
                      <a:lnTo>
                        <a:pt x="709" y="920"/>
                      </a:lnTo>
                      <a:lnTo>
                        <a:pt x="693" y="933"/>
                      </a:lnTo>
                      <a:lnTo>
                        <a:pt x="682" y="946"/>
                      </a:lnTo>
                      <a:lnTo>
                        <a:pt x="673" y="964"/>
                      </a:lnTo>
                      <a:lnTo>
                        <a:pt x="667" y="986"/>
                      </a:lnTo>
                      <a:lnTo>
                        <a:pt x="664" y="1000"/>
                      </a:lnTo>
                      <a:lnTo>
                        <a:pt x="664" y="1017"/>
                      </a:lnTo>
                      <a:lnTo>
                        <a:pt x="664" y="1035"/>
                      </a:lnTo>
                      <a:lnTo>
                        <a:pt x="668" y="1061"/>
                      </a:lnTo>
                      <a:lnTo>
                        <a:pt x="676" y="1079"/>
                      </a:lnTo>
                      <a:lnTo>
                        <a:pt x="686" y="1098"/>
                      </a:lnTo>
                      <a:lnTo>
                        <a:pt x="699" y="1116"/>
                      </a:lnTo>
                      <a:lnTo>
                        <a:pt x="717" y="1125"/>
                      </a:lnTo>
                      <a:lnTo>
                        <a:pt x="746" y="1134"/>
                      </a:lnTo>
                      <a:lnTo>
                        <a:pt x="764" y="1138"/>
                      </a:lnTo>
                      <a:lnTo>
                        <a:pt x="791" y="1143"/>
                      </a:lnTo>
                      <a:lnTo>
                        <a:pt x="810" y="1146"/>
                      </a:lnTo>
                      <a:lnTo>
                        <a:pt x="829" y="1144"/>
                      </a:lnTo>
                      <a:lnTo>
                        <a:pt x="848" y="1139"/>
                      </a:lnTo>
                      <a:lnTo>
                        <a:pt x="865" y="1132"/>
                      </a:lnTo>
                      <a:lnTo>
                        <a:pt x="892" y="1116"/>
                      </a:lnTo>
                      <a:lnTo>
                        <a:pt x="910" y="1105"/>
                      </a:lnTo>
                      <a:lnTo>
                        <a:pt x="927" y="1088"/>
                      </a:lnTo>
                      <a:lnTo>
                        <a:pt x="945" y="1065"/>
                      </a:lnTo>
                      <a:lnTo>
                        <a:pt x="959" y="1043"/>
                      </a:lnTo>
                      <a:lnTo>
                        <a:pt x="972" y="1022"/>
                      </a:lnTo>
                      <a:lnTo>
                        <a:pt x="979" y="996"/>
                      </a:lnTo>
                      <a:lnTo>
                        <a:pt x="983" y="972"/>
                      </a:lnTo>
                      <a:lnTo>
                        <a:pt x="987" y="955"/>
                      </a:lnTo>
                      <a:lnTo>
                        <a:pt x="992" y="938"/>
                      </a:lnTo>
                      <a:lnTo>
                        <a:pt x="992" y="920"/>
                      </a:lnTo>
                      <a:lnTo>
                        <a:pt x="985" y="907"/>
                      </a:lnTo>
                      <a:lnTo>
                        <a:pt x="975" y="894"/>
                      </a:lnTo>
                      <a:lnTo>
                        <a:pt x="957" y="885"/>
                      </a:lnTo>
                      <a:lnTo>
                        <a:pt x="941" y="881"/>
                      </a:lnTo>
                      <a:lnTo>
                        <a:pt x="923" y="881"/>
                      </a:lnTo>
                      <a:lnTo>
                        <a:pt x="907" y="882"/>
                      </a:lnTo>
                      <a:lnTo>
                        <a:pt x="886" y="890"/>
                      </a:lnTo>
                      <a:lnTo>
                        <a:pt x="865" y="905"/>
                      </a:lnTo>
                      <a:lnTo>
                        <a:pt x="851" y="920"/>
                      </a:lnTo>
                      <a:lnTo>
                        <a:pt x="845" y="934"/>
                      </a:lnTo>
                      <a:lnTo>
                        <a:pt x="836" y="956"/>
                      </a:lnTo>
                      <a:lnTo>
                        <a:pt x="833" y="972"/>
                      </a:lnTo>
                      <a:lnTo>
                        <a:pt x="829" y="998"/>
                      </a:lnTo>
                      <a:lnTo>
                        <a:pt x="828" y="1023"/>
                      </a:lnTo>
                      <a:lnTo>
                        <a:pt x="829" y="1043"/>
                      </a:lnTo>
                      <a:lnTo>
                        <a:pt x="833" y="1063"/>
                      </a:lnTo>
                      <a:lnTo>
                        <a:pt x="843" y="1080"/>
                      </a:lnTo>
                      <a:lnTo>
                        <a:pt x="851" y="1098"/>
                      </a:lnTo>
                      <a:lnTo>
                        <a:pt x="869" y="1125"/>
                      </a:lnTo>
                      <a:lnTo>
                        <a:pt x="881" y="1144"/>
                      </a:lnTo>
                      <a:lnTo>
                        <a:pt x="895" y="1164"/>
                      </a:lnTo>
                      <a:lnTo>
                        <a:pt x="911" y="1184"/>
                      </a:lnTo>
                      <a:lnTo>
                        <a:pt x="936" y="1200"/>
                      </a:lnTo>
                      <a:lnTo>
                        <a:pt x="956" y="1206"/>
                      </a:lnTo>
                      <a:lnTo>
                        <a:pt x="982" y="1205"/>
                      </a:lnTo>
                      <a:lnTo>
                        <a:pt x="1009" y="1199"/>
                      </a:lnTo>
                      <a:lnTo>
                        <a:pt x="1035" y="1187"/>
                      </a:lnTo>
                      <a:lnTo>
                        <a:pt x="1067" y="1166"/>
                      </a:lnTo>
                      <a:lnTo>
                        <a:pt x="1086" y="1150"/>
                      </a:lnTo>
                      <a:lnTo>
                        <a:pt x="1102" y="1129"/>
                      </a:lnTo>
                      <a:lnTo>
                        <a:pt x="1113" y="1109"/>
                      </a:lnTo>
                      <a:lnTo>
                        <a:pt x="1124" y="1086"/>
                      </a:lnTo>
                      <a:lnTo>
                        <a:pt x="1131" y="1063"/>
                      </a:lnTo>
                      <a:lnTo>
                        <a:pt x="1133" y="1045"/>
                      </a:lnTo>
                      <a:lnTo>
                        <a:pt x="1136" y="1016"/>
                      </a:lnTo>
                      <a:lnTo>
                        <a:pt x="1139" y="997"/>
                      </a:lnTo>
                      <a:lnTo>
                        <a:pt x="1139" y="976"/>
                      </a:lnTo>
                      <a:lnTo>
                        <a:pt x="1139" y="960"/>
                      </a:lnTo>
                      <a:lnTo>
                        <a:pt x="1129" y="941"/>
                      </a:lnTo>
                      <a:lnTo>
                        <a:pt x="1114" y="930"/>
                      </a:lnTo>
                      <a:lnTo>
                        <a:pt x="1093" y="923"/>
                      </a:lnTo>
                      <a:lnTo>
                        <a:pt x="1080" y="923"/>
                      </a:lnTo>
                      <a:lnTo>
                        <a:pt x="1063" y="927"/>
                      </a:lnTo>
                      <a:lnTo>
                        <a:pt x="1043" y="938"/>
                      </a:lnTo>
                      <a:lnTo>
                        <a:pt x="1032" y="949"/>
                      </a:lnTo>
                      <a:lnTo>
                        <a:pt x="1024" y="970"/>
                      </a:lnTo>
                      <a:lnTo>
                        <a:pt x="1017" y="991"/>
                      </a:lnTo>
                      <a:lnTo>
                        <a:pt x="1013" y="1008"/>
                      </a:lnTo>
                      <a:lnTo>
                        <a:pt x="1012" y="1035"/>
                      </a:lnTo>
                      <a:lnTo>
                        <a:pt x="1011" y="1063"/>
                      </a:lnTo>
                      <a:lnTo>
                        <a:pt x="1011" y="1084"/>
                      </a:lnTo>
                      <a:lnTo>
                        <a:pt x="1015" y="1102"/>
                      </a:lnTo>
                      <a:lnTo>
                        <a:pt x="1019" y="1125"/>
                      </a:lnTo>
                      <a:lnTo>
                        <a:pt x="1028" y="1142"/>
                      </a:lnTo>
                      <a:lnTo>
                        <a:pt x="1045" y="1161"/>
                      </a:lnTo>
                      <a:lnTo>
                        <a:pt x="1063" y="1179"/>
                      </a:lnTo>
                      <a:lnTo>
                        <a:pt x="1080" y="1187"/>
                      </a:lnTo>
                      <a:lnTo>
                        <a:pt x="1098" y="1196"/>
                      </a:lnTo>
                      <a:lnTo>
                        <a:pt x="1116" y="1205"/>
                      </a:lnTo>
                      <a:lnTo>
                        <a:pt x="1133" y="1211"/>
                      </a:lnTo>
                      <a:lnTo>
                        <a:pt x="1151" y="1217"/>
                      </a:lnTo>
                      <a:lnTo>
                        <a:pt x="1176" y="1218"/>
                      </a:lnTo>
                      <a:lnTo>
                        <a:pt x="1202" y="1220"/>
                      </a:lnTo>
                      <a:lnTo>
                        <a:pt x="1229" y="1216"/>
                      </a:lnTo>
                      <a:lnTo>
                        <a:pt x="1258" y="1205"/>
                      </a:lnTo>
                      <a:lnTo>
                        <a:pt x="1281" y="1188"/>
                      </a:lnTo>
                      <a:lnTo>
                        <a:pt x="1301" y="1169"/>
                      </a:lnTo>
                      <a:lnTo>
                        <a:pt x="1316" y="1147"/>
                      </a:lnTo>
                      <a:lnTo>
                        <a:pt x="1326" y="1125"/>
                      </a:lnTo>
                      <a:lnTo>
                        <a:pt x="1334" y="1103"/>
                      </a:lnTo>
                    </a:path>
                  </a:pathLst>
                </a:custGeom>
                <a:noFill/>
                <a:ln w="15875">
                  <a:solidFill>
                    <a:srgbClr val="006080"/>
                  </a:solidFill>
                  <a:round/>
                  <a:headEnd/>
                  <a:tailEnd/>
                </a:ln>
              </p:spPr>
              <p:txBody>
                <a:bodyPr/>
                <a:lstStyle/>
                <a:p>
                  <a:endParaRPr lang="en-GB"/>
                </a:p>
              </p:txBody>
            </p:sp>
            <p:sp>
              <p:nvSpPr>
                <p:cNvPr id="44052" name="Oval 49"/>
                <p:cNvSpPr>
                  <a:spLocks noChangeArrowheads="1"/>
                </p:cNvSpPr>
                <p:nvPr/>
              </p:nvSpPr>
              <p:spPr bwMode="auto">
                <a:xfrm>
                  <a:off x="1415" y="2815"/>
                  <a:ext cx="25" cy="26"/>
                </a:xfrm>
                <a:prstGeom prst="ellipse">
                  <a:avLst/>
                </a:prstGeom>
                <a:solidFill>
                  <a:srgbClr val="006080"/>
                </a:solidFill>
                <a:ln w="9525">
                  <a:noFill/>
                  <a:round/>
                  <a:headEnd/>
                  <a:tailEnd/>
                </a:ln>
              </p:spPr>
              <p:txBody>
                <a:bodyPr/>
                <a:lstStyle/>
                <a:p>
                  <a:endParaRPr lang="en-US"/>
                </a:p>
              </p:txBody>
            </p:sp>
          </p:grpSp>
          <p:grpSp>
            <p:nvGrpSpPr>
              <p:cNvPr id="44048" name="Group 50"/>
              <p:cNvGrpSpPr>
                <a:grpSpLocks/>
              </p:cNvGrpSpPr>
              <p:nvPr/>
            </p:nvGrpSpPr>
            <p:grpSpPr bwMode="auto">
              <a:xfrm>
                <a:off x="1382" y="2415"/>
                <a:ext cx="338" cy="441"/>
                <a:chOff x="1382" y="2415"/>
                <a:chExt cx="338" cy="441"/>
              </a:xfrm>
            </p:grpSpPr>
            <p:sp>
              <p:nvSpPr>
                <p:cNvPr id="44049" name="Freeform 51"/>
                <p:cNvSpPr>
                  <a:spLocks/>
                </p:cNvSpPr>
                <p:nvPr/>
              </p:nvSpPr>
              <p:spPr bwMode="auto">
                <a:xfrm>
                  <a:off x="1614" y="2415"/>
                  <a:ext cx="106" cy="46"/>
                </a:xfrm>
                <a:custGeom>
                  <a:avLst/>
                  <a:gdLst>
                    <a:gd name="T0" fmla="*/ 7 w 211"/>
                    <a:gd name="T1" fmla="*/ 1 h 92"/>
                    <a:gd name="T2" fmla="*/ 6 w 211"/>
                    <a:gd name="T3" fmla="*/ 1 h 92"/>
                    <a:gd name="T4" fmla="*/ 4 w 211"/>
                    <a:gd name="T5" fmla="*/ 0 h 92"/>
                    <a:gd name="T6" fmla="*/ 3 w 211"/>
                    <a:gd name="T7" fmla="*/ 1 h 92"/>
                    <a:gd name="T8" fmla="*/ 2 w 211"/>
                    <a:gd name="T9" fmla="*/ 1 h 92"/>
                    <a:gd name="T10" fmla="*/ 1 w 211"/>
                    <a:gd name="T11" fmla="*/ 1 h 92"/>
                    <a:gd name="T12" fmla="*/ 0 w 211"/>
                    <a:gd name="T13" fmla="*/ 3 h 92"/>
                    <a:gd name="T14" fmla="*/ 0 60000 65536"/>
                    <a:gd name="T15" fmla="*/ 0 60000 65536"/>
                    <a:gd name="T16" fmla="*/ 0 60000 65536"/>
                    <a:gd name="T17" fmla="*/ 0 60000 65536"/>
                    <a:gd name="T18" fmla="*/ 0 60000 65536"/>
                    <a:gd name="T19" fmla="*/ 0 60000 65536"/>
                    <a:gd name="T20" fmla="*/ 0 60000 65536"/>
                    <a:gd name="T21" fmla="*/ 0 w 211"/>
                    <a:gd name="T22" fmla="*/ 0 h 92"/>
                    <a:gd name="T23" fmla="*/ 211 w 211"/>
                    <a:gd name="T24" fmla="*/ 92 h 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1" h="92">
                      <a:moveTo>
                        <a:pt x="211" y="25"/>
                      </a:moveTo>
                      <a:lnTo>
                        <a:pt x="170" y="6"/>
                      </a:lnTo>
                      <a:lnTo>
                        <a:pt x="127" y="0"/>
                      </a:lnTo>
                      <a:lnTo>
                        <a:pt x="89" y="6"/>
                      </a:lnTo>
                      <a:lnTo>
                        <a:pt x="53" y="22"/>
                      </a:lnTo>
                      <a:lnTo>
                        <a:pt x="22" y="48"/>
                      </a:lnTo>
                      <a:lnTo>
                        <a:pt x="0" y="92"/>
                      </a:lnTo>
                    </a:path>
                  </a:pathLst>
                </a:custGeom>
                <a:noFill/>
                <a:ln w="7938">
                  <a:solidFill>
                    <a:srgbClr val="006080"/>
                  </a:solidFill>
                  <a:round/>
                  <a:headEnd/>
                  <a:tailEnd/>
                </a:ln>
              </p:spPr>
              <p:txBody>
                <a:bodyPr/>
                <a:lstStyle/>
                <a:p>
                  <a:endParaRPr lang="en-GB"/>
                </a:p>
              </p:txBody>
            </p:sp>
            <p:sp>
              <p:nvSpPr>
                <p:cNvPr id="44050" name="Freeform 52"/>
                <p:cNvSpPr>
                  <a:spLocks/>
                </p:cNvSpPr>
                <p:nvPr/>
              </p:nvSpPr>
              <p:spPr bwMode="auto">
                <a:xfrm>
                  <a:off x="1382" y="2643"/>
                  <a:ext cx="130" cy="213"/>
                </a:xfrm>
                <a:custGeom>
                  <a:avLst/>
                  <a:gdLst>
                    <a:gd name="T0" fmla="*/ 9 w 259"/>
                    <a:gd name="T1" fmla="*/ 1 h 426"/>
                    <a:gd name="T2" fmla="*/ 7 w 259"/>
                    <a:gd name="T3" fmla="*/ 0 h 426"/>
                    <a:gd name="T4" fmla="*/ 5 w 259"/>
                    <a:gd name="T5" fmla="*/ 1 h 426"/>
                    <a:gd name="T6" fmla="*/ 4 w 259"/>
                    <a:gd name="T7" fmla="*/ 1 h 426"/>
                    <a:gd name="T8" fmla="*/ 2 w 259"/>
                    <a:gd name="T9" fmla="*/ 3 h 426"/>
                    <a:gd name="T10" fmla="*/ 1 w 259"/>
                    <a:gd name="T11" fmla="*/ 3 h 426"/>
                    <a:gd name="T12" fmla="*/ 1 w 259"/>
                    <a:gd name="T13" fmla="*/ 6 h 426"/>
                    <a:gd name="T14" fmla="*/ 0 w 259"/>
                    <a:gd name="T15" fmla="*/ 9 h 426"/>
                    <a:gd name="T16" fmla="*/ 1 w 259"/>
                    <a:gd name="T17" fmla="*/ 11 h 426"/>
                    <a:gd name="T18" fmla="*/ 1 w 259"/>
                    <a:gd name="T19" fmla="*/ 12 h 426"/>
                    <a:gd name="T20" fmla="*/ 2 w 259"/>
                    <a:gd name="T21" fmla="*/ 13 h 42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9"/>
                    <a:gd name="T34" fmla="*/ 0 h 426"/>
                    <a:gd name="T35" fmla="*/ 259 w 259"/>
                    <a:gd name="T36" fmla="*/ 426 h 42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9" h="426">
                      <a:moveTo>
                        <a:pt x="259" y="10"/>
                      </a:moveTo>
                      <a:lnTo>
                        <a:pt x="211" y="0"/>
                      </a:lnTo>
                      <a:lnTo>
                        <a:pt x="158" y="7"/>
                      </a:lnTo>
                      <a:lnTo>
                        <a:pt x="98" y="27"/>
                      </a:lnTo>
                      <a:lnTo>
                        <a:pt x="50" y="74"/>
                      </a:lnTo>
                      <a:lnTo>
                        <a:pt x="26" y="127"/>
                      </a:lnTo>
                      <a:lnTo>
                        <a:pt x="6" y="191"/>
                      </a:lnTo>
                      <a:lnTo>
                        <a:pt x="0" y="266"/>
                      </a:lnTo>
                      <a:lnTo>
                        <a:pt x="9" y="336"/>
                      </a:lnTo>
                      <a:lnTo>
                        <a:pt x="24" y="381"/>
                      </a:lnTo>
                      <a:lnTo>
                        <a:pt x="47" y="426"/>
                      </a:lnTo>
                    </a:path>
                  </a:pathLst>
                </a:custGeom>
                <a:noFill/>
                <a:ln w="7938">
                  <a:solidFill>
                    <a:srgbClr val="006080"/>
                  </a:solidFill>
                  <a:round/>
                  <a:headEnd/>
                  <a:tailEnd/>
                </a:ln>
              </p:spPr>
              <p:txBody>
                <a:bodyPr/>
                <a:lstStyle/>
                <a:p>
                  <a:endParaRPr lang="en-GB"/>
                </a:p>
              </p:txBody>
            </p:sp>
          </p:grpSp>
        </p:grpSp>
      </p:gr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72745"/>
                                        </p:tgtEl>
                                        <p:attrNameLst>
                                          <p:attrName>style.visibility</p:attrName>
                                        </p:attrNameLst>
                                      </p:cBhvr>
                                      <p:to>
                                        <p:strVal val="visible"/>
                                      </p:to>
                                    </p:set>
                                    <p:animEffect transition="in" filter="dissolve">
                                      <p:cBhvr>
                                        <p:cTn id="11" dur="500"/>
                                        <p:tgtEl>
                                          <p:spTgt spid="3727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27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9"/>
          <p:cNvSpPr>
            <a:spLocks noChangeArrowheads="1"/>
          </p:cNvSpPr>
          <p:nvPr/>
        </p:nvSpPr>
        <p:spPr bwMode="auto">
          <a:xfrm>
            <a:off x="1219200" y="1219200"/>
            <a:ext cx="6705600" cy="4876800"/>
          </a:xfrm>
          <a:prstGeom prst="rect">
            <a:avLst/>
          </a:prstGeom>
          <a:solidFill>
            <a:schemeClr val="hlink"/>
          </a:solidFill>
          <a:ln w="9525">
            <a:noFill/>
            <a:miter lim="800000"/>
            <a:headEnd/>
            <a:tailEnd/>
          </a:ln>
        </p:spPr>
        <p:txBody>
          <a:bodyPr wrap="none" anchor="ctr"/>
          <a:lstStyle/>
          <a:p>
            <a:endParaRPr lang="en-US"/>
          </a:p>
        </p:txBody>
      </p:sp>
      <p:sp>
        <p:nvSpPr>
          <p:cNvPr id="15363" name="Rectangle 1026"/>
          <p:cNvSpPr>
            <a:spLocks noGrp="1" noChangeArrowheads="1"/>
          </p:cNvSpPr>
          <p:nvPr>
            <p:ph type="title"/>
          </p:nvPr>
        </p:nvSpPr>
        <p:spPr>
          <a:noFill/>
        </p:spPr>
        <p:txBody>
          <a:bodyPr lIns="90488" tIns="44450" rIns="90488" bIns="44450"/>
          <a:lstStyle/>
          <a:p>
            <a:pPr eaLnBrk="1" hangingPunct="1"/>
            <a:r>
              <a:rPr lang="en-US" dirty="0" smtClean="0"/>
              <a:t>Learning Objective 1</a:t>
            </a:r>
          </a:p>
        </p:txBody>
      </p:sp>
      <p:sp>
        <p:nvSpPr>
          <p:cNvPr id="456708" name="Text Box 1028"/>
          <p:cNvSpPr txBox="1">
            <a:spLocks noChangeArrowheads="1"/>
          </p:cNvSpPr>
          <p:nvPr/>
        </p:nvSpPr>
        <p:spPr bwMode="auto">
          <a:xfrm>
            <a:off x="1447800" y="2362200"/>
            <a:ext cx="6096000" cy="2708434"/>
          </a:xfrm>
          <a:prstGeom prst="rect">
            <a:avLst/>
          </a:prstGeom>
          <a:noFill/>
          <a:ln w="9525">
            <a:noFill/>
            <a:miter lim="800000"/>
            <a:headEnd/>
            <a:tailEnd/>
          </a:ln>
          <a:effectLst/>
        </p:spPr>
        <p:txBody>
          <a:bodyPr wrap="square">
            <a:spAutoFit/>
          </a:bodyPr>
          <a:lstStyle/>
          <a:p>
            <a:pPr algn="ctr">
              <a:spcBef>
                <a:spcPct val="50000"/>
              </a:spcBef>
              <a:defRPr/>
            </a:pPr>
            <a:r>
              <a:rPr lang="en-US" sz="3400" dirty="0" smtClean="0">
                <a:solidFill>
                  <a:srgbClr val="FFFFEF"/>
                </a:solidFill>
                <a:effectLst>
                  <a:outerShdw blurRad="38100" dist="38100" dir="2700000" algn="tl">
                    <a:srgbClr val="000000"/>
                  </a:outerShdw>
                </a:effectLst>
              </a:rPr>
              <a:t>Understand cost classifications used for assigning costs to cost objects: Direct Costs and Indirect Costs</a:t>
            </a:r>
            <a:endParaRPr lang="en-US" sz="3400" dirty="0">
              <a:solidFill>
                <a:srgbClr val="FFFFEF"/>
              </a:solidFill>
              <a:effectLst>
                <a:outerShdw blurRad="38100" dist="38100" dir="2700000" algn="tl">
                  <a:srgbClr val="000000"/>
                </a:outerShdw>
              </a:effectLst>
            </a:endParaRPr>
          </a:p>
        </p:txBody>
      </p:sp>
    </p:spTree>
  </p:cSld>
  <p:clrMapOvr>
    <a:masterClrMapping/>
  </p:clrMapOvr>
  <p:transition>
    <p:checke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p:spPr>
        <p:txBody>
          <a:bodyPr lIns="90488" tIns="44450" rIns="90488" bIns="44450"/>
          <a:lstStyle/>
          <a:p>
            <a:pPr eaLnBrk="1" hangingPunct="1"/>
            <a:r>
              <a:rPr lang="en-US" smtClean="0"/>
              <a:t>Fixed Cost</a:t>
            </a:r>
          </a:p>
        </p:txBody>
      </p:sp>
      <p:sp>
        <p:nvSpPr>
          <p:cNvPr id="45059" name="Rectangle 3"/>
          <p:cNvSpPr>
            <a:spLocks noGrp="1" noChangeArrowheads="1"/>
          </p:cNvSpPr>
          <p:nvPr>
            <p:ph type="body" idx="1"/>
          </p:nvPr>
        </p:nvSpPr>
        <p:spPr>
          <a:xfrm>
            <a:off x="381000" y="990600"/>
            <a:ext cx="8534400" cy="1524000"/>
          </a:xfrm>
          <a:noFill/>
        </p:spPr>
        <p:txBody>
          <a:bodyPr lIns="90488" tIns="44450" rIns="90488" bIns="44450"/>
          <a:lstStyle/>
          <a:p>
            <a:pPr algn="ctr" eaLnBrk="1" hangingPunct="1">
              <a:buFont typeface="Times" pitchFamily="34" charset="0"/>
              <a:buNone/>
            </a:pPr>
            <a:r>
              <a:rPr lang="en-US" sz="2000" dirty="0" smtClean="0"/>
              <a:t>   Fixed cost is a cost that remains </a:t>
            </a:r>
            <a:r>
              <a:rPr lang="en-US" sz="2000" dirty="0" smtClean="0">
                <a:solidFill>
                  <a:srgbClr val="FF0000"/>
                </a:solidFill>
                <a:effectLst>
                  <a:outerShdw blurRad="38100" dist="38100" dir="2700000" algn="tl">
                    <a:srgbClr val="000000">
                      <a:alpha val="43137"/>
                    </a:srgbClr>
                  </a:outerShdw>
                </a:effectLst>
              </a:rPr>
              <a:t>constant in total</a:t>
            </a:r>
            <a:r>
              <a:rPr lang="en-US" sz="2000" dirty="0" smtClean="0"/>
              <a:t>, regardless of the changes in the level of activity. Your monthly </a:t>
            </a:r>
            <a:r>
              <a:rPr lang="en-US" sz="2000" b="1" dirty="0" smtClean="0">
                <a:solidFill>
                  <a:schemeClr val="accent1"/>
                </a:solidFill>
              </a:rPr>
              <a:t>basic telephone bill</a:t>
            </a:r>
            <a:r>
              <a:rPr lang="en-US" sz="2000" dirty="0" smtClean="0"/>
              <a:t> probably does not change when you make more local calls.</a:t>
            </a:r>
          </a:p>
          <a:p>
            <a:pPr algn="ctr" eaLnBrk="1" hangingPunct="1">
              <a:buFont typeface="Times" pitchFamily="34" charset="0"/>
              <a:buNone/>
            </a:pPr>
            <a:r>
              <a:rPr lang="en-US" sz="2000" dirty="0" smtClean="0"/>
              <a:t>Ex: straight-line depreciation, insurance, property taxes, rent, supervisor’s salaries, administrative salaries, and advertising.</a:t>
            </a:r>
          </a:p>
        </p:txBody>
      </p:sp>
      <p:sp>
        <p:nvSpPr>
          <p:cNvPr id="374788" name="Line 4"/>
          <p:cNvSpPr>
            <a:spLocks noChangeShapeType="1"/>
          </p:cNvSpPr>
          <p:nvPr/>
        </p:nvSpPr>
        <p:spPr bwMode="auto">
          <a:xfrm>
            <a:off x="1536700" y="4800600"/>
            <a:ext cx="2794000" cy="0"/>
          </a:xfrm>
          <a:prstGeom prst="line">
            <a:avLst/>
          </a:prstGeom>
          <a:noFill/>
          <a:ln w="25400">
            <a:solidFill>
              <a:srgbClr val="808080"/>
            </a:solidFill>
            <a:round/>
            <a:headEnd/>
            <a:tailEnd/>
          </a:ln>
        </p:spPr>
        <p:txBody>
          <a:bodyPr wrap="none" anchor="ctr"/>
          <a:lstStyle/>
          <a:p>
            <a:endParaRPr lang="en-GB"/>
          </a:p>
        </p:txBody>
      </p:sp>
      <p:grpSp>
        <p:nvGrpSpPr>
          <p:cNvPr id="2" name="Group 5"/>
          <p:cNvGrpSpPr>
            <a:grpSpLocks/>
          </p:cNvGrpSpPr>
          <p:nvPr/>
        </p:nvGrpSpPr>
        <p:grpSpPr bwMode="auto">
          <a:xfrm>
            <a:off x="725488" y="3275012"/>
            <a:ext cx="4149725" cy="3506788"/>
            <a:chOff x="457" y="1784"/>
            <a:chExt cx="2614" cy="2209"/>
          </a:xfrm>
        </p:grpSpPr>
        <p:sp>
          <p:nvSpPr>
            <p:cNvPr id="45104" name="Line 6"/>
            <p:cNvSpPr>
              <a:spLocks noChangeShapeType="1"/>
            </p:cNvSpPr>
            <p:nvPr/>
          </p:nvSpPr>
          <p:spPr bwMode="auto">
            <a:xfrm>
              <a:off x="960" y="1784"/>
              <a:ext cx="0" cy="1904"/>
            </a:xfrm>
            <a:prstGeom prst="line">
              <a:avLst/>
            </a:prstGeom>
            <a:noFill/>
            <a:ln w="25399">
              <a:solidFill>
                <a:schemeClr val="tx1"/>
              </a:solidFill>
              <a:round/>
              <a:headEnd/>
              <a:tailEnd/>
            </a:ln>
          </p:spPr>
          <p:txBody>
            <a:bodyPr wrap="none" anchor="ctr"/>
            <a:lstStyle/>
            <a:p>
              <a:endParaRPr lang="en-GB"/>
            </a:p>
          </p:txBody>
        </p:sp>
        <p:sp>
          <p:nvSpPr>
            <p:cNvPr id="45105" name="Line 7"/>
            <p:cNvSpPr>
              <a:spLocks noChangeShapeType="1"/>
            </p:cNvSpPr>
            <p:nvPr/>
          </p:nvSpPr>
          <p:spPr bwMode="auto">
            <a:xfrm>
              <a:off x="968" y="3696"/>
              <a:ext cx="1904" cy="0"/>
            </a:xfrm>
            <a:prstGeom prst="line">
              <a:avLst/>
            </a:prstGeom>
            <a:noFill/>
            <a:ln w="25399">
              <a:solidFill>
                <a:schemeClr val="tx1"/>
              </a:solidFill>
              <a:round/>
              <a:headEnd/>
              <a:tailEnd/>
            </a:ln>
          </p:spPr>
          <p:txBody>
            <a:bodyPr wrap="none" anchor="ctr"/>
            <a:lstStyle/>
            <a:p>
              <a:endParaRPr lang="en-GB"/>
            </a:p>
          </p:txBody>
        </p:sp>
        <p:sp>
          <p:nvSpPr>
            <p:cNvPr id="45106" name="Rectangle 8"/>
            <p:cNvSpPr>
              <a:spLocks noChangeArrowheads="1"/>
            </p:cNvSpPr>
            <p:nvPr/>
          </p:nvSpPr>
          <p:spPr bwMode="auto">
            <a:xfrm>
              <a:off x="961" y="3745"/>
              <a:ext cx="2110" cy="248"/>
            </a:xfrm>
            <a:prstGeom prst="rect">
              <a:avLst/>
            </a:prstGeom>
            <a:noFill/>
            <a:ln w="12699">
              <a:noFill/>
              <a:miter lim="800000"/>
              <a:headEnd/>
              <a:tailEnd/>
            </a:ln>
          </p:spPr>
          <p:txBody>
            <a:bodyPr lIns="90488" tIns="44450" rIns="90488" bIns="44450">
              <a:spAutoFit/>
            </a:bodyPr>
            <a:lstStyle/>
            <a:p>
              <a:pPr>
                <a:spcBef>
                  <a:spcPct val="50000"/>
                </a:spcBef>
              </a:pPr>
              <a:r>
                <a:rPr lang="en-US" sz="2000">
                  <a:latin typeface="Verdana" pitchFamily="34" charset="0"/>
                </a:rPr>
                <a:t>Number of Local Calls</a:t>
              </a:r>
            </a:p>
          </p:txBody>
        </p:sp>
        <p:sp>
          <p:nvSpPr>
            <p:cNvPr id="45107" name="Rectangle 9"/>
            <p:cNvSpPr>
              <a:spLocks noChangeArrowheads="1"/>
            </p:cNvSpPr>
            <p:nvPr/>
          </p:nvSpPr>
          <p:spPr bwMode="auto">
            <a:xfrm rot="-5400000">
              <a:off x="-258" y="2561"/>
              <a:ext cx="1870" cy="440"/>
            </a:xfrm>
            <a:prstGeom prst="rect">
              <a:avLst/>
            </a:prstGeom>
            <a:noFill/>
            <a:ln w="12699">
              <a:noFill/>
              <a:miter lim="800000"/>
              <a:headEnd/>
              <a:tailEnd/>
            </a:ln>
          </p:spPr>
          <p:txBody>
            <a:bodyPr lIns="90488" tIns="44450" rIns="90488" bIns="44450">
              <a:spAutoFit/>
            </a:bodyPr>
            <a:lstStyle/>
            <a:p>
              <a:pPr algn="ctr">
                <a:spcBef>
                  <a:spcPct val="50000"/>
                </a:spcBef>
              </a:pPr>
              <a:r>
                <a:rPr lang="en-US" sz="2000">
                  <a:latin typeface="Verdana" pitchFamily="34" charset="0"/>
                </a:rPr>
                <a:t>Monthly Basic Telephone Bill</a:t>
              </a:r>
            </a:p>
          </p:txBody>
        </p:sp>
      </p:grpSp>
      <p:grpSp>
        <p:nvGrpSpPr>
          <p:cNvPr id="45062" name="Group 10"/>
          <p:cNvGrpSpPr>
            <a:grpSpLocks/>
          </p:cNvGrpSpPr>
          <p:nvPr/>
        </p:nvGrpSpPr>
        <p:grpSpPr bwMode="auto">
          <a:xfrm>
            <a:off x="6486525" y="3873500"/>
            <a:ext cx="1928813" cy="2222500"/>
            <a:chOff x="4086" y="2177"/>
            <a:chExt cx="1215" cy="1400"/>
          </a:xfrm>
        </p:grpSpPr>
        <p:grpSp>
          <p:nvGrpSpPr>
            <p:cNvPr id="45063" name="Group 11"/>
            <p:cNvGrpSpPr>
              <a:grpSpLocks/>
            </p:cNvGrpSpPr>
            <p:nvPr/>
          </p:nvGrpSpPr>
          <p:grpSpPr bwMode="auto">
            <a:xfrm>
              <a:off x="4086" y="2795"/>
              <a:ext cx="1080" cy="782"/>
              <a:chOff x="4086" y="2795"/>
              <a:chExt cx="1080" cy="782"/>
            </a:xfrm>
          </p:grpSpPr>
          <p:sp>
            <p:nvSpPr>
              <p:cNvPr id="45098" name="Freeform 12"/>
              <p:cNvSpPr>
                <a:spLocks/>
              </p:cNvSpPr>
              <p:nvPr/>
            </p:nvSpPr>
            <p:spPr bwMode="auto">
              <a:xfrm>
                <a:off x="4086" y="2804"/>
                <a:ext cx="1080" cy="773"/>
              </a:xfrm>
              <a:custGeom>
                <a:avLst/>
                <a:gdLst>
                  <a:gd name="T0" fmla="*/ 12 w 2160"/>
                  <a:gd name="T1" fmla="*/ 49 h 1545"/>
                  <a:gd name="T2" fmla="*/ 7 w 2160"/>
                  <a:gd name="T3" fmla="*/ 42 h 1545"/>
                  <a:gd name="T4" fmla="*/ 2 w 2160"/>
                  <a:gd name="T5" fmla="*/ 37 h 1545"/>
                  <a:gd name="T6" fmla="*/ 1 w 2160"/>
                  <a:gd name="T7" fmla="*/ 33 h 1545"/>
                  <a:gd name="T8" fmla="*/ 0 w 2160"/>
                  <a:gd name="T9" fmla="*/ 31 h 1545"/>
                  <a:gd name="T10" fmla="*/ 1 w 2160"/>
                  <a:gd name="T11" fmla="*/ 28 h 1545"/>
                  <a:gd name="T12" fmla="*/ 4 w 2160"/>
                  <a:gd name="T13" fmla="*/ 22 h 1545"/>
                  <a:gd name="T14" fmla="*/ 7 w 2160"/>
                  <a:gd name="T15" fmla="*/ 18 h 1545"/>
                  <a:gd name="T16" fmla="*/ 9 w 2160"/>
                  <a:gd name="T17" fmla="*/ 14 h 1545"/>
                  <a:gd name="T18" fmla="*/ 10 w 2160"/>
                  <a:gd name="T19" fmla="*/ 11 h 1545"/>
                  <a:gd name="T20" fmla="*/ 11 w 2160"/>
                  <a:gd name="T21" fmla="*/ 9 h 1545"/>
                  <a:gd name="T22" fmla="*/ 11 w 2160"/>
                  <a:gd name="T23" fmla="*/ 6 h 1545"/>
                  <a:gd name="T24" fmla="*/ 12 w 2160"/>
                  <a:gd name="T25" fmla="*/ 4 h 1545"/>
                  <a:gd name="T26" fmla="*/ 13 w 2160"/>
                  <a:gd name="T27" fmla="*/ 2 h 1545"/>
                  <a:gd name="T28" fmla="*/ 15 w 2160"/>
                  <a:gd name="T29" fmla="*/ 2 h 1545"/>
                  <a:gd name="T30" fmla="*/ 18 w 2160"/>
                  <a:gd name="T31" fmla="*/ 2 h 1545"/>
                  <a:gd name="T32" fmla="*/ 19 w 2160"/>
                  <a:gd name="T33" fmla="*/ 2 h 1545"/>
                  <a:gd name="T34" fmla="*/ 21 w 2160"/>
                  <a:gd name="T35" fmla="*/ 2 h 1545"/>
                  <a:gd name="T36" fmla="*/ 23 w 2160"/>
                  <a:gd name="T37" fmla="*/ 0 h 1545"/>
                  <a:gd name="T38" fmla="*/ 28 w 2160"/>
                  <a:gd name="T39" fmla="*/ 3 h 1545"/>
                  <a:gd name="T40" fmla="*/ 33 w 2160"/>
                  <a:gd name="T41" fmla="*/ 3 h 1545"/>
                  <a:gd name="T42" fmla="*/ 39 w 2160"/>
                  <a:gd name="T43" fmla="*/ 6 h 1545"/>
                  <a:gd name="T44" fmla="*/ 48 w 2160"/>
                  <a:gd name="T45" fmla="*/ 7 h 1545"/>
                  <a:gd name="T46" fmla="*/ 53 w 2160"/>
                  <a:gd name="T47" fmla="*/ 5 h 1545"/>
                  <a:gd name="T48" fmla="*/ 56 w 2160"/>
                  <a:gd name="T49" fmla="*/ 5 h 1545"/>
                  <a:gd name="T50" fmla="*/ 58 w 2160"/>
                  <a:gd name="T51" fmla="*/ 5 h 1545"/>
                  <a:gd name="T52" fmla="*/ 60 w 2160"/>
                  <a:gd name="T53" fmla="*/ 6 h 1545"/>
                  <a:gd name="T54" fmla="*/ 61 w 2160"/>
                  <a:gd name="T55" fmla="*/ 6 h 1545"/>
                  <a:gd name="T56" fmla="*/ 62 w 2160"/>
                  <a:gd name="T57" fmla="*/ 7 h 1545"/>
                  <a:gd name="T58" fmla="*/ 62 w 2160"/>
                  <a:gd name="T59" fmla="*/ 9 h 1545"/>
                  <a:gd name="T60" fmla="*/ 62 w 2160"/>
                  <a:gd name="T61" fmla="*/ 11 h 1545"/>
                  <a:gd name="T62" fmla="*/ 62 w 2160"/>
                  <a:gd name="T63" fmla="*/ 13 h 1545"/>
                  <a:gd name="T64" fmla="*/ 61 w 2160"/>
                  <a:gd name="T65" fmla="*/ 15 h 1545"/>
                  <a:gd name="T66" fmla="*/ 61 w 2160"/>
                  <a:gd name="T67" fmla="*/ 18 h 1545"/>
                  <a:gd name="T68" fmla="*/ 61 w 2160"/>
                  <a:gd name="T69" fmla="*/ 20 h 1545"/>
                  <a:gd name="T70" fmla="*/ 62 w 2160"/>
                  <a:gd name="T71" fmla="*/ 22 h 1545"/>
                  <a:gd name="T72" fmla="*/ 63 w 2160"/>
                  <a:gd name="T73" fmla="*/ 25 h 1545"/>
                  <a:gd name="T74" fmla="*/ 66 w 2160"/>
                  <a:gd name="T75" fmla="*/ 30 h 1545"/>
                  <a:gd name="T76" fmla="*/ 68 w 2160"/>
                  <a:gd name="T77" fmla="*/ 36 h 1545"/>
                  <a:gd name="T78" fmla="*/ 67 w 2160"/>
                  <a:gd name="T79" fmla="*/ 43 h 1545"/>
                  <a:gd name="T80" fmla="*/ 65 w 2160"/>
                  <a:gd name="T81" fmla="*/ 49 h 1545"/>
                  <a:gd name="T82" fmla="*/ 12 w 2160"/>
                  <a:gd name="T83" fmla="*/ 49 h 154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160"/>
                  <a:gd name="T127" fmla="*/ 0 h 1545"/>
                  <a:gd name="T128" fmla="*/ 2160 w 2160"/>
                  <a:gd name="T129" fmla="*/ 1545 h 154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160" h="1545">
                    <a:moveTo>
                      <a:pt x="385" y="1545"/>
                    </a:moveTo>
                    <a:lnTo>
                      <a:pt x="230" y="1341"/>
                    </a:lnTo>
                    <a:lnTo>
                      <a:pt x="85" y="1154"/>
                    </a:lnTo>
                    <a:lnTo>
                      <a:pt x="13" y="1044"/>
                    </a:lnTo>
                    <a:lnTo>
                      <a:pt x="0" y="973"/>
                    </a:lnTo>
                    <a:lnTo>
                      <a:pt x="36" y="878"/>
                    </a:lnTo>
                    <a:lnTo>
                      <a:pt x="144" y="699"/>
                    </a:lnTo>
                    <a:lnTo>
                      <a:pt x="235" y="567"/>
                    </a:lnTo>
                    <a:lnTo>
                      <a:pt x="306" y="440"/>
                    </a:lnTo>
                    <a:lnTo>
                      <a:pt x="343" y="352"/>
                    </a:lnTo>
                    <a:lnTo>
                      <a:pt x="359" y="274"/>
                    </a:lnTo>
                    <a:lnTo>
                      <a:pt x="366" y="173"/>
                    </a:lnTo>
                    <a:lnTo>
                      <a:pt x="384" y="106"/>
                    </a:lnTo>
                    <a:lnTo>
                      <a:pt x="423" y="54"/>
                    </a:lnTo>
                    <a:lnTo>
                      <a:pt x="485" y="41"/>
                    </a:lnTo>
                    <a:lnTo>
                      <a:pt x="578" y="49"/>
                    </a:lnTo>
                    <a:lnTo>
                      <a:pt x="624" y="56"/>
                    </a:lnTo>
                    <a:lnTo>
                      <a:pt x="686" y="44"/>
                    </a:lnTo>
                    <a:lnTo>
                      <a:pt x="754" y="0"/>
                    </a:lnTo>
                    <a:lnTo>
                      <a:pt x="920" y="71"/>
                    </a:lnTo>
                    <a:lnTo>
                      <a:pt x="1047" y="75"/>
                    </a:lnTo>
                    <a:lnTo>
                      <a:pt x="1279" y="161"/>
                    </a:lnTo>
                    <a:lnTo>
                      <a:pt x="1536" y="220"/>
                    </a:lnTo>
                    <a:lnTo>
                      <a:pt x="1703" y="157"/>
                    </a:lnTo>
                    <a:lnTo>
                      <a:pt x="1819" y="142"/>
                    </a:lnTo>
                    <a:lnTo>
                      <a:pt x="1884" y="147"/>
                    </a:lnTo>
                    <a:lnTo>
                      <a:pt x="1929" y="161"/>
                    </a:lnTo>
                    <a:lnTo>
                      <a:pt x="1962" y="183"/>
                    </a:lnTo>
                    <a:lnTo>
                      <a:pt x="1988" y="220"/>
                    </a:lnTo>
                    <a:lnTo>
                      <a:pt x="1997" y="261"/>
                    </a:lnTo>
                    <a:lnTo>
                      <a:pt x="1993" y="329"/>
                    </a:lnTo>
                    <a:lnTo>
                      <a:pt x="1984" y="391"/>
                    </a:lnTo>
                    <a:lnTo>
                      <a:pt x="1978" y="460"/>
                    </a:lnTo>
                    <a:lnTo>
                      <a:pt x="1974" y="545"/>
                    </a:lnTo>
                    <a:lnTo>
                      <a:pt x="1982" y="613"/>
                    </a:lnTo>
                    <a:lnTo>
                      <a:pt x="2000" y="690"/>
                    </a:lnTo>
                    <a:lnTo>
                      <a:pt x="2027" y="780"/>
                    </a:lnTo>
                    <a:lnTo>
                      <a:pt x="2093" y="955"/>
                    </a:lnTo>
                    <a:lnTo>
                      <a:pt x="2160" y="1143"/>
                    </a:lnTo>
                    <a:lnTo>
                      <a:pt x="2138" y="1369"/>
                    </a:lnTo>
                    <a:lnTo>
                      <a:pt x="2055" y="1541"/>
                    </a:lnTo>
                    <a:lnTo>
                      <a:pt x="385" y="1545"/>
                    </a:lnTo>
                    <a:close/>
                  </a:path>
                </a:pathLst>
              </a:custGeom>
              <a:solidFill>
                <a:srgbClr val="0000FF"/>
              </a:solidFill>
              <a:ln w="7938">
                <a:solidFill>
                  <a:srgbClr val="0000FF"/>
                </a:solidFill>
                <a:round/>
                <a:headEnd/>
                <a:tailEnd/>
              </a:ln>
            </p:spPr>
            <p:txBody>
              <a:bodyPr/>
              <a:lstStyle/>
              <a:p>
                <a:endParaRPr lang="en-GB"/>
              </a:p>
            </p:txBody>
          </p:sp>
          <p:sp>
            <p:nvSpPr>
              <p:cNvPr id="45099" name="Freeform 13"/>
              <p:cNvSpPr>
                <a:spLocks/>
              </p:cNvSpPr>
              <p:nvPr/>
            </p:nvSpPr>
            <p:spPr bwMode="auto">
              <a:xfrm>
                <a:off x="4433" y="2795"/>
                <a:ext cx="222" cy="284"/>
              </a:xfrm>
              <a:custGeom>
                <a:avLst/>
                <a:gdLst>
                  <a:gd name="T0" fmla="*/ 2 w 443"/>
                  <a:gd name="T1" fmla="*/ 0 h 568"/>
                  <a:gd name="T2" fmla="*/ 1 w 443"/>
                  <a:gd name="T3" fmla="*/ 4 h 568"/>
                  <a:gd name="T4" fmla="*/ 0 w 443"/>
                  <a:gd name="T5" fmla="*/ 10 h 568"/>
                  <a:gd name="T6" fmla="*/ 1 w 443"/>
                  <a:gd name="T7" fmla="*/ 18 h 568"/>
                  <a:gd name="T8" fmla="*/ 3 w 443"/>
                  <a:gd name="T9" fmla="*/ 15 h 568"/>
                  <a:gd name="T10" fmla="*/ 5 w 443"/>
                  <a:gd name="T11" fmla="*/ 12 h 568"/>
                  <a:gd name="T12" fmla="*/ 8 w 443"/>
                  <a:gd name="T13" fmla="*/ 9 h 568"/>
                  <a:gd name="T14" fmla="*/ 11 w 443"/>
                  <a:gd name="T15" fmla="*/ 13 h 568"/>
                  <a:gd name="T16" fmla="*/ 14 w 443"/>
                  <a:gd name="T17" fmla="*/ 17 h 568"/>
                  <a:gd name="T18" fmla="*/ 13 w 443"/>
                  <a:gd name="T19" fmla="*/ 12 h 568"/>
                  <a:gd name="T20" fmla="*/ 13 w 443"/>
                  <a:gd name="T21" fmla="*/ 7 h 568"/>
                  <a:gd name="T22" fmla="*/ 11 w 443"/>
                  <a:gd name="T23" fmla="*/ 2 h 568"/>
                  <a:gd name="T24" fmla="*/ 11 w 443"/>
                  <a:gd name="T25" fmla="*/ 4 h 568"/>
                  <a:gd name="T26" fmla="*/ 8 w 443"/>
                  <a:gd name="T27" fmla="*/ 5 h 568"/>
                  <a:gd name="T28" fmla="*/ 4 w 443"/>
                  <a:gd name="T29" fmla="*/ 3 h 568"/>
                  <a:gd name="T30" fmla="*/ 2 w 443"/>
                  <a:gd name="T31" fmla="*/ 0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43"/>
                  <a:gd name="T49" fmla="*/ 0 h 568"/>
                  <a:gd name="T50" fmla="*/ 443 w 443"/>
                  <a:gd name="T51" fmla="*/ 568 h 56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43" h="568">
                    <a:moveTo>
                      <a:pt x="63" y="0"/>
                    </a:moveTo>
                    <a:lnTo>
                      <a:pt x="31" y="135"/>
                    </a:lnTo>
                    <a:lnTo>
                      <a:pt x="0" y="329"/>
                    </a:lnTo>
                    <a:lnTo>
                      <a:pt x="11" y="568"/>
                    </a:lnTo>
                    <a:lnTo>
                      <a:pt x="71" y="485"/>
                    </a:lnTo>
                    <a:lnTo>
                      <a:pt x="135" y="407"/>
                    </a:lnTo>
                    <a:lnTo>
                      <a:pt x="237" y="291"/>
                    </a:lnTo>
                    <a:lnTo>
                      <a:pt x="344" y="417"/>
                    </a:lnTo>
                    <a:lnTo>
                      <a:pt x="443" y="538"/>
                    </a:lnTo>
                    <a:lnTo>
                      <a:pt x="408" y="398"/>
                    </a:lnTo>
                    <a:lnTo>
                      <a:pt x="401" y="230"/>
                    </a:lnTo>
                    <a:lnTo>
                      <a:pt x="340" y="74"/>
                    </a:lnTo>
                    <a:lnTo>
                      <a:pt x="330" y="138"/>
                    </a:lnTo>
                    <a:lnTo>
                      <a:pt x="251" y="187"/>
                    </a:lnTo>
                    <a:lnTo>
                      <a:pt x="128" y="111"/>
                    </a:lnTo>
                    <a:lnTo>
                      <a:pt x="63" y="0"/>
                    </a:lnTo>
                    <a:close/>
                  </a:path>
                </a:pathLst>
              </a:custGeom>
              <a:solidFill>
                <a:srgbClr val="A0C0FF"/>
              </a:solidFill>
              <a:ln w="7938">
                <a:solidFill>
                  <a:srgbClr val="000000"/>
                </a:solidFill>
                <a:round/>
                <a:headEnd/>
                <a:tailEnd/>
              </a:ln>
            </p:spPr>
            <p:txBody>
              <a:bodyPr/>
              <a:lstStyle/>
              <a:p>
                <a:endParaRPr lang="en-GB"/>
              </a:p>
            </p:txBody>
          </p:sp>
          <p:sp>
            <p:nvSpPr>
              <p:cNvPr id="45100" name="Freeform 14"/>
              <p:cNvSpPr>
                <a:spLocks/>
              </p:cNvSpPr>
              <p:nvPr/>
            </p:nvSpPr>
            <p:spPr bwMode="auto">
              <a:xfrm>
                <a:off x="4468" y="2891"/>
                <a:ext cx="155" cy="680"/>
              </a:xfrm>
              <a:custGeom>
                <a:avLst/>
                <a:gdLst>
                  <a:gd name="T0" fmla="*/ 2 w 310"/>
                  <a:gd name="T1" fmla="*/ 3 h 1359"/>
                  <a:gd name="T2" fmla="*/ 5 w 310"/>
                  <a:gd name="T3" fmla="*/ 0 h 1359"/>
                  <a:gd name="T4" fmla="*/ 7 w 310"/>
                  <a:gd name="T5" fmla="*/ 4 h 1359"/>
                  <a:gd name="T6" fmla="*/ 6 w 310"/>
                  <a:gd name="T7" fmla="*/ 9 h 1359"/>
                  <a:gd name="T8" fmla="*/ 8 w 310"/>
                  <a:gd name="T9" fmla="*/ 14 h 1359"/>
                  <a:gd name="T10" fmla="*/ 10 w 310"/>
                  <a:gd name="T11" fmla="*/ 18 h 1359"/>
                  <a:gd name="T12" fmla="*/ 8 w 310"/>
                  <a:gd name="T13" fmla="*/ 28 h 1359"/>
                  <a:gd name="T14" fmla="*/ 6 w 310"/>
                  <a:gd name="T15" fmla="*/ 43 h 1359"/>
                  <a:gd name="T16" fmla="*/ 3 w 310"/>
                  <a:gd name="T17" fmla="*/ 43 h 1359"/>
                  <a:gd name="T18" fmla="*/ 1 w 310"/>
                  <a:gd name="T19" fmla="*/ 28 h 1359"/>
                  <a:gd name="T20" fmla="*/ 0 w 310"/>
                  <a:gd name="T21" fmla="*/ 18 h 1359"/>
                  <a:gd name="T22" fmla="*/ 1 w 310"/>
                  <a:gd name="T23" fmla="*/ 14 h 1359"/>
                  <a:gd name="T24" fmla="*/ 3 w 310"/>
                  <a:gd name="T25" fmla="*/ 8 h 1359"/>
                  <a:gd name="T26" fmla="*/ 2 w 310"/>
                  <a:gd name="T27" fmla="*/ 3 h 135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10"/>
                  <a:gd name="T43" fmla="*/ 0 h 1359"/>
                  <a:gd name="T44" fmla="*/ 310 w 310"/>
                  <a:gd name="T45" fmla="*/ 1359 h 135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10" h="1359">
                    <a:moveTo>
                      <a:pt x="83" y="94"/>
                    </a:moveTo>
                    <a:lnTo>
                      <a:pt x="180" y="0"/>
                    </a:lnTo>
                    <a:lnTo>
                      <a:pt x="243" y="102"/>
                    </a:lnTo>
                    <a:lnTo>
                      <a:pt x="194" y="259"/>
                    </a:lnTo>
                    <a:lnTo>
                      <a:pt x="256" y="442"/>
                    </a:lnTo>
                    <a:lnTo>
                      <a:pt x="310" y="565"/>
                    </a:lnTo>
                    <a:lnTo>
                      <a:pt x="256" y="880"/>
                    </a:lnTo>
                    <a:lnTo>
                      <a:pt x="194" y="1359"/>
                    </a:lnTo>
                    <a:lnTo>
                      <a:pt x="114" y="1359"/>
                    </a:lnTo>
                    <a:lnTo>
                      <a:pt x="37" y="880"/>
                    </a:lnTo>
                    <a:lnTo>
                      <a:pt x="0" y="561"/>
                    </a:lnTo>
                    <a:lnTo>
                      <a:pt x="48" y="437"/>
                    </a:lnTo>
                    <a:lnTo>
                      <a:pt x="120" y="254"/>
                    </a:lnTo>
                    <a:lnTo>
                      <a:pt x="83" y="94"/>
                    </a:lnTo>
                    <a:close/>
                  </a:path>
                </a:pathLst>
              </a:custGeom>
              <a:solidFill>
                <a:srgbClr val="FF0000"/>
              </a:solidFill>
              <a:ln w="7938">
                <a:solidFill>
                  <a:srgbClr val="FF0000"/>
                </a:solidFill>
                <a:round/>
                <a:headEnd/>
                <a:tailEnd/>
              </a:ln>
            </p:spPr>
            <p:txBody>
              <a:bodyPr/>
              <a:lstStyle/>
              <a:p>
                <a:endParaRPr lang="en-GB"/>
              </a:p>
            </p:txBody>
          </p:sp>
          <p:sp>
            <p:nvSpPr>
              <p:cNvPr id="45101" name="Freeform 15"/>
              <p:cNvSpPr>
                <a:spLocks/>
              </p:cNvSpPr>
              <p:nvPr/>
            </p:nvSpPr>
            <p:spPr bwMode="auto">
              <a:xfrm>
                <a:off x="4993" y="2980"/>
                <a:ext cx="19" cy="66"/>
              </a:xfrm>
              <a:custGeom>
                <a:avLst/>
                <a:gdLst>
                  <a:gd name="T0" fmla="*/ 0 w 40"/>
                  <a:gd name="T1" fmla="*/ 0 h 131"/>
                  <a:gd name="T2" fmla="*/ 1 w 40"/>
                  <a:gd name="T3" fmla="*/ 1 h 131"/>
                  <a:gd name="T4" fmla="*/ 1 w 40"/>
                  <a:gd name="T5" fmla="*/ 2 h 131"/>
                  <a:gd name="T6" fmla="*/ 0 w 40"/>
                  <a:gd name="T7" fmla="*/ 4 h 131"/>
                  <a:gd name="T8" fmla="*/ 0 w 40"/>
                  <a:gd name="T9" fmla="*/ 5 h 131"/>
                  <a:gd name="T10" fmla="*/ 0 60000 65536"/>
                  <a:gd name="T11" fmla="*/ 0 60000 65536"/>
                  <a:gd name="T12" fmla="*/ 0 60000 65536"/>
                  <a:gd name="T13" fmla="*/ 0 60000 65536"/>
                  <a:gd name="T14" fmla="*/ 0 60000 65536"/>
                  <a:gd name="T15" fmla="*/ 0 w 40"/>
                  <a:gd name="T16" fmla="*/ 0 h 131"/>
                  <a:gd name="T17" fmla="*/ 40 w 40"/>
                  <a:gd name="T18" fmla="*/ 131 h 131"/>
                </a:gdLst>
                <a:ahLst/>
                <a:cxnLst>
                  <a:cxn ang="T10">
                    <a:pos x="T0" y="T1"/>
                  </a:cxn>
                  <a:cxn ang="T11">
                    <a:pos x="T2" y="T3"/>
                  </a:cxn>
                  <a:cxn ang="T12">
                    <a:pos x="T4" y="T5"/>
                  </a:cxn>
                  <a:cxn ang="T13">
                    <a:pos x="T6" y="T7"/>
                  </a:cxn>
                  <a:cxn ang="T14">
                    <a:pos x="T8" y="T9"/>
                  </a:cxn>
                </a:cxnLst>
                <a:rect l="T15" t="T16" r="T17" b="T18"/>
                <a:pathLst>
                  <a:path w="40" h="131">
                    <a:moveTo>
                      <a:pt x="29" y="0"/>
                    </a:moveTo>
                    <a:lnTo>
                      <a:pt x="40" y="25"/>
                    </a:lnTo>
                    <a:lnTo>
                      <a:pt x="33" y="60"/>
                    </a:lnTo>
                    <a:lnTo>
                      <a:pt x="19" y="100"/>
                    </a:lnTo>
                    <a:lnTo>
                      <a:pt x="0" y="131"/>
                    </a:lnTo>
                  </a:path>
                </a:pathLst>
              </a:custGeom>
              <a:noFill/>
              <a:ln w="7938">
                <a:solidFill>
                  <a:srgbClr val="000000"/>
                </a:solidFill>
                <a:round/>
                <a:headEnd/>
                <a:tailEnd/>
              </a:ln>
            </p:spPr>
            <p:txBody>
              <a:bodyPr/>
              <a:lstStyle/>
              <a:p>
                <a:endParaRPr lang="en-GB"/>
              </a:p>
            </p:txBody>
          </p:sp>
          <p:sp>
            <p:nvSpPr>
              <p:cNvPr id="45102" name="Freeform 16"/>
              <p:cNvSpPr>
                <a:spLocks/>
              </p:cNvSpPr>
              <p:nvPr/>
            </p:nvSpPr>
            <p:spPr bwMode="auto">
              <a:xfrm>
                <a:off x="4807" y="3039"/>
                <a:ext cx="301" cy="214"/>
              </a:xfrm>
              <a:custGeom>
                <a:avLst/>
                <a:gdLst>
                  <a:gd name="T0" fmla="*/ 2 w 602"/>
                  <a:gd name="T1" fmla="*/ 11 h 427"/>
                  <a:gd name="T2" fmla="*/ 0 w 602"/>
                  <a:gd name="T3" fmla="*/ 9 h 427"/>
                  <a:gd name="T4" fmla="*/ 10 w 602"/>
                  <a:gd name="T5" fmla="*/ 0 h 427"/>
                  <a:gd name="T6" fmla="*/ 19 w 602"/>
                  <a:gd name="T7" fmla="*/ 14 h 427"/>
                  <a:gd name="T8" fmla="*/ 0 60000 65536"/>
                  <a:gd name="T9" fmla="*/ 0 60000 65536"/>
                  <a:gd name="T10" fmla="*/ 0 60000 65536"/>
                  <a:gd name="T11" fmla="*/ 0 60000 65536"/>
                  <a:gd name="T12" fmla="*/ 0 w 602"/>
                  <a:gd name="T13" fmla="*/ 0 h 427"/>
                  <a:gd name="T14" fmla="*/ 602 w 602"/>
                  <a:gd name="T15" fmla="*/ 427 h 427"/>
                </a:gdLst>
                <a:ahLst/>
                <a:cxnLst>
                  <a:cxn ang="T8">
                    <a:pos x="T0" y="T1"/>
                  </a:cxn>
                  <a:cxn ang="T9">
                    <a:pos x="T2" y="T3"/>
                  </a:cxn>
                  <a:cxn ang="T10">
                    <a:pos x="T4" y="T5"/>
                  </a:cxn>
                  <a:cxn ang="T11">
                    <a:pos x="T6" y="T7"/>
                  </a:cxn>
                </a:cxnLst>
                <a:rect l="T12" t="T13" r="T14" b="T15"/>
                <a:pathLst>
                  <a:path w="602" h="427">
                    <a:moveTo>
                      <a:pt x="67" y="341"/>
                    </a:moveTo>
                    <a:lnTo>
                      <a:pt x="0" y="264"/>
                    </a:lnTo>
                    <a:lnTo>
                      <a:pt x="345" y="0"/>
                    </a:lnTo>
                    <a:lnTo>
                      <a:pt x="602" y="427"/>
                    </a:lnTo>
                  </a:path>
                </a:pathLst>
              </a:custGeom>
              <a:noFill/>
              <a:ln w="7938">
                <a:solidFill>
                  <a:srgbClr val="000000"/>
                </a:solidFill>
                <a:round/>
                <a:headEnd/>
                <a:tailEnd/>
              </a:ln>
            </p:spPr>
            <p:txBody>
              <a:bodyPr/>
              <a:lstStyle/>
              <a:p>
                <a:endParaRPr lang="en-GB"/>
              </a:p>
            </p:txBody>
          </p:sp>
          <p:sp>
            <p:nvSpPr>
              <p:cNvPr id="45103" name="Freeform 17"/>
              <p:cNvSpPr>
                <a:spLocks/>
              </p:cNvSpPr>
              <p:nvPr/>
            </p:nvSpPr>
            <p:spPr bwMode="auto">
              <a:xfrm>
                <a:off x="4293" y="3129"/>
                <a:ext cx="134" cy="279"/>
              </a:xfrm>
              <a:custGeom>
                <a:avLst/>
                <a:gdLst>
                  <a:gd name="T0" fmla="*/ 9 w 267"/>
                  <a:gd name="T1" fmla="*/ 0 h 558"/>
                  <a:gd name="T2" fmla="*/ 7 w 267"/>
                  <a:gd name="T3" fmla="*/ 3 h 558"/>
                  <a:gd name="T4" fmla="*/ 5 w 267"/>
                  <a:gd name="T5" fmla="*/ 6 h 558"/>
                  <a:gd name="T6" fmla="*/ 3 w 267"/>
                  <a:gd name="T7" fmla="*/ 9 h 558"/>
                  <a:gd name="T8" fmla="*/ 0 w 267"/>
                  <a:gd name="T9" fmla="*/ 10 h 558"/>
                  <a:gd name="T10" fmla="*/ 2 w 267"/>
                  <a:gd name="T11" fmla="*/ 12 h 558"/>
                  <a:gd name="T12" fmla="*/ 4 w 267"/>
                  <a:gd name="T13" fmla="*/ 13 h 558"/>
                  <a:gd name="T14" fmla="*/ 5 w 267"/>
                  <a:gd name="T15" fmla="*/ 15 h 558"/>
                  <a:gd name="T16" fmla="*/ 6 w 267"/>
                  <a:gd name="T17" fmla="*/ 17 h 55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7"/>
                  <a:gd name="T28" fmla="*/ 0 h 558"/>
                  <a:gd name="T29" fmla="*/ 267 w 267"/>
                  <a:gd name="T30" fmla="*/ 558 h 55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7" h="558">
                    <a:moveTo>
                      <a:pt x="267" y="0"/>
                    </a:moveTo>
                    <a:lnTo>
                      <a:pt x="224" y="116"/>
                    </a:lnTo>
                    <a:lnTo>
                      <a:pt x="160" y="220"/>
                    </a:lnTo>
                    <a:lnTo>
                      <a:pt x="67" y="301"/>
                    </a:lnTo>
                    <a:lnTo>
                      <a:pt x="0" y="350"/>
                    </a:lnTo>
                    <a:lnTo>
                      <a:pt x="59" y="385"/>
                    </a:lnTo>
                    <a:lnTo>
                      <a:pt x="108" y="429"/>
                    </a:lnTo>
                    <a:lnTo>
                      <a:pt x="146" y="491"/>
                    </a:lnTo>
                    <a:lnTo>
                      <a:pt x="187" y="558"/>
                    </a:lnTo>
                  </a:path>
                </a:pathLst>
              </a:custGeom>
              <a:noFill/>
              <a:ln w="7938">
                <a:solidFill>
                  <a:srgbClr val="000000"/>
                </a:solidFill>
                <a:round/>
                <a:headEnd/>
                <a:tailEnd/>
              </a:ln>
            </p:spPr>
            <p:txBody>
              <a:bodyPr/>
              <a:lstStyle/>
              <a:p>
                <a:endParaRPr lang="en-GB"/>
              </a:p>
            </p:txBody>
          </p:sp>
        </p:grpSp>
        <p:grpSp>
          <p:nvGrpSpPr>
            <p:cNvPr id="45064" name="Group 18"/>
            <p:cNvGrpSpPr>
              <a:grpSpLocks/>
            </p:cNvGrpSpPr>
            <p:nvPr/>
          </p:nvGrpSpPr>
          <p:grpSpPr bwMode="auto">
            <a:xfrm>
              <a:off x="4251" y="2177"/>
              <a:ext cx="631" cy="700"/>
              <a:chOff x="4251" y="2177"/>
              <a:chExt cx="631" cy="700"/>
            </a:xfrm>
          </p:grpSpPr>
          <p:sp>
            <p:nvSpPr>
              <p:cNvPr id="45084" name="Freeform 19"/>
              <p:cNvSpPr>
                <a:spLocks/>
              </p:cNvSpPr>
              <p:nvPr/>
            </p:nvSpPr>
            <p:spPr bwMode="auto">
              <a:xfrm>
                <a:off x="4251" y="2230"/>
                <a:ext cx="581" cy="647"/>
              </a:xfrm>
              <a:custGeom>
                <a:avLst/>
                <a:gdLst>
                  <a:gd name="T0" fmla="*/ 29 w 1161"/>
                  <a:gd name="T1" fmla="*/ 1 h 1294"/>
                  <a:gd name="T2" fmla="*/ 22 w 1161"/>
                  <a:gd name="T3" fmla="*/ 0 h 1294"/>
                  <a:gd name="T4" fmla="*/ 15 w 1161"/>
                  <a:gd name="T5" fmla="*/ 1 h 1294"/>
                  <a:gd name="T6" fmla="*/ 11 w 1161"/>
                  <a:gd name="T7" fmla="*/ 7 h 1294"/>
                  <a:gd name="T8" fmla="*/ 8 w 1161"/>
                  <a:gd name="T9" fmla="*/ 11 h 1294"/>
                  <a:gd name="T10" fmla="*/ 7 w 1161"/>
                  <a:gd name="T11" fmla="*/ 17 h 1294"/>
                  <a:gd name="T12" fmla="*/ 6 w 1161"/>
                  <a:gd name="T13" fmla="*/ 18 h 1294"/>
                  <a:gd name="T14" fmla="*/ 4 w 1161"/>
                  <a:gd name="T15" fmla="*/ 15 h 1294"/>
                  <a:gd name="T16" fmla="*/ 1 w 1161"/>
                  <a:gd name="T17" fmla="*/ 17 h 1294"/>
                  <a:gd name="T18" fmla="*/ 0 w 1161"/>
                  <a:gd name="T19" fmla="*/ 19 h 1294"/>
                  <a:gd name="T20" fmla="*/ 1 w 1161"/>
                  <a:gd name="T21" fmla="*/ 21 h 1294"/>
                  <a:gd name="T22" fmla="*/ 3 w 1161"/>
                  <a:gd name="T23" fmla="*/ 23 h 1294"/>
                  <a:gd name="T24" fmla="*/ 5 w 1161"/>
                  <a:gd name="T25" fmla="*/ 23 h 1294"/>
                  <a:gd name="T26" fmla="*/ 6 w 1161"/>
                  <a:gd name="T27" fmla="*/ 23 h 1294"/>
                  <a:gd name="T28" fmla="*/ 6 w 1161"/>
                  <a:gd name="T29" fmla="*/ 23 h 1294"/>
                  <a:gd name="T30" fmla="*/ 6 w 1161"/>
                  <a:gd name="T31" fmla="*/ 27 h 1294"/>
                  <a:gd name="T32" fmla="*/ 8 w 1161"/>
                  <a:gd name="T33" fmla="*/ 30 h 1294"/>
                  <a:gd name="T34" fmla="*/ 10 w 1161"/>
                  <a:gd name="T35" fmla="*/ 34 h 1294"/>
                  <a:gd name="T36" fmla="*/ 13 w 1161"/>
                  <a:gd name="T37" fmla="*/ 36 h 1294"/>
                  <a:gd name="T38" fmla="*/ 14 w 1161"/>
                  <a:gd name="T39" fmla="*/ 37 h 1294"/>
                  <a:gd name="T40" fmla="*/ 16 w 1161"/>
                  <a:gd name="T41" fmla="*/ 39 h 1294"/>
                  <a:gd name="T42" fmla="*/ 18 w 1161"/>
                  <a:gd name="T43" fmla="*/ 40 h 1294"/>
                  <a:gd name="T44" fmla="*/ 20 w 1161"/>
                  <a:gd name="T45" fmla="*/ 40 h 1294"/>
                  <a:gd name="T46" fmla="*/ 21 w 1161"/>
                  <a:gd name="T47" fmla="*/ 40 h 1294"/>
                  <a:gd name="T48" fmla="*/ 24 w 1161"/>
                  <a:gd name="T49" fmla="*/ 40 h 1294"/>
                  <a:gd name="T50" fmla="*/ 26 w 1161"/>
                  <a:gd name="T51" fmla="*/ 38 h 1294"/>
                  <a:gd name="T52" fmla="*/ 29 w 1161"/>
                  <a:gd name="T53" fmla="*/ 35 h 1294"/>
                  <a:gd name="T54" fmla="*/ 33 w 1161"/>
                  <a:gd name="T55" fmla="*/ 31 h 1294"/>
                  <a:gd name="T56" fmla="*/ 35 w 1161"/>
                  <a:gd name="T57" fmla="*/ 28 h 1294"/>
                  <a:gd name="T58" fmla="*/ 37 w 1161"/>
                  <a:gd name="T59" fmla="*/ 24 h 1294"/>
                  <a:gd name="T60" fmla="*/ 36 w 1161"/>
                  <a:gd name="T61" fmla="*/ 20 h 1294"/>
                  <a:gd name="T62" fmla="*/ 37 w 1161"/>
                  <a:gd name="T63" fmla="*/ 16 h 1294"/>
                  <a:gd name="T64" fmla="*/ 36 w 1161"/>
                  <a:gd name="T65" fmla="*/ 10 h 1294"/>
                  <a:gd name="T66" fmla="*/ 32 w 1161"/>
                  <a:gd name="T67" fmla="*/ 3 h 129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161"/>
                  <a:gd name="T103" fmla="*/ 0 h 1294"/>
                  <a:gd name="T104" fmla="*/ 1161 w 1161"/>
                  <a:gd name="T105" fmla="*/ 1294 h 129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161" h="1294">
                    <a:moveTo>
                      <a:pt x="996" y="112"/>
                    </a:moveTo>
                    <a:lnTo>
                      <a:pt x="909" y="53"/>
                    </a:lnTo>
                    <a:lnTo>
                      <a:pt x="783" y="4"/>
                    </a:lnTo>
                    <a:lnTo>
                      <a:pt x="677" y="0"/>
                    </a:lnTo>
                    <a:lnTo>
                      <a:pt x="558" y="22"/>
                    </a:lnTo>
                    <a:lnTo>
                      <a:pt x="461" y="53"/>
                    </a:lnTo>
                    <a:lnTo>
                      <a:pt x="396" y="134"/>
                    </a:lnTo>
                    <a:lnTo>
                      <a:pt x="342" y="232"/>
                    </a:lnTo>
                    <a:lnTo>
                      <a:pt x="301" y="299"/>
                    </a:lnTo>
                    <a:lnTo>
                      <a:pt x="247" y="373"/>
                    </a:lnTo>
                    <a:lnTo>
                      <a:pt x="217" y="454"/>
                    </a:lnTo>
                    <a:lnTo>
                      <a:pt x="199" y="530"/>
                    </a:lnTo>
                    <a:lnTo>
                      <a:pt x="204" y="599"/>
                    </a:lnTo>
                    <a:lnTo>
                      <a:pt x="170" y="564"/>
                    </a:lnTo>
                    <a:lnTo>
                      <a:pt x="144" y="517"/>
                    </a:lnTo>
                    <a:lnTo>
                      <a:pt x="105" y="502"/>
                    </a:lnTo>
                    <a:lnTo>
                      <a:pt x="64" y="506"/>
                    </a:lnTo>
                    <a:lnTo>
                      <a:pt x="28" y="525"/>
                    </a:lnTo>
                    <a:lnTo>
                      <a:pt x="6" y="548"/>
                    </a:lnTo>
                    <a:lnTo>
                      <a:pt x="0" y="592"/>
                    </a:lnTo>
                    <a:lnTo>
                      <a:pt x="9" y="642"/>
                    </a:lnTo>
                    <a:lnTo>
                      <a:pt x="27" y="686"/>
                    </a:lnTo>
                    <a:lnTo>
                      <a:pt x="54" y="723"/>
                    </a:lnTo>
                    <a:lnTo>
                      <a:pt x="82" y="754"/>
                    </a:lnTo>
                    <a:lnTo>
                      <a:pt x="112" y="765"/>
                    </a:lnTo>
                    <a:lnTo>
                      <a:pt x="146" y="760"/>
                    </a:lnTo>
                    <a:lnTo>
                      <a:pt x="168" y="750"/>
                    </a:lnTo>
                    <a:lnTo>
                      <a:pt x="191" y="737"/>
                    </a:lnTo>
                    <a:lnTo>
                      <a:pt x="208" y="727"/>
                    </a:lnTo>
                    <a:lnTo>
                      <a:pt x="191" y="764"/>
                    </a:lnTo>
                    <a:lnTo>
                      <a:pt x="183" y="821"/>
                    </a:lnTo>
                    <a:lnTo>
                      <a:pt x="191" y="876"/>
                    </a:lnTo>
                    <a:lnTo>
                      <a:pt x="206" y="931"/>
                    </a:lnTo>
                    <a:lnTo>
                      <a:pt x="229" y="984"/>
                    </a:lnTo>
                    <a:lnTo>
                      <a:pt x="266" y="1026"/>
                    </a:lnTo>
                    <a:lnTo>
                      <a:pt x="305" y="1070"/>
                    </a:lnTo>
                    <a:lnTo>
                      <a:pt x="346" y="1101"/>
                    </a:lnTo>
                    <a:lnTo>
                      <a:pt x="396" y="1123"/>
                    </a:lnTo>
                    <a:lnTo>
                      <a:pt x="428" y="1148"/>
                    </a:lnTo>
                    <a:lnTo>
                      <a:pt x="431" y="1179"/>
                    </a:lnTo>
                    <a:lnTo>
                      <a:pt x="454" y="1219"/>
                    </a:lnTo>
                    <a:lnTo>
                      <a:pt x="482" y="1248"/>
                    </a:lnTo>
                    <a:lnTo>
                      <a:pt x="527" y="1272"/>
                    </a:lnTo>
                    <a:lnTo>
                      <a:pt x="565" y="1289"/>
                    </a:lnTo>
                    <a:lnTo>
                      <a:pt x="603" y="1294"/>
                    </a:lnTo>
                    <a:lnTo>
                      <a:pt x="628" y="1284"/>
                    </a:lnTo>
                    <a:lnTo>
                      <a:pt x="645" y="1253"/>
                    </a:lnTo>
                    <a:lnTo>
                      <a:pt x="670" y="1279"/>
                    </a:lnTo>
                    <a:lnTo>
                      <a:pt x="704" y="1280"/>
                    </a:lnTo>
                    <a:lnTo>
                      <a:pt x="740" y="1267"/>
                    </a:lnTo>
                    <a:lnTo>
                      <a:pt x="774" y="1242"/>
                    </a:lnTo>
                    <a:lnTo>
                      <a:pt x="808" y="1202"/>
                    </a:lnTo>
                    <a:lnTo>
                      <a:pt x="849" y="1157"/>
                    </a:lnTo>
                    <a:lnTo>
                      <a:pt x="909" y="1105"/>
                    </a:lnTo>
                    <a:lnTo>
                      <a:pt x="966" y="1056"/>
                    </a:lnTo>
                    <a:lnTo>
                      <a:pt x="1037" y="1003"/>
                    </a:lnTo>
                    <a:lnTo>
                      <a:pt x="1067" y="954"/>
                    </a:lnTo>
                    <a:lnTo>
                      <a:pt x="1103" y="922"/>
                    </a:lnTo>
                    <a:lnTo>
                      <a:pt x="1139" y="869"/>
                    </a:lnTo>
                    <a:lnTo>
                      <a:pt x="1157" y="768"/>
                    </a:lnTo>
                    <a:lnTo>
                      <a:pt x="1161" y="679"/>
                    </a:lnTo>
                    <a:lnTo>
                      <a:pt x="1152" y="652"/>
                    </a:lnTo>
                    <a:lnTo>
                      <a:pt x="1152" y="607"/>
                    </a:lnTo>
                    <a:lnTo>
                      <a:pt x="1161" y="512"/>
                    </a:lnTo>
                    <a:lnTo>
                      <a:pt x="1161" y="400"/>
                    </a:lnTo>
                    <a:lnTo>
                      <a:pt x="1139" y="303"/>
                    </a:lnTo>
                    <a:lnTo>
                      <a:pt x="1085" y="215"/>
                    </a:lnTo>
                    <a:lnTo>
                      <a:pt x="996" y="112"/>
                    </a:lnTo>
                    <a:close/>
                  </a:path>
                </a:pathLst>
              </a:custGeom>
              <a:solidFill>
                <a:srgbClr val="E0A080"/>
              </a:solidFill>
              <a:ln w="7938">
                <a:solidFill>
                  <a:srgbClr val="000000"/>
                </a:solidFill>
                <a:round/>
                <a:headEnd/>
                <a:tailEnd/>
              </a:ln>
            </p:spPr>
            <p:txBody>
              <a:bodyPr/>
              <a:lstStyle/>
              <a:p>
                <a:endParaRPr lang="en-GB"/>
              </a:p>
            </p:txBody>
          </p:sp>
          <p:sp>
            <p:nvSpPr>
              <p:cNvPr id="45085" name="Freeform 20"/>
              <p:cNvSpPr>
                <a:spLocks/>
              </p:cNvSpPr>
              <p:nvPr/>
            </p:nvSpPr>
            <p:spPr bwMode="auto">
              <a:xfrm>
                <a:off x="4462" y="2555"/>
                <a:ext cx="28" cy="54"/>
              </a:xfrm>
              <a:custGeom>
                <a:avLst/>
                <a:gdLst>
                  <a:gd name="T0" fmla="*/ 1 w 57"/>
                  <a:gd name="T1" fmla="*/ 0 h 108"/>
                  <a:gd name="T2" fmla="*/ 1 w 57"/>
                  <a:gd name="T3" fmla="*/ 1 h 108"/>
                  <a:gd name="T4" fmla="*/ 0 w 57"/>
                  <a:gd name="T5" fmla="*/ 1 h 108"/>
                  <a:gd name="T6" fmla="*/ 0 w 57"/>
                  <a:gd name="T7" fmla="*/ 2 h 108"/>
                  <a:gd name="T8" fmla="*/ 0 w 57"/>
                  <a:gd name="T9" fmla="*/ 2 h 108"/>
                  <a:gd name="T10" fmla="*/ 0 w 57"/>
                  <a:gd name="T11" fmla="*/ 3 h 108"/>
                  <a:gd name="T12" fmla="*/ 0 w 57"/>
                  <a:gd name="T13" fmla="*/ 3 h 108"/>
                  <a:gd name="T14" fmla="*/ 0 60000 65536"/>
                  <a:gd name="T15" fmla="*/ 0 60000 65536"/>
                  <a:gd name="T16" fmla="*/ 0 60000 65536"/>
                  <a:gd name="T17" fmla="*/ 0 60000 65536"/>
                  <a:gd name="T18" fmla="*/ 0 60000 65536"/>
                  <a:gd name="T19" fmla="*/ 0 60000 65536"/>
                  <a:gd name="T20" fmla="*/ 0 60000 65536"/>
                  <a:gd name="T21" fmla="*/ 0 w 57"/>
                  <a:gd name="T22" fmla="*/ 0 h 108"/>
                  <a:gd name="T23" fmla="*/ 57 w 57"/>
                  <a:gd name="T24" fmla="*/ 108 h 1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108">
                    <a:moveTo>
                      <a:pt x="57" y="0"/>
                    </a:moveTo>
                    <a:lnTo>
                      <a:pt x="36" y="10"/>
                    </a:lnTo>
                    <a:lnTo>
                      <a:pt x="19" y="21"/>
                    </a:lnTo>
                    <a:lnTo>
                      <a:pt x="6" y="38"/>
                    </a:lnTo>
                    <a:lnTo>
                      <a:pt x="0" y="63"/>
                    </a:lnTo>
                    <a:lnTo>
                      <a:pt x="3" y="86"/>
                    </a:lnTo>
                    <a:lnTo>
                      <a:pt x="8" y="108"/>
                    </a:lnTo>
                  </a:path>
                </a:pathLst>
              </a:custGeom>
              <a:noFill/>
              <a:ln w="7938">
                <a:solidFill>
                  <a:srgbClr val="000000"/>
                </a:solidFill>
                <a:round/>
                <a:headEnd/>
                <a:tailEnd/>
              </a:ln>
            </p:spPr>
            <p:txBody>
              <a:bodyPr/>
              <a:lstStyle/>
              <a:p>
                <a:endParaRPr lang="en-GB"/>
              </a:p>
            </p:txBody>
          </p:sp>
          <p:sp>
            <p:nvSpPr>
              <p:cNvPr id="45086" name="Freeform 21"/>
              <p:cNvSpPr>
                <a:spLocks/>
              </p:cNvSpPr>
              <p:nvPr/>
            </p:nvSpPr>
            <p:spPr bwMode="auto">
              <a:xfrm>
                <a:off x="4466" y="2555"/>
                <a:ext cx="240" cy="97"/>
              </a:xfrm>
              <a:custGeom>
                <a:avLst/>
                <a:gdLst>
                  <a:gd name="T0" fmla="*/ 0 w 479"/>
                  <a:gd name="T1" fmla="*/ 2 h 194"/>
                  <a:gd name="T2" fmla="*/ 1 w 479"/>
                  <a:gd name="T3" fmla="*/ 3 h 194"/>
                  <a:gd name="T4" fmla="*/ 2 w 479"/>
                  <a:gd name="T5" fmla="*/ 3 h 194"/>
                  <a:gd name="T6" fmla="*/ 2 w 479"/>
                  <a:gd name="T7" fmla="*/ 3 h 194"/>
                  <a:gd name="T8" fmla="*/ 3 w 479"/>
                  <a:gd name="T9" fmla="*/ 5 h 194"/>
                  <a:gd name="T10" fmla="*/ 4 w 479"/>
                  <a:gd name="T11" fmla="*/ 6 h 194"/>
                  <a:gd name="T12" fmla="*/ 5 w 479"/>
                  <a:gd name="T13" fmla="*/ 6 h 194"/>
                  <a:gd name="T14" fmla="*/ 7 w 479"/>
                  <a:gd name="T15" fmla="*/ 6 h 194"/>
                  <a:gd name="T16" fmla="*/ 8 w 479"/>
                  <a:gd name="T17" fmla="*/ 6 h 194"/>
                  <a:gd name="T18" fmla="*/ 10 w 479"/>
                  <a:gd name="T19" fmla="*/ 6 h 194"/>
                  <a:gd name="T20" fmla="*/ 11 w 479"/>
                  <a:gd name="T21" fmla="*/ 6 h 194"/>
                  <a:gd name="T22" fmla="*/ 12 w 479"/>
                  <a:gd name="T23" fmla="*/ 6 h 194"/>
                  <a:gd name="T24" fmla="*/ 13 w 479"/>
                  <a:gd name="T25" fmla="*/ 5 h 194"/>
                  <a:gd name="T26" fmla="*/ 14 w 479"/>
                  <a:gd name="T27" fmla="*/ 3 h 194"/>
                  <a:gd name="T28" fmla="*/ 15 w 479"/>
                  <a:gd name="T29" fmla="*/ 3 h 194"/>
                  <a:gd name="T30" fmla="*/ 15 w 479"/>
                  <a:gd name="T31" fmla="*/ 2 h 194"/>
                  <a:gd name="T32" fmla="*/ 15 w 479"/>
                  <a:gd name="T33" fmla="*/ 0 h 19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79"/>
                  <a:gd name="T52" fmla="*/ 0 h 194"/>
                  <a:gd name="T53" fmla="*/ 479 w 479"/>
                  <a:gd name="T54" fmla="*/ 194 h 19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79" h="194">
                    <a:moveTo>
                      <a:pt x="0" y="37"/>
                    </a:moveTo>
                    <a:lnTo>
                      <a:pt x="13" y="67"/>
                    </a:lnTo>
                    <a:lnTo>
                      <a:pt x="34" y="96"/>
                    </a:lnTo>
                    <a:lnTo>
                      <a:pt x="58" y="123"/>
                    </a:lnTo>
                    <a:lnTo>
                      <a:pt x="82" y="145"/>
                    </a:lnTo>
                    <a:lnTo>
                      <a:pt x="112" y="166"/>
                    </a:lnTo>
                    <a:lnTo>
                      <a:pt x="154" y="181"/>
                    </a:lnTo>
                    <a:lnTo>
                      <a:pt x="199" y="188"/>
                    </a:lnTo>
                    <a:lnTo>
                      <a:pt x="249" y="194"/>
                    </a:lnTo>
                    <a:lnTo>
                      <a:pt x="301" y="190"/>
                    </a:lnTo>
                    <a:lnTo>
                      <a:pt x="338" y="184"/>
                    </a:lnTo>
                    <a:lnTo>
                      <a:pt x="383" y="164"/>
                    </a:lnTo>
                    <a:lnTo>
                      <a:pt x="416" y="137"/>
                    </a:lnTo>
                    <a:lnTo>
                      <a:pt x="445" y="99"/>
                    </a:lnTo>
                    <a:lnTo>
                      <a:pt x="461" y="67"/>
                    </a:lnTo>
                    <a:lnTo>
                      <a:pt x="469" y="35"/>
                    </a:lnTo>
                    <a:lnTo>
                      <a:pt x="479" y="0"/>
                    </a:lnTo>
                  </a:path>
                </a:pathLst>
              </a:custGeom>
              <a:noFill/>
              <a:ln w="7938">
                <a:solidFill>
                  <a:srgbClr val="000000"/>
                </a:solidFill>
                <a:round/>
                <a:headEnd/>
                <a:tailEnd/>
              </a:ln>
            </p:spPr>
            <p:txBody>
              <a:bodyPr/>
              <a:lstStyle/>
              <a:p>
                <a:endParaRPr lang="en-GB"/>
              </a:p>
            </p:txBody>
          </p:sp>
          <p:sp>
            <p:nvSpPr>
              <p:cNvPr id="45087" name="Freeform 22"/>
              <p:cNvSpPr>
                <a:spLocks/>
              </p:cNvSpPr>
              <p:nvPr/>
            </p:nvSpPr>
            <p:spPr bwMode="auto">
              <a:xfrm>
                <a:off x="4674" y="2541"/>
                <a:ext cx="50" cy="37"/>
              </a:xfrm>
              <a:custGeom>
                <a:avLst/>
                <a:gdLst>
                  <a:gd name="T0" fmla="*/ 0 w 101"/>
                  <a:gd name="T1" fmla="*/ 0 h 75"/>
                  <a:gd name="T2" fmla="*/ 0 w 101"/>
                  <a:gd name="T3" fmla="*/ 0 h 75"/>
                  <a:gd name="T4" fmla="*/ 1 w 101"/>
                  <a:gd name="T5" fmla="*/ 0 h 75"/>
                  <a:gd name="T6" fmla="*/ 2 w 101"/>
                  <a:gd name="T7" fmla="*/ 0 h 75"/>
                  <a:gd name="T8" fmla="*/ 2 w 101"/>
                  <a:gd name="T9" fmla="*/ 1 h 75"/>
                  <a:gd name="T10" fmla="*/ 3 w 101"/>
                  <a:gd name="T11" fmla="*/ 1 h 75"/>
                  <a:gd name="T12" fmla="*/ 3 w 101"/>
                  <a:gd name="T13" fmla="*/ 2 h 75"/>
                  <a:gd name="T14" fmla="*/ 0 60000 65536"/>
                  <a:gd name="T15" fmla="*/ 0 60000 65536"/>
                  <a:gd name="T16" fmla="*/ 0 60000 65536"/>
                  <a:gd name="T17" fmla="*/ 0 60000 65536"/>
                  <a:gd name="T18" fmla="*/ 0 60000 65536"/>
                  <a:gd name="T19" fmla="*/ 0 60000 65536"/>
                  <a:gd name="T20" fmla="*/ 0 60000 65536"/>
                  <a:gd name="T21" fmla="*/ 0 w 101"/>
                  <a:gd name="T22" fmla="*/ 0 h 75"/>
                  <a:gd name="T23" fmla="*/ 101 w 101"/>
                  <a:gd name="T24" fmla="*/ 75 h 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75">
                    <a:moveTo>
                      <a:pt x="0" y="0"/>
                    </a:moveTo>
                    <a:lnTo>
                      <a:pt x="24" y="7"/>
                    </a:lnTo>
                    <a:lnTo>
                      <a:pt x="45" y="13"/>
                    </a:lnTo>
                    <a:lnTo>
                      <a:pt x="68" y="26"/>
                    </a:lnTo>
                    <a:lnTo>
                      <a:pt x="86" y="38"/>
                    </a:lnTo>
                    <a:lnTo>
                      <a:pt x="97" y="57"/>
                    </a:lnTo>
                    <a:lnTo>
                      <a:pt x="101" y="75"/>
                    </a:lnTo>
                  </a:path>
                </a:pathLst>
              </a:custGeom>
              <a:noFill/>
              <a:ln w="7938">
                <a:solidFill>
                  <a:srgbClr val="000000"/>
                </a:solidFill>
                <a:round/>
                <a:headEnd/>
                <a:tailEnd/>
              </a:ln>
            </p:spPr>
            <p:txBody>
              <a:bodyPr/>
              <a:lstStyle/>
              <a:p>
                <a:endParaRPr lang="en-GB"/>
              </a:p>
            </p:txBody>
          </p:sp>
          <p:sp>
            <p:nvSpPr>
              <p:cNvPr id="45088" name="Freeform 23"/>
              <p:cNvSpPr>
                <a:spLocks/>
              </p:cNvSpPr>
              <p:nvPr/>
            </p:nvSpPr>
            <p:spPr bwMode="auto">
              <a:xfrm>
                <a:off x="4525" y="2399"/>
                <a:ext cx="121" cy="164"/>
              </a:xfrm>
              <a:custGeom>
                <a:avLst/>
                <a:gdLst>
                  <a:gd name="T0" fmla="*/ 4 w 242"/>
                  <a:gd name="T1" fmla="*/ 0 h 329"/>
                  <a:gd name="T2" fmla="*/ 3 w 242"/>
                  <a:gd name="T3" fmla="*/ 1 h 329"/>
                  <a:gd name="T4" fmla="*/ 2 w 242"/>
                  <a:gd name="T5" fmla="*/ 2 h 329"/>
                  <a:gd name="T6" fmla="*/ 1 w 242"/>
                  <a:gd name="T7" fmla="*/ 3 h 329"/>
                  <a:gd name="T8" fmla="*/ 1 w 242"/>
                  <a:gd name="T9" fmla="*/ 5 h 329"/>
                  <a:gd name="T10" fmla="*/ 1 w 242"/>
                  <a:gd name="T11" fmla="*/ 6 h 329"/>
                  <a:gd name="T12" fmla="*/ 0 w 242"/>
                  <a:gd name="T13" fmla="*/ 7 h 329"/>
                  <a:gd name="T14" fmla="*/ 1 w 242"/>
                  <a:gd name="T15" fmla="*/ 8 h 329"/>
                  <a:gd name="T16" fmla="*/ 2 w 242"/>
                  <a:gd name="T17" fmla="*/ 9 h 329"/>
                  <a:gd name="T18" fmla="*/ 3 w 242"/>
                  <a:gd name="T19" fmla="*/ 10 h 329"/>
                  <a:gd name="T20" fmla="*/ 4 w 242"/>
                  <a:gd name="T21" fmla="*/ 10 h 329"/>
                  <a:gd name="T22" fmla="*/ 5 w 242"/>
                  <a:gd name="T23" fmla="*/ 10 h 329"/>
                  <a:gd name="T24" fmla="*/ 6 w 242"/>
                  <a:gd name="T25" fmla="*/ 9 h 329"/>
                  <a:gd name="T26" fmla="*/ 7 w 242"/>
                  <a:gd name="T27" fmla="*/ 9 h 329"/>
                  <a:gd name="T28" fmla="*/ 8 w 242"/>
                  <a:gd name="T29" fmla="*/ 8 h 329"/>
                  <a:gd name="T30" fmla="*/ 8 w 242"/>
                  <a:gd name="T31" fmla="*/ 7 h 329"/>
                  <a:gd name="T32" fmla="*/ 8 w 242"/>
                  <a:gd name="T33" fmla="*/ 6 h 329"/>
                  <a:gd name="T34" fmla="*/ 8 w 242"/>
                  <a:gd name="T35" fmla="*/ 5 h 329"/>
                  <a:gd name="T36" fmla="*/ 7 w 242"/>
                  <a:gd name="T37" fmla="*/ 4 h 329"/>
                  <a:gd name="T38" fmla="*/ 7 w 242"/>
                  <a:gd name="T39" fmla="*/ 4 h 329"/>
                  <a:gd name="T40" fmla="*/ 7 w 242"/>
                  <a:gd name="T41" fmla="*/ 3 h 329"/>
                  <a:gd name="T42" fmla="*/ 6 w 242"/>
                  <a:gd name="T43" fmla="*/ 3 h 32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42"/>
                  <a:gd name="T67" fmla="*/ 0 h 329"/>
                  <a:gd name="T68" fmla="*/ 242 w 242"/>
                  <a:gd name="T69" fmla="*/ 329 h 32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42" h="329">
                    <a:moveTo>
                      <a:pt x="116" y="0"/>
                    </a:moveTo>
                    <a:lnTo>
                      <a:pt x="76" y="49"/>
                    </a:lnTo>
                    <a:lnTo>
                      <a:pt x="49" y="84"/>
                    </a:lnTo>
                    <a:lnTo>
                      <a:pt x="29" y="120"/>
                    </a:lnTo>
                    <a:lnTo>
                      <a:pt x="10" y="166"/>
                    </a:lnTo>
                    <a:lnTo>
                      <a:pt x="1" y="210"/>
                    </a:lnTo>
                    <a:lnTo>
                      <a:pt x="0" y="248"/>
                    </a:lnTo>
                    <a:lnTo>
                      <a:pt x="12" y="284"/>
                    </a:lnTo>
                    <a:lnTo>
                      <a:pt x="34" y="311"/>
                    </a:lnTo>
                    <a:lnTo>
                      <a:pt x="68" y="325"/>
                    </a:lnTo>
                    <a:lnTo>
                      <a:pt x="115" y="329"/>
                    </a:lnTo>
                    <a:lnTo>
                      <a:pt x="157" y="322"/>
                    </a:lnTo>
                    <a:lnTo>
                      <a:pt x="187" y="311"/>
                    </a:lnTo>
                    <a:lnTo>
                      <a:pt x="213" y="293"/>
                    </a:lnTo>
                    <a:lnTo>
                      <a:pt x="227" y="276"/>
                    </a:lnTo>
                    <a:lnTo>
                      <a:pt x="240" y="237"/>
                    </a:lnTo>
                    <a:lnTo>
                      <a:pt x="242" y="200"/>
                    </a:lnTo>
                    <a:lnTo>
                      <a:pt x="235" y="170"/>
                    </a:lnTo>
                    <a:lnTo>
                      <a:pt x="224" y="149"/>
                    </a:lnTo>
                    <a:lnTo>
                      <a:pt x="212" y="134"/>
                    </a:lnTo>
                    <a:lnTo>
                      <a:pt x="197" y="124"/>
                    </a:lnTo>
                    <a:lnTo>
                      <a:pt x="176" y="118"/>
                    </a:lnTo>
                  </a:path>
                </a:pathLst>
              </a:custGeom>
              <a:noFill/>
              <a:ln w="7938">
                <a:solidFill>
                  <a:srgbClr val="000000"/>
                </a:solidFill>
                <a:round/>
                <a:headEnd/>
                <a:tailEnd/>
              </a:ln>
            </p:spPr>
            <p:txBody>
              <a:bodyPr/>
              <a:lstStyle/>
              <a:p>
                <a:endParaRPr lang="en-GB"/>
              </a:p>
            </p:txBody>
          </p:sp>
          <p:sp>
            <p:nvSpPr>
              <p:cNvPr id="45089" name="Freeform 24"/>
              <p:cNvSpPr>
                <a:spLocks/>
              </p:cNvSpPr>
              <p:nvPr/>
            </p:nvSpPr>
            <p:spPr bwMode="auto">
              <a:xfrm>
                <a:off x="4619" y="2378"/>
                <a:ext cx="75" cy="30"/>
              </a:xfrm>
              <a:custGeom>
                <a:avLst/>
                <a:gdLst>
                  <a:gd name="T0" fmla="*/ 0 w 150"/>
                  <a:gd name="T1" fmla="*/ 0 h 62"/>
                  <a:gd name="T2" fmla="*/ 1 w 150"/>
                  <a:gd name="T3" fmla="*/ 0 h 62"/>
                  <a:gd name="T4" fmla="*/ 1 w 150"/>
                  <a:gd name="T5" fmla="*/ 0 h 62"/>
                  <a:gd name="T6" fmla="*/ 2 w 150"/>
                  <a:gd name="T7" fmla="*/ 0 h 62"/>
                  <a:gd name="T8" fmla="*/ 3 w 150"/>
                  <a:gd name="T9" fmla="*/ 0 h 62"/>
                  <a:gd name="T10" fmla="*/ 5 w 150"/>
                  <a:gd name="T11" fmla="*/ 1 h 62"/>
                  <a:gd name="T12" fmla="*/ 3 w 150"/>
                  <a:gd name="T13" fmla="*/ 1 h 62"/>
                  <a:gd name="T14" fmla="*/ 3 w 150"/>
                  <a:gd name="T15" fmla="*/ 1 h 62"/>
                  <a:gd name="T16" fmla="*/ 2 w 150"/>
                  <a:gd name="T17" fmla="*/ 1 h 62"/>
                  <a:gd name="T18" fmla="*/ 2 w 150"/>
                  <a:gd name="T19" fmla="*/ 1 h 62"/>
                  <a:gd name="T20" fmla="*/ 2 w 150"/>
                  <a:gd name="T21" fmla="*/ 1 h 62"/>
                  <a:gd name="T22" fmla="*/ 2 w 150"/>
                  <a:gd name="T23" fmla="*/ 0 h 62"/>
                  <a:gd name="T24" fmla="*/ 2 w 150"/>
                  <a:gd name="T25" fmla="*/ 0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0"/>
                  <a:gd name="T40" fmla="*/ 0 h 62"/>
                  <a:gd name="T41" fmla="*/ 150 w 150"/>
                  <a:gd name="T42" fmla="*/ 62 h 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0" h="62">
                    <a:moveTo>
                      <a:pt x="0" y="13"/>
                    </a:moveTo>
                    <a:lnTo>
                      <a:pt x="30" y="4"/>
                    </a:lnTo>
                    <a:lnTo>
                      <a:pt x="59" y="0"/>
                    </a:lnTo>
                    <a:lnTo>
                      <a:pt x="94" y="7"/>
                    </a:lnTo>
                    <a:lnTo>
                      <a:pt x="126" y="22"/>
                    </a:lnTo>
                    <a:lnTo>
                      <a:pt x="150" y="54"/>
                    </a:lnTo>
                    <a:lnTo>
                      <a:pt x="124" y="60"/>
                    </a:lnTo>
                    <a:lnTo>
                      <a:pt x="105" y="62"/>
                    </a:lnTo>
                    <a:lnTo>
                      <a:pt x="87" y="60"/>
                    </a:lnTo>
                    <a:lnTo>
                      <a:pt x="72" y="56"/>
                    </a:lnTo>
                    <a:lnTo>
                      <a:pt x="68" y="44"/>
                    </a:lnTo>
                    <a:lnTo>
                      <a:pt x="71" y="28"/>
                    </a:lnTo>
                    <a:lnTo>
                      <a:pt x="79" y="17"/>
                    </a:lnTo>
                  </a:path>
                </a:pathLst>
              </a:custGeom>
              <a:noFill/>
              <a:ln w="7938">
                <a:solidFill>
                  <a:srgbClr val="000000"/>
                </a:solidFill>
                <a:round/>
                <a:headEnd/>
                <a:tailEnd/>
              </a:ln>
            </p:spPr>
            <p:txBody>
              <a:bodyPr/>
              <a:lstStyle/>
              <a:p>
                <a:endParaRPr lang="en-GB"/>
              </a:p>
            </p:txBody>
          </p:sp>
          <p:sp>
            <p:nvSpPr>
              <p:cNvPr id="45090" name="Freeform 25"/>
              <p:cNvSpPr>
                <a:spLocks/>
              </p:cNvSpPr>
              <p:nvPr/>
            </p:nvSpPr>
            <p:spPr bwMode="auto">
              <a:xfrm>
                <a:off x="4471" y="2384"/>
                <a:ext cx="85" cy="35"/>
              </a:xfrm>
              <a:custGeom>
                <a:avLst/>
                <a:gdLst>
                  <a:gd name="T0" fmla="*/ 0 w 171"/>
                  <a:gd name="T1" fmla="*/ 2 h 71"/>
                  <a:gd name="T2" fmla="*/ 0 w 171"/>
                  <a:gd name="T3" fmla="*/ 1 h 71"/>
                  <a:gd name="T4" fmla="*/ 1 w 171"/>
                  <a:gd name="T5" fmla="*/ 1 h 71"/>
                  <a:gd name="T6" fmla="*/ 1 w 171"/>
                  <a:gd name="T7" fmla="*/ 0 h 71"/>
                  <a:gd name="T8" fmla="*/ 2 w 171"/>
                  <a:gd name="T9" fmla="*/ 0 h 71"/>
                  <a:gd name="T10" fmla="*/ 3 w 171"/>
                  <a:gd name="T11" fmla="*/ 0 h 71"/>
                  <a:gd name="T12" fmla="*/ 4 w 171"/>
                  <a:gd name="T13" fmla="*/ 0 h 71"/>
                  <a:gd name="T14" fmla="*/ 5 w 171"/>
                  <a:gd name="T15" fmla="*/ 0 h 71"/>
                  <a:gd name="T16" fmla="*/ 4 w 171"/>
                  <a:gd name="T17" fmla="*/ 0 h 71"/>
                  <a:gd name="T18" fmla="*/ 4 w 171"/>
                  <a:gd name="T19" fmla="*/ 1 h 71"/>
                  <a:gd name="T20" fmla="*/ 3 w 171"/>
                  <a:gd name="T21" fmla="*/ 1 h 71"/>
                  <a:gd name="T22" fmla="*/ 3 w 171"/>
                  <a:gd name="T23" fmla="*/ 1 h 71"/>
                  <a:gd name="T24" fmla="*/ 2 w 171"/>
                  <a:gd name="T25" fmla="*/ 1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1"/>
                  <a:gd name="T40" fmla="*/ 0 h 71"/>
                  <a:gd name="T41" fmla="*/ 171 w 171"/>
                  <a:gd name="T42" fmla="*/ 71 h 7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1" h="71">
                    <a:moveTo>
                      <a:pt x="0" y="71"/>
                    </a:moveTo>
                    <a:lnTo>
                      <a:pt x="21" y="60"/>
                    </a:lnTo>
                    <a:lnTo>
                      <a:pt x="41" y="46"/>
                    </a:lnTo>
                    <a:lnTo>
                      <a:pt x="56" y="26"/>
                    </a:lnTo>
                    <a:lnTo>
                      <a:pt x="86" y="28"/>
                    </a:lnTo>
                    <a:lnTo>
                      <a:pt x="115" y="26"/>
                    </a:lnTo>
                    <a:lnTo>
                      <a:pt x="139" y="16"/>
                    </a:lnTo>
                    <a:lnTo>
                      <a:pt x="171" y="0"/>
                    </a:lnTo>
                    <a:lnTo>
                      <a:pt x="150" y="16"/>
                    </a:lnTo>
                    <a:lnTo>
                      <a:pt x="138" y="32"/>
                    </a:lnTo>
                    <a:lnTo>
                      <a:pt x="127" y="47"/>
                    </a:lnTo>
                    <a:lnTo>
                      <a:pt x="109" y="53"/>
                    </a:lnTo>
                    <a:lnTo>
                      <a:pt x="92" y="39"/>
                    </a:lnTo>
                  </a:path>
                </a:pathLst>
              </a:custGeom>
              <a:noFill/>
              <a:ln w="7938">
                <a:solidFill>
                  <a:srgbClr val="000000"/>
                </a:solidFill>
                <a:round/>
                <a:headEnd/>
                <a:tailEnd/>
              </a:ln>
            </p:spPr>
            <p:txBody>
              <a:bodyPr/>
              <a:lstStyle/>
              <a:p>
                <a:endParaRPr lang="en-GB"/>
              </a:p>
            </p:txBody>
          </p:sp>
          <p:sp>
            <p:nvSpPr>
              <p:cNvPr id="45091" name="Freeform 26"/>
              <p:cNvSpPr>
                <a:spLocks/>
              </p:cNvSpPr>
              <p:nvPr/>
            </p:nvSpPr>
            <p:spPr bwMode="auto">
              <a:xfrm>
                <a:off x="4616" y="2341"/>
                <a:ext cx="88" cy="34"/>
              </a:xfrm>
              <a:custGeom>
                <a:avLst/>
                <a:gdLst>
                  <a:gd name="T0" fmla="*/ 1 w 176"/>
                  <a:gd name="T1" fmla="*/ 0 h 69"/>
                  <a:gd name="T2" fmla="*/ 0 w 176"/>
                  <a:gd name="T3" fmla="*/ 1 h 69"/>
                  <a:gd name="T4" fmla="*/ 0 w 176"/>
                  <a:gd name="T5" fmla="*/ 1 h 69"/>
                  <a:gd name="T6" fmla="*/ 1 w 176"/>
                  <a:gd name="T7" fmla="*/ 1 h 69"/>
                  <a:gd name="T8" fmla="*/ 1 w 176"/>
                  <a:gd name="T9" fmla="*/ 1 h 69"/>
                  <a:gd name="T10" fmla="*/ 1 w 176"/>
                  <a:gd name="T11" fmla="*/ 1 h 69"/>
                  <a:gd name="T12" fmla="*/ 3 w 176"/>
                  <a:gd name="T13" fmla="*/ 1 h 69"/>
                  <a:gd name="T14" fmla="*/ 3 w 176"/>
                  <a:gd name="T15" fmla="*/ 1 h 69"/>
                  <a:gd name="T16" fmla="*/ 5 w 176"/>
                  <a:gd name="T17" fmla="*/ 1 h 69"/>
                  <a:gd name="T18" fmla="*/ 5 w 176"/>
                  <a:gd name="T19" fmla="*/ 2 h 69"/>
                  <a:gd name="T20" fmla="*/ 6 w 176"/>
                  <a:gd name="T21" fmla="*/ 1 h 69"/>
                  <a:gd name="T22" fmla="*/ 6 w 176"/>
                  <a:gd name="T23" fmla="*/ 1 h 69"/>
                  <a:gd name="T24" fmla="*/ 6 w 176"/>
                  <a:gd name="T25" fmla="*/ 0 h 69"/>
                  <a:gd name="T26" fmla="*/ 5 w 176"/>
                  <a:gd name="T27" fmla="*/ 0 h 69"/>
                  <a:gd name="T28" fmla="*/ 3 w 176"/>
                  <a:gd name="T29" fmla="*/ 0 h 69"/>
                  <a:gd name="T30" fmla="*/ 3 w 176"/>
                  <a:gd name="T31" fmla="*/ 0 h 69"/>
                  <a:gd name="T32" fmla="*/ 1 w 176"/>
                  <a:gd name="T33" fmla="*/ 0 h 69"/>
                  <a:gd name="T34" fmla="*/ 1 w 176"/>
                  <a:gd name="T35" fmla="*/ 0 h 6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6"/>
                  <a:gd name="T55" fmla="*/ 0 h 69"/>
                  <a:gd name="T56" fmla="*/ 176 w 176"/>
                  <a:gd name="T57" fmla="*/ 69 h 6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6" h="69">
                    <a:moveTo>
                      <a:pt x="5" y="18"/>
                    </a:moveTo>
                    <a:lnTo>
                      <a:pt x="0" y="32"/>
                    </a:lnTo>
                    <a:lnTo>
                      <a:pt x="0" y="47"/>
                    </a:lnTo>
                    <a:lnTo>
                      <a:pt x="12" y="55"/>
                    </a:lnTo>
                    <a:lnTo>
                      <a:pt x="31" y="59"/>
                    </a:lnTo>
                    <a:lnTo>
                      <a:pt x="56" y="52"/>
                    </a:lnTo>
                    <a:lnTo>
                      <a:pt x="82" y="48"/>
                    </a:lnTo>
                    <a:lnTo>
                      <a:pt x="109" y="50"/>
                    </a:lnTo>
                    <a:lnTo>
                      <a:pt x="132" y="62"/>
                    </a:lnTo>
                    <a:lnTo>
                      <a:pt x="154" y="69"/>
                    </a:lnTo>
                    <a:lnTo>
                      <a:pt x="173" y="59"/>
                    </a:lnTo>
                    <a:lnTo>
                      <a:pt x="176" y="41"/>
                    </a:lnTo>
                    <a:lnTo>
                      <a:pt x="163" y="24"/>
                    </a:lnTo>
                    <a:lnTo>
                      <a:pt x="142" y="10"/>
                    </a:lnTo>
                    <a:lnTo>
                      <a:pt x="103" y="2"/>
                    </a:lnTo>
                    <a:lnTo>
                      <a:pt x="66" y="0"/>
                    </a:lnTo>
                    <a:lnTo>
                      <a:pt x="32" y="7"/>
                    </a:lnTo>
                    <a:lnTo>
                      <a:pt x="5" y="18"/>
                    </a:lnTo>
                    <a:close/>
                  </a:path>
                </a:pathLst>
              </a:custGeom>
              <a:solidFill>
                <a:srgbClr val="A04000"/>
              </a:solidFill>
              <a:ln w="7938">
                <a:solidFill>
                  <a:srgbClr val="000000"/>
                </a:solidFill>
                <a:round/>
                <a:headEnd/>
                <a:tailEnd/>
              </a:ln>
            </p:spPr>
            <p:txBody>
              <a:bodyPr/>
              <a:lstStyle/>
              <a:p>
                <a:endParaRPr lang="en-GB"/>
              </a:p>
            </p:txBody>
          </p:sp>
          <p:sp>
            <p:nvSpPr>
              <p:cNvPr id="45092" name="Freeform 27"/>
              <p:cNvSpPr>
                <a:spLocks/>
              </p:cNvSpPr>
              <p:nvPr/>
            </p:nvSpPr>
            <p:spPr bwMode="auto">
              <a:xfrm>
                <a:off x="4305" y="2177"/>
                <a:ext cx="577" cy="363"/>
              </a:xfrm>
              <a:custGeom>
                <a:avLst/>
                <a:gdLst>
                  <a:gd name="T0" fmla="*/ 0 w 1155"/>
                  <a:gd name="T1" fmla="*/ 21 h 726"/>
                  <a:gd name="T2" fmla="*/ 2 w 1155"/>
                  <a:gd name="T3" fmla="*/ 23 h 726"/>
                  <a:gd name="T4" fmla="*/ 3 w 1155"/>
                  <a:gd name="T5" fmla="*/ 21 h 726"/>
                  <a:gd name="T6" fmla="*/ 4 w 1155"/>
                  <a:gd name="T7" fmla="*/ 18 h 726"/>
                  <a:gd name="T8" fmla="*/ 5 w 1155"/>
                  <a:gd name="T9" fmla="*/ 13 h 726"/>
                  <a:gd name="T10" fmla="*/ 9 w 1155"/>
                  <a:gd name="T11" fmla="*/ 9 h 726"/>
                  <a:gd name="T12" fmla="*/ 11 w 1155"/>
                  <a:gd name="T13" fmla="*/ 9 h 726"/>
                  <a:gd name="T14" fmla="*/ 15 w 1155"/>
                  <a:gd name="T15" fmla="*/ 10 h 726"/>
                  <a:gd name="T16" fmla="*/ 17 w 1155"/>
                  <a:gd name="T17" fmla="*/ 11 h 726"/>
                  <a:gd name="T18" fmla="*/ 19 w 1155"/>
                  <a:gd name="T19" fmla="*/ 10 h 726"/>
                  <a:gd name="T20" fmla="*/ 22 w 1155"/>
                  <a:gd name="T21" fmla="*/ 9 h 726"/>
                  <a:gd name="T22" fmla="*/ 25 w 1155"/>
                  <a:gd name="T23" fmla="*/ 7 h 726"/>
                  <a:gd name="T24" fmla="*/ 26 w 1155"/>
                  <a:gd name="T25" fmla="*/ 6 h 726"/>
                  <a:gd name="T26" fmla="*/ 27 w 1155"/>
                  <a:gd name="T27" fmla="*/ 9 h 726"/>
                  <a:gd name="T28" fmla="*/ 30 w 1155"/>
                  <a:gd name="T29" fmla="*/ 11 h 726"/>
                  <a:gd name="T30" fmla="*/ 31 w 1155"/>
                  <a:gd name="T31" fmla="*/ 13 h 726"/>
                  <a:gd name="T32" fmla="*/ 31 w 1155"/>
                  <a:gd name="T33" fmla="*/ 17 h 726"/>
                  <a:gd name="T34" fmla="*/ 33 w 1155"/>
                  <a:gd name="T35" fmla="*/ 20 h 726"/>
                  <a:gd name="T36" fmla="*/ 32 w 1155"/>
                  <a:gd name="T37" fmla="*/ 22 h 726"/>
                  <a:gd name="T38" fmla="*/ 34 w 1155"/>
                  <a:gd name="T39" fmla="*/ 21 h 726"/>
                  <a:gd name="T40" fmla="*/ 35 w 1155"/>
                  <a:gd name="T41" fmla="*/ 18 h 726"/>
                  <a:gd name="T42" fmla="*/ 36 w 1155"/>
                  <a:gd name="T43" fmla="*/ 13 h 726"/>
                  <a:gd name="T44" fmla="*/ 35 w 1155"/>
                  <a:gd name="T45" fmla="*/ 9 h 726"/>
                  <a:gd name="T46" fmla="*/ 33 w 1155"/>
                  <a:gd name="T47" fmla="*/ 6 h 726"/>
                  <a:gd name="T48" fmla="*/ 30 w 1155"/>
                  <a:gd name="T49" fmla="*/ 5 h 726"/>
                  <a:gd name="T50" fmla="*/ 28 w 1155"/>
                  <a:gd name="T51" fmla="*/ 5 h 726"/>
                  <a:gd name="T52" fmla="*/ 25 w 1155"/>
                  <a:gd name="T53" fmla="*/ 3 h 726"/>
                  <a:gd name="T54" fmla="*/ 22 w 1155"/>
                  <a:gd name="T55" fmla="*/ 1 h 726"/>
                  <a:gd name="T56" fmla="*/ 18 w 1155"/>
                  <a:gd name="T57" fmla="*/ 1 h 726"/>
                  <a:gd name="T58" fmla="*/ 14 w 1155"/>
                  <a:gd name="T59" fmla="*/ 1 h 726"/>
                  <a:gd name="T60" fmla="*/ 9 w 1155"/>
                  <a:gd name="T61" fmla="*/ 1 h 726"/>
                  <a:gd name="T62" fmla="*/ 6 w 1155"/>
                  <a:gd name="T63" fmla="*/ 3 h 726"/>
                  <a:gd name="T64" fmla="*/ 5 w 1155"/>
                  <a:gd name="T65" fmla="*/ 5 h 726"/>
                  <a:gd name="T66" fmla="*/ 6 w 1155"/>
                  <a:gd name="T67" fmla="*/ 7 h 726"/>
                  <a:gd name="T68" fmla="*/ 3 w 1155"/>
                  <a:gd name="T69" fmla="*/ 9 h 726"/>
                  <a:gd name="T70" fmla="*/ 2 w 1155"/>
                  <a:gd name="T71" fmla="*/ 10 h 726"/>
                  <a:gd name="T72" fmla="*/ 1 w 1155"/>
                  <a:gd name="T73" fmla="*/ 11 h 726"/>
                  <a:gd name="T74" fmla="*/ 0 w 1155"/>
                  <a:gd name="T75" fmla="*/ 13 h 726"/>
                  <a:gd name="T76" fmla="*/ 0 w 1155"/>
                  <a:gd name="T77" fmla="*/ 18 h 72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155"/>
                  <a:gd name="T118" fmla="*/ 0 h 726"/>
                  <a:gd name="T119" fmla="*/ 1155 w 1155"/>
                  <a:gd name="T120" fmla="*/ 726 h 72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155" h="726">
                    <a:moveTo>
                      <a:pt x="14" y="601"/>
                    </a:moveTo>
                    <a:lnTo>
                      <a:pt x="30" y="650"/>
                    </a:lnTo>
                    <a:lnTo>
                      <a:pt x="51" y="687"/>
                    </a:lnTo>
                    <a:lnTo>
                      <a:pt x="85" y="714"/>
                    </a:lnTo>
                    <a:lnTo>
                      <a:pt x="120" y="726"/>
                    </a:lnTo>
                    <a:lnTo>
                      <a:pt x="115" y="664"/>
                    </a:lnTo>
                    <a:lnTo>
                      <a:pt x="123" y="602"/>
                    </a:lnTo>
                    <a:lnTo>
                      <a:pt x="134" y="546"/>
                    </a:lnTo>
                    <a:lnTo>
                      <a:pt x="157" y="486"/>
                    </a:lnTo>
                    <a:lnTo>
                      <a:pt x="189" y="423"/>
                    </a:lnTo>
                    <a:lnTo>
                      <a:pt x="240" y="336"/>
                    </a:lnTo>
                    <a:lnTo>
                      <a:pt x="299" y="262"/>
                    </a:lnTo>
                    <a:lnTo>
                      <a:pt x="325" y="244"/>
                    </a:lnTo>
                    <a:lnTo>
                      <a:pt x="370" y="273"/>
                    </a:lnTo>
                    <a:lnTo>
                      <a:pt x="422" y="300"/>
                    </a:lnTo>
                    <a:lnTo>
                      <a:pt x="481" y="314"/>
                    </a:lnTo>
                    <a:lnTo>
                      <a:pt x="516" y="322"/>
                    </a:lnTo>
                    <a:lnTo>
                      <a:pt x="553" y="325"/>
                    </a:lnTo>
                    <a:lnTo>
                      <a:pt x="593" y="319"/>
                    </a:lnTo>
                    <a:lnTo>
                      <a:pt x="631" y="306"/>
                    </a:lnTo>
                    <a:lnTo>
                      <a:pt x="685" y="285"/>
                    </a:lnTo>
                    <a:lnTo>
                      <a:pt x="730" y="261"/>
                    </a:lnTo>
                    <a:lnTo>
                      <a:pt x="774" y="236"/>
                    </a:lnTo>
                    <a:lnTo>
                      <a:pt x="800" y="237"/>
                    </a:lnTo>
                    <a:lnTo>
                      <a:pt x="815" y="235"/>
                    </a:lnTo>
                    <a:lnTo>
                      <a:pt x="849" y="221"/>
                    </a:lnTo>
                    <a:lnTo>
                      <a:pt x="863" y="244"/>
                    </a:lnTo>
                    <a:lnTo>
                      <a:pt x="887" y="280"/>
                    </a:lnTo>
                    <a:lnTo>
                      <a:pt x="926" y="307"/>
                    </a:lnTo>
                    <a:lnTo>
                      <a:pt x="968" y="341"/>
                    </a:lnTo>
                    <a:lnTo>
                      <a:pt x="994" y="379"/>
                    </a:lnTo>
                    <a:lnTo>
                      <a:pt x="1010" y="431"/>
                    </a:lnTo>
                    <a:lnTo>
                      <a:pt x="1003" y="485"/>
                    </a:lnTo>
                    <a:lnTo>
                      <a:pt x="1020" y="534"/>
                    </a:lnTo>
                    <a:lnTo>
                      <a:pt x="1043" y="571"/>
                    </a:lnTo>
                    <a:lnTo>
                      <a:pt x="1057" y="612"/>
                    </a:lnTo>
                    <a:lnTo>
                      <a:pt x="1062" y="638"/>
                    </a:lnTo>
                    <a:lnTo>
                      <a:pt x="1054" y="677"/>
                    </a:lnTo>
                    <a:lnTo>
                      <a:pt x="1092" y="676"/>
                    </a:lnTo>
                    <a:lnTo>
                      <a:pt x="1104" y="653"/>
                    </a:lnTo>
                    <a:lnTo>
                      <a:pt x="1124" y="613"/>
                    </a:lnTo>
                    <a:lnTo>
                      <a:pt x="1132" y="564"/>
                    </a:lnTo>
                    <a:lnTo>
                      <a:pt x="1144" y="501"/>
                    </a:lnTo>
                    <a:lnTo>
                      <a:pt x="1155" y="419"/>
                    </a:lnTo>
                    <a:lnTo>
                      <a:pt x="1143" y="352"/>
                    </a:lnTo>
                    <a:lnTo>
                      <a:pt x="1121" y="281"/>
                    </a:lnTo>
                    <a:lnTo>
                      <a:pt x="1091" y="225"/>
                    </a:lnTo>
                    <a:lnTo>
                      <a:pt x="1058" y="179"/>
                    </a:lnTo>
                    <a:lnTo>
                      <a:pt x="1010" y="147"/>
                    </a:lnTo>
                    <a:lnTo>
                      <a:pt x="971" y="133"/>
                    </a:lnTo>
                    <a:lnTo>
                      <a:pt x="932" y="127"/>
                    </a:lnTo>
                    <a:lnTo>
                      <a:pt x="898" y="133"/>
                    </a:lnTo>
                    <a:lnTo>
                      <a:pt x="860" y="146"/>
                    </a:lnTo>
                    <a:lnTo>
                      <a:pt x="826" y="108"/>
                    </a:lnTo>
                    <a:lnTo>
                      <a:pt x="784" y="76"/>
                    </a:lnTo>
                    <a:lnTo>
                      <a:pt x="724" y="43"/>
                    </a:lnTo>
                    <a:lnTo>
                      <a:pt x="673" y="24"/>
                    </a:lnTo>
                    <a:lnTo>
                      <a:pt x="603" y="8"/>
                    </a:lnTo>
                    <a:lnTo>
                      <a:pt x="542" y="0"/>
                    </a:lnTo>
                    <a:lnTo>
                      <a:pt x="464" y="4"/>
                    </a:lnTo>
                    <a:lnTo>
                      <a:pt x="391" y="9"/>
                    </a:lnTo>
                    <a:lnTo>
                      <a:pt x="315" y="24"/>
                    </a:lnTo>
                    <a:lnTo>
                      <a:pt x="257" y="41"/>
                    </a:lnTo>
                    <a:lnTo>
                      <a:pt x="216" y="71"/>
                    </a:lnTo>
                    <a:lnTo>
                      <a:pt x="184" y="110"/>
                    </a:lnTo>
                    <a:lnTo>
                      <a:pt x="172" y="155"/>
                    </a:lnTo>
                    <a:lnTo>
                      <a:pt x="179" y="194"/>
                    </a:lnTo>
                    <a:lnTo>
                      <a:pt x="193" y="236"/>
                    </a:lnTo>
                    <a:lnTo>
                      <a:pt x="160" y="247"/>
                    </a:lnTo>
                    <a:lnTo>
                      <a:pt x="127" y="267"/>
                    </a:lnTo>
                    <a:lnTo>
                      <a:pt x="97" y="285"/>
                    </a:lnTo>
                    <a:lnTo>
                      <a:pt x="71" y="304"/>
                    </a:lnTo>
                    <a:lnTo>
                      <a:pt x="52" y="322"/>
                    </a:lnTo>
                    <a:lnTo>
                      <a:pt x="32" y="348"/>
                    </a:lnTo>
                    <a:lnTo>
                      <a:pt x="14" y="381"/>
                    </a:lnTo>
                    <a:lnTo>
                      <a:pt x="4" y="427"/>
                    </a:lnTo>
                    <a:lnTo>
                      <a:pt x="0" y="502"/>
                    </a:lnTo>
                    <a:lnTo>
                      <a:pt x="1" y="546"/>
                    </a:lnTo>
                    <a:lnTo>
                      <a:pt x="14" y="601"/>
                    </a:lnTo>
                    <a:close/>
                  </a:path>
                </a:pathLst>
              </a:custGeom>
              <a:solidFill>
                <a:srgbClr val="A04000"/>
              </a:solidFill>
              <a:ln w="7938">
                <a:solidFill>
                  <a:srgbClr val="000000"/>
                </a:solidFill>
                <a:round/>
                <a:headEnd/>
                <a:tailEnd/>
              </a:ln>
            </p:spPr>
            <p:txBody>
              <a:bodyPr/>
              <a:lstStyle/>
              <a:p>
                <a:endParaRPr lang="en-GB"/>
              </a:p>
            </p:txBody>
          </p:sp>
          <p:sp>
            <p:nvSpPr>
              <p:cNvPr id="45093" name="Freeform 28"/>
              <p:cNvSpPr>
                <a:spLocks/>
              </p:cNvSpPr>
              <p:nvPr/>
            </p:nvSpPr>
            <p:spPr bwMode="auto">
              <a:xfrm>
                <a:off x="4343" y="2324"/>
                <a:ext cx="73" cy="160"/>
              </a:xfrm>
              <a:custGeom>
                <a:avLst/>
                <a:gdLst>
                  <a:gd name="T0" fmla="*/ 1 w 146"/>
                  <a:gd name="T1" fmla="*/ 5 h 321"/>
                  <a:gd name="T2" fmla="*/ 1 w 146"/>
                  <a:gd name="T3" fmla="*/ 6 h 321"/>
                  <a:gd name="T4" fmla="*/ 1 w 146"/>
                  <a:gd name="T5" fmla="*/ 7 h 321"/>
                  <a:gd name="T6" fmla="*/ 1 w 146"/>
                  <a:gd name="T7" fmla="*/ 7 h 321"/>
                  <a:gd name="T8" fmla="*/ 0 w 146"/>
                  <a:gd name="T9" fmla="*/ 8 h 321"/>
                  <a:gd name="T10" fmla="*/ 1 w 146"/>
                  <a:gd name="T11" fmla="*/ 8 h 321"/>
                  <a:gd name="T12" fmla="*/ 1 w 146"/>
                  <a:gd name="T13" fmla="*/ 9 h 321"/>
                  <a:gd name="T14" fmla="*/ 1 w 146"/>
                  <a:gd name="T15" fmla="*/ 10 h 321"/>
                  <a:gd name="T16" fmla="*/ 1 w 146"/>
                  <a:gd name="T17" fmla="*/ 9 h 321"/>
                  <a:gd name="T18" fmla="*/ 1 w 146"/>
                  <a:gd name="T19" fmla="*/ 8 h 321"/>
                  <a:gd name="T20" fmla="*/ 1 w 146"/>
                  <a:gd name="T21" fmla="*/ 8 h 321"/>
                  <a:gd name="T22" fmla="*/ 1 w 146"/>
                  <a:gd name="T23" fmla="*/ 7 h 321"/>
                  <a:gd name="T24" fmla="*/ 1 w 146"/>
                  <a:gd name="T25" fmla="*/ 7 h 321"/>
                  <a:gd name="T26" fmla="*/ 1 w 146"/>
                  <a:gd name="T27" fmla="*/ 6 h 321"/>
                  <a:gd name="T28" fmla="*/ 1 w 146"/>
                  <a:gd name="T29" fmla="*/ 6 h 321"/>
                  <a:gd name="T30" fmla="*/ 1 w 146"/>
                  <a:gd name="T31" fmla="*/ 5 h 321"/>
                  <a:gd name="T32" fmla="*/ 1 w 146"/>
                  <a:gd name="T33" fmla="*/ 5 h 321"/>
                  <a:gd name="T34" fmla="*/ 1 w 146"/>
                  <a:gd name="T35" fmla="*/ 5 h 321"/>
                  <a:gd name="T36" fmla="*/ 1 w 146"/>
                  <a:gd name="T37" fmla="*/ 6 h 321"/>
                  <a:gd name="T38" fmla="*/ 1 w 146"/>
                  <a:gd name="T39" fmla="*/ 6 h 321"/>
                  <a:gd name="T40" fmla="*/ 1 w 146"/>
                  <a:gd name="T41" fmla="*/ 7 h 321"/>
                  <a:gd name="T42" fmla="*/ 2 w 146"/>
                  <a:gd name="T43" fmla="*/ 6 h 321"/>
                  <a:gd name="T44" fmla="*/ 2 w 146"/>
                  <a:gd name="T45" fmla="*/ 6 h 321"/>
                  <a:gd name="T46" fmla="*/ 2 w 146"/>
                  <a:gd name="T47" fmla="*/ 6 h 321"/>
                  <a:gd name="T48" fmla="*/ 2 w 146"/>
                  <a:gd name="T49" fmla="*/ 6 h 321"/>
                  <a:gd name="T50" fmla="*/ 2 w 146"/>
                  <a:gd name="T51" fmla="*/ 5 h 321"/>
                  <a:gd name="T52" fmla="*/ 2 w 146"/>
                  <a:gd name="T53" fmla="*/ 5 h 321"/>
                  <a:gd name="T54" fmla="*/ 2 w 146"/>
                  <a:gd name="T55" fmla="*/ 4 h 321"/>
                  <a:gd name="T56" fmla="*/ 1 w 146"/>
                  <a:gd name="T57" fmla="*/ 4 h 321"/>
                  <a:gd name="T58" fmla="*/ 2 w 146"/>
                  <a:gd name="T59" fmla="*/ 4 h 321"/>
                  <a:gd name="T60" fmla="*/ 2 w 146"/>
                  <a:gd name="T61" fmla="*/ 3 h 321"/>
                  <a:gd name="T62" fmla="*/ 2 w 146"/>
                  <a:gd name="T63" fmla="*/ 3 h 321"/>
                  <a:gd name="T64" fmla="*/ 3 w 146"/>
                  <a:gd name="T65" fmla="*/ 3 h 321"/>
                  <a:gd name="T66" fmla="*/ 2 w 146"/>
                  <a:gd name="T67" fmla="*/ 3 h 321"/>
                  <a:gd name="T68" fmla="*/ 2 w 146"/>
                  <a:gd name="T69" fmla="*/ 2 h 321"/>
                  <a:gd name="T70" fmla="*/ 2 w 146"/>
                  <a:gd name="T71" fmla="*/ 2 h 321"/>
                  <a:gd name="T72" fmla="*/ 2 w 146"/>
                  <a:gd name="T73" fmla="*/ 2 h 321"/>
                  <a:gd name="T74" fmla="*/ 3 w 146"/>
                  <a:gd name="T75" fmla="*/ 1 h 321"/>
                  <a:gd name="T76" fmla="*/ 3 w 146"/>
                  <a:gd name="T77" fmla="*/ 1 h 321"/>
                  <a:gd name="T78" fmla="*/ 3 w 146"/>
                  <a:gd name="T79" fmla="*/ 1 h 321"/>
                  <a:gd name="T80" fmla="*/ 3 w 146"/>
                  <a:gd name="T81" fmla="*/ 0 h 321"/>
                  <a:gd name="T82" fmla="*/ 3 w 146"/>
                  <a:gd name="T83" fmla="*/ 0 h 321"/>
                  <a:gd name="T84" fmla="*/ 5 w 146"/>
                  <a:gd name="T85" fmla="*/ 0 h 321"/>
                  <a:gd name="T86" fmla="*/ 5 w 146"/>
                  <a:gd name="T87" fmla="*/ 0 h 321"/>
                  <a:gd name="T88" fmla="*/ 5 w 146"/>
                  <a:gd name="T89" fmla="*/ 0 h 32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46"/>
                  <a:gd name="T136" fmla="*/ 0 h 321"/>
                  <a:gd name="T137" fmla="*/ 146 w 146"/>
                  <a:gd name="T138" fmla="*/ 321 h 32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46" h="321">
                    <a:moveTo>
                      <a:pt x="27" y="185"/>
                    </a:moveTo>
                    <a:lnTo>
                      <a:pt x="16" y="203"/>
                    </a:lnTo>
                    <a:lnTo>
                      <a:pt x="8" y="224"/>
                    </a:lnTo>
                    <a:lnTo>
                      <a:pt x="1" y="245"/>
                    </a:lnTo>
                    <a:lnTo>
                      <a:pt x="0" y="265"/>
                    </a:lnTo>
                    <a:lnTo>
                      <a:pt x="5" y="286"/>
                    </a:lnTo>
                    <a:lnTo>
                      <a:pt x="9" y="306"/>
                    </a:lnTo>
                    <a:lnTo>
                      <a:pt x="20" y="321"/>
                    </a:lnTo>
                    <a:lnTo>
                      <a:pt x="31" y="309"/>
                    </a:lnTo>
                    <a:lnTo>
                      <a:pt x="38" y="287"/>
                    </a:lnTo>
                    <a:lnTo>
                      <a:pt x="35" y="271"/>
                    </a:lnTo>
                    <a:lnTo>
                      <a:pt x="31" y="252"/>
                    </a:lnTo>
                    <a:lnTo>
                      <a:pt x="27" y="233"/>
                    </a:lnTo>
                    <a:lnTo>
                      <a:pt x="30" y="215"/>
                    </a:lnTo>
                    <a:lnTo>
                      <a:pt x="38" y="194"/>
                    </a:lnTo>
                    <a:lnTo>
                      <a:pt x="43" y="177"/>
                    </a:lnTo>
                    <a:lnTo>
                      <a:pt x="53" y="166"/>
                    </a:lnTo>
                    <a:lnTo>
                      <a:pt x="57" y="185"/>
                    </a:lnTo>
                    <a:lnTo>
                      <a:pt x="53" y="207"/>
                    </a:lnTo>
                    <a:lnTo>
                      <a:pt x="47" y="218"/>
                    </a:lnTo>
                    <a:lnTo>
                      <a:pt x="56" y="224"/>
                    </a:lnTo>
                    <a:lnTo>
                      <a:pt x="65" y="220"/>
                    </a:lnTo>
                    <a:lnTo>
                      <a:pt x="71" y="211"/>
                    </a:lnTo>
                    <a:lnTo>
                      <a:pt x="73" y="201"/>
                    </a:lnTo>
                    <a:lnTo>
                      <a:pt x="73" y="192"/>
                    </a:lnTo>
                    <a:lnTo>
                      <a:pt x="71" y="177"/>
                    </a:lnTo>
                    <a:lnTo>
                      <a:pt x="66" y="167"/>
                    </a:lnTo>
                    <a:lnTo>
                      <a:pt x="64" y="157"/>
                    </a:lnTo>
                    <a:lnTo>
                      <a:pt x="62" y="141"/>
                    </a:lnTo>
                    <a:lnTo>
                      <a:pt x="64" y="129"/>
                    </a:lnTo>
                    <a:lnTo>
                      <a:pt x="73" y="122"/>
                    </a:lnTo>
                    <a:lnTo>
                      <a:pt x="86" y="118"/>
                    </a:lnTo>
                    <a:lnTo>
                      <a:pt x="96" y="118"/>
                    </a:lnTo>
                    <a:lnTo>
                      <a:pt x="92" y="103"/>
                    </a:lnTo>
                    <a:lnTo>
                      <a:pt x="92" y="95"/>
                    </a:lnTo>
                    <a:lnTo>
                      <a:pt x="92" y="80"/>
                    </a:lnTo>
                    <a:lnTo>
                      <a:pt x="94" y="70"/>
                    </a:lnTo>
                    <a:lnTo>
                      <a:pt x="96" y="60"/>
                    </a:lnTo>
                    <a:lnTo>
                      <a:pt x="105" y="45"/>
                    </a:lnTo>
                    <a:lnTo>
                      <a:pt x="109" y="36"/>
                    </a:lnTo>
                    <a:lnTo>
                      <a:pt x="116" y="25"/>
                    </a:lnTo>
                    <a:lnTo>
                      <a:pt x="124" y="15"/>
                    </a:lnTo>
                    <a:lnTo>
                      <a:pt x="132" y="10"/>
                    </a:lnTo>
                    <a:lnTo>
                      <a:pt x="140" y="3"/>
                    </a:lnTo>
                    <a:lnTo>
                      <a:pt x="146" y="0"/>
                    </a:lnTo>
                  </a:path>
                </a:pathLst>
              </a:custGeom>
              <a:noFill/>
              <a:ln w="7938">
                <a:solidFill>
                  <a:srgbClr val="000000"/>
                </a:solidFill>
                <a:round/>
                <a:headEnd/>
                <a:tailEnd/>
              </a:ln>
            </p:spPr>
            <p:txBody>
              <a:bodyPr/>
              <a:lstStyle/>
              <a:p>
                <a:endParaRPr lang="en-GB"/>
              </a:p>
            </p:txBody>
          </p:sp>
          <p:sp>
            <p:nvSpPr>
              <p:cNvPr id="45094" name="Freeform 29"/>
              <p:cNvSpPr>
                <a:spLocks/>
              </p:cNvSpPr>
              <p:nvPr/>
            </p:nvSpPr>
            <p:spPr bwMode="auto">
              <a:xfrm>
                <a:off x="4416" y="2230"/>
                <a:ext cx="294" cy="93"/>
              </a:xfrm>
              <a:custGeom>
                <a:avLst/>
                <a:gdLst>
                  <a:gd name="T0" fmla="*/ 18 w 588"/>
                  <a:gd name="T1" fmla="*/ 3 h 186"/>
                  <a:gd name="T2" fmla="*/ 17 w 588"/>
                  <a:gd name="T3" fmla="*/ 3 h 186"/>
                  <a:gd name="T4" fmla="*/ 15 w 588"/>
                  <a:gd name="T5" fmla="*/ 3 h 186"/>
                  <a:gd name="T6" fmla="*/ 14 w 588"/>
                  <a:gd name="T7" fmla="*/ 5 h 186"/>
                  <a:gd name="T8" fmla="*/ 13 w 588"/>
                  <a:gd name="T9" fmla="*/ 5 h 186"/>
                  <a:gd name="T10" fmla="*/ 13 w 588"/>
                  <a:gd name="T11" fmla="*/ 6 h 186"/>
                  <a:gd name="T12" fmla="*/ 11 w 588"/>
                  <a:gd name="T13" fmla="*/ 6 h 186"/>
                  <a:gd name="T14" fmla="*/ 10 w 588"/>
                  <a:gd name="T15" fmla="*/ 6 h 186"/>
                  <a:gd name="T16" fmla="*/ 9 w 588"/>
                  <a:gd name="T17" fmla="*/ 6 h 186"/>
                  <a:gd name="T18" fmla="*/ 7 w 588"/>
                  <a:gd name="T19" fmla="*/ 6 h 186"/>
                  <a:gd name="T20" fmla="*/ 6 w 588"/>
                  <a:gd name="T21" fmla="*/ 6 h 186"/>
                  <a:gd name="T22" fmla="*/ 5 w 588"/>
                  <a:gd name="T23" fmla="*/ 5 h 186"/>
                  <a:gd name="T24" fmla="*/ 5 w 588"/>
                  <a:gd name="T25" fmla="*/ 5 h 186"/>
                  <a:gd name="T26" fmla="*/ 3 w 588"/>
                  <a:gd name="T27" fmla="*/ 3 h 186"/>
                  <a:gd name="T28" fmla="*/ 5 w 588"/>
                  <a:gd name="T29" fmla="*/ 3 h 186"/>
                  <a:gd name="T30" fmla="*/ 5 w 588"/>
                  <a:gd name="T31" fmla="*/ 5 h 186"/>
                  <a:gd name="T32" fmla="*/ 6 w 588"/>
                  <a:gd name="T33" fmla="*/ 5 h 186"/>
                  <a:gd name="T34" fmla="*/ 9 w 588"/>
                  <a:gd name="T35" fmla="*/ 5 h 186"/>
                  <a:gd name="T36" fmla="*/ 10 w 588"/>
                  <a:gd name="T37" fmla="*/ 3 h 186"/>
                  <a:gd name="T38" fmla="*/ 11 w 588"/>
                  <a:gd name="T39" fmla="*/ 3 h 186"/>
                  <a:gd name="T40" fmla="*/ 13 w 588"/>
                  <a:gd name="T41" fmla="*/ 3 h 186"/>
                  <a:gd name="T42" fmla="*/ 14 w 588"/>
                  <a:gd name="T43" fmla="*/ 3 h 186"/>
                  <a:gd name="T44" fmla="*/ 13 w 588"/>
                  <a:gd name="T45" fmla="*/ 3 h 186"/>
                  <a:gd name="T46" fmla="*/ 12 w 588"/>
                  <a:gd name="T47" fmla="*/ 3 h 186"/>
                  <a:gd name="T48" fmla="*/ 10 w 588"/>
                  <a:gd name="T49" fmla="*/ 3 h 186"/>
                  <a:gd name="T50" fmla="*/ 9 w 588"/>
                  <a:gd name="T51" fmla="*/ 3 h 186"/>
                  <a:gd name="T52" fmla="*/ 9 w 588"/>
                  <a:gd name="T53" fmla="*/ 3 h 186"/>
                  <a:gd name="T54" fmla="*/ 7 w 588"/>
                  <a:gd name="T55" fmla="*/ 1 h 186"/>
                  <a:gd name="T56" fmla="*/ 5 w 588"/>
                  <a:gd name="T57" fmla="*/ 1 h 186"/>
                  <a:gd name="T58" fmla="*/ 5 w 588"/>
                  <a:gd name="T59" fmla="*/ 1 h 186"/>
                  <a:gd name="T60" fmla="*/ 2 w 588"/>
                  <a:gd name="T61" fmla="*/ 1 h 186"/>
                  <a:gd name="T62" fmla="*/ 1 w 588"/>
                  <a:gd name="T63" fmla="*/ 0 h 186"/>
                  <a:gd name="T64" fmla="*/ 0 w 588"/>
                  <a:gd name="T65" fmla="*/ 1 h 186"/>
                  <a:gd name="T66" fmla="*/ 1 w 588"/>
                  <a:gd name="T67" fmla="*/ 1 h 186"/>
                  <a:gd name="T68" fmla="*/ 1 w 588"/>
                  <a:gd name="T69" fmla="*/ 2 h 186"/>
                  <a:gd name="T70" fmla="*/ 3 w 588"/>
                  <a:gd name="T71" fmla="*/ 3 h 186"/>
                  <a:gd name="T72" fmla="*/ 5 w 588"/>
                  <a:gd name="T73" fmla="*/ 3 h 186"/>
                  <a:gd name="T74" fmla="*/ 5 w 588"/>
                  <a:gd name="T75" fmla="*/ 3 h 186"/>
                  <a:gd name="T76" fmla="*/ 5 w 588"/>
                  <a:gd name="T77" fmla="*/ 3 h 186"/>
                  <a:gd name="T78" fmla="*/ 7 w 588"/>
                  <a:gd name="T79" fmla="*/ 3 h 18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88"/>
                  <a:gd name="T121" fmla="*/ 0 h 186"/>
                  <a:gd name="T122" fmla="*/ 588 w 588"/>
                  <a:gd name="T123" fmla="*/ 186 h 18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88" h="186">
                    <a:moveTo>
                      <a:pt x="588" y="82"/>
                    </a:moveTo>
                    <a:lnTo>
                      <a:pt x="570" y="78"/>
                    </a:lnTo>
                    <a:lnTo>
                      <a:pt x="552" y="79"/>
                    </a:lnTo>
                    <a:lnTo>
                      <a:pt x="533" y="85"/>
                    </a:lnTo>
                    <a:lnTo>
                      <a:pt x="514" y="94"/>
                    </a:lnTo>
                    <a:lnTo>
                      <a:pt x="495" y="103"/>
                    </a:lnTo>
                    <a:lnTo>
                      <a:pt x="480" y="115"/>
                    </a:lnTo>
                    <a:lnTo>
                      <a:pt x="466" y="130"/>
                    </a:lnTo>
                    <a:lnTo>
                      <a:pt x="458" y="141"/>
                    </a:lnTo>
                    <a:lnTo>
                      <a:pt x="445" y="150"/>
                    </a:lnTo>
                    <a:lnTo>
                      <a:pt x="431" y="157"/>
                    </a:lnTo>
                    <a:lnTo>
                      <a:pt x="416" y="165"/>
                    </a:lnTo>
                    <a:lnTo>
                      <a:pt x="397" y="172"/>
                    </a:lnTo>
                    <a:lnTo>
                      <a:pt x="380" y="178"/>
                    </a:lnTo>
                    <a:lnTo>
                      <a:pt x="363" y="182"/>
                    </a:lnTo>
                    <a:lnTo>
                      <a:pt x="338" y="185"/>
                    </a:lnTo>
                    <a:lnTo>
                      <a:pt x="311" y="186"/>
                    </a:lnTo>
                    <a:lnTo>
                      <a:pt x="292" y="186"/>
                    </a:lnTo>
                    <a:lnTo>
                      <a:pt x="266" y="183"/>
                    </a:lnTo>
                    <a:lnTo>
                      <a:pt x="244" y="180"/>
                    </a:lnTo>
                    <a:lnTo>
                      <a:pt x="228" y="175"/>
                    </a:lnTo>
                    <a:lnTo>
                      <a:pt x="213" y="171"/>
                    </a:lnTo>
                    <a:lnTo>
                      <a:pt x="196" y="165"/>
                    </a:lnTo>
                    <a:lnTo>
                      <a:pt x="176" y="156"/>
                    </a:lnTo>
                    <a:lnTo>
                      <a:pt x="159" y="146"/>
                    </a:lnTo>
                    <a:lnTo>
                      <a:pt x="147" y="137"/>
                    </a:lnTo>
                    <a:lnTo>
                      <a:pt x="135" y="124"/>
                    </a:lnTo>
                    <a:lnTo>
                      <a:pt x="127" y="108"/>
                    </a:lnTo>
                    <a:lnTo>
                      <a:pt x="122" y="94"/>
                    </a:lnTo>
                    <a:lnTo>
                      <a:pt x="143" y="116"/>
                    </a:lnTo>
                    <a:lnTo>
                      <a:pt x="162" y="124"/>
                    </a:lnTo>
                    <a:lnTo>
                      <a:pt x="176" y="130"/>
                    </a:lnTo>
                    <a:lnTo>
                      <a:pt x="192" y="133"/>
                    </a:lnTo>
                    <a:lnTo>
                      <a:pt x="215" y="134"/>
                    </a:lnTo>
                    <a:lnTo>
                      <a:pt x="239" y="135"/>
                    </a:lnTo>
                    <a:lnTo>
                      <a:pt x="263" y="134"/>
                    </a:lnTo>
                    <a:lnTo>
                      <a:pt x="285" y="131"/>
                    </a:lnTo>
                    <a:lnTo>
                      <a:pt x="320" y="126"/>
                    </a:lnTo>
                    <a:lnTo>
                      <a:pt x="349" y="122"/>
                    </a:lnTo>
                    <a:lnTo>
                      <a:pt x="375" y="118"/>
                    </a:lnTo>
                    <a:lnTo>
                      <a:pt x="394" y="112"/>
                    </a:lnTo>
                    <a:lnTo>
                      <a:pt x="421" y="101"/>
                    </a:lnTo>
                    <a:lnTo>
                      <a:pt x="436" y="96"/>
                    </a:lnTo>
                    <a:lnTo>
                      <a:pt x="454" y="81"/>
                    </a:lnTo>
                    <a:lnTo>
                      <a:pt x="460" y="71"/>
                    </a:lnTo>
                    <a:lnTo>
                      <a:pt x="443" y="70"/>
                    </a:lnTo>
                    <a:lnTo>
                      <a:pt x="424" y="73"/>
                    </a:lnTo>
                    <a:lnTo>
                      <a:pt x="396" y="81"/>
                    </a:lnTo>
                    <a:lnTo>
                      <a:pt x="371" y="85"/>
                    </a:lnTo>
                    <a:lnTo>
                      <a:pt x="349" y="90"/>
                    </a:lnTo>
                    <a:lnTo>
                      <a:pt x="333" y="96"/>
                    </a:lnTo>
                    <a:lnTo>
                      <a:pt x="308" y="99"/>
                    </a:lnTo>
                    <a:lnTo>
                      <a:pt x="290" y="97"/>
                    </a:lnTo>
                    <a:lnTo>
                      <a:pt x="266" y="89"/>
                    </a:lnTo>
                    <a:lnTo>
                      <a:pt x="245" y="75"/>
                    </a:lnTo>
                    <a:lnTo>
                      <a:pt x="226" y="59"/>
                    </a:lnTo>
                    <a:lnTo>
                      <a:pt x="208" y="51"/>
                    </a:lnTo>
                    <a:lnTo>
                      <a:pt x="183" y="47"/>
                    </a:lnTo>
                    <a:lnTo>
                      <a:pt x="159" y="51"/>
                    </a:lnTo>
                    <a:lnTo>
                      <a:pt x="136" y="44"/>
                    </a:lnTo>
                    <a:lnTo>
                      <a:pt x="113" y="29"/>
                    </a:lnTo>
                    <a:lnTo>
                      <a:pt x="91" y="14"/>
                    </a:lnTo>
                    <a:lnTo>
                      <a:pt x="69" y="2"/>
                    </a:lnTo>
                    <a:lnTo>
                      <a:pt x="35" y="0"/>
                    </a:lnTo>
                    <a:lnTo>
                      <a:pt x="15" y="4"/>
                    </a:lnTo>
                    <a:lnTo>
                      <a:pt x="0" y="8"/>
                    </a:lnTo>
                    <a:lnTo>
                      <a:pt x="4" y="27"/>
                    </a:lnTo>
                    <a:lnTo>
                      <a:pt x="16" y="45"/>
                    </a:lnTo>
                    <a:lnTo>
                      <a:pt x="32" y="55"/>
                    </a:lnTo>
                    <a:lnTo>
                      <a:pt x="60" y="64"/>
                    </a:lnTo>
                    <a:lnTo>
                      <a:pt x="88" y="67"/>
                    </a:lnTo>
                    <a:lnTo>
                      <a:pt x="114" y="66"/>
                    </a:lnTo>
                    <a:lnTo>
                      <a:pt x="135" y="62"/>
                    </a:lnTo>
                    <a:lnTo>
                      <a:pt x="138" y="78"/>
                    </a:lnTo>
                    <a:lnTo>
                      <a:pt x="144" y="89"/>
                    </a:lnTo>
                    <a:lnTo>
                      <a:pt x="153" y="101"/>
                    </a:lnTo>
                    <a:lnTo>
                      <a:pt x="169" y="108"/>
                    </a:lnTo>
                    <a:lnTo>
                      <a:pt x="187" y="111"/>
                    </a:lnTo>
                    <a:lnTo>
                      <a:pt x="208" y="107"/>
                    </a:lnTo>
                    <a:lnTo>
                      <a:pt x="225" y="103"/>
                    </a:lnTo>
                    <a:lnTo>
                      <a:pt x="241" y="97"/>
                    </a:lnTo>
                  </a:path>
                </a:pathLst>
              </a:custGeom>
              <a:noFill/>
              <a:ln w="7938">
                <a:solidFill>
                  <a:srgbClr val="000000"/>
                </a:solidFill>
                <a:round/>
                <a:headEnd/>
                <a:tailEnd/>
              </a:ln>
            </p:spPr>
            <p:txBody>
              <a:bodyPr/>
              <a:lstStyle/>
              <a:p>
                <a:endParaRPr lang="en-GB"/>
              </a:p>
            </p:txBody>
          </p:sp>
          <p:sp>
            <p:nvSpPr>
              <p:cNvPr id="45095" name="Freeform 30"/>
              <p:cNvSpPr>
                <a:spLocks/>
              </p:cNvSpPr>
              <p:nvPr/>
            </p:nvSpPr>
            <p:spPr bwMode="auto">
              <a:xfrm>
                <a:off x="4733" y="2274"/>
                <a:ext cx="98" cy="169"/>
              </a:xfrm>
              <a:custGeom>
                <a:avLst/>
                <a:gdLst>
                  <a:gd name="T0" fmla="*/ 1 w 197"/>
                  <a:gd name="T1" fmla="*/ 1 h 336"/>
                  <a:gd name="T2" fmla="*/ 2 w 197"/>
                  <a:gd name="T3" fmla="*/ 1 h 336"/>
                  <a:gd name="T4" fmla="*/ 2 w 197"/>
                  <a:gd name="T5" fmla="*/ 2 h 336"/>
                  <a:gd name="T6" fmla="*/ 3 w 197"/>
                  <a:gd name="T7" fmla="*/ 2 h 336"/>
                  <a:gd name="T8" fmla="*/ 4 w 197"/>
                  <a:gd name="T9" fmla="*/ 3 h 336"/>
                  <a:gd name="T10" fmla="*/ 4 w 197"/>
                  <a:gd name="T11" fmla="*/ 3 h 336"/>
                  <a:gd name="T12" fmla="*/ 4 w 197"/>
                  <a:gd name="T13" fmla="*/ 3 h 336"/>
                  <a:gd name="T14" fmla="*/ 5 w 197"/>
                  <a:gd name="T15" fmla="*/ 4 h 336"/>
                  <a:gd name="T16" fmla="*/ 5 w 197"/>
                  <a:gd name="T17" fmla="*/ 4 h 336"/>
                  <a:gd name="T18" fmla="*/ 5 w 197"/>
                  <a:gd name="T19" fmla="*/ 5 h 336"/>
                  <a:gd name="T20" fmla="*/ 5 w 197"/>
                  <a:gd name="T21" fmla="*/ 6 h 336"/>
                  <a:gd name="T22" fmla="*/ 5 w 197"/>
                  <a:gd name="T23" fmla="*/ 7 h 336"/>
                  <a:gd name="T24" fmla="*/ 5 w 197"/>
                  <a:gd name="T25" fmla="*/ 7 h 336"/>
                  <a:gd name="T26" fmla="*/ 6 w 197"/>
                  <a:gd name="T27" fmla="*/ 8 h 336"/>
                  <a:gd name="T28" fmla="*/ 5 w 197"/>
                  <a:gd name="T29" fmla="*/ 9 h 336"/>
                  <a:gd name="T30" fmla="*/ 5 w 197"/>
                  <a:gd name="T31" fmla="*/ 10 h 336"/>
                  <a:gd name="T32" fmla="*/ 5 w 197"/>
                  <a:gd name="T33" fmla="*/ 10 h 336"/>
                  <a:gd name="T34" fmla="*/ 5 w 197"/>
                  <a:gd name="T35" fmla="*/ 11 h 336"/>
                  <a:gd name="T36" fmla="*/ 5 w 197"/>
                  <a:gd name="T37" fmla="*/ 11 h 336"/>
                  <a:gd name="T38" fmla="*/ 4 w 197"/>
                  <a:gd name="T39" fmla="*/ 10 h 336"/>
                  <a:gd name="T40" fmla="*/ 4 w 197"/>
                  <a:gd name="T41" fmla="*/ 10 h 336"/>
                  <a:gd name="T42" fmla="*/ 4 w 197"/>
                  <a:gd name="T43" fmla="*/ 9 h 336"/>
                  <a:gd name="T44" fmla="*/ 4 w 197"/>
                  <a:gd name="T45" fmla="*/ 8 h 336"/>
                  <a:gd name="T46" fmla="*/ 5 w 197"/>
                  <a:gd name="T47" fmla="*/ 7 h 336"/>
                  <a:gd name="T48" fmla="*/ 5 w 197"/>
                  <a:gd name="T49" fmla="*/ 7 h 336"/>
                  <a:gd name="T50" fmla="*/ 4 w 197"/>
                  <a:gd name="T51" fmla="*/ 6 h 336"/>
                  <a:gd name="T52" fmla="*/ 4 w 197"/>
                  <a:gd name="T53" fmla="*/ 6 h 336"/>
                  <a:gd name="T54" fmla="*/ 4 w 197"/>
                  <a:gd name="T55" fmla="*/ 5 h 336"/>
                  <a:gd name="T56" fmla="*/ 4 w 197"/>
                  <a:gd name="T57" fmla="*/ 4 h 336"/>
                  <a:gd name="T58" fmla="*/ 3 w 197"/>
                  <a:gd name="T59" fmla="*/ 4 h 336"/>
                  <a:gd name="T60" fmla="*/ 3 w 197"/>
                  <a:gd name="T61" fmla="*/ 5 h 336"/>
                  <a:gd name="T62" fmla="*/ 3 w 197"/>
                  <a:gd name="T63" fmla="*/ 5 h 336"/>
                  <a:gd name="T64" fmla="*/ 3 w 197"/>
                  <a:gd name="T65" fmla="*/ 4 h 336"/>
                  <a:gd name="T66" fmla="*/ 3 w 197"/>
                  <a:gd name="T67" fmla="*/ 4 h 336"/>
                  <a:gd name="T68" fmla="*/ 2 w 197"/>
                  <a:gd name="T69" fmla="*/ 4 h 336"/>
                  <a:gd name="T70" fmla="*/ 2 w 197"/>
                  <a:gd name="T71" fmla="*/ 3 h 336"/>
                  <a:gd name="T72" fmla="*/ 1 w 197"/>
                  <a:gd name="T73" fmla="*/ 3 h 336"/>
                  <a:gd name="T74" fmla="*/ 0 w 197"/>
                  <a:gd name="T75" fmla="*/ 2 h 336"/>
                  <a:gd name="T76" fmla="*/ 0 w 197"/>
                  <a:gd name="T77" fmla="*/ 2 h 336"/>
                  <a:gd name="T78" fmla="*/ 0 w 197"/>
                  <a:gd name="T79" fmla="*/ 1 h 336"/>
                  <a:gd name="T80" fmla="*/ 0 w 197"/>
                  <a:gd name="T81" fmla="*/ 1 h 336"/>
                  <a:gd name="T82" fmla="*/ 0 w 197"/>
                  <a:gd name="T83" fmla="*/ 1 h 336"/>
                  <a:gd name="T84" fmla="*/ 0 w 197"/>
                  <a:gd name="T85" fmla="*/ 0 h 336"/>
                  <a:gd name="T86" fmla="*/ 1 w 197"/>
                  <a:gd name="T87" fmla="*/ 1 h 3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97"/>
                  <a:gd name="T133" fmla="*/ 0 h 336"/>
                  <a:gd name="T134" fmla="*/ 197 w 197"/>
                  <a:gd name="T135" fmla="*/ 336 h 3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97" h="336">
                    <a:moveTo>
                      <a:pt x="45" y="5"/>
                    </a:moveTo>
                    <a:lnTo>
                      <a:pt x="67" y="16"/>
                    </a:lnTo>
                    <a:lnTo>
                      <a:pt x="89" y="33"/>
                    </a:lnTo>
                    <a:lnTo>
                      <a:pt x="117" y="53"/>
                    </a:lnTo>
                    <a:lnTo>
                      <a:pt x="134" y="67"/>
                    </a:lnTo>
                    <a:lnTo>
                      <a:pt x="147" y="79"/>
                    </a:lnTo>
                    <a:lnTo>
                      <a:pt x="156" y="90"/>
                    </a:lnTo>
                    <a:lnTo>
                      <a:pt x="164" y="107"/>
                    </a:lnTo>
                    <a:lnTo>
                      <a:pt x="164" y="128"/>
                    </a:lnTo>
                    <a:lnTo>
                      <a:pt x="160" y="150"/>
                    </a:lnTo>
                    <a:lnTo>
                      <a:pt x="164" y="168"/>
                    </a:lnTo>
                    <a:lnTo>
                      <a:pt x="172" y="198"/>
                    </a:lnTo>
                    <a:lnTo>
                      <a:pt x="183" y="219"/>
                    </a:lnTo>
                    <a:lnTo>
                      <a:pt x="197" y="235"/>
                    </a:lnTo>
                    <a:lnTo>
                      <a:pt x="184" y="265"/>
                    </a:lnTo>
                    <a:lnTo>
                      <a:pt x="176" y="294"/>
                    </a:lnTo>
                    <a:lnTo>
                      <a:pt x="169" y="313"/>
                    </a:lnTo>
                    <a:lnTo>
                      <a:pt x="168" y="336"/>
                    </a:lnTo>
                    <a:lnTo>
                      <a:pt x="161" y="322"/>
                    </a:lnTo>
                    <a:lnTo>
                      <a:pt x="156" y="307"/>
                    </a:lnTo>
                    <a:lnTo>
                      <a:pt x="153" y="290"/>
                    </a:lnTo>
                    <a:lnTo>
                      <a:pt x="154" y="268"/>
                    </a:lnTo>
                    <a:lnTo>
                      <a:pt x="156" y="247"/>
                    </a:lnTo>
                    <a:lnTo>
                      <a:pt x="160" y="223"/>
                    </a:lnTo>
                    <a:lnTo>
                      <a:pt x="161" y="201"/>
                    </a:lnTo>
                    <a:lnTo>
                      <a:pt x="156" y="182"/>
                    </a:lnTo>
                    <a:lnTo>
                      <a:pt x="147" y="167"/>
                    </a:lnTo>
                    <a:lnTo>
                      <a:pt x="139" y="145"/>
                    </a:lnTo>
                    <a:lnTo>
                      <a:pt x="128" y="126"/>
                    </a:lnTo>
                    <a:lnTo>
                      <a:pt x="120" y="117"/>
                    </a:lnTo>
                    <a:lnTo>
                      <a:pt x="122" y="131"/>
                    </a:lnTo>
                    <a:lnTo>
                      <a:pt x="127" y="152"/>
                    </a:lnTo>
                    <a:lnTo>
                      <a:pt x="107" y="128"/>
                    </a:lnTo>
                    <a:lnTo>
                      <a:pt x="96" y="116"/>
                    </a:lnTo>
                    <a:lnTo>
                      <a:pt x="86" y="107"/>
                    </a:lnTo>
                    <a:lnTo>
                      <a:pt x="68" y="94"/>
                    </a:lnTo>
                    <a:lnTo>
                      <a:pt x="49" y="79"/>
                    </a:lnTo>
                    <a:lnTo>
                      <a:pt x="31" y="64"/>
                    </a:lnTo>
                    <a:lnTo>
                      <a:pt x="19" y="45"/>
                    </a:lnTo>
                    <a:lnTo>
                      <a:pt x="7" y="26"/>
                    </a:lnTo>
                    <a:lnTo>
                      <a:pt x="0" y="10"/>
                    </a:lnTo>
                    <a:lnTo>
                      <a:pt x="14" y="3"/>
                    </a:lnTo>
                    <a:lnTo>
                      <a:pt x="30" y="0"/>
                    </a:lnTo>
                    <a:lnTo>
                      <a:pt x="45" y="5"/>
                    </a:lnTo>
                  </a:path>
                </a:pathLst>
              </a:custGeom>
              <a:noFill/>
              <a:ln w="7938">
                <a:solidFill>
                  <a:srgbClr val="000000"/>
                </a:solidFill>
                <a:round/>
                <a:headEnd/>
                <a:tailEnd/>
              </a:ln>
            </p:spPr>
            <p:txBody>
              <a:bodyPr/>
              <a:lstStyle/>
              <a:p>
                <a:endParaRPr lang="en-GB"/>
              </a:p>
            </p:txBody>
          </p:sp>
          <p:sp>
            <p:nvSpPr>
              <p:cNvPr id="45096" name="Freeform 31"/>
              <p:cNvSpPr>
                <a:spLocks/>
              </p:cNvSpPr>
              <p:nvPr/>
            </p:nvSpPr>
            <p:spPr bwMode="auto">
              <a:xfrm>
                <a:off x="4692" y="2197"/>
                <a:ext cx="112" cy="57"/>
              </a:xfrm>
              <a:custGeom>
                <a:avLst/>
                <a:gdLst>
                  <a:gd name="T0" fmla="*/ 0 w 224"/>
                  <a:gd name="T1" fmla="*/ 1 h 113"/>
                  <a:gd name="T2" fmla="*/ 1 w 224"/>
                  <a:gd name="T3" fmla="*/ 1 h 113"/>
                  <a:gd name="T4" fmla="*/ 2 w 224"/>
                  <a:gd name="T5" fmla="*/ 1 h 113"/>
                  <a:gd name="T6" fmla="*/ 2 w 224"/>
                  <a:gd name="T7" fmla="*/ 1 h 113"/>
                  <a:gd name="T8" fmla="*/ 3 w 224"/>
                  <a:gd name="T9" fmla="*/ 2 h 113"/>
                  <a:gd name="T10" fmla="*/ 3 w 224"/>
                  <a:gd name="T11" fmla="*/ 2 h 113"/>
                  <a:gd name="T12" fmla="*/ 3 w 224"/>
                  <a:gd name="T13" fmla="*/ 3 h 113"/>
                  <a:gd name="T14" fmla="*/ 3 w 224"/>
                  <a:gd name="T15" fmla="*/ 3 h 113"/>
                  <a:gd name="T16" fmla="*/ 3 w 224"/>
                  <a:gd name="T17" fmla="*/ 4 h 113"/>
                  <a:gd name="T18" fmla="*/ 3 w 224"/>
                  <a:gd name="T19" fmla="*/ 3 h 113"/>
                  <a:gd name="T20" fmla="*/ 3 w 224"/>
                  <a:gd name="T21" fmla="*/ 2 h 113"/>
                  <a:gd name="T22" fmla="*/ 3 w 224"/>
                  <a:gd name="T23" fmla="*/ 2 h 113"/>
                  <a:gd name="T24" fmla="*/ 3 w 224"/>
                  <a:gd name="T25" fmla="*/ 1 h 113"/>
                  <a:gd name="T26" fmla="*/ 3 w 224"/>
                  <a:gd name="T27" fmla="*/ 1 h 113"/>
                  <a:gd name="T28" fmla="*/ 2 w 224"/>
                  <a:gd name="T29" fmla="*/ 0 h 113"/>
                  <a:gd name="T30" fmla="*/ 3 w 224"/>
                  <a:gd name="T31" fmla="*/ 1 h 113"/>
                  <a:gd name="T32" fmla="*/ 4 w 224"/>
                  <a:gd name="T33" fmla="*/ 1 h 113"/>
                  <a:gd name="T34" fmla="*/ 4 w 224"/>
                  <a:gd name="T35" fmla="*/ 2 h 113"/>
                  <a:gd name="T36" fmla="*/ 4 w 224"/>
                  <a:gd name="T37" fmla="*/ 2 h 113"/>
                  <a:gd name="T38" fmla="*/ 4 w 224"/>
                  <a:gd name="T39" fmla="*/ 3 h 113"/>
                  <a:gd name="T40" fmla="*/ 4 w 224"/>
                  <a:gd name="T41" fmla="*/ 3 h 113"/>
                  <a:gd name="T42" fmla="*/ 4 w 224"/>
                  <a:gd name="T43" fmla="*/ 3 h 113"/>
                  <a:gd name="T44" fmla="*/ 4 w 224"/>
                  <a:gd name="T45" fmla="*/ 2 h 113"/>
                  <a:gd name="T46" fmla="*/ 5 w 224"/>
                  <a:gd name="T47" fmla="*/ 2 h 113"/>
                  <a:gd name="T48" fmla="*/ 6 w 224"/>
                  <a:gd name="T49" fmla="*/ 1 h 113"/>
                  <a:gd name="T50" fmla="*/ 6 w 224"/>
                  <a:gd name="T51" fmla="*/ 1 h 113"/>
                  <a:gd name="T52" fmla="*/ 7 w 224"/>
                  <a:gd name="T53" fmla="*/ 1 h 113"/>
                  <a:gd name="T54" fmla="*/ 7 w 224"/>
                  <a:gd name="T55" fmla="*/ 2 h 113"/>
                  <a:gd name="T56" fmla="*/ 7 w 224"/>
                  <a:gd name="T57" fmla="*/ 2 h 113"/>
                  <a:gd name="T58" fmla="*/ 7 w 224"/>
                  <a:gd name="T59" fmla="*/ 2 h 113"/>
                  <a:gd name="T60" fmla="*/ 7 w 224"/>
                  <a:gd name="T61" fmla="*/ 2 h 113"/>
                  <a:gd name="T62" fmla="*/ 6 w 224"/>
                  <a:gd name="T63" fmla="*/ 2 h 113"/>
                  <a:gd name="T64" fmla="*/ 6 w 224"/>
                  <a:gd name="T65" fmla="*/ 2 h 113"/>
                  <a:gd name="T66" fmla="*/ 5 w 224"/>
                  <a:gd name="T67" fmla="*/ 2 h 113"/>
                  <a:gd name="T68" fmla="*/ 5 w 224"/>
                  <a:gd name="T69" fmla="*/ 3 h 113"/>
                  <a:gd name="T70" fmla="*/ 5 w 224"/>
                  <a:gd name="T71" fmla="*/ 3 h 113"/>
                  <a:gd name="T72" fmla="*/ 5 w 224"/>
                  <a:gd name="T73" fmla="*/ 3 h 113"/>
                  <a:gd name="T74" fmla="*/ 4 w 224"/>
                  <a:gd name="T75" fmla="*/ 4 h 11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4"/>
                  <a:gd name="T115" fmla="*/ 0 h 113"/>
                  <a:gd name="T116" fmla="*/ 224 w 224"/>
                  <a:gd name="T117" fmla="*/ 113 h 11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4" h="113">
                    <a:moveTo>
                      <a:pt x="0" y="16"/>
                    </a:moveTo>
                    <a:lnTo>
                      <a:pt x="29" y="15"/>
                    </a:lnTo>
                    <a:lnTo>
                      <a:pt x="51" y="19"/>
                    </a:lnTo>
                    <a:lnTo>
                      <a:pt x="62" y="28"/>
                    </a:lnTo>
                    <a:lnTo>
                      <a:pt x="74" y="49"/>
                    </a:lnTo>
                    <a:lnTo>
                      <a:pt x="77" y="64"/>
                    </a:lnTo>
                    <a:lnTo>
                      <a:pt x="80" y="79"/>
                    </a:lnTo>
                    <a:lnTo>
                      <a:pt x="82" y="92"/>
                    </a:lnTo>
                    <a:lnTo>
                      <a:pt x="82" y="101"/>
                    </a:lnTo>
                    <a:lnTo>
                      <a:pt x="91" y="84"/>
                    </a:lnTo>
                    <a:lnTo>
                      <a:pt x="93" y="64"/>
                    </a:lnTo>
                    <a:lnTo>
                      <a:pt x="92" y="49"/>
                    </a:lnTo>
                    <a:lnTo>
                      <a:pt x="88" y="30"/>
                    </a:lnTo>
                    <a:lnTo>
                      <a:pt x="76" y="10"/>
                    </a:lnTo>
                    <a:lnTo>
                      <a:pt x="63" y="0"/>
                    </a:lnTo>
                    <a:lnTo>
                      <a:pt x="82" y="6"/>
                    </a:lnTo>
                    <a:lnTo>
                      <a:pt x="97" y="28"/>
                    </a:lnTo>
                    <a:lnTo>
                      <a:pt x="104" y="46"/>
                    </a:lnTo>
                    <a:lnTo>
                      <a:pt x="107" y="61"/>
                    </a:lnTo>
                    <a:lnTo>
                      <a:pt x="106" y="79"/>
                    </a:lnTo>
                    <a:lnTo>
                      <a:pt x="104" y="87"/>
                    </a:lnTo>
                    <a:lnTo>
                      <a:pt x="111" y="72"/>
                    </a:lnTo>
                    <a:lnTo>
                      <a:pt x="123" y="56"/>
                    </a:lnTo>
                    <a:lnTo>
                      <a:pt x="141" y="41"/>
                    </a:lnTo>
                    <a:lnTo>
                      <a:pt x="163" y="31"/>
                    </a:lnTo>
                    <a:lnTo>
                      <a:pt x="185" y="28"/>
                    </a:lnTo>
                    <a:lnTo>
                      <a:pt x="200" y="31"/>
                    </a:lnTo>
                    <a:lnTo>
                      <a:pt x="213" y="34"/>
                    </a:lnTo>
                    <a:lnTo>
                      <a:pt x="224" y="38"/>
                    </a:lnTo>
                    <a:lnTo>
                      <a:pt x="211" y="39"/>
                    </a:lnTo>
                    <a:lnTo>
                      <a:pt x="198" y="43"/>
                    </a:lnTo>
                    <a:lnTo>
                      <a:pt x="185" y="45"/>
                    </a:lnTo>
                    <a:lnTo>
                      <a:pt x="164" y="50"/>
                    </a:lnTo>
                    <a:lnTo>
                      <a:pt x="152" y="60"/>
                    </a:lnTo>
                    <a:lnTo>
                      <a:pt x="142" y="69"/>
                    </a:lnTo>
                    <a:lnTo>
                      <a:pt x="134" y="80"/>
                    </a:lnTo>
                    <a:lnTo>
                      <a:pt x="129" y="94"/>
                    </a:lnTo>
                    <a:lnTo>
                      <a:pt x="126" y="113"/>
                    </a:lnTo>
                  </a:path>
                </a:pathLst>
              </a:custGeom>
              <a:noFill/>
              <a:ln w="7938">
                <a:solidFill>
                  <a:srgbClr val="000000"/>
                </a:solidFill>
                <a:round/>
                <a:headEnd/>
                <a:tailEnd/>
              </a:ln>
            </p:spPr>
            <p:txBody>
              <a:bodyPr/>
              <a:lstStyle/>
              <a:p>
                <a:endParaRPr lang="en-GB"/>
              </a:p>
            </p:txBody>
          </p:sp>
          <p:sp>
            <p:nvSpPr>
              <p:cNvPr id="45097" name="Freeform 32"/>
              <p:cNvSpPr>
                <a:spLocks/>
              </p:cNvSpPr>
              <p:nvPr/>
            </p:nvSpPr>
            <p:spPr bwMode="auto">
              <a:xfrm>
                <a:off x="4474" y="2341"/>
                <a:ext cx="86" cy="35"/>
              </a:xfrm>
              <a:custGeom>
                <a:avLst/>
                <a:gdLst>
                  <a:gd name="T0" fmla="*/ 5 w 172"/>
                  <a:gd name="T1" fmla="*/ 1 h 68"/>
                  <a:gd name="T2" fmla="*/ 5 w 172"/>
                  <a:gd name="T3" fmla="*/ 1 h 68"/>
                  <a:gd name="T4" fmla="*/ 5 w 172"/>
                  <a:gd name="T5" fmla="*/ 2 h 68"/>
                  <a:gd name="T6" fmla="*/ 5 w 172"/>
                  <a:gd name="T7" fmla="*/ 2 h 68"/>
                  <a:gd name="T8" fmla="*/ 5 w 172"/>
                  <a:gd name="T9" fmla="*/ 2 h 68"/>
                  <a:gd name="T10" fmla="*/ 3 w 172"/>
                  <a:gd name="T11" fmla="*/ 2 h 68"/>
                  <a:gd name="T12" fmla="*/ 3 w 172"/>
                  <a:gd name="T13" fmla="*/ 2 h 68"/>
                  <a:gd name="T14" fmla="*/ 2 w 172"/>
                  <a:gd name="T15" fmla="*/ 2 h 68"/>
                  <a:gd name="T16" fmla="*/ 1 w 172"/>
                  <a:gd name="T17" fmla="*/ 2 h 68"/>
                  <a:gd name="T18" fmla="*/ 1 w 172"/>
                  <a:gd name="T19" fmla="*/ 3 h 68"/>
                  <a:gd name="T20" fmla="*/ 1 w 172"/>
                  <a:gd name="T21" fmla="*/ 2 h 68"/>
                  <a:gd name="T22" fmla="*/ 0 w 172"/>
                  <a:gd name="T23" fmla="*/ 2 h 68"/>
                  <a:gd name="T24" fmla="*/ 1 w 172"/>
                  <a:gd name="T25" fmla="*/ 1 h 68"/>
                  <a:gd name="T26" fmla="*/ 1 w 172"/>
                  <a:gd name="T27" fmla="*/ 1 h 68"/>
                  <a:gd name="T28" fmla="*/ 3 w 172"/>
                  <a:gd name="T29" fmla="*/ 1 h 68"/>
                  <a:gd name="T30" fmla="*/ 3 w 172"/>
                  <a:gd name="T31" fmla="*/ 0 h 68"/>
                  <a:gd name="T32" fmla="*/ 5 w 172"/>
                  <a:gd name="T33" fmla="*/ 1 h 68"/>
                  <a:gd name="T34" fmla="*/ 5 w 172"/>
                  <a:gd name="T35" fmla="*/ 1 h 6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2"/>
                  <a:gd name="T55" fmla="*/ 0 h 68"/>
                  <a:gd name="T56" fmla="*/ 172 w 172"/>
                  <a:gd name="T57" fmla="*/ 68 h 6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2" h="68">
                    <a:moveTo>
                      <a:pt x="166" y="18"/>
                    </a:moveTo>
                    <a:lnTo>
                      <a:pt x="172" y="31"/>
                    </a:lnTo>
                    <a:lnTo>
                      <a:pt x="172" y="46"/>
                    </a:lnTo>
                    <a:lnTo>
                      <a:pt x="161" y="56"/>
                    </a:lnTo>
                    <a:lnTo>
                      <a:pt x="143" y="59"/>
                    </a:lnTo>
                    <a:lnTo>
                      <a:pt x="117" y="52"/>
                    </a:lnTo>
                    <a:lnTo>
                      <a:pt x="91" y="48"/>
                    </a:lnTo>
                    <a:lnTo>
                      <a:pt x="64" y="49"/>
                    </a:lnTo>
                    <a:lnTo>
                      <a:pt x="41" y="61"/>
                    </a:lnTo>
                    <a:lnTo>
                      <a:pt x="19" y="68"/>
                    </a:lnTo>
                    <a:lnTo>
                      <a:pt x="1" y="59"/>
                    </a:lnTo>
                    <a:lnTo>
                      <a:pt x="0" y="41"/>
                    </a:lnTo>
                    <a:lnTo>
                      <a:pt x="11" y="23"/>
                    </a:lnTo>
                    <a:lnTo>
                      <a:pt x="32" y="9"/>
                    </a:lnTo>
                    <a:lnTo>
                      <a:pt x="68" y="1"/>
                    </a:lnTo>
                    <a:lnTo>
                      <a:pt x="105" y="0"/>
                    </a:lnTo>
                    <a:lnTo>
                      <a:pt x="142" y="7"/>
                    </a:lnTo>
                    <a:lnTo>
                      <a:pt x="166" y="18"/>
                    </a:lnTo>
                    <a:close/>
                  </a:path>
                </a:pathLst>
              </a:custGeom>
              <a:solidFill>
                <a:srgbClr val="A04000"/>
              </a:solidFill>
              <a:ln w="7938">
                <a:solidFill>
                  <a:srgbClr val="000000"/>
                </a:solidFill>
                <a:round/>
                <a:headEnd/>
                <a:tailEnd/>
              </a:ln>
            </p:spPr>
            <p:txBody>
              <a:bodyPr/>
              <a:lstStyle/>
              <a:p>
                <a:endParaRPr lang="en-GB"/>
              </a:p>
            </p:txBody>
          </p:sp>
        </p:grpSp>
        <p:grpSp>
          <p:nvGrpSpPr>
            <p:cNvPr id="45065" name="Group 33"/>
            <p:cNvGrpSpPr>
              <a:grpSpLocks/>
            </p:cNvGrpSpPr>
            <p:nvPr/>
          </p:nvGrpSpPr>
          <p:grpSpPr bwMode="auto">
            <a:xfrm>
              <a:off x="4599" y="2436"/>
              <a:ext cx="702" cy="1048"/>
              <a:chOff x="4599" y="2436"/>
              <a:chExt cx="702" cy="1048"/>
            </a:xfrm>
          </p:grpSpPr>
          <p:sp>
            <p:nvSpPr>
              <p:cNvPr id="45066" name="Freeform 34"/>
              <p:cNvSpPr>
                <a:spLocks/>
              </p:cNvSpPr>
              <p:nvPr/>
            </p:nvSpPr>
            <p:spPr bwMode="auto">
              <a:xfrm>
                <a:off x="4599" y="2436"/>
                <a:ext cx="448" cy="488"/>
              </a:xfrm>
              <a:custGeom>
                <a:avLst/>
                <a:gdLst>
                  <a:gd name="T0" fmla="*/ 14 w 897"/>
                  <a:gd name="T1" fmla="*/ 4 h 977"/>
                  <a:gd name="T2" fmla="*/ 15 w 897"/>
                  <a:gd name="T3" fmla="*/ 2 h 977"/>
                  <a:gd name="T4" fmla="*/ 17 w 897"/>
                  <a:gd name="T5" fmla="*/ 1 h 977"/>
                  <a:gd name="T6" fmla="*/ 18 w 897"/>
                  <a:gd name="T7" fmla="*/ 0 h 977"/>
                  <a:gd name="T8" fmla="*/ 20 w 897"/>
                  <a:gd name="T9" fmla="*/ 0 h 977"/>
                  <a:gd name="T10" fmla="*/ 21 w 897"/>
                  <a:gd name="T11" fmla="*/ 0 h 977"/>
                  <a:gd name="T12" fmla="*/ 23 w 897"/>
                  <a:gd name="T13" fmla="*/ 0 h 977"/>
                  <a:gd name="T14" fmla="*/ 24 w 897"/>
                  <a:gd name="T15" fmla="*/ 1 h 977"/>
                  <a:gd name="T16" fmla="*/ 25 w 897"/>
                  <a:gd name="T17" fmla="*/ 3 h 977"/>
                  <a:gd name="T18" fmla="*/ 26 w 897"/>
                  <a:gd name="T19" fmla="*/ 4 h 977"/>
                  <a:gd name="T20" fmla="*/ 27 w 897"/>
                  <a:gd name="T21" fmla="*/ 5 h 977"/>
                  <a:gd name="T22" fmla="*/ 27 w 897"/>
                  <a:gd name="T23" fmla="*/ 6 h 977"/>
                  <a:gd name="T24" fmla="*/ 28 w 897"/>
                  <a:gd name="T25" fmla="*/ 8 h 977"/>
                  <a:gd name="T26" fmla="*/ 27 w 897"/>
                  <a:gd name="T27" fmla="*/ 11 h 977"/>
                  <a:gd name="T28" fmla="*/ 26 w 897"/>
                  <a:gd name="T29" fmla="*/ 14 h 977"/>
                  <a:gd name="T30" fmla="*/ 24 w 897"/>
                  <a:gd name="T31" fmla="*/ 17 h 977"/>
                  <a:gd name="T32" fmla="*/ 23 w 897"/>
                  <a:gd name="T33" fmla="*/ 19 h 977"/>
                  <a:gd name="T34" fmla="*/ 21 w 897"/>
                  <a:gd name="T35" fmla="*/ 21 h 977"/>
                  <a:gd name="T36" fmla="*/ 19 w 897"/>
                  <a:gd name="T37" fmla="*/ 23 h 977"/>
                  <a:gd name="T38" fmla="*/ 17 w 897"/>
                  <a:gd name="T39" fmla="*/ 25 h 977"/>
                  <a:gd name="T40" fmla="*/ 16 w 897"/>
                  <a:gd name="T41" fmla="*/ 26 h 977"/>
                  <a:gd name="T42" fmla="*/ 16 w 897"/>
                  <a:gd name="T43" fmla="*/ 27 h 977"/>
                  <a:gd name="T44" fmla="*/ 15 w 897"/>
                  <a:gd name="T45" fmla="*/ 29 h 977"/>
                  <a:gd name="T46" fmla="*/ 13 w 897"/>
                  <a:gd name="T47" fmla="*/ 30 h 977"/>
                  <a:gd name="T48" fmla="*/ 11 w 897"/>
                  <a:gd name="T49" fmla="*/ 30 h 977"/>
                  <a:gd name="T50" fmla="*/ 8 w 897"/>
                  <a:gd name="T51" fmla="*/ 30 h 977"/>
                  <a:gd name="T52" fmla="*/ 5 w 897"/>
                  <a:gd name="T53" fmla="*/ 29 h 977"/>
                  <a:gd name="T54" fmla="*/ 3 w 897"/>
                  <a:gd name="T55" fmla="*/ 28 h 977"/>
                  <a:gd name="T56" fmla="*/ 1 w 897"/>
                  <a:gd name="T57" fmla="*/ 27 h 977"/>
                  <a:gd name="T58" fmla="*/ 0 w 897"/>
                  <a:gd name="T59" fmla="*/ 25 h 977"/>
                  <a:gd name="T60" fmla="*/ 0 w 897"/>
                  <a:gd name="T61" fmla="*/ 22 h 977"/>
                  <a:gd name="T62" fmla="*/ 0 w 897"/>
                  <a:gd name="T63" fmla="*/ 20 h 977"/>
                  <a:gd name="T64" fmla="*/ 1 w 897"/>
                  <a:gd name="T65" fmla="*/ 18 h 977"/>
                  <a:gd name="T66" fmla="*/ 2 w 897"/>
                  <a:gd name="T67" fmla="*/ 17 h 977"/>
                  <a:gd name="T68" fmla="*/ 4 w 897"/>
                  <a:gd name="T69" fmla="*/ 16 h 977"/>
                  <a:gd name="T70" fmla="*/ 6 w 897"/>
                  <a:gd name="T71" fmla="*/ 15 h 977"/>
                  <a:gd name="T72" fmla="*/ 8 w 897"/>
                  <a:gd name="T73" fmla="*/ 14 h 977"/>
                  <a:gd name="T74" fmla="*/ 10 w 897"/>
                  <a:gd name="T75" fmla="*/ 15 h 977"/>
                  <a:gd name="T76" fmla="*/ 11 w 897"/>
                  <a:gd name="T77" fmla="*/ 15 h 977"/>
                  <a:gd name="T78" fmla="*/ 12 w 897"/>
                  <a:gd name="T79" fmla="*/ 16 h 977"/>
                  <a:gd name="T80" fmla="*/ 14 w 897"/>
                  <a:gd name="T81" fmla="*/ 15 h 977"/>
                  <a:gd name="T82" fmla="*/ 15 w 897"/>
                  <a:gd name="T83" fmla="*/ 14 h 977"/>
                  <a:gd name="T84" fmla="*/ 17 w 897"/>
                  <a:gd name="T85" fmla="*/ 12 h 977"/>
                  <a:gd name="T86" fmla="*/ 18 w 897"/>
                  <a:gd name="T87" fmla="*/ 10 h 977"/>
                  <a:gd name="T88" fmla="*/ 15 w 897"/>
                  <a:gd name="T89" fmla="*/ 8 h 977"/>
                  <a:gd name="T90" fmla="*/ 14 w 897"/>
                  <a:gd name="T91" fmla="*/ 6 h 977"/>
                  <a:gd name="T92" fmla="*/ 14 w 897"/>
                  <a:gd name="T93" fmla="*/ 4 h 97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897"/>
                  <a:gd name="T142" fmla="*/ 0 h 977"/>
                  <a:gd name="T143" fmla="*/ 897 w 897"/>
                  <a:gd name="T144" fmla="*/ 977 h 97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97" h="977">
                    <a:moveTo>
                      <a:pt x="473" y="145"/>
                    </a:moveTo>
                    <a:lnTo>
                      <a:pt x="497" y="91"/>
                    </a:lnTo>
                    <a:lnTo>
                      <a:pt x="544" y="43"/>
                    </a:lnTo>
                    <a:lnTo>
                      <a:pt x="590" y="13"/>
                    </a:lnTo>
                    <a:lnTo>
                      <a:pt x="648" y="0"/>
                    </a:lnTo>
                    <a:lnTo>
                      <a:pt x="701" y="6"/>
                    </a:lnTo>
                    <a:lnTo>
                      <a:pt x="759" y="28"/>
                    </a:lnTo>
                    <a:lnTo>
                      <a:pt x="796" y="62"/>
                    </a:lnTo>
                    <a:lnTo>
                      <a:pt x="821" y="97"/>
                    </a:lnTo>
                    <a:lnTo>
                      <a:pt x="847" y="134"/>
                    </a:lnTo>
                    <a:lnTo>
                      <a:pt x="867" y="174"/>
                    </a:lnTo>
                    <a:lnTo>
                      <a:pt x="888" y="212"/>
                    </a:lnTo>
                    <a:lnTo>
                      <a:pt x="897" y="259"/>
                    </a:lnTo>
                    <a:lnTo>
                      <a:pt x="881" y="352"/>
                    </a:lnTo>
                    <a:lnTo>
                      <a:pt x="839" y="453"/>
                    </a:lnTo>
                    <a:lnTo>
                      <a:pt x="788" y="546"/>
                    </a:lnTo>
                    <a:lnTo>
                      <a:pt x="736" y="608"/>
                    </a:lnTo>
                    <a:lnTo>
                      <a:pt x="686" y="679"/>
                    </a:lnTo>
                    <a:lnTo>
                      <a:pt x="617" y="760"/>
                    </a:lnTo>
                    <a:lnTo>
                      <a:pt x="560" y="819"/>
                    </a:lnTo>
                    <a:lnTo>
                      <a:pt x="541" y="854"/>
                    </a:lnTo>
                    <a:lnTo>
                      <a:pt x="516" y="895"/>
                    </a:lnTo>
                    <a:lnTo>
                      <a:pt x="488" y="934"/>
                    </a:lnTo>
                    <a:lnTo>
                      <a:pt x="437" y="962"/>
                    </a:lnTo>
                    <a:lnTo>
                      <a:pt x="358" y="977"/>
                    </a:lnTo>
                    <a:lnTo>
                      <a:pt x="258" y="972"/>
                    </a:lnTo>
                    <a:lnTo>
                      <a:pt x="172" y="958"/>
                    </a:lnTo>
                    <a:lnTo>
                      <a:pt x="101" y="927"/>
                    </a:lnTo>
                    <a:lnTo>
                      <a:pt x="47" y="872"/>
                    </a:lnTo>
                    <a:lnTo>
                      <a:pt x="15" y="802"/>
                    </a:lnTo>
                    <a:lnTo>
                      <a:pt x="0" y="734"/>
                    </a:lnTo>
                    <a:lnTo>
                      <a:pt x="20" y="658"/>
                    </a:lnTo>
                    <a:lnTo>
                      <a:pt x="50" y="600"/>
                    </a:lnTo>
                    <a:lnTo>
                      <a:pt x="86" y="551"/>
                    </a:lnTo>
                    <a:lnTo>
                      <a:pt x="136" y="513"/>
                    </a:lnTo>
                    <a:lnTo>
                      <a:pt x="193" y="488"/>
                    </a:lnTo>
                    <a:lnTo>
                      <a:pt x="264" y="476"/>
                    </a:lnTo>
                    <a:lnTo>
                      <a:pt x="329" y="481"/>
                    </a:lnTo>
                    <a:lnTo>
                      <a:pt x="372" y="506"/>
                    </a:lnTo>
                    <a:lnTo>
                      <a:pt x="405" y="541"/>
                    </a:lnTo>
                    <a:lnTo>
                      <a:pt x="456" y="511"/>
                    </a:lnTo>
                    <a:lnTo>
                      <a:pt x="511" y="461"/>
                    </a:lnTo>
                    <a:lnTo>
                      <a:pt x="553" y="403"/>
                    </a:lnTo>
                    <a:lnTo>
                      <a:pt x="582" y="346"/>
                    </a:lnTo>
                    <a:lnTo>
                      <a:pt x="511" y="285"/>
                    </a:lnTo>
                    <a:lnTo>
                      <a:pt x="476" y="222"/>
                    </a:lnTo>
                    <a:lnTo>
                      <a:pt x="473" y="145"/>
                    </a:lnTo>
                    <a:close/>
                  </a:path>
                </a:pathLst>
              </a:custGeom>
              <a:solidFill>
                <a:srgbClr val="008080"/>
              </a:solidFill>
              <a:ln w="7938">
                <a:solidFill>
                  <a:srgbClr val="000000"/>
                </a:solidFill>
                <a:round/>
                <a:headEnd/>
                <a:tailEnd/>
              </a:ln>
            </p:spPr>
            <p:txBody>
              <a:bodyPr/>
              <a:lstStyle/>
              <a:p>
                <a:endParaRPr lang="en-GB"/>
              </a:p>
            </p:txBody>
          </p:sp>
          <p:sp>
            <p:nvSpPr>
              <p:cNvPr id="45067" name="Freeform 35"/>
              <p:cNvSpPr>
                <a:spLocks/>
              </p:cNvSpPr>
              <p:nvPr/>
            </p:nvSpPr>
            <p:spPr bwMode="auto">
              <a:xfrm>
                <a:off x="4733" y="2516"/>
                <a:ext cx="374" cy="634"/>
              </a:xfrm>
              <a:custGeom>
                <a:avLst/>
                <a:gdLst>
                  <a:gd name="T0" fmla="*/ 3 w 748"/>
                  <a:gd name="T1" fmla="*/ 1 h 1270"/>
                  <a:gd name="T2" fmla="*/ 6 w 748"/>
                  <a:gd name="T3" fmla="*/ 0 h 1270"/>
                  <a:gd name="T4" fmla="*/ 12 w 748"/>
                  <a:gd name="T5" fmla="*/ 0 h 1270"/>
                  <a:gd name="T6" fmla="*/ 14 w 748"/>
                  <a:gd name="T7" fmla="*/ 1 h 1270"/>
                  <a:gd name="T8" fmla="*/ 19 w 748"/>
                  <a:gd name="T9" fmla="*/ 2 h 1270"/>
                  <a:gd name="T10" fmla="*/ 21 w 748"/>
                  <a:gd name="T11" fmla="*/ 3 h 1270"/>
                  <a:gd name="T12" fmla="*/ 23 w 748"/>
                  <a:gd name="T13" fmla="*/ 5 h 1270"/>
                  <a:gd name="T14" fmla="*/ 23 w 748"/>
                  <a:gd name="T15" fmla="*/ 8 h 1270"/>
                  <a:gd name="T16" fmla="*/ 23 w 748"/>
                  <a:gd name="T17" fmla="*/ 11 h 1270"/>
                  <a:gd name="T18" fmla="*/ 22 w 748"/>
                  <a:gd name="T19" fmla="*/ 14 h 1270"/>
                  <a:gd name="T20" fmla="*/ 21 w 748"/>
                  <a:gd name="T21" fmla="*/ 17 h 1270"/>
                  <a:gd name="T22" fmla="*/ 20 w 748"/>
                  <a:gd name="T23" fmla="*/ 20 h 1270"/>
                  <a:gd name="T24" fmla="*/ 18 w 748"/>
                  <a:gd name="T25" fmla="*/ 22 h 1270"/>
                  <a:gd name="T26" fmla="*/ 15 w 748"/>
                  <a:gd name="T27" fmla="*/ 24 h 1270"/>
                  <a:gd name="T28" fmla="*/ 13 w 748"/>
                  <a:gd name="T29" fmla="*/ 25 h 1270"/>
                  <a:gd name="T30" fmla="*/ 14 w 748"/>
                  <a:gd name="T31" fmla="*/ 32 h 1270"/>
                  <a:gd name="T32" fmla="*/ 5 w 748"/>
                  <a:gd name="T33" fmla="*/ 37 h 1270"/>
                  <a:gd name="T34" fmla="*/ 5 w 748"/>
                  <a:gd name="T35" fmla="*/ 32 h 1270"/>
                  <a:gd name="T36" fmla="*/ 3 w 748"/>
                  <a:gd name="T37" fmla="*/ 29 h 1270"/>
                  <a:gd name="T38" fmla="*/ 1 w 748"/>
                  <a:gd name="T39" fmla="*/ 26 h 1270"/>
                  <a:gd name="T40" fmla="*/ 3 w 748"/>
                  <a:gd name="T41" fmla="*/ 25 h 1270"/>
                  <a:gd name="T42" fmla="*/ 6 w 748"/>
                  <a:gd name="T43" fmla="*/ 24 h 1270"/>
                  <a:gd name="T44" fmla="*/ 6 w 748"/>
                  <a:gd name="T45" fmla="*/ 21 h 1270"/>
                  <a:gd name="T46" fmla="*/ 6 w 748"/>
                  <a:gd name="T47" fmla="*/ 17 h 1270"/>
                  <a:gd name="T48" fmla="*/ 10 w 748"/>
                  <a:gd name="T49" fmla="*/ 13 h 1270"/>
                  <a:gd name="T50" fmla="*/ 12 w 748"/>
                  <a:gd name="T51" fmla="*/ 11 h 1270"/>
                  <a:gd name="T52" fmla="*/ 12 w 748"/>
                  <a:gd name="T53" fmla="*/ 11 h 1270"/>
                  <a:gd name="T54" fmla="*/ 11 w 748"/>
                  <a:gd name="T55" fmla="*/ 11 h 1270"/>
                  <a:gd name="T56" fmla="*/ 7 w 748"/>
                  <a:gd name="T57" fmla="*/ 12 h 1270"/>
                  <a:gd name="T58" fmla="*/ 6 w 748"/>
                  <a:gd name="T59" fmla="*/ 14 h 1270"/>
                  <a:gd name="T60" fmla="*/ 5 w 748"/>
                  <a:gd name="T61" fmla="*/ 14 h 1270"/>
                  <a:gd name="T62" fmla="*/ 3 w 748"/>
                  <a:gd name="T63" fmla="*/ 12 h 1270"/>
                  <a:gd name="T64" fmla="*/ 3 w 748"/>
                  <a:gd name="T65" fmla="*/ 11 h 1270"/>
                  <a:gd name="T66" fmla="*/ 3 w 748"/>
                  <a:gd name="T67" fmla="*/ 9 h 1270"/>
                  <a:gd name="T68" fmla="*/ 5 w 748"/>
                  <a:gd name="T69" fmla="*/ 8 h 1270"/>
                  <a:gd name="T70" fmla="*/ 3 w 748"/>
                  <a:gd name="T71" fmla="*/ 8 h 1270"/>
                  <a:gd name="T72" fmla="*/ 3 w 748"/>
                  <a:gd name="T73" fmla="*/ 6 h 1270"/>
                  <a:gd name="T74" fmla="*/ 3 w 748"/>
                  <a:gd name="T75" fmla="*/ 5 h 1270"/>
                  <a:gd name="T76" fmla="*/ 1 w 748"/>
                  <a:gd name="T77" fmla="*/ 5 h 1270"/>
                  <a:gd name="T78" fmla="*/ 0 w 748"/>
                  <a:gd name="T79" fmla="*/ 4 h 1270"/>
                  <a:gd name="T80" fmla="*/ 1 w 748"/>
                  <a:gd name="T81" fmla="*/ 2 h 12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48"/>
                  <a:gd name="T124" fmla="*/ 0 h 1270"/>
                  <a:gd name="T125" fmla="*/ 748 w 748"/>
                  <a:gd name="T126" fmla="*/ 1270 h 127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48" h="1270">
                    <a:moveTo>
                      <a:pt x="25" y="77"/>
                    </a:moveTo>
                    <a:lnTo>
                      <a:pt x="78" y="38"/>
                    </a:lnTo>
                    <a:lnTo>
                      <a:pt x="136" y="15"/>
                    </a:lnTo>
                    <a:lnTo>
                      <a:pt x="211" y="2"/>
                    </a:lnTo>
                    <a:lnTo>
                      <a:pt x="282" y="0"/>
                    </a:lnTo>
                    <a:lnTo>
                      <a:pt x="353" y="10"/>
                    </a:lnTo>
                    <a:lnTo>
                      <a:pt x="411" y="18"/>
                    </a:lnTo>
                    <a:lnTo>
                      <a:pt x="467" y="33"/>
                    </a:lnTo>
                    <a:lnTo>
                      <a:pt x="534" y="52"/>
                    </a:lnTo>
                    <a:lnTo>
                      <a:pt x="583" y="69"/>
                    </a:lnTo>
                    <a:lnTo>
                      <a:pt x="600" y="79"/>
                    </a:lnTo>
                    <a:lnTo>
                      <a:pt x="649" y="101"/>
                    </a:lnTo>
                    <a:lnTo>
                      <a:pt x="688" y="134"/>
                    </a:lnTo>
                    <a:lnTo>
                      <a:pt x="723" y="187"/>
                    </a:lnTo>
                    <a:lnTo>
                      <a:pt x="743" y="237"/>
                    </a:lnTo>
                    <a:lnTo>
                      <a:pt x="748" y="282"/>
                    </a:lnTo>
                    <a:lnTo>
                      <a:pt x="743" y="325"/>
                    </a:lnTo>
                    <a:lnTo>
                      <a:pt x="729" y="368"/>
                    </a:lnTo>
                    <a:lnTo>
                      <a:pt x="709" y="411"/>
                    </a:lnTo>
                    <a:lnTo>
                      <a:pt x="688" y="450"/>
                    </a:lnTo>
                    <a:lnTo>
                      <a:pt x="669" y="500"/>
                    </a:lnTo>
                    <a:lnTo>
                      <a:pt x="653" y="547"/>
                    </a:lnTo>
                    <a:lnTo>
                      <a:pt x="639" y="584"/>
                    </a:lnTo>
                    <a:lnTo>
                      <a:pt x="611" y="641"/>
                    </a:lnTo>
                    <a:lnTo>
                      <a:pt x="586" y="681"/>
                    </a:lnTo>
                    <a:lnTo>
                      <a:pt x="564" y="720"/>
                    </a:lnTo>
                    <a:lnTo>
                      <a:pt x="536" y="760"/>
                    </a:lnTo>
                    <a:lnTo>
                      <a:pt x="511" y="789"/>
                    </a:lnTo>
                    <a:lnTo>
                      <a:pt x="480" y="812"/>
                    </a:lnTo>
                    <a:lnTo>
                      <a:pt x="444" y="830"/>
                    </a:lnTo>
                    <a:lnTo>
                      <a:pt x="413" y="843"/>
                    </a:lnTo>
                    <a:lnTo>
                      <a:pt x="470" y="1040"/>
                    </a:lnTo>
                    <a:lnTo>
                      <a:pt x="167" y="1270"/>
                    </a:lnTo>
                    <a:lnTo>
                      <a:pt x="149" y="1209"/>
                    </a:lnTo>
                    <a:lnTo>
                      <a:pt x="138" y="1129"/>
                    </a:lnTo>
                    <a:lnTo>
                      <a:pt x="138" y="1047"/>
                    </a:lnTo>
                    <a:lnTo>
                      <a:pt x="140" y="968"/>
                    </a:lnTo>
                    <a:lnTo>
                      <a:pt x="97" y="948"/>
                    </a:lnTo>
                    <a:lnTo>
                      <a:pt x="65" y="914"/>
                    </a:lnTo>
                    <a:lnTo>
                      <a:pt x="50" y="862"/>
                    </a:lnTo>
                    <a:lnTo>
                      <a:pt x="43" y="812"/>
                    </a:lnTo>
                    <a:lnTo>
                      <a:pt x="108" y="812"/>
                    </a:lnTo>
                    <a:lnTo>
                      <a:pt x="153" y="804"/>
                    </a:lnTo>
                    <a:lnTo>
                      <a:pt x="185" y="776"/>
                    </a:lnTo>
                    <a:lnTo>
                      <a:pt x="181" y="745"/>
                    </a:lnTo>
                    <a:lnTo>
                      <a:pt x="172" y="678"/>
                    </a:lnTo>
                    <a:lnTo>
                      <a:pt x="189" y="610"/>
                    </a:lnTo>
                    <a:lnTo>
                      <a:pt x="219" y="547"/>
                    </a:lnTo>
                    <a:lnTo>
                      <a:pt x="260" y="492"/>
                    </a:lnTo>
                    <a:lnTo>
                      <a:pt x="297" y="444"/>
                    </a:lnTo>
                    <a:lnTo>
                      <a:pt x="342" y="410"/>
                    </a:lnTo>
                    <a:lnTo>
                      <a:pt x="391" y="377"/>
                    </a:lnTo>
                    <a:lnTo>
                      <a:pt x="395" y="364"/>
                    </a:lnTo>
                    <a:lnTo>
                      <a:pt x="374" y="371"/>
                    </a:lnTo>
                    <a:lnTo>
                      <a:pt x="355" y="366"/>
                    </a:lnTo>
                    <a:lnTo>
                      <a:pt x="331" y="361"/>
                    </a:lnTo>
                    <a:lnTo>
                      <a:pt x="295" y="376"/>
                    </a:lnTo>
                    <a:lnTo>
                      <a:pt x="253" y="399"/>
                    </a:lnTo>
                    <a:lnTo>
                      <a:pt x="222" y="427"/>
                    </a:lnTo>
                    <a:lnTo>
                      <a:pt x="205" y="454"/>
                    </a:lnTo>
                    <a:lnTo>
                      <a:pt x="181" y="463"/>
                    </a:lnTo>
                    <a:lnTo>
                      <a:pt x="140" y="455"/>
                    </a:lnTo>
                    <a:lnTo>
                      <a:pt x="121" y="433"/>
                    </a:lnTo>
                    <a:lnTo>
                      <a:pt x="121" y="413"/>
                    </a:lnTo>
                    <a:lnTo>
                      <a:pt x="138" y="387"/>
                    </a:lnTo>
                    <a:lnTo>
                      <a:pt x="106" y="380"/>
                    </a:lnTo>
                    <a:lnTo>
                      <a:pt x="97" y="354"/>
                    </a:lnTo>
                    <a:lnTo>
                      <a:pt x="99" y="319"/>
                    </a:lnTo>
                    <a:lnTo>
                      <a:pt x="115" y="293"/>
                    </a:lnTo>
                    <a:lnTo>
                      <a:pt x="131" y="275"/>
                    </a:lnTo>
                    <a:lnTo>
                      <a:pt x="99" y="278"/>
                    </a:lnTo>
                    <a:lnTo>
                      <a:pt x="75" y="264"/>
                    </a:lnTo>
                    <a:lnTo>
                      <a:pt x="65" y="239"/>
                    </a:lnTo>
                    <a:lnTo>
                      <a:pt x="70" y="204"/>
                    </a:lnTo>
                    <a:lnTo>
                      <a:pt x="111" y="179"/>
                    </a:lnTo>
                    <a:lnTo>
                      <a:pt x="82" y="182"/>
                    </a:lnTo>
                    <a:lnTo>
                      <a:pt x="48" y="186"/>
                    </a:lnTo>
                    <a:lnTo>
                      <a:pt x="20" y="178"/>
                    </a:lnTo>
                    <a:lnTo>
                      <a:pt x="11" y="168"/>
                    </a:lnTo>
                    <a:lnTo>
                      <a:pt x="0" y="144"/>
                    </a:lnTo>
                    <a:lnTo>
                      <a:pt x="4" y="116"/>
                    </a:lnTo>
                    <a:lnTo>
                      <a:pt x="25" y="77"/>
                    </a:lnTo>
                    <a:close/>
                  </a:path>
                </a:pathLst>
              </a:custGeom>
              <a:solidFill>
                <a:srgbClr val="E0A080"/>
              </a:solidFill>
              <a:ln w="7938">
                <a:solidFill>
                  <a:srgbClr val="000000"/>
                </a:solidFill>
                <a:round/>
                <a:headEnd/>
                <a:tailEnd/>
              </a:ln>
            </p:spPr>
            <p:txBody>
              <a:bodyPr/>
              <a:lstStyle/>
              <a:p>
                <a:endParaRPr lang="en-GB"/>
              </a:p>
            </p:txBody>
          </p:sp>
          <p:sp>
            <p:nvSpPr>
              <p:cNvPr id="45068" name="Freeform 36"/>
              <p:cNvSpPr>
                <a:spLocks/>
              </p:cNvSpPr>
              <p:nvPr/>
            </p:nvSpPr>
            <p:spPr bwMode="auto">
              <a:xfrm>
                <a:off x="4827" y="2913"/>
                <a:ext cx="29" cy="35"/>
              </a:xfrm>
              <a:custGeom>
                <a:avLst/>
                <a:gdLst>
                  <a:gd name="T0" fmla="*/ 0 w 59"/>
                  <a:gd name="T1" fmla="*/ 0 h 71"/>
                  <a:gd name="T2" fmla="*/ 0 w 59"/>
                  <a:gd name="T3" fmla="*/ 1 h 71"/>
                  <a:gd name="T4" fmla="*/ 0 w 59"/>
                  <a:gd name="T5" fmla="*/ 1 h 71"/>
                  <a:gd name="T6" fmla="*/ 1 w 59"/>
                  <a:gd name="T7" fmla="*/ 2 h 71"/>
                  <a:gd name="T8" fmla="*/ 0 60000 65536"/>
                  <a:gd name="T9" fmla="*/ 0 60000 65536"/>
                  <a:gd name="T10" fmla="*/ 0 60000 65536"/>
                  <a:gd name="T11" fmla="*/ 0 60000 65536"/>
                  <a:gd name="T12" fmla="*/ 0 w 59"/>
                  <a:gd name="T13" fmla="*/ 0 h 71"/>
                  <a:gd name="T14" fmla="*/ 59 w 59"/>
                  <a:gd name="T15" fmla="*/ 71 h 71"/>
                </a:gdLst>
                <a:ahLst/>
                <a:cxnLst>
                  <a:cxn ang="T8">
                    <a:pos x="T0" y="T1"/>
                  </a:cxn>
                  <a:cxn ang="T9">
                    <a:pos x="T2" y="T3"/>
                  </a:cxn>
                  <a:cxn ang="T10">
                    <a:pos x="T4" y="T5"/>
                  </a:cxn>
                  <a:cxn ang="T11">
                    <a:pos x="T6" y="T7"/>
                  </a:cxn>
                </a:cxnLst>
                <a:rect l="T12" t="T13" r="T14" b="T15"/>
                <a:pathLst>
                  <a:path w="59" h="71">
                    <a:moveTo>
                      <a:pt x="0" y="0"/>
                    </a:moveTo>
                    <a:lnTo>
                      <a:pt x="15" y="36"/>
                    </a:lnTo>
                    <a:lnTo>
                      <a:pt x="29" y="53"/>
                    </a:lnTo>
                    <a:lnTo>
                      <a:pt x="59" y="71"/>
                    </a:lnTo>
                  </a:path>
                </a:pathLst>
              </a:custGeom>
              <a:noFill/>
              <a:ln w="7938">
                <a:solidFill>
                  <a:srgbClr val="000000"/>
                </a:solidFill>
                <a:round/>
                <a:headEnd/>
                <a:tailEnd/>
              </a:ln>
            </p:spPr>
            <p:txBody>
              <a:bodyPr/>
              <a:lstStyle/>
              <a:p>
                <a:endParaRPr lang="en-GB"/>
              </a:p>
            </p:txBody>
          </p:sp>
          <p:grpSp>
            <p:nvGrpSpPr>
              <p:cNvPr id="45069" name="Group 37"/>
              <p:cNvGrpSpPr>
                <a:grpSpLocks/>
              </p:cNvGrpSpPr>
              <p:nvPr/>
            </p:nvGrpSpPr>
            <p:grpSpPr bwMode="auto">
              <a:xfrm>
                <a:off x="4730" y="2513"/>
                <a:ext cx="318" cy="238"/>
                <a:chOff x="4730" y="2513"/>
                <a:chExt cx="318" cy="238"/>
              </a:xfrm>
            </p:grpSpPr>
            <p:sp>
              <p:nvSpPr>
                <p:cNvPr id="45076" name="Freeform 38"/>
                <p:cNvSpPr>
                  <a:spLocks/>
                </p:cNvSpPr>
                <p:nvPr/>
              </p:nvSpPr>
              <p:spPr bwMode="auto">
                <a:xfrm>
                  <a:off x="4788" y="2566"/>
                  <a:ext cx="190" cy="38"/>
                </a:xfrm>
                <a:custGeom>
                  <a:avLst/>
                  <a:gdLst>
                    <a:gd name="T0" fmla="*/ 0 w 380"/>
                    <a:gd name="T1" fmla="*/ 2 h 77"/>
                    <a:gd name="T2" fmla="*/ 1 w 380"/>
                    <a:gd name="T3" fmla="*/ 1 h 77"/>
                    <a:gd name="T4" fmla="*/ 3 w 380"/>
                    <a:gd name="T5" fmla="*/ 0 h 77"/>
                    <a:gd name="T6" fmla="*/ 5 w 380"/>
                    <a:gd name="T7" fmla="*/ 0 h 77"/>
                    <a:gd name="T8" fmla="*/ 6 w 380"/>
                    <a:gd name="T9" fmla="*/ 0 h 77"/>
                    <a:gd name="T10" fmla="*/ 6 w 380"/>
                    <a:gd name="T11" fmla="*/ 0 h 77"/>
                    <a:gd name="T12" fmla="*/ 9 w 380"/>
                    <a:gd name="T13" fmla="*/ 0 h 77"/>
                    <a:gd name="T14" fmla="*/ 11 w 380"/>
                    <a:gd name="T15" fmla="*/ 0 h 77"/>
                    <a:gd name="T16" fmla="*/ 12 w 380"/>
                    <a:gd name="T17" fmla="*/ 1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0"/>
                    <a:gd name="T28" fmla="*/ 0 h 77"/>
                    <a:gd name="T29" fmla="*/ 380 w 380"/>
                    <a:gd name="T30" fmla="*/ 77 h 7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0" h="77">
                      <a:moveTo>
                        <a:pt x="0" y="77"/>
                      </a:moveTo>
                      <a:lnTo>
                        <a:pt x="43" y="36"/>
                      </a:lnTo>
                      <a:lnTo>
                        <a:pt x="101" y="13"/>
                      </a:lnTo>
                      <a:lnTo>
                        <a:pt x="139" y="2"/>
                      </a:lnTo>
                      <a:lnTo>
                        <a:pt x="176" y="2"/>
                      </a:lnTo>
                      <a:lnTo>
                        <a:pt x="217" y="0"/>
                      </a:lnTo>
                      <a:lnTo>
                        <a:pt x="267" y="9"/>
                      </a:lnTo>
                      <a:lnTo>
                        <a:pt x="322" y="17"/>
                      </a:lnTo>
                      <a:lnTo>
                        <a:pt x="380" y="36"/>
                      </a:lnTo>
                    </a:path>
                  </a:pathLst>
                </a:custGeom>
                <a:noFill/>
                <a:ln w="7938">
                  <a:solidFill>
                    <a:srgbClr val="000000"/>
                  </a:solidFill>
                  <a:round/>
                  <a:headEnd/>
                  <a:tailEnd/>
                </a:ln>
              </p:spPr>
              <p:txBody>
                <a:bodyPr/>
                <a:lstStyle/>
                <a:p>
                  <a:endParaRPr lang="en-GB"/>
                </a:p>
              </p:txBody>
            </p:sp>
            <p:sp>
              <p:nvSpPr>
                <p:cNvPr id="45077" name="Freeform 39"/>
                <p:cNvSpPr>
                  <a:spLocks/>
                </p:cNvSpPr>
                <p:nvPr/>
              </p:nvSpPr>
              <p:spPr bwMode="auto">
                <a:xfrm>
                  <a:off x="4804" y="2609"/>
                  <a:ext cx="162" cy="39"/>
                </a:xfrm>
                <a:custGeom>
                  <a:avLst/>
                  <a:gdLst>
                    <a:gd name="T0" fmla="*/ 0 w 324"/>
                    <a:gd name="T1" fmla="*/ 2 h 78"/>
                    <a:gd name="T2" fmla="*/ 1 w 324"/>
                    <a:gd name="T3" fmla="*/ 1 h 78"/>
                    <a:gd name="T4" fmla="*/ 3 w 324"/>
                    <a:gd name="T5" fmla="*/ 1 h 78"/>
                    <a:gd name="T6" fmla="*/ 3 w 324"/>
                    <a:gd name="T7" fmla="*/ 1 h 78"/>
                    <a:gd name="T8" fmla="*/ 5 w 324"/>
                    <a:gd name="T9" fmla="*/ 0 h 78"/>
                    <a:gd name="T10" fmla="*/ 6 w 324"/>
                    <a:gd name="T11" fmla="*/ 1 h 78"/>
                    <a:gd name="T12" fmla="*/ 7 w 324"/>
                    <a:gd name="T13" fmla="*/ 1 h 78"/>
                    <a:gd name="T14" fmla="*/ 9 w 324"/>
                    <a:gd name="T15" fmla="*/ 1 h 78"/>
                    <a:gd name="T16" fmla="*/ 10 w 324"/>
                    <a:gd name="T17" fmla="*/ 1 h 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4"/>
                    <a:gd name="T28" fmla="*/ 0 h 78"/>
                    <a:gd name="T29" fmla="*/ 324 w 324"/>
                    <a:gd name="T30" fmla="*/ 78 h 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4" h="78">
                      <a:moveTo>
                        <a:pt x="0" y="78"/>
                      </a:moveTo>
                      <a:lnTo>
                        <a:pt x="36" y="50"/>
                      </a:lnTo>
                      <a:lnTo>
                        <a:pt x="71" y="26"/>
                      </a:lnTo>
                      <a:lnTo>
                        <a:pt x="116" y="7"/>
                      </a:lnTo>
                      <a:lnTo>
                        <a:pt x="153" y="0"/>
                      </a:lnTo>
                      <a:lnTo>
                        <a:pt x="201" y="5"/>
                      </a:lnTo>
                      <a:lnTo>
                        <a:pt x="245" y="14"/>
                      </a:lnTo>
                      <a:lnTo>
                        <a:pt x="284" y="26"/>
                      </a:lnTo>
                      <a:lnTo>
                        <a:pt x="324" y="52"/>
                      </a:lnTo>
                    </a:path>
                  </a:pathLst>
                </a:custGeom>
                <a:noFill/>
                <a:ln w="7938">
                  <a:solidFill>
                    <a:srgbClr val="000000"/>
                  </a:solidFill>
                  <a:round/>
                  <a:headEnd/>
                  <a:tailEnd/>
                </a:ln>
              </p:spPr>
              <p:txBody>
                <a:bodyPr/>
                <a:lstStyle/>
                <a:p>
                  <a:endParaRPr lang="en-GB"/>
                </a:p>
              </p:txBody>
            </p:sp>
            <p:sp>
              <p:nvSpPr>
                <p:cNvPr id="45078" name="Freeform 40"/>
                <p:cNvSpPr>
                  <a:spLocks/>
                </p:cNvSpPr>
                <p:nvPr/>
              </p:nvSpPr>
              <p:spPr bwMode="auto">
                <a:xfrm>
                  <a:off x="4808" y="2652"/>
                  <a:ext cx="125" cy="51"/>
                </a:xfrm>
                <a:custGeom>
                  <a:avLst/>
                  <a:gdLst>
                    <a:gd name="T0" fmla="*/ 0 w 248"/>
                    <a:gd name="T1" fmla="*/ 3 h 102"/>
                    <a:gd name="T2" fmla="*/ 1 w 248"/>
                    <a:gd name="T3" fmla="*/ 3 h 102"/>
                    <a:gd name="T4" fmla="*/ 2 w 248"/>
                    <a:gd name="T5" fmla="*/ 2 h 102"/>
                    <a:gd name="T6" fmla="*/ 4 w 248"/>
                    <a:gd name="T7" fmla="*/ 1 h 102"/>
                    <a:gd name="T8" fmla="*/ 6 w 248"/>
                    <a:gd name="T9" fmla="*/ 0 h 102"/>
                    <a:gd name="T10" fmla="*/ 7 w 248"/>
                    <a:gd name="T11" fmla="*/ 1 h 102"/>
                    <a:gd name="T12" fmla="*/ 8 w 248"/>
                    <a:gd name="T13" fmla="*/ 1 h 102"/>
                    <a:gd name="T14" fmla="*/ 0 60000 65536"/>
                    <a:gd name="T15" fmla="*/ 0 60000 65536"/>
                    <a:gd name="T16" fmla="*/ 0 60000 65536"/>
                    <a:gd name="T17" fmla="*/ 0 60000 65536"/>
                    <a:gd name="T18" fmla="*/ 0 60000 65536"/>
                    <a:gd name="T19" fmla="*/ 0 60000 65536"/>
                    <a:gd name="T20" fmla="*/ 0 60000 65536"/>
                    <a:gd name="T21" fmla="*/ 0 w 248"/>
                    <a:gd name="T22" fmla="*/ 0 h 102"/>
                    <a:gd name="T23" fmla="*/ 248 w 248"/>
                    <a:gd name="T24" fmla="*/ 102 h 10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8" h="102">
                      <a:moveTo>
                        <a:pt x="0" y="102"/>
                      </a:moveTo>
                      <a:lnTo>
                        <a:pt x="25" y="72"/>
                      </a:lnTo>
                      <a:lnTo>
                        <a:pt x="64" y="39"/>
                      </a:lnTo>
                      <a:lnTo>
                        <a:pt x="105" y="20"/>
                      </a:lnTo>
                      <a:lnTo>
                        <a:pt x="162" y="0"/>
                      </a:lnTo>
                      <a:lnTo>
                        <a:pt x="214" y="3"/>
                      </a:lnTo>
                      <a:lnTo>
                        <a:pt x="248" y="24"/>
                      </a:lnTo>
                    </a:path>
                  </a:pathLst>
                </a:custGeom>
                <a:noFill/>
                <a:ln w="7938">
                  <a:solidFill>
                    <a:srgbClr val="000000"/>
                  </a:solidFill>
                  <a:round/>
                  <a:headEnd/>
                  <a:tailEnd/>
                </a:ln>
              </p:spPr>
              <p:txBody>
                <a:bodyPr/>
                <a:lstStyle/>
                <a:p>
                  <a:endParaRPr lang="en-GB"/>
                </a:p>
              </p:txBody>
            </p:sp>
            <p:sp>
              <p:nvSpPr>
                <p:cNvPr id="45079" name="Freeform 41"/>
                <p:cNvSpPr>
                  <a:spLocks/>
                </p:cNvSpPr>
                <p:nvPr/>
              </p:nvSpPr>
              <p:spPr bwMode="auto">
                <a:xfrm>
                  <a:off x="4730" y="2563"/>
                  <a:ext cx="47" cy="49"/>
                </a:xfrm>
                <a:custGeom>
                  <a:avLst/>
                  <a:gdLst>
                    <a:gd name="T0" fmla="*/ 1 w 93"/>
                    <a:gd name="T1" fmla="*/ 0 h 98"/>
                    <a:gd name="T2" fmla="*/ 1 w 93"/>
                    <a:gd name="T3" fmla="*/ 1 h 98"/>
                    <a:gd name="T4" fmla="*/ 0 w 93"/>
                    <a:gd name="T5" fmla="*/ 2 h 98"/>
                    <a:gd name="T6" fmla="*/ 1 w 93"/>
                    <a:gd name="T7" fmla="*/ 3 h 98"/>
                    <a:gd name="T8" fmla="*/ 2 w 93"/>
                    <a:gd name="T9" fmla="*/ 3 h 98"/>
                    <a:gd name="T10" fmla="*/ 3 w 93"/>
                    <a:gd name="T11" fmla="*/ 3 h 98"/>
                    <a:gd name="T12" fmla="*/ 0 60000 65536"/>
                    <a:gd name="T13" fmla="*/ 0 60000 65536"/>
                    <a:gd name="T14" fmla="*/ 0 60000 65536"/>
                    <a:gd name="T15" fmla="*/ 0 60000 65536"/>
                    <a:gd name="T16" fmla="*/ 0 60000 65536"/>
                    <a:gd name="T17" fmla="*/ 0 60000 65536"/>
                    <a:gd name="T18" fmla="*/ 0 w 93"/>
                    <a:gd name="T19" fmla="*/ 0 h 98"/>
                    <a:gd name="T20" fmla="*/ 93 w 93"/>
                    <a:gd name="T21" fmla="*/ 98 h 98"/>
                  </a:gdLst>
                  <a:ahLst/>
                  <a:cxnLst>
                    <a:cxn ang="T12">
                      <a:pos x="T0" y="T1"/>
                    </a:cxn>
                    <a:cxn ang="T13">
                      <a:pos x="T2" y="T3"/>
                    </a:cxn>
                    <a:cxn ang="T14">
                      <a:pos x="T4" y="T5"/>
                    </a:cxn>
                    <a:cxn ang="T15">
                      <a:pos x="T6" y="T7"/>
                    </a:cxn>
                    <a:cxn ang="T16">
                      <a:pos x="T8" y="T9"/>
                    </a:cxn>
                    <a:cxn ang="T17">
                      <a:pos x="T10" y="T11"/>
                    </a:cxn>
                  </a:cxnLst>
                  <a:rect l="T18" t="T19" r="T20" b="T21"/>
                  <a:pathLst>
                    <a:path w="93" h="98">
                      <a:moveTo>
                        <a:pt x="15" y="0"/>
                      </a:moveTo>
                      <a:lnTo>
                        <a:pt x="4" y="24"/>
                      </a:lnTo>
                      <a:lnTo>
                        <a:pt x="0" y="56"/>
                      </a:lnTo>
                      <a:lnTo>
                        <a:pt x="20" y="87"/>
                      </a:lnTo>
                      <a:lnTo>
                        <a:pt x="55" y="98"/>
                      </a:lnTo>
                      <a:lnTo>
                        <a:pt x="93" y="94"/>
                      </a:lnTo>
                    </a:path>
                  </a:pathLst>
                </a:custGeom>
                <a:noFill/>
                <a:ln w="7938">
                  <a:solidFill>
                    <a:srgbClr val="000000"/>
                  </a:solidFill>
                  <a:round/>
                  <a:headEnd/>
                  <a:tailEnd/>
                </a:ln>
              </p:spPr>
              <p:txBody>
                <a:bodyPr/>
                <a:lstStyle/>
                <a:p>
                  <a:endParaRPr lang="en-GB"/>
                </a:p>
              </p:txBody>
            </p:sp>
            <p:sp>
              <p:nvSpPr>
                <p:cNvPr id="45080" name="Freeform 42"/>
                <p:cNvSpPr>
                  <a:spLocks/>
                </p:cNvSpPr>
                <p:nvPr/>
              </p:nvSpPr>
              <p:spPr bwMode="auto">
                <a:xfrm>
                  <a:off x="4762" y="2617"/>
                  <a:ext cx="29" cy="39"/>
                </a:xfrm>
                <a:custGeom>
                  <a:avLst/>
                  <a:gdLst>
                    <a:gd name="T0" fmla="*/ 1 w 58"/>
                    <a:gd name="T1" fmla="*/ 0 h 78"/>
                    <a:gd name="T2" fmla="*/ 0 w 58"/>
                    <a:gd name="T3" fmla="*/ 1 h 78"/>
                    <a:gd name="T4" fmla="*/ 1 w 58"/>
                    <a:gd name="T5" fmla="*/ 1 h 78"/>
                    <a:gd name="T6" fmla="*/ 1 w 58"/>
                    <a:gd name="T7" fmla="*/ 2 h 78"/>
                    <a:gd name="T8" fmla="*/ 2 w 58"/>
                    <a:gd name="T9" fmla="*/ 2 h 78"/>
                    <a:gd name="T10" fmla="*/ 2 w 58"/>
                    <a:gd name="T11" fmla="*/ 2 h 78"/>
                    <a:gd name="T12" fmla="*/ 0 60000 65536"/>
                    <a:gd name="T13" fmla="*/ 0 60000 65536"/>
                    <a:gd name="T14" fmla="*/ 0 60000 65536"/>
                    <a:gd name="T15" fmla="*/ 0 60000 65536"/>
                    <a:gd name="T16" fmla="*/ 0 60000 65536"/>
                    <a:gd name="T17" fmla="*/ 0 60000 65536"/>
                    <a:gd name="T18" fmla="*/ 0 w 58"/>
                    <a:gd name="T19" fmla="*/ 0 h 78"/>
                    <a:gd name="T20" fmla="*/ 58 w 58"/>
                    <a:gd name="T21" fmla="*/ 78 h 78"/>
                  </a:gdLst>
                  <a:ahLst/>
                  <a:cxnLst>
                    <a:cxn ang="T12">
                      <a:pos x="T0" y="T1"/>
                    </a:cxn>
                    <a:cxn ang="T13">
                      <a:pos x="T2" y="T3"/>
                    </a:cxn>
                    <a:cxn ang="T14">
                      <a:pos x="T4" y="T5"/>
                    </a:cxn>
                    <a:cxn ang="T15">
                      <a:pos x="T6" y="T7"/>
                    </a:cxn>
                    <a:cxn ang="T16">
                      <a:pos x="T8" y="T9"/>
                    </a:cxn>
                    <a:cxn ang="T17">
                      <a:pos x="T10" y="T11"/>
                    </a:cxn>
                  </a:cxnLst>
                  <a:rect l="T18" t="T19" r="T20" b="T21"/>
                  <a:pathLst>
                    <a:path w="58" h="78">
                      <a:moveTo>
                        <a:pt x="8" y="0"/>
                      </a:moveTo>
                      <a:lnTo>
                        <a:pt x="0" y="27"/>
                      </a:lnTo>
                      <a:lnTo>
                        <a:pt x="2" y="53"/>
                      </a:lnTo>
                      <a:lnTo>
                        <a:pt x="16" y="71"/>
                      </a:lnTo>
                      <a:lnTo>
                        <a:pt x="35" y="78"/>
                      </a:lnTo>
                      <a:lnTo>
                        <a:pt x="58" y="75"/>
                      </a:lnTo>
                    </a:path>
                  </a:pathLst>
                </a:custGeom>
                <a:noFill/>
                <a:ln w="7938">
                  <a:solidFill>
                    <a:srgbClr val="000000"/>
                  </a:solidFill>
                  <a:round/>
                  <a:headEnd/>
                  <a:tailEnd/>
                </a:ln>
              </p:spPr>
              <p:txBody>
                <a:bodyPr/>
                <a:lstStyle/>
                <a:p>
                  <a:endParaRPr lang="en-GB"/>
                </a:p>
              </p:txBody>
            </p:sp>
            <p:sp>
              <p:nvSpPr>
                <p:cNvPr id="45081" name="Freeform 43"/>
                <p:cNvSpPr>
                  <a:spLocks/>
                </p:cNvSpPr>
                <p:nvPr/>
              </p:nvSpPr>
              <p:spPr bwMode="auto">
                <a:xfrm>
                  <a:off x="4777" y="2664"/>
                  <a:ext cx="62" cy="87"/>
                </a:xfrm>
                <a:custGeom>
                  <a:avLst/>
                  <a:gdLst>
                    <a:gd name="T0" fmla="*/ 1 w 124"/>
                    <a:gd name="T1" fmla="*/ 0 h 173"/>
                    <a:gd name="T2" fmla="*/ 1 w 124"/>
                    <a:gd name="T3" fmla="*/ 1 h 173"/>
                    <a:gd name="T4" fmla="*/ 0 w 124"/>
                    <a:gd name="T5" fmla="*/ 2 h 173"/>
                    <a:gd name="T6" fmla="*/ 1 w 124"/>
                    <a:gd name="T7" fmla="*/ 3 h 173"/>
                    <a:gd name="T8" fmla="*/ 1 w 124"/>
                    <a:gd name="T9" fmla="*/ 3 h 173"/>
                    <a:gd name="T10" fmla="*/ 2 w 124"/>
                    <a:gd name="T11" fmla="*/ 3 h 173"/>
                    <a:gd name="T12" fmla="*/ 1 w 124"/>
                    <a:gd name="T13" fmla="*/ 4 h 173"/>
                    <a:gd name="T14" fmla="*/ 1 w 124"/>
                    <a:gd name="T15" fmla="*/ 5 h 173"/>
                    <a:gd name="T16" fmla="*/ 2 w 124"/>
                    <a:gd name="T17" fmla="*/ 6 h 173"/>
                    <a:gd name="T18" fmla="*/ 3 w 124"/>
                    <a:gd name="T19" fmla="*/ 6 h 173"/>
                    <a:gd name="T20" fmla="*/ 4 w 124"/>
                    <a:gd name="T21" fmla="*/ 6 h 173"/>
                    <a:gd name="T22" fmla="*/ 4 w 124"/>
                    <a:gd name="T23" fmla="*/ 6 h 17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4"/>
                    <a:gd name="T37" fmla="*/ 0 h 173"/>
                    <a:gd name="T38" fmla="*/ 124 w 124"/>
                    <a:gd name="T39" fmla="*/ 173 h 17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4" h="173">
                      <a:moveTo>
                        <a:pt x="15" y="0"/>
                      </a:moveTo>
                      <a:lnTo>
                        <a:pt x="4" y="23"/>
                      </a:lnTo>
                      <a:lnTo>
                        <a:pt x="0" y="45"/>
                      </a:lnTo>
                      <a:lnTo>
                        <a:pt x="1" y="65"/>
                      </a:lnTo>
                      <a:lnTo>
                        <a:pt x="12" y="87"/>
                      </a:lnTo>
                      <a:lnTo>
                        <a:pt x="38" y="94"/>
                      </a:lnTo>
                      <a:lnTo>
                        <a:pt x="27" y="114"/>
                      </a:lnTo>
                      <a:lnTo>
                        <a:pt x="30" y="145"/>
                      </a:lnTo>
                      <a:lnTo>
                        <a:pt x="48" y="165"/>
                      </a:lnTo>
                      <a:lnTo>
                        <a:pt x="76" y="173"/>
                      </a:lnTo>
                      <a:lnTo>
                        <a:pt x="101" y="173"/>
                      </a:lnTo>
                      <a:lnTo>
                        <a:pt x="124" y="165"/>
                      </a:lnTo>
                    </a:path>
                  </a:pathLst>
                </a:custGeom>
                <a:noFill/>
                <a:ln w="7938">
                  <a:solidFill>
                    <a:srgbClr val="000000"/>
                  </a:solidFill>
                  <a:round/>
                  <a:headEnd/>
                  <a:tailEnd/>
                </a:ln>
              </p:spPr>
              <p:txBody>
                <a:bodyPr/>
                <a:lstStyle/>
                <a:p>
                  <a:endParaRPr lang="en-GB"/>
                </a:p>
              </p:txBody>
            </p:sp>
            <p:sp>
              <p:nvSpPr>
                <p:cNvPr id="45082" name="Freeform 44"/>
                <p:cNvSpPr>
                  <a:spLocks/>
                </p:cNvSpPr>
                <p:nvPr/>
              </p:nvSpPr>
              <p:spPr bwMode="auto">
                <a:xfrm>
                  <a:off x="4744" y="2513"/>
                  <a:ext cx="304" cy="45"/>
                </a:xfrm>
                <a:custGeom>
                  <a:avLst/>
                  <a:gdLst>
                    <a:gd name="T0" fmla="*/ 0 w 608"/>
                    <a:gd name="T1" fmla="*/ 3 h 90"/>
                    <a:gd name="T2" fmla="*/ 1 w 608"/>
                    <a:gd name="T3" fmla="*/ 1 h 90"/>
                    <a:gd name="T4" fmla="*/ 2 w 608"/>
                    <a:gd name="T5" fmla="*/ 1 h 90"/>
                    <a:gd name="T6" fmla="*/ 3 w 608"/>
                    <a:gd name="T7" fmla="*/ 1 h 90"/>
                    <a:gd name="T8" fmla="*/ 5 w 608"/>
                    <a:gd name="T9" fmla="*/ 1 h 90"/>
                    <a:gd name="T10" fmla="*/ 6 w 608"/>
                    <a:gd name="T11" fmla="*/ 0 h 90"/>
                    <a:gd name="T12" fmla="*/ 7 w 608"/>
                    <a:gd name="T13" fmla="*/ 0 h 90"/>
                    <a:gd name="T14" fmla="*/ 10 w 608"/>
                    <a:gd name="T15" fmla="*/ 1 h 90"/>
                    <a:gd name="T16" fmla="*/ 10 w 608"/>
                    <a:gd name="T17" fmla="*/ 1 h 90"/>
                    <a:gd name="T18" fmla="*/ 12 w 608"/>
                    <a:gd name="T19" fmla="*/ 1 h 90"/>
                    <a:gd name="T20" fmla="*/ 13 w 608"/>
                    <a:gd name="T21" fmla="*/ 1 h 90"/>
                    <a:gd name="T22" fmla="*/ 15 w 608"/>
                    <a:gd name="T23" fmla="*/ 1 h 90"/>
                    <a:gd name="T24" fmla="*/ 16 w 608"/>
                    <a:gd name="T25" fmla="*/ 1 h 90"/>
                    <a:gd name="T26" fmla="*/ 18 w 608"/>
                    <a:gd name="T27" fmla="*/ 1 h 90"/>
                    <a:gd name="T28" fmla="*/ 19 w 608"/>
                    <a:gd name="T29" fmla="*/ 3 h 90"/>
                    <a:gd name="T30" fmla="*/ 19 w 608"/>
                    <a:gd name="T31" fmla="*/ 3 h 9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08"/>
                    <a:gd name="T49" fmla="*/ 0 h 90"/>
                    <a:gd name="T50" fmla="*/ 608 w 608"/>
                    <a:gd name="T51" fmla="*/ 90 h 9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08" h="90">
                      <a:moveTo>
                        <a:pt x="0" y="80"/>
                      </a:moveTo>
                      <a:lnTo>
                        <a:pt x="29" y="56"/>
                      </a:lnTo>
                      <a:lnTo>
                        <a:pt x="71" y="35"/>
                      </a:lnTo>
                      <a:lnTo>
                        <a:pt x="122" y="15"/>
                      </a:lnTo>
                      <a:lnTo>
                        <a:pt x="164" y="4"/>
                      </a:lnTo>
                      <a:lnTo>
                        <a:pt x="206" y="0"/>
                      </a:lnTo>
                      <a:lnTo>
                        <a:pt x="253" y="0"/>
                      </a:lnTo>
                      <a:lnTo>
                        <a:pt x="299" y="3"/>
                      </a:lnTo>
                      <a:lnTo>
                        <a:pt x="347" y="8"/>
                      </a:lnTo>
                      <a:lnTo>
                        <a:pt x="397" y="19"/>
                      </a:lnTo>
                      <a:lnTo>
                        <a:pt x="440" y="27"/>
                      </a:lnTo>
                      <a:lnTo>
                        <a:pt x="485" y="41"/>
                      </a:lnTo>
                      <a:lnTo>
                        <a:pt x="512" y="50"/>
                      </a:lnTo>
                      <a:lnTo>
                        <a:pt x="549" y="63"/>
                      </a:lnTo>
                      <a:lnTo>
                        <a:pt x="578" y="75"/>
                      </a:lnTo>
                      <a:lnTo>
                        <a:pt x="608" y="90"/>
                      </a:lnTo>
                    </a:path>
                  </a:pathLst>
                </a:custGeom>
                <a:noFill/>
                <a:ln w="7938">
                  <a:solidFill>
                    <a:srgbClr val="000000"/>
                  </a:solidFill>
                  <a:round/>
                  <a:headEnd/>
                  <a:tailEnd/>
                </a:ln>
              </p:spPr>
              <p:txBody>
                <a:bodyPr/>
                <a:lstStyle/>
                <a:p>
                  <a:endParaRPr lang="en-GB"/>
                </a:p>
              </p:txBody>
            </p:sp>
            <p:sp>
              <p:nvSpPr>
                <p:cNvPr id="45083" name="Freeform 45"/>
                <p:cNvSpPr>
                  <a:spLocks/>
                </p:cNvSpPr>
                <p:nvPr/>
              </p:nvSpPr>
              <p:spPr bwMode="auto">
                <a:xfrm>
                  <a:off x="4868" y="2695"/>
                  <a:ext cx="56" cy="53"/>
                </a:xfrm>
                <a:custGeom>
                  <a:avLst/>
                  <a:gdLst>
                    <a:gd name="T0" fmla="*/ 2 w 110"/>
                    <a:gd name="T1" fmla="*/ 0 h 105"/>
                    <a:gd name="T2" fmla="*/ 2 w 110"/>
                    <a:gd name="T3" fmla="*/ 1 h 105"/>
                    <a:gd name="T4" fmla="*/ 3 w 110"/>
                    <a:gd name="T5" fmla="*/ 1 h 105"/>
                    <a:gd name="T6" fmla="*/ 4 w 110"/>
                    <a:gd name="T7" fmla="*/ 1 h 105"/>
                    <a:gd name="T8" fmla="*/ 4 w 110"/>
                    <a:gd name="T9" fmla="*/ 1 h 105"/>
                    <a:gd name="T10" fmla="*/ 3 w 110"/>
                    <a:gd name="T11" fmla="*/ 1 h 105"/>
                    <a:gd name="T12" fmla="*/ 3 w 110"/>
                    <a:gd name="T13" fmla="*/ 2 h 105"/>
                    <a:gd name="T14" fmla="*/ 2 w 110"/>
                    <a:gd name="T15" fmla="*/ 2 h 105"/>
                    <a:gd name="T16" fmla="*/ 1 w 110"/>
                    <a:gd name="T17" fmla="*/ 3 h 105"/>
                    <a:gd name="T18" fmla="*/ 0 w 110"/>
                    <a:gd name="T19" fmla="*/ 4 h 10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105"/>
                    <a:gd name="T32" fmla="*/ 110 w 110"/>
                    <a:gd name="T33" fmla="*/ 105 h 10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105">
                      <a:moveTo>
                        <a:pt x="39" y="0"/>
                      </a:moveTo>
                      <a:lnTo>
                        <a:pt x="54" y="8"/>
                      </a:lnTo>
                      <a:lnTo>
                        <a:pt x="76" y="15"/>
                      </a:lnTo>
                      <a:lnTo>
                        <a:pt x="97" y="16"/>
                      </a:lnTo>
                      <a:lnTo>
                        <a:pt x="110" y="16"/>
                      </a:lnTo>
                      <a:lnTo>
                        <a:pt x="91" y="28"/>
                      </a:lnTo>
                      <a:lnTo>
                        <a:pt x="69" y="39"/>
                      </a:lnTo>
                      <a:lnTo>
                        <a:pt x="45" y="57"/>
                      </a:lnTo>
                      <a:lnTo>
                        <a:pt x="23" y="76"/>
                      </a:lnTo>
                      <a:lnTo>
                        <a:pt x="0" y="105"/>
                      </a:lnTo>
                    </a:path>
                  </a:pathLst>
                </a:custGeom>
                <a:noFill/>
                <a:ln w="7938">
                  <a:solidFill>
                    <a:srgbClr val="000000"/>
                  </a:solidFill>
                  <a:round/>
                  <a:headEnd/>
                  <a:tailEnd/>
                </a:ln>
              </p:spPr>
              <p:txBody>
                <a:bodyPr/>
                <a:lstStyle/>
                <a:p>
                  <a:endParaRPr lang="en-GB"/>
                </a:p>
              </p:txBody>
            </p:sp>
          </p:grpSp>
          <p:grpSp>
            <p:nvGrpSpPr>
              <p:cNvPr id="45070" name="Group 46"/>
              <p:cNvGrpSpPr>
                <a:grpSpLocks/>
              </p:cNvGrpSpPr>
              <p:nvPr/>
            </p:nvGrpSpPr>
            <p:grpSpPr bwMode="auto">
              <a:xfrm>
                <a:off x="4634" y="2863"/>
                <a:ext cx="667" cy="621"/>
                <a:chOff x="4634" y="2863"/>
                <a:chExt cx="667" cy="621"/>
              </a:xfrm>
            </p:grpSpPr>
            <p:sp>
              <p:nvSpPr>
                <p:cNvPr id="45074" name="Freeform 47"/>
                <p:cNvSpPr>
                  <a:spLocks/>
                </p:cNvSpPr>
                <p:nvPr/>
              </p:nvSpPr>
              <p:spPr bwMode="auto">
                <a:xfrm>
                  <a:off x="4634" y="2874"/>
                  <a:ext cx="667" cy="610"/>
                </a:xfrm>
                <a:custGeom>
                  <a:avLst/>
                  <a:gdLst>
                    <a:gd name="T0" fmla="*/ 1 w 1334"/>
                    <a:gd name="T1" fmla="*/ 2 h 1220"/>
                    <a:gd name="T2" fmla="*/ 1 w 1334"/>
                    <a:gd name="T3" fmla="*/ 6 h 1220"/>
                    <a:gd name="T4" fmla="*/ 5 w 1334"/>
                    <a:gd name="T5" fmla="*/ 9 h 1220"/>
                    <a:gd name="T6" fmla="*/ 7 w 1334"/>
                    <a:gd name="T7" fmla="*/ 6 h 1220"/>
                    <a:gd name="T8" fmla="*/ 3 w 1334"/>
                    <a:gd name="T9" fmla="*/ 5 h 1220"/>
                    <a:gd name="T10" fmla="*/ 1 w 1334"/>
                    <a:gd name="T11" fmla="*/ 6 h 1220"/>
                    <a:gd name="T12" fmla="*/ 1 w 1334"/>
                    <a:gd name="T13" fmla="*/ 11 h 1220"/>
                    <a:gd name="T14" fmla="*/ 3 w 1334"/>
                    <a:gd name="T15" fmla="*/ 14 h 1220"/>
                    <a:gd name="T16" fmla="*/ 6 w 1334"/>
                    <a:gd name="T17" fmla="*/ 13 h 1220"/>
                    <a:gd name="T18" fmla="*/ 5 w 1334"/>
                    <a:gd name="T19" fmla="*/ 10 h 1220"/>
                    <a:gd name="T20" fmla="*/ 3 w 1334"/>
                    <a:gd name="T21" fmla="*/ 11 h 1220"/>
                    <a:gd name="T22" fmla="*/ 1 w 1334"/>
                    <a:gd name="T23" fmla="*/ 15 h 1220"/>
                    <a:gd name="T24" fmla="*/ 3 w 1334"/>
                    <a:gd name="T25" fmla="*/ 19 h 1220"/>
                    <a:gd name="T26" fmla="*/ 6 w 1334"/>
                    <a:gd name="T27" fmla="*/ 19 h 1220"/>
                    <a:gd name="T28" fmla="*/ 10 w 1334"/>
                    <a:gd name="T29" fmla="*/ 18 h 1220"/>
                    <a:gd name="T30" fmla="*/ 9 w 1334"/>
                    <a:gd name="T31" fmla="*/ 14 h 1220"/>
                    <a:gd name="T32" fmla="*/ 5 w 1334"/>
                    <a:gd name="T33" fmla="*/ 15 h 1220"/>
                    <a:gd name="T34" fmla="*/ 3 w 1334"/>
                    <a:gd name="T35" fmla="*/ 19 h 1220"/>
                    <a:gd name="T36" fmla="*/ 3 w 1334"/>
                    <a:gd name="T37" fmla="*/ 22 h 1220"/>
                    <a:gd name="T38" fmla="*/ 5 w 1334"/>
                    <a:gd name="T39" fmla="*/ 25 h 1220"/>
                    <a:gd name="T40" fmla="*/ 9 w 1334"/>
                    <a:gd name="T41" fmla="*/ 26 h 1220"/>
                    <a:gd name="T42" fmla="*/ 11 w 1334"/>
                    <a:gd name="T43" fmla="*/ 23 h 1220"/>
                    <a:gd name="T44" fmla="*/ 9 w 1334"/>
                    <a:gd name="T45" fmla="*/ 21 h 1220"/>
                    <a:gd name="T46" fmla="*/ 5 w 1334"/>
                    <a:gd name="T47" fmla="*/ 24 h 1220"/>
                    <a:gd name="T48" fmla="*/ 6 w 1334"/>
                    <a:gd name="T49" fmla="*/ 27 h 1220"/>
                    <a:gd name="T50" fmla="*/ 11 w 1334"/>
                    <a:gd name="T51" fmla="*/ 28 h 1220"/>
                    <a:gd name="T52" fmla="*/ 15 w 1334"/>
                    <a:gd name="T53" fmla="*/ 27 h 1220"/>
                    <a:gd name="T54" fmla="*/ 17 w 1334"/>
                    <a:gd name="T55" fmla="*/ 23 h 1220"/>
                    <a:gd name="T56" fmla="*/ 13 w 1334"/>
                    <a:gd name="T57" fmla="*/ 22 h 1220"/>
                    <a:gd name="T58" fmla="*/ 11 w 1334"/>
                    <a:gd name="T59" fmla="*/ 25 h 1220"/>
                    <a:gd name="T60" fmla="*/ 12 w 1334"/>
                    <a:gd name="T61" fmla="*/ 29 h 1220"/>
                    <a:gd name="T62" fmla="*/ 15 w 1334"/>
                    <a:gd name="T63" fmla="*/ 33 h 1220"/>
                    <a:gd name="T64" fmla="*/ 20 w 1334"/>
                    <a:gd name="T65" fmla="*/ 31 h 1220"/>
                    <a:gd name="T66" fmla="*/ 21 w 1334"/>
                    <a:gd name="T67" fmla="*/ 27 h 1220"/>
                    <a:gd name="T68" fmla="*/ 18 w 1334"/>
                    <a:gd name="T69" fmla="*/ 26 h 1220"/>
                    <a:gd name="T70" fmla="*/ 17 w 1334"/>
                    <a:gd name="T71" fmla="*/ 31 h 1220"/>
                    <a:gd name="T72" fmla="*/ 19 w 1334"/>
                    <a:gd name="T73" fmla="*/ 36 h 1220"/>
                    <a:gd name="T74" fmla="*/ 22 w 1334"/>
                    <a:gd name="T75" fmla="*/ 35 h 1220"/>
                    <a:gd name="T76" fmla="*/ 24 w 1334"/>
                    <a:gd name="T77" fmla="*/ 31 h 1220"/>
                    <a:gd name="T78" fmla="*/ 22 w 1334"/>
                    <a:gd name="T79" fmla="*/ 28 h 1220"/>
                    <a:gd name="T80" fmla="*/ 21 w 1334"/>
                    <a:gd name="T81" fmla="*/ 31 h 1220"/>
                    <a:gd name="T82" fmla="*/ 21 w 1334"/>
                    <a:gd name="T83" fmla="*/ 35 h 1220"/>
                    <a:gd name="T84" fmla="*/ 25 w 1334"/>
                    <a:gd name="T85" fmla="*/ 36 h 1220"/>
                    <a:gd name="T86" fmla="*/ 29 w 1334"/>
                    <a:gd name="T87" fmla="*/ 34 h 1220"/>
                    <a:gd name="T88" fmla="*/ 31 w 1334"/>
                    <a:gd name="T89" fmla="*/ 29 h 1220"/>
                    <a:gd name="T90" fmla="*/ 28 w 1334"/>
                    <a:gd name="T91" fmla="*/ 27 h 1220"/>
                    <a:gd name="T92" fmla="*/ 26 w 1334"/>
                    <a:gd name="T93" fmla="*/ 29 h 1220"/>
                    <a:gd name="T94" fmla="*/ 26 w 1334"/>
                    <a:gd name="T95" fmla="*/ 34 h 1220"/>
                    <a:gd name="T96" fmla="*/ 29 w 1334"/>
                    <a:gd name="T97" fmla="*/ 38 h 1220"/>
                    <a:gd name="T98" fmla="*/ 34 w 1334"/>
                    <a:gd name="T99" fmla="*/ 36 h 1220"/>
                    <a:gd name="T100" fmla="*/ 36 w 1334"/>
                    <a:gd name="T101" fmla="*/ 31 h 1220"/>
                    <a:gd name="T102" fmla="*/ 35 w 1334"/>
                    <a:gd name="T103" fmla="*/ 28 h 1220"/>
                    <a:gd name="T104" fmla="*/ 31 w 1334"/>
                    <a:gd name="T105" fmla="*/ 30 h 1220"/>
                    <a:gd name="T106" fmla="*/ 31 w 1334"/>
                    <a:gd name="T107" fmla="*/ 36 h 1220"/>
                    <a:gd name="T108" fmla="*/ 35 w 1334"/>
                    <a:gd name="T109" fmla="*/ 38 h 1220"/>
                    <a:gd name="T110" fmla="*/ 40 w 1334"/>
                    <a:gd name="T111" fmla="*/ 38 h 122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334"/>
                    <a:gd name="T169" fmla="*/ 0 h 1220"/>
                    <a:gd name="T170" fmla="*/ 1334 w 1334"/>
                    <a:gd name="T171" fmla="*/ 1220 h 122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334" h="1220">
                      <a:moveTo>
                        <a:pt x="111" y="0"/>
                      </a:moveTo>
                      <a:lnTo>
                        <a:pt x="96" y="13"/>
                      </a:lnTo>
                      <a:lnTo>
                        <a:pt x="84" y="28"/>
                      </a:lnTo>
                      <a:lnTo>
                        <a:pt x="71" y="45"/>
                      </a:lnTo>
                      <a:lnTo>
                        <a:pt x="58" y="65"/>
                      </a:lnTo>
                      <a:lnTo>
                        <a:pt x="48" y="84"/>
                      </a:lnTo>
                      <a:lnTo>
                        <a:pt x="43" y="102"/>
                      </a:lnTo>
                      <a:lnTo>
                        <a:pt x="39" y="121"/>
                      </a:lnTo>
                      <a:lnTo>
                        <a:pt x="35" y="136"/>
                      </a:lnTo>
                      <a:lnTo>
                        <a:pt x="33" y="154"/>
                      </a:lnTo>
                      <a:lnTo>
                        <a:pt x="37" y="177"/>
                      </a:lnTo>
                      <a:lnTo>
                        <a:pt x="44" y="198"/>
                      </a:lnTo>
                      <a:lnTo>
                        <a:pt x="55" y="214"/>
                      </a:lnTo>
                      <a:lnTo>
                        <a:pt x="67" y="233"/>
                      </a:lnTo>
                      <a:lnTo>
                        <a:pt x="88" y="245"/>
                      </a:lnTo>
                      <a:lnTo>
                        <a:pt x="104" y="252"/>
                      </a:lnTo>
                      <a:lnTo>
                        <a:pt x="126" y="259"/>
                      </a:lnTo>
                      <a:lnTo>
                        <a:pt x="149" y="263"/>
                      </a:lnTo>
                      <a:lnTo>
                        <a:pt x="170" y="263"/>
                      </a:lnTo>
                      <a:lnTo>
                        <a:pt x="194" y="255"/>
                      </a:lnTo>
                      <a:lnTo>
                        <a:pt x="211" y="244"/>
                      </a:lnTo>
                      <a:lnTo>
                        <a:pt x="219" y="228"/>
                      </a:lnTo>
                      <a:lnTo>
                        <a:pt x="223" y="211"/>
                      </a:lnTo>
                      <a:lnTo>
                        <a:pt x="224" y="192"/>
                      </a:lnTo>
                      <a:lnTo>
                        <a:pt x="215" y="172"/>
                      </a:lnTo>
                      <a:lnTo>
                        <a:pt x="197" y="162"/>
                      </a:lnTo>
                      <a:lnTo>
                        <a:pt x="182" y="154"/>
                      </a:lnTo>
                      <a:lnTo>
                        <a:pt x="163" y="148"/>
                      </a:lnTo>
                      <a:lnTo>
                        <a:pt x="144" y="144"/>
                      </a:lnTo>
                      <a:lnTo>
                        <a:pt x="118" y="146"/>
                      </a:lnTo>
                      <a:lnTo>
                        <a:pt x="100" y="150"/>
                      </a:lnTo>
                      <a:lnTo>
                        <a:pt x="80" y="158"/>
                      </a:lnTo>
                      <a:lnTo>
                        <a:pt x="61" y="168"/>
                      </a:lnTo>
                      <a:lnTo>
                        <a:pt x="44" y="184"/>
                      </a:lnTo>
                      <a:lnTo>
                        <a:pt x="30" y="204"/>
                      </a:lnTo>
                      <a:lnTo>
                        <a:pt x="25" y="222"/>
                      </a:lnTo>
                      <a:lnTo>
                        <a:pt x="15" y="244"/>
                      </a:lnTo>
                      <a:lnTo>
                        <a:pt x="10" y="266"/>
                      </a:lnTo>
                      <a:lnTo>
                        <a:pt x="6" y="286"/>
                      </a:lnTo>
                      <a:lnTo>
                        <a:pt x="0" y="310"/>
                      </a:lnTo>
                      <a:lnTo>
                        <a:pt x="0" y="332"/>
                      </a:lnTo>
                      <a:lnTo>
                        <a:pt x="6" y="359"/>
                      </a:lnTo>
                      <a:lnTo>
                        <a:pt x="10" y="377"/>
                      </a:lnTo>
                      <a:lnTo>
                        <a:pt x="17" y="393"/>
                      </a:lnTo>
                      <a:lnTo>
                        <a:pt x="29" y="408"/>
                      </a:lnTo>
                      <a:lnTo>
                        <a:pt x="40" y="420"/>
                      </a:lnTo>
                      <a:lnTo>
                        <a:pt x="62" y="438"/>
                      </a:lnTo>
                      <a:lnTo>
                        <a:pt x="78" y="448"/>
                      </a:lnTo>
                      <a:lnTo>
                        <a:pt x="97" y="455"/>
                      </a:lnTo>
                      <a:lnTo>
                        <a:pt x="122" y="461"/>
                      </a:lnTo>
                      <a:lnTo>
                        <a:pt x="148" y="464"/>
                      </a:lnTo>
                      <a:lnTo>
                        <a:pt x="171" y="459"/>
                      </a:lnTo>
                      <a:lnTo>
                        <a:pt x="193" y="448"/>
                      </a:lnTo>
                      <a:lnTo>
                        <a:pt x="211" y="433"/>
                      </a:lnTo>
                      <a:lnTo>
                        <a:pt x="222" y="414"/>
                      </a:lnTo>
                      <a:lnTo>
                        <a:pt x="224" y="393"/>
                      </a:lnTo>
                      <a:lnTo>
                        <a:pt x="223" y="373"/>
                      </a:lnTo>
                      <a:lnTo>
                        <a:pt x="216" y="355"/>
                      </a:lnTo>
                      <a:lnTo>
                        <a:pt x="207" y="345"/>
                      </a:lnTo>
                      <a:lnTo>
                        <a:pt x="187" y="336"/>
                      </a:lnTo>
                      <a:lnTo>
                        <a:pt x="170" y="330"/>
                      </a:lnTo>
                      <a:lnTo>
                        <a:pt x="151" y="326"/>
                      </a:lnTo>
                      <a:lnTo>
                        <a:pt x="129" y="326"/>
                      </a:lnTo>
                      <a:lnTo>
                        <a:pt x="107" y="333"/>
                      </a:lnTo>
                      <a:lnTo>
                        <a:pt x="88" y="345"/>
                      </a:lnTo>
                      <a:lnTo>
                        <a:pt x="73" y="366"/>
                      </a:lnTo>
                      <a:lnTo>
                        <a:pt x="62" y="388"/>
                      </a:lnTo>
                      <a:lnTo>
                        <a:pt x="56" y="409"/>
                      </a:lnTo>
                      <a:lnTo>
                        <a:pt x="54" y="430"/>
                      </a:lnTo>
                      <a:lnTo>
                        <a:pt x="50" y="446"/>
                      </a:lnTo>
                      <a:lnTo>
                        <a:pt x="47" y="465"/>
                      </a:lnTo>
                      <a:lnTo>
                        <a:pt x="47" y="485"/>
                      </a:lnTo>
                      <a:lnTo>
                        <a:pt x="48" y="505"/>
                      </a:lnTo>
                      <a:lnTo>
                        <a:pt x="51" y="531"/>
                      </a:lnTo>
                      <a:lnTo>
                        <a:pt x="59" y="550"/>
                      </a:lnTo>
                      <a:lnTo>
                        <a:pt x="73" y="575"/>
                      </a:lnTo>
                      <a:lnTo>
                        <a:pt x="89" y="588"/>
                      </a:lnTo>
                      <a:lnTo>
                        <a:pt x="99" y="602"/>
                      </a:lnTo>
                      <a:lnTo>
                        <a:pt x="111" y="616"/>
                      </a:lnTo>
                      <a:lnTo>
                        <a:pt x="126" y="627"/>
                      </a:lnTo>
                      <a:lnTo>
                        <a:pt x="147" y="633"/>
                      </a:lnTo>
                      <a:lnTo>
                        <a:pt x="168" y="642"/>
                      </a:lnTo>
                      <a:lnTo>
                        <a:pt x="187" y="642"/>
                      </a:lnTo>
                      <a:lnTo>
                        <a:pt x="211" y="639"/>
                      </a:lnTo>
                      <a:lnTo>
                        <a:pt x="233" y="636"/>
                      </a:lnTo>
                      <a:lnTo>
                        <a:pt x="257" y="624"/>
                      </a:lnTo>
                      <a:lnTo>
                        <a:pt x="278" y="609"/>
                      </a:lnTo>
                      <a:lnTo>
                        <a:pt x="297" y="593"/>
                      </a:lnTo>
                      <a:lnTo>
                        <a:pt x="309" y="575"/>
                      </a:lnTo>
                      <a:lnTo>
                        <a:pt x="319" y="558"/>
                      </a:lnTo>
                      <a:lnTo>
                        <a:pt x="328" y="538"/>
                      </a:lnTo>
                      <a:lnTo>
                        <a:pt x="332" y="513"/>
                      </a:lnTo>
                      <a:lnTo>
                        <a:pt x="331" y="489"/>
                      </a:lnTo>
                      <a:lnTo>
                        <a:pt x="317" y="468"/>
                      </a:lnTo>
                      <a:lnTo>
                        <a:pt x="299" y="456"/>
                      </a:lnTo>
                      <a:lnTo>
                        <a:pt x="280" y="452"/>
                      </a:lnTo>
                      <a:lnTo>
                        <a:pt x="264" y="450"/>
                      </a:lnTo>
                      <a:lnTo>
                        <a:pt x="239" y="453"/>
                      </a:lnTo>
                      <a:lnTo>
                        <a:pt x="216" y="459"/>
                      </a:lnTo>
                      <a:lnTo>
                        <a:pt x="198" y="465"/>
                      </a:lnTo>
                      <a:lnTo>
                        <a:pt x="181" y="475"/>
                      </a:lnTo>
                      <a:lnTo>
                        <a:pt x="163" y="483"/>
                      </a:lnTo>
                      <a:lnTo>
                        <a:pt x="144" y="495"/>
                      </a:lnTo>
                      <a:lnTo>
                        <a:pt x="127" y="509"/>
                      </a:lnTo>
                      <a:lnTo>
                        <a:pt x="114" y="527"/>
                      </a:lnTo>
                      <a:lnTo>
                        <a:pt x="106" y="546"/>
                      </a:lnTo>
                      <a:lnTo>
                        <a:pt x="97" y="567"/>
                      </a:lnTo>
                      <a:lnTo>
                        <a:pt x="95" y="583"/>
                      </a:lnTo>
                      <a:lnTo>
                        <a:pt x="89" y="608"/>
                      </a:lnTo>
                      <a:lnTo>
                        <a:pt x="85" y="625"/>
                      </a:lnTo>
                      <a:lnTo>
                        <a:pt x="82" y="643"/>
                      </a:lnTo>
                      <a:lnTo>
                        <a:pt x="80" y="664"/>
                      </a:lnTo>
                      <a:lnTo>
                        <a:pt x="81" y="687"/>
                      </a:lnTo>
                      <a:lnTo>
                        <a:pt x="85" y="707"/>
                      </a:lnTo>
                      <a:lnTo>
                        <a:pt x="91" y="724"/>
                      </a:lnTo>
                      <a:lnTo>
                        <a:pt x="97" y="744"/>
                      </a:lnTo>
                      <a:lnTo>
                        <a:pt x="110" y="761"/>
                      </a:lnTo>
                      <a:lnTo>
                        <a:pt x="125" y="784"/>
                      </a:lnTo>
                      <a:lnTo>
                        <a:pt x="144" y="800"/>
                      </a:lnTo>
                      <a:lnTo>
                        <a:pt x="162" y="814"/>
                      </a:lnTo>
                      <a:lnTo>
                        <a:pt x="183" y="828"/>
                      </a:lnTo>
                      <a:lnTo>
                        <a:pt x="204" y="834"/>
                      </a:lnTo>
                      <a:lnTo>
                        <a:pt x="222" y="837"/>
                      </a:lnTo>
                      <a:lnTo>
                        <a:pt x="243" y="840"/>
                      </a:lnTo>
                      <a:lnTo>
                        <a:pt x="269" y="837"/>
                      </a:lnTo>
                      <a:lnTo>
                        <a:pt x="287" y="832"/>
                      </a:lnTo>
                      <a:lnTo>
                        <a:pt x="308" y="822"/>
                      </a:lnTo>
                      <a:lnTo>
                        <a:pt x="323" y="817"/>
                      </a:lnTo>
                      <a:lnTo>
                        <a:pt x="343" y="800"/>
                      </a:lnTo>
                      <a:lnTo>
                        <a:pt x="357" y="780"/>
                      </a:lnTo>
                      <a:lnTo>
                        <a:pt x="365" y="763"/>
                      </a:lnTo>
                      <a:lnTo>
                        <a:pt x="370" y="739"/>
                      </a:lnTo>
                      <a:lnTo>
                        <a:pt x="373" y="720"/>
                      </a:lnTo>
                      <a:lnTo>
                        <a:pt x="365" y="705"/>
                      </a:lnTo>
                      <a:lnTo>
                        <a:pt x="347" y="694"/>
                      </a:lnTo>
                      <a:lnTo>
                        <a:pt x="329" y="692"/>
                      </a:lnTo>
                      <a:lnTo>
                        <a:pt x="301" y="692"/>
                      </a:lnTo>
                      <a:lnTo>
                        <a:pt x="286" y="694"/>
                      </a:lnTo>
                      <a:lnTo>
                        <a:pt x="269" y="699"/>
                      </a:lnTo>
                      <a:lnTo>
                        <a:pt x="248" y="710"/>
                      </a:lnTo>
                      <a:lnTo>
                        <a:pt x="223" y="728"/>
                      </a:lnTo>
                      <a:lnTo>
                        <a:pt x="211" y="743"/>
                      </a:lnTo>
                      <a:lnTo>
                        <a:pt x="197" y="761"/>
                      </a:lnTo>
                      <a:lnTo>
                        <a:pt x="187" y="778"/>
                      </a:lnTo>
                      <a:lnTo>
                        <a:pt x="185" y="795"/>
                      </a:lnTo>
                      <a:lnTo>
                        <a:pt x="183" y="814"/>
                      </a:lnTo>
                      <a:lnTo>
                        <a:pt x="185" y="832"/>
                      </a:lnTo>
                      <a:lnTo>
                        <a:pt x="187" y="849"/>
                      </a:lnTo>
                      <a:lnTo>
                        <a:pt x="200" y="867"/>
                      </a:lnTo>
                      <a:lnTo>
                        <a:pt x="222" y="888"/>
                      </a:lnTo>
                      <a:lnTo>
                        <a:pt x="241" y="903"/>
                      </a:lnTo>
                      <a:lnTo>
                        <a:pt x="263" y="915"/>
                      </a:lnTo>
                      <a:lnTo>
                        <a:pt x="284" y="920"/>
                      </a:lnTo>
                      <a:lnTo>
                        <a:pt x="309" y="926"/>
                      </a:lnTo>
                      <a:lnTo>
                        <a:pt x="334" y="923"/>
                      </a:lnTo>
                      <a:lnTo>
                        <a:pt x="365" y="920"/>
                      </a:lnTo>
                      <a:lnTo>
                        <a:pt x="383" y="918"/>
                      </a:lnTo>
                      <a:lnTo>
                        <a:pt x="410" y="915"/>
                      </a:lnTo>
                      <a:lnTo>
                        <a:pt x="433" y="909"/>
                      </a:lnTo>
                      <a:lnTo>
                        <a:pt x="456" y="901"/>
                      </a:lnTo>
                      <a:lnTo>
                        <a:pt x="480" y="890"/>
                      </a:lnTo>
                      <a:lnTo>
                        <a:pt x="497" y="879"/>
                      </a:lnTo>
                      <a:lnTo>
                        <a:pt x="512" y="864"/>
                      </a:lnTo>
                      <a:lnTo>
                        <a:pt x="527" y="843"/>
                      </a:lnTo>
                      <a:lnTo>
                        <a:pt x="538" y="821"/>
                      </a:lnTo>
                      <a:lnTo>
                        <a:pt x="544" y="800"/>
                      </a:lnTo>
                      <a:lnTo>
                        <a:pt x="545" y="778"/>
                      </a:lnTo>
                      <a:lnTo>
                        <a:pt x="542" y="762"/>
                      </a:lnTo>
                      <a:lnTo>
                        <a:pt x="534" y="746"/>
                      </a:lnTo>
                      <a:lnTo>
                        <a:pt x="515" y="733"/>
                      </a:lnTo>
                      <a:lnTo>
                        <a:pt x="497" y="724"/>
                      </a:lnTo>
                      <a:lnTo>
                        <a:pt x="481" y="721"/>
                      </a:lnTo>
                      <a:lnTo>
                        <a:pt x="459" y="721"/>
                      </a:lnTo>
                      <a:lnTo>
                        <a:pt x="440" y="724"/>
                      </a:lnTo>
                      <a:lnTo>
                        <a:pt x="418" y="737"/>
                      </a:lnTo>
                      <a:lnTo>
                        <a:pt x="410" y="751"/>
                      </a:lnTo>
                      <a:lnTo>
                        <a:pt x="400" y="769"/>
                      </a:lnTo>
                      <a:lnTo>
                        <a:pt x="392" y="787"/>
                      </a:lnTo>
                      <a:lnTo>
                        <a:pt x="384" y="804"/>
                      </a:lnTo>
                      <a:lnTo>
                        <a:pt x="379" y="828"/>
                      </a:lnTo>
                      <a:lnTo>
                        <a:pt x="376" y="849"/>
                      </a:lnTo>
                      <a:lnTo>
                        <a:pt x="376" y="873"/>
                      </a:lnTo>
                      <a:lnTo>
                        <a:pt x="377" y="886"/>
                      </a:lnTo>
                      <a:lnTo>
                        <a:pt x="381" y="903"/>
                      </a:lnTo>
                      <a:lnTo>
                        <a:pt x="385" y="920"/>
                      </a:lnTo>
                      <a:lnTo>
                        <a:pt x="392" y="946"/>
                      </a:lnTo>
                      <a:lnTo>
                        <a:pt x="405" y="972"/>
                      </a:lnTo>
                      <a:lnTo>
                        <a:pt x="417" y="991"/>
                      </a:lnTo>
                      <a:lnTo>
                        <a:pt x="430" y="1012"/>
                      </a:lnTo>
                      <a:lnTo>
                        <a:pt x="452" y="1027"/>
                      </a:lnTo>
                      <a:lnTo>
                        <a:pt x="470" y="1035"/>
                      </a:lnTo>
                      <a:lnTo>
                        <a:pt x="484" y="1039"/>
                      </a:lnTo>
                      <a:lnTo>
                        <a:pt x="507" y="1043"/>
                      </a:lnTo>
                      <a:lnTo>
                        <a:pt x="530" y="1039"/>
                      </a:lnTo>
                      <a:lnTo>
                        <a:pt x="548" y="1037"/>
                      </a:lnTo>
                      <a:lnTo>
                        <a:pt x="574" y="1032"/>
                      </a:lnTo>
                      <a:lnTo>
                        <a:pt x="598" y="1019"/>
                      </a:lnTo>
                      <a:lnTo>
                        <a:pt x="617" y="1005"/>
                      </a:lnTo>
                      <a:lnTo>
                        <a:pt x="638" y="989"/>
                      </a:lnTo>
                      <a:lnTo>
                        <a:pt x="652" y="968"/>
                      </a:lnTo>
                      <a:lnTo>
                        <a:pt x="668" y="945"/>
                      </a:lnTo>
                      <a:lnTo>
                        <a:pt x="676" y="918"/>
                      </a:lnTo>
                      <a:lnTo>
                        <a:pt x="678" y="896"/>
                      </a:lnTo>
                      <a:lnTo>
                        <a:pt x="673" y="874"/>
                      </a:lnTo>
                      <a:lnTo>
                        <a:pt x="664" y="859"/>
                      </a:lnTo>
                      <a:lnTo>
                        <a:pt x="650" y="847"/>
                      </a:lnTo>
                      <a:lnTo>
                        <a:pt x="630" y="837"/>
                      </a:lnTo>
                      <a:lnTo>
                        <a:pt x="611" y="837"/>
                      </a:lnTo>
                      <a:lnTo>
                        <a:pt x="592" y="843"/>
                      </a:lnTo>
                      <a:lnTo>
                        <a:pt x="567" y="855"/>
                      </a:lnTo>
                      <a:lnTo>
                        <a:pt x="553" y="871"/>
                      </a:lnTo>
                      <a:lnTo>
                        <a:pt x="542" y="896"/>
                      </a:lnTo>
                      <a:lnTo>
                        <a:pt x="534" y="920"/>
                      </a:lnTo>
                      <a:lnTo>
                        <a:pt x="530" y="949"/>
                      </a:lnTo>
                      <a:lnTo>
                        <a:pt x="531" y="975"/>
                      </a:lnTo>
                      <a:lnTo>
                        <a:pt x="534" y="1001"/>
                      </a:lnTo>
                      <a:lnTo>
                        <a:pt x="544" y="1022"/>
                      </a:lnTo>
                      <a:lnTo>
                        <a:pt x="549" y="1045"/>
                      </a:lnTo>
                      <a:lnTo>
                        <a:pt x="553" y="1067"/>
                      </a:lnTo>
                      <a:lnTo>
                        <a:pt x="563" y="1084"/>
                      </a:lnTo>
                      <a:lnTo>
                        <a:pt x="577" y="1106"/>
                      </a:lnTo>
                      <a:lnTo>
                        <a:pt x="590" y="1123"/>
                      </a:lnTo>
                      <a:lnTo>
                        <a:pt x="607" y="1136"/>
                      </a:lnTo>
                      <a:lnTo>
                        <a:pt x="628" y="1143"/>
                      </a:lnTo>
                      <a:lnTo>
                        <a:pt x="646" y="1146"/>
                      </a:lnTo>
                      <a:lnTo>
                        <a:pt x="664" y="1143"/>
                      </a:lnTo>
                      <a:lnTo>
                        <a:pt x="684" y="1134"/>
                      </a:lnTo>
                      <a:lnTo>
                        <a:pt x="706" y="1119"/>
                      </a:lnTo>
                      <a:lnTo>
                        <a:pt x="720" y="1102"/>
                      </a:lnTo>
                      <a:lnTo>
                        <a:pt x="735" y="1086"/>
                      </a:lnTo>
                      <a:lnTo>
                        <a:pt x="751" y="1063"/>
                      </a:lnTo>
                      <a:lnTo>
                        <a:pt x="761" y="1046"/>
                      </a:lnTo>
                      <a:lnTo>
                        <a:pt x="769" y="1023"/>
                      </a:lnTo>
                      <a:lnTo>
                        <a:pt x="780" y="1000"/>
                      </a:lnTo>
                      <a:lnTo>
                        <a:pt x="784" y="971"/>
                      </a:lnTo>
                      <a:lnTo>
                        <a:pt x="785" y="950"/>
                      </a:lnTo>
                      <a:lnTo>
                        <a:pt x="781" y="938"/>
                      </a:lnTo>
                      <a:lnTo>
                        <a:pt x="773" y="920"/>
                      </a:lnTo>
                      <a:lnTo>
                        <a:pt x="750" y="914"/>
                      </a:lnTo>
                      <a:lnTo>
                        <a:pt x="727" y="912"/>
                      </a:lnTo>
                      <a:lnTo>
                        <a:pt x="709" y="920"/>
                      </a:lnTo>
                      <a:lnTo>
                        <a:pt x="693" y="933"/>
                      </a:lnTo>
                      <a:lnTo>
                        <a:pt x="682" y="946"/>
                      </a:lnTo>
                      <a:lnTo>
                        <a:pt x="673" y="964"/>
                      </a:lnTo>
                      <a:lnTo>
                        <a:pt x="667" y="986"/>
                      </a:lnTo>
                      <a:lnTo>
                        <a:pt x="664" y="1000"/>
                      </a:lnTo>
                      <a:lnTo>
                        <a:pt x="664" y="1017"/>
                      </a:lnTo>
                      <a:lnTo>
                        <a:pt x="664" y="1035"/>
                      </a:lnTo>
                      <a:lnTo>
                        <a:pt x="668" y="1061"/>
                      </a:lnTo>
                      <a:lnTo>
                        <a:pt x="676" y="1079"/>
                      </a:lnTo>
                      <a:lnTo>
                        <a:pt x="686" y="1098"/>
                      </a:lnTo>
                      <a:lnTo>
                        <a:pt x="699" y="1116"/>
                      </a:lnTo>
                      <a:lnTo>
                        <a:pt x="717" y="1125"/>
                      </a:lnTo>
                      <a:lnTo>
                        <a:pt x="746" y="1134"/>
                      </a:lnTo>
                      <a:lnTo>
                        <a:pt x="764" y="1138"/>
                      </a:lnTo>
                      <a:lnTo>
                        <a:pt x="791" y="1143"/>
                      </a:lnTo>
                      <a:lnTo>
                        <a:pt x="810" y="1146"/>
                      </a:lnTo>
                      <a:lnTo>
                        <a:pt x="829" y="1144"/>
                      </a:lnTo>
                      <a:lnTo>
                        <a:pt x="848" y="1139"/>
                      </a:lnTo>
                      <a:lnTo>
                        <a:pt x="865" y="1132"/>
                      </a:lnTo>
                      <a:lnTo>
                        <a:pt x="892" y="1116"/>
                      </a:lnTo>
                      <a:lnTo>
                        <a:pt x="910" y="1105"/>
                      </a:lnTo>
                      <a:lnTo>
                        <a:pt x="927" y="1088"/>
                      </a:lnTo>
                      <a:lnTo>
                        <a:pt x="945" y="1065"/>
                      </a:lnTo>
                      <a:lnTo>
                        <a:pt x="959" y="1043"/>
                      </a:lnTo>
                      <a:lnTo>
                        <a:pt x="972" y="1022"/>
                      </a:lnTo>
                      <a:lnTo>
                        <a:pt x="979" y="996"/>
                      </a:lnTo>
                      <a:lnTo>
                        <a:pt x="983" y="972"/>
                      </a:lnTo>
                      <a:lnTo>
                        <a:pt x="987" y="955"/>
                      </a:lnTo>
                      <a:lnTo>
                        <a:pt x="992" y="938"/>
                      </a:lnTo>
                      <a:lnTo>
                        <a:pt x="992" y="920"/>
                      </a:lnTo>
                      <a:lnTo>
                        <a:pt x="985" y="907"/>
                      </a:lnTo>
                      <a:lnTo>
                        <a:pt x="975" y="894"/>
                      </a:lnTo>
                      <a:lnTo>
                        <a:pt x="957" y="885"/>
                      </a:lnTo>
                      <a:lnTo>
                        <a:pt x="941" y="881"/>
                      </a:lnTo>
                      <a:lnTo>
                        <a:pt x="923" y="881"/>
                      </a:lnTo>
                      <a:lnTo>
                        <a:pt x="907" y="882"/>
                      </a:lnTo>
                      <a:lnTo>
                        <a:pt x="886" y="890"/>
                      </a:lnTo>
                      <a:lnTo>
                        <a:pt x="865" y="905"/>
                      </a:lnTo>
                      <a:lnTo>
                        <a:pt x="851" y="920"/>
                      </a:lnTo>
                      <a:lnTo>
                        <a:pt x="845" y="934"/>
                      </a:lnTo>
                      <a:lnTo>
                        <a:pt x="836" y="956"/>
                      </a:lnTo>
                      <a:lnTo>
                        <a:pt x="833" y="972"/>
                      </a:lnTo>
                      <a:lnTo>
                        <a:pt x="829" y="998"/>
                      </a:lnTo>
                      <a:lnTo>
                        <a:pt x="828" y="1023"/>
                      </a:lnTo>
                      <a:lnTo>
                        <a:pt x="829" y="1043"/>
                      </a:lnTo>
                      <a:lnTo>
                        <a:pt x="833" y="1063"/>
                      </a:lnTo>
                      <a:lnTo>
                        <a:pt x="843" y="1080"/>
                      </a:lnTo>
                      <a:lnTo>
                        <a:pt x="851" y="1098"/>
                      </a:lnTo>
                      <a:lnTo>
                        <a:pt x="869" y="1125"/>
                      </a:lnTo>
                      <a:lnTo>
                        <a:pt x="881" y="1144"/>
                      </a:lnTo>
                      <a:lnTo>
                        <a:pt x="895" y="1164"/>
                      </a:lnTo>
                      <a:lnTo>
                        <a:pt x="911" y="1184"/>
                      </a:lnTo>
                      <a:lnTo>
                        <a:pt x="936" y="1200"/>
                      </a:lnTo>
                      <a:lnTo>
                        <a:pt x="956" y="1206"/>
                      </a:lnTo>
                      <a:lnTo>
                        <a:pt x="982" y="1205"/>
                      </a:lnTo>
                      <a:lnTo>
                        <a:pt x="1009" y="1199"/>
                      </a:lnTo>
                      <a:lnTo>
                        <a:pt x="1035" y="1187"/>
                      </a:lnTo>
                      <a:lnTo>
                        <a:pt x="1067" y="1166"/>
                      </a:lnTo>
                      <a:lnTo>
                        <a:pt x="1086" y="1150"/>
                      </a:lnTo>
                      <a:lnTo>
                        <a:pt x="1102" y="1129"/>
                      </a:lnTo>
                      <a:lnTo>
                        <a:pt x="1113" y="1109"/>
                      </a:lnTo>
                      <a:lnTo>
                        <a:pt x="1124" y="1086"/>
                      </a:lnTo>
                      <a:lnTo>
                        <a:pt x="1131" y="1063"/>
                      </a:lnTo>
                      <a:lnTo>
                        <a:pt x="1133" y="1045"/>
                      </a:lnTo>
                      <a:lnTo>
                        <a:pt x="1136" y="1016"/>
                      </a:lnTo>
                      <a:lnTo>
                        <a:pt x="1139" y="997"/>
                      </a:lnTo>
                      <a:lnTo>
                        <a:pt x="1139" y="976"/>
                      </a:lnTo>
                      <a:lnTo>
                        <a:pt x="1139" y="960"/>
                      </a:lnTo>
                      <a:lnTo>
                        <a:pt x="1129" y="941"/>
                      </a:lnTo>
                      <a:lnTo>
                        <a:pt x="1114" y="930"/>
                      </a:lnTo>
                      <a:lnTo>
                        <a:pt x="1093" y="923"/>
                      </a:lnTo>
                      <a:lnTo>
                        <a:pt x="1080" y="923"/>
                      </a:lnTo>
                      <a:lnTo>
                        <a:pt x="1063" y="927"/>
                      </a:lnTo>
                      <a:lnTo>
                        <a:pt x="1043" y="938"/>
                      </a:lnTo>
                      <a:lnTo>
                        <a:pt x="1032" y="949"/>
                      </a:lnTo>
                      <a:lnTo>
                        <a:pt x="1024" y="970"/>
                      </a:lnTo>
                      <a:lnTo>
                        <a:pt x="1017" y="991"/>
                      </a:lnTo>
                      <a:lnTo>
                        <a:pt x="1013" y="1008"/>
                      </a:lnTo>
                      <a:lnTo>
                        <a:pt x="1012" y="1035"/>
                      </a:lnTo>
                      <a:lnTo>
                        <a:pt x="1011" y="1063"/>
                      </a:lnTo>
                      <a:lnTo>
                        <a:pt x="1011" y="1084"/>
                      </a:lnTo>
                      <a:lnTo>
                        <a:pt x="1015" y="1102"/>
                      </a:lnTo>
                      <a:lnTo>
                        <a:pt x="1019" y="1125"/>
                      </a:lnTo>
                      <a:lnTo>
                        <a:pt x="1028" y="1142"/>
                      </a:lnTo>
                      <a:lnTo>
                        <a:pt x="1045" y="1161"/>
                      </a:lnTo>
                      <a:lnTo>
                        <a:pt x="1063" y="1179"/>
                      </a:lnTo>
                      <a:lnTo>
                        <a:pt x="1080" y="1187"/>
                      </a:lnTo>
                      <a:lnTo>
                        <a:pt x="1098" y="1196"/>
                      </a:lnTo>
                      <a:lnTo>
                        <a:pt x="1116" y="1205"/>
                      </a:lnTo>
                      <a:lnTo>
                        <a:pt x="1133" y="1211"/>
                      </a:lnTo>
                      <a:lnTo>
                        <a:pt x="1151" y="1217"/>
                      </a:lnTo>
                      <a:lnTo>
                        <a:pt x="1176" y="1218"/>
                      </a:lnTo>
                      <a:lnTo>
                        <a:pt x="1202" y="1220"/>
                      </a:lnTo>
                      <a:lnTo>
                        <a:pt x="1229" y="1216"/>
                      </a:lnTo>
                      <a:lnTo>
                        <a:pt x="1258" y="1205"/>
                      </a:lnTo>
                      <a:lnTo>
                        <a:pt x="1281" y="1188"/>
                      </a:lnTo>
                      <a:lnTo>
                        <a:pt x="1301" y="1169"/>
                      </a:lnTo>
                      <a:lnTo>
                        <a:pt x="1316" y="1147"/>
                      </a:lnTo>
                      <a:lnTo>
                        <a:pt x="1326" y="1125"/>
                      </a:lnTo>
                      <a:lnTo>
                        <a:pt x="1334" y="1103"/>
                      </a:lnTo>
                    </a:path>
                  </a:pathLst>
                </a:custGeom>
                <a:noFill/>
                <a:ln w="15875">
                  <a:solidFill>
                    <a:srgbClr val="006080"/>
                  </a:solidFill>
                  <a:round/>
                  <a:headEnd/>
                  <a:tailEnd/>
                </a:ln>
              </p:spPr>
              <p:txBody>
                <a:bodyPr/>
                <a:lstStyle/>
                <a:p>
                  <a:endParaRPr lang="en-GB"/>
                </a:p>
              </p:txBody>
            </p:sp>
            <p:sp>
              <p:nvSpPr>
                <p:cNvPr id="45075" name="Oval 48"/>
                <p:cNvSpPr>
                  <a:spLocks noChangeArrowheads="1"/>
                </p:cNvSpPr>
                <p:nvPr/>
              </p:nvSpPr>
              <p:spPr bwMode="auto">
                <a:xfrm>
                  <a:off x="4679" y="2863"/>
                  <a:ext cx="25" cy="26"/>
                </a:xfrm>
                <a:prstGeom prst="ellipse">
                  <a:avLst/>
                </a:prstGeom>
                <a:solidFill>
                  <a:srgbClr val="006080"/>
                </a:solidFill>
                <a:ln w="9525">
                  <a:noFill/>
                  <a:round/>
                  <a:headEnd/>
                  <a:tailEnd/>
                </a:ln>
              </p:spPr>
              <p:txBody>
                <a:bodyPr/>
                <a:lstStyle/>
                <a:p>
                  <a:endParaRPr lang="en-US"/>
                </a:p>
              </p:txBody>
            </p:sp>
          </p:grpSp>
          <p:grpSp>
            <p:nvGrpSpPr>
              <p:cNvPr id="45071" name="Group 49"/>
              <p:cNvGrpSpPr>
                <a:grpSpLocks/>
              </p:cNvGrpSpPr>
              <p:nvPr/>
            </p:nvGrpSpPr>
            <p:grpSpPr bwMode="auto">
              <a:xfrm>
                <a:off x="4646" y="2463"/>
                <a:ext cx="338" cy="441"/>
                <a:chOff x="4646" y="2463"/>
                <a:chExt cx="338" cy="441"/>
              </a:xfrm>
            </p:grpSpPr>
            <p:sp>
              <p:nvSpPr>
                <p:cNvPr id="45072" name="Freeform 50"/>
                <p:cNvSpPr>
                  <a:spLocks/>
                </p:cNvSpPr>
                <p:nvPr/>
              </p:nvSpPr>
              <p:spPr bwMode="auto">
                <a:xfrm>
                  <a:off x="4878" y="2463"/>
                  <a:ext cx="106" cy="46"/>
                </a:xfrm>
                <a:custGeom>
                  <a:avLst/>
                  <a:gdLst>
                    <a:gd name="T0" fmla="*/ 7 w 211"/>
                    <a:gd name="T1" fmla="*/ 1 h 92"/>
                    <a:gd name="T2" fmla="*/ 6 w 211"/>
                    <a:gd name="T3" fmla="*/ 1 h 92"/>
                    <a:gd name="T4" fmla="*/ 4 w 211"/>
                    <a:gd name="T5" fmla="*/ 0 h 92"/>
                    <a:gd name="T6" fmla="*/ 3 w 211"/>
                    <a:gd name="T7" fmla="*/ 1 h 92"/>
                    <a:gd name="T8" fmla="*/ 2 w 211"/>
                    <a:gd name="T9" fmla="*/ 1 h 92"/>
                    <a:gd name="T10" fmla="*/ 1 w 211"/>
                    <a:gd name="T11" fmla="*/ 1 h 92"/>
                    <a:gd name="T12" fmla="*/ 0 w 211"/>
                    <a:gd name="T13" fmla="*/ 3 h 92"/>
                    <a:gd name="T14" fmla="*/ 0 60000 65536"/>
                    <a:gd name="T15" fmla="*/ 0 60000 65536"/>
                    <a:gd name="T16" fmla="*/ 0 60000 65536"/>
                    <a:gd name="T17" fmla="*/ 0 60000 65536"/>
                    <a:gd name="T18" fmla="*/ 0 60000 65536"/>
                    <a:gd name="T19" fmla="*/ 0 60000 65536"/>
                    <a:gd name="T20" fmla="*/ 0 60000 65536"/>
                    <a:gd name="T21" fmla="*/ 0 w 211"/>
                    <a:gd name="T22" fmla="*/ 0 h 92"/>
                    <a:gd name="T23" fmla="*/ 211 w 211"/>
                    <a:gd name="T24" fmla="*/ 92 h 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1" h="92">
                      <a:moveTo>
                        <a:pt x="211" y="25"/>
                      </a:moveTo>
                      <a:lnTo>
                        <a:pt x="170" y="6"/>
                      </a:lnTo>
                      <a:lnTo>
                        <a:pt x="127" y="0"/>
                      </a:lnTo>
                      <a:lnTo>
                        <a:pt x="89" y="6"/>
                      </a:lnTo>
                      <a:lnTo>
                        <a:pt x="53" y="22"/>
                      </a:lnTo>
                      <a:lnTo>
                        <a:pt x="22" y="48"/>
                      </a:lnTo>
                      <a:lnTo>
                        <a:pt x="0" y="92"/>
                      </a:lnTo>
                    </a:path>
                  </a:pathLst>
                </a:custGeom>
                <a:noFill/>
                <a:ln w="7938">
                  <a:solidFill>
                    <a:srgbClr val="006080"/>
                  </a:solidFill>
                  <a:round/>
                  <a:headEnd/>
                  <a:tailEnd/>
                </a:ln>
              </p:spPr>
              <p:txBody>
                <a:bodyPr/>
                <a:lstStyle/>
                <a:p>
                  <a:endParaRPr lang="en-GB"/>
                </a:p>
              </p:txBody>
            </p:sp>
            <p:sp>
              <p:nvSpPr>
                <p:cNvPr id="45073" name="Freeform 51"/>
                <p:cNvSpPr>
                  <a:spLocks/>
                </p:cNvSpPr>
                <p:nvPr/>
              </p:nvSpPr>
              <p:spPr bwMode="auto">
                <a:xfrm>
                  <a:off x="4646" y="2691"/>
                  <a:ext cx="130" cy="213"/>
                </a:xfrm>
                <a:custGeom>
                  <a:avLst/>
                  <a:gdLst>
                    <a:gd name="T0" fmla="*/ 9 w 259"/>
                    <a:gd name="T1" fmla="*/ 1 h 426"/>
                    <a:gd name="T2" fmla="*/ 7 w 259"/>
                    <a:gd name="T3" fmla="*/ 0 h 426"/>
                    <a:gd name="T4" fmla="*/ 5 w 259"/>
                    <a:gd name="T5" fmla="*/ 1 h 426"/>
                    <a:gd name="T6" fmla="*/ 4 w 259"/>
                    <a:gd name="T7" fmla="*/ 1 h 426"/>
                    <a:gd name="T8" fmla="*/ 2 w 259"/>
                    <a:gd name="T9" fmla="*/ 3 h 426"/>
                    <a:gd name="T10" fmla="*/ 1 w 259"/>
                    <a:gd name="T11" fmla="*/ 3 h 426"/>
                    <a:gd name="T12" fmla="*/ 1 w 259"/>
                    <a:gd name="T13" fmla="*/ 6 h 426"/>
                    <a:gd name="T14" fmla="*/ 0 w 259"/>
                    <a:gd name="T15" fmla="*/ 9 h 426"/>
                    <a:gd name="T16" fmla="*/ 1 w 259"/>
                    <a:gd name="T17" fmla="*/ 11 h 426"/>
                    <a:gd name="T18" fmla="*/ 1 w 259"/>
                    <a:gd name="T19" fmla="*/ 12 h 426"/>
                    <a:gd name="T20" fmla="*/ 2 w 259"/>
                    <a:gd name="T21" fmla="*/ 13 h 42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9"/>
                    <a:gd name="T34" fmla="*/ 0 h 426"/>
                    <a:gd name="T35" fmla="*/ 259 w 259"/>
                    <a:gd name="T36" fmla="*/ 426 h 42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9" h="426">
                      <a:moveTo>
                        <a:pt x="259" y="10"/>
                      </a:moveTo>
                      <a:lnTo>
                        <a:pt x="211" y="0"/>
                      </a:lnTo>
                      <a:lnTo>
                        <a:pt x="158" y="7"/>
                      </a:lnTo>
                      <a:lnTo>
                        <a:pt x="98" y="27"/>
                      </a:lnTo>
                      <a:lnTo>
                        <a:pt x="50" y="74"/>
                      </a:lnTo>
                      <a:lnTo>
                        <a:pt x="26" y="127"/>
                      </a:lnTo>
                      <a:lnTo>
                        <a:pt x="6" y="191"/>
                      </a:lnTo>
                      <a:lnTo>
                        <a:pt x="0" y="266"/>
                      </a:lnTo>
                      <a:lnTo>
                        <a:pt x="9" y="336"/>
                      </a:lnTo>
                      <a:lnTo>
                        <a:pt x="24" y="381"/>
                      </a:lnTo>
                      <a:lnTo>
                        <a:pt x="47" y="426"/>
                      </a:lnTo>
                    </a:path>
                  </a:pathLst>
                </a:custGeom>
                <a:noFill/>
                <a:ln w="7938">
                  <a:solidFill>
                    <a:srgbClr val="006080"/>
                  </a:solidFill>
                  <a:round/>
                  <a:headEnd/>
                  <a:tailEnd/>
                </a:ln>
              </p:spPr>
              <p:txBody>
                <a:bodyPr/>
                <a:lstStyle/>
                <a:p>
                  <a:endParaRPr lang="en-GB"/>
                </a:p>
              </p:txBody>
            </p:sp>
          </p:grpSp>
        </p:grpSp>
      </p:gr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74788"/>
                                        </p:tgtEl>
                                        <p:attrNameLst>
                                          <p:attrName>style.visibility</p:attrName>
                                        </p:attrNameLst>
                                      </p:cBhvr>
                                      <p:to>
                                        <p:strVal val="visible"/>
                                      </p:to>
                                    </p:set>
                                    <p:animEffect transition="in" filter="dissolve">
                                      <p:cBhvr>
                                        <p:cTn id="11" dur="500"/>
                                        <p:tgtEl>
                                          <p:spTgt spid="3747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478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p:spPr>
        <p:txBody>
          <a:bodyPr lIns="90488" tIns="44450" rIns="90488" bIns="44450"/>
          <a:lstStyle/>
          <a:p>
            <a:pPr eaLnBrk="1" hangingPunct="1"/>
            <a:r>
              <a:rPr lang="en-US" smtClean="0"/>
              <a:t>Fixed Cost Per Unit</a:t>
            </a:r>
          </a:p>
        </p:txBody>
      </p:sp>
      <p:grpSp>
        <p:nvGrpSpPr>
          <p:cNvPr id="2" name="Group 4"/>
          <p:cNvGrpSpPr>
            <a:grpSpLocks/>
          </p:cNvGrpSpPr>
          <p:nvPr/>
        </p:nvGrpSpPr>
        <p:grpSpPr bwMode="auto">
          <a:xfrm>
            <a:off x="5068888" y="2508250"/>
            <a:ext cx="3844925" cy="3830638"/>
            <a:chOff x="3193" y="1580"/>
            <a:chExt cx="2422" cy="2413"/>
          </a:xfrm>
        </p:grpSpPr>
        <p:sp>
          <p:nvSpPr>
            <p:cNvPr id="46128" name="Rectangle 5"/>
            <p:cNvSpPr>
              <a:spLocks noChangeArrowheads="1"/>
            </p:cNvSpPr>
            <p:nvPr/>
          </p:nvSpPr>
          <p:spPr bwMode="auto">
            <a:xfrm>
              <a:off x="3697" y="3745"/>
              <a:ext cx="1918" cy="248"/>
            </a:xfrm>
            <a:prstGeom prst="rect">
              <a:avLst/>
            </a:prstGeom>
            <a:noFill/>
            <a:ln w="12699">
              <a:noFill/>
              <a:miter lim="800000"/>
              <a:headEnd/>
              <a:tailEnd/>
            </a:ln>
          </p:spPr>
          <p:txBody>
            <a:bodyPr lIns="90488" tIns="44450" rIns="90488" bIns="44450">
              <a:spAutoFit/>
            </a:bodyPr>
            <a:lstStyle/>
            <a:p>
              <a:pPr>
                <a:spcBef>
                  <a:spcPct val="50000"/>
                </a:spcBef>
              </a:pPr>
              <a:r>
                <a:rPr lang="en-US" sz="2000">
                  <a:latin typeface="Verdana" pitchFamily="34" charset="0"/>
                </a:rPr>
                <a:t>Number of Local Calls </a:t>
              </a:r>
            </a:p>
          </p:txBody>
        </p:sp>
        <p:sp>
          <p:nvSpPr>
            <p:cNvPr id="46129" name="Line 6"/>
            <p:cNvSpPr>
              <a:spLocks noChangeShapeType="1"/>
            </p:cNvSpPr>
            <p:nvPr/>
          </p:nvSpPr>
          <p:spPr bwMode="auto">
            <a:xfrm>
              <a:off x="3696" y="1784"/>
              <a:ext cx="0" cy="1904"/>
            </a:xfrm>
            <a:prstGeom prst="line">
              <a:avLst/>
            </a:prstGeom>
            <a:noFill/>
            <a:ln w="25399">
              <a:solidFill>
                <a:schemeClr val="tx1"/>
              </a:solidFill>
              <a:round/>
              <a:headEnd/>
              <a:tailEnd/>
            </a:ln>
          </p:spPr>
          <p:txBody>
            <a:bodyPr wrap="none" anchor="ctr"/>
            <a:lstStyle/>
            <a:p>
              <a:endParaRPr lang="en-GB"/>
            </a:p>
          </p:txBody>
        </p:sp>
        <p:sp>
          <p:nvSpPr>
            <p:cNvPr id="46130" name="Line 7"/>
            <p:cNvSpPr>
              <a:spLocks noChangeShapeType="1"/>
            </p:cNvSpPr>
            <p:nvPr/>
          </p:nvSpPr>
          <p:spPr bwMode="auto">
            <a:xfrm>
              <a:off x="3696" y="3696"/>
              <a:ext cx="1672" cy="0"/>
            </a:xfrm>
            <a:prstGeom prst="line">
              <a:avLst/>
            </a:prstGeom>
            <a:noFill/>
            <a:ln w="25399">
              <a:solidFill>
                <a:schemeClr val="tx1"/>
              </a:solidFill>
              <a:round/>
              <a:headEnd/>
              <a:tailEnd/>
            </a:ln>
          </p:spPr>
          <p:txBody>
            <a:bodyPr wrap="none" anchor="ctr"/>
            <a:lstStyle/>
            <a:p>
              <a:endParaRPr lang="en-GB"/>
            </a:p>
          </p:txBody>
        </p:sp>
        <p:sp>
          <p:nvSpPr>
            <p:cNvPr id="46131" name="Rectangle 8"/>
            <p:cNvSpPr>
              <a:spLocks noChangeArrowheads="1"/>
            </p:cNvSpPr>
            <p:nvPr/>
          </p:nvSpPr>
          <p:spPr bwMode="auto">
            <a:xfrm rot="-5400000">
              <a:off x="2272" y="2501"/>
              <a:ext cx="2281" cy="440"/>
            </a:xfrm>
            <a:prstGeom prst="rect">
              <a:avLst/>
            </a:prstGeom>
            <a:noFill/>
            <a:ln w="12699">
              <a:noFill/>
              <a:miter lim="800000"/>
              <a:headEnd/>
              <a:tailEnd/>
            </a:ln>
          </p:spPr>
          <p:txBody>
            <a:bodyPr lIns="90488" tIns="44450" rIns="90488" bIns="44450">
              <a:spAutoFit/>
            </a:bodyPr>
            <a:lstStyle/>
            <a:p>
              <a:pPr algn="ctr">
                <a:spcBef>
                  <a:spcPct val="50000"/>
                </a:spcBef>
              </a:pPr>
              <a:r>
                <a:rPr lang="en-US" sz="2000">
                  <a:latin typeface="Verdana" pitchFamily="34" charset="0"/>
                </a:rPr>
                <a:t>Monthly Basic Telephone Bill per Local Call</a:t>
              </a:r>
            </a:p>
          </p:txBody>
        </p:sp>
      </p:grpSp>
      <p:sp>
        <p:nvSpPr>
          <p:cNvPr id="376841" name="Arc 9"/>
          <p:cNvSpPr>
            <a:spLocks/>
          </p:cNvSpPr>
          <p:nvPr/>
        </p:nvSpPr>
        <p:spPr bwMode="auto">
          <a:xfrm rot="10800000">
            <a:off x="5991225" y="3352800"/>
            <a:ext cx="2425700" cy="23495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cap="rnd">
            <a:solidFill>
              <a:srgbClr val="808080"/>
            </a:solidFill>
            <a:round/>
            <a:headEnd/>
            <a:tailEnd/>
          </a:ln>
        </p:spPr>
        <p:txBody>
          <a:bodyPr wrap="none" anchor="ctr"/>
          <a:lstStyle/>
          <a:p>
            <a:endParaRPr lang="en-GB"/>
          </a:p>
        </p:txBody>
      </p:sp>
      <p:sp>
        <p:nvSpPr>
          <p:cNvPr id="46085" name="Rectangle 10"/>
          <p:cNvSpPr>
            <a:spLocks noGrp="1" noChangeArrowheads="1"/>
          </p:cNvSpPr>
          <p:nvPr>
            <p:ph type="body" idx="1"/>
          </p:nvPr>
        </p:nvSpPr>
        <p:spPr>
          <a:xfrm>
            <a:off x="381000" y="1066800"/>
            <a:ext cx="8534400" cy="1066800"/>
          </a:xfrm>
          <a:noFill/>
        </p:spPr>
        <p:txBody>
          <a:bodyPr lIns="90488" tIns="44450" rIns="90488" bIns="44450"/>
          <a:lstStyle/>
          <a:p>
            <a:pPr algn="ctr" eaLnBrk="1" hangingPunct="1">
              <a:buFont typeface="Times" pitchFamily="34" charset="0"/>
              <a:buNone/>
            </a:pPr>
            <a:r>
              <a:rPr lang="en-US" sz="2000" dirty="0" smtClean="0"/>
              <a:t>The average fixed cost per unit becomes </a:t>
            </a:r>
            <a:r>
              <a:rPr lang="en-US" sz="2000" dirty="0" smtClean="0">
                <a:solidFill>
                  <a:srgbClr val="FF0000"/>
                </a:solidFill>
                <a:effectLst>
                  <a:outerShdw blurRad="38100" dist="38100" dir="2700000" algn="tl">
                    <a:srgbClr val="000000">
                      <a:alpha val="43137"/>
                    </a:srgbClr>
                  </a:outerShdw>
                </a:effectLst>
              </a:rPr>
              <a:t>progressively smaller </a:t>
            </a:r>
            <a:r>
              <a:rPr lang="en-US" sz="2000" dirty="0" smtClean="0"/>
              <a:t>as </a:t>
            </a:r>
            <a:r>
              <a:rPr lang="en-US" sz="2000" dirty="0" smtClean="0">
                <a:solidFill>
                  <a:srgbClr val="FF0000"/>
                </a:solidFill>
                <a:effectLst>
                  <a:outerShdw blurRad="38100" dist="38100" dir="2700000" algn="tl">
                    <a:srgbClr val="000000">
                      <a:alpha val="43137"/>
                    </a:srgbClr>
                  </a:outerShdw>
                </a:effectLst>
              </a:rPr>
              <a:t>the level of activity increases</a:t>
            </a:r>
            <a:r>
              <a:rPr lang="en-US" sz="2000" dirty="0" smtClean="0"/>
              <a:t>.</a:t>
            </a:r>
          </a:p>
          <a:p>
            <a:pPr algn="ctr" eaLnBrk="1" hangingPunct="1">
              <a:buFont typeface="Times" pitchFamily="34" charset="0"/>
              <a:buNone/>
            </a:pPr>
            <a:r>
              <a:rPr lang="en-US" sz="2000" dirty="0" smtClean="0"/>
              <a:t>The average fixed cost </a:t>
            </a:r>
            <a:r>
              <a:rPr lang="en-US" sz="2000" b="1" dirty="0" smtClean="0">
                <a:solidFill>
                  <a:schemeClr val="accent1"/>
                </a:solidFill>
              </a:rPr>
              <a:t>per local call</a:t>
            </a:r>
            <a:r>
              <a:rPr lang="en-US" sz="2000" dirty="0" smtClean="0"/>
              <a:t> decreases as more local calls are made.</a:t>
            </a:r>
          </a:p>
        </p:txBody>
      </p:sp>
      <p:grpSp>
        <p:nvGrpSpPr>
          <p:cNvPr id="46086" name="Group 11"/>
          <p:cNvGrpSpPr>
            <a:grpSpLocks/>
          </p:cNvGrpSpPr>
          <p:nvPr/>
        </p:nvGrpSpPr>
        <p:grpSpPr bwMode="auto">
          <a:xfrm>
            <a:off x="1228725" y="3379788"/>
            <a:ext cx="1928813" cy="2222500"/>
            <a:chOff x="774" y="2129"/>
            <a:chExt cx="1215" cy="1400"/>
          </a:xfrm>
        </p:grpSpPr>
        <p:grpSp>
          <p:nvGrpSpPr>
            <p:cNvPr id="46087" name="Group 12"/>
            <p:cNvGrpSpPr>
              <a:grpSpLocks/>
            </p:cNvGrpSpPr>
            <p:nvPr/>
          </p:nvGrpSpPr>
          <p:grpSpPr bwMode="auto">
            <a:xfrm>
              <a:off x="774" y="2747"/>
              <a:ext cx="1080" cy="782"/>
              <a:chOff x="774" y="2747"/>
              <a:chExt cx="1080" cy="782"/>
            </a:xfrm>
          </p:grpSpPr>
          <p:sp>
            <p:nvSpPr>
              <p:cNvPr id="46122" name="Freeform 13"/>
              <p:cNvSpPr>
                <a:spLocks/>
              </p:cNvSpPr>
              <p:nvPr/>
            </p:nvSpPr>
            <p:spPr bwMode="auto">
              <a:xfrm>
                <a:off x="774" y="2756"/>
                <a:ext cx="1080" cy="773"/>
              </a:xfrm>
              <a:custGeom>
                <a:avLst/>
                <a:gdLst>
                  <a:gd name="T0" fmla="*/ 12 w 2160"/>
                  <a:gd name="T1" fmla="*/ 49 h 1545"/>
                  <a:gd name="T2" fmla="*/ 7 w 2160"/>
                  <a:gd name="T3" fmla="*/ 42 h 1545"/>
                  <a:gd name="T4" fmla="*/ 2 w 2160"/>
                  <a:gd name="T5" fmla="*/ 37 h 1545"/>
                  <a:gd name="T6" fmla="*/ 1 w 2160"/>
                  <a:gd name="T7" fmla="*/ 33 h 1545"/>
                  <a:gd name="T8" fmla="*/ 0 w 2160"/>
                  <a:gd name="T9" fmla="*/ 31 h 1545"/>
                  <a:gd name="T10" fmla="*/ 1 w 2160"/>
                  <a:gd name="T11" fmla="*/ 28 h 1545"/>
                  <a:gd name="T12" fmla="*/ 4 w 2160"/>
                  <a:gd name="T13" fmla="*/ 22 h 1545"/>
                  <a:gd name="T14" fmla="*/ 7 w 2160"/>
                  <a:gd name="T15" fmla="*/ 18 h 1545"/>
                  <a:gd name="T16" fmla="*/ 9 w 2160"/>
                  <a:gd name="T17" fmla="*/ 14 h 1545"/>
                  <a:gd name="T18" fmla="*/ 10 w 2160"/>
                  <a:gd name="T19" fmla="*/ 11 h 1545"/>
                  <a:gd name="T20" fmla="*/ 11 w 2160"/>
                  <a:gd name="T21" fmla="*/ 9 h 1545"/>
                  <a:gd name="T22" fmla="*/ 11 w 2160"/>
                  <a:gd name="T23" fmla="*/ 6 h 1545"/>
                  <a:gd name="T24" fmla="*/ 12 w 2160"/>
                  <a:gd name="T25" fmla="*/ 4 h 1545"/>
                  <a:gd name="T26" fmla="*/ 13 w 2160"/>
                  <a:gd name="T27" fmla="*/ 2 h 1545"/>
                  <a:gd name="T28" fmla="*/ 15 w 2160"/>
                  <a:gd name="T29" fmla="*/ 2 h 1545"/>
                  <a:gd name="T30" fmla="*/ 18 w 2160"/>
                  <a:gd name="T31" fmla="*/ 2 h 1545"/>
                  <a:gd name="T32" fmla="*/ 19 w 2160"/>
                  <a:gd name="T33" fmla="*/ 2 h 1545"/>
                  <a:gd name="T34" fmla="*/ 21 w 2160"/>
                  <a:gd name="T35" fmla="*/ 2 h 1545"/>
                  <a:gd name="T36" fmla="*/ 23 w 2160"/>
                  <a:gd name="T37" fmla="*/ 0 h 1545"/>
                  <a:gd name="T38" fmla="*/ 28 w 2160"/>
                  <a:gd name="T39" fmla="*/ 3 h 1545"/>
                  <a:gd name="T40" fmla="*/ 33 w 2160"/>
                  <a:gd name="T41" fmla="*/ 3 h 1545"/>
                  <a:gd name="T42" fmla="*/ 39 w 2160"/>
                  <a:gd name="T43" fmla="*/ 6 h 1545"/>
                  <a:gd name="T44" fmla="*/ 48 w 2160"/>
                  <a:gd name="T45" fmla="*/ 7 h 1545"/>
                  <a:gd name="T46" fmla="*/ 53 w 2160"/>
                  <a:gd name="T47" fmla="*/ 5 h 1545"/>
                  <a:gd name="T48" fmla="*/ 56 w 2160"/>
                  <a:gd name="T49" fmla="*/ 5 h 1545"/>
                  <a:gd name="T50" fmla="*/ 58 w 2160"/>
                  <a:gd name="T51" fmla="*/ 5 h 1545"/>
                  <a:gd name="T52" fmla="*/ 60 w 2160"/>
                  <a:gd name="T53" fmla="*/ 6 h 1545"/>
                  <a:gd name="T54" fmla="*/ 61 w 2160"/>
                  <a:gd name="T55" fmla="*/ 6 h 1545"/>
                  <a:gd name="T56" fmla="*/ 62 w 2160"/>
                  <a:gd name="T57" fmla="*/ 7 h 1545"/>
                  <a:gd name="T58" fmla="*/ 62 w 2160"/>
                  <a:gd name="T59" fmla="*/ 9 h 1545"/>
                  <a:gd name="T60" fmla="*/ 62 w 2160"/>
                  <a:gd name="T61" fmla="*/ 11 h 1545"/>
                  <a:gd name="T62" fmla="*/ 62 w 2160"/>
                  <a:gd name="T63" fmla="*/ 13 h 1545"/>
                  <a:gd name="T64" fmla="*/ 61 w 2160"/>
                  <a:gd name="T65" fmla="*/ 15 h 1545"/>
                  <a:gd name="T66" fmla="*/ 61 w 2160"/>
                  <a:gd name="T67" fmla="*/ 18 h 1545"/>
                  <a:gd name="T68" fmla="*/ 61 w 2160"/>
                  <a:gd name="T69" fmla="*/ 20 h 1545"/>
                  <a:gd name="T70" fmla="*/ 62 w 2160"/>
                  <a:gd name="T71" fmla="*/ 22 h 1545"/>
                  <a:gd name="T72" fmla="*/ 63 w 2160"/>
                  <a:gd name="T73" fmla="*/ 25 h 1545"/>
                  <a:gd name="T74" fmla="*/ 66 w 2160"/>
                  <a:gd name="T75" fmla="*/ 30 h 1545"/>
                  <a:gd name="T76" fmla="*/ 68 w 2160"/>
                  <a:gd name="T77" fmla="*/ 36 h 1545"/>
                  <a:gd name="T78" fmla="*/ 67 w 2160"/>
                  <a:gd name="T79" fmla="*/ 43 h 1545"/>
                  <a:gd name="T80" fmla="*/ 65 w 2160"/>
                  <a:gd name="T81" fmla="*/ 49 h 1545"/>
                  <a:gd name="T82" fmla="*/ 12 w 2160"/>
                  <a:gd name="T83" fmla="*/ 49 h 154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160"/>
                  <a:gd name="T127" fmla="*/ 0 h 1545"/>
                  <a:gd name="T128" fmla="*/ 2160 w 2160"/>
                  <a:gd name="T129" fmla="*/ 1545 h 154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160" h="1545">
                    <a:moveTo>
                      <a:pt x="385" y="1545"/>
                    </a:moveTo>
                    <a:lnTo>
                      <a:pt x="230" y="1341"/>
                    </a:lnTo>
                    <a:lnTo>
                      <a:pt x="85" y="1154"/>
                    </a:lnTo>
                    <a:lnTo>
                      <a:pt x="13" y="1044"/>
                    </a:lnTo>
                    <a:lnTo>
                      <a:pt x="0" y="973"/>
                    </a:lnTo>
                    <a:lnTo>
                      <a:pt x="36" y="878"/>
                    </a:lnTo>
                    <a:lnTo>
                      <a:pt x="144" y="699"/>
                    </a:lnTo>
                    <a:lnTo>
                      <a:pt x="235" y="567"/>
                    </a:lnTo>
                    <a:lnTo>
                      <a:pt x="306" y="440"/>
                    </a:lnTo>
                    <a:lnTo>
                      <a:pt x="343" y="352"/>
                    </a:lnTo>
                    <a:lnTo>
                      <a:pt x="359" y="274"/>
                    </a:lnTo>
                    <a:lnTo>
                      <a:pt x="366" y="173"/>
                    </a:lnTo>
                    <a:lnTo>
                      <a:pt x="384" y="106"/>
                    </a:lnTo>
                    <a:lnTo>
                      <a:pt x="423" y="54"/>
                    </a:lnTo>
                    <a:lnTo>
                      <a:pt x="485" y="41"/>
                    </a:lnTo>
                    <a:lnTo>
                      <a:pt x="578" y="49"/>
                    </a:lnTo>
                    <a:lnTo>
                      <a:pt x="624" y="56"/>
                    </a:lnTo>
                    <a:lnTo>
                      <a:pt x="686" y="44"/>
                    </a:lnTo>
                    <a:lnTo>
                      <a:pt x="754" y="0"/>
                    </a:lnTo>
                    <a:lnTo>
                      <a:pt x="920" y="71"/>
                    </a:lnTo>
                    <a:lnTo>
                      <a:pt x="1047" y="75"/>
                    </a:lnTo>
                    <a:lnTo>
                      <a:pt x="1279" y="161"/>
                    </a:lnTo>
                    <a:lnTo>
                      <a:pt x="1536" y="220"/>
                    </a:lnTo>
                    <a:lnTo>
                      <a:pt x="1703" y="157"/>
                    </a:lnTo>
                    <a:lnTo>
                      <a:pt x="1819" y="142"/>
                    </a:lnTo>
                    <a:lnTo>
                      <a:pt x="1884" y="147"/>
                    </a:lnTo>
                    <a:lnTo>
                      <a:pt x="1929" y="161"/>
                    </a:lnTo>
                    <a:lnTo>
                      <a:pt x="1962" y="183"/>
                    </a:lnTo>
                    <a:lnTo>
                      <a:pt x="1988" y="220"/>
                    </a:lnTo>
                    <a:lnTo>
                      <a:pt x="1997" y="261"/>
                    </a:lnTo>
                    <a:lnTo>
                      <a:pt x="1993" y="329"/>
                    </a:lnTo>
                    <a:lnTo>
                      <a:pt x="1984" y="391"/>
                    </a:lnTo>
                    <a:lnTo>
                      <a:pt x="1978" y="460"/>
                    </a:lnTo>
                    <a:lnTo>
                      <a:pt x="1974" y="545"/>
                    </a:lnTo>
                    <a:lnTo>
                      <a:pt x="1982" y="613"/>
                    </a:lnTo>
                    <a:lnTo>
                      <a:pt x="2000" y="690"/>
                    </a:lnTo>
                    <a:lnTo>
                      <a:pt x="2027" y="780"/>
                    </a:lnTo>
                    <a:lnTo>
                      <a:pt x="2093" y="955"/>
                    </a:lnTo>
                    <a:lnTo>
                      <a:pt x="2160" y="1143"/>
                    </a:lnTo>
                    <a:lnTo>
                      <a:pt x="2138" y="1369"/>
                    </a:lnTo>
                    <a:lnTo>
                      <a:pt x="2055" y="1541"/>
                    </a:lnTo>
                    <a:lnTo>
                      <a:pt x="385" y="1545"/>
                    </a:lnTo>
                    <a:close/>
                  </a:path>
                </a:pathLst>
              </a:custGeom>
              <a:solidFill>
                <a:srgbClr val="0000FF"/>
              </a:solidFill>
              <a:ln w="7938">
                <a:solidFill>
                  <a:srgbClr val="0000FF"/>
                </a:solidFill>
                <a:round/>
                <a:headEnd/>
                <a:tailEnd/>
              </a:ln>
            </p:spPr>
            <p:txBody>
              <a:bodyPr/>
              <a:lstStyle/>
              <a:p>
                <a:endParaRPr lang="en-GB"/>
              </a:p>
            </p:txBody>
          </p:sp>
          <p:sp>
            <p:nvSpPr>
              <p:cNvPr id="46123" name="Freeform 14"/>
              <p:cNvSpPr>
                <a:spLocks/>
              </p:cNvSpPr>
              <p:nvPr/>
            </p:nvSpPr>
            <p:spPr bwMode="auto">
              <a:xfrm>
                <a:off x="1121" y="2747"/>
                <a:ext cx="222" cy="284"/>
              </a:xfrm>
              <a:custGeom>
                <a:avLst/>
                <a:gdLst>
                  <a:gd name="T0" fmla="*/ 2 w 443"/>
                  <a:gd name="T1" fmla="*/ 0 h 568"/>
                  <a:gd name="T2" fmla="*/ 1 w 443"/>
                  <a:gd name="T3" fmla="*/ 4 h 568"/>
                  <a:gd name="T4" fmla="*/ 0 w 443"/>
                  <a:gd name="T5" fmla="*/ 10 h 568"/>
                  <a:gd name="T6" fmla="*/ 1 w 443"/>
                  <a:gd name="T7" fmla="*/ 18 h 568"/>
                  <a:gd name="T8" fmla="*/ 3 w 443"/>
                  <a:gd name="T9" fmla="*/ 15 h 568"/>
                  <a:gd name="T10" fmla="*/ 5 w 443"/>
                  <a:gd name="T11" fmla="*/ 12 h 568"/>
                  <a:gd name="T12" fmla="*/ 8 w 443"/>
                  <a:gd name="T13" fmla="*/ 9 h 568"/>
                  <a:gd name="T14" fmla="*/ 11 w 443"/>
                  <a:gd name="T15" fmla="*/ 13 h 568"/>
                  <a:gd name="T16" fmla="*/ 14 w 443"/>
                  <a:gd name="T17" fmla="*/ 17 h 568"/>
                  <a:gd name="T18" fmla="*/ 13 w 443"/>
                  <a:gd name="T19" fmla="*/ 12 h 568"/>
                  <a:gd name="T20" fmla="*/ 13 w 443"/>
                  <a:gd name="T21" fmla="*/ 7 h 568"/>
                  <a:gd name="T22" fmla="*/ 11 w 443"/>
                  <a:gd name="T23" fmla="*/ 2 h 568"/>
                  <a:gd name="T24" fmla="*/ 11 w 443"/>
                  <a:gd name="T25" fmla="*/ 4 h 568"/>
                  <a:gd name="T26" fmla="*/ 8 w 443"/>
                  <a:gd name="T27" fmla="*/ 5 h 568"/>
                  <a:gd name="T28" fmla="*/ 4 w 443"/>
                  <a:gd name="T29" fmla="*/ 3 h 568"/>
                  <a:gd name="T30" fmla="*/ 2 w 443"/>
                  <a:gd name="T31" fmla="*/ 0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43"/>
                  <a:gd name="T49" fmla="*/ 0 h 568"/>
                  <a:gd name="T50" fmla="*/ 443 w 443"/>
                  <a:gd name="T51" fmla="*/ 568 h 56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43" h="568">
                    <a:moveTo>
                      <a:pt x="63" y="0"/>
                    </a:moveTo>
                    <a:lnTo>
                      <a:pt x="31" y="135"/>
                    </a:lnTo>
                    <a:lnTo>
                      <a:pt x="0" y="329"/>
                    </a:lnTo>
                    <a:lnTo>
                      <a:pt x="11" y="568"/>
                    </a:lnTo>
                    <a:lnTo>
                      <a:pt x="71" y="485"/>
                    </a:lnTo>
                    <a:lnTo>
                      <a:pt x="135" y="407"/>
                    </a:lnTo>
                    <a:lnTo>
                      <a:pt x="237" y="291"/>
                    </a:lnTo>
                    <a:lnTo>
                      <a:pt x="344" y="417"/>
                    </a:lnTo>
                    <a:lnTo>
                      <a:pt x="443" y="538"/>
                    </a:lnTo>
                    <a:lnTo>
                      <a:pt x="408" y="398"/>
                    </a:lnTo>
                    <a:lnTo>
                      <a:pt x="401" y="230"/>
                    </a:lnTo>
                    <a:lnTo>
                      <a:pt x="340" y="74"/>
                    </a:lnTo>
                    <a:lnTo>
                      <a:pt x="330" y="138"/>
                    </a:lnTo>
                    <a:lnTo>
                      <a:pt x="251" y="187"/>
                    </a:lnTo>
                    <a:lnTo>
                      <a:pt x="128" y="111"/>
                    </a:lnTo>
                    <a:lnTo>
                      <a:pt x="63" y="0"/>
                    </a:lnTo>
                    <a:close/>
                  </a:path>
                </a:pathLst>
              </a:custGeom>
              <a:solidFill>
                <a:srgbClr val="A0C0FF"/>
              </a:solidFill>
              <a:ln w="7938">
                <a:solidFill>
                  <a:srgbClr val="000000"/>
                </a:solidFill>
                <a:round/>
                <a:headEnd/>
                <a:tailEnd/>
              </a:ln>
            </p:spPr>
            <p:txBody>
              <a:bodyPr/>
              <a:lstStyle/>
              <a:p>
                <a:endParaRPr lang="en-GB"/>
              </a:p>
            </p:txBody>
          </p:sp>
          <p:sp>
            <p:nvSpPr>
              <p:cNvPr id="46124" name="Freeform 15"/>
              <p:cNvSpPr>
                <a:spLocks/>
              </p:cNvSpPr>
              <p:nvPr/>
            </p:nvSpPr>
            <p:spPr bwMode="auto">
              <a:xfrm>
                <a:off x="1156" y="2843"/>
                <a:ext cx="155" cy="680"/>
              </a:xfrm>
              <a:custGeom>
                <a:avLst/>
                <a:gdLst>
                  <a:gd name="T0" fmla="*/ 2 w 310"/>
                  <a:gd name="T1" fmla="*/ 3 h 1359"/>
                  <a:gd name="T2" fmla="*/ 5 w 310"/>
                  <a:gd name="T3" fmla="*/ 0 h 1359"/>
                  <a:gd name="T4" fmla="*/ 7 w 310"/>
                  <a:gd name="T5" fmla="*/ 4 h 1359"/>
                  <a:gd name="T6" fmla="*/ 6 w 310"/>
                  <a:gd name="T7" fmla="*/ 9 h 1359"/>
                  <a:gd name="T8" fmla="*/ 8 w 310"/>
                  <a:gd name="T9" fmla="*/ 14 h 1359"/>
                  <a:gd name="T10" fmla="*/ 10 w 310"/>
                  <a:gd name="T11" fmla="*/ 18 h 1359"/>
                  <a:gd name="T12" fmla="*/ 8 w 310"/>
                  <a:gd name="T13" fmla="*/ 28 h 1359"/>
                  <a:gd name="T14" fmla="*/ 6 w 310"/>
                  <a:gd name="T15" fmla="*/ 43 h 1359"/>
                  <a:gd name="T16" fmla="*/ 3 w 310"/>
                  <a:gd name="T17" fmla="*/ 43 h 1359"/>
                  <a:gd name="T18" fmla="*/ 1 w 310"/>
                  <a:gd name="T19" fmla="*/ 28 h 1359"/>
                  <a:gd name="T20" fmla="*/ 0 w 310"/>
                  <a:gd name="T21" fmla="*/ 18 h 1359"/>
                  <a:gd name="T22" fmla="*/ 1 w 310"/>
                  <a:gd name="T23" fmla="*/ 14 h 1359"/>
                  <a:gd name="T24" fmla="*/ 3 w 310"/>
                  <a:gd name="T25" fmla="*/ 8 h 1359"/>
                  <a:gd name="T26" fmla="*/ 2 w 310"/>
                  <a:gd name="T27" fmla="*/ 3 h 135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10"/>
                  <a:gd name="T43" fmla="*/ 0 h 1359"/>
                  <a:gd name="T44" fmla="*/ 310 w 310"/>
                  <a:gd name="T45" fmla="*/ 1359 h 135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10" h="1359">
                    <a:moveTo>
                      <a:pt x="83" y="94"/>
                    </a:moveTo>
                    <a:lnTo>
                      <a:pt x="180" y="0"/>
                    </a:lnTo>
                    <a:lnTo>
                      <a:pt x="243" y="102"/>
                    </a:lnTo>
                    <a:lnTo>
                      <a:pt x="194" y="259"/>
                    </a:lnTo>
                    <a:lnTo>
                      <a:pt x="256" y="442"/>
                    </a:lnTo>
                    <a:lnTo>
                      <a:pt x="310" y="565"/>
                    </a:lnTo>
                    <a:lnTo>
                      <a:pt x="256" y="880"/>
                    </a:lnTo>
                    <a:lnTo>
                      <a:pt x="194" y="1359"/>
                    </a:lnTo>
                    <a:lnTo>
                      <a:pt x="114" y="1359"/>
                    </a:lnTo>
                    <a:lnTo>
                      <a:pt x="37" y="880"/>
                    </a:lnTo>
                    <a:lnTo>
                      <a:pt x="0" y="561"/>
                    </a:lnTo>
                    <a:lnTo>
                      <a:pt x="48" y="437"/>
                    </a:lnTo>
                    <a:lnTo>
                      <a:pt x="120" y="254"/>
                    </a:lnTo>
                    <a:lnTo>
                      <a:pt x="83" y="94"/>
                    </a:lnTo>
                    <a:close/>
                  </a:path>
                </a:pathLst>
              </a:custGeom>
              <a:solidFill>
                <a:srgbClr val="FF0000"/>
              </a:solidFill>
              <a:ln w="7938">
                <a:solidFill>
                  <a:srgbClr val="FF0000"/>
                </a:solidFill>
                <a:round/>
                <a:headEnd/>
                <a:tailEnd/>
              </a:ln>
            </p:spPr>
            <p:txBody>
              <a:bodyPr/>
              <a:lstStyle/>
              <a:p>
                <a:endParaRPr lang="en-GB"/>
              </a:p>
            </p:txBody>
          </p:sp>
          <p:sp>
            <p:nvSpPr>
              <p:cNvPr id="46125" name="Freeform 16"/>
              <p:cNvSpPr>
                <a:spLocks/>
              </p:cNvSpPr>
              <p:nvPr/>
            </p:nvSpPr>
            <p:spPr bwMode="auto">
              <a:xfrm>
                <a:off x="1681" y="2932"/>
                <a:ext cx="19" cy="66"/>
              </a:xfrm>
              <a:custGeom>
                <a:avLst/>
                <a:gdLst>
                  <a:gd name="T0" fmla="*/ 0 w 40"/>
                  <a:gd name="T1" fmla="*/ 0 h 131"/>
                  <a:gd name="T2" fmla="*/ 1 w 40"/>
                  <a:gd name="T3" fmla="*/ 1 h 131"/>
                  <a:gd name="T4" fmla="*/ 1 w 40"/>
                  <a:gd name="T5" fmla="*/ 2 h 131"/>
                  <a:gd name="T6" fmla="*/ 0 w 40"/>
                  <a:gd name="T7" fmla="*/ 4 h 131"/>
                  <a:gd name="T8" fmla="*/ 0 w 40"/>
                  <a:gd name="T9" fmla="*/ 5 h 131"/>
                  <a:gd name="T10" fmla="*/ 0 60000 65536"/>
                  <a:gd name="T11" fmla="*/ 0 60000 65536"/>
                  <a:gd name="T12" fmla="*/ 0 60000 65536"/>
                  <a:gd name="T13" fmla="*/ 0 60000 65536"/>
                  <a:gd name="T14" fmla="*/ 0 60000 65536"/>
                  <a:gd name="T15" fmla="*/ 0 w 40"/>
                  <a:gd name="T16" fmla="*/ 0 h 131"/>
                  <a:gd name="T17" fmla="*/ 40 w 40"/>
                  <a:gd name="T18" fmla="*/ 131 h 131"/>
                </a:gdLst>
                <a:ahLst/>
                <a:cxnLst>
                  <a:cxn ang="T10">
                    <a:pos x="T0" y="T1"/>
                  </a:cxn>
                  <a:cxn ang="T11">
                    <a:pos x="T2" y="T3"/>
                  </a:cxn>
                  <a:cxn ang="T12">
                    <a:pos x="T4" y="T5"/>
                  </a:cxn>
                  <a:cxn ang="T13">
                    <a:pos x="T6" y="T7"/>
                  </a:cxn>
                  <a:cxn ang="T14">
                    <a:pos x="T8" y="T9"/>
                  </a:cxn>
                </a:cxnLst>
                <a:rect l="T15" t="T16" r="T17" b="T18"/>
                <a:pathLst>
                  <a:path w="40" h="131">
                    <a:moveTo>
                      <a:pt x="29" y="0"/>
                    </a:moveTo>
                    <a:lnTo>
                      <a:pt x="40" y="25"/>
                    </a:lnTo>
                    <a:lnTo>
                      <a:pt x="33" y="60"/>
                    </a:lnTo>
                    <a:lnTo>
                      <a:pt x="19" y="100"/>
                    </a:lnTo>
                    <a:lnTo>
                      <a:pt x="0" y="131"/>
                    </a:lnTo>
                  </a:path>
                </a:pathLst>
              </a:custGeom>
              <a:noFill/>
              <a:ln w="7938">
                <a:solidFill>
                  <a:srgbClr val="000000"/>
                </a:solidFill>
                <a:round/>
                <a:headEnd/>
                <a:tailEnd/>
              </a:ln>
            </p:spPr>
            <p:txBody>
              <a:bodyPr/>
              <a:lstStyle/>
              <a:p>
                <a:endParaRPr lang="en-GB"/>
              </a:p>
            </p:txBody>
          </p:sp>
          <p:sp>
            <p:nvSpPr>
              <p:cNvPr id="46126" name="Freeform 17"/>
              <p:cNvSpPr>
                <a:spLocks/>
              </p:cNvSpPr>
              <p:nvPr/>
            </p:nvSpPr>
            <p:spPr bwMode="auto">
              <a:xfrm>
                <a:off x="1495" y="2991"/>
                <a:ext cx="301" cy="214"/>
              </a:xfrm>
              <a:custGeom>
                <a:avLst/>
                <a:gdLst>
                  <a:gd name="T0" fmla="*/ 2 w 602"/>
                  <a:gd name="T1" fmla="*/ 11 h 427"/>
                  <a:gd name="T2" fmla="*/ 0 w 602"/>
                  <a:gd name="T3" fmla="*/ 9 h 427"/>
                  <a:gd name="T4" fmla="*/ 10 w 602"/>
                  <a:gd name="T5" fmla="*/ 0 h 427"/>
                  <a:gd name="T6" fmla="*/ 19 w 602"/>
                  <a:gd name="T7" fmla="*/ 14 h 427"/>
                  <a:gd name="T8" fmla="*/ 0 60000 65536"/>
                  <a:gd name="T9" fmla="*/ 0 60000 65536"/>
                  <a:gd name="T10" fmla="*/ 0 60000 65536"/>
                  <a:gd name="T11" fmla="*/ 0 60000 65536"/>
                  <a:gd name="T12" fmla="*/ 0 w 602"/>
                  <a:gd name="T13" fmla="*/ 0 h 427"/>
                  <a:gd name="T14" fmla="*/ 602 w 602"/>
                  <a:gd name="T15" fmla="*/ 427 h 427"/>
                </a:gdLst>
                <a:ahLst/>
                <a:cxnLst>
                  <a:cxn ang="T8">
                    <a:pos x="T0" y="T1"/>
                  </a:cxn>
                  <a:cxn ang="T9">
                    <a:pos x="T2" y="T3"/>
                  </a:cxn>
                  <a:cxn ang="T10">
                    <a:pos x="T4" y="T5"/>
                  </a:cxn>
                  <a:cxn ang="T11">
                    <a:pos x="T6" y="T7"/>
                  </a:cxn>
                </a:cxnLst>
                <a:rect l="T12" t="T13" r="T14" b="T15"/>
                <a:pathLst>
                  <a:path w="602" h="427">
                    <a:moveTo>
                      <a:pt x="67" y="341"/>
                    </a:moveTo>
                    <a:lnTo>
                      <a:pt x="0" y="264"/>
                    </a:lnTo>
                    <a:lnTo>
                      <a:pt x="345" y="0"/>
                    </a:lnTo>
                    <a:lnTo>
                      <a:pt x="602" y="427"/>
                    </a:lnTo>
                  </a:path>
                </a:pathLst>
              </a:custGeom>
              <a:noFill/>
              <a:ln w="7938">
                <a:solidFill>
                  <a:srgbClr val="000000"/>
                </a:solidFill>
                <a:round/>
                <a:headEnd/>
                <a:tailEnd/>
              </a:ln>
            </p:spPr>
            <p:txBody>
              <a:bodyPr/>
              <a:lstStyle/>
              <a:p>
                <a:endParaRPr lang="en-GB"/>
              </a:p>
            </p:txBody>
          </p:sp>
          <p:sp>
            <p:nvSpPr>
              <p:cNvPr id="46127" name="Freeform 18"/>
              <p:cNvSpPr>
                <a:spLocks/>
              </p:cNvSpPr>
              <p:nvPr/>
            </p:nvSpPr>
            <p:spPr bwMode="auto">
              <a:xfrm>
                <a:off x="981" y="3081"/>
                <a:ext cx="134" cy="279"/>
              </a:xfrm>
              <a:custGeom>
                <a:avLst/>
                <a:gdLst>
                  <a:gd name="T0" fmla="*/ 9 w 267"/>
                  <a:gd name="T1" fmla="*/ 0 h 558"/>
                  <a:gd name="T2" fmla="*/ 7 w 267"/>
                  <a:gd name="T3" fmla="*/ 3 h 558"/>
                  <a:gd name="T4" fmla="*/ 5 w 267"/>
                  <a:gd name="T5" fmla="*/ 6 h 558"/>
                  <a:gd name="T6" fmla="*/ 3 w 267"/>
                  <a:gd name="T7" fmla="*/ 9 h 558"/>
                  <a:gd name="T8" fmla="*/ 0 w 267"/>
                  <a:gd name="T9" fmla="*/ 10 h 558"/>
                  <a:gd name="T10" fmla="*/ 2 w 267"/>
                  <a:gd name="T11" fmla="*/ 12 h 558"/>
                  <a:gd name="T12" fmla="*/ 4 w 267"/>
                  <a:gd name="T13" fmla="*/ 13 h 558"/>
                  <a:gd name="T14" fmla="*/ 5 w 267"/>
                  <a:gd name="T15" fmla="*/ 15 h 558"/>
                  <a:gd name="T16" fmla="*/ 6 w 267"/>
                  <a:gd name="T17" fmla="*/ 17 h 55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67"/>
                  <a:gd name="T28" fmla="*/ 0 h 558"/>
                  <a:gd name="T29" fmla="*/ 267 w 267"/>
                  <a:gd name="T30" fmla="*/ 558 h 55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67" h="558">
                    <a:moveTo>
                      <a:pt x="267" y="0"/>
                    </a:moveTo>
                    <a:lnTo>
                      <a:pt x="224" y="116"/>
                    </a:lnTo>
                    <a:lnTo>
                      <a:pt x="160" y="220"/>
                    </a:lnTo>
                    <a:lnTo>
                      <a:pt x="67" y="301"/>
                    </a:lnTo>
                    <a:lnTo>
                      <a:pt x="0" y="350"/>
                    </a:lnTo>
                    <a:lnTo>
                      <a:pt x="59" y="385"/>
                    </a:lnTo>
                    <a:lnTo>
                      <a:pt x="108" y="429"/>
                    </a:lnTo>
                    <a:lnTo>
                      <a:pt x="146" y="491"/>
                    </a:lnTo>
                    <a:lnTo>
                      <a:pt x="187" y="558"/>
                    </a:lnTo>
                  </a:path>
                </a:pathLst>
              </a:custGeom>
              <a:noFill/>
              <a:ln w="7938">
                <a:solidFill>
                  <a:srgbClr val="000000"/>
                </a:solidFill>
                <a:round/>
                <a:headEnd/>
                <a:tailEnd/>
              </a:ln>
            </p:spPr>
            <p:txBody>
              <a:bodyPr/>
              <a:lstStyle/>
              <a:p>
                <a:endParaRPr lang="en-GB"/>
              </a:p>
            </p:txBody>
          </p:sp>
        </p:grpSp>
        <p:grpSp>
          <p:nvGrpSpPr>
            <p:cNvPr id="46088" name="Group 19"/>
            <p:cNvGrpSpPr>
              <a:grpSpLocks/>
            </p:cNvGrpSpPr>
            <p:nvPr/>
          </p:nvGrpSpPr>
          <p:grpSpPr bwMode="auto">
            <a:xfrm>
              <a:off x="939" y="2129"/>
              <a:ext cx="631" cy="700"/>
              <a:chOff x="939" y="2129"/>
              <a:chExt cx="631" cy="700"/>
            </a:xfrm>
          </p:grpSpPr>
          <p:sp>
            <p:nvSpPr>
              <p:cNvPr id="46108" name="Freeform 20"/>
              <p:cNvSpPr>
                <a:spLocks/>
              </p:cNvSpPr>
              <p:nvPr/>
            </p:nvSpPr>
            <p:spPr bwMode="auto">
              <a:xfrm>
                <a:off x="939" y="2182"/>
                <a:ext cx="581" cy="647"/>
              </a:xfrm>
              <a:custGeom>
                <a:avLst/>
                <a:gdLst>
                  <a:gd name="T0" fmla="*/ 29 w 1161"/>
                  <a:gd name="T1" fmla="*/ 1 h 1294"/>
                  <a:gd name="T2" fmla="*/ 22 w 1161"/>
                  <a:gd name="T3" fmla="*/ 0 h 1294"/>
                  <a:gd name="T4" fmla="*/ 15 w 1161"/>
                  <a:gd name="T5" fmla="*/ 1 h 1294"/>
                  <a:gd name="T6" fmla="*/ 11 w 1161"/>
                  <a:gd name="T7" fmla="*/ 7 h 1294"/>
                  <a:gd name="T8" fmla="*/ 8 w 1161"/>
                  <a:gd name="T9" fmla="*/ 11 h 1294"/>
                  <a:gd name="T10" fmla="*/ 7 w 1161"/>
                  <a:gd name="T11" fmla="*/ 17 h 1294"/>
                  <a:gd name="T12" fmla="*/ 6 w 1161"/>
                  <a:gd name="T13" fmla="*/ 18 h 1294"/>
                  <a:gd name="T14" fmla="*/ 4 w 1161"/>
                  <a:gd name="T15" fmla="*/ 15 h 1294"/>
                  <a:gd name="T16" fmla="*/ 1 w 1161"/>
                  <a:gd name="T17" fmla="*/ 17 h 1294"/>
                  <a:gd name="T18" fmla="*/ 0 w 1161"/>
                  <a:gd name="T19" fmla="*/ 19 h 1294"/>
                  <a:gd name="T20" fmla="*/ 1 w 1161"/>
                  <a:gd name="T21" fmla="*/ 21 h 1294"/>
                  <a:gd name="T22" fmla="*/ 3 w 1161"/>
                  <a:gd name="T23" fmla="*/ 23 h 1294"/>
                  <a:gd name="T24" fmla="*/ 5 w 1161"/>
                  <a:gd name="T25" fmla="*/ 23 h 1294"/>
                  <a:gd name="T26" fmla="*/ 6 w 1161"/>
                  <a:gd name="T27" fmla="*/ 23 h 1294"/>
                  <a:gd name="T28" fmla="*/ 6 w 1161"/>
                  <a:gd name="T29" fmla="*/ 23 h 1294"/>
                  <a:gd name="T30" fmla="*/ 6 w 1161"/>
                  <a:gd name="T31" fmla="*/ 27 h 1294"/>
                  <a:gd name="T32" fmla="*/ 8 w 1161"/>
                  <a:gd name="T33" fmla="*/ 30 h 1294"/>
                  <a:gd name="T34" fmla="*/ 10 w 1161"/>
                  <a:gd name="T35" fmla="*/ 34 h 1294"/>
                  <a:gd name="T36" fmla="*/ 13 w 1161"/>
                  <a:gd name="T37" fmla="*/ 36 h 1294"/>
                  <a:gd name="T38" fmla="*/ 14 w 1161"/>
                  <a:gd name="T39" fmla="*/ 37 h 1294"/>
                  <a:gd name="T40" fmla="*/ 16 w 1161"/>
                  <a:gd name="T41" fmla="*/ 39 h 1294"/>
                  <a:gd name="T42" fmla="*/ 18 w 1161"/>
                  <a:gd name="T43" fmla="*/ 40 h 1294"/>
                  <a:gd name="T44" fmla="*/ 20 w 1161"/>
                  <a:gd name="T45" fmla="*/ 40 h 1294"/>
                  <a:gd name="T46" fmla="*/ 21 w 1161"/>
                  <a:gd name="T47" fmla="*/ 40 h 1294"/>
                  <a:gd name="T48" fmla="*/ 24 w 1161"/>
                  <a:gd name="T49" fmla="*/ 40 h 1294"/>
                  <a:gd name="T50" fmla="*/ 26 w 1161"/>
                  <a:gd name="T51" fmla="*/ 38 h 1294"/>
                  <a:gd name="T52" fmla="*/ 29 w 1161"/>
                  <a:gd name="T53" fmla="*/ 35 h 1294"/>
                  <a:gd name="T54" fmla="*/ 33 w 1161"/>
                  <a:gd name="T55" fmla="*/ 31 h 1294"/>
                  <a:gd name="T56" fmla="*/ 35 w 1161"/>
                  <a:gd name="T57" fmla="*/ 28 h 1294"/>
                  <a:gd name="T58" fmla="*/ 37 w 1161"/>
                  <a:gd name="T59" fmla="*/ 24 h 1294"/>
                  <a:gd name="T60" fmla="*/ 36 w 1161"/>
                  <a:gd name="T61" fmla="*/ 20 h 1294"/>
                  <a:gd name="T62" fmla="*/ 37 w 1161"/>
                  <a:gd name="T63" fmla="*/ 16 h 1294"/>
                  <a:gd name="T64" fmla="*/ 36 w 1161"/>
                  <a:gd name="T65" fmla="*/ 10 h 1294"/>
                  <a:gd name="T66" fmla="*/ 32 w 1161"/>
                  <a:gd name="T67" fmla="*/ 3 h 129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161"/>
                  <a:gd name="T103" fmla="*/ 0 h 1294"/>
                  <a:gd name="T104" fmla="*/ 1161 w 1161"/>
                  <a:gd name="T105" fmla="*/ 1294 h 129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161" h="1294">
                    <a:moveTo>
                      <a:pt x="996" y="112"/>
                    </a:moveTo>
                    <a:lnTo>
                      <a:pt x="909" y="53"/>
                    </a:lnTo>
                    <a:lnTo>
                      <a:pt x="783" y="4"/>
                    </a:lnTo>
                    <a:lnTo>
                      <a:pt x="677" y="0"/>
                    </a:lnTo>
                    <a:lnTo>
                      <a:pt x="558" y="22"/>
                    </a:lnTo>
                    <a:lnTo>
                      <a:pt x="461" y="53"/>
                    </a:lnTo>
                    <a:lnTo>
                      <a:pt x="396" y="134"/>
                    </a:lnTo>
                    <a:lnTo>
                      <a:pt x="342" y="232"/>
                    </a:lnTo>
                    <a:lnTo>
                      <a:pt x="301" y="299"/>
                    </a:lnTo>
                    <a:lnTo>
                      <a:pt x="247" y="373"/>
                    </a:lnTo>
                    <a:lnTo>
                      <a:pt x="217" y="454"/>
                    </a:lnTo>
                    <a:lnTo>
                      <a:pt x="199" y="530"/>
                    </a:lnTo>
                    <a:lnTo>
                      <a:pt x="204" y="599"/>
                    </a:lnTo>
                    <a:lnTo>
                      <a:pt x="170" y="564"/>
                    </a:lnTo>
                    <a:lnTo>
                      <a:pt x="144" y="517"/>
                    </a:lnTo>
                    <a:lnTo>
                      <a:pt x="105" y="502"/>
                    </a:lnTo>
                    <a:lnTo>
                      <a:pt x="64" y="506"/>
                    </a:lnTo>
                    <a:lnTo>
                      <a:pt x="28" y="525"/>
                    </a:lnTo>
                    <a:lnTo>
                      <a:pt x="6" y="548"/>
                    </a:lnTo>
                    <a:lnTo>
                      <a:pt x="0" y="592"/>
                    </a:lnTo>
                    <a:lnTo>
                      <a:pt x="9" y="642"/>
                    </a:lnTo>
                    <a:lnTo>
                      <a:pt x="27" y="686"/>
                    </a:lnTo>
                    <a:lnTo>
                      <a:pt x="54" y="723"/>
                    </a:lnTo>
                    <a:lnTo>
                      <a:pt x="82" y="754"/>
                    </a:lnTo>
                    <a:lnTo>
                      <a:pt x="112" y="765"/>
                    </a:lnTo>
                    <a:lnTo>
                      <a:pt x="146" y="760"/>
                    </a:lnTo>
                    <a:lnTo>
                      <a:pt x="168" y="750"/>
                    </a:lnTo>
                    <a:lnTo>
                      <a:pt x="191" y="737"/>
                    </a:lnTo>
                    <a:lnTo>
                      <a:pt x="208" y="727"/>
                    </a:lnTo>
                    <a:lnTo>
                      <a:pt x="191" y="764"/>
                    </a:lnTo>
                    <a:lnTo>
                      <a:pt x="183" y="821"/>
                    </a:lnTo>
                    <a:lnTo>
                      <a:pt x="191" y="876"/>
                    </a:lnTo>
                    <a:lnTo>
                      <a:pt x="206" y="931"/>
                    </a:lnTo>
                    <a:lnTo>
                      <a:pt x="229" y="984"/>
                    </a:lnTo>
                    <a:lnTo>
                      <a:pt x="266" y="1026"/>
                    </a:lnTo>
                    <a:lnTo>
                      <a:pt x="305" y="1070"/>
                    </a:lnTo>
                    <a:lnTo>
                      <a:pt x="346" y="1101"/>
                    </a:lnTo>
                    <a:lnTo>
                      <a:pt x="396" y="1123"/>
                    </a:lnTo>
                    <a:lnTo>
                      <a:pt x="428" y="1148"/>
                    </a:lnTo>
                    <a:lnTo>
                      <a:pt x="431" y="1179"/>
                    </a:lnTo>
                    <a:lnTo>
                      <a:pt x="454" y="1219"/>
                    </a:lnTo>
                    <a:lnTo>
                      <a:pt x="482" y="1248"/>
                    </a:lnTo>
                    <a:lnTo>
                      <a:pt x="527" y="1272"/>
                    </a:lnTo>
                    <a:lnTo>
                      <a:pt x="565" y="1289"/>
                    </a:lnTo>
                    <a:lnTo>
                      <a:pt x="603" y="1294"/>
                    </a:lnTo>
                    <a:lnTo>
                      <a:pt x="628" y="1284"/>
                    </a:lnTo>
                    <a:lnTo>
                      <a:pt x="645" y="1253"/>
                    </a:lnTo>
                    <a:lnTo>
                      <a:pt x="670" y="1279"/>
                    </a:lnTo>
                    <a:lnTo>
                      <a:pt x="704" y="1280"/>
                    </a:lnTo>
                    <a:lnTo>
                      <a:pt x="740" y="1267"/>
                    </a:lnTo>
                    <a:lnTo>
                      <a:pt x="774" y="1242"/>
                    </a:lnTo>
                    <a:lnTo>
                      <a:pt x="808" y="1202"/>
                    </a:lnTo>
                    <a:lnTo>
                      <a:pt x="849" y="1157"/>
                    </a:lnTo>
                    <a:lnTo>
                      <a:pt x="909" y="1105"/>
                    </a:lnTo>
                    <a:lnTo>
                      <a:pt x="966" y="1056"/>
                    </a:lnTo>
                    <a:lnTo>
                      <a:pt x="1037" y="1003"/>
                    </a:lnTo>
                    <a:lnTo>
                      <a:pt x="1067" y="954"/>
                    </a:lnTo>
                    <a:lnTo>
                      <a:pt x="1103" y="922"/>
                    </a:lnTo>
                    <a:lnTo>
                      <a:pt x="1139" y="869"/>
                    </a:lnTo>
                    <a:lnTo>
                      <a:pt x="1157" y="768"/>
                    </a:lnTo>
                    <a:lnTo>
                      <a:pt x="1161" y="679"/>
                    </a:lnTo>
                    <a:lnTo>
                      <a:pt x="1152" y="652"/>
                    </a:lnTo>
                    <a:lnTo>
                      <a:pt x="1152" y="607"/>
                    </a:lnTo>
                    <a:lnTo>
                      <a:pt x="1161" y="512"/>
                    </a:lnTo>
                    <a:lnTo>
                      <a:pt x="1161" y="400"/>
                    </a:lnTo>
                    <a:lnTo>
                      <a:pt x="1139" y="303"/>
                    </a:lnTo>
                    <a:lnTo>
                      <a:pt x="1085" y="215"/>
                    </a:lnTo>
                    <a:lnTo>
                      <a:pt x="996" y="112"/>
                    </a:lnTo>
                    <a:close/>
                  </a:path>
                </a:pathLst>
              </a:custGeom>
              <a:solidFill>
                <a:srgbClr val="E0A080"/>
              </a:solidFill>
              <a:ln w="7938">
                <a:solidFill>
                  <a:srgbClr val="000000"/>
                </a:solidFill>
                <a:round/>
                <a:headEnd/>
                <a:tailEnd/>
              </a:ln>
            </p:spPr>
            <p:txBody>
              <a:bodyPr/>
              <a:lstStyle/>
              <a:p>
                <a:endParaRPr lang="en-GB"/>
              </a:p>
            </p:txBody>
          </p:sp>
          <p:sp>
            <p:nvSpPr>
              <p:cNvPr id="46109" name="Freeform 21"/>
              <p:cNvSpPr>
                <a:spLocks/>
              </p:cNvSpPr>
              <p:nvPr/>
            </p:nvSpPr>
            <p:spPr bwMode="auto">
              <a:xfrm>
                <a:off x="1150" y="2507"/>
                <a:ext cx="28" cy="54"/>
              </a:xfrm>
              <a:custGeom>
                <a:avLst/>
                <a:gdLst>
                  <a:gd name="T0" fmla="*/ 1 w 57"/>
                  <a:gd name="T1" fmla="*/ 0 h 108"/>
                  <a:gd name="T2" fmla="*/ 1 w 57"/>
                  <a:gd name="T3" fmla="*/ 1 h 108"/>
                  <a:gd name="T4" fmla="*/ 0 w 57"/>
                  <a:gd name="T5" fmla="*/ 1 h 108"/>
                  <a:gd name="T6" fmla="*/ 0 w 57"/>
                  <a:gd name="T7" fmla="*/ 2 h 108"/>
                  <a:gd name="T8" fmla="*/ 0 w 57"/>
                  <a:gd name="T9" fmla="*/ 2 h 108"/>
                  <a:gd name="T10" fmla="*/ 0 w 57"/>
                  <a:gd name="T11" fmla="*/ 3 h 108"/>
                  <a:gd name="T12" fmla="*/ 0 w 57"/>
                  <a:gd name="T13" fmla="*/ 3 h 108"/>
                  <a:gd name="T14" fmla="*/ 0 60000 65536"/>
                  <a:gd name="T15" fmla="*/ 0 60000 65536"/>
                  <a:gd name="T16" fmla="*/ 0 60000 65536"/>
                  <a:gd name="T17" fmla="*/ 0 60000 65536"/>
                  <a:gd name="T18" fmla="*/ 0 60000 65536"/>
                  <a:gd name="T19" fmla="*/ 0 60000 65536"/>
                  <a:gd name="T20" fmla="*/ 0 60000 65536"/>
                  <a:gd name="T21" fmla="*/ 0 w 57"/>
                  <a:gd name="T22" fmla="*/ 0 h 108"/>
                  <a:gd name="T23" fmla="*/ 57 w 57"/>
                  <a:gd name="T24" fmla="*/ 108 h 10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 h="108">
                    <a:moveTo>
                      <a:pt x="57" y="0"/>
                    </a:moveTo>
                    <a:lnTo>
                      <a:pt x="36" y="10"/>
                    </a:lnTo>
                    <a:lnTo>
                      <a:pt x="19" y="21"/>
                    </a:lnTo>
                    <a:lnTo>
                      <a:pt x="6" y="38"/>
                    </a:lnTo>
                    <a:lnTo>
                      <a:pt x="0" y="63"/>
                    </a:lnTo>
                    <a:lnTo>
                      <a:pt x="3" y="86"/>
                    </a:lnTo>
                    <a:lnTo>
                      <a:pt x="8" y="108"/>
                    </a:lnTo>
                  </a:path>
                </a:pathLst>
              </a:custGeom>
              <a:noFill/>
              <a:ln w="7938">
                <a:solidFill>
                  <a:srgbClr val="000000"/>
                </a:solidFill>
                <a:round/>
                <a:headEnd/>
                <a:tailEnd/>
              </a:ln>
            </p:spPr>
            <p:txBody>
              <a:bodyPr/>
              <a:lstStyle/>
              <a:p>
                <a:endParaRPr lang="en-GB"/>
              </a:p>
            </p:txBody>
          </p:sp>
          <p:sp>
            <p:nvSpPr>
              <p:cNvPr id="46110" name="Freeform 22"/>
              <p:cNvSpPr>
                <a:spLocks/>
              </p:cNvSpPr>
              <p:nvPr/>
            </p:nvSpPr>
            <p:spPr bwMode="auto">
              <a:xfrm>
                <a:off x="1154" y="2507"/>
                <a:ext cx="240" cy="97"/>
              </a:xfrm>
              <a:custGeom>
                <a:avLst/>
                <a:gdLst>
                  <a:gd name="T0" fmla="*/ 0 w 479"/>
                  <a:gd name="T1" fmla="*/ 2 h 194"/>
                  <a:gd name="T2" fmla="*/ 1 w 479"/>
                  <a:gd name="T3" fmla="*/ 3 h 194"/>
                  <a:gd name="T4" fmla="*/ 2 w 479"/>
                  <a:gd name="T5" fmla="*/ 3 h 194"/>
                  <a:gd name="T6" fmla="*/ 2 w 479"/>
                  <a:gd name="T7" fmla="*/ 3 h 194"/>
                  <a:gd name="T8" fmla="*/ 3 w 479"/>
                  <a:gd name="T9" fmla="*/ 5 h 194"/>
                  <a:gd name="T10" fmla="*/ 4 w 479"/>
                  <a:gd name="T11" fmla="*/ 6 h 194"/>
                  <a:gd name="T12" fmla="*/ 5 w 479"/>
                  <a:gd name="T13" fmla="*/ 6 h 194"/>
                  <a:gd name="T14" fmla="*/ 7 w 479"/>
                  <a:gd name="T15" fmla="*/ 6 h 194"/>
                  <a:gd name="T16" fmla="*/ 8 w 479"/>
                  <a:gd name="T17" fmla="*/ 6 h 194"/>
                  <a:gd name="T18" fmla="*/ 10 w 479"/>
                  <a:gd name="T19" fmla="*/ 6 h 194"/>
                  <a:gd name="T20" fmla="*/ 11 w 479"/>
                  <a:gd name="T21" fmla="*/ 6 h 194"/>
                  <a:gd name="T22" fmla="*/ 12 w 479"/>
                  <a:gd name="T23" fmla="*/ 6 h 194"/>
                  <a:gd name="T24" fmla="*/ 13 w 479"/>
                  <a:gd name="T25" fmla="*/ 5 h 194"/>
                  <a:gd name="T26" fmla="*/ 14 w 479"/>
                  <a:gd name="T27" fmla="*/ 3 h 194"/>
                  <a:gd name="T28" fmla="*/ 15 w 479"/>
                  <a:gd name="T29" fmla="*/ 3 h 194"/>
                  <a:gd name="T30" fmla="*/ 15 w 479"/>
                  <a:gd name="T31" fmla="*/ 2 h 194"/>
                  <a:gd name="T32" fmla="*/ 15 w 479"/>
                  <a:gd name="T33" fmla="*/ 0 h 19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79"/>
                  <a:gd name="T52" fmla="*/ 0 h 194"/>
                  <a:gd name="T53" fmla="*/ 479 w 479"/>
                  <a:gd name="T54" fmla="*/ 194 h 19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79" h="194">
                    <a:moveTo>
                      <a:pt x="0" y="37"/>
                    </a:moveTo>
                    <a:lnTo>
                      <a:pt x="13" y="67"/>
                    </a:lnTo>
                    <a:lnTo>
                      <a:pt x="34" y="96"/>
                    </a:lnTo>
                    <a:lnTo>
                      <a:pt x="58" y="123"/>
                    </a:lnTo>
                    <a:lnTo>
                      <a:pt x="82" y="145"/>
                    </a:lnTo>
                    <a:lnTo>
                      <a:pt x="112" y="166"/>
                    </a:lnTo>
                    <a:lnTo>
                      <a:pt x="154" y="181"/>
                    </a:lnTo>
                    <a:lnTo>
                      <a:pt x="199" y="188"/>
                    </a:lnTo>
                    <a:lnTo>
                      <a:pt x="249" y="194"/>
                    </a:lnTo>
                    <a:lnTo>
                      <a:pt x="301" y="190"/>
                    </a:lnTo>
                    <a:lnTo>
                      <a:pt x="338" y="184"/>
                    </a:lnTo>
                    <a:lnTo>
                      <a:pt x="383" y="164"/>
                    </a:lnTo>
                    <a:lnTo>
                      <a:pt x="416" y="137"/>
                    </a:lnTo>
                    <a:lnTo>
                      <a:pt x="445" y="99"/>
                    </a:lnTo>
                    <a:lnTo>
                      <a:pt x="461" y="67"/>
                    </a:lnTo>
                    <a:lnTo>
                      <a:pt x="469" y="35"/>
                    </a:lnTo>
                    <a:lnTo>
                      <a:pt x="479" y="0"/>
                    </a:lnTo>
                  </a:path>
                </a:pathLst>
              </a:custGeom>
              <a:noFill/>
              <a:ln w="7938">
                <a:solidFill>
                  <a:srgbClr val="000000"/>
                </a:solidFill>
                <a:round/>
                <a:headEnd/>
                <a:tailEnd/>
              </a:ln>
            </p:spPr>
            <p:txBody>
              <a:bodyPr/>
              <a:lstStyle/>
              <a:p>
                <a:endParaRPr lang="en-GB"/>
              </a:p>
            </p:txBody>
          </p:sp>
          <p:sp>
            <p:nvSpPr>
              <p:cNvPr id="46111" name="Freeform 23"/>
              <p:cNvSpPr>
                <a:spLocks/>
              </p:cNvSpPr>
              <p:nvPr/>
            </p:nvSpPr>
            <p:spPr bwMode="auto">
              <a:xfrm>
                <a:off x="1362" y="2493"/>
                <a:ext cx="50" cy="37"/>
              </a:xfrm>
              <a:custGeom>
                <a:avLst/>
                <a:gdLst>
                  <a:gd name="T0" fmla="*/ 0 w 101"/>
                  <a:gd name="T1" fmla="*/ 0 h 75"/>
                  <a:gd name="T2" fmla="*/ 0 w 101"/>
                  <a:gd name="T3" fmla="*/ 0 h 75"/>
                  <a:gd name="T4" fmla="*/ 1 w 101"/>
                  <a:gd name="T5" fmla="*/ 0 h 75"/>
                  <a:gd name="T6" fmla="*/ 2 w 101"/>
                  <a:gd name="T7" fmla="*/ 0 h 75"/>
                  <a:gd name="T8" fmla="*/ 2 w 101"/>
                  <a:gd name="T9" fmla="*/ 1 h 75"/>
                  <a:gd name="T10" fmla="*/ 3 w 101"/>
                  <a:gd name="T11" fmla="*/ 1 h 75"/>
                  <a:gd name="T12" fmla="*/ 3 w 101"/>
                  <a:gd name="T13" fmla="*/ 2 h 75"/>
                  <a:gd name="T14" fmla="*/ 0 60000 65536"/>
                  <a:gd name="T15" fmla="*/ 0 60000 65536"/>
                  <a:gd name="T16" fmla="*/ 0 60000 65536"/>
                  <a:gd name="T17" fmla="*/ 0 60000 65536"/>
                  <a:gd name="T18" fmla="*/ 0 60000 65536"/>
                  <a:gd name="T19" fmla="*/ 0 60000 65536"/>
                  <a:gd name="T20" fmla="*/ 0 60000 65536"/>
                  <a:gd name="T21" fmla="*/ 0 w 101"/>
                  <a:gd name="T22" fmla="*/ 0 h 75"/>
                  <a:gd name="T23" fmla="*/ 101 w 101"/>
                  <a:gd name="T24" fmla="*/ 75 h 7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1" h="75">
                    <a:moveTo>
                      <a:pt x="0" y="0"/>
                    </a:moveTo>
                    <a:lnTo>
                      <a:pt x="24" y="7"/>
                    </a:lnTo>
                    <a:lnTo>
                      <a:pt x="45" y="13"/>
                    </a:lnTo>
                    <a:lnTo>
                      <a:pt x="68" y="26"/>
                    </a:lnTo>
                    <a:lnTo>
                      <a:pt x="86" y="38"/>
                    </a:lnTo>
                    <a:lnTo>
                      <a:pt x="97" y="57"/>
                    </a:lnTo>
                    <a:lnTo>
                      <a:pt x="101" y="75"/>
                    </a:lnTo>
                  </a:path>
                </a:pathLst>
              </a:custGeom>
              <a:noFill/>
              <a:ln w="7938">
                <a:solidFill>
                  <a:srgbClr val="000000"/>
                </a:solidFill>
                <a:round/>
                <a:headEnd/>
                <a:tailEnd/>
              </a:ln>
            </p:spPr>
            <p:txBody>
              <a:bodyPr/>
              <a:lstStyle/>
              <a:p>
                <a:endParaRPr lang="en-GB"/>
              </a:p>
            </p:txBody>
          </p:sp>
          <p:sp>
            <p:nvSpPr>
              <p:cNvPr id="46112" name="Freeform 24"/>
              <p:cNvSpPr>
                <a:spLocks/>
              </p:cNvSpPr>
              <p:nvPr/>
            </p:nvSpPr>
            <p:spPr bwMode="auto">
              <a:xfrm>
                <a:off x="1213" y="2351"/>
                <a:ext cx="121" cy="164"/>
              </a:xfrm>
              <a:custGeom>
                <a:avLst/>
                <a:gdLst>
                  <a:gd name="T0" fmla="*/ 4 w 242"/>
                  <a:gd name="T1" fmla="*/ 0 h 329"/>
                  <a:gd name="T2" fmla="*/ 3 w 242"/>
                  <a:gd name="T3" fmla="*/ 1 h 329"/>
                  <a:gd name="T4" fmla="*/ 2 w 242"/>
                  <a:gd name="T5" fmla="*/ 2 h 329"/>
                  <a:gd name="T6" fmla="*/ 1 w 242"/>
                  <a:gd name="T7" fmla="*/ 3 h 329"/>
                  <a:gd name="T8" fmla="*/ 1 w 242"/>
                  <a:gd name="T9" fmla="*/ 5 h 329"/>
                  <a:gd name="T10" fmla="*/ 1 w 242"/>
                  <a:gd name="T11" fmla="*/ 6 h 329"/>
                  <a:gd name="T12" fmla="*/ 0 w 242"/>
                  <a:gd name="T13" fmla="*/ 7 h 329"/>
                  <a:gd name="T14" fmla="*/ 1 w 242"/>
                  <a:gd name="T15" fmla="*/ 8 h 329"/>
                  <a:gd name="T16" fmla="*/ 2 w 242"/>
                  <a:gd name="T17" fmla="*/ 9 h 329"/>
                  <a:gd name="T18" fmla="*/ 3 w 242"/>
                  <a:gd name="T19" fmla="*/ 10 h 329"/>
                  <a:gd name="T20" fmla="*/ 4 w 242"/>
                  <a:gd name="T21" fmla="*/ 10 h 329"/>
                  <a:gd name="T22" fmla="*/ 5 w 242"/>
                  <a:gd name="T23" fmla="*/ 10 h 329"/>
                  <a:gd name="T24" fmla="*/ 6 w 242"/>
                  <a:gd name="T25" fmla="*/ 9 h 329"/>
                  <a:gd name="T26" fmla="*/ 7 w 242"/>
                  <a:gd name="T27" fmla="*/ 9 h 329"/>
                  <a:gd name="T28" fmla="*/ 8 w 242"/>
                  <a:gd name="T29" fmla="*/ 8 h 329"/>
                  <a:gd name="T30" fmla="*/ 8 w 242"/>
                  <a:gd name="T31" fmla="*/ 7 h 329"/>
                  <a:gd name="T32" fmla="*/ 8 w 242"/>
                  <a:gd name="T33" fmla="*/ 6 h 329"/>
                  <a:gd name="T34" fmla="*/ 8 w 242"/>
                  <a:gd name="T35" fmla="*/ 5 h 329"/>
                  <a:gd name="T36" fmla="*/ 7 w 242"/>
                  <a:gd name="T37" fmla="*/ 4 h 329"/>
                  <a:gd name="T38" fmla="*/ 7 w 242"/>
                  <a:gd name="T39" fmla="*/ 4 h 329"/>
                  <a:gd name="T40" fmla="*/ 7 w 242"/>
                  <a:gd name="T41" fmla="*/ 3 h 329"/>
                  <a:gd name="T42" fmla="*/ 6 w 242"/>
                  <a:gd name="T43" fmla="*/ 3 h 32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42"/>
                  <a:gd name="T67" fmla="*/ 0 h 329"/>
                  <a:gd name="T68" fmla="*/ 242 w 242"/>
                  <a:gd name="T69" fmla="*/ 329 h 32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42" h="329">
                    <a:moveTo>
                      <a:pt x="116" y="0"/>
                    </a:moveTo>
                    <a:lnTo>
                      <a:pt x="76" y="49"/>
                    </a:lnTo>
                    <a:lnTo>
                      <a:pt x="49" y="84"/>
                    </a:lnTo>
                    <a:lnTo>
                      <a:pt x="29" y="120"/>
                    </a:lnTo>
                    <a:lnTo>
                      <a:pt x="10" y="166"/>
                    </a:lnTo>
                    <a:lnTo>
                      <a:pt x="1" y="210"/>
                    </a:lnTo>
                    <a:lnTo>
                      <a:pt x="0" y="248"/>
                    </a:lnTo>
                    <a:lnTo>
                      <a:pt x="12" y="284"/>
                    </a:lnTo>
                    <a:lnTo>
                      <a:pt x="34" y="311"/>
                    </a:lnTo>
                    <a:lnTo>
                      <a:pt x="68" y="325"/>
                    </a:lnTo>
                    <a:lnTo>
                      <a:pt x="115" y="329"/>
                    </a:lnTo>
                    <a:lnTo>
                      <a:pt x="157" y="322"/>
                    </a:lnTo>
                    <a:lnTo>
                      <a:pt x="187" y="311"/>
                    </a:lnTo>
                    <a:lnTo>
                      <a:pt x="213" y="293"/>
                    </a:lnTo>
                    <a:lnTo>
                      <a:pt x="227" y="276"/>
                    </a:lnTo>
                    <a:lnTo>
                      <a:pt x="240" y="237"/>
                    </a:lnTo>
                    <a:lnTo>
                      <a:pt x="242" y="200"/>
                    </a:lnTo>
                    <a:lnTo>
                      <a:pt x="235" y="170"/>
                    </a:lnTo>
                    <a:lnTo>
                      <a:pt x="224" y="149"/>
                    </a:lnTo>
                    <a:lnTo>
                      <a:pt x="212" y="134"/>
                    </a:lnTo>
                    <a:lnTo>
                      <a:pt x="197" y="124"/>
                    </a:lnTo>
                    <a:lnTo>
                      <a:pt x="176" y="118"/>
                    </a:lnTo>
                  </a:path>
                </a:pathLst>
              </a:custGeom>
              <a:noFill/>
              <a:ln w="7938">
                <a:solidFill>
                  <a:srgbClr val="000000"/>
                </a:solidFill>
                <a:round/>
                <a:headEnd/>
                <a:tailEnd/>
              </a:ln>
            </p:spPr>
            <p:txBody>
              <a:bodyPr/>
              <a:lstStyle/>
              <a:p>
                <a:endParaRPr lang="en-GB"/>
              </a:p>
            </p:txBody>
          </p:sp>
          <p:sp>
            <p:nvSpPr>
              <p:cNvPr id="46113" name="Freeform 25"/>
              <p:cNvSpPr>
                <a:spLocks/>
              </p:cNvSpPr>
              <p:nvPr/>
            </p:nvSpPr>
            <p:spPr bwMode="auto">
              <a:xfrm>
                <a:off x="1307" y="2330"/>
                <a:ext cx="75" cy="30"/>
              </a:xfrm>
              <a:custGeom>
                <a:avLst/>
                <a:gdLst>
                  <a:gd name="T0" fmla="*/ 0 w 150"/>
                  <a:gd name="T1" fmla="*/ 0 h 62"/>
                  <a:gd name="T2" fmla="*/ 1 w 150"/>
                  <a:gd name="T3" fmla="*/ 0 h 62"/>
                  <a:gd name="T4" fmla="*/ 1 w 150"/>
                  <a:gd name="T5" fmla="*/ 0 h 62"/>
                  <a:gd name="T6" fmla="*/ 2 w 150"/>
                  <a:gd name="T7" fmla="*/ 0 h 62"/>
                  <a:gd name="T8" fmla="*/ 3 w 150"/>
                  <a:gd name="T9" fmla="*/ 0 h 62"/>
                  <a:gd name="T10" fmla="*/ 5 w 150"/>
                  <a:gd name="T11" fmla="*/ 1 h 62"/>
                  <a:gd name="T12" fmla="*/ 3 w 150"/>
                  <a:gd name="T13" fmla="*/ 1 h 62"/>
                  <a:gd name="T14" fmla="*/ 3 w 150"/>
                  <a:gd name="T15" fmla="*/ 1 h 62"/>
                  <a:gd name="T16" fmla="*/ 2 w 150"/>
                  <a:gd name="T17" fmla="*/ 1 h 62"/>
                  <a:gd name="T18" fmla="*/ 2 w 150"/>
                  <a:gd name="T19" fmla="*/ 1 h 62"/>
                  <a:gd name="T20" fmla="*/ 2 w 150"/>
                  <a:gd name="T21" fmla="*/ 1 h 62"/>
                  <a:gd name="T22" fmla="*/ 2 w 150"/>
                  <a:gd name="T23" fmla="*/ 0 h 62"/>
                  <a:gd name="T24" fmla="*/ 2 w 150"/>
                  <a:gd name="T25" fmla="*/ 0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50"/>
                  <a:gd name="T40" fmla="*/ 0 h 62"/>
                  <a:gd name="T41" fmla="*/ 150 w 150"/>
                  <a:gd name="T42" fmla="*/ 62 h 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50" h="62">
                    <a:moveTo>
                      <a:pt x="0" y="13"/>
                    </a:moveTo>
                    <a:lnTo>
                      <a:pt x="30" y="4"/>
                    </a:lnTo>
                    <a:lnTo>
                      <a:pt x="59" y="0"/>
                    </a:lnTo>
                    <a:lnTo>
                      <a:pt x="94" y="7"/>
                    </a:lnTo>
                    <a:lnTo>
                      <a:pt x="126" y="22"/>
                    </a:lnTo>
                    <a:lnTo>
                      <a:pt x="150" y="54"/>
                    </a:lnTo>
                    <a:lnTo>
                      <a:pt x="124" y="60"/>
                    </a:lnTo>
                    <a:lnTo>
                      <a:pt x="105" y="62"/>
                    </a:lnTo>
                    <a:lnTo>
                      <a:pt x="87" y="60"/>
                    </a:lnTo>
                    <a:lnTo>
                      <a:pt x="72" y="56"/>
                    </a:lnTo>
                    <a:lnTo>
                      <a:pt x="68" y="44"/>
                    </a:lnTo>
                    <a:lnTo>
                      <a:pt x="71" y="28"/>
                    </a:lnTo>
                    <a:lnTo>
                      <a:pt x="79" y="17"/>
                    </a:lnTo>
                  </a:path>
                </a:pathLst>
              </a:custGeom>
              <a:noFill/>
              <a:ln w="7938">
                <a:solidFill>
                  <a:srgbClr val="000000"/>
                </a:solidFill>
                <a:round/>
                <a:headEnd/>
                <a:tailEnd/>
              </a:ln>
            </p:spPr>
            <p:txBody>
              <a:bodyPr/>
              <a:lstStyle/>
              <a:p>
                <a:endParaRPr lang="en-GB"/>
              </a:p>
            </p:txBody>
          </p:sp>
          <p:sp>
            <p:nvSpPr>
              <p:cNvPr id="46114" name="Freeform 26"/>
              <p:cNvSpPr>
                <a:spLocks/>
              </p:cNvSpPr>
              <p:nvPr/>
            </p:nvSpPr>
            <p:spPr bwMode="auto">
              <a:xfrm>
                <a:off x="1159" y="2336"/>
                <a:ext cx="85" cy="35"/>
              </a:xfrm>
              <a:custGeom>
                <a:avLst/>
                <a:gdLst>
                  <a:gd name="T0" fmla="*/ 0 w 171"/>
                  <a:gd name="T1" fmla="*/ 2 h 71"/>
                  <a:gd name="T2" fmla="*/ 0 w 171"/>
                  <a:gd name="T3" fmla="*/ 1 h 71"/>
                  <a:gd name="T4" fmla="*/ 1 w 171"/>
                  <a:gd name="T5" fmla="*/ 1 h 71"/>
                  <a:gd name="T6" fmla="*/ 1 w 171"/>
                  <a:gd name="T7" fmla="*/ 0 h 71"/>
                  <a:gd name="T8" fmla="*/ 2 w 171"/>
                  <a:gd name="T9" fmla="*/ 0 h 71"/>
                  <a:gd name="T10" fmla="*/ 3 w 171"/>
                  <a:gd name="T11" fmla="*/ 0 h 71"/>
                  <a:gd name="T12" fmla="*/ 4 w 171"/>
                  <a:gd name="T13" fmla="*/ 0 h 71"/>
                  <a:gd name="T14" fmla="*/ 5 w 171"/>
                  <a:gd name="T15" fmla="*/ 0 h 71"/>
                  <a:gd name="T16" fmla="*/ 4 w 171"/>
                  <a:gd name="T17" fmla="*/ 0 h 71"/>
                  <a:gd name="T18" fmla="*/ 4 w 171"/>
                  <a:gd name="T19" fmla="*/ 1 h 71"/>
                  <a:gd name="T20" fmla="*/ 3 w 171"/>
                  <a:gd name="T21" fmla="*/ 1 h 71"/>
                  <a:gd name="T22" fmla="*/ 3 w 171"/>
                  <a:gd name="T23" fmla="*/ 1 h 71"/>
                  <a:gd name="T24" fmla="*/ 2 w 171"/>
                  <a:gd name="T25" fmla="*/ 1 h 7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1"/>
                  <a:gd name="T40" fmla="*/ 0 h 71"/>
                  <a:gd name="T41" fmla="*/ 171 w 171"/>
                  <a:gd name="T42" fmla="*/ 71 h 7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1" h="71">
                    <a:moveTo>
                      <a:pt x="0" y="71"/>
                    </a:moveTo>
                    <a:lnTo>
                      <a:pt x="21" y="60"/>
                    </a:lnTo>
                    <a:lnTo>
                      <a:pt x="41" y="46"/>
                    </a:lnTo>
                    <a:lnTo>
                      <a:pt x="56" y="26"/>
                    </a:lnTo>
                    <a:lnTo>
                      <a:pt x="86" y="28"/>
                    </a:lnTo>
                    <a:lnTo>
                      <a:pt x="115" y="26"/>
                    </a:lnTo>
                    <a:lnTo>
                      <a:pt x="139" y="16"/>
                    </a:lnTo>
                    <a:lnTo>
                      <a:pt x="171" y="0"/>
                    </a:lnTo>
                    <a:lnTo>
                      <a:pt x="150" y="16"/>
                    </a:lnTo>
                    <a:lnTo>
                      <a:pt x="138" y="32"/>
                    </a:lnTo>
                    <a:lnTo>
                      <a:pt x="127" y="47"/>
                    </a:lnTo>
                    <a:lnTo>
                      <a:pt x="109" y="53"/>
                    </a:lnTo>
                    <a:lnTo>
                      <a:pt x="92" y="39"/>
                    </a:lnTo>
                  </a:path>
                </a:pathLst>
              </a:custGeom>
              <a:noFill/>
              <a:ln w="7938">
                <a:solidFill>
                  <a:srgbClr val="000000"/>
                </a:solidFill>
                <a:round/>
                <a:headEnd/>
                <a:tailEnd/>
              </a:ln>
            </p:spPr>
            <p:txBody>
              <a:bodyPr/>
              <a:lstStyle/>
              <a:p>
                <a:endParaRPr lang="en-GB"/>
              </a:p>
            </p:txBody>
          </p:sp>
          <p:sp>
            <p:nvSpPr>
              <p:cNvPr id="46115" name="Freeform 27"/>
              <p:cNvSpPr>
                <a:spLocks/>
              </p:cNvSpPr>
              <p:nvPr/>
            </p:nvSpPr>
            <p:spPr bwMode="auto">
              <a:xfrm>
                <a:off x="1304" y="2293"/>
                <a:ext cx="88" cy="34"/>
              </a:xfrm>
              <a:custGeom>
                <a:avLst/>
                <a:gdLst>
                  <a:gd name="T0" fmla="*/ 1 w 176"/>
                  <a:gd name="T1" fmla="*/ 0 h 69"/>
                  <a:gd name="T2" fmla="*/ 0 w 176"/>
                  <a:gd name="T3" fmla="*/ 1 h 69"/>
                  <a:gd name="T4" fmla="*/ 0 w 176"/>
                  <a:gd name="T5" fmla="*/ 1 h 69"/>
                  <a:gd name="T6" fmla="*/ 1 w 176"/>
                  <a:gd name="T7" fmla="*/ 1 h 69"/>
                  <a:gd name="T8" fmla="*/ 1 w 176"/>
                  <a:gd name="T9" fmla="*/ 1 h 69"/>
                  <a:gd name="T10" fmla="*/ 1 w 176"/>
                  <a:gd name="T11" fmla="*/ 1 h 69"/>
                  <a:gd name="T12" fmla="*/ 3 w 176"/>
                  <a:gd name="T13" fmla="*/ 1 h 69"/>
                  <a:gd name="T14" fmla="*/ 3 w 176"/>
                  <a:gd name="T15" fmla="*/ 1 h 69"/>
                  <a:gd name="T16" fmla="*/ 5 w 176"/>
                  <a:gd name="T17" fmla="*/ 1 h 69"/>
                  <a:gd name="T18" fmla="*/ 5 w 176"/>
                  <a:gd name="T19" fmla="*/ 2 h 69"/>
                  <a:gd name="T20" fmla="*/ 6 w 176"/>
                  <a:gd name="T21" fmla="*/ 1 h 69"/>
                  <a:gd name="T22" fmla="*/ 6 w 176"/>
                  <a:gd name="T23" fmla="*/ 1 h 69"/>
                  <a:gd name="T24" fmla="*/ 6 w 176"/>
                  <a:gd name="T25" fmla="*/ 0 h 69"/>
                  <a:gd name="T26" fmla="*/ 5 w 176"/>
                  <a:gd name="T27" fmla="*/ 0 h 69"/>
                  <a:gd name="T28" fmla="*/ 3 w 176"/>
                  <a:gd name="T29" fmla="*/ 0 h 69"/>
                  <a:gd name="T30" fmla="*/ 3 w 176"/>
                  <a:gd name="T31" fmla="*/ 0 h 69"/>
                  <a:gd name="T32" fmla="*/ 1 w 176"/>
                  <a:gd name="T33" fmla="*/ 0 h 69"/>
                  <a:gd name="T34" fmla="*/ 1 w 176"/>
                  <a:gd name="T35" fmla="*/ 0 h 6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6"/>
                  <a:gd name="T55" fmla="*/ 0 h 69"/>
                  <a:gd name="T56" fmla="*/ 176 w 176"/>
                  <a:gd name="T57" fmla="*/ 69 h 6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6" h="69">
                    <a:moveTo>
                      <a:pt x="5" y="18"/>
                    </a:moveTo>
                    <a:lnTo>
                      <a:pt x="0" y="32"/>
                    </a:lnTo>
                    <a:lnTo>
                      <a:pt x="0" y="47"/>
                    </a:lnTo>
                    <a:lnTo>
                      <a:pt x="12" y="55"/>
                    </a:lnTo>
                    <a:lnTo>
                      <a:pt x="31" y="59"/>
                    </a:lnTo>
                    <a:lnTo>
                      <a:pt x="56" y="52"/>
                    </a:lnTo>
                    <a:lnTo>
                      <a:pt x="82" y="48"/>
                    </a:lnTo>
                    <a:lnTo>
                      <a:pt x="109" y="50"/>
                    </a:lnTo>
                    <a:lnTo>
                      <a:pt x="132" y="62"/>
                    </a:lnTo>
                    <a:lnTo>
                      <a:pt x="154" y="69"/>
                    </a:lnTo>
                    <a:lnTo>
                      <a:pt x="173" y="59"/>
                    </a:lnTo>
                    <a:lnTo>
                      <a:pt x="176" y="41"/>
                    </a:lnTo>
                    <a:lnTo>
                      <a:pt x="163" y="24"/>
                    </a:lnTo>
                    <a:lnTo>
                      <a:pt x="142" y="10"/>
                    </a:lnTo>
                    <a:lnTo>
                      <a:pt x="103" y="2"/>
                    </a:lnTo>
                    <a:lnTo>
                      <a:pt x="66" y="0"/>
                    </a:lnTo>
                    <a:lnTo>
                      <a:pt x="32" y="7"/>
                    </a:lnTo>
                    <a:lnTo>
                      <a:pt x="5" y="18"/>
                    </a:lnTo>
                    <a:close/>
                  </a:path>
                </a:pathLst>
              </a:custGeom>
              <a:solidFill>
                <a:srgbClr val="A04000"/>
              </a:solidFill>
              <a:ln w="7938">
                <a:solidFill>
                  <a:srgbClr val="000000"/>
                </a:solidFill>
                <a:round/>
                <a:headEnd/>
                <a:tailEnd/>
              </a:ln>
            </p:spPr>
            <p:txBody>
              <a:bodyPr/>
              <a:lstStyle/>
              <a:p>
                <a:endParaRPr lang="en-GB"/>
              </a:p>
            </p:txBody>
          </p:sp>
          <p:sp>
            <p:nvSpPr>
              <p:cNvPr id="46116" name="Freeform 28"/>
              <p:cNvSpPr>
                <a:spLocks/>
              </p:cNvSpPr>
              <p:nvPr/>
            </p:nvSpPr>
            <p:spPr bwMode="auto">
              <a:xfrm>
                <a:off x="993" y="2129"/>
                <a:ext cx="577" cy="363"/>
              </a:xfrm>
              <a:custGeom>
                <a:avLst/>
                <a:gdLst>
                  <a:gd name="T0" fmla="*/ 0 w 1155"/>
                  <a:gd name="T1" fmla="*/ 21 h 726"/>
                  <a:gd name="T2" fmla="*/ 2 w 1155"/>
                  <a:gd name="T3" fmla="*/ 23 h 726"/>
                  <a:gd name="T4" fmla="*/ 3 w 1155"/>
                  <a:gd name="T5" fmla="*/ 21 h 726"/>
                  <a:gd name="T6" fmla="*/ 4 w 1155"/>
                  <a:gd name="T7" fmla="*/ 18 h 726"/>
                  <a:gd name="T8" fmla="*/ 5 w 1155"/>
                  <a:gd name="T9" fmla="*/ 13 h 726"/>
                  <a:gd name="T10" fmla="*/ 9 w 1155"/>
                  <a:gd name="T11" fmla="*/ 9 h 726"/>
                  <a:gd name="T12" fmla="*/ 11 w 1155"/>
                  <a:gd name="T13" fmla="*/ 9 h 726"/>
                  <a:gd name="T14" fmla="*/ 15 w 1155"/>
                  <a:gd name="T15" fmla="*/ 10 h 726"/>
                  <a:gd name="T16" fmla="*/ 17 w 1155"/>
                  <a:gd name="T17" fmla="*/ 11 h 726"/>
                  <a:gd name="T18" fmla="*/ 19 w 1155"/>
                  <a:gd name="T19" fmla="*/ 10 h 726"/>
                  <a:gd name="T20" fmla="*/ 22 w 1155"/>
                  <a:gd name="T21" fmla="*/ 9 h 726"/>
                  <a:gd name="T22" fmla="*/ 25 w 1155"/>
                  <a:gd name="T23" fmla="*/ 7 h 726"/>
                  <a:gd name="T24" fmla="*/ 26 w 1155"/>
                  <a:gd name="T25" fmla="*/ 6 h 726"/>
                  <a:gd name="T26" fmla="*/ 27 w 1155"/>
                  <a:gd name="T27" fmla="*/ 9 h 726"/>
                  <a:gd name="T28" fmla="*/ 30 w 1155"/>
                  <a:gd name="T29" fmla="*/ 11 h 726"/>
                  <a:gd name="T30" fmla="*/ 31 w 1155"/>
                  <a:gd name="T31" fmla="*/ 13 h 726"/>
                  <a:gd name="T32" fmla="*/ 31 w 1155"/>
                  <a:gd name="T33" fmla="*/ 17 h 726"/>
                  <a:gd name="T34" fmla="*/ 33 w 1155"/>
                  <a:gd name="T35" fmla="*/ 20 h 726"/>
                  <a:gd name="T36" fmla="*/ 32 w 1155"/>
                  <a:gd name="T37" fmla="*/ 22 h 726"/>
                  <a:gd name="T38" fmla="*/ 34 w 1155"/>
                  <a:gd name="T39" fmla="*/ 21 h 726"/>
                  <a:gd name="T40" fmla="*/ 35 w 1155"/>
                  <a:gd name="T41" fmla="*/ 18 h 726"/>
                  <a:gd name="T42" fmla="*/ 36 w 1155"/>
                  <a:gd name="T43" fmla="*/ 13 h 726"/>
                  <a:gd name="T44" fmla="*/ 35 w 1155"/>
                  <a:gd name="T45" fmla="*/ 9 h 726"/>
                  <a:gd name="T46" fmla="*/ 33 w 1155"/>
                  <a:gd name="T47" fmla="*/ 6 h 726"/>
                  <a:gd name="T48" fmla="*/ 30 w 1155"/>
                  <a:gd name="T49" fmla="*/ 5 h 726"/>
                  <a:gd name="T50" fmla="*/ 28 w 1155"/>
                  <a:gd name="T51" fmla="*/ 5 h 726"/>
                  <a:gd name="T52" fmla="*/ 25 w 1155"/>
                  <a:gd name="T53" fmla="*/ 3 h 726"/>
                  <a:gd name="T54" fmla="*/ 22 w 1155"/>
                  <a:gd name="T55" fmla="*/ 1 h 726"/>
                  <a:gd name="T56" fmla="*/ 18 w 1155"/>
                  <a:gd name="T57" fmla="*/ 1 h 726"/>
                  <a:gd name="T58" fmla="*/ 14 w 1155"/>
                  <a:gd name="T59" fmla="*/ 1 h 726"/>
                  <a:gd name="T60" fmla="*/ 9 w 1155"/>
                  <a:gd name="T61" fmla="*/ 1 h 726"/>
                  <a:gd name="T62" fmla="*/ 6 w 1155"/>
                  <a:gd name="T63" fmla="*/ 3 h 726"/>
                  <a:gd name="T64" fmla="*/ 5 w 1155"/>
                  <a:gd name="T65" fmla="*/ 5 h 726"/>
                  <a:gd name="T66" fmla="*/ 6 w 1155"/>
                  <a:gd name="T67" fmla="*/ 7 h 726"/>
                  <a:gd name="T68" fmla="*/ 3 w 1155"/>
                  <a:gd name="T69" fmla="*/ 9 h 726"/>
                  <a:gd name="T70" fmla="*/ 2 w 1155"/>
                  <a:gd name="T71" fmla="*/ 10 h 726"/>
                  <a:gd name="T72" fmla="*/ 1 w 1155"/>
                  <a:gd name="T73" fmla="*/ 11 h 726"/>
                  <a:gd name="T74" fmla="*/ 0 w 1155"/>
                  <a:gd name="T75" fmla="*/ 13 h 726"/>
                  <a:gd name="T76" fmla="*/ 0 w 1155"/>
                  <a:gd name="T77" fmla="*/ 18 h 72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155"/>
                  <a:gd name="T118" fmla="*/ 0 h 726"/>
                  <a:gd name="T119" fmla="*/ 1155 w 1155"/>
                  <a:gd name="T120" fmla="*/ 726 h 72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155" h="726">
                    <a:moveTo>
                      <a:pt x="14" y="601"/>
                    </a:moveTo>
                    <a:lnTo>
                      <a:pt x="30" y="650"/>
                    </a:lnTo>
                    <a:lnTo>
                      <a:pt x="51" y="687"/>
                    </a:lnTo>
                    <a:lnTo>
                      <a:pt x="85" y="714"/>
                    </a:lnTo>
                    <a:lnTo>
                      <a:pt x="120" y="726"/>
                    </a:lnTo>
                    <a:lnTo>
                      <a:pt x="115" y="664"/>
                    </a:lnTo>
                    <a:lnTo>
                      <a:pt x="123" y="602"/>
                    </a:lnTo>
                    <a:lnTo>
                      <a:pt x="134" y="546"/>
                    </a:lnTo>
                    <a:lnTo>
                      <a:pt x="157" y="486"/>
                    </a:lnTo>
                    <a:lnTo>
                      <a:pt x="189" y="423"/>
                    </a:lnTo>
                    <a:lnTo>
                      <a:pt x="240" y="336"/>
                    </a:lnTo>
                    <a:lnTo>
                      <a:pt x="299" y="262"/>
                    </a:lnTo>
                    <a:lnTo>
                      <a:pt x="325" y="244"/>
                    </a:lnTo>
                    <a:lnTo>
                      <a:pt x="370" y="273"/>
                    </a:lnTo>
                    <a:lnTo>
                      <a:pt x="422" y="300"/>
                    </a:lnTo>
                    <a:lnTo>
                      <a:pt x="481" y="314"/>
                    </a:lnTo>
                    <a:lnTo>
                      <a:pt x="516" y="322"/>
                    </a:lnTo>
                    <a:lnTo>
                      <a:pt x="553" y="325"/>
                    </a:lnTo>
                    <a:lnTo>
                      <a:pt x="593" y="319"/>
                    </a:lnTo>
                    <a:lnTo>
                      <a:pt x="631" y="306"/>
                    </a:lnTo>
                    <a:lnTo>
                      <a:pt x="685" y="285"/>
                    </a:lnTo>
                    <a:lnTo>
                      <a:pt x="730" y="261"/>
                    </a:lnTo>
                    <a:lnTo>
                      <a:pt x="774" y="236"/>
                    </a:lnTo>
                    <a:lnTo>
                      <a:pt x="800" y="237"/>
                    </a:lnTo>
                    <a:lnTo>
                      <a:pt x="815" y="235"/>
                    </a:lnTo>
                    <a:lnTo>
                      <a:pt x="849" y="221"/>
                    </a:lnTo>
                    <a:lnTo>
                      <a:pt x="863" y="244"/>
                    </a:lnTo>
                    <a:lnTo>
                      <a:pt x="887" y="280"/>
                    </a:lnTo>
                    <a:lnTo>
                      <a:pt x="926" y="307"/>
                    </a:lnTo>
                    <a:lnTo>
                      <a:pt x="968" y="341"/>
                    </a:lnTo>
                    <a:lnTo>
                      <a:pt x="994" y="379"/>
                    </a:lnTo>
                    <a:lnTo>
                      <a:pt x="1010" y="431"/>
                    </a:lnTo>
                    <a:lnTo>
                      <a:pt x="1003" y="485"/>
                    </a:lnTo>
                    <a:lnTo>
                      <a:pt x="1020" y="534"/>
                    </a:lnTo>
                    <a:lnTo>
                      <a:pt x="1043" y="571"/>
                    </a:lnTo>
                    <a:lnTo>
                      <a:pt x="1057" y="612"/>
                    </a:lnTo>
                    <a:lnTo>
                      <a:pt x="1062" y="638"/>
                    </a:lnTo>
                    <a:lnTo>
                      <a:pt x="1054" y="677"/>
                    </a:lnTo>
                    <a:lnTo>
                      <a:pt x="1092" y="676"/>
                    </a:lnTo>
                    <a:lnTo>
                      <a:pt x="1104" y="653"/>
                    </a:lnTo>
                    <a:lnTo>
                      <a:pt x="1124" y="613"/>
                    </a:lnTo>
                    <a:lnTo>
                      <a:pt x="1132" y="564"/>
                    </a:lnTo>
                    <a:lnTo>
                      <a:pt x="1144" y="501"/>
                    </a:lnTo>
                    <a:lnTo>
                      <a:pt x="1155" y="419"/>
                    </a:lnTo>
                    <a:lnTo>
                      <a:pt x="1143" y="352"/>
                    </a:lnTo>
                    <a:lnTo>
                      <a:pt x="1121" y="281"/>
                    </a:lnTo>
                    <a:lnTo>
                      <a:pt x="1091" y="225"/>
                    </a:lnTo>
                    <a:lnTo>
                      <a:pt x="1058" y="179"/>
                    </a:lnTo>
                    <a:lnTo>
                      <a:pt x="1010" y="147"/>
                    </a:lnTo>
                    <a:lnTo>
                      <a:pt x="971" y="133"/>
                    </a:lnTo>
                    <a:lnTo>
                      <a:pt x="932" y="127"/>
                    </a:lnTo>
                    <a:lnTo>
                      <a:pt x="898" y="133"/>
                    </a:lnTo>
                    <a:lnTo>
                      <a:pt x="860" y="146"/>
                    </a:lnTo>
                    <a:lnTo>
                      <a:pt x="826" y="108"/>
                    </a:lnTo>
                    <a:lnTo>
                      <a:pt x="784" y="76"/>
                    </a:lnTo>
                    <a:lnTo>
                      <a:pt x="724" y="43"/>
                    </a:lnTo>
                    <a:lnTo>
                      <a:pt x="673" y="24"/>
                    </a:lnTo>
                    <a:lnTo>
                      <a:pt x="603" y="8"/>
                    </a:lnTo>
                    <a:lnTo>
                      <a:pt x="542" y="0"/>
                    </a:lnTo>
                    <a:lnTo>
                      <a:pt x="464" y="4"/>
                    </a:lnTo>
                    <a:lnTo>
                      <a:pt x="391" y="9"/>
                    </a:lnTo>
                    <a:lnTo>
                      <a:pt x="315" y="24"/>
                    </a:lnTo>
                    <a:lnTo>
                      <a:pt x="257" y="41"/>
                    </a:lnTo>
                    <a:lnTo>
                      <a:pt x="216" y="71"/>
                    </a:lnTo>
                    <a:lnTo>
                      <a:pt x="184" y="110"/>
                    </a:lnTo>
                    <a:lnTo>
                      <a:pt x="172" y="155"/>
                    </a:lnTo>
                    <a:lnTo>
                      <a:pt x="179" y="194"/>
                    </a:lnTo>
                    <a:lnTo>
                      <a:pt x="193" y="236"/>
                    </a:lnTo>
                    <a:lnTo>
                      <a:pt x="160" y="247"/>
                    </a:lnTo>
                    <a:lnTo>
                      <a:pt x="127" y="267"/>
                    </a:lnTo>
                    <a:lnTo>
                      <a:pt x="97" y="285"/>
                    </a:lnTo>
                    <a:lnTo>
                      <a:pt x="71" y="304"/>
                    </a:lnTo>
                    <a:lnTo>
                      <a:pt x="52" y="322"/>
                    </a:lnTo>
                    <a:lnTo>
                      <a:pt x="32" y="348"/>
                    </a:lnTo>
                    <a:lnTo>
                      <a:pt x="14" y="381"/>
                    </a:lnTo>
                    <a:lnTo>
                      <a:pt x="4" y="427"/>
                    </a:lnTo>
                    <a:lnTo>
                      <a:pt x="0" y="502"/>
                    </a:lnTo>
                    <a:lnTo>
                      <a:pt x="1" y="546"/>
                    </a:lnTo>
                    <a:lnTo>
                      <a:pt x="14" y="601"/>
                    </a:lnTo>
                    <a:close/>
                  </a:path>
                </a:pathLst>
              </a:custGeom>
              <a:solidFill>
                <a:srgbClr val="A04000"/>
              </a:solidFill>
              <a:ln w="7938">
                <a:solidFill>
                  <a:srgbClr val="000000"/>
                </a:solidFill>
                <a:round/>
                <a:headEnd/>
                <a:tailEnd/>
              </a:ln>
            </p:spPr>
            <p:txBody>
              <a:bodyPr/>
              <a:lstStyle/>
              <a:p>
                <a:endParaRPr lang="en-GB"/>
              </a:p>
            </p:txBody>
          </p:sp>
          <p:sp>
            <p:nvSpPr>
              <p:cNvPr id="46117" name="Freeform 29"/>
              <p:cNvSpPr>
                <a:spLocks/>
              </p:cNvSpPr>
              <p:nvPr/>
            </p:nvSpPr>
            <p:spPr bwMode="auto">
              <a:xfrm>
                <a:off x="1031" y="2276"/>
                <a:ext cx="73" cy="160"/>
              </a:xfrm>
              <a:custGeom>
                <a:avLst/>
                <a:gdLst>
                  <a:gd name="T0" fmla="*/ 1 w 146"/>
                  <a:gd name="T1" fmla="*/ 5 h 321"/>
                  <a:gd name="T2" fmla="*/ 1 w 146"/>
                  <a:gd name="T3" fmla="*/ 6 h 321"/>
                  <a:gd name="T4" fmla="*/ 1 w 146"/>
                  <a:gd name="T5" fmla="*/ 7 h 321"/>
                  <a:gd name="T6" fmla="*/ 1 w 146"/>
                  <a:gd name="T7" fmla="*/ 7 h 321"/>
                  <a:gd name="T8" fmla="*/ 0 w 146"/>
                  <a:gd name="T9" fmla="*/ 8 h 321"/>
                  <a:gd name="T10" fmla="*/ 1 w 146"/>
                  <a:gd name="T11" fmla="*/ 8 h 321"/>
                  <a:gd name="T12" fmla="*/ 1 w 146"/>
                  <a:gd name="T13" fmla="*/ 9 h 321"/>
                  <a:gd name="T14" fmla="*/ 1 w 146"/>
                  <a:gd name="T15" fmla="*/ 10 h 321"/>
                  <a:gd name="T16" fmla="*/ 1 w 146"/>
                  <a:gd name="T17" fmla="*/ 9 h 321"/>
                  <a:gd name="T18" fmla="*/ 1 w 146"/>
                  <a:gd name="T19" fmla="*/ 8 h 321"/>
                  <a:gd name="T20" fmla="*/ 1 w 146"/>
                  <a:gd name="T21" fmla="*/ 8 h 321"/>
                  <a:gd name="T22" fmla="*/ 1 w 146"/>
                  <a:gd name="T23" fmla="*/ 7 h 321"/>
                  <a:gd name="T24" fmla="*/ 1 w 146"/>
                  <a:gd name="T25" fmla="*/ 7 h 321"/>
                  <a:gd name="T26" fmla="*/ 1 w 146"/>
                  <a:gd name="T27" fmla="*/ 6 h 321"/>
                  <a:gd name="T28" fmla="*/ 1 w 146"/>
                  <a:gd name="T29" fmla="*/ 6 h 321"/>
                  <a:gd name="T30" fmla="*/ 1 w 146"/>
                  <a:gd name="T31" fmla="*/ 5 h 321"/>
                  <a:gd name="T32" fmla="*/ 1 w 146"/>
                  <a:gd name="T33" fmla="*/ 5 h 321"/>
                  <a:gd name="T34" fmla="*/ 1 w 146"/>
                  <a:gd name="T35" fmla="*/ 5 h 321"/>
                  <a:gd name="T36" fmla="*/ 1 w 146"/>
                  <a:gd name="T37" fmla="*/ 6 h 321"/>
                  <a:gd name="T38" fmla="*/ 1 w 146"/>
                  <a:gd name="T39" fmla="*/ 6 h 321"/>
                  <a:gd name="T40" fmla="*/ 1 w 146"/>
                  <a:gd name="T41" fmla="*/ 7 h 321"/>
                  <a:gd name="T42" fmla="*/ 2 w 146"/>
                  <a:gd name="T43" fmla="*/ 6 h 321"/>
                  <a:gd name="T44" fmla="*/ 2 w 146"/>
                  <a:gd name="T45" fmla="*/ 6 h 321"/>
                  <a:gd name="T46" fmla="*/ 2 w 146"/>
                  <a:gd name="T47" fmla="*/ 6 h 321"/>
                  <a:gd name="T48" fmla="*/ 2 w 146"/>
                  <a:gd name="T49" fmla="*/ 6 h 321"/>
                  <a:gd name="T50" fmla="*/ 2 w 146"/>
                  <a:gd name="T51" fmla="*/ 5 h 321"/>
                  <a:gd name="T52" fmla="*/ 2 w 146"/>
                  <a:gd name="T53" fmla="*/ 5 h 321"/>
                  <a:gd name="T54" fmla="*/ 2 w 146"/>
                  <a:gd name="T55" fmla="*/ 4 h 321"/>
                  <a:gd name="T56" fmla="*/ 1 w 146"/>
                  <a:gd name="T57" fmla="*/ 4 h 321"/>
                  <a:gd name="T58" fmla="*/ 2 w 146"/>
                  <a:gd name="T59" fmla="*/ 4 h 321"/>
                  <a:gd name="T60" fmla="*/ 2 w 146"/>
                  <a:gd name="T61" fmla="*/ 3 h 321"/>
                  <a:gd name="T62" fmla="*/ 2 w 146"/>
                  <a:gd name="T63" fmla="*/ 3 h 321"/>
                  <a:gd name="T64" fmla="*/ 3 w 146"/>
                  <a:gd name="T65" fmla="*/ 3 h 321"/>
                  <a:gd name="T66" fmla="*/ 2 w 146"/>
                  <a:gd name="T67" fmla="*/ 3 h 321"/>
                  <a:gd name="T68" fmla="*/ 2 w 146"/>
                  <a:gd name="T69" fmla="*/ 2 h 321"/>
                  <a:gd name="T70" fmla="*/ 2 w 146"/>
                  <a:gd name="T71" fmla="*/ 2 h 321"/>
                  <a:gd name="T72" fmla="*/ 2 w 146"/>
                  <a:gd name="T73" fmla="*/ 2 h 321"/>
                  <a:gd name="T74" fmla="*/ 3 w 146"/>
                  <a:gd name="T75" fmla="*/ 1 h 321"/>
                  <a:gd name="T76" fmla="*/ 3 w 146"/>
                  <a:gd name="T77" fmla="*/ 1 h 321"/>
                  <a:gd name="T78" fmla="*/ 3 w 146"/>
                  <a:gd name="T79" fmla="*/ 1 h 321"/>
                  <a:gd name="T80" fmla="*/ 3 w 146"/>
                  <a:gd name="T81" fmla="*/ 0 h 321"/>
                  <a:gd name="T82" fmla="*/ 3 w 146"/>
                  <a:gd name="T83" fmla="*/ 0 h 321"/>
                  <a:gd name="T84" fmla="*/ 5 w 146"/>
                  <a:gd name="T85" fmla="*/ 0 h 321"/>
                  <a:gd name="T86" fmla="*/ 5 w 146"/>
                  <a:gd name="T87" fmla="*/ 0 h 321"/>
                  <a:gd name="T88" fmla="*/ 5 w 146"/>
                  <a:gd name="T89" fmla="*/ 0 h 32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46"/>
                  <a:gd name="T136" fmla="*/ 0 h 321"/>
                  <a:gd name="T137" fmla="*/ 146 w 146"/>
                  <a:gd name="T138" fmla="*/ 321 h 32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46" h="321">
                    <a:moveTo>
                      <a:pt x="27" y="185"/>
                    </a:moveTo>
                    <a:lnTo>
                      <a:pt x="16" y="203"/>
                    </a:lnTo>
                    <a:lnTo>
                      <a:pt x="8" y="224"/>
                    </a:lnTo>
                    <a:lnTo>
                      <a:pt x="1" y="245"/>
                    </a:lnTo>
                    <a:lnTo>
                      <a:pt x="0" y="265"/>
                    </a:lnTo>
                    <a:lnTo>
                      <a:pt x="5" y="286"/>
                    </a:lnTo>
                    <a:lnTo>
                      <a:pt x="9" y="306"/>
                    </a:lnTo>
                    <a:lnTo>
                      <a:pt x="20" y="321"/>
                    </a:lnTo>
                    <a:lnTo>
                      <a:pt x="31" y="309"/>
                    </a:lnTo>
                    <a:lnTo>
                      <a:pt x="38" y="287"/>
                    </a:lnTo>
                    <a:lnTo>
                      <a:pt x="35" y="271"/>
                    </a:lnTo>
                    <a:lnTo>
                      <a:pt x="31" y="252"/>
                    </a:lnTo>
                    <a:lnTo>
                      <a:pt x="27" y="233"/>
                    </a:lnTo>
                    <a:lnTo>
                      <a:pt x="30" y="215"/>
                    </a:lnTo>
                    <a:lnTo>
                      <a:pt x="38" y="194"/>
                    </a:lnTo>
                    <a:lnTo>
                      <a:pt x="43" y="177"/>
                    </a:lnTo>
                    <a:lnTo>
                      <a:pt x="53" y="166"/>
                    </a:lnTo>
                    <a:lnTo>
                      <a:pt x="57" y="185"/>
                    </a:lnTo>
                    <a:lnTo>
                      <a:pt x="53" y="207"/>
                    </a:lnTo>
                    <a:lnTo>
                      <a:pt x="47" y="218"/>
                    </a:lnTo>
                    <a:lnTo>
                      <a:pt x="56" y="224"/>
                    </a:lnTo>
                    <a:lnTo>
                      <a:pt x="65" y="220"/>
                    </a:lnTo>
                    <a:lnTo>
                      <a:pt x="71" y="211"/>
                    </a:lnTo>
                    <a:lnTo>
                      <a:pt x="73" y="201"/>
                    </a:lnTo>
                    <a:lnTo>
                      <a:pt x="73" y="192"/>
                    </a:lnTo>
                    <a:lnTo>
                      <a:pt x="71" y="177"/>
                    </a:lnTo>
                    <a:lnTo>
                      <a:pt x="66" y="167"/>
                    </a:lnTo>
                    <a:lnTo>
                      <a:pt x="64" y="157"/>
                    </a:lnTo>
                    <a:lnTo>
                      <a:pt x="62" y="141"/>
                    </a:lnTo>
                    <a:lnTo>
                      <a:pt x="64" y="129"/>
                    </a:lnTo>
                    <a:lnTo>
                      <a:pt x="73" y="122"/>
                    </a:lnTo>
                    <a:lnTo>
                      <a:pt x="86" y="118"/>
                    </a:lnTo>
                    <a:lnTo>
                      <a:pt x="96" y="118"/>
                    </a:lnTo>
                    <a:lnTo>
                      <a:pt x="92" y="103"/>
                    </a:lnTo>
                    <a:lnTo>
                      <a:pt x="92" y="95"/>
                    </a:lnTo>
                    <a:lnTo>
                      <a:pt x="92" y="80"/>
                    </a:lnTo>
                    <a:lnTo>
                      <a:pt x="94" y="70"/>
                    </a:lnTo>
                    <a:lnTo>
                      <a:pt x="96" y="60"/>
                    </a:lnTo>
                    <a:lnTo>
                      <a:pt x="105" y="45"/>
                    </a:lnTo>
                    <a:lnTo>
                      <a:pt x="109" y="36"/>
                    </a:lnTo>
                    <a:lnTo>
                      <a:pt x="116" y="25"/>
                    </a:lnTo>
                    <a:lnTo>
                      <a:pt x="124" y="15"/>
                    </a:lnTo>
                    <a:lnTo>
                      <a:pt x="132" y="10"/>
                    </a:lnTo>
                    <a:lnTo>
                      <a:pt x="140" y="3"/>
                    </a:lnTo>
                    <a:lnTo>
                      <a:pt x="146" y="0"/>
                    </a:lnTo>
                  </a:path>
                </a:pathLst>
              </a:custGeom>
              <a:noFill/>
              <a:ln w="7938">
                <a:solidFill>
                  <a:srgbClr val="000000"/>
                </a:solidFill>
                <a:round/>
                <a:headEnd/>
                <a:tailEnd/>
              </a:ln>
            </p:spPr>
            <p:txBody>
              <a:bodyPr/>
              <a:lstStyle/>
              <a:p>
                <a:endParaRPr lang="en-GB"/>
              </a:p>
            </p:txBody>
          </p:sp>
          <p:sp>
            <p:nvSpPr>
              <p:cNvPr id="46118" name="Freeform 30"/>
              <p:cNvSpPr>
                <a:spLocks/>
              </p:cNvSpPr>
              <p:nvPr/>
            </p:nvSpPr>
            <p:spPr bwMode="auto">
              <a:xfrm>
                <a:off x="1104" y="2182"/>
                <a:ext cx="294" cy="93"/>
              </a:xfrm>
              <a:custGeom>
                <a:avLst/>
                <a:gdLst>
                  <a:gd name="T0" fmla="*/ 18 w 588"/>
                  <a:gd name="T1" fmla="*/ 3 h 186"/>
                  <a:gd name="T2" fmla="*/ 17 w 588"/>
                  <a:gd name="T3" fmla="*/ 3 h 186"/>
                  <a:gd name="T4" fmla="*/ 15 w 588"/>
                  <a:gd name="T5" fmla="*/ 3 h 186"/>
                  <a:gd name="T6" fmla="*/ 14 w 588"/>
                  <a:gd name="T7" fmla="*/ 5 h 186"/>
                  <a:gd name="T8" fmla="*/ 13 w 588"/>
                  <a:gd name="T9" fmla="*/ 5 h 186"/>
                  <a:gd name="T10" fmla="*/ 13 w 588"/>
                  <a:gd name="T11" fmla="*/ 6 h 186"/>
                  <a:gd name="T12" fmla="*/ 11 w 588"/>
                  <a:gd name="T13" fmla="*/ 6 h 186"/>
                  <a:gd name="T14" fmla="*/ 10 w 588"/>
                  <a:gd name="T15" fmla="*/ 6 h 186"/>
                  <a:gd name="T16" fmla="*/ 9 w 588"/>
                  <a:gd name="T17" fmla="*/ 6 h 186"/>
                  <a:gd name="T18" fmla="*/ 7 w 588"/>
                  <a:gd name="T19" fmla="*/ 6 h 186"/>
                  <a:gd name="T20" fmla="*/ 6 w 588"/>
                  <a:gd name="T21" fmla="*/ 6 h 186"/>
                  <a:gd name="T22" fmla="*/ 5 w 588"/>
                  <a:gd name="T23" fmla="*/ 5 h 186"/>
                  <a:gd name="T24" fmla="*/ 5 w 588"/>
                  <a:gd name="T25" fmla="*/ 5 h 186"/>
                  <a:gd name="T26" fmla="*/ 3 w 588"/>
                  <a:gd name="T27" fmla="*/ 3 h 186"/>
                  <a:gd name="T28" fmla="*/ 5 w 588"/>
                  <a:gd name="T29" fmla="*/ 3 h 186"/>
                  <a:gd name="T30" fmla="*/ 5 w 588"/>
                  <a:gd name="T31" fmla="*/ 5 h 186"/>
                  <a:gd name="T32" fmla="*/ 6 w 588"/>
                  <a:gd name="T33" fmla="*/ 5 h 186"/>
                  <a:gd name="T34" fmla="*/ 9 w 588"/>
                  <a:gd name="T35" fmla="*/ 5 h 186"/>
                  <a:gd name="T36" fmla="*/ 10 w 588"/>
                  <a:gd name="T37" fmla="*/ 3 h 186"/>
                  <a:gd name="T38" fmla="*/ 11 w 588"/>
                  <a:gd name="T39" fmla="*/ 3 h 186"/>
                  <a:gd name="T40" fmla="*/ 13 w 588"/>
                  <a:gd name="T41" fmla="*/ 3 h 186"/>
                  <a:gd name="T42" fmla="*/ 14 w 588"/>
                  <a:gd name="T43" fmla="*/ 3 h 186"/>
                  <a:gd name="T44" fmla="*/ 13 w 588"/>
                  <a:gd name="T45" fmla="*/ 3 h 186"/>
                  <a:gd name="T46" fmla="*/ 12 w 588"/>
                  <a:gd name="T47" fmla="*/ 3 h 186"/>
                  <a:gd name="T48" fmla="*/ 10 w 588"/>
                  <a:gd name="T49" fmla="*/ 3 h 186"/>
                  <a:gd name="T50" fmla="*/ 9 w 588"/>
                  <a:gd name="T51" fmla="*/ 3 h 186"/>
                  <a:gd name="T52" fmla="*/ 9 w 588"/>
                  <a:gd name="T53" fmla="*/ 3 h 186"/>
                  <a:gd name="T54" fmla="*/ 7 w 588"/>
                  <a:gd name="T55" fmla="*/ 1 h 186"/>
                  <a:gd name="T56" fmla="*/ 5 w 588"/>
                  <a:gd name="T57" fmla="*/ 1 h 186"/>
                  <a:gd name="T58" fmla="*/ 5 w 588"/>
                  <a:gd name="T59" fmla="*/ 1 h 186"/>
                  <a:gd name="T60" fmla="*/ 2 w 588"/>
                  <a:gd name="T61" fmla="*/ 1 h 186"/>
                  <a:gd name="T62" fmla="*/ 1 w 588"/>
                  <a:gd name="T63" fmla="*/ 0 h 186"/>
                  <a:gd name="T64" fmla="*/ 0 w 588"/>
                  <a:gd name="T65" fmla="*/ 1 h 186"/>
                  <a:gd name="T66" fmla="*/ 1 w 588"/>
                  <a:gd name="T67" fmla="*/ 1 h 186"/>
                  <a:gd name="T68" fmla="*/ 1 w 588"/>
                  <a:gd name="T69" fmla="*/ 2 h 186"/>
                  <a:gd name="T70" fmla="*/ 3 w 588"/>
                  <a:gd name="T71" fmla="*/ 3 h 186"/>
                  <a:gd name="T72" fmla="*/ 5 w 588"/>
                  <a:gd name="T73" fmla="*/ 3 h 186"/>
                  <a:gd name="T74" fmla="*/ 5 w 588"/>
                  <a:gd name="T75" fmla="*/ 3 h 186"/>
                  <a:gd name="T76" fmla="*/ 5 w 588"/>
                  <a:gd name="T77" fmla="*/ 3 h 186"/>
                  <a:gd name="T78" fmla="*/ 7 w 588"/>
                  <a:gd name="T79" fmla="*/ 3 h 18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88"/>
                  <a:gd name="T121" fmla="*/ 0 h 186"/>
                  <a:gd name="T122" fmla="*/ 588 w 588"/>
                  <a:gd name="T123" fmla="*/ 186 h 18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88" h="186">
                    <a:moveTo>
                      <a:pt x="588" y="82"/>
                    </a:moveTo>
                    <a:lnTo>
                      <a:pt x="570" y="78"/>
                    </a:lnTo>
                    <a:lnTo>
                      <a:pt x="552" y="79"/>
                    </a:lnTo>
                    <a:lnTo>
                      <a:pt x="533" y="85"/>
                    </a:lnTo>
                    <a:lnTo>
                      <a:pt x="514" y="94"/>
                    </a:lnTo>
                    <a:lnTo>
                      <a:pt x="495" y="103"/>
                    </a:lnTo>
                    <a:lnTo>
                      <a:pt x="480" y="115"/>
                    </a:lnTo>
                    <a:lnTo>
                      <a:pt x="466" y="130"/>
                    </a:lnTo>
                    <a:lnTo>
                      <a:pt x="458" y="141"/>
                    </a:lnTo>
                    <a:lnTo>
                      <a:pt x="445" y="150"/>
                    </a:lnTo>
                    <a:lnTo>
                      <a:pt x="431" y="157"/>
                    </a:lnTo>
                    <a:lnTo>
                      <a:pt x="416" y="165"/>
                    </a:lnTo>
                    <a:lnTo>
                      <a:pt x="397" y="172"/>
                    </a:lnTo>
                    <a:lnTo>
                      <a:pt x="380" y="178"/>
                    </a:lnTo>
                    <a:lnTo>
                      <a:pt x="363" y="182"/>
                    </a:lnTo>
                    <a:lnTo>
                      <a:pt x="338" y="185"/>
                    </a:lnTo>
                    <a:lnTo>
                      <a:pt x="311" y="186"/>
                    </a:lnTo>
                    <a:lnTo>
                      <a:pt x="292" y="186"/>
                    </a:lnTo>
                    <a:lnTo>
                      <a:pt x="266" y="183"/>
                    </a:lnTo>
                    <a:lnTo>
                      <a:pt x="244" y="180"/>
                    </a:lnTo>
                    <a:lnTo>
                      <a:pt x="228" y="175"/>
                    </a:lnTo>
                    <a:lnTo>
                      <a:pt x="213" y="171"/>
                    </a:lnTo>
                    <a:lnTo>
                      <a:pt x="196" y="165"/>
                    </a:lnTo>
                    <a:lnTo>
                      <a:pt x="176" y="156"/>
                    </a:lnTo>
                    <a:lnTo>
                      <a:pt x="159" y="146"/>
                    </a:lnTo>
                    <a:lnTo>
                      <a:pt x="147" y="137"/>
                    </a:lnTo>
                    <a:lnTo>
                      <a:pt x="135" y="124"/>
                    </a:lnTo>
                    <a:lnTo>
                      <a:pt x="127" y="108"/>
                    </a:lnTo>
                    <a:lnTo>
                      <a:pt x="122" y="94"/>
                    </a:lnTo>
                    <a:lnTo>
                      <a:pt x="143" y="116"/>
                    </a:lnTo>
                    <a:lnTo>
                      <a:pt x="162" y="124"/>
                    </a:lnTo>
                    <a:lnTo>
                      <a:pt x="176" y="130"/>
                    </a:lnTo>
                    <a:lnTo>
                      <a:pt x="192" y="133"/>
                    </a:lnTo>
                    <a:lnTo>
                      <a:pt x="215" y="134"/>
                    </a:lnTo>
                    <a:lnTo>
                      <a:pt x="239" y="135"/>
                    </a:lnTo>
                    <a:lnTo>
                      <a:pt x="263" y="134"/>
                    </a:lnTo>
                    <a:lnTo>
                      <a:pt x="285" y="131"/>
                    </a:lnTo>
                    <a:lnTo>
                      <a:pt x="320" y="126"/>
                    </a:lnTo>
                    <a:lnTo>
                      <a:pt x="349" y="122"/>
                    </a:lnTo>
                    <a:lnTo>
                      <a:pt x="375" y="118"/>
                    </a:lnTo>
                    <a:lnTo>
                      <a:pt x="394" y="112"/>
                    </a:lnTo>
                    <a:lnTo>
                      <a:pt x="421" y="101"/>
                    </a:lnTo>
                    <a:lnTo>
                      <a:pt x="436" y="96"/>
                    </a:lnTo>
                    <a:lnTo>
                      <a:pt x="454" y="81"/>
                    </a:lnTo>
                    <a:lnTo>
                      <a:pt x="460" y="71"/>
                    </a:lnTo>
                    <a:lnTo>
                      <a:pt x="443" y="70"/>
                    </a:lnTo>
                    <a:lnTo>
                      <a:pt x="424" y="73"/>
                    </a:lnTo>
                    <a:lnTo>
                      <a:pt x="396" y="81"/>
                    </a:lnTo>
                    <a:lnTo>
                      <a:pt x="371" y="85"/>
                    </a:lnTo>
                    <a:lnTo>
                      <a:pt x="349" y="90"/>
                    </a:lnTo>
                    <a:lnTo>
                      <a:pt x="333" y="96"/>
                    </a:lnTo>
                    <a:lnTo>
                      <a:pt x="308" y="99"/>
                    </a:lnTo>
                    <a:lnTo>
                      <a:pt x="290" y="97"/>
                    </a:lnTo>
                    <a:lnTo>
                      <a:pt x="266" y="89"/>
                    </a:lnTo>
                    <a:lnTo>
                      <a:pt x="245" y="75"/>
                    </a:lnTo>
                    <a:lnTo>
                      <a:pt x="226" y="59"/>
                    </a:lnTo>
                    <a:lnTo>
                      <a:pt x="208" y="51"/>
                    </a:lnTo>
                    <a:lnTo>
                      <a:pt x="183" y="47"/>
                    </a:lnTo>
                    <a:lnTo>
                      <a:pt x="159" y="51"/>
                    </a:lnTo>
                    <a:lnTo>
                      <a:pt x="136" y="44"/>
                    </a:lnTo>
                    <a:lnTo>
                      <a:pt x="113" y="29"/>
                    </a:lnTo>
                    <a:lnTo>
                      <a:pt x="91" y="14"/>
                    </a:lnTo>
                    <a:lnTo>
                      <a:pt x="69" y="2"/>
                    </a:lnTo>
                    <a:lnTo>
                      <a:pt x="35" y="0"/>
                    </a:lnTo>
                    <a:lnTo>
                      <a:pt x="15" y="4"/>
                    </a:lnTo>
                    <a:lnTo>
                      <a:pt x="0" y="8"/>
                    </a:lnTo>
                    <a:lnTo>
                      <a:pt x="4" y="27"/>
                    </a:lnTo>
                    <a:lnTo>
                      <a:pt x="16" y="45"/>
                    </a:lnTo>
                    <a:lnTo>
                      <a:pt x="32" y="55"/>
                    </a:lnTo>
                    <a:lnTo>
                      <a:pt x="60" y="64"/>
                    </a:lnTo>
                    <a:lnTo>
                      <a:pt x="88" y="67"/>
                    </a:lnTo>
                    <a:lnTo>
                      <a:pt x="114" y="66"/>
                    </a:lnTo>
                    <a:lnTo>
                      <a:pt x="135" y="62"/>
                    </a:lnTo>
                    <a:lnTo>
                      <a:pt x="138" y="78"/>
                    </a:lnTo>
                    <a:lnTo>
                      <a:pt x="144" y="89"/>
                    </a:lnTo>
                    <a:lnTo>
                      <a:pt x="153" y="101"/>
                    </a:lnTo>
                    <a:lnTo>
                      <a:pt x="169" y="108"/>
                    </a:lnTo>
                    <a:lnTo>
                      <a:pt x="187" y="111"/>
                    </a:lnTo>
                    <a:lnTo>
                      <a:pt x="208" y="107"/>
                    </a:lnTo>
                    <a:lnTo>
                      <a:pt x="225" y="103"/>
                    </a:lnTo>
                    <a:lnTo>
                      <a:pt x="241" y="97"/>
                    </a:lnTo>
                  </a:path>
                </a:pathLst>
              </a:custGeom>
              <a:noFill/>
              <a:ln w="7938">
                <a:solidFill>
                  <a:srgbClr val="000000"/>
                </a:solidFill>
                <a:round/>
                <a:headEnd/>
                <a:tailEnd/>
              </a:ln>
            </p:spPr>
            <p:txBody>
              <a:bodyPr/>
              <a:lstStyle/>
              <a:p>
                <a:endParaRPr lang="en-GB"/>
              </a:p>
            </p:txBody>
          </p:sp>
          <p:sp>
            <p:nvSpPr>
              <p:cNvPr id="46119" name="Freeform 31"/>
              <p:cNvSpPr>
                <a:spLocks/>
              </p:cNvSpPr>
              <p:nvPr/>
            </p:nvSpPr>
            <p:spPr bwMode="auto">
              <a:xfrm>
                <a:off x="1421" y="2226"/>
                <a:ext cx="98" cy="169"/>
              </a:xfrm>
              <a:custGeom>
                <a:avLst/>
                <a:gdLst>
                  <a:gd name="T0" fmla="*/ 1 w 197"/>
                  <a:gd name="T1" fmla="*/ 1 h 336"/>
                  <a:gd name="T2" fmla="*/ 2 w 197"/>
                  <a:gd name="T3" fmla="*/ 1 h 336"/>
                  <a:gd name="T4" fmla="*/ 2 w 197"/>
                  <a:gd name="T5" fmla="*/ 2 h 336"/>
                  <a:gd name="T6" fmla="*/ 3 w 197"/>
                  <a:gd name="T7" fmla="*/ 2 h 336"/>
                  <a:gd name="T8" fmla="*/ 4 w 197"/>
                  <a:gd name="T9" fmla="*/ 3 h 336"/>
                  <a:gd name="T10" fmla="*/ 4 w 197"/>
                  <a:gd name="T11" fmla="*/ 3 h 336"/>
                  <a:gd name="T12" fmla="*/ 4 w 197"/>
                  <a:gd name="T13" fmla="*/ 3 h 336"/>
                  <a:gd name="T14" fmla="*/ 5 w 197"/>
                  <a:gd name="T15" fmla="*/ 4 h 336"/>
                  <a:gd name="T16" fmla="*/ 5 w 197"/>
                  <a:gd name="T17" fmla="*/ 4 h 336"/>
                  <a:gd name="T18" fmla="*/ 5 w 197"/>
                  <a:gd name="T19" fmla="*/ 5 h 336"/>
                  <a:gd name="T20" fmla="*/ 5 w 197"/>
                  <a:gd name="T21" fmla="*/ 6 h 336"/>
                  <a:gd name="T22" fmla="*/ 5 w 197"/>
                  <a:gd name="T23" fmla="*/ 7 h 336"/>
                  <a:gd name="T24" fmla="*/ 5 w 197"/>
                  <a:gd name="T25" fmla="*/ 7 h 336"/>
                  <a:gd name="T26" fmla="*/ 6 w 197"/>
                  <a:gd name="T27" fmla="*/ 8 h 336"/>
                  <a:gd name="T28" fmla="*/ 5 w 197"/>
                  <a:gd name="T29" fmla="*/ 9 h 336"/>
                  <a:gd name="T30" fmla="*/ 5 w 197"/>
                  <a:gd name="T31" fmla="*/ 10 h 336"/>
                  <a:gd name="T32" fmla="*/ 5 w 197"/>
                  <a:gd name="T33" fmla="*/ 10 h 336"/>
                  <a:gd name="T34" fmla="*/ 5 w 197"/>
                  <a:gd name="T35" fmla="*/ 11 h 336"/>
                  <a:gd name="T36" fmla="*/ 5 w 197"/>
                  <a:gd name="T37" fmla="*/ 11 h 336"/>
                  <a:gd name="T38" fmla="*/ 4 w 197"/>
                  <a:gd name="T39" fmla="*/ 10 h 336"/>
                  <a:gd name="T40" fmla="*/ 4 w 197"/>
                  <a:gd name="T41" fmla="*/ 10 h 336"/>
                  <a:gd name="T42" fmla="*/ 4 w 197"/>
                  <a:gd name="T43" fmla="*/ 9 h 336"/>
                  <a:gd name="T44" fmla="*/ 4 w 197"/>
                  <a:gd name="T45" fmla="*/ 8 h 336"/>
                  <a:gd name="T46" fmla="*/ 5 w 197"/>
                  <a:gd name="T47" fmla="*/ 7 h 336"/>
                  <a:gd name="T48" fmla="*/ 5 w 197"/>
                  <a:gd name="T49" fmla="*/ 7 h 336"/>
                  <a:gd name="T50" fmla="*/ 4 w 197"/>
                  <a:gd name="T51" fmla="*/ 6 h 336"/>
                  <a:gd name="T52" fmla="*/ 4 w 197"/>
                  <a:gd name="T53" fmla="*/ 6 h 336"/>
                  <a:gd name="T54" fmla="*/ 4 w 197"/>
                  <a:gd name="T55" fmla="*/ 5 h 336"/>
                  <a:gd name="T56" fmla="*/ 4 w 197"/>
                  <a:gd name="T57" fmla="*/ 4 h 336"/>
                  <a:gd name="T58" fmla="*/ 3 w 197"/>
                  <a:gd name="T59" fmla="*/ 4 h 336"/>
                  <a:gd name="T60" fmla="*/ 3 w 197"/>
                  <a:gd name="T61" fmla="*/ 5 h 336"/>
                  <a:gd name="T62" fmla="*/ 3 w 197"/>
                  <a:gd name="T63" fmla="*/ 5 h 336"/>
                  <a:gd name="T64" fmla="*/ 3 w 197"/>
                  <a:gd name="T65" fmla="*/ 4 h 336"/>
                  <a:gd name="T66" fmla="*/ 3 w 197"/>
                  <a:gd name="T67" fmla="*/ 4 h 336"/>
                  <a:gd name="T68" fmla="*/ 2 w 197"/>
                  <a:gd name="T69" fmla="*/ 4 h 336"/>
                  <a:gd name="T70" fmla="*/ 2 w 197"/>
                  <a:gd name="T71" fmla="*/ 3 h 336"/>
                  <a:gd name="T72" fmla="*/ 1 w 197"/>
                  <a:gd name="T73" fmla="*/ 3 h 336"/>
                  <a:gd name="T74" fmla="*/ 0 w 197"/>
                  <a:gd name="T75" fmla="*/ 2 h 336"/>
                  <a:gd name="T76" fmla="*/ 0 w 197"/>
                  <a:gd name="T77" fmla="*/ 2 h 336"/>
                  <a:gd name="T78" fmla="*/ 0 w 197"/>
                  <a:gd name="T79" fmla="*/ 1 h 336"/>
                  <a:gd name="T80" fmla="*/ 0 w 197"/>
                  <a:gd name="T81" fmla="*/ 1 h 336"/>
                  <a:gd name="T82" fmla="*/ 0 w 197"/>
                  <a:gd name="T83" fmla="*/ 1 h 336"/>
                  <a:gd name="T84" fmla="*/ 0 w 197"/>
                  <a:gd name="T85" fmla="*/ 0 h 336"/>
                  <a:gd name="T86" fmla="*/ 1 w 197"/>
                  <a:gd name="T87" fmla="*/ 1 h 3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97"/>
                  <a:gd name="T133" fmla="*/ 0 h 336"/>
                  <a:gd name="T134" fmla="*/ 197 w 197"/>
                  <a:gd name="T135" fmla="*/ 336 h 3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97" h="336">
                    <a:moveTo>
                      <a:pt x="45" y="5"/>
                    </a:moveTo>
                    <a:lnTo>
                      <a:pt x="67" y="16"/>
                    </a:lnTo>
                    <a:lnTo>
                      <a:pt x="89" y="33"/>
                    </a:lnTo>
                    <a:lnTo>
                      <a:pt x="117" y="53"/>
                    </a:lnTo>
                    <a:lnTo>
                      <a:pt x="134" y="67"/>
                    </a:lnTo>
                    <a:lnTo>
                      <a:pt x="147" y="79"/>
                    </a:lnTo>
                    <a:lnTo>
                      <a:pt x="156" y="90"/>
                    </a:lnTo>
                    <a:lnTo>
                      <a:pt x="164" y="107"/>
                    </a:lnTo>
                    <a:lnTo>
                      <a:pt x="164" y="128"/>
                    </a:lnTo>
                    <a:lnTo>
                      <a:pt x="160" y="150"/>
                    </a:lnTo>
                    <a:lnTo>
                      <a:pt x="164" y="168"/>
                    </a:lnTo>
                    <a:lnTo>
                      <a:pt x="172" y="198"/>
                    </a:lnTo>
                    <a:lnTo>
                      <a:pt x="183" y="219"/>
                    </a:lnTo>
                    <a:lnTo>
                      <a:pt x="197" y="235"/>
                    </a:lnTo>
                    <a:lnTo>
                      <a:pt x="184" y="265"/>
                    </a:lnTo>
                    <a:lnTo>
                      <a:pt x="176" y="294"/>
                    </a:lnTo>
                    <a:lnTo>
                      <a:pt x="169" y="313"/>
                    </a:lnTo>
                    <a:lnTo>
                      <a:pt x="168" y="336"/>
                    </a:lnTo>
                    <a:lnTo>
                      <a:pt x="161" y="322"/>
                    </a:lnTo>
                    <a:lnTo>
                      <a:pt x="156" y="307"/>
                    </a:lnTo>
                    <a:lnTo>
                      <a:pt x="153" y="290"/>
                    </a:lnTo>
                    <a:lnTo>
                      <a:pt x="154" y="268"/>
                    </a:lnTo>
                    <a:lnTo>
                      <a:pt x="156" y="247"/>
                    </a:lnTo>
                    <a:lnTo>
                      <a:pt x="160" y="223"/>
                    </a:lnTo>
                    <a:lnTo>
                      <a:pt x="161" y="201"/>
                    </a:lnTo>
                    <a:lnTo>
                      <a:pt x="156" y="182"/>
                    </a:lnTo>
                    <a:lnTo>
                      <a:pt x="147" y="167"/>
                    </a:lnTo>
                    <a:lnTo>
                      <a:pt x="139" y="145"/>
                    </a:lnTo>
                    <a:lnTo>
                      <a:pt x="128" y="126"/>
                    </a:lnTo>
                    <a:lnTo>
                      <a:pt x="120" y="117"/>
                    </a:lnTo>
                    <a:lnTo>
                      <a:pt x="122" y="131"/>
                    </a:lnTo>
                    <a:lnTo>
                      <a:pt x="127" y="152"/>
                    </a:lnTo>
                    <a:lnTo>
                      <a:pt x="107" y="128"/>
                    </a:lnTo>
                    <a:lnTo>
                      <a:pt x="96" y="116"/>
                    </a:lnTo>
                    <a:lnTo>
                      <a:pt x="86" y="107"/>
                    </a:lnTo>
                    <a:lnTo>
                      <a:pt x="68" y="94"/>
                    </a:lnTo>
                    <a:lnTo>
                      <a:pt x="49" y="79"/>
                    </a:lnTo>
                    <a:lnTo>
                      <a:pt x="31" y="64"/>
                    </a:lnTo>
                    <a:lnTo>
                      <a:pt x="19" y="45"/>
                    </a:lnTo>
                    <a:lnTo>
                      <a:pt x="7" y="26"/>
                    </a:lnTo>
                    <a:lnTo>
                      <a:pt x="0" y="10"/>
                    </a:lnTo>
                    <a:lnTo>
                      <a:pt x="14" y="3"/>
                    </a:lnTo>
                    <a:lnTo>
                      <a:pt x="30" y="0"/>
                    </a:lnTo>
                    <a:lnTo>
                      <a:pt x="45" y="5"/>
                    </a:lnTo>
                  </a:path>
                </a:pathLst>
              </a:custGeom>
              <a:noFill/>
              <a:ln w="7938">
                <a:solidFill>
                  <a:srgbClr val="000000"/>
                </a:solidFill>
                <a:round/>
                <a:headEnd/>
                <a:tailEnd/>
              </a:ln>
            </p:spPr>
            <p:txBody>
              <a:bodyPr/>
              <a:lstStyle/>
              <a:p>
                <a:endParaRPr lang="en-GB"/>
              </a:p>
            </p:txBody>
          </p:sp>
          <p:sp>
            <p:nvSpPr>
              <p:cNvPr id="46120" name="Freeform 32"/>
              <p:cNvSpPr>
                <a:spLocks/>
              </p:cNvSpPr>
              <p:nvPr/>
            </p:nvSpPr>
            <p:spPr bwMode="auto">
              <a:xfrm>
                <a:off x="1380" y="2149"/>
                <a:ext cx="112" cy="57"/>
              </a:xfrm>
              <a:custGeom>
                <a:avLst/>
                <a:gdLst>
                  <a:gd name="T0" fmla="*/ 0 w 224"/>
                  <a:gd name="T1" fmla="*/ 1 h 113"/>
                  <a:gd name="T2" fmla="*/ 1 w 224"/>
                  <a:gd name="T3" fmla="*/ 1 h 113"/>
                  <a:gd name="T4" fmla="*/ 2 w 224"/>
                  <a:gd name="T5" fmla="*/ 1 h 113"/>
                  <a:gd name="T6" fmla="*/ 2 w 224"/>
                  <a:gd name="T7" fmla="*/ 1 h 113"/>
                  <a:gd name="T8" fmla="*/ 3 w 224"/>
                  <a:gd name="T9" fmla="*/ 2 h 113"/>
                  <a:gd name="T10" fmla="*/ 3 w 224"/>
                  <a:gd name="T11" fmla="*/ 2 h 113"/>
                  <a:gd name="T12" fmla="*/ 3 w 224"/>
                  <a:gd name="T13" fmla="*/ 3 h 113"/>
                  <a:gd name="T14" fmla="*/ 3 w 224"/>
                  <a:gd name="T15" fmla="*/ 3 h 113"/>
                  <a:gd name="T16" fmla="*/ 3 w 224"/>
                  <a:gd name="T17" fmla="*/ 4 h 113"/>
                  <a:gd name="T18" fmla="*/ 3 w 224"/>
                  <a:gd name="T19" fmla="*/ 3 h 113"/>
                  <a:gd name="T20" fmla="*/ 3 w 224"/>
                  <a:gd name="T21" fmla="*/ 2 h 113"/>
                  <a:gd name="T22" fmla="*/ 3 w 224"/>
                  <a:gd name="T23" fmla="*/ 2 h 113"/>
                  <a:gd name="T24" fmla="*/ 3 w 224"/>
                  <a:gd name="T25" fmla="*/ 1 h 113"/>
                  <a:gd name="T26" fmla="*/ 3 w 224"/>
                  <a:gd name="T27" fmla="*/ 1 h 113"/>
                  <a:gd name="T28" fmla="*/ 2 w 224"/>
                  <a:gd name="T29" fmla="*/ 0 h 113"/>
                  <a:gd name="T30" fmla="*/ 3 w 224"/>
                  <a:gd name="T31" fmla="*/ 1 h 113"/>
                  <a:gd name="T32" fmla="*/ 4 w 224"/>
                  <a:gd name="T33" fmla="*/ 1 h 113"/>
                  <a:gd name="T34" fmla="*/ 4 w 224"/>
                  <a:gd name="T35" fmla="*/ 2 h 113"/>
                  <a:gd name="T36" fmla="*/ 4 w 224"/>
                  <a:gd name="T37" fmla="*/ 2 h 113"/>
                  <a:gd name="T38" fmla="*/ 4 w 224"/>
                  <a:gd name="T39" fmla="*/ 3 h 113"/>
                  <a:gd name="T40" fmla="*/ 4 w 224"/>
                  <a:gd name="T41" fmla="*/ 3 h 113"/>
                  <a:gd name="T42" fmla="*/ 4 w 224"/>
                  <a:gd name="T43" fmla="*/ 3 h 113"/>
                  <a:gd name="T44" fmla="*/ 4 w 224"/>
                  <a:gd name="T45" fmla="*/ 2 h 113"/>
                  <a:gd name="T46" fmla="*/ 5 w 224"/>
                  <a:gd name="T47" fmla="*/ 2 h 113"/>
                  <a:gd name="T48" fmla="*/ 6 w 224"/>
                  <a:gd name="T49" fmla="*/ 1 h 113"/>
                  <a:gd name="T50" fmla="*/ 6 w 224"/>
                  <a:gd name="T51" fmla="*/ 1 h 113"/>
                  <a:gd name="T52" fmla="*/ 7 w 224"/>
                  <a:gd name="T53" fmla="*/ 1 h 113"/>
                  <a:gd name="T54" fmla="*/ 7 w 224"/>
                  <a:gd name="T55" fmla="*/ 2 h 113"/>
                  <a:gd name="T56" fmla="*/ 7 w 224"/>
                  <a:gd name="T57" fmla="*/ 2 h 113"/>
                  <a:gd name="T58" fmla="*/ 7 w 224"/>
                  <a:gd name="T59" fmla="*/ 2 h 113"/>
                  <a:gd name="T60" fmla="*/ 7 w 224"/>
                  <a:gd name="T61" fmla="*/ 2 h 113"/>
                  <a:gd name="T62" fmla="*/ 6 w 224"/>
                  <a:gd name="T63" fmla="*/ 2 h 113"/>
                  <a:gd name="T64" fmla="*/ 6 w 224"/>
                  <a:gd name="T65" fmla="*/ 2 h 113"/>
                  <a:gd name="T66" fmla="*/ 5 w 224"/>
                  <a:gd name="T67" fmla="*/ 2 h 113"/>
                  <a:gd name="T68" fmla="*/ 5 w 224"/>
                  <a:gd name="T69" fmla="*/ 3 h 113"/>
                  <a:gd name="T70" fmla="*/ 5 w 224"/>
                  <a:gd name="T71" fmla="*/ 3 h 113"/>
                  <a:gd name="T72" fmla="*/ 5 w 224"/>
                  <a:gd name="T73" fmla="*/ 3 h 113"/>
                  <a:gd name="T74" fmla="*/ 4 w 224"/>
                  <a:gd name="T75" fmla="*/ 4 h 11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4"/>
                  <a:gd name="T115" fmla="*/ 0 h 113"/>
                  <a:gd name="T116" fmla="*/ 224 w 224"/>
                  <a:gd name="T117" fmla="*/ 113 h 11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4" h="113">
                    <a:moveTo>
                      <a:pt x="0" y="16"/>
                    </a:moveTo>
                    <a:lnTo>
                      <a:pt x="29" y="15"/>
                    </a:lnTo>
                    <a:lnTo>
                      <a:pt x="51" y="19"/>
                    </a:lnTo>
                    <a:lnTo>
                      <a:pt x="62" y="28"/>
                    </a:lnTo>
                    <a:lnTo>
                      <a:pt x="74" y="49"/>
                    </a:lnTo>
                    <a:lnTo>
                      <a:pt x="77" y="64"/>
                    </a:lnTo>
                    <a:lnTo>
                      <a:pt x="80" y="79"/>
                    </a:lnTo>
                    <a:lnTo>
                      <a:pt x="82" y="92"/>
                    </a:lnTo>
                    <a:lnTo>
                      <a:pt x="82" y="101"/>
                    </a:lnTo>
                    <a:lnTo>
                      <a:pt x="91" y="84"/>
                    </a:lnTo>
                    <a:lnTo>
                      <a:pt x="93" y="64"/>
                    </a:lnTo>
                    <a:lnTo>
                      <a:pt x="92" y="49"/>
                    </a:lnTo>
                    <a:lnTo>
                      <a:pt x="88" y="30"/>
                    </a:lnTo>
                    <a:lnTo>
                      <a:pt x="76" y="10"/>
                    </a:lnTo>
                    <a:lnTo>
                      <a:pt x="63" y="0"/>
                    </a:lnTo>
                    <a:lnTo>
                      <a:pt x="82" y="6"/>
                    </a:lnTo>
                    <a:lnTo>
                      <a:pt x="97" y="28"/>
                    </a:lnTo>
                    <a:lnTo>
                      <a:pt x="104" y="46"/>
                    </a:lnTo>
                    <a:lnTo>
                      <a:pt x="107" y="61"/>
                    </a:lnTo>
                    <a:lnTo>
                      <a:pt x="106" y="79"/>
                    </a:lnTo>
                    <a:lnTo>
                      <a:pt x="104" y="87"/>
                    </a:lnTo>
                    <a:lnTo>
                      <a:pt x="111" y="72"/>
                    </a:lnTo>
                    <a:lnTo>
                      <a:pt x="123" y="56"/>
                    </a:lnTo>
                    <a:lnTo>
                      <a:pt x="141" y="41"/>
                    </a:lnTo>
                    <a:lnTo>
                      <a:pt x="163" y="31"/>
                    </a:lnTo>
                    <a:lnTo>
                      <a:pt x="185" y="28"/>
                    </a:lnTo>
                    <a:lnTo>
                      <a:pt x="200" y="31"/>
                    </a:lnTo>
                    <a:lnTo>
                      <a:pt x="213" y="34"/>
                    </a:lnTo>
                    <a:lnTo>
                      <a:pt x="224" y="38"/>
                    </a:lnTo>
                    <a:lnTo>
                      <a:pt x="211" y="39"/>
                    </a:lnTo>
                    <a:lnTo>
                      <a:pt x="198" y="43"/>
                    </a:lnTo>
                    <a:lnTo>
                      <a:pt x="185" y="45"/>
                    </a:lnTo>
                    <a:lnTo>
                      <a:pt x="164" y="50"/>
                    </a:lnTo>
                    <a:lnTo>
                      <a:pt x="152" y="60"/>
                    </a:lnTo>
                    <a:lnTo>
                      <a:pt x="142" y="69"/>
                    </a:lnTo>
                    <a:lnTo>
                      <a:pt x="134" y="80"/>
                    </a:lnTo>
                    <a:lnTo>
                      <a:pt x="129" y="94"/>
                    </a:lnTo>
                    <a:lnTo>
                      <a:pt x="126" y="113"/>
                    </a:lnTo>
                  </a:path>
                </a:pathLst>
              </a:custGeom>
              <a:noFill/>
              <a:ln w="7938">
                <a:solidFill>
                  <a:srgbClr val="000000"/>
                </a:solidFill>
                <a:round/>
                <a:headEnd/>
                <a:tailEnd/>
              </a:ln>
            </p:spPr>
            <p:txBody>
              <a:bodyPr/>
              <a:lstStyle/>
              <a:p>
                <a:endParaRPr lang="en-GB"/>
              </a:p>
            </p:txBody>
          </p:sp>
          <p:sp>
            <p:nvSpPr>
              <p:cNvPr id="46121" name="Freeform 33"/>
              <p:cNvSpPr>
                <a:spLocks/>
              </p:cNvSpPr>
              <p:nvPr/>
            </p:nvSpPr>
            <p:spPr bwMode="auto">
              <a:xfrm>
                <a:off x="1162" y="2293"/>
                <a:ext cx="86" cy="35"/>
              </a:xfrm>
              <a:custGeom>
                <a:avLst/>
                <a:gdLst>
                  <a:gd name="T0" fmla="*/ 5 w 172"/>
                  <a:gd name="T1" fmla="*/ 1 h 68"/>
                  <a:gd name="T2" fmla="*/ 5 w 172"/>
                  <a:gd name="T3" fmla="*/ 1 h 68"/>
                  <a:gd name="T4" fmla="*/ 5 w 172"/>
                  <a:gd name="T5" fmla="*/ 2 h 68"/>
                  <a:gd name="T6" fmla="*/ 5 w 172"/>
                  <a:gd name="T7" fmla="*/ 2 h 68"/>
                  <a:gd name="T8" fmla="*/ 5 w 172"/>
                  <a:gd name="T9" fmla="*/ 2 h 68"/>
                  <a:gd name="T10" fmla="*/ 3 w 172"/>
                  <a:gd name="T11" fmla="*/ 2 h 68"/>
                  <a:gd name="T12" fmla="*/ 3 w 172"/>
                  <a:gd name="T13" fmla="*/ 2 h 68"/>
                  <a:gd name="T14" fmla="*/ 2 w 172"/>
                  <a:gd name="T15" fmla="*/ 2 h 68"/>
                  <a:gd name="T16" fmla="*/ 1 w 172"/>
                  <a:gd name="T17" fmla="*/ 2 h 68"/>
                  <a:gd name="T18" fmla="*/ 1 w 172"/>
                  <a:gd name="T19" fmla="*/ 3 h 68"/>
                  <a:gd name="T20" fmla="*/ 1 w 172"/>
                  <a:gd name="T21" fmla="*/ 2 h 68"/>
                  <a:gd name="T22" fmla="*/ 0 w 172"/>
                  <a:gd name="T23" fmla="*/ 2 h 68"/>
                  <a:gd name="T24" fmla="*/ 1 w 172"/>
                  <a:gd name="T25" fmla="*/ 1 h 68"/>
                  <a:gd name="T26" fmla="*/ 1 w 172"/>
                  <a:gd name="T27" fmla="*/ 1 h 68"/>
                  <a:gd name="T28" fmla="*/ 3 w 172"/>
                  <a:gd name="T29" fmla="*/ 1 h 68"/>
                  <a:gd name="T30" fmla="*/ 3 w 172"/>
                  <a:gd name="T31" fmla="*/ 0 h 68"/>
                  <a:gd name="T32" fmla="*/ 5 w 172"/>
                  <a:gd name="T33" fmla="*/ 1 h 68"/>
                  <a:gd name="T34" fmla="*/ 5 w 172"/>
                  <a:gd name="T35" fmla="*/ 1 h 6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72"/>
                  <a:gd name="T55" fmla="*/ 0 h 68"/>
                  <a:gd name="T56" fmla="*/ 172 w 172"/>
                  <a:gd name="T57" fmla="*/ 68 h 6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72" h="68">
                    <a:moveTo>
                      <a:pt x="166" y="18"/>
                    </a:moveTo>
                    <a:lnTo>
                      <a:pt x="172" y="31"/>
                    </a:lnTo>
                    <a:lnTo>
                      <a:pt x="172" y="46"/>
                    </a:lnTo>
                    <a:lnTo>
                      <a:pt x="161" y="56"/>
                    </a:lnTo>
                    <a:lnTo>
                      <a:pt x="143" y="59"/>
                    </a:lnTo>
                    <a:lnTo>
                      <a:pt x="117" y="52"/>
                    </a:lnTo>
                    <a:lnTo>
                      <a:pt x="91" y="48"/>
                    </a:lnTo>
                    <a:lnTo>
                      <a:pt x="64" y="49"/>
                    </a:lnTo>
                    <a:lnTo>
                      <a:pt x="41" y="61"/>
                    </a:lnTo>
                    <a:lnTo>
                      <a:pt x="19" y="68"/>
                    </a:lnTo>
                    <a:lnTo>
                      <a:pt x="1" y="59"/>
                    </a:lnTo>
                    <a:lnTo>
                      <a:pt x="0" y="41"/>
                    </a:lnTo>
                    <a:lnTo>
                      <a:pt x="11" y="23"/>
                    </a:lnTo>
                    <a:lnTo>
                      <a:pt x="32" y="9"/>
                    </a:lnTo>
                    <a:lnTo>
                      <a:pt x="68" y="1"/>
                    </a:lnTo>
                    <a:lnTo>
                      <a:pt x="105" y="0"/>
                    </a:lnTo>
                    <a:lnTo>
                      <a:pt x="142" y="7"/>
                    </a:lnTo>
                    <a:lnTo>
                      <a:pt x="166" y="18"/>
                    </a:lnTo>
                    <a:close/>
                  </a:path>
                </a:pathLst>
              </a:custGeom>
              <a:solidFill>
                <a:srgbClr val="A04000"/>
              </a:solidFill>
              <a:ln w="7938">
                <a:solidFill>
                  <a:srgbClr val="000000"/>
                </a:solidFill>
                <a:round/>
                <a:headEnd/>
                <a:tailEnd/>
              </a:ln>
            </p:spPr>
            <p:txBody>
              <a:bodyPr/>
              <a:lstStyle/>
              <a:p>
                <a:endParaRPr lang="en-GB"/>
              </a:p>
            </p:txBody>
          </p:sp>
        </p:grpSp>
        <p:grpSp>
          <p:nvGrpSpPr>
            <p:cNvPr id="46089" name="Group 34"/>
            <p:cNvGrpSpPr>
              <a:grpSpLocks/>
            </p:cNvGrpSpPr>
            <p:nvPr/>
          </p:nvGrpSpPr>
          <p:grpSpPr bwMode="auto">
            <a:xfrm>
              <a:off x="1287" y="2388"/>
              <a:ext cx="702" cy="1048"/>
              <a:chOff x="1287" y="2388"/>
              <a:chExt cx="702" cy="1048"/>
            </a:xfrm>
          </p:grpSpPr>
          <p:sp>
            <p:nvSpPr>
              <p:cNvPr id="46090" name="Freeform 35"/>
              <p:cNvSpPr>
                <a:spLocks/>
              </p:cNvSpPr>
              <p:nvPr/>
            </p:nvSpPr>
            <p:spPr bwMode="auto">
              <a:xfrm>
                <a:off x="1287" y="2388"/>
                <a:ext cx="448" cy="488"/>
              </a:xfrm>
              <a:custGeom>
                <a:avLst/>
                <a:gdLst>
                  <a:gd name="T0" fmla="*/ 14 w 897"/>
                  <a:gd name="T1" fmla="*/ 4 h 977"/>
                  <a:gd name="T2" fmla="*/ 15 w 897"/>
                  <a:gd name="T3" fmla="*/ 2 h 977"/>
                  <a:gd name="T4" fmla="*/ 17 w 897"/>
                  <a:gd name="T5" fmla="*/ 1 h 977"/>
                  <a:gd name="T6" fmla="*/ 18 w 897"/>
                  <a:gd name="T7" fmla="*/ 0 h 977"/>
                  <a:gd name="T8" fmla="*/ 20 w 897"/>
                  <a:gd name="T9" fmla="*/ 0 h 977"/>
                  <a:gd name="T10" fmla="*/ 21 w 897"/>
                  <a:gd name="T11" fmla="*/ 0 h 977"/>
                  <a:gd name="T12" fmla="*/ 23 w 897"/>
                  <a:gd name="T13" fmla="*/ 0 h 977"/>
                  <a:gd name="T14" fmla="*/ 24 w 897"/>
                  <a:gd name="T15" fmla="*/ 1 h 977"/>
                  <a:gd name="T16" fmla="*/ 25 w 897"/>
                  <a:gd name="T17" fmla="*/ 3 h 977"/>
                  <a:gd name="T18" fmla="*/ 26 w 897"/>
                  <a:gd name="T19" fmla="*/ 4 h 977"/>
                  <a:gd name="T20" fmla="*/ 27 w 897"/>
                  <a:gd name="T21" fmla="*/ 5 h 977"/>
                  <a:gd name="T22" fmla="*/ 27 w 897"/>
                  <a:gd name="T23" fmla="*/ 6 h 977"/>
                  <a:gd name="T24" fmla="*/ 28 w 897"/>
                  <a:gd name="T25" fmla="*/ 8 h 977"/>
                  <a:gd name="T26" fmla="*/ 27 w 897"/>
                  <a:gd name="T27" fmla="*/ 11 h 977"/>
                  <a:gd name="T28" fmla="*/ 26 w 897"/>
                  <a:gd name="T29" fmla="*/ 14 h 977"/>
                  <a:gd name="T30" fmla="*/ 24 w 897"/>
                  <a:gd name="T31" fmla="*/ 17 h 977"/>
                  <a:gd name="T32" fmla="*/ 23 w 897"/>
                  <a:gd name="T33" fmla="*/ 19 h 977"/>
                  <a:gd name="T34" fmla="*/ 21 w 897"/>
                  <a:gd name="T35" fmla="*/ 21 h 977"/>
                  <a:gd name="T36" fmla="*/ 19 w 897"/>
                  <a:gd name="T37" fmla="*/ 23 h 977"/>
                  <a:gd name="T38" fmla="*/ 17 w 897"/>
                  <a:gd name="T39" fmla="*/ 25 h 977"/>
                  <a:gd name="T40" fmla="*/ 16 w 897"/>
                  <a:gd name="T41" fmla="*/ 26 h 977"/>
                  <a:gd name="T42" fmla="*/ 16 w 897"/>
                  <a:gd name="T43" fmla="*/ 27 h 977"/>
                  <a:gd name="T44" fmla="*/ 15 w 897"/>
                  <a:gd name="T45" fmla="*/ 29 h 977"/>
                  <a:gd name="T46" fmla="*/ 13 w 897"/>
                  <a:gd name="T47" fmla="*/ 30 h 977"/>
                  <a:gd name="T48" fmla="*/ 11 w 897"/>
                  <a:gd name="T49" fmla="*/ 30 h 977"/>
                  <a:gd name="T50" fmla="*/ 8 w 897"/>
                  <a:gd name="T51" fmla="*/ 30 h 977"/>
                  <a:gd name="T52" fmla="*/ 5 w 897"/>
                  <a:gd name="T53" fmla="*/ 29 h 977"/>
                  <a:gd name="T54" fmla="*/ 3 w 897"/>
                  <a:gd name="T55" fmla="*/ 28 h 977"/>
                  <a:gd name="T56" fmla="*/ 1 w 897"/>
                  <a:gd name="T57" fmla="*/ 27 h 977"/>
                  <a:gd name="T58" fmla="*/ 0 w 897"/>
                  <a:gd name="T59" fmla="*/ 25 h 977"/>
                  <a:gd name="T60" fmla="*/ 0 w 897"/>
                  <a:gd name="T61" fmla="*/ 22 h 977"/>
                  <a:gd name="T62" fmla="*/ 0 w 897"/>
                  <a:gd name="T63" fmla="*/ 20 h 977"/>
                  <a:gd name="T64" fmla="*/ 1 w 897"/>
                  <a:gd name="T65" fmla="*/ 18 h 977"/>
                  <a:gd name="T66" fmla="*/ 2 w 897"/>
                  <a:gd name="T67" fmla="*/ 17 h 977"/>
                  <a:gd name="T68" fmla="*/ 4 w 897"/>
                  <a:gd name="T69" fmla="*/ 16 h 977"/>
                  <a:gd name="T70" fmla="*/ 6 w 897"/>
                  <a:gd name="T71" fmla="*/ 15 h 977"/>
                  <a:gd name="T72" fmla="*/ 8 w 897"/>
                  <a:gd name="T73" fmla="*/ 14 h 977"/>
                  <a:gd name="T74" fmla="*/ 10 w 897"/>
                  <a:gd name="T75" fmla="*/ 15 h 977"/>
                  <a:gd name="T76" fmla="*/ 11 w 897"/>
                  <a:gd name="T77" fmla="*/ 15 h 977"/>
                  <a:gd name="T78" fmla="*/ 12 w 897"/>
                  <a:gd name="T79" fmla="*/ 16 h 977"/>
                  <a:gd name="T80" fmla="*/ 14 w 897"/>
                  <a:gd name="T81" fmla="*/ 15 h 977"/>
                  <a:gd name="T82" fmla="*/ 15 w 897"/>
                  <a:gd name="T83" fmla="*/ 14 h 977"/>
                  <a:gd name="T84" fmla="*/ 17 w 897"/>
                  <a:gd name="T85" fmla="*/ 12 h 977"/>
                  <a:gd name="T86" fmla="*/ 18 w 897"/>
                  <a:gd name="T87" fmla="*/ 10 h 977"/>
                  <a:gd name="T88" fmla="*/ 15 w 897"/>
                  <a:gd name="T89" fmla="*/ 8 h 977"/>
                  <a:gd name="T90" fmla="*/ 14 w 897"/>
                  <a:gd name="T91" fmla="*/ 6 h 977"/>
                  <a:gd name="T92" fmla="*/ 14 w 897"/>
                  <a:gd name="T93" fmla="*/ 4 h 97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897"/>
                  <a:gd name="T142" fmla="*/ 0 h 977"/>
                  <a:gd name="T143" fmla="*/ 897 w 897"/>
                  <a:gd name="T144" fmla="*/ 977 h 97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97" h="977">
                    <a:moveTo>
                      <a:pt x="473" y="145"/>
                    </a:moveTo>
                    <a:lnTo>
                      <a:pt x="497" y="91"/>
                    </a:lnTo>
                    <a:lnTo>
                      <a:pt x="544" y="43"/>
                    </a:lnTo>
                    <a:lnTo>
                      <a:pt x="590" y="13"/>
                    </a:lnTo>
                    <a:lnTo>
                      <a:pt x="648" y="0"/>
                    </a:lnTo>
                    <a:lnTo>
                      <a:pt x="701" y="6"/>
                    </a:lnTo>
                    <a:lnTo>
                      <a:pt x="759" y="28"/>
                    </a:lnTo>
                    <a:lnTo>
                      <a:pt x="796" y="62"/>
                    </a:lnTo>
                    <a:lnTo>
                      <a:pt x="821" y="97"/>
                    </a:lnTo>
                    <a:lnTo>
                      <a:pt x="847" y="134"/>
                    </a:lnTo>
                    <a:lnTo>
                      <a:pt x="867" y="174"/>
                    </a:lnTo>
                    <a:lnTo>
                      <a:pt x="888" y="212"/>
                    </a:lnTo>
                    <a:lnTo>
                      <a:pt x="897" y="259"/>
                    </a:lnTo>
                    <a:lnTo>
                      <a:pt x="881" y="352"/>
                    </a:lnTo>
                    <a:lnTo>
                      <a:pt x="839" y="453"/>
                    </a:lnTo>
                    <a:lnTo>
                      <a:pt x="788" y="546"/>
                    </a:lnTo>
                    <a:lnTo>
                      <a:pt x="736" y="608"/>
                    </a:lnTo>
                    <a:lnTo>
                      <a:pt x="686" y="679"/>
                    </a:lnTo>
                    <a:lnTo>
                      <a:pt x="617" y="760"/>
                    </a:lnTo>
                    <a:lnTo>
                      <a:pt x="560" y="819"/>
                    </a:lnTo>
                    <a:lnTo>
                      <a:pt x="541" y="854"/>
                    </a:lnTo>
                    <a:lnTo>
                      <a:pt x="516" y="895"/>
                    </a:lnTo>
                    <a:lnTo>
                      <a:pt x="488" y="934"/>
                    </a:lnTo>
                    <a:lnTo>
                      <a:pt x="437" y="962"/>
                    </a:lnTo>
                    <a:lnTo>
                      <a:pt x="358" y="977"/>
                    </a:lnTo>
                    <a:lnTo>
                      <a:pt x="258" y="972"/>
                    </a:lnTo>
                    <a:lnTo>
                      <a:pt x="172" y="958"/>
                    </a:lnTo>
                    <a:lnTo>
                      <a:pt x="101" y="927"/>
                    </a:lnTo>
                    <a:lnTo>
                      <a:pt x="47" y="872"/>
                    </a:lnTo>
                    <a:lnTo>
                      <a:pt x="15" y="802"/>
                    </a:lnTo>
                    <a:lnTo>
                      <a:pt x="0" y="734"/>
                    </a:lnTo>
                    <a:lnTo>
                      <a:pt x="20" y="658"/>
                    </a:lnTo>
                    <a:lnTo>
                      <a:pt x="50" y="600"/>
                    </a:lnTo>
                    <a:lnTo>
                      <a:pt x="86" y="551"/>
                    </a:lnTo>
                    <a:lnTo>
                      <a:pt x="136" y="513"/>
                    </a:lnTo>
                    <a:lnTo>
                      <a:pt x="193" y="488"/>
                    </a:lnTo>
                    <a:lnTo>
                      <a:pt x="264" y="476"/>
                    </a:lnTo>
                    <a:lnTo>
                      <a:pt x="329" y="481"/>
                    </a:lnTo>
                    <a:lnTo>
                      <a:pt x="372" y="506"/>
                    </a:lnTo>
                    <a:lnTo>
                      <a:pt x="405" y="541"/>
                    </a:lnTo>
                    <a:lnTo>
                      <a:pt x="456" y="511"/>
                    </a:lnTo>
                    <a:lnTo>
                      <a:pt x="511" y="461"/>
                    </a:lnTo>
                    <a:lnTo>
                      <a:pt x="553" y="403"/>
                    </a:lnTo>
                    <a:lnTo>
                      <a:pt x="582" y="346"/>
                    </a:lnTo>
                    <a:lnTo>
                      <a:pt x="511" y="285"/>
                    </a:lnTo>
                    <a:lnTo>
                      <a:pt x="476" y="222"/>
                    </a:lnTo>
                    <a:lnTo>
                      <a:pt x="473" y="145"/>
                    </a:lnTo>
                    <a:close/>
                  </a:path>
                </a:pathLst>
              </a:custGeom>
              <a:solidFill>
                <a:srgbClr val="008080"/>
              </a:solidFill>
              <a:ln w="7938">
                <a:solidFill>
                  <a:srgbClr val="000000"/>
                </a:solidFill>
                <a:round/>
                <a:headEnd/>
                <a:tailEnd/>
              </a:ln>
            </p:spPr>
            <p:txBody>
              <a:bodyPr/>
              <a:lstStyle/>
              <a:p>
                <a:endParaRPr lang="en-GB"/>
              </a:p>
            </p:txBody>
          </p:sp>
          <p:sp>
            <p:nvSpPr>
              <p:cNvPr id="46091" name="Freeform 36"/>
              <p:cNvSpPr>
                <a:spLocks/>
              </p:cNvSpPr>
              <p:nvPr/>
            </p:nvSpPr>
            <p:spPr bwMode="auto">
              <a:xfrm>
                <a:off x="1421" y="2468"/>
                <a:ext cx="374" cy="634"/>
              </a:xfrm>
              <a:custGeom>
                <a:avLst/>
                <a:gdLst>
                  <a:gd name="T0" fmla="*/ 3 w 748"/>
                  <a:gd name="T1" fmla="*/ 1 h 1270"/>
                  <a:gd name="T2" fmla="*/ 6 w 748"/>
                  <a:gd name="T3" fmla="*/ 0 h 1270"/>
                  <a:gd name="T4" fmla="*/ 12 w 748"/>
                  <a:gd name="T5" fmla="*/ 0 h 1270"/>
                  <a:gd name="T6" fmla="*/ 14 w 748"/>
                  <a:gd name="T7" fmla="*/ 1 h 1270"/>
                  <a:gd name="T8" fmla="*/ 19 w 748"/>
                  <a:gd name="T9" fmla="*/ 2 h 1270"/>
                  <a:gd name="T10" fmla="*/ 21 w 748"/>
                  <a:gd name="T11" fmla="*/ 3 h 1270"/>
                  <a:gd name="T12" fmla="*/ 23 w 748"/>
                  <a:gd name="T13" fmla="*/ 5 h 1270"/>
                  <a:gd name="T14" fmla="*/ 23 w 748"/>
                  <a:gd name="T15" fmla="*/ 8 h 1270"/>
                  <a:gd name="T16" fmla="*/ 23 w 748"/>
                  <a:gd name="T17" fmla="*/ 11 h 1270"/>
                  <a:gd name="T18" fmla="*/ 22 w 748"/>
                  <a:gd name="T19" fmla="*/ 14 h 1270"/>
                  <a:gd name="T20" fmla="*/ 21 w 748"/>
                  <a:gd name="T21" fmla="*/ 17 h 1270"/>
                  <a:gd name="T22" fmla="*/ 20 w 748"/>
                  <a:gd name="T23" fmla="*/ 20 h 1270"/>
                  <a:gd name="T24" fmla="*/ 18 w 748"/>
                  <a:gd name="T25" fmla="*/ 22 h 1270"/>
                  <a:gd name="T26" fmla="*/ 15 w 748"/>
                  <a:gd name="T27" fmla="*/ 24 h 1270"/>
                  <a:gd name="T28" fmla="*/ 13 w 748"/>
                  <a:gd name="T29" fmla="*/ 25 h 1270"/>
                  <a:gd name="T30" fmla="*/ 14 w 748"/>
                  <a:gd name="T31" fmla="*/ 32 h 1270"/>
                  <a:gd name="T32" fmla="*/ 5 w 748"/>
                  <a:gd name="T33" fmla="*/ 37 h 1270"/>
                  <a:gd name="T34" fmla="*/ 5 w 748"/>
                  <a:gd name="T35" fmla="*/ 32 h 1270"/>
                  <a:gd name="T36" fmla="*/ 3 w 748"/>
                  <a:gd name="T37" fmla="*/ 29 h 1270"/>
                  <a:gd name="T38" fmla="*/ 1 w 748"/>
                  <a:gd name="T39" fmla="*/ 26 h 1270"/>
                  <a:gd name="T40" fmla="*/ 3 w 748"/>
                  <a:gd name="T41" fmla="*/ 25 h 1270"/>
                  <a:gd name="T42" fmla="*/ 6 w 748"/>
                  <a:gd name="T43" fmla="*/ 24 h 1270"/>
                  <a:gd name="T44" fmla="*/ 6 w 748"/>
                  <a:gd name="T45" fmla="*/ 21 h 1270"/>
                  <a:gd name="T46" fmla="*/ 6 w 748"/>
                  <a:gd name="T47" fmla="*/ 17 h 1270"/>
                  <a:gd name="T48" fmla="*/ 10 w 748"/>
                  <a:gd name="T49" fmla="*/ 13 h 1270"/>
                  <a:gd name="T50" fmla="*/ 12 w 748"/>
                  <a:gd name="T51" fmla="*/ 11 h 1270"/>
                  <a:gd name="T52" fmla="*/ 12 w 748"/>
                  <a:gd name="T53" fmla="*/ 11 h 1270"/>
                  <a:gd name="T54" fmla="*/ 11 w 748"/>
                  <a:gd name="T55" fmla="*/ 11 h 1270"/>
                  <a:gd name="T56" fmla="*/ 7 w 748"/>
                  <a:gd name="T57" fmla="*/ 12 h 1270"/>
                  <a:gd name="T58" fmla="*/ 6 w 748"/>
                  <a:gd name="T59" fmla="*/ 14 h 1270"/>
                  <a:gd name="T60" fmla="*/ 5 w 748"/>
                  <a:gd name="T61" fmla="*/ 14 h 1270"/>
                  <a:gd name="T62" fmla="*/ 3 w 748"/>
                  <a:gd name="T63" fmla="*/ 12 h 1270"/>
                  <a:gd name="T64" fmla="*/ 3 w 748"/>
                  <a:gd name="T65" fmla="*/ 11 h 1270"/>
                  <a:gd name="T66" fmla="*/ 3 w 748"/>
                  <a:gd name="T67" fmla="*/ 9 h 1270"/>
                  <a:gd name="T68" fmla="*/ 5 w 748"/>
                  <a:gd name="T69" fmla="*/ 8 h 1270"/>
                  <a:gd name="T70" fmla="*/ 3 w 748"/>
                  <a:gd name="T71" fmla="*/ 8 h 1270"/>
                  <a:gd name="T72" fmla="*/ 3 w 748"/>
                  <a:gd name="T73" fmla="*/ 6 h 1270"/>
                  <a:gd name="T74" fmla="*/ 3 w 748"/>
                  <a:gd name="T75" fmla="*/ 5 h 1270"/>
                  <a:gd name="T76" fmla="*/ 1 w 748"/>
                  <a:gd name="T77" fmla="*/ 5 h 1270"/>
                  <a:gd name="T78" fmla="*/ 0 w 748"/>
                  <a:gd name="T79" fmla="*/ 4 h 1270"/>
                  <a:gd name="T80" fmla="*/ 1 w 748"/>
                  <a:gd name="T81" fmla="*/ 2 h 12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48"/>
                  <a:gd name="T124" fmla="*/ 0 h 1270"/>
                  <a:gd name="T125" fmla="*/ 748 w 748"/>
                  <a:gd name="T126" fmla="*/ 1270 h 127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48" h="1270">
                    <a:moveTo>
                      <a:pt x="25" y="77"/>
                    </a:moveTo>
                    <a:lnTo>
                      <a:pt x="78" y="38"/>
                    </a:lnTo>
                    <a:lnTo>
                      <a:pt x="136" y="15"/>
                    </a:lnTo>
                    <a:lnTo>
                      <a:pt x="211" y="2"/>
                    </a:lnTo>
                    <a:lnTo>
                      <a:pt x="282" y="0"/>
                    </a:lnTo>
                    <a:lnTo>
                      <a:pt x="353" y="10"/>
                    </a:lnTo>
                    <a:lnTo>
                      <a:pt x="411" y="18"/>
                    </a:lnTo>
                    <a:lnTo>
                      <a:pt x="467" y="33"/>
                    </a:lnTo>
                    <a:lnTo>
                      <a:pt x="534" y="52"/>
                    </a:lnTo>
                    <a:lnTo>
                      <a:pt x="583" y="69"/>
                    </a:lnTo>
                    <a:lnTo>
                      <a:pt x="600" y="79"/>
                    </a:lnTo>
                    <a:lnTo>
                      <a:pt x="649" y="101"/>
                    </a:lnTo>
                    <a:lnTo>
                      <a:pt x="688" y="134"/>
                    </a:lnTo>
                    <a:lnTo>
                      <a:pt x="723" y="187"/>
                    </a:lnTo>
                    <a:lnTo>
                      <a:pt x="743" y="237"/>
                    </a:lnTo>
                    <a:lnTo>
                      <a:pt x="748" y="282"/>
                    </a:lnTo>
                    <a:lnTo>
                      <a:pt x="743" y="325"/>
                    </a:lnTo>
                    <a:lnTo>
                      <a:pt x="729" y="368"/>
                    </a:lnTo>
                    <a:lnTo>
                      <a:pt x="709" y="411"/>
                    </a:lnTo>
                    <a:lnTo>
                      <a:pt x="688" y="450"/>
                    </a:lnTo>
                    <a:lnTo>
                      <a:pt x="669" y="500"/>
                    </a:lnTo>
                    <a:lnTo>
                      <a:pt x="653" y="547"/>
                    </a:lnTo>
                    <a:lnTo>
                      <a:pt x="639" y="584"/>
                    </a:lnTo>
                    <a:lnTo>
                      <a:pt x="611" y="641"/>
                    </a:lnTo>
                    <a:lnTo>
                      <a:pt x="586" y="681"/>
                    </a:lnTo>
                    <a:lnTo>
                      <a:pt x="564" y="720"/>
                    </a:lnTo>
                    <a:lnTo>
                      <a:pt x="536" y="760"/>
                    </a:lnTo>
                    <a:lnTo>
                      <a:pt x="511" y="789"/>
                    </a:lnTo>
                    <a:lnTo>
                      <a:pt x="480" y="812"/>
                    </a:lnTo>
                    <a:lnTo>
                      <a:pt x="444" y="830"/>
                    </a:lnTo>
                    <a:lnTo>
                      <a:pt x="413" y="843"/>
                    </a:lnTo>
                    <a:lnTo>
                      <a:pt x="470" y="1040"/>
                    </a:lnTo>
                    <a:lnTo>
                      <a:pt x="167" y="1270"/>
                    </a:lnTo>
                    <a:lnTo>
                      <a:pt x="149" y="1209"/>
                    </a:lnTo>
                    <a:lnTo>
                      <a:pt x="138" y="1129"/>
                    </a:lnTo>
                    <a:lnTo>
                      <a:pt x="138" y="1047"/>
                    </a:lnTo>
                    <a:lnTo>
                      <a:pt x="140" y="968"/>
                    </a:lnTo>
                    <a:lnTo>
                      <a:pt x="97" y="948"/>
                    </a:lnTo>
                    <a:lnTo>
                      <a:pt x="65" y="914"/>
                    </a:lnTo>
                    <a:lnTo>
                      <a:pt x="50" y="862"/>
                    </a:lnTo>
                    <a:lnTo>
                      <a:pt x="43" y="812"/>
                    </a:lnTo>
                    <a:lnTo>
                      <a:pt x="108" y="812"/>
                    </a:lnTo>
                    <a:lnTo>
                      <a:pt x="153" y="804"/>
                    </a:lnTo>
                    <a:lnTo>
                      <a:pt x="185" y="776"/>
                    </a:lnTo>
                    <a:lnTo>
                      <a:pt x="181" y="745"/>
                    </a:lnTo>
                    <a:lnTo>
                      <a:pt x="172" y="678"/>
                    </a:lnTo>
                    <a:lnTo>
                      <a:pt x="189" y="610"/>
                    </a:lnTo>
                    <a:lnTo>
                      <a:pt x="219" y="547"/>
                    </a:lnTo>
                    <a:lnTo>
                      <a:pt x="260" y="492"/>
                    </a:lnTo>
                    <a:lnTo>
                      <a:pt x="297" y="444"/>
                    </a:lnTo>
                    <a:lnTo>
                      <a:pt x="342" y="410"/>
                    </a:lnTo>
                    <a:lnTo>
                      <a:pt x="391" y="377"/>
                    </a:lnTo>
                    <a:lnTo>
                      <a:pt x="395" y="364"/>
                    </a:lnTo>
                    <a:lnTo>
                      <a:pt x="374" y="371"/>
                    </a:lnTo>
                    <a:lnTo>
                      <a:pt x="355" y="366"/>
                    </a:lnTo>
                    <a:lnTo>
                      <a:pt x="331" y="361"/>
                    </a:lnTo>
                    <a:lnTo>
                      <a:pt x="295" y="376"/>
                    </a:lnTo>
                    <a:lnTo>
                      <a:pt x="253" y="399"/>
                    </a:lnTo>
                    <a:lnTo>
                      <a:pt x="222" y="427"/>
                    </a:lnTo>
                    <a:lnTo>
                      <a:pt x="205" y="454"/>
                    </a:lnTo>
                    <a:lnTo>
                      <a:pt x="181" y="463"/>
                    </a:lnTo>
                    <a:lnTo>
                      <a:pt x="140" y="455"/>
                    </a:lnTo>
                    <a:lnTo>
                      <a:pt x="121" y="433"/>
                    </a:lnTo>
                    <a:lnTo>
                      <a:pt x="121" y="413"/>
                    </a:lnTo>
                    <a:lnTo>
                      <a:pt x="138" y="387"/>
                    </a:lnTo>
                    <a:lnTo>
                      <a:pt x="106" y="380"/>
                    </a:lnTo>
                    <a:lnTo>
                      <a:pt x="97" y="354"/>
                    </a:lnTo>
                    <a:lnTo>
                      <a:pt x="99" y="319"/>
                    </a:lnTo>
                    <a:lnTo>
                      <a:pt x="115" y="293"/>
                    </a:lnTo>
                    <a:lnTo>
                      <a:pt x="131" y="275"/>
                    </a:lnTo>
                    <a:lnTo>
                      <a:pt x="99" y="278"/>
                    </a:lnTo>
                    <a:lnTo>
                      <a:pt x="75" y="264"/>
                    </a:lnTo>
                    <a:lnTo>
                      <a:pt x="65" y="239"/>
                    </a:lnTo>
                    <a:lnTo>
                      <a:pt x="70" y="204"/>
                    </a:lnTo>
                    <a:lnTo>
                      <a:pt x="111" y="179"/>
                    </a:lnTo>
                    <a:lnTo>
                      <a:pt x="82" y="182"/>
                    </a:lnTo>
                    <a:lnTo>
                      <a:pt x="48" y="186"/>
                    </a:lnTo>
                    <a:lnTo>
                      <a:pt x="20" y="178"/>
                    </a:lnTo>
                    <a:lnTo>
                      <a:pt x="11" y="168"/>
                    </a:lnTo>
                    <a:lnTo>
                      <a:pt x="0" y="144"/>
                    </a:lnTo>
                    <a:lnTo>
                      <a:pt x="4" y="116"/>
                    </a:lnTo>
                    <a:lnTo>
                      <a:pt x="25" y="77"/>
                    </a:lnTo>
                    <a:close/>
                  </a:path>
                </a:pathLst>
              </a:custGeom>
              <a:solidFill>
                <a:srgbClr val="E0A080"/>
              </a:solidFill>
              <a:ln w="7938">
                <a:solidFill>
                  <a:srgbClr val="000000"/>
                </a:solidFill>
                <a:round/>
                <a:headEnd/>
                <a:tailEnd/>
              </a:ln>
            </p:spPr>
            <p:txBody>
              <a:bodyPr/>
              <a:lstStyle/>
              <a:p>
                <a:endParaRPr lang="en-GB"/>
              </a:p>
            </p:txBody>
          </p:sp>
          <p:sp>
            <p:nvSpPr>
              <p:cNvPr id="46092" name="Freeform 37"/>
              <p:cNvSpPr>
                <a:spLocks/>
              </p:cNvSpPr>
              <p:nvPr/>
            </p:nvSpPr>
            <p:spPr bwMode="auto">
              <a:xfrm>
                <a:off x="1515" y="2865"/>
                <a:ext cx="29" cy="35"/>
              </a:xfrm>
              <a:custGeom>
                <a:avLst/>
                <a:gdLst>
                  <a:gd name="T0" fmla="*/ 0 w 59"/>
                  <a:gd name="T1" fmla="*/ 0 h 71"/>
                  <a:gd name="T2" fmla="*/ 0 w 59"/>
                  <a:gd name="T3" fmla="*/ 1 h 71"/>
                  <a:gd name="T4" fmla="*/ 0 w 59"/>
                  <a:gd name="T5" fmla="*/ 1 h 71"/>
                  <a:gd name="T6" fmla="*/ 1 w 59"/>
                  <a:gd name="T7" fmla="*/ 2 h 71"/>
                  <a:gd name="T8" fmla="*/ 0 60000 65536"/>
                  <a:gd name="T9" fmla="*/ 0 60000 65536"/>
                  <a:gd name="T10" fmla="*/ 0 60000 65536"/>
                  <a:gd name="T11" fmla="*/ 0 60000 65536"/>
                  <a:gd name="T12" fmla="*/ 0 w 59"/>
                  <a:gd name="T13" fmla="*/ 0 h 71"/>
                  <a:gd name="T14" fmla="*/ 59 w 59"/>
                  <a:gd name="T15" fmla="*/ 71 h 71"/>
                </a:gdLst>
                <a:ahLst/>
                <a:cxnLst>
                  <a:cxn ang="T8">
                    <a:pos x="T0" y="T1"/>
                  </a:cxn>
                  <a:cxn ang="T9">
                    <a:pos x="T2" y="T3"/>
                  </a:cxn>
                  <a:cxn ang="T10">
                    <a:pos x="T4" y="T5"/>
                  </a:cxn>
                  <a:cxn ang="T11">
                    <a:pos x="T6" y="T7"/>
                  </a:cxn>
                </a:cxnLst>
                <a:rect l="T12" t="T13" r="T14" b="T15"/>
                <a:pathLst>
                  <a:path w="59" h="71">
                    <a:moveTo>
                      <a:pt x="0" y="0"/>
                    </a:moveTo>
                    <a:lnTo>
                      <a:pt x="15" y="36"/>
                    </a:lnTo>
                    <a:lnTo>
                      <a:pt x="29" y="53"/>
                    </a:lnTo>
                    <a:lnTo>
                      <a:pt x="59" y="71"/>
                    </a:lnTo>
                  </a:path>
                </a:pathLst>
              </a:custGeom>
              <a:noFill/>
              <a:ln w="7938">
                <a:solidFill>
                  <a:srgbClr val="000000"/>
                </a:solidFill>
                <a:round/>
                <a:headEnd/>
                <a:tailEnd/>
              </a:ln>
            </p:spPr>
            <p:txBody>
              <a:bodyPr/>
              <a:lstStyle/>
              <a:p>
                <a:endParaRPr lang="en-GB"/>
              </a:p>
            </p:txBody>
          </p:sp>
          <p:grpSp>
            <p:nvGrpSpPr>
              <p:cNvPr id="46093" name="Group 38"/>
              <p:cNvGrpSpPr>
                <a:grpSpLocks/>
              </p:cNvGrpSpPr>
              <p:nvPr/>
            </p:nvGrpSpPr>
            <p:grpSpPr bwMode="auto">
              <a:xfrm>
                <a:off x="1418" y="2465"/>
                <a:ext cx="318" cy="238"/>
                <a:chOff x="1418" y="2465"/>
                <a:chExt cx="318" cy="238"/>
              </a:xfrm>
            </p:grpSpPr>
            <p:sp>
              <p:nvSpPr>
                <p:cNvPr id="46100" name="Freeform 39"/>
                <p:cNvSpPr>
                  <a:spLocks/>
                </p:cNvSpPr>
                <p:nvPr/>
              </p:nvSpPr>
              <p:spPr bwMode="auto">
                <a:xfrm>
                  <a:off x="1476" y="2518"/>
                  <a:ext cx="190" cy="38"/>
                </a:xfrm>
                <a:custGeom>
                  <a:avLst/>
                  <a:gdLst>
                    <a:gd name="T0" fmla="*/ 0 w 380"/>
                    <a:gd name="T1" fmla="*/ 2 h 77"/>
                    <a:gd name="T2" fmla="*/ 1 w 380"/>
                    <a:gd name="T3" fmla="*/ 1 h 77"/>
                    <a:gd name="T4" fmla="*/ 3 w 380"/>
                    <a:gd name="T5" fmla="*/ 0 h 77"/>
                    <a:gd name="T6" fmla="*/ 5 w 380"/>
                    <a:gd name="T7" fmla="*/ 0 h 77"/>
                    <a:gd name="T8" fmla="*/ 6 w 380"/>
                    <a:gd name="T9" fmla="*/ 0 h 77"/>
                    <a:gd name="T10" fmla="*/ 6 w 380"/>
                    <a:gd name="T11" fmla="*/ 0 h 77"/>
                    <a:gd name="T12" fmla="*/ 9 w 380"/>
                    <a:gd name="T13" fmla="*/ 0 h 77"/>
                    <a:gd name="T14" fmla="*/ 11 w 380"/>
                    <a:gd name="T15" fmla="*/ 0 h 77"/>
                    <a:gd name="T16" fmla="*/ 12 w 380"/>
                    <a:gd name="T17" fmla="*/ 1 h 7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0"/>
                    <a:gd name="T28" fmla="*/ 0 h 77"/>
                    <a:gd name="T29" fmla="*/ 380 w 380"/>
                    <a:gd name="T30" fmla="*/ 77 h 7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0" h="77">
                      <a:moveTo>
                        <a:pt x="0" y="77"/>
                      </a:moveTo>
                      <a:lnTo>
                        <a:pt x="43" y="36"/>
                      </a:lnTo>
                      <a:lnTo>
                        <a:pt x="101" y="13"/>
                      </a:lnTo>
                      <a:lnTo>
                        <a:pt x="139" y="2"/>
                      </a:lnTo>
                      <a:lnTo>
                        <a:pt x="176" y="2"/>
                      </a:lnTo>
                      <a:lnTo>
                        <a:pt x="217" y="0"/>
                      </a:lnTo>
                      <a:lnTo>
                        <a:pt x="267" y="9"/>
                      </a:lnTo>
                      <a:lnTo>
                        <a:pt x="322" y="17"/>
                      </a:lnTo>
                      <a:lnTo>
                        <a:pt x="380" y="36"/>
                      </a:lnTo>
                    </a:path>
                  </a:pathLst>
                </a:custGeom>
                <a:noFill/>
                <a:ln w="7938">
                  <a:solidFill>
                    <a:srgbClr val="000000"/>
                  </a:solidFill>
                  <a:round/>
                  <a:headEnd/>
                  <a:tailEnd/>
                </a:ln>
              </p:spPr>
              <p:txBody>
                <a:bodyPr/>
                <a:lstStyle/>
                <a:p>
                  <a:endParaRPr lang="en-GB"/>
                </a:p>
              </p:txBody>
            </p:sp>
            <p:sp>
              <p:nvSpPr>
                <p:cNvPr id="46101" name="Freeform 40"/>
                <p:cNvSpPr>
                  <a:spLocks/>
                </p:cNvSpPr>
                <p:nvPr/>
              </p:nvSpPr>
              <p:spPr bwMode="auto">
                <a:xfrm>
                  <a:off x="1492" y="2561"/>
                  <a:ext cx="162" cy="39"/>
                </a:xfrm>
                <a:custGeom>
                  <a:avLst/>
                  <a:gdLst>
                    <a:gd name="T0" fmla="*/ 0 w 324"/>
                    <a:gd name="T1" fmla="*/ 2 h 78"/>
                    <a:gd name="T2" fmla="*/ 1 w 324"/>
                    <a:gd name="T3" fmla="*/ 1 h 78"/>
                    <a:gd name="T4" fmla="*/ 3 w 324"/>
                    <a:gd name="T5" fmla="*/ 1 h 78"/>
                    <a:gd name="T6" fmla="*/ 3 w 324"/>
                    <a:gd name="T7" fmla="*/ 1 h 78"/>
                    <a:gd name="T8" fmla="*/ 5 w 324"/>
                    <a:gd name="T9" fmla="*/ 0 h 78"/>
                    <a:gd name="T10" fmla="*/ 6 w 324"/>
                    <a:gd name="T11" fmla="*/ 1 h 78"/>
                    <a:gd name="T12" fmla="*/ 7 w 324"/>
                    <a:gd name="T13" fmla="*/ 1 h 78"/>
                    <a:gd name="T14" fmla="*/ 9 w 324"/>
                    <a:gd name="T15" fmla="*/ 1 h 78"/>
                    <a:gd name="T16" fmla="*/ 10 w 324"/>
                    <a:gd name="T17" fmla="*/ 1 h 7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24"/>
                    <a:gd name="T28" fmla="*/ 0 h 78"/>
                    <a:gd name="T29" fmla="*/ 324 w 324"/>
                    <a:gd name="T30" fmla="*/ 78 h 7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24" h="78">
                      <a:moveTo>
                        <a:pt x="0" y="78"/>
                      </a:moveTo>
                      <a:lnTo>
                        <a:pt x="36" y="50"/>
                      </a:lnTo>
                      <a:lnTo>
                        <a:pt x="71" y="26"/>
                      </a:lnTo>
                      <a:lnTo>
                        <a:pt x="116" y="7"/>
                      </a:lnTo>
                      <a:lnTo>
                        <a:pt x="153" y="0"/>
                      </a:lnTo>
                      <a:lnTo>
                        <a:pt x="201" y="5"/>
                      </a:lnTo>
                      <a:lnTo>
                        <a:pt x="245" y="14"/>
                      </a:lnTo>
                      <a:lnTo>
                        <a:pt x="284" y="26"/>
                      </a:lnTo>
                      <a:lnTo>
                        <a:pt x="324" y="52"/>
                      </a:lnTo>
                    </a:path>
                  </a:pathLst>
                </a:custGeom>
                <a:noFill/>
                <a:ln w="7938">
                  <a:solidFill>
                    <a:srgbClr val="000000"/>
                  </a:solidFill>
                  <a:round/>
                  <a:headEnd/>
                  <a:tailEnd/>
                </a:ln>
              </p:spPr>
              <p:txBody>
                <a:bodyPr/>
                <a:lstStyle/>
                <a:p>
                  <a:endParaRPr lang="en-GB"/>
                </a:p>
              </p:txBody>
            </p:sp>
            <p:sp>
              <p:nvSpPr>
                <p:cNvPr id="46102" name="Freeform 41"/>
                <p:cNvSpPr>
                  <a:spLocks/>
                </p:cNvSpPr>
                <p:nvPr/>
              </p:nvSpPr>
              <p:spPr bwMode="auto">
                <a:xfrm>
                  <a:off x="1496" y="2604"/>
                  <a:ext cx="125" cy="51"/>
                </a:xfrm>
                <a:custGeom>
                  <a:avLst/>
                  <a:gdLst>
                    <a:gd name="T0" fmla="*/ 0 w 248"/>
                    <a:gd name="T1" fmla="*/ 3 h 102"/>
                    <a:gd name="T2" fmla="*/ 1 w 248"/>
                    <a:gd name="T3" fmla="*/ 3 h 102"/>
                    <a:gd name="T4" fmla="*/ 2 w 248"/>
                    <a:gd name="T5" fmla="*/ 2 h 102"/>
                    <a:gd name="T6" fmla="*/ 4 w 248"/>
                    <a:gd name="T7" fmla="*/ 1 h 102"/>
                    <a:gd name="T8" fmla="*/ 6 w 248"/>
                    <a:gd name="T9" fmla="*/ 0 h 102"/>
                    <a:gd name="T10" fmla="*/ 7 w 248"/>
                    <a:gd name="T11" fmla="*/ 1 h 102"/>
                    <a:gd name="T12" fmla="*/ 8 w 248"/>
                    <a:gd name="T13" fmla="*/ 1 h 102"/>
                    <a:gd name="T14" fmla="*/ 0 60000 65536"/>
                    <a:gd name="T15" fmla="*/ 0 60000 65536"/>
                    <a:gd name="T16" fmla="*/ 0 60000 65536"/>
                    <a:gd name="T17" fmla="*/ 0 60000 65536"/>
                    <a:gd name="T18" fmla="*/ 0 60000 65536"/>
                    <a:gd name="T19" fmla="*/ 0 60000 65536"/>
                    <a:gd name="T20" fmla="*/ 0 60000 65536"/>
                    <a:gd name="T21" fmla="*/ 0 w 248"/>
                    <a:gd name="T22" fmla="*/ 0 h 102"/>
                    <a:gd name="T23" fmla="*/ 248 w 248"/>
                    <a:gd name="T24" fmla="*/ 102 h 10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8" h="102">
                      <a:moveTo>
                        <a:pt x="0" y="102"/>
                      </a:moveTo>
                      <a:lnTo>
                        <a:pt x="25" y="72"/>
                      </a:lnTo>
                      <a:lnTo>
                        <a:pt x="64" y="39"/>
                      </a:lnTo>
                      <a:lnTo>
                        <a:pt x="105" y="20"/>
                      </a:lnTo>
                      <a:lnTo>
                        <a:pt x="162" y="0"/>
                      </a:lnTo>
                      <a:lnTo>
                        <a:pt x="214" y="3"/>
                      </a:lnTo>
                      <a:lnTo>
                        <a:pt x="248" y="24"/>
                      </a:lnTo>
                    </a:path>
                  </a:pathLst>
                </a:custGeom>
                <a:noFill/>
                <a:ln w="7938">
                  <a:solidFill>
                    <a:srgbClr val="000000"/>
                  </a:solidFill>
                  <a:round/>
                  <a:headEnd/>
                  <a:tailEnd/>
                </a:ln>
              </p:spPr>
              <p:txBody>
                <a:bodyPr/>
                <a:lstStyle/>
                <a:p>
                  <a:endParaRPr lang="en-GB"/>
                </a:p>
              </p:txBody>
            </p:sp>
            <p:sp>
              <p:nvSpPr>
                <p:cNvPr id="46103" name="Freeform 42"/>
                <p:cNvSpPr>
                  <a:spLocks/>
                </p:cNvSpPr>
                <p:nvPr/>
              </p:nvSpPr>
              <p:spPr bwMode="auto">
                <a:xfrm>
                  <a:off x="1418" y="2515"/>
                  <a:ext cx="47" cy="49"/>
                </a:xfrm>
                <a:custGeom>
                  <a:avLst/>
                  <a:gdLst>
                    <a:gd name="T0" fmla="*/ 1 w 93"/>
                    <a:gd name="T1" fmla="*/ 0 h 98"/>
                    <a:gd name="T2" fmla="*/ 1 w 93"/>
                    <a:gd name="T3" fmla="*/ 1 h 98"/>
                    <a:gd name="T4" fmla="*/ 0 w 93"/>
                    <a:gd name="T5" fmla="*/ 2 h 98"/>
                    <a:gd name="T6" fmla="*/ 1 w 93"/>
                    <a:gd name="T7" fmla="*/ 3 h 98"/>
                    <a:gd name="T8" fmla="*/ 2 w 93"/>
                    <a:gd name="T9" fmla="*/ 3 h 98"/>
                    <a:gd name="T10" fmla="*/ 3 w 93"/>
                    <a:gd name="T11" fmla="*/ 3 h 98"/>
                    <a:gd name="T12" fmla="*/ 0 60000 65536"/>
                    <a:gd name="T13" fmla="*/ 0 60000 65536"/>
                    <a:gd name="T14" fmla="*/ 0 60000 65536"/>
                    <a:gd name="T15" fmla="*/ 0 60000 65536"/>
                    <a:gd name="T16" fmla="*/ 0 60000 65536"/>
                    <a:gd name="T17" fmla="*/ 0 60000 65536"/>
                    <a:gd name="T18" fmla="*/ 0 w 93"/>
                    <a:gd name="T19" fmla="*/ 0 h 98"/>
                    <a:gd name="T20" fmla="*/ 93 w 93"/>
                    <a:gd name="T21" fmla="*/ 98 h 98"/>
                  </a:gdLst>
                  <a:ahLst/>
                  <a:cxnLst>
                    <a:cxn ang="T12">
                      <a:pos x="T0" y="T1"/>
                    </a:cxn>
                    <a:cxn ang="T13">
                      <a:pos x="T2" y="T3"/>
                    </a:cxn>
                    <a:cxn ang="T14">
                      <a:pos x="T4" y="T5"/>
                    </a:cxn>
                    <a:cxn ang="T15">
                      <a:pos x="T6" y="T7"/>
                    </a:cxn>
                    <a:cxn ang="T16">
                      <a:pos x="T8" y="T9"/>
                    </a:cxn>
                    <a:cxn ang="T17">
                      <a:pos x="T10" y="T11"/>
                    </a:cxn>
                  </a:cxnLst>
                  <a:rect l="T18" t="T19" r="T20" b="T21"/>
                  <a:pathLst>
                    <a:path w="93" h="98">
                      <a:moveTo>
                        <a:pt x="15" y="0"/>
                      </a:moveTo>
                      <a:lnTo>
                        <a:pt x="4" y="24"/>
                      </a:lnTo>
                      <a:lnTo>
                        <a:pt x="0" y="56"/>
                      </a:lnTo>
                      <a:lnTo>
                        <a:pt x="20" y="87"/>
                      </a:lnTo>
                      <a:lnTo>
                        <a:pt x="55" y="98"/>
                      </a:lnTo>
                      <a:lnTo>
                        <a:pt x="93" y="94"/>
                      </a:lnTo>
                    </a:path>
                  </a:pathLst>
                </a:custGeom>
                <a:noFill/>
                <a:ln w="7938">
                  <a:solidFill>
                    <a:srgbClr val="000000"/>
                  </a:solidFill>
                  <a:round/>
                  <a:headEnd/>
                  <a:tailEnd/>
                </a:ln>
              </p:spPr>
              <p:txBody>
                <a:bodyPr/>
                <a:lstStyle/>
                <a:p>
                  <a:endParaRPr lang="en-GB"/>
                </a:p>
              </p:txBody>
            </p:sp>
            <p:sp>
              <p:nvSpPr>
                <p:cNvPr id="46104" name="Freeform 43"/>
                <p:cNvSpPr>
                  <a:spLocks/>
                </p:cNvSpPr>
                <p:nvPr/>
              </p:nvSpPr>
              <p:spPr bwMode="auto">
                <a:xfrm>
                  <a:off x="1450" y="2569"/>
                  <a:ext cx="29" cy="39"/>
                </a:xfrm>
                <a:custGeom>
                  <a:avLst/>
                  <a:gdLst>
                    <a:gd name="T0" fmla="*/ 1 w 58"/>
                    <a:gd name="T1" fmla="*/ 0 h 78"/>
                    <a:gd name="T2" fmla="*/ 0 w 58"/>
                    <a:gd name="T3" fmla="*/ 1 h 78"/>
                    <a:gd name="T4" fmla="*/ 1 w 58"/>
                    <a:gd name="T5" fmla="*/ 1 h 78"/>
                    <a:gd name="T6" fmla="*/ 1 w 58"/>
                    <a:gd name="T7" fmla="*/ 2 h 78"/>
                    <a:gd name="T8" fmla="*/ 2 w 58"/>
                    <a:gd name="T9" fmla="*/ 2 h 78"/>
                    <a:gd name="T10" fmla="*/ 2 w 58"/>
                    <a:gd name="T11" fmla="*/ 2 h 78"/>
                    <a:gd name="T12" fmla="*/ 0 60000 65536"/>
                    <a:gd name="T13" fmla="*/ 0 60000 65536"/>
                    <a:gd name="T14" fmla="*/ 0 60000 65536"/>
                    <a:gd name="T15" fmla="*/ 0 60000 65536"/>
                    <a:gd name="T16" fmla="*/ 0 60000 65536"/>
                    <a:gd name="T17" fmla="*/ 0 60000 65536"/>
                    <a:gd name="T18" fmla="*/ 0 w 58"/>
                    <a:gd name="T19" fmla="*/ 0 h 78"/>
                    <a:gd name="T20" fmla="*/ 58 w 58"/>
                    <a:gd name="T21" fmla="*/ 78 h 78"/>
                  </a:gdLst>
                  <a:ahLst/>
                  <a:cxnLst>
                    <a:cxn ang="T12">
                      <a:pos x="T0" y="T1"/>
                    </a:cxn>
                    <a:cxn ang="T13">
                      <a:pos x="T2" y="T3"/>
                    </a:cxn>
                    <a:cxn ang="T14">
                      <a:pos x="T4" y="T5"/>
                    </a:cxn>
                    <a:cxn ang="T15">
                      <a:pos x="T6" y="T7"/>
                    </a:cxn>
                    <a:cxn ang="T16">
                      <a:pos x="T8" y="T9"/>
                    </a:cxn>
                    <a:cxn ang="T17">
                      <a:pos x="T10" y="T11"/>
                    </a:cxn>
                  </a:cxnLst>
                  <a:rect l="T18" t="T19" r="T20" b="T21"/>
                  <a:pathLst>
                    <a:path w="58" h="78">
                      <a:moveTo>
                        <a:pt x="8" y="0"/>
                      </a:moveTo>
                      <a:lnTo>
                        <a:pt x="0" y="27"/>
                      </a:lnTo>
                      <a:lnTo>
                        <a:pt x="2" y="53"/>
                      </a:lnTo>
                      <a:lnTo>
                        <a:pt x="16" y="71"/>
                      </a:lnTo>
                      <a:lnTo>
                        <a:pt x="35" y="78"/>
                      </a:lnTo>
                      <a:lnTo>
                        <a:pt x="58" y="75"/>
                      </a:lnTo>
                    </a:path>
                  </a:pathLst>
                </a:custGeom>
                <a:noFill/>
                <a:ln w="7938">
                  <a:solidFill>
                    <a:srgbClr val="000000"/>
                  </a:solidFill>
                  <a:round/>
                  <a:headEnd/>
                  <a:tailEnd/>
                </a:ln>
              </p:spPr>
              <p:txBody>
                <a:bodyPr/>
                <a:lstStyle/>
                <a:p>
                  <a:endParaRPr lang="en-GB"/>
                </a:p>
              </p:txBody>
            </p:sp>
            <p:sp>
              <p:nvSpPr>
                <p:cNvPr id="46105" name="Freeform 44"/>
                <p:cNvSpPr>
                  <a:spLocks/>
                </p:cNvSpPr>
                <p:nvPr/>
              </p:nvSpPr>
              <p:spPr bwMode="auto">
                <a:xfrm>
                  <a:off x="1465" y="2616"/>
                  <a:ext cx="62" cy="87"/>
                </a:xfrm>
                <a:custGeom>
                  <a:avLst/>
                  <a:gdLst>
                    <a:gd name="T0" fmla="*/ 1 w 124"/>
                    <a:gd name="T1" fmla="*/ 0 h 173"/>
                    <a:gd name="T2" fmla="*/ 1 w 124"/>
                    <a:gd name="T3" fmla="*/ 1 h 173"/>
                    <a:gd name="T4" fmla="*/ 0 w 124"/>
                    <a:gd name="T5" fmla="*/ 2 h 173"/>
                    <a:gd name="T6" fmla="*/ 1 w 124"/>
                    <a:gd name="T7" fmla="*/ 3 h 173"/>
                    <a:gd name="T8" fmla="*/ 1 w 124"/>
                    <a:gd name="T9" fmla="*/ 3 h 173"/>
                    <a:gd name="T10" fmla="*/ 2 w 124"/>
                    <a:gd name="T11" fmla="*/ 3 h 173"/>
                    <a:gd name="T12" fmla="*/ 1 w 124"/>
                    <a:gd name="T13" fmla="*/ 4 h 173"/>
                    <a:gd name="T14" fmla="*/ 1 w 124"/>
                    <a:gd name="T15" fmla="*/ 5 h 173"/>
                    <a:gd name="T16" fmla="*/ 2 w 124"/>
                    <a:gd name="T17" fmla="*/ 6 h 173"/>
                    <a:gd name="T18" fmla="*/ 3 w 124"/>
                    <a:gd name="T19" fmla="*/ 6 h 173"/>
                    <a:gd name="T20" fmla="*/ 4 w 124"/>
                    <a:gd name="T21" fmla="*/ 6 h 173"/>
                    <a:gd name="T22" fmla="*/ 4 w 124"/>
                    <a:gd name="T23" fmla="*/ 6 h 17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4"/>
                    <a:gd name="T37" fmla="*/ 0 h 173"/>
                    <a:gd name="T38" fmla="*/ 124 w 124"/>
                    <a:gd name="T39" fmla="*/ 173 h 17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4" h="173">
                      <a:moveTo>
                        <a:pt x="15" y="0"/>
                      </a:moveTo>
                      <a:lnTo>
                        <a:pt x="4" y="23"/>
                      </a:lnTo>
                      <a:lnTo>
                        <a:pt x="0" y="45"/>
                      </a:lnTo>
                      <a:lnTo>
                        <a:pt x="1" y="65"/>
                      </a:lnTo>
                      <a:lnTo>
                        <a:pt x="12" y="87"/>
                      </a:lnTo>
                      <a:lnTo>
                        <a:pt x="38" y="94"/>
                      </a:lnTo>
                      <a:lnTo>
                        <a:pt x="27" y="114"/>
                      </a:lnTo>
                      <a:lnTo>
                        <a:pt x="30" y="145"/>
                      </a:lnTo>
                      <a:lnTo>
                        <a:pt x="48" y="165"/>
                      </a:lnTo>
                      <a:lnTo>
                        <a:pt x="76" y="173"/>
                      </a:lnTo>
                      <a:lnTo>
                        <a:pt x="101" y="173"/>
                      </a:lnTo>
                      <a:lnTo>
                        <a:pt x="124" y="165"/>
                      </a:lnTo>
                    </a:path>
                  </a:pathLst>
                </a:custGeom>
                <a:noFill/>
                <a:ln w="7938">
                  <a:solidFill>
                    <a:srgbClr val="000000"/>
                  </a:solidFill>
                  <a:round/>
                  <a:headEnd/>
                  <a:tailEnd/>
                </a:ln>
              </p:spPr>
              <p:txBody>
                <a:bodyPr/>
                <a:lstStyle/>
                <a:p>
                  <a:endParaRPr lang="en-GB"/>
                </a:p>
              </p:txBody>
            </p:sp>
            <p:sp>
              <p:nvSpPr>
                <p:cNvPr id="46106" name="Freeform 45"/>
                <p:cNvSpPr>
                  <a:spLocks/>
                </p:cNvSpPr>
                <p:nvPr/>
              </p:nvSpPr>
              <p:spPr bwMode="auto">
                <a:xfrm>
                  <a:off x="1432" y="2465"/>
                  <a:ext cx="304" cy="45"/>
                </a:xfrm>
                <a:custGeom>
                  <a:avLst/>
                  <a:gdLst>
                    <a:gd name="T0" fmla="*/ 0 w 608"/>
                    <a:gd name="T1" fmla="*/ 3 h 90"/>
                    <a:gd name="T2" fmla="*/ 1 w 608"/>
                    <a:gd name="T3" fmla="*/ 1 h 90"/>
                    <a:gd name="T4" fmla="*/ 2 w 608"/>
                    <a:gd name="T5" fmla="*/ 1 h 90"/>
                    <a:gd name="T6" fmla="*/ 3 w 608"/>
                    <a:gd name="T7" fmla="*/ 1 h 90"/>
                    <a:gd name="T8" fmla="*/ 5 w 608"/>
                    <a:gd name="T9" fmla="*/ 1 h 90"/>
                    <a:gd name="T10" fmla="*/ 6 w 608"/>
                    <a:gd name="T11" fmla="*/ 0 h 90"/>
                    <a:gd name="T12" fmla="*/ 7 w 608"/>
                    <a:gd name="T13" fmla="*/ 0 h 90"/>
                    <a:gd name="T14" fmla="*/ 10 w 608"/>
                    <a:gd name="T15" fmla="*/ 1 h 90"/>
                    <a:gd name="T16" fmla="*/ 10 w 608"/>
                    <a:gd name="T17" fmla="*/ 1 h 90"/>
                    <a:gd name="T18" fmla="*/ 12 w 608"/>
                    <a:gd name="T19" fmla="*/ 1 h 90"/>
                    <a:gd name="T20" fmla="*/ 13 w 608"/>
                    <a:gd name="T21" fmla="*/ 1 h 90"/>
                    <a:gd name="T22" fmla="*/ 15 w 608"/>
                    <a:gd name="T23" fmla="*/ 1 h 90"/>
                    <a:gd name="T24" fmla="*/ 16 w 608"/>
                    <a:gd name="T25" fmla="*/ 1 h 90"/>
                    <a:gd name="T26" fmla="*/ 18 w 608"/>
                    <a:gd name="T27" fmla="*/ 1 h 90"/>
                    <a:gd name="T28" fmla="*/ 19 w 608"/>
                    <a:gd name="T29" fmla="*/ 3 h 90"/>
                    <a:gd name="T30" fmla="*/ 19 w 608"/>
                    <a:gd name="T31" fmla="*/ 3 h 9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08"/>
                    <a:gd name="T49" fmla="*/ 0 h 90"/>
                    <a:gd name="T50" fmla="*/ 608 w 608"/>
                    <a:gd name="T51" fmla="*/ 90 h 9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08" h="90">
                      <a:moveTo>
                        <a:pt x="0" y="80"/>
                      </a:moveTo>
                      <a:lnTo>
                        <a:pt x="29" y="56"/>
                      </a:lnTo>
                      <a:lnTo>
                        <a:pt x="71" y="35"/>
                      </a:lnTo>
                      <a:lnTo>
                        <a:pt x="122" y="15"/>
                      </a:lnTo>
                      <a:lnTo>
                        <a:pt x="164" y="4"/>
                      </a:lnTo>
                      <a:lnTo>
                        <a:pt x="206" y="0"/>
                      </a:lnTo>
                      <a:lnTo>
                        <a:pt x="253" y="0"/>
                      </a:lnTo>
                      <a:lnTo>
                        <a:pt x="299" y="3"/>
                      </a:lnTo>
                      <a:lnTo>
                        <a:pt x="347" y="8"/>
                      </a:lnTo>
                      <a:lnTo>
                        <a:pt x="397" y="19"/>
                      </a:lnTo>
                      <a:lnTo>
                        <a:pt x="440" y="27"/>
                      </a:lnTo>
                      <a:lnTo>
                        <a:pt x="485" y="41"/>
                      </a:lnTo>
                      <a:lnTo>
                        <a:pt x="512" y="50"/>
                      </a:lnTo>
                      <a:lnTo>
                        <a:pt x="549" y="63"/>
                      </a:lnTo>
                      <a:lnTo>
                        <a:pt x="578" y="75"/>
                      </a:lnTo>
                      <a:lnTo>
                        <a:pt x="608" y="90"/>
                      </a:lnTo>
                    </a:path>
                  </a:pathLst>
                </a:custGeom>
                <a:noFill/>
                <a:ln w="7938">
                  <a:solidFill>
                    <a:srgbClr val="000000"/>
                  </a:solidFill>
                  <a:round/>
                  <a:headEnd/>
                  <a:tailEnd/>
                </a:ln>
              </p:spPr>
              <p:txBody>
                <a:bodyPr/>
                <a:lstStyle/>
                <a:p>
                  <a:endParaRPr lang="en-GB"/>
                </a:p>
              </p:txBody>
            </p:sp>
            <p:sp>
              <p:nvSpPr>
                <p:cNvPr id="46107" name="Freeform 46"/>
                <p:cNvSpPr>
                  <a:spLocks/>
                </p:cNvSpPr>
                <p:nvPr/>
              </p:nvSpPr>
              <p:spPr bwMode="auto">
                <a:xfrm>
                  <a:off x="1556" y="2647"/>
                  <a:ext cx="56" cy="53"/>
                </a:xfrm>
                <a:custGeom>
                  <a:avLst/>
                  <a:gdLst>
                    <a:gd name="T0" fmla="*/ 2 w 110"/>
                    <a:gd name="T1" fmla="*/ 0 h 105"/>
                    <a:gd name="T2" fmla="*/ 2 w 110"/>
                    <a:gd name="T3" fmla="*/ 1 h 105"/>
                    <a:gd name="T4" fmla="*/ 3 w 110"/>
                    <a:gd name="T5" fmla="*/ 1 h 105"/>
                    <a:gd name="T6" fmla="*/ 4 w 110"/>
                    <a:gd name="T7" fmla="*/ 1 h 105"/>
                    <a:gd name="T8" fmla="*/ 4 w 110"/>
                    <a:gd name="T9" fmla="*/ 1 h 105"/>
                    <a:gd name="T10" fmla="*/ 3 w 110"/>
                    <a:gd name="T11" fmla="*/ 1 h 105"/>
                    <a:gd name="T12" fmla="*/ 3 w 110"/>
                    <a:gd name="T13" fmla="*/ 2 h 105"/>
                    <a:gd name="T14" fmla="*/ 2 w 110"/>
                    <a:gd name="T15" fmla="*/ 2 h 105"/>
                    <a:gd name="T16" fmla="*/ 1 w 110"/>
                    <a:gd name="T17" fmla="*/ 3 h 105"/>
                    <a:gd name="T18" fmla="*/ 0 w 110"/>
                    <a:gd name="T19" fmla="*/ 4 h 10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0"/>
                    <a:gd name="T31" fmla="*/ 0 h 105"/>
                    <a:gd name="T32" fmla="*/ 110 w 110"/>
                    <a:gd name="T33" fmla="*/ 105 h 10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0" h="105">
                      <a:moveTo>
                        <a:pt x="39" y="0"/>
                      </a:moveTo>
                      <a:lnTo>
                        <a:pt x="54" y="8"/>
                      </a:lnTo>
                      <a:lnTo>
                        <a:pt x="76" y="15"/>
                      </a:lnTo>
                      <a:lnTo>
                        <a:pt x="97" y="16"/>
                      </a:lnTo>
                      <a:lnTo>
                        <a:pt x="110" y="16"/>
                      </a:lnTo>
                      <a:lnTo>
                        <a:pt x="91" y="28"/>
                      </a:lnTo>
                      <a:lnTo>
                        <a:pt x="69" y="39"/>
                      </a:lnTo>
                      <a:lnTo>
                        <a:pt x="45" y="57"/>
                      </a:lnTo>
                      <a:lnTo>
                        <a:pt x="23" y="76"/>
                      </a:lnTo>
                      <a:lnTo>
                        <a:pt x="0" y="105"/>
                      </a:lnTo>
                    </a:path>
                  </a:pathLst>
                </a:custGeom>
                <a:noFill/>
                <a:ln w="7938">
                  <a:solidFill>
                    <a:srgbClr val="000000"/>
                  </a:solidFill>
                  <a:round/>
                  <a:headEnd/>
                  <a:tailEnd/>
                </a:ln>
              </p:spPr>
              <p:txBody>
                <a:bodyPr/>
                <a:lstStyle/>
                <a:p>
                  <a:endParaRPr lang="en-GB"/>
                </a:p>
              </p:txBody>
            </p:sp>
          </p:grpSp>
          <p:grpSp>
            <p:nvGrpSpPr>
              <p:cNvPr id="46094" name="Group 47"/>
              <p:cNvGrpSpPr>
                <a:grpSpLocks/>
              </p:cNvGrpSpPr>
              <p:nvPr/>
            </p:nvGrpSpPr>
            <p:grpSpPr bwMode="auto">
              <a:xfrm>
                <a:off x="1322" y="2815"/>
                <a:ext cx="667" cy="621"/>
                <a:chOff x="1322" y="2815"/>
                <a:chExt cx="667" cy="621"/>
              </a:xfrm>
            </p:grpSpPr>
            <p:sp>
              <p:nvSpPr>
                <p:cNvPr id="46098" name="Freeform 48"/>
                <p:cNvSpPr>
                  <a:spLocks/>
                </p:cNvSpPr>
                <p:nvPr/>
              </p:nvSpPr>
              <p:spPr bwMode="auto">
                <a:xfrm>
                  <a:off x="1322" y="2826"/>
                  <a:ext cx="667" cy="610"/>
                </a:xfrm>
                <a:custGeom>
                  <a:avLst/>
                  <a:gdLst>
                    <a:gd name="T0" fmla="*/ 1 w 1334"/>
                    <a:gd name="T1" fmla="*/ 2 h 1220"/>
                    <a:gd name="T2" fmla="*/ 1 w 1334"/>
                    <a:gd name="T3" fmla="*/ 6 h 1220"/>
                    <a:gd name="T4" fmla="*/ 5 w 1334"/>
                    <a:gd name="T5" fmla="*/ 9 h 1220"/>
                    <a:gd name="T6" fmla="*/ 7 w 1334"/>
                    <a:gd name="T7" fmla="*/ 6 h 1220"/>
                    <a:gd name="T8" fmla="*/ 3 w 1334"/>
                    <a:gd name="T9" fmla="*/ 5 h 1220"/>
                    <a:gd name="T10" fmla="*/ 1 w 1334"/>
                    <a:gd name="T11" fmla="*/ 6 h 1220"/>
                    <a:gd name="T12" fmla="*/ 1 w 1334"/>
                    <a:gd name="T13" fmla="*/ 11 h 1220"/>
                    <a:gd name="T14" fmla="*/ 3 w 1334"/>
                    <a:gd name="T15" fmla="*/ 14 h 1220"/>
                    <a:gd name="T16" fmla="*/ 6 w 1334"/>
                    <a:gd name="T17" fmla="*/ 13 h 1220"/>
                    <a:gd name="T18" fmla="*/ 5 w 1334"/>
                    <a:gd name="T19" fmla="*/ 10 h 1220"/>
                    <a:gd name="T20" fmla="*/ 3 w 1334"/>
                    <a:gd name="T21" fmla="*/ 11 h 1220"/>
                    <a:gd name="T22" fmla="*/ 1 w 1334"/>
                    <a:gd name="T23" fmla="*/ 15 h 1220"/>
                    <a:gd name="T24" fmla="*/ 3 w 1334"/>
                    <a:gd name="T25" fmla="*/ 19 h 1220"/>
                    <a:gd name="T26" fmla="*/ 6 w 1334"/>
                    <a:gd name="T27" fmla="*/ 19 h 1220"/>
                    <a:gd name="T28" fmla="*/ 10 w 1334"/>
                    <a:gd name="T29" fmla="*/ 18 h 1220"/>
                    <a:gd name="T30" fmla="*/ 9 w 1334"/>
                    <a:gd name="T31" fmla="*/ 14 h 1220"/>
                    <a:gd name="T32" fmla="*/ 5 w 1334"/>
                    <a:gd name="T33" fmla="*/ 15 h 1220"/>
                    <a:gd name="T34" fmla="*/ 3 w 1334"/>
                    <a:gd name="T35" fmla="*/ 19 h 1220"/>
                    <a:gd name="T36" fmla="*/ 3 w 1334"/>
                    <a:gd name="T37" fmla="*/ 22 h 1220"/>
                    <a:gd name="T38" fmla="*/ 5 w 1334"/>
                    <a:gd name="T39" fmla="*/ 25 h 1220"/>
                    <a:gd name="T40" fmla="*/ 9 w 1334"/>
                    <a:gd name="T41" fmla="*/ 26 h 1220"/>
                    <a:gd name="T42" fmla="*/ 11 w 1334"/>
                    <a:gd name="T43" fmla="*/ 23 h 1220"/>
                    <a:gd name="T44" fmla="*/ 9 w 1334"/>
                    <a:gd name="T45" fmla="*/ 21 h 1220"/>
                    <a:gd name="T46" fmla="*/ 5 w 1334"/>
                    <a:gd name="T47" fmla="*/ 24 h 1220"/>
                    <a:gd name="T48" fmla="*/ 6 w 1334"/>
                    <a:gd name="T49" fmla="*/ 27 h 1220"/>
                    <a:gd name="T50" fmla="*/ 11 w 1334"/>
                    <a:gd name="T51" fmla="*/ 28 h 1220"/>
                    <a:gd name="T52" fmla="*/ 15 w 1334"/>
                    <a:gd name="T53" fmla="*/ 27 h 1220"/>
                    <a:gd name="T54" fmla="*/ 17 w 1334"/>
                    <a:gd name="T55" fmla="*/ 23 h 1220"/>
                    <a:gd name="T56" fmla="*/ 13 w 1334"/>
                    <a:gd name="T57" fmla="*/ 22 h 1220"/>
                    <a:gd name="T58" fmla="*/ 11 w 1334"/>
                    <a:gd name="T59" fmla="*/ 25 h 1220"/>
                    <a:gd name="T60" fmla="*/ 12 w 1334"/>
                    <a:gd name="T61" fmla="*/ 29 h 1220"/>
                    <a:gd name="T62" fmla="*/ 15 w 1334"/>
                    <a:gd name="T63" fmla="*/ 33 h 1220"/>
                    <a:gd name="T64" fmla="*/ 20 w 1334"/>
                    <a:gd name="T65" fmla="*/ 31 h 1220"/>
                    <a:gd name="T66" fmla="*/ 21 w 1334"/>
                    <a:gd name="T67" fmla="*/ 27 h 1220"/>
                    <a:gd name="T68" fmla="*/ 18 w 1334"/>
                    <a:gd name="T69" fmla="*/ 26 h 1220"/>
                    <a:gd name="T70" fmla="*/ 17 w 1334"/>
                    <a:gd name="T71" fmla="*/ 31 h 1220"/>
                    <a:gd name="T72" fmla="*/ 19 w 1334"/>
                    <a:gd name="T73" fmla="*/ 36 h 1220"/>
                    <a:gd name="T74" fmla="*/ 22 w 1334"/>
                    <a:gd name="T75" fmla="*/ 35 h 1220"/>
                    <a:gd name="T76" fmla="*/ 24 w 1334"/>
                    <a:gd name="T77" fmla="*/ 31 h 1220"/>
                    <a:gd name="T78" fmla="*/ 22 w 1334"/>
                    <a:gd name="T79" fmla="*/ 28 h 1220"/>
                    <a:gd name="T80" fmla="*/ 21 w 1334"/>
                    <a:gd name="T81" fmla="*/ 31 h 1220"/>
                    <a:gd name="T82" fmla="*/ 21 w 1334"/>
                    <a:gd name="T83" fmla="*/ 35 h 1220"/>
                    <a:gd name="T84" fmla="*/ 25 w 1334"/>
                    <a:gd name="T85" fmla="*/ 36 h 1220"/>
                    <a:gd name="T86" fmla="*/ 29 w 1334"/>
                    <a:gd name="T87" fmla="*/ 34 h 1220"/>
                    <a:gd name="T88" fmla="*/ 31 w 1334"/>
                    <a:gd name="T89" fmla="*/ 29 h 1220"/>
                    <a:gd name="T90" fmla="*/ 28 w 1334"/>
                    <a:gd name="T91" fmla="*/ 27 h 1220"/>
                    <a:gd name="T92" fmla="*/ 26 w 1334"/>
                    <a:gd name="T93" fmla="*/ 29 h 1220"/>
                    <a:gd name="T94" fmla="*/ 26 w 1334"/>
                    <a:gd name="T95" fmla="*/ 34 h 1220"/>
                    <a:gd name="T96" fmla="*/ 29 w 1334"/>
                    <a:gd name="T97" fmla="*/ 38 h 1220"/>
                    <a:gd name="T98" fmla="*/ 34 w 1334"/>
                    <a:gd name="T99" fmla="*/ 36 h 1220"/>
                    <a:gd name="T100" fmla="*/ 36 w 1334"/>
                    <a:gd name="T101" fmla="*/ 31 h 1220"/>
                    <a:gd name="T102" fmla="*/ 35 w 1334"/>
                    <a:gd name="T103" fmla="*/ 28 h 1220"/>
                    <a:gd name="T104" fmla="*/ 31 w 1334"/>
                    <a:gd name="T105" fmla="*/ 30 h 1220"/>
                    <a:gd name="T106" fmla="*/ 31 w 1334"/>
                    <a:gd name="T107" fmla="*/ 36 h 1220"/>
                    <a:gd name="T108" fmla="*/ 35 w 1334"/>
                    <a:gd name="T109" fmla="*/ 38 h 1220"/>
                    <a:gd name="T110" fmla="*/ 40 w 1334"/>
                    <a:gd name="T111" fmla="*/ 38 h 122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334"/>
                    <a:gd name="T169" fmla="*/ 0 h 1220"/>
                    <a:gd name="T170" fmla="*/ 1334 w 1334"/>
                    <a:gd name="T171" fmla="*/ 1220 h 122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334" h="1220">
                      <a:moveTo>
                        <a:pt x="111" y="0"/>
                      </a:moveTo>
                      <a:lnTo>
                        <a:pt x="96" y="13"/>
                      </a:lnTo>
                      <a:lnTo>
                        <a:pt x="84" y="28"/>
                      </a:lnTo>
                      <a:lnTo>
                        <a:pt x="71" y="45"/>
                      </a:lnTo>
                      <a:lnTo>
                        <a:pt x="58" y="65"/>
                      </a:lnTo>
                      <a:lnTo>
                        <a:pt x="48" y="84"/>
                      </a:lnTo>
                      <a:lnTo>
                        <a:pt x="43" y="102"/>
                      </a:lnTo>
                      <a:lnTo>
                        <a:pt x="39" y="121"/>
                      </a:lnTo>
                      <a:lnTo>
                        <a:pt x="35" y="136"/>
                      </a:lnTo>
                      <a:lnTo>
                        <a:pt x="33" y="154"/>
                      </a:lnTo>
                      <a:lnTo>
                        <a:pt x="37" y="177"/>
                      </a:lnTo>
                      <a:lnTo>
                        <a:pt x="44" y="198"/>
                      </a:lnTo>
                      <a:lnTo>
                        <a:pt x="55" y="214"/>
                      </a:lnTo>
                      <a:lnTo>
                        <a:pt x="67" y="233"/>
                      </a:lnTo>
                      <a:lnTo>
                        <a:pt x="88" y="245"/>
                      </a:lnTo>
                      <a:lnTo>
                        <a:pt x="104" y="252"/>
                      </a:lnTo>
                      <a:lnTo>
                        <a:pt x="126" y="259"/>
                      </a:lnTo>
                      <a:lnTo>
                        <a:pt x="149" y="263"/>
                      </a:lnTo>
                      <a:lnTo>
                        <a:pt x="170" y="263"/>
                      </a:lnTo>
                      <a:lnTo>
                        <a:pt x="194" y="255"/>
                      </a:lnTo>
                      <a:lnTo>
                        <a:pt x="211" y="244"/>
                      </a:lnTo>
                      <a:lnTo>
                        <a:pt x="219" y="228"/>
                      </a:lnTo>
                      <a:lnTo>
                        <a:pt x="223" y="211"/>
                      </a:lnTo>
                      <a:lnTo>
                        <a:pt x="224" y="192"/>
                      </a:lnTo>
                      <a:lnTo>
                        <a:pt x="215" y="172"/>
                      </a:lnTo>
                      <a:lnTo>
                        <a:pt x="197" y="162"/>
                      </a:lnTo>
                      <a:lnTo>
                        <a:pt x="182" y="154"/>
                      </a:lnTo>
                      <a:lnTo>
                        <a:pt x="163" y="148"/>
                      </a:lnTo>
                      <a:lnTo>
                        <a:pt x="144" y="144"/>
                      </a:lnTo>
                      <a:lnTo>
                        <a:pt x="118" y="146"/>
                      </a:lnTo>
                      <a:lnTo>
                        <a:pt x="100" y="150"/>
                      </a:lnTo>
                      <a:lnTo>
                        <a:pt x="80" y="158"/>
                      </a:lnTo>
                      <a:lnTo>
                        <a:pt x="61" y="168"/>
                      </a:lnTo>
                      <a:lnTo>
                        <a:pt x="44" y="184"/>
                      </a:lnTo>
                      <a:lnTo>
                        <a:pt x="30" y="204"/>
                      </a:lnTo>
                      <a:lnTo>
                        <a:pt x="25" y="222"/>
                      </a:lnTo>
                      <a:lnTo>
                        <a:pt x="15" y="244"/>
                      </a:lnTo>
                      <a:lnTo>
                        <a:pt x="10" y="266"/>
                      </a:lnTo>
                      <a:lnTo>
                        <a:pt x="6" y="286"/>
                      </a:lnTo>
                      <a:lnTo>
                        <a:pt x="0" y="310"/>
                      </a:lnTo>
                      <a:lnTo>
                        <a:pt x="0" y="332"/>
                      </a:lnTo>
                      <a:lnTo>
                        <a:pt x="6" y="359"/>
                      </a:lnTo>
                      <a:lnTo>
                        <a:pt x="10" y="377"/>
                      </a:lnTo>
                      <a:lnTo>
                        <a:pt x="17" y="393"/>
                      </a:lnTo>
                      <a:lnTo>
                        <a:pt x="29" y="408"/>
                      </a:lnTo>
                      <a:lnTo>
                        <a:pt x="40" y="420"/>
                      </a:lnTo>
                      <a:lnTo>
                        <a:pt x="62" y="438"/>
                      </a:lnTo>
                      <a:lnTo>
                        <a:pt x="78" y="448"/>
                      </a:lnTo>
                      <a:lnTo>
                        <a:pt x="97" y="455"/>
                      </a:lnTo>
                      <a:lnTo>
                        <a:pt x="122" y="461"/>
                      </a:lnTo>
                      <a:lnTo>
                        <a:pt x="148" y="464"/>
                      </a:lnTo>
                      <a:lnTo>
                        <a:pt x="171" y="459"/>
                      </a:lnTo>
                      <a:lnTo>
                        <a:pt x="193" y="448"/>
                      </a:lnTo>
                      <a:lnTo>
                        <a:pt x="211" y="433"/>
                      </a:lnTo>
                      <a:lnTo>
                        <a:pt x="222" y="414"/>
                      </a:lnTo>
                      <a:lnTo>
                        <a:pt x="224" y="393"/>
                      </a:lnTo>
                      <a:lnTo>
                        <a:pt x="223" y="373"/>
                      </a:lnTo>
                      <a:lnTo>
                        <a:pt x="216" y="355"/>
                      </a:lnTo>
                      <a:lnTo>
                        <a:pt x="207" y="345"/>
                      </a:lnTo>
                      <a:lnTo>
                        <a:pt x="187" y="336"/>
                      </a:lnTo>
                      <a:lnTo>
                        <a:pt x="170" y="330"/>
                      </a:lnTo>
                      <a:lnTo>
                        <a:pt x="151" y="326"/>
                      </a:lnTo>
                      <a:lnTo>
                        <a:pt x="129" y="326"/>
                      </a:lnTo>
                      <a:lnTo>
                        <a:pt x="107" y="333"/>
                      </a:lnTo>
                      <a:lnTo>
                        <a:pt x="88" y="345"/>
                      </a:lnTo>
                      <a:lnTo>
                        <a:pt x="73" y="366"/>
                      </a:lnTo>
                      <a:lnTo>
                        <a:pt x="62" y="388"/>
                      </a:lnTo>
                      <a:lnTo>
                        <a:pt x="56" y="409"/>
                      </a:lnTo>
                      <a:lnTo>
                        <a:pt x="54" y="430"/>
                      </a:lnTo>
                      <a:lnTo>
                        <a:pt x="50" y="446"/>
                      </a:lnTo>
                      <a:lnTo>
                        <a:pt x="47" y="465"/>
                      </a:lnTo>
                      <a:lnTo>
                        <a:pt x="47" y="485"/>
                      </a:lnTo>
                      <a:lnTo>
                        <a:pt x="48" y="505"/>
                      </a:lnTo>
                      <a:lnTo>
                        <a:pt x="51" y="531"/>
                      </a:lnTo>
                      <a:lnTo>
                        <a:pt x="59" y="550"/>
                      </a:lnTo>
                      <a:lnTo>
                        <a:pt x="73" y="575"/>
                      </a:lnTo>
                      <a:lnTo>
                        <a:pt x="89" y="588"/>
                      </a:lnTo>
                      <a:lnTo>
                        <a:pt x="99" y="602"/>
                      </a:lnTo>
                      <a:lnTo>
                        <a:pt x="111" y="616"/>
                      </a:lnTo>
                      <a:lnTo>
                        <a:pt x="126" y="627"/>
                      </a:lnTo>
                      <a:lnTo>
                        <a:pt x="147" y="633"/>
                      </a:lnTo>
                      <a:lnTo>
                        <a:pt x="168" y="642"/>
                      </a:lnTo>
                      <a:lnTo>
                        <a:pt x="187" y="642"/>
                      </a:lnTo>
                      <a:lnTo>
                        <a:pt x="211" y="639"/>
                      </a:lnTo>
                      <a:lnTo>
                        <a:pt x="233" y="636"/>
                      </a:lnTo>
                      <a:lnTo>
                        <a:pt x="257" y="624"/>
                      </a:lnTo>
                      <a:lnTo>
                        <a:pt x="278" y="609"/>
                      </a:lnTo>
                      <a:lnTo>
                        <a:pt x="297" y="593"/>
                      </a:lnTo>
                      <a:lnTo>
                        <a:pt x="309" y="575"/>
                      </a:lnTo>
                      <a:lnTo>
                        <a:pt x="319" y="558"/>
                      </a:lnTo>
                      <a:lnTo>
                        <a:pt x="328" y="538"/>
                      </a:lnTo>
                      <a:lnTo>
                        <a:pt x="332" y="513"/>
                      </a:lnTo>
                      <a:lnTo>
                        <a:pt x="331" y="489"/>
                      </a:lnTo>
                      <a:lnTo>
                        <a:pt x="317" y="468"/>
                      </a:lnTo>
                      <a:lnTo>
                        <a:pt x="299" y="456"/>
                      </a:lnTo>
                      <a:lnTo>
                        <a:pt x="280" y="452"/>
                      </a:lnTo>
                      <a:lnTo>
                        <a:pt x="264" y="450"/>
                      </a:lnTo>
                      <a:lnTo>
                        <a:pt x="239" y="453"/>
                      </a:lnTo>
                      <a:lnTo>
                        <a:pt x="216" y="459"/>
                      </a:lnTo>
                      <a:lnTo>
                        <a:pt x="198" y="465"/>
                      </a:lnTo>
                      <a:lnTo>
                        <a:pt x="181" y="475"/>
                      </a:lnTo>
                      <a:lnTo>
                        <a:pt x="163" y="483"/>
                      </a:lnTo>
                      <a:lnTo>
                        <a:pt x="144" y="495"/>
                      </a:lnTo>
                      <a:lnTo>
                        <a:pt x="127" y="509"/>
                      </a:lnTo>
                      <a:lnTo>
                        <a:pt x="114" y="527"/>
                      </a:lnTo>
                      <a:lnTo>
                        <a:pt x="106" y="546"/>
                      </a:lnTo>
                      <a:lnTo>
                        <a:pt x="97" y="567"/>
                      </a:lnTo>
                      <a:lnTo>
                        <a:pt x="95" y="583"/>
                      </a:lnTo>
                      <a:lnTo>
                        <a:pt x="89" y="608"/>
                      </a:lnTo>
                      <a:lnTo>
                        <a:pt x="85" y="625"/>
                      </a:lnTo>
                      <a:lnTo>
                        <a:pt x="82" y="643"/>
                      </a:lnTo>
                      <a:lnTo>
                        <a:pt x="80" y="664"/>
                      </a:lnTo>
                      <a:lnTo>
                        <a:pt x="81" y="687"/>
                      </a:lnTo>
                      <a:lnTo>
                        <a:pt x="85" y="707"/>
                      </a:lnTo>
                      <a:lnTo>
                        <a:pt x="91" y="724"/>
                      </a:lnTo>
                      <a:lnTo>
                        <a:pt x="97" y="744"/>
                      </a:lnTo>
                      <a:lnTo>
                        <a:pt x="110" y="761"/>
                      </a:lnTo>
                      <a:lnTo>
                        <a:pt x="125" y="784"/>
                      </a:lnTo>
                      <a:lnTo>
                        <a:pt x="144" y="800"/>
                      </a:lnTo>
                      <a:lnTo>
                        <a:pt x="162" y="814"/>
                      </a:lnTo>
                      <a:lnTo>
                        <a:pt x="183" y="828"/>
                      </a:lnTo>
                      <a:lnTo>
                        <a:pt x="204" y="834"/>
                      </a:lnTo>
                      <a:lnTo>
                        <a:pt x="222" y="837"/>
                      </a:lnTo>
                      <a:lnTo>
                        <a:pt x="243" y="840"/>
                      </a:lnTo>
                      <a:lnTo>
                        <a:pt x="269" y="837"/>
                      </a:lnTo>
                      <a:lnTo>
                        <a:pt x="287" y="832"/>
                      </a:lnTo>
                      <a:lnTo>
                        <a:pt x="308" y="822"/>
                      </a:lnTo>
                      <a:lnTo>
                        <a:pt x="323" y="817"/>
                      </a:lnTo>
                      <a:lnTo>
                        <a:pt x="343" y="800"/>
                      </a:lnTo>
                      <a:lnTo>
                        <a:pt x="357" y="780"/>
                      </a:lnTo>
                      <a:lnTo>
                        <a:pt x="365" y="763"/>
                      </a:lnTo>
                      <a:lnTo>
                        <a:pt x="370" y="739"/>
                      </a:lnTo>
                      <a:lnTo>
                        <a:pt x="373" y="720"/>
                      </a:lnTo>
                      <a:lnTo>
                        <a:pt x="365" y="705"/>
                      </a:lnTo>
                      <a:lnTo>
                        <a:pt x="347" y="694"/>
                      </a:lnTo>
                      <a:lnTo>
                        <a:pt x="329" y="692"/>
                      </a:lnTo>
                      <a:lnTo>
                        <a:pt x="301" y="692"/>
                      </a:lnTo>
                      <a:lnTo>
                        <a:pt x="286" y="694"/>
                      </a:lnTo>
                      <a:lnTo>
                        <a:pt x="269" y="699"/>
                      </a:lnTo>
                      <a:lnTo>
                        <a:pt x="248" y="710"/>
                      </a:lnTo>
                      <a:lnTo>
                        <a:pt x="223" y="728"/>
                      </a:lnTo>
                      <a:lnTo>
                        <a:pt x="211" y="743"/>
                      </a:lnTo>
                      <a:lnTo>
                        <a:pt x="197" y="761"/>
                      </a:lnTo>
                      <a:lnTo>
                        <a:pt x="187" y="778"/>
                      </a:lnTo>
                      <a:lnTo>
                        <a:pt x="185" y="795"/>
                      </a:lnTo>
                      <a:lnTo>
                        <a:pt x="183" y="814"/>
                      </a:lnTo>
                      <a:lnTo>
                        <a:pt x="185" y="832"/>
                      </a:lnTo>
                      <a:lnTo>
                        <a:pt x="187" y="849"/>
                      </a:lnTo>
                      <a:lnTo>
                        <a:pt x="200" y="867"/>
                      </a:lnTo>
                      <a:lnTo>
                        <a:pt x="222" y="888"/>
                      </a:lnTo>
                      <a:lnTo>
                        <a:pt x="241" y="903"/>
                      </a:lnTo>
                      <a:lnTo>
                        <a:pt x="263" y="915"/>
                      </a:lnTo>
                      <a:lnTo>
                        <a:pt x="284" y="920"/>
                      </a:lnTo>
                      <a:lnTo>
                        <a:pt x="309" y="926"/>
                      </a:lnTo>
                      <a:lnTo>
                        <a:pt x="334" y="923"/>
                      </a:lnTo>
                      <a:lnTo>
                        <a:pt x="365" y="920"/>
                      </a:lnTo>
                      <a:lnTo>
                        <a:pt x="383" y="918"/>
                      </a:lnTo>
                      <a:lnTo>
                        <a:pt x="410" y="915"/>
                      </a:lnTo>
                      <a:lnTo>
                        <a:pt x="433" y="909"/>
                      </a:lnTo>
                      <a:lnTo>
                        <a:pt x="456" y="901"/>
                      </a:lnTo>
                      <a:lnTo>
                        <a:pt x="480" y="890"/>
                      </a:lnTo>
                      <a:lnTo>
                        <a:pt x="497" y="879"/>
                      </a:lnTo>
                      <a:lnTo>
                        <a:pt x="512" y="864"/>
                      </a:lnTo>
                      <a:lnTo>
                        <a:pt x="527" y="843"/>
                      </a:lnTo>
                      <a:lnTo>
                        <a:pt x="538" y="821"/>
                      </a:lnTo>
                      <a:lnTo>
                        <a:pt x="544" y="800"/>
                      </a:lnTo>
                      <a:lnTo>
                        <a:pt x="545" y="778"/>
                      </a:lnTo>
                      <a:lnTo>
                        <a:pt x="542" y="762"/>
                      </a:lnTo>
                      <a:lnTo>
                        <a:pt x="534" y="746"/>
                      </a:lnTo>
                      <a:lnTo>
                        <a:pt x="515" y="733"/>
                      </a:lnTo>
                      <a:lnTo>
                        <a:pt x="497" y="724"/>
                      </a:lnTo>
                      <a:lnTo>
                        <a:pt x="481" y="721"/>
                      </a:lnTo>
                      <a:lnTo>
                        <a:pt x="459" y="721"/>
                      </a:lnTo>
                      <a:lnTo>
                        <a:pt x="440" y="724"/>
                      </a:lnTo>
                      <a:lnTo>
                        <a:pt x="418" y="737"/>
                      </a:lnTo>
                      <a:lnTo>
                        <a:pt x="410" y="751"/>
                      </a:lnTo>
                      <a:lnTo>
                        <a:pt x="400" y="769"/>
                      </a:lnTo>
                      <a:lnTo>
                        <a:pt x="392" y="787"/>
                      </a:lnTo>
                      <a:lnTo>
                        <a:pt x="384" y="804"/>
                      </a:lnTo>
                      <a:lnTo>
                        <a:pt x="379" y="828"/>
                      </a:lnTo>
                      <a:lnTo>
                        <a:pt x="376" y="849"/>
                      </a:lnTo>
                      <a:lnTo>
                        <a:pt x="376" y="873"/>
                      </a:lnTo>
                      <a:lnTo>
                        <a:pt x="377" y="886"/>
                      </a:lnTo>
                      <a:lnTo>
                        <a:pt x="381" y="903"/>
                      </a:lnTo>
                      <a:lnTo>
                        <a:pt x="385" y="920"/>
                      </a:lnTo>
                      <a:lnTo>
                        <a:pt x="392" y="946"/>
                      </a:lnTo>
                      <a:lnTo>
                        <a:pt x="405" y="972"/>
                      </a:lnTo>
                      <a:lnTo>
                        <a:pt x="417" y="991"/>
                      </a:lnTo>
                      <a:lnTo>
                        <a:pt x="430" y="1012"/>
                      </a:lnTo>
                      <a:lnTo>
                        <a:pt x="452" y="1027"/>
                      </a:lnTo>
                      <a:lnTo>
                        <a:pt x="470" y="1035"/>
                      </a:lnTo>
                      <a:lnTo>
                        <a:pt x="484" y="1039"/>
                      </a:lnTo>
                      <a:lnTo>
                        <a:pt x="507" y="1043"/>
                      </a:lnTo>
                      <a:lnTo>
                        <a:pt x="530" y="1039"/>
                      </a:lnTo>
                      <a:lnTo>
                        <a:pt x="548" y="1037"/>
                      </a:lnTo>
                      <a:lnTo>
                        <a:pt x="574" y="1032"/>
                      </a:lnTo>
                      <a:lnTo>
                        <a:pt x="598" y="1019"/>
                      </a:lnTo>
                      <a:lnTo>
                        <a:pt x="617" y="1005"/>
                      </a:lnTo>
                      <a:lnTo>
                        <a:pt x="638" y="989"/>
                      </a:lnTo>
                      <a:lnTo>
                        <a:pt x="652" y="968"/>
                      </a:lnTo>
                      <a:lnTo>
                        <a:pt x="668" y="945"/>
                      </a:lnTo>
                      <a:lnTo>
                        <a:pt x="676" y="918"/>
                      </a:lnTo>
                      <a:lnTo>
                        <a:pt x="678" y="896"/>
                      </a:lnTo>
                      <a:lnTo>
                        <a:pt x="673" y="874"/>
                      </a:lnTo>
                      <a:lnTo>
                        <a:pt x="664" y="859"/>
                      </a:lnTo>
                      <a:lnTo>
                        <a:pt x="650" y="847"/>
                      </a:lnTo>
                      <a:lnTo>
                        <a:pt x="630" y="837"/>
                      </a:lnTo>
                      <a:lnTo>
                        <a:pt x="611" y="837"/>
                      </a:lnTo>
                      <a:lnTo>
                        <a:pt x="592" y="843"/>
                      </a:lnTo>
                      <a:lnTo>
                        <a:pt x="567" y="855"/>
                      </a:lnTo>
                      <a:lnTo>
                        <a:pt x="553" y="871"/>
                      </a:lnTo>
                      <a:lnTo>
                        <a:pt x="542" y="896"/>
                      </a:lnTo>
                      <a:lnTo>
                        <a:pt x="534" y="920"/>
                      </a:lnTo>
                      <a:lnTo>
                        <a:pt x="530" y="949"/>
                      </a:lnTo>
                      <a:lnTo>
                        <a:pt x="531" y="975"/>
                      </a:lnTo>
                      <a:lnTo>
                        <a:pt x="534" y="1001"/>
                      </a:lnTo>
                      <a:lnTo>
                        <a:pt x="544" y="1022"/>
                      </a:lnTo>
                      <a:lnTo>
                        <a:pt x="549" y="1045"/>
                      </a:lnTo>
                      <a:lnTo>
                        <a:pt x="553" y="1067"/>
                      </a:lnTo>
                      <a:lnTo>
                        <a:pt x="563" y="1084"/>
                      </a:lnTo>
                      <a:lnTo>
                        <a:pt x="577" y="1106"/>
                      </a:lnTo>
                      <a:lnTo>
                        <a:pt x="590" y="1123"/>
                      </a:lnTo>
                      <a:lnTo>
                        <a:pt x="607" y="1136"/>
                      </a:lnTo>
                      <a:lnTo>
                        <a:pt x="628" y="1143"/>
                      </a:lnTo>
                      <a:lnTo>
                        <a:pt x="646" y="1146"/>
                      </a:lnTo>
                      <a:lnTo>
                        <a:pt x="664" y="1143"/>
                      </a:lnTo>
                      <a:lnTo>
                        <a:pt x="684" y="1134"/>
                      </a:lnTo>
                      <a:lnTo>
                        <a:pt x="706" y="1119"/>
                      </a:lnTo>
                      <a:lnTo>
                        <a:pt x="720" y="1102"/>
                      </a:lnTo>
                      <a:lnTo>
                        <a:pt x="735" y="1086"/>
                      </a:lnTo>
                      <a:lnTo>
                        <a:pt x="751" y="1063"/>
                      </a:lnTo>
                      <a:lnTo>
                        <a:pt x="761" y="1046"/>
                      </a:lnTo>
                      <a:lnTo>
                        <a:pt x="769" y="1023"/>
                      </a:lnTo>
                      <a:lnTo>
                        <a:pt x="780" y="1000"/>
                      </a:lnTo>
                      <a:lnTo>
                        <a:pt x="784" y="971"/>
                      </a:lnTo>
                      <a:lnTo>
                        <a:pt x="785" y="950"/>
                      </a:lnTo>
                      <a:lnTo>
                        <a:pt x="781" y="938"/>
                      </a:lnTo>
                      <a:lnTo>
                        <a:pt x="773" y="920"/>
                      </a:lnTo>
                      <a:lnTo>
                        <a:pt x="750" y="914"/>
                      </a:lnTo>
                      <a:lnTo>
                        <a:pt x="727" y="912"/>
                      </a:lnTo>
                      <a:lnTo>
                        <a:pt x="709" y="920"/>
                      </a:lnTo>
                      <a:lnTo>
                        <a:pt x="693" y="933"/>
                      </a:lnTo>
                      <a:lnTo>
                        <a:pt x="682" y="946"/>
                      </a:lnTo>
                      <a:lnTo>
                        <a:pt x="673" y="964"/>
                      </a:lnTo>
                      <a:lnTo>
                        <a:pt x="667" y="986"/>
                      </a:lnTo>
                      <a:lnTo>
                        <a:pt x="664" y="1000"/>
                      </a:lnTo>
                      <a:lnTo>
                        <a:pt x="664" y="1017"/>
                      </a:lnTo>
                      <a:lnTo>
                        <a:pt x="664" y="1035"/>
                      </a:lnTo>
                      <a:lnTo>
                        <a:pt x="668" y="1061"/>
                      </a:lnTo>
                      <a:lnTo>
                        <a:pt x="676" y="1079"/>
                      </a:lnTo>
                      <a:lnTo>
                        <a:pt x="686" y="1098"/>
                      </a:lnTo>
                      <a:lnTo>
                        <a:pt x="699" y="1116"/>
                      </a:lnTo>
                      <a:lnTo>
                        <a:pt x="717" y="1125"/>
                      </a:lnTo>
                      <a:lnTo>
                        <a:pt x="746" y="1134"/>
                      </a:lnTo>
                      <a:lnTo>
                        <a:pt x="764" y="1138"/>
                      </a:lnTo>
                      <a:lnTo>
                        <a:pt x="791" y="1143"/>
                      </a:lnTo>
                      <a:lnTo>
                        <a:pt x="810" y="1146"/>
                      </a:lnTo>
                      <a:lnTo>
                        <a:pt x="829" y="1144"/>
                      </a:lnTo>
                      <a:lnTo>
                        <a:pt x="848" y="1139"/>
                      </a:lnTo>
                      <a:lnTo>
                        <a:pt x="865" y="1132"/>
                      </a:lnTo>
                      <a:lnTo>
                        <a:pt x="892" y="1116"/>
                      </a:lnTo>
                      <a:lnTo>
                        <a:pt x="910" y="1105"/>
                      </a:lnTo>
                      <a:lnTo>
                        <a:pt x="927" y="1088"/>
                      </a:lnTo>
                      <a:lnTo>
                        <a:pt x="945" y="1065"/>
                      </a:lnTo>
                      <a:lnTo>
                        <a:pt x="959" y="1043"/>
                      </a:lnTo>
                      <a:lnTo>
                        <a:pt x="972" y="1022"/>
                      </a:lnTo>
                      <a:lnTo>
                        <a:pt x="979" y="996"/>
                      </a:lnTo>
                      <a:lnTo>
                        <a:pt x="983" y="972"/>
                      </a:lnTo>
                      <a:lnTo>
                        <a:pt x="987" y="955"/>
                      </a:lnTo>
                      <a:lnTo>
                        <a:pt x="992" y="938"/>
                      </a:lnTo>
                      <a:lnTo>
                        <a:pt x="992" y="920"/>
                      </a:lnTo>
                      <a:lnTo>
                        <a:pt x="985" y="907"/>
                      </a:lnTo>
                      <a:lnTo>
                        <a:pt x="975" y="894"/>
                      </a:lnTo>
                      <a:lnTo>
                        <a:pt x="957" y="885"/>
                      </a:lnTo>
                      <a:lnTo>
                        <a:pt x="941" y="881"/>
                      </a:lnTo>
                      <a:lnTo>
                        <a:pt x="923" y="881"/>
                      </a:lnTo>
                      <a:lnTo>
                        <a:pt x="907" y="882"/>
                      </a:lnTo>
                      <a:lnTo>
                        <a:pt x="886" y="890"/>
                      </a:lnTo>
                      <a:lnTo>
                        <a:pt x="865" y="905"/>
                      </a:lnTo>
                      <a:lnTo>
                        <a:pt x="851" y="920"/>
                      </a:lnTo>
                      <a:lnTo>
                        <a:pt x="845" y="934"/>
                      </a:lnTo>
                      <a:lnTo>
                        <a:pt x="836" y="956"/>
                      </a:lnTo>
                      <a:lnTo>
                        <a:pt x="833" y="972"/>
                      </a:lnTo>
                      <a:lnTo>
                        <a:pt x="829" y="998"/>
                      </a:lnTo>
                      <a:lnTo>
                        <a:pt x="828" y="1023"/>
                      </a:lnTo>
                      <a:lnTo>
                        <a:pt x="829" y="1043"/>
                      </a:lnTo>
                      <a:lnTo>
                        <a:pt x="833" y="1063"/>
                      </a:lnTo>
                      <a:lnTo>
                        <a:pt x="843" y="1080"/>
                      </a:lnTo>
                      <a:lnTo>
                        <a:pt x="851" y="1098"/>
                      </a:lnTo>
                      <a:lnTo>
                        <a:pt x="869" y="1125"/>
                      </a:lnTo>
                      <a:lnTo>
                        <a:pt x="881" y="1144"/>
                      </a:lnTo>
                      <a:lnTo>
                        <a:pt x="895" y="1164"/>
                      </a:lnTo>
                      <a:lnTo>
                        <a:pt x="911" y="1184"/>
                      </a:lnTo>
                      <a:lnTo>
                        <a:pt x="936" y="1200"/>
                      </a:lnTo>
                      <a:lnTo>
                        <a:pt x="956" y="1206"/>
                      </a:lnTo>
                      <a:lnTo>
                        <a:pt x="982" y="1205"/>
                      </a:lnTo>
                      <a:lnTo>
                        <a:pt x="1009" y="1199"/>
                      </a:lnTo>
                      <a:lnTo>
                        <a:pt x="1035" y="1187"/>
                      </a:lnTo>
                      <a:lnTo>
                        <a:pt x="1067" y="1166"/>
                      </a:lnTo>
                      <a:lnTo>
                        <a:pt x="1086" y="1150"/>
                      </a:lnTo>
                      <a:lnTo>
                        <a:pt x="1102" y="1129"/>
                      </a:lnTo>
                      <a:lnTo>
                        <a:pt x="1113" y="1109"/>
                      </a:lnTo>
                      <a:lnTo>
                        <a:pt x="1124" y="1086"/>
                      </a:lnTo>
                      <a:lnTo>
                        <a:pt x="1131" y="1063"/>
                      </a:lnTo>
                      <a:lnTo>
                        <a:pt x="1133" y="1045"/>
                      </a:lnTo>
                      <a:lnTo>
                        <a:pt x="1136" y="1016"/>
                      </a:lnTo>
                      <a:lnTo>
                        <a:pt x="1139" y="997"/>
                      </a:lnTo>
                      <a:lnTo>
                        <a:pt x="1139" y="976"/>
                      </a:lnTo>
                      <a:lnTo>
                        <a:pt x="1139" y="960"/>
                      </a:lnTo>
                      <a:lnTo>
                        <a:pt x="1129" y="941"/>
                      </a:lnTo>
                      <a:lnTo>
                        <a:pt x="1114" y="930"/>
                      </a:lnTo>
                      <a:lnTo>
                        <a:pt x="1093" y="923"/>
                      </a:lnTo>
                      <a:lnTo>
                        <a:pt x="1080" y="923"/>
                      </a:lnTo>
                      <a:lnTo>
                        <a:pt x="1063" y="927"/>
                      </a:lnTo>
                      <a:lnTo>
                        <a:pt x="1043" y="938"/>
                      </a:lnTo>
                      <a:lnTo>
                        <a:pt x="1032" y="949"/>
                      </a:lnTo>
                      <a:lnTo>
                        <a:pt x="1024" y="970"/>
                      </a:lnTo>
                      <a:lnTo>
                        <a:pt x="1017" y="991"/>
                      </a:lnTo>
                      <a:lnTo>
                        <a:pt x="1013" y="1008"/>
                      </a:lnTo>
                      <a:lnTo>
                        <a:pt x="1012" y="1035"/>
                      </a:lnTo>
                      <a:lnTo>
                        <a:pt x="1011" y="1063"/>
                      </a:lnTo>
                      <a:lnTo>
                        <a:pt x="1011" y="1084"/>
                      </a:lnTo>
                      <a:lnTo>
                        <a:pt x="1015" y="1102"/>
                      </a:lnTo>
                      <a:lnTo>
                        <a:pt x="1019" y="1125"/>
                      </a:lnTo>
                      <a:lnTo>
                        <a:pt x="1028" y="1142"/>
                      </a:lnTo>
                      <a:lnTo>
                        <a:pt x="1045" y="1161"/>
                      </a:lnTo>
                      <a:lnTo>
                        <a:pt x="1063" y="1179"/>
                      </a:lnTo>
                      <a:lnTo>
                        <a:pt x="1080" y="1187"/>
                      </a:lnTo>
                      <a:lnTo>
                        <a:pt x="1098" y="1196"/>
                      </a:lnTo>
                      <a:lnTo>
                        <a:pt x="1116" y="1205"/>
                      </a:lnTo>
                      <a:lnTo>
                        <a:pt x="1133" y="1211"/>
                      </a:lnTo>
                      <a:lnTo>
                        <a:pt x="1151" y="1217"/>
                      </a:lnTo>
                      <a:lnTo>
                        <a:pt x="1176" y="1218"/>
                      </a:lnTo>
                      <a:lnTo>
                        <a:pt x="1202" y="1220"/>
                      </a:lnTo>
                      <a:lnTo>
                        <a:pt x="1229" y="1216"/>
                      </a:lnTo>
                      <a:lnTo>
                        <a:pt x="1258" y="1205"/>
                      </a:lnTo>
                      <a:lnTo>
                        <a:pt x="1281" y="1188"/>
                      </a:lnTo>
                      <a:lnTo>
                        <a:pt x="1301" y="1169"/>
                      </a:lnTo>
                      <a:lnTo>
                        <a:pt x="1316" y="1147"/>
                      </a:lnTo>
                      <a:lnTo>
                        <a:pt x="1326" y="1125"/>
                      </a:lnTo>
                      <a:lnTo>
                        <a:pt x="1334" y="1103"/>
                      </a:lnTo>
                    </a:path>
                  </a:pathLst>
                </a:custGeom>
                <a:noFill/>
                <a:ln w="15875">
                  <a:solidFill>
                    <a:srgbClr val="006080"/>
                  </a:solidFill>
                  <a:round/>
                  <a:headEnd/>
                  <a:tailEnd/>
                </a:ln>
              </p:spPr>
              <p:txBody>
                <a:bodyPr/>
                <a:lstStyle/>
                <a:p>
                  <a:endParaRPr lang="en-GB"/>
                </a:p>
              </p:txBody>
            </p:sp>
            <p:sp>
              <p:nvSpPr>
                <p:cNvPr id="46099" name="Oval 49"/>
                <p:cNvSpPr>
                  <a:spLocks noChangeArrowheads="1"/>
                </p:cNvSpPr>
                <p:nvPr/>
              </p:nvSpPr>
              <p:spPr bwMode="auto">
                <a:xfrm>
                  <a:off x="1367" y="2815"/>
                  <a:ext cx="25" cy="26"/>
                </a:xfrm>
                <a:prstGeom prst="ellipse">
                  <a:avLst/>
                </a:prstGeom>
                <a:solidFill>
                  <a:srgbClr val="006080"/>
                </a:solidFill>
                <a:ln w="9525">
                  <a:noFill/>
                  <a:round/>
                  <a:headEnd/>
                  <a:tailEnd/>
                </a:ln>
              </p:spPr>
              <p:txBody>
                <a:bodyPr/>
                <a:lstStyle/>
                <a:p>
                  <a:endParaRPr lang="en-US"/>
                </a:p>
              </p:txBody>
            </p:sp>
          </p:grpSp>
          <p:grpSp>
            <p:nvGrpSpPr>
              <p:cNvPr id="46095" name="Group 50"/>
              <p:cNvGrpSpPr>
                <a:grpSpLocks/>
              </p:cNvGrpSpPr>
              <p:nvPr/>
            </p:nvGrpSpPr>
            <p:grpSpPr bwMode="auto">
              <a:xfrm>
                <a:off x="1334" y="2415"/>
                <a:ext cx="338" cy="441"/>
                <a:chOff x="1334" y="2415"/>
                <a:chExt cx="338" cy="441"/>
              </a:xfrm>
            </p:grpSpPr>
            <p:sp>
              <p:nvSpPr>
                <p:cNvPr id="46096" name="Freeform 51"/>
                <p:cNvSpPr>
                  <a:spLocks/>
                </p:cNvSpPr>
                <p:nvPr/>
              </p:nvSpPr>
              <p:spPr bwMode="auto">
                <a:xfrm>
                  <a:off x="1566" y="2415"/>
                  <a:ext cx="106" cy="46"/>
                </a:xfrm>
                <a:custGeom>
                  <a:avLst/>
                  <a:gdLst>
                    <a:gd name="T0" fmla="*/ 7 w 211"/>
                    <a:gd name="T1" fmla="*/ 1 h 92"/>
                    <a:gd name="T2" fmla="*/ 6 w 211"/>
                    <a:gd name="T3" fmla="*/ 1 h 92"/>
                    <a:gd name="T4" fmla="*/ 4 w 211"/>
                    <a:gd name="T5" fmla="*/ 0 h 92"/>
                    <a:gd name="T6" fmla="*/ 3 w 211"/>
                    <a:gd name="T7" fmla="*/ 1 h 92"/>
                    <a:gd name="T8" fmla="*/ 2 w 211"/>
                    <a:gd name="T9" fmla="*/ 1 h 92"/>
                    <a:gd name="T10" fmla="*/ 1 w 211"/>
                    <a:gd name="T11" fmla="*/ 1 h 92"/>
                    <a:gd name="T12" fmla="*/ 0 w 211"/>
                    <a:gd name="T13" fmla="*/ 3 h 92"/>
                    <a:gd name="T14" fmla="*/ 0 60000 65536"/>
                    <a:gd name="T15" fmla="*/ 0 60000 65536"/>
                    <a:gd name="T16" fmla="*/ 0 60000 65536"/>
                    <a:gd name="T17" fmla="*/ 0 60000 65536"/>
                    <a:gd name="T18" fmla="*/ 0 60000 65536"/>
                    <a:gd name="T19" fmla="*/ 0 60000 65536"/>
                    <a:gd name="T20" fmla="*/ 0 60000 65536"/>
                    <a:gd name="T21" fmla="*/ 0 w 211"/>
                    <a:gd name="T22" fmla="*/ 0 h 92"/>
                    <a:gd name="T23" fmla="*/ 211 w 211"/>
                    <a:gd name="T24" fmla="*/ 92 h 9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1" h="92">
                      <a:moveTo>
                        <a:pt x="211" y="25"/>
                      </a:moveTo>
                      <a:lnTo>
                        <a:pt x="170" y="6"/>
                      </a:lnTo>
                      <a:lnTo>
                        <a:pt x="127" y="0"/>
                      </a:lnTo>
                      <a:lnTo>
                        <a:pt x="89" y="6"/>
                      </a:lnTo>
                      <a:lnTo>
                        <a:pt x="53" y="22"/>
                      </a:lnTo>
                      <a:lnTo>
                        <a:pt x="22" y="48"/>
                      </a:lnTo>
                      <a:lnTo>
                        <a:pt x="0" y="92"/>
                      </a:lnTo>
                    </a:path>
                  </a:pathLst>
                </a:custGeom>
                <a:noFill/>
                <a:ln w="7938">
                  <a:solidFill>
                    <a:srgbClr val="006080"/>
                  </a:solidFill>
                  <a:round/>
                  <a:headEnd/>
                  <a:tailEnd/>
                </a:ln>
              </p:spPr>
              <p:txBody>
                <a:bodyPr/>
                <a:lstStyle/>
                <a:p>
                  <a:endParaRPr lang="en-GB"/>
                </a:p>
              </p:txBody>
            </p:sp>
            <p:sp>
              <p:nvSpPr>
                <p:cNvPr id="46097" name="Freeform 52"/>
                <p:cNvSpPr>
                  <a:spLocks/>
                </p:cNvSpPr>
                <p:nvPr/>
              </p:nvSpPr>
              <p:spPr bwMode="auto">
                <a:xfrm>
                  <a:off x="1334" y="2643"/>
                  <a:ext cx="130" cy="213"/>
                </a:xfrm>
                <a:custGeom>
                  <a:avLst/>
                  <a:gdLst>
                    <a:gd name="T0" fmla="*/ 9 w 259"/>
                    <a:gd name="T1" fmla="*/ 1 h 426"/>
                    <a:gd name="T2" fmla="*/ 7 w 259"/>
                    <a:gd name="T3" fmla="*/ 0 h 426"/>
                    <a:gd name="T4" fmla="*/ 5 w 259"/>
                    <a:gd name="T5" fmla="*/ 1 h 426"/>
                    <a:gd name="T6" fmla="*/ 4 w 259"/>
                    <a:gd name="T7" fmla="*/ 1 h 426"/>
                    <a:gd name="T8" fmla="*/ 2 w 259"/>
                    <a:gd name="T9" fmla="*/ 3 h 426"/>
                    <a:gd name="T10" fmla="*/ 1 w 259"/>
                    <a:gd name="T11" fmla="*/ 3 h 426"/>
                    <a:gd name="T12" fmla="*/ 1 w 259"/>
                    <a:gd name="T13" fmla="*/ 6 h 426"/>
                    <a:gd name="T14" fmla="*/ 0 w 259"/>
                    <a:gd name="T15" fmla="*/ 9 h 426"/>
                    <a:gd name="T16" fmla="*/ 1 w 259"/>
                    <a:gd name="T17" fmla="*/ 11 h 426"/>
                    <a:gd name="T18" fmla="*/ 1 w 259"/>
                    <a:gd name="T19" fmla="*/ 12 h 426"/>
                    <a:gd name="T20" fmla="*/ 2 w 259"/>
                    <a:gd name="T21" fmla="*/ 13 h 42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59"/>
                    <a:gd name="T34" fmla="*/ 0 h 426"/>
                    <a:gd name="T35" fmla="*/ 259 w 259"/>
                    <a:gd name="T36" fmla="*/ 426 h 42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59" h="426">
                      <a:moveTo>
                        <a:pt x="259" y="10"/>
                      </a:moveTo>
                      <a:lnTo>
                        <a:pt x="211" y="0"/>
                      </a:lnTo>
                      <a:lnTo>
                        <a:pt x="158" y="7"/>
                      </a:lnTo>
                      <a:lnTo>
                        <a:pt x="98" y="27"/>
                      </a:lnTo>
                      <a:lnTo>
                        <a:pt x="50" y="74"/>
                      </a:lnTo>
                      <a:lnTo>
                        <a:pt x="26" y="127"/>
                      </a:lnTo>
                      <a:lnTo>
                        <a:pt x="6" y="191"/>
                      </a:lnTo>
                      <a:lnTo>
                        <a:pt x="0" y="266"/>
                      </a:lnTo>
                      <a:lnTo>
                        <a:pt x="9" y="336"/>
                      </a:lnTo>
                      <a:lnTo>
                        <a:pt x="24" y="381"/>
                      </a:lnTo>
                      <a:lnTo>
                        <a:pt x="47" y="426"/>
                      </a:lnTo>
                    </a:path>
                  </a:pathLst>
                </a:custGeom>
                <a:noFill/>
                <a:ln w="7938">
                  <a:solidFill>
                    <a:srgbClr val="006080"/>
                  </a:solidFill>
                  <a:round/>
                  <a:headEnd/>
                  <a:tailEnd/>
                </a:ln>
              </p:spPr>
              <p:txBody>
                <a:bodyPr/>
                <a:lstStyle/>
                <a:p>
                  <a:endParaRPr lang="en-GB"/>
                </a:p>
              </p:txBody>
            </p:sp>
          </p:grpSp>
        </p:grpSp>
      </p:gr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499"/>
                                          </p:stCondLst>
                                        </p:cTn>
                                        <p:tgtEl>
                                          <p:spTgt spid="3768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4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noFill/>
        </p:spPr>
        <p:txBody>
          <a:bodyPr lIns="90488" tIns="44450" rIns="90488" bIns="44450"/>
          <a:lstStyle/>
          <a:p>
            <a:pPr eaLnBrk="1" hangingPunct="1"/>
            <a:r>
              <a:rPr lang="en-US" smtClean="0"/>
              <a:t>Cost Classifications for Predicting Cost Behavior</a:t>
            </a:r>
          </a:p>
        </p:txBody>
      </p:sp>
      <p:graphicFrame>
        <p:nvGraphicFramePr>
          <p:cNvPr id="10242" name="Object 3"/>
          <p:cNvGraphicFramePr>
            <a:graphicFrameLocks/>
          </p:cNvGraphicFramePr>
          <p:nvPr/>
        </p:nvGraphicFramePr>
        <p:xfrm>
          <a:off x="381000" y="2133600"/>
          <a:ext cx="8496300" cy="3213100"/>
        </p:xfrm>
        <a:graphic>
          <a:graphicData uri="http://schemas.openxmlformats.org/presentationml/2006/ole">
            <p:oleObj spid="_x0000_s10242" name="Worksheet" r:id="rId4" imgW="4791151" imgH="1790700" progId="Excel.Sheet.8">
              <p:embed/>
            </p:oleObj>
          </a:graphicData>
        </a:graphic>
      </p:graphicFrame>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2" charset="2"/>
              </a:rPr>
              <a:t></a:t>
            </a:r>
          </a:p>
        </p:txBody>
      </p:sp>
      <p:sp>
        <p:nvSpPr>
          <p:cNvPr id="47107" name="Rectangle 3"/>
          <p:cNvSpPr>
            <a:spLocks noGrp="1" noChangeArrowheads="1"/>
          </p:cNvSpPr>
          <p:nvPr>
            <p:ph type="body" idx="1"/>
          </p:nvPr>
        </p:nvSpPr>
        <p:spPr>
          <a:xfrm>
            <a:off x="685800" y="1600200"/>
            <a:ext cx="8153400" cy="4686300"/>
          </a:xfrm>
          <a:solidFill>
            <a:schemeClr val="folHlink"/>
          </a:solidFill>
        </p:spPr>
        <p:txBody>
          <a:bodyPr lIns="90488" tIns="44450" rIns="90488" bIns="44450"/>
          <a:lstStyle/>
          <a:p>
            <a:pPr eaLnBrk="1" hangingPunct="1">
              <a:buFont typeface="Times" pitchFamily="34" charset="0"/>
              <a:buNone/>
            </a:pPr>
            <a:r>
              <a:rPr lang="en-US" sz="2100" smtClean="0"/>
              <a:t> 	</a:t>
            </a:r>
            <a:br>
              <a:rPr lang="en-US" sz="2100" smtClean="0"/>
            </a:br>
            <a:r>
              <a:rPr lang="en-US" sz="2100" smtClean="0"/>
              <a:t>Which of the following costs would be variable with respect to the number of cones sold at a Baskins &amp; Robbins shop? (There may be more than one correct answer.)</a:t>
            </a:r>
            <a:br>
              <a:rPr lang="en-US" sz="2100" smtClean="0"/>
            </a:br>
            <a:endParaRPr lang="en-US" sz="2100" smtClean="0"/>
          </a:p>
          <a:p>
            <a:pPr lvl="1" eaLnBrk="1" hangingPunct="1">
              <a:buFont typeface="Wingdings" pitchFamily="2" charset="2"/>
              <a:buNone/>
            </a:pPr>
            <a:r>
              <a:rPr lang="en-US" b="1" smtClean="0"/>
              <a:t>A.</a:t>
            </a:r>
            <a:r>
              <a:rPr lang="en-US" smtClean="0"/>
              <a:t> The cost of lighting the store.</a:t>
            </a:r>
          </a:p>
          <a:p>
            <a:pPr lvl="1" eaLnBrk="1" hangingPunct="1">
              <a:buFont typeface="Wingdings" pitchFamily="2" charset="2"/>
              <a:buNone/>
            </a:pPr>
            <a:r>
              <a:rPr lang="en-US" b="1" smtClean="0"/>
              <a:t>B.</a:t>
            </a:r>
            <a:r>
              <a:rPr lang="en-US" smtClean="0"/>
              <a:t> The wages of the store manager.</a:t>
            </a:r>
          </a:p>
          <a:p>
            <a:pPr lvl="1" eaLnBrk="1" hangingPunct="1">
              <a:buFont typeface="Wingdings" pitchFamily="2" charset="2"/>
              <a:buNone/>
            </a:pPr>
            <a:r>
              <a:rPr lang="en-US" b="1" smtClean="0"/>
              <a:t>C.</a:t>
            </a:r>
            <a:r>
              <a:rPr lang="en-US" smtClean="0"/>
              <a:t> The cost of ice cream.</a:t>
            </a:r>
          </a:p>
          <a:p>
            <a:pPr lvl="1" eaLnBrk="1" hangingPunct="1">
              <a:buFont typeface="Wingdings" pitchFamily="2" charset="2"/>
              <a:buNone/>
            </a:pPr>
            <a:r>
              <a:rPr lang="en-US" b="1" smtClean="0"/>
              <a:t>D.</a:t>
            </a:r>
            <a:r>
              <a:rPr lang="en-US" smtClean="0"/>
              <a:t> The cost of napkins for customers.</a:t>
            </a:r>
          </a:p>
        </p:txBody>
      </p:sp>
    </p:spTree>
  </p:cSld>
  <p:clrMapOvr>
    <a:masterClrMapping/>
  </p:clrMapOvr>
  <p:transition spd="med">
    <p:blinds dir="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2" charset="2"/>
              </a:rPr>
              <a:t></a:t>
            </a:r>
          </a:p>
        </p:txBody>
      </p:sp>
      <p:sp>
        <p:nvSpPr>
          <p:cNvPr id="48131" name="Rectangle 3"/>
          <p:cNvSpPr>
            <a:spLocks noGrp="1" noChangeArrowheads="1"/>
          </p:cNvSpPr>
          <p:nvPr>
            <p:ph type="body" idx="1"/>
          </p:nvPr>
        </p:nvSpPr>
        <p:spPr>
          <a:xfrm>
            <a:off x="685800" y="1600200"/>
            <a:ext cx="8153400" cy="4686300"/>
          </a:xfrm>
          <a:solidFill>
            <a:schemeClr val="folHlink"/>
          </a:solidFill>
        </p:spPr>
        <p:txBody>
          <a:bodyPr lIns="90488" tIns="44450" rIns="90488" bIns="44450"/>
          <a:lstStyle/>
          <a:p>
            <a:pPr eaLnBrk="1" hangingPunct="1">
              <a:buFont typeface="Times" pitchFamily="34" charset="0"/>
              <a:buNone/>
            </a:pPr>
            <a:r>
              <a:rPr lang="en-US" sz="2100" smtClean="0"/>
              <a:t> 	</a:t>
            </a:r>
            <a:br>
              <a:rPr lang="en-US" sz="2100" smtClean="0"/>
            </a:br>
            <a:r>
              <a:rPr lang="en-US" sz="2100" smtClean="0"/>
              <a:t>Which of the following costs would be variable with respect to the number of cones sold at a Baskins &amp; Robbins shop? (There may be more than one correct answer.)</a:t>
            </a:r>
            <a:br>
              <a:rPr lang="en-US" sz="2100" smtClean="0"/>
            </a:br>
            <a:endParaRPr lang="en-US" sz="2100" smtClean="0"/>
          </a:p>
          <a:p>
            <a:pPr lvl="1" eaLnBrk="1" hangingPunct="1">
              <a:buFont typeface="Wingdings" pitchFamily="2" charset="2"/>
              <a:buNone/>
            </a:pPr>
            <a:r>
              <a:rPr lang="en-US" b="1" smtClean="0">
                <a:solidFill>
                  <a:schemeClr val="accent1"/>
                </a:solidFill>
              </a:rPr>
              <a:t>A.</a:t>
            </a:r>
            <a:r>
              <a:rPr lang="en-US" smtClean="0">
                <a:solidFill>
                  <a:schemeClr val="accent1"/>
                </a:solidFill>
              </a:rPr>
              <a:t> The cost of lighting the store.</a:t>
            </a:r>
          </a:p>
          <a:p>
            <a:pPr lvl="1" eaLnBrk="1" hangingPunct="1">
              <a:buFont typeface="Wingdings" pitchFamily="2" charset="2"/>
              <a:buNone/>
            </a:pPr>
            <a:r>
              <a:rPr lang="en-US" b="1" smtClean="0">
                <a:solidFill>
                  <a:schemeClr val="accent1"/>
                </a:solidFill>
              </a:rPr>
              <a:t>B.</a:t>
            </a:r>
            <a:r>
              <a:rPr lang="en-US" smtClean="0">
                <a:solidFill>
                  <a:schemeClr val="accent1"/>
                </a:solidFill>
              </a:rPr>
              <a:t> The wages of the store manager.</a:t>
            </a:r>
          </a:p>
          <a:p>
            <a:pPr lvl="1" eaLnBrk="1" hangingPunct="1">
              <a:buFont typeface="Wingdings" pitchFamily="2" charset="2"/>
              <a:buNone/>
            </a:pPr>
            <a:r>
              <a:rPr lang="en-US" b="1" smtClean="0"/>
              <a:t>C.</a:t>
            </a:r>
            <a:r>
              <a:rPr lang="en-US" smtClean="0"/>
              <a:t> The cost of ice cream.</a:t>
            </a:r>
          </a:p>
          <a:p>
            <a:pPr lvl="1" eaLnBrk="1" hangingPunct="1">
              <a:buFont typeface="Wingdings" pitchFamily="2" charset="2"/>
              <a:buNone/>
            </a:pPr>
            <a:r>
              <a:rPr lang="en-US" b="1" smtClean="0"/>
              <a:t>D.</a:t>
            </a:r>
            <a:r>
              <a:rPr lang="en-US" smtClean="0"/>
              <a:t> The cost of napkins for customers.</a:t>
            </a:r>
          </a:p>
        </p:txBody>
      </p:sp>
      <p:sp>
        <p:nvSpPr>
          <p:cNvPr id="48132" name="Oval 4"/>
          <p:cNvSpPr>
            <a:spLocks noChangeArrowheads="1"/>
          </p:cNvSpPr>
          <p:nvPr/>
        </p:nvSpPr>
        <p:spPr bwMode="auto">
          <a:xfrm>
            <a:off x="1041400" y="4318000"/>
            <a:ext cx="635000" cy="635000"/>
          </a:xfrm>
          <a:prstGeom prst="ellipse">
            <a:avLst/>
          </a:prstGeom>
          <a:noFill/>
          <a:ln w="50799">
            <a:solidFill>
              <a:srgbClr val="FF0000"/>
            </a:solidFill>
            <a:round/>
            <a:headEnd/>
            <a:tailEnd/>
          </a:ln>
        </p:spPr>
        <p:txBody>
          <a:bodyPr wrap="none" anchor="ctr"/>
          <a:lstStyle/>
          <a:p>
            <a:endParaRPr lang="en-US"/>
          </a:p>
        </p:txBody>
      </p:sp>
      <p:sp>
        <p:nvSpPr>
          <p:cNvPr id="48133" name="Oval 5"/>
          <p:cNvSpPr>
            <a:spLocks noChangeArrowheads="1"/>
          </p:cNvSpPr>
          <p:nvPr/>
        </p:nvSpPr>
        <p:spPr bwMode="auto">
          <a:xfrm>
            <a:off x="1041400" y="4724400"/>
            <a:ext cx="635000" cy="635000"/>
          </a:xfrm>
          <a:prstGeom prst="ellipse">
            <a:avLst/>
          </a:prstGeom>
          <a:noFill/>
          <a:ln w="50799">
            <a:solidFill>
              <a:srgbClr val="FF0000"/>
            </a:solidFill>
            <a:round/>
            <a:headEnd/>
            <a:tailEnd/>
          </a:ln>
        </p:spPr>
        <p:txBody>
          <a:bodyPr wrap="none" anchor="ctr"/>
          <a:lstStyle/>
          <a:p>
            <a:endParaRPr lang="en-US"/>
          </a:p>
        </p:txBody>
      </p:sp>
    </p:spTree>
  </p:cSld>
  <p:clrMapOvr>
    <a:masterClrMapping/>
  </p:clrMapOvr>
  <p:transition spd="med">
    <p:blinds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ChangeArrowheads="1"/>
          </p:cNvSpPr>
          <p:nvPr/>
        </p:nvSpPr>
        <p:spPr bwMode="auto">
          <a:xfrm>
            <a:off x="5454650" y="5151437"/>
            <a:ext cx="2765425" cy="1477963"/>
          </a:xfrm>
          <a:prstGeom prst="rect">
            <a:avLst/>
          </a:prstGeom>
          <a:solidFill>
            <a:srgbClr val="CCCCCC"/>
          </a:solidFill>
          <a:ln w="12700">
            <a:noFill/>
            <a:miter lim="800000"/>
            <a:headEnd/>
            <a:tailEnd/>
          </a:ln>
        </p:spPr>
        <p:txBody>
          <a:bodyPr lIns="90488" tIns="44450" rIns="90488" bIns="44450">
            <a:spAutoFit/>
          </a:bodyPr>
          <a:lstStyle/>
          <a:p>
            <a:pPr algn="ctr" eaLnBrk="1" hangingPunct="1">
              <a:spcBef>
                <a:spcPct val="50000"/>
              </a:spcBef>
            </a:pPr>
            <a:r>
              <a:rPr lang="en-US" sz="2200" dirty="0">
                <a:solidFill>
                  <a:schemeClr val="accent1"/>
                </a:solidFill>
                <a:latin typeface="Verdana" pitchFamily="34" charset="0"/>
                <a:ea typeface="Verdana" pitchFamily="34" charset="0"/>
                <a:cs typeface="Verdana" pitchFamily="34" charset="0"/>
              </a:rPr>
              <a:t>Examples</a:t>
            </a:r>
          </a:p>
          <a:p>
            <a:pPr algn="ctr" eaLnBrk="1" hangingPunct="1">
              <a:lnSpc>
                <a:spcPct val="90000"/>
              </a:lnSpc>
              <a:spcBef>
                <a:spcPct val="40000"/>
              </a:spcBef>
            </a:pPr>
            <a:r>
              <a:rPr lang="en-US" sz="2200" b="0" dirty="0">
                <a:latin typeface="Verdana" pitchFamily="34" charset="0"/>
                <a:ea typeface="Verdana" pitchFamily="34" charset="0"/>
                <a:cs typeface="Verdana" pitchFamily="34" charset="0"/>
              </a:rPr>
              <a:t>Advertising and Research and Development</a:t>
            </a:r>
          </a:p>
        </p:txBody>
      </p:sp>
      <p:sp>
        <p:nvSpPr>
          <p:cNvPr id="337923" name="Rectangle 3"/>
          <p:cNvSpPr>
            <a:spLocks noChangeArrowheads="1"/>
          </p:cNvSpPr>
          <p:nvPr/>
        </p:nvSpPr>
        <p:spPr bwMode="auto">
          <a:xfrm>
            <a:off x="895350" y="5151437"/>
            <a:ext cx="2927350" cy="1477963"/>
          </a:xfrm>
          <a:prstGeom prst="rect">
            <a:avLst/>
          </a:prstGeom>
          <a:solidFill>
            <a:srgbClr val="CCCCCC"/>
          </a:solidFill>
          <a:ln w="25400">
            <a:noFill/>
            <a:miter lim="800000"/>
            <a:headEnd/>
            <a:tailEnd/>
          </a:ln>
        </p:spPr>
        <p:txBody>
          <a:bodyPr lIns="90488" tIns="44450" rIns="90488" bIns="44450">
            <a:spAutoFit/>
          </a:bodyPr>
          <a:lstStyle/>
          <a:p>
            <a:pPr algn="ctr" eaLnBrk="1" hangingPunct="1">
              <a:spcBef>
                <a:spcPct val="50000"/>
              </a:spcBef>
            </a:pPr>
            <a:r>
              <a:rPr lang="en-US" sz="2200" dirty="0">
                <a:solidFill>
                  <a:schemeClr val="accent1"/>
                </a:solidFill>
                <a:latin typeface="Verdana" pitchFamily="34" charset="0"/>
                <a:ea typeface="Verdana" pitchFamily="34" charset="0"/>
                <a:cs typeface="Verdana" pitchFamily="34" charset="0"/>
              </a:rPr>
              <a:t>Examples</a:t>
            </a:r>
          </a:p>
          <a:p>
            <a:pPr algn="ctr" eaLnBrk="1" hangingPunct="1">
              <a:lnSpc>
                <a:spcPct val="90000"/>
              </a:lnSpc>
              <a:spcBef>
                <a:spcPct val="40000"/>
              </a:spcBef>
            </a:pPr>
            <a:r>
              <a:rPr lang="en-US" sz="2200" b="0" dirty="0">
                <a:latin typeface="Verdana" pitchFamily="34" charset="0"/>
                <a:ea typeface="Verdana" pitchFamily="34" charset="0"/>
                <a:cs typeface="Verdana" pitchFamily="34" charset="0"/>
              </a:rPr>
              <a:t>Depreciation on Equipment and Real Estate Taxes</a:t>
            </a:r>
          </a:p>
        </p:txBody>
      </p:sp>
      <p:sp>
        <p:nvSpPr>
          <p:cNvPr id="41988" name="Rectangle 4"/>
          <p:cNvSpPr>
            <a:spLocks noGrp="1" noChangeArrowheads="1"/>
          </p:cNvSpPr>
          <p:nvPr>
            <p:ph type="title"/>
          </p:nvPr>
        </p:nvSpPr>
        <p:spPr>
          <a:xfrm>
            <a:off x="152400" y="228600"/>
            <a:ext cx="8915400" cy="762000"/>
          </a:xfrm>
          <a:noFill/>
        </p:spPr>
        <p:txBody>
          <a:bodyPr lIns="90488" tIns="44450" rIns="90488" bIns="44450"/>
          <a:lstStyle/>
          <a:p>
            <a:pPr eaLnBrk="1" hangingPunct="1"/>
            <a:r>
              <a:rPr lang="en-US" dirty="0" smtClean="0"/>
              <a:t>Types of Fixed Costs</a:t>
            </a:r>
          </a:p>
        </p:txBody>
      </p:sp>
      <p:sp>
        <p:nvSpPr>
          <p:cNvPr id="337925" name="Rectangle 5" descr="Parchment"/>
          <p:cNvSpPr>
            <a:spLocks noChangeArrowheads="1"/>
          </p:cNvSpPr>
          <p:nvPr/>
        </p:nvSpPr>
        <p:spPr bwMode="auto">
          <a:xfrm>
            <a:off x="4800601" y="2209801"/>
            <a:ext cx="3733800" cy="2121093"/>
          </a:xfrm>
          <a:prstGeom prst="rect">
            <a:avLst/>
          </a:prstGeom>
          <a:solidFill>
            <a:srgbClr val="CCCCCC"/>
          </a:solidFill>
          <a:ln w="12700">
            <a:noFill/>
            <a:miter lim="800000"/>
            <a:headEnd/>
            <a:tailEnd/>
          </a:ln>
        </p:spPr>
        <p:txBody>
          <a:bodyPr wrap="square" lIns="90488" tIns="44450" rIns="90488" bIns="44450">
            <a:spAutoFit/>
          </a:bodyPr>
          <a:lstStyle/>
          <a:p>
            <a:pPr algn="ctr" eaLnBrk="1" hangingPunct="1">
              <a:spcBef>
                <a:spcPct val="50000"/>
              </a:spcBef>
            </a:pPr>
            <a:r>
              <a:rPr lang="en-US" sz="2200" dirty="0" smtClean="0">
                <a:solidFill>
                  <a:schemeClr val="accent1"/>
                </a:solidFill>
                <a:latin typeface="Verdana" pitchFamily="34" charset="0"/>
                <a:ea typeface="Verdana" pitchFamily="34" charset="0"/>
                <a:cs typeface="Verdana" pitchFamily="34" charset="0"/>
              </a:rPr>
              <a:t>Discretionary Fixed Costs</a:t>
            </a:r>
            <a:endParaRPr lang="en-US" sz="2200" dirty="0">
              <a:solidFill>
                <a:schemeClr val="accent1"/>
              </a:solidFill>
              <a:latin typeface="Verdana" pitchFamily="34" charset="0"/>
              <a:ea typeface="Verdana" pitchFamily="34" charset="0"/>
              <a:cs typeface="Verdana" pitchFamily="34" charset="0"/>
            </a:endParaRPr>
          </a:p>
          <a:p>
            <a:pPr algn="ctr" eaLnBrk="1" hangingPunct="1">
              <a:lnSpc>
                <a:spcPct val="90000"/>
              </a:lnSpc>
              <a:spcBef>
                <a:spcPct val="40000"/>
              </a:spcBef>
            </a:pPr>
            <a:r>
              <a:rPr lang="en-US" sz="2200" b="0" dirty="0" smtClean="0">
                <a:latin typeface="Verdana" pitchFamily="34" charset="0"/>
                <a:ea typeface="Verdana" pitchFamily="34" charset="0"/>
                <a:cs typeface="Verdana" pitchFamily="34" charset="0"/>
              </a:rPr>
              <a:t>Usually arise from annual decisions by management to spend on certain fixed cost.</a:t>
            </a:r>
            <a:endParaRPr lang="en-US" sz="2200" b="0" dirty="0">
              <a:latin typeface="Verdana" pitchFamily="34" charset="0"/>
              <a:ea typeface="Verdana" pitchFamily="34" charset="0"/>
              <a:cs typeface="Verdana" pitchFamily="34" charset="0"/>
            </a:endParaRPr>
          </a:p>
        </p:txBody>
      </p:sp>
      <p:sp>
        <p:nvSpPr>
          <p:cNvPr id="337926" name="Rectangle 6" descr="Parchment"/>
          <p:cNvSpPr>
            <a:spLocks noChangeArrowheads="1"/>
          </p:cNvSpPr>
          <p:nvPr/>
        </p:nvSpPr>
        <p:spPr bwMode="auto">
          <a:xfrm>
            <a:off x="568325" y="2162175"/>
            <a:ext cx="3546475" cy="2391937"/>
          </a:xfrm>
          <a:prstGeom prst="rect">
            <a:avLst/>
          </a:prstGeom>
          <a:solidFill>
            <a:srgbClr val="CCCCCC"/>
          </a:solidFill>
          <a:ln w="12700">
            <a:noFill/>
            <a:miter lim="800000"/>
            <a:headEnd/>
            <a:tailEnd/>
          </a:ln>
        </p:spPr>
        <p:txBody>
          <a:bodyPr wrap="square" lIns="90488" tIns="44450" rIns="90488" bIns="44450">
            <a:spAutoFit/>
          </a:bodyPr>
          <a:lstStyle/>
          <a:p>
            <a:pPr algn="ctr" eaLnBrk="1" hangingPunct="1">
              <a:spcBef>
                <a:spcPct val="50000"/>
              </a:spcBef>
            </a:pPr>
            <a:r>
              <a:rPr lang="en-US" sz="2200" dirty="0" smtClean="0">
                <a:solidFill>
                  <a:schemeClr val="accent1"/>
                </a:solidFill>
                <a:latin typeface="Verdana" pitchFamily="34" charset="0"/>
                <a:ea typeface="Verdana" pitchFamily="34" charset="0"/>
                <a:cs typeface="Verdana" pitchFamily="34" charset="0"/>
              </a:rPr>
              <a:t>Committed Fixed Costs</a:t>
            </a:r>
            <a:endParaRPr lang="en-US" sz="2200" dirty="0">
              <a:solidFill>
                <a:schemeClr val="accent1"/>
              </a:solidFill>
              <a:latin typeface="Verdana" pitchFamily="34" charset="0"/>
              <a:ea typeface="Verdana" pitchFamily="34" charset="0"/>
              <a:cs typeface="Verdana" pitchFamily="34" charset="0"/>
            </a:endParaRPr>
          </a:p>
          <a:p>
            <a:pPr algn="ctr" eaLnBrk="1" hangingPunct="1">
              <a:lnSpc>
                <a:spcPct val="90000"/>
              </a:lnSpc>
              <a:spcBef>
                <a:spcPct val="40000"/>
              </a:spcBef>
            </a:pPr>
            <a:r>
              <a:rPr lang="en-US" sz="2200" b="0" dirty="0" smtClean="0">
                <a:latin typeface="Verdana" pitchFamily="34" charset="0"/>
                <a:ea typeface="Verdana" pitchFamily="34" charset="0"/>
                <a:cs typeface="Verdana" pitchFamily="34" charset="0"/>
              </a:rPr>
              <a:t>Organizational investment with multi-year planning horizon, </a:t>
            </a:r>
            <a:r>
              <a:rPr lang="en-US" sz="2200" b="0" dirty="0">
                <a:latin typeface="Verdana" pitchFamily="34" charset="0"/>
                <a:ea typeface="Verdana" pitchFamily="34" charset="0"/>
                <a:cs typeface="Verdana" pitchFamily="34" charset="0"/>
              </a:rPr>
              <a:t>cannot be significantly reduced in the short term.</a:t>
            </a:r>
          </a:p>
        </p:txBody>
      </p:sp>
      <p:cxnSp>
        <p:nvCxnSpPr>
          <p:cNvPr id="337927" name="AutoShape 7"/>
          <p:cNvCxnSpPr>
            <a:cxnSpLocks noChangeShapeType="1"/>
          </p:cNvCxnSpPr>
          <p:nvPr/>
        </p:nvCxnSpPr>
        <p:spPr bwMode="auto">
          <a:xfrm rot="5400000">
            <a:off x="2991644" y="492919"/>
            <a:ext cx="930275" cy="2230437"/>
          </a:xfrm>
          <a:prstGeom prst="bentConnector3">
            <a:avLst>
              <a:gd name="adj1" fmla="val 50681"/>
            </a:avLst>
          </a:prstGeom>
          <a:noFill/>
          <a:ln w="57150">
            <a:solidFill>
              <a:schemeClr val="tx1">
                <a:lumMod val="50000"/>
                <a:lumOff val="50000"/>
              </a:schemeClr>
            </a:solidFill>
            <a:miter lim="800000"/>
            <a:headEnd/>
            <a:tailEnd type="triangle" w="med" len="med"/>
          </a:ln>
          <a:effectLst>
            <a:outerShdw dist="35921" dir="2700000" algn="ctr" rotWithShape="0">
              <a:schemeClr val="bg2"/>
            </a:outerShdw>
          </a:effectLst>
        </p:spPr>
      </p:cxnSp>
      <p:cxnSp>
        <p:nvCxnSpPr>
          <p:cNvPr id="337928" name="AutoShape 8"/>
          <p:cNvCxnSpPr>
            <a:cxnSpLocks noChangeShapeType="1"/>
          </p:cNvCxnSpPr>
          <p:nvPr/>
        </p:nvCxnSpPr>
        <p:spPr bwMode="auto">
          <a:xfrm rot="16200000" flipH="1">
            <a:off x="5239544" y="475457"/>
            <a:ext cx="930275" cy="2265363"/>
          </a:xfrm>
          <a:prstGeom prst="bentConnector3">
            <a:avLst>
              <a:gd name="adj1" fmla="val 50681"/>
            </a:avLst>
          </a:prstGeom>
          <a:noFill/>
          <a:ln w="57150">
            <a:solidFill>
              <a:schemeClr val="tx1">
                <a:lumMod val="50000"/>
                <a:lumOff val="50000"/>
              </a:schemeClr>
            </a:solidFill>
            <a:miter lim="800000"/>
            <a:headEnd/>
            <a:tailEnd type="triangle" w="med" len="med"/>
          </a:ln>
          <a:effectLst>
            <a:outerShdw dist="35921" dir="2700000" algn="ctr" rotWithShape="0">
              <a:schemeClr val="bg2"/>
            </a:outerShdw>
          </a:effectLst>
        </p:spPr>
      </p:cxnSp>
      <p:cxnSp>
        <p:nvCxnSpPr>
          <p:cNvPr id="337929" name="AutoShape 9"/>
          <p:cNvCxnSpPr>
            <a:cxnSpLocks noChangeShapeType="1"/>
            <a:stCxn id="337926" idx="2"/>
            <a:endCxn id="337923" idx="0"/>
          </p:cNvCxnSpPr>
          <p:nvPr/>
        </p:nvCxnSpPr>
        <p:spPr bwMode="auto">
          <a:xfrm rot="16200000" flipH="1">
            <a:off x="2051632" y="4844043"/>
            <a:ext cx="597325" cy="17462"/>
          </a:xfrm>
          <a:prstGeom prst="straightConnector1">
            <a:avLst/>
          </a:prstGeom>
          <a:noFill/>
          <a:ln w="57150">
            <a:solidFill>
              <a:schemeClr val="tx1">
                <a:lumMod val="50000"/>
                <a:lumOff val="50000"/>
              </a:schemeClr>
            </a:solidFill>
            <a:round/>
            <a:headEnd/>
            <a:tailEnd type="triangle" w="med" len="med"/>
          </a:ln>
          <a:effectLst>
            <a:outerShdw dist="35921" dir="2700000" algn="ctr" rotWithShape="0">
              <a:schemeClr val="bg2"/>
            </a:outerShdw>
          </a:effectLst>
        </p:spPr>
      </p:cxnSp>
      <p:cxnSp>
        <p:nvCxnSpPr>
          <p:cNvPr id="337930" name="AutoShape 10"/>
          <p:cNvCxnSpPr>
            <a:cxnSpLocks noChangeShapeType="1"/>
          </p:cNvCxnSpPr>
          <p:nvPr/>
        </p:nvCxnSpPr>
        <p:spPr bwMode="auto">
          <a:xfrm rot="5400000">
            <a:off x="6324600" y="4800600"/>
            <a:ext cx="762000" cy="1"/>
          </a:xfrm>
          <a:prstGeom prst="straightConnector1">
            <a:avLst/>
          </a:prstGeom>
          <a:noFill/>
          <a:ln w="57150">
            <a:solidFill>
              <a:schemeClr val="tx1">
                <a:lumMod val="50000"/>
                <a:lumOff val="50000"/>
              </a:schemeClr>
            </a:solidFill>
            <a:round/>
            <a:headEnd/>
            <a:tailEnd type="triangle" w="med" len="med"/>
          </a:ln>
          <a:effectLst>
            <a:outerShdw dist="35921" dir="2700000" algn="ctr" rotWithShape="0">
              <a:schemeClr val="bg2"/>
            </a:outerShdw>
          </a:effectLst>
        </p:spPr>
      </p:cxn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337927"/>
                                        </p:tgtEl>
                                        <p:attrNameLst>
                                          <p:attrName>style.visibility</p:attrName>
                                        </p:attrNameLst>
                                      </p:cBhvr>
                                      <p:to>
                                        <p:strVal val="visible"/>
                                      </p:to>
                                    </p:set>
                                    <p:animEffect transition="in" filter="strips(downLeft)">
                                      <p:cBhvr>
                                        <p:cTn id="7" dur="500"/>
                                        <p:tgtEl>
                                          <p:spTgt spid="337927"/>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337926"/>
                                        </p:tgtEl>
                                        <p:attrNameLst>
                                          <p:attrName>style.visibility</p:attrName>
                                        </p:attrNameLst>
                                      </p:cBhvr>
                                      <p:to>
                                        <p:strVal val="visible"/>
                                      </p:to>
                                    </p:set>
                                    <p:animEffect transition="in" filter="slide(fromTop)">
                                      <p:cBhvr>
                                        <p:cTn id="11" dur="500"/>
                                        <p:tgtEl>
                                          <p:spTgt spid="337926"/>
                                        </p:tgtEl>
                                      </p:cBhvr>
                                    </p:animEffect>
                                  </p:childTnLst>
                                </p:cTn>
                              </p:par>
                            </p:childTnLst>
                          </p:cTn>
                        </p:par>
                        <p:par>
                          <p:cTn id="12" fill="hold">
                            <p:stCondLst>
                              <p:cond delay="1000"/>
                            </p:stCondLst>
                            <p:childTnLst>
                              <p:par>
                                <p:cTn id="13" presetID="12" presetClass="entr" presetSubtype="1" fill="hold" nodeType="afterEffect">
                                  <p:stCondLst>
                                    <p:cond delay="0"/>
                                  </p:stCondLst>
                                  <p:childTnLst>
                                    <p:set>
                                      <p:cBhvr>
                                        <p:cTn id="14" dur="1" fill="hold">
                                          <p:stCondLst>
                                            <p:cond delay="0"/>
                                          </p:stCondLst>
                                        </p:cTn>
                                        <p:tgtEl>
                                          <p:spTgt spid="337929"/>
                                        </p:tgtEl>
                                        <p:attrNameLst>
                                          <p:attrName>style.visibility</p:attrName>
                                        </p:attrNameLst>
                                      </p:cBhvr>
                                      <p:to>
                                        <p:strVal val="visible"/>
                                      </p:to>
                                    </p:set>
                                    <p:animEffect transition="in" filter="slide(fromTop)">
                                      <p:cBhvr>
                                        <p:cTn id="15" dur="500"/>
                                        <p:tgtEl>
                                          <p:spTgt spid="337929"/>
                                        </p:tgtEl>
                                      </p:cBhvr>
                                    </p:animEffect>
                                  </p:childTnLst>
                                </p:cTn>
                              </p:par>
                            </p:childTnLst>
                          </p:cTn>
                        </p:par>
                        <p:par>
                          <p:cTn id="16" fill="hold">
                            <p:stCondLst>
                              <p:cond delay="1500"/>
                            </p:stCondLst>
                            <p:childTnLst>
                              <p:par>
                                <p:cTn id="17" presetID="12" presetClass="entr" presetSubtype="1" fill="hold" grpId="0" nodeType="afterEffect">
                                  <p:stCondLst>
                                    <p:cond delay="0"/>
                                  </p:stCondLst>
                                  <p:childTnLst>
                                    <p:set>
                                      <p:cBhvr>
                                        <p:cTn id="18" dur="1" fill="hold">
                                          <p:stCondLst>
                                            <p:cond delay="0"/>
                                          </p:stCondLst>
                                        </p:cTn>
                                        <p:tgtEl>
                                          <p:spTgt spid="337923"/>
                                        </p:tgtEl>
                                        <p:attrNameLst>
                                          <p:attrName>style.visibility</p:attrName>
                                        </p:attrNameLst>
                                      </p:cBhvr>
                                      <p:to>
                                        <p:strVal val="visible"/>
                                      </p:to>
                                    </p:set>
                                    <p:animEffect transition="in" filter="slide(fromTop)">
                                      <p:cBhvr>
                                        <p:cTn id="19" dur="500"/>
                                        <p:tgtEl>
                                          <p:spTgt spid="337923"/>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nodeType="clickEffect">
                                  <p:stCondLst>
                                    <p:cond delay="0"/>
                                  </p:stCondLst>
                                  <p:childTnLst>
                                    <p:set>
                                      <p:cBhvr>
                                        <p:cTn id="23" dur="1" fill="hold">
                                          <p:stCondLst>
                                            <p:cond delay="0"/>
                                          </p:stCondLst>
                                        </p:cTn>
                                        <p:tgtEl>
                                          <p:spTgt spid="337928"/>
                                        </p:tgtEl>
                                        <p:attrNameLst>
                                          <p:attrName>style.visibility</p:attrName>
                                        </p:attrNameLst>
                                      </p:cBhvr>
                                      <p:to>
                                        <p:strVal val="visible"/>
                                      </p:to>
                                    </p:set>
                                    <p:animEffect transition="in" filter="strips(downRight)">
                                      <p:cBhvr>
                                        <p:cTn id="24" dur="500"/>
                                        <p:tgtEl>
                                          <p:spTgt spid="337928"/>
                                        </p:tgtEl>
                                      </p:cBhvr>
                                    </p:animEffect>
                                  </p:childTnLst>
                                </p:cTn>
                              </p:par>
                            </p:childTnLst>
                          </p:cTn>
                        </p:par>
                        <p:par>
                          <p:cTn id="25" fill="hold">
                            <p:stCondLst>
                              <p:cond delay="500"/>
                            </p:stCondLst>
                            <p:childTnLst>
                              <p:par>
                                <p:cTn id="26" presetID="12" presetClass="entr" presetSubtype="1" fill="hold" grpId="0" nodeType="afterEffect">
                                  <p:stCondLst>
                                    <p:cond delay="0"/>
                                  </p:stCondLst>
                                  <p:childTnLst>
                                    <p:set>
                                      <p:cBhvr>
                                        <p:cTn id="27" dur="1" fill="hold">
                                          <p:stCondLst>
                                            <p:cond delay="0"/>
                                          </p:stCondLst>
                                        </p:cTn>
                                        <p:tgtEl>
                                          <p:spTgt spid="337925"/>
                                        </p:tgtEl>
                                        <p:attrNameLst>
                                          <p:attrName>style.visibility</p:attrName>
                                        </p:attrNameLst>
                                      </p:cBhvr>
                                      <p:to>
                                        <p:strVal val="visible"/>
                                      </p:to>
                                    </p:set>
                                    <p:animEffect transition="in" filter="slide(fromTop)">
                                      <p:cBhvr>
                                        <p:cTn id="28" dur="500"/>
                                        <p:tgtEl>
                                          <p:spTgt spid="337925"/>
                                        </p:tgtEl>
                                      </p:cBhvr>
                                    </p:animEffect>
                                  </p:childTnLst>
                                </p:cTn>
                              </p:par>
                            </p:childTnLst>
                          </p:cTn>
                        </p:par>
                        <p:par>
                          <p:cTn id="29" fill="hold">
                            <p:stCondLst>
                              <p:cond delay="1000"/>
                            </p:stCondLst>
                            <p:childTnLst>
                              <p:par>
                                <p:cTn id="30" presetID="12" presetClass="entr" presetSubtype="1" fill="hold" nodeType="afterEffect">
                                  <p:stCondLst>
                                    <p:cond delay="0"/>
                                  </p:stCondLst>
                                  <p:childTnLst>
                                    <p:set>
                                      <p:cBhvr>
                                        <p:cTn id="31" dur="1" fill="hold">
                                          <p:stCondLst>
                                            <p:cond delay="0"/>
                                          </p:stCondLst>
                                        </p:cTn>
                                        <p:tgtEl>
                                          <p:spTgt spid="337930"/>
                                        </p:tgtEl>
                                        <p:attrNameLst>
                                          <p:attrName>style.visibility</p:attrName>
                                        </p:attrNameLst>
                                      </p:cBhvr>
                                      <p:to>
                                        <p:strVal val="visible"/>
                                      </p:to>
                                    </p:set>
                                    <p:animEffect transition="in" filter="slide(fromTop)">
                                      <p:cBhvr>
                                        <p:cTn id="32" dur="500"/>
                                        <p:tgtEl>
                                          <p:spTgt spid="337930"/>
                                        </p:tgtEl>
                                      </p:cBhvr>
                                    </p:animEffect>
                                  </p:childTnLst>
                                </p:cTn>
                              </p:par>
                            </p:childTnLst>
                          </p:cTn>
                        </p:par>
                        <p:par>
                          <p:cTn id="33" fill="hold">
                            <p:stCondLst>
                              <p:cond delay="1500"/>
                            </p:stCondLst>
                            <p:childTnLst>
                              <p:par>
                                <p:cTn id="34" presetID="12" presetClass="entr" presetSubtype="1" fill="hold" grpId="0" nodeType="afterEffect">
                                  <p:stCondLst>
                                    <p:cond delay="0"/>
                                  </p:stCondLst>
                                  <p:childTnLst>
                                    <p:set>
                                      <p:cBhvr>
                                        <p:cTn id="35" dur="1" fill="hold">
                                          <p:stCondLst>
                                            <p:cond delay="0"/>
                                          </p:stCondLst>
                                        </p:cTn>
                                        <p:tgtEl>
                                          <p:spTgt spid="337922"/>
                                        </p:tgtEl>
                                        <p:attrNameLst>
                                          <p:attrName>style.visibility</p:attrName>
                                        </p:attrNameLst>
                                      </p:cBhvr>
                                      <p:to>
                                        <p:strVal val="visible"/>
                                      </p:to>
                                    </p:set>
                                    <p:animEffect transition="in" filter="slide(fromTop)">
                                      <p:cBhvr>
                                        <p:cTn id="36" dur="500"/>
                                        <p:tgtEl>
                                          <p:spTgt spid="3379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2" grpId="0" animBg="1" autoUpdateAnimBg="0"/>
      <p:bldP spid="337923" grpId="0" animBg="1" autoUpdateAnimBg="0"/>
      <p:bldP spid="337925" grpId="0" animBg="1" autoUpdateAnimBg="0"/>
      <p:bldP spid="337926"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438400" y="1905000"/>
            <a:ext cx="6477000" cy="4108450"/>
            <a:chOff x="1536" y="1200"/>
            <a:chExt cx="4080" cy="2588"/>
          </a:xfrm>
        </p:grpSpPr>
        <p:grpSp>
          <p:nvGrpSpPr>
            <p:cNvPr id="3" name="Group 3"/>
            <p:cNvGrpSpPr>
              <a:grpSpLocks/>
            </p:cNvGrpSpPr>
            <p:nvPr/>
          </p:nvGrpSpPr>
          <p:grpSpPr bwMode="auto">
            <a:xfrm>
              <a:off x="1536" y="2209"/>
              <a:ext cx="1307" cy="1579"/>
              <a:chOff x="1536" y="2209"/>
              <a:chExt cx="1307" cy="1579"/>
            </a:xfrm>
          </p:grpSpPr>
          <p:sp>
            <p:nvSpPr>
              <p:cNvPr id="38929" name="Rectangle 4" descr="Small confetti"/>
              <p:cNvSpPr>
                <a:spLocks noChangeArrowheads="1"/>
              </p:cNvSpPr>
              <p:nvPr/>
            </p:nvSpPr>
            <p:spPr bwMode="auto">
              <a:xfrm>
                <a:off x="1536" y="2212"/>
                <a:ext cx="1307" cy="1576"/>
              </a:xfrm>
              <a:prstGeom prst="rect">
                <a:avLst/>
              </a:prstGeom>
              <a:pattFill prst="smConfetti">
                <a:fgClr>
                  <a:srgbClr val="71E84C"/>
                </a:fgClr>
                <a:bgClr>
                  <a:srgbClr val="FFFFFF"/>
                </a:bgClr>
              </a:pattFill>
              <a:ln w="12700">
                <a:solidFill>
                  <a:schemeClr val="tx1"/>
                </a:solidFill>
                <a:miter lim="800000"/>
                <a:headEnd/>
                <a:tailEnd/>
              </a:ln>
            </p:spPr>
            <p:txBody>
              <a:bodyPr wrap="none" anchor="ctr"/>
              <a:lstStyle/>
              <a:p>
                <a:endParaRPr lang="en-US" sz="1800">
                  <a:latin typeface="Verdana" pitchFamily="34" charset="0"/>
                  <a:ea typeface="Verdana" pitchFamily="34" charset="0"/>
                  <a:cs typeface="Verdana" pitchFamily="34" charset="0"/>
                </a:endParaRPr>
              </a:p>
            </p:txBody>
          </p:sp>
          <p:sp>
            <p:nvSpPr>
              <p:cNvPr id="38930" name="Rectangle 5"/>
              <p:cNvSpPr>
                <a:spLocks noChangeArrowheads="1"/>
              </p:cNvSpPr>
              <p:nvPr/>
            </p:nvSpPr>
            <p:spPr bwMode="auto">
              <a:xfrm>
                <a:off x="1661" y="2209"/>
                <a:ext cx="1054" cy="406"/>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1800" b="0">
                    <a:latin typeface="Verdana" pitchFamily="34" charset="0"/>
                    <a:ea typeface="Verdana" pitchFamily="34" charset="0"/>
                    <a:cs typeface="Verdana" pitchFamily="34" charset="0"/>
                  </a:rPr>
                  <a:t>Relevant</a:t>
                </a:r>
                <a:br>
                  <a:rPr lang="en-US" sz="1800" b="0">
                    <a:latin typeface="Verdana" pitchFamily="34" charset="0"/>
                    <a:ea typeface="Verdana" pitchFamily="34" charset="0"/>
                    <a:cs typeface="Verdana" pitchFamily="34" charset="0"/>
                  </a:rPr>
                </a:br>
                <a:r>
                  <a:rPr lang="en-US" sz="1800" b="0">
                    <a:latin typeface="Verdana" pitchFamily="34" charset="0"/>
                    <a:ea typeface="Verdana" pitchFamily="34" charset="0"/>
                    <a:cs typeface="Verdana" pitchFamily="34" charset="0"/>
                  </a:rPr>
                  <a:t>Range</a:t>
                </a:r>
              </a:p>
            </p:txBody>
          </p:sp>
          <p:sp>
            <p:nvSpPr>
              <p:cNvPr id="38931" name="Line 6"/>
              <p:cNvSpPr>
                <a:spLocks noChangeShapeType="1"/>
              </p:cNvSpPr>
              <p:nvPr/>
            </p:nvSpPr>
            <p:spPr bwMode="auto">
              <a:xfrm>
                <a:off x="1536" y="2688"/>
                <a:ext cx="1296" cy="0"/>
              </a:xfrm>
              <a:prstGeom prst="line">
                <a:avLst/>
              </a:prstGeom>
              <a:noFill/>
              <a:ln w="25400">
                <a:solidFill>
                  <a:schemeClr val="tx1"/>
                </a:solidFill>
                <a:round/>
                <a:headEnd type="triangle" w="med" len="med"/>
                <a:tailEnd type="triangle" w="med" len="med"/>
              </a:ln>
            </p:spPr>
            <p:txBody>
              <a:bodyPr wrap="none" anchor="ctr"/>
              <a:lstStyle/>
              <a:p>
                <a:endParaRPr lang="en-GB"/>
              </a:p>
            </p:txBody>
          </p:sp>
        </p:grpSp>
        <p:sp>
          <p:nvSpPr>
            <p:cNvPr id="327687" name="Rectangle 7"/>
            <p:cNvSpPr>
              <a:spLocks noChangeArrowheads="1"/>
            </p:cNvSpPr>
            <p:nvPr/>
          </p:nvSpPr>
          <p:spPr bwMode="auto">
            <a:xfrm>
              <a:off x="4313" y="1200"/>
              <a:ext cx="1303" cy="1452"/>
            </a:xfrm>
            <a:prstGeom prst="rect">
              <a:avLst/>
            </a:prstGeom>
            <a:solidFill>
              <a:schemeClr val="bg1"/>
            </a:solidFill>
            <a:ln w="12700">
              <a:solidFill>
                <a:schemeClr val="tx1"/>
              </a:solidFill>
              <a:miter lim="800000"/>
              <a:headEnd/>
              <a:tailEnd/>
            </a:ln>
            <a:effectLst>
              <a:outerShdw dist="53882" dir="2700000" algn="ctr" rotWithShape="0">
                <a:schemeClr val="bg2"/>
              </a:outerShdw>
            </a:effectLst>
          </p:spPr>
          <p:txBody>
            <a:bodyPr lIns="90488" tIns="44450" rIns="90488" bIns="44450">
              <a:spAutoFit/>
            </a:bodyPr>
            <a:lstStyle/>
            <a:p>
              <a:pPr algn="ctr" eaLnBrk="1" hangingPunct="1">
                <a:spcBef>
                  <a:spcPct val="50000"/>
                </a:spcBef>
                <a:defRPr/>
              </a:pPr>
              <a:r>
                <a:rPr lang="en-US" sz="1800">
                  <a:latin typeface="Verdana" pitchFamily="34" charset="0"/>
                  <a:ea typeface="Verdana" pitchFamily="34" charset="0"/>
                  <a:cs typeface="Verdana" pitchFamily="34" charset="0"/>
                </a:rPr>
                <a:t>A straight line closely approximates a curvilinear variable cost line within the relevant range. </a:t>
              </a:r>
            </a:p>
          </p:txBody>
        </p:sp>
      </p:grpSp>
      <p:sp>
        <p:nvSpPr>
          <p:cNvPr id="38915" name="Rectangle 8"/>
          <p:cNvSpPr>
            <a:spLocks noChangeArrowheads="1"/>
          </p:cNvSpPr>
          <p:nvPr/>
        </p:nvSpPr>
        <p:spPr bwMode="auto">
          <a:xfrm>
            <a:off x="3125788" y="6097588"/>
            <a:ext cx="1368425" cy="458787"/>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400"/>
              <a:t>Activity</a:t>
            </a:r>
          </a:p>
        </p:txBody>
      </p:sp>
      <p:sp>
        <p:nvSpPr>
          <p:cNvPr id="38916" name="Rectangle 9"/>
          <p:cNvSpPr>
            <a:spLocks noChangeArrowheads="1"/>
          </p:cNvSpPr>
          <p:nvPr/>
        </p:nvSpPr>
        <p:spPr bwMode="auto">
          <a:xfrm rot="-5400000">
            <a:off x="304800" y="4233863"/>
            <a:ext cx="1901825" cy="36830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1800">
                <a:latin typeface="Verdana" pitchFamily="34" charset="0"/>
                <a:ea typeface="Verdana" pitchFamily="34" charset="0"/>
                <a:cs typeface="Verdana" pitchFamily="34" charset="0"/>
              </a:rPr>
              <a:t>Total Cost</a:t>
            </a:r>
          </a:p>
        </p:txBody>
      </p:sp>
      <p:sp>
        <p:nvSpPr>
          <p:cNvPr id="38917" name="Rectangle 10"/>
          <p:cNvSpPr>
            <a:spLocks noChangeArrowheads="1"/>
          </p:cNvSpPr>
          <p:nvPr/>
        </p:nvSpPr>
        <p:spPr bwMode="auto">
          <a:xfrm>
            <a:off x="4346575" y="1981200"/>
            <a:ext cx="2435225" cy="920750"/>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1800" b="0">
                <a:latin typeface="Verdana" pitchFamily="34" charset="0"/>
                <a:ea typeface="Verdana" pitchFamily="34" charset="0"/>
                <a:cs typeface="Verdana" pitchFamily="34" charset="0"/>
              </a:rPr>
              <a:t>Economist’s</a:t>
            </a:r>
            <a:br>
              <a:rPr lang="en-US" sz="1800" b="0">
                <a:latin typeface="Verdana" pitchFamily="34" charset="0"/>
                <a:ea typeface="Verdana" pitchFamily="34" charset="0"/>
                <a:cs typeface="Verdana" pitchFamily="34" charset="0"/>
              </a:rPr>
            </a:br>
            <a:r>
              <a:rPr lang="en-US" sz="1800" b="0">
                <a:latin typeface="Verdana" pitchFamily="34" charset="0"/>
                <a:ea typeface="Verdana" pitchFamily="34" charset="0"/>
                <a:cs typeface="Verdana" pitchFamily="34" charset="0"/>
              </a:rPr>
              <a:t>Curvilinear Cost Function</a:t>
            </a:r>
          </a:p>
        </p:txBody>
      </p:sp>
      <p:sp>
        <p:nvSpPr>
          <p:cNvPr id="38918" name="Line 11"/>
          <p:cNvSpPr>
            <a:spLocks noChangeShapeType="1"/>
          </p:cNvSpPr>
          <p:nvPr/>
        </p:nvSpPr>
        <p:spPr bwMode="auto">
          <a:xfrm>
            <a:off x="1524000" y="1841500"/>
            <a:ext cx="0" cy="4165600"/>
          </a:xfrm>
          <a:prstGeom prst="line">
            <a:avLst/>
          </a:prstGeom>
          <a:noFill/>
          <a:ln w="38100">
            <a:solidFill>
              <a:schemeClr val="tx1"/>
            </a:solidFill>
            <a:round/>
            <a:headEnd/>
            <a:tailEnd/>
          </a:ln>
        </p:spPr>
        <p:txBody>
          <a:bodyPr wrap="none" anchor="ctr"/>
          <a:lstStyle/>
          <a:p>
            <a:endParaRPr lang="en-GB"/>
          </a:p>
        </p:txBody>
      </p:sp>
      <p:sp>
        <p:nvSpPr>
          <p:cNvPr id="38919" name="Line 12"/>
          <p:cNvSpPr>
            <a:spLocks noChangeShapeType="1"/>
          </p:cNvSpPr>
          <p:nvPr/>
        </p:nvSpPr>
        <p:spPr bwMode="auto">
          <a:xfrm>
            <a:off x="1524000" y="6019800"/>
            <a:ext cx="6146800" cy="0"/>
          </a:xfrm>
          <a:prstGeom prst="line">
            <a:avLst/>
          </a:prstGeom>
          <a:noFill/>
          <a:ln w="38100">
            <a:solidFill>
              <a:schemeClr val="tx1"/>
            </a:solidFill>
            <a:round/>
            <a:headEnd/>
            <a:tailEnd/>
          </a:ln>
        </p:spPr>
        <p:txBody>
          <a:bodyPr wrap="none" anchor="ctr"/>
          <a:lstStyle/>
          <a:p>
            <a:endParaRPr lang="en-GB"/>
          </a:p>
        </p:txBody>
      </p:sp>
      <p:sp>
        <p:nvSpPr>
          <p:cNvPr id="38920" name="Rectangle 13"/>
          <p:cNvSpPr>
            <a:spLocks noGrp="1" noChangeArrowheads="1"/>
          </p:cNvSpPr>
          <p:nvPr>
            <p:ph type="title"/>
          </p:nvPr>
        </p:nvSpPr>
        <p:spPr>
          <a:xfrm>
            <a:off x="152400" y="228600"/>
            <a:ext cx="8915400" cy="762000"/>
          </a:xfrm>
          <a:noFill/>
        </p:spPr>
        <p:txBody>
          <a:bodyPr lIns="90488" tIns="44450" rIns="90488" bIns="44450"/>
          <a:lstStyle/>
          <a:p>
            <a:pPr eaLnBrk="1" hangingPunct="1"/>
            <a:r>
              <a:rPr lang="en-US" sz="2800" dirty="0" smtClean="0"/>
              <a:t>The Linearity Assumption and the Relevant Range</a:t>
            </a:r>
          </a:p>
        </p:txBody>
      </p:sp>
      <p:grpSp>
        <p:nvGrpSpPr>
          <p:cNvPr id="4" name="Group 14"/>
          <p:cNvGrpSpPr>
            <a:grpSpLocks/>
          </p:cNvGrpSpPr>
          <p:nvPr/>
        </p:nvGrpSpPr>
        <p:grpSpPr bwMode="auto">
          <a:xfrm>
            <a:off x="1449388" y="3338513"/>
            <a:ext cx="4187825" cy="2452687"/>
            <a:chOff x="913" y="2103"/>
            <a:chExt cx="2638" cy="1545"/>
          </a:xfrm>
        </p:grpSpPr>
        <p:sp>
          <p:nvSpPr>
            <p:cNvPr id="38925" name="Arc 15"/>
            <p:cNvSpPr>
              <a:spLocks/>
            </p:cNvSpPr>
            <p:nvPr/>
          </p:nvSpPr>
          <p:spPr bwMode="auto">
            <a:xfrm rot="10252204">
              <a:off x="913" y="3064"/>
              <a:ext cx="1583" cy="584"/>
            </a:xfrm>
            <a:custGeom>
              <a:avLst/>
              <a:gdLst>
                <a:gd name="T0" fmla="*/ 0 w 21600"/>
                <a:gd name="T1" fmla="*/ 0 h 21583"/>
                <a:gd name="T2" fmla="*/ 0 w 21600"/>
                <a:gd name="T3" fmla="*/ 0 h 21583"/>
                <a:gd name="T4" fmla="*/ 0 w 21600"/>
                <a:gd name="T5" fmla="*/ 0 h 21583"/>
                <a:gd name="T6" fmla="*/ 0 60000 65536"/>
                <a:gd name="T7" fmla="*/ 0 60000 65536"/>
                <a:gd name="T8" fmla="*/ 0 60000 65536"/>
                <a:gd name="T9" fmla="*/ 0 w 21600"/>
                <a:gd name="T10" fmla="*/ 0 h 21583"/>
                <a:gd name="T11" fmla="*/ 21600 w 21600"/>
                <a:gd name="T12" fmla="*/ 21583 h 21583"/>
              </a:gdLst>
              <a:ahLst/>
              <a:cxnLst>
                <a:cxn ang="T6">
                  <a:pos x="T0" y="T1"/>
                </a:cxn>
                <a:cxn ang="T7">
                  <a:pos x="T2" y="T3"/>
                </a:cxn>
                <a:cxn ang="T8">
                  <a:pos x="T4" y="T5"/>
                </a:cxn>
              </a:cxnLst>
              <a:rect l="T9" t="T10" r="T11" b="T12"/>
              <a:pathLst>
                <a:path w="21600" h="21583" fill="none" extrusionOk="0">
                  <a:moveTo>
                    <a:pt x="21599" y="0"/>
                  </a:moveTo>
                  <a:cubicBezTo>
                    <a:pt x="21599" y="11"/>
                    <a:pt x="21600" y="23"/>
                    <a:pt x="21600" y="35"/>
                  </a:cubicBezTo>
                  <a:cubicBezTo>
                    <a:pt x="21600" y="11384"/>
                    <a:pt x="12816" y="20798"/>
                    <a:pt x="1494" y="21583"/>
                  </a:cubicBezTo>
                </a:path>
                <a:path w="21600" h="21583" stroke="0" extrusionOk="0">
                  <a:moveTo>
                    <a:pt x="21599" y="0"/>
                  </a:moveTo>
                  <a:cubicBezTo>
                    <a:pt x="21599" y="11"/>
                    <a:pt x="21600" y="23"/>
                    <a:pt x="21600" y="35"/>
                  </a:cubicBezTo>
                  <a:cubicBezTo>
                    <a:pt x="21600" y="11384"/>
                    <a:pt x="12816" y="20798"/>
                    <a:pt x="1494" y="21583"/>
                  </a:cubicBezTo>
                  <a:lnTo>
                    <a:pt x="0" y="35"/>
                  </a:lnTo>
                  <a:close/>
                </a:path>
              </a:pathLst>
            </a:custGeom>
            <a:noFill/>
            <a:ln w="38100" cap="rnd">
              <a:solidFill>
                <a:srgbClr val="006600"/>
              </a:solidFill>
              <a:round/>
              <a:headEnd/>
              <a:tailEnd/>
            </a:ln>
          </p:spPr>
          <p:txBody>
            <a:bodyPr wrap="none" anchor="ctr"/>
            <a:lstStyle/>
            <a:p>
              <a:endParaRPr lang="en-GB"/>
            </a:p>
          </p:txBody>
        </p:sp>
        <p:sp>
          <p:nvSpPr>
            <p:cNvPr id="38926" name="Arc 16"/>
            <p:cNvSpPr>
              <a:spLocks/>
            </p:cNvSpPr>
            <p:nvPr/>
          </p:nvSpPr>
          <p:spPr bwMode="auto">
            <a:xfrm rot="21319899" flipV="1">
              <a:off x="1776" y="2103"/>
              <a:ext cx="1775" cy="835"/>
            </a:xfrm>
            <a:custGeom>
              <a:avLst/>
              <a:gdLst>
                <a:gd name="T0" fmla="*/ 0 w 21587"/>
                <a:gd name="T1" fmla="*/ 0 h 20866"/>
                <a:gd name="T2" fmla="*/ 0 w 21587"/>
                <a:gd name="T3" fmla="*/ 0 h 20866"/>
                <a:gd name="T4" fmla="*/ 0 w 21587"/>
                <a:gd name="T5" fmla="*/ 0 h 20866"/>
                <a:gd name="T6" fmla="*/ 0 60000 65536"/>
                <a:gd name="T7" fmla="*/ 0 60000 65536"/>
                <a:gd name="T8" fmla="*/ 0 60000 65536"/>
                <a:gd name="T9" fmla="*/ 0 w 21587"/>
                <a:gd name="T10" fmla="*/ 0 h 20866"/>
                <a:gd name="T11" fmla="*/ 21587 w 21587"/>
                <a:gd name="T12" fmla="*/ 20866 h 20866"/>
              </a:gdLst>
              <a:ahLst/>
              <a:cxnLst>
                <a:cxn ang="T6">
                  <a:pos x="T0" y="T1"/>
                </a:cxn>
                <a:cxn ang="T7">
                  <a:pos x="T2" y="T3"/>
                </a:cxn>
                <a:cxn ang="T8">
                  <a:pos x="T4" y="T5"/>
                </a:cxn>
              </a:cxnLst>
              <a:rect l="T9" t="T10" r="T11" b="T12"/>
              <a:pathLst>
                <a:path w="21587" h="20866" fill="none" extrusionOk="0">
                  <a:moveTo>
                    <a:pt x="5584" y="0"/>
                  </a:moveTo>
                  <a:cubicBezTo>
                    <a:pt x="14766" y="2458"/>
                    <a:pt x="21263" y="10629"/>
                    <a:pt x="21587" y="20128"/>
                  </a:cubicBezTo>
                </a:path>
                <a:path w="21587" h="20866" stroke="0" extrusionOk="0">
                  <a:moveTo>
                    <a:pt x="5584" y="0"/>
                  </a:moveTo>
                  <a:cubicBezTo>
                    <a:pt x="14766" y="2458"/>
                    <a:pt x="21263" y="10629"/>
                    <a:pt x="21587" y="20128"/>
                  </a:cubicBezTo>
                  <a:lnTo>
                    <a:pt x="0" y="20866"/>
                  </a:lnTo>
                  <a:close/>
                </a:path>
              </a:pathLst>
            </a:custGeom>
            <a:noFill/>
            <a:ln w="38100">
              <a:solidFill>
                <a:srgbClr val="006600"/>
              </a:solidFill>
              <a:round/>
              <a:headEnd/>
              <a:tailEnd/>
            </a:ln>
          </p:spPr>
          <p:txBody>
            <a:bodyPr wrap="none" anchor="ctr"/>
            <a:lstStyle/>
            <a:p>
              <a:endParaRPr lang="en-GB"/>
            </a:p>
          </p:txBody>
        </p:sp>
      </p:grpSp>
      <p:grpSp>
        <p:nvGrpSpPr>
          <p:cNvPr id="5" name="Group 17"/>
          <p:cNvGrpSpPr>
            <a:grpSpLocks/>
          </p:cNvGrpSpPr>
          <p:nvPr/>
        </p:nvGrpSpPr>
        <p:grpSpPr bwMode="auto">
          <a:xfrm>
            <a:off x="1536700" y="4219575"/>
            <a:ext cx="7300913" cy="1122363"/>
            <a:chOff x="968" y="2658"/>
            <a:chExt cx="4599" cy="707"/>
          </a:xfrm>
        </p:grpSpPr>
        <p:sp>
          <p:nvSpPr>
            <p:cNvPr id="38923" name="Rectangle 18"/>
            <p:cNvSpPr>
              <a:spLocks noChangeArrowheads="1"/>
            </p:cNvSpPr>
            <p:nvPr/>
          </p:nvSpPr>
          <p:spPr bwMode="auto">
            <a:xfrm>
              <a:off x="3073" y="2785"/>
              <a:ext cx="2494" cy="580"/>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1800" b="0">
                  <a:latin typeface="Verdana" pitchFamily="34" charset="0"/>
                  <a:ea typeface="Verdana" pitchFamily="34" charset="0"/>
                  <a:cs typeface="Verdana" pitchFamily="34" charset="0"/>
                </a:rPr>
                <a:t>Accountant’s Straight-Line Approximation (constant unit variable cost)</a:t>
              </a:r>
            </a:p>
          </p:txBody>
        </p:sp>
        <p:sp>
          <p:nvSpPr>
            <p:cNvPr id="38924" name="Line 19"/>
            <p:cNvSpPr>
              <a:spLocks noChangeShapeType="1"/>
            </p:cNvSpPr>
            <p:nvPr/>
          </p:nvSpPr>
          <p:spPr bwMode="auto">
            <a:xfrm flipV="1">
              <a:off x="968" y="2658"/>
              <a:ext cx="2432" cy="688"/>
            </a:xfrm>
            <a:prstGeom prst="line">
              <a:avLst/>
            </a:prstGeom>
            <a:noFill/>
            <a:ln w="38100">
              <a:solidFill>
                <a:srgbClr val="FF0000"/>
              </a:solidFill>
              <a:round/>
              <a:headEnd/>
              <a:tailEnd/>
            </a:ln>
          </p:spPr>
          <p:txBody>
            <a:bodyPr wrap="none" anchor="ctr"/>
            <a:lstStyle/>
            <a:p>
              <a:endParaRPr lang="en-GB"/>
            </a:p>
          </p:txBody>
        </p:sp>
      </p:gr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Line 2"/>
          <p:cNvSpPr>
            <a:spLocks noChangeShapeType="1"/>
          </p:cNvSpPr>
          <p:nvPr/>
        </p:nvSpPr>
        <p:spPr bwMode="auto">
          <a:xfrm>
            <a:off x="2387600" y="4495800"/>
            <a:ext cx="1549400" cy="0"/>
          </a:xfrm>
          <a:prstGeom prst="line">
            <a:avLst/>
          </a:prstGeom>
          <a:noFill/>
          <a:ln w="50800">
            <a:solidFill>
              <a:srgbClr val="FF0000"/>
            </a:solidFill>
            <a:round/>
            <a:headEnd/>
            <a:tailEnd/>
          </a:ln>
          <a:effectLst>
            <a:outerShdw dist="35921" dir="2700000" algn="ctr" rotWithShape="0">
              <a:schemeClr val="bg2"/>
            </a:outerShdw>
          </a:effectLst>
        </p:spPr>
        <p:txBody>
          <a:bodyPr wrap="none" anchor="ctr"/>
          <a:lstStyle/>
          <a:p>
            <a:pPr>
              <a:defRPr/>
            </a:pPr>
            <a:endParaRPr lang="en-US" sz="1800">
              <a:latin typeface="Verdana" pitchFamily="34" charset="0"/>
              <a:ea typeface="Verdana" pitchFamily="34" charset="0"/>
              <a:cs typeface="Verdana" pitchFamily="34" charset="0"/>
            </a:endParaRPr>
          </a:p>
        </p:txBody>
      </p:sp>
      <p:sp>
        <p:nvSpPr>
          <p:cNvPr id="45059" name="Line 3"/>
          <p:cNvSpPr>
            <a:spLocks noChangeShapeType="1"/>
          </p:cNvSpPr>
          <p:nvPr/>
        </p:nvSpPr>
        <p:spPr bwMode="auto">
          <a:xfrm>
            <a:off x="2362200" y="1879600"/>
            <a:ext cx="0" cy="3454400"/>
          </a:xfrm>
          <a:prstGeom prst="line">
            <a:avLst/>
          </a:prstGeom>
          <a:noFill/>
          <a:ln w="50800">
            <a:solidFill>
              <a:schemeClr val="bg2"/>
            </a:solidFill>
            <a:round/>
            <a:headEnd/>
            <a:tailEnd/>
          </a:ln>
        </p:spPr>
        <p:txBody>
          <a:bodyPr wrap="none" anchor="ctr"/>
          <a:lstStyle/>
          <a:p>
            <a:endParaRPr lang="en-GB"/>
          </a:p>
        </p:txBody>
      </p:sp>
      <p:sp>
        <p:nvSpPr>
          <p:cNvPr id="45060" name="Line 4"/>
          <p:cNvSpPr>
            <a:spLocks noChangeShapeType="1"/>
          </p:cNvSpPr>
          <p:nvPr/>
        </p:nvSpPr>
        <p:spPr bwMode="auto">
          <a:xfrm>
            <a:off x="2362200" y="5334000"/>
            <a:ext cx="5816600" cy="0"/>
          </a:xfrm>
          <a:prstGeom prst="line">
            <a:avLst/>
          </a:prstGeom>
          <a:noFill/>
          <a:ln w="50800">
            <a:solidFill>
              <a:schemeClr val="bg2"/>
            </a:solidFill>
            <a:round/>
            <a:headEnd/>
            <a:tailEnd/>
          </a:ln>
        </p:spPr>
        <p:txBody>
          <a:bodyPr wrap="none" anchor="ctr"/>
          <a:lstStyle/>
          <a:p>
            <a:endParaRPr lang="en-GB"/>
          </a:p>
        </p:txBody>
      </p:sp>
      <p:sp>
        <p:nvSpPr>
          <p:cNvPr id="344069" name="Line 5"/>
          <p:cNvSpPr>
            <a:spLocks noChangeShapeType="1"/>
          </p:cNvSpPr>
          <p:nvPr/>
        </p:nvSpPr>
        <p:spPr bwMode="auto">
          <a:xfrm>
            <a:off x="3987800" y="3352800"/>
            <a:ext cx="1701800" cy="0"/>
          </a:xfrm>
          <a:prstGeom prst="line">
            <a:avLst/>
          </a:prstGeom>
          <a:noFill/>
          <a:ln w="50800">
            <a:solidFill>
              <a:srgbClr val="FF0000"/>
            </a:solidFill>
            <a:round/>
            <a:headEnd/>
            <a:tailEnd/>
          </a:ln>
          <a:effectLst>
            <a:outerShdw dist="35921" dir="2700000" algn="ctr" rotWithShape="0">
              <a:schemeClr val="bg2"/>
            </a:outerShdw>
          </a:effectLst>
        </p:spPr>
        <p:txBody>
          <a:bodyPr wrap="none" anchor="ctr"/>
          <a:lstStyle/>
          <a:p>
            <a:pPr>
              <a:defRPr/>
            </a:pPr>
            <a:endParaRPr lang="en-US" sz="1800">
              <a:latin typeface="Verdana" pitchFamily="34" charset="0"/>
              <a:ea typeface="Verdana" pitchFamily="34" charset="0"/>
              <a:cs typeface="Verdana" pitchFamily="34" charset="0"/>
            </a:endParaRPr>
          </a:p>
        </p:txBody>
      </p:sp>
      <p:sp>
        <p:nvSpPr>
          <p:cNvPr id="45062" name="Rectangle 6"/>
          <p:cNvSpPr>
            <a:spLocks noChangeArrowheads="1"/>
          </p:cNvSpPr>
          <p:nvPr/>
        </p:nvSpPr>
        <p:spPr bwMode="auto">
          <a:xfrm rot="16200000" flipH="1">
            <a:off x="-550068" y="3498056"/>
            <a:ext cx="3538538" cy="644525"/>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1800">
                <a:latin typeface="Verdana" pitchFamily="34" charset="0"/>
                <a:ea typeface="Verdana" pitchFamily="34" charset="0"/>
                <a:cs typeface="Verdana" pitchFamily="34" charset="0"/>
              </a:rPr>
              <a:t>Rent Cost in Thousands of Dollars </a:t>
            </a:r>
          </a:p>
        </p:txBody>
      </p:sp>
      <p:sp>
        <p:nvSpPr>
          <p:cNvPr id="45063" name="Rectangle 7"/>
          <p:cNvSpPr>
            <a:spLocks noChangeArrowheads="1"/>
          </p:cNvSpPr>
          <p:nvPr/>
        </p:nvSpPr>
        <p:spPr bwMode="auto">
          <a:xfrm>
            <a:off x="2225675" y="5286375"/>
            <a:ext cx="6778625" cy="828675"/>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400"/>
              <a:t>0            1,000            2,000            3,000    </a:t>
            </a:r>
            <a:br>
              <a:rPr lang="en-US" sz="2400"/>
            </a:br>
            <a:r>
              <a:rPr lang="en-US" sz="2400"/>
              <a:t>               Rented Area (Square Feet)</a:t>
            </a:r>
          </a:p>
        </p:txBody>
      </p:sp>
      <p:sp>
        <p:nvSpPr>
          <p:cNvPr id="45064" name="Rectangle 8"/>
          <p:cNvSpPr>
            <a:spLocks noChangeArrowheads="1"/>
          </p:cNvSpPr>
          <p:nvPr/>
        </p:nvSpPr>
        <p:spPr bwMode="auto">
          <a:xfrm>
            <a:off x="1982788" y="5029200"/>
            <a:ext cx="682625" cy="366713"/>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1800">
                <a:latin typeface="Verdana" pitchFamily="34" charset="0"/>
                <a:ea typeface="Verdana" pitchFamily="34" charset="0"/>
                <a:cs typeface="Verdana" pitchFamily="34" charset="0"/>
              </a:rPr>
              <a:t>0</a:t>
            </a:r>
          </a:p>
        </p:txBody>
      </p:sp>
      <p:sp>
        <p:nvSpPr>
          <p:cNvPr id="45065" name="Rectangle 9"/>
          <p:cNvSpPr>
            <a:spLocks noChangeArrowheads="1"/>
          </p:cNvSpPr>
          <p:nvPr/>
        </p:nvSpPr>
        <p:spPr bwMode="auto">
          <a:xfrm>
            <a:off x="1754188" y="4268788"/>
            <a:ext cx="682625" cy="366712"/>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1800">
                <a:latin typeface="Verdana" pitchFamily="34" charset="0"/>
                <a:ea typeface="Verdana" pitchFamily="34" charset="0"/>
                <a:cs typeface="Verdana" pitchFamily="34" charset="0"/>
              </a:rPr>
              <a:t>30</a:t>
            </a:r>
          </a:p>
        </p:txBody>
      </p:sp>
      <p:sp>
        <p:nvSpPr>
          <p:cNvPr id="45066" name="Rectangle 10"/>
          <p:cNvSpPr>
            <a:spLocks noChangeArrowheads="1"/>
          </p:cNvSpPr>
          <p:nvPr/>
        </p:nvSpPr>
        <p:spPr bwMode="auto">
          <a:xfrm>
            <a:off x="1754188" y="3125788"/>
            <a:ext cx="682625" cy="366712"/>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1800">
                <a:latin typeface="Verdana" pitchFamily="34" charset="0"/>
                <a:ea typeface="Verdana" pitchFamily="34" charset="0"/>
                <a:cs typeface="Verdana" pitchFamily="34" charset="0"/>
              </a:rPr>
              <a:t>60</a:t>
            </a:r>
          </a:p>
        </p:txBody>
      </p:sp>
      <p:sp>
        <p:nvSpPr>
          <p:cNvPr id="45067" name="Rectangle 11"/>
          <p:cNvSpPr>
            <a:spLocks noGrp="1" noChangeArrowheads="1"/>
          </p:cNvSpPr>
          <p:nvPr>
            <p:ph type="title"/>
          </p:nvPr>
        </p:nvSpPr>
        <p:spPr>
          <a:noFill/>
        </p:spPr>
        <p:txBody>
          <a:bodyPr lIns="90488" tIns="44450" rIns="90488" bIns="44450"/>
          <a:lstStyle/>
          <a:p>
            <a:pPr eaLnBrk="1" hangingPunct="1"/>
            <a:r>
              <a:rPr lang="en-US" smtClean="0"/>
              <a:t>Fixed Costs and Relevant Range</a:t>
            </a:r>
          </a:p>
        </p:txBody>
      </p:sp>
      <p:sp>
        <p:nvSpPr>
          <p:cNvPr id="45068" name="Rectangle 12"/>
          <p:cNvSpPr>
            <a:spLocks noChangeArrowheads="1"/>
          </p:cNvSpPr>
          <p:nvPr/>
        </p:nvSpPr>
        <p:spPr bwMode="auto">
          <a:xfrm>
            <a:off x="1754188" y="1982788"/>
            <a:ext cx="682625" cy="366712"/>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1800">
                <a:latin typeface="Verdana" pitchFamily="34" charset="0"/>
                <a:ea typeface="Verdana" pitchFamily="34" charset="0"/>
                <a:cs typeface="Verdana" pitchFamily="34" charset="0"/>
              </a:rPr>
              <a:t>90</a:t>
            </a:r>
          </a:p>
        </p:txBody>
      </p:sp>
      <p:sp>
        <p:nvSpPr>
          <p:cNvPr id="344077" name="Line 13"/>
          <p:cNvSpPr>
            <a:spLocks noChangeShapeType="1"/>
          </p:cNvSpPr>
          <p:nvPr/>
        </p:nvSpPr>
        <p:spPr bwMode="auto">
          <a:xfrm>
            <a:off x="5740400" y="2209800"/>
            <a:ext cx="1701800" cy="0"/>
          </a:xfrm>
          <a:prstGeom prst="line">
            <a:avLst/>
          </a:prstGeom>
          <a:noFill/>
          <a:ln w="50800">
            <a:solidFill>
              <a:srgbClr val="FF0000"/>
            </a:solidFill>
            <a:round/>
            <a:headEnd/>
            <a:tailEnd/>
          </a:ln>
          <a:effectLst>
            <a:outerShdw dist="35921" dir="2700000" algn="ctr" rotWithShape="0">
              <a:schemeClr val="bg2"/>
            </a:outerShdw>
          </a:effectLst>
        </p:spPr>
        <p:txBody>
          <a:bodyPr wrap="none" anchor="ctr"/>
          <a:lstStyle/>
          <a:p>
            <a:pPr>
              <a:defRPr/>
            </a:pPr>
            <a:endParaRPr lang="en-US" sz="1800">
              <a:latin typeface="Verdana" pitchFamily="34" charset="0"/>
              <a:ea typeface="Verdana" pitchFamily="34" charset="0"/>
              <a:cs typeface="Verdana" pitchFamily="34" charset="0"/>
            </a:endParaRPr>
          </a:p>
        </p:txBody>
      </p:sp>
      <p:sp>
        <p:nvSpPr>
          <p:cNvPr id="344078" name="Rectangle 14"/>
          <p:cNvSpPr>
            <a:spLocks noChangeArrowheads="1"/>
          </p:cNvSpPr>
          <p:nvPr/>
        </p:nvSpPr>
        <p:spPr bwMode="auto">
          <a:xfrm>
            <a:off x="4124325" y="2971800"/>
            <a:ext cx="1403350" cy="768350"/>
          </a:xfrm>
          <a:prstGeom prst="rect">
            <a:avLst/>
          </a:prstGeom>
          <a:noFill/>
          <a:ln w="12700">
            <a:noFill/>
            <a:miter lim="800000"/>
            <a:headEnd/>
            <a:tailEnd/>
          </a:ln>
        </p:spPr>
        <p:txBody>
          <a:bodyPr wrap="none" lIns="90488" tIns="44450" rIns="90488" bIns="44450">
            <a:spAutoFit/>
          </a:bodyPr>
          <a:lstStyle/>
          <a:p>
            <a:pPr algn="ctr" eaLnBrk="1" hangingPunct="1">
              <a:lnSpc>
                <a:spcPct val="130000"/>
              </a:lnSpc>
            </a:pPr>
            <a:r>
              <a:rPr lang="en-US" sz="1800">
                <a:latin typeface="Verdana" pitchFamily="34" charset="0"/>
                <a:ea typeface="Verdana" pitchFamily="34" charset="0"/>
                <a:cs typeface="Verdana" pitchFamily="34" charset="0"/>
              </a:rPr>
              <a:t> Relevant</a:t>
            </a:r>
            <a:br>
              <a:rPr lang="en-US" sz="1800">
                <a:latin typeface="Verdana" pitchFamily="34" charset="0"/>
                <a:ea typeface="Verdana" pitchFamily="34" charset="0"/>
                <a:cs typeface="Verdana" pitchFamily="34" charset="0"/>
              </a:rPr>
            </a:br>
            <a:r>
              <a:rPr lang="en-US" sz="1800">
                <a:latin typeface="Verdana" pitchFamily="34" charset="0"/>
                <a:ea typeface="Verdana" pitchFamily="34" charset="0"/>
                <a:cs typeface="Verdana" pitchFamily="34" charset="0"/>
              </a:rPr>
              <a:t> Range</a:t>
            </a:r>
          </a:p>
        </p:txBody>
      </p:sp>
      <p:sp>
        <p:nvSpPr>
          <p:cNvPr id="344079" name="Rectangle 15"/>
          <p:cNvSpPr>
            <a:spLocks noChangeArrowheads="1"/>
          </p:cNvSpPr>
          <p:nvPr/>
        </p:nvSpPr>
        <p:spPr bwMode="auto">
          <a:xfrm>
            <a:off x="6019800" y="2565400"/>
            <a:ext cx="2514600" cy="2305050"/>
          </a:xfrm>
          <a:prstGeom prst="rect">
            <a:avLst/>
          </a:prstGeom>
          <a:solidFill>
            <a:srgbClr val="FF9218"/>
          </a:solidFill>
          <a:ln w="12700">
            <a:solidFill>
              <a:schemeClr val="tx1"/>
            </a:solidFill>
            <a:miter lim="800000"/>
            <a:headEnd/>
            <a:tailEnd/>
          </a:ln>
          <a:effectLst>
            <a:outerShdw dist="53882" dir="2700000" algn="ctr" rotWithShape="0">
              <a:schemeClr val="bg2"/>
            </a:outerShdw>
          </a:effectLst>
        </p:spPr>
        <p:txBody>
          <a:bodyPr lIns="90488" tIns="44450" rIns="90488" bIns="44450">
            <a:spAutoFit/>
          </a:bodyPr>
          <a:lstStyle/>
          <a:p>
            <a:pPr algn="ctr" eaLnBrk="1" hangingPunct="1">
              <a:spcBef>
                <a:spcPct val="50000"/>
              </a:spcBef>
              <a:defRPr/>
            </a:pPr>
            <a:r>
              <a:rPr lang="en-US" sz="1800" dirty="0">
                <a:solidFill>
                  <a:srgbClr val="FFFFFF"/>
                </a:solidFill>
                <a:latin typeface="Verdana" pitchFamily="34" charset="0"/>
                <a:ea typeface="Verdana" pitchFamily="34" charset="0"/>
                <a:cs typeface="Verdana" pitchFamily="34" charset="0"/>
              </a:rPr>
              <a:t>Total cost doesn’t change for a </a:t>
            </a:r>
            <a:r>
              <a:rPr lang="en-US" sz="1800" u="sng" dirty="0">
                <a:solidFill>
                  <a:srgbClr val="FFFFFF"/>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wide</a:t>
            </a:r>
            <a:r>
              <a:rPr lang="en-US" sz="1800" dirty="0">
                <a:solidFill>
                  <a:srgbClr val="FFFFFF"/>
                </a:solidFill>
                <a:latin typeface="Verdana" pitchFamily="34" charset="0"/>
                <a:ea typeface="Verdana" pitchFamily="34" charset="0"/>
                <a:cs typeface="Verdana" pitchFamily="34" charset="0"/>
              </a:rPr>
              <a:t> range of activity, and then jumps to a new higher cost for the next higher range of activity.</a:t>
            </a: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44079"/>
                                        </p:tgtEl>
                                        <p:attrNameLst>
                                          <p:attrName>style.visibility</p:attrName>
                                        </p:attrNameLst>
                                      </p:cBhvr>
                                      <p:to>
                                        <p:strVal val="visible"/>
                                      </p:to>
                                    </p:set>
                                    <p:animEffect transition="in" filter="dissolve">
                                      <p:cBhvr>
                                        <p:cTn id="7" dur="500"/>
                                        <p:tgtEl>
                                          <p:spTgt spid="344079"/>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44078"/>
                                        </p:tgtEl>
                                        <p:attrNameLst>
                                          <p:attrName>style.visibility</p:attrName>
                                        </p:attrNameLst>
                                      </p:cBhvr>
                                      <p:to>
                                        <p:strVal val="visible"/>
                                      </p:to>
                                    </p:set>
                                    <p:animEffect transition="in" filter="dissolve">
                                      <p:cBhvr>
                                        <p:cTn id="11" dur="500"/>
                                        <p:tgtEl>
                                          <p:spTgt spid="344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4078" grpId="0" autoUpdateAnimBg="0"/>
      <p:bldP spid="344079"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ChangeArrowheads="1"/>
          </p:cNvSpPr>
          <p:nvPr/>
        </p:nvSpPr>
        <p:spPr bwMode="auto">
          <a:xfrm>
            <a:off x="6019800" y="5562600"/>
            <a:ext cx="2209800" cy="768350"/>
          </a:xfrm>
          <a:prstGeom prst="rect">
            <a:avLst/>
          </a:prstGeom>
          <a:noFill/>
          <a:ln w="12700">
            <a:noFill/>
            <a:miter lim="800000"/>
            <a:headEnd/>
            <a:tailEnd/>
          </a:ln>
        </p:spPr>
        <p:txBody>
          <a:bodyPr lIns="90488" tIns="44450" rIns="90488" bIns="44450">
            <a:spAutoFit/>
          </a:bodyPr>
          <a:lstStyle/>
          <a:p>
            <a:pPr algn="ctr" eaLnBrk="1" hangingPunct="1">
              <a:lnSpc>
                <a:spcPct val="130000"/>
              </a:lnSpc>
              <a:spcBef>
                <a:spcPct val="50000"/>
              </a:spcBef>
            </a:pPr>
            <a:r>
              <a:rPr lang="en-US" sz="1800">
                <a:latin typeface="Verdana" pitchFamily="34" charset="0"/>
                <a:ea typeface="Verdana" pitchFamily="34" charset="0"/>
                <a:cs typeface="Verdana" pitchFamily="34" charset="0"/>
              </a:rPr>
              <a:t>Fixed Monthly</a:t>
            </a:r>
            <a:br>
              <a:rPr lang="en-US" sz="1800">
                <a:latin typeface="Verdana" pitchFamily="34" charset="0"/>
                <a:ea typeface="Verdana" pitchFamily="34" charset="0"/>
                <a:cs typeface="Verdana" pitchFamily="34" charset="0"/>
              </a:rPr>
            </a:br>
            <a:r>
              <a:rPr lang="en-US" sz="1800">
                <a:latin typeface="Verdana" pitchFamily="34" charset="0"/>
                <a:ea typeface="Verdana" pitchFamily="34" charset="0"/>
                <a:cs typeface="Verdana" pitchFamily="34" charset="0"/>
              </a:rPr>
              <a:t>Utility Charge</a:t>
            </a:r>
          </a:p>
        </p:txBody>
      </p:sp>
      <p:sp>
        <p:nvSpPr>
          <p:cNvPr id="354307" name="Rectangle 3"/>
          <p:cNvSpPr>
            <a:spLocks noChangeArrowheads="1"/>
          </p:cNvSpPr>
          <p:nvPr/>
        </p:nvSpPr>
        <p:spPr bwMode="auto">
          <a:xfrm>
            <a:off x="6096000" y="4572000"/>
            <a:ext cx="1901825" cy="882650"/>
          </a:xfrm>
          <a:prstGeom prst="rect">
            <a:avLst/>
          </a:prstGeom>
          <a:noFill/>
          <a:ln w="12700">
            <a:noFill/>
            <a:miter lim="800000"/>
            <a:headEnd/>
            <a:tailEnd/>
          </a:ln>
        </p:spPr>
        <p:txBody>
          <a:bodyPr lIns="90488" tIns="44450" rIns="90488" bIns="44450">
            <a:spAutoFit/>
          </a:bodyPr>
          <a:lstStyle/>
          <a:p>
            <a:pPr algn="ctr" eaLnBrk="1" hangingPunct="1">
              <a:lnSpc>
                <a:spcPct val="130000"/>
              </a:lnSpc>
              <a:spcBef>
                <a:spcPct val="50000"/>
              </a:spcBef>
            </a:pPr>
            <a:r>
              <a:rPr lang="en-US" sz="2000">
                <a:solidFill>
                  <a:srgbClr val="990000"/>
                </a:solidFill>
              </a:rPr>
              <a:t>Variable </a:t>
            </a:r>
            <a:br>
              <a:rPr lang="en-US" sz="2000">
                <a:solidFill>
                  <a:srgbClr val="990000"/>
                </a:solidFill>
              </a:rPr>
            </a:br>
            <a:r>
              <a:rPr lang="en-US" sz="2000">
                <a:solidFill>
                  <a:srgbClr val="990000"/>
                </a:solidFill>
              </a:rPr>
              <a:t>Cost per KW</a:t>
            </a:r>
          </a:p>
        </p:txBody>
      </p:sp>
      <p:sp>
        <p:nvSpPr>
          <p:cNvPr id="354308" name="Line 4"/>
          <p:cNvSpPr>
            <a:spLocks noChangeShapeType="1"/>
          </p:cNvSpPr>
          <p:nvPr/>
        </p:nvSpPr>
        <p:spPr bwMode="auto">
          <a:xfrm flipV="1">
            <a:off x="1023938" y="3473450"/>
            <a:ext cx="3476625" cy="1628775"/>
          </a:xfrm>
          <a:prstGeom prst="line">
            <a:avLst/>
          </a:prstGeom>
          <a:noFill/>
          <a:ln w="38100">
            <a:solidFill>
              <a:srgbClr val="FF0000"/>
            </a:solidFill>
            <a:round/>
            <a:headEnd/>
            <a:tailEnd/>
          </a:ln>
          <a:effectLst>
            <a:outerShdw dist="35921" dir="2700000" algn="ctr" rotWithShape="0">
              <a:schemeClr val="bg2"/>
            </a:outerShdw>
          </a:effectLst>
        </p:spPr>
        <p:txBody>
          <a:bodyPr wrap="none" anchor="ctr"/>
          <a:lstStyle/>
          <a:p>
            <a:pPr>
              <a:defRPr/>
            </a:pPr>
            <a:endParaRPr lang="en-US"/>
          </a:p>
        </p:txBody>
      </p:sp>
      <p:sp>
        <p:nvSpPr>
          <p:cNvPr id="354309" name="Line 5"/>
          <p:cNvSpPr>
            <a:spLocks noChangeShapeType="1"/>
          </p:cNvSpPr>
          <p:nvPr/>
        </p:nvSpPr>
        <p:spPr bwMode="auto">
          <a:xfrm>
            <a:off x="1035050" y="5092700"/>
            <a:ext cx="3925888" cy="0"/>
          </a:xfrm>
          <a:prstGeom prst="line">
            <a:avLst/>
          </a:prstGeom>
          <a:noFill/>
          <a:ln w="50800">
            <a:solidFill>
              <a:srgbClr val="FF0000"/>
            </a:solidFill>
            <a:round/>
            <a:headEnd/>
            <a:tailEnd/>
          </a:ln>
          <a:effectLst>
            <a:outerShdw dist="35921" dir="2700000" algn="ctr" rotWithShape="0">
              <a:schemeClr val="bg2"/>
            </a:outerShdw>
          </a:effectLst>
        </p:spPr>
        <p:txBody>
          <a:bodyPr wrap="none" anchor="ctr"/>
          <a:lstStyle/>
          <a:p>
            <a:pPr>
              <a:defRPr/>
            </a:pPr>
            <a:endParaRPr lang="en-US"/>
          </a:p>
        </p:txBody>
      </p:sp>
      <p:sp>
        <p:nvSpPr>
          <p:cNvPr id="6152" name="Rectangle 6"/>
          <p:cNvSpPr>
            <a:spLocks noChangeArrowheads="1"/>
          </p:cNvSpPr>
          <p:nvPr/>
        </p:nvSpPr>
        <p:spPr bwMode="auto">
          <a:xfrm>
            <a:off x="914400" y="5810250"/>
            <a:ext cx="4076700" cy="396875"/>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000">
                <a:latin typeface="Verdana" pitchFamily="34" charset="0"/>
                <a:ea typeface="Verdana" pitchFamily="34" charset="0"/>
                <a:cs typeface="Verdana" pitchFamily="34" charset="0"/>
              </a:rPr>
              <a:t>Activity (Kilowatt Hours) </a:t>
            </a:r>
          </a:p>
        </p:txBody>
      </p:sp>
      <p:sp>
        <p:nvSpPr>
          <p:cNvPr id="6153" name="Rectangle 7"/>
          <p:cNvSpPr>
            <a:spLocks noChangeArrowheads="1"/>
          </p:cNvSpPr>
          <p:nvPr/>
        </p:nvSpPr>
        <p:spPr bwMode="auto">
          <a:xfrm rot="-5400000">
            <a:off x="-579437" y="4329112"/>
            <a:ext cx="2679700" cy="396875"/>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000">
                <a:latin typeface="Verdana" pitchFamily="34" charset="0"/>
                <a:ea typeface="Verdana" pitchFamily="34" charset="0"/>
                <a:cs typeface="Verdana" pitchFamily="34" charset="0"/>
              </a:rPr>
              <a:t>Total Utility Cost</a:t>
            </a:r>
          </a:p>
        </p:txBody>
      </p:sp>
      <p:graphicFrame>
        <p:nvGraphicFramePr>
          <p:cNvPr id="6146" name="Object 8">
            <a:hlinkClick r:id="" action="ppaction://ole?verb=0"/>
          </p:cNvPr>
          <p:cNvGraphicFramePr>
            <a:graphicFrameLocks/>
          </p:cNvGraphicFramePr>
          <p:nvPr/>
        </p:nvGraphicFramePr>
        <p:xfrm>
          <a:off x="4175125" y="5087938"/>
          <a:ext cx="222250" cy="660400"/>
        </p:xfrm>
        <a:graphic>
          <a:graphicData uri="http://schemas.openxmlformats.org/presentationml/2006/ole">
            <p:oleObj spid="_x0000_s140290" name="Clip" r:id="rId4" imgW="1815840" imgH="6010200" progId="">
              <p:embed/>
            </p:oleObj>
          </a:graphicData>
        </a:graphic>
      </p:graphicFrame>
      <p:grpSp>
        <p:nvGrpSpPr>
          <p:cNvPr id="2" name="Group 9"/>
          <p:cNvGrpSpPr>
            <a:grpSpLocks/>
          </p:cNvGrpSpPr>
          <p:nvPr/>
        </p:nvGrpSpPr>
        <p:grpSpPr bwMode="auto">
          <a:xfrm>
            <a:off x="803275" y="2836863"/>
            <a:ext cx="4432300" cy="3140075"/>
            <a:chOff x="714" y="1304"/>
            <a:chExt cx="3162" cy="2529"/>
          </a:xfrm>
        </p:grpSpPr>
        <p:sp>
          <p:nvSpPr>
            <p:cNvPr id="6160" name="Line 10"/>
            <p:cNvSpPr>
              <a:spLocks noChangeShapeType="1"/>
            </p:cNvSpPr>
            <p:nvPr/>
          </p:nvSpPr>
          <p:spPr bwMode="auto">
            <a:xfrm flipV="1">
              <a:off x="864" y="1584"/>
              <a:ext cx="0" cy="2064"/>
            </a:xfrm>
            <a:prstGeom prst="line">
              <a:avLst/>
            </a:prstGeom>
            <a:noFill/>
            <a:ln w="38100">
              <a:solidFill>
                <a:schemeClr val="tx1"/>
              </a:solidFill>
              <a:round/>
              <a:headEnd/>
              <a:tailEnd type="triangle" w="med" len="med"/>
            </a:ln>
          </p:spPr>
          <p:txBody>
            <a:bodyPr wrap="none" anchor="ctr"/>
            <a:lstStyle/>
            <a:p>
              <a:endParaRPr lang="en-GB"/>
            </a:p>
          </p:txBody>
        </p:sp>
        <p:sp>
          <p:nvSpPr>
            <p:cNvPr id="6161" name="Line 11"/>
            <p:cNvSpPr>
              <a:spLocks noChangeShapeType="1"/>
            </p:cNvSpPr>
            <p:nvPr/>
          </p:nvSpPr>
          <p:spPr bwMode="auto">
            <a:xfrm>
              <a:off x="864" y="3648"/>
              <a:ext cx="2784" cy="0"/>
            </a:xfrm>
            <a:prstGeom prst="line">
              <a:avLst/>
            </a:prstGeom>
            <a:noFill/>
            <a:ln w="38100">
              <a:solidFill>
                <a:schemeClr val="tx1"/>
              </a:solidFill>
              <a:round/>
              <a:headEnd/>
              <a:tailEnd type="triangle" w="med" len="med"/>
            </a:ln>
          </p:spPr>
          <p:txBody>
            <a:bodyPr wrap="none" anchor="ctr"/>
            <a:lstStyle/>
            <a:p>
              <a:endParaRPr lang="en-GB"/>
            </a:p>
          </p:txBody>
        </p:sp>
        <p:sp>
          <p:nvSpPr>
            <p:cNvPr id="6162" name="Text Box 12"/>
            <p:cNvSpPr txBox="1">
              <a:spLocks noChangeArrowheads="1"/>
            </p:cNvSpPr>
            <p:nvPr/>
          </p:nvSpPr>
          <p:spPr bwMode="auto">
            <a:xfrm>
              <a:off x="3600" y="3465"/>
              <a:ext cx="276" cy="368"/>
            </a:xfrm>
            <a:prstGeom prst="rect">
              <a:avLst/>
            </a:prstGeom>
            <a:noFill/>
            <a:ln w="9525">
              <a:noFill/>
              <a:miter lim="800000"/>
              <a:headEnd/>
              <a:tailEnd/>
            </a:ln>
          </p:spPr>
          <p:txBody>
            <a:bodyPr wrap="none" anchor="ctr">
              <a:spAutoFit/>
            </a:bodyPr>
            <a:lstStyle/>
            <a:p>
              <a:pPr algn="ctr" eaLnBrk="1" hangingPunct="1"/>
              <a:r>
                <a:rPr lang="en-US" sz="2400"/>
                <a:t>X</a:t>
              </a:r>
            </a:p>
          </p:txBody>
        </p:sp>
        <p:sp>
          <p:nvSpPr>
            <p:cNvPr id="6163" name="Text Box 13"/>
            <p:cNvSpPr txBox="1">
              <a:spLocks noChangeArrowheads="1"/>
            </p:cNvSpPr>
            <p:nvPr/>
          </p:nvSpPr>
          <p:spPr bwMode="auto">
            <a:xfrm>
              <a:off x="714" y="1304"/>
              <a:ext cx="276" cy="368"/>
            </a:xfrm>
            <a:prstGeom prst="rect">
              <a:avLst/>
            </a:prstGeom>
            <a:noFill/>
            <a:ln w="9525">
              <a:noFill/>
              <a:miter lim="800000"/>
              <a:headEnd/>
              <a:tailEnd/>
            </a:ln>
          </p:spPr>
          <p:txBody>
            <a:bodyPr wrap="none" anchor="ctr">
              <a:spAutoFit/>
            </a:bodyPr>
            <a:lstStyle/>
            <a:p>
              <a:pPr algn="ctr" eaLnBrk="1" hangingPunct="1"/>
              <a:r>
                <a:rPr lang="en-US" sz="2400"/>
                <a:t>Y</a:t>
              </a:r>
            </a:p>
          </p:txBody>
        </p:sp>
      </p:grpSp>
      <p:sp>
        <p:nvSpPr>
          <p:cNvPr id="6155" name="Rectangle 14"/>
          <p:cNvSpPr>
            <a:spLocks noChangeArrowheads="1"/>
          </p:cNvSpPr>
          <p:nvPr/>
        </p:nvSpPr>
        <p:spPr bwMode="auto">
          <a:xfrm>
            <a:off x="381000" y="1143000"/>
            <a:ext cx="8534400" cy="990600"/>
          </a:xfrm>
          <a:prstGeom prst="rect">
            <a:avLst/>
          </a:prstGeom>
          <a:solidFill>
            <a:srgbClr val="CCCCCC"/>
          </a:solidFill>
          <a:ln w="12700">
            <a:noFill/>
            <a:miter lim="800000"/>
            <a:headEnd/>
            <a:tailEnd/>
          </a:ln>
        </p:spPr>
        <p:txBody>
          <a:bodyPr lIns="90488" tIns="44450" rIns="90488" bIns="44450" anchor="ctr" anchorCtr="1"/>
          <a:lstStyle/>
          <a:p>
            <a:pPr marL="342900" indent="-342900" algn="ctr" eaLnBrk="1" hangingPunct="1">
              <a:lnSpc>
                <a:spcPct val="105000"/>
              </a:lnSpc>
              <a:spcBef>
                <a:spcPct val="50000"/>
              </a:spcBef>
              <a:buClr>
                <a:schemeClr val="accent1"/>
              </a:buClr>
              <a:buFont typeface="Times" pitchFamily="34" charset="0"/>
              <a:buNone/>
            </a:pPr>
            <a:r>
              <a:rPr lang="en-US" sz="2200" b="0" dirty="0">
                <a:latin typeface="Verdana" pitchFamily="34" charset="0"/>
                <a:ea typeface="Verdana" pitchFamily="34" charset="0"/>
                <a:cs typeface="Verdana" pitchFamily="34" charset="0"/>
              </a:rPr>
              <a:t>A mixed cost </a:t>
            </a:r>
            <a:r>
              <a:rPr lang="en-US" sz="2200" dirty="0" smtClean="0">
                <a:latin typeface="Verdana" pitchFamily="34" charset="0"/>
                <a:ea typeface="Verdana" pitchFamily="34" charset="0"/>
                <a:cs typeface="Verdana" pitchFamily="34" charset="0"/>
              </a:rPr>
              <a:t>contains</a:t>
            </a:r>
            <a:r>
              <a:rPr lang="en-US" sz="2200" b="0" dirty="0" smtClean="0">
                <a:latin typeface="Verdana" pitchFamily="34" charset="0"/>
                <a:ea typeface="Verdana" pitchFamily="34" charset="0"/>
                <a:cs typeface="Verdana" pitchFamily="34" charset="0"/>
              </a:rPr>
              <a:t> </a:t>
            </a:r>
            <a:r>
              <a:rPr lang="en-US" sz="2200" b="0" dirty="0">
                <a:latin typeface="Verdana" pitchFamily="34" charset="0"/>
                <a:ea typeface="Verdana" pitchFamily="34" charset="0"/>
                <a:cs typeface="Verdana" pitchFamily="34" charset="0"/>
              </a:rPr>
              <a:t>both fixed and variable</a:t>
            </a:r>
            <a:br>
              <a:rPr lang="en-US" sz="2200" b="0" dirty="0">
                <a:latin typeface="Verdana" pitchFamily="34" charset="0"/>
                <a:ea typeface="Verdana" pitchFamily="34" charset="0"/>
                <a:cs typeface="Verdana" pitchFamily="34" charset="0"/>
              </a:rPr>
            </a:br>
            <a:r>
              <a:rPr lang="en-US" sz="2200" b="0" dirty="0">
                <a:latin typeface="Verdana" pitchFamily="34" charset="0"/>
                <a:ea typeface="Verdana" pitchFamily="34" charset="0"/>
                <a:cs typeface="Verdana" pitchFamily="34" charset="0"/>
              </a:rPr>
              <a:t>components.  </a:t>
            </a:r>
            <a:r>
              <a:rPr lang="en-US" sz="2200" b="0" dirty="0" smtClean="0">
                <a:latin typeface="Verdana" pitchFamily="34" charset="0"/>
                <a:ea typeface="Verdana" pitchFamily="34" charset="0"/>
                <a:cs typeface="Verdana" pitchFamily="34" charset="0"/>
              </a:rPr>
              <a:t>Mixed costs are also known as semi-variable costs. Consider </a:t>
            </a:r>
            <a:r>
              <a:rPr lang="en-US" sz="2200" b="0" dirty="0">
                <a:latin typeface="Verdana" pitchFamily="34" charset="0"/>
                <a:ea typeface="Verdana" pitchFamily="34" charset="0"/>
                <a:cs typeface="Verdana" pitchFamily="34" charset="0"/>
              </a:rPr>
              <a:t>the example of utility cost.  </a:t>
            </a:r>
          </a:p>
        </p:txBody>
      </p:sp>
      <p:sp>
        <p:nvSpPr>
          <p:cNvPr id="6156" name="Rectangle 15"/>
          <p:cNvSpPr>
            <a:spLocks noGrp="1" noChangeArrowheads="1"/>
          </p:cNvSpPr>
          <p:nvPr>
            <p:ph type="title"/>
          </p:nvPr>
        </p:nvSpPr>
        <p:spPr/>
        <p:txBody>
          <a:bodyPr/>
          <a:lstStyle/>
          <a:p>
            <a:pPr eaLnBrk="1" hangingPunct="1"/>
            <a:r>
              <a:rPr lang="en-US" smtClean="0"/>
              <a:t>Mixed Costs </a:t>
            </a:r>
          </a:p>
        </p:txBody>
      </p:sp>
      <p:cxnSp>
        <p:nvCxnSpPr>
          <p:cNvPr id="354320" name="AutoShape 16"/>
          <p:cNvCxnSpPr>
            <a:cxnSpLocks noChangeShapeType="1"/>
            <a:stCxn id="354306" idx="1"/>
          </p:cNvCxnSpPr>
          <p:nvPr/>
        </p:nvCxnSpPr>
        <p:spPr bwMode="auto">
          <a:xfrm rot="10800000">
            <a:off x="4397375" y="5418138"/>
            <a:ext cx="1622425" cy="528637"/>
          </a:xfrm>
          <a:prstGeom prst="bentConnector3">
            <a:avLst>
              <a:gd name="adj1" fmla="val 50000"/>
            </a:avLst>
          </a:prstGeom>
          <a:noFill/>
          <a:ln w="57150">
            <a:solidFill>
              <a:schemeClr val="tx1"/>
            </a:solidFill>
            <a:miter lim="800000"/>
            <a:headEnd/>
            <a:tailEnd type="triangle" w="med" len="med"/>
          </a:ln>
        </p:spPr>
      </p:cxnSp>
      <p:graphicFrame>
        <p:nvGraphicFramePr>
          <p:cNvPr id="6147" name="Object 17">
            <a:hlinkClick r:id="" action="ppaction://ole?verb=0"/>
          </p:cNvPr>
          <p:cNvGraphicFramePr>
            <a:graphicFrameLocks/>
          </p:cNvGraphicFramePr>
          <p:nvPr/>
        </p:nvGraphicFramePr>
        <p:xfrm>
          <a:off x="4191000" y="3657600"/>
          <a:ext cx="228600" cy="1371600"/>
        </p:xfrm>
        <a:graphic>
          <a:graphicData uri="http://schemas.openxmlformats.org/presentationml/2006/ole">
            <p:oleObj spid="_x0000_s140291" name="Clip" r:id="rId5" imgW="1815840" imgH="6010200" progId="">
              <p:embed/>
            </p:oleObj>
          </a:graphicData>
        </a:graphic>
      </p:graphicFrame>
      <p:cxnSp>
        <p:nvCxnSpPr>
          <p:cNvPr id="354322" name="AutoShape 18"/>
          <p:cNvCxnSpPr>
            <a:cxnSpLocks noChangeShapeType="1"/>
            <a:stCxn id="354307" idx="1"/>
          </p:cNvCxnSpPr>
          <p:nvPr/>
        </p:nvCxnSpPr>
        <p:spPr bwMode="auto">
          <a:xfrm rot="10800000">
            <a:off x="4419600" y="4343400"/>
            <a:ext cx="1676400" cy="669925"/>
          </a:xfrm>
          <a:prstGeom prst="bentConnector3">
            <a:avLst>
              <a:gd name="adj1" fmla="val 50000"/>
            </a:avLst>
          </a:prstGeom>
          <a:noFill/>
          <a:ln w="57150">
            <a:solidFill>
              <a:srgbClr val="990000"/>
            </a:solidFill>
            <a:miter lim="800000"/>
            <a:headEnd/>
            <a:tailEnd type="triangle" w="med" len="med"/>
          </a:ln>
        </p:spPr>
      </p:cxnSp>
      <p:sp>
        <p:nvSpPr>
          <p:cNvPr id="6159" name="Rectangle 19"/>
          <p:cNvSpPr>
            <a:spLocks noChangeArrowheads="1"/>
          </p:cNvSpPr>
          <p:nvPr/>
        </p:nvSpPr>
        <p:spPr bwMode="auto">
          <a:xfrm rot="-1620000">
            <a:off x="1069975" y="3657600"/>
            <a:ext cx="3959225" cy="454025"/>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400">
                <a:solidFill>
                  <a:srgbClr val="FF0000"/>
                </a:solidFill>
              </a:rPr>
              <a:t>Total mixed cost  </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54307"/>
                                        </p:tgtEl>
                                        <p:attrNameLst>
                                          <p:attrName>style.visibility</p:attrName>
                                        </p:attrNameLst>
                                      </p:cBhvr>
                                      <p:to>
                                        <p:strVal val="visible"/>
                                      </p:to>
                                    </p:set>
                                    <p:anim calcmode="lin" valueType="num">
                                      <p:cBhvr additive="base">
                                        <p:cTn id="7" dur="500" fill="hold"/>
                                        <p:tgtEl>
                                          <p:spTgt spid="354307"/>
                                        </p:tgtEl>
                                        <p:attrNameLst>
                                          <p:attrName>ppt_x</p:attrName>
                                        </p:attrNameLst>
                                      </p:cBhvr>
                                      <p:tavLst>
                                        <p:tav tm="0">
                                          <p:val>
                                            <p:strVal val="1+#ppt_w/2"/>
                                          </p:val>
                                        </p:tav>
                                        <p:tav tm="100000">
                                          <p:val>
                                            <p:strVal val="#ppt_x"/>
                                          </p:val>
                                        </p:tav>
                                      </p:tavLst>
                                    </p:anim>
                                    <p:anim calcmode="lin" valueType="num">
                                      <p:cBhvr additive="base">
                                        <p:cTn id="8" dur="500" fill="hold"/>
                                        <p:tgtEl>
                                          <p:spTgt spid="35430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8" presetClass="entr" presetSubtype="9" fill="hold" nodeType="afterEffect">
                                  <p:stCondLst>
                                    <p:cond delay="0"/>
                                  </p:stCondLst>
                                  <p:childTnLst>
                                    <p:set>
                                      <p:cBhvr>
                                        <p:cTn id="11" dur="1" fill="hold">
                                          <p:stCondLst>
                                            <p:cond delay="0"/>
                                          </p:stCondLst>
                                        </p:cTn>
                                        <p:tgtEl>
                                          <p:spTgt spid="354322"/>
                                        </p:tgtEl>
                                        <p:attrNameLst>
                                          <p:attrName>style.visibility</p:attrName>
                                        </p:attrNameLst>
                                      </p:cBhvr>
                                      <p:to>
                                        <p:strVal val="visible"/>
                                      </p:to>
                                    </p:set>
                                    <p:animEffect transition="in" filter="strips(upLeft)">
                                      <p:cBhvr>
                                        <p:cTn id="12" dur="500"/>
                                        <p:tgtEl>
                                          <p:spTgt spid="354322"/>
                                        </p:tgtEl>
                                      </p:cBhvr>
                                    </p:animEffect>
                                  </p:childTnLst>
                                </p:cTn>
                              </p:par>
                            </p:childTnLst>
                          </p:cTn>
                        </p:par>
                        <p:par>
                          <p:cTn id="13" fill="hold">
                            <p:stCondLst>
                              <p:cond delay="1000"/>
                            </p:stCondLst>
                            <p:childTnLst>
                              <p:par>
                                <p:cTn id="14" presetID="2" presetClass="entr" presetSubtype="2" fill="hold" grpId="0" nodeType="afterEffect">
                                  <p:stCondLst>
                                    <p:cond delay="0"/>
                                  </p:stCondLst>
                                  <p:childTnLst>
                                    <p:set>
                                      <p:cBhvr>
                                        <p:cTn id="15" dur="1" fill="hold">
                                          <p:stCondLst>
                                            <p:cond delay="0"/>
                                          </p:stCondLst>
                                        </p:cTn>
                                        <p:tgtEl>
                                          <p:spTgt spid="354306"/>
                                        </p:tgtEl>
                                        <p:attrNameLst>
                                          <p:attrName>style.visibility</p:attrName>
                                        </p:attrNameLst>
                                      </p:cBhvr>
                                      <p:to>
                                        <p:strVal val="visible"/>
                                      </p:to>
                                    </p:set>
                                    <p:anim calcmode="lin" valueType="num">
                                      <p:cBhvr additive="base">
                                        <p:cTn id="16" dur="500" fill="hold"/>
                                        <p:tgtEl>
                                          <p:spTgt spid="354306"/>
                                        </p:tgtEl>
                                        <p:attrNameLst>
                                          <p:attrName>ppt_x</p:attrName>
                                        </p:attrNameLst>
                                      </p:cBhvr>
                                      <p:tavLst>
                                        <p:tav tm="0">
                                          <p:val>
                                            <p:strVal val="1+#ppt_w/2"/>
                                          </p:val>
                                        </p:tav>
                                        <p:tav tm="100000">
                                          <p:val>
                                            <p:strVal val="#ppt_x"/>
                                          </p:val>
                                        </p:tav>
                                      </p:tavLst>
                                    </p:anim>
                                    <p:anim calcmode="lin" valueType="num">
                                      <p:cBhvr additive="base">
                                        <p:cTn id="17" dur="500" fill="hold"/>
                                        <p:tgtEl>
                                          <p:spTgt spid="354306"/>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18" presetClass="entr" presetSubtype="9" fill="hold" nodeType="afterEffect">
                                  <p:stCondLst>
                                    <p:cond delay="0"/>
                                  </p:stCondLst>
                                  <p:childTnLst>
                                    <p:set>
                                      <p:cBhvr>
                                        <p:cTn id="20" dur="1" fill="hold">
                                          <p:stCondLst>
                                            <p:cond delay="0"/>
                                          </p:stCondLst>
                                        </p:cTn>
                                        <p:tgtEl>
                                          <p:spTgt spid="354320"/>
                                        </p:tgtEl>
                                        <p:attrNameLst>
                                          <p:attrName>style.visibility</p:attrName>
                                        </p:attrNameLst>
                                      </p:cBhvr>
                                      <p:to>
                                        <p:strVal val="visible"/>
                                      </p:to>
                                    </p:set>
                                    <p:animEffect transition="in" filter="strips(upLeft)">
                                      <p:cBhvr>
                                        <p:cTn id="21" dur="500"/>
                                        <p:tgtEl>
                                          <p:spTgt spid="3543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4306" grpId="0" autoUpdateAnimBg="0"/>
      <p:bldP spid="354307"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ChangeArrowheads="1"/>
          </p:cNvSpPr>
          <p:nvPr/>
        </p:nvSpPr>
        <p:spPr bwMode="auto">
          <a:xfrm>
            <a:off x="6019800" y="5562600"/>
            <a:ext cx="2209800" cy="768350"/>
          </a:xfrm>
          <a:prstGeom prst="rect">
            <a:avLst/>
          </a:prstGeom>
          <a:noFill/>
          <a:ln w="12700">
            <a:noFill/>
            <a:miter lim="800000"/>
            <a:headEnd/>
            <a:tailEnd/>
          </a:ln>
        </p:spPr>
        <p:txBody>
          <a:bodyPr lIns="90488" tIns="44450" rIns="90488" bIns="44450">
            <a:spAutoFit/>
          </a:bodyPr>
          <a:lstStyle/>
          <a:p>
            <a:pPr algn="ctr" eaLnBrk="1" hangingPunct="1">
              <a:lnSpc>
                <a:spcPct val="130000"/>
              </a:lnSpc>
              <a:spcBef>
                <a:spcPct val="50000"/>
              </a:spcBef>
            </a:pPr>
            <a:r>
              <a:rPr lang="en-US" sz="1800">
                <a:latin typeface="Verdana" pitchFamily="34" charset="0"/>
                <a:ea typeface="Verdana" pitchFamily="34" charset="0"/>
                <a:cs typeface="Verdana" pitchFamily="34" charset="0"/>
              </a:rPr>
              <a:t>Fixed Monthly</a:t>
            </a:r>
            <a:br>
              <a:rPr lang="en-US" sz="1800">
                <a:latin typeface="Verdana" pitchFamily="34" charset="0"/>
                <a:ea typeface="Verdana" pitchFamily="34" charset="0"/>
                <a:cs typeface="Verdana" pitchFamily="34" charset="0"/>
              </a:rPr>
            </a:br>
            <a:r>
              <a:rPr lang="en-US" sz="1800">
                <a:latin typeface="Verdana" pitchFamily="34" charset="0"/>
                <a:ea typeface="Verdana" pitchFamily="34" charset="0"/>
                <a:cs typeface="Verdana" pitchFamily="34" charset="0"/>
              </a:rPr>
              <a:t>Utility Charge</a:t>
            </a:r>
          </a:p>
        </p:txBody>
      </p:sp>
      <p:sp>
        <p:nvSpPr>
          <p:cNvPr id="7174" name="Rectangle 3"/>
          <p:cNvSpPr>
            <a:spLocks noChangeArrowheads="1"/>
          </p:cNvSpPr>
          <p:nvPr/>
        </p:nvSpPr>
        <p:spPr bwMode="auto">
          <a:xfrm>
            <a:off x="6096000" y="4572000"/>
            <a:ext cx="1901825" cy="882650"/>
          </a:xfrm>
          <a:prstGeom prst="rect">
            <a:avLst/>
          </a:prstGeom>
          <a:noFill/>
          <a:ln w="12700">
            <a:noFill/>
            <a:miter lim="800000"/>
            <a:headEnd/>
            <a:tailEnd/>
          </a:ln>
        </p:spPr>
        <p:txBody>
          <a:bodyPr lIns="90488" tIns="44450" rIns="90488" bIns="44450">
            <a:spAutoFit/>
          </a:bodyPr>
          <a:lstStyle/>
          <a:p>
            <a:pPr algn="ctr" eaLnBrk="1" hangingPunct="1">
              <a:lnSpc>
                <a:spcPct val="130000"/>
              </a:lnSpc>
              <a:spcBef>
                <a:spcPct val="50000"/>
              </a:spcBef>
            </a:pPr>
            <a:r>
              <a:rPr lang="en-US" sz="1800">
                <a:solidFill>
                  <a:srgbClr val="990000"/>
                </a:solidFill>
                <a:latin typeface="Verdana" pitchFamily="34" charset="0"/>
                <a:ea typeface="Verdana" pitchFamily="34" charset="0"/>
                <a:cs typeface="Verdana" pitchFamily="34" charset="0"/>
              </a:rPr>
              <a:t>Variable </a:t>
            </a:r>
            <a:br>
              <a:rPr lang="en-US" sz="1800">
                <a:solidFill>
                  <a:srgbClr val="990000"/>
                </a:solidFill>
                <a:latin typeface="Verdana" pitchFamily="34" charset="0"/>
                <a:ea typeface="Verdana" pitchFamily="34" charset="0"/>
                <a:cs typeface="Verdana" pitchFamily="34" charset="0"/>
              </a:rPr>
            </a:br>
            <a:r>
              <a:rPr lang="en-US" sz="1800">
                <a:solidFill>
                  <a:srgbClr val="990000"/>
                </a:solidFill>
                <a:latin typeface="Verdana" pitchFamily="34" charset="0"/>
                <a:ea typeface="Verdana" pitchFamily="34" charset="0"/>
                <a:cs typeface="Verdana" pitchFamily="34" charset="0"/>
              </a:rPr>
              <a:t>Cost per KW</a:t>
            </a:r>
          </a:p>
        </p:txBody>
      </p:sp>
      <p:sp>
        <p:nvSpPr>
          <p:cNvPr id="356356" name="Line 4"/>
          <p:cNvSpPr>
            <a:spLocks noChangeShapeType="1"/>
          </p:cNvSpPr>
          <p:nvPr/>
        </p:nvSpPr>
        <p:spPr bwMode="auto">
          <a:xfrm flipV="1">
            <a:off x="1023938" y="3429000"/>
            <a:ext cx="3476625" cy="1628775"/>
          </a:xfrm>
          <a:prstGeom prst="line">
            <a:avLst/>
          </a:prstGeom>
          <a:noFill/>
          <a:ln w="38100">
            <a:solidFill>
              <a:srgbClr val="FF0000"/>
            </a:solidFill>
            <a:round/>
            <a:headEnd/>
            <a:tailEnd/>
          </a:ln>
          <a:effectLst>
            <a:outerShdw dist="35921" dir="2700000" algn="ctr" rotWithShape="0">
              <a:schemeClr val="bg2"/>
            </a:outerShdw>
          </a:effectLst>
        </p:spPr>
        <p:txBody>
          <a:bodyPr wrap="none" anchor="ctr"/>
          <a:lstStyle/>
          <a:p>
            <a:pPr>
              <a:defRPr/>
            </a:pPr>
            <a:endParaRPr lang="en-US" sz="1800">
              <a:latin typeface="Verdana" pitchFamily="34" charset="0"/>
              <a:ea typeface="Verdana" pitchFamily="34" charset="0"/>
              <a:cs typeface="Verdana" pitchFamily="34" charset="0"/>
            </a:endParaRPr>
          </a:p>
        </p:txBody>
      </p:sp>
      <p:sp>
        <p:nvSpPr>
          <p:cNvPr id="356357" name="Line 5"/>
          <p:cNvSpPr>
            <a:spLocks noChangeShapeType="1"/>
          </p:cNvSpPr>
          <p:nvPr/>
        </p:nvSpPr>
        <p:spPr bwMode="auto">
          <a:xfrm>
            <a:off x="1035050" y="5105400"/>
            <a:ext cx="3925888" cy="0"/>
          </a:xfrm>
          <a:prstGeom prst="line">
            <a:avLst/>
          </a:prstGeom>
          <a:noFill/>
          <a:ln w="50800">
            <a:solidFill>
              <a:srgbClr val="FF0000"/>
            </a:solidFill>
            <a:round/>
            <a:headEnd/>
            <a:tailEnd/>
          </a:ln>
          <a:effectLst>
            <a:outerShdw dist="35921" dir="2700000" algn="ctr" rotWithShape="0">
              <a:schemeClr val="bg2"/>
            </a:outerShdw>
          </a:effectLst>
        </p:spPr>
        <p:txBody>
          <a:bodyPr wrap="none" anchor="ctr"/>
          <a:lstStyle/>
          <a:p>
            <a:pPr>
              <a:defRPr/>
            </a:pPr>
            <a:endParaRPr lang="en-US" sz="1800">
              <a:latin typeface="Verdana" pitchFamily="34" charset="0"/>
              <a:ea typeface="Verdana" pitchFamily="34" charset="0"/>
              <a:cs typeface="Verdana" pitchFamily="34" charset="0"/>
            </a:endParaRPr>
          </a:p>
        </p:txBody>
      </p:sp>
      <p:sp>
        <p:nvSpPr>
          <p:cNvPr id="7177" name="Rectangle 6"/>
          <p:cNvSpPr>
            <a:spLocks noChangeArrowheads="1"/>
          </p:cNvSpPr>
          <p:nvPr/>
        </p:nvSpPr>
        <p:spPr bwMode="auto">
          <a:xfrm>
            <a:off x="914400" y="5810250"/>
            <a:ext cx="4076700" cy="366713"/>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1800">
                <a:latin typeface="Verdana" pitchFamily="34" charset="0"/>
                <a:ea typeface="Verdana" pitchFamily="34" charset="0"/>
                <a:cs typeface="Verdana" pitchFamily="34" charset="0"/>
              </a:rPr>
              <a:t>Activity (Kilowatt Hours) </a:t>
            </a:r>
          </a:p>
        </p:txBody>
      </p:sp>
      <p:sp>
        <p:nvSpPr>
          <p:cNvPr id="7178" name="Rectangle 7"/>
          <p:cNvSpPr>
            <a:spLocks noChangeArrowheads="1"/>
          </p:cNvSpPr>
          <p:nvPr/>
        </p:nvSpPr>
        <p:spPr bwMode="auto">
          <a:xfrm rot="-5400000">
            <a:off x="-579437" y="4343400"/>
            <a:ext cx="2679700" cy="368300"/>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1800">
                <a:latin typeface="Verdana" pitchFamily="34" charset="0"/>
                <a:ea typeface="Verdana" pitchFamily="34" charset="0"/>
                <a:cs typeface="Verdana" pitchFamily="34" charset="0"/>
              </a:rPr>
              <a:t>Total Utility Cost</a:t>
            </a:r>
          </a:p>
        </p:txBody>
      </p:sp>
      <p:graphicFrame>
        <p:nvGraphicFramePr>
          <p:cNvPr id="7170" name="Object 8">
            <a:hlinkClick r:id="" action="ppaction://ole?verb=0"/>
          </p:cNvPr>
          <p:cNvGraphicFramePr>
            <a:graphicFrameLocks/>
          </p:cNvGraphicFramePr>
          <p:nvPr/>
        </p:nvGraphicFramePr>
        <p:xfrm>
          <a:off x="4175125" y="5087938"/>
          <a:ext cx="222250" cy="660400"/>
        </p:xfrm>
        <a:graphic>
          <a:graphicData uri="http://schemas.openxmlformats.org/presentationml/2006/ole">
            <p:oleObj spid="_x0000_s141314" name="Clip" r:id="rId4" imgW="1815840" imgH="6010200" progId="">
              <p:embed/>
            </p:oleObj>
          </a:graphicData>
        </a:graphic>
      </p:graphicFrame>
      <p:grpSp>
        <p:nvGrpSpPr>
          <p:cNvPr id="2" name="Group 9"/>
          <p:cNvGrpSpPr>
            <a:grpSpLocks/>
          </p:cNvGrpSpPr>
          <p:nvPr/>
        </p:nvGrpSpPr>
        <p:grpSpPr bwMode="auto">
          <a:xfrm>
            <a:off x="820738" y="2879725"/>
            <a:ext cx="4402137" cy="3052763"/>
            <a:chOff x="726" y="1339"/>
            <a:chExt cx="3141" cy="2458"/>
          </a:xfrm>
        </p:grpSpPr>
        <p:sp>
          <p:nvSpPr>
            <p:cNvPr id="7184" name="Line 10"/>
            <p:cNvSpPr>
              <a:spLocks noChangeShapeType="1"/>
            </p:cNvSpPr>
            <p:nvPr/>
          </p:nvSpPr>
          <p:spPr bwMode="auto">
            <a:xfrm flipV="1">
              <a:off x="864" y="1584"/>
              <a:ext cx="0" cy="2064"/>
            </a:xfrm>
            <a:prstGeom prst="line">
              <a:avLst/>
            </a:prstGeom>
            <a:noFill/>
            <a:ln w="38100">
              <a:solidFill>
                <a:schemeClr val="tx1"/>
              </a:solidFill>
              <a:round/>
              <a:headEnd/>
              <a:tailEnd type="triangle" w="med" len="med"/>
            </a:ln>
          </p:spPr>
          <p:txBody>
            <a:bodyPr wrap="none" anchor="ctr"/>
            <a:lstStyle/>
            <a:p>
              <a:endParaRPr lang="en-GB"/>
            </a:p>
          </p:txBody>
        </p:sp>
        <p:sp>
          <p:nvSpPr>
            <p:cNvPr id="7185" name="Line 11"/>
            <p:cNvSpPr>
              <a:spLocks noChangeShapeType="1"/>
            </p:cNvSpPr>
            <p:nvPr/>
          </p:nvSpPr>
          <p:spPr bwMode="auto">
            <a:xfrm>
              <a:off x="864" y="3648"/>
              <a:ext cx="2784" cy="0"/>
            </a:xfrm>
            <a:prstGeom prst="line">
              <a:avLst/>
            </a:prstGeom>
            <a:noFill/>
            <a:ln w="38100">
              <a:solidFill>
                <a:schemeClr val="tx1"/>
              </a:solidFill>
              <a:round/>
              <a:headEnd/>
              <a:tailEnd type="triangle" w="med" len="med"/>
            </a:ln>
          </p:spPr>
          <p:txBody>
            <a:bodyPr wrap="none" anchor="ctr"/>
            <a:lstStyle/>
            <a:p>
              <a:endParaRPr lang="en-GB"/>
            </a:p>
          </p:txBody>
        </p:sp>
        <p:sp>
          <p:nvSpPr>
            <p:cNvPr id="7186" name="Text Box 12"/>
            <p:cNvSpPr txBox="1">
              <a:spLocks noChangeArrowheads="1"/>
            </p:cNvSpPr>
            <p:nvPr/>
          </p:nvSpPr>
          <p:spPr bwMode="auto">
            <a:xfrm>
              <a:off x="3609" y="3500"/>
              <a:ext cx="258" cy="297"/>
            </a:xfrm>
            <a:prstGeom prst="rect">
              <a:avLst/>
            </a:prstGeom>
            <a:noFill/>
            <a:ln w="9525">
              <a:noFill/>
              <a:miter lim="800000"/>
              <a:headEnd/>
              <a:tailEnd/>
            </a:ln>
          </p:spPr>
          <p:txBody>
            <a:bodyPr wrap="none" anchor="ctr">
              <a:spAutoFit/>
            </a:bodyPr>
            <a:lstStyle/>
            <a:p>
              <a:pPr algn="ctr" eaLnBrk="1" hangingPunct="1"/>
              <a:r>
                <a:rPr lang="en-US" sz="1800">
                  <a:latin typeface="Verdana" pitchFamily="34" charset="0"/>
                  <a:ea typeface="Verdana" pitchFamily="34" charset="0"/>
                  <a:cs typeface="Verdana" pitchFamily="34" charset="0"/>
                </a:rPr>
                <a:t>X</a:t>
              </a:r>
            </a:p>
          </p:txBody>
        </p:sp>
        <p:sp>
          <p:nvSpPr>
            <p:cNvPr id="7187" name="Text Box 13"/>
            <p:cNvSpPr txBox="1">
              <a:spLocks noChangeArrowheads="1"/>
            </p:cNvSpPr>
            <p:nvPr/>
          </p:nvSpPr>
          <p:spPr bwMode="auto">
            <a:xfrm>
              <a:off x="726" y="1339"/>
              <a:ext cx="253" cy="297"/>
            </a:xfrm>
            <a:prstGeom prst="rect">
              <a:avLst/>
            </a:prstGeom>
            <a:noFill/>
            <a:ln w="9525">
              <a:noFill/>
              <a:miter lim="800000"/>
              <a:headEnd/>
              <a:tailEnd/>
            </a:ln>
          </p:spPr>
          <p:txBody>
            <a:bodyPr wrap="none" anchor="ctr">
              <a:spAutoFit/>
            </a:bodyPr>
            <a:lstStyle/>
            <a:p>
              <a:pPr algn="ctr" eaLnBrk="1" hangingPunct="1"/>
              <a:r>
                <a:rPr lang="en-US" sz="1800">
                  <a:latin typeface="Verdana" pitchFamily="34" charset="0"/>
                  <a:ea typeface="Verdana" pitchFamily="34" charset="0"/>
                  <a:cs typeface="Verdana" pitchFamily="34" charset="0"/>
                </a:rPr>
                <a:t>Y</a:t>
              </a:r>
            </a:p>
          </p:txBody>
        </p:sp>
      </p:grpSp>
      <p:sp>
        <p:nvSpPr>
          <p:cNvPr id="7180" name="Rectangle 14"/>
          <p:cNvSpPr>
            <a:spLocks noGrp="1" noChangeArrowheads="1"/>
          </p:cNvSpPr>
          <p:nvPr>
            <p:ph type="title"/>
          </p:nvPr>
        </p:nvSpPr>
        <p:spPr/>
        <p:txBody>
          <a:bodyPr/>
          <a:lstStyle/>
          <a:p>
            <a:pPr eaLnBrk="1" hangingPunct="1"/>
            <a:r>
              <a:rPr lang="en-US" smtClean="0"/>
              <a:t>Mixed Costs </a:t>
            </a:r>
          </a:p>
        </p:txBody>
      </p:sp>
      <p:cxnSp>
        <p:nvCxnSpPr>
          <p:cNvPr id="7181" name="AutoShape 15"/>
          <p:cNvCxnSpPr>
            <a:cxnSpLocks noChangeShapeType="1"/>
            <a:stCxn id="7173" idx="1"/>
          </p:cNvCxnSpPr>
          <p:nvPr/>
        </p:nvCxnSpPr>
        <p:spPr bwMode="auto">
          <a:xfrm rot="10800000">
            <a:off x="4397375" y="5418138"/>
            <a:ext cx="1622425" cy="528637"/>
          </a:xfrm>
          <a:prstGeom prst="bentConnector3">
            <a:avLst>
              <a:gd name="adj1" fmla="val 50000"/>
            </a:avLst>
          </a:prstGeom>
          <a:noFill/>
          <a:ln w="57150">
            <a:solidFill>
              <a:schemeClr val="tx1"/>
            </a:solidFill>
            <a:miter lim="800000"/>
            <a:headEnd/>
            <a:tailEnd type="triangle" w="med" len="med"/>
          </a:ln>
        </p:spPr>
      </p:cxnSp>
      <p:graphicFrame>
        <p:nvGraphicFramePr>
          <p:cNvPr id="7171" name="Object 16">
            <a:hlinkClick r:id="" action="ppaction://ole?verb=0"/>
          </p:cNvPr>
          <p:cNvGraphicFramePr>
            <a:graphicFrameLocks/>
          </p:cNvGraphicFramePr>
          <p:nvPr/>
        </p:nvGraphicFramePr>
        <p:xfrm>
          <a:off x="4191000" y="3657600"/>
          <a:ext cx="228600" cy="1371600"/>
        </p:xfrm>
        <a:graphic>
          <a:graphicData uri="http://schemas.openxmlformats.org/presentationml/2006/ole">
            <p:oleObj spid="_x0000_s141315" name="Clip" r:id="rId5" imgW="1815840" imgH="6010200" progId="">
              <p:embed/>
            </p:oleObj>
          </a:graphicData>
        </a:graphic>
      </p:graphicFrame>
      <p:cxnSp>
        <p:nvCxnSpPr>
          <p:cNvPr id="7182" name="AutoShape 17"/>
          <p:cNvCxnSpPr>
            <a:cxnSpLocks noChangeShapeType="1"/>
            <a:stCxn id="7174" idx="1"/>
          </p:cNvCxnSpPr>
          <p:nvPr/>
        </p:nvCxnSpPr>
        <p:spPr bwMode="auto">
          <a:xfrm rot="10800000">
            <a:off x="4419600" y="4343400"/>
            <a:ext cx="1676400" cy="669925"/>
          </a:xfrm>
          <a:prstGeom prst="bentConnector3">
            <a:avLst>
              <a:gd name="adj1" fmla="val 50000"/>
            </a:avLst>
          </a:prstGeom>
          <a:noFill/>
          <a:ln w="57150">
            <a:solidFill>
              <a:srgbClr val="990000"/>
            </a:solidFill>
            <a:miter lim="800000"/>
            <a:headEnd/>
            <a:tailEnd type="triangle" w="med" len="med"/>
          </a:ln>
        </p:spPr>
      </p:cxnSp>
      <p:sp>
        <p:nvSpPr>
          <p:cNvPr id="7183" name="Rectangle 18"/>
          <p:cNvSpPr>
            <a:spLocks noChangeArrowheads="1"/>
          </p:cNvSpPr>
          <p:nvPr/>
        </p:nvSpPr>
        <p:spPr bwMode="auto">
          <a:xfrm rot="-1620000">
            <a:off x="1069975" y="3700463"/>
            <a:ext cx="3959225" cy="36830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1800">
                <a:solidFill>
                  <a:schemeClr val="accent2"/>
                </a:solidFill>
                <a:latin typeface="Verdana" pitchFamily="34" charset="0"/>
                <a:ea typeface="Verdana" pitchFamily="34" charset="0"/>
                <a:cs typeface="Verdana" pitchFamily="34" charset="0"/>
              </a:rPr>
              <a:t>Total mixed cost  </a:t>
            </a:r>
          </a:p>
        </p:txBody>
      </p:sp>
      <p:graphicFrame>
        <p:nvGraphicFramePr>
          <p:cNvPr id="356371" name="Object 19"/>
          <p:cNvGraphicFramePr>
            <a:graphicFrameLocks/>
          </p:cNvGraphicFramePr>
          <p:nvPr/>
        </p:nvGraphicFramePr>
        <p:xfrm>
          <a:off x="3505200" y="1295400"/>
          <a:ext cx="5257800" cy="2971800"/>
        </p:xfrm>
        <a:graphic>
          <a:graphicData uri="http://schemas.openxmlformats.org/presentationml/2006/ole">
            <p:oleObj spid="_x0000_s141316" name="Worksheet" r:id="rId6" imgW="2905041" imgH="2171730" progId="Excel.Sheet.8">
              <p:embed/>
            </p:oleObj>
          </a:graphicData>
        </a:graphic>
      </p:graphicFrame>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56371"/>
                                        </p:tgtEl>
                                        <p:attrNameLst>
                                          <p:attrName>style.visibility</p:attrName>
                                        </p:attrNameLst>
                                      </p:cBhvr>
                                      <p:to>
                                        <p:strVal val="visible"/>
                                      </p:to>
                                    </p:set>
                                    <p:animEffect transition="in" filter="dissolve">
                                      <p:cBhvr>
                                        <p:cTn id="7" dur="500"/>
                                        <p:tgtEl>
                                          <p:spTgt spid="356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144000" cy="762000"/>
          </a:xfrm>
        </p:spPr>
        <p:txBody>
          <a:bodyPr/>
          <a:lstStyle/>
          <a:p>
            <a:r>
              <a:rPr lang="en-GB" sz="2300" dirty="0" smtClean="0"/>
              <a:t>Cost Classifications for assigning costs to cost objects</a:t>
            </a:r>
            <a:endParaRPr lang="en-GB" sz="2300" dirty="0"/>
          </a:p>
        </p:txBody>
      </p:sp>
      <p:sp>
        <p:nvSpPr>
          <p:cNvPr id="3" name="Content Placeholder 2"/>
          <p:cNvSpPr>
            <a:spLocks noGrp="1"/>
          </p:cNvSpPr>
          <p:nvPr>
            <p:ph idx="1"/>
          </p:nvPr>
        </p:nvSpPr>
        <p:spPr>
          <a:xfrm>
            <a:off x="228600" y="914400"/>
            <a:ext cx="8686800" cy="5562600"/>
          </a:xfrm>
        </p:spPr>
        <p:txBody>
          <a:bodyPr/>
          <a:lstStyle/>
          <a:p>
            <a:r>
              <a:rPr lang="en-GB" u="sng" dirty="0" smtClean="0">
                <a:effectLst>
                  <a:outerShdw blurRad="38100" dist="38100" dir="2700000" algn="tl">
                    <a:srgbClr val="000000">
                      <a:alpha val="43137"/>
                    </a:srgbClr>
                  </a:outerShdw>
                </a:effectLst>
              </a:rPr>
              <a:t>Cost Object</a:t>
            </a:r>
            <a:r>
              <a:rPr lang="en-GB" dirty="0" smtClean="0"/>
              <a:t>: Anything for which cost data are desired-including products, customers, jobs and organizational subunits.</a:t>
            </a:r>
          </a:p>
          <a:p>
            <a:endParaRPr lang="en-GB" dirty="0" smtClean="0"/>
          </a:p>
          <a:p>
            <a:r>
              <a:rPr lang="en-GB" b="1" u="sng" dirty="0" smtClean="0"/>
              <a:t>Direct Cost</a:t>
            </a:r>
            <a:r>
              <a:rPr lang="en-GB" dirty="0" smtClean="0"/>
              <a:t>: A cost that can be easily and conveniently traced to a specific cost object.</a:t>
            </a:r>
          </a:p>
          <a:p>
            <a:endParaRPr lang="en-GB" dirty="0" smtClean="0"/>
          </a:p>
          <a:p>
            <a:r>
              <a:rPr lang="en-GB" b="1" u="sng" dirty="0" smtClean="0"/>
              <a:t>Indirect Cost</a:t>
            </a:r>
            <a:r>
              <a:rPr lang="en-GB" dirty="0" smtClean="0"/>
              <a:t>: A cost that cannot be easily and conveniently traced to a specific cost object.</a:t>
            </a:r>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smtClean="0"/>
              <a:t>Mixed Costs Example</a:t>
            </a:r>
          </a:p>
        </p:txBody>
      </p:sp>
      <p:sp>
        <p:nvSpPr>
          <p:cNvPr id="50179" name="Text Box 3"/>
          <p:cNvSpPr txBox="1">
            <a:spLocks noChangeArrowheads="1"/>
          </p:cNvSpPr>
          <p:nvPr/>
        </p:nvSpPr>
        <p:spPr bwMode="auto">
          <a:xfrm>
            <a:off x="381000" y="1447800"/>
            <a:ext cx="8458200" cy="1446213"/>
          </a:xfrm>
          <a:prstGeom prst="rect">
            <a:avLst/>
          </a:prstGeom>
          <a:solidFill>
            <a:srgbClr val="CCCCCC"/>
          </a:solidFill>
          <a:ln w="9525">
            <a:noFill/>
            <a:miter lim="800000"/>
            <a:headEnd/>
            <a:tailEnd/>
          </a:ln>
        </p:spPr>
        <p:txBody>
          <a:bodyPr>
            <a:spAutoFit/>
          </a:bodyPr>
          <a:lstStyle/>
          <a:p>
            <a:pPr algn="ctr">
              <a:spcBef>
                <a:spcPct val="50000"/>
              </a:spcBef>
            </a:pPr>
            <a:r>
              <a:rPr lang="en-US" sz="2200" b="0">
                <a:latin typeface="Verdana" pitchFamily="34" charset="0"/>
                <a:ea typeface="Verdana" pitchFamily="34" charset="0"/>
                <a:cs typeface="Verdana" pitchFamily="34" charset="0"/>
              </a:rPr>
              <a:t>If your fixed monthly utility charge is $40, your variable cost is $0.03 per kilowatt hour, and your monthly activity level is 2,000 kilowatt hours, what is the amount of your utility bill?</a:t>
            </a:r>
          </a:p>
        </p:txBody>
      </p:sp>
      <p:grpSp>
        <p:nvGrpSpPr>
          <p:cNvPr id="2" name="Group 4"/>
          <p:cNvGrpSpPr>
            <a:grpSpLocks/>
          </p:cNvGrpSpPr>
          <p:nvPr/>
        </p:nvGrpSpPr>
        <p:grpSpPr bwMode="auto">
          <a:xfrm>
            <a:off x="1905000" y="3733800"/>
            <a:ext cx="6705600" cy="2014538"/>
            <a:chOff x="1200" y="2352"/>
            <a:chExt cx="4224" cy="1269"/>
          </a:xfrm>
        </p:grpSpPr>
        <p:sp>
          <p:nvSpPr>
            <p:cNvPr id="50181" name="Text Box 5"/>
            <p:cNvSpPr txBox="1">
              <a:spLocks noChangeArrowheads="1"/>
            </p:cNvSpPr>
            <p:nvPr/>
          </p:nvSpPr>
          <p:spPr bwMode="auto">
            <a:xfrm>
              <a:off x="1200" y="2352"/>
              <a:ext cx="2112" cy="271"/>
            </a:xfrm>
            <a:prstGeom prst="rect">
              <a:avLst/>
            </a:prstGeom>
            <a:noFill/>
            <a:ln w="9525">
              <a:noFill/>
              <a:miter lim="800000"/>
              <a:headEnd/>
              <a:tailEnd/>
            </a:ln>
          </p:spPr>
          <p:txBody>
            <a:bodyPr>
              <a:spAutoFit/>
            </a:bodyPr>
            <a:lstStyle/>
            <a:p>
              <a:pPr>
                <a:spcBef>
                  <a:spcPct val="50000"/>
                </a:spcBef>
              </a:pPr>
              <a:r>
                <a:rPr lang="en-US" sz="2200" b="0">
                  <a:latin typeface="Verdana" pitchFamily="34" charset="0"/>
                  <a:ea typeface="Verdana" pitchFamily="34" charset="0"/>
                  <a:cs typeface="Verdana" pitchFamily="34" charset="0"/>
                </a:rPr>
                <a:t>Y  =  a  +  bX</a:t>
              </a:r>
            </a:p>
          </p:txBody>
        </p:sp>
        <p:sp>
          <p:nvSpPr>
            <p:cNvPr id="50182" name="Text Box 6"/>
            <p:cNvSpPr txBox="1">
              <a:spLocks noChangeArrowheads="1"/>
            </p:cNvSpPr>
            <p:nvPr/>
          </p:nvSpPr>
          <p:spPr bwMode="auto">
            <a:xfrm>
              <a:off x="1200" y="2851"/>
              <a:ext cx="4224" cy="271"/>
            </a:xfrm>
            <a:prstGeom prst="rect">
              <a:avLst/>
            </a:prstGeom>
            <a:noFill/>
            <a:ln w="9525">
              <a:noFill/>
              <a:miter lim="800000"/>
              <a:headEnd/>
              <a:tailEnd/>
            </a:ln>
          </p:spPr>
          <p:txBody>
            <a:bodyPr>
              <a:spAutoFit/>
            </a:bodyPr>
            <a:lstStyle/>
            <a:p>
              <a:pPr>
                <a:spcBef>
                  <a:spcPct val="50000"/>
                </a:spcBef>
              </a:pPr>
              <a:r>
                <a:rPr lang="en-US" sz="2200" b="0">
                  <a:latin typeface="Verdana" pitchFamily="34" charset="0"/>
                  <a:ea typeface="Verdana" pitchFamily="34" charset="0"/>
                  <a:cs typeface="Verdana" pitchFamily="34" charset="0"/>
                </a:rPr>
                <a:t>Y  =  $40 +  ($0.03 × 2,000)</a:t>
              </a:r>
            </a:p>
          </p:txBody>
        </p:sp>
        <p:grpSp>
          <p:nvGrpSpPr>
            <p:cNvPr id="3" name="Group 7"/>
            <p:cNvGrpSpPr>
              <a:grpSpLocks/>
            </p:cNvGrpSpPr>
            <p:nvPr/>
          </p:nvGrpSpPr>
          <p:grpSpPr bwMode="auto">
            <a:xfrm>
              <a:off x="1200" y="3350"/>
              <a:ext cx="2112" cy="271"/>
              <a:chOff x="1200" y="3350"/>
              <a:chExt cx="2112" cy="271"/>
            </a:xfrm>
          </p:grpSpPr>
          <p:sp>
            <p:nvSpPr>
              <p:cNvPr id="50184" name="Text Box 8"/>
              <p:cNvSpPr txBox="1">
                <a:spLocks noChangeArrowheads="1"/>
              </p:cNvSpPr>
              <p:nvPr/>
            </p:nvSpPr>
            <p:spPr bwMode="auto">
              <a:xfrm>
                <a:off x="1200" y="3350"/>
                <a:ext cx="2112" cy="271"/>
              </a:xfrm>
              <a:prstGeom prst="rect">
                <a:avLst/>
              </a:prstGeom>
              <a:noFill/>
              <a:ln w="9525">
                <a:noFill/>
                <a:miter lim="800000"/>
                <a:headEnd/>
                <a:tailEnd/>
              </a:ln>
            </p:spPr>
            <p:txBody>
              <a:bodyPr>
                <a:spAutoFit/>
              </a:bodyPr>
              <a:lstStyle/>
              <a:p>
                <a:pPr>
                  <a:spcBef>
                    <a:spcPct val="50000"/>
                  </a:spcBef>
                </a:pPr>
                <a:r>
                  <a:rPr lang="en-US" sz="2200" b="0">
                    <a:latin typeface="Verdana" pitchFamily="34" charset="0"/>
                    <a:ea typeface="Verdana" pitchFamily="34" charset="0"/>
                    <a:cs typeface="Verdana" pitchFamily="34" charset="0"/>
                  </a:rPr>
                  <a:t>Y  =</a:t>
                </a:r>
              </a:p>
            </p:txBody>
          </p:sp>
          <p:sp>
            <p:nvSpPr>
              <p:cNvPr id="358409" name="Text Box 9"/>
              <p:cNvSpPr txBox="1">
                <a:spLocks noChangeArrowheads="1"/>
              </p:cNvSpPr>
              <p:nvPr/>
            </p:nvSpPr>
            <p:spPr bwMode="auto">
              <a:xfrm>
                <a:off x="1949" y="3350"/>
                <a:ext cx="569" cy="271"/>
              </a:xfrm>
              <a:prstGeom prst="rect">
                <a:avLst/>
              </a:prstGeom>
              <a:noFill/>
              <a:ln w="9525">
                <a:noFill/>
                <a:miter lim="800000"/>
                <a:headEnd/>
                <a:tailEnd/>
              </a:ln>
              <a:effectLst>
                <a:outerShdw dist="35921" dir="2700000" algn="ctr" rotWithShape="0">
                  <a:schemeClr val="bg2"/>
                </a:outerShdw>
              </a:effectLst>
            </p:spPr>
            <p:txBody>
              <a:bodyPr wrap="none">
                <a:spAutoFit/>
              </a:bodyPr>
              <a:lstStyle/>
              <a:p>
                <a:pPr>
                  <a:defRPr/>
                </a:pPr>
                <a:r>
                  <a:rPr lang="en-US" sz="2200" b="0" dirty="0">
                    <a:latin typeface="Verdana" pitchFamily="34" charset="0"/>
                    <a:ea typeface="Verdana" pitchFamily="34" charset="0"/>
                    <a:cs typeface="Verdana" pitchFamily="34" charset="0"/>
                  </a:rPr>
                  <a:t>$100</a:t>
                </a:r>
              </a:p>
            </p:txBody>
          </p:sp>
        </p:grpSp>
      </p:gr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52400" y="152400"/>
            <a:ext cx="8915400" cy="762000"/>
          </a:xfrm>
          <a:noFill/>
        </p:spPr>
        <p:txBody>
          <a:bodyPr lIns="90488" tIns="44450" rIns="90488" bIns="44450"/>
          <a:lstStyle/>
          <a:p>
            <a:pPr eaLnBrk="1" hangingPunct="1"/>
            <a:r>
              <a:rPr lang="en-US" dirty="0" smtClean="0"/>
              <a:t>The Analysis of Mixed Costs</a:t>
            </a:r>
          </a:p>
        </p:txBody>
      </p:sp>
      <p:sp>
        <p:nvSpPr>
          <p:cNvPr id="58371" name="AutoShape 3"/>
          <p:cNvSpPr>
            <a:spLocks noChangeArrowheads="1"/>
          </p:cNvSpPr>
          <p:nvPr/>
        </p:nvSpPr>
        <p:spPr bwMode="auto">
          <a:xfrm>
            <a:off x="2514600" y="2451100"/>
            <a:ext cx="6172200" cy="1498600"/>
          </a:xfrm>
          <a:prstGeom prst="roundRect">
            <a:avLst>
              <a:gd name="adj" fmla="val 12495"/>
            </a:avLst>
          </a:prstGeom>
          <a:solidFill>
            <a:schemeClr val="accent1"/>
          </a:solidFill>
          <a:ln w="12700">
            <a:noFill/>
            <a:round/>
            <a:headEnd/>
            <a:tailEnd/>
          </a:ln>
        </p:spPr>
        <p:txBody>
          <a:bodyPr wrap="none" lIns="90488" tIns="44450" rIns="90488" bIns="44450" anchor="ctr"/>
          <a:lstStyle/>
          <a:p>
            <a:r>
              <a:rPr lang="en-US" sz="2200" b="0">
                <a:solidFill>
                  <a:srgbClr val="FFFFFF"/>
                </a:solidFill>
                <a:latin typeface="Verdana" pitchFamily="34" charset="0"/>
                <a:ea typeface="Verdana" pitchFamily="34" charset="0"/>
                <a:cs typeface="Verdana" pitchFamily="34" charset="0"/>
              </a:rPr>
              <a:t>Each account is classified as either</a:t>
            </a:r>
            <a:br>
              <a:rPr lang="en-US" sz="2200" b="0">
                <a:solidFill>
                  <a:srgbClr val="FFFFFF"/>
                </a:solidFill>
                <a:latin typeface="Verdana" pitchFamily="34" charset="0"/>
                <a:ea typeface="Verdana" pitchFamily="34" charset="0"/>
                <a:cs typeface="Verdana" pitchFamily="34" charset="0"/>
              </a:rPr>
            </a:br>
            <a:r>
              <a:rPr lang="en-US" sz="2200" b="0">
                <a:solidFill>
                  <a:srgbClr val="FFFFFF"/>
                </a:solidFill>
                <a:latin typeface="Verdana" pitchFamily="34" charset="0"/>
                <a:ea typeface="Verdana" pitchFamily="34" charset="0"/>
                <a:cs typeface="Verdana" pitchFamily="34" charset="0"/>
              </a:rPr>
              <a:t>variable or fixed based on the analyst’s</a:t>
            </a:r>
            <a:br>
              <a:rPr lang="en-US" sz="2200" b="0">
                <a:solidFill>
                  <a:srgbClr val="FFFFFF"/>
                </a:solidFill>
                <a:latin typeface="Verdana" pitchFamily="34" charset="0"/>
                <a:ea typeface="Verdana" pitchFamily="34" charset="0"/>
                <a:cs typeface="Verdana" pitchFamily="34" charset="0"/>
              </a:rPr>
            </a:br>
            <a:r>
              <a:rPr lang="en-US" sz="2200" b="0">
                <a:solidFill>
                  <a:srgbClr val="FFFFFF"/>
                </a:solidFill>
                <a:latin typeface="Verdana" pitchFamily="34" charset="0"/>
                <a:ea typeface="Verdana" pitchFamily="34" charset="0"/>
                <a:cs typeface="Verdana" pitchFamily="34" charset="0"/>
              </a:rPr>
              <a:t> knowledge of how the account behaves.</a:t>
            </a:r>
          </a:p>
        </p:txBody>
      </p:sp>
      <p:sp>
        <p:nvSpPr>
          <p:cNvPr id="58372" name="AutoShape 4"/>
          <p:cNvSpPr>
            <a:spLocks noChangeArrowheads="1"/>
          </p:cNvSpPr>
          <p:nvPr/>
        </p:nvSpPr>
        <p:spPr bwMode="auto">
          <a:xfrm>
            <a:off x="2667000" y="4673600"/>
            <a:ext cx="5867400" cy="1498600"/>
          </a:xfrm>
          <a:prstGeom prst="roundRect">
            <a:avLst>
              <a:gd name="adj" fmla="val 12495"/>
            </a:avLst>
          </a:prstGeom>
          <a:solidFill>
            <a:srgbClr val="CCCCCC"/>
          </a:solidFill>
          <a:ln w="12700">
            <a:noFill/>
            <a:round/>
            <a:headEnd/>
            <a:tailEnd/>
          </a:ln>
        </p:spPr>
        <p:txBody>
          <a:bodyPr lIns="90488" tIns="44450" rIns="90488" bIns="44450" anchor="ctr" anchorCtr="1"/>
          <a:lstStyle/>
          <a:p>
            <a:r>
              <a:rPr lang="en-US" sz="2200" b="0">
                <a:latin typeface="Verdana" pitchFamily="34" charset="0"/>
                <a:ea typeface="Verdana" pitchFamily="34" charset="0"/>
                <a:cs typeface="Verdana" pitchFamily="34" charset="0"/>
              </a:rPr>
              <a:t>Cost estimates are based on an evaluation of production methods, and material, labor and overhead requirements.</a:t>
            </a:r>
          </a:p>
        </p:txBody>
      </p:sp>
      <p:sp>
        <p:nvSpPr>
          <p:cNvPr id="58373" name="Rectangle 5"/>
          <p:cNvSpPr>
            <a:spLocks noChangeArrowheads="1"/>
          </p:cNvSpPr>
          <p:nvPr/>
        </p:nvSpPr>
        <p:spPr bwMode="auto">
          <a:xfrm>
            <a:off x="381000" y="1371600"/>
            <a:ext cx="8458200" cy="685800"/>
          </a:xfrm>
          <a:prstGeom prst="rect">
            <a:avLst/>
          </a:prstGeom>
          <a:solidFill>
            <a:srgbClr val="FF9218"/>
          </a:solidFill>
          <a:ln w="9525">
            <a:noFill/>
            <a:miter lim="800000"/>
            <a:headEnd/>
            <a:tailEnd/>
          </a:ln>
        </p:spPr>
        <p:txBody>
          <a:bodyPr wrap="none" anchor="ctr"/>
          <a:lstStyle/>
          <a:p>
            <a:r>
              <a:rPr lang="en-US" sz="2200" b="0">
                <a:solidFill>
                  <a:srgbClr val="FFFFFF"/>
                </a:solidFill>
                <a:latin typeface="Verdana" pitchFamily="34" charset="0"/>
                <a:ea typeface="Verdana" pitchFamily="34" charset="0"/>
                <a:cs typeface="Verdana" pitchFamily="34" charset="0"/>
              </a:rPr>
              <a:t>Account Analysis and the Engineering Approach</a:t>
            </a:r>
          </a:p>
        </p:txBody>
      </p:sp>
      <p:pic>
        <p:nvPicPr>
          <p:cNvPr id="58374" name="Picture 6" descr="j0233033"/>
          <p:cNvPicPr>
            <a:picLocks noChangeAspect="1" noChangeArrowheads="1"/>
          </p:cNvPicPr>
          <p:nvPr/>
        </p:nvPicPr>
        <p:blipFill>
          <a:blip r:embed="rId3"/>
          <a:srcRect/>
          <a:stretch>
            <a:fillRect/>
          </a:stretch>
        </p:blipFill>
        <p:spPr bwMode="auto">
          <a:xfrm>
            <a:off x="990600" y="2514600"/>
            <a:ext cx="1309688" cy="1319213"/>
          </a:xfrm>
          <a:prstGeom prst="rect">
            <a:avLst/>
          </a:prstGeom>
          <a:noFill/>
          <a:ln w="9525">
            <a:noFill/>
            <a:miter lim="800000"/>
            <a:headEnd/>
            <a:tailEnd/>
          </a:ln>
        </p:spPr>
      </p:pic>
      <p:pic>
        <p:nvPicPr>
          <p:cNvPr id="58375" name="Picture 7" descr="j0252531"/>
          <p:cNvPicPr>
            <a:picLocks noChangeAspect="1" noChangeArrowheads="1"/>
          </p:cNvPicPr>
          <p:nvPr/>
        </p:nvPicPr>
        <p:blipFill>
          <a:blip r:embed="rId4"/>
          <a:srcRect/>
          <a:stretch>
            <a:fillRect/>
          </a:stretch>
        </p:blipFill>
        <p:spPr bwMode="auto">
          <a:xfrm>
            <a:off x="1041400" y="4762500"/>
            <a:ext cx="1230313" cy="1333500"/>
          </a:xfrm>
          <a:prstGeom prst="rect">
            <a:avLst/>
          </a:prstGeom>
          <a:noFill/>
          <a:ln w="9525">
            <a:noFill/>
            <a:miter lim="800000"/>
            <a:headEnd/>
            <a:tailEnd/>
          </a:ln>
        </p:spPr>
      </p:pic>
    </p:spTree>
  </p:cSld>
  <p:clrMapOvr>
    <a:masterClrMapping/>
  </p:clrMapOvr>
  <p:transition>
    <p:zoom dir="in"/>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4"/>
          <p:cNvSpPr>
            <a:spLocks noChangeArrowheads="1"/>
          </p:cNvSpPr>
          <p:nvPr/>
        </p:nvSpPr>
        <p:spPr bwMode="auto">
          <a:xfrm>
            <a:off x="1219200" y="1219200"/>
            <a:ext cx="6705600" cy="4876800"/>
          </a:xfrm>
          <a:prstGeom prst="rect">
            <a:avLst/>
          </a:prstGeom>
          <a:solidFill>
            <a:schemeClr val="hlink"/>
          </a:solidFill>
          <a:ln w="9525">
            <a:noFill/>
            <a:miter lim="800000"/>
            <a:headEnd/>
            <a:tailEnd/>
          </a:ln>
        </p:spPr>
        <p:txBody>
          <a:bodyPr wrap="none" anchor="ctr"/>
          <a:lstStyle/>
          <a:p>
            <a:endParaRPr lang="en-US"/>
          </a:p>
        </p:txBody>
      </p:sp>
      <p:sp>
        <p:nvSpPr>
          <p:cNvPr id="51203" name="Rectangle 2"/>
          <p:cNvSpPr>
            <a:spLocks noGrp="1" noChangeArrowheads="1"/>
          </p:cNvSpPr>
          <p:nvPr>
            <p:ph type="title"/>
          </p:nvPr>
        </p:nvSpPr>
        <p:spPr>
          <a:noFill/>
        </p:spPr>
        <p:txBody>
          <a:bodyPr lIns="90488" tIns="44450" rIns="90488" bIns="44450"/>
          <a:lstStyle/>
          <a:p>
            <a:pPr eaLnBrk="1" hangingPunct="1"/>
            <a:r>
              <a:rPr lang="en-US" dirty="0" smtClean="0"/>
              <a:t>Learning Objective 5</a:t>
            </a:r>
          </a:p>
        </p:txBody>
      </p:sp>
      <p:sp>
        <p:nvSpPr>
          <p:cNvPr id="429060" name="Text Box 4"/>
          <p:cNvSpPr txBox="1">
            <a:spLocks noChangeArrowheads="1"/>
          </p:cNvSpPr>
          <p:nvPr/>
        </p:nvSpPr>
        <p:spPr bwMode="auto">
          <a:xfrm>
            <a:off x="1447800" y="2667000"/>
            <a:ext cx="6248400" cy="1661993"/>
          </a:xfrm>
          <a:prstGeom prst="rect">
            <a:avLst/>
          </a:prstGeom>
          <a:noFill/>
          <a:ln w="9525">
            <a:noFill/>
            <a:miter lim="800000"/>
            <a:headEnd/>
            <a:tailEnd/>
          </a:ln>
          <a:effectLst/>
        </p:spPr>
        <p:txBody>
          <a:bodyPr wrap="square">
            <a:spAutoFit/>
          </a:bodyPr>
          <a:lstStyle/>
          <a:p>
            <a:pPr algn="ctr">
              <a:spcBef>
                <a:spcPct val="50000"/>
              </a:spcBef>
              <a:defRPr/>
            </a:pPr>
            <a:r>
              <a:rPr lang="en-US" sz="3400" b="0" dirty="0" smtClean="0">
                <a:solidFill>
                  <a:srgbClr val="FFFFEF"/>
                </a:solidFill>
                <a:effectLst>
                  <a:outerShdw blurRad="38100" dist="38100" dir="2700000" algn="tl">
                    <a:srgbClr val="000000"/>
                  </a:outerShdw>
                </a:effectLst>
                <a:latin typeface="Verdana" pitchFamily="34" charset="0"/>
                <a:ea typeface="Verdana" pitchFamily="34" charset="0"/>
                <a:cs typeface="Verdana" pitchFamily="34" charset="0"/>
              </a:rPr>
              <a:t>Analyze a mixed cost using scatter graph </a:t>
            </a:r>
            <a:r>
              <a:rPr lang="en-US" sz="3400" b="0" dirty="0">
                <a:solidFill>
                  <a:srgbClr val="FFFFEF"/>
                </a:solidFill>
                <a:effectLst>
                  <a:outerShdw blurRad="38100" dist="38100" dir="2700000" algn="tl">
                    <a:srgbClr val="000000"/>
                  </a:outerShdw>
                </a:effectLst>
                <a:latin typeface="Verdana" pitchFamily="34" charset="0"/>
                <a:ea typeface="Verdana" pitchFamily="34" charset="0"/>
                <a:cs typeface="Verdana" pitchFamily="34" charset="0"/>
              </a:rPr>
              <a:t>plot </a:t>
            </a:r>
            <a:r>
              <a:rPr lang="en-US" sz="3400" b="0" dirty="0" smtClean="0">
                <a:solidFill>
                  <a:srgbClr val="FFFFEF"/>
                </a:solidFill>
                <a:effectLst>
                  <a:outerShdw blurRad="38100" dist="38100" dir="2700000" algn="tl">
                    <a:srgbClr val="000000"/>
                  </a:outerShdw>
                </a:effectLst>
                <a:latin typeface="Verdana" pitchFamily="34" charset="0"/>
                <a:ea typeface="Verdana" pitchFamily="34" charset="0"/>
                <a:cs typeface="Verdana" pitchFamily="34" charset="0"/>
              </a:rPr>
              <a:t>and the high-low method.</a:t>
            </a:r>
            <a:endParaRPr lang="en-US" sz="3400" b="0" dirty="0">
              <a:solidFill>
                <a:srgbClr val="FFFFEF"/>
              </a:solidFill>
              <a:effectLst>
                <a:outerShdw blurRad="38100" dist="38100" dir="2700000" algn="tl">
                  <a:srgbClr val="000000"/>
                </a:outerShdw>
              </a:effectLst>
              <a:latin typeface="Verdana" pitchFamily="34" charset="0"/>
              <a:ea typeface="Verdana" pitchFamily="34" charset="0"/>
              <a:cs typeface="Verdana" pitchFamily="34" charset="0"/>
            </a:endParaRPr>
          </a:p>
        </p:txBody>
      </p:sp>
    </p:spTree>
  </p:cSld>
  <p:clrMapOvr>
    <a:masterClrMapping/>
  </p:clrMapOvr>
  <p:transition>
    <p:checke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3048000" y="1371600"/>
            <a:ext cx="5802313" cy="955675"/>
          </a:xfrm>
          <a:prstGeom prst="rect">
            <a:avLst/>
          </a:prstGeom>
          <a:solidFill>
            <a:srgbClr val="FF9218"/>
          </a:solidFill>
          <a:ln w="12700">
            <a:noFill/>
            <a:miter lim="800000"/>
            <a:headEnd/>
            <a:tailEnd/>
          </a:ln>
        </p:spPr>
        <p:txBody>
          <a:bodyPr lIns="90488" tIns="44450" rIns="90488" bIns="44450">
            <a:spAutoFit/>
          </a:bodyPr>
          <a:lstStyle/>
          <a:p>
            <a:pPr algn="ctr" eaLnBrk="1" hangingPunct="1">
              <a:spcBef>
                <a:spcPct val="50000"/>
              </a:spcBef>
            </a:pPr>
            <a:r>
              <a:rPr lang="en-US" sz="2800" b="0">
                <a:solidFill>
                  <a:srgbClr val="FFFFFF"/>
                </a:solidFill>
              </a:rPr>
              <a:t>Plot the data points on a graph (total cost vs. activity).</a:t>
            </a:r>
          </a:p>
        </p:txBody>
      </p:sp>
      <p:grpSp>
        <p:nvGrpSpPr>
          <p:cNvPr id="2" name="Group 3"/>
          <p:cNvGrpSpPr>
            <a:grpSpLocks/>
          </p:cNvGrpSpPr>
          <p:nvPr/>
        </p:nvGrpSpPr>
        <p:grpSpPr bwMode="auto">
          <a:xfrm>
            <a:off x="681038" y="2127250"/>
            <a:ext cx="6731000" cy="4019550"/>
            <a:chOff x="621" y="1290"/>
            <a:chExt cx="4240" cy="2532"/>
          </a:xfrm>
        </p:grpSpPr>
        <p:sp>
          <p:nvSpPr>
            <p:cNvPr id="52229" name="Rectangle 4"/>
            <p:cNvSpPr>
              <a:spLocks noChangeArrowheads="1"/>
            </p:cNvSpPr>
            <p:nvPr/>
          </p:nvSpPr>
          <p:spPr bwMode="auto">
            <a:xfrm>
              <a:off x="1359" y="3330"/>
              <a:ext cx="3070" cy="289"/>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400">
                  <a:solidFill>
                    <a:schemeClr val="bg2"/>
                  </a:solidFill>
                </a:rPr>
                <a:t>0          1          2          3          4</a:t>
              </a:r>
            </a:p>
          </p:txBody>
        </p:sp>
        <p:sp>
          <p:nvSpPr>
            <p:cNvPr id="52230" name="Rectangle 5"/>
            <p:cNvSpPr>
              <a:spLocks noChangeArrowheads="1"/>
            </p:cNvSpPr>
            <p:nvPr/>
          </p:nvSpPr>
          <p:spPr bwMode="auto">
            <a:xfrm>
              <a:off x="4143" y="1633"/>
              <a:ext cx="718" cy="44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rgbClr val="009900"/>
                  </a:solidFill>
                </a:rPr>
                <a:t>*</a:t>
              </a:r>
            </a:p>
          </p:txBody>
        </p:sp>
        <p:sp>
          <p:nvSpPr>
            <p:cNvPr id="52231" name="Rectangle 6"/>
            <p:cNvSpPr>
              <a:spLocks noChangeArrowheads="1"/>
            </p:cNvSpPr>
            <p:nvPr/>
          </p:nvSpPr>
          <p:spPr bwMode="auto">
            <a:xfrm rot="-5400000">
              <a:off x="-24" y="2193"/>
              <a:ext cx="1774" cy="483"/>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200">
                  <a:solidFill>
                    <a:schemeClr val="bg2"/>
                  </a:solidFill>
                </a:rPr>
                <a:t>Maintenance Cost</a:t>
              </a:r>
              <a:br>
                <a:rPr lang="en-US" sz="2200">
                  <a:solidFill>
                    <a:schemeClr val="bg2"/>
                  </a:solidFill>
                </a:rPr>
              </a:br>
              <a:r>
                <a:rPr lang="en-US" sz="2200">
                  <a:solidFill>
                    <a:schemeClr val="bg2"/>
                  </a:solidFill>
                </a:rPr>
                <a:t>1,000’s of Dollars</a:t>
              </a:r>
            </a:p>
          </p:txBody>
        </p:sp>
        <p:sp>
          <p:nvSpPr>
            <p:cNvPr id="52232" name="Rectangle 7"/>
            <p:cNvSpPr>
              <a:spLocks noChangeArrowheads="1"/>
            </p:cNvSpPr>
            <p:nvPr/>
          </p:nvSpPr>
          <p:spPr bwMode="auto">
            <a:xfrm>
              <a:off x="1137" y="2401"/>
              <a:ext cx="526" cy="289"/>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400">
                  <a:solidFill>
                    <a:schemeClr val="bg2"/>
                  </a:solidFill>
                </a:rPr>
                <a:t>10</a:t>
              </a:r>
            </a:p>
          </p:txBody>
        </p:sp>
        <p:sp>
          <p:nvSpPr>
            <p:cNvPr id="52233" name="Rectangle 8"/>
            <p:cNvSpPr>
              <a:spLocks noChangeArrowheads="1"/>
            </p:cNvSpPr>
            <p:nvPr/>
          </p:nvSpPr>
          <p:spPr bwMode="auto">
            <a:xfrm>
              <a:off x="1137" y="1585"/>
              <a:ext cx="430" cy="289"/>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400">
                  <a:solidFill>
                    <a:schemeClr val="bg2"/>
                  </a:solidFill>
                </a:rPr>
                <a:t>20</a:t>
              </a:r>
            </a:p>
          </p:txBody>
        </p:sp>
        <p:sp>
          <p:nvSpPr>
            <p:cNvPr id="52234" name="Rectangle 9"/>
            <p:cNvSpPr>
              <a:spLocks noChangeArrowheads="1"/>
            </p:cNvSpPr>
            <p:nvPr/>
          </p:nvSpPr>
          <p:spPr bwMode="auto">
            <a:xfrm>
              <a:off x="1233" y="3169"/>
              <a:ext cx="382" cy="289"/>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400">
                  <a:solidFill>
                    <a:schemeClr val="bg2"/>
                  </a:solidFill>
                </a:rPr>
                <a:t>0</a:t>
              </a:r>
            </a:p>
          </p:txBody>
        </p:sp>
        <p:sp>
          <p:nvSpPr>
            <p:cNvPr id="52235" name="Rectangle 10"/>
            <p:cNvSpPr>
              <a:spLocks noChangeArrowheads="1"/>
            </p:cNvSpPr>
            <p:nvPr/>
          </p:nvSpPr>
          <p:spPr bwMode="auto">
            <a:xfrm>
              <a:off x="2175" y="1873"/>
              <a:ext cx="382" cy="44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rgbClr val="009900"/>
                  </a:solidFill>
                </a:rPr>
                <a:t>*</a:t>
              </a:r>
            </a:p>
          </p:txBody>
        </p:sp>
        <p:sp>
          <p:nvSpPr>
            <p:cNvPr id="52236" name="Rectangle 11"/>
            <p:cNvSpPr>
              <a:spLocks noChangeArrowheads="1"/>
            </p:cNvSpPr>
            <p:nvPr/>
          </p:nvSpPr>
          <p:spPr bwMode="auto">
            <a:xfrm>
              <a:off x="2319" y="2209"/>
              <a:ext cx="718" cy="44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rgbClr val="009900"/>
                  </a:solidFill>
                </a:rPr>
                <a:t>*</a:t>
              </a:r>
            </a:p>
          </p:txBody>
        </p:sp>
        <p:sp>
          <p:nvSpPr>
            <p:cNvPr id="52237" name="Rectangle 12"/>
            <p:cNvSpPr>
              <a:spLocks noChangeArrowheads="1"/>
            </p:cNvSpPr>
            <p:nvPr/>
          </p:nvSpPr>
          <p:spPr bwMode="auto">
            <a:xfrm>
              <a:off x="1791" y="2257"/>
              <a:ext cx="430" cy="44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rgbClr val="009900"/>
                  </a:solidFill>
                </a:rPr>
                <a:t>*</a:t>
              </a:r>
            </a:p>
          </p:txBody>
        </p:sp>
        <p:sp>
          <p:nvSpPr>
            <p:cNvPr id="52238" name="Rectangle 13"/>
            <p:cNvSpPr>
              <a:spLocks noChangeArrowheads="1"/>
            </p:cNvSpPr>
            <p:nvPr/>
          </p:nvSpPr>
          <p:spPr bwMode="auto">
            <a:xfrm>
              <a:off x="2511" y="1969"/>
              <a:ext cx="718" cy="44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rgbClr val="009900"/>
                  </a:solidFill>
                </a:rPr>
                <a:t>*</a:t>
              </a:r>
            </a:p>
          </p:txBody>
        </p:sp>
        <p:sp>
          <p:nvSpPr>
            <p:cNvPr id="52239" name="Rectangle 14"/>
            <p:cNvSpPr>
              <a:spLocks noChangeArrowheads="1"/>
            </p:cNvSpPr>
            <p:nvPr/>
          </p:nvSpPr>
          <p:spPr bwMode="auto">
            <a:xfrm>
              <a:off x="3231" y="1729"/>
              <a:ext cx="718" cy="44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rgbClr val="009900"/>
                  </a:solidFill>
                </a:rPr>
                <a:t>*</a:t>
              </a:r>
            </a:p>
          </p:txBody>
        </p:sp>
        <p:sp>
          <p:nvSpPr>
            <p:cNvPr id="52240" name="Rectangle 15"/>
            <p:cNvSpPr>
              <a:spLocks noChangeArrowheads="1"/>
            </p:cNvSpPr>
            <p:nvPr/>
          </p:nvSpPr>
          <p:spPr bwMode="auto">
            <a:xfrm>
              <a:off x="2991" y="2065"/>
              <a:ext cx="718" cy="44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rgbClr val="009900"/>
                  </a:solidFill>
                </a:rPr>
                <a:t>*</a:t>
              </a:r>
            </a:p>
          </p:txBody>
        </p:sp>
        <p:sp>
          <p:nvSpPr>
            <p:cNvPr id="52241" name="Rectangle 16"/>
            <p:cNvSpPr>
              <a:spLocks noChangeArrowheads="1"/>
            </p:cNvSpPr>
            <p:nvPr/>
          </p:nvSpPr>
          <p:spPr bwMode="auto">
            <a:xfrm>
              <a:off x="3615" y="1873"/>
              <a:ext cx="286" cy="44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rgbClr val="009900"/>
                  </a:solidFill>
                </a:rPr>
                <a:t>*</a:t>
              </a:r>
            </a:p>
          </p:txBody>
        </p:sp>
        <p:sp>
          <p:nvSpPr>
            <p:cNvPr id="52242" name="Rectangle 17"/>
            <p:cNvSpPr>
              <a:spLocks noChangeArrowheads="1"/>
            </p:cNvSpPr>
            <p:nvPr/>
          </p:nvSpPr>
          <p:spPr bwMode="auto">
            <a:xfrm>
              <a:off x="3231" y="2113"/>
              <a:ext cx="718" cy="44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rgbClr val="009900"/>
                  </a:solidFill>
                </a:rPr>
                <a:t>*</a:t>
              </a:r>
            </a:p>
          </p:txBody>
        </p:sp>
        <p:sp>
          <p:nvSpPr>
            <p:cNvPr id="52243" name="Rectangle 18"/>
            <p:cNvSpPr>
              <a:spLocks noChangeArrowheads="1"/>
            </p:cNvSpPr>
            <p:nvPr/>
          </p:nvSpPr>
          <p:spPr bwMode="auto">
            <a:xfrm>
              <a:off x="3711" y="1633"/>
              <a:ext cx="286" cy="44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rgbClr val="009900"/>
                  </a:solidFill>
                </a:rPr>
                <a:t>*</a:t>
              </a:r>
            </a:p>
          </p:txBody>
        </p:sp>
        <p:sp>
          <p:nvSpPr>
            <p:cNvPr id="52244" name="Rectangle 19"/>
            <p:cNvSpPr>
              <a:spLocks noChangeArrowheads="1"/>
            </p:cNvSpPr>
            <p:nvPr/>
          </p:nvSpPr>
          <p:spPr bwMode="auto">
            <a:xfrm>
              <a:off x="1354" y="3552"/>
              <a:ext cx="3454" cy="270"/>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200">
                  <a:solidFill>
                    <a:schemeClr val="bg2"/>
                  </a:solidFill>
                </a:rPr>
                <a:t>Patient-days in 1,000’s</a:t>
              </a:r>
            </a:p>
          </p:txBody>
        </p:sp>
        <p:sp>
          <p:nvSpPr>
            <p:cNvPr id="52245" name="Line 20"/>
            <p:cNvSpPr>
              <a:spLocks noChangeShapeType="1"/>
            </p:cNvSpPr>
            <p:nvPr/>
          </p:nvSpPr>
          <p:spPr bwMode="auto">
            <a:xfrm>
              <a:off x="1454" y="3339"/>
              <a:ext cx="2928" cy="0"/>
            </a:xfrm>
            <a:prstGeom prst="line">
              <a:avLst/>
            </a:prstGeom>
            <a:noFill/>
            <a:ln w="38100">
              <a:solidFill>
                <a:schemeClr val="tx1"/>
              </a:solidFill>
              <a:round/>
              <a:headEnd/>
              <a:tailEnd type="triangle" w="med" len="med"/>
            </a:ln>
          </p:spPr>
          <p:txBody>
            <a:bodyPr wrap="none" anchor="ctr"/>
            <a:lstStyle/>
            <a:p>
              <a:endParaRPr lang="en-GB"/>
            </a:p>
          </p:txBody>
        </p:sp>
        <p:sp>
          <p:nvSpPr>
            <p:cNvPr id="52246" name="Line 21"/>
            <p:cNvSpPr>
              <a:spLocks noChangeShapeType="1"/>
            </p:cNvSpPr>
            <p:nvPr/>
          </p:nvSpPr>
          <p:spPr bwMode="auto">
            <a:xfrm flipV="1">
              <a:off x="1454" y="1536"/>
              <a:ext cx="0" cy="1824"/>
            </a:xfrm>
            <a:prstGeom prst="line">
              <a:avLst/>
            </a:prstGeom>
            <a:noFill/>
            <a:ln w="38100">
              <a:solidFill>
                <a:schemeClr val="tx1"/>
              </a:solidFill>
              <a:round/>
              <a:headEnd/>
              <a:tailEnd type="triangle" w="med" len="med"/>
            </a:ln>
          </p:spPr>
          <p:txBody>
            <a:bodyPr wrap="none" anchor="ctr"/>
            <a:lstStyle/>
            <a:p>
              <a:endParaRPr lang="en-GB"/>
            </a:p>
          </p:txBody>
        </p:sp>
        <p:sp>
          <p:nvSpPr>
            <p:cNvPr id="52247" name="Text Box 22"/>
            <p:cNvSpPr txBox="1">
              <a:spLocks noChangeArrowheads="1"/>
            </p:cNvSpPr>
            <p:nvPr/>
          </p:nvSpPr>
          <p:spPr bwMode="auto">
            <a:xfrm>
              <a:off x="4335" y="3203"/>
              <a:ext cx="244" cy="288"/>
            </a:xfrm>
            <a:prstGeom prst="rect">
              <a:avLst/>
            </a:prstGeom>
            <a:noFill/>
            <a:ln w="9525">
              <a:noFill/>
              <a:miter lim="800000"/>
              <a:headEnd/>
              <a:tailEnd/>
            </a:ln>
          </p:spPr>
          <p:txBody>
            <a:bodyPr wrap="none" anchor="ctr">
              <a:spAutoFit/>
            </a:bodyPr>
            <a:lstStyle/>
            <a:p>
              <a:pPr algn="ctr" eaLnBrk="1" hangingPunct="1"/>
              <a:r>
                <a:rPr lang="en-US" sz="2400"/>
                <a:t>X</a:t>
              </a:r>
            </a:p>
          </p:txBody>
        </p:sp>
        <p:sp>
          <p:nvSpPr>
            <p:cNvPr id="52248" name="Text Box 23"/>
            <p:cNvSpPr txBox="1">
              <a:spLocks noChangeArrowheads="1"/>
            </p:cNvSpPr>
            <p:nvPr/>
          </p:nvSpPr>
          <p:spPr bwMode="auto">
            <a:xfrm>
              <a:off x="1344" y="1290"/>
              <a:ext cx="244" cy="288"/>
            </a:xfrm>
            <a:prstGeom prst="rect">
              <a:avLst/>
            </a:prstGeom>
            <a:noFill/>
            <a:ln w="9525">
              <a:noFill/>
              <a:miter lim="800000"/>
              <a:headEnd/>
              <a:tailEnd/>
            </a:ln>
          </p:spPr>
          <p:txBody>
            <a:bodyPr wrap="none" anchor="ctr">
              <a:spAutoFit/>
            </a:bodyPr>
            <a:lstStyle/>
            <a:p>
              <a:pPr algn="ctr" eaLnBrk="1" hangingPunct="1"/>
              <a:r>
                <a:rPr lang="en-US" sz="2400"/>
                <a:t>Y</a:t>
              </a:r>
            </a:p>
          </p:txBody>
        </p:sp>
      </p:grpSp>
      <p:sp>
        <p:nvSpPr>
          <p:cNvPr id="52228" name="Rectangle 24"/>
          <p:cNvSpPr>
            <a:spLocks noGrp="1" noChangeArrowheads="1"/>
          </p:cNvSpPr>
          <p:nvPr>
            <p:ph type="title"/>
          </p:nvPr>
        </p:nvSpPr>
        <p:spPr/>
        <p:txBody>
          <a:bodyPr/>
          <a:lstStyle/>
          <a:p>
            <a:pPr eaLnBrk="1" hangingPunct="1"/>
            <a:r>
              <a:rPr lang="en-US" smtClean="0"/>
              <a:t>The Scattergraph Method</a:t>
            </a:r>
          </a:p>
        </p:txBody>
      </p:sp>
    </p:spTree>
  </p:cSld>
  <p:clrMapOvr>
    <a:masterClrMapping/>
  </p:clrMapOvr>
  <p:transition>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smtClean="0"/>
              <a:t>The Scattergraph Method</a:t>
            </a:r>
          </a:p>
        </p:txBody>
      </p:sp>
      <p:sp>
        <p:nvSpPr>
          <p:cNvPr id="53251" name="Rectangle 3"/>
          <p:cNvSpPr>
            <a:spLocks noChangeArrowheads="1"/>
          </p:cNvSpPr>
          <p:nvPr/>
        </p:nvSpPr>
        <p:spPr bwMode="auto">
          <a:xfrm>
            <a:off x="762000" y="1285875"/>
            <a:ext cx="8037513" cy="831850"/>
          </a:xfrm>
          <a:prstGeom prst="rect">
            <a:avLst/>
          </a:prstGeom>
          <a:solidFill>
            <a:srgbClr val="FF9218"/>
          </a:solidFill>
          <a:ln w="12700">
            <a:noFill/>
            <a:miter lim="800000"/>
            <a:headEnd/>
            <a:tailEnd/>
          </a:ln>
        </p:spPr>
        <p:txBody>
          <a:bodyPr lIns="90488" tIns="44450" rIns="90488" bIns="44450">
            <a:spAutoFit/>
          </a:bodyPr>
          <a:lstStyle/>
          <a:p>
            <a:pPr algn="ctr" eaLnBrk="1" hangingPunct="1">
              <a:spcBef>
                <a:spcPct val="50000"/>
              </a:spcBef>
            </a:pPr>
            <a:r>
              <a:rPr lang="en-US" sz="2400" b="0">
                <a:solidFill>
                  <a:srgbClr val="FFFFFF"/>
                </a:solidFill>
              </a:rPr>
              <a:t>Draw a line through the data points with about an</a:t>
            </a:r>
            <a:br>
              <a:rPr lang="en-US" sz="2400" b="0">
                <a:solidFill>
                  <a:srgbClr val="FFFFFF"/>
                </a:solidFill>
              </a:rPr>
            </a:br>
            <a:r>
              <a:rPr lang="en-US" sz="2400" b="0">
                <a:solidFill>
                  <a:srgbClr val="FFFFFF"/>
                </a:solidFill>
              </a:rPr>
              <a:t>equal numbers of points above and below the line. </a:t>
            </a:r>
          </a:p>
        </p:txBody>
      </p:sp>
      <p:grpSp>
        <p:nvGrpSpPr>
          <p:cNvPr id="2" name="Group 4"/>
          <p:cNvGrpSpPr>
            <a:grpSpLocks/>
          </p:cNvGrpSpPr>
          <p:nvPr/>
        </p:nvGrpSpPr>
        <p:grpSpPr bwMode="auto">
          <a:xfrm>
            <a:off x="681038" y="2127250"/>
            <a:ext cx="6731000" cy="4019550"/>
            <a:chOff x="621" y="1290"/>
            <a:chExt cx="4240" cy="2532"/>
          </a:xfrm>
        </p:grpSpPr>
        <p:sp>
          <p:nvSpPr>
            <p:cNvPr id="53254" name="Rectangle 5"/>
            <p:cNvSpPr>
              <a:spLocks noChangeArrowheads="1"/>
            </p:cNvSpPr>
            <p:nvPr/>
          </p:nvSpPr>
          <p:spPr bwMode="auto">
            <a:xfrm>
              <a:off x="1359" y="3330"/>
              <a:ext cx="3070" cy="27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200"/>
                <a:t>0          1          2          3          4</a:t>
              </a:r>
            </a:p>
          </p:txBody>
        </p:sp>
        <p:sp>
          <p:nvSpPr>
            <p:cNvPr id="53255" name="Rectangle 6"/>
            <p:cNvSpPr>
              <a:spLocks noChangeArrowheads="1"/>
            </p:cNvSpPr>
            <p:nvPr/>
          </p:nvSpPr>
          <p:spPr bwMode="auto">
            <a:xfrm>
              <a:off x="4143" y="1633"/>
              <a:ext cx="718" cy="44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rgbClr val="009900"/>
                  </a:solidFill>
                </a:rPr>
                <a:t>*</a:t>
              </a:r>
            </a:p>
          </p:txBody>
        </p:sp>
        <p:sp>
          <p:nvSpPr>
            <p:cNvPr id="53256" name="Rectangle 7"/>
            <p:cNvSpPr>
              <a:spLocks noChangeArrowheads="1"/>
            </p:cNvSpPr>
            <p:nvPr/>
          </p:nvSpPr>
          <p:spPr bwMode="auto">
            <a:xfrm rot="-5400000">
              <a:off x="-24" y="2193"/>
              <a:ext cx="1774" cy="483"/>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200"/>
                <a:t>Maintenance Cost</a:t>
              </a:r>
              <a:br>
                <a:rPr lang="en-US" sz="2200"/>
              </a:br>
              <a:r>
                <a:rPr lang="en-US" sz="2200"/>
                <a:t>1,000’s of Dollars</a:t>
              </a:r>
            </a:p>
          </p:txBody>
        </p:sp>
        <p:sp>
          <p:nvSpPr>
            <p:cNvPr id="53257" name="Rectangle 8"/>
            <p:cNvSpPr>
              <a:spLocks noChangeArrowheads="1"/>
            </p:cNvSpPr>
            <p:nvPr/>
          </p:nvSpPr>
          <p:spPr bwMode="auto">
            <a:xfrm>
              <a:off x="1137" y="2401"/>
              <a:ext cx="526" cy="27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200"/>
                <a:t>10</a:t>
              </a:r>
            </a:p>
          </p:txBody>
        </p:sp>
        <p:sp>
          <p:nvSpPr>
            <p:cNvPr id="53258" name="Rectangle 9"/>
            <p:cNvSpPr>
              <a:spLocks noChangeArrowheads="1"/>
            </p:cNvSpPr>
            <p:nvPr/>
          </p:nvSpPr>
          <p:spPr bwMode="auto">
            <a:xfrm>
              <a:off x="1137" y="1585"/>
              <a:ext cx="430" cy="27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200"/>
                <a:t>20</a:t>
              </a:r>
            </a:p>
          </p:txBody>
        </p:sp>
        <p:sp>
          <p:nvSpPr>
            <p:cNvPr id="53259" name="Rectangle 10"/>
            <p:cNvSpPr>
              <a:spLocks noChangeArrowheads="1"/>
            </p:cNvSpPr>
            <p:nvPr/>
          </p:nvSpPr>
          <p:spPr bwMode="auto">
            <a:xfrm>
              <a:off x="1233" y="3169"/>
              <a:ext cx="382" cy="27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200"/>
                <a:t>0</a:t>
              </a:r>
            </a:p>
          </p:txBody>
        </p:sp>
        <p:sp>
          <p:nvSpPr>
            <p:cNvPr id="53260" name="Rectangle 11"/>
            <p:cNvSpPr>
              <a:spLocks noChangeArrowheads="1"/>
            </p:cNvSpPr>
            <p:nvPr/>
          </p:nvSpPr>
          <p:spPr bwMode="auto">
            <a:xfrm>
              <a:off x="2175" y="1873"/>
              <a:ext cx="382" cy="44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rgbClr val="009900"/>
                  </a:solidFill>
                </a:rPr>
                <a:t>*</a:t>
              </a:r>
            </a:p>
          </p:txBody>
        </p:sp>
        <p:sp>
          <p:nvSpPr>
            <p:cNvPr id="53261" name="Rectangle 12"/>
            <p:cNvSpPr>
              <a:spLocks noChangeArrowheads="1"/>
            </p:cNvSpPr>
            <p:nvPr/>
          </p:nvSpPr>
          <p:spPr bwMode="auto">
            <a:xfrm>
              <a:off x="2319" y="2209"/>
              <a:ext cx="718" cy="44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rgbClr val="009900"/>
                  </a:solidFill>
                </a:rPr>
                <a:t>*</a:t>
              </a:r>
            </a:p>
          </p:txBody>
        </p:sp>
        <p:sp>
          <p:nvSpPr>
            <p:cNvPr id="53262" name="Rectangle 13"/>
            <p:cNvSpPr>
              <a:spLocks noChangeArrowheads="1"/>
            </p:cNvSpPr>
            <p:nvPr/>
          </p:nvSpPr>
          <p:spPr bwMode="auto">
            <a:xfrm>
              <a:off x="1791" y="2257"/>
              <a:ext cx="430" cy="44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rgbClr val="009900"/>
                  </a:solidFill>
                </a:rPr>
                <a:t>*</a:t>
              </a:r>
            </a:p>
          </p:txBody>
        </p:sp>
        <p:sp>
          <p:nvSpPr>
            <p:cNvPr id="53263" name="Rectangle 14"/>
            <p:cNvSpPr>
              <a:spLocks noChangeArrowheads="1"/>
            </p:cNvSpPr>
            <p:nvPr/>
          </p:nvSpPr>
          <p:spPr bwMode="auto">
            <a:xfrm>
              <a:off x="2511" y="1969"/>
              <a:ext cx="718" cy="44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rgbClr val="009900"/>
                  </a:solidFill>
                </a:rPr>
                <a:t>*</a:t>
              </a:r>
            </a:p>
          </p:txBody>
        </p:sp>
        <p:sp>
          <p:nvSpPr>
            <p:cNvPr id="53264" name="Rectangle 15"/>
            <p:cNvSpPr>
              <a:spLocks noChangeArrowheads="1"/>
            </p:cNvSpPr>
            <p:nvPr/>
          </p:nvSpPr>
          <p:spPr bwMode="auto">
            <a:xfrm>
              <a:off x="3231" y="1729"/>
              <a:ext cx="718" cy="44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rgbClr val="009900"/>
                  </a:solidFill>
                </a:rPr>
                <a:t>*</a:t>
              </a:r>
            </a:p>
          </p:txBody>
        </p:sp>
        <p:sp>
          <p:nvSpPr>
            <p:cNvPr id="53265" name="Rectangle 16"/>
            <p:cNvSpPr>
              <a:spLocks noChangeArrowheads="1"/>
            </p:cNvSpPr>
            <p:nvPr/>
          </p:nvSpPr>
          <p:spPr bwMode="auto">
            <a:xfrm>
              <a:off x="2991" y="2065"/>
              <a:ext cx="718" cy="44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rgbClr val="009900"/>
                  </a:solidFill>
                </a:rPr>
                <a:t>*</a:t>
              </a:r>
            </a:p>
          </p:txBody>
        </p:sp>
        <p:sp>
          <p:nvSpPr>
            <p:cNvPr id="53266" name="Rectangle 17"/>
            <p:cNvSpPr>
              <a:spLocks noChangeArrowheads="1"/>
            </p:cNvSpPr>
            <p:nvPr/>
          </p:nvSpPr>
          <p:spPr bwMode="auto">
            <a:xfrm>
              <a:off x="3615" y="1873"/>
              <a:ext cx="286" cy="44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rgbClr val="009900"/>
                  </a:solidFill>
                </a:rPr>
                <a:t>*</a:t>
              </a:r>
            </a:p>
          </p:txBody>
        </p:sp>
        <p:sp>
          <p:nvSpPr>
            <p:cNvPr id="53267" name="Rectangle 18"/>
            <p:cNvSpPr>
              <a:spLocks noChangeArrowheads="1"/>
            </p:cNvSpPr>
            <p:nvPr/>
          </p:nvSpPr>
          <p:spPr bwMode="auto">
            <a:xfrm>
              <a:off x="3231" y="2113"/>
              <a:ext cx="718" cy="44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rgbClr val="009900"/>
                  </a:solidFill>
                </a:rPr>
                <a:t>*</a:t>
              </a:r>
            </a:p>
          </p:txBody>
        </p:sp>
        <p:sp>
          <p:nvSpPr>
            <p:cNvPr id="53268" name="Rectangle 19"/>
            <p:cNvSpPr>
              <a:spLocks noChangeArrowheads="1"/>
            </p:cNvSpPr>
            <p:nvPr/>
          </p:nvSpPr>
          <p:spPr bwMode="auto">
            <a:xfrm>
              <a:off x="3711" y="1633"/>
              <a:ext cx="286" cy="44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rgbClr val="009900"/>
                  </a:solidFill>
                </a:rPr>
                <a:t>*</a:t>
              </a:r>
            </a:p>
          </p:txBody>
        </p:sp>
        <p:sp>
          <p:nvSpPr>
            <p:cNvPr id="53269" name="Rectangle 20"/>
            <p:cNvSpPr>
              <a:spLocks noChangeArrowheads="1"/>
            </p:cNvSpPr>
            <p:nvPr/>
          </p:nvSpPr>
          <p:spPr bwMode="auto">
            <a:xfrm>
              <a:off x="1354" y="3552"/>
              <a:ext cx="3454" cy="270"/>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200"/>
                <a:t>Patient-days in 1,000’s</a:t>
              </a:r>
            </a:p>
          </p:txBody>
        </p:sp>
        <p:sp>
          <p:nvSpPr>
            <p:cNvPr id="53270" name="Line 21"/>
            <p:cNvSpPr>
              <a:spLocks noChangeShapeType="1"/>
            </p:cNvSpPr>
            <p:nvPr/>
          </p:nvSpPr>
          <p:spPr bwMode="auto">
            <a:xfrm>
              <a:off x="1454" y="3339"/>
              <a:ext cx="2928" cy="0"/>
            </a:xfrm>
            <a:prstGeom prst="line">
              <a:avLst/>
            </a:prstGeom>
            <a:noFill/>
            <a:ln w="38100">
              <a:solidFill>
                <a:schemeClr val="tx1"/>
              </a:solidFill>
              <a:round/>
              <a:headEnd/>
              <a:tailEnd type="triangle" w="med" len="med"/>
            </a:ln>
          </p:spPr>
          <p:txBody>
            <a:bodyPr wrap="none" anchor="ctr"/>
            <a:lstStyle/>
            <a:p>
              <a:endParaRPr lang="en-GB"/>
            </a:p>
          </p:txBody>
        </p:sp>
        <p:sp>
          <p:nvSpPr>
            <p:cNvPr id="53271" name="Line 22"/>
            <p:cNvSpPr>
              <a:spLocks noChangeShapeType="1"/>
            </p:cNvSpPr>
            <p:nvPr/>
          </p:nvSpPr>
          <p:spPr bwMode="auto">
            <a:xfrm flipV="1">
              <a:off x="1454" y="1536"/>
              <a:ext cx="0" cy="1824"/>
            </a:xfrm>
            <a:prstGeom prst="line">
              <a:avLst/>
            </a:prstGeom>
            <a:noFill/>
            <a:ln w="38100">
              <a:solidFill>
                <a:schemeClr val="tx1"/>
              </a:solidFill>
              <a:round/>
              <a:headEnd/>
              <a:tailEnd type="triangle" w="med" len="med"/>
            </a:ln>
          </p:spPr>
          <p:txBody>
            <a:bodyPr wrap="none" anchor="ctr"/>
            <a:lstStyle/>
            <a:p>
              <a:endParaRPr lang="en-GB"/>
            </a:p>
          </p:txBody>
        </p:sp>
        <p:sp>
          <p:nvSpPr>
            <p:cNvPr id="53272" name="Text Box 23"/>
            <p:cNvSpPr txBox="1">
              <a:spLocks noChangeArrowheads="1"/>
            </p:cNvSpPr>
            <p:nvPr/>
          </p:nvSpPr>
          <p:spPr bwMode="auto">
            <a:xfrm>
              <a:off x="4335" y="3203"/>
              <a:ext cx="244" cy="288"/>
            </a:xfrm>
            <a:prstGeom prst="rect">
              <a:avLst/>
            </a:prstGeom>
            <a:noFill/>
            <a:ln w="9525">
              <a:noFill/>
              <a:miter lim="800000"/>
              <a:headEnd/>
              <a:tailEnd/>
            </a:ln>
          </p:spPr>
          <p:txBody>
            <a:bodyPr wrap="none" anchor="ctr">
              <a:spAutoFit/>
            </a:bodyPr>
            <a:lstStyle/>
            <a:p>
              <a:pPr algn="ctr" eaLnBrk="1" hangingPunct="1"/>
              <a:r>
                <a:rPr lang="en-US" sz="2400"/>
                <a:t>X</a:t>
              </a:r>
            </a:p>
          </p:txBody>
        </p:sp>
        <p:sp>
          <p:nvSpPr>
            <p:cNvPr id="53273" name="Text Box 24"/>
            <p:cNvSpPr txBox="1">
              <a:spLocks noChangeArrowheads="1"/>
            </p:cNvSpPr>
            <p:nvPr/>
          </p:nvSpPr>
          <p:spPr bwMode="auto">
            <a:xfrm>
              <a:off x="1344" y="1290"/>
              <a:ext cx="244" cy="288"/>
            </a:xfrm>
            <a:prstGeom prst="rect">
              <a:avLst/>
            </a:prstGeom>
            <a:noFill/>
            <a:ln w="9525">
              <a:noFill/>
              <a:miter lim="800000"/>
              <a:headEnd/>
              <a:tailEnd/>
            </a:ln>
          </p:spPr>
          <p:txBody>
            <a:bodyPr wrap="none" anchor="ctr">
              <a:spAutoFit/>
            </a:bodyPr>
            <a:lstStyle/>
            <a:p>
              <a:pPr algn="ctr" eaLnBrk="1" hangingPunct="1"/>
              <a:r>
                <a:rPr lang="en-US" sz="2400"/>
                <a:t>Y</a:t>
              </a:r>
            </a:p>
          </p:txBody>
        </p:sp>
      </p:grpSp>
      <p:sp>
        <p:nvSpPr>
          <p:cNvPr id="364569" name="Line 25"/>
          <p:cNvSpPr>
            <a:spLocks noChangeShapeType="1"/>
          </p:cNvSpPr>
          <p:nvPr/>
        </p:nvSpPr>
        <p:spPr bwMode="auto">
          <a:xfrm flipV="1">
            <a:off x="2009775" y="2779713"/>
            <a:ext cx="4851400" cy="1320800"/>
          </a:xfrm>
          <a:prstGeom prst="line">
            <a:avLst/>
          </a:prstGeom>
          <a:noFill/>
          <a:ln w="38100">
            <a:solidFill>
              <a:srgbClr val="FF3300"/>
            </a:solidFill>
            <a:round/>
            <a:headEnd/>
            <a:tailEnd/>
          </a:ln>
          <a:effectLst>
            <a:outerShdw dist="35921" dir="2700000" algn="ctr" rotWithShape="0">
              <a:schemeClr val="bg2"/>
            </a:outerShdw>
          </a:effectLst>
        </p:spPr>
        <p:txBody>
          <a:bodyPr wrap="none" anchor="ctr"/>
          <a:lstStyle/>
          <a:p>
            <a:pPr>
              <a:defRPr/>
            </a:pPr>
            <a:endParaRPr lang="en-US"/>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afterEffect">
                                  <p:stCondLst>
                                    <p:cond delay="0"/>
                                  </p:stCondLst>
                                  <p:childTnLst>
                                    <p:set>
                                      <p:cBhvr>
                                        <p:cTn id="6" dur="1" fill="hold">
                                          <p:stCondLst>
                                            <p:cond delay="0"/>
                                          </p:stCondLst>
                                        </p:cTn>
                                        <p:tgtEl>
                                          <p:spTgt spid="364569"/>
                                        </p:tgtEl>
                                        <p:attrNameLst>
                                          <p:attrName>style.visibility</p:attrName>
                                        </p:attrNameLst>
                                      </p:cBhvr>
                                      <p:to>
                                        <p:strVal val="visible"/>
                                      </p:to>
                                    </p:set>
                                    <p:animEffect transition="in" filter="strips(upRight)">
                                      <p:cBhvr>
                                        <p:cTn id="7" dur="500"/>
                                        <p:tgtEl>
                                          <p:spTgt spid="3645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smtClean="0"/>
              <a:t>The Scattergraph Method</a:t>
            </a:r>
          </a:p>
        </p:txBody>
      </p:sp>
      <p:sp>
        <p:nvSpPr>
          <p:cNvPr id="54275" name="Rectangle 3"/>
          <p:cNvSpPr>
            <a:spLocks noChangeArrowheads="1"/>
          </p:cNvSpPr>
          <p:nvPr/>
        </p:nvSpPr>
        <p:spPr bwMode="auto">
          <a:xfrm>
            <a:off x="762000" y="1285875"/>
            <a:ext cx="8037513" cy="766763"/>
          </a:xfrm>
          <a:prstGeom prst="rect">
            <a:avLst/>
          </a:prstGeom>
          <a:solidFill>
            <a:srgbClr val="FF9218"/>
          </a:solidFill>
          <a:ln w="12700">
            <a:noFill/>
            <a:miter lim="800000"/>
            <a:headEnd/>
            <a:tailEnd/>
          </a:ln>
        </p:spPr>
        <p:txBody>
          <a:bodyPr lIns="90488" tIns="44450" rIns="90488" bIns="44450">
            <a:spAutoFit/>
          </a:bodyPr>
          <a:lstStyle/>
          <a:p>
            <a:pPr algn="ctr" eaLnBrk="1" hangingPunct="1">
              <a:spcBef>
                <a:spcPct val="50000"/>
              </a:spcBef>
            </a:pPr>
            <a:r>
              <a:rPr lang="en-US" sz="2200" b="0">
                <a:solidFill>
                  <a:srgbClr val="FFFFFF"/>
                </a:solidFill>
                <a:latin typeface="Verdana" pitchFamily="34" charset="0"/>
                <a:ea typeface="Verdana" pitchFamily="34" charset="0"/>
                <a:cs typeface="Verdana" pitchFamily="34" charset="0"/>
              </a:rPr>
              <a:t>Use one data point to estimate the total level of activity and the total cost. </a:t>
            </a:r>
          </a:p>
        </p:txBody>
      </p:sp>
      <p:grpSp>
        <p:nvGrpSpPr>
          <p:cNvPr id="2" name="Group 4"/>
          <p:cNvGrpSpPr>
            <a:grpSpLocks/>
          </p:cNvGrpSpPr>
          <p:nvPr/>
        </p:nvGrpSpPr>
        <p:grpSpPr bwMode="auto">
          <a:xfrm>
            <a:off x="1981200" y="4114800"/>
            <a:ext cx="4027488" cy="1219200"/>
            <a:chOff x="1248" y="2592"/>
            <a:chExt cx="2537" cy="768"/>
          </a:xfrm>
        </p:grpSpPr>
        <p:sp>
          <p:nvSpPr>
            <p:cNvPr id="366597" name="AutoShape 5"/>
            <p:cNvSpPr>
              <a:spLocks/>
            </p:cNvSpPr>
            <p:nvPr/>
          </p:nvSpPr>
          <p:spPr bwMode="auto">
            <a:xfrm>
              <a:off x="1248" y="2592"/>
              <a:ext cx="240" cy="768"/>
            </a:xfrm>
            <a:prstGeom prst="rightBrace">
              <a:avLst>
                <a:gd name="adj1" fmla="val 26667"/>
                <a:gd name="adj2" fmla="val 50000"/>
              </a:avLst>
            </a:prstGeom>
            <a:noFill/>
            <a:ln w="38100">
              <a:solidFill>
                <a:srgbClr val="FF0000"/>
              </a:solidFill>
              <a:round/>
              <a:headEnd/>
              <a:tailEnd/>
            </a:ln>
            <a:effectLst>
              <a:outerShdw dist="35921" dir="2700000" algn="ctr" rotWithShape="0">
                <a:schemeClr val="bg2"/>
              </a:outerShdw>
            </a:effectLst>
          </p:spPr>
          <p:txBody>
            <a:bodyPr wrap="none" anchor="ctr"/>
            <a:lstStyle/>
            <a:p>
              <a:pPr>
                <a:defRPr/>
              </a:pPr>
              <a:endParaRPr lang="en-US"/>
            </a:p>
          </p:txBody>
        </p:sp>
        <p:sp>
          <p:nvSpPr>
            <p:cNvPr id="54308" name="Text Box 6"/>
            <p:cNvSpPr txBox="1">
              <a:spLocks noChangeArrowheads="1"/>
            </p:cNvSpPr>
            <p:nvPr/>
          </p:nvSpPr>
          <p:spPr bwMode="auto">
            <a:xfrm>
              <a:off x="1472" y="2854"/>
              <a:ext cx="2313" cy="250"/>
            </a:xfrm>
            <a:prstGeom prst="rect">
              <a:avLst/>
            </a:prstGeom>
            <a:noFill/>
            <a:ln w="9525">
              <a:noFill/>
              <a:miter lim="800000"/>
              <a:headEnd/>
              <a:tailEnd/>
            </a:ln>
          </p:spPr>
          <p:txBody>
            <a:bodyPr wrap="none">
              <a:spAutoFit/>
            </a:bodyPr>
            <a:lstStyle/>
            <a:p>
              <a:r>
                <a:rPr lang="en-US" sz="2000" b="0"/>
                <a:t>Intercept = Fixed cost: $10,000</a:t>
              </a:r>
            </a:p>
          </p:txBody>
        </p:sp>
      </p:grpSp>
      <p:sp>
        <p:nvSpPr>
          <p:cNvPr id="366599" name="Line 7"/>
          <p:cNvSpPr>
            <a:spLocks noChangeShapeType="1"/>
          </p:cNvSpPr>
          <p:nvPr/>
        </p:nvSpPr>
        <p:spPr bwMode="auto">
          <a:xfrm>
            <a:off x="2743200" y="3962400"/>
            <a:ext cx="0" cy="1447800"/>
          </a:xfrm>
          <a:prstGeom prst="line">
            <a:avLst/>
          </a:prstGeom>
          <a:noFill/>
          <a:ln w="38100" cap="rnd">
            <a:solidFill>
              <a:schemeClr val="tx1"/>
            </a:solidFill>
            <a:prstDash val="sysDot"/>
            <a:round/>
            <a:headEnd/>
            <a:tailEnd/>
          </a:ln>
        </p:spPr>
        <p:txBody>
          <a:bodyPr/>
          <a:lstStyle/>
          <a:p>
            <a:endParaRPr lang="en-GB"/>
          </a:p>
        </p:txBody>
      </p:sp>
      <p:sp>
        <p:nvSpPr>
          <p:cNvPr id="366600" name="Line 8"/>
          <p:cNvSpPr>
            <a:spLocks noChangeShapeType="1"/>
          </p:cNvSpPr>
          <p:nvPr/>
        </p:nvSpPr>
        <p:spPr bwMode="auto">
          <a:xfrm flipH="1">
            <a:off x="1981200" y="3886200"/>
            <a:ext cx="762000" cy="0"/>
          </a:xfrm>
          <a:prstGeom prst="line">
            <a:avLst/>
          </a:prstGeom>
          <a:noFill/>
          <a:ln w="38100" cap="rnd">
            <a:solidFill>
              <a:schemeClr val="tx1"/>
            </a:solidFill>
            <a:prstDash val="sysDot"/>
            <a:round/>
            <a:headEnd/>
            <a:tailEnd/>
          </a:ln>
        </p:spPr>
        <p:txBody>
          <a:bodyPr/>
          <a:lstStyle/>
          <a:p>
            <a:endParaRPr lang="en-GB"/>
          </a:p>
        </p:txBody>
      </p:sp>
      <p:grpSp>
        <p:nvGrpSpPr>
          <p:cNvPr id="3" name="Group 9"/>
          <p:cNvGrpSpPr>
            <a:grpSpLocks/>
          </p:cNvGrpSpPr>
          <p:nvPr/>
        </p:nvGrpSpPr>
        <p:grpSpPr bwMode="auto">
          <a:xfrm>
            <a:off x="681038" y="2127250"/>
            <a:ext cx="6731000" cy="4019550"/>
            <a:chOff x="621" y="1290"/>
            <a:chExt cx="4240" cy="2532"/>
          </a:xfrm>
        </p:grpSpPr>
        <p:sp>
          <p:nvSpPr>
            <p:cNvPr id="54287" name="Rectangle 10"/>
            <p:cNvSpPr>
              <a:spLocks noChangeArrowheads="1"/>
            </p:cNvSpPr>
            <p:nvPr/>
          </p:nvSpPr>
          <p:spPr bwMode="auto">
            <a:xfrm>
              <a:off x="1359" y="3330"/>
              <a:ext cx="3070" cy="289"/>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400"/>
                <a:t>0          1          2          3          4</a:t>
              </a:r>
            </a:p>
          </p:txBody>
        </p:sp>
        <p:sp>
          <p:nvSpPr>
            <p:cNvPr id="54288" name="Rectangle 11"/>
            <p:cNvSpPr>
              <a:spLocks noChangeArrowheads="1"/>
            </p:cNvSpPr>
            <p:nvPr/>
          </p:nvSpPr>
          <p:spPr bwMode="auto">
            <a:xfrm>
              <a:off x="4143" y="1633"/>
              <a:ext cx="718" cy="44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rgbClr val="009900"/>
                  </a:solidFill>
                </a:rPr>
                <a:t>*</a:t>
              </a:r>
            </a:p>
          </p:txBody>
        </p:sp>
        <p:sp>
          <p:nvSpPr>
            <p:cNvPr id="54289" name="Rectangle 12"/>
            <p:cNvSpPr>
              <a:spLocks noChangeArrowheads="1"/>
            </p:cNvSpPr>
            <p:nvPr/>
          </p:nvSpPr>
          <p:spPr bwMode="auto">
            <a:xfrm rot="-5400000">
              <a:off x="-24" y="2193"/>
              <a:ext cx="1774" cy="483"/>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200"/>
                <a:t>Maintenance Cost</a:t>
              </a:r>
              <a:br>
                <a:rPr lang="en-US" sz="2200"/>
              </a:br>
              <a:r>
                <a:rPr lang="en-US" sz="2200"/>
                <a:t>1,000’s of Dollars</a:t>
              </a:r>
            </a:p>
          </p:txBody>
        </p:sp>
        <p:sp>
          <p:nvSpPr>
            <p:cNvPr id="54290" name="Rectangle 13"/>
            <p:cNvSpPr>
              <a:spLocks noChangeArrowheads="1"/>
            </p:cNvSpPr>
            <p:nvPr/>
          </p:nvSpPr>
          <p:spPr bwMode="auto">
            <a:xfrm>
              <a:off x="1137" y="2401"/>
              <a:ext cx="526" cy="289"/>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400"/>
                <a:t>10</a:t>
              </a:r>
            </a:p>
          </p:txBody>
        </p:sp>
        <p:sp>
          <p:nvSpPr>
            <p:cNvPr id="54291" name="Rectangle 14"/>
            <p:cNvSpPr>
              <a:spLocks noChangeArrowheads="1"/>
            </p:cNvSpPr>
            <p:nvPr/>
          </p:nvSpPr>
          <p:spPr bwMode="auto">
            <a:xfrm>
              <a:off x="1137" y="1585"/>
              <a:ext cx="430" cy="289"/>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400"/>
                <a:t>20</a:t>
              </a:r>
            </a:p>
          </p:txBody>
        </p:sp>
        <p:sp>
          <p:nvSpPr>
            <p:cNvPr id="54292" name="Rectangle 15"/>
            <p:cNvSpPr>
              <a:spLocks noChangeArrowheads="1"/>
            </p:cNvSpPr>
            <p:nvPr/>
          </p:nvSpPr>
          <p:spPr bwMode="auto">
            <a:xfrm>
              <a:off x="1233" y="3169"/>
              <a:ext cx="382" cy="289"/>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400"/>
                <a:t>0</a:t>
              </a:r>
            </a:p>
          </p:txBody>
        </p:sp>
        <p:sp>
          <p:nvSpPr>
            <p:cNvPr id="54293" name="Rectangle 16"/>
            <p:cNvSpPr>
              <a:spLocks noChangeArrowheads="1"/>
            </p:cNvSpPr>
            <p:nvPr/>
          </p:nvSpPr>
          <p:spPr bwMode="auto">
            <a:xfrm>
              <a:off x="2175" y="1873"/>
              <a:ext cx="382" cy="44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rgbClr val="009900"/>
                  </a:solidFill>
                </a:rPr>
                <a:t>*</a:t>
              </a:r>
            </a:p>
          </p:txBody>
        </p:sp>
        <p:sp>
          <p:nvSpPr>
            <p:cNvPr id="54294" name="Rectangle 17"/>
            <p:cNvSpPr>
              <a:spLocks noChangeArrowheads="1"/>
            </p:cNvSpPr>
            <p:nvPr/>
          </p:nvSpPr>
          <p:spPr bwMode="auto">
            <a:xfrm>
              <a:off x="2319" y="2209"/>
              <a:ext cx="718" cy="44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rgbClr val="009900"/>
                  </a:solidFill>
                </a:rPr>
                <a:t>*</a:t>
              </a:r>
            </a:p>
          </p:txBody>
        </p:sp>
        <p:sp>
          <p:nvSpPr>
            <p:cNvPr id="54295" name="Rectangle 18"/>
            <p:cNvSpPr>
              <a:spLocks noChangeArrowheads="1"/>
            </p:cNvSpPr>
            <p:nvPr/>
          </p:nvSpPr>
          <p:spPr bwMode="auto">
            <a:xfrm>
              <a:off x="1791" y="2257"/>
              <a:ext cx="430" cy="44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rgbClr val="009900"/>
                  </a:solidFill>
                </a:rPr>
                <a:t>*</a:t>
              </a:r>
            </a:p>
          </p:txBody>
        </p:sp>
        <p:sp>
          <p:nvSpPr>
            <p:cNvPr id="54296" name="Rectangle 19"/>
            <p:cNvSpPr>
              <a:spLocks noChangeArrowheads="1"/>
            </p:cNvSpPr>
            <p:nvPr/>
          </p:nvSpPr>
          <p:spPr bwMode="auto">
            <a:xfrm>
              <a:off x="2511" y="1969"/>
              <a:ext cx="718" cy="44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rgbClr val="009900"/>
                  </a:solidFill>
                </a:rPr>
                <a:t>*</a:t>
              </a:r>
            </a:p>
          </p:txBody>
        </p:sp>
        <p:sp>
          <p:nvSpPr>
            <p:cNvPr id="54297" name="Rectangle 20"/>
            <p:cNvSpPr>
              <a:spLocks noChangeArrowheads="1"/>
            </p:cNvSpPr>
            <p:nvPr/>
          </p:nvSpPr>
          <p:spPr bwMode="auto">
            <a:xfrm>
              <a:off x="3231" y="1729"/>
              <a:ext cx="718" cy="44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rgbClr val="009900"/>
                  </a:solidFill>
                </a:rPr>
                <a:t>*</a:t>
              </a:r>
            </a:p>
          </p:txBody>
        </p:sp>
        <p:sp>
          <p:nvSpPr>
            <p:cNvPr id="54298" name="Rectangle 21"/>
            <p:cNvSpPr>
              <a:spLocks noChangeArrowheads="1"/>
            </p:cNvSpPr>
            <p:nvPr/>
          </p:nvSpPr>
          <p:spPr bwMode="auto">
            <a:xfrm>
              <a:off x="2991" y="2065"/>
              <a:ext cx="718" cy="44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rgbClr val="009900"/>
                  </a:solidFill>
                </a:rPr>
                <a:t>*</a:t>
              </a:r>
            </a:p>
          </p:txBody>
        </p:sp>
        <p:sp>
          <p:nvSpPr>
            <p:cNvPr id="54299" name="Rectangle 22"/>
            <p:cNvSpPr>
              <a:spLocks noChangeArrowheads="1"/>
            </p:cNvSpPr>
            <p:nvPr/>
          </p:nvSpPr>
          <p:spPr bwMode="auto">
            <a:xfrm>
              <a:off x="3615" y="1873"/>
              <a:ext cx="286" cy="44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rgbClr val="009900"/>
                  </a:solidFill>
                </a:rPr>
                <a:t>*</a:t>
              </a:r>
            </a:p>
          </p:txBody>
        </p:sp>
        <p:sp>
          <p:nvSpPr>
            <p:cNvPr id="54300" name="Rectangle 23"/>
            <p:cNvSpPr>
              <a:spLocks noChangeArrowheads="1"/>
            </p:cNvSpPr>
            <p:nvPr/>
          </p:nvSpPr>
          <p:spPr bwMode="auto">
            <a:xfrm>
              <a:off x="3231" y="2113"/>
              <a:ext cx="718" cy="44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rgbClr val="009900"/>
                  </a:solidFill>
                </a:rPr>
                <a:t>*</a:t>
              </a:r>
            </a:p>
          </p:txBody>
        </p:sp>
        <p:sp>
          <p:nvSpPr>
            <p:cNvPr id="54301" name="Rectangle 24"/>
            <p:cNvSpPr>
              <a:spLocks noChangeArrowheads="1"/>
            </p:cNvSpPr>
            <p:nvPr/>
          </p:nvSpPr>
          <p:spPr bwMode="auto">
            <a:xfrm>
              <a:off x="3711" y="1633"/>
              <a:ext cx="286" cy="44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rgbClr val="009900"/>
                  </a:solidFill>
                </a:rPr>
                <a:t>*</a:t>
              </a:r>
            </a:p>
          </p:txBody>
        </p:sp>
        <p:sp>
          <p:nvSpPr>
            <p:cNvPr id="54302" name="Rectangle 25"/>
            <p:cNvSpPr>
              <a:spLocks noChangeArrowheads="1"/>
            </p:cNvSpPr>
            <p:nvPr/>
          </p:nvSpPr>
          <p:spPr bwMode="auto">
            <a:xfrm>
              <a:off x="1354" y="3552"/>
              <a:ext cx="3454" cy="270"/>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200"/>
                <a:t>Patient-days in 1,000’s</a:t>
              </a:r>
            </a:p>
          </p:txBody>
        </p:sp>
        <p:sp>
          <p:nvSpPr>
            <p:cNvPr id="54303" name="Line 26"/>
            <p:cNvSpPr>
              <a:spLocks noChangeShapeType="1"/>
            </p:cNvSpPr>
            <p:nvPr/>
          </p:nvSpPr>
          <p:spPr bwMode="auto">
            <a:xfrm>
              <a:off x="1454" y="3339"/>
              <a:ext cx="2928" cy="0"/>
            </a:xfrm>
            <a:prstGeom prst="line">
              <a:avLst/>
            </a:prstGeom>
            <a:noFill/>
            <a:ln w="38100">
              <a:solidFill>
                <a:schemeClr val="tx1"/>
              </a:solidFill>
              <a:round/>
              <a:headEnd/>
              <a:tailEnd type="triangle" w="med" len="med"/>
            </a:ln>
          </p:spPr>
          <p:txBody>
            <a:bodyPr wrap="none" anchor="ctr"/>
            <a:lstStyle/>
            <a:p>
              <a:endParaRPr lang="en-GB"/>
            </a:p>
          </p:txBody>
        </p:sp>
        <p:sp>
          <p:nvSpPr>
            <p:cNvPr id="54304" name="Line 27"/>
            <p:cNvSpPr>
              <a:spLocks noChangeShapeType="1"/>
            </p:cNvSpPr>
            <p:nvPr/>
          </p:nvSpPr>
          <p:spPr bwMode="auto">
            <a:xfrm flipV="1">
              <a:off x="1454" y="1536"/>
              <a:ext cx="0" cy="1824"/>
            </a:xfrm>
            <a:prstGeom prst="line">
              <a:avLst/>
            </a:prstGeom>
            <a:noFill/>
            <a:ln w="38100">
              <a:solidFill>
                <a:schemeClr val="tx1"/>
              </a:solidFill>
              <a:round/>
              <a:headEnd/>
              <a:tailEnd type="triangle" w="med" len="med"/>
            </a:ln>
          </p:spPr>
          <p:txBody>
            <a:bodyPr wrap="none" anchor="ctr"/>
            <a:lstStyle/>
            <a:p>
              <a:endParaRPr lang="en-GB"/>
            </a:p>
          </p:txBody>
        </p:sp>
        <p:sp>
          <p:nvSpPr>
            <p:cNvPr id="54305" name="Text Box 28"/>
            <p:cNvSpPr txBox="1">
              <a:spLocks noChangeArrowheads="1"/>
            </p:cNvSpPr>
            <p:nvPr/>
          </p:nvSpPr>
          <p:spPr bwMode="auto">
            <a:xfrm>
              <a:off x="4335" y="3203"/>
              <a:ext cx="244" cy="288"/>
            </a:xfrm>
            <a:prstGeom prst="rect">
              <a:avLst/>
            </a:prstGeom>
            <a:noFill/>
            <a:ln w="9525">
              <a:noFill/>
              <a:miter lim="800000"/>
              <a:headEnd/>
              <a:tailEnd/>
            </a:ln>
          </p:spPr>
          <p:txBody>
            <a:bodyPr wrap="none" anchor="ctr">
              <a:spAutoFit/>
            </a:bodyPr>
            <a:lstStyle/>
            <a:p>
              <a:pPr algn="ctr" eaLnBrk="1" hangingPunct="1"/>
              <a:r>
                <a:rPr lang="en-US" sz="2400"/>
                <a:t>X</a:t>
              </a:r>
            </a:p>
          </p:txBody>
        </p:sp>
        <p:sp>
          <p:nvSpPr>
            <p:cNvPr id="54306" name="Text Box 29"/>
            <p:cNvSpPr txBox="1">
              <a:spLocks noChangeArrowheads="1"/>
            </p:cNvSpPr>
            <p:nvPr/>
          </p:nvSpPr>
          <p:spPr bwMode="auto">
            <a:xfrm>
              <a:off x="1344" y="1290"/>
              <a:ext cx="244" cy="288"/>
            </a:xfrm>
            <a:prstGeom prst="rect">
              <a:avLst/>
            </a:prstGeom>
            <a:noFill/>
            <a:ln w="9525">
              <a:noFill/>
              <a:miter lim="800000"/>
              <a:headEnd/>
              <a:tailEnd/>
            </a:ln>
          </p:spPr>
          <p:txBody>
            <a:bodyPr wrap="none" anchor="ctr">
              <a:spAutoFit/>
            </a:bodyPr>
            <a:lstStyle/>
            <a:p>
              <a:pPr algn="ctr" eaLnBrk="1" hangingPunct="1"/>
              <a:r>
                <a:rPr lang="en-US" sz="2400"/>
                <a:t>Y</a:t>
              </a:r>
            </a:p>
          </p:txBody>
        </p:sp>
      </p:grpSp>
      <p:sp>
        <p:nvSpPr>
          <p:cNvPr id="366622" name="Line 30"/>
          <p:cNvSpPr>
            <a:spLocks noChangeShapeType="1"/>
          </p:cNvSpPr>
          <p:nvPr/>
        </p:nvSpPr>
        <p:spPr bwMode="auto">
          <a:xfrm flipV="1">
            <a:off x="2009775" y="2779713"/>
            <a:ext cx="4851400" cy="1320800"/>
          </a:xfrm>
          <a:prstGeom prst="line">
            <a:avLst/>
          </a:prstGeom>
          <a:noFill/>
          <a:ln w="38100">
            <a:solidFill>
              <a:srgbClr val="FF3300"/>
            </a:solidFill>
            <a:round/>
            <a:headEnd/>
            <a:tailEnd/>
          </a:ln>
          <a:effectLst>
            <a:outerShdw dist="35921" dir="2700000" algn="ctr" rotWithShape="0">
              <a:schemeClr val="bg2"/>
            </a:outerShdw>
          </a:effectLst>
        </p:spPr>
        <p:txBody>
          <a:bodyPr wrap="none" anchor="ctr"/>
          <a:lstStyle/>
          <a:p>
            <a:pPr>
              <a:defRPr/>
            </a:pPr>
            <a:endParaRPr lang="en-US"/>
          </a:p>
        </p:txBody>
      </p:sp>
      <p:grpSp>
        <p:nvGrpSpPr>
          <p:cNvPr id="4" name="Group 31"/>
          <p:cNvGrpSpPr>
            <a:grpSpLocks/>
          </p:cNvGrpSpPr>
          <p:nvPr/>
        </p:nvGrpSpPr>
        <p:grpSpPr bwMode="auto">
          <a:xfrm>
            <a:off x="609600" y="5410200"/>
            <a:ext cx="2508250" cy="1143000"/>
            <a:chOff x="384" y="3408"/>
            <a:chExt cx="1580" cy="720"/>
          </a:xfrm>
        </p:grpSpPr>
        <p:sp>
          <p:nvSpPr>
            <p:cNvPr id="366624" name="Text Box 32"/>
            <p:cNvSpPr txBox="1">
              <a:spLocks noChangeArrowheads="1"/>
            </p:cNvSpPr>
            <p:nvPr/>
          </p:nvSpPr>
          <p:spPr bwMode="auto">
            <a:xfrm>
              <a:off x="384" y="3859"/>
              <a:ext cx="1580" cy="269"/>
            </a:xfrm>
            <a:prstGeom prst="rect">
              <a:avLst/>
            </a:prstGeom>
            <a:noFill/>
            <a:ln w="9525">
              <a:noFill/>
              <a:miter lim="800000"/>
              <a:headEnd/>
              <a:tailEnd/>
            </a:ln>
            <a:effectLst/>
          </p:spPr>
          <p:txBody>
            <a:bodyPr wrap="none">
              <a:spAutoFit/>
            </a:bodyPr>
            <a:lstStyle/>
            <a:p>
              <a:pPr>
                <a:defRPr/>
              </a:pPr>
              <a:r>
                <a:rPr lang="en-US" sz="2200" b="0">
                  <a:solidFill>
                    <a:srgbClr val="006600"/>
                  </a:solidFill>
                  <a:effectLst>
                    <a:outerShdw blurRad="38100" dist="38100" dir="2700000" algn="tl">
                      <a:srgbClr val="000000"/>
                    </a:outerShdw>
                  </a:effectLst>
                </a:rPr>
                <a:t>Patient days = 800</a:t>
              </a:r>
            </a:p>
          </p:txBody>
        </p:sp>
        <p:sp>
          <p:nvSpPr>
            <p:cNvPr id="366625" name="Line 33"/>
            <p:cNvSpPr>
              <a:spLocks noChangeShapeType="1"/>
            </p:cNvSpPr>
            <p:nvPr/>
          </p:nvSpPr>
          <p:spPr bwMode="auto">
            <a:xfrm flipV="1">
              <a:off x="1296" y="3408"/>
              <a:ext cx="384" cy="480"/>
            </a:xfrm>
            <a:prstGeom prst="line">
              <a:avLst/>
            </a:prstGeom>
            <a:noFill/>
            <a:ln w="38100">
              <a:solidFill>
                <a:srgbClr val="FF0000"/>
              </a:solidFill>
              <a:round/>
              <a:headEnd/>
              <a:tailEnd type="triangle" w="med" len="med"/>
            </a:ln>
            <a:effectLst>
              <a:outerShdw dist="35921" dir="2700000" algn="ctr" rotWithShape="0">
                <a:schemeClr val="bg2"/>
              </a:outerShdw>
            </a:effectLst>
          </p:spPr>
          <p:txBody>
            <a:bodyPr/>
            <a:lstStyle/>
            <a:p>
              <a:pPr>
                <a:defRPr/>
              </a:pPr>
              <a:endParaRPr lang="en-US"/>
            </a:p>
          </p:txBody>
        </p:sp>
      </p:grpSp>
      <p:grpSp>
        <p:nvGrpSpPr>
          <p:cNvPr id="5" name="Group 34"/>
          <p:cNvGrpSpPr>
            <a:grpSpLocks/>
          </p:cNvGrpSpPr>
          <p:nvPr/>
        </p:nvGrpSpPr>
        <p:grpSpPr bwMode="auto">
          <a:xfrm>
            <a:off x="2057400" y="2286000"/>
            <a:ext cx="4559300" cy="1524000"/>
            <a:chOff x="1296" y="1440"/>
            <a:chExt cx="2872" cy="960"/>
          </a:xfrm>
        </p:grpSpPr>
        <p:sp>
          <p:nvSpPr>
            <p:cNvPr id="366627" name="Text Box 35"/>
            <p:cNvSpPr txBox="1">
              <a:spLocks noChangeArrowheads="1"/>
            </p:cNvSpPr>
            <p:nvPr/>
          </p:nvSpPr>
          <p:spPr bwMode="auto">
            <a:xfrm>
              <a:off x="1392" y="1440"/>
              <a:ext cx="2776" cy="269"/>
            </a:xfrm>
            <a:prstGeom prst="rect">
              <a:avLst/>
            </a:prstGeom>
            <a:noFill/>
            <a:ln w="9525">
              <a:noFill/>
              <a:miter lim="800000"/>
              <a:headEnd/>
              <a:tailEnd/>
            </a:ln>
            <a:effectLst/>
          </p:spPr>
          <p:txBody>
            <a:bodyPr wrap="none">
              <a:spAutoFit/>
            </a:bodyPr>
            <a:lstStyle/>
            <a:p>
              <a:pPr>
                <a:defRPr/>
              </a:pPr>
              <a:r>
                <a:rPr lang="en-US" sz="2200" b="0">
                  <a:solidFill>
                    <a:srgbClr val="006600"/>
                  </a:solidFill>
                  <a:effectLst>
                    <a:outerShdw blurRad="38100" dist="38100" dir="2700000" algn="tl">
                      <a:srgbClr val="000000"/>
                    </a:outerShdw>
                  </a:effectLst>
                </a:rPr>
                <a:t>Total maintenance cost = $11,000</a:t>
              </a:r>
            </a:p>
          </p:txBody>
        </p:sp>
        <p:sp>
          <p:nvSpPr>
            <p:cNvPr id="366628" name="Line 36"/>
            <p:cNvSpPr>
              <a:spLocks noChangeShapeType="1"/>
            </p:cNvSpPr>
            <p:nvPr/>
          </p:nvSpPr>
          <p:spPr bwMode="auto">
            <a:xfrm flipH="1">
              <a:off x="1296" y="1680"/>
              <a:ext cx="384" cy="720"/>
            </a:xfrm>
            <a:prstGeom prst="line">
              <a:avLst/>
            </a:prstGeom>
            <a:noFill/>
            <a:ln w="38100">
              <a:solidFill>
                <a:srgbClr val="FF0000"/>
              </a:solidFill>
              <a:round/>
              <a:headEnd/>
              <a:tailEnd type="triangle" w="med" len="med"/>
            </a:ln>
            <a:effectLst>
              <a:outerShdw dist="35921" dir="2700000" algn="ctr" rotWithShape="0">
                <a:schemeClr val="bg2"/>
              </a:outerShdw>
            </a:effectLst>
          </p:spPr>
          <p:txBody>
            <a:bodyPr/>
            <a:lstStyle/>
            <a:p>
              <a:pPr>
                <a:defRPr/>
              </a:pPr>
              <a:endParaRPr lang="en-US"/>
            </a:p>
          </p:txBody>
        </p:sp>
      </p:gr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366599"/>
                                        </p:tgtEl>
                                        <p:attrNameLst>
                                          <p:attrName>style.visibility</p:attrName>
                                        </p:attrNameLst>
                                      </p:cBhvr>
                                      <p:to>
                                        <p:strVal val="visible"/>
                                      </p:to>
                                    </p:set>
                                    <p:animEffect transition="in" filter="wipe(up)">
                                      <p:cBhvr>
                                        <p:cTn id="11" dur="500"/>
                                        <p:tgtEl>
                                          <p:spTgt spid="366599"/>
                                        </p:tgtEl>
                                      </p:cBhvr>
                                    </p:animEffect>
                                  </p:childTnLst>
                                </p:cTn>
                              </p:par>
                            </p:childTnLst>
                          </p:cTn>
                        </p:par>
                        <p:par>
                          <p:cTn id="12" fill="hold">
                            <p:stCondLst>
                              <p:cond delay="1500"/>
                            </p:stCondLst>
                            <p:childTnLst>
                              <p:par>
                                <p:cTn id="13" presetID="22" presetClass="entr" presetSubtype="2" fill="hold" grpId="0" nodeType="afterEffect">
                                  <p:stCondLst>
                                    <p:cond delay="0"/>
                                  </p:stCondLst>
                                  <p:childTnLst>
                                    <p:set>
                                      <p:cBhvr>
                                        <p:cTn id="14" dur="1" fill="hold">
                                          <p:stCondLst>
                                            <p:cond delay="0"/>
                                          </p:stCondLst>
                                        </p:cTn>
                                        <p:tgtEl>
                                          <p:spTgt spid="366600"/>
                                        </p:tgtEl>
                                        <p:attrNameLst>
                                          <p:attrName>style.visibility</p:attrName>
                                        </p:attrNameLst>
                                      </p:cBhvr>
                                      <p:to>
                                        <p:strVal val="visible"/>
                                      </p:to>
                                    </p:set>
                                    <p:animEffect transition="in" filter="wipe(right)">
                                      <p:cBhvr>
                                        <p:cTn id="15" dur="500"/>
                                        <p:tgtEl>
                                          <p:spTgt spid="366600"/>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strips(downLeft)">
                                      <p:cBhvr>
                                        <p:cTn id="20" dur="500"/>
                                        <p:tgtEl>
                                          <p:spTgt spid="5"/>
                                        </p:tgtEl>
                                      </p:cBhvr>
                                    </p:animEffect>
                                  </p:childTnLst>
                                </p:cTn>
                              </p:par>
                            </p:childTnLst>
                          </p:cTn>
                        </p:par>
                        <p:par>
                          <p:cTn id="21" fill="hold">
                            <p:stCondLst>
                              <p:cond delay="500"/>
                            </p:stCondLst>
                            <p:childTnLst>
                              <p:par>
                                <p:cTn id="22" presetID="18" presetClass="entr" presetSubtype="3"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strips(upRight)">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6599" grpId="0" animBg="1"/>
      <p:bldP spid="366600"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US" smtClean="0"/>
              <a:t>The Scattergraph Method</a:t>
            </a:r>
          </a:p>
        </p:txBody>
      </p:sp>
      <p:sp>
        <p:nvSpPr>
          <p:cNvPr id="8196" name="Rectangle 3"/>
          <p:cNvSpPr>
            <a:spLocks noChangeArrowheads="1"/>
          </p:cNvSpPr>
          <p:nvPr/>
        </p:nvSpPr>
        <p:spPr bwMode="auto">
          <a:xfrm>
            <a:off x="762000" y="1285875"/>
            <a:ext cx="8037513" cy="831850"/>
          </a:xfrm>
          <a:prstGeom prst="rect">
            <a:avLst/>
          </a:prstGeom>
          <a:solidFill>
            <a:srgbClr val="FF9218"/>
          </a:solidFill>
          <a:ln w="12700">
            <a:noFill/>
            <a:miter lim="800000"/>
            <a:headEnd/>
            <a:tailEnd/>
          </a:ln>
        </p:spPr>
        <p:txBody>
          <a:bodyPr lIns="90488" tIns="44450" rIns="90488" bIns="44450">
            <a:spAutoFit/>
          </a:bodyPr>
          <a:lstStyle/>
          <a:p>
            <a:pPr algn="ctr" eaLnBrk="1" hangingPunct="1">
              <a:spcBef>
                <a:spcPct val="50000"/>
              </a:spcBef>
            </a:pPr>
            <a:r>
              <a:rPr lang="en-US" sz="2400" b="0">
                <a:solidFill>
                  <a:srgbClr val="FFFFFF"/>
                </a:solidFill>
              </a:rPr>
              <a:t>Make a quick estimate of variable cost per unit and determine the cost equation. </a:t>
            </a:r>
          </a:p>
        </p:txBody>
      </p:sp>
      <p:grpSp>
        <p:nvGrpSpPr>
          <p:cNvPr id="2" name="Group 4"/>
          <p:cNvGrpSpPr>
            <a:grpSpLocks/>
          </p:cNvGrpSpPr>
          <p:nvPr/>
        </p:nvGrpSpPr>
        <p:grpSpPr bwMode="auto">
          <a:xfrm>
            <a:off x="1524000" y="3886200"/>
            <a:ext cx="6324600" cy="701675"/>
            <a:chOff x="1296" y="2496"/>
            <a:chExt cx="3984" cy="442"/>
          </a:xfrm>
        </p:grpSpPr>
        <p:sp>
          <p:nvSpPr>
            <p:cNvPr id="8201" name="Text Box 5"/>
            <p:cNvSpPr txBox="1">
              <a:spLocks noChangeArrowheads="1"/>
            </p:cNvSpPr>
            <p:nvPr/>
          </p:nvSpPr>
          <p:spPr bwMode="auto">
            <a:xfrm>
              <a:off x="1296" y="2585"/>
              <a:ext cx="1799" cy="250"/>
            </a:xfrm>
            <a:prstGeom prst="rect">
              <a:avLst/>
            </a:prstGeom>
            <a:noFill/>
            <a:ln w="9525">
              <a:noFill/>
              <a:miter lim="800000"/>
              <a:headEnd/>
              <a:tailEnd/>
            </a:ln>
          </p:spPr>
          <p:txBody>
            <a:bodyPr wrap="none">
              <a:spAutoFit/>
            </a:bodyPr>
            <a:lstStyle/>
            <a:p>
              <a:r>
                <a:rPr lang="en-US" sz="2000" b="0"/>
                <a:t>Variable cost per unit = </a:t>
              </a:r>
            </a:p>
          </p:txBody>
        </p:sp>
        <p:grpSp>
          <p:nvGrpSpPr>
            <p:cNvPr id="3" name="Group 6"/>
            <p:cNvGrpSpPr>
              <a:grpSpLocks/>
            </p:cNvGrpSpPr>
            <p:nvPr/>
          </p:nvGrpSpPr>
          <p:grpSpPr bwMode="auto">
            <a:xfrm>
              <a:off x="3084" y="2496"/>
              <a:ext cx="672" cy="442"/>
              <a:chOff x="3792" y="2359"/>
              <a:chExt cx="672" cy="442"/>
            </a:xfrm>
          </p:grpSpPr>
          <p:sp>
            <p:nvSpPr>
              <p:cNvPr id="8204" name="Text Box 7"/>
              <p:cNvSpPr txBox="1">
                <a:spLocks noChangeArrowheads="1"/>
              </p:cNvSpPr>
              <p:nvPr/>
            </p:nvSpPr>
            <p:spPr bwMode="auto">
              <a:xfrm>
                <a:off x="3826" y="2359"/>
                <a:ext cx="605" cy="442"/>
              </a:xfrm>
              <a:prstGeom prst="rect">
                <a:avLst/>
              </a:prstGeom>
              <a:noFill/>
              <a:ln w="9525">
                <a:noFill/>
                <a:miter lim="800000"/>
                <a:headEnd/>
                <a:tailEnd/>
              </a:ln>
            </p:spPr>
            <p:txBody>
              <a:bodyPr wrap="none">
                <a:spAutoFit/>
              </a:bodyPr>
              <a:lstStyle/>
              <a:p>
                <a:pPr algn="ctr"/>
                <a:r>
                  <a:rPr lang="en-US" sz="2000" b="0"/>
                  <a:t>$1,000</a:t>
                </a:r>
                <a:br>
                  <a:rPr lang="en-US" sz="2000" b="0"/>
                </a:br>
                <a:r>
                  <a:rPr lang="en-US" sz="2000" b="0"/>
                  <a:t> 800</a:t>
                </a:r>
              </a:p>
            </p:txBody>
          </p:sp>
          <p:sp>
            <p:nvSpPr>
              <p:cNvPr id="8205" name="Line 8"/>
              <p:cNvSpPr>
                <a:spLocks noChangeShapeType="1"/>
              </p:cNvSpPr>
              <p:nvPr/>
            </p:nvSpPr>
            <p:spPr bwMode="auto">
              <a:xfrm>
                <a:off x="3792" y="2576"/>
                <a:ext cx="672" cy="0"/>
              </a:xfrm>
              <a:prstGeom prst="line">
                <a:avLst/>
              </a:prstGeom>
              <a:noFill/>
              <a:ln w="28575">
                <a:solidFill>
                  <a:schemeClr val="tx1"/>
                </a:solidFill>
                <a:round/>
                <a:headEnd/>
                <a:tailEnd/>
              </a:ln>
            </p:spPr>
            <p:txBody>
              <a:bodyPr/>
              <a:lstStyle/>
              <a:p>
                <a:endParaRPr lang="en-GB"/>
              </a:p>
            </p:txBody>
          </p:sp>
        </p:grpSp>
        <p:sp>
          <p:nvSpPr>
            <p:cNvPr id="368649" name="Text Box 9"/>
            <p:cNvSpPr txBox="1">
              <a:spLocks noChangeArrowheads="1"/>
            </p:cNvSpPr>
            <p:nvPr/>
          </p:nvSpPr>
          <p:spPr bwMode="auto">
            <a:xfrm>
              <a:off x="3792" y="2585"/>
              <a:ext cx="1488" cy="250"/>
            </a:xfrm>
            <a:prstGeom prst="rect">
              <a:avLst/>
            </a:prstGeom>
            <a:noFill/>
            <a:ln w="9525">
              <a:noFill/>
              <a:miter lim="800000"/>
              <a:headEnd/>
              <a:tailEnd/>
            </a:ln>
            <a:effectLst/>
          </p:spPr>
          <p:txBody>
            <a:bodyPr wrap="none">
              <a:spAutoFit/>
            </a:bodyPr>
            <a:lstStyle/>
            <a:p>
              <a:pPr>
                <a:defRPr/>
              </a:pPr>
              <a:r>
                <a:rPr lang="en-US" sz="2000" b="0"/>
                <a:t>= </a:t>
              </a:r>
              <a:r>
                <a:rPr lang="en-US" sz="2000" b="0">
                  <a:solidFill>
                    <a:srgbClr val="FF0000"/>
                  </a:solidFill>
                  <a:effectLst>
                    <a:outerShdw blurRad="38100" dist="38100" dir="2700000" algn="tl">
                      <a:srgbClr val="000000"/>
                    </a:outerShdw>
                  </a:effectLst>
                </a:rPr>
                <a:t>$1.25/patient-day</a:t>
              </a:r>
            </a:p>
          </p:txBody>
        </p:sp>
      </p:grpSp>
      <p:sp>
        <p:nvSpPr>
          <p:cNvPr id="368650" name="Text Box 10"/>
          <p:cNvSpPr txBox="1">
            <a:spLocks noChangeArrowheads="1"/>
          </p:cNvSpPr>
          <p:nvPr/>
        </p:nvSpPr>
        <p:spPr bwMode="auto">
          <a:xfrm>
            <a:off x="2971800" y="4800600"/>
            <a:ext cx="3657600" cy="528638"/>
          </a:xfrm>
          <a:prstGeom prst="rect">
            <a:avLst/>
          </a:prstGeom>
          <a:solidFill>
            <a:schemeClr val="accent1"/>
          </a:solidFill>
          <a:ln w="9525">
            <a:noFill/>
            <a:miter lim="800000"/>
            <a:headEnd/>
            <a:tailEnd/>
          </a:ln>
          <a:effectLst/>
        </p:spPr>
        <p:txBody>
          <a:bodyPr wrap="none">
            <a:spAutoFit/>
          </a:bodyPr>
          <a:lstStyle/>
          <a:p>
            <a:pPr>
              <a:defRPr/>
            </a:pPr>
            <a:r>
              <a:rPr lang="en-US" sz="2800" b="0">
                <a:solidFill>
                  <a:srgbClr val="FFFFEB"/>
                </a:solidFill>
                <a:effectLst>
                  <a:outerShdw blurRad="38100" dist="38100" dir="2700000" algn="tl">
                    <a:srgbClr val="000000"/>
                  </a:outerShdw>
                </a:effectLst>
              </a:rPr>
              <a:t>Y = $10,000 + $1.25X</a:t>
            </a:r>
          </a:p>
        </p:txBody>
      </p:sp>
      <p:graphicFrame>
        <p:nvGraphicFramePr>
          <p:cNvPr id="8194" name="Object 11"/>
          <p:cNvGraphicFramePr>
            <a:graphicFrameLocks noChangeAspect="1"/>
          </p:cNvGraphicFramePr>
          <p:nvPr/>
        </p:nvGraphicFramePr>
        <p:xfrm>
          <a:off x="1066800" y="2438400"/>
          <a:ext cx="7086600" cy="1144588"/>
        </p:xfrm>
        <a:graphic>
          <a:graphicData uri="http://schemas.openxmlformats.org/presentationml/2006/ole">
            <p:oleObj spid="_x0000_s142338" name="Worksheet" r:id="rId4" imgW="4238608" imgH="685724" progId="Excel.Sheet.8">
              <p:embed/>
            </p:oleObj>
          </a:graphicData>
        </a:graphic>
      </p:graphicFrame>
      <p:grpSp>
        <p:nvGrpSpPr>
          <p:cNvPr id="4" name="Group 12"/>
          <p:cNvGrpSpPr>
            <a:grpSpLocks/>
          </p:cNvGrpSpPr>
          <p:nvPr/>
        </p:nvGrpSpPr>
        <p:grpSpPr bwMode="auto">
          <a:xfrm>
            <a:off x="457200" y="5181600"/>
            <a:ext cx="2817813" cy="1016000"/>
            <a:chOff x="288" y="3264"/>
            <a:chExt cx="1775" cy="640"/>
          </a:xfrm>
          <a:solidFill>
            <a:srgbClr val="CCCCCC"/>
          </a:solidFill>
          <a:effectLst/>
        </p:grpSpPr>
        <p:sp>
          <p:nvSpPr>
            <p:cNvPr id="368653" name="Line 13"/>
            <p:cNvSpPr>
              <a:spLocks noChangeShapeType="1"/>
            </p:cNvSpPr>
            <p:nvPr/>
          </p:nvSpPr>
          <p:spPr bwMode="auto">
            <a:xfrm flipV="1">
              <a:off x="1152" y="3264"/>
              <a:ext cx="768" cy="384"/>
            </a:xfrm>
            <a:prstGeom prst="line">
              <a:avLst/>
            </a:prstGeom>
            <a:grpFill/>
            <a:ln w="38100">
              <a:noFill/>
              <a:round/>
              <a:headEnd/>
              <a:tailEnd type="triangle" w="med" len="med"/>
            </a:ln>
            <a:effectLst>
              <a:outerShdw dist="35921" dir="2700000" algn="ctr" rotWithShape="0">
                <a:schemeClr val="bg2"/>
              </a:outerShdw>
            </a:effectLst>
          </p:spPr>
          <p:txBody>
            <a:bodyPr/>
            <a:lstStyle/>
            <a:p>
              <a:pPr>
                <a:defRPr/>
              </a:pPr>
              <a:endParaRPr lang="en-US"/>
            </a:p>
          </p:txBody>
        </p:sp>
        <p:sp>
          <p:nvSpPr>
            <p:cNvPr id="368654" name="Text Box 14"/>
            <p:cNvSpPr txBox="1">
              <a:spLocks noChangeArrowheads="1"/>
            </p:cNvSpPr>
            <p:nvPr/>
          </p:nvSpPr>
          <p:spPr bwMode="auto">
            <a:xfrm>
              <a:off x="288" y="3648"/>
              <a:ext cx="1775" cy="256"/>
            </a:xfrm>
            <a:prstGeom prst="rect">
              <a:avLst/>
            </a:prstGeom>
            <a:grpFill/>
            <a:ln w="9525">
              <a:noFill/>
              <a:miter lim="800000"/>
              <a:headEnd/>
              <a:tailEnd/>
            </a:ln>
            <a:effectLst/>
          </p:spPr>
          <p:txBody>
            <a:bodyPr wrap="none">
              <a:spAutoFit/>
            </a:bodyPr>
            <a:lstStyle/>
            <a:p>
              <a:pPr>
                <a:defRPr/>
              </a:pPr>
              <a:r>
                <a:rPr lang="en-US" sz="2000" b="0" dirty="0"/>
                <a:t>Total maintenance cost</a:t>
              </a:r>
            </a:p>
          </p:txBody>
        </p:sp>
      </p:grpSp>
      <p:grpSp>
        <p:nvGrpSpPr>
          <p:cNvPr id="5" name="Group 15"/>
          <p:cNvGrpSpPr>
            <a:grpSpLocks/>
          </p:cNvGrpSpPr>
          <p:nvPr/>
        </p:nvGrpSpPr>
        <p:grpSpPr bwMode="auto">
          <a:xfrm>
            <a:off x="5870575" y="5105400"/>
            <a:ext cx="2816225" cy="1092200"/>
            <a:chOff x="3698" y="3216"/>
            <a:chExt cx="1774" cy="688"/>
          </a:xfrm>
          <a:solidFill>
            <a:srgbClr val="CCCCCC"/>
          </a:solidFill>
          <a:effectLst/>
        </p:grpSpPr>
        <p:sp>
          <p:nvSpPr>
            <p:cNvPr id="368656" name="Line 16"/>
            <p:cNvSpPr>
              <a:spLocks noChangeShapeType="1"/>
            </p:cNvSpPr>
            <p:nvPr/>
          </p:nvSpPr>
          <p:spPr bwMode="auto">
            <a:xfrm flipH="1" flipV="1">
              <a:off x="4128" y="3216"/>
              <a:ext cx="480" cy="432"/>
            </a:xfrm>
            <a:prstGeom prst="line">
              <a:avLst/>
            </a:prstGeom>
            <a:grpFill/>
            <a:ln w="38100">
              <a:noFill/>
              <a:round/>
              <a:headEnd/>
              <a:tailEnd type="triangle" w="med" len="med"/>
            </a:ln>
            <a:effectLst>
              <a:outerShdw dist="35921" dir="2700000" algn="ctr" rotWithShape="0">
                <a:schemeClr val="bg2"/>
              </a:outerShdw>
            </a:effectLst>
          </p:spPr>
          <p:txBody>
            <a:bodyPr/>
            <a:lstStyle/>
            <a:p>
              <a:pPr>
                <a:defRPr/>
              </a:pPr>
              <a:endParaRPr lang="en-US"/>
            </a:p>
          </p:txBody>
        </p:sp>
        <p:sp>
          <p:nvSpPr>
            <p:cNvPr id="368657" name="Text Box 17"/>
            <p:cNvSpPr txBox="1">
              <a:spLocks noChangeArrowheads="1"/>
            </p:cNvSpPr>
            <p:nvPr/>
          </p:nvSpPr>
          <p:spPr bwMode="auto">
            <a:xfrm>
              <a:off x="3698" y="3648"/>
              <a:ext cx="1774" cy="256"/>
            </a:xfrm>
            <a:prstGeom prst="rect">
              <a:avLst/>
            </a:prstGeom>
            <a:grpFill/>
            <a:ln w="9525">
              <a:noFill/>
              <a:miter lim="800000"/>
              <a:headEnd/>
              <a:tailEnd/>
            </a:ln>
            <a:effectLst/>
          </p:spPr>
          <p:txBody>
            <a:bodyPr wrap="none">
              <a:spAutoFit/>
            </a:bodyPr>
            <a:lstStyle/>
            <a:p>
              <a:pPr>
                <a:defRPr/>
              </a:pPr>
              <a:r>
                <a:rPr lang="en-US" sz="2000" b="0" dirty="0"/>
                <a:t>Number of patient days</a:t>
              </a:r>
            </a:p>
          </p:txBody>
        </p:sp>
      </p:gr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68650"/>
                                        </p:tgtEl>
                                        <p:attrNameLst>
                                          <p:attrName>style.visibility</p:attrName>
                                        </p:attrNameLst>
                                      </p:cBhvr>
                                      <p:to>
                                        <p:strVal val="visible"/>
                                      </p:to>
                                    </p:set>
                                    <p:animEffect transition="in" filter="dissolve">
                                      <p:cBhvr>
                                        <p:cTn id="12" dur="500"/>
                                        <p:tgtEl>
                                          <p:spTgt spid="368650"/>
                                        </p:tgtEl>
                                      </p:cBhvr>
                                    </p:animEffect>
                                  </p:childTnLst>
                                </p:cTn>
                              </p:par>
                            </p:childTnLst>
                          </p:cTn>
                        </p:par>
                        <p:par>
                          <p:cTn id="13" fill="hold">
                            <p:stCondLst>
                              <p:cond delay="500"/>
                            </p:stCondLst>
                            <p:childTnLst>
                              <p:par>
                                <p:cTn id="14" presetID="18" presetClass="entr" presetSubtype="3"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strips(upRight)">
                                      <p:cBhvr>
                                        <p:cTn id="16" dur="500"/>
                                        <p:tgtEl>
                                          <p:spTgt spid="4"/>
                                        </p:tgtEl>
                                      </p:cBhvr>
                                    </p:animEffect>
                                  </p:childTnLst>
                                </p:cTn>
                              </p:par>
                            </p:childTnLst>
                          </p:cTn>
                        </p:par>
                        <p:par>
                          <p:cTn id="17" fill="hold">
                            <p:stCondLst>
                              <p:cond delay="1000"/>
                            </p:stCondLst>
                            <p:childTnLst>
                              <p:par>
                                <p:cTn id="18" presetID="18" presetClass="entr" presetSubtype="9"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strips(upLeft)">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5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smtClean="0"/>
              <a:t>The High-Low Method</a:t>
            </a:r>
          </a:p>
        </p:txBody>
      </p:sp>
      <p:pic>
        <p:nvPicPr>
          <p:cNvPr id="57347" name="Picture 3" descr="C5HiLo2"/>
          <p:cNvPicPr>
            <a:picLocks noChangeAspect="1" noChangeArrowheads="1"/>
          </p:cNvPicPr>
          <p:nvPr/>
        </p:nvPicPr>
        <p:blipFill>
          <a:blip r:embed="rId3"/>
          <a:srcRect/>
          <a:stretch>
            <a:fillRect/>
          </a:stretch>
        </p:blipFill>
        <p:spPr bwMode="auto">
          <a:xfrm>
            <a:off x="76200" y="1308100"/>
            <a:ext cx="4876800" cy="4635500"/>
          </a:xfrm>
          <a:prstGeom prst="rect">
            <a:avLst/>
          </a:prstGeom>
          <a:noFill/>
          <a:ln w="9525">
            <a:solidFill>
              <a:schemeClr val="tx1"/>
            </a:solidFill>
            <a:miter lim="800000"/>
            <a:headEnd/>
            <a:tailEnd/>
          </a:ln>
        </p:spPr>
      </p:pic>
      <p:sp>
        <p:nvSpPr>
          <p:cNvPr id="372740" name="Text Box 4"/>
          <p:cNvSpPr txBox="1">
            <a:spLocks noChangeArrowheads="1"/>
          </p:cNvSpPr>
          <p:nvPr/>
        </p:nvSpPr>
        <p:spPr bwMode="auto">
          <a:xfrm>
            <a:off x="5105400" y="1323975"/>
            <a:ext cx="3429000" cy="2663825"/>
          </a:xfrm>
          <a:prstGeom prst="rect">
            <a:avLst/>
          </a:prstGeom>
          <a:solidFill>
            <a:schemeClr val="accent1"/>
          </a:solidFill>
          <a:ln w="9525">
            <a:noFill/>
            <a:miter lim="800000"/>
            <a:headEnd/>
            <a:tailEnd/>
          </a:ln>
          <a:effectLst/>
        </p:spPr>
        <p:txBody>
          <a:bodyPr>
            <a:spAutoFit/>
          </a:bodyPr>
          <a:lstStyle/>
          <a:p>
            <a:pPr algn="ctr">
              <a:spcBef>
                <a:spcPct val="50000"/>
              </a:spcBef>
              <a:defRPr/>
            </a:pPr>
            <a:r>
              <a:rPr lang="en-US" sz="2800" b="0" dirty="0">
                <a:solidFill>
                  <a:srgbClr val="FFFFFF"/>
                </a:solidFill>
                <a:effectLst>
                  <a:outerShdw blurRad="38100" dist="38100" dir="2700000" algn="tl">
                    <a:srgbClr val="000000"/>
                  </a:outerShdw>
                </a:effectLst>
              </a:rPr>
              <a:t>The </a:t>
            </a:r>
            <a:r>
              <a:rPr lang="en-US" sz="2800" b="0" i="1" dirty="0">
                <a:effectLst>
                  <a:outerShdw blurRad="38100" dist="38100" dir="2700000" algn="tl">
                    <a:srgbClr val="000000"/>
                  </a:outerShdw>
                </a:effectLst>
              </a:rPr>
              <a:t>variable cost per hour</a:t>
            </a:r>
            <a:r>
              <a:rPr lang="en-US" sz="2800" b="0" dirty="0">
                <a:effectLst>
                  <a:outerShdw blurRad="38100" dist="38100" dir="2700000" algn="tl">
                    <a:srgbClr val="000000"/>
                  </a:outerShdw>
                </a:effectLst>
              </a:rPr>
              <a:t> </a:t>
            </a:r>
            <a:r>
              <a:rPr lang="en-US" sz="2800" b="0" dirty="0">
                <a:solidFill>
                  <a:srgbClr val="FFFFFF"/>
                </a:solidFill>
                <a:effectLst>
                  <a:outerShdw blurRad="38100" dist="38100" dir="2700000" algn="tl">
                    <a:srgbClr val="000000"/>
                  </a:outerShdw>
                </a:effectLst>
              </a:rPr>
              <a:t>of maintenance is equal to the change in cost divided by the change in hours.</a:t>
            </a:r>
          </a:p>
        </p:txBody>
      </p:sp>
      <p:grpSp>
        <p:nvGrpSpPr>
          <p:cNvPr id="2" name="Group 5"/>
          <p:cNvGrpSpPr>
            <a:grpSpLocks/>
          </p:cNvGrpSpPr>
          <p:nvPr/>
        </p:nvGrpSpPr>
        <p:grpSpPr bwMode="auto">
          <a:xfrm>
            <a:off x="5105400" y="4491038"/>
            <a:ext cx="3733800" cy="1143000"/>
            <a:chOff x="3216" y="2829"/>
            <a:chExt cx="2352" cy="720"/>
          </a:xfrm>
          <a:solidFill>
            <a:srgbClr val="CCCCCC"/>
          </a:solidFill>
          <a:effectLst/>
        </p:grpSpPr>
        <p:sp>
          <p:nvSpPr>
            <p:cNvPr id="372742" name="Rectangle 6"/>
            <p:cNvSpPr>
              <a:spLocks noChangeArrowheads="1"/>
            </p:cNvSpPr>
            <p:nvPr/>
          </p:nvSpPr>
          <p:spPr bwMode="auto">
            <a:xfrm>
              <a:off x="3216" y="2829"/>
              <a:ext cx="2352" cy="720"/>
            </a:xfrm>
            <a:prstGeom prst="rect">
              <a:avLst/>
            </a:prstGeom>
            <a:grpFill/>
            <a:ln w="9525">
              <a:noFill/>
              <a:miter lim="800000"/>
              <a:headEnd/>
              <a:tailEnd/>
            </a:ln>
            <a:effectLst/>
          </p:spPr>
          <p:txBody>
            <a:bodyPr wrap="none" anchor="ctr"/>
            <a:lstStyle/>
            <a:p>
              <a:pPr>
                <a:defRPr/>
              </a:pPr>
              <a:endParaRPr lang="en-US"/>
            </a:p>
          </p:txBody>
        </p:sp>
        <p:grpSp>
          <p:nvGrpSpPr>
            <p:cNvPr id="3" name="Group 7"/>
            <p:cNvGrpSpPr>
              <a:grpSpLocks/>
            </p:cNvGrpSpPr>
            <p:nvPr/>
          </p:nvGrpSpPr>
          <p:grpSpPr bwMode="auto">
            <a:xfrm>
              <a:off x="3264" y="2890"/>
              <a:ext cx="2172" cy="485"/>
              <a:chOff x="3284" y="2825"/>
              <a:chExt cx="2172" cy="485"/>
            </a:xfrm>
            <a:grpFill/>
          </p:grpSpPr>
          <p:sp>
            <p:nvSpPr>
              <p:cNvPr id="372744" name="Text Box 8"/>
              <p:cNvSpPr txBox="1">
                <a:spLocks noChangeArrowheads="1"/>
              </p:cNvSpPr>
              <p:nvPr/>
            </p:nvSpPr>
            <p:spPr bwMode="auto">
              <a:xfrm>
                <a:off x="4128" y="2959"/>
                <a:ext cx="1328" cy="271"/>
              </a:xfrm>
              <a:prstGeom prst="rect">
                <a:avLst/>
              </a:prstGeom>
              <a:grpFill/>
              <a:ln w="9525">
                <a:noFill/>
                <a:miter lim="800000"/>
                <a:headEnd/>
                <a:tailEnd/>
              </a:ln>
              <a:effectLst/>
            </p:spPr>
            <p:txBody>
              <a:bodyPr wrap="none">
                <a:spAutoFit/>
              </a:bodyPr>
              <a:lstStyle/>
              <a:p>
                <a:pPr>
                  <a:defRPr/>
                </a:pPr>
                <a:r>
                  <a:rPr lang="en-US" sz="2200" b="0" dirty="0">
                    <a:latin typeface="Verdana" pitchFamily="34" charset="0"/>
                    <a:ea typeface="Verdana" pitchFamily="34" charset="0"/>
                    <a:cs typeface="Verdana" pitchFamily="34" charset="0"/>
                  </a:rPr>
                  <a:t>=</a:t>
                </a:r>
                <a:r>
                  <a:rPr lang="en-US" sz="2200" dirty="0">
                    <a:latin typeface="Verdana" pitchFamily="34" charset="0"/>
                    <a:ea typeface="Verdana" pitchFamily="34" charset="0"/>
                    <a:cs typeface="Verdana" pitchFamily="34" charset="0"/>
                  </a:rPr>
                  <a:t> </a:t>
                </a:r>
                <a:r>
                  <a:rPr lang="en-US" sz="2200" b="0" dirty="0">
                    <a:latin typeface="Verdana" pitchFamily="34" charset="0"/>
                    <a:ea typeface="Verdana" pitchFamily="34" charset="0"/>
                    <a:cs typeface="Verdana" pitchFamily="34" charset="0"/>
                  </a:rPr>
                  <a:t>$8.00/hour</a:t>
                </a:r>
              </a:p>
            </p:txBody>
          </p:sp>
          <p:grpSp>
            <p:nvGrpSpPr>
              <p:cNvPr id="4" name="Group 9"/>
              <p:cNvGrpSpPr>
                <a:grpSpLocks/>
              </p:cNvGrpSpPr>
              <p:nvPr/>
            </p:nvGrpSpPr>
            <p:grpSpPr bwMode="auto">
              <a:xfrm>
                <a:off x="3284" y="2825"/>
                <a:ext cx="934" cy="485"/>
                <a:chOff x="3284" y="2825"/>
                <a:chExt cx="934" cy="485"/>
              </a:xfrm>
              <a:grpFill/>
            </p:grpSpPr>
            <p:sp>
              <p:nvSpPr>
                <p:cNvPr id="372746" name="Text Box 10"/>
                <p:cNvSpPr txBox="1">
                  <a:spLocks noChangeArrowheads="1"/>
                </p:cNvSpPr>
                <p:nvPr/>
              </p:nvSpPr>
              <p:spPr bwMode="auto">
                <a:xfrm>
                  <a:off x="3284" y="2825"/>
                  <a:ext cx="934" cy="485"/>
                </a:xfrm>
                <a:prstGeom prst="rect">
                  <a:avLst/>
                </a:prstGeom>
                <a:grpFill/>
                <a:ln w="9525">
                  <a:noFill/>
                  <a:miter lim="800000"/>
                  <a:headEnd/>
                  <a:tailEnd/>
                </a:ln>
                <a:effectLst/>
              </p:spPr>
              <p:txBody>
                <a:bodyPr wrap="none">
                  <a:spAutoFit/>
                </a:bodyPr>
                <a:lstStyle/>
                <a:p>
                  <a:pPr algn="ctr">
                    <a:defRPr/>
                  </a:pPr>
                  <a:r>
                    <a:rPr lang="en-US" sz="2200" dirty="0">
                      <a:latin typeface="Verdana" pitchFamily="34" charset="0"/>
                      <a:ea typeface="Verdana" pitchFamily="34" charset="0"/>
                      <a:cs typeface="Verdana" pitchFamily="34" charset="0"/>
                    </a:rPr>
                    <a:t>$2,400/</a:t>
                  </a:r>
                  <a:br>
                    <a:rPr lang="en-US" sz="2200" dirty="0">
                      <a:latin typeface="Verdana" pitchFamily="34" charset="0"/>
                      <a:ea typeface="Verdana" pitchFamily="34" charset="0"/>
                      <a:cs typeface="Verdana" pitchFamily="34" charset="0"/>
                    </a:rPr>
                  </a:br>
                  <a:r>
                    <a:rPr lang="en-US" sz="2200" dirty="0">
                      <a:latin typeface="Verdana" pitchFamily="34" charset="0"/>
                      <a:ea typeface="Verdana" pitchFamily="34" charset="0"/>
                      <a:cs typeface="Verdana" pitchFamily="34" charset="0"/>
                    </a:rPr>
                    <a:t>300</a:t>
                  </a:r>
                </a:p>
              </p:txBody>
            </p:sp>
            <p:sp>
              <p:nvSpPr>
                <p:cNvPr id="372747" name="Line 11"/>
                <p:cNvSpPr>
                  <a:spLocks noChangeShapeType="1"/>
                </p:cNvSpPr>
                <p:nvPr/>
              </p:nvSpPr>
              <p:spPr bwMode="auto">
                <a:xfrm>
                  <a:off x="3351" y="3129"/>
                  <a:ext cx="768" cy="0"/>
                </a:xfrm>
                <a:prstGeom prst="line">
                  <a:avLst/>
                </a:prstGeom>
                <a:grpFill/>
                <a:ln w="31750">
                  <a:noFill/>
                  <a:round/>
                  <a:headEnd/>
                  <a:tailEnd/>
                </a:ln>
                <a:effectLst/>
              </p:spPr>
              <p:txBody>
                <a:bodyPr/>
                <a:lstStyle/>
                <a:p>
                  <a:pPr>
                    <a:defRPr/>
                  </a:pPr>
                  <a:endParaRPr lang="en-US"/>
                </a:p>
              </p:txBody>
            </p:sp>
          </p:grpSp>
        </p:gr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72740"/>
                                        </p:tgtEl>
                                        <p:attrNameLst>
                                          <p:attrName>style.visibility</p:attrName>
                                        </p:attrNameLst>
                                      </p:cBhvr>
                                      <p:to>
                                        <p:strVal val="visible"/>
                                      </p:to>
                                    </p:set>
                                    <p:animEffect transition="in" filter="slide(fromTop)">
                                      <p:cBhvr>
                                        <p:cTn id="7" dur="500"/>
                                        <p:tgtEl>
                                          <p:spTgt spid="372740"/>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dissolv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2740"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smtClean="0"/>
              <a:t>The High-Low Method</a:t>
            </a:r>
          </a:p>
        </p:txBody>
      </p:sp>
      <p:pic>
        <p:nvPicPr>
          <p:cNvPr id="58371" name="Picture 3" descr="C5HiLo3"/>
          <p:cNvPicPr>
            <a:picLocks noChangeAspect="1" noChangeArrowheads="1"/>
          </p:cNvPicPr>
          <p:nvPr/>
        </p:nvPicPr>
        <p:blipFill>
          <a:blip r:embed="rId3"/>
          <a:srcRect/>
          <a:stretch>
            <a:fillRect/>
          </a:stretch>
        </p:blipFill>
        <p:spPr bwMode="auto">
          <a:xfrm>
            <a:off x="2362200" y="1295400"/>
            <a:ext cx="4343400" cy="2620963"/>
          </a:xfrm>
          <a:prstGeom prst="rect">
            <a:avLst/>
          </a:prstGeom>
          <a:noFill/>
          <a:ln w="9525">
            <a:solidFill>
              <a:schemeClr val="tx1"/>
            </a:solidFill>
            <a:miter lim="800000"/>
            <a:headEnd/>
            <a:tailEnd/>
          </a:ln>
        </p:spPr>
      </p:pic>
      <p:sp>
        <p:nvSpPr>
          <p:cNvPr id="374788" name="Rectangle 4"/>
          <p:cNvSpPr>
            <a:spLocks noChangeArrowheads="1"/>
          </p:cNvSpPr>
          <p:nvPr/>
        </p:nvSpPr>
        <p:spPr bwMode="auto">
          <a:xfrm>
            <a:off x="4467225" y="2909888"/>
            <a:ext cx="2057400" cy="228600"/>
          </a:xfrm>
          <a:prstGeom prst="rect">
            <a:avLst/>
          </a:prstGeom>
          <a:noFill/>
          <a:ln w="38100">
            <a:solidFill>
              <a:srgbClr val="FF0000"/>
            </a:solidFill>
            <a:miter lim="800000"/>
            <a:headEnd/>
            <a:tailEnd/>
          </a:ln>
          <a:effectLst>
            <a:outerShdw dist="28398" dir="1593903" algn="ctr" rotWithShape="0">
              <a:schemeClr val="bg2"/>
            </a:outerShdw>
          </a:effectLst>
        </p:spPr>
        <p:txBody>
          <a:bodyPr wrap="none" anchor="ctr"/>
          <a:lstStyle/>
          <a:p>
            <a:pPr>
              <a:defRPr/>
            </a:pPr>
            <a:endParaRPr lang="en-US"/>
          </a:p>
        </p:txBody>
      </p:sp>
      <p:sp>
        <p:nvSpPr>
          <p:cNvPr id="58373" name="Text Box 5"/>
          <p:cNvSpPr txBox="1">
            <a:spLocks noChangeArrowheads="1"/>
          </p:cNvSpPr>
          <p:nvPr/>
        </p:nvSpPr>
        <p:spPr bwMode="auto">
          <a:xfrm>
            <a:off x="381000" y="3900488"/>
            <a:ext cx="8305800" cy="430212"/>
          </a:xfrm>
          <a:prstGeom prst="rect">
            <a:avLst/>
          </a:prstGeom>
          <a:noFill/>
          <a:ln w="9525">
            <a:noFill/>
            <a:miter lim="800000"/>
            <a:headEnd/>
            <a:tailEnd/>
          </a:ln>
        </p:spPr>
        <p:txBody>
          <a:bodyPr>
            <a:spAutoFit/>
          </a:bodyPr>
          <a:lstStyle/>
          <a:p>
            <a:pPr>
              <a:spcBef>
                <a:spcPct val="50000"/>
              </a:spcBef>
            </a:pPr>
            <a:r>
              <a:rPr lang="en-US" sz="2200" b="0">
                <a:latin typeface="Verdana" pitchFamily="34" charset="0"/>
                <a:ea typeface="Verdana" pitchFamily="34" charset="0"/>
                <a:cs typeface="Verdana" pitchFamily="34" charset="0"/>
              </a:rPr>
              <a:t>Total Fixed Cost = Total Cost – Total Variable Cost</a:t>
            </a:r>
          </a:p>
        </p:txBody>
      </p:sp>
      <p:sp>
        <p:nvSpPr>
          <p:cNvPr id="374790" name="Text Box 6"/>
          <p:cNvSpPr txBox="1">
            <a:spLocks noChangeArrowheads="1"/>
          </p:cNvSpPr>
          <p:nvPr/>
        </p:nvSpPr>
        <p:spPr bwMode="auto">
          <a:xfrm>
            <a:off x="381000" y="4586288"/>
            <a:ext cx="8305800" cy="430212"/>
          </a:xfrm>
          <a:prstGeom prst="rect">
            <a:avLst/>
          </a:prstGeom>
          <a:noFill/>
          <a:ln w="9525">
            <a:noFill/>
            <a:miter lim="800000"/>
            <a:headEnd/>
            <a:tailEnd/>
          </a:ln>
        </p:spPr>
        <p:txBody>
          <a:bodyPr>
            <a:spAutoFit/>
          </a:bodyPr>
          <a:lstStyle/>
          <a:p>
            <a:pPr>
              <a:spcBef>
                <a:spcPct val="50000"/>
              </a:spcBef>
            </a:pPr>
            <a:r>
              <a:rPr lang="en-US" sz="2200" b="0">
                <a:latin typeface="Verdana" pitchFamily="34" charset="0"/>
                <a:ea typeface="Verdana" pitchFamily="34" charset="0"/>
                <a:cs typeface="Verdana" pitchFamily="34" charset="0"/>
              </a:rPr>
              <a:t>Total Fixed Cost = $9,800 – ($8/hour × 800 hours)</a:t>
            </a:r>
          </a:p>
        </p:txBody>
      </p:sp>
      <p:grpSp>
        <p:nvGrpSpPr>
          <p:cNvPr id="2" name="Group 7"/>
          <p:cNvGrpSpPr>
            <a:grpSpLocks/>
          </p:cNvGrpSpPr>
          <p:nvPr/>
        </p:nvGrpSpPr>
        <p:grpSpPr bwMode="auto">
          <a:xfrm>
            <a:off x="381000" y="5272088"/>
            <a:ext cx="8305800" cy="1116012"/>
            <a:chOff x="240" y="3321"/>
            <a:chExt cx="5232" cy="703"/>
          </a:xfrm>
        </p:grpSpPr>
        <p:sp>
          <p:nvSpPr>
            <p:cNvPr id="58376" name="Text Box 8"/>
            <p:cNvSpPr txBox="1">
              <a:spLocks noChangeArrowheads="1"/>
            </p:cNvSpPr>
            <p:nvPr/>
          </p:nvSpPr>
          <p:spPr bwMode="auto">
            <a:xfrm>
              <a:off x="240" y="3321"/>
              <a:ext cx="5232" cy="271"/>
            </a:xfrm>
            <a:prstGeom prst="rect">
              <a:avLst/>
            </a:prstGeom>
            <a:noFill/>
            <a:ln w="9525">
              <a:noFill/>
              <a:miter lim="800000"/>
              <a:headEnd/>
              <a:tailEnd/>
            </a:ln>
          </p:spPr>
          <p:txBody>
            <a:bodyPr>
              <a:spAutoFit/>
            </a:bodyPr>
            <a:lstStyle/>
            <a:p>
              <a:pPr>
                <a:spcBef>
                  <a:spcPct val="50000"/>
                </a:spcBef>
              </a:pPr>
              <a:r>
                <a:rPr lang="en-US" sz="2200" b="0">
                  <a:latin typeface="Verdana" pitchFamily="34" charset="0"/>
                  <a:ea typeface="Verdana" pitchFamily="34" charset="0"/>
                  <a:cs typeface="Verdana" pitchFamily="34" charset="0"/>
                </a:rPr>
                <a:t>Total Fixed Cost = $9,800 – $6,400</a:t>
              </a:r>
            </a:p>
          </p:txBody>
        </p:sp>
        <p:sp>
          <p:nvSpPr>
            <p:cNvPr id="58377" name="Text Box 9"/>
            <p:cNvSpPr txBox="1">
              <a:spLocks noChangeArrowheads="1"/>
            </p:cNvSpPr>
            <p:nvPr/>
          </p:nvSpPr>
          <p:spPr bwMode="auto">
            <a:xfrm>
              <a:off x="240" y="3753"/>
              <a:ext cx="5232" cy="271"/>
            </a:xfrm>
            <a:prstGeom prst="rect">
              <a:avLst/>
            </a:prstGeom>
            <a:noFill/>
            <a:ln w="9525">
              <a:noFill/>
              <a:miter lim="800000"/>
              <a:headEnd/>
              <a:tailEnd/>
            </a:ln>
          </p:spPr>
          <p:txBody>
            <a:bodyPr>
              <a:spAutoFit/>
            </a:bodyPr>
            <a:lstStyle/>
            <a:p>
              <a:pPr>
                <a:spcBef>
                  <a:spcPct val="50000"/>
                </a:spcBef>
              </a:pPr>
              <a:r>
                <a:rPr lang="en-US" sz="2200" b="0">
                  <a:latin typeface="Verdana" pitchFamily="34" charset="0"/>
                  <a:ea typeface="Verdana" pitchFamily="34" charset="0"/>
                  <a:cs typeface="Verdana" pitchFamily="34" charset="0"/>
                </a:rPr>
                <a:t>Total Fixed Cost = $3,400</a:t>
              </a:r>
            </a:p>
          </p:txBody>
        </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74790"/>
                                        </p:tgtEl>
                                        <p:attrNameLst>
                                          <p:attrName>style.visibility</p:attrName>
                                        </p:attrNameLst>
                                      </p:cBhvr>
                                      <p:to>
                                        <p:strVal val="visible"/>
                                      </p:to>
                                    </p:set>
                                    <p:animEffect transition="in" filter="strips(downRight)">
                                      <p:cBhvr>
                                        <p:cTn id="7" dur="500"/>
                                        <p:tgtEl>
                                          <p:spTgt spid="37479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Righ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4790"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smtClean="0"/>
              <a:t>The High-Low Method</a:t>
            </a:r>
          </a:p>
        </p:txBody>
      </p:sp>
      <p:pic>
        <p:nvPicPr>
          <p:cNvPr id="59395" name="Picture 3" descr="C5HiLo3"/>
          <p:cNvPicPr>
            <a:picLocks noChangeAspect="1" noChangeArrowheads="1"/>
          </p:cNvPicPr>
          <p:nvPr/>
        </p:nvPicPr>
        <p:blipFill>
          <a:blip r:embed="rId3"/>
          <a:srcRect/>
          <a:stretch>
            <a:fillRect/>
          </a:stretch>
        </p:blipFill>
        <p:spPr bwMode="auto">
          <a:xfrm>
            <a:off x="2362200" y="1295400"/>
            <a:ext cx="4343400" cy="2620963"/>
          </a:xfrm>
          <a:prstGeom prst="rect">
            <a:avLst/>
          </a:prstGeom>
          <a:noFill/>
          <a:ln w="9525">
            <a:solidFill>
              <a:schemeClr val="tx1"/>
            </a:solidFill>
            <a:miter lim="800000"/>
            <a:headEnd/>
            <a:tailEnd/>
          </a:ln>
        </p:spPr>
      </p:pic>
      <p:grpSp>
        <p:nvGrpSpPr>
          <p:cNvPr id="2" name="Group 4"/>
          <p:cNvGrpSpPr>
            <a:grpSpLocks/>
          </p:cNvGrpSpPr>
          <p:nvPr/>
        </p:nvGrpSpPr>
        <p:grpSpPr bwMode="auto">
          <a:xfrm>
            <a:off x="1600200" y="4281488"/>
            <a:ext cx="6096000" cy="933450"/>
            <a:chOff x="1008" y="2697"/>
            <a:chExt cx="3840" cy="588"/>
          </a:xfrm>
        </p:grpSpPr>
        <p:sp>
          <p:nvSpPr>
            <p:cNvPr id="376837" name="Text Box 5"/>
            <p:cNvSpPr txBox="1">
              <a:spLocks noChangeArrowheads="1"/>
            </p:cNvSpPr>
            <p:nvPr/>
          </p:nvSpPr>
          <p:spPr bwMode="auto">
            <a:xfrm>
              <a:off x="1313" y="3014"/>
              <a:ext cx="2161" cy="271"/>
            </a:xfrm>
            <a:prstGeom prst="rect">
              <a:avLst/>
            </a:prstGeom>
            <a:noFill/>
            <a:ln w="9525">
              <a:noFill/>
              <a:miter lim="800000"/>
              <a:headEnd/>
              <a:tailEnd/>
            </a:ln>
            <a:effectLst/>
          </p:spPr>
          <p:txBody>
            <a:bodyPr wrap="none">
              <a:spAutoFit/>
            </a:bodyPr>
            <a:lstStyle/>
            <a:p>
              <a:pPr>
                <a:defRPr/>
              </a:pPr>
              <a:r>
                <a:rPr lang="en-US" sz="2200" b="0">
                  <a:solidFill>
                    <a:srgbClr val="FF0000"/>
                  </a:solidFill>
                  <a:effectLst>
                    <a:outerShdw blurRad="38100" dist="38100" dir="2700000" algn="tl">
                      <a:srgbClr val="000000"/>
                    </a:outerShdw>
                  </a:effectLst>
                  <a:latin typeface="Verdana" pitchFamily="34" charset="0"/>
                  <a:ea typeface="Verdana" pitchFamily="34" charset="0"/>
                  <a:cs typeface="Verdana" pitchFamily="34" charset="0"/>
                </a:rPr>
                <a:t>Y  =  $3,400 + $8.00X</a:t>
              </a:r>
            </a:p>
          </p:txBody>
        </p:sp>
        <p:sp>
          <p:nvSpPr>
            <p:cNvPr id="59398" name="Text Box 6"/>
            <p:cNvSpPr txBox="1">
              <a:spLocks noChangeArrowheads="1"/>
            </p:cNvSpPr>
            <p:nvPr/>
          </p:nvSpPr>
          <p:spPr bwMode="auto">
            <a:xfrm>
              <a:off x="1008" y="2697"/>
              <a:ext cx="3840" cy="271"/>
            </a:xfrm>
            <a:prstGeom prst="rect">
              <a:avLst/>
            </a:prstGeom>
            <a:noFill/>
            <a:ln w="9525">
              <a:noFill/>
              <a:miter lim="800000"/>
              <a:headEnd/>
              <a:tailEnd/>
            </a:ln>
          </p:spPr>
          <p:txBody>
            <a:bodyPr>
              <a:spAutoFit/>
            </a:bodyPr>
            <a:lstStyle/>
            <a:p>
              <a:pPr algn="ctr">
                <a:spcBef>
                  <a:spcPct val="50000"/>
                </a:spcBef>
              </a:pPr>
              <a:r>
                <a:rPr lang="en-US" sz="2200" b="0" u="sng">
                  <a:latin typeface="Verdana" pitchFamily="34" charset="0"/>
                  <a:ea typeface="Verdana" pitchFamily="34" charset="0"/>
                  <a:cs typeface="Verdana" pitchFamily="34" charset="0"/>
                </a:rPr>
                <a:t>The Cost Equation for Maintenance</a:t>
              </a:r>
            </a:p>
          </p:txBody>
        </p:sp>
      </p:gr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9"/>
          <p:cNvSpPr>
            <a:spLocks noChangeArrowheads="1"/>
          </p:cNvSpPr>
          <p:nvPr/>
        </p:nvSpPr>
        <p:spPr bwMode="auto">
          <a:xfrm>
            <a:off x="1219200" y="1219200"/>
            <a:ext cx="6705600" cy="4876800"/>
          </a:xfrm>
          <a:prstGeom prst="rect">
            <a:avLst/>
          </a:prstGeom>
          <a:solidFill>
            <a:schemeClr val="hlink"/>
          </a:solidFill>
          <a:ln w="9525">
            <a:noFill/>
            <a:miter lim="800000"/>
            <a:headEnd/>
            <a:tailEnd/>
          </a:ln>
        </p:spPr>
        <p:txBody>
          <a:bodyPr wrap="none" anchor="ctr"/>
          <a:lstStyle/>
          <a:p>
            <a:endParaRPr lang="en-US"/>
          </a:p>
        </p:txBody>
      </p:sp>
      <p:sp>
        <p:nvSpPr>
          <p:cNvPr id="15363" name="Rectangle 1026"/>
          <p:cNvSpPr>
            <a:spLocks noGrp="1" noChangeArrowheads="1"/>
          </p:cNvSpPr>
          <p:nvPr>
            <p:ph type="title"/>
          </p:nvPr>
        </p:nvSpPr>
        <p:spPr>
          <a:noFill/>
        </p:spPr>
        <p:txBody>
          <a:bodyPr lIns="90488" tIns="44450" rIns="90488" bIns="44450"/>
          <a:lstStyle/>
          <a:p>
            <a:pPr eaLnBrk="1" hangingPunct="1"/>
            <a:r>
              <a:rPr lang="en-US" dirty="0" smtClean="0"/>
              <a:t>Learning Objective 2</a:t>
            </a:r>
          </a:p>
        </p:txBody>
      </p:sp>
      <p:sp>
        <p:nvSpPr>
          <p:cNvPr id="456708" name="Text Box 1028"/>
          <p:cNvSpPr txBox="1">
            <a:spLocks noChangeArrowheads="1"/>
          </p:cNvSpPr>
          <p:nvPr/>
        </p:nvSpPr>
        <p:spPr bwMode="auto">
          <a:xfrm>
            <a:off x="1905000" y="2590800"/>
            <a:ext cx="5334000" cy="2162175"/>
          </a:xfrm>
          <a:prstGeom prst="rect">
            <a:avLst/>
          </a:prstGeom>
          <a:noFill/>
          <a:ln w="9525">
            <a:noFill/>
            <a:miter lim="800000"/>
            <a:headEnd/>
            <a:tailEnd/>
          </a:ln>
          <a:effectLst/>
        </p:spPr>
        <p:txBody>
          <a:bodyPr>
            <a:spAutoFit/>
          </a:bodyPr>
          <a:lstStyle/>
          <a:p>
            <a:pPr algn="ctr">
              <a:spcBef>
                <a:spcPct val="50000"/>
              </a:spcBef>
              <a:defRPr/>
            </a:pPr>
            <a:r>
              <a:rPr lang="en-US" sz="3400">
                <a:solidFill>
                  <a:srgbClr val="FFFFEF"/>
                </a:solidFill>
                <a:effectLst>
                  <a:outerShdw blurRad="38100" dist="38100" dir="2700000" algn="tl">
                    <a:srgbClr val="000000"/>
                  </a:outerShdw>
                </a:effectLst>
              </a:rPr>
              <a:t>Identify and give examples of each of the three basic manufacturing cost categories.</a:t>
            </a:r>
          </a:p>
        </p:txBody>
      </p:sp>
    </p:spTree>
  </p:cSld>
  <p:clrMapOvr>
    <a:masterClrMapping/>
  </p:clrMapOvr>
  <p:transition>
    <p:checker dir="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smtClean="0"/>
              <a:t>Quick Check </a:t>
            </a:r>
            <a:r>
              <a:rPr lang="en-US" sz="3200" smtClean="0">
                <a:sym typeface="Wingdings" pitchFamily="2" charset="2"/>
              </a:rPr>
              <a:t></a:t>
            </a:r>
          </a:p>
        </p:txBody>
      </p:sp>
      <p:sp>
        <p:nvSpPr>
          <p:cNvPr id="60419" name="Rectangle 3"/>
          <p:cNvSpPr>
            <a:spLocks noGrp="1" noChangeArrowheads="1"/>
          </p:cNvSpPr>
          <p:nvPr>
            <p:ph type="body" idx="4294967295"/>
          </p:nvPr>
        </p:nvSpPr>
        <p:spPr>
          <a:xfrm>
            <a:off x="457200" y="1524000"/>
            <a:ext cx="8382000" cy="4648200"/>
          </a:xfrm>
          <a:solidFill>
            <a:srgbClr val="CCCCCC"/>
          </a:solidFill>
        </p:spPr>
        <p:txBody>
          <a:bodyPr lIns="90488" tIns="44450" rIns="90488" bIns="44450"/>
          <a:lstStyle/>
          <a:p>
            <a:pPr eaLnBrk="1" hangingPunct="1">
              <a:buFont typeface="Times" pitchFamily="34" charset="0"/>
              <a:buNone/>
            </a:pPr>
            <a:r>
              <a:rPr lang="en-US" sz="2200" smtClean="0"/>
              <a:t>    </a:t>
            </a:r>
          </a:p>
          <a:p>
            <a:pPr eaLnBrk="1" hangingPunct="1">
              <a:buFont typeface="Times" pitchFamily="34" charset="0"/>
              <a:buNone/>
            </a:pPr>
            <a:r>
              <a:rPr lang="en-US" sz="2200" smtClean="0"/>
              <a:t>	Sales salaries and commissions are $10,000 when 80,000 units are sold, and $14,000 when 120,000 units are sold.  Using the high-low method, what is the</a:t>
            </a:r>
            <a:r>
              <a:rPr lang="en-US" sz="2200" smtClean="0">
                <a:solidFill>
                  <a:srgbClr val="FF3300"/>
                </a:solidFill>
              </a:rPr>
              <a:t> </a:t>
            </a:r>
            <a:r>
              <a:rPr lang="en-US" sz="2200" smtClean="0">
                <a:solidFill>
                  <a:schemeClr val="accent1"/>
                </a:solidFill>
              </a:rPr>
              <a:t>variable</a:t>
            </a:r>
            <a:r>
              <a:rPr lang="en-US" sz="2200" smtClean="0"/>
              <a:t> portion of sales salaries and commission?</a:t>
            </a:r>
          </a:p>
          <a:p>
            <a:pPr eaLnBrk="1" hangingPunct="1">
              <a:buFont typeface="Times" pitchFamily="34" charset="0"/>
              <a:buNone/>
            </a:pPr>
            <a:endParaRPr lang="en-US" sz="2200" smtClean="0"/>
          </a:p>
          <a:p>
            <a:pPr eaLnBrk="1" hangingPunct="1">
              <a:buFont typeface="Times" pitchFamily="34" charset="0"/>
              <a:buNone/>
            </a:pPr>
            <a:r>
              <a:rPr lang="en-US" sz="2200" smtClean="0"/>
              <a:t>	</a:t>
            </a:r>
            <a:r>
              <a:rPr lang="en-US" sz="2200" b="1" smtClean="0"/>
              <a:t>a.   </a:t>
            </a:r>
            <a:r>
              <a:rPr lang="en-US" sz="2200" smtClean="0"/>
              <a:t>$0.08 per unit</a:t>
            </a:r>
          </a:p>
          <a:p>
            <a:pPr eaLnBrk="1" hangingPunct="1">
              <a:buFont typeface="Times" pitchFamily="34" charset="0"/>
              <a:buNone/>
            </a:pPr>
            <a:r>
              <a:rPr lang="en-US" sz="2200" smtClean="0"/>
              <a:t>	</a:t>
            </a:r>
            <a:r>
              <a:rPr lang="en-US" sz="2200" b="1" smtClean="0"/>
              <a:t>b.   </a:t>
            </a:r>
            <a:r>
              <a:rPr lang="en-US" sz="2200" smtClean="0"/>
              <a:t>$0.10 per unit  </a:t>
            </a:r>
          </a:p>
          <a:p>
            <a:pPr eaLnBrk="1" hangingPunct="1">
              <a:buFont typeface="Times" pitchFamily="34" charset="0"/>
              <a:buNone/>
            </a:pPr>
            <a:r>
              <a:rPr lang="en-US" sz="2200" smtClean="0"/>
              <a:t>	</a:t>
            </a:r>
            <a:r>
              <a:rPr lang="en-US" sz="2200" b="1" smtClean="0"/>
              <a:t>c.   </a:t>
            </a:r>
            <a:r>
              <a:rPr lang="en-US" sz="2200" smtClean="0"/>
              <a:t>$0.12 per unit</a:t>
            </a:r>
          </a:p>
          <a:p>
            <a:pPr eaLnBrk="1" hangingPunct="1">
              <a:buFont typeface="Times" pitchFamily="34" charset="0"/>
              <a:buNone/>
            </a:pPr>
            <a:r>
              <a:rPr lang="en-US" sz="2200" smtClean="0"/>
              <a:t>	</a:t>
            </a:r>
            <a:r>
              <a:rPr lang="en-US" sz="2200" b="1" smtClean="0"/>
              <a:t>d.   </a:t>
            </a:r>
            <a:r>
              <a:rPr lang="en-US" sz="2200" smtClean="0"/>
              <a:t>$0.125 per unit	</a:t>
            </a:r>
          </a:p>
        </p:txBody>
      </p:sp>
      <p:sp>
        <p:nvSpPr>
          <p:cNvPr id="60420" name="Rectangle 4"/>
          <p:cNvSpPr>
            <a:spLocks noChangeArrowheads="1"/>
          </p:cNvSpPr>
          <p:nvPr/>
        </p:nvSpPr>
        <p:spPr bwMode="auto">
          <a:xfrm>
            <a:off x="762000" y="990600"/>
            <a:ext cx="8001000" cy="1143000"/>
          </a:xfrm>
          <a:prstGeom prst="rect">
            <a:avLst/>
          </a:prstGeom>
          <a:noFill/>
          <a:ln w="12700">
            <a:noFill/>
            <a:miter lim="800000"/>
            <a:headEnd/>
            <a:tailEnd/>
          </a:ln>
        </p:spPr>
        <p:txBody>
          <a:bodyPr lIns="90488" tIns="44450" rIns="90488" bIns="44450" anchor="ctr"/>
          <a:lstStyle/>
          <a:p>
            <a:pPr algn="ctr" eaLnBrk="1" hangingPunct="1"/>
            <a:endParaRPr lang="en-US" sz="3200">
              <a:solidFill>
                <a:schemeClr val="tx2"/>
              </a:solidFill>
              <a:sym typeface="Wingdings" pitchFamily="2" charset="2"/>
            </a:endParaRPr>
          </a:p>
        </p:txBody>
      </p:sp>
    </p:spTree>
  </p:cSld>
  <p:clrMapOvr>
    <a:masterClrMapping/>
  </p:clrMapOvr>
  <p:transition>
    <p:blinds dir="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US" smtClean="0"/>
              <a:t>Quick Check </a:t>
            </a:r>
            <a:r>
              <a:rPr lang="en-US" sz="3200" smtClean="0">
                <a:sym typeface="Wingdings" pitchFamily="2" charset="2"/>
              </a:rPr>
              <a:t></a:t>
            </a:r>
          </a:p>
        </p:txBody>
      </p:sp>
      <p:sp>
        <p:nvSpPr>
          <p:cNvPr id="380931" name="Rectangle 3"/>
          <p:cNvSpPr>
            <a:spLocks noGrp="1" noChangeArrowheads="1"/>
          </p:cNvSpPr>
          <p:nvPr>
            <p:ph type="body" idx="4294967295"/>
          </p:nvPr>
        </p:nvSpPr>
        <p:spPr>
          <a:xfrm>
            <a:off x="457200" y="1524000"/>
            <a:ext cx="8382000" cy="4648200"/>
          </a:xfrm>
          <a:solidFill>
            <a:srgbClr val="CCCCCC"/>
          </a:solidFill>
          <a:ln w="12700"/>
          <a:effectLst>
            <a:outerShdw dist="53882" dir="2700000" algn="ctr" rotWithShape="0">
              <a:schemeClr val="bg2"/>
            </a:outerShdw>
          </a:effectLst>
        </p:spPr>
        <p:txBody>
          <a:bodyPr lIns="90488" tIns="44450" rIns="90488" bIns="44450"/>
          <a:lstStyle/>
          <a:p>
            <a:pPr eaLnBrk="1" hangingPunct="1">
              <a:buFont typeface="Times" pitchFamily="18" charset="0"/>
              <a:buNone/>
              <a:defRPr/>
            </a:pPr>
            <a:r>
              <a:rPr lang="en-US" sz="2200" dirty="0" smtClean="0"/>
              <a:t>    Sales salaries and commissions are $10,000 when 80,000 units are sold, and $14,000 when 120,000 units are sold.  Using the high-low method, what is the</a:t>
            </a:r>
            <a:r>
              <a:rPr lang="en-US" sz="2200" dirty="0" smtClean="0">
                <a:solidFill>
                  <a:srgbClr val="FF3300"/>
                </a:solidFill>
              </a:rPr>
              <a:t> </a:t>
            </a:r>
            <a:r>
              <a:rPr lang="en-US" sz="2200" dirty="0" smtClean="0">
                <a:solidFill>
                  <a:schemeClr val="accent1"/>
                </a:solidFill>
              </a:rPr>
              <a:t>variable</a:t>
            </a:r>
            <a:r>
              <a:rPr lang="en-US" sz="2200" dirty="0" smtClean="0"/>
              <a:t> portion of sales salaries and commission?</a:t>
            </a:r>
          </a:p>
          <a:p>
            <a:pPr eaLnBrk="1" hangingPunct="1">
              <a:buFont typeface="Times" pitchFamily="18" charset="0"/>
              <a:buNone/>
              <a:defRPr/>
            </a:pPr>
            <a:r>
              <a:rPr lang="en-US" sz="2200" dirty="0" smtClean="0"/>
              <a:t>	</a:t>
            </a:r>
            <a:r>
              <a:rPr lang="en-US" sz="2200" b="1" dirty="0" smtClean="0">
                <a:solidFill>
                  <a:schemeClr val="accent1"/>
                </a:solidFill>
              </a:rPr>
              <a:t>a.   </a:t>
            </a:r>
            <a:r>
              <a:rPr lang="en-US" sz="2200" dirty="0" smtClean="0">
                <a:solidFill>
                  <a:schemeClr val="accent1"/>
                </a:solidFill>
              </a:rPr>
              <a:t>$0.08 per unit</a:t>
            </a:r>
          </a:p>
          <a:p>
            <a:pPr eaLnBrk="1" hangingPunct="1">
              <a:buFont typeface="Times" pitchFamily="18" charset="0"/>
              <a:buNone/>
              <a:defRPr/>
            </a:pPr>
            <a:r>
              <a:rPr lang="en-US" sz="2200" dirty="0" smtClean="0"/>
              <a:t>	</a:t>
            </a:r>
            <a:r>
              <a:rPr lang="en-US" sz="2200" b="1" dirty="0" smtClean="0"/>
              <a:t>b.   </a:t>
            </a:r>
            <a:r>
              <a:rPr lang="en-US" sz="2200" dirty="0" smtClean="0"/>
              <a:t>$0.10 per unit  </a:t>
            </a:r>
          </a:p>
          <a:p>
            <a:pPr eaLnBrk="1" hangingPunct="1">
              <a:buFont typeface="Times" pitchFamily="18" charset="0"/>
              <a:buNone/>
              <a:defRPr/>
            </a:pPr>
            <a:r>
              <a:rPr lang="en-US" sz="2200" dirty="0" smtClean="0"/>
              <a:t>	</a:t>
            </a:r>
            <a:r>
              <a:rPr lang="en-US" sz="2200" b="1" dirty="0" smtClean="0">
                <a:solidFill>
                  <a:schemeClr val="accent1"/>
                </a:solidFill>
              </a:rPr>
              <a:t>c.   </a:t>
            </a:r>
            <a:r>
              <a:rPr lang="en-US" sz="2200" dirty="0" smtClean="0">
                <a:solidFill>
                  <a:schemeClr val="accent1"/>
                </a:solidFill>
              </a:rPr>
              <a:t>$0.12 per unit</a:t>
            </a:r>
          </a:p>
          <a:p>
            <a:pPr eaLnBrk="1" hangingPunct="1">
              <a:buFont typeface="Times" pitchFamily="18" charset="0"/>
              <a:buNone/>
              <a:defRPr/>
            </a:pPr>
            <a:r>
              <a:rPr lang="en-US" sz="2200" dirty="0" smtClean="0">
                <a:solidFill>
                  <a:schemeClr val="folHlink"/>
                </a:solidFill>
              </a:rPr>
              <a:t>	</a:t>
            </a:r>
            <a:r>
              <a:rPr lang="en-US" sz="2200" b="1" dirty="0" smtClean="0">
                <a:solidFill>
                  <a:schemeClr val="accent1"/>
                </a:solidFill>
              </a:rPr>
              <a:t>d.   </a:t>
            </a:r>
            <a:r>
              <a:rPr lang="en-US" sz="2200" dirty="0" smtClean="0">
                <a:solidFill>
                  <a:schemeClr val="accent1"/>
                </a:solidFill>
              </a:rPr>
              <a:t>$0.125 per unit	</a:t>
            </a:r>
          </a:p>
        </p:txBody>
      </p:sp>
      <p:sp>
        <p:nvSpPr>
          <p:cNvPr id="9221" name="Rectangle 4"/>
          <p:cNvSpPr>
            <a:spLocks noChangeArrowheads="1"/>
          </p:cNvSpPr>
          <p:nvPr/>
        </p:nvSpPr>
        <p:spPr bwMode="auto">
          <a:xfrm>
            <a:off x="762000" y="990600"/>
            <a:ext cx="8001000" cy="1143000"/>
          </a:xfrm>
          <a:prstGeom prst="rect">
            <a:avLst/>
          </a:prstGeom>
          <a:noFill/>
          <a:ln w="12700">
            <a:noFill/>
            <a:miter lim="800000"/>
            <a:headEnd/>
            <a:tailEnd/>
          </a:ln>
        </p:spPr>
        <p:txBody>
          <a:bodyPr lIns="90488" tIns="44450" rIns="90488" bIns="44450" anchor="ctr"/>
          <a:lstStyle/>
          <a:p>
            <a:pPr algn="ctr" eaLnBrk="1" hangingPunct="1"/>
            <a:endParaRPr lang="en-US" sz="3200">
              <a:solidFill>
                <a:schemeClr val="tx2"/>
              </a:solidFill>
              <a:sym typeface="Wingdings" pitchFamily="2" charset="2"/>
            </a:endParaRPr>
          </a:p>
        </p:txBody>
      </p:sp>
      <p:sp>
        <p:nvSpPr>
          <p:cNvPr id="9222" name="Oval 5"/>
          <p:cNvSpPr>
            <a:spLocks noChangeArrowheads="1"/>
          </p:cNvSpPr>
          <p:nvPr/>
        </p:nvSpPr>
        <p:spPr bwMode="auto">
          <a:xfrm>
            <a:off x="660400" y="3276600"/>
            <a:ext cx="635000" cy="558800"/>
          </a:xfrm>
          <a:prstGeom prst="ellipse">
            <a:avLst/>
          </a:prstGeom>
          <a:noFill/>
          <a:ln w="50800">
            <a:solidFill>
              <a:srgbClr val="FF3300"/>
            </a:solidFill>
            <a:round/>
            <a:headEnd/>
            <a:tailEnd/>
          </a:ln>
        </p:spPr>
        <p:txBody>
          <a:bodyPr wrap="none" anchor="ctr"/>
          <a:lstStyle/>
          <a:p>
            <a:pPr algn="ctr" eaLnBrk="1" hangingPunct="1"/>
            <a:endParaRPr lang="en-US" sz="2800" b="0">
              <a:solidFill>
                <a:srgbClr val="FF3300"/>
              </a:solidFill>
              <a:latin typeface="Times New Roman" pitchFamily="18" charset="0"/>
            </a:endParaRPr>
          </a:p>
        </p:txBody>
      </p:sp>
      <p:grpSp>
        <p:nvGrpSpPr>
          <p:cNvPr id="2" name="Group 6"/>
          <p:cNvGrpSpPr>
            <a:grpSpLocks/>
          </p:cNvGrpSpPr>
          <p:nvPr/>
        </p:nvGrpSpPr>
        <p:grpSpPr bwMode="auto">
          <a:xfrm>
            <a:off x="3505200" y="3098800"/>
            <a:ext cx="4978400" cy="2921000"/>
            <a:chOff x="2400" y="1920"/>
            <a:chExt cx="3136" cy="1840"/>
          </a:xfrm>
        </p:grpSpPr>
        <p:sp>
          <p:nvSpPr>
            <p:cNvPr id="380935" name="Rectangle 7"/>
            <p:cNvSpPr>
              <a:spLocks noChangeArrowheads="1"/>
            </p:cNvSpPr>
            <p:nvPr/>
          </p:nvSpPr>
          <p:spPr bwMode="auto">
            <a:xfrm>
              <a:off x="2400" y="1920"/>
              <a:ext cx="3136" cy="1840"/>
            </a:xfrm>
            <a:prstGeom prst="rect">
              <a:avLst/>
            </a:prstGeom>
            <a:solidFill>
              <a:schemeClr val="bg1"/>
            </a:solidFill>
            <a:ln w="12700">
              <a:solidFill>
                <a:schemeClr val="tx2"/>
              </a:solidFill>
              <a:miter lim="800000"/>
              <a:headEnd/>
              <a:tailEnd/>
            </a:ln>
            <a:effectLst>
              <a:outerShdw dist="107763" dir="2700000" algn="ctr" rotWithShape="0">
                <a:schemeClr val="bg2"/>
              </a:outerShdw>
            </a:effectLst>
          </p:spPr>
          <p:txBody>
            <a:bodyPr wrap="none" anchor="ctr"/>
            <a:lstStyle/>
            <a:p>
              <a:pPr>
                <a:defRPr/>
              </a:pPr>
              <a:endParaRPr lang="en-US"/>
            </a:p>
          </p:txBody>
        </p:sp>
        <p:sp>
          <p:nvSpPr>
            <p:cNvPr id="9225" name="Rectangle 8"/>
            <p:cNvSpPr>
              <a:spLocks noChangeArrowheads="1"/>
            </p:cNvSpPr>
            <p:nvPr/>
          </p:nvSpPr>
          <p:spPr bwMode="auto">
            <a:xfrm>
              <a:off x="3008" y="3200"/>
              <a:ext cx="2217" cy="522"/>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400">
                  <a:solidFill>
                    <a:schemeClr val="accent1"/>
                  </a:solidFill>
                </a:rPr>
                <a:t>$4,000 ÷  40,000 units</a:t>
              </a:r>
              <a:br>
                <a:rPr lang="en-US" sz="2400">
                  <a:solidFill>
                    <a:schemeClr val="accent1"/>
                  </a:solidFill>
                </a:rPr>
              </a:br>
              <a:r>
                <a:rPr lang="en-US" sz="2400">
                  <a:solidFill>
                    <a:schemeClr val="accent1"/>
                  </a:solidFill>
                </a:rPr>
                <a:t>        = $0.10 per unit</a:t>
              </a:r>
            </a:p>
          </p:txBody>
        </p:sp>
        <p:graphicFrame>
          <p:nvGraphicFramePr>
            <p:cNvPr id="9218" name="Object 9"/>
            <p:cNvGraphicFramePr>
              <a:graphicFrameLocks noChangeAspect="1"/>
            </p:cNvGraphicFramePr>
            <p:nvPr/>
          </p:nvGraphicFramePr>
          <p:xfrm>
            <a:off x="2480" y="1994"/>
            <a:ext cx="3013" cy="1225"/>
          </p:xfrm>
          <a:graphic>
            <a:graphicData uri="http://schemas.openxmlformats.org/presentationml/2006/ole">
              <p:oleObj spid="_x0000_s143362" name="Worksheet" r:id="rId4" imgW="2338560" imgH="952560" progId="Excel.Sheet.8">
                <p:embed/>
              </p:oleObj>
            </a:graphicData>
          </a:graphic>
        </p:graphicFrame>
      </p:grpSp>
    </p:spTree>
  </p:cSld>
  <p:clrMapOvr>
    <a:masterClrMapping/>
  </p:clrMapOvr>
  <p:transition>
    <p:dissolv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smtClean="0"/>
              <a:t>Quick Check </a:t>
            </a:r>
            <a:r>
              <a:rPr lang="en-US" sz="3200" smtClean="0">
                <a:sym typeface="Wingdings" pitchFamily="2" charset="2"/>
              </a:rPr>
              <a:t></a:t>
            </a:r>
          </a:p>
        </p:txBody>
      </p:sp>
      <p:sp>
        <p:nvSpPr>
          <p:cNvPr id="61443" name="Rectangle 3"/>
          <p:cNvSpPr>
            <a:spLocks noGrp="1" noChangeArrowheads="1"/>
          </p:cNvSpPr>
          <p:nvPr>
            <p:ph type="body" idx="4294967295"/>
          </p:nvPr>
        </p:nvSpPr>
        <p:spPr>
          <a:xfrm>
            <a:off x="457200" y="1600200"/>
            <a:ext cx="8305800" cy="4419600"/>
          </a:xfrm>
          <a:solidFill>
            <a:srgbClr val="CCCCCC"/>
          </a:solidFill>
        </p:spPr>
        <p:txBody>
          <a:bodyPr lIns="90488" tIns="44450" rIns="90488" bIns="44450"/>
          <a:lstStyle/>
          <a:p>
            <a:pPr eaLnBrk="1" hangingPunct="1">
              <a:buFont typeface="Times" pitchFamily="34" charset="0"/>
              <a:buNone/>
            </a:pPr>
            <a:r>
              <a:rPr lang="en-US" sz="2200" smtClean="0"/>
              <a:t>    </a:t>
            </a:r>
          </a:p>
          <a:p>
            <a:pPr eaLnBrk="1" hangingPunct="1">
              <a:buFont typeface="Times" pitchFamily="34" charset="0"/>
              <a:buNone/>
            </a:pPr>
            <a:r>
              <a:rPr lang="en-US" sz="2200" smtClean="0"/>
              <a:t>	Sales salaries and commissions are $10,000 when 80,000 units are sold, and $14,000 when 120,000 units are sold.  Using the high-low method, what is the </a:t>
            </a:r>
            <a:r>
              <a:rPr lang="en-US" sz="2200" smtClean="0">
                <a:solidFill>
                  <a:schemeClr val="accent1"/>
                </a:solidFill>
              </a:rPr>
              <a:t>fixed</a:t>
            </a:r>
            <a:r>
              <a:rPr lang="en-US" sz="2200" smtClean="0"/>
              <a:t> portion of sales salaries and commissions?</a:t>
            </a:r>
          </a:p>
          <a:p>
            <a:pPr eaLnBrk="1" hangingPunct="1">
              <a:buFont typeface="Times" pitchFamily="34" charset="0"/>
              <a:buNone/>
            </a:pPr>
            <a:r>
              <a:rPr lang="en-US" sz="2200" smtClean="0"/>
              <a:t>	</a:t>
            </a:r>
            <a:r>
              <a:rPr lang="en-US" sz="2200" b="1" smtClean="0"/>
              <a:t>a.   </a:t>
            </a:r>
            <a:r>
              <a:rPr lang="en-US" sz="2200" smtClean="0"/>
              <a:t>$  2,000</a:t>
            </a:r>
          </a:p>
          <a:p>
            <a:pPr eaLnBrk="1" hangingPunct="1">
              <a:buFont typeface="Times" pitchFamily="34" charset="0"/>
              <a:buNone/>
            </a:pPr>
            <a:r>
              <a:rPr lang="en-US" sz="2200" smtClean="0"/>
              <a:t>	</a:t>
            </a:r>
            <a:r>
              <a:rPr lang="en-US" sz="2200" b="1" smtClean="0"/>
              <a:t>b.   </a:t>
            </a:r>
            <a:r>
              <a:rPr lang="en-US" sz="2200" smtClean="0"/>
              <a:t>$  4,000  </a:t>
            </a:r>
          </a:p>
          <a:p>
            <a:pPr eaLnBrk="1" hangingPunct="1">
              <a:buFont typeface="Times" pitchFamily="34" charset="0"/>
              <a:buNone/>
            </a:pPr>
            <a:r>
              <a:rPr lang="en-US" sz="2200" smtClean="0"/>
              <a:t>	</a:t>
            </a:r>
            <a:r>
              <a:rPr lang="en-US" sz="2200" b="1" smtClean="0"/>
              <a:t>c.   </a:t>
            </a:r>
            <a:r>
              <a:rPr lang="en-US" sz="2200" smtClean="0"/>
              <a:t>$10,000</a:t>
            </a:r>
          </a:p>
          <a:p>
            <a:pPr eaLnBrk="1" hangingPunct="1">
              <a:buFont typeface="Times" pitchFamily="34" charset="0"/>
              <a:buNone/>
            </a:pPr>
            <a:r>
              <a:rPr lang="en-US" sz="2200" smtClean="0"/>
              <a:t>	</a:t>
            </a:r>
            <a:r>
              <a:rPr lang="en-US" sz="2200" b="1" smtClean="0"/>
              <a:t>d.   </a:t>
            </a:r>
            <a:r>
              <a:rPr lang="en-US" sz="2200" smtClean="0"/>
              <a:t>$12,000	</a:t>
            </a:r>
          </a:p>
        </p:txBody>
      </p:sp>
      <p:sp>
        <p:nvSpPr>
          <p:cNvPr id="61444" name="Rectangle 4"/>
          <p:cNvSpPr>
            <a:spLocks noChangeArrowheads="1"/>
          </p:cNvSpPr>
          <p:nvPr/>
        </p:nvSpPr>
        <p:spPr bwMode="auto">
          <a:xfrm>
            <a:off x="762000" y="762000"/>
            <a:ext cx="8001000" cy="1143000"/>
          </a:xfrm>
          <a:prstGeom prst="rect">
            <a:avLst/>
          </a:prstGeom>
          <a:noFill/>
          <a:ln w="12700">
            <a:noFill/>
            <a:miter lim="800000"/>
            <a:headEnd/>
            <a:tailEnd/>
          </a:ln>
        </p:spPr>
        <p:txBody>
          <a:bodyPr lIns="90488" tIns="44450" rIns="90488" bIns="44450" anchor="ctr"/>
          <a:lstStyle/>
          <a:p>
            <a:pPr algn="ctr" eaLnBrk="1" hangingPunct="1"/>
            <a:endParaRPr lang="en-US" sz="3200">
              <a:solidFill>
                <a:schemeClr val="tx2"/>
              </a:solidFill>
              <a:sym typeface="Wingdings" pitchFamily="2" charset="2"/>
            </a:endParaRPr>
          </a:p>
        </p:txBody>
      </p:sp>
    </p:spTree>
  </p:cSld>
  <p:clrMapOvr>
    <a:masterClrMapping/>
  </p:clrMapOvr>
  <p:transition>
    <p:blinds dir="ver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pPr eaLnBrk="1" hangingPunct="1"/>
            <a:r>
              <a:rPr lang="en-US" smtClean="0"/>
              <a:t>Quick Check </a:t>
            </a:r>
            <a:r>
              <a:rPr lang="en-US" sz="3200" smtClean="0">
                <a:sym typeface="Wingdings" pitchFamily="2" charset="2"/>
              </a:rPr>
              <a:t></a:t>
            </a:r>
          </a:p>
        </p:txBody>
      </p:sp>
      <p:sp>
        <p:nvSpPr>
          <p:cNvPr id="10244" name="Rectangle 3"/>
          <p:cNvSpPr>
            <a:spLocks noGrp="1" noChangeArrowheads="1"/>
          </p:cNvSpPr>
          <p:nvPr>
            <p:ph type="body" idx="4294967295"/>
          </p:nvPr>
        </p:nvSpPr>
        <p:spPr>
          <a:xfrm>
            <a:off x="457200" y="1600200"/>
            <a:ext cx="8305800" cy="4419600"/>
          </a:xfrm>
          <a:solidFill>
            <a:srgbClr val="CCCCCC"/>
          </a:solidFill>
        </p:spPr>
        <p:txBody>
          <a:bodyPr lIns="90488" tIns="44450" rIns="90488" bIns="44450"/>
          <a:lstStyle/>
          <a:p>
            <a:pPr eaLnBrk="1" hangingPunct="1">
              <a:buFont typeface="Times" pitchFamily="34" charset="0"/>
              <a:buNone/>
            </a:pPr>
            <a:r>
              <a:rPr lang="en-US" sz="2200" smtClean="0"/>
              <a:t>    </a:t>
            </a:r>
          </a:p>
          <a:p>
            <a:pPr eaLnBrk="1" hangingPunct="1">
              <a:buFont typeface="Times" pitchFamily="34" charset="0"/>
              <a:buNone/>
            </a:pPr>
            <a:r>
              <a:rPr lang="en-US" sz="2200" smtClean="0"/>
              <a:t>	Sales salaries and commissions are $10,000 when 80,000 units are sold, and $14,000 when 120,000 units are sold.  Using the high-low method, what is the fixed portion of sales salaries and commissions?</a:t>
            </a:r>
          </a:p>
          <a:p>
            <a:pPr eaLnBrk="1" hangingPunct="1">
              <a:buFont typeface="Times" pitchFamily="34" charset="0"/>
              <a:buNone/>
            </a:pPr>
            <a:r>
              <a:rPr lang="en-US" sz="2200" smtClean="0"/>
              <a:t>	a.   $  2,000</a:t>
            </a:r>
          </a:p>
          <a:p>
            <a:pPr eaLnBrk="1" hangingPunct="1">
              <a:buFont typeface="Times" pitchFamily="34" charset="0"/>
              <a:buNone/>
            </a:pPr>
            <a:r>
              <a:rPr lang="en-US" sz="2200" smtClean="0"/>
              <a:t>	</a:t>
            </a:r>
            <a:r>
              <a:rPr lang="en-US" sz="2200" smtClean="0">
                <a:solidFill>
                  <a:schemeClr val="accent1"/>
                </a:solidFill>
              </a:rPr>
              <a:t>b.   $  4,000  </a:t>
            </a:r>
          </a:p>
          <a:p>
            <a:pPr eaLnBrk="1" hangingPunct="1">
              <a:buFont typeface="Times" pitchFamily="34" charset="0"/>
              <a:buNone/>
            </a:pPr>
            <a:r>
              <a:rPr lang="en-US" sz="2200" smtClean="0">
                <a:solidFill>
                  <a:schemeClr val="accent1"/>
                </a:solidFill>
              </a:rPr>
              <a:t>	c.   $10,000</a:t>
            </a:r>
          </a:p>
          <a:p>
            <a:pPr eaLnBrk="1" hangingPunct="1">
              <a:buFont typeface="Times" pitchFamily="34" charset="0"/>
              <a:buNone/>
            </a:pPr>
            <a:r>
              <a:rPr lang="en-US" sz="2200" smtClean="0">
                <a:solidFill>
                  <a:schemeClr val="accent1"/>
                </a:solidFill>
              </a:rPr>
              <a:t>	d.   $12,000	</a:t>
            </a:r>
          </a:p>
        </p:txBody>
      </p:sp>
      <p:sp>
        <p:nvSpPr>
          <p:cNvPr id="10245" name="Rectangle 4"/>
          <p:cNvSpPr>
            <a:spLocks noChangeArrowheads="1"/>
          </p:cNvSpPr>
          <p:nvPr/>
        </p:nvSpPr>
        <p:spPr bwMode="auto">
          <a:xfrm>
            <a:off x="762000" y="762000"/>
            <a:ext cx="8001000" cy="1143000"/>
          </a:xfrm>
          <a:prstGeom prst="rect">
            <a:avLst/>
          </a:prstGeom>
          <a:noFill/>
          <a:ln w="12700">
            <a:noFill/>
            <a:miter lim="800000"/>
            <a:headEnd/>
            <a:tailEnd/>
          </a:ln>
        </p:spPr>
        <p:txBody>
          <a:bodyPr lIns="90488" tIns="44450" rIns="90488" bIns="44450" anchor="ctr"/>
          <a:lstStyle/>
          <a:p>
            <a:pPr algn="ctr" eaLnBrk="1" hangingPunct="1"/>
            <a:endParaRPr lang="en-US" sz="3200">
              <a:solidFill>
                <a:schemeClr val="tx2"/>
              </a:solidFill>
              <a:sym typeface="Wingdings" pitchFamily="2" charset="2"/>
            </a:endParaRPr>
          </a:p>
        </p:txBody>
      </p:sp>
      <p:sp>
        <p:nvSpPr>
          <p:cNvPr id="10246" name="Oval 5"/>
          <p:cNvSpPr>
            <a:spLocks noChangeArrowheads="1"/>
          </p:cNvSpPr>
          <p:nvPr/>
        </p:nvSpPr>
        <p:spPr bwMode="auto">
          <a:xfrm>
            <a:off x="660400" y="3352800"/>
            <a:ext cx="635000" cy="558800"/>
          </a:xfrm>
          <a:prstGeom prst="ellipse">
            <a:avLst/>
          </a:prstGeom>
          <a:noFill/>
          <a:ln w="50800">
            <a:solidFill>
              <a:srgbClr val="FF3300"/>
            </a:solidFill>
            <a:round/>
            <a:headEnd/>
            <a:tailEnd/>
          </a:ln>
        </p:spPr>
        <p:txBody>
          <a:bodyPr wrap="none" anchor="ctr"/>
          <a:lstStyle/>
          <a:p>
            <a:endParaRPr lang="en-US"/>
          </a:p>
        </p:txBody>
      </p:sp>
      <p:graphicFrame>
        <p:nvGraphicFramePr>
          <p:cNvPr id="10242" name="Object 6"/>
          <p:cNvGraphicFramePr>
            <a:graphicFrameLocks/>
          </p:cNvGraphicFramePr>
          <p:nvPr/>
        </p:nvGraphicFramePr>
        <p:xfrm>
          <a:off x="2819400" y="3200400"/>
          <a:ext cx="5295900" cy="2667000"/>
        </p:xfrm>
        <a:graphic>
          <a:graphicData uri="http://schemas.openxmlformats.org/presentationml/2006/ole">
            <p:oleObj spid="_x0000_s144386" name="Worksheet" r:id="rId4" imgW="2609951" imgH="1361992" progId="Excel.Sheet.8">
              <p:embed/>
            </p:oleObj>
          </a:graphicData>
        </a:graphic>
      </p:graphicFrame>
    </p:spTree>
  </p:cSld>
  <p:clrMapOvr>
    <a:masterClrMapping/>
  </p:clrMapOvr>
  <p:transition>
    <p:dissolv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smtClean="0"/>
              <a:t>Least-Squares Regression Method</a:t>
            </a:r>
          </a:p>
        </p:txBody>
      </p:sp>
      <p:sp>
        <p:nvSpPr>
          <p:cNvPr id="62467" name="Text Box 3"/>
          <p:cNvSpPr txBox="1">
            <a:spLocks noChangeArrowheads="1"/>
          </p:cNvSpPr>
          <p:nvPr/>
        </p:nvSpPr>
        <p:spPr bwMode="auto">
          <a:xfrm>
            <a:off x="304800" y="1447800"/>
            <a:ext cx="8534400" cy="1108075"/>
          </a:xfrm>
          <a:prstGeom prst="rect">
            <a:avLst/>
          </a:prstGeom>
          <a:solidFill>
            <a:srgbClr val="CCCCCC"/>
          </a:solidFill>
          <a:ln w="9525">
            <a:noFill/>
            <a:miter lim="800000"/>
            <a:headEnd/>
            <a:tailEnd/>
          </a:ln>
        </p:spPr>
        <p:txBody>
          <a:bodyPr>
            <a:spAutoFit/>
          </a:bodyPr>
          <a:lstStyle/>
          <a:p>
            <a:pPr algn="ctr">
              <a:spcBef>
                <a:spcPct val="50000"/>
              </a:spcBef>
            </a:pPr>
            <a:r>
              <a:rPr lang="en-US" sz="2200" b="0">
                <a:latin typeface="Verdana" pitchFamily="34" charset="0"/>
                <a:ea typeface="Verdana" pitchFamily="34" charset="0"/>
                <a:cs typeface="Verdana" pitchFamily="34" charset="0"/>
              </a:rPr>
              <a:t>A method used to analyze mixed costs if a scattergraph plot reveals an approximately linear relationship between the X and Y variables.</a:t>
            </a:r>
          </a:p>
        </p:txBody>
      </p:sp>
      <p:sp>
        <p:nvSpPr>
          <p:cNvPr id="62468" name="Rectangle 4"/>
          <p:cNvSpPr>
            <a:spLocks noChangeArrowheads="1"/>
          </p:cNvSpPr>
          <p:nvPr/>
        </p:nvSpPr>
        <p:spPr bwMode="auto">
          <a:xfrm>
            <a:off x="762000" y="3048000"/>
            <a:ext cx="3962400" cy="1905000"/>
          </a:xfrm>
          <a:prstGeom prst="rect">
            <a:avLst/>
          </a:prstGeom>
          <a:solidFill>
            <a:srgbClr val="FF9218"/>
          </a:solidFill>
          <a:ln w="9525">
            <a:noFill/>
            <a:miter lim="800000"/>
            <a:headEnd/>
            <a:tailEnd/>
          </a:ln>
        </p:spPr>
        <p:txBody>
          <a:bodyPr wrap="none" anchor="ctr"/>
          <a:lstStyle/>
          <a:p>
            <a:pPr algn="ctr"/>
            <a:r>
              <a:rPr lang="en-US" sz="2200" b="0">
                <a:solidFill>
                  <a:srgbClr val="FFFFEB"/>
                </a:solidFill>
                <a:latin typeface="Verdana" pitchFamily="34" charset="0"/>
                <a:ea typeface="Verdana" pitchFamily="34" charset="0"/>
                <a:cs typeface="Verdana" pitchFamily="34" charset="0"/>
              </a:rPr>
              <a:t>This method uses </a:t>
            </a:r>
            <a:r>
              <a:rPr lang="en-US" sz="2200" b="0" i="1">
                <a:latin typeface="Verdana" pitchFamily="34" charset="0"/>
                <a:ea typeface="Verdana" pitchFamily="34" charset="0"/>
                <a:cs typeface="Verdana" pitchFamily="34" charset="0"/>
              </a:rPr>
              <a:t>all</a:t>
            </a:r>
            <a:r>
              <a:rPr lang="en-US" sz="2200" b="0">
                <a:solidFill>
                  <a:srgbClr val="FFFFEB"/>
                </a:solidFill>
                <a:latin typeface="Verdana" pitchFamily="34" charset="0"/>
                <a:ea typeface="Verdana" pitchFamily="34" charset="0"/>
                <a:cs typeface="Verdana" pitchFamily="34" charset="0"/>
              </a:rPr>
              <a:t> of the</a:t>
            </a:r>
            <a:br>
              <a:rPr lang="en-US" sz="2200" b="0">
                <a:solidFill>
                  <a:srgbClr val="FFFFEB"/>
                </a:solidFill>
                <a:latin typeface="Verdana" pitchFamily="34" charset="0"/>
                <a:ea typeface="Verdana" pitchFamily="34" charset="0"/>
                <a:cs typeface="Verdana" pitchFamily="34" charset="0"/>
              </a:rPr>
            </a:br>
            <a:r>
              <a:rPr lang="en-US" sz="2200" b="0">
                <a:solidFill>
                  <a:srgbClr val="FFFFEB"/>
                </a:solidFill>
                <a:latin typeface="Verdana" pitchFamily="34" charset="0"/>
                <a:ea typeface="Verdana" pitchFamily="34" charset="0"/>
                <a:cs typeface="Verdana" pitchFamily="34" charset="0"/>
              </a:rPr>
              <a:t>data points to estimate</a:t>
            </a:r>
            <a:br>
              <a:rPr lang="en-US" sz="2200" b="0">
                <a:solidFill>
                  <a:srgbClr val="FFFFEB"/>
                </a:solidFill>
                <a:latin typeface="Verdana" pitchFamily="34" charset="0"/>
                <a:ea typeface="Verdana" pitchFamily="34" charset="0"/>
                <a:cs typeface="Verdana" pitchFamily="34" charset="0"/>
              </a:rPr>
            </a:br>
            <a:r>
              <a:rPr lang="en-US" sz="2200" b="0">
                <a:solidFill>
                  <a:srgbClr val="FFFFEB"/>
                </a:solidFill>
                <a:latin typeface="Verdana" pitchFamily="34" charset="0"/>
                <a:ea typeface="Verdana" pitchFamily="34" charset="0"/>
                <a:cs typeface="Verdana" pitchFamily="34" charset="0"/>
              </a:rPr>
              <a:t>the fixed and variable</a:t>
            </a:r>
            <a:br>
              <a:rPr lang="en-US" sz="2200" b="0">
                <a:solidFill>
                  <a:srgbClr val="FFFFEB"/>
                </a:solidFill>
                <a:latin typeface="Verdana" pitchFamily="34" charset="0"/>
                <a:ea typeface="Verdana" pitchFamily="34" charset="0"/>
                <a:cs typeface="Verdana" pitchFamily="34" charset="0"/>
              </a:rPr>
            </a:br>
            <a:r>
              <a:rPr lang="en-US" sz="2200" b="0">
                <a:solidFill>
                  <a:srgbClr val="FFFFEB"/>
                </a:solidFill>
                <a:latin typeface="Verdana" pitchFamily="34" charset="0"/>
                <a:ea typeface="Verdana" pitchFamily="34" charset="0"/>
                <a:cs typeface="Verdana" pitchFamily="34" charset="0"/>
              </a:rPr>
              <a:t>cost components of a</a:t>
            </a:r>
            <a:br>
              <a:rPr lang="en-US" sz="2200" b="0">
                <a:solidFill>
                  <a:srgbClr val="FFFFEB"/>
                </a:solidFill>
                <a:latin typeface="Verdana" pitchFamily="34" charset="0"/>
                <a:ea typeface="Verdana" pitchFamily="34" charset="0"/>
                <a:cs typeface="Verdana" pitchFamily="34" charset="0"/>
              </a:rPr>
            </a:br>
            <a:r>
              <a:rPr lang="en-US" sz="2200" b="0">
                <a:solidFill>
                  <a:srgbClr val="FFFFEB"/>
                </a:solidFill>
                <a:latin typeface="Verdana" pitchFamily="34" charset="0"/>
                <a:ea typeface="Verdana" pitchFamily="34" charset="0"/>
                <a:cs typeface="Verdana" pitchFamily="34" charset="0"/>
              </a:rPr>
              <a:t>mixed cost.</a:t>
            </a:r>
          </a:p>
        </p:txBody>
      </p:sp>
      <p:sp>
        <p:nvSpPr>
          <p:cNvPr id="387077" name="Rectangle 5"/>
          <p:cNvSpPr>
            <a:spLocks noChangeArrowheads="1"/>
          </p:cNvSpPr>
          <p:nvPr/>
        </p:nvSpPr>
        <p:spPr bwMode="auto">
          <a:xfrm>
            <a:off x="4495800" y="4495800"/>
            <a:ext cx="3962400" cy="1752600"/>
          </a:xfrm>
          <a:prstGeom prst="rect">
            <a:avLst/>
          </a:prstGeom>
          <a:solidFill>
            <a:srgbClr val="3568C7"/>
          </a:solidFill>
          <a:ln w="9525">
            <a:noFill/>
            <a:miter lim="800000"/>
            <a:headEnd/>
            <a:tailEnd/>
          </a:ln>
          <a:effectLst/>
        </p:spPr>
        <p:txBody>
          <a:bodyPr wrap="none" anchor="ctr"/>
          <a:lstStyle/>
          <a:p>
            <a:pPr algn="ctr">
              <a:defRPr/>
            </a:pPr>
            <a:r>
              <a:rPr lang="en-US" sz="2200" b="0" dirty="0">
                <a:solidFill>
                  <a:srgbClr val="FFFFEB"/>
                </a:solidFill>
                <a:effectLst>
                  <a:outerShdw blurRad="38100" dist="38100" dir="2700000" algn="tl">
                    <a:srgbClr val="000000"/>
                  </a:outerShdw>
                </a:effectLst>
                <a:latin typeface="Verdana" pitchFamily="34" charset="0"/>
                <a:ea typeface="Verdana" pitchFamily="34" charset="0"/>
                <a:cs typeface="Verdana" pitchFamily="34" charset="0"/>
              </a:rPr>
              <a:t>The goal of this method is</a:t>
            </a:r>
            <a:br>
              <a:rPr lang="en-US" sz="2200" b="0" dirty="0">
                <a:solidFill>
                  <a:srgbClr val="FFFFEB"/>
                </a:solidFill>
                <a:effectLst>
                  <a:outerShdw blurRad="38100" dist="38100" dir="2700000" algn="tl">
                    <a:srgbClr val="000000"/>
                  </a:outerShdw>
                </a:effectLst>
                <a:latin typeface="Verdana" pitchFamily="34" charset="0"/>
                <a:ea typeface="Verdana" pitchFamily="34" charset="0"/>
                <a:cs typeface="Verdana" pitchFamily="34" charset="0"/>
              </a:rPr>
            </a:br>
            <a:r>
              <a:rPr lang="en-US" sz="2200" b="0" dirty="0">
                <a:solidFill>
                  <a:srgbClr val="FFFFEB"/>
                </a:solidFill>
                <a:effectLst>
                  <a:outerShdw blurRad="38100" dist="38100" dir="2700000" algn="tl">
                    <a:srgbClr val="000000"/>
                  </a:outerShdw>
                </a:effectLst>
                <a:latin typeface="Verdana" pitchFamily="34" charset="0"/>
                <a:ea typeface="Verdana" pitchFamily="34" charset="0"/>
                <a:cs typeface="Verdana" pitchFamily="34" charset="0"/>
              </a:rPr>
              <a:t>to fit a straight line to the</a:t>
            </a:r>
            <a:br>
              <a:rPr lang="en-US" sz="2200" b="0" dirty="0">
                <a:solidFill>
                  <a:srgbClr val="FFFFEB"/>
                </a:solidFill>
                <a:effectLst>
                  <a:outerShdw blurRad="38100" dist="38100" dir="2700000" algn="tl">
                    <a:srgbClr val="000000"/>
                  </a:outerShdw>
                </a:effectLst>
                <a:latin typeface="Verdana" pitchFamily="34" charset="0"/>
                <a:ea typeface="Verdana" pitchFamily="34" charset="0"/>
                <a:cs typeface="Verdana" pitchFamily="34" charset="0"/>
              </a:rPr>
            </a:br>
            <a:r>
              <a:rPr lang="en-US" sz="2200" b="0" dirty="0">
                <a:solidFill>
                  <a:srgbClr val="FFFFEB"/>
                </a:solidFill>
                <a:effectLst>
                  <a:outerShdw blurRad="38100" dist="38100" dir="2700000" algn="tl">
                    <a:srgbClr val="000000"/>
                  </a:outerShdw>
                </a:effectLst>
                <a:latin typeface="Verdana" pitchFamily="34" charset="0"/>
                <a:ea typeface="Verdana" pitchFamily="34" charset="0"/>
                <a:cs typeface="Verdana" pitchFamily="34" charset="0"/>
              </a:rPr>
              <a:t>data that </a:t>
            </a:r>
            <a:r>
              <a:rPr lang="en-US" sz="2200" b="0" i="1" dirty="0">
                <a:latin typeface="Verdana" pitchFamily="34" charset="0"/>
                <a:ea typeface="Verdana" pitchFamily="34" charset="0"/>
                <a:cs typeface="Verdana" pitchFamily="34" charset="0"/>
              </a:rPr>
              <a:t>minimizes the</a:t>
            </a:r>
            <a:br>
              <a:rPr lang="en-US" sz="2200" b="0" i="1" dirty="0">
                <a:latin typeface="Verdana" pitchFamily="34" charset="0"/>
                <a:ea typeface="Verdana" pitchFamily="34" charset="0"/>
                <a:cs typeface="Verdana" pitchFamily="34" charset="0"/>
              </a:rPr>
            </a:br>
            <a:r>
              <a:rPr lang="en-US" sz="2200" b="0" i="1" dirty="0">
                <a:latin typeface="Verdana" pitchFamily="34" charset="0"/>
                <a:ea typeface="Verdana" pitchFamily="34" charset="0"/>
                <a:cs typeface="Verdana" pitchFamily="34" charset="0"/>
              </a:rPr>
              <a:t>sum of the squared errors</a:t>
            </a:r>
            <a:r>
              <a:rPr lang="en-US" sz="2200" b="0" dirty="0">
                <a:solidFill>
                  <a:srgbClr val="FFFFEB"/>
                </a:solidFill>
                <a:effectLst>
                  <a:outerShdw blurRad="38100" dist="38100" dir="2700000" algn="tl">
                    <a:srgbClr val="000000"/>
                  </a:outerShdw>
                </a:effectLst>
                <a:latin typeface="Verdana" pitchFamily="34" charset="0"/>
                <a:ea typeface="Verdana" pitchFamily="34" charset="0"/>
                <a:cs typeface="Verdana" pitchFamily="34" charset="0"/>
              </a:rPr>
              <a:t>.</a:t>
            </a:r>
          </a:p>
        </p:txBody>
      </p:sp>
      <p:pic>
        <p:nvPicPr>
          <p:cNvPr id="62470" name="Picture 6" descr="j0205402"/>
          <p:cNvPicPr>
            <a:picLocks noChangeAspect="1" noChangeArrowheads="1" noCrop="1"/>
          </p:cNvPicPr>
          <p:nvPr/>
        </p:nvPicPr>
        <p:blipFill>
          <a:blip r:embed="rId3"/>
          <a:srcRect/>
          <a:stretch>
            <a:fillRect/>
          </a:stretch>
        </p:blipFill>
        <p:spPr bwMode="auto">
          <a:xfrm>
            <a:off x="5791200" y="3048000"/>
            <a:ext cx="1409700" cy="1047750"/>
          </a:xfrm>
          <a:prstGeom prst="rect">
            <a:avLst/>
          </a:prstGeom>
          <a:noFill/>
          <a:ln w="9525">
            <a:noFill/>
            <a:miter lim="800000"/>
            <a:headEnd/>
            <a:tailEnd/>
          </a:ln>
        </p:spPr>
      </p:pic>
    </p:spTree>
  </p:cSld>
  <p:clrMapOvr>
    <a:masterClrMapping/>
  </p:clrMapOvr>
  <p:transition>
    <p:randomBar dir="ver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pPr eaLnBrk="1" hangingPunct="1"/>
            <a:r>
              <a:rPr lang="en-US" smtClean="0"/>
              <a:t>Least-Squares Regression Method</a:t>
            </a:r>
          </a:p>
        </p:txBody>
      </p:sp>
      <p:sp>
        <p:nvSpPr>
          <p:cNvPr id="389123" name="Rectangle 3"/>
          <p:cNvSpPr>
            <a:spLocks noGrp="1" noChangeArrowheads="1"/>
          </p:cNvSpPr>
          <p:nvPr>
            <p:ph type="body" sz="half" idx="4294967295"/>
          </p:nvPr>
        </p:nvSpPr>
        <p:spPr>
          <a:xfrm>
            <a:off x="609600" y="1676400"/>
            <a:ext cx="4495800" cy="2667000"/>
          </a:xfrm>
          <a:solidFill>
            <a:srgbClr val="CCCCCC"/>
          </a:solidFill>
        </p:spPr>
        <p:txBody>
          <a:bodyPr lIns="90488" tIns="44450" rIns="90488" bIns="44450"/>
          <a:lstStyle/>
          <a:p>
            <a:pPr eaLnBrk="1" hangingPunct="1">
              <a:spcBef>
                <a:spcPct val="50000"/>
              </a:spcBef>
            </a:pPr>
            <a:r>
              <a:rPr lang="en-US" sz="2200" smtClean="0"/>
              <a:t>Software can be used to fit a regression line through the data points.</a:t>
            </a:r>
          </a:p>
          <a:p>
            <a:pPr eaLnBrk="1" hangingPunct="1">
              <a:spcBef>
                <a:spcPct val="50000"/>
              </a:spcBef>
            </a:pPr>
            <a:r>
              <a:rPr lang="en-US" sz="2200" smtClean="0"/>
              <a:t>The cost analysis objective is the same: </a:t>
            </a:r>
            <a:r>
              <a:rPr lang="en-US" sz="2200" b="1" smtClean="0">
                <a:solidFill>
                  <a:srgbClr val="FF3300"/>
                </a:solidFill>
              </a:rPr>
              <a:t>Y = a + bX</a:t>
            </a:r>
          </a:p>
        </p:txBody>
      </p:sp>
      <p:sp>
        <p:nvSpPr>
          <p:cNvPr id="389124" name="Rectangle 4"/>
          <p:cNvSpPr>
            <a:spLocks noChangeArrowheads="1"/>
          </p:cNvSpPr>
          <p:nvPr/>
        </p:nvSpPr>
        <p:spPr bwMode="auto">
          <a:xfrm>
            <a:off x="647700" y="4572000"/>
            <a:ext cx="8039100" cy="1416050"/>
          </a:xfrm>
          <a:prstGeom prst="rect">
            <a:avLst/>
          </a:prstGeom>
          <a:solidFill>
            <a:srgbClr val="3568C7"/>
          </a:solidFill>
          <a:ln w="12700">
            <a:noFill/>
            <a:miter lim="800000"/>
            <a:headEnd/>
            <a:tailEnd/>
          </a:ln>
        </p:spPr>
        <p:txBody>
          <a:bodyPr lIns="90488" tIns="44450" rIns="90488" bIns="44450">
            <a:spAutoFit/>
          </a:bodyPr>
          <a:lstStyle/>
          <a:p>
            <a:pPr algn="ctr" eaLnBrk="1" hangingPunct="1">
              <a:lnSpc>
                <a:spcPct val="120000"/>
              </a:lnSpc>
            </a:pPr>
            <a:r>
              <a:rPr lang="en-US" sz="2400">
                <a:solidFill>
                  <a:srgbClr val="FFFFFF"/>
                </a:solidFill>
              </a:rPr>
              <a:t>Least-squares regression also provides a statistic, called the R</a:t>
            </a:r>
            <a:r>
              <a:rPr lang="en-US" sz="2800" baseline="30000">
                <a:solidFill>
                  <a:srgbClr val="FFFFFF"/>
                </a:solidFill>
              </a:rPr>
              <a:t>2</a:t>
            </a:r>
            <a:r>
              <a:rPr lang="en-US" sz="2400">
                <a:solidFill>
                  <a:srgbClr val="FFFFFF"/>
                </a:solidFill>
              </a:rPr>
              <a:t>, which is a measure of the goodness</a:t>
            </a:r>
            <a:br>
              <a:rPr lang="en-US" sz="2400">
                <a:solidFill>
                  <a:srgbClr val="FFFFFF"/>
                </a:solidFill>
              </a:rPr>
            </a:br>
            <a:r>
              <a:rPr lang="en-US" sz="2400">
                <a:solidFill>
                  <a:srgbClr val="FFFFFF"/>
                </a:solidFill>
              </a:rPr>
              <a:t>of fit of the regression line to the data points.</a:t>
            </a:r>
          </a:p>
        </p:txBody>
      </p:sp>
      <p:graphicFrame>
        <p:nvGraphicFramePr>
          <p:cNvPr id="11266" name="Object 5"/>
          <p:cNvGraphicFramePr>
            <a:graphicFrameLocks/>
          </p:cNvGraphicFramePr>
          <p:nvPr/>
        </p:nvGraphicFramePr>
        <p:xfrm>
          <a:off x="5638800" y="1905000"/>
          <a:ext cx="2743200" cy="2003425"/>
        </p:xfrm>
        <a:graphic>
          <a:graphicData uri="http://schemas.openxmlformats.org/presentationml/2006/ole">
            <p:oleObj spid="_x0000_s145410" name="Clip" r:id="rId4" imgW="2286000" imgH="1773000" progId="">
              <p:embed/>
            </p:oleObj>
          </a:graphicData>
        </a:graphic>
      </p:graphicFrame>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89123">
                                            <p:txEl>
                                              <p:pRg st="0" end="0"/>
                                            </p:txEl>
                                          </p:spTgt>
                                        </p:tgtEl>
                                        <p:attrNameLst>
                                          <p:attrName>style.visibility</p:attrName>
                                        </p:attrNameLst>
                                      </p:cBhvr>
                                      <p:to>
                                        <p:strVal val="visible"/>
                                      </p:to>
                                    </p:set>
                                    <p:animEffect transition="in" filter="wipe(up)">
                                      <p:cBhvr>
                                        <p:cTn id="7" dur="500"/>
                                        <p:tgtEl>
                                          <p:spTgt spid="389123">
                                            <p:txEl>
                                              <p:pRg st="0" end="0"/>
                                            </p:txEl>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89123">
                                            <p:txEl>
                                              <p:pRg st="1" end="1"/>
                                            </p:txEl>
                                          </p:spTgt>
                                        </p:tgtEl>
                                        <p:attrNameLst>
                                          <p:attrName>style.visibility</p:attrName>
                                        </p:attrNameLst>
                                      </p:cBhvr>
                                      <p:to>
                                        <p:strVal val="visible"/>
                                      </p:to>
                                    </p:set>
                                    <p:animEffect transition="in" filter="wipe(up)">
                                      <p:cBhvr>
                                        <p:cTn id="11" dur="500"/>
                                        <p:tgtEl>
                                          <p:spTgt spid="389123">
                                            <p:txEl>
                                              <p:pRg st="1" end="1"/>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389124"/>
                                        </p:tgtEl>
                                        <p:attrNameLst>
                                          <p:attrName>style.visibility</p:attrName>
                                        </p:attrNameLst>
                                      </p:cBhvr>
                                      <p:to>
                                        <p:strVal val="visible"/>
                                      </p:to>
                                    </p:set>
                                    <p:animEffect transition="in" filter="wipe(up)">
                                      <p:cBhvr>
                                        <p:cTn id="15" dur="500"/>
                                        <p:tgtEl>
                                          <p:spTgt spid="389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23" grpId="0" build="p" autoUpdateAnimBg="0" advAuto="0"/>
      <p:bldP spid="389124" grpId="0" animBg="1"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4294967295"/>
          </p:nvPr>
        </p:nvSpPr>
        <p:spPr>
          <a:xfrm>
            <a:off x="0" y="1676400"/>
            <a:ext cx="7772400" cy="4419600"/>
          </a:xfrm>
          <a:noFill/>
        </p:spPr>
        <p:txBody>
          <a:bodyPr lIns="90488" tIns="44450" rIns="90488" bIns="44450"/>
          <a:lstStyle/>
          <a:p>
            <a:pPr algn="ctr" eaLnBrk="1" hangingPunct="1">
              <a:lnSpc>
                <a:spcPct val="90000"/>
              </a:lnSpc>
              <a:buFont typeface="Times" pitchFamily="34" charset="0"/>
              <a:buNone/>
            </a:pPr>
            <a:r>
              <a:rPr lang="en-US" smtClean="0"/>
              <a:t>  </a:t>
            </a:r>
          </a:p>
        </p:txBody>
      </p:sp>
      <p:sp>
        <p:nvSpPr>
          <p:cNvPr id="63491" name="Line 3"/>
          <p:cNvSpPr>
            <a:spLocks noChangeShapeType="1"/>
          </p:cNvSpPr>
          <p:nvPr/>
        </p:nvSpPr>
        <p:spPr bwMode="auto">
          <a:xfrm flipV="1">
            <a:off x="2374900" y="3175000"/>
            <a:ext cx="4851400" cy="1320800"/>
          </a:xfrm>
          <a:prstGeom prst="line">
            <a:avLst/>
          </a:prstGeom>
          <a:noFill/>
          <a:ln w="38100">
            <a:solidFill>
              <a:srgbClr val="CF0E30"/>
            </a:solidFill>
            <a:round/>
            <a:headEnd/>
            <a:tailEnd/>
          </a:ln>
        </p:spPr>
        <p:txBody>
          <a:bodyPr wrap="none" anchor="ctr"/>
          <a:lstStyle/>
          <a:p>
            <a:endParaRPr lang="en-GB"/>
          </a:p>
        </p:txBody>
      </p:sp>
      <p:sp>
        <p:nvSpPr>
          <p:cNvPr id="63492" name="Rectangle 4"/>
          <p:cNvSpPr>
            <a:spLocks noChangeArrowheads="1"/>
          </p:cNvSpPr>
          <p:nvPr/>
        </p:nvSpPr>
        <p:spPr bwMode="auto">
          <a:xfrm>
            <a:off x="2211388" y="5799138"/>
            <a:ext cx="4873625" cy="458787"/>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400"/>
              <a:t>0          1          2          3          4</a:t>
            </a:r>
          </a:p>
        </p:txBody>
      </p:sp>
      <p:sp>
        <p:nvSpPr>
          <p:cNvPr id="63493" name="Rectangle 5"/>
          <p:cNvSpPr>
            <a:spLocks noChangeArrowheads="1"/>
          </p:cNvSpPr>
          <p:nvPr/>
        </p:nvSpPr>
        <p:spPr bwMode="auto">
          <a:xfrm rot="-5400000">
            <a:off x="76200" y="4117975"/>
            <a:ext cx="2816225" cy="460375"/>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400"/>
              <a:t>Total Cost</a:t>
            </a:r>
          </a:p>
        </p:txBody>
      </p:sp>
      <p:sp>
        <p:nvSpPr>
          <p:cNvPr id="63494" name="Rectangle 6"/>
          <p:cNvSpPr>
            <a:spLocks noChangeArrowheads="1"/>
          </p:cNvSpPr>
          <p:nvPr/>
        </p:nvSpPr>
        <p:spPr bwMode="auto">
          <a:xfrm>
            <a:off x="1830388" y="4275138"/>
            <a:ext cx="835025" cy="458787"/>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400"/>
              <a:t>10</a:t>
            </a:r>
          </a:p>
        </p:txBody>
      </p:sp>
      <p:sp>
        <p:nvSpPr>
          <p:cNvPr id="63495" name="Rectangle 7"/>
          <p:cNvSpPr>
            <a:spLocks noChangeArrowheads="1"/>
          </p:cNvSpPr>
          <p:nvPr/>
        </p:nvSpPr>
        <p:spPr bwMode="auto">
          <a:xfrm>
            <a:off x="1830388" y="2979738"/>
            <a:ext cx="682625" cy="458787"/>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400"/>
              <a:t>20</a:t>
            </a:r>
          </a:p>
        </p:txBody>
      </p:sp>
      <p:sp>
        <p:nvSpPr>
          <p:cNvPr id="63496" name="Rectangle 8"/>
          <p:cNvSpPr>
            <a:spLocks noChangeArrowheads="1"/>
          </p:cNvSpPr>
          <p:nvPr/>
        </p:nvSpPr>
        <p:spPr bwMode="auto">
          <a:xfrm>
            <a:off x="1982788" y="5494338"/>
            <a:ext cx="606425" cy="458787"/>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2400"/>
              <a:t>0</a:t>
            </a:r>
          </a:p>
        </p:txBody>
      </p:sp>
      <p:sp>
        <p:nvSpPr>
          <p:cNvPr id="63497" name="Rectangle 9"/>
          <p:cNvSpPr>
            <a:spLocks noChangeArrowheads="1"/>
          </p:cNvSpPr>
          <p:nvPr/>
        </p:nvSpPr>
        <p:spPr bwMode="auto">
          <a:xfrm>
            <a:off x="2203450" y="6138863"/>
            <a:ext cx="4957763" cy="458787"/>
          </a:xfrm>
          <a:prstGeom prst="rect">
            <a:avLst/>
          </a:prstGeom>
          <a:noFill/>
          <a:ln w="12700">
            <a:noFill/>
            <a:miter lim="800000"/>
            <a:headEnd/>
            <a:tailEnd/>
          </a:ln>
        </p:spPr>
        <p:txBody>
          <a:bodyPr lIns="90488" tIns="44450" rIns="90488" bIns="44450">
            <a:spAutoFit/>
          </a:bodyPr>
          <a:lstStyle/>
          <a:p>
            <a:pPr algn="ctr" eaLnBrk="1" hangingPunct="1">
              <a:spcBef>
                <a:spcPct val="50000"/>
              </a:spcBef>
            </a:pPr>
            <a:r>
              <a:rPr lang="en-US" sz="2400"/>
              <a:t>Activity</a:t>
            </a:r>
          </a:p>
        </p:txBody>
      </p:sp>
      <p:sp>
        <p:nvSpPr>
          <p:cNvPr id="63498" name="Rectangle 10"/>
          <p:cNvSpPr>
            <a:spLocks noChangeArrowheads="1"/>
          </p:cNvSpPr>
          <p:nvPr/>
        </p:nvSpPr>
        <p:spPr bwMode="auto">
          <a:xfrm>
            <a:off x="6630988" y="3055938"/>
            <a:ext cx="1139825" cy="69850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chemeClr val="tx2"/>
                </a:solidFill>
              </a:rPr>
              <a:t>*</a:t>
            </a:r>
          </a:p>
        </p:txBody>
      </p:sp>
      <p:sp>
        <p:nvSpPr>
          <p:cNvPr id="63499" name="Rectangle 11"/>
          <p:cNvSpPr>
            <a:spLocks noChangeArrowheads="1"/>
          </p:cNvSpPr>
          <p:nvPr/>
        </p:nvSpPr>
        <p:spPr bwMode="auto">
          <a:xfrm>
            <a:off x="3506788" y="3665538"/>
            <a:ext cx="606425" cy="69850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chemeClr val="tx2"/>
                </a:solidFill>
              </a:rPr>
              <a:t>*</a:t>
            </a:r>
          </a:p>
        </p:txBody>
      </p:sp>
      <p:sp>
        <p:nvSpPr>
          <p:cNvPr id="63500" name="Rectangle 12"/>
          <p:cNvSpPr>
            <a:spLocks noChangeArrowheads="1"/>
          </p:cNvSpPr>
          <p:nvPr/>
        </p:nvSpPr>
        <p:spPr bwMode="auto">
          <a:xfrm>
            <a:off x="3735388" y="3970338"/>
            <a:ext cx="1139825" cy="69850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chemeClr val="tx2"/>
                </a:solidFill>
              </a:rPr>
              <a:t>*</a:t>
            </a:r>
          </a:p>
        </p:txBody>
      </p:sp>
      <p:sp>
        <p:nvSpPr>
          <p:cNvPr id="63501" name="Rectangle 13"/>
          <p:cNvSpPr>
            <a:spLocks noChangeArrowheads="1"/>
          </p:cNvSpPr>
          <p:nvPr/>
        </p:nvSpPr>
        <p:spPr bwMode="auto">
          <a:xfrm>
            <a:off x="2897188" y="4046538"/>
            <a:ext cx="682625" cy="69850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chemeClr val="tx2"/>
                </a:solidFill>
              </a:rPr>
              <a:t>*</a:t>
            </a:r>
          </a:p>
        </p:txBody>
      </p:sp>
      <p:sp>
        <p:nvSpPr>
          <p:cNvPr id="63502" name="Rectangle 14"/>
          <p:cNvSpPr>
            <a:spLocks noChangeArrowheads="1"/>
          </p:cNvSpPr>
          <p:nvPr/>
        </p:nvSpPr>
        <p:spPr bwMode="auto">
          <a:xfrm>
            <a:off x="4040188" y="3589338"/>
            <a:ext cx="1139825" cy="69850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chemeClr val="tx2"/>
                </a:solidFill>
              </a:rPr>
              <a:t>*</a:t>
            </a:r>
          </a:p>
        </p:txBody>
      </p:sp>
      <p:sp>
        <p:nvSpPr>
          <p:cNvPr id="63503" name="Rectangle 15"/>
          <p:cNvSpPr>
            <a:spLocks noChangeArrowheads="1"/>
          </p:cNvSpPr>
          <p:nvPr/>
        </p:nvSpPr>
        <p:spPr bwMode="auto">
          <a:xfrm>
            <a:off x="5183188" y="3208338"/>
            <a:ext cx="1139825" cy="69850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chemeClr val="tx2"/>
                </a:solidFill>
              </a:rPr>
              <a:t>*</a:t>
            </a:r>
          </a:p>
        </p:txBody>
      </p:sp>
      <p:sp>
        <p:nvSpPr>
          <p:cNvPr id="63504" name="Rectangle 16"/>
          <p:cNvSpPr>
            <a:spLocks noChangeArrowheads="1"/>
          </p:cNvSpPr>
          <p:nvPr/>
        </p:nvSpPr>
        <p:spPr bwMode="auto">
          <a:xfrm>
            <a:off x="4802188" y="3741738"/>
            <a:ext cx="1139825" cy="69850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chemeClr val="tx2"/>
                </a:solidFill>
              </a:rPr>
              <a:t>*</a:t>
            </a:r>
          </a:p>
        </p:txBody>
      </p:sp>
      <p:sp>
        <p:nvSpPr>
          <p:cNvPr id="63505" name="Rectangle 17"/>
          <p:cNvSpPr>
            <a:spLocks noChangeArrowheads="1"/>
          </p:cNvSpPr>
          <p:nvPr/>
        </p:nvSpPr>
        <p:spPr bwMode="auto">
          <a:xfrm>
            <a:off x="5792788" y="3436938"/>
            <a:ext cx="454025" cy="69850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chemeClr val="tx2"/>
                </a:solidFill>
              </a:rPr>
              <a:t>*</a:t>
            </a:r>
          </a:p>
        </p:txBody>
      </p:sp>
      <p:sp>
        <p:nvSpPr>
          <p:cNvPr id="63506" name="Rectangle 18"/>
          <p:cNvSpPr>
            <a:spLocks noChangeArrowheads="1"/>
          </p:cNvSpPr>
          <p:nvPr/>
        </p:nvSpPr>
        <p:spPr bwMode="auto">
          <a:xfrm>
            <a:off x="5183188" y="3589338"/>
            <a:ext cx="1139825" cy="69850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chemeClr val="tx2"/>
                </a:solidFill>
              </a:rPr>
              <a:t>*</a:t>
            </a:r>
          </a:p>
        </p:txBody>
      </p:sp>
      <p:sp>
        <p:nvSpPr>
          <p:cNvPr id="63507" name="Rectangle 19"/>
          <p:cNvSpPr>
            <a:spLocks noChangeArrowheads="1"/>
          </p:cNvSpPr>
          <p:nvPr/>
        </p:nvSpPr>
        <p:spPr bwMode="auto">
          <a:xfrm>
            <a:off x="5945188" y="3055938"/>
            <a:ext cx="454025" cy="698500"/>
          </a:xfrm>
          <a:prstGeom prst="rect">
            <a:avLst/>
          </a:prstGeom>
          <a:noFill/>
          <a:ln w="12700">
            <a:noFill/>
            <a:miter lim="800000"/>
            <a:headEnd/>
            <a:tailEnd/>
          </a:ln>
        </p:spPr>
        <p:txBody>
          <a:bodyPr lIns="90488" tIns="44450" rIns="90488" bIns="44450">
            <a:spAutoFit/>
          </a:bodyPr>
          <a:lstStyle/>
          <a:p>
            <a:pPr eaLnBrk="1" hangingPunct="1">
              <a:spcBef>
                <a:spcPct val="50000"/>
              </a:spcBef>
            </a:pPr>
            <a:r>
              <a:rPr lang="en-US" sz="4000">
                <a:solidFill>
                  <a:schemeClr val="tx2"/>
                </a:solidFill>
              </a:rPr>
              <a:t>*</a:t>
            </a:r>
          </a:p>
        </p:txBody>
      </p:sp>
      <p:sp>
        <p:nvSpPr>
          <p:cNvPr id="63508" name="Rectangle 20"/>
          <p:cNvSpPr>
            <a:spLocks noGrp="1" noChangeArrowheads="1"/>
          </p:cNvSpPr>
          <p:nvPr>
            <p:ph type="title"/>
          </p:nvPr>
        </p:nvSpPr>
        <p:spPr>
          <a:noFill/>
        </p:spPr>
        <p:txBody>
          <a:bodyPr lIns="90488" tIns="44450" rIns="90488" bIns="44450"/>
          <a:lstStyle/>
          <a:p>
            <a:pPr eaLnBrk="1" hangingPunct="1"/>
            <a:r>
              <a:rPr lang="en-US" smtClean="0"/>
              <a:t>Least-Squares Regression Method</a:t>
            </a:r>
          </a:p>
        </p:txBody>
      </p:sp>
      <p:sp>
        <p:nvSpPr>
          <p:cNvPr id="63509" name="Rectangle 21"/>
          <p:cNvSpPr>
            <a:spLocks noChangeArrowheads="1"/>
          </p:cNvSpPr>
          <p:nvPr/>
        </p:nvSpPr>
        <p:spPr bwMode="auto">
          <a:xfrm>
            <a:off x="685800" y="1524000"/>
            <a:ext cx="7772400" cy="914400"/>
          </a:xfrm>
          <a:prstGeom prst="rect">
            <a:avLst/>
          </a:prstGeom>
          <a:solidFill>
            <a:srgbClr val="CCCCCC"/>
          </a:solidFill>
          <a:ln w="12700">
            <a:noFill/>
            <a:miter lim="800000"/>
            <a:headEnd/>
            <a:tailEnd/>
          </a:ln>
        </p:spPr>
        <p:txBody>
          <a:bodyPr lIns="90488" tIns="44450" rIns="90488" bIns="44450" anchor="ctr" anchorCtr="1"/>
          <a:lstStyle/>
          <a:p>
            <a:pPr algn="ctr" eaLnBrk="1" hangingPunct="1"/>
            <a:r>
              <a:rPr lang="en-US" sz="2200">
                <a:solidFill>
                  <a:srgbClr val="FF0000"/>
                </a:solidFill>
                <a:latin typeface="Verdana" pitchFamily="34" charset="0"/>
                <a:ea typeface="Verdana" pitchFamily="34" charset="0"/>
                <a:cs typeface="Verdana" pitchFamily="34" charset="0"/>
              </a:rPr>
              <a:t>R</a:t>
            </a:r>
            <a:r>
              <a:rPr lang="en-US" sz="2200" baseline="30000">
                <a:solidFill>
                  <a:srgbClr val="FF0000"/>
                </a:solidFill>
                <a:latin typeface="Verdana" pitchFamily="34" charset="0"/>
                <a:ea typeface="Verdana" pitchFamily="34" charset="0"/>
                <a:cs typeface="Verdana" pitchFamily="34" charset="0"/>
              </a:rPr>
              <a:t>2</a:t>
            </a:r>
            <a:r>
              <a:rPr lang="en-US" sz="2200">
                <a:solidFill>
                  <a:srgbClr val="663300"/>
                </a:solidFill>
                <a:latin typeface="Verdana" pitchFamily="34" charset="0"/>
                <a:ea typeface="Verdana" pitchFamily="34" charset="0"/>
                <a:cs typeface="Verdana" pitchFamily="34" charset="0"/>
              </a:rPr>
              <a:t>  is the percentage of the variation in total cost explained by the activity.</a:t>
            </a:r>
          </a:p>
        </p:txBody>
      </p:sp>
      <p:sp>
        <p:nvSpPr>
          <p:cNvPr id="63510" name="Rectangle 22"/>
          <p:cNvSpPr>
            <a:spLocks noChangeArrowheads="1"/>
          </p:cNvSpPr>
          <p:nvPr/>
        </p:nvSpPr>
        <p:spPr bwMode="auto">
          <a:xfrm>
            <a:off x="3429000" y="4591050"/>
            <a:ext cx="5462588" cy="819150"/>
          </a:xfrm>
          <a:prstGeom prst="rect">
            <a:avLst/>
          </a:prstGeom>
          <a:noFill/>
          <a:ln w="25400">
            <a:noFill/>
            <a:miter lim="800000"/>
            <a:headEnd/>
            <a:tailEnd/>
          </a:ln>
        </p:spPr>
        <p:txBody>
          <a:bodyPr wrap="none" lIns="90488" tIns="44450" rIns="90488" bIns="44450">
            <a:spAutoFit/>
          </a:bodyPr>
          <a:lstStyle/>
          <a:p>
            <a:pPr algn="ctr" eaLnBrk="1" hangingPunct="1"/>
            <a:r>
              <a:rPr lang="en-US" sz="2400">
                <a:solidFill>
                  <a:srgbClr val="FF0000"/>
                </a:solidFill>
              </a:rPr>
              <a:t>R</a:t>
            </a:r>
            <a:r>
              <a:rPr lang="en-US" sz="2800" baseline="30000">
                <a:solidFill>
                  <a:srgbClr val="FF0000"/>
                </a:solidFill>
              </a:rPr>
              <a:t>2</a:t>
            </a:r>
            <a:r>
              <a:rPr lang="en-US" sz="2400">
                <a:solidFill>
                  <a:srgbClr val="3333FF"/>
                </a:solidFill>
              </a:rPr>
              <a:t> varies from 0% to 100%, and</a:t>
            </a:r>
            <a:br>
              <a:rPr lang="en-US" sz="2400">
                <a:solidFill>
                  <a:srgbClr val="3333FF"/>
                </a:solidFill>
              </a:rPr>
            </a:br>
            <a:r>
              <a:rPr lang="en-US" sz="2400">
                <a:solidFill>
                  <a:srgbClr val="3333FF"/>
                </a:solidFill>
              </a:rPr>
              <a:t>the higher the percentage the better.</a:t>
            </a:r>
          </a:p>
        </p:txBody>
      </p:sp>
      <p:sp>
        <p:nvSpPr>
          <p:cNvPr id="63511" name="Line 23"/>
          <p:cNvSpPr>
            <a:spLocks noChangeShapeType="1"/>
          </p:cNvSpPr>
          <p:nvPr/>
        </p:nvSpPr>
        <p:spPr bwMode="auto">
          <a:xfrm>
            <a:off x="2362200" y="5791200"/>
            <a:ext cx="4648200" cy="0"/>
          </a:xfrm>
          <a:prstGeom prst="line">
            <a:avLst/>
          </a:prstGeom>
          <a:noFill/>
          <a:ln w="38100">
            <a:solidFill>
              <a:schemeClr val="tx1"/>
            </a:solidFill>
            <a:round/>
            <a:headEnd/>
            <a:tailEnd type="triangle" w="med" len="med"/>
          </a:ln>
        </p:spPr>
        <p:txBody>
          <a:bodyPr wrap="none" anchor="ctr"/>
          <a:lstStyle/>
          <a:p>
            <a:endParaRPr lang="en-GB"/>
          </a:p>
        </p:txBody>
      </p:sp>
      <p:sp>
        <p:nvSpPr>
          <p:cNvPr id="63512" name="Line 24"/>
          <p:cNvSpPr>
            <a:spLocks noChangeShapeType="1"/>
          </p:cNvSpPr>
          <p:nvPr/>
        </p:nvSpPr>
        <p:spPr bwMode="auto">
          <a:xfrm flipV="1">
            <a:off x="2362200" y="2895600"/>
            <a:ext cx="0" cy="2895600"/>
          </a:xfrm>
          <a:prstGeom prst="line">
            <a:avLst/>
          </a:prstGeom>
          <a:noFill/>
          <a:ln w="38100">
            <a:solidFill>
              <a:schemeClr val="tx1"/>
            </a:solidFill>
            <a:round/>
            <a:headEnd/>
            <a:tailEnd type="triangle" w="med" len="med"/>
          </a:ln>
        </p:spPr>
        <p:txBody>
          <a:bodyPr wrap="none" anchor="ctr"/>
          <a:lstStyle/>
          <a:p>
            <a:endParaRPr lang="en-GB"/>
          </a:p>
        </p:txBody>
      </p:sp>
      <p:sp>
        <p:nvSpPr>
          <p:cNvPr id="63513" name="Text Box 25"/>
          <p:cNvSpPr txBox="1">
            <a:spLocks noChangeArrowheads="1"/>
          </p:cNvSpPr>
          <p:nvPr/>
        </p:nvSpPr>
        <p:spPr bwMode="auto">
          <a:xfrm>
            <a:off x="6927850" y="5638800"/>
            <a:ext cx="387350" cy="457200"/>
          </a:xfrm>
          <a:prstGeom prst="rect">
            <a:avLst/>
          </a:prstGeom>
          <a:noFill/>
          <a:ln w="9525">
            <a:noFill/>
            <a:miter lim="800000"/>
            <a:headEnd/>
            <a:tailEnd/>
          </a:ln>
        </p:spPr>
        <p:txBody>
          <a:bodyPr wrap="none" anchor="ctr">
            <a:spAutoFit/>
          </a:bodyPr>
          <a:lstStyle/>
          <a:p>
            <a:pPr algn="ctr" eaLnBrk="1" hangingPunct="1"/>
            <a:r>
              <a:rPr lang="en-US" sz="2400"/>
              <a:t>X</a:t>
            </a:r>
          </a:p>
        </p:txBody>
      </p:sp>
      <p:sp>
        <p:nvSpPr>
          <p:cNvPr id="63514" name="Text Box 26"/>
          <p:cNvSpPr txBox="1">
            <a:spLocks noChangeArrowheads="1"/>
          </p:cNvSpPr>
          <p:nvPr/>
        </p:nvSpPr>
        <p:spPr bwMode="auto">
          <a:xfrm>
            <a:off x="2166938" y="2514600"/>
            <a:ext cx="387350" cy="457200"/>
          </a:xfrm>
          <a:prstGeom prst="rect">
            <a:avLst/>
          </a:prstGeom>
          <a:noFill/>
          <a:ln w="9525">
            <a:noFill/>
            <a:miter lim="800000"/>
            <a:headEnd/>
            <a:tailEnd/>
          </a:ln>
        </p:spPr>
        <p:txBody>
          <a:bodyPr wrap="none" anchor="ctr">
            <a:spAutoFit/>
          </a:bodyPr>
          <a:lstStyle/>
          <a:p>
            <a:pPr algn="ctr" eaLnBrk="1" hangingPunct="1"/>
            <a:r>
              <a:rPr lang="en-US" sz="2400"/>
              <a:t>Y</a:t>
            </a:r>
          </a:p>
        </p:txBody>
      </p:sp>
    </p:spTree>
  </p:cSld>
  <p:clrMapOvr>
    <a:masterClrMapping/>
  </p:clrMapOvr>
  <p:transition>
    <p:blinds dir="ver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152400" y="304800"/>
            <a:ext cx="8915400" cy="762000"/>
          </a:xfrm>
        </p:spPr>
        <p:txBody>
          <a:bodyPr/>
          <a:lstStyle/>
          <a:p>
            <a:pPr eaLnBrk="1" hangingPunct="1"/>
            <a:r>
              <a:rPr lang="en-US" sz="3200" dirty="0" smtClean="0"/>
              <a:t>Comparing Results From the Three Methods</a:t>
            </a:r>
          </a:p>
        </p:txBody>
      </p:sp>
      <p:grpSp>
        <p:nvGrpSpPr>
          <p:cNvPr id="2" name="Group 3"/>
          <p:cNvGrpSpPr>
            <a:grpSpLocks/>
          </p:cNvGrpSpPr>
          <p:nvPr/>
        </p:nvGrpSpPr>
        <p:grpSpPr bwMode="auto">
          <a:xfrm>
            <a:off x="685800" y="1447800"/>
            <a:ext cx="7772400" cy="4373563"/>
            <a:chOff x="432" y="912"/>
            <a:chExt cx="4896" cy="2755"/>
          </a:xfrm>
          <a:solidFill>
            <a:schemeClr val="accent1"/>
          </a:solidFill>
          <a:effectLst/>
        </p:grpSpPr>
        <p:sp>
          <p:nvSpPr>
            <p:cNvPr id="393220" name="Text Box 4"/>
            <p:cNvSpPr txBox="1">
              <a:spLocks noChangeArrowheads="1"/>
            </p:cNvSpPr>
            <p:nvPr/>
          </p:nvSpPr>
          <p:spPr bwMode="auto">
            <a:xfrm>
              <a:off x="432" y="912"/>
              <a:ext cx="4896" cy="2755"/>
            </a:xfrm>
            <a:prstGeom prst="rect">
              <a:avLst/>
            </a:prstGeom>
            <a:grpFill/>
            <a:ln w="9525">
              <a:noFill/>
              <a:miter lim="800000"/>
              <a:headEnd/>
              <a:tailEnd/>
            </a:ln>
            <a:effectLst/>
          </p:spPr>
          <p:txBody>
            <a:bodyPr>
              <a:spAutoFit/>
            </a:bodyPr>
            <a:lstStyle/>
            <a:p>
              <a:pPr algn="ctr">
                <a:spcBef>
                  <a:spcPct val="50000"/>
                </a:spcBef>
                <a:defRPr/>
              </a:pPr>
              <a:r>
                <a:rPr lang="en-US" sz="2800" b="0" dirty="0">
                  <a:solidFill>
                    <a:srgbClr val="FFFFFF"/>
                  </a:solidFill>
                </a:rPr>
                <a:t>The three methods just discussed provide slightly different estimates of the fixed and variable cost components of the mixed cost.</a:t>
              </a:r>
            </a:p>
            <a:p>
              <a:pPr algn="ctr">
                <a:spcBef>
                  <a:spcPct val="50000"/>
                </a:spcBef>
                <a:defRPr/>
              </a:pPr>
              <a:r>
                <a:rPr lang="en-US" sz="2800" b="0" dirty="0">
                  <a:solidFill>
                    <a:srgbClr val="FFFFFF"/>
                  </a:solidFill>
                </a:rPr>
                <a:t>This is to be expected because each method uses differing amounts of the data points to provide estimates.</a:t>
              </a:r>
            </a:p>
            <a:p>
              <a:pPr algn="ctr">
                <a:spcBef>
                  <a:spcPct val="50000"/>
                </a:spcBef>
                <a:defRPr/>
              </a:pPr>
              <a:r>
                <a:rPr lang="en-US" sz="2800" b="0" dirty="0">
                  <a:solidFill>
                    <a:srgbClr val="FFFFFF"/>
                  </a:solidFill>
                </a:rPr>
                <a:t>Least-squares regression provides the most accurate estimate because it uses all the data points.</a:t>
              </a:r>
            </a:p>
          </p:txBody>
        </p:sp>
        <p:sp>
          <p:nvSpPr>
            <p:cNvPr id="393221" name="Line 5"/>
            <p:cNvSpPr>
              <a:spLocks noChangeShapeType="1"/>
            </p:cNvSpPr>
            <p:nvPr/>
          </p:nvSpPr>
          <p:spPr bwMode="auto">
            <a:xfrm>
              <a:off x="432" y="1824"/>
              <a:ext cx="4896" cy="0"/>
            </a:xfrm>
            <a:prstGeom prst="line">
              <a:avLst/>
            </a:prstGeom>
            <a:grpFill/>
            <a:ln w="38100">
              <a:noFill/>
              <a:prstDash val="sysDot"/>
              <a:round/>
              <a:headEnd/>
              <a:tailEnd/>
            </a:ln>
            <a:effectLst/>
          </p:spPr>
          <p:txBody>
            <a:bodyPr/>
            <a:lstStyle/>
            <a:p>
              <a:pPr>
                <a:defRPr/>
              </a:pPr>
              <a:endParaRPr lang="en-US"/>
            </a:p>
          </p:txBody>
        </p:sp>
        <p:sp>
          <p:nvSpPr>
            <p:cNvPr id="393222" name="Line 6"/>
            <p:cNvSpPr>
              <a:spLocks noChangeShapeType="1"/>
            </p:cNvSpPr>
            <p:nvPr/>
          </p:nvSpPr>
          <p:spPr bwMode="auto">
            <a:xfrm>
              <a:off x="432" y="2775"/>
              <a:ext cx="4896" cy="0"/>
            </a:xfrm>
            <a:prstGeom prst="line">
              <a:avLst/>
            </a:prstGeom>
            <a:grpFill/>
            <a:ln w="38100">
              <a:noFill/>
              <a:prstDash val="sysDot"/>
              <a:round/>
              <a:headEnd/>
              <a:tailEnd/>
            </a:ln>
            <a:effectLst/>
          </p:spPr>
          <p:txBody>
            <a:bodyPr/>
            <a:lstStyle/>
            <a:p>
              <a:pPr>
                <a:defRPr/>
              </a:pPr>
              <a:endParaRPr lang="en-US"/>
            </a:p>
          </p:txBody>
        </p:sp>
      </p:grpSp>
    </p:spTree>
  </p:cSld>
  <p:clrMapOvr>
    <a:masterClrMapping/>
  </p:clrMapOvr>
  <p:transition>
    <p:wipe di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5"/>
          <p:cNvSpPr>
            <a:spLocks noChangeArrowheads="1"/>
          </p:cNvSpPr>
          <p:nvPr/>
        </p:nvSpPr>
        <p:spPr bwMode="auto">
          <a:xfrm>
            <a:off x="1219200" y="1219200"/>
            <a:ext cx="6705600" cy="4876800"/>
          </a:xfrm>
          <a:prstGeom prst="rect">
            <a:avLst/>
          </a:prstGeom>
          <a:solidFill>
            <a:schemeClr val="hlink"/>
          </a:solidFill>
          <a:ln w="9525">
            <a:noFill/>
            <a:miter lim="800000"/>
            <a:headEnd/>
            <a:tailEnd/>
          </a:ln>
        </p:spPr>
        <p:txBody>
          <a:bodyPr wrap="none" anchor="ctr"/>
          <a:lstStyle/>
          <a:p>
            <a:endParaRPr lang="en-US"/>
          </a:p>
        </p:txBody>
      </p:sp>
      <p:sp>
        <p:nvSpPr>
          <p:cNvPr id="51203" name="Rectangle 2"/>
          <p:cNvSpPr>
            <a:spLocks noGrp="1" noChangeArrowheads="1"/>
          </p:cNvSpPr>
          <p:nvPr>
            <p:ph type="title"/>
          </p:nvPr>
        </p:nvSpPr>
        <p:spPr>
          <a:xfrm>
            <a:off x="152400" y="152400"/>
            <a:ext cx="8915400" cy="762000"/>
          </a:xfrm>
          <a:noFill/>
        </p:spPr>
        <p:txBody>
          <a:bodyPr lIns="90488" tIns="44450" rIns="90488" bIns="44450"/>
          <a:lstStyle/>
          <a:p>
            <a:pPr eaLnBrk="1" hangingPunct="1"/>
            <a:r>
              <a:rPr lang="en-US" dirty="0" smtClean="0"/>
              <a:t>Learning Objective 6</a:t>
            </a:r>
          </a:p>
        </p:txBody>
      </p:sp>
      <p:sp>
        <p:nvSpPr>
          <p:cNvPr id="473092" name="Text Box 4"/>
          <p:cNvSpPr txBox="1">
            <a:spLocks noChangeArrowheads="1"/>
          </p:cNvSpPr>
          <p:nvPr/>
        </p:nvSpPr>
        <p:spPr bwMode="auto">
          <a:xfrm>
            <a:off x="1524000" y="2244566"/>
            <a:ext cx="6019800" cy="2708434"/>
          </a:xfrm>
          <a:prstGeom prst="rect">
            <a:avLst/>
          </a:prstGeom>
          <a:noFill/>
          <a:ln w="9525">
            <a:noFill/>
            <a:miter lim="800000"/>
            <a:headEnd/>
            <a:tailEnd/>
          </a:ln>
          <a:effectLst/>
        </p:spPr>
        <p:txBody>
          <a:bodyPr wrap="square">
            <a:spAutoFit/>
          </a:bodyPr>
          <a:lstStyle/>
          <a:p>
            <a:pPr algn="ctr">
              <a:spcBef>
                <a:spcPct val="50000"/>
              </a:spcBef>
              <a:defRPr/>
            </a:pPr>
            <a:r>
              <a:rPr lang="en-US" sz="3400" dirty="0" smtClean="0">
                <a:solidFill>
                  <a:srgbClr val="FFFFEF"/>
                </a:solidFill>
                <a:effectLst>
                  <a:outerShdw blurRad="38100" dist="38100" dir="2700000" algn="tl">
                    <a:srgbClr val="000000"/>
                  </a:outerShdw>
                </a:effectLst>
                <a:latin typeface="Verdana" pitchFamily="34" charset="0"/>
              </a:rPr>
              <a:t>Prepare income statements for a merchandise company using the traditional and contribution formats</a:t>
            </a:r>
            <a:endParaRPr lang="en-US" sz="3400" dirty="0">
              <a:solidFill>
                <a:srgbClr val="FFFFEF"/>
              </a:solidFill>
              <a:effectLst>
                <a:outerShdw blurRad="38100" dist="38100" dir="2700000" algn="tl">
                  <a:srgbClr val="000000"/>
                </a:outerShdw>
              </a:effectLst>
              <a:latin typeface="Verdana" pitchFamily="34" charset="0"/>
            </a:endParaRPr>
          </a:p>
        </p:txBody>
      </p:sp>
    </p:spTree>
  </p:cSld>
  <p:clrMapOvr>
    <a:masterClrMapping/>
  </p:clrMapOvr>
  <p:transition>
    <p:checker dir="ver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AutoShape 2"/>
          <p:cNvSpPr>
            <a:spLocks noChangeArrowheads="1"/>
          </p:cNvSpPr>
          <p:nvPr/>
        </p:nvSpPr>
        <p:spPr bwMode="auto">
          <a:xfrm>
            <a:off x="3429000" y="1066800"/>
            <a:ext cx="4495800" cy="5105400"/>
          </a:xfrm>
          <a:prstGeom prst="cloudCallout">
            <a:avLst>
              <a:gd name="adj1" fmla="val -44176"/>
              <a:gd name="adj2" fmla="val 59796"/>
            </a:avLst>
          </a:prstGeom>
          <a:solidFill>
            <a:srgbClr val="FF9218"/>
          </a:solidFill>
          <a:ln w="9525">
            <a:solidFill>
              <a:schemeClr val="tx1"/>
            </a:solidFill>
            <a:round/>
            <a:headEnd/>
            <a:tailEnd/>
          </a:ln>
        </p:spPr>
        <p:txBody>
          <a:bodyPr/>
          <a:lstStyle/>
          <a:p>
            <a:pPr>
              <a:spcBef>
                <a:spcPct val="50000"/>
              </a:spcBef>
            </a:pPr>
            <a:r>
              <a:rPr lang="en-US" b="0" dirty="0">
                <a:solidFill>
                  <a:srgbClr val="FFFFFF"/>
                </a:solidFill>
              </a:rPr>
              <a:t>Let’s put our knowledge of cost behavior to work by preparing a contribution format income statement. </a:t>
            </a:r>
          </a:p>
          <a:p>
            <a:endParaRPr lang="en-US" b="0" dirty="0">
              <a:solidFill>
                <a:srgbClr val="FFFFFF"/>
              </a:solidFill>
            </a:endParaRPr>
          </a:p>
        </p:txBody>
      </p:sp>
      <p:pic>
        <p:nvPicPr>
          <p:cNvPr id="71683" name="Picture 3" descr="j0300920"/>
          <p:cNvPicPr>
            <a:picLocks noChangeAspect="1" noChangeArrowheads="1"/>
          </p:cNvPicPr>
          <p:nvPr/>
        </p:nvPicPr>
        <p:blipFill>
          <a:blip r:embed="rId3"/>
          <a:srcRect/>
          <a:stretch>
            <a:fillRect/>
          </a:stretch>
        </p:blipFill>
        <p:spPr bwMode="auto">
          <a:xfrm>
            <a:off x="2438400" y="3124200"/>
            <a:ext cx="1339850" cy="3581400"/>
          </a:xfrm>
          <a:prstGeom prst="rect">
            <a:avLst/>
          </a:prstGeom>
          <a:noFill/>
          <a:ln w="9525">
            <a:noFill/>
            <a:miter lim="800000"/>
            <a:headEnd/>
            <a:tailEnd/>
          </a:ln>
        </p:spPr>
      </p:pic>
      <p:sp>
        <p:nvSpPr>
          <p:cNvPr id="71684" name="Rectangle 4"/>
          <p:cNvSpPr>
            <a:spLocks noChangeArrowheads="1"/>
          </p:cNvSpPr>
          <p:nvPr/>
        </p:nvSpPr>
        <p:spPr bwMode="auto">
          <a:xfrm>
            <a:off x="152400" y="304800"/>
            <a:ext cx="8915400" cy="762000"/>
          </a:xfrm>
          <a:prstGeom prst="rect">
            <a:avLst/>
          </a:prstGeom>
          <a:noFill/>
          <a:ln w="12700">
            <a:noFill/>
            <a:miter lim="800000"/>
            <a:headEnd/>
            <a:tailEnd/>
          </a:ln>
        </p:spPr>
        <p:txBody>
          <a:bodyPr lIns="90488" tIns="44450" rIns="90488" bIns="44450" anchor="ctr"/>
          <a:lstStyle/>
          <a:p>
            <a:r>
              <a:rPr lang="en-US" sz="3600" dirty="0">
                <a:solidFill>
                  <a:schemeClr val="tx2"/>
                </a:solidFill>
              </a:rPr>
              <a:t>The Contribution Format</a:t>
            </a:r>
          </a:p>
        </p:txBody>
      </p:sp>
    </p:spTree>
  </p:cSld>
  <p:clrMapOvr>
    <a:masterClrMapping/>
  </p:clrMapOvr>
  <p:transition>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097088" y="3760788"/>
            <a:ext cx="5062537" cy="1301750"/>
            <a:chOff x="1321" y="2369"/>
            <a:chExt cx="3189" cy="820"/>
          </a:xfrm>
        </p:grpSpPr>
        <p:grpSp>
          <p:nvGrpSpPr>
            <p:cNvPr id="16396" name="Group 3"/>
            <p:cNvGrpSpPr>
              <a:grpSpLocks/>
            </p:cNvGrpSpPr>
            <p:nvPr/>
          </p:nvGrpSpPr>
          <p:grpSpPr bwMode="auto">
            <a:xfrm>
              <a:off x="1321" y="2369"/>
              <a:ext cx="3189" cy="739"/>
              <a:chOff x="1321" y="2369"/>
              <a:chExt cx="3189" cy="739"/>
            </a:xfrm>
          </p:grpSpPr>
          <p:grpSp>
            <p:nvGrpSpPr>
              <p:cNvPr id="16418" name="Group 4"/>
              <p:cNvGrpSpPr>
                <a:grpSpLocks/>
              </p:cNvGrpSpPr>
              <p:nvPr/>
            </p:nvGrpSpPr>
            <p:grpSpPr bwMode="auto">
              <a:xfrm>
                <a:off x="1488" y="2369"/>
                <a:ext cx="2187" cy="289"/>
                <a:chOff x="1488" y="2369"/>
                <a:chExt cx="2187" cy="289"/>
              </a:xfrm>
            </p:grpSpPr>
            <p:grpSp>
              <p:nvGrpSpPr>
                <p:cNvPr id="16446" name="Group 5"/>
                <p:cNvGrpSpPr>
                  <a:grpSpLocks/>
                </p:cNvGrpSpPr>
                <p:nvPr/>
              </p:nvGrpSpPr>
              <p:grpSpPr bwMode="auto">
                <a:xfrm>
                  <a:off x="2256" y="2400"/>
                  <a:ext cx="1168" cy="255"/>
                  <a:chOff x="2256" y="2400"/>
                  <a:chExt cx="1168" cy="255"/>
                </a:xfrm>
              </p:grpSpPr>
              <p:grpSp>
                <p:nvGrpSpPr>
                  <p:cNvPr id="16448" name="Group 6"/>
                  <p:cNvGrpSpPr>
                    <a:grpSpLocks/>
                  </p:cNvGrpSpPr>
                  <p:nvPr/>
                </p:nvGrpSpPr>
                <p:grpSpPr bwMode="auto">
                  <a:xfrm>
                    <a:off x="2515" y="2409"/>
                    <a:ext cx="744" cy="220"/>
                    <a:chOff x="2515" y="2409"/>
                    <a:chExt cx="744" cy="220"/>
                  </a:xfrm>
                </p:grpSpPr>
                <p:sp>
                  <p:nvSpPr>
                    <p:cNvPr id="16450" name="Freeform 7"/>
                    <p:cNvSpPr>
                      <a:spLocks/>
                    </p:cNvSpPr>
                    <p:nvPr/>
                  </p:nvSpPr>
                  <p:spPr bwMode="auto">
                    <a:xfrm>
                      <a:off x="2515" y="2409"/>
                      <a:ext cx="127" cy="180"/>
                    </a:xfrm>
                    <a:custGeom>
                      <a:avLst/>
                      <a:gdLst>
                        <a:gd name="T0" fmla="*/ 0 w 255"/>
                        <a:gd name="T1" fmla="*/ 1 h 359"/>
                        <a:gd name="T2" fmla="*/ 0 w 255"/>
                        <a:gd name="T3" fmla="*/ 0 h 359"/>
                        <a:gd name="T4" fmla="*/ 5 w 255"/>
                        <a:gd name="T5" fmla="*/ 12 h 359"/>
                        <a:gd name="T6" fmla="*/ 7 w 255"/>
                        <a:gd name="T7" fmla="*/ 12 h 359"/>
                        <a:gd name="T8" fmla="*/ 2 w 255"/>
                        <a:gd name="T9" fmla="*/ 0 h 359"/>
                        <a:gd name="T10" fmla="*/ 0 w 255"/>
                        <a:gd name="T11" fmla="*/ 1 h 359"/>
                        <a:gd name="T12" fmla="*/ 0 60000 65536"/>
                        <a:gd name="T13" fmla="*/ 0 60000 65536"/>
                        <a:gd name="T14" fmla="*/ 0 60000 65536"/>
                        <a:gd name="T15" fmla="*/ 0 60000 65536"/>
                        <a:gd name="T16" fmla="*/ 0 60000 65536"/>
                        <a:gd name="T17" fmla="*/ 0 60000 65536"/>
                        <a:gd name="T18" fmla="*/ 0 w 255"/>
                        <a:gd name="T19" fmla="*/ 0 h 359"/>
                        <a:gd name="T20" fmla="*/ 255 w 255"/>
                        <a:gd name="T21" fmla="*/ 359 h 359"/>
                      </a:gdLst>
                      <a:ahLst/>
                      <a:cxnLst>
                        <a:cxn ang="T12">
                          <a:pos x="T0" y="T1"/>
                        </a:cxn>
                        <a:cxn ang="T13">
                          <a:pos x="T2" y="T3"/>
                        </a:cxn>
                        <a:cxn ang="T14">
                          <a:pos x="T4" y="T5"/>
                        </a:cxn>
                        <a:cxn ang="T15">
                          <a:pos x="T6" y="T7"/>
                        </a:cxn>
                        <a:cxn ang="T16">
                          <a:pos x="T8" y="T9"/>
                        </a:cxn>
                        <a:cxn ang="T17">
                          <a:pos x="T10" y="T11"/>
                        </a:cxn>
                      </a:cxnLst>
                      <a:rect l="T18" t="T19" r="T20" b="T21"/>
                      <a:pathLst>
                        <a:path w="255" h="359">
                          <a:moveTo>
                            <a:pt x="6" y="5"/>
                          </a:moveTo>
                          <a:lnTo>
                            <a:pt x="0" y="0"/>
                          </a:lnTo>
                          <a:lnTo>
                            <a:pt x="168" y="359"/>
                          </a:lnTo>
                          <a:lnTo>
                            <a:pt x="255" y="359"/>
                          </a:lnTo>
                          <a:lnTo>
                            <a:pt x="70" y="0"/>
                          </a:lnTo>
                          <a:lnTo>
                            <a:pt x="6" y="5"/>
                          </a:lnTo>
                          <a:close/>
                        </a:path>
                      </a:pathLst>
                    </a:custGeom>
                    <a:solidFill>
                      <a:srgbClr val="800000"/>
                    </a:solidFill>
                    <a:ln w="9525">
                      <a:solidFill>
                        <a:srgbClr val="000000"/>
                      </a:solidFill>
                      <a:round/>
                      <a:headEnd/>
                      <a:tailEnd/>
                    </a:ln>
                  </p:spPr>
                  <p:txBody>
                    <a:bodyPr/>
                    <a:lstStyle/>
                    <a:p>
                      <a:endParaRPr lang="en-GB"/>
                    </a:p>
                  </p:txBody>
                </p:sp>
                <p:sp>
                  <p:nvSpPr>
                    <p:cNvPr id="16451" name="Freeform 8"/>
                    <p:cNvSpPr>
                      <a:spLocks/>
                    </p:cNvSpPr>
                    <p:nvPr/>
                  </p:nvSpPr>
                  <p:spPr bwMode="auto">
                    <a:xfrm>
                      <a:off x="3142" y="2509"/>
                      <a:ext cx="117" cy="120"/>
                    </a:xfrm>
                    <a:custGeom>
                      <a:avLst/>
                      <a:gdLst>
                        <a:gd name="T0" fmla="*/ 2 w 234"/>
                        <a:gd name="T1" fmla="*/ 1 h 239"/>
                        <a:gd name="T2" fmla="*/ 3 w 234"/>
                        <a:gd name="T3" fmla="*/ 1 h 239"/>
                        <a:gd name="T4" fmla="*/ 7 w 234"/>
                        <a:gd name="T5" fmla="*/ 8 h 239"/>
                        <a:gd name="T6" fmla="*/ 5 w 234"/>
                        <a:gd name="T7" fmla="*/ 8 h 239"/>
                        <a:gd name="T8" fmla="*/ 0 w 234"/>
                        <a:gd name="T9" fmla="*/ 0 h 239"/>
                        <a:gd name="T10" fmla="*/ 2 w 234"/>
                        <a:gd name="T11" fmla="*/ 1 h 239"/>
                        <a:gd name="T12" fmla="*/ 0 60000 65536"/>
                        <a:gd name="T13" fmla="*/ 0 60000 65536"/>
                        <a:gd name="T14" fmla="*/ 0 60000 65536"/>
                        <a:gd name="T15" fmla="*/ 0 60000 65536"/>
                        <a:gd name="T16" fmla="*/ 0 60000 65536"/>
                        <a:gd name="T17" fmla="*/ 0 60000 65536"/>
                        <a:gd name="T18" fmla="*/ 0 w 234"/>
                        <a:gd name="T19" fmla="*/ 0 h 239"/>
                        <a:gd name="T20" fmla="*/ 234 w 234"/>
                        <a:gd name="T21" fmla="*/ 239 h 239"/>
                      </a:gdLst>
                      <a:ahLst/>
                      <a:cxnLst>
                        <a:cxn ang="T12">
                          <a:pos x="T0" y="T1"/>
                        </a:cxn>
                        <a:cxn ang="T13">
                          <a:pos x="T2" y="T3"/>
                        </a:cxn>
                        <a:cxn ang="T14">
                          <a:pos x="T4" y="T5"/>
                        </a:cxn>
                        <a:cxn ang="T15">
                          <a:pos x="T6" y="T7"/>
                        </a:cxn>
                        <a:cxn ang="T16">
                          <a:pos x="T8" y="T9"/>
                        </a:cxn>
                        <a:cxn ang="T17">
                          <a:pos x="T10" y="T11"/>
                        </a:cxn>
                      </a:cxnLst>
                      <a:rect l="T18" t="T19" r="T20" b="T21"/>
                      <a:pathLst>
                        <a:path w="234" h="239">
                          <a:moveTo>
                            <a:pt x="62" y="27"/>
                          </a:moveTo>
                          <a:lnTo>
                            <a:pt x="68" y="23"/>
                          </a:lnTo>
                          <a:lnTo>
                            <a:pt x="234" y="239"/>
                          </a:lnTo>
                          <a:lnTo>
                            <a:pt x="154" y="227"/>
                          </a:lnTo>
                          <a:lnTo>
                            <a:pt x="0" y="0"/>
                          </a:lnTo>
                          <a:lnTo>
                            <a:pt x="62" y="27"/>
                          </a:lnTo>
                          <a:close/>
                        </a:path>
                      </a:pathLst>
                    </a:custGeom>
                    <a:solidFill>
                      <a:srgbClr val="800000"/>
                    </a:solidFill>
                    <a:ln w="9525">
                      <a:solidFill>
                        <a:srgbClr val="000000"/>
                      </a:solidFill>
                      <a:round/>
                      <a:headEnd/>
                      <a:tailEnd/>
                    </a:ln>
                  </p:spPr>
                  <p:txBody>
                    <a:bodyPr/>
                    <a:lstStyle/>
                    <a:p>
                      <a:endParaRPr lang="en-GB"/>
                    </a:p>
                  </p:txBody>
                </p:sp>
              </p:grpSp>
              <p:sp>
                <p:nvSpPr>
                  <p:cNvPr id="16449" name="Freeform 9"/>
                  <p:cNvSpPr>
                    <a:spLocks/>
                  </p:cNvSpPr>
                  <p:nvPr/>
                </p:nvSpPr>
                <p:spPr bwMode="auto">
                  <a:xfrm>
                    <a:off x="2256" y="2400"/>
                    <a:ext cx="1168" cy="255"/>
                  </a:xfrm>
                  <a:custGeom>
                    <a:avLst/>
                    <a:gdLst>
                      <a:gd name="T0" fmla="*/ 1 w 2336"/>
                      <a:gd name="T1" fmla="*/ 3 h 510"/>
                      <a:gd name="T2" fmla="*/ 7 w 2336"/>
                      <a:gd name="T3" fmla="*/ 2 h 510"/>
                      <a:gd name="T4" fmla="*/ 12 w 2336"/>
                      <a:gd name="T5" fmla="*/ 2 h 510"/>
                      <a:gd name="T6" fmla="*/ 19 w 2336"/>
                      <a:gd name="T7" fmla="*/ 2 h 510"/>
                      <a:gd name="T8" fmla="*/ 26 w 2336"/>
                      <a:gd name="T9" fmla="*/ 2 h 510"/>
                      <a:gd name="T10" fmla="*/ 34 w 2336"/>
                      <a:gd name="T11" fmla="*/ 2 h 510"/>
                      <a:gd name="T12" fmla="*/ 40 w 2336"/>
                      <a:gd name="T13" fmla="*/ 2 h 510"/>
                      <a:gd name="T14" fmla="*/ 43 w 2336"/>
                      <a:gd name="T15" fmla="*/ 3 h 510"/>
                      <a:gd name="T16" fmla="*/ 45 w 2336"/>
                      <a:gd name="T17" fmla="*/ 3 h 510"/>
                      <a:gd name="T18" fmla="*/ 48 w 2336"/>
                      <a:gd name="T19" fmla="*/ 4 h 510"/>
                      <a:gd name="T20" fmla="*/ 51 w 2336"/>
                      <a:gd name="T21" fmla="*/ 5 h 510"/>
                      <a:gd name="T22" fmla="*/ 61 w 2336"/>
                      <a:gd name="T23" fmla="*/ 11 h 510"/>
                      <a:gd name="T24" fmla="*/ 68 w 2336"/>
                      <a:gd name="T25" fmla="*/ 13 h 510"/>
                      <a:gd name="T26" fmla="*/ 71 w 2336"/>
                      <a:gd name="T27" fmla="*/ 15 h 510"/>
                      <a:gd name="T28" fmla="*/ 68 w 2336"/>
                      <a:gd name="T29" fmla="*/ 15 h 510"/>
                      <a:gd name="T30" fmla="*/ 0 w 2336"/>
                      <a:gd name="T31" fmla="*/ 10 h 510"/>
                      <a:gd name="T32" fmla="*/ 1 w 2336"/>
                      <a:gd name="T33" fmla="*/ 12 h 510"/>
                      <a:gd name="T34" fmla="*/ 71 w 2336"/>
                      <a:gd name="T35" fmla="*/ 16 h 510"/>
                      <a:gd name="T36" fmla="*/ 73 w 2336"/>
                      <a:gd name="T37" fmla="*/ 16 h 510"/>
                      <a:gd name="T38" fmla="*/ 72 w 2336"/>
                      <a:gd name="T39" fmla="*/ 15 h 510"/>
                      <a:gd name="T40" fmla="*/ 70 w 2336"/>
                      <a:gd name="T41" fmla="*/ 13 h 510"/>
                      <a:gd name="T42" fmla="*/ 66 w 2336"/>
                      <a:gd name="T43" fmla="*/ 11 h 510"/>
                      <a:gd name="T44" fmla="*/ 61 w 2336"/>
                      <a:gd name="T45" fmla="*/ 9 h 510"/>
                      <a:gd name="T46" fmla="*/ 52 w 2336"/>
                      <a:gd name="T47" fmla="*/ 4 h 510"/>
                      <a:gd name="T48" fmla="*/ 47 w 2336"/>
                      <a:gd name="T49" fmla="*/ 2 h 510"/>
                      <a:gd name="T50" fmla="*/ 43 w 2336"/>
                      <a:gd name="T51" fmla="*/ 1 h 510"/>
                      <a:gd name="T52" fmla="*/ 35 w 2336"/>
                      <a:gd name="T53" fmla="*/ 0 h 510"/>
                      <a:gd name="T54" fmla="*/ 21 w 2336"/>
                      <a:gd name="T55" fmla="*/ 0 h 510"/>
                      <a:gd name="T56" fmla="*/ 1 w 2336"/>
                      <a:gd name="T57" fmla="*/ 2 h 510"/>
                      <a:gd name="T58" fmla="*/ 1 w 2336"/>
                      <a:gd name="T59" fmla="*/ 3 h 5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336"/>
                      <a:gd name="T91" fmla="*/ 0 h 510"/>
                      <a:gd name="T92" fmla="*/ 2336 w 2336"/>
                      <a:gd name="T93" fmla="*/ 510 h 51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336" h="510">
                        <a:moveTo>
                          <a:pt x="17" y="68"/>
                        </a:moveTo>
                        <a:lnTo>
                          <a:pt x="236" y="59"/>
                        </a:lnTo>
                        <a:lnTo>
                          <a:pt x="404" y="59"/>
                        </a:lnTo>
                        <a:lnTo>
                          <a:pt x="630" y="47"/>
                        </a:lnTo>
                        <a:lnTo>
                          <a:pt x="838" y="47"/>
                        </a:lnTo>
                        <a:lnTo>
                          <a:pt x="1073" y="47"/>
                        </a:lnTo>
                        <a:lnTo>
                          <a:pt x="1283" y="53"/>
                        </a:lnTo>
                        <a:lnTo>
                          <a:pt x="1383" y="67"/>
                        </a:lnTo>
                        <a:lnTo>
                          <a:pt x="1468" y="85"/>
                        </a:lnTo>
                        <a:lnTo>
                          <a:pt x="1563" y="119"/>
                        </a:lnTo>
                        <a:lnTo>
                          <a:pt x="1653" y="157"/>
                        </a:lnTo>
                        <a:lnTo>
                          <a:pt x="1983" y="327"/>
                        </a:lnTo>
                        <a:lnTo>
                          <a:pt x="2159" y="406"/>
                        </a:lnTo>
                        <a:lnTo>
                          <a:pt x="2260" y="471"/>
                        </a:lnTo>
                        <a:lnTo>
                          <a:pt x="2168" y="469"/>
                        </a:lnTo>
                        <a:lnTo>
                          <a:pt x="0" y="304"/>
                        </a:lnTo>
                        <a:lnTo>
                          <a:pt x="3" y="355"/>
                        </a:lnTo>
                        <a:lnTo>
                          <a:pt x="2266" y="510"/>
                        </a:lnTo>
                        <a:lnTo>
                          <a:pt x="2336" y="497"/>
                        </a:lnTo>
                        <a:lnTo>
                          <a:pt x="2301" y="452"/>
                        </a:lnTo>
                        <a:lnTo>
                          <a:pt x="2238" y="406"/>
                        </a:lnTo>
                        <a:lnTo>
                          <a:pt x="2086" y="327"/>
                        </a:lnTo>
                        <a:lnTo>
                          <a:pt x="1968" y="263"/>
                        </a:lnTo>
                        <a:lnTo>
                          <a:pt x="1667" y="116"/>
                        </a:lnTo>
                        <a:lnTo>
                          <a:pt x="1532" y="64"/>
                        </a:lnTo>
                        <a:lnTo>
                          <a:pt x="1398" y="30"/>
                        </a:lnTo>
                        <a:lnTo>
                          <a:pt x="1098" y="0"/>
                        </a:lnTo>
                        <a:lnTo>
                          <a:pt x="687" y="0"/>
                        </a:lnTo>
                        <a:lnTo>
                          <a:pt x="17" y="36"/>
                        </a:lnTo>
                        <a:lnTo>
                          <a:pt x="17" y="68"/>
                        </a:lnTo>
                        <a:close/>
                      </a:path>
                    </a:pathLst>
                  </a:custGeom>
                  <a:solidFill>
                    <a:srgbClr val="800000"/>
                  </a:solidFill>
                  <a:ln w="9525">
                    <a:solidFill>
                      <a:srgbClr val="000000"/>
                    </a:solidFill>
                    <a:round/>
                    <a:headEnd/>
                    <a:tailEnd/>
                  </a:ln>
                </p:spPr>
                <p:txBody>
                  <a:bodyPr/>
                  <a:lstStyle/>
                  <a:p>
                    <a:endParaRPr lang="en-GB"/>
                  </a:p>
                </p:txBody>
              </p:sp>
            </p:grpSp>
            <p:sp>
              <p:nvSpPr>
                <p:cNvPr id="16447" name="Freeform 10"/>
                <p:cNvSpPr>
                  <a:spLocks/>
                </p:cNvSpPr>
                <p:nvPr/>
              </p:nvSpPr>
              <p:spPr bwMode="auto">
                <a:xfrm>
                  <a:off x="1488" y="2369"/>
                  <a:ext cx="2187" cy="289"/>
                </a:xfrm>
                <a:custGeom>
                  <a:avLst/>
                  <a:gdLst>
                    <a:gd name="T0" fmla="*/ 5 w 4375"/>
                    <a:gd name="T1" fmla="*/ 11 h 578"/>
                    <a:gd name="T2" fmla="*/ 12 w 4375"/>
                    <a:gd name="T3" fmla="*/ 9 h 578"/>
                    <a:gd name="T4" fmla="*/ 17 w 4375"/>
                    <a:gd name="T5" fmla="*/ 9 h 578"/>
                    <a:gd name="T6" fmla="*/ 22 w 4375"/>
                    <a:gd name="T7" fmla="*/ 6 h 578"/>
                    <a:gd name="T8" fmla="*/ 27 w 4375"/>
                    <a:gd name="T9" fmla="*/ 5 h 578"/>
                    <a:gd name="T10" fmla="*/ 32 w 4375"/>
                    <a:gd name="T11" fmla="*/ 5 h 578"/>
                    <a:gd name="T12" fmla="*/ 37 w 4375"/>
                    <a:gd name="T13" fmla="*/ 5 h 578"/>
                    <a:gd name="T14" fmla="*/ 42 w 4375"/>
                    <a:gd name="T15" fmla="*/ 3 h 578"/>
                    <a:gd name="T16" fmla="*/ 46 w 4375"/>
                    <a:gd name="T17" fmla="*/ 1 h 578"/>
                    <a:gd name="T18" fmla="*/ 53 w 4375"/>
                    <a:gd name="T19" fmla="*/ 1 h 578"/>
                    <a:gd name="T20" fmla="*/ 61 w 4375"/>
                    <a:gd name="T21" fmla="*/ 1 h 578"/>
                    <a:gd name="T22" fmla="*/ 72 w 4375"/>
                    <a:gd name="T23" fmla="*/ 1 h 578"/>
                    <a:gd name="T24" fmla="*/ 82 w 4375"/>
                    <a:gd name="T25" fmla="*/ 0 h 578"/>
                    <a:gd name="T26" fmla="*/ 90 w 4375"/>
                    <a:gd name="T27" fmla="*/ 1 h 578"/>
                    <a:gd name="T28" fmla="*/ 96 w 4375"/>
                    <a:gd name="T29" fmla="*/ 2 h 578"/>
                    <a:gd name="T30" fmla="*/ 103 w 4375"/>
                    <a:gd name="T31" fmla="*/ 5 h 578"/>
                    <a:gd name="T32" fmla="*/ 110 w 4375"/>
                    <a:gd name="T33" fmla="*/ 7 h 578"/>
                    <a:gd name="T34" fmla="*/ 118 w 4375"/>
                    <a:gd name="T35" fmla="*/ 9 h 578"/>
                    <a:gd name="T36" fmla="*/ 123 w 4375"/>
                    <a:gd name="T37" fmla="*/ 11 h 578"/>
                    <a:gd name="T38" fmla="*/ 129 w 4375"/>
                    <a:gd name="T39" fmla="*/ 13 h 578"/>
                    <a:gd name="T40" fmla="*/ 136 w 4375"/>
                    <a:gd name="T41" fmla="*/ 15 h 578"/>
                    <a:gd name="T42" fmla="*/ 133 w 4375"/>
                    <a:gd name="T43" fmla="*/ 18 h 578"/>
                    <a:gd name="T44" fmla="*/ 128 w 4375"/>
                    <a:gd name="T45" fmla="*/ 18 h 578"/>
                    <a:gd name="T46" fmla="*/ 121 w 4375"/>
                    <a:gd name="T47" fmla="*/ 18 h 578"/>
                    <a:gd name="T48" fmla="*/ 119 w 4375"/>
                    <a:gd name="T49" fmla="*/ 15 h 578"/>
                    <a:gd name="T50" fmla="*/ 114 w 4375"/>
                    <a:gd name="T51" fmla="*/ 12 h 578"/>
                    <a:gd name="T52" fmla="*/ 105 w 4375"/>
                    <a:gd name="T53" fmla="*/ 9 h 578"/>
                    <a:gd name="T54" fmla="*/ 96 w 4375"/>
                    <a:gd name="T55" fmla="*/ 5 h 578"/>
                    <a:gd name="T56" fmla="*/ 89 w 4375"/>
                    <a:gd name="T57" fmla="*/ 2 h 578"/>
                    <a:gd name="T58" fmla="*/ 75 w 4375"/>
                    <a:gd name="T59" fmla="*/ 1 h 578"/>
                    <a:gd name="T60" fmla="*/ 59 w 4375"/>
                    <a:gd name="T61" fmla="*/ 2 h 578"/>
                    <a:gd name="T62" fmla="*/ 47 w 4375"/>
                    <a:gd name="T63" fmla="*/ 13 h 57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375"/>
                    <a:gd name="T97" fmla="*/ 0 h 578"/>
                    <a:gd name="T98" fmla="*/ 4375 w 4375"/>
                    <a:gd name="T99" fmla="*/ 578 h 57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375" h="578">
                      <a:moveTo>
                        <a:pt x="0" y="386"/>
                      </a:moveTo>
                      <a:lnTo>
                        <a:pt x="168" y="363"/>
                      </a:lnTo>
                      <a:lnTo>
                        <a:pt x="297" y="333"/>
                      </a:lnTo>
                      <a:lnTo>
                        <a:pt x="384" y="308"/>
                      </a:lnTo>
                      <a:lnTo>
                        <a:pt x="456" y="288"/>
                      </a:lnTo>
                      <a:lnTo>
                        <a:pt x="549" y="265"/>
                      </a:lnTo>
                      <a:lnTo>
                        <a:pt x="629" y="242"/>
                      </a:lnTo>
                      <a:lnTo>
                        <a:pt x="719" y="219"/>
                      </a:lnTo>
                      <a:lnTo>
                        <a:pt x="800" y="202"/>
                      </a:lnTo>
                      <a:lnTo>
                        <a:pt x="892" y="188"/>
                      </a:lnTo>
                      <a:lnTo>
                        <a:pt x="966" y="175"/>
                      </a:lnTo>
                      <a:lnTo>
                        <a:pt x="1030" y="164"/>
                      </a:lnTo>
                      <a:lnTo>
                        <a:pt x="1125" y="149"/>
                      </a:lnTo>
                      <a:lnTo>
                        <a:pt x="1206" y="137"/>
                      </a:lnTo>
                      <a:lnTo>
                        <a:pt x="1282" y="124"/>
                      </a:lnTo>
                      <a:lnTo>
                        <a:pt x="1361" y="103"/>
                      </a:lnTo>
                      <a:lnTo>
                        <a:pt x="1427" y="70"/>
                      </a:lnTo>
                      <a:lnTo>
                        <a:pt x="1473" y="33"/>
                      </a:lnTo>
                      <a:lnTo>
                        <a:pt x="1568" y="28"/>
                      </a:lnTo>
                      <a:lnTo>
                        <a:pt x="1705" y="25"/>
                      </a:lnTo>
                      <a:lnTo>
                        <a:pt x="1861" y="13"/>
                      </a:lnTo>
                      <a:lnTo>
                        <a:pt x="1982" y="7"/>
                      </a:lnTo>
                      <a:lnTo>
                        <a:pt x="2161" y="3"/>
                      </a:lnTo>
                      <a:lnTo>
                        <a:pt x="2334" y="2"/>
                      </a:lnTo>
                      <a:lnTo>
                        <a:pt x="2499" y="0"/>
                      </a:lnTo>
                      <a:lnTo>
                        <a:pt x="2625" y="0"/>
                      </a:lnTo>
                      <a:lnTo>
                        <a:pt x="2762" y="11"/>
                      </a:lnTo>
                      <a:lnTo>
                        <a:pt x="2902" y="33"/>
                      </a:lnTo>
                      <a:lnTo>
                        <a:pt x="3006" y="59"/>
                      </a:lnTo>
                      <a:lnTo>
                        <a:pt x="3099" y="84"/>
                      </a:lnTo>
                      <a:lnTo>
                        <a:pt x="3200" y="115"/>
                      </a:lnTo>
                      <a:lnTo>
                        <a:pt x="3311" y="149"/>
                      </a:lnTo>
                      <a:lnTo>
                        <a:pt x="3423" y="188"/>
                      </a:lnTo>
                      <a:lnTo>
                        <a:pt x="3542" y="228"/>
                      </a:lnTo>
                      <a:lnTo>
                        <a:pt x="3659" y="268"/>
                      </a:lnTo>
                      <a:lnTo>
                        <a:pt x="3782" y="307"/>
                      </a:lnTo>
                      <a:lnTo>
                        <a:pt x="3874" y="338"/>
                      </a:lnTo>
                      <a:lnTo>
                        <a:pt x="3959" y="361"/>
                      </a:lnTo>
                      <a:lnTo>
                        <a:pt x="4053" y="395"/>
                      </a:lnTo>
                      <a:lnTo>
                        <a:pt x="4149" y="425"/>
                      </a:lnTo>
                      <a:lnTo>
                        <a:pt x="4267" y="463"/>
                      </a:lnTo>
                      <a:lnTo>
                        <a:pt x="4375" y="503"/>
                      </a:lnTo>
                      <a:lnTo>
                        <a:pt x="4331" y="531"/>
                      </a:lnTo>
                      <a:lnTo>
                        <a:pt x="4267" y="548"/>
                      </a:lnTo>
                      <a:lnTo>
                        <a:pt x="4197" y="567"/>
                      </a:lnTo>
                      <a:lnTo>
                        <a:pt x="4110" y="576"/>
                      </a:lnTo>
                      <a:lnTo>
                        <a:pt x="3995" y="578"/>
                      </a:lnTo>
                      <a:lnTo>
                        <a:pt x="3880" y="575"/>
                      </a:lnTo>
                      <a:lnTo>
                        <a:pt x="3851" y="531"/>
                      </a:lnTo>
                      <a:lnTo>
                        <a:pt x="3823" y="503"/>
                      </a:lnTo>
                      <a:lnTo>
                        <a:pt x="3768" y="465"/>
                      </a:lnTo>
                      <a:lnTo>
                        <a:pt x="3650" y="401"/>
                      </a:lnTo>
                      <a:lnTo>
                        <a:pt x="3504" y="325"/>
                      </a:lnTo>
                      <a:lnTo>
                        <a:pt x="3373" y="260"/>
                      </a:lnTo>
                      <a:lnTo>
                        <a:pt x="3214" y="181"/>
                      </a:lnTo>
                      <a:lnTo>
                        <a:pt x="3082" y="130"/>
                      </a:lnTo>
                      <a:lnTo>
                        <a:pt x="2956" y="95"/>
                      </a:lnTo>
                      <a:lnTo>
                        <a:pt x="2853" y="81"/>
                      </a:lnTo>
                      <a:lnTo>
                        <a:pt x="2664" y="62"/>
                      </a:lnTo>
                      <a:lnTo>
                        <a:pt x="2416" y="61"/>
                      </a:lnTo>
                      <a:lnTo>
                        <a:pt x="2127" y="68"/>
                      </a:lnTo>
                      <a:lnTo>
                        <a:pt x="1906" y="76"/>
                      </a:lnTo>
                      <a:lnTo>
                        <a:pt x="1553" y="95"/>
                      </a:lnTo>
                      <a:lnTo>
                        <a:pt x="1533" y="438"/>
                      </a:lnTo>
                      <a:lnTo>
                        <a:pt x="0" y="386"/>
                      </a:lnTo>
                      <a:close/>
                    </a:path>
                  </a:pathLst>
                </a:custGeom>
                <a:solidFill>
                  <a:srgbClr val="FF0000"/>
                </a:solidFill>
                <a:ln w="9525">
                  <a:solidFill>
                    <a:srgbClr val="000000"/>
                  </a:solidFill>
                  <a:round/>
                  <a:headEnd/>
                  <a:tailEnd/>
                </a:ln>
              </p:spPr>
              <p:txBody>
                <a:bodyPr/>
                <a:lstStyle/>
                <a:p>
                  <a:endParaRPr lang="en-GB"/>
                </a:p>
              </p:txBody>
            </p:sp>
          </p:grpSp>
          <p:sp>
            <p:nvSpPr>
              <p:cNvPr id="16419" name="Freeform 11"/>
              <p:cNvSpPr>
                <a:spLocks/>
              </p:cNvSpPr>
              <p:nvPr/>
            </p:nvSpPr>
            <p:spPr bwMode="auto">
              <a:xfrm>
                <a:off x="1550" y="2652"/>
                <a:ext cx="2958" cy="456"/>
              </a:xfrm>
              <a:custGeom>
                <a:avLst/>
                <a:gdLst>
                  <a:gd name="T0" fmla="*/ 156 w 5916"/>
                  <a:gd name="T1" fmla="*/ 14 h 912"/>
                  <a:gd name="T2" fmla="*/ 158 w 5916"/>
                  <a:gd name="T3" fmla="*/ 18 h 912"/>
                  <a:gd name="T4" fmla="*/ 158 w 5916"/>
                  <a:gd name="T5" fmla="*/ 22 h 912"/>
                  <a:gd name="T6" fmla="*/ 185 w 5916"/>
                  <a:gd name="T7" fmla="*/ 22 h 912"/>
                  <a:gd name="T8" fmla="*/ 183 w 5916"/>
                  <a:gd name="T9" fmla="*/ 24 h 912"/>
                  <a:gd name="T10" fmla="*/ 185 w 5916"/>
                  <a:gd name="T11" fmla="*/ 26 h 912"/>
                  <a:gd name="T12" fmla="*/ 185 w 5916"/>
                  <a:gd name="T13" fmla="*/ 27 h 912"/>
                  <a:gd name="T14" fmla="*/ 184 w 5916"/>
                  <a:gd name="T15" fmla="*/ 28 h 912"/>
                  <a:gd name="T16" fmla="*/ 168 w 5916"/>
                  <a:gd name="T17" fmla="*/ 28 h 912"/>
                  <a:gd name="T18" fmla="*/ 167 w 5916"/>
                  <a:gd name="T19" fmla="*/ 29 h 912"/>
                  <a:gd name="T20" fmla="*/ 159 w 5916"/>
                  <a:gd name="T21" fmla="*/ 29 h 912"/>
                  <a:gd name="T22" fmla="*/ 158 w 5916"/>
                  <a:gd name="T23" fmla="*/ 28 h 912"/>
                  <a:gd name="T24" fmla="*/ 11 w 5916"/>
                  <a:gd name="T25" fmla="*/ 28 h 912"/>
                  <a:gd name="T26" fmla="*/ 6 w 5916"/>
                  <a:gd name="T27" fmla="*/ 23 h 912"/>
                  <a:gd name="T28" fmla="*/ 1 w 5916"/>
                  <a:gd name="T29" fmla="*/ 25 h 912"/>
                  <a:gd name="T30" fmla="*/ 0 w 5916"/>
                  <a:gd name="T31" fmla="*/ 11 h 912"/>
                  <a:gd name="T32" fmla="*/ 12 w 5916"/>
                  <a:gd name="T33" fmla="*/ 0 h 912"/>
                  <a:gd name="T34" fmla="*/ 28 w 5916"/>
                  <a:gd name="T35" fmla="*/ 1 h 912"/>
                  <a:gd name="T36" fmla="*/ 119 w 5916"/>
                  <a:gd name="T37" fmla="*/ 24 h 912"/>
                  <a:gd name="T38" fmla="*/ 121 w 5916"/>
                  <a:gd name="T39" fmla="*/ 21 h 912"/>
                  <a:gd name="T40" fmla="*/ 124 w 5916"/>
                  <a:gd name="T41" fmla="*/ 14 h 912"/>
                  <a:gd name="T42" fmla="*/ 127 w 5916"/>
                  <a:gd name="T43" fmla="*/ 7 h 912"/>
                  <a:gd name="T44" fmla="*/ 137 w 5916"/>
                  <a:gd name="T45" fmla="*/ 3 h 912"/>
                  <a:gd name="T46" fmla="*/ 146 w 5916"/>
                  <a:gd name="T47" fmla="*/ 4 h 912"/>
                  <a:gd name="T48" fmla="*/ 153 w 5916"/>
                  <a:gd name="T49" fmla="*/ 7 h 912"/>
                  <a:gd name="T50" fmla="*/ 156 w 5916"/>
                  <a:gd name="T51" fmla="*/ 14 h 91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916"/>
                  <a:gd name="T79" fmla="*/ 0 h 912"/>
                  <a:gd name="T80" fmla="*/ 5916 w 5916"/>
                  <a:gd name="T81" fmla="*/ 912 h 91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916" h="912">
                    <a:moveTo>
                      <a:pt x="4992" y="432"/>
                    </a:moveTo>
                    <a:lnTo>
                      <a:pt x="5037" y="570"/>
                    </a:lnTo>
                    <a:lnTo>
                      <a:pt x="5037" y="675"/>
                    </a:lnTo>
                    <a:lnTo>
                      <a:pt x="5916" y="675"/>
                    </a:lnTo>
                    <a:lnTo>
                      <a:pt x="5856" y="746"/>
                    </a:lnTo>
                    <a:lnTo>
                      <a:pt x="5896" y="826"/>
                    </a:lnTo>
                    <a:lnTo>
                      <a:pt x="5896" y="864"/>
                    </a:lnTo>
                    <a:lnTo>
                      <a:pt x="5870" y="890"/>
                    </a:lnTo>
                    <a:lnTo>
                      <a:pt x="5364" y="890"/>
                    </a:lnTo>
                    <a:lnTo>
                      <a:pt x="5324" y="912"/>
                    </a:lnTo>
                    <a:lnTo>
                      <a:pt x="5065" y="912"/>
                    </a:lnTo>
                    <a:lnTo>
                      <a:pt x="5031" y="887"/>
                    </a:lnTo>
                    <a:lnTo>
                      <a:pt x="350" y="887"/>
                    </a:lnTo>
                    <a:lnTo>
                      <a:pt x="165" y="720"/>
                    </a:lnTo>
                    <a:lnTo>
                      <a:pt x="19" y="775"/>
                    </a:lnTo>
                    <a:lnTo>
                      <a:pt x="0" y="333"/>
                    </a:lnTo>
                    <a:lnTo>
                      <a:pt x="356" y="0"/>
                    </a:lnTo>
                    <a:lnTo>
                      <a:pt x="913" y="12"/>
                    </a:lnTo>
                    <a:lnTo>
                      <a:pt x="3815" y="746"/>
                    </a:lnTo>
                    <a:lnTo>
                      <a:pt x="3897" y="658"/>
                    </a:lnTo>
                    <a:lnTo>
                      <a:pt x="3969" y="430"/>
                    </a:lnTo>
                    <a:lnTo>
                      <a:pt x="4071" y="243"/>
                    </a:lnTo>
                    <a:lnTo>
                      <a:pt x="4376" y="93"/>
                    </a:lnTo>
                    <a:lnTo>
                      <a:pt x="4659" y="101"/>
                    </a:lnTo>
                    <a:lnTo>
                      <a:pt x="4871" y="210"/>
                    </a:lnTo>
                    <a:lnTo>
                      <a:pt x="4992" y="432"/>
                    </a:lnTo>
                    <a:close/>
                  </a:path>
                </a:pathLst>
              </a:custGeom>
              <a:solidFill>
                <a:srgbClr val="000000"/>
              </a:solidFill>
              <a:ln w="9525">
                <a:solidFill>
                  <a:srgbClr val="000000"/>
                </a:solidFill>
                <a:round/>
                <a:headEnd/>
                <a:tailEnd/>
              </a:ln>
            </p:spPr>
            <p:txBody>
              <a:bodyPr/>
              <a:lstStyle/>
              <a:p>
                <a:endParaRPr lang="en-GB"/>
              </a:p>
            </p:txBody>
          </p:sp>
          <p:grpSp>
            <p:nvGrpSpPr>
              <p:cNvPr id="16420" name="Group 12"/>
              <p:cNvGrpSpPr>
                <a:grpSpLocks/>
              </p:cNvGrpSpPr>
              <p:nvPr/>
            </p:nvGrpSpPr>
            <p:grpSpPr bwMode="auto">
              <a:xfrm>
                <a:off x="1321" y="2463"/>
                <a:ext cx="3189" cy="579"/>
                <a:chOff x="1321" y="2463"/>
                <a:chExt cx="3189" cy="579"/>
              </a:xfrm>
            </p:grpSpPr>
            <p:grpSp>
              <p:nvGrpSpPr>
                <p:cNvPr id="16421" name="Group 13"/>
                <p:cNvGrpSpPr>
                  <a:grpSpLocks/>
                </p:cNvGrpSpPr>
                <p:nvPr/>
              </p:nvGrpSpPr>
              <p:grpSpPr bwMode="auto">
                <a:xfrm>
                  <a:off x="1321" y="2650"/>
                  <a:ext cx="193" cy="333"/>
                  <a:chOff x="1321" y="2650"/>
                  <a:chExt cx="193" cy="333"/>
                </a:xfrm>
              </p:grpSpPr>
              <p:sp>
                <p:nvSpPr>
                  <p:cNvPr id="16433" name="Rectangle 14"/>
                  <p:cNvSpPr>
                    <a:spLocks noChangeArrowheads="1"/>
                  </p:cNvSpPr>
                  <p:nvPr/>
                </p:nvSpPr>
                <p:spPr bwMode="auto">
                  <a:xfrm>
                    <a:off x="1337" y="2720"/>
                    <a:ext cx="74" cy="12"/>
                  </a:xfrm>
                  <a:prstGeom prst="rect">
                    <a:avLst/>
                  </a:prstGeom>
                  <a:solidFill>
                    <a:srgbClr val="808080"/>
                  </a:solidFill>
                  <a:ln w="9525">
                    <a:solidFill>
                      <a:srgbClr val="C0C0C0"/>
                    </a:solidFill>
                    <a:miter lim="800000"/>
                    <a:headEnd/>
                    <a:tailEnd/>
                  </a:ln>
                </p:spPr>
                <p:txBody>
                  <a:bodyPr/>
                  <a:lstStyle/>
                  <a:p>
                    <a:endParaRPr lang="en-US"/>
                  </a:p>
                </p:txBody>
              </p:sp>
              <p:sp>
                <p:nvSpPr>
                  <p:cNvPr id="16434" name="Rectangle 15"/>
                  <p:cNvSpPr>
                    <a:spLocks noChangeArrowheads="1"/>
                  </p:cNvSpPr>
                  <p:nvPr/>
                </p:nvSpPr>
                <p:spPr bwMode="auto">
                  <a:xfrm>
                    <a:off x="1337" y="2650"/>
                    <a:ext cx="74" cy="30"/>
                  </a:xfrm>
                  <a:prstGeom prst="rect">
                    <a:avLst/>
                  </a:prstGeom>
                  <a:solidFill>
                    <a:srgbClr val="808080"/>
                  </a:solidFill>
                  <a:ln w="9525">
                    <a:solidFill>
                      <a:srgbClr val="C0C0C0"/>
                    </a:solidFill>
                    <a:miter lim="800000"/>
                    <a:headEnd/>
                    <a:tailEnd/>
                  </a:ln>
                </p:spPr>
                <p:txBody>
                  <a:bodyPr/>
                  <a:lstStyle/>
                  <a:p>
                    <a:endParaRPr lang="en-US"/>
                  </a:p>
                </p:txBody>
              </p:sp>
              <p:sp>
                <p:nvSpPr>
                  <p:cNvPr id="16435" name="Rectangle 16"/>
                  <p:cNvSpPr>
                    <a:spLocks noChangeArrowheads="1"/>
                  </p:cNvSpPr>
                  <p:nvPr/>
                </p:nvSpPr>
                <p:spPr bwMode="auto">
                  <a:xfrm>
                    <a:off x="1337" y="2693"/>
                    <a:ext cx="74" cy="13"/>
                  </a:xfrm>
                  <a:prstGeom prst="rect">
                    <a:avLst/>
                  </a:prstGeom>
                  <a:solidFill>
                    <a:srgbClr val="808080"/>
                  </a:solidFill>
                  <a:ln w="9525">
                    <a:solidFill>
                      <a:srgbClr val="C0C0C0"/>
                    </a:solidFill>
                    <a:miter lim="800000"/>
                    <a:headEnd/>
                    <a:tailEnd/>
                  </a:ln>
                </p:spPr>
                <p:txBody>
                  <a:bodyPr/>
                  <a:lstStyle/>
                  <a:p>
                    <a:endParaRPr lang="en-US"/>
                  </a:p>
                </p:txBody>
              </p:sp>
              <p:sp>
                <p:nvSpPr>
                  <p:cNvPr id="16436" name="Arc 17"/>
                  <p:cNvSpPr>
                    <a:spLocks/>
                  </p:cNvSpPr>
                  <p:nvPr/>
                </p:nvSpPr>
                <p:spPr bwMode="auto">
                  <a:xfrm>
                    <a:off x="1337" y="2749"/>
                    <a:ext cx="72" cy="75"/>
                  </a:xfrm>
                  <a:custGeom>
                    <a:avLst/>
                    <a:gdLst>
                      <a:gd name="T0" fmla="*/ 0 w 21600"/>
                      <a:gd name="T1" fmla="*/ 0 h 21868"/>
                      <a:gd name="T2" fmla="*/ 0 w 21600"/>
                      <a:gd name="T3" fmla="*/ 0 h 21868"/>
                      <a:gd name="T4" fmla="*/ 0 w 21600"/>
                      <a:gd name="T5" fmla="*/ 0 h 21868"/>
                      <a:gd name="T6" fmla="*/ 0 60000 65536"/>
                      <a:gd name="T7" fmla="*/ 0 60000 65536"/>
                      <a:gd name="T8" fmla="*/ 0 60000 65536"/>
                      <a:gd name="T9" fmla="*/ 0 w 21600"/>
                      <a:gd name="T10" fmla="*/ 0 h 21868"/>
                      <a:gd name="T11" fmla="*/ 21600 w 21600"/>
                      <a:gd name="T12" fmla="*/ 21868 h 21868"/>
                    </a:gdLst>
                    <a:ahLst/>
                    <a:cxnLst>
                      <a:cxn ang="T6">
                        <a:pos x="T0" y="T1"/>
                      </a:cxn>
                      <a:cxn ang="T7">
                        <a:pos x="T2" y="T3"/>
                      </a:cxn>
                      <a:cxn ang="T8">
                        <a:pos x="T4" y="T5"/>
                      </a:cxn>
                    </a:cxnLst>
                    <a:rect l="T9" t="T10" r="T11" b="T12"/>
                    <a:pathLst>
                      <a:path w="21600" h="21868" fill="none" extrusionOk="0">
                        <a:moveTo>
                          <a:pt x="21015" y="21868"/>
                        </a:moveTo>
                        <a:cubicBezTo>
                          <a:pt x="9318" y="21551"/>
                          <a:pt x="0" y="11977"/>
                          <a:pt x="0" y="276"/>
                        </a:cubicBezTo>
                        <a:cubicBezTo>
                          <a:pt x="-1" y="183"/>
                          <a:pt x="0" y="91"/>
                          <a:pt x="1" y="-1"/>
                        </a:cubicBezTo>
                      </a:path>
                      <a:path w="21600" h="21868" stroke="0" extrusionOk="0">
                        <a:moveTo>
                          <a:pt x="21015" y="21868"/>
                        </a:moveTo>
                        <a:cubicBezTo>
                          <a:pt x="9318" y="21551"/>
                          <a:pt x="0" y="11977"/>
                          <a:pt x="0" y="276"/>
                        </a:cubicBezTo>
                        <a:cubicBezTo>
                          <a:pt x="-1" y="183"/>
                          <a:pt x="0" y="91"/>
                          <a:pt x="1" y="-1"/>
                        </a:cubicBezTo>
                        <a:lnTo>
                          <a:pt x="21600" y="276"/>
                        </a:lnTo>
                        <a:close/>
                      </a:path>
                    </a:pathLst>
                  </a:custGeom>
                  <a:solidFill>
                    <a:srgbClr val="808080"/>
                  </a:solidFill>
                  <a:ln w="9525">
                    <a:solidFill>
                      <a:srgbClr val="C0C0C0"/>
                    </a:solidFill>
                    <a:round/>
                    <a:headEnd/>
                    <a:tailEnd/>
                  </a:ln>
                </p:spPr>
                <p:txBody>
                  <a:bodyPr/>
                  <a:lstStyle/>
                  <a:p>
                    <a:endParaRPr lang="en-GB"/>
                  </a:p>
                </p:txBody>
              </p:sp>
              <p:grpSp>
                <p:nvGrpSpPr>
                  <p:cNvPr id="16437" name="Group 18"/>
                  <p:cNvGrpSpPr>
                    <a:grpSpLocks/>
                  </p:cNvGrpSpPr>
                  <p:nvPr/>
                </p:nvGrpSpPr>
                <p:grpSpPr bwMode="auto">
                  <a:xfrm>
                    <a:off x="1321" y="2945"/>
                    <a:ext cx="193" cy="12"/>
                    <a:chOff x="1321" y="2945"/>
                    <a:chExt cx="193" cy="12"/>
                  </a:xfrm>
                </p:grpSpPr>
                <p:sp>
                  <p:nvSpPr>
                    <p:cNvPr id="16444" name="Rectangle 19"/>
                    <p:cNvSpPr>
                      <a:spLocks noChangeArrowheads="1"/>
                    </p:cNvSpPr>
                    <p:nvPr/>
                  </p:nvSpPr>
                  <p:spPr bwMode="auto">
                    <a:xfrm>
                      <a:off x="1329" y="2945"/>
                      <a:ext cx="185" cy="12"/>
                    </a:xfrm>
                    <a:prstGeom prst="rect">
                      <a:avLst/>
                    </a:prstGeom>
                    <a:solidFill>
                      <a:srgbClr val="808080"/>
                    </a:solidFill>
                    <a:ln w="9525">
                      <a:solidFill>
                        <a:srgbClr val="C0C0C0"/>
                      </a:solidFill>
                      <a:miter lim="800000"/>
                      <a:headEnd/>
                      <a:tailEnd/>
                    </a:ln>
                  </p:spPr>
                  <p:txBody>
                    <a:bodyPr/>
                    <a:lstStyle/>
                    <a:p>
                      <a:endParaRPr lang="en-US"/>
                    </a:p>
                  </p:txBody>
                </p:sp>
                <p:sp>
                  <p:nvSpPr>
                    <p:cNvPr id="16445" name="Oval 20"/>
                    <p:cNvSpPr>
                      <a:spLocks noChangeArrowheads="1"/>
                    </p:cNvSpPr>
                    <p:nvPr/>
                  </p:nvSpPr>
                  <p:spPr bwMode="auto">
                    <a:xfrm>
                      <a:off x="1321" y="2945"/>
                      <a:ext cx="22" cy="12"/>
                    </a:xfrm>
                    <a:prstGeom prst="ellipse">
                      <a:avLst/>
                    </a:prstGeom>
                    <a:solidFill>
                      <a:srgbClr val="808080"/>
                    </a:solidFill>
                    <a:ln w="9525">
                      <a:solidFill>
                        <a:srgbClr val="C0C0C0"/>
                      </a:solidFill>
                      <a:round/>
                      <a:headEnd/>
                      <a:tailEnd/>
                    </a:ln>
                  </p:spPr>
                  <p:txBody>
                    <a:bodyPr/>
                    <a:lstStyle/>
                    <a:p>
                      <a:endParaRPr lang="en-US"/>
                    </a:p>
                  </p:txBody>
                </p:sp>
              </p:grpSp>
              <p:grpSp>
                <p:nvGrpSpPr>
                  <p:cNvPr id="16438" name="Group 21"/>
                  <p:cNvGrpSpPr>
                    <a:grpSpLocks/>
                  </p:cNvGrpSpPr>
                  <p:nvPr/>
                </p:nvGrpSpPr>
                <p:grpSpPr bwMode="auto">
                  <a:xfrm>
                    <a:off x="1321" y="2970"/>
                    <a:ext cx="193" cy="13"/>
                    <a:chOff x="1321" y="2970"/>
                    <a:chExt cx="193" cy="13"/>
                  </a:xfrm>
                </p:grpSpPr>
                <p:sp>
                  <p:nvSpPr>
                    <p:cNvPr id="16442" name="Rectangle 22"/>
                    <p:cNvSpPr>
                      <a:spLocks noChangeArrowheads="1"/>
                    </p:cNvSpPr>
                    <p:nvPr/>
                  </p:nvSpPr>
                  <p:spPr bwMode="auto">
                    <a:xfrm>
                      <a:off x="1329" y="2970"/>
                      <a:ext cx="185" cy="13"/>
                    </a:xfrm>
                    <a:prstGeom prst="rect">
                      <a:avLst/>
                    </a:prstGeom>
                    <a:solidFill>
                      <a:srgbClr val="808080"/>
                    </a:solidFill>
                    <a:ln w="9525">
                      <a:solidFill>
                        <a:srgbClr val="C0C0C0"/>
                      </a:solidFill>
                      <a:miter lim="800000"/>
                      <a:headEnd/>
                      <a:tailEnd/>
                    </a:ln>
                  </p:spPr>
                  <p:txBody>
                    <a:bodyPr/>
                    <a:lstStyle/>
                    <a:p>
                      <a:endParaRPr lang="en-US"/>
                    </a:p>
                  </p:txBody>
                </p:sp>
                <p:sp>
                  <p:nvSpPr>
                    <p:cNvPr id="16443" name="Oval 23"/>
                    <p:cNvSpPr>
                      <a:spLocks noChangeArrowheads="1"/>
                    </p:cNvSpPr>
                    <p:nvPr/>
                  </p:nvSpPr>
                  <p:spPr bwMode="auto">
                    <a:xfrm>
                      <a:off x="1321" y="2970"/>
                      <a:ext cx="22" cy="13"/>
                    </a:xfrm>
                    <a:prstGeom prst="ellipse">
                      <a:avLst/>
                    </a:prstGeom>
                    <a:solidFill>
                      <a:srgbClr val="808080"/>
                    </a:solidFill>
                    <a:ln w="9525">
                      <a:solidFill>
                        <a:srgbClr val="C0C0C0"/>
                      </a:solidFill>
                      <a:round/>
                      <a:headEnd/>
                      <a:tailEnd/>
                    </a:ln>
                  </p:spPr>
                  <p:txBody>
                    <a:bodyPr/>
                    <a:lstStyle/>
                    <a:p>
                      <a:endParaRPr lang="en-US"/>
                    </a:p>
                  </p:txBody>
                </p:sp>
              </p:grpSp>
              <p:grpSp>
                <p:nvGrpSpPr>
                  <p:cNvPr id="16439" name="Group 24"/>
                  <p:cNvGrpSpPr>
                    <a:grpSpLocks/>
                  </p:cNvGrpSpPr>
                  <p:nvPr/>
                </p:nvGrpSpPr>
                <p:grpSpPr bwMode="auto">
                  <a:xfrm>
                    <a:off x="1321" y="2918"/>
                    <a:ext cx="193" cy="12"/>
                    <a:chOff x="1321" y="2918"/>
                    <a:chExt cx="193" cy="12"/>
                  </a:xfrm>
                </p:grpSpPr>
                <p:sp>
                  <p:nvSpPr>
                    <p:cNvPr id="16440" name="Rectangle 25"/>
                    <p:cNvSpPr>
                      <a:spLocks noChangeArrowheads="1"/>
                    </p:cNvSpPr>
                    <p:nvPr/>
                  </p:nvSpPr>
                  <p:spPr bwMode="auto">
                    <a:xfrm>
                      <a:off x="1329" y="2918"/>
                      <a:ext cx="185" cy="12"/>
                    </a:xfrm>
                    <a:prstGeom prst="rect">
                      <a:avLst/>
                    </a:prstGeom>
                    <a:solidFill>
                      <a:srgbClr val="808080"/>
                    </a:solidFill>
                    <a:ln w="9525">
                      <a:solidFill>
                        <a:srgbClr val="C0C0C0"/>
                      </a:solidFill>
                      <a:miter lim="800000"/>
                      <a:headEnd/>
                      <a:tailEnd/>
                    </a:ln>
                  </p:spPr>
                  <p:txBody>
                    <a:bodyPr/>
                    <a:lstStyle/>
                    <a:p>
                      <a:endParaRPr lang="en-US"/>
                    </a:p>
                  </p:txBody>
                </p:sp>
                <p:sp>
                  <p:nvSpPr>
                    <p:cNvPr id="16441" name="Oval 26"/>
                    <p:cNvSpPr>
                      <a:spLocks noChangeArrowheads="1"/>
                    </p:cNvSpPr>
                    <p:nvPr/>
                  </p:nvSpPr>
                  <p:spPr bwMode="auto">
                    <a:xfrm>
                      <a:off x="1321" y="2918"/>
                      <a:ext cx="22" cy="12"/>
                    </a:xfrm>
                    <a:prstGeom prst="ellipse">
                      <a:avLst/>
                    </a:prstGeom>
                    <a:solidFill>
                      <a:srgbClr val="808080"/>
                    </a:solidFill>
                    <a:ln w="9525">
                      <a:solidFill>
                        <a:srgbClr val="C0C0C0"/>
                      </a:solidFill>
                      <a:round/>
                      <a:headEnd/>
                      <a:tailEnd/>
                    </a:ln>
                  </p:spPr>
                  <p:txBody>
                    <a:bodyPr/>
                    <a:lstStyle/>
                    <a:p>
                      <a:endParaRPr lang="en-US"/>
                    </a:p>
                  </p:txBody>
                </p:sp>
              </p:grpSp>
            </p:grpSp>
            <p:sp>
              <p:nvSpPr>
                <p:cNvPr id="16422" name="Freeform 27"/>
                <p:cNvSpPr>
                  <a:spLocks/>
                </p:cNvSpPr>
                <p:nvPr/>
              </p:nvSpPr>
              <p:spPr bwMode="auto">
                <a:xfrm>
                  <a:off x="1337" y="2561"/>
                  <a:ext cx="3173" cy="481"/>
                </a:xfrm>
                <a:custGeom>
                  <a:avLst/>
                  <a:gdLst>
                    <a:gd name="T0" fmla="*/ 10 w 6346"/>
                    <a:gd name="T1" fmla="*/ 0 h 962"/>
                    <a:gd name="T2" fmla="*/ 2 w 6346"/>
                    <a:gd name="T3" fmla="*/ 0 h 962"/>
                    <a:gd name="T4" fmla="*/ 0 w 6346"/>
                    <a:gd name="T5" fmla="*/ 5 h 962"/>
                    <a:gd name="T6" fmla="*/ 3 w 6346"/>
                    <a:gd name="T7" fmla="*/ 5 h 962"/>
                    <a:gd name="T8" fmla="*/ 3 w 6346"/>
                    <a:gd name="T9" fmla="*/ 22 h 962"/>
                    <a:gd name="T10" fmla="*/ 12 w 6346"/>
                    <a:gd name="T11" fmla="*/ 30 h 962"/>
                    <a:gd name="T12" fmla="*/ 13 w 6346"/>
                    <a:gd name="T13" fmla="*/ 30 h 962"/>
                    <a:gd name="T14" fmla="*/ 14 w 6346"/>
                    <a:gd name="T15" fmla="*/ 30 h 962"/>
                    <a:gd name="T16" fmla="*/ 14 w 6346"/>
                    <a:gd name="T17" fmla="*/ 27 h 962"/>
                    <a:gd name="T18" fmla="*/ 14 w 6346"/>
                    <a:gd name="T19" fmla="*/ 22 h 962"/>
                    <a:gd name="T20" fmla="*/ 15 w 6346"/>
                    <a:gd name="T21" fmla="*/ 18 h 962"/>
                    <a:gd name="T22" fmla="*/ 17 w 6346"/>
                    <a:gd name="T23" fmla="*/ 15 h 962"/>
                    <a:gd name="T24" fmla="*/ 19 w 6346"/>
                    <a:gd name="T25" fmla="*/ 13 h 962"/>
                    <a:gd name="T26" fmla="*/ 22 w 6346"/>
                    <a:gd name="T27" fmla="*/ 10 h 962"/>
                    <a:gd name="T28" fmla="*/ 25 w 6346"/>
                    <a:gd name="T29" fmla="*/ 9 h 962"/>
                    <a:gd name="T30" fmla="*/ 28 w 6346"/>
                    <a:gd name="T31" fmla="*/ 7 h 962"/>
                    <a:gd name="T32" fmla="*/ 35 w 6346"/>
                    <a:gd name="T33" fmla="*/ 7 h 962"/>
                    <a:gd name="T34" fmla="*/ 39 w 6346"/>
                    <a:gd name="T35" fmla="*/ 8 h 962"/>
                    <a:gd name="T36" fmla="*/ 42 w 6346"/>
                    <a:gd name="T37" fmla="*/ 10 h 962"/>
                    <a:gd name="T38" fmla="*/ 44 w 6346"/>
                    <a:gd name="T39" fmla="*/ 11 h 962"/>
                    <a:gd name="T40" fmla="*/ 47 w 6346"/>
                    <a:gd name="T41" fmla="*/ 14 h 962"/>
                    <a:gd name="T42" fmla="*/ 49 w 6346"/>
                    <a:gd name="T43" fmla="*/ 17 h 962"/>
                    <a:gd name="T44" fmla="*/ 50 w 6346"/>
                    <a:gd name="T45" fmla="*/ 20 h 962"/>
                    <a:gd name="T46" fmla="*/ 50 w 6346"/>
                    <a:gd name="T47" fmla="*/ 23 h 962"/>
                    <a:gd name="T48" fmla="*/ 50 w 6346"/>
                    <a:gd name="T49" fmla="*/ 29 h 962"/>
                    <a:gd name="T50" fmla="*/ 137 w 6346"/>
                    <a:gd name="T51" fmla="*/ 30 h 962"/>
                    <a:gd name="T52" fmla="*/ 137 w 6346"/>
                    <a:gd name="T53" fmla="*/ 25 h 962"/>
                    <a:gd name="T54" fmla="*/ 138 w 6346"/>
                    <a:gd name="T55" fmla="*/ 21 h 962"/>
                    <a:gd name="T56" fmla="*/ 140 w 6346"/>
                    <a:gd name="T57" fmla="*/ 18 h 962"/>
                    <a:gd name="T58" fmla="*/ 142 w 6346"/>
                    <a:gd name="T59" fmla="*/ 15 h 962"/>
                    <a:gd name="T60" fmla="*/ 145 w 6346"/>
                    <a:gd name="T61" fmla="*/ 12 h 962"/>
                    <a:gd name="T62" fmla="*/ 148 w 6346"/>
                    <a:gd name="T63" fmla="*/ 11 h 962"/>
                    <a:gd name="T64" fmla="*/ 151 w 6346"/>
                    <a:gd name="T65" fmla="*/ 10 h 962"/>
                    <a:gd name="T66" fmla="*/ 157 w 6346"/>
                    <a:gd name="T67" fmla="*/ 10 h 962"/>
                    <a:gd name="T68" fmla="*/ 160 w 6346"/>
                    <a:gd name="T69" fmla="*/ 10 h 962"/>
                    <a:gd name="T70" fmla="*/ 162 w 6346"/>
                    <a:gd name="T71" fmla="*/ 12 h 962"/>
                    <a:gd name="T72" fmla="*/ 165 w 6346"/>
                    <a:gd name="T73" fmla="*/ 14 h 962"/>
                    <a:gd name="T74" fmla="*/ 168 w 6346"/>
                    <a:gd name="T75" fmla="*/ 17 h 962"/>
                    <a:gd name="T76" fmla="*/ 169 w 6346"/>
                    <a:gd name="T77" fmla="*/ 20 h 962"/>
                    <a:gd name="T78" fmla="*/ 170 w 6346"/>
                    <a:gd name="T79" fmla="*/ 24 h 962"/>
                    <a:gd name="T80" fmla="*/ 170 w 6346"/>
                    <a:gd name="T81" fmla="*/ 28 h 962"/>
                    <a:gd name="T82" fmla="*/ 198 w 6346"/>
                    <a:gd name="T83" fmla="*/ 28 h 962"/>
                    <a:gd name="T84" fmla="*/ 198 w 6346"/>
                    <a:gd name="T85" fmla="*/ 27 h 962"/>
                    <a:gd name="T86" fmla="*/ 198 w 6346"/>
                    <a:gd name="T87" fmla="*/ 27 h 962"/>
                    <a:gd name="T88" fmla="*/ 198 w 6346"/>
                    <a:gd name="T89" fmla="*/ 25 h 962"/>
                    <a:gd name="T90" fmla="*/ 198 w 6346"/>
                    <a:gd name="T91" fmla="*/ 25 h 962"/>
                    <a:gd name="T92" fmla="*/ 198 w 6346"/>
                    <a:gd name="T93" fmla="*/ 19 h 962"/>
                    <a:gd name="T94" fmla="*/ 198 w 6346"/>
                    <a:gd name="T95" fmla="*/ 18 h 962"/>
                    <a:gd name="T96" fmla="*/ 191 w 6346"/>
                    <a:gd name="T97" fmla="*/ 15 h 962"/>
                    <a:gd name="T98" fmla="*/ 184 w 6346"/>
                    <a:gd name="T99" fmla="*/ 12 h 962"/>
                    <a:gd name="T100" fmla="*/ 175 w 6346"/>
                    <a:gd name="T101" fmla="*/ 9 h 962"/>
                    <a:gd name="T102" fmla="*/ 166 w 6346"/>
                    <a:gd name="T103" fmla="*/ 7 h 962"/>
                    <a:gd name="T104" fmla="*/ 157 w 6346"/>
                    <a:gd name="T105" fmla="*/ 5 h 962"/>
                    <a:gd name="T106" fmla="*/ 149 w 6346"/>
                    <a:gd name="T107" fmla="*/ 3 h 962"/>
                    <a:gd name="T108" fmla="*/ 146 w 6346"/>
                    <a:gd name="T109" fmla="*/ 3 h 962"/>
                    <a:gd name="T110" fmla="*/ 144 w 6346"/>
                    <a:gd name="T111" fmla="*/ 4 h 962"/>
                    <a:gd name="T112" fmla="*/ 135 w 6346"/>
                    <a:gd name="T113" fmla="*/ 6 h 962"/>
                    <a:gd name="T114" fmla="*/ 127 w 6346"/>
                    <a:gd name="T115" fmla="*/ 6 h 962"/>
                    <a:gd name="T116" fmla="*/ 91 w 6346"/>
                    <a:gd name="T117" fmla="*/ 4 h 962"/>
                    <a:gd name="T118" fmla="*/ 73 w 6346"/>
                    <a:gd name="T119" fmla="*/ 2 h 962"/>
                    <a:gd name="T120" fmla="*/ 55 w 6346"/>
                    <a:gd name="T121" fmla="*/ 1 h 962"/>
                    <a:gd name="T122" fmla="*/ 48 w 6346"/>
                    <a:gd name="T123" fmla="*/ 1 h 962"/>
                    <a:gd name="T124" fmla="*/ 10 w 6346"/>
                    <a:gd name="T125" fmla="*/ 0 h 96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6346"/>
                    <a:gd name="T190" fmla="*/ 0 h 962"/>
                    <a:gd name="T191" fmla="*/ 6346 w 6346"/>
                    <a:gd name="T192" fmla="*/ 962 h 96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6346" h="962">
                      <a:moveTo>
                        <a:pt x="318" y="0"/>
                      </a:moveTo>
                      <a:lnTo>
                        <a:pt x="38" y="0"/>
                      </a:lnTo>
                      <a:lnTo>
                        <a:pt x="0" y="149"/>
                      </a:lnTo>
                      <a:lnTo>
                        <a:pt x="125" y="149"/>
                      </a:lnTo>
                      <a:lnTo>
                        <a:pt x="125" y="686"/>
                      </a:lnTo>
                      <a:lnTo>
                        <a:pt x="369" y="929"/>
                      </a:lnTo>
                      <a:lnTo>
                        <a:pt x="424" y="954"/>
                      </a:lnTo>
                      <a:lnTo>
                        <a:pt x="470" y="962"/>
                      </a:lnTo>
                      <a:lnTo>
                        <a:pt x="462" y="839"/>
                      </a:lnTo>
                      <a:lnTo>
                        <a:pt x="456" y="694"/>
                      </a:lnTo>
                      <a:lnTo>
                        <a:pt x="489" y="570"/>
                      </a:lnTo>
                      <a:lnTo>
                        <a:pt x="534" y="479"/>
                      </a:lnTo>
                      <a:lnTo>
                        <a:pt x="593" y="398"/>
                      </a:lnTo>
                      <a:lnTo>
                        <a:pt x="679" y="319"/>
                      </a:lnTo>
                      <a:lnTo>
                        <a:pt x="778" y="260"/>
                      </a:lnTo>
                      <a:lnTo>
                        <a:pt x="918" y="223"/>
                      </a:lnTo>
                      <a:lnTo>
                        <a:pt x="1102" y="209"/>
                      </a:lnTo>
                      <a:lnTo>
                        <a:pt x="1229" y="242"/>
                      </a:lnTo>
                      <a:lnTo>
                        <a:pt x="1323" y="293"/>
                      </a:lnTo>
                      <a:lnTo>
                        <a:pt x="1401" y="352"/>
                      </a:lnTo>
                      <a:lnTo>
                        <a:pt x="1494" y="443"/>
                      </a:lnTo>
                      <a:lnTo>
                        <a:pt x="1553" y="544"/>
                      </a:lnTo>
                      <a:lnTo>
                        <a:pt x="1592" y="633"/>
                      </a:lnTo>
                      <a:lnTo>
                        <a:pt x="1604" y="720"/>
                      </a:lnTo>
                      <a:lnTo>
                        <a:pt x="1604" y="909"/>
                      </a:lnTo>
                      <a:lnTo>
                        <a:pt x="4377" y="962"/>
                      </a:lnTo>
                      <a:lnTo>
                        <a:pt x="4377" y="779"/>
                      </a:lnTo>
                      <a:lnTo>
                        <a:pt x="4415" y="653"/>
                      </a:lnTo>
                      <a:lnTo>
                        <a:pt x="4461" y="556"/>
                      </a:lnTo>
                      <a:lnTo>
                        <a:pt x="4529" y="465"/>
                      </a:lnTo>
                      <a:lnTo>
                        <a:pt x="4627" y="384"/>
                      </a:lnTo>
                      <a:lnTo>
                        <a:pt x="4727" y="332"/>
                      </a:lnTo>
                      <a:lnTo>
                        <a:pt x="4825" y="301"/>
                      </a:lnTo>
                      <a:lnTo>
                        <a:pt x="4997" y="301"/>
                      </a:lnTo>
                      <a:lnTo>
                        <a:pt x="5089" y="319"/>
                      </a:lnTo>
                      <a:lnTo>
                        <a:pt x="5182" y="359"/>
                      </a:lnTo>
                      <a:lnTo>
                        <a:pt x="5266" y="431"/>
                      </a:lnTo>
                      <a:lnTo>
                        <a:pt x="5347" y="523"/>
                      </a:lnTo>
                      <a:lnTo>
                        <a:pt x="5400" y="633"/>
                      </a:lnTo>
                      <a:lnTo>
                        <a:pt x="5433" y="753"/>
                      </a:lnTo>
                      <a:lnTo>
                        <a:pt x="5433" y="876"/>
                      </a:lnTo>
                      <a:lnTo>
                        <a:pt x="6346" y="873"/>
                      </a:lnTo>
                      <a:lnTo>
                        <a:pt x="6346" y="833"/>
                      </a:lnTo>
                      <a:lnTo>
                        <a:pt x="6316" y="833"/>
                      </a:lnTo>
                      <a:lnTo>
                        <a:pt x="6316" y="774"/>
                      </a:lnTo>
                      <a:lnTo>
                        <a:pt x="6344" y="771"/>
                      </a:lnTo>
                      <a:lnTo>
                        <a:pt x="6344" y="593"/>
                      </a:lnTo>
                      <a:lnTo>
                        <a:pt x="6320" y="556"/>
                      </a:lnTo>
                      <a:lnTo>
                        <a:pt x="6108" y="451"/>
                      </a:lnTo>
                      <a:lnTo>
                        <a:pt x="5875" y="359"/>
                      </a:lnTo>
                      <a:lnTo>
                        <a:pt x="5593" y="274"/>
                      </a:lnTo>
                      <a:lnTo>
                        <a:pt x="5288" y="201"/>
                      </a:lnTo>
                      <a:lnTo>
                        <a:pt x="5008" y="143"/>
                      </a:lnTo>
                      <a:lnTo>
                        <a:pt x="4741" y="96"/>
                      </a:lnTo>
                      <a:lnTo>
                        <a:pt x="4649" y="96"/>
                      </a:lnTo>
                      <a:lnTo>
                        <a:pt x="4588" y="123"/>
                      </a:lnTo>
                      <a:lnTo>
                        <a:pt x="4303" y="163"/>
                      </a:lnTo>
                      <a:lnTo>
                        <a:pt x="4078" y="183"/>
                      </a:lnTo>
                      <a:lnTo>
                        <a:pt x="2894" y="109"/>
                      </a:lnTo>
                      <a:lnTo>
                        <a:pt x="2326" y="64"/>
                      </a:lnTo>
                      <a:lnTo>
                        <a:pt x="1791" y="23"/>
                      </a:lnTo>
                      <a:lnTo>
                        <a:pt x="1520" y="5"/>
                      </a:lnTo>
                      <a:lnTo>
                        <a:pt x="318" y="0"/>
                      </a:lnTo>
                      <a:close/>
                    </a:path>
                  </a:pathLst>
                </a:custGeom>
                <a:solidFill>
                  <a:srgbClr val="FF0000"/>
                </a:solidFill>
                <a:ln w="9525">
                  <a:solidFill>
                    <a:srgbClr val="000000"/>
                  </a:solidFill>
                  <a:round/>
                  <a:headEnd/>
                  <a:tailEnd/>
                </a:ln>
              </p:spPr>
              <p:txBody>
                <a:bodyPr/>
                <a:lstStyle/>
                <a:p>
                  <a:endParaRPr lang="en-GB"/>
                </a:p>
              </p:txBody>
            </p:sp>
            <p:sp>
              <p:nvSpPr>
                <p:cNvPr id="16423" name="Freeform 28"/>
                <p:cNvSpPr>
                  <a:spLocks/>
                </p:cNvSpPr>
                <p:nvPr/>
              </p:nvSpPr>
              <p:spPr bwMode="auto">
                <a:xfrm>
                  <a:off x="2613" y="2601"/>
                  <a:ext cx="640" cy="432"/>
                </a:xfrm>
                <a:custGeom>
                  <a:avLst/>
                  <a:gdLst>
                    <a:gd name="T0" fmla="*/ 0 w 1280"/>
                    <a:gd name="T1" fmla="*/ 0 h 865"/>
                    <a:gd name="T2" fmla="*/ 0 w 1280"/>
                    <a:gd name="T3" fmla="*/ 26 h 865"/>
                    <a:gd name="T4" fmla="*/ 40 w 1280"/>
                    <a:gd name="T5" fmla="*/ 27 h 865"/>
                    <a:gd name="T6" fmla="*/ 40 w 1280"/>
                    <a:gd name="T7" fmla="*/ 2 h 865"/>
                    <a:gd name="T8" fmla="*/ 35 w 1280"/>
                    <a:gd name="T9" fmla="*/ 2 h 865"/>
                    <a:gd name="T10" fmla="*/ 27 w 1280"/>
                    <a:gd name="T11" fmla="*/ 1 h 865"/>
                    <a:gd name="T12" fmla="*/ 20 w 1280"/>
                    <a:gd name="T13" fmla="*/ 1 h 865"/>
                    <a:gd name="T14" fmla="*/ 15 w 1280"/>
                    <a:gd name="T15" fmla="*/ 1 h 865"/>
                    <a:gd name="T16" fmla="*/ 10 w 1280"/>
                    <a:gd name="T17" fmla="*/ 0 h 865"/>
                    <a:gd name="T18" fmla="*/ 5 w 1280"/>
                    <a:gd name="T19" fmla="*/ 0 h 865"/>
                    <a:gd name="T20" fmla="*/ 0 w 1280"/>
                    <a:gd name="T21" fmla="*/ 0 h 86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80"/>
                    <a:gd name="T34" fmla="*/ 0 h 865"/>
                    <a:gd name="T35" fmla="*/ 1280 w 1280"/>
                    <a:gd name="T36" fmla="*/ 865 h 86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80" h="865">
                      <a:moveTo>
                        <a:pt x="0" y="0"/>
                      </a:moveTo>
                      <a:lnTo>
                        <a:pt x="0" y="845"/>
                      </a:lnTo>
                      <a:lnTo>
                        <a:pt x="1280" y="865"/>
                      </a:lnTo>
                      <a:lnTo>
                        <a:pt x="1280" y="92"/>
                      </a:lnTo>
                      <a:lnTo>
                        <a:pt x="1110" y="75"/>
                      </a:lnTo>
                      <a:lnTo>
                        <a:pt x="877" y="59"/>
                      </a:lnTo>
                      <a:lnTo>
                        <a:pt x="642" y="48"/>
                      </a:lnTo>
                      <a:lnTo>
                        <a:pt x="490" y="34"/>
                      </a:lnTo>
                      <a:lnTo>
                        <a:pt x="340" y="25"/>
                      </a:lnTo>
                      <a:lnTo>
                        <a:pt x="138" y="8"/>
                      </a:lnTo>
                      <a:lnTo>
                        <a:pt x="0" y="0"/>
                      </a:lnTo>
                      <a:close/>
                    </a:path>
                  </a:pathLst>
                </a:custGeom>
                <a:solidFill>
                  <a:srgbClr val="FF0000"/>
                </a:solidFill>
                <a:ln w="9525">
                  <a:solidFill>
                    <a:srgbClr val="000000"/>
                  </a:solidFill>
                  <a:round/>
                  <a:headEnd/>
                  <a:tailEnd/>
                </a:ln>
              </p:spPr>
              <p:txBody>
                <a:bodyPr/>
                <a:lstStyle/>
                <a:p>
                  <a:endParaRPr lang="en-GB"/>
                </a:p>
              </p:txBody>
            </p:sp>
            <p:grpSp>
              <p:nvGrpSpPr>
                <p:cNvPr id="16424" name="Group 29"/>
                <p:cNvGrpSpPr>
                  <a:grpSpLocks/>
                </p:cNvGrpSpPr>
                <p:nvPr/>
              </p:nvGrpSpPr>
              <p:grpSpPr bwMode="auto">
                <a:xfrm>
                  <a:off x="2096" y="2463"/>
                  <a:ext cx="1075" cy="491"/>
                  <a:chOff x="2096" y="2463"/>
                  <a:chExt cx="1075" cy="491"/>
                </a:xfrm>
              </p:grpSpPr>
              <p:sp>
                <p:nvSpPr>
                  <p:cNvPr id="16425" name="Oval 30"/>
                  <p:cNvSpPr>
                    <a:spLocks noChangeArrowheads="1"/>
                  </p:cNvSpPr>
                  <p:nvPr/>
                </p:nvSpPr>
                <p:spPr bwMode="auto">
                  <a:xfrm>
                    <a:off x="2096" y="2463"/>
                    <a:ext cx="123" cy="67"/>
                  </a:xfrm>
                  <a:prstGeom prst="ellipse">
                    <a:avLst/>
                  </a:prstGeom>
                  <a:solidFill>
                    <a:srgbClr val="800000"/>
                  </a:solidFill>
                  <a:ln w="9525">
                    <a:solidFill>
                      <a:srgbClr val="800000"/>
                    </a:solidFill>
                    <a:round/>
                    <a:headEnd/>
                    <a:tailEnd/>
                  </a:ln>
                </p:spPr>
                <p:txBody>
                  <a:bodyPr/>
                  <a:lstStyle/>
                  <a:p>
                    <a:endParaRPr lang="en-US"/>
                  </a:p>
                </p:txBody>
              </p:sp>
              <p:sp>
                <p:nvSpPr>
                  <p:cNvPr id="16426" name="Oval 31"/>
                  <p:cNvSpPr>
                    <a:spLocks noChangeArrowheads="1"/>
                  </p:cNvSpPr>
                  <p:nvPr/>
                </p:nvSpPr>
                <p:spPr bwMode="auto">
                  <a:xfrm>
                    <a:off x="2119" y="2486"/>
                    <a:ext cx="18" cy="18"/>
                  </a:xfrm>
                  <a:prstGeom prst="ellipse">
                    <a:avLst/>
                  </a:prstGeom>
                  <a:solidFill>
                    <a:srgbClr val="000000"/>
                  </a:solidFill>
                  <a:ln w="9525">
                    <a:solidFill>
                      <a:srgbClr val="000000"/>
                    </a:solidFill>
                    <a:round/>
                    <a:headEnd/>
                    <a:tailEnd/>
                  </a:ln>
                </p:spPr>
                <p:txBody>
                  <a:bodyPr/>
                  <a:lstStyle/>
                  <a:p>
                    <a:endParaRPr lang="en-US"/>
                  </a:p>
                </p:txBody>
              </p:sp>
              <p:grpSp>
                <p:nvGrpSpPr>
                  <p:cNvPr id="16427" name="Group 32"/>
                  <p:cNvGrpSpPr>
                    <a:grpSpLocks/>
                  </p:cNvGrpSpPr>
                  <p:nvPr/>
                </p:nvGrpSpPr>
                <p:grpSpPr bwMode="auto">
                  <a:xfrm>
                    <a:off x="2494" y="2659"/>
                    <a:ext cx="677" cy="295"/>
                    <a:chOff x="2494" y="2659"/>
                    <a:chExt cx="677" cy="295"/>
                  </a:xfrm>
                </p:grpSpPr>
                <p:sp>
                  <p:nvSpPr>
                    <p:cNvPr id="16428" name="Freeform 33"/>
                    <p:cNvSpPr>
                      <a:spLocks/>
                    </p:cNvSpPr>
                    <p:nvPr/>
                  </p:nvSpPr>
                  <p:spPr bwMode="auto">
                    <a:xfrm>
                      <a:off x="2494" y="2860"/>
                      <a:ext cx="677" cy="94"/>
                    </a:xfrm>
                    <a:custGeom>
                      <a:avLst/>
                      <a:gdLst>
                        <a:gd name="T0" fmla="*/ 0 w 1355"/>
                        <a:gd name="T1" fmla="*/ 3 h 189"/>
                        <a:gd name="T2" fmla="*/ 0 w 1355"/>
                        <a:gd name="T3" fmla="*/ 5 h 189"/>
                        <a:gd name="T4" fmla="*/ 42 w 1355"/>
                        <a:gd name="T5" fmla="*/ 0 h 189"/>
                        <a:gd name="T6" fmla="*/ 0 w 1355"/>
                        <a:gd name="T7" fmla="*/ 3 h 189"/>
                        <a:gd name="T8" fmla="*/ 0 60000 65536"/>
                        <a:gd name="T9" fmla="*/ 0 60000 65536"/>
                        <a:gd name="T10" fmla="*/ 0 60000 65536"/>
                        <a:gd name="T11" fmla="*/ 0 60000 65536"/>
                        <a:gd name="T12" fmla="*/ 0 w 1355"/>
                        <a:gd name="T13" fmla="*/ 0 h 189"/>
                        <a:gd name="T14" fmla="*/ 1355 w 1355"/>
                        <a:gd name="T15" fmla="*/ 189 h 189"/>
                      </a:gdLst>
                      <a:ahLst/>
                      <a:cxnLst>
                        <a:cxn ang="T8">
                          <a:pos x="T0" y="T1"/>
                        </a:cxn>
                        <a:cxn ang="T9">
                          <a:pos x="T2" y="T3"/>
                        </a:cxn>
                        <a:cxn ang="T10">
                          <a:pos x="T4" y="T5"/>
                        </a:cxn>
                        <a:cxn ang="T11">
                          <a:pos x="T6" y="T7"/>
                        </a:cxn>
                      </a:cxnLst>
                      <a:rect l="T12" t="T13" r="T14" b="T15"/>
                      <a:pathLst>
                        <a:path w="1355" h="189">
                          <a:moveTo>
                            <a:pt x="0" y="105"/>
                          </a:moveTo>
                          <a:lnTo>
                            <a:pt x="0" y="189"/>
                          </a:lnTo>
                          <a:lnTo>
                            <a:pt x="1355" y="0"/>
                          </a:lnTo>
                          <a:lnTo>
                            <a:pt x="0" y="105"/>
                          </a:lnTo>
                          <a:close/>
                        </a:path>
                      </a:pathLst>
                    </a:custGeom>
                    <a:solidFill>
                      <a:srgbClr val="800000"/>
                    </a:solidFill>
                    <a:ln w="9525">
                      <a:solidFill>
                        <a:srgbClr val="800000"/>
                      </a:solidFill>
                      <a:round/>
                      <a:headEnd/>
                      <a:tailEnd/>
                    </a:ln>
                  </p:spPr>
                  <p:txBody>
                    <a:bodyPr/>
                    <a:lstStyle/>
                    <a:p>
                      <a:endParaRPr lang="en-GB"/>
                    </a:p>
                  </p:txBody>
                </p:sp>
                <p:sp>
                  <p:nvSpPr>
                    <p:cNvPr id="16429" name="Freeform 34"/>
                    <p:cNvSpPr>
                      <a:spLocks/>
                    </p:cNvSpPr>
                    <p:nvPr/>
                  </p:nvSpPr>
                  <p:spPr bwMode="auto">
                    <a:xfrm>
                      <a:off x="2494" y="2659"/>
                      <a:ext cx="670" cy="112"/>
                    </a:xfrm>
                    <a:custGeom>
                      <a:avLst/>
                      <a:gdLst>
                        <a:gd name="T0" fmla="*/ 0 w 1341"/>
                        <a:gd name="T1" fmla="*/ 0 h 223"/>
                        <a:gd name="T2" fmla="*/ 0 w 1341"/>
                        <a:gd name="T3" fmla="*/ 3 h 223"/>
                        <a:gd name="T4" fmla="*/ 41 w 1341"/>
                        <a:gd name="T5" fmla="*/ 7 h 223"/>
                        <a:gd name="T6" fmla="*/ 0 w 1341"/>
                        <a:gd name="T7" fmla="*/ 0 h 223"/>
                        <a:gd name="T8" fmla="*/ 0 60000 65536"/>
                        <a:gd name="T9" fmla="*/ 0 60000 65536"/>
                        <a:gd name="T10" fmla="*/ 0 60000 65536"/>
                        <a:gd name="T11" fmla="*/ 0 60000 65536"/>
                        <a:gd name="T12" fmla="*/ 0 w 1341"/>
                        <a:gd name="T13" fmla="*/ 0 h 223"/>
                        <a:gd name="T14" fmla="*/ 1341 w 1341"/>
                        <a:gd name="T15" fmla="*/ 223 h 223"/>
                      </a:gdLst>
                      <a:ahLst/>
                      <a:cxnLst>
                        <a:cxn ang="T8">
                          <a:pos x="T0" y="T1"/>
                        </a:cxn>
                        <a:cxn ang="T9">
                          <a:pos x="T2" y="T3"/>
                        </a:cxn>
                        <a:cxn ang="T10">
                          <a:pos x="T4" y="T5"/>
                        </a:cxn>
                        <a:cxn ang="T11">
                          <a:pos x="T6" y="T7"/>
                        </a:cxn>
                      </a:cxnLst>
                      <a:rect l="T12" t="T13" r="T14" b="T15"/>
                      <a:pathLst>
                        <a:path w="1341" h="223">
                          <a:moveTo>
                            <a:pt x="0" y="0"/>
                          </a:moveTo>
                          <a:lnTo>
                            <a:pt x="0" y="87"/>
                          </a:lnTo>
                          <a:lnTo>
                            <a:pt x="1341" y="223"/>
                          </a:lnTo>
                          <a:lnTo>
                            <a:pt x="0" y="0"/>
                          </a:lnTo>
                          <a:close/>
                        </a:path>
                      </a:pathLst>
                    </a:custGeom>
                    <a:solidFill>
                      <a:srgbClr val="800000"/>
                    </a:solidFill>
                    <a:ln w="9525">
                      <a:solidFill>
                        <a:srgbClr val="800000"/>
                      </a:solidFill>
                      <a:round/>
                      <a:headEnd/>
                      <a:tailEnd/>
                    </a:ln>
                  </p:spPr>
                  <p:txBody>
                    <a:bodyPr/>
                    <a:lstStyle/>
                    <a:p>
                      <a:endParaRPr lang="en-GB"/>
                    </a:p>
                  </p:txBody>
                </p:sp>
                <p:sp>
                  <p:nvSpPr>
                    <p:cNvPr id="16430" name="Freeform 35"/>
                    <p:cNvSpPr>
                      <a:spLocks/>
                    </p:cNvSpPr>
                    <p:nvPr/>
                  </p:nvSpPr>
                  <p:spPr bwMode="auto">
                    <a:xfrm>
                      <a:off x="2494" y="2725"/>
                      <a:ext cx="670" cy="69"/>
                    </a:xfrm>
                    <a:custGeom>
                      <a:avLst/>
                      <a:gdLst>
                        <a:gd name="T0" fmla="*/ 0 w 1341"/>
                        <a:gd name="T1" fmla="*/ 0 h 138"/>
                        <a:gd name="T2" fmla="*/ 0 w 1341"/>
                        <a:gd name="T3" fmla="*/ 2 h 138"/>
                        <a:gd name="T4" fmla="*/ 41 w 1341"/>
                        <a:gd name="T5" fmla="*/ 4 h 138"/>
                        <a:gd name="T6" fmla="*/ 0 w 1341"/>
                        <a:gd name="T7" fmla="*/ 0 h 138"/>
                        <a:gd name="T8" fmla="*/ 0 60000 65536"/>
                        <a:gd name="T9" fmla="*/ 0 60000 65536"/>
                        <a:gd name="T10" fmla="*/ 0 60000 65536"/>
                        <a:gd name="T11" fmla="*/ 0 60000 65536"/>
                        <a:gd name="T12" fmla="*/ 0 w 1341"/>
                        <a:gd name="T13" fmla="*/ 0 h 138"/>
                        <a:gd name="T14" fmla="*/ 1341 w 1341"/>
                        <a:gd name="T15" fmla="*/ 138 h 138"/>
                      </a:gdLst>
                      <a:ahLst/>
                      <a:cxnLst>
                        <a:cxn ang="T8">
                          <a:pos x="T0" y="T1"/>
                        </a:cxn>
                        <a:cxn ang="T9">
                          <a:pos x="T2" y="T3"/>
                        </a:cxn>
                        <a:cxn ang="T10">
                          <a:pos x="T4" y="T5"/>
                        </a:cxn>
                        <a:cxn ang="T11">
                          <a:pos x="T6" y="T7"/>
                        </a:cxn>
                      </a:cxnLst>
                      <a:rect l="T12" t="T13" r="T14" b="T15"/>
                      <a:pathLst>
                        <a:path w="1341" h="138">
                          <a:moveTo>
                            <a:pt x="0" y="0"/>
                          </a:moveTo>
                          <a:lnTo>
                            <a:pt x="0" y="86"/>
                          </a:lnTo>
                          <a:lnTo>
                            <a:pt x="1341" y="138"/>
                          </a:lnTo>
                          <a:lnTo>
                            <a:pt x="0" y="0"/>
                          </a:lnTo>
                          <a:close/>
                        </a:path>
                      </a:pathLst>
                    </a:custGeom>
                    <a:solidFill>
                      <a:srgbClr val="800000"/>
                    </a:solidFill>
                    <a:ln w="9525">
                      <a:solidFill>
                        <a:srgbClr val="800000"/>
                      </a:solidFill>
                      <a:round/>
                      <a:headEnd/>
                      <a:tailEnd/>
                    </a:ln>
                  </p:spPr>
                  <p:txBody>
                    <a:bodyPr/>
                    <a:lstStyle/>
                    <a:p>
                      <a:endParaRPr lang="en-GB"/>
                    </a:p>
                  </p:txBody>
                </p:sp>
                <p:sp>
                  <p:nvSpPr>
                    <p:cNvPr id="16431" name="Freeform 36"/>
                    <p:cNvSpPr>
                      <a:spLocks/>
                    </p:cNvSpPr>
                    <p:nvPr/>
                  </p:nvSpPr>
                  <p:spPr bwMode="auto">
                    <a:xfrm>
                      <a:off x="2494" y="2788"/>
                      <a:ext cx="677" cy="42"/>
                    </a:xfrm>
                    <a:custGeom>
                      <a:avLst/>
                      <a:gdLst>
                        <a:gd name="T0" fmla="*/ 0 w 1355"/>
                        <a:gd name="T1" fmla="*/ 0 h 85"/>
                        <a:gd name="T2" fmla="*/ 0 w 1355"/>
                        <a:gd name="T3" fmla="*/ 2 h 85"/>
                        <a:gd name="T4" fmla="*/ 42 w 1355"/>
                        <a:gd name="T5" fmla="*/ 1 h 85"/>
                        <a:gd name="T6" fmla="*/ 0 w 1355"/>
                        <a:gd name="T7" fmla="*/ 0 h 85"/>
                        <a:gd name="T8" fmla="*/ 0 60000 65536"/>
                        <a:gd name="T9" fmla="*/ 0 60000 65536"/>
                        <a:gd name="T10" fmla="*/ 0 60000 65536"/>
                        <a:gd name="T11" fmla="*/ 0 60000 65536"/>
                        <a:gd name="T12" fmla="*/ 0 w 1355"/>
                        <a:gd name="T13" fmla="*/ 0 h 85"/>
                        <a:gd name="T14" fmla="*/ 1355 w 1355"/>
                        <a:gd name="T15" fmla="*/ 85 h 85"/>
                      </a:gdLst>
                      <a:ahLst/>
                      <a:cxnLst>
                        <a:cxn ang="T8">
                          <a:pos x="T0" y="T1"/>
                        </a:cxn>
                        <a:cxn ang="T9">
                          <a:pos x="T2" y="T3"/>
                        </a:cxn>
                        <a:cxn ang="T10">
                          <a:pos x="T4" y="T5"/>
                        </a:cxn>
                        <a:cxn ang="T11">
                          <a:pos x="T6" y="T7"/>
                        </a:cxn>
                      </a:cxnLst>
                      <a:rect l="T12" t="T13" r="T14" b="T15"/>
                      <a:pathLst>
                        <a:path w="1355" h="85">
                          <a:moveTo>
                            <a:pt x="0" y="0"/>
                          </a:moveTo>
                          <a:lnTo>
                            <a:pt x="0" y="85"/>
                          </a:lnTo>
                          <a:lnTo>
                            <a:pt x="1355" y="51"/>
                          </a:lnTo>
                          <a:lnTo>
                            <a:pt x="0" y="0"/>
                          </a:lnTo>
                          <a:close/>
                        </a:path>
                      </a:pathLst>
                    </a:custGeom>
                    <a:solidFill>
                      <a:srgbClr val="800000"/>
                    </a:solidFill>
                    <a:ln w="9525">
                      <a:solidFill>
                        <a:srgbClr val="800000"/>
                      </a:solidFill>
                      <a:round/>
                      <a:headEnd/>
                      <a:tailEnd/>
                    </a:ln>
                  </p:spPr>
                  <p:txBody>
                    <a:bodyPr/>
                    <a:lstStyle/>
                    <a:p>
                      <a:endParaRPr lang="en-GB"/>
                    </a:p>
                  </p:txBody>
                </p:sp>
                <p:sp>
                  <p:nvSpPr>
                    <p:cNvPr id="16432" name="Freeform 37"/>
                    <p:cNvSpPr>
                      <a:spLocks/>
                    </p:cNvSpPr>
                    <p:nvPr/>
                  </p:nvSpPr>
                  <p:spPr bwMode="auto">
                    <a:xfrm>
                      <a:off x="2494" y="2837"/>
                      <a:ext cx="677" cy="55"/>
                    </a:xfrm>
                    <a:custGeom>
                      <a:avLst/>
                      <a:gdLst>
                        <a:gd name="T0" fmla="*/ 0 w 1355"/>
                        <a:gd name="T1" fmla="*/ 0 h 112"/>
                        <a:gd name="T2" fmla="*/ 0 w 1355"/>
                        <a:gd name="T3" fmla="*/ 3 h 112"/>
                        <a:gd name="T4" fmla="*/ 42 w 1355"/>
                        <a:gd name="T5" fmla="*/ 0 h 112"/>
                        <a:gd name="T6" fmla="*/ 0 w 1355"/>
                        <a:gd name="T7" fmla="*/ 0 h 112"/>
                        <a:gd name="T8" fmla="*/ 0 60000 65536"/>
                        <a:gd name="T9" fmla="*/ 0 60000 65536"/>
                        <a:gd name="T10" fmla="*/ 0 60000 65536"/>
                        <a:gd name="T11" fmla="*/ 0 60000 65536"/>
                        <a:gd name="T12" fmla="*/ 0 w 1355"/>
                        <a:gd name="T13" fmla="*/ 0 h 112"/>
                        <a:gd name="T14" fmla="*/ 1355 w 1355"/>
                        <a:gd name="T15" fmla="*/ 112 h 112"/>
                      </a:gdLst>
                      <a:ahLst/>
                      <a:cxnLst>
                        <a:cxn ang="T8">
                          <a:pos x="T0" y="T1"/>
                        </a:cxn>
                        <a:cxn ang="T9">
                          <a:pos x="T2" y="T3"/>
                        </a:cxn>
                        <a:cxn ang="T10">
                          <a:pos x="T4" y="T5"/>
                        </a:cxn>
                        <a:cxn ang="T11">
                          <a:pos x="T6" y="T7"/>
                        </a:cxn>
                      </a:cxnLst>
                      <a:rect l="T12" t="T13" r="T14" b="T15"/>
                      <a:pathLst>
                        <a:path w="1355" h="112">
                          <a:moveTo>
                            <a:pt x="0" y="27"/>
                          </a:moveTo>
                          <a:lnTo>
                            <a:pt x="0" y="112"/>
                          </a:lnTo>
                          <a:lnTo>
                            <a:pt x="1355" y="0"/>
                          </a:lnTo>
                          <a:lnTo>
                            <a:pt x="0" y="27"/>
                          </a:lnTo>
                          <a:close/>
                        </a:path>
                      </a:pathLst>
                    </a:custGeom>
                    <a:solidFill>
                      <a:srgbClr val="800000"/>
                    </a:solidFill>
                    <a:ln w="9525">
                      <a:solidFill>
                        <a:srgbClr val="800000"/>
                      </a:solidFill>
                      <a:round/>
                      <a:headEnd/>
                      <a:tailEnd/>
                    </a:ln>
                  </p:spPr>
                  <p:txBody>
                    <a:bodyPr/>
                    <a:lstStyle/>
                    <a:p>
                      <a:endParaRPr lang="en-GB"/>
                    </a:p>
                  </p:txBody>
                </p:sp>
              </p:grpSp>
            </p:grpSp>
          </p:grpSp>
        </p:grpSp>
        <p:grpSp>
          <p:nvGrpSpPr>
            <p:cNvPr id="16397" name="Group 38"/>
            <p:cNvGrpSpPr>
              <a:grpSpLocks/>
            </p:cNvGrpSpPr>
            <p:nvPr/>
          </p:nvGrpSpPr>
          <p:grpSpPr bwMode="auto">
            <a:xfrm>
              <a:off x="1597" y="2685"/>
              <a:ext cx="2446" cy="504"/>
              <a:chOff x="1597" y="2685"/>
              <a:chExt cx="2446" cy="504"/>
            </a:xfrm>
          </p:grpSpPr>
          <p:grpSp>
            <p:nvGrpSpPr>
              <p:cNvPr id="16398" name="Group 39"/>
              <p:cNvGrpSpPr>
                <a:grpSpLocks/>
              </p:cNvGrpSpPr>
              <p:nvPr/>
            </p:nvGrpSpPr>
            <p:grpSpPr bwMode="auto">
              <a:xfrm>
                <a:off x="3541" y="2685"/>
                <a:ext cx="502" cy="504"/>
                <a:chOff x="3541" y="2685"/>
                <a:chExt cx="502" cy="504"/>
              </a:xfrm>
            </p:grpSpPr>
            <p:sp>
              <p:nvSpPr>
                <p:cNvPr id="16409" name="Oval 40"/>
                <p:cNvSpPr>
                  <a:spLocks noChangeArrowheads="1"/>
                </p:cNvSpPr>
                <p:nvPr/>
              </p:nvSpPr>
              <p:spPr bwMode="auto">
                <a:xfrm>
                  <a:off x="3541" y="2685"/>
                  <a:ext cx="502" cy="504"/>
                </a:xfrm>
                <a:prstGeom prst="ellipse">
                  <a:avLst/>
                </a:prstGeom>
                <a:solidFill>
                  <a:srgbClr val="000000"/>
                </a:solidFill>
                <a:ln w="9525">
                  <a:solidFill>
                    <a:srgbClr val="000000"/>
                  </a:solidFill>
                  <a:round/>
                  <a:headEnd/>
                  <a:tailEnd/>
                </a:ln>
              </p:spPr>
              <p:txBody>
                <a:bodyPr/>
                <a:lstStyle/>
                <a:p>
                  <a:endParaRPr lang="en-US"/>
                </a:p>
              </p:txBody>
            </p:sp>
            <p:sp>
              <p:nvSpPr>
                <p:cNvPr id="16410" name="Freeform 41"/>
                <p:cNvSpPr>
                  <a:spLocks/>
                </p:cNvSpPr>
                <p:nvPr/>
              </p:nvSpPr>
              <p:spPr bwMode="auto">
                <a:xfrm>
                  <a:off x="3752" y="3012"/>
                  <a:ext cx="88" cy="108"/>
                </a:xfrm>
                <a:custGeom>
                  <a:avLst/>
                  <a:gdLst>
                    <a:gd name="T0" fmla="*/ 0 w 176"/>
                    <a:gd name="T1" fmla="*/ 7 h 215"/>
                    <a:gd name="T2" fmla="*/ 3 w 176"/>
                    <a:gd name="T3" fmla="*/ 0 h 215"/>
                    <a:gd name="T4" fmla="*/ 3 w 176"/>
                    <a:gd name="T5" fmla="*/ 0 h 215"/>
                    <a:gd name="T6" fmla="*/ 6 w 176"/>
                    <a:gd name="T7" fmla="*/ 7 h 215"/>
                    <a:gd name="T8" fmla="*/ 3 w 176"/>
                    <a:gd name="T9" fmla="*/ 7 h 215"/>
                    <a:gd name="T10" fmla="*/ 0 w 176"/>
                    <a:gd name="T11" fmla="*/ 7 h 215"/>
                    <a:gd name="T12" fmla="*/ 0 60000 65536"/>
                    <a:gd name="T13" fmla="*/ 0 60000 65536"/>
                    <a:gd name="T14" fmla="*/ 0 60000 65536"/>
                    <a:gd name="T15" fmla="*/ 0 60000 65536"/>
                    <a:gd name="T16" fmla="*/ 0 60000 65536"/>
                    <a:gd name="T17" fmla="*/ 0 60000 65536"/>
                    <a:gd name="T18" fmla="*/ 0 w 176"/>
                    <a:gd name="T19" fmla="*/ 0 h 215"/>
                    <a:gd name="T20" fmla="*/ 176 w 176"/>
                    <a:gd name="T21" fmla="*/ 215 h 215"/>
                  </a:gdLst>
                  <a:ahLst/>
                  <a:cxnLst>
                    <a:cxn ang="T12">
                      <a:pos x="T0" y="T1"/>
                    </a:cxn>
                    <a:cxn ang="T13">
                      <a:pos x="T2" y="T3"/>
                    </a:cxn>
                    <a:cxn ang="T14">
                      <a:pos x="T4" y="T5"/>
                    </a:cxn>
                    <a:cxn ang="T15">
                      <a:pos x="T6" y="T7"/>
                    </a:cxn>
                    <a:cxn ang="T16">
                      <a:pos x="T8" y="T9"/>
                    </a:cxn>
                    <a:cxn ang="T17">
                      <a:pos x="T10" y="T11"/>
                    </a:cxn>
                  </a:cxnLst>
                  <a:rect l="T18" t="T19" r="T20" b="T21"/>
                  <a:pathLst>
                    <a:path w="176" h="215">
                      <a:moveTo>
                        <a:pt x="0" y="199"/>
                      </a:moveTo>
                      <a:lnTo>
                        <a:pt x="69" y="0"/>
                      </a:lnTo>
                      <a:lnTo>
                        <a:pt x="111" y="0"/>
                      </a:lnTo>
                      <a:lnTo>
                        <a:pt x="176" y="207"/>
                      </a:lnTo>
                      <a:lnTo>
                        <a:pt x="90" y="215"/>
                      </a:lnTo>
                      <a:lnTo>
                        <a:pt x="0" y="199"/>
                      </a:lnTo>
                      <a:close/>
                    </a:path>
                  </a:pathLst>
                </a:custGeom>
                <a:solidFill>
                  <a:srgbClr val="FF0000"/>
                </a:solidFill>
                <a:ln w="9525">
                  <a:solidFill>
                    <a:srgbClr val="000000"/>
                  </a:solidFill>
                  <a:round/>
                  <a:headEnd/>
                  <a:tailEnd/>
                </a:ln>
              </p:spPr>
              <p:txBody>
                <a:bodyPr/>
                <a:lstStyle/>
                <a:p>
                  <a:endParaRPr lang="en-GB"/>
                </a:p>
              </p:txBody>
            </p:sp>
            <p:sp>
              <p:nvSpPr>
                <p:cNvPr id="16411" name="Freeform 42"/>
                <p:cNvSpPr>
                  <a:spLocks/>
                </p:cNvSpPr>
                <p:nvPr/>
              </p:nvSpPr>
              <p:spPr bwMode="auto">
                <a:xfrm>
                  <a:off x="3747" y="2752"/>
                  <a:ext cx="89" cy="108"/>
                </a:xfrm>
                <a:custGeom>
                  <a:avLst/>
                  <a:gdLst>
                    <a:gd name="T0" fmla="*/ 0 w 179"/>
                    <a:gd name="T1" fmla="*/ 1 h 215"/>
                    <a:gd name="T2" fmla="*/ 2 w 179"/>
                    <a:gd name="T3" fmla="*/ 7 h 215"/>
                    <a:gd name="T4" fmla="*/ 3 w 179"/>
                    <a:gd name="T5" fmla="*/ 7 h 215"/>
                    <a:gd name="T6" fmla="*/ 5 w 179"/>
                    <a:gd name="T7" fmla="*/ 1 h 215"/>
                    <a:gd name="T8" fmla="*/ 2 w 179"/>
                    <a:gd name="T9" fmla="*/ 0 h 215"/>
                    <a:gd name="T10" fmla="*/ 0 w 179"/>
                    <a:gd name="T11" fmla="*/ 1 h 215"/>
                    <a:gd name="T12" fmla="*/ 0 60000 65536"/>
                    <a:gd name="T13" fmla="*/ 0 60000 65536"/>
                    <a:gd name="T14" fmla="*/ 0 60000 65536"/>
                    <a:gd name="T15" fmla="*/ 0 60000 65536"/>
                    <a:gd name="T16" fmla="*/ 0 60000 65536"/>
                    <a:gd name="T17" fmla="*/ 0 60000 65536"/>
                    <a:gd name="T18" fmla="*/ 0 w 179"/>
                    <a:gd name="T19" fmla="*/ 0 h 215"/>
                    <a:gd name="T20" fmla="*/ 179 w 179"/>
                    <a:gd name="T21" fmla="*/ 215 h 215"/>
                  </a:gdLst>
                  <a:ahLst/>
                  <a:cxnLst>
                    <a:cxn ang="T12">
                      <a:pos x="T0" y="T1"/>
                    </a:cxn>
                    <a:cxn ang="T13">
                      <a:pos x="T2" y="T3"/>
                    </a:cxn>
                    <a:cxn ang="T14">
                      <a:pos x="T4" y="T5"/>
                    </a:cxn>
                    <a:cxn ang="T15">
                      <a:pos x="T6" y="T7"/>
                    </a:cxn>
                    <a:cxn ang="T16">
                      <a:pos x="T8" y="T9"/>
                    </a:cxn>
                    <a:cxn ang="T17">
                      <a:pos x="T10" y="T11"/>
                    </a:cxn>
                  </a:cxnLst>
                  <a:rect l="T18" t="T19" r="T20" b="T21"/>
                  <a:pathLst>
                    <a:path w="179" h="215">
                      <a:moveTo>
                        <a:pt x="0" y="15"/>
                      </a:moveTo>
                      <a:lnTo>
                        <a:pt x="71" y="215"/>
                      </a:lnTo>
                      <a:lnTo>
                        <a:pt x="112" y="215"/>
                      </a:lnTo>
                      <a:lnTo>
                        <a:pt x="179" y="9"/>
                      </a:lnTo>
                      <a:lnTo>
                        <a:pt x="92" y="0"/>
                      </a:lnTo>
                      <a:lnTo>
                        <a:pt x="0" y="15"/>
                      </a:lnTo>
                      <a:close/>
                    </a:path>
                  </a:pathLst>
                </a:custGeom>
                <a:solidFill>
                  <a:srgbClr val="FF0000"/>
                </a:solidFill>
                <a:ln w="9525">
                  <a:solidFill>
                    <a:srgbClr val="000000"/>
                  </a:solidFill>
                  <a:round/>
                  <a:headEnd/>
                  <a:tailEnd/>
                </a:ln>
              </p:spPr>
              <p:txBody>
                <a:bodyPr/>
                <a:lstStyle/>
                <a:p>
                  <a:endParaRPr lang="en-GB"/>
                </a:p>
              </p:txBody>
            </p:sp>
            <p:sp>
              <p:nvSpPr>
                <p:cNvPr id="16412" name="Freeform 43"/>
                <p:cNvSpPr>
                  <a:spLocks/>
                </p:cNvSpPr>
                <p:nvPr/>
              </p:nvSpPr>
              <p:spPr bwMode="auto">
                <a:xfrm>
                  <a:off x="3867" y="2890"/>
                  <a:ext cx="107" cy="88"/>
                </a:xfrm>
                <a:custGeom>
                  <a:avLst/>
                  <a:gdLst>
                    <a:gd name="T0" fmla="*/ 6 w 215"/>
                    <a:gd name="T1" fmla="*/ 0 h 175"/>
                    <a:gd name="T2" fmla="*/ 0 w 215"/>
                    <a:gd name="T3" fmla="*/ 3 h 175"/>
                    <a:gd name="T4" fmla="*/ 0 w 215"/>
                    <a:gd name="T5" fmla="*/ 4 h 175"/>
                    <a:gd name="T6" fmla="*/ 6 w 215"/>
                    <a:gd name="T7" fmla="*/ 6 h 175"/>
                    <a:gd name="T8" fmla="*/ 6 w 215"/>
                    <a:gd name="T9" fmla="*/ 3 h 175"/>
                    <a:gd name="T10" fmla="*/ 6 w 215"/>
                    <a:gd name="T11" fmla="*/ 0 h 175"/>
                    <a:gd name="T12" fmla="*/ 0 60000 65536"/>
                    <a:gd name="T13" fmla="*/ 0 60000 65536"/>
                    <a:gd name="T14" fmla="*/ 0 60000 65536"/>
                    <a:gd name="T15" fmla="*/ 0 60000 65536"/>
                    <a:gd name="T16" fmla="*/ 0 60000 65536"/>
                    <a:gd name="T17" fmla="*/ 0 60000 65536"/>
                    <a:gd name="T18" fmla="*/ 0 w 215"/>
                    <a:gd name="T19" fmla="*/ 0 h 175"/>
                    <a:gd name="T20" fmla="*/ 215 w 215"/>
                    <a:gd name="T21" fmla="*/ 175 h 175"/>
                  </a:gdLst>
                  <a:ahLst/>
                  <a:cxnLst>
                    <a:cxn ang="T12">
                      <a:pos x="T0" y="T1"/>
                    </a:cxn>
                    <a:cxn ang="T13">
                      <a:pos x="T2" y="T3"/>
                    </a:cxn>
                    <a:cxn ang="T14">
                      <a:pos x="T4" y="T5"/>
                    </a:cxn>
                    <a:cxn ang="T15">
                      <a:pos x="T6" y="T7"/>
                    </a:cxn>
                    <a:cxn ang="T16">
                      <a:pos x="T8" y="T9"/>
                    </a:cxn>
                    <a:cxn ang="T17">
                      <a:pos x="T10" y="T11"/>
                    </a:cxn>
                  </a:cxnLst>
                  <a:rect l="T18" t="T19" r="T20" b="T21"/>
                  <a:pathLst>
                    <a:path w="215" h="175">
                      <a:moveTo>
                        <a:pt x="200" y="0"/>
                      </a:moveTo>
                      <a:lnTo>
                        <a:pt x="0" y="70"/>
                      </a:lnTo>
                      <a:lnTo>
                        <a:pt x="0" y="112"/>
                      </a:lnTo>
                      <a:lnTo>
                        <a:pt x="206" y="175"/>
                      </a:lnTo>
                      <a:lnTo>
                        <a:pt x="215" y="91"/>
                      </a:lnTo>
                      <a:lnTo>
                        <a:pt x="200" y="0"/>
                      </a:lnTo>
                      <a:close/>
                    </a:path>
                  </a:pathLst>
                </a:custGeom>
                <a:solidFill>
                  <a:srgbClr val="FF0000"/>
                </a:solidFill>
                <a:ln w="9525">
                  <a:solidFill>
                    <a:srgbClr val="000000"/>
                  </a:solidFill>
                  <a:round/>
                  <a:headEnd/>
                  <a:tailEnd/>
                </a:ln>
              </p:spPr>
              <p:txBody>
                <a:bodyPr/>
                <a:lstStyle/>
                <a:p>
                  <a:endParaRPr lang="en-GB"/>
                </a:p>
              </p:txBody>
            </p:sp>
            <p:sp>
              <p:nvSpPr>
                <p:cNvPr id="16413" name="Freeform 44"/>
                <p:cNvSpPr>
                  <a:spLocks/>
                </p:cNvSpPr>
                <p:nvPr/>
              </p:nvSpPr>
              <p:spPr bwMode="auto">
                <a:xfrm>
                  <a:off x="3610" y="2890"/>
                  <a:ext cx="107" cy="88"/>
                </a:xfrm>
                <a:custGeom>
                  <a:avLst/>
                  <a:gdLst>
                    <a:gd name="T0" fmla="*/ 0 w 215"/>
                    <a:gd name="T1" fmla="*/ 0 h 175"/>
                    <a:gd name="T2" fmla="*/ 6 w 215"/>
                    <a:gd name="T3" fmla="*/ 3 h 175"/>
                    <a:gd name="T4" fmla="*/ 6 w 215"/>
                    <a:gd name="T5" fmla="*/ 4 h 175"/>
                    <a:gd name="T6" fmla="*/ 0 w 215"/>
                    <a:gd name="T7" fmla="*/ 6 h 175"/>
                    <a:gd name="T8" fmla="*/ 0 w 215"/>
                    <a:gd name="T9" fmla="*/ 3 h 175"/>
                    <a:gd name="T10" fmla="*/ 0 w 215"/>
                    <a:gd name="T11" fmla="*/ 0 h 175"/>
                    <a:gd name="T12" fmla="*/ 0 60000 65536"/>
                    <a:gd name="T13" fmla="*/ 0 60000 65536"/>
                    <a:gd name="T14" fmla="*/ 0 60000 65536"/>
                    <a:gd name="T15" fmla="*/ 0 60000 65536"/>
                    <a:gd name="T16" fmla="*/ 0 60000 65536"/>
                    <a:gd name="T17" fmla="*/ 0 60000 65536"/>
                    <a:gd name="T18" fmla="*/ 0 w 215"/>
                    <a:gd name="T19" fmla="*/ 0 h 175"/>
                    <a:gd name="T20" fmla="*/ 215 w 215"/>
                    <a:gd name="T21" fmla="*/ 175 h 175"/>
                  </a:gdLst>
                  <a:ahLst/>
                  <a:cxnLst>
                    <a:cxn ang="T12">
                      <a:pos x="T0" y="T1"/>
                    </a:cxn>
                    <a:cxn ang="T13">
                      <a:pos x="T2" y="T3"/>
                    </a:cxn>
                    <a:cxn ang="T14">
                      <a:pos x="T4" y="T5"/>
                    </a:cxn>
                    <a:cxn ang="T15">
                      <a:pos x="T6" y="T7"/>
                    </a:cxn>
                    <a:cxn ang="T16">
                      <a:pos x="T8" y="T9"/>
                    </a:cxn>
                    <a:cxn ang="T17">
                      <a:pos x="T10" y="T11"/>
                    </a:cxn>
                  </a:cxnLst>
                  <a:rect l="T18" t="T19" r="T20" b="T21"/>
                  <a:pathLst>
                    <a:path w="215" h="175">
                      <a:moveTo>
                        <a:pt x="16" y="0"/>
                      </a:moveTo>
                      <a:lnTo>
                        <a:pt x="215" y="70"/>
                      </a:lnTo>
                      <a:lnTo>
                        <a:pt x="215" y="112"/>
                      </a:lnTo>
                      <a:lnTo>
                        <a:pt x="8" y="175"/>
                      </a:lnTo>
                      <a:lnTo>
                        <a:pt x="0" y="91"/>
                      </a:lnTo>
                      <a:lnTo>
                        <a:pt x="16" y="0"/>
                      </a:lnTo>
                      <a:close/>
                    </a:path>
                  </a:pathLst>
                </a:custGeom>
                <a:solidFill>
                  <a:srgbClr val="FF0000"/>
                </a:solidFill>
                <a:ln w="9525">
                  <a:solidFill>
                    <a:srgbClr val="000000"/>
                  </a:solidFill>
                  <a:round/>
                  <a:headEnd/>
                  <a:tailEnd/>
                </a:ln>
              </p:spPr>
              <p:txBody>
                <a:bodyPr/>
                <a:lstStyle/>
                <a:p>
                  <a:endParaRPr lang="en-GB"/>
                </a:p>
              </p:txBody>
            </p:sp>
            <p:sp>
              <p:nvSpPr>
                <p:cNvPr id="16414" name="Oval 45"/>
                <p:cNvSpPr>
                  <a:spLocks noChangeArrowheads="1"/>
                </p:cNvSpPr>
                <p:nvPr/>
              </p:nvSpPr>
              <p:spPr bwMode="auto">
                <a:xfrm>
                  <a:off x="3609" y="2751"/>
                  <a:ext cx="362" cy="365"/>
                </a:xfrm>
                <a:prstGeom prst="ellipse">
                  <a:avLst/>
                </a:prstGeom>
                <a:noFill/>
                <a:ln w="19050">
                  <a:solidFill>
                    <a:srgbClr val="FFFFFF"/>
                  </a:solidFill>
                  <a:round/>
                  <a:headEnd/>
                  <a:tailEnd/>
                </a:ln>
              </p:spPr>
              <p:txBody>
                <a:bodyPr/>
                <a:lstStyle/>
                <a:p>
                  <a:endParaRPr lang="en-US"/>
                </a:p>
              </p:txBody>
            </p:sp>
            <p:grpSp>
              <p:nvGrpSpPr>
                <p:cNvPr id="16415" name="Group 46"/>
                <p:cNvGrpSpPr>
                  <a:grpSpLocks/>
                </p:cNvGrpSpPr>
                <p:nvPr/>
              </p:nvGrpSpPr>
              <p:grpSpPr bwMode="auto">
                <a:xfrm>
                  <a:off x="3723" y="2864"/>
                  <a:ext cx="136" cy="139"/>
                  <a:chOff x="3723" y="2864"/>
                  <a:chExt cx="136" cy="139"/>
                </a:xfrm>
              </p:grpSpPr>
              <p:sp>
                <p:nvSpPr>
                  <p:cNvPr id="16416" name="Oval 47"/>
                  <p:cNvSpPr>
                    <a:spLocks noChangeArrowheads="1"/>
                  </p:cNvSpPr>
                  <p:nvPr/>
                </p:nvSpPr>
                <p:spPr bwMode="auto">
                  <a:xfrm>
                    <a:off x="3723" y="2864"/>
                    <a:ext cx="136" cy="139"/>
                  </a:xfrm>
                  <a:prstGeom prst="ellipse">
                    <a:avLst/>
                  </a:prstGeom>
                  <a:solidFill>
                    <a:srgbClr val="000000"/>
                  </a:solidFill>
                  <a:ln w="19050">
                    <a:solidFill>
                      <a:srgbClr val="FFFFFF"/>
                    </a:solidFill>
                    <a:round/>
                    <a:headEnd/>
                    <a:tailEnd/>
                  </a:ln>
                </p:spPr>
                <p:txBody>
                  <a:bodyPr/>
                  <a:lstStyle/>
                  <a:p>
                    <a:endParaRPr lang="en-US"/>
                  </a:p>
                </p:txBody>
              </p:sp>
              <p:sp>
                <p:nvSpPr>
                  <p:cNvPr id="16417" name="Oval 48"/>
                  <p:cNvSpPr>
                    <a:spLocks noChangeArrowheads="1"/>
                  </p:cNvSpPr>
                  <p:nvPr/>
                </p:nvSpPr>
                <p:spPr bwMode="auto">
                  <a:xfrm>
                    <a:off x="3750" y="2893"/>
                    <a:ext cx="79" cy="82"/>
                  </a:xfrm>
                  <a:prstGeom prst="ellipse">
                    <a:avLst/>
                  </a:prstGeom>
                  <a:solidFill>
                    <a:srgbClr val="000000"/>
                  </a:solidFill>
                  <a:ln w="19050">
                    <a:solidFill>
                      <a:srgbClr val="FFFFFF"/>
                    </a:solidFill>
                    <a:round/>
                    <a:headEnd/>
                    <a:tailEnd/>
                  </a:ln>
                </p:spPr>
                <p:txBody>
                  <a:bodyPr/>
                  <a:lstStyle/>
                  <a:p>
                    <a:endParaRPr lang="en-US"/>
                  </a:p>
                </p:txBody>
              </p:sp>
            </p:grpSp>
          </p:grpSp>
          <p:grpSp>
            <p:nvGrpSpPr>
              <p:cNvPr id="16399" name="Group 49"/>
              <p:cNvGrpSpPr>
                <a:grpSpLocks/>
              </p:cNvGrpSpPr>
              <p:nvPr/>
            </p:nvGrpSpPr>
            <p:grpSpPr bwMode="auto">
              <a:xfrm>
                <a:off x="1597" y="2685"/>
                <a:ext cx="502" cy="504"/>
                <a:chOff x="1597" y="2685"/>
                <a:chExt cx="502" cy="504"/>
              </a:xfrm>
            </p:grpSpPr>
            <p:sp>
              <p:nvSpPr>
                <p:cNvPr id="16400" name="Oval 50"/>
                <p:cNvSpPr>
                  <a:spLocks noChangeArrowheads="1"/>
                </p:cNvSpPr>
                <p:nvPr/>
              </p:nvSpPr>
              <p:spPr bwMode="auto">
                <a:xfrm>
                  <a:off x="1597" y="2685"/>
                  <a:ext cx="502" cy="504"/>
                </a:xfrm>
                <a:prstGeom prst="ellipse">
                  <a:avLst/>
                </a:prstGeom>
                <a:solidFill>
                  <a:srgbClr val="000000"/>
                </a:solidFill>
                <a:ln w="9525">
                  <a:solidFill>
                    <a:srgbClr val="000000"/>
                  </a:solidFill>
                  <a:round/>
                  <a:headEnd/>
                  <a:tailEnd/>
                </a:ln>
              </p:spPr>
              <p:txBody>
                <a:bodyPr/>
                <a:lstStyle/>
                <a:p>
                  <a:endParaRPr lang="en-US"/>
                </a:p>
              </p:txBody>
            </p:sp>
            <p:sp>
              <p:nvSpPr>
                <p:cNvPr id="16401" name="Freeform 51"/>
                <p:cNvSpPr>
                  <a:spLocks/>
                </p:cNvSpPr>
                <p:nvPr/>
              </p:nvSpPr>
              <p:spPr bwMode="auto">
                <a:xfrm>
                  <a:off x="1809" y="3012"/>
                  <a:ext cx="87" cy="108"/>
                </a:xfrm>
                <a:custGeom>
                  <a:avLst/>
                  <a:gdLst>
                    <a:gd name="T0" fmla="*/ 0 w 174"/>
                    <a:gd name="T1" fmla="*/ 7 h 215"/>
                    <a:gd name="T2" fmla="*/ 3 w 174"/>
                    <a:gd name="T3" fmla="*/ 0 h 215"/>
                    <a:gd name="T4" fmla="*/ 3 w 174"/>
                    <a:gd name="T5" fmla="*/ 0 h 215"/>
                    <a:gd name="T6" fmla="*/ 5 w 174"/>
                    <a:gd name="T7" fmla="*/ 7 h 215"/>
                    <a:gd name="T8" fmla="*/ 3 w 174"/>
                    <a:gd name="T9" fmla="*/ 7 h 215"/>
                    <a:gd name="T10" fmla="*/ 0 w 174"/>
                    <a:gd name="T11" fmla="*/ 7 h 215"/>
                    <a:gd name="T12" fmla="*/ 0 60000 65536"/>
                    <a:gd name="T13" fmla="*/ 0 60000 65536"/>
                    <a:gd name="T14" fmla="*/ 0 60000 65536"/>
                    <a:gd name="T15" fmla="*/ 0 60000 65536"/>
                    <a:gd name="T16" fmla="*/ 0 60000 65536"/>
                    <a:gd name="T17" fmla="*/ 0 60000 65536"/>
                    <a:gd name="T18" fmla="*/ 0 w 174"/>
                    <a:gd name="T19" fmla="*/ 0 h 215"/>
                    <a:gd name="T20" fmla="*/ 174 w 174"/>
                    <a:gd name="T21" fmla="*/ 215 h 215"/>
                  </a:gdLst>
                  <a:ahLst/>
                  <a:cxnLst>
                    <a:cxn ang="T12">
                      <a:pos x="T0" y="T1"/>
                    </a:cxn>
                    <a:cxn ang="T13">
                      <a:pos x="T2" y="T3"/>
                    </a:cxn>
                    <a:cxn ang="T14">
                      <a:pos x="T4" y="T5"/>
                    </a:cxn>
                    <a:cxn ang="T15">
                      <a:pos x="T6" y="T7"/>
                    </a:cxn>
                    <a:cxn ang="T16">
                      <a:pos x="T8" y="T9"/>
                    </a:cxn>
                    <a:cxn ang="T17">
                      <a:pos x="T10" y="T11"/>
                    </a:cxn>
                  </a:cxnLst>
                  <a:rect l="T18" t="T19" r="T20" b="T21"/>
                  <a:pathLst>
                    <a:path w="174" h="215">
                      <a:moveTo>
                        <a:pt x="0" y="199"/>
                      </a:moveTo>
                      <a:lnTo>
                        <a:pt x="67" y="0"/>
                      </a:lnTo>
                      <a:lnTo>
                        <a:pt x="109" y="0"/>
                      </a:lnTo>
                      <a:lnTo>
                        <a:pt x="174" y="207"/>
                      </a:lnTo>
                      <a:lnTo>
                        <a:pt x="90" y="215"/>
                      </a:lnTo>
                      <a:lnTo>
                        <a:pt x="0" y="199"/>
                      </a:lnTo>
                      <a:close/>
                    </a:path>
                  </a:pathLst>
                </a:custGeom>
                <a:solidFill>
                  <a:srgbClr val="FF0000"/>
                </a:solidFill>
                <a:ln w="9525">
                  <a:solidFill>
                    <a:srgbClr val="000000"/>
                  </a:solidFill>
                  <a:round/>
                  <a:headEnd/>
                  <a:tailEnd/>
                </a:ln>
              </p:spPr>
              <p:txBody>
                <a:bodyPr/>
                <a:lstStyle/>
                <a:p>
                  <a:endParaRPr lang="en-GB"/>
                </a:p>
              </p:txBody>
            </p:sp>
            <p:sp>
              <p:nvSpPr>
                <p:cNvPr id="16402" name="Freeform 52"/>
                <p:cNvSpPr>
                  <a:spLocks/>
                </p:cNvSpPr>
                <p:nvPr/>
              </p:nvSpPr>
              <p:spPr bwMode="auto">
                <a:xfrm>
                  <a:off x="1803" y="2752"/>
                  <a:ext cx="90" cy="108"/>
                </a:xfrm>
                <a:custGeom>
                  <a:avLst/>
                  <a:gdLst>
                    <a:gd name="T0" fmla="*/ 0 w 181"/>
                    <a:gd name="T1" fmla="*/ 1 h 215"/>
                    <a:gd name="T2" fmla="*/ 2 w 181"/>
                    <a:gd name="T3" fmla="*/ 7 h 215"/>
                    <a:gd name="T4" fmla="*/ 3 w 181"/>
                    <a:gd name="T5" fmla="*/ 7 h 215"/>
                    <a:gd name="T6" fmla="*/ 5 w 181"/>
                    <a:gd name="T7" fmla="*/ 1 h 215"/>
                    <a:gd name="T8" fmla="*/ 2 w 181"/>
                    <a:gd name="T9" fmla="*/ 0 h 215"/>
                    <a:gd name="T10" fmla="*/ 0 w 181"/>
                    <a:gd name="T11" fmla="*/ 1 h 215"/>
                    <a:gd name="T12" fmla="*/ 0 60000 65536"/>
                    <a:gd name="T13" fmla="*/ 0 60000 65536"/>
                    <a:gd name="T14" fmla="*/ 0 60000 65536"/>
                    <a:gd name="T15" fmla="*/ 0 60000 65536"/>
                    <a:gd name="T16" fmla="*/ 0 60000 65536"/>
                    <a:gd name="T17" fmla="*/ 0 60000 65536"/>
                    <a:gd name="T18" fmla="*/ 0 w 181"/>
                    <a:gd name="T19" fmla="*/ 0 h 215"/>
                    <a:gd name="T20" fmla="*/ 181 w 181"/>
                    <a:gd name="T21" fmla="*/ 215 h 215"/>
                  </a:gdLst>
                  <a:ahLst/>
                  <a:cxnLst>
                    <a:cxn ang="T12">
                      <a:pos x="T0" y="T1"/>
                    </a:cxn>
                    <a:cxn ang="T13">
                      <a:pos x="T2" y="T3"/>
                    </a:cxn>
                    <a:cxn ang="T14">
                      <a:pos x="T4" y="T5"/>
                    </a:cxn>
                    <a:cxn ang="T15">
                      <a:pos x="T6" y="T7"/>
                    </a:cxn>
                    <a:cxn ang="T16">
                      <a:pos x="T8" y="T9"/>
                    </a:cxn>
                    <a:cxn ang="T17">
                      <a:pos x="T10" y="T11"/>
                    </a:cxn>
                  </a:cxnLst>
                  <a:rect l="T18" t="T19" r="T20" b="T21"/>
                  <a:pathLst>
                    <a:path w="181" h="215">
                      <a:moveTo>
                        <a:pt x="0" y="15"/>
                      </a:moveTo>
                      <a:lnTo>
                        <a:pt x="72" y="215"/>
                      </a:lnTo>
                      <a:lnTo>
                        <a:pt x="115" y="215"/>
                      </a:lnTo>
                      <a:lnTo>
                        <a:pt x="181" y="9"/>
                      </a:lnTo>
                      <a:lnTo>
                        <a:pt x="94" y="0"/>
                      </a:lnTo>
                      <a:lnTo>
                        <a:pt x="0" y="15"/>
                      </a:lnTo>
                      <a:close/>
                    </a:path>
                  </a:pathLst>
                </a:custGeom>
                <a:solidFill>
                  <a:srgbClr val="FF0000"/>
                </a:solidFill>
                <a:ln w="9525">
                  <a:solidFill>
                    <a:srgbClr val="000000"/>
                  </a:solidFill>
                  <a:round/>
                  <a:headEnd/>
                  <a:tailEnd/>
                </a:ln>
              </p:spPr>
              <p:txBody>
                <a:bodyPr/>
                <a:lstStyle/>
                <a:p>
                  <a:endParaRPr lang="en-GB"/>
                </a:p>
              </p:txBody>
            </p:sp>
            <p:sp>
              <p:nvSpPr>
                <p:cNvPr id="16403" name="Freeform 53"/>
                <p:cNvSpPr>
                  <a:spLocks/>
                </p:cNvSpPr>
                <p:nvPr/>
              </p:nvSpPr>
              <p:spPr bwMode="auto">
                <a:xfrm>
                  <a:off x="1923" y="2890"/>
                  <a:ext cx="108" cy="88"/>
                </a:xfrm>
                <a:custGeom>
                  <a:avLst/>
                  <a:gdLst>
                    <a:gd name="T0" fmla="*/ 7 w 216"/>
                    <a:gd name="T1" fmla="*/ 0 h 175"/>
                    <a:gd name="T2" fmla="*/ 0 w 216"/>
                    <a:gd name="T3" fmla="*/ 3 h 175"/>
                    <a:gd name="T4" fmla="*/ 0 w 216"/>
                    <a:gd name="T5" fmla="*/ 4 h 175"/>
                    <a:gd name="T6" fmla="*/ 7 w 216"/>
                    <a:gd name="T7" fmla="*/ 6 h 175"/>
                    <a:gd name="T8" fmla="*/ 7 w 216"/>
                    <a:gd name="T9" fmla="*/ 3 h 175"/>
                    <a:gd name="T10" fmla="*/ 7 w 216"/>
                    <a:gd name="T11" fmla="*/ 0 h 175"/>
                    <a:gd name="T12" fmla="*/ 0 60000 65536"/>
                    <a:gd name="T13" fmla="*/ 0 60000 65536"/>
                    <a:gd name="T14" fmla="*/ 0 60000 65536"/>
                    <a:gd name="T15" fmla="*/ 0 60000 65536"/>
                    <a:gd name="T16" fmla="*/ 0 60000 65536"/>
                    <a:gd name="T17" fmla="*/ 0 60000 65536"/>
                    <a:gd name="T18" fmla="*/ 0 w 216"/>
                    <a:gd name="T19" fmla="*/ 0 h 175"/>
                    <a:gd name="T20" fmla="*/ 216 w 216"/>
                    <a:gd name="T21" fmla="*/ 175 h 175"/>
                  </a:gdLst>
                  <a:ahLst/>
                  <a:cxnLst>
                    <a:cxn ang="T12">
                      <a:pos x="T0" y="T1"/>
                    </a:cxn>
                    <a:cxn ang="T13">
                      <a:pos x="T2" y="T3"/>
                    </a:cxn>
                    <a:cxn ang="T14">
                      <a:pos x="T4" y="T5"/>
                    </a:cxn>
                    <a:cxn ang="T15">
                      <a:pos x="T6" y="T7"/>
                    </a:cxn>
                    <a:cxn ang="T16">
                      <a:pos x="T8" y="T9"/>
                    </a:cxn>
                    <a:cxn ang="T17">
                      <a:pos x="T10" y="T11"/>
                    </a:cxn>
                  </a:cxnLst>
                  <a:rect l="T18" t="T19" r="T20" b="T21"/>
                  <a:pathLst>
                    <a:path w="216" h="175">
                      <a:moveTo>
                        <a:pt x="201" y="0"/>
                      </a:moveTo>
                      <a:lnTo>
                        <a:pt x="0" y="70"/>
                      </a:lnTo>
                      <a:lnTo>
                        <a:pt x="0" y="112"/>
                      </a:lnTo>
                      <a:lnTo>
                        <a:pt x="207" y="175"/>
                      </a:lnTo>
                      <a:lnTo>
                        <a:pt x="216" y="91"/>
                      </a:lnTo>
                      <a:lnTo>
                        <a:pt x="201" y="0"/>
                      </a:lnTo>
                      <a:close/>
                    </a:path>
                  </a:pathLst>
                </a:custGeom>
                <a:solidFill>
                  <a:srgbClr val="FF0000"/>
                </a:solidFill>
                <a:ln w="9525">
                  <a:solidFill>
                    <a:srgbClr val="000000"/>
                  </a:solidFill>
                  <a:round/>
                  <a:headEnd/>
                  <a:tailEnd/>
                </a:ln>
              </p:spPr>
              <p:txBody>
                <a:bodyPr/>
                <a:lstStyle/>
                <a:p>
                  <a:endParaRPr lang="en-GB"/>
                </a:p>
              </p:txBody>
            </p:sp>
            <p:sp>
              <p:nvSpPr>
                <p:cNvPr id="16404" name="Freeform 54"/>
                <p:cNvSpPr>
                  <a:spLocks/>
                </p:cNvSpPr>
                <p:nvPr/>
              </p:nvSpPr>
              <p:spPr bwMode="auto">
                <a:xfrm>
                  <a:off x="1665" y="2890"/>
                  <a:ext cx="109" cy="88"/>
                </a:xfrm>
                <a:custGeom>
                  <a:avLst/>
                  <a:gdLst>
                    <a:gd name="T0" fmla="*/ 1 w 216"/>
                    <a:gd name="T1" fmla="*/ 0 h 175"/>
                    <a:gd name="T2" fmla="*/ 7 w 216"/>
                    <a:gd name="T3" fmla="*/ 3 h 175"/>
                    <a:gd name="T4" fmla="*/ 7 w 216"/>
                    <a:gd name="T5" fmla="*/ 4 h 175"/>
                    <a:gd name="T6" fmla="*/ 1 w 216"/>
                    <a:gd name="T7" fmla="*/ 6 h 175"/>
                    <a:gd name="T8" fmla="*/ 0 w 216"/>
                    <a:gd name="T9" fmla="*/ 3 h 175"/>
                    <a:gd name="T10" fmla="*/ 1 w 216"/>
                    <a:gd name="T11" fmla="*/ 0 h 175"/>
                    <a:gd name="T12" fmla="*/ 0 60000 65536"/>
                    <a:gd name="T13" fmla="*/ 0 60000 65536"/>
                    <a:gd name="T14" fmla="*/ 0 60000 65536"/>
                    <a:gd name="T15" fmla="*/ 0 60000 65536"/>
                    <a:gd name="T16" fmla="*/ 0 60000 65536"/>
                    <a:gd name="T17" fmla="*/ 0 60000 65536"/>
                    <a:gd name="T18" fmla="*/ 0 w 216"/>
                    <a:gd name="T19" fmla="*/ 0 h 175"/>
                    <a:gd name="T20" fmla="*/ 216 w 216"/>
                    <a:gd name="T21" fmla="*/ 175 h 175"/>
                  </a:gdLst>
                  <a:ahLst/>
                  <a:cxnLst>
                    <a:cxn ang="T12">
                      <a:pos x="T0" y="T1"/>
                    </a:cxn>
                    <a:cxn ang="T13">
                      <a:pos x="T2" y="T3"/>
                    </a:cxn>
                    <a:cxn ang="T14">
                      <a:pos x="T4" y="T5"/>
                    </a:cxn>
                    <a:cxn ang="T15">
                      <a:pos x="T6" y="T7"/>
                    </a:cxn>
                    <a:cxn ang="T16">
                      <a:pos x="T8" y="T9"/>
                    </a:cxn>
                    <a:cxn ang="T17">
                      <a:pos x="T10" y="T11"/>
                    </a:cxn>
                  </a:cxnLst>
                  <a:rect l="T18" t="T19" r="T20" b="T21"/>
                  <a:pathLst>
                    <a:path w="216" h="175">
                      <a:moveTo>
                        <a:pt x="15" y="0"/>
                      </a:moveTo>
                      <a:lnTo>
                        <a:pt x="216" y="70"/>
                      </a:lnTo>
                      <a:lnTo>
                        <a:pt x="216" y="112"/>
                      </a:lnTo>
                      <a:lnTo>
                        <a:pt x="9" y="175"/>
                      </a:lnTo>
                      <a:lnTo>
                        <a:pt x="0" y="91"/>
                      </a:lnTo>
                      <a:lnTo>
                        <a:pt x="15" y="0"/>
                      </a:lnTo>
                      <a:close/>
                    </a:path>
                  </a:pathLst>
                </a:custGeom>
                <a:solidFill>
                  <a:srgbClr val="FF0000"/>
                </a:solidFill>
                <a:ln w="9525">
                  <a:solidFill>
                    <a:srgbClr val="000000"/>
                  </a:solidFill>
                  <a:round/>
                  <a:headEnd/>
                  <a:tailEnd/>
                </a:ln>
              </p:spPr>
              <p:txBody>
                <a:bodyPr/>
                <a:lstStyle/>
                <a:p>
                  <a:endParaRPr lang="en-GB"/>
                </a:p>
              </p:txBody>
            </p:sp>
            <p:sp>
              <p:nvSpPr>
                <p:cNvPr id="16405" name="Oval 55"/>
                <p:cNvSpPr>
                  <a:spLocks noChangeArrowheads="1"/>
                </p:cNvSpPr>
                <p:nvPr/>
              </p:nvSpPr>
              <p:spPr bwMode="auto">
                <a:xfrm>
                  <a:off x="1664" y="2751"/>
                  <a:ext cx="363" cy="365"/>
                </a:xfrm>
                <a:prstGeom prst="ellipse">
                  <a:avLst/>
                </a:prstGeom>
                <a:noFill/>
                <a:ln w="19050">
                  <a:solidFill>
                    <a:srgbClr val="FFFFFF"/>
                  </a:solidFill>
                  <a:round/>
                  <a:headEnd/>
                  <a:tailEnd/>
                </a:ln>
              </p:spPr>
              <p:txBody>
                <a:bodyPr/>
                <a:lstStyle/>
                <a:p>
                  <a:endParaRPr lang="en-US"/>
                </a:p>
              </p:txBody>
            </p:sp>
            <p:grpSp>
              <p:nvGrpSpPr>
                <p:cNvPr id="16406" name="Group 56"/>
                <p:cNvGrpSpPr>
                  <a:grpSpLocks/>
                </p:cNvGrpSpPr>
                <p:nvPr/>
              </p:nvGrpSpPr>
              <p:grpSpPr bwMode="auto">
                <a:xfrm>
                  <a:off x="1778" y="2864"/>
                  <a:ext cx="138" cy="139"/>
                  <a:chOff x="1778" y="2864"/>
                  <a:chExt cx="138" cy="139"/>
                </a:xfrm>
              </p:grpSpPr>
              <p:sp>
                <p:nvSpPr>
                  <p:cNvPr id="16407" name="Oval 57"/>
                  <p:cNvSpPr>
                    <a:spLocks noChangeArrowheads="1"/>
                  </p:cNvSpPr>
                  <p:nvPr/>
                </p:nvSpPr>
                <p:spPr bwMode="auto">
                  <a:xfrm>
                    <a:off x="1778" y="2864"/>
                    <a:ext cx="138" cy="139"/>
                  </a:xfrm>
                  <a:prstGeom prst="ellipse">
                    <a:avLst/>
                  </a:prstGeom>
                  <a:solidFill>
                    <a:srgbClr val="000000"/>
                  </a:solidFill>
                  <a:ln w="19050">
                    <a:solidFill>
                      <a:srgbClr val="FFFFFF"/>
                    </a:solidFill>
                    <a:round/>
                    <a:headEnd/>
                    <a:tailEnd/>
                  </a:ln>
                </p:spPr>
                <p:txBody>
                  <a:bodyPr/>
                  <a:lstStyle/>
                  <a:p>
                    <a:endParaRPr lang="en-US"/>
                  </a:p>
                </p:txBody>
              </p:sp>
              <p:sp>
                <p:nvSpPr>
                  <p:cNvPr id="16408" name="Oval 58"/>
                  <p:cNvSpPr>
                    <a:spLocks noChangeArrowheads="1"/>
                  </p:cNvSpPr>
                  <p:nvPr/>
                </p:nvSpPr>
                <p:spPr bwMode="auto">
                  <a:xfrm>
                    <a:off x="1807" y="2893"/>
                    <a:ext cx="78" cy="82"/>
                  </a:xfrm>
                  <a:prstGeom prst="ellipse">
                    <a:avLst/>
                  </a:prstGeom>
                  <a:solidFill>
                    <a:srgbClr val="000000"/>
                  </a:solidFill>
                  <a:ln w="19050">
                    <a:solidFill>
                      <a:srgbClr val="FFFFFF"/>
                    </a:solidFill>
                    <a:round/>
                    <a:headEnd/>
                    <a:tailEnd/>
                  </a:ln>
                </p:spPr>
                <p:txBody>
                  <a:bodyPr/>
                  <a:lstStyle/>
                  <a:p>
                    <a:endParaRPr lang="en-US"/>
                  </a:p>
                </p:txBody>
              </p:sp>
            </p:grpSp>
          </p:grpSp>
        </p:grpSp>
      </p:grpSp>
      <p:sp>
        <p:nvSpPr>
          <p:cNvPr id="305211" name="Text Box 59"/>
          <p:cNvSpPr txBox="1">
            <a:spLocks noChangeArrowheads="1"/>
          </p:cNvSpPr>
          <p:nvPr/>
        </p:nvSpPr>
        <p:spPr bwMode="auto">
          <a:xfrm>
            <a:off x="3429000" y="4983163"/>
            <a:ext cx="2332038" cy="473075"/>
          </a:xfrm>
          <a:prstGeom prst="rect">
            <a:avLst/>
          </a:prstGeom>
          <a:noFill/>
          <a:ln w="9525">
            <a:noFill/>
            <a:miter lim="800000"/>
            <a:headEnd/>
            <a:tailEnd/>
          </a:ln>
          <a:effectLst/>
        </p:spPr>
        <p:txBody>
          <a:bodyPr wrap="none">
            <a:spAutoFit/>
          </a:bodyPr>
          <a:lstStyle/>
          <a:p>
            <a:pPr>
              <a:defRPr/>
            </a:pPr>
            <a:r>
              <a:rPr lang="en-US" sz="2500" b="1">
                <a:effectLst>
                  <a:outerShdw blurRad="38100" dist="38100" dir="2700000" algn="tl">
                    <a:srgbClr val="FFFFFF"/>
                  </a:outerShdw>
                </a:effectLst>
                <a:latin typeface="Verdana" pitchFamily="34" charset="0"/>
              </a:rPr>
              <a:t>The Product</a:t>
            </a:r>
          </a:p>
        </p:txBody>
      </p:sp>
      <p:sp>
        <p:nvSpPr>
          <p:cNvPr id="305214" name="Oval 62"/>
          <p:cNvSpPr>
            <a:spLocks noChangeArrowheads="1"/>
          </p:cNvSpPr>
          <p:nvPr/>
        </p:nvSpPr>
        <p:spPr bwMode="auto">
          <a:xfrm>
            <a:off x="558800" y="1752600"/>
            <a:ext cx="2260600" cy="1193800"/>
          </a:xfrm>
          <a:prstGeom prst="ellipse">
            <a:avLst/>
          </a:prstGeom>
          <a:solidFill>
            <a:schemeClr val="accent1"/>
          </a:solidFill>
          <a:ln w="25400">
            <a:noFill/>
            <a:round/>
            <a:headEnd/>
            <a:tailEnd/>
          </a:ln>
          <a:effectLst>
            <a:outerShdw dist="63500" dir="3187806" algn="ctr" rotWithShape="0">
              <a:schemeClr val="tx1"/>
            </a:outerShdw>
          </a:effectLst>
        </p:spPr>
        <p:txBody>
          <a:bodyPr wrap="none" anchor="ctr"/>
          <a:lstStyle/>
          <a:p>
            <a:pPr algn="ctr">
              <a:defRPr/>
            </a:pPr>
            <a:r>
              <a:rPr lang="en-US" sz="2000">
                <a:solidFill>
                  <a:srgbClr val="FFFFDD"/>
                </a:solidFill>
                <a:latin typeface="Verdana" pitchFamily="34" charset="0"/>
              </a:rPr>
              <a:t>Direct</a:t>
            </a:r>
            <a:br>
              <a:rPr lang="en-US" sz="2000">
                <a:solidFill>
                  <a:srgbClr val="FFFFDD"/>
                </a:solidFill>
                <a:latin typeface="Verdana" pitchFamily="34" charset="0"/>
              </a:rPr>
            </a:br>
            <a:r>
              <a:rPr lang="en-US" sz="2000">
                <a:solidFill>
                  <a:srgbClr val="FFFFDD"/>
                </a:solidFill>
                <a:latin typeface="Verdana" pitchFamily="34" charset="0"/>
              </a:rPr>
              <a:t>Materials</a:t>
            </a:r>
          </a:p>
        </p:txBody>
      </p:sp>
      <p:grpSp>
        <p:nvGrpSpPr>
          <p:cNvPr id="19" name="Group 63"/>
          <p:cNvGrpSpPr>
            <a:grpSpLocks/>
          </p:cNvGrpSpPr>
          <p:nvPr/>
        </p:nvGrpSpPr>
        <p:grpSpPr bwMode="auto">
          <a:xfrm>
            <a:off x="3505200" y="1752600"/>
            <a:ext cx="2260600" cy="2022475"/>
            <a:chOff x="2216" y="1104"/>
            <a:chExt cx="1424" cy="1274"/>
          </a:xfrm>
        </p:grpSpPr>
        <p:sp>
          <p:nvSpPr>
            <p:cNvPr id="16394" name="Line 64"/>
            <p:cNvSpPr>
              <a:spLocks noChangeShapeType="1"/>
            </p:cNvSpPr>
            <p:nvPr/>
          </p:nvSpPr>
          <p:spPr bwMode="auto">
            <a:xfrm>
              <a:off x="2976" y="1850"/>
              <a:ext cx="0" cy="528"/>
            </a:xfrm>
            <a:prstGeom prst="line">
              <a:avLst/>
            </a:prstGeom>
            <a:noFill/>
            <a:ln w="38100">
              <a:noFill/>
              <a:round/>
              <a:headEnd/>
              <a:tailEnd type="triangle" w="med" len="med"/>
            </a:ln>
          </p:spPr>
          <p:txBody>
            <a:bodyPr wrap="none" anchor="ctr"/>
            <a:lstStyle/>
            <a:p>
              <a:endParaRPr lang="en-GB"/>
            </a:p>
          </p:txBody>
        </p:sp>
        <p:sp>
          <p:nvSpPr>
            <p:cNvPr id="305217" name="Oval 65"/>
            <p:cNvSpPr>
              <a:spLocks noChangeArrowheads="1"/>
            </p:cNvSpPr>
            <p:nvPr/>
          </p:nvSpPr>
          <p:spPr bwMode="auto">
            <a:xfrm>
              <a:off x="2216" y="1104"/>
              <a:ext cx="1424" cy="752"/>
            </a:xfrm>
            <a:prstGeom prst="ellipse">
              <a:avLst/>
            </a:prstGeom>
            <a:solidFill>
              <a:schemeClr val="accent1"/>
            </a:solidFill>
            <a:ln w="25399">
              <a:noFill/>
              <a:round/>
              <a:headEnd/>
              <a:tailEnd/>
            </a:ln>
            <a:effectLst>
              <a:outerShdw dist="53882" dir="2700000" algn="ctr" rotWithShape="0">
                <a:schemeClr val="tx1"/>
              </a:outerShdw>
            </a:effectLst>
          </p:spPr>
          <p:txBody>
            <a:bodyPr wrap="none" anchor="ctr"/>
            <a:lstStyle/>
            <a:p>
              <a:pPr algn="ctr">
                <a:defRPr/>
              </a:pPr>
              <a:r>
                <a:rPr lang="en-US" sz="2000">
                  <a:solidFill>
                    <a:srgbClr val="FFFFDD"/>
                  </a:solidFill>
                  <a:latin typeface="Verdana" pitchFamily="34" charset="0"/>
                </a:rPr>
                <a:t>Direct</a:t>
              </a:r>
              <a:br>
                <a:rPr lang="en-US" sz="2000">
                  <a:solidFill>
                    <a:srgbClr val="FFFFDD"/>
                  </a:solidFill>
                  <a:latin typeface="Verdana" pitchFamily="34" charset="0"/>
                </a:rPr>
              </a:br>
              <a:r>
                <a:rPr lang="en-US" sz="2000">
                  <a:solidFill>
                    <a:srgbClr val="FFFFDD"/>
                  </a:solidFill>
                  <a:latin typeface="Verdana" pitchFamily="34" charset="0"/>
                </a:rPr>
                <a:t>Labor</a:t>
              </a:r>
            </a:p>
          </p:txBody>
        </p:sp>
      </p:grpSp>
      <p:grpSp>
        <p:nvGrpSpPr>
          <p:cNvPr id="20" name="Group 66"/>
          <p:cNvGrpSpPr>
            <a:grpSpLocks/>
          </p:cNvGrpSpPr>
          <p:nvPr/>
        </p:nvGrpSpPr>
        <p:grpSpPr bwMode="auto">
          <a:xfrm>
            <a:off x="6400800" y="1752600"/>
            <a:ext cx="2349500" cy="2360613"/>
            <a:chOff x="4032" y="1104"/>
            <a:chExt cx="1480" cy="1487"/>
          </a:xfrm>
        </p:grpSpPr>
        <p:sp>
          <p:nvSpPr>
            <p:cNvPr id="16392" name="Line 67"/>
            <p:cNvSpPr>
              <a:spLocks noChangeShapeType="1"/>
            </p:cNvSpPr>
            <p:nvPr/>
          </p:nvSpPr>
          <p:spPr bwMode="auto">
            <a:xfrm flipV="1">
              <a:off x="4032" y="1856"/>
              <a:ext cx="808" cy="735"/>
            </a:xfrm>
            <a:prstGeom prst="line">
              <a:avLst/>
            </a:prstGeom>
            <a:noFill/>
            <a:ln w="38100">
              <a:noFill/>
              <a:round/>
              <a:headEnd type="triangle" w="med" len="med"/>
              <a:tailEnd/>
            </a:ln>
          </p:spPr>
          <p:txBody>
            <a:bodyPr wrap="none" anchor="ctr"/>
            <a:lstStyle/>
            <a:p>
              <a:endParaRPr lang="en-GB"/>
            </a:p>
          </p:txBody>
        </p:sp>
        <p:sp>
          <p:nvSpPr>
            <p:cNvPr id="305220" name="Oval 68"/>
            <p:cNvSpPr>
              <a:spLocks noChangeArrowheads="1"/>
            </p:cNvSpPr>
            <p:nvPr/>
          </p:nvSpPr>
          <p:spPr bwMode="auto">
            <a:xfrm>
              <a:off x="4088" y="1104"/>
              <a:ext cx="1424" cy="752"/>
            </a:xfrm>
            <a:prstGeom prst="ellipse">
              <a:avLst/>
            </a:prstGeom>
            <a:solidFill>
              <a:schemeClr val="accent1"/>
            </a:solidFill>
            <a:ln w="25399">
              <a:noFill/>
              <a:round/>
              <a:headEnd/>
              <a:tailEnd/>
            </a:ln>
            <a:effectLst>
              <a:outerShdw dist="53882" dir="2700000" algn="ctr" rotWithShape="0">
                <a:schemeClr val="tx1"/>
              </a:outerShdw>
            </a:effectLst>
          </p:spPr>
          <p:txBody>
            <a:bodyPr wrap="none" anchor="ctr"/>
            <a:lstStyle/>
            <a:p>
              <a:pPr algn="ctr">
                <a:defRPr/>
              </a:pPr>
              <a:r>
                <a:rPr lang="en-US" sz="2000">
                  <a:solidFill>
                    <a:srgbClr val="FFFFDD"/>
                  </a:solidFill>
                  <a:latin typeface="Verdana" pitchFamily="34" charset="0"/>
                </a:rPr>
                <a:t>Manufacturing</a:t>
              </a:r>
              <a:br>
                <a:rPr lang="en-US" sz="2000">
                  <a:solidFill>
                    <a:srgbClr val="FFFFDD"/>
                  </a:solidFill>
                  <a:latin typeface="Verdana" pitchFamily="34" charset="0"/>
                </a:rPr>
              </a:br>
              <a:r>
                <a:rPr lang="en-US" sz="2000">
                  <a:solidFill>
                    <a:srgbClr val="FFFFDD"/>
                  </a:solidFill>
                  <a:latin typeface="Verdana" pitchFamily="34" charset="0"/>
                </a:rPr>
                <a:t>Overhead</a:t>
              </a:r>
            </a:p>
          </p:txBody>
        </p:sp>
      </p:grpSp>
      <p:sp>
        <p:nvSpPr>
          <p:cNvPr id="16391" name="Rectangle 69"/>
          <p:cNvSpPr>
            <a:spLocks noGrp="1" noChangeArrowheads="1"/>
          </p:cNvSpPr>
          <p:nvPr>
            <p:ph type="title"/>
          </p:nvPr>
        </p:nvSpPr>
        <p:spPr/>
        <p:txBody>
          <a:bodyPr/>
          <a:lstStyle/>
          <a:p>
            <a:pPr eaLnBrk="1" hangingPunct="1"/>
            <a:r>
              <a:rPr lang="en-US" sz="2000" smtClean="0"/>
              <a:t>Manufacturing Costs</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2" presetClass="entr" presetSubtype="1" fill="hold" nodeType="after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slide(fromTop)">
                                      <p:cBhvr>
                                        <p:cTn id="12" dur="500"/>
                                        <p:tgtEl>
                                          <p:spTgt spid="19"/>
                                        </p:tgtEl>
                                      </p:cBhvr>
                                    </p:animEffect>
                                  </p:childTnLst>
                                </p:cTn>
                              </p:par>
                            </p:childTnLst>
                          </p:cTn>
                        </p:par>
                        <p:par>
                          <p:cTn id="13" fill="hold">
                            <p:stCondLst>
                              <p:cond delay="1000"/>
                            </p:stCondLst>
                            <p:childTnLst>
                              <p:par>
                                <p:cTn id="14" presetID="12" presetClass="entr" presetSubtype="2" fill="hold" nodeType="after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slide(fromRight)">
                                      <p:cBhvr>
                                        <p:cTn id="1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noFill/>
        </p:spPr>
        <p:txBody>
          <a:bodyPr lIns="90488" tIns="44450" rIns="90488" bIns="44450"/>
          <a:lstStyle/>
          <a:p>
            <a:pPr eaLnBrk="1" hangingPunct="1"/>
            <a:r>
              <a:rPr lang="en-US" smtClean="0"/>
              <a:t>The Contribution Format</a:t>
            </a:r>
          </a:p>
        </p:txBody>
      </p:sp>
      <p:graphicFrame>
        <p:nvGraphicFramePr>
          <p:cNvPr id="11266" name="Object 3"/>
          <p:cNvGraphicFramePr>
            <a:graphicFrameLocks/>
          </p:cNvGraphicFramePr>
          <p:nvPr/>
        </p:nvGraphicFramePr>
        <p:xfrm>
          <a:off x="304800" y="1358900"/>
          <a:ext cx="8524875" cy="3065463"/>
        </p:xfrm>
        <a:graphic>
          <a:graphicData uri="http://schemas.openxmlformats.org/presentationml/2006/ole">
            <p:oleObj spid="_x0000_s146434" name="Worksheet" r:id="rId4" imgW="3228955" imgH="1152522" progId="Excel.Sheet.8">
              <p:embed/>
            </p:oleObj>
          </a:graphicData>
        </a:graphic>
      </p:graphicFrame>
      <p:grpSp>
        <p:nvGrpSpPr>
          <p:cNvPr id="2" name="Group 4"/>
          <p:cNvGrpSpPr>
            <a:grpSpLocks/>
          </p:cNvGrpSpPr>
          <p:nvPr/>
        </p:nvGrpSpPr>
        <p:grpSpPr bwMode="auto">
          <a:xfrm>
            <a:off x="403225" y="3200400"/>
            <a:ext cx="7773988" cy="3135313"/>
            <a:chOff x="384" y="2016"/>
            <a:chExt cx="4897" cy="1975"/>
          </a:xfrm>
        </p:grpSpPr>
        <p:sp>
          <p:nvSpPr>
            <p:cNvPr id="397317" name="Line 5"/>
            <p:cNvSpPr>
              <a:spLocks noChangeShapeType="1"/>
            </p:cNvSpPr>
            <p:nvPr/>
          </p:nvSpPr>
          <p:spPr bwMode="auto">
            <a:xfrm flipV="1">
              <a:off x="2688" y="2016"/>
              <a:ext cx="1008" cy="1296"/>
            </a:xfrm>
            <a:prstGeom prst="line">
              <a:avLst/>
            </a:prstGeom>
            <a:noFill/>
            <a:ln w="38100">
              <a:solidFill>
                <a:srgbClr val="FF0000"/>
              </a:solidFill>
              <a:round/>
              <a:headEnd/>
              <a:tailEnd type="triangle" w="med" len="med"/>
            </a:ln>
            <a:effectLst>
              <a:outerShdw dist="35921" dir="2700000" algn="ctr" rotWithShape="0">
                <a:schemeClr val="bg2"/>
              </a:outerShdw>
            </a:effectLst>
          </p:spPr>
          <p:txBody>
            <a:bodyPr wrap="none" anchor="ctr"/>
            <a:lstStyle/>
            <a:p>
              <a:pPr>
                <a:defRPr/>
              </a:pPr>
              <a:endParaRPr lang="en-US"/>
            </a:p>
          </p:txBody>
        </p:sp>
        <p:sp>
          <p:nvSpPr>
            <p:cNvPr id="11270" name="Rectangle 6"/>
            <p:cNvSpPr>
              <a:spLocks noChangeArrowheads="1"/>
            </p:cNvSpPr>
            <p:nvPr/>
          </p:nvSpPr>
          <p:spPr bwMode="auto">
            <a:xfrm>
              <a:off x="384" y="3120"/>
              <a:ext cx="4897" cy="871"/>
            </a:xfrm>
            <a:prstGeom prst="rect">
              <a:avLst/>
            </a:prstGeom>
            <a:solidFill>
              <a:srgbClr val="3568C7"/>
            </a:solidFill>
            <a:ln w="12700">
              <a:noFill/>
              <a:miter lim="800000"/>
              <a:headEnd/>
              <a:tailEnd/>
            </a:ln>
          </p:spPr>
          <p:txBody>
            <a:bodyPr lIns="90488" tIns="44450" rIns="90488" bIns="44450">
              <a:spAutoFit/>
            </a:bodyPr>
            <a:lstStyle/>
            <a:p>
              <a:pPr>
                <a:spcBef>
                  <a:spcPct val="50000"/>
                </a:spcBef>
              </a:pPr>
              <a:r>
                <a:rPr lang="en-US" sz="2800" b="0">
                  <a:solidFill>
                    <a:srgbClr val="FFFFFF"/>
                  </a:solidFill>
                </a:rPr>
                <a:t>The contribution margin format emphasizes cost behavior.  Contribution margin covers fixed costs and provides for income.</a:t>
              </a:r>
            </a:p>
          </p:txBody>
        </p:sp>
      </p:grpSp>
    </p:spTree>
  </p:cSld>
  <p:clrMapOvr>
    <a:masterClrMapping/>
  </p:clrMapOvr>
  <p:transition>
    <p:split orient="ver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noFill/>
        </p:spPr>
        <p:txBody>
          <a:bodyPr lIns="90488" tIns="44450" rIns="90488" bIns="44450"/>
          <a:lstStyle/>
          <a:p>
            <a:pPr eaLnBrk="1" hangingPunct="1"/>
            <a:r>
              <a:rPr lang="en-US" smtClean="0"/>
              <a:t>The Contribution Format</a:t>
            </a:r>
          </a:p>
        </p:txBody>
      </p:sp>
      <p:graphicFrame>
        <p:nvGraphicFramePr>
          <p:cNvPr id="12290" name="Object 3"/>
          <p:cNvGraphicFramePr>
            <a:graphicFrameLocks/>
          </p:cNvGraphicFramePr>
          <p:nvPr/>
        </p:nvGraphicFramePr>
        <p:xfrm>
          <a:off x="587375" y="1377950"/>
          <a:ext cx="8434388" cy="3467100"/>
        </p:xfrm>
        <a:graphic>
          <a:graphicData uri="http://schemas.openxmlformats.org/presentationml/2006/ole">
            <p:oleObj spid="_x0000_s147458" name="Worksheet" r:id="rId4" imgW="4648132" imgH="1952762" progId="Excel.Sheet.8">
              <p:embed/>
            </p:oleObj>
          </a:graphicData>
        </a:graphic>
      </p:graphicFrame>
      <p:sp>
        <p:nvSpPr>
          <p:cNvPr id="401413" name="Line 5"/>
          <p:cNvSpPr>
            <a:spLocks noChangeShapeType="1"/>
          </p:cNvSpPr>
          <p:nvPr/>
        </p:nvSpPr>
        <p:spPr bwMode="auto">
          <a:xfrm flipV="1">
            <a:off x="2590800" y="4876800"/>
            <a:ext cx="0" cy="457200"/>
          </a:xfrm>
          <a:prstGeom prst="line">
            <a:avLst/>
          </a:prstGeom>
          <a:noFill/>
          <a:ln w="76200">
            <a:solidFill>
              <a:schemeClr val="tx1">
                <a:lumMod val="50000"/>
                <a:lumOff val="50000"/>
              </a:schemeClr>
            </a:solidFill>
            <a:round/>
            <a:headEnd/>
            <a:tailEnd type="triangle" w="med" len="med"/>
          </a:ln>
          <a:effectLst>
            <a:outerShdw dist="35921" dir="2700000" algn="ctr" rotWithShape="0">
              <a:schemeClr val="bg2"/>
            </a:outerShdw>
          </a:effectLst>
        </p:spPr>
        <p:txBody>
          <a:bodyPr wrap="none" anchor="ctr"/>
          <a:lstStyle/>
          <a:p>
            <a:pPr>
              <a:defRPr/>
            </a:pPr>
            <a:endParaRPr lang="en-US"/>
          </a:p>
        </p:txBody>
      </p:sp>
      <p:sp>
        <p:nvSpPr>
          <p:cNvPr id="12293" name="Text Box 6"/>
          <p:cNvSpPr txBox="1">
            <a:spLocks noChangeArrowheads="1"/>
          </p:cNvSpPr>
          <p:nvPr/>
        </p:nvSpPr>
        <p:spPr bwMode="auto">
          <a:xfrm>
            <a:off x="1169988" y="5367338"/>
            <a:ext cx="2843212" cy="768350"/>
          </a:xfrm>
          <a:prstGeom prst="rect">
            <a:avLst/>
          </a:prstGeom>
          <a:solidFill>
            <a:srgbClr val="FF9218"/>
          </a:solidFill>
          <a:ln w="38100">
            <a:noFill/>
            <a:miter lim="800000"/>
            <a:headEnd/>
            <a:tailEnd/>
          </a:ln>
        </p:spPr>
        <p:txBody>
          <a:bodyPr wrap="none" anchor="ctr">
            <a:spAutoFit/>
          </a:bodyPr>
          <a:lstStyle/>
          <a:p>
            <a:pPr>
              <a:spcBef>
                <a:spcPct val="50000"/>
              </a:spcBef>
            </a:pPr>
            <a:r>
              <a:rPr lang="en-US" sz="2200" b="0">
                <a:solidFill>
                  <a:srgbClr val="FFFFFF"/>
                </a:solidFill>
                <a:latin typeface="Verdana" pitchFamily="34" charset="0"/>
                <a:ea typeface="Verdana" pitchFamily="34" charset="0"/>
                <a:cs typeface="Verdana" pitchFamily="34" charset="0"/>
              </a:rPr>
              <a:t>Used primarily for</a:t>
            </a:r>
            <a:br>
              <a:rPr lang="en-US" sz="2200" b="0">
                <a:solidFill>
                  <a:srgbClr val="FFFFFF"/>
                </a:solidFill>
                <a:latin typeface="Verdana" pitchFamily="34" charset="0"/>
                <a:ea typeface="Verdana" pitchFamily="34" charset="0"/>
                <a:cs typeface="Verdana" pitchFamily="34" charset="0"/>
              </a:rPr>
            </a:br>
            <a:r>
              <a:rPr lang="en-US" sz="2200" b="0">
                <a:solidFill>
                  <a:srgbClr val="FFFFFF"/>
                </a:solidFill>
                <a:latin typeface="Verdana" pitchFamily="34" charset="0"/>
                <a:ea typeface="Verdana" pitchFamily="34" charset="0"/>
                <a:cs typeface="Verdana" pitchFamily="34" charset="0"/>
              </a:rPr>
              <a:t>external reporting.</a:t>
            </a:r>
          </a:p>
        </p:txBody>
      </p:sp>
      <p:sp>
        <p:nvSpPr>
          <p:cNvPr id="401416" name="Line 8"/>
          <p:cNvSpPr>
            <a:spLocks noChangeShapeType="1"/>
          </p:cNvSpPr>
          <p:nvPr/>
        </p:nvSpPr>
        <p:spPr bwMode="auto">
          <a:xfrm flipV="1">
            <a:off x="7069138" y="4876800"/>
            <a:ext cx="0" cy="457200"/>
          </a:xfrm>
          <a:prstGeom prst="line">
            <a:avLst/>
          </a:prstGeom>
          <a:noFill/>
          <a:ln w="76200">
            <a:solidFill>
              <a:schemeClr val="tx1">
                <a:lumMod val="50000"/>
                <a:lumOff val="50000"/>
              </a:schemeClr>
            </a:solidFill>
            <a:round/>
            <a:headEnd/>
            <a:tailEnd type="triangle" w="med" len="med"/>
          </a:ln>
          <a:effectLst>
            <a:outerShdw dist="35921" dir="2700000" algn="ctr" rotWithShape="0">
              <a:schemeClr val="bg2"/>
            </a:outerShdw>
          </a:effectLst>
        </p:spPr>
        <p:txBody>
          <a:bodyPr wrap="none" anchor="ctr"/>
          <a:lstStyle/>
          <a:p>
            <a:pPr>
              <a:defRPr/>
            </a:pPr>
            <a:endParaRPr lang="en-US"/>
          </a:p>
        </p:txBody>
      </p:sp>
      <p:sp>
        <p:nvSpPr>
          <p:cNvPr id="12295" name="Text Box 9"/>
          <p:cNvSpPr txBox="1">
            <a:spLocks noChangeArrowheads="1"/>
          </p:cNvSpPr>
          <p:nvPr/>
        </p:nvSpPr>
        <p:spPr bwMode="auto">
          <a:xfrm>
            <a:off x="5727700" y="5367338"/>
            <a:ext cx="2684463" cy="768350"/>
          </a:xfrm>
          <a:prstGeom prst="rect">
            <a:avLst/>
          </a:prstGeom>
          <a:solidFill>
            <a:schemeClr val="accent1"/>
          </a:solidFill>
          <a:ln w="38100">
            <a:noFill/>
            <a:miter lim="800000"/>
            <a:headEnd/>
            <a:tailEnd/>
          </a:ln>
        </p:spPr>
        <p:txBody>
          <a:bodyPr wrap="none" anchor="ctr">
            <a:spAutoFit/>
          </a:bodyPr>
          <a:lstStyle/>
          <a:p>
            <a:pPr>
              <a:spcBef>
                <a:spcPct val="50000"/>
              </a:spcBef>
            </a:pPr>
            <a:r>
              <a:rPr lang="en-US" sz="2200" b="0">
                <a:solidFill>
                  <a:srgbClr val="FFFFFF"/>
                </a:solidFill>
                <a:latin typeface="Verdana" pitchFamily="34" charset="0"/>
                <a:ea typeface="Verdana" pitchFamily="34" charset="0"/>
                <a:cs typeface="Verdana" pitchFamily="34" charset="0"/>
              </a:rPr>
              <a:t>Used primarily by</a:t>
            </a:r>
            <a:br>
              <a:rPr lang="en-US" sz="2200" b="0">
                <a:solidFill>
                  <a:srgbClr val="FFFFFF"/>
                </a:solidFill>
                <a:latin typeface="Verdana" pitchFamily="34" charset="0"/>
                <a:ea typeface="Verdana" pitchFamily="34" charset="0"/>
                <a:cs typeface="Verdana" pitchFamily="34" charset="0"/>
              </a:rPr>
            </a:br>
            <a:r>
              <a:rPr lang="en-US" sz="2200" b="0">
                <a:solidFill>
                  <a:srgbClr val="FFFFFF"/>
                </a:solidFill>
                <a:latin typeface="Verdana" pitchFamily="34" charset="0"/>
                <a:ea typeface="Verdana" pitchFamily="34" charset="0"/>
                <a:cs typeface="Verdana" pitchFamily="34" charset="0"/>
              </a:rPr>
              <a:t>management.</a:t>
            </a:r>
          </a:p>
        </p:txBody>
      </p:sp>
    </p:spTree>
  </p:cSld>
  <p:clrMapOvr>
    <a:masterClrMapping/>
  </p:clrMapOvr>
  <p:transition>
    <p:blinds dir="vert"/>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5"/>
          <p:cNvSpPr>
            <a:spLocks noChangeArrowheads="1"/>
          </p:cNvSpPr>
          <p:nvPr/>
        </p:nvSpPr>
        <p:spPr bwMode="auto">
          <a:xfrm>
            <a:off x="1219200" y="1219200"/>
            <a:ext cx="6705600" cy="4876800"/>
          </a:xfrm>
          <a:prstGeom prst="rect">
            <a:avLst/>
          </a:prstGeom>
          <a:solidFill>
            <a:schemeClr val="hlink"/>
          </a:solidFill>
          <a:ln w="9525">
            <a:noFill/>
            <a:miter lim="800000"/>
            <a:headEnd/>
            <a:tailEnd/>
          </a:ln>
        </p:spPr>
        <p:txBody>
          <a:bodyPr wrap="none" anchor="ctr"/>
          <a:lstStyle/>
          <a:p>
            <a:endParaRPr lang="en-US"/>
          </a:p>
        </p:txBody>
      </p:sp>
      <p:sp>
        <p:nvSpPr>
          <p:cNvPr id="51203" name="Rectangle 2"/>
          <p:cNvSpPr>
            <a:spLocks noGrp="1" noChangeArrowheads="1"/>
          </p:cNvSpPr>
          <p:nvPr>
            <p:ph type="title"/>
          </p:nvPr>
        </p:nvSpPr>
        <p:spPr>
          <a:noFill/>
        </p:spPr>
        <p:txBody>
          <a:bodyPr lIns="90488" tIns="44450" rIns="90488" bIns="44450"/>
          <a:lstStyle/>
          <a:p>
            <a:pPr eaLnBrk="1" hangingPunct="1"/>
            <a:r>
              <a:rPr lang="en-US" smtClean="0"/>
              <a:t>Learning Objective 7</a:t>
            </a:r>
          </a:p>
        </p:txBody>
      </p:sp>
      <p:sp>
        <p:nvSpPr>
          <p:cNvPr id="473092" name="Text Box 4"/>
          <p:cNvSpPr txBox="1">
            <a:spLocks noChangeArrowheads="1"/>
          </p:cNvSpPr>
          <p:nvPr/>
        </p:nvSpPr>
        <p:spPr bwMode="auto">
          <a:xfrm>
            <a:off x="1885950" y="1866900"/>
            <a:ext cx="5334000" cy="3231654"/>
          </a:xfrm>
          <a:prstGeom prst="rect">
            <a:avLst/>
          </a:prstGeom>
          <a:noFill/>
          <a:ln w="9525">
            <a:noFill/>
            <a:miter lim="800000"/>
            <a:headEnd/>
            <a:tailEnd/>
          </a:ln>
          <a:effectLst/>
        </p:spPr>
        <p:txBody>
          <a:bodyPr>
            <a:spAutoFit/>
          </a:bodyPr>
          <a:lstStyle/>
          <a:p>
            <a:pPr algn="ctr">
              <a:spcBef>
                <a:spcPct val="50000"/>
              </a:spcBef>
              <a:defRPr/>
            </a:pPr>
            <a:r>
              <a:rPr lang="en-US" sz="3400" dirty="0" smtClean="0">
                <a:solidFill>
                  <a:srgbClr val="FFFFEF"/>
                </a:solidFill>
                <a:effectLst>
                  <a:outerShdw blurRad="38100" dist="38100" dir="2700000" algn="tl">
                    <a:srgbClr val="000000"/>
                  </a:outerShdw>
                </a:effectLst>
                <a:latin typeface="Verdana" pitchFamily="34" charset="0"/>
              </a:rPr>
              <a:t>Understand cost </a:t>
            </a:r>
            <a:r>
              <a:rPr lang="en-US" sz="3400" dirty="0">
                <a:solidFill>
                  <a:srgbClr val="FFFFEF"/>
                </a:solidFill>
                <a:effectLst>
                  <a:outerShdw blurRad="38100" dist="38100" dir="2700000" algn="tl">
                    <a:srgbClr val="000000"/>
                  </a:outerShdw>
                </a:effectLst>
                <a:latin typeface="Verdana" pitchFamily="34" charset="0"/>
              </a:rPr>
              <a:t>classifications used in making decisions: differential costs, opportunity costs, and sunk costs.</a:t>
            </a:r>
          </a:p>
        </p:txBody>
      </p:sp>
    </p:spTree>
  </p:cSld>
  <p:clrMapOvr>
    <a:masterClrMapping/>
  </p:clrMapOvr>
  <p:transition>
    <p:checker dir="ver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xfrm>
            <a:off x="0" y="1600200"/>
            <a:ext cx="9144000" cy="3733800"/>
          </a:xfrm>
          <a:solidFill>
            <a:schemeClr val="folHlink"/>
          </a:solidFill>
        </p:spPr>
        <p:txBody>
          <a:bodyPr/>
          <a:lstStyle/>
          <a:p>
            <a:pPr eaLnBrk="1" hangingPunct="1"/>
            <a:r>
              <a:rPr lang="en-US" sz="2000" dirty="0" smtClean="0"/>
              <a:t>Every decision involves a choice between at least two alternatives.</a:t>
            </a:r>
          </a:p>
          <a:p>
            <a:pPr eaLnBrk="1" hangingPunct="1"/>
            <a:endParaRPr lang="en-US" sz="2000" dirty="0" smtClean="0"/>
          </a:p>
          <a:p>
            <a:pPr eaLnBrk="1" hangingPunct="1"/>
            <a:r>
              <a:rPr lang="en-US" sz="2000" b="1" u="sng" dirty="0" smtClean="0">
                <a:effectLst>
                  <a:outerShdw blurRad="38100" dist="38100" dir="2700000" algn="tl">
                    <a:srgbClr val="000000">
                      <a:alpha val="43137"/>
                    </a:srgbClr>
                  </a:outerShdw>
                </a:effectLst>
              </a:rPr>
              <a:t>Differential Cost</a:t>
            </a:r>
            <a:r>
              <a:rPr lang="en-US" sz="2000" dirty="0" smtClean="0"/>
              <a:t>: A difference in cost between any two alternatives is known as differential cost.</a:t>
            </a:r>
          </a:p>
          <a:p>
            <a:pPr eaLnBrk="1" hangingPunct="1"/>
            <a:endParaRPr lang="en-US" sz="2000" dirty="0" smtClean="0"/>
          </a:p>
          <a:p>
            <a:pPr eaLnBrk="1" hangingPunct="1"/>
            <a:r>
              <a:rPr lang="en-US" sz="2000" b="1" u="sng" dirty="0" smtClean="0">
                <a:effectLst>
                  <a:outerShdw blurRad="38100" dist="38100" dir="2700000" algn="tl">
                    <a:srgbClr val="000000">
                      <a:alpha val="43137"/>
                    </a:srgbClr>
                  </a:outerShdw>
                </a:effectLst>
              </a:rPr>
              <a:t>Differential Revenue</a:t>
            </a:r>
            <a:r>
              <a:rPr lang="en-US" sz="2000" dirty="0" smtClean="0"/>
              <a:t>: A difference in revenues between any two alternatives is known as differential revenue.</a:t>
            </a:r>
          </a:p>
          <a:p>
            <a:pPr eaLnBrk="1" hangingPunct="1"/>
            <a:endParaRPr lang="en-US" sz="2000" dirty="0" smtClean="0"/>
          </a:p>
          <a:p>
            <a:pPr eaLnBrk="1" hangingPunct="1"/>
            <a:r>
              <a:rPr lang="en-US" sz="2000" dirty="0" smtClean="0"/>
              <a:t>Only those costs and benefits that differ between alternatives are relevant in a decision. All other costs and benefits can and should be ignored.</a:t>
            </a:r>
          </a:p>
        </p:txBody>
      </p:sp>
      <p:sp>
        <p:nvSpPr>
          <p:cNvPr id="52227" name="Rectangle 3"/>
          <p:cNvSpPr>
            <a:spLocks noGrp="1" noChangeArrowheads="1"/>
          </p:cNvSpPr>
          <p:nvPr>
            <p:ph type="title"/>
          </p:nvPr>
        </p:nvSpPr>
        <p:spPr/>
        <p:txBody>
          <a:bodyPr/>
          <a:lstStyle/>
          <a:p>
            <a:pPr eaLnBrk="1" hangingPunct="1"/>
            <a:r>
              <a:rPr lang="en-US" smtClean="0"/>
              <a:t>Cost Classifications for Decision Making</a:t>
            </a:r>
          </a:p>
        </p:txBody>
      </p:sp>
    </p:spTree>
  </p:cSld>
  <p:clrMapOvr>
    <a:overrideClrMapping bg1="lt1" tx1="dk1" bg2="lt2" tx2="dk2" accent1="accent1" accent2="accent2" accent3="accent3" accent4="accent4" accent5="accent5" accent6="accent6" hlink="hlink" folHlink="folHlink"/>
  </p:clrMapOvr>
  <p:transition>
    <p:blinds/>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p:spPr>
        <p:txBody>
          <a:bodyPr lIns="90488" tIns="44450" rIns="90488" bIns="44450"/>
          <a:lstStyle/>
          <a:p>
            <a:pPr eaLnBrk="1" hangingPunct="1"/>
            <a:r>
              <a:rPr lang="en-US" smtClean="0">
                <a:solidFill>
                  <a:srgbClr val="FFFFDD"/>
                </a:solidFill>
              </a:rPr>
              <a:t>Differential Cost and Revenue</a:t>
            </a:r>
          </a:p>
        </p:txBody>
      </p:sp>
      <p:sp>
        <p:nvSpPr>
          <p:cNvPr id="389123" name="Rectangle 3"/>
          <p:cNvSpPr>
            <a:spLocks noGrp="1" noChangeArrowheads="1"/>
          </p:cNvSpPr>
          <p:nvPr>
            <p:ph type="body" idx="1"/>
          </p:nvPr>
        </p:nvSpPr>
        <p:spPr>
          <a:xfrm>
            <a:off x="228600" y="1219200"/>
            <a:ext cx="8686800" cy="1363663"/>
          </a:xfrm>
        </p:spPr>
        <p:txBody>
          <a:bodyPr lIns="90488" tIns="44450" rIns="90488" bIns="44450"/>
          <a:lstStyle/>
          <a:p>
            <a:pPr algn="ctr" eaLnBrk="1" hangingPunct="1">
              <a:buFont typeface="Times" pitchFamily="34" charset="0"/>
              <a:buNone/>
              <a:defRPr/>
            </a:pPr>
            <a:r>
              <a:rPr lang="en-US" smtClean="0">
                <a:effectLst>
                  <a:outerShdw blurRad="38100" dist="38100" dir="2700000" algn="tl">
                    <a:srgbClr val="FFFFFF"/>
                  </a:outerShdw>
                </a:effectLst>
              </a:rPr>
              <a:t>Costs and revenues that differ among alternatives. </a:t>
            </a:r>
          </a:p>
        </p:txBody>
      </p:sp>
      <p:sp>
        <p:nvSpPr>
          <p:cNvPr id="389124" name="Rectangle 4"/>
          <p:cNvSpPr>
            <a:spLocks noChangeArrowheads="1"/>
          </p:cNvSpPr>
          <p:nvPr/>
        </p:nvSpPr>
        <p:spPr bwMode="auto">
          <a:xfrm>
            <a:off x="914400" y="3041650"/>
            <a:ext cx="7467600" cy="1428750"/>
          </a:xfrm>
          <a:prstGeom prst="rect">
            <a:avLst/>
          </a:prstGeom>
          <a:solidFill>
            <a:schemeClr val="hlink"/>
          </a:solidFill>
          <a:ln w="25400">
            <a:noFill/>
            <a:miter lim="800000"/>
            <a:headEnd/>
            <a:tailEnd/>
          </a:ln>
          <a:effectLst>
            <a:outerShdw dist="35921" dir="2700000" algn="ctr" rotWithShape="0">
              <a:schemeClr val="tx1"/>
            </a:outerShdw>
          </a:effectLst>
        </p:spPr>
        <p:txBody>
          <a:bodyPr lIns="90488" tIns="44450" rIns="90488" bIns="44450">
            <a:spAutoFit/>
          </a:bodyPr>
          <a:lstStyle/>
          <a:p>
            <a:pPr>
              <a:defRPr/>
            </a:pPr>
            <a:r>
              <a:rPr lang="en-US" sz="2200" b="1"/>
              <a:t>Example:</a:t>
            </a:r>
            <a:r>
              <a:rPr lang="en-US" sz="2200" b="1">
                <a:solidFill>
                  <a:srgbClr val="FFFFDD"/>
                </a:solidFill>
              </a:rPr>
              <a:t>  You have a job paying $1,500 per month in your hometown.  You have a job offer in a neighboring city that pays $2,000 per month.  The commuting cost to the city is $300 per month. </a:t>
            </a:r>
          </a:p>
        </p:txBody>
      </p:sp>
      <p:sp>
        <p:nvSpPr>
          <p:cNvPr id="389125" name="Rectangle 5"/>
          <p:cNvSpPr>
            <a:spLocks noChangeArrowheads="1"/>
          </p:cNvSpPr>
          <p:nvPr/>
        </p:nvSpPr>
        <p:spPr bwMode="auto">
          <a:xfrm>
            <a:off x="2871788" y="4718050"/>
            <a:ext cx="3551237" cy="819150"/>
          </a:xfrm>
          <a:prstGeom prst="rect">
            <a:avLst/>
          </a:prstGeom>
          <a:solidFill>
            <a:schemeClr val="accent1"/>
          </a:solidFill>
          <a:ln w="25400">
            <a:noFill/>
            <a:miter lim="800000"/>
            <a:headEnd/>
            <a:tailEnd/>
          </a:ln>
        </p:spPr>
        <p:txBody>
          <a:bodyPr wrap="none" lIns="90488" tIns="44450" rIns="90488" bIns="44450">
            <a:spAutoFit/>
          </a:bodyPr>
          <a:lstStyle/>
          <a:p>
            <a:pPr algn="ctr"/>
            <a:r>
              <a:rPr lang="en-US" sz="2400" b="1">
                <a:solidFill>
                  <a:srgbClr val="FFFFDD"/>
                </a:solidFill>
              </a:rPr>
              <a:t>Differential revenue is: </a:t>
            </a:r>
          </a:p>
          <a:p>
            <a:pPr algn="ctr"/>
            <a:r>
              <a:rPr lang="en-US" sz="2400" b="1">
                <a:solidFill>
                  <a:srgbClr val="FFFFDD"/>
                </a:solidFill>
              </a:rPr>
              <a:t>$2,000 – $1,500 = $500</a:t>
            </a:r>
          </a:p>
        </p:txBody>
      </p:sp>
      <p:sp>
        <p:nvSpPr>
          <p:cNvPr id="389126" name="Rectangle 6"/>
          <p:cNvSpPr>
            <a:spLocks noChangeArrowheads="1"/>
          </p:cNvSpPr>
          <p:nvPr/>
        </p:nvSpPr>
        <p:spPr bwMode="auto">
          <a:xfrm>
            <a:off x="3143250" y="5784850"/>
            <a:ext cx="3008313" cy="819150"/>
          </a:xfrm>
          <a:prstGeom prst="rect">
            <a:avLst/>
          </a:prstGeom>
          <a:solidFill>
            <a:schemeClr val="folHlink"/>
          </a:solidFill>
          <a:ln w="25400">
            <a:noFill/>
            <a:miter lim="800000"/>
            <a:headEnd/>
            <a:tailEnd/>
          </a:ln>
        </p:spPr>
        <p:txBody>
          <a:bodyPr wrap="none" lIns="90488" tIns="44450" rIns="90488" bIns="44450">
            <a:spAutoFit/>
          </a:bodyPr>
          <a:lstStyle/>
          <a:p>
            <a:pPr algn="ctr"/>
            <a:r>
              <a:rPr lang="en-US" sz="2400" b="1"/>
              <a:t>Differential cost is: </a:t>
            </a:r>
          </a:p>
          <a:p>
            <a:pPr algn="ctr"/>
            <a:r>
              <a:rPr lang="en-US" sz="2400" b="1"/>
              <a:t>$300</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89124"/>
                                        </p:tgtEl>
                                        <p:attrNameLst>
                                          <p:attrName>style.visibility</p:attrName>
                                        </p:attrNameLst>
                                      </p:cBhvr>
                                      <p:to>
                                        <p:strVal val="visible"/>
                                      </p:to>
                                    </p:set>
                                    <p:animEffect transition="in" filter="dissolve">
                                      <p:cBhvr>
                                        <p:cTn id="7" dur="500"/>
                                        <p:tgtEl>
                                          <p:spTgt spid="38912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89125"/>
                                        </p:tgtEl>
                                        <p:attrNameLst>
                                          <p:attrName>style.visibility</p:attrName>
                                        </p:attrNameLst>
                                      </p:cBhvr>
                                      <p:to>
                                        <p:strVal val="visible"/>
                                      </p:to>
                                    </p:set>
                                    <p:animEffect transition="in" filter="dissolve">
                                      <p:cBhvr>
                                        <p:cTn id="11" dur="500"/>
                                        <p:tgtEl>
                                          <p:spTgt spid="389125"/>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89126"/>
                                        </p:tgtEl>
                                        <p:attrNameLst>
                                          <p:attrName>style.visibility</p:attrName>
                                        </p:attrNameLst>
                                      </p:cBhvr>
                                      <p:to>
                                        <p:strVal val="visible"/>
                                      </p:to>
                                    </p:set>
                                    <p:animEffect transition="in" filter="dissolve">
                                      <p:cBhvr>
                                        <p:cTn id="15" dur="500"/>
                                        <p:tgtEl>
                                          <p:spTgt spid="389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24" grpId="0" animBg="1" autoUpdateAnimBg="0"/>
      <p:bldP spid="389125" grpId="0" animBg="1" autoUpdateAnimBg="0"/>
      <p:bldP spid="389126" grpId="0" animBg="1"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noFill/>
        </p:spPr>
        <p:txBody>
          <a:bodyPr lIns="90488" tIns="44450" rIns="90488" bIns="44450"/>
          <a:lstStyle/>
          <a:p>
            <a:pPr eaLnBrk="1" hangingPunct="1"/>
            <a:r>
              <a:rPr lang="en-US" smtClean="0"/>
              <a:t>Opportunity Cost</a:t>
            </a:r>
          </a:p>
        </p:txBody>
      </p:sp>
      <p:sp>
        <p:nvSpPr>
          <p:cNvPr id="54275" name="Rectangle 3"/>
          <p:cNvSpPr>
            <a:spLocks noGrp="1" noChangeArrowheads="1"/>
          </p:cNvSpPr>
          <p:nvPr>
            <p:ph type="body" sz="half" idx="1"/>
          </p:nvPr>
        </p:nvSpPr>
        <p:spPr>
          <a:xfrm>
            <a:off x="304800" y="1447800"/>
            <a:ext cx="4648200" cy="1828800"/>
          </a:xfrm>
          <a:solidFill>
            <a:schemeClr val="hlink"/>
          </a:solidFill>
        </p:spPr>
        <p:txBody>
          <a:bodyPr lIns="90488" tIns="44450" rIns="90488" bIns="44450"/>
          <a:lstStyle/>
          <a:p>
            <a:pPr eaLnBrk="1" hangingPunct="1">
              <a:lnSpc>
                <a:spcPct val="90000"/>
              </a:lnSpc>
              <a:buFont typeface="Times" pitchFamily="34" charset="0"/>
              <a:buNone/>
            </a:pPr>
            <a:r>
              <a:rPr lang="en-US" sz="2000" b="1" smtClean="0">
                <a:solidFill>
                  <a:srgbClr val="FFFFDD"/>
                </a:solidFill>
              </a:rPr>
              <a:t>  </a:t>
            </a:r>
            <a:br>
              <a:rPr lang="en-US" sz="2000" b="1" smtClean="0">
                <a:solidFill>
                  <a:srgbClr val="FFFFDD"/>
                </a:solidFill>
              </a:rPr>
            </a:br>
            <a:r>
              <a:rPr lang="en-US" sz="2000" b="1" smtClean="0">
                <a:solidFill>
                  <a:srgbClr val="FFFFDD"/>
                </a:solidFill>
              </a:rPr>
              <a:t>The potential benefit that is given up when one alternative is selected over another.</a:t>
            </a:r>
            <a:br>
              <a:rPr lang="en-US" sz="2000" b="1" smtClean="0">
                <a:solidFill>
                  <a:srgbClr val="FFFFDD"/>
                </a:solidFill>
              </a:rPr>
            </a:br>
            <a:endParaRPr lang="en-US" sz="2000" b="1" smtClean="0">
              <a:solidFill>
                <a:srgbClr val="FFFFDD"/>
              </a:solidFill>
            </a:endParaRPr>
          </a:p>
        </p:txBody>
      </p:sp>
      <p:grpSp>
        <p:nvGrpSpPr>
          <p:cNvPr id="2" name="Group 4"/>
          <p:cNvGrpSpPr>
            <a:grpSpLocks/>
          </p:cNvGrpSpPr>
          <p:nvPr/>
        </p:nvGrpSpPr>
        <p:grpSpPr bwMode="auto">
          <a:xfrm>
            <a:off x="5467350" y="2257425"/>
            <a:ext cx="3238500" cy="3257550"/>
            <a:chOff x="3444" y="1422"/>
            <a:chExt cx="2040" cy="2052"/>
          </a:xfrm>
        </p:grpSpPr>
        <p:sp>
          <p:nvSpPr>
            <p:cNvPr id="54278" name="Freeform 5"/>
            <p:cNvSpPr>
              <a:spLocks/>
            </p:cNvSpPr>
            <p:nvPr/>
          </p:nvSpPr>
          <p:spPr bwMode="auto">
            <a:xfrm>
              <a:off x="3444" y="1832"/>
              <a:ext cx="763" cy="1642"/>
            </a:xfrm>
            <a:custGeom>
              <a:avLst/>
              <a:gdLst>
                <a:gd name="T0" fmla="*/ 0 w 4582"/>
                <a:gd name="T1" fmla="*/ 0 h 8208"/>
                <a:gd name="T2" fmla="*/ 0 w 4582"/>
                <a:gd name="T3" fmla="*/ 0 h 8208"/>
                <a:gd name="T4" fmla="*/ 0 w 4582"/>
                <a:gd name="T5" fmla="*/ 0 h 8208"/>
                <a:gd name="T6" fmla="*/ 0 w 4582"/>
                <a:gd name="T7" fmla="*/ 0 h 8208"/>
                <a:gd name="T8" fmla="*/ 0 w 4582"/>
                <a:gd name="T9" fmla="*/ 1 h 8208"/>
                <a:gd name="T10" fmla="*/ 0 w 4582"/>
                <a:gd name="T11" fmla="*/ 1 h 8208"/>
                <a:gd name="T12" fmla="*/ 0 w 4582"/>
                <a:gd name="T13" fmla="*/ 1 h 8208"/>
                <a:gd name="T14" fmla="*/ 0 w 4582"/>
                <a:gd name="T15" fmla="*/ 3 h 8208"/>
                <a:gd name="T16" fmla="*/ 0 w 4582"/>
                <a:gd name="T17" fmla="*/ 3 h 8208"/>
                <a:gd name="T18" fmla="*/ 0 w 4582"/>
                <a:gd name="T19" fmla="*/ 1 h 8208"/>
                <a:gd name="T20" fmla="*/ 0 w 4582"/>
                <a:gd name="T21" fmla="*/ 0 h 8208"/>
                <a:gd name="T22" fmla="*/ 0 w 4582"/>
                <a:gd name="T23" fmla="*/ 0 h 8208"/>
                <a:gd name="T24" fmla="*/ 0 w 4582"/>
                <a:gd name="T25" fmla="*/ 0 h 8208"/>
                <a:gd name="T26" fmla="*/ 0 w 4582"/>
                <a:gd name="T27" fmla="*/ 0 h 820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582"/>
                <a:gd name="T43" fmla="*/ 0 h 8208"/>
                <a:gd name="T44" fmla="*/ 4582 w 4582"/>
                <a:gd name="T45" fmla="*/ 8208 h 820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582" h="8208">
                  <a:moveTo>
                    <a:pt x="1497" y="0"/>
                  </a:moveTo>
                  <a:lnTo>
                    <a:pt x="1832" y="94"/>
                  </a:lnTo>
                  <a:lnTo>
                    <a:pt x="2050" y="244"/>
                  </a:lnTo>
                  <a:lnTo>
                    <a:pt x="2848" y="1073"/>
                  </a:lnTo>
                  <a:lnTo>
                    <a:pt x="3456" y="2615"/>
                  </a:lnTo>
                  <a:lnTo>
                    <a:pt x="4159" y="4310"/>
                  </a:lnTo>
                  <a:lnTo>
                    <a:pt x="4582" y="4576"/>
                  </a:lnTo>
                  <a:lnTo>
                    <a:pt x="2752" y="8208"/>
                  </a:lnTo>
                  <a:lnTo>
                    <a:pt x="0" y="8208"/>
                  </a:lnTo>
                  <a:lnTo>
                    <a:pt x="0" y="3367"/>
                  </a:lnTo>
                  <a:lnTo>
                    <a:pt x="554" y="1355"/>
                  </a:lnTo>
                  <a:lnTo>
                    <a:pt x="978" y="621"/>
                  </a:lnTo>
                  <a:lnTo>
                    <a:pt x="1403" y="285"/>
                  </a:lnTo>
                  <a:lnTo>
                    <a:pt x="1497" y="0"/>
                  </a:lnTo>
                  <a:close/>
                </a:path>
              </a:pathLst>
            </a:custGeom>
            <a:solidFill>
              <a:srgbClr val="515151"/>
            </a:solidFill>
            <a:ln w="0">
              <a:solidFill>
                <a:srgbClr val="515151"/>
              </a:solidFill>
              <a:round/>
              <a:headEnd/>
              <a:tailEnd/>
            </a:ln>
          </p:spPr>
          <p:txBody>
            <a:bodyPr/>
            <a:lstStyle/>
            <a:p>
              <a:endParaRPr lang="en-GB"/>
            </a:p>
          </p:txBody>
        </p:sp>
        <p:sp>
          <p:nvSpPr>
            <p:cNvPr id="54279" name="Freeform 6"/>
            <p:cNvSpPr>
              <a:spLocks/>
            </p:cNvSpPr>
            <p:nvPr/>
          </p:nvSpPr>
          <p:spPr bwMode="auto">
            <a:xfrm>
              <a:off x="3703" y="1805"/>
              <a:ext cx="215" cy="273"/>
            </a:xfrm>
            <a:custGeom>
              <a:avLst/>
              <a:gdLst>
                <a:gd name="T0" fmla="*/ 0 w 1292"/>
                <a:gd name="T1" fmla="*/ 0 h 1362"/>
                <a:gd name="T2" fmla="*/ 0 w 1292"/>
                <a:gd name="T3" fmla="*/ 0 h 1362"/>
                <a:gd name="T4" fmla="*/ 0 w 1292"/>
                <a:gd name="T5" fmla="*/ 0 h 1362"/>
                <a:gd name="T6" fmla="*/ 0 w 1292"/>
                <a:gd name="T7" fmla="*/ 0 h 1362"/>
                <a:gd name="T8" fmla="*/ 0 w 1292"/>
                <a:gd name="T9" fmla="*/ 0 h 1362"/>
                <a:gd name="T10" fmla="*/ 0 w 1292"/>
                <a:gd name="T11" fmla="*/ 0 h 1362"/>
                <a:gd name="T12" fmla="*/ 0 w 1292"/>
                <a:gd name="T13" fmla="*/ 0 h 1362"/>
                <a:gd name="T14" fmla="*/ 0 w 1292"/>
                <a:gd name="T15" fmla="*/ 0 h 1362"/>
                <a:gd name="T16" fmla="*/ 0 w 1292"/>
                <a:gd name="T17" fmla="*/ 0 h 1362"/>
                <a:gd name="T18" fmla="*/ 0 w 1292"/>
                <a:gd name="T19" fmla="*/ 0 h 1362"/>
                <a:gd name="T20" fmla="*/ 0 w 1292"/>
                <a:gd name="T21" fmla="*/ 0 h 1362"/>
                <a:gd name="T22" fmla="*/ 0 w 1292"/>
                <a:gd name="T23" fmla="*/ 0 h 1362"/>
                <a:gd name="T24" fmla="*/ 0 w 1292"/>
                <a:gd name="T25" fmla="*/ 0 h 1362"/>
                <a:gd name="T26" fmla="*/ 0 w 1292"/>
                <a:gd name="T27" fmla="*/ 0 h 1362"/>
                <a:gd name="T28" fmla="*/ 0 w 1292"/>
                <a:gd name="T29" fmla="*/ 0 h 1362"/>
                <a:gd name="T30" fmla="*/ 0 w 1292"/>
                <a:gd name="T31" fmla="*/ 0 h 136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92"/>
                <a:gd name="T49" fmla="*/ 0 h 1362"/>
                <a:gd name="T50" fmla="*/ 1292 w 1292"/>
                <a:gd name="T51" fmla="*/ 1362 h 136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92" h="1362">
                  <a:moveTo>
                    <a:pt x="41" y="0"/>
                  </a:moveTo>
                  <a:lnTo>
                    <a:pt x="0" y="141"/>
                  </a:lnTo>
                  <a:lnTo>
                    <a:pt x="244" y="236"/>
                  </a:lnTo>
                  <a:lnTo>
                    <a:pt x="400" y="343"/>
                  </a:lnTo>
                  <a:lnTo>
                    <a:pt x="546" y="493"/>
                  </a:lnTo>
                  <a:lnTo>
                    <a:pt x="773" y="725"/>
                  </a:lnTo>
                  <a:lnTo>
                    <a:pt x="966" y="962"/>
                  </a:lnTo>
                  <a:lnTo>
                    <a:pt x="1074" y="1112"/>
                  </a:lnTo>
                  <a:lnTo>
                    <a:pt x="1190" y="1255"/>
                  </a:lnTo>
                  <a:lnTo>
                    <a:pt x="1248" y="1362"/>
                  </a:lnTo>
                  <a:lnTo>
                    <a:pt x="1287" y="1164"/>
                  </a:lnTo>
                  <a:lnTo>
                    <a:pt x="1292" y="999"/>
                  </a:lnTo>
                  <a:lnTo>
                    <a:pt x="694" y="281"/>
                  </a:lnTo>
                  <a:lnTo>
                    <a:pt x="339" y="49"/>
                  </a:lnTo>
                  <a:lnTo>
                    <a:pt x="192" y="0"/>
                  </a:lnTo>
                  <a:lnTo>
                    <a:pt x="41" y="0"/>
                  </a:lnTo>
                  <a:close/>
                </a:path>
              </a:pathLst>
            </a:custGeom>
            <a:solidFill>
              <a:srgbClr val="FFFFFF"/>
            </a:solidFill>
            <a:ln w="0">
              <a:solidFill>
                <a:srgbClr val="FFFFFF"/>
              </a:solidFill>
              <a:round/>
              <a:headEnd/>
              <a:tailEnd/>
            </a:ln>
          </p:spPr>
          <p:txBody>
            <a:bodyPr/>
            <a:lstStyle/>
            <a:p>
              <a:endParaRPr lang="en-GB"/>
            </a:p>
          </p:txBody>
        </p:sp>
        <p:sp>
          <p:nvSpPr>
            <p:cNvPr id="54280" name="Freeform 7"/>
            <p:cNvSpPr>
              <a:spLocks/>
            </p:cNvSpPr>
            <p:nvPr/>
          </p:nvSpPr>
          <p:spPr bwMode="auto">
            <a:xfrm>
              <a:off x="3911" y="2031"/>
              <a:ext cx="143" cy="483"/>
            </a:xfrm>
            <a:custGeom>
              <a:avLst/>
              <a:gdLst>
                <a:gd name="T0" fmla="*/ 0 w 859"/>
                <a:gd name="T1" fmla="*/ 0 h 2414"/>
                <a:gd name="T2" fmla="*/ 0 w 859"/>
                <a:gd name="T3" fmla="*/ 0 h 2414"/>
                <a:gd name="T4" fmla="*/ 0 w 859"/>
                <a:gd name="T5" fmla="*/ 0 h 2414"/>
                <a:gd name="T6" fmla="*/ 0 w 859"/>
                <a:gd name="T7" fmla="*/ 0 h 2414"/>
                <a:gd name="T8" fmla="*/ 0 w 859"/>
                <a:gd name="T9" fmla="*/ 0 h 2414"/>
                <a:gd name="T10" fmla="*/ 0 w 859"/>
                <a:gd name="T11" fmla="*/ 0 h 2414"/>
                <a:gd name="T12" fmla="*/ 0 w 859"/>
                <a:gd name="T13" fmla="*/ 1 h 2414"/>
                <a:gd name="T14" fmla="*/ 0 w 859"/>
                <a:gd name="T15" fmla="*/ 1 h 2414"/>
                <a:gd name="T16" fmla="*/ 0 w 859"/>
                <a:gd name="T17" fmla="*/ 0 h 2414"/>
                <a:gd name="T18" fmla="*/ 0 w 859"/>
                <a:gd name="T19" fmla="*/ 0 h 2414"/>
                <a:gd name="T20" fmla="*/ 0 w 859"/>
                <a:gd name="T21" fmla="*/ 0 h 2414"/>
                <a:gd name="T22" fmla="*/ 0 w 859"/>
                <a:gd name="T23" fmla="*/ 0 h 2414"/>
                <a:gd name="T24" fmla="*/ 0 w 859"/>
                <a:gd name="T25" fmla="*/ 0 h 2414"/>
                <a:gd name="T26" fmla="*/ 0 w 859"/>
                <a:gd name="T27" fmla="*/ 0 h 24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59"/>
                <a:gd name="T43" fmla="*/ 0 h 2414"/>
                <a:gd name="T44" fmla="*/ 859 w 859"/>
                <a:gd name="T45" fmla="*/ 2414 h 24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59" h="2414">
                  <a:moveTo>
                    <a:pt x="51" y="0"/>
                  </a:moveTo>
                  <a:lnTo>
                    <a:pt x="51" y="53"/>
                  </a:lnTo>
                  <a:lnTo>
                    <a:pt x="0" y="221"/>
                  </a:lnTo>
                  <a:lnTo>
                    <a:pt x="70" y="442"/>
                  </a:lnTo>
                  <a:lnTo>
                    <a:pt x="132" y="574"/>
                  </a:lnTo>
                  <a:lnTo>
                    <a:pt x="373" y="1175"/>
                  </a:lnTo>
                  <a:lnTo>
                    <a:pt x="859" y="2414"/>
                  </a:lnTo>
                  <a:lnTo>
                    <a:pt x="859" y="2016"/>
                  </a:lnTo>
                  <a:lnTo>
                    <a:pt x="723" y="1545"/>
                  </a:lnTo>
                  <a:lnTo>
                    <a:pt x="218" y="325"/>
                  </a:lnTo>
                  <a:lnTo>
                    <a:pt x="158" y="262"/>
                  </a:lnTo>
                  <a:lnTo>
                    <a:pt x="158" y="141"/>
                  </a:lnTo>
                  <a:lnTo>
                    <a:pt x="113" y="53"/>
                  </a:lnTo>
                  <a:lnTo>
                    <a:pt x="51" y="0"/>
                  </a:lnTo>
                  <a:close/>
                </a:path>
              </a:pathLst>
            </a:custGeom>
            <a:solidFill>
              <a:srgbClr val="FF0000"/>
            </a:solidFill>
            <a:ln w="0">
              <a:solidFill>
                <a:srgbClr val="FF0000"/>
              </a:solidFill>
              <a:round/>
              <a:headEnd/>
              <a:tailEnd/>
            </a:ln>
          </p:spPr>
          <p:txBody>
            <a:bodyPr/>
            <a:lstStyle/>
            <a:p>
              <a:endParaRPr lang="en-GB"/>
            </a:p>
          </p:txBody>
        </p:sp>
        <p:sp>
          <p:nvSpPr>
            <p:cNvPr id="54281" name="Freeform 8"/>
            <p:cNvSpPr>
              <a:spLocks/>
            </p:cNvSpPr>
            <p:nvPr/>
          </p:nvSpPr>
          <p:spPr bwMode="auto">
            <a:xfrm>
              <a:off x="4539" y="2545"/>
              <a:ext cx="566" cy="524"/>
            </a:xfrm>
            <a:custGeom>
              <a:avLst/>
              <a:gdLst>
                <a:gd name="T0" fmla="*/ 0 w 3397"/>
                <a:gd name="T1" fmla="*/ 0 h 2622"/>
                <a:gd name="T2" fmla="*/ 0 w 3397"/>
                <a:gd name="T3" fmla="*/ 0 h 2622"/>
                <a:gd name="T4" fmla="*/ 0 w 3397"/>
                <a:gd name="T5" fmla="*/ 0 h 2622"/>
                <a:gd name="T6" fmla="*/ 0 w 3397"/>
                <a:gd name="T7" fmla="*/ 0 h 2622"/>
                <a:gd name="T8" fmla="*/ 0 w 3397"/>
                <a:gd name="T9" fmla="*/ 0 h 2622"/>
                <a:gd name="T10" fmla="*/ 0 w 3397"/>
                <a:gd name="T11" fmla="*/ 0 h 2622"/>
                <a:gd name="T12" fmla="*/ 0 w 3397"/>
                <a:gd name="T13" fmla="*/ 1 h 2622"/>
                <a:gd name="T14" fmla="*/ 0 w 3397"/>
                <a:gd name="T15" fmla="*/ 1 h 2622"/>
                <a:gd name="T16" fmla="*/ 0 w 3397"/>
                <a:gd name="T17" fmla="*/ 1 h 2622"/>
                <a:gd name="T18" fmla="*/ 0 w 3397"/>
                <a:gd name="T19" fmla="*/ 1 h 2622"/>
                <a:gd name="T20" fmla="*/ 0 w 3397"/>
                <a:gd name="T21" fmla="*/ 0 h 26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397"/>
                <a:gd name="T34" fmla="*/ 0 h 2622"/>
                <a:gd name="T35" fmla="*/ 3397 w 3397"/>
                <a:gd name="T36" fmla="*/ 2622 h 262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397" h="2622">
                  <a:moveTo>
                    <a:pt x="0" y="308"/>
                  </a:moveTo>
                  <a:lnTo>
                    <a:pt x="0" y="263"/>
                  </a:lnTo>
                  <a:lnTo>
                    <a:pt x="20" y="180"/>
                  </a:lnTo>
                  <a:lnTo>
                    <a:pt x="52" y="130"/>
                  </a:lnTo>
                  <a:lnTo>
                    <a:pt x="252" y="0"/>
                  </a:lnTo>
                  <a:lnTo>
                    <a:pt x="361" y="33"/>
                  </a:lnTo>
                  <a:lnTo>
                    <a:pt x="3397" y="2182"/>
                  </a:lnTo>
                  <a:lnTo>
                    <a:pt x="3347" y="2376"/>
                  </a:lnTo>
                  <a:lnTo>
                    <a:pt x="3177" y="2586"/>
                  </a:lnTo>
                  <a:lnTo>
                    <a:pt x="3084" y="2622"/>
                  </a:lnTo>
                  <a:lnTo>
                    <a:pt x="0" y="308"/>
                  </a:lnTo>
                  <a:close/>
                </a:path>
              </a:pathLst>
            </a:custGeom>
            <a:solidFill>
              <a:srgbClr val="FFFFFF"/>
            </a:solidFill>
            <a:ln w="0">
              <a:solidFill>
                <a:srgbClr val="FFFFFF"/>
              </a:solidFill>
              <a:round/>
              <a:headEnd/>
              <a:tailEnd/>
            </a:ln>
          </p:spPr>
          <p:txBody>
            <a:bodyPr/>
            <a:lstStyle/>
            <a:p>
              <a:endParaRPr lang="en-GB"/>
            </a:p>
          </p:txBody>
        </p:sp>
        <p:sp>
          <p:nvSpPr>
            <p:cNvPr id="54282" name="Freeform 9"/>
            <p:cNvSpPr>
              <a:spLocks/>
            </p:cNvSpPr>
            <p:nvPr/>
          </p:nvSpPr>
          <p:spPr bwMode="auto">
            <a:xfrm>
              <a:off x="4533" y="2576"/>
              <a:ext cx="563" cy="505"/>
            </a:xfrm>
            <a:custGeom>
              <a:avLst/>
              <a:gdLst>
                <a:gd name="T0" fmla="*/ 0 w 3379"/>
                <a:gd name="T1" fmla="*/ 0 h 2525"/>
                <a:gd name="T2" fmla="*/ 0 w 3379"/>
                <a:gd name="T3" fmla="*/ 0 h 2525"/>
                <a:gd name="T4" fmla="*/ 0 w 3379"/>
                <a:gd name="T5" fmla="*/ 0 h 2525"/>
                <a:gd name="T6" fmla="*/ 0 w 3379"/>
                <a:gd name="T7" fmla="*/ 1 h 2525"/>
                <a:gd name="T8" fmla="*/ 0 w 3379"/>
                <a:gd name="T9" fmla="*/ 1 h 2525"/>
                <a:gd name="T10" fmla="*/ 0 w 3379"/>
                <a:gd name="T11" fmla="*/ 1 h 2525"/>
                <a:gd name="T12" fmla="*/ 0 w 3379"/>
                <a:gd name="T13" fmla="*/ 1 h 2525"/>
                <a:gd name="T14" fmla="*/ 0 w 3379"/>
                <a:gd name="T15" fmla="*/ 1 h 2525"/>
                <a:gd name="T16" fmla="*/ 0 w 3379"/>
                <a:gd name="T17" fmla="*/ 1 h 2525"/>
                <a:gd name="T18" fmla="*/ 0 w 3379"/>
                <a:gd name="T19" fmla="*/ 0 h 25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379"/>
                <a:gd name="T31" fmla="*/ 0 h 2525"/>
                <a:gd name="T32" fmla="*/ 3379 w 3379"/>
                <a:gd name="T33" fmla="*/ 2525 h 252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379" h="2525">
                  <a:moveTo>
                    <a:pt x="74" y="0"/>
                  </a:moveTo>
                  <a:lnTo>
                    <a:pt x="26" y="54"/>
                  </a:lnTo>
                  <a:lnTo>
                    <a:pt x="0" y="155"/>
                  </a:lnTo>
                  <a:lnTo>
                    <a:pt x="3129" y="2525"/>
                  </a:lnTo>
                  <a:lnTo>
                    <a:pt x="3256" y="2425"/>
                  </a:lnTo>
                  <a:lnTo>
                    <a:pt x="3379" y="2042"/>
                  </a:lnTo>
                  <a:lnTo>
                    <a:pt x="3355" y="2042"/>
                  </a:lnTo>
                  <a:lnTo>
                    <a:pt x="3204" y="2170"/>
                  </a:lnTo>
                  <a:lnTo>
                    <a:pt x="3152" y="2273"/>
                  </a:lnTo>
                  <a:lnTo>
                    <a:pt x="74" y="0"/>
                  </a:lnTo>
                  <a:close/>
                </a:path>
              </a:pathLst>
            </a:custGeom>
            <a:solidFill>
              <a:srgbClr val="B5B5B5"/>
            </a:solidFill>
            <a:ln w="0">
              <a:solidFill>
                <a:srgbClr val="B5B5B5"/>
              </a:solidFill>
              <a:round/>
              <a:headEnd/>
              <a:tailEnd/>
            </a:ln>
          </p:spPr>
          <p:txBody>
            <a:bodyPr/>
            <a:lstStyle/>
            <a:p>
              <a:endParaRPr lang="en-GB"/>
            </a:p>
          </p:txBody>
        </p:sp>
        <p:sp>
          <p:nvSpPr>
            <p:cNvPr id="54283" name="Freeform 10"/>
            <p:cNvSpPr>
              <a:spLocks/>
            </p:cNvSpPr>
            <p:nvPr/>
          </p:nvSpPr>
          <p:spPr bwMode="auto">
            <a:xfrm>
              <a:off x="4728" y="2725"/>
              <a:ext cx="159" cy="85"/>
            </a:xfrm>
            <a:custGeom>
              <a:avLst/>
              <a:gdLst>
                <a:gd name="T0" fmla="*/ 0 w 954"/>
                <a:gd name="T1" fmla="*/ 0 h 428"/>
                <a:gd name="T2" fmla="*/ 0 w 954"/>
                <a:gd name="T3" fmla="*/ 0 h 428"/>
                <a:gd name="T4" fmla="*/ 0 w 954"/>
                <a:gd name="T5" fmla="*/ 0 h 428"/>
                <a:gd name="T6" fmla="*/ 0 w 954"/>
                <a:gd name="T7" fmla="*/ 0 h 428"/>
                <a:gd name="T8" fmla="*/ 0 w 954"/>
                <a:gd name="T9" fmla="*/ 0 h 428"/>
                <a:gd name="T10" fmla="*/ 0 w 954"/>
                <a:gd name="T11" fmla="*/ 0 h 428"/>
                <a:gd name="T12" fmla="*/ 0 w 954"/>
                <a:gd name="T13" fmla="*/ 0 h 428"/>
                <a:gd name="T14" fmla="*/ 0 w 954"/>
                <a:gd name="T15" fmla="*/ 0 h 428"/>
                <a:gd name="T16" fmla="*/ 0 w 954"/>
                <a:gd name="T17" fmla="*/ 0 h 428"/>
                <a:gd name="T18" fmla="*/ 0 w 954"/>
                <a:gd name="T19" fmla="*/ 0 h 428"/>
                <a:gd name="T20" fmla="*/ 0 w 954"/>
                <a:gd name="T21" fmla="*/ 0 h 428"/>
                <a:gd name="T22" fmla="*/ 0 w 954"/>
                <a:gd name="T23" fmla="*/ 0 h 428"/>
                <a:gd name="T24" fmla="*/ 0 w 954"/>
                <a:gd name="T25" fmla="*/ 0 h 428"/>
                <a:gd name="T26" fmla="*/ 0 w 954"/>
                <a:gd name="T27" fmla="*/ 0 h 428"/>
                <a:gd name="T28" fmla="*/ 0 w 954"/>
                <a:gd name="T29" fmla="*/ 0 h 428"/>
                <a:gd name="T30" fmla="*/ 0 w 954"/>
                <a:gd name="T31" fmla="*/ 0 h 428"/>
                <a:gd name="T32" fmla="*/ 0 w 954"/>
                <a:gd name="T33" fmla="*/ 0 h 428"/>
                <a:gd name="T34" fmla="*/ 0 w 954"/>
                <a:gd name="T35" fmla="*/ 0 h 428"/>
                <a:gd name="T36" fmla="*/ 0 w 954"/>
                <a:gd name="T37" fmla="*/ 0 h 428"/>
                <a:gd name="T38" fmla="*/ 0 w 954"/>
                <a:gd name="T39" fmla="*/ 0 h 428"/>
                <a:gd name="T40" fmla="*/ 0 w 954"/>
                <a:gd name="T41" fmla="*/ 0 h 428"/>
                <a:gd name="T42" fmla="*/ 0 w 954"/>
                <a:gd name="T43" fmla="*/ 0 h 428"/>
                <a:gd name="T44" fmla="*/ 0 w 954"/>
                <a:gd name="T45" fmla="*/ 0 h 428"/>
                <a:gd name="T46" fmla="*/ 0 w 954"/>
                <a:gd name="T47" fmla="*/ 0 h 42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54"/>
                <a:gd name="T73" fmla="*/ 0 h 428"/>
                <a:gd name="T74" fmla="*/ 954 w 954"/>
                <a:gd name="T75" fmla="*/ 428 h 42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54" h="428">
                  <a:moveTo>
                    <a:pt x="0" y="177"/>
                  </a:moveTo>
                  <a:lnTo>
                    <a:pt x="92" y="206"/>
                  </a:lnTo>
                  <a:lnTo>
                    <a:pt x="191" y="206"/>
                  </a:lnTo>
                  <a:lnTo>
                    <a:pt x="264" y="166"/>
                  </a:lnTo>
                  <a:lnTo>
                    <a:pt x="318" y="156"/>
                  </a:lnTo>
                  <a:lnTo>
                    <a:pt x="318" y="82"/>
                  </a:lnTo>
                  <a:lnTo>
                    <a:pt x="331" y="51"/>
                  </a:lnTo>
                  <a:lnTo>
                    <a:pt x="425" y="0"/>
                  </a:lnTo>
                  <a:lnTo>
                    <a:pt x="483" y="95"/>
                  </a:lnTo>
                  <a:lnTo>
                    <a:pt x="388" y="156"/>
                  </a:lnTo>
                  <a:lnTo>
                    <a:pt x="397" y="219"/>
                  </a:lnTo>
                  <a:lnTo>
                    <a:pt x="483" y="271"/>
                  </a:lnTo>
                  <a:lnTo>
                    <a:pt x="557" y="302"/>
                  </a:lnTo>
                  <a:lnTo>
                    <a:pt x="736" y="306"/>
                  </a:lnTo>
                  <a:lnTo>
                    <a:pt x="954" y="290"/>
                  </a:lnTo>
                  <a:lnTo>
                    <a:pt x="923" y="387"/>
                  </a:lnTo>
                  <a:lnTo>
                    <a:pt x="814" y="425"/>
                  </a:lnTo>
                  <a:lnTo>
                    <a:pt x="692" y="428"/>
                  </a:lnTo>
                  <a:lnTo>
                    <a:pt x="501" y="402"/>
                  </a:lnTo>
                  <a:lnTo>
                    <a:pt x="252" y="254"/>
                  </a:lnTo>
                  <a:lnTo>
                    <a:pt x="174" y="321"/>
                  </a:lnTo>
                  <a:lnTo>
                    <a:pt x="82" y="336"/>
                  </a:lnTo>
                  <a:lnTo>
                    <a:pt x="11" y="264"/>
                  </a:lnTo>
                  <a:lnTo>
                    <a:pt x="0" y="177"/>
                  </a:lnTo>
                  <a:close/>
                </a:path>
              </a:pathLst>
            </a:custGeom>
            <a:solidFill>
              <a:srgbClr val="FF0000"/>
            </a:solidFill>
            <a:ln w="0">
              <a:solidFill>
                <a:srgbClr val="FF0000"/>
              </a:solidFill>
              <a:round/>
              <a:headEnd/>
              <a:tailEnd/>
            </a:ln>
          </p:spPr>
          <p:txBody>
            <a:bodyPr/>
            <a:lstStyle/>
            <a:p>
              <a:endParaRPr lang="en-GB"/>
            </a:p>
          </p:txBody>
        </p:sp>
        <p:sp>
          <p:nvSpPr>
            <p:cNvPr id="54284" name="Freeform 11"/>
            <p:cNvSpPr>
              <a:spLocks/>
            </p:cNvSpPr>
            <p:nvPr/>
          </p:nvSpPr>
          <p:spPr bwMode="auto">
            <a:xfrm>
              <a:off x="4731" y="1597"/>
              <a:ext cx="116" cy="128"/>
            </a:xfrm>
            <a:custGeom>
              <a:avLst/>
              <a:gdLst>
                <a:gd name="T0" fmla="*/ 0 w 698"/>
                <a:gd name="T1" fmla="*/ 0 h 636"/>
                <a:gd name="T2" fmla="*/ 0 w 698"/>
                <a:gd name="T3" fmla="*/ 0 h 636"/>
                <a:gd name="T4" fmla="*/ 0 w 698"/>
                <a:gd name="T5" fmla="*/ 0 h 636"/>
                <a:gd name="T6" fmla="*/ 0 w 698"/>
                <a:gd name="T7" fmla="*/ 0 h 636"/>
                <a:gd name="T8" fmla="*/ 0 w 698"/>
                <a:gd name="T9" fmla="*/ 0 h 636"/>
                <a:gd name="T10" fmla="*/ 0 w 698"/>
                <a:gd name="T11" fmla="*/ 0 h 636"/>
                <a:gd name="T12" fmla="*/ 0 w 698"/>
                <a:gd name="T13" fmla="*/ 0 h 636"/>
                <a:gd name="T14" fmla="*/ 0 w 698"/>
                <a:gd name="T15" fmla="*/ 0 h 636"/>
                <a:gd name="T16" fmla="*/ 0 w 698"/>
                <a:gd name="T17" fmla="*/ 0 h 6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98"/>
                <a:gd name="T28" fmla="*/ 0 h 636"/>
                <a:gd name="T29" fmla="*/ 698 w 698"/>
                <a:gd name="T30" fmla="*/ 636 h 6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98" h="636">
                  <a:moveTo>
                    <a:pt x="615" y="0"/>
                  </a:moveTo>
                  <a:lnTo>
                    <a:pt x="425" y="106"/>
                  </a:lnTo>
                  <a:lnTo>
                    <a:pt x="217" y="269"/>
                  </a:lnTo>
                  <a:lnTo>
                    <a:pt x="56" y="471"/>
                  </a:lnTo>
                  <a:lnTo>
                    <a:pt x="0" y="599"/>
                  </a:lnTo>
                  <a:lnTo>
                    <a:pt x="271" y="636"/>
                  </a:lnTo>
                  <a:lnTo>
                    <a:pt x="473" y="274"/>
                  </a:lnTo>
                  <a:lnTo>
                    <a:pt x="698" y="28"/>
                  </a:lnTo>
                  <a:lnTo>
                    <a:pt x="615" y="0"/>
                  </a:lnTo>
                  <a:close/>
                </a:path>
              </a:pathLst>
            </a:custGeom>
            <a:solidFill>
              <a:srgbClr val="00235B"/>
            </a:solidFill>
            <a:ln w="0">
              <a:solidFill>
                <a:srgbClr val="00235B"/>
              </a:solidFill>
              <a:round/>
              <a:headEnd/>
              <a:tailEnd/>
            </a:ln>
          </p:spPr>
          <p:txBody>
            <a:bodyPr/>
            <a:lstStyle/>
            <a:p>
              <a:endParaRPr lang="en-GB"/>
            </a:p>
          </p:txBody>
        </p:sp>
        <p:sp>
          <p:nvSpPr>
            <p:cNvPr id="54285" name="Freeform 12"/>
            <p:cNvSpPr>
              <a:spLocks/>
            </p:cNvSpPr>
            <p:nvPr/>
          </p:nvSpPr>
          <p:spPr bwMode="auto">
            <a:xfrm>
              <a:off x="4818" y="2036"/>
              <a:ext cx="272" cy="713"/>
            </a:xfrm>
            <a:custGeom>
              <a:avLst/>
              <a:gdLst>
                <a:gd name="T0" fmla="*/ 0 w 1634"/>
                <a:gd name="T1" fmla="*/ 0 h 3565"/>
                <a:gd name="T2" fmla="*/ 0 w 1634"/>
                <a:gd name="T3" fmla="*/ 0 h 3565"/>
                <a:gd name="T4" fmla="*/ 0 w 1634"/>
                <a:gd name="T5" fmla="*/ 0 h 3565"/>
                <a:gd name="T6" fmla="*/ 0 w 1634"/>
                <a:gd name="T7" fmla="*/ 1 h 3565"/>
                <a:gd name="T8" fmla="*/ 0 w 1634"/>
                <a:gd name="T9" fmla="*/ 1 h 3565"/>
                <a:gd name="T10" fmla="*/ 0 w 1634"/>
                <a:gd name="T11" fmla="*/ 1 h 3565"/>
                <a:gd name="T12" fmla="*/ 0 w 1634"/>
                <a:gd name="T13" fmla="*/ 0 h 3565"/>
                <a:gd name="T14" fmla="*/ 0 w 1634"/>
                <a:gd name="T15" fmla="*/ 0 h 3565"/>
                <a:gd name="T16" fmla="*/ 0 w 1634"/>
                <a:gd name="T17" fmla="*/ 0 h 3565"/>
                <a:gd name="T18" fmla="*/ 0 w 1634"/>
                <a:gd name="T19" fmla="*/ 0 h 356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34"/>
                <a:gd name="T31" fmla="*/ 0 h 3565"/>
                <a:gd name="T32" fmla="*/ 1634 w 1634"/>
                <a:gd name="T33" fmla="*/ 3565 h 356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34" h="3565">
                  <a:moveTo>
                    <a:pt x="240" y="528"/>
                  </a:moveTo>
                  <a:lnTo>
                    <a:pt x="141" y="666"/>
                  </a:lnTo>
                  <a:lnTo>
                    <a:pt x="24" y="987"/>
                  </a:lnTo>
                  <a:lnTo>
                    <a:pt x="0" y="2223"/>
                  </a:lnTo>
                  <a:lnTo>
                    <a:pt x="558" y="3565"/>
                  </a:lnTo>
                  <a:lnTo>
                    <a:pt x="1308" y="1913"/>
                  </a:lnTo>
                  <a:lnTo>
                    <a:pt x="1370" y="749"/>
                  </a:lnTo>
                  <a:lnTo>
                    <a:pt x="1634" y="291"/>
                  </a:lnTo>
                  <a:lnTo>
                    <a:pt x="1344" y="0"/>
                  </a:lnTo>
                  <a:lnTo>
                    <a:pt x="240" y="528"/>
                  </a:lnTo>
                  <a:close/>
                </a:path>
              </a:pathLst>
            </a:custGeom>
            <a:solidFill>
              <a:srgbClr val="FFFFFF"/>
            </a:solidFill>
            <a:ln w="0">
              <a:solidFill>
                <a:srgbClr val="FFFFFF"/>
              </a:solidFill>
              <a:round/>
              <a:headEnd/>
              <a:tailEnd/>
            </a:ln>
          </p:spPr>
          <p:txBody>
            <a:bodyPr/>
            <a:lstStyle/>
            <a:p>
              <a:endParaRPr lang="en-GB"/>
            </a:p>
          </p:txBody>
        </p:sp>
        <p:sp>
          <p:nvSpPr>
            <p:cNvPr id="54286" name="Freeform 13"/>
            <p:cNvSpPr>
              <a:spLocks/>
            </p:cNvSpPr>
            <p:nvPr/>
          </p:nvSpPr>
          <p:spPr bwMode="auto">
            <a:xfrm>
              <a:off x="4877" y="2186"/>
              <a:ext cx="100" cy="590"/>
            </a:xfrm>
            <a:custGeom>
              <a:avLst/>
              <a:gdLst>
                <a:gd name="T0" fmla="*/ 0 w 597"/>
                <a:gd name="T1" fmla="*/ 0 h 2950"/>
                <a:gd name="T2" fmla="*/ 0 w 597"/>
                <a:gd name="T3" fmla="*/ 0 h 2950"/>
                <a:gd name="T4" fmla="*/ 0 w 597"/>
                <a:gd name="T5" fmla="*/ 0 h 2950"/>
                <a:gd name="T6" fmla="*/ 0 w 597"/>
                <a:gd name="T7" fmla="*/ 0 h 2950"/>
                <a:gd name="T8" fmla="*/ 0 w 597"/>
                <a:gd name="T9" fmla="*/ 0 h 2950"/>
                <a:gd name="T10" fmla="*/ 0 w 597"/>
                <a:gd name="T11" fmla="*/ 0 h 2950"/>
                <a:gd name="T12" fmla="*/ 0 w 597"/>
                <a:gd name="T13" fmla="*/ 0 h 2950"/>
                <a:gd name="T14" fmla="*/ 0 w 597"/>
                <a:gd name="T15" fmla="*/ 0 h 2950"/>
                <a:gd name="T16" fmla="*/ 0 w 597"/>
                <a:gd name="T17" fmla="*/ 0 h 2950"/>
                <a:gd name="T18" fmla="*/ 0 w 597"/>
                <a:gd name="T19" fmla="*/ 1 h 2950"/>
                <a:gd name="T20" fmla="*/ 0 w 597"/>
                <a:gd name="T21" fmla="*/ 1 h 2950"/>
                <a:gd name="T22" fmla="*/ 0 w 597"/>
                <a:gd name="T23" fmla="*/ 1 h 2950"/>
                <a:gd name="T24" fmla="*/ 0 w 597"/>
                <a:gd name="T25" fmla="*/ 1 h 2950"/>
                <a:gd name="T26" fmla="*/ 0 w 597"/>
                <a:gd name="T27" fmla="*/ 1 h 2950"/>
                <a:gd name="T28" fmla="*/ 0 w 597"/>
                <a:gd name="T29" fmla="*/ 1 h 2950"/>
                <a:gd name="T30" fmla="*/ 0 w 597"/>
                <a:gd name="T31" fmla="*/ 0 h 2950"/>
                <a:gd name="T32" fmla="*/ 0 w 597"/>
                <a:gd name="T33" fmla="*/ 0 h 2950"/>
                <a:gd name="T34" fmla="*/ 0 w 597"/>
                <a:gd name="T35" fmla="*/ 0 h 2950"/>
                <a:gd name="T36" fmla="*/ 0 w 597"/>
                <a:gd name="T37" fmla="*/ 0 h 2950"/>
                <a:gd name="T38" fmla="*/ 0 w 597"/>
                <a:gd name="T39" fmla="*/ 0 h 2950"/>
                <a:gd name="T40" fmla="*/ 0 w 597"/>
                <a:gd name="T41" fmla="*/ 0 h 2950"/>
                <a:gd name="T42" fmla="*/ 0 w 597"/>
                <a:gd name="T43" fmla="*/ 0 h 2950"/>
                <a:gd name="T44" fmla="*/ 0 w 597"/>
                <a:gd name="T45" fmla="*/ 0 h 2950"/>
                <a:gd name="T46" fmla="*/ 0 w 597"/>
                <a:gd name="T47" fmla="*/ 0 h 2950"/>
                <a:gd name="T48" fmla="*/ 0 w 597"/>
                <a:gd name="T49" fmla="*/ 0 h 2950"/>
                <a:gd name="T50" fmla="*/ 0 w 597"/>
                <a:gd name="T51" fmla="*/ 0 h 295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97"/>
                <a:gd name="T79" fmla="*/ 0 h 2950"/>
                <a:gd name="T80" fmla="*/ 597 w 597"/>
                <a:gd name="T81" fmla="*/ 2950 h 295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97" h="2950">
                  <a:moveTo>
                    <a:pt x="329" y="0"/>
                  </a:moveTo>
                  <a:lnTo>
                    <a:pt x="179" y="111"/>
                  </a:lnTo>
                  <a:lnTo>
                    <a:pt x="174" y="269"/>
                  </a:lnTo>
                  <a:lnTo>
                    <a:pt x="231" y="385"/>
                  </a:lnTo>
                  <a:lnTo>
                    <a:pt x="240" y="490"/>
                  </a:lnTo>
                  <a:lnTo>
                    <a:pt x="148" y="687"/>
                  </a:lnTo>
                  <a:lnTo>
                    <a:pt x="82" y="796"/>
                  </a:lnTo>
                  <a:lnTo>
                    <a:pt x="35" y="1010"/>
                  </a:lnTo>
                  <a:lnTo>
                    <a:pt x="29" y="1178"/>
                  </a:lnTo>
                  <a:lnTo>
                    <a:pt x="29" y="1581"/>
                  </a:lnTo>
                  <a:lnTo>
                    <a:pt x="44" y="1935"/>
                  </a:lnTo>
                  <a:lnTo>
                    <a:pt x="24" y="2045"/>
                  </a:lnTo>
                  <a:lnTo>
                    <a:pt x="0" y="2173"/>
                  </a:lnTo>
                  <a:lnTo>
                    <a:pt x="66" y="2950"/>
                  </a:lnTo>
                  <a:lnTo>
                    <a:pt x="395" y="2021"/>
                  </a:lnTo>
                  <a:lnTo>
                    <a:pt x="597" y="1501"/>
                  </a:lnTo>
                  <a:lnTo>
                    <a:pt x="500" y="1151"/>
                  </a:lnTo>
                  <a:lnTo>
                    <a:pt x="493" y="977"/>
                  </a:lnTo>
                  <a:lnTo>
                    <a:pt x="513" y="719"/>
                  </a:lnTo>
                  <a:lnTo>
                    <a:pt x="510" y="551"/>
                  </a:lnTo>
                  <a:lnTo>
                    <a:pt x="479" y="423"/>
                  </a:lnTo>
                  <a:lnTo>
                    <a:pt x="421" y="332"/>
                  </a:lnTo>
                  <a:lnTo>
                    <a:pt x="381" y="302"/>
                  </a:lnTo>
                  <a:lnTo>
                    <a:pt x="427" y="232"/>
                  </a:lnTo>
                  <a:lnTo>
                    <a:pt x="427" y="170"/>
                  </a:lnTo>
                  <a:lnTo>
                    <a:pt x="329" y="0"/>
                  </a:lnTo>
                  <a:close/>
                </a:path>
              </a:pathLst>
            </a:custGeom>
            <a:solidFill>
              <a:srgbClr val="FFEA00"/>
            </a:solidFill>
            <a:ln w="0">
              <a:solidFill>
                <a:srgbClr val="FFEA00"/>
              </a:solidFill>
              <a:round/>
              <a:headEnd/>
              <a:tailEnd/>
            </a:ln>
          </p:spPr>
          <p:txBody>
            <a:bodyPr/>
            <a:lstStyle/>
            <a:p>
              <a:endParaRPr lang="en-GB"/>
            </a:p>
          </p:txBody>
        </p:sp>
        <p:sp>
          <p:nvSpPr>
            <p:cNvPr id="54287" name="Freeform 14"/>
            <p:cNvSpPr>
              <a:spLocks/>
            </p:cNvSpPr>
            <p:nvPr/>
          </p:nvSpPr>
          <p:spPr bwMode="auto">
            <a:xfrm>
              <a:off x="4714" y="1696"/>
              <a:ext cx="314" cy="484"/>
            </a:xfrm>
            <a:custGeom>
              <a:avLst/>
              <a:gdLst>
                <a:gd name="T0" fmla="*/ 0 w 1878"/>
                <a:gd name="T1" fmla="*/ 0 h 2420"/>
                <a:gd name="T2" fmla="*/ 0 w 1878"/>
                <a:gd name="T3" fmla="*/ 0 h 2420"/>
                <a:gd name="T4" fmla="*/ 0 w 1878"/>
                <a:gd name="T5" fmla="*/ 0 h 2420"/>
                <a:gd name="T6" fmla="*/ 0 w 1878"/>
                <a:gd name="T7" fmla="*/ 0 h 2420"/>
                <a:gd name="T8" fmla="*/ 0 w 1878"/>
                <a:gd name="T9" fmla="*/ 0 h 2420"/>
                <a:gd name="T10" fmla="*/ 0 w 1878"/>
                <a:gd name="T11" fmla="*/ 0 h 2420"/>
                <a:gd name="T12" fmla="*/ 0 w 1878"/>
                <a:gd name="T13" fmla="*/ 0 h 2420"/>
                <a:gd name="T14" fmla="*/ 0 w 1878"/>
                <a:gd name="T15" fmla="*/ 1 h 2420"/>
                <a:gd name="T16" fmla="*/ 0 w 1878"/>
                <a:gd name="T17" fmla="*/ 1 h 2420"/>
                <a:gd name="T18" fmla="*/ 0 w 1878"/>
                <a:gd name="T19" fmla="*/ 1 h 2420"/>
                <a:gd name="T20" fmla="*/ 0 w 1878"/>
                <a:gd name="T21" fmla="*/ 1 h 2420"/>
                <a:gd name="T22" fmla="*/ 0 w 1878"/>
                <a:gd name="T23" fmla="*/ 1 h 2420"/>
                <a:gd name="T24" fmla="*/ 0 w 1878"/>
                <a:gd name="T25" fmla="*/ 1 h 2420"/>
                <a:gd name="T26" fmla="*/ 0 w 1878"/>
                <a:gd name="T27" fmla="*/ 1 h 2420"/>
                <a:gd name="T28" fmla="*/ 0 w 1878"/>
                <a:gd name="T29" fmla="*/ 1 h 2420"/>
                <a:gd name="T30" fmla="*/ 0 w 1878"/>
                <a:gd name="T31" fmla="*/ 1 h 2420"/>
                <a:gd name="T32" fmla="*/ 0 w 1878"/>
                <a:gd name="T33" fmla="*/ 1 h 2420"/>
                <a:gd name="T34" fmla="*/ 0 w 1878"/>
                <a:gd name="T35" fmla="*/ 1 h 2420"/>
                <a:gd name="T36" fmla="*/ 0 w 1878"/>
                <a:gd name="T37" fmla="*/ 0 h 2420"/>
                <a:gd name="T38" fmla="*/ 0 w 1878"/>
                <a:gd name="T39" fmla="*/ 0 h 2420"/>
                <a:gd name="T40" fmla="*/ 0 w 1878"/>
                <a:gd name="T41" fmla="*/ 0 h 242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78"/>
                <a:gd name="T64" fmla="*/ 0 h 2420"/>
                <a:gd name="T65" fmla="*/ 1878 w 1878"/>
                <a:gd name="T66" fmla="*/ 2420 h 242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78" h="2420">
                  <a:moveTo>
                    <a:pt x="26" y="335"/>
                  </a:moveTo>
                  <a:lnTo>
                    <a:pt x="0" y="698"/>
                  </a:lnTo>
                  <a:lnTo>
                    <a:pt x="129" y="909"/>
                  </a:lnTo>
                  <a:lnTo>
                    <a:pt x="37" y="1150"/>
                  </a:lnTo>
                  <a:lnTo>
                    <a:pt x="37" y="1190"/>
                  </a:lnTo>
                  <a:lnTo>
                    <a:pt x="59" y="1225"/>
                  </a:lnTo>
                  <a:lnTo>
                    <a:pt x="78" y="1255"/>
                  </a:lnTo>
                  <a:lnTo>
                    <a:pt x="200" y="1671"/>
                  </a:lnTo>
                  <a:lnTo>
                    <a:pt x="200" y="1724"/>
                  </a:lnTo>
                  <a:lnTo>
                    <a:pt x="205" y="1825"/>
                  </a:lnTo>
                  <a:lnTo>
                    <a:pt x="244" y="1927"/>
                  </a:lnTo>
                  <a:lnTo>
                    <a:pt x="322" y="1963"/>
                  </a:lnTo>
                  <a:lnTo>
                    <a:pt x="809" y="1927"/>
                  </a:lnTo>
                  <a:lnTo>
                    <a:pt x="1194" y="2399"/>
                  </a:lnTo>
                  <a:lnTo>
                    <a:pt x="1275" y="2420"/>
                  </a:lnTo>
                  <a:lnTo>
                    <a:pt x="1425" y="2194"/>
                  </a:lnTo>
                  <a:lnTo>
                    <a:pt x="1768" y="1927"/>
                  </a:lnTo>
                  <a:lnTo>
                    <a:pt x="1878" y="1795"/>
                  </a:lnTo>
                  <a:lnTo>
                    <a:pt x="1878" y="1416"/>
                  </a:lnTo>
                  <a:lnTo>
                    <a:pt x="874" y="0"/>
                  </a:lnTo>
                  <a:lnTo>
                    <a:pt x="26" y="335"/>
                  </a:lnTo>
                  <a:close/>
                </a:path>
              </a:pathLst>
            </a:custGeom>
            <a:solidFill>
              <a:srgbClr val="FFC98E"/>
            </a:solidFill>
            <a:ln w="0">
              <a:solidFill>
                <a:srgbClr val="FFC98E"/>
              </a:solidFill>
              <a:round/>
              <a:headEnd/>
              <a:tailEnd/>
            </a:ln>
          </p:spPr>
          <p:txBody>
            <a:bodyPr/>
            <a:lstStyle/>
            <a:p>
              <a:endParaRPr lang="en-GB"/>
            </a:p>
          </p:txBody>
        </p:sp>
        <p:sp>
          <p:nvSpPr>
            <p:cNvPr id="54288" name="Freeform 15"/>
            <p:cNvSpPr>
              <a:spLocks/>
            </p:cNvSpPr>
            <p:nvPr/>
          </p:nvSpPr>
          <p:spPr bwMode="auto">
            <a:xfrm>
              <a:off x="4786" y="1848"/>
              <a:ext cx="29" cy="16"/>
            </a:xfrm>
            <a:custGeom>
              <a:avLst/>
              <a:gdLst>
                <a:gd name="T0" fmla="*/ 0 w 171"/>
                <a:gd name="T1" fmla="*/ 0 h 79"/>
                <a:gd name="T2" fmla="*/ 0 w 171"/>
                <a:gd name="T3" fmla="*/ 0 h 79"/>
                <a:gd name="T4" fmla="*/ 0 w 171"/>
                <a:gd name="T5" fmla="*/ 0 h 79"/>
                <a:gd name="T6" fmla="*/ 0 w 171"/>
                <a:gd name="T7" fmla="*/ 0 h 79"/>
                <a:gd name="T8" fmla="*/ 0 w 171"/>
                <a:gd name="T9" fmla="*/ 0 h 79"/>
                <a:gd name="T10" fmla="*/ 0 60000 65536"/>
                <a:gd name="T11" fmla="*/ 0 60000 65536"/>
                <a:gd name="T12" fmla="*/ 0 60000 65536"/>
                <a:gd name="T13" fmla="*/ 0 60000 65536"/>
                <a:gd name="T14" fmla="*/ 0 60000 65536"/>
                <a:gd name="T15" fmla="*/ 0 w 171"/>
                <a:gd name="T16" fmla="*/ 0 h 79"/>
                <a:gd name="T17" fmla="*/ 171 w 171"/>
                <a:gd name="T18" fmla="*/ 79 h 79"/>
              </a:gdLst>
              <a:ahLst/>
              <a:cxnLst>
                <a:cxn ang="T10">
                  <a:pos x="T0" y="T1"/>
                </a:cxn>
                <a:cxn ang="T11">
                  <a:pos x="T2" y="T3"/>
                </a:cxn>
                <a:cxn ang="T12">
                  <a:pos x="T4" y="T5"/>
                </a:cxn>
                <a:cxn ang="T13">
                  <a:pos x="T6" y="T7"/>
                </a:cxn>
                <a:cxn ang="T14">
                  <a:pos x="T8" y="T9"/>
                </a:cxn>
              </a:cxnLst>
              <a:rect l="T15" t="T16" r="T17" b="T18"/>
              <a:pathLst>
                <a:path w="171" h="79">
                  <a:moveTo>
                    <a:pt x="171" y="34"/>
                  </a:moveTo>
                  <a:lnTo>
                    <a:pt x="134" y="60"/>
                  </a:lnTo>
                  <a:lnTo>
                    <a:pt x="18" y="79"/>
                  </a:lnTo>
                  <a:lnTo>
                    <a:pt x="0" y="0"/>
                  </a:lnTo>
                  <a:lnTo>
                    <a:pt x="171" y="34"/>
                  </a:lnTo>
                  <a:close/>
                </a:path>
              </a:pathLst>
            </a:custGeom>
            <a:solidFill>
              <a:srgbClr val="FFFFFF"/>
            </a:solidFill>
            <a:ln w="0">
              <a:solidFill>
                <a:srgbClr val="FFFFFF"/>
              </a:solidFill>
              <a:round/>
              <a:headEnd/>
              <a:tailEnd/>
            </a:ln>
          </p:spPr>
          <p:txBody>
            <a:bodyPr/>
            <a:lstStyle/>
            <a:p>
              <a:endParaRPr lang="en-GB"/>
            </a:p>
          </p:txBody>
        </p:sp>
        <p:sp>
          <p:nvSpPr>
            <p:cNvPr id="54289" name="Freeform 16"/>
            <p:cNvSpPr>
              <a:spLocks/>
            </p:cNvSpPr>
            <p:nvPr/>
          </p:nvSpPr>
          <p:spPr bwMode="auto">
            <a:xfrm>
              <a:off x="4745" y="1976"/>
              <a:ext cx="65" cy="26"/>
            </a:xfrm>
            <a:custGeom>
              <a:avLst/>
              <a:gdLst>
                <a:gd name="T0" fmla="*/ 0 w 390"/>
                <a:gd name="T1" fmla="*/ 0 h 134"/>
                <a:gd name="T2" fmla="*/ 0 w 390"/>
                <a:gd name="T3" fmla="*/ 0 h 134"/>
                <a:gd name="T4" fmla="*/ 0 w 390"/>
                <a:gd name="T5" fmla="*/ 0 h 134"/>
                <a:gd name="T6" fmla="*/ 0 w 390"/>
                <a:gd name="T7" fmla="*/ 0 h 134"/>
                <a:gd name="T8" fmla="*/ 0 w 390"/>
                <a:gd name="T9" fmla="*/ 0 h 134"/>
                <a:gd name="T10" fmla="*/ 0 w 390"/>
                <a:gd name="T11" fmla="*/ 0 h 134"/>
                <a:gd name="T12" fmla="*/ 0 w 390"/>
                <a:gd name="T13" fmla="*/ 0 h 134"/>
                <a:gd name="T14" fmla="*/ 0 w 390"/>
                <a:gd name="T15" fmla="*/ 0 h 134"/>
                <a:gd name="T16" fmla="*/ 0 w 390"/>
                <a:gd name="T17" fmla="*/ 0 h 1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90"/>
                <a:gd name="T28" fmla="*/ 0 h 134"/>
                <a:gd name="T29" fmla="*/ 390 w 390"/>
                <a:gd name="T30" fmla="*/ 134 h 13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90" h="134">
                  <a:moveTo>
                    <a:pt x="0" y="53"/>
                  </a:moveTo>
                  <a:lnTo>
                    <a:pt x="40" y="134"/>
                  </a:lnTo>
                  <a:lnTo>
                    <a:pt x="158" y="134"/>
                  </a:lnTo>
                  <a:lnTo>
                    <a:pt x="235" y="124"/>
                  </a:lnTo>
                  <a:lnTo>
                    <a:pt x="332" y="88"/>
                  </a:lnTo>
                  <a:lnTo>
                    <a:pt x="390" y="71"/>
                  </a:lnTo>
                  <a:lnTo>
                    <a:pt x="268" y="0"/>
                  </a:lnTo>
                  <a:lnTo>
                    <a:pt x="6" y="27"/>
                  </a:lnTo>
                  <a:lnTo>
                    <a:pt x="0" y="53"/>
                  </a:lnTo>
                  <a:close/>
                </a:path>
              </a:pathLst>
            </a:custGeom>
            <a:solidFill>
              <a:srgbClr val="FFFFFF"/>
            </a:solidFill>
            <a:ln w="0">
              <a:solidFill>
                <a:srgbClr val="FFFFFF"/>
              </a:solidFill>
              <a:round/>
              <a:headEnd/>
              <a:tailEnd/>
            </a:ln>
          </p:spPr>
          <p:txBody>
            <a:bodyPr/>
            <a:lstStyle/>
            <a:p>
              <a:endParaRPr lang="en-GB"/>
            </a:p>
          </p:txBody>
        </p:sp>
        <p:sp>
          <p:nvSpPr>
            <p:cNvPr id="54290" name="Freeform 17"/>
            <p:cNvSpPr>
              <a:spLocks/>
            </p:cNvSpPr>
            <p:nvPr/>
          </p:nvSpPr>
          <p:spPr bwMode="auto">
            <a:xfrm>
              <a:off x="4826" y="2793"/>
              <a:ext cx="248" cy="211"/>
            </a:xfrm>
            <a:custGeom>
              <a:avLst/>
              <a:gdLst>
                <a:gd name="T0" fmla="*/ 0 w 1489"/>
                <a:gd name="T1" fmla="*/ 0 h 1059"/>
                <a:gd name="T2" fmla="*/ 0 w 1489"/>
                <a:gd name="T3" fmla="*/ 0 h 1059"/>
                <a:gd name="T4" fmla="*/ 0 w 1489"/>
                <a:gd name="T5" fmla="*/ 0 h 1059"/>
                <a:gd name="T6" fmla="*/ 0 w 1489"/>
                <a:gd name="T7" fmla="*/ 0 h 1059"/>
                <a:gd name="T8" fmla="*/ 0 w 1489"/>
                <a:gd name="T9" fmla="*/ 0 h 1059"/>
                <a:gd name="T10" fmla="*/ 0 w 1489"/>
                <a:gd name="T11" fmla="*/ 0 h 1059"/>
                <a:gd name="T12" fmla="*/ 0 w 1489"/>
                <a:gd name="T13" fmla="*/ 0 h 1059"/>
                <a:gd name="T14" fmla="*/ 0 w 1489"/>
                <a:gd name="T15" fmla="*/ 0 h 1059"/>
                <a:gd name="T16" fmla="*/ 0 w 1489"/>
                <a:gd name="T17" fmla="*/ 0 h 1059"/>
                <a:gd name="T18" fmla="*/ 0 w 1489"/>
                <a:gd name="T19" fmla="*/ 0 h 1059"/>
                <a:gd name="T20" fmla="*/ 0 w 1489"/>
                <a:gd name="T21" fmla="*/ 0 h 1059"/>
                <a:gd name="T22" fmla="*/ 0 w 1489"/>
                <a:gd name="T23" fmla="*/ 0 h 1059"/>
                <a:gd name="T24" fmla="*/ 0 w 1489"/>
                <a:gd name="T25" fmla="*/ 0 h 1059"/>
                <a:gd name="T26" fmla="*/ 0 w 1489"/>
                <a:gd name="T27" fmla="*/ 0 h 1059"/>
                <a:gd name="T28" fmla="*/ 0 w 1489"/>
                <a:gd name="T29" fmla="*/ 0 h 1059"/>
                <a:gd name="T30" fmla="*/ 0 w 1489"/>
                <a:gd name="T31" fmla="*/ 0 h 1059"/>
                <a:gd name="T32" fmla="*/ 0 w 1489"/>
                <a:gd name="T33" fmla="*/ 0 h 1059"/>
                <a:gd name="T34" fmla="*/ 0 w 1489"/>
                <a:gd name="T35" fmla="*/ 0 h 1059"/>
                <a:gd name="T36" fmla="*/ 0 w 1489"/>
                <a:gd name="T37" fmla="*/ 0 h 1059"/>
                <a:gd name="T38" fmla="*/ 0 w 1489"/>
                <a:gd name="T39" fmla="*/ 0 h 1059"/>
                <a:gd name="T40" fmla="*/ 0 w 1489"/>
                <a:gd name="T41" fmla="*/ 0 h 1059"/>
                <a:gd name="T42" fmla="*/ 0 w 1489"/>
                <a:gd name="T43" fmla="*/ 0 h 1059"/>
                <a:gd name="T44" fmla="*/ 0 w 1489"/>
                <a:gd name="T45" fmla="*/ 0 h 105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489"/>
                <a:gd name="T70" fmla="*/ 0 h 1059"/>
                <a:gd name="T71" fmla="*/ 1489 w 1489"/>
                <a:gd name="T72" fmla="*/ 1059 h 105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489" h="1059">
                  <a:moveTo>
                    <a:pt x="1324" y="0"/>
                  </a:moveTo>
                  <a:lnTo>
                    <a:pt x="509" y="118"/>
                  </a:lnTo>
                  <a:lnTo>
                    <a:pt x="24" y="379"/>
                  </a:lnTo>
                  <a:lnTo>
                    <a:pt x="0" y="419"/>
                  </a:lnTo>
                  <a:lnTo>
                    <a:pt x="0" y="485"/>
                  </a:lnTo>
                  <a:lnTo>
                    <a:pt x="46" y="555"/>
                  </a:lnTo>
                  <a:lnTo>
                    <a:pt x="118" y="564"/>
                  </a:lnTo>
                  <a:lnTo>
                    <a:pt x="424" y="396"/>
                  </a:lnTo>
                  <a:lnTo>
                    <a:pt x="427" y="410"/>
                  </a:lnTo>
                  <a:lnTo>
                    <a:pt x="282" y="612"/>
                  </a:lnTo>
                  <a:lnTo>
                    <a:pt x="204" y="726"/>
                  </a:lnTo>
                  <a:lnTo>
                    <a:pt x="204" y="783"/>
                  </a:lnTo>
                  <a:lnTo>
                    <a:pt x="451" y="998"/>
                  </a:lnTo>
                  <a:lnTo>
                    <a:pt x="704" y="1059"/>
                  </a:lnTo>
                  <a:lnTo>
                    <a:pt x="812" y="1007"/>
                  </a:lnTo>
                  <a:lnTo>
                    <a:pt x="928" y="869"/>
                  </a:lnTo>
                  <a:lnTo>
                    <a:pt x="1048" y="846"/>
                  </a:lnTo>
                  <a:lnTo>
                    <a:pt x="1363" y="717"/>
                  </a:lnTo>
                  <a:lnTo>
                    <a:pt x="1456" y="613"/>
                  </a:lnTo>
                  <a:lnTo>
                    <a:pt x="1489" y="485"/>
                  </a:lnTo>
                  <a:lnTo>
                    <a:pt x="1489" y="294"/>
                  </a:lnTo>
                  <a:lnTo>
                    <a:pt x="1434" y="85"/>
                  </a:lnTo>
                  <a:lnTo>
                    <a:pt x="1324" y="0"/>
                  </a:lnTo>
                  <a:close/>
                </a:path>
              </a:pathLst>
            </a:custGeom>
            <a:solidFill>
              <a:srgbClr val="FFC98E"/>
            </a:solidFill>
            <a:ln w="0">
              <a:solidFill>
                <a:srgbClr val="FFC98E"/>
              </a:solidFill>
              <a:round/>
              <a:headEnd/>
              <a:tailEnd/>
            </a:ln>
          </p:spPr>
          <p:txBody>
            <a:bodyPr/>
            <a:lstStyle/>
            <a:p>
              <a:endParaRPr lang="en-GB"/>
            </a:p>
          </p:txBody>
        </p:sp>
        <p:sp>
          <p:nvSpPr>
            <p:cNvPr id="54291" name="Freeform 18"/>
            <p:cNvSpPr>
              <a:spLocks/>
            </p:cNvSpPr>
            <p:nvPr/>
          </p:nvSpPr>
          <p:spPr bwMode="auto">
            <a:xfrm>
              <a:off x="4401" y="2897"/>
              <a:ext cx="169" cy="215"/>
            </a:xfrm>
            <a:custGeom>
              <a:avLst/>
              <a:gdLst>
                <a:gd name="T0" fmla="*/ 0 w 1014"/>
                <a:gd name="T1" fmla="*/ 0 h 1077"/>
                <a:gd name="T2" fmla="*/ 0 w 1014"/>
                <a:gd name="T3" fmla="*/ 0 h 1077"/>
                <a:gd name="T4" fmla="*/ 0 w 1014"/>
                <a:gd name="T5" fmla="*/ 0 h 1077"/>
                <a:gd name="T6" fmla="*/ 0 w 1014"/>
                <a:gd name="T7" fmla="*/ 0 h 1077"/>
                <a:gd name="T8" fmla="*/ 0 w 1014"/>
                <a:gd name="T9" fmla="*/ 0 h 1077"/>
                <a:gd name="T10" fmla="*/ 0 w 1014"/>
                <a:gd name="T11" fmla="*/ 0 h 1077"/>
                <a:gd name="T12" fmla="*/ 0 w 1014"/>
                <a:gd name="T13" fmla="*/ 0 h 1077"/>
                <a:gd name="T14" fmla="*/ 0 w 1014"/>
                <a:gd name="T15" fmla="*/ 0 h 1077"/>
                <a:gd name="T16" fmla="*/ 0 w 1014"/>
                <a:gd name="T17" fmla="*/ 0 h 1077"/>
                <a:gd name="T18" fmla="*/ 0 w 1014"/>
                <a:gd name="T19" fmla="*/ 0 h 1077"/>
                <a:gd name="T20" fmla="*/ 0 w 1014"/>
                <a:gd name="T21" fmla="*/ 0 h 1077"/>
                <a:gd name="T22" fmla="*/ 0 w 1014"/>
                <a:gd name="T23" fmla="*/ 0 h 107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014"/>
                <a:gd name="T37" fmla="*/ 0 h 1077"/>
                <a:gd name="T38" fmla="*/ 1014 w 1014"/>
                <a:gd name="T39" fmla="*/ 1077 h 107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014" h="1077">
                  <a:moveTo>
                    <a:pt x="1014" y="990"/>
                  </a:moveTo>
                  <a:lnTo>
                    <a:pt x="971" y="725"/>
                  </a:lnTo>
                  <a:lnTo>
                    <a:pt x="831" y="430"/>
                  </a:lnTo>
                  <a:lnTo>
                    <a:pt x="460" y="92"/>
                  </a:lnTo>
                  <a:lnTo>
                    <a:pt x="181" y="0"/>
                  </a:lnTo>
                  <a:lnTo>
                    <a:pt x="144" y="0"/>
                  </a:lnTo>
                  <a:lnTo>
                    <a:pt x="0" y="852"/>
                  </a:lnTo>
                  <a:lnTo>
                    <a:pt x="111" y="957"/>
                  </a:lnTo>
                  <a:lnTo>
                    <a:pt x="309" y="1037"/>
                  </a:lnTo>
                  <a:lnTo>
                    <a:pt x="486" y="1077"/>
                  </a:lnTo>
                  <a:lnTo>
                    <a:pt x="791" y="1068"/>
                  </a:lnTo>
                  <a:lnTo>
                    <a:pt x="1014" y="990"/>
                  </a:lnTo>
                  <a:close/>
                </a:path>
              </a:pathLst>
            </a:custGeom>
            <a:solidFill>
              <a:srgbClr val="FFFFFF"/>
            </a:solidFill>
            <a:ln w="0">
              <a:solidFill>
                <a:srgbClr val="FFFFFF"/>
              </a:solidFill>
              <a:round/>
              <a:headEnd/>
              <a:tailEnd/>
            </a:ln>
          </p:spPr>
          <p:txBody>
            <a:bodyPr/>
            <a:lstStyle/>
            <a:p>
              <a:endParaRPr lang="en-GB"/>
            </a:p>
          </p:txBody>
        </p:sp>
        <p:sp>
          <p:nvSpPr>
            <p:cNvPr id="54292" name="Freeform 19"/>
            <p:cNvSpPr>
              <a:spLocks/>
            </p:cNvSpPr>
            <p:nvPr/>
          </p:nvSpPr>
          <p:spPr bwMode="auto">
            <a:xfrm>
              <a:off x="4263" y="2809"/>
              <a:ext cx="181" cy="284"/>
            </a:xfrm>
            <a:custGeom>
              <a:avLst/>
              <a:gdLst>
                <a:gd name="T0" fmla="*/ 0 w 1086"/>
                <a:gd name="T1" fmla="*/ 0 h 1420"/>
                <a:gd name="T2" fmla="*/ 0 w 1086"/>
                <a:gd name="T3" fmla="*/ 0 h 1420"/>
                <a:gd name="T4" fmla="*/ 0 w 1086"/>
                <a:gd name="T5" fmla="*/ 0 h 1420"/>
                <a:gd name="T6" fmla="*/ 0 w 1086"/>
                <a:gd name="T7" fmla="*/ 0 h 1420"/>
                <a:gd name="T8" fmla="*/ 0 w 1086"/>
                <a:gd name="T9" fmla="*/ 0 h 1420"/>
                <a:gd name="T10" fmla="*/ 0 w 1086"/>
                <a:gd name="T11" fmla="*/ 0 h 1420"/>
                <a:gd name="T12" fmla="*/ 0 w 1086"/>
                <a:gd name="T13" fmla="*/ 0 h 1420"/>
                <a:gd name="T14" fmla="*/ 0 w 1086"/>
                <a:gd name="T15" fmla="*/ 0 h 1420"/>
                <a:gd name="T16" fmla="*/ 0 w 1086"/>
                <a:gd name="T17" fmla="*/ 0 h 1420"/>
                <a:gd name="T18" fmla="*/ 0 w 1086"/>
                <a:gd name="T19" fmla="*/ 0 h 1420"/>
                <a:gd name="T20" fmla="*/ 0 w 1086"/>
                <a:gd name="T21" fmla="*/ 0 h 1420"/>
                <a:gd name="T22" fmla="*/ 0 w 1086"/>
                <a:gd name="T23" fmla="*/ 0 h 1420"/>
                <a:gd name="T24" fmla="*/ 0 w 1086"/>
                <a:gd name="T25" fmla="*/ 0 h 1420"/>
                <a:gd name="T26" fmla="*/ 0 w 1086"/>
                <a:gd name="T27" fmla="*/ 0 h 1420"/>
                <a:gd name="T28" fmla="*/ 0 w 1086"/>
                <a:gd name="T29" fmla="*/ 0 h 1420"/>
                <a:gd name="T30" fmla="*/ 0 w 1086"/>
                <a:gd name="T31" fmla="*/ 0 h 1420"/>
                <a:gd name="T32" fmla="*/ 0 w 1086"/>
                <a:gd name="T33" fmla="*/ 0 h 1420"/>
                <a:gd name="T34" fmla="*/ 0 w 1086"/>
                <a:gd name="T35" fmla="*/ 0 h 1420"/>
                <a:gd name="T36" fmla="*/ 0 w 1086"/>
                <a:gd name="T37" fmla="*/ 0 h 1420"/>
                <a:gd name="T38" fmla="*/ 0 w 1086"/>
                <a:gd name="T39" fmla="*/ 0 h 1420"/>
                <a:gd name="T40" fmla="*/ 0 w 1086"/>
                <a:gd name="T41" fmla="*/ 0 h 1420"/>
                <a:gd name="T42" fmla="*/ 0 w 1086"/>
                <a:gd name="T43" fmla="*/ 0 h 1420"/>
                <a:gd name="T44" fmla="*/ 0 w 1086"/>
                <a:gd name="T45" fmla="*/ 0 h 1420"/>
                <a:gd name="T46" fmla="*/ 0 w 1086"/>
                <a:gd name="T47" fmla="*/ 0 h 1420"/>
                <a:gd name="T48" fmla="*/ 0 w 1086"/>
                <a:gd name="T49" fmla="*/ 0 h 1420"/>
                <a:gd name="T50" fmla="*/ 0 w 1086"/>
                <a:gd name="T51" fmla="*/ 0 h 1420"/>
                <a:gd name="T52" fmla="*/ 0 w 1086"/>
                <a:gd name="T53" fmla="*/ 0 h 1420"/>
                <a:gd name="T54" fmla="*/ 0 w 1086"/>
                <a:gd name="T55" fmla="*/ 0 h 1420"/>
                <a:gd name="T56" fmla="*/ 0 w 1086"/>
                <a:gd name="T57" fmla="*/ 0 h 1420"/>
                <a:gd name="T58" fmla="*/ 0 w 1086"/>
                <a:gd name="T59" fmla="*/ 0 h 1420"/>
                <a:gd name="T60" fmla="*/ 0 w 1086"/>
                <a:gd name="T61" fmla="*/ 0 h 1420"/>
                <a:gd name="T62" fmla="*/ 0 w 1086"/>
                <a:gd name="T63" fmla="*/ 0 h 1420"/>
                <a:gd name="T64" fmla="*/ 0 w 1086"/>
                <a:gd name="T65" fmla="*/ 0 h 1420"/>
                <a:gd name="T66" fmla="*/ 0 w 1086"/>
                <a:gd name="T67" fmla="*/ 0 h 1420"/>
                <a:gd name="T68" fmla="*/ 0 w 1086"/>
                <a:gd name="T69" fmla="*/ 0 h 1420"/>
                <a:gd name="T70" fmla="*/ 0 w 1086"/>
                <a:gd name="T71" fmla="*/ 0 h 1420"/>
                <a:gd name="T72" fmla="*/ 0 w 1086"/>
                <a:gd name="T73" fmla="*/ 0 h 142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086"/>
                <a:gd name="T112" fmla="*/ 0 h 1420"/>
                <a:gd name="T113" fmla="*/ 1086 w 1086"/>
                <a:gd name="T114" fmla="*/ 1420 h 142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086" h="1420">
                  <a:moveTo>
                    <a:pt x="287" y="0"/>
                  </a:moveTo>
                  <a:lnTo>
                    <a:pt x="489" y="24"/>
                  </a:lnTo>
                  <a:lnTo>
                    <a:pt x="585" y="57"/>
                  </a:lnTo>
                  <a:lnTo>
                    <a:pt x="637" y="109"/>
                  </a:lnTo>
                  <a:lnTo>
                    <a:pt x="653" y="141"/>
                  </a:lnTo>
                  <a:lnTo>
                    <a:pt x="762" y="43"/>
                  </a:lnTo>
                  <a:lnTo>
                    <a:pt x="795" y="28"/>
                  </a:lnTo>
                  <a:lnTo>
                    <a:pt x="825" y="24"/>
                  </a:lnTo>
                  <a:lnTo>
                    <a:pt x="884" y="43"/>
                  </a:lnTo>
                  <a:lnTo>
                    <a:pt x="914" y="70"/>
                  </a:lnTo>
                  <a:lnTo>
                    <a:pt x="914" y="97"/>
                  </a:lnTo>
                  <a:lnTo>
                    <a:pt x="914" y="330"/>
                  </a:lnTo>
                  <a:lnTo>
                    <a:pt x="959" y="430"/>
                  </a:lnTo>
                  <a:lnTo>
                    <a:pt x="1006" y="550"/>
                  </a:lnTo>
                  <a:lnTo>
                    <a:pt x="1045" y="621"/>
                  </a:lnTo>
                  <a:lnTo>
                    <a:pt x="1080" y="708"/>
                  </a:lnTo>
                  <a:lnTo>
                    <a:pt x="1086" y="783"/>
                  </a:lnTo>
                  <a:lnTo>
                    <a:pt x="1086" y="934"/>
                  </a:lnTo>
                  <a:lnTo>
                    <a:pt x="1061" y="1152"/>
                  </a:lnTo>
                  <a:lnTo>
                    <a:pt x="989" y="1236"/>
                  </a:lnTo>
                  <a:lnTo>
                    <a:pt x="972" y="1299"/>
                  </a:lnTo>
                  <a:lnTo>
                    <a:pt x="936" y="1326"/>
                  </a:lnTo>
                  <a:lnTo>
                    <a:pt x="844" y="1320"/>
                  </a:lnTo>
                  <a:lnTo>
                    <a:pt x="746" y="1384"/>
                  </a:lnTo>
                  <a:lnTo>
                    <a:pt x="676" y="1407"/>
                  </a:lnTo>
                  <a:lnTo>
                    <a:pt x="492" y="1420"/>
                  </a:lnTo>
                  <a:lnTo>
                    <a:pt x="436" y="1373"/>
                  </a:lnTo>
                  <a:lnTo>
                    <a:pt x="398" y="1329"/>
                  </a:lnTo>
                  <a:lnTo>
                    <a:pt x="339" y="1303"/>
                  </a:lnTo>
                  <a:lnTo>
                    <a:pt x="287" y="1188"/>
                  </a:lnTo>
                  <a:lnTo>
                    <a:pt x="187" y="1124"/>
                  </a:lnTo>
                  <a:lnTo>
                    <a:pt x="145" y="995"/>
                  </a:lnTo>
                  <a:lnTo>
                    <a:pt x="78" y="995"/>
                  </a:lnTo>
                  <a:lnTo>
                    <a:pt x="30" y="934"/>
                  </a:lnTo>
                  <a:lnTo>
                    <a:pt x="0" y="827"/>
                  </a:lnTo>
                  <a:lnTo>
                    <a:pt x="22" y="679"/>
                  </a:lnTo>
                  <a:lnTo>
                    <a:pt x="287" y="0"/>
                  </a:lnTo>
                  <a:close/>
                </a:path>
              </a:pathLst>
            </a:custGeom>
            <a:solidFill>
              <a:srgbClr val="FFC98E"/>
            </a:solidFill>
            <a:ln w="0">
              <a:solidFill>
                <a:srgbClr val="FFC98E"/>
              </a:solidFill>
              <a:round/>
              <a:headEnd/>
              <a:tailEnd/>
            </a:ln>
          </p:spPr>
          <p:txBody>
            <a:bodyPr/>
            <a:lstStyle/>
            <a:p>
              <a:endParaRPr lang="en-GB"/>
            </a:p>
          </p:txBody>
        </p:sp>
        <p:sp>
          <p:nvSpPr>
            <p:cNvPr id="54293" name="Freeform 20"/>
            <p:cNvSpPr>
              <a:spLocks/>
            </p:cNvSpPr>
            <p:nvPr/>
          </p:nvSpPr>
          <p:spPr bwMode="auto">
            <a:xfrm>
              <a:off x="3720" y="1427"/>
              <a:ext cx="387" cy="524"/>
            </a:xfrm>
            <a:custGeom>
              <a:avLst/>
              <a:gdLst>
                <a:gd name="T0" fmla="*/ 0 w 2322"/>
                <a:gd name="T1" fmla="*/ 0 h 2622"/>
                <a:gd name="T2" fmla="*/ 0 w 2322"/>
                <a:gd name="T3" fmla="*/ 0 h 2622"/>
                <a:gd name="T4" fmla="*/ 0 w 2322"/>
                <a:gd name="T5" fmla="*/ 1 h 2622"/>
                <a:gd name="T6" fmla="*/ 0 w 2322"/>
                <a:gd name="T7" fmla="*/ 1 h 2622"/>
                <a:gd name="T8" fmla="*/ 0 w 2322"/>
                <a:gd name="T9" fmla="*/ 1 h 2622"/>
                <a:gd name="T10" fmla="*/ 0 w 2322"/>
                <a:gd name="T11" fmla="*/ 1 h 2622"/>
                <a:gd name="T12" fmla="*/ 0 w 2322"/>
                <a:gd name="T13" fmla="*/ 1 h 2622"/>
                <a:gd name="T14" fmla="*/ 0 w 2322"/>
                <a:gd name="T15" fmla="*/ 1 h 2622"/>
                <a:gd name="T16" fmla="*/ 0 w 2322"/>
                <a:gd name="T17" fmla="*/ 1 h 2622"/>
                <a:gd name="T18" fmla="*/ 0 w 2322"/>
                <a:gd name="T19" fmla="*/ 1 h 2622"/>
                <a:gd name="T20" fmla="*/ 0 w 2322"/>
                <a:gd name="T21" fmla="*/ 1 h 2622"/>
                <a:gd name="T22" fmla="*/ 0 w 2322"/>
                <a:gd name="T23" fmla="*/ 1 h 2622"/>
                <a:gd name="T24" fmla="*/ 0 w 2322"/>
                <a:gd name="T25" fmla="*/ 1 h 2622"/>
                <a:gd name="T26" fmla="*/ 0 w 2322"/>
                <a:gd name="T27" fmla="*/ 1 h 2622"/>
                <a:gd name="T28" fmla="*/ 0 w 2322"/>
                <a:gd name="T29" fmla="*/ 1 h 2622"/>
                <a:gd name="T30" fmla="*/ 0 w 2322"/>
                <a:gd name="T31" fmla="*/ 0 h 2622"/>
                <a:gd name="T32" fmla="*/ 0 w 2322"/>
                <a:gd name="T33" fmla="*/ 0 h 2622"/>
                <a:gd name="T34" fmla="*/ 0 w 2322"/>
                <a:gd name="T35" fmla="*/ 0 h 2622"/>
                <a:gd name="T36" fmla="*/ 0 w 2322"/>
                <a:gd name="T37" fmla="*/ 0 h 2622"/>
                <a:gd name="T38" fmla="*/ 0 w 2322"/>
                <a:gd name="T39" fmla="*/ 0 h 2622"/>
                <a:gd name="T40" fmla="*/ 0 w 2322"/>
                <a:gd name="T41" fmla="*/ 0 h 2622"/>
                <a:gd name="T42" fmla="*/ 0 w 2322"/>
                <a:gd name="T43" fmla="*/ 0 h 2622"/>
                <a:gd name="T44" fmla="*/ 0 w 2322"/>
                <a:gd name="T45" fmla="*/ 0 h 2622"/>
                <a:gd name="T46" fmla="*/ 0 w 2322"/>
                <a:gd name="T47" fmla="*/ 0 h 2622"/>
                <a:gd name="T48" fmla="*/ 0 w 2322"/>
                <a:gd name="T49" fmla="*/ 0 h 2622"/>
                <a:gd name="T50" fmla="*/ 0 w 2322"/>
                <a:gd name="T51" fmla="*/ 0 h 262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322"/>
                <a:gd name="T79" fmla="*/ 0 h 2622"/>
                <a:gd name="T80" fmla="*/ 2322 w 2322"/>
                <a:gd name="T81" fmla="*/ 2622 h 262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322" h="2622">
                  <a:moveTo>
                    <a:pt x="639" y="80"/>
                  </a:moveTo>
                  <a:lnTo>
                    <a:pt x="71" y="1552"/>
                  </a:lnTo>
                  <a:lnTo>
                    <a:pt x="0" y="1860"/>
                  </a:lnTo>
                  <a:lnTo>
                    <a:pt x="215" y="1932"/>
                  </a:lnTo>
                  <a:lnTo>
                    <a:pt x="515" y="2140"/>
                  </a:lnTo>
                  <a:lnTo>
                    <a:pt x="912" y="2497"/>
                  </a:lnTo>
                  <a:lnTo>
                    <a:pt x="1636" y="2622"/>
                  </a:lnTo>
                  <a:lnTo>
                    <a:pt x="1836" y="2536"/>
                  </a:lnTo>
                  <a:lnTo>
                    <a:pt x="1836" y="2344"/>
                  </a:lnTo>
                  <a:lnTo>
                    <a:pt x="1897" y="2125"/>
                  </a:lnTo>
                  <a:lnTo>
                    <a:pt x="2023" y="2021"/>
                  </a:lnTo>
                  <a:lnTo>
                    <a:pt x="2083" y="1813"/>
                  </a:lnTo>
                  <a:lnTo>
                    <a:pt x="2233" y="1833"/>
                  </a:lnTo>
                  <a:lnTo>
                    <a:pt x="2311" y="1808"/>
                  </a:lnTo>
                  <a:lnTo>
                    <a:pt x="2322" y="1756"/>
                  </a:lnTo>
                  <a:lnTo>
                    <a:pt x="2172" y="1407"/>
                  </a:lnTo>
                  <a:lnTo>
                    <a:pt x="2256" y="1182"/>
                  </a:lnTo>
                  <a:lnTo>
                    <a:pt x="2269" y="1037"/>
                  </a:lnTo>
                  <a:lnTo>
                    <a:pt x="2157" y="565"/>
                  </a:lnTo>
                  <a:lnTo>
                    <a:pt x="2007" y="319"/>
                  </a:lnTo>
                  <a:lnTo>
                    <a:pt x="1842" y="172"/>
                  </a:lnTo>
                  <a:lnTo>
                    <a:pt x="1727" y="102"/>
                  </a:lnTo>
                  <a:lnTo>
                    <a:pt x="1575" y="53"/>
                  </a:lnTo>
                  <a:lnTo>
                    <a:pt x="1119" y="0"/>
                  </a:lnTo>
                  <a:lnTo>
                    <a:pt x="828" y="24"/>
                  </a:lnTo>
                  <a:lnTo>
                    <a:pt x="639" y="80"/>
                  </a:lnTo>
                  <a:close/>
                </a:path>
              </a:pathLst>
            </a:custGeom>
            <a:solidFill>
              <a:srgbClr val="FFC98E"/>
            </a:solidFill>
            <a:ln w="0">
              <a:solidFill>
                <a:srgbClr val="FFC98E"/>
              </a:solidFill>
              <a:round/>
              <a:headEnd/>
              <a:tailEnd/>
            </a:ln>
          </p:spPr>
          <p:txBody>
            <a:bodyPr/>
            <a:lstStyle/>
            <a:p>
              <a:endParaRPr lang="en-GB"/>
            </a:p>
          </p:txBody>
        </p:sp>
        <p:sp>
          <p:nvSpPr>
            <p:cNvPr id="54294" name="Freeform 21"/>
            <p:cNvSpPr>
              <a:spLocks/>
            </p:cNvSpPr>
            <p:nvPr/>
          </p:nvSpPr>
          <p:spPr bwMode="auto">
            <a:xfrm>
              <a:off x="4015" y="1827"/>
              <a:ext cx="24" cy="25"/>
            </a:xfrm>
            <a:custGeom>
              <a:avLst/>
              <a:gdLst>
                <a:gd name="T0" fmla="*/ 0 w 145"/>
                <a:gd name="T1" fmla="*/ 0 h 124"/>
                <a:gd name="T2" fmla="*/ 0 w 145"/>
                <a:gd name="T3" fmla="*/ 0 h 124"/>
                <a:gd name="T4" fmla="*/ 0 w 145"/>
                <a:gd name="T5" fmla="*/ 0 h 124"/>
                <a:gd name="T6" fmla="*/ 0 w 145"/>
                <a:gd name="T7" fmla="*/ 0 h 124"/>
                <a:gd name="T8" fmla="*/ 0 w 145"/>
                <a:gd name="T9" fmla="*/ 0 h 124"/>
                <a:gd name="T10" fmla="*/ 0 w 145"/>
                <a:gd name="T11" fmla="*/ 0 h 124"/>
                <a:gd name="T12" fmla="*/ 0 60000 65536"/>
                <a:gd name="T13" fmla="*/ 0 60000 65536"/>
                <a:gd name="T14" fmla="*/ 0 60000 65536"/>
                <a:gd name="T15" fmla="*/ 0 60000 65536"/>
                <a:gd name="T16" fmla="*/ 0 60000 65536"/>
                <a:gd name="T17" fmla="*/ 0 60000 65536"/>
                <a:gd name="T18" fmla="*/ 0 w 145"/>
                <a:gd name="T19" fmla="*/ 0 h 124"/>
                <a:gd name="T20" fmla="*/ 145 w 145"/>
                <a:gd name="T21" fmla="*/ 124 h 124"/>
              </a:gdLst>
              <a:ahLst/>
              <a:cxnLst>
                <a:cxn ang="T12">
                  <a:pos x="T0" y="T1"/>
                </a:cxn>
                <a:cxn ang="T13">
                  <a:pos x="T2" y="T3"/>
                </a:cxn>
                <a:cxn ang="T14">
                  <a:pos x="T4" y="T5"/>
                </a:cxn>
                <a:cxn ang="T15">
                  <a:pos x="T6" y="T7"/>
                </a:cxn>
                <a:cxn ang="T16">
                  <a:pos x="T8" y="T9"/>
                </a:cxn>
                <a:cxn ang="T17">
                  <a:pos x="T10" y="T11"/>
                </a:cxn>
              </a:cxnLst>
              <a:rect l="T18" t="T19" r="T20" b="T21"/>
              <a:pathLst>
                <a:path w="145" h="124">
                  <a:moveTo>
                    <a:pt x="0" y="0"/>
                  </a:moveTo>
                  <a:lnTo>
                    <a:pt x="89" y="20"/>
                  </a:lnTo>
                  <a:lnTo>
                    <a:pt x="145" y="67"/>
                  </a:lnTo>
                  <a:lnTo>
                    <a:pt x="133" y="124"/>
                  </a:lnTo>
                  <a:lnTo>
                    <a:pt x="34" y="67"/>
                  </a:lnTo>
                  <a:lnTo>
                    <a:pt x="0" y="0"/>
                  </a:lnTo>
                  <a:close/>
                </a:path>
              </a:pathLst>
            </a:custGeom>
            <a:solidFill>
              <a:srgbClr val="FFFFFF"/>
            </a:solidFill>
            <a:ln w="0">
              <a:solidFill>
                <a:srgbClr val="FFFFFF"/>
              </a:solidFill>
              <a:round/>
              <a:headEnd/>
              <a:tailEnd/>
            </a:ln>
          </p:spPr>
          <p:txBody>
            <a:bodyPr/>
            <a:lstStyle/>
            <a:p>
              <a:endParaRPr lang="en-GB"/>
            </a:p>
          </p:txBody>
        </p:sp>
        <p:sp>
          <p:nvSpPr>
            <p:cNvPr id="54295" name="Freeform 22"/>
            <p:cNvSpPr>
              <a:spLocks/>
            </p:cNvSpPr>
            <p:nvPr/>
          </p:nvSpPr>
          <p:spPr bwMode="auto">
            <a:xfrm>
              <a:off x="3704" y="1443"/>
              <a:ext cx="224" cy="196"/>
            </a:xfrm>
            <a:custGeom>
              <a:avLst/>
              <a:gdLst>
                <a:gd name="T0" fmla="*/ 0 w 1342"/>
                <a:gd name="T1" fmla="*/ 0 h 978"/>
                <a:gd name="T2" fmla="*/ 0 w 1342"/>
                <a:gd name="T3" fmla="*/ 0 h 978"/>
                <a:gd name="T4" fmla="*/ 0 w 1342"/>
                <a:gd name="T5" fmla="*/ 0 h 978"/>
                <a:gd name="T6" fmla="*/ 0 w 1342"/>
                <a:gd name="T7" fmla="*/ 0 h 978"/>
                <a:gd name="T8" fmla="*/ 0 w 1342"/>
                <a:gd name="T9" fmla="*/ 0 h 978"/>
                <a:gd name="T10" fmla="*/ 0 w 1342"/>
                <a:gd name="T11" fmla="*/ 0 h 978"/>
                <a:gd name="T12" fmla="*/ 0 w 1342"/>
                <a:gd name="T13" fmla="*/ 0 h 978"/>
                <a:gd name="T14" fmla="*/ 0 w 1342"/>
                <a:gd name="T15" fmla="*/ 0 h 978"/>
                <a:gd name="T16" fmla="*/ 0 w 1342"/>
                <a:gd name="T17" fmla="*/ 0 h 978"/>
                <a:gd name="T18" fmla="*/ 0 w 1342"/>
                <a:gd name="T19" fmla="*/ 0 h 978"/>
                <a:gd name="T20" fmla="*/ 0 w 1342"/>
                <a:gd name="T21" fmla="*/ 0 h 978"/>
                <a:gd name="T22" fmla="*/ 0 w 1342"/>
                <a:gd name="T23" fmla="*/ 0 h 978"/>
                <a:gd name="T24" fmla="*/ 0 w 1342"/>
                <a:gd name="T25" fmla="*/ 0 h 978"/>
                <a:gd name="T26" fmla="*/ 0 w 1342"/>
                <a:gd name="T27" fmla="*/ 0 h 97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342"/>
                <a:gd name="T43" fmla="*/ 0 h 978"/>
                <a:gd name="T44" fmla="*/ 1342 w 1342"/>
                <a:gd name="T45" fmla="*/ 978 h 97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342" h="978">
                  <a:moveTo>
                    <a:pt x="1273" y="226"/>
                  </a:moveTo>
                  <a:lnTo>
                    <a:pt x="1180" y="128"/>
                  </a:lnTo>
                  <a:lnTo>
                    <a:pt x="806" y="0"/>
                  </a:lnTo>
                  <a:lnTo>
                    <a:pt x="609" y="22"/>
                  </a:lnTo>
                  <a:lnTo>
                    <a:pt x="392" y="115"/>
                  </a:lnTo>
                  <a:lnTo>
                    <a:pt x="266" y="209"/>
                  </a:lnTo>
                  <a:lnTo>
                    <a:pt x="103" y="441"/>
                  </a:lnTo>
                  <a:lnTo>
                    <a:pt x="0" y="735"/>
                  </a:lnTo>
                  <a:lnTo>
                    <a:pt x="20" y="978"/>
                  </a:lnTo>
                  <a:lnTo>
                    <a:pt x="546" y="806"/>
                  </a:lnTo>
                  <a:lnTo>
                    <a:pt x="1053" y="747"/>
                  </a:lnTo>
                  <a:lnTo>
                    <a:pt x="1342" y="525"/>
                  </a:lnTo>
                  <a:lnTo>
                    <a:pt x="1329" y="323"/>
                  </a:lnTo>
                  <a:lnTo>
                    <a:pt x="1273" y="226"/>
                  </a:lnTo>
                  <a:close/>
                </a:path>
              </a:pathLst>
            </a:custGeom>
            <a:solidFill>
              <a:srgbClr val="B5B5B5"/>
            </a:solidFill>
            <a:ln w="0">
              <a:solidFill>
                <a:srgbClr val="B5B5B5"/>
              </a:solidFill>
              <a:round/>
              <a:headEnd/>
              <a:tailEnd/>
            </a:ln>
          </p:spPr>
          <p:txBody>
            <a:bodyPr/>
            <a:lstStyle/>
            <a:p>
              <a:endParaRPr lang="en-GB"/>
            </a:p>
          </p:txBody>
        </p:sp>
        <p:sp>
          <p:nvSpPr>
            <p:cNvPr id="54296" name="Freeform 23"/>
            <p:cNvSpPr>
              <a:spLocks/>
            </p:cNvSpPr>
            <p:nvPr/>
          </p:nvSpPr>
          <p:spPr bwMode="auto">
            <a:xfrm>
              <a:off x="3692" y="1486"/>
              <a:ext cx="255" cy="229"/>
            </a:xfrm>
            <a:custGeom>
              <a:avLst/>
              <a:gdLst>
                <a:gd name="T0" fmla="*/ 0 w 1527"/>
                <a:gd name="T1" fmla="*/ 0 h 1145"/>
                <a:gd name="T2" fmla="*/ 0 w 1527"/>
                <a:gd name="T3" fmla="*/ 0 h 1145"/>
                <a:gd name="T4" fmla="*/ 0 w 1527"/>
                <a:gd name="T5" fmla="*/ 0 h 1145"/>
                <a:gd name="T6" fmla="*/ 0 w 1527"/>
                <a:gd name="T7" fmla="*/ 0 h 1145"/>
                <a:gd name="T8" fmla="*/ 0 w 1527"/>
                <a:gd name="T9" fmla="*/ 0 h 1145"/>
                <a:gd name="T10" fmla="*/ 0 w 1527"/>
                <a:gd name="T11" fmla="*/ 0 h 1145"/>
                <a:gd name="T12" fmla="*/ 0 w 1527"/>
                <a:gd name="T13" fmla="*/ 0 h 1145"/>
                <a:gd name="T14" fmla="*/ 0 w 1527"/>
                <a:gd name="T15" fmla="*/ 0 h 1145"/>
                <a:gd name="T16" fmla="*/ 0 w 1527"/>
                <a:gd name="T17" fmla="*/ 0 h 1145"/>
                <a:gd name="T18" fmla="*/ 0 w 1527"/>
                <a:gd name="T19" fmla="*/ 0 h 1145"/>
                <a:gd name="T20" fmla="*/ 0 w 1527"/>
                <a:gd name="T21" fmla="*/ 0 h 1145"/>
                <a:gd name="T22" fmla="*/ 0 w 1527"/>
                <a:gd name="T23" fmla="*/ 0 h 1145"/>
                <a:gd name="T24" fmla="*/ 0 w 1527"/>
                <a:gd name="T25" fmla="*/ 0 h 1145"/>
                <a:gd name="T26" fmla="*/ 0 w 1527"/>
                <a:gd name="T27" fmla="*/ 0 h 1145"/>
                <a:gd name="T28" fmla="*/ 0 w 1527"/>
                <a:gd name="T29" fmla="*/ 0 h 1145"/>
                <a:gd name="T30" fmla="*/ 0 w 1527"/>
                <a:gd name="T31" fmla="*/ 0 h 1145"/>
                <a:gd name="T32" fmla="*/ 0 w 1527"/>
                <a:gd name="T33" fmla="*/ 0 h 1145"/>
                <a:gd name="T34" fmla="*/ 0 w 1527"/>
                <a:gd name="T35" fmla="*/ 0 h 1145"/>
                <a:gd name="T36" fmla="*/ 0 w 1527"/>
                <a:gd name="T37" fmla="*/ 0 h 1145"/>
                <a:gd name="T38" fmla="*/ 0 w 1527"/>
                <a:gd name="T39" fmla="*/ 0 h 1145"/>
                <a:gd name="T40" fmla="*/ 0 w 1527"/>
                <a:gd name="T41" fmla="*/ 0 h 1145"/>
                <a:gd name="T42" fmla="*/ 0 w 1527"/>
                <a:gd name="T43" fmla="*/ 0 h 1145"/>
                <a:gd name="T44" fmla="*/ 0 w 1527"/>
                <a:gd name="T45" fmla="*/ 0 h 1145"/>
                <a:gd name="T46" fmla="*/ 0 w 1527"/>
                <a:gd name="T47" fmla="*/ 0 h 1145"/>
                <a:gd name="T48" fmla="*/ 0 w 1527"/>
                <a:gd name="T49" fmla="*/ 0 h 1145"/>
                <a:gd name="T50" fmla="*/ 0 w 1527"/>
                <a:gd name="T51" fmla="*/ 0 h 1145"/>
                <a:gd name="T52" fmla="*/ 0 w 1527"/>
                <a:gd name="T53" fmla="*/ 0 h 1145"/>
                <a:gd name="T54" fmla="*/ 0 w 1527"/>
                <a:gd name="T55" fmla="*/ 0 h 1145"/>
                <a:gd name="T56" fmla="*/ 0 w 1527"/>
                <a:gd name="T57" fmla="*/ 0 h 1145"/>
                <a:gd name="T58" fmla="*/ 0 w 1527"/>
                <a:gd name="T59" fmla="*/ 0 h 1145"/>
                <a:gd name="T60" fmla="*/ 0 w 1527"/>
                <a:gd name="T61" fmla="*/ 0 h 1145"/>
                <a:gd name="T62" fmla="*/ 0 w 1527"/>
                <a:gd name="T63" fmla="*/ 0 h 1145"/>
                <a:gd name="T64" fmla="*/ 0 w 1527"/>
                <a:gd name="T65" fmla="*/ 0 h 1145"/>
                <a:gd name="T66" fmla="*/ 0 w 1527"/>
                <a:gd name="T67" fmla="*/ 0 h 114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527"/>
                <a:gd name="T103" fmla="*/ 0 h 1145"/>
                <a:gd name="T104" fmla="*/ 1527 w 1527"/>
                <a:gd name="T105" fmla="*/ 1145 h 114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527" h="1145">
                  <a:moveTo>
                    <a:pt x="1330" y="0"/>
                  </a:moveTo>
                  <a:lnTo>
                    <a:pt x="1352" y="79"/>
                  </a:lnTo>
                  <a:lnTo>
                    <a:pt x="1357" y="141"/>
                  </a:lnTo>
                  <a:lnTo>
                    <a:pt x="1344" y="225"/>
                  </a:lnTo>
                  <a:lnTo>
                    <a:pt x="1311" y="309"/>
                  </a:lnTo>
                  <a:lnTo>
                    <a:pt x="1251" y="350"/>
                  </a:lnTo>
                  <a:lnTo>
                    <a:pt x="1152" y="399"/>
                  </a:lnTo>
                  <a:lnTo>
                    <a:pt x="1117" y="463"/>
                  </a:lnTo>
                  <a:lnTo>
                    <a:pt x="993" y="513"/>
                  </a:lnTo>
                  <a:lnTo>
                    <a:pt x="788" y="490"/>
                  </a:lnTo>
                  <a:lnTo>
                    <a:pt x="562" y="526"/>
                  </a:lnTo>
                  <a:lnTo>
                    <a:pt x="585" y="406"/>
                  </a:lnTo>
                  <a:lnTo>
                    <a:pt x="433" y="406"/>
                  </a:lnTo>
                  <a:lnTo>
                    <a:pt x="291" y="484"/>
                  </a:lnTo>
                  <a:lnTo>
                    <a:pt x="110" y="630"/>
                  </a:lnTo>
                  <a:lnTo>
                    <a:pt x="110" y="490"/>
                  </a:lnTo>
                  <a:lnTo>
                    <a:pt x="214" y="168"/>
                  </a:lnTo>
                  <a:lnTo>
                    <a:pt x="117" y="275"/>
                  </a:lnTo>
                  <a:lnTo>
                    <a:pt x="10" y="594"/>
                  </a:lnTo>
                  <a:lnTo>
                    <a:pt x="0" y="785"/>
                  </a:lnTo>
                  <a:lnTo>
                    <a:pt x="154" y="1111"/>
                  </a:lnTo>
                  <a:lnTo>
                    <a:pt x="380" y="1145"/>
                  </a:lnTo>
                  <a:lnTo>
                    <a:pt x="535" y="624"/>
                  </a:lnTo>
                  <a:lnTo>
                    <a:pt x="651" y="574"/>
                  </a:lnTo>
                  <a:lnTo>
                    <a:pt x="804" y="581"/>
                  </a:lnTo>
                  <a:lnTo>
                    <a:pt x="877" y="617"/>
                  </a:lnTo>
                  <a:lnTo>
                    <a:pt x="932" y="705"/>
                  </a:lnTo>
                  <a:lnTo>
                    <a:pt x="1015" y="778"/>
                  </a:lnTo>
                  <a:lnTo>
                    <a:pt x="1134" y="949"/>
                  </a:lnTo>
                  <a:lnTo>
                    <a:pt x="1302" y="987"/>
                  </a:lnTo>
                  <a:lnTo>
                    <a:pt x="1413" y="755"/>
                  </a:lnTo>
                  <a:lnTo>
                    <a:pt x="1527" y="519"/>
                  </a:lnTo>
                  <a:lnTo>
                    <a:pt x="1483" y="275"/>
                  </a:lnTo>
                  <a:lnTo>
                    <a:pt x="1330" y="0"/>
                  </a:lnTo>
                  <a:close/>
                </a:path>
              </a:pathLst>
            </a:custGeom>
            <a:solidFill>
              <a:srgbClr val="515151"/>
            </a:solidFill>
            <a:ln w="0">
              <a:solidFill>
                <a:srgbClr val="515151"/>
              </a:solidFill>
              <a:round/>
              <a:headEnd/>
              <a:tailEnd/>
            </a:ln>
          </p:spPr>
          <p:txBody>
            <a:bodyPr/>
            <a:lstStyle/>
            <a:p>
              <a:endParaRPr lang="en-GB"/>
            </a:p>
          </p:txBody>
        </p:sp>
        <p:sp>
          <p:nvSpPr>
            <p:cNvPr id="54297" name="Freeform 24"/>
            <p:cNvSpPr>
              <a:spLocks/>
            </p:cNvSpPr>
            <p:nvPr/>
          </p:nvSpPr>
          <p:spPr bwMode="auto">
            <a:xfrm>
              <a:off x="4015" y="1670"/>
              <a:ext cx="46" cy="33"/>
            </a:xfrm>
            <a:custGeom>
              <a:avLst/>
              <a:gdLst>
                <a:gd name="T0" fmla="*/ 0 w 272"/>
                <a:gd name="T1" fmla="*/ 0 h 164"/>
                <a:gd name="T2" fmla="*/ 0 w 272"/>
                <a:gd name="T3" fmla="*/ 0 h 164"/>
                <a:gd name="T4" fmla="*/ 0 w 272"/>
                <a:gd name="T5" fmla="*/ 0 h 164"/>
                <a:gd name="T6" fmla="*/ 0 w 272"/>
                <a:gd name="T7" fmla="*/ 0 h 164"/>
                <a:gd name="T8" fmla="*/ 0 w 272"/>
                <a:gd name="T9" fmla="*/ 0 h 164"/>
                <a:gd name="T10" fmla="*/ 0 w 272"/>
                <a:gd name="T11" fmla="*/ 0 h 164"/>
                <a:gd name="T12" fmla="*/ 0 w 272"/>
                <a:gd name="T13" fmla="*/ 0 h 164"/>
                <a:gd name="T14" fmla="*/ 0 w 272"/>
                <a:gd name="T15" fmla="*/ 0 h 164"/>
                <a:gd name="T16" fmla="*/ 0 w 272"/>
                <a:gd name="T17" fmla="*/ 0 h 164"/>
                <a:gd name="T18" fmla="*/ 0 w 272"/>
                <a:gd name="T19" fmla="*/ 0 h 164"/>
                <a:gd name="T20" fmla="*/ 0 w 272"/>
                <a:gd name="T21" fmla="*/ 0 h 164"/>
                <a:gd name="T22" fmla="*/ 0 w 272"/>
                <a:gd name="T23" fmla="*/ 0 h 16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72"/>
                <a:gd name="T37" fmla="*/ 0 h 164"/>
                <a:gd name="T38" fmla="*/ 272 w 272"/>
                <a:gd name="T39" fmla="*/ 164 h 16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72" h="164">
                  <a:moveTo>
                    <a:pt x="272" y="17"/>
                  </a:moveTo>
                  <a:lnTo>
                    <a:pt x="228" y="75"/>
                  </a:lnTo>
                  <a:lnTo>
                    <a:pt x="211" y="164"/>
                  </a:lnTo>
                  <a:lnTo>
                    <a:pt x="193" y="144"/>
                  </a:lnTo>
                  <a:lnTo>
                    <a:pt x="144" y="75"/>
                  </a:lnTo>
                  <a:lnTo>
                    <a:pt x="90" y="40"/>
                  </a:lnTo>
                  <a:lnTo>
                    <a:pt x="0" y="34"/>
                  </a:lnTo>
                  <a:lnTo>
                    <a:pt x="0" y="0"/>
                  </a:lnTo>
                  <a:lnTo>
                    <a:pt x="56" y="0"/>
                  </a:lnTo>
                  <a:lnTo>
                    <a:pt x="144" y="6"/>
                  </a:lnTo>
                  <a:lnTo>
                    <a:pt x="262" y="0"/>
                  </a:lnTo>
                  <a:lnTo>
                    <a:pt x="272" y="17"/>
                  </a:lnTo>
                  <a:close/>
                </a:path>
              </a:pathLst>
            </a:custGeom>
            <a:solidFill>
              <a:srgbClr val="000000"/>
            </a:solidFill>
            <a:ln w="0">
              <a:solidFill>
                <a:srgbClr val="000000"/>
              </a:solidFill>
              <a:round/>
              <a:headEnd/>
              <a:tailEnd/>
            </a:ln>
          </p:spPr>
          <p:txBody>
            <a:bodyPr/>
            <a:lstStyle/>
            <a:p>
              <a:endParaRPr lang="en-GB"/>
            </a:p>
          </p:txBody>
        </p:sp>
        <p:sp>
          <p:nvSpPr>
            <p:cNvPr id="54298" name="Freeform 25"/>
            <p:cNvSpPr>
              <a:spLocks/>
            </p:cNvSpPr>
            <p:nvPr/>
          </p:nvSpPr>
          <p:spPr bwMode="auto">
            <a:xfrm>
              <a:off x="4029" y="1460"/>
              <a:ext cx="72" cy="210"/>
            </a:xfrm>
            <a:custGeom>
              <a:avLst/>
              <a:gdLst>
                <a:gd name="T0" fmla="*/ 0 w 431"/>
                <a:gd name="T1" fmla="*/ 0 h 1050"/>
                <a:gd name="T2" fmla="*/ 0 w 431"/>
                <a:gd name="T3" fmla="*/ 0 h 1050"/>
                <a:gd name="T4" fmla="*/ 0 w 431"/>
                <a:gd name="T5" fmla="*/ 0 h 1050"/>
                <a:gd name="T6" fmla="*/ 0 w 431"/>
                <a:gd name="T7" fmla="*/ 0 h 1050"/>
                <a:gd name="T8" fmla="*/ 0 w 431"/>
                <a:gd name="T9" fmla="*/ 0 h 1050"/>
                <a:gd name="T10" fmla="*/ 0 w 431"/>
                <a:gd name="T11" fmla="*/ 0 h 1050"/>
                <a:gd name="T12" fmla="*/ 0 w 431"/>
                <a:gd name="T13" fmla="*/ 0 h 1050"/>
                <a:gd name="T14" fmla="*/ 0 w 431"/>
                <a:gd name="T15" fmla="*/ 0 h 1050"/>
                <a:gd name="T16" fmla="*/ 0 w 431"/>
                <a:gd name="T17" fmla="*/ 0 h 1050"/>
                <a:gd name="T18" fmla="*/ 0 w 431"/>
                <a:gd name="T19" fmla="*/ 0 h 1050"/>
                <a:gd name="T20" fmla="*/ 0 w 431"/>
                <a:gd name="T21" fmla="*/ 0 h 1050"/>
                <a:gd name="T22" fmla="*/ 0 w 431"/>
                <a:gd name="T23" fmla="*/ 0 h 1050"/>
                <a:gd name="T24" fmla="*/ 0 w 431"/>
                <a:gd name="T25" fmla="*/ 0 h 1050"/>
                <a:gd name="T26" fmla="*/ 0 w 431"/>
                <a:gd name="T27" fmla="*/ 0 h 1050"/>
                <a:gd name="T28" fmla="*/ 0 w 431"/>
                <a:gd name="T29" fmla="*/ 0 h 1050"/>
                <a:gd name="T30" fmla="*/ 0 w 431"/>
                <a:gd name="T31" fmla="*/ 0 h 1050"/>
                <a:gd name="T32" fmla="*/ 0 w 431"/>
                <a:gd name="T33" fmla="*/ 0 h 1050"/>
                <a:gd name="T34" fmla="*/ 0 w 431"/>
                <a:gd name="T35" fmla="*/ 0 h 1050"/>
                <a:gd name="T36" fmla="*/ 0 w 431"/>
                <a:gd name="T37" fmla="*/ 0 h 1050"/>
                <a:gd name="T38" fmla="*/ 0 w 431"/>
                <a:gd name="T39" fmla="*/ 0 h 1050"/>
                <a:gd name="T40" fmla="*/ 0 w 431"/>
                <a:gd name="T41" fmla="*/ 0 h 105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31"/>
                <a:gd name="T64" fmla="*/ 0 h 1050"/>
                <a:gd name="T65" fmla="*/ 431 w 431"/>
                <a:gd name="T66" fmla="*/ 1050 h 105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31" h="1050">
                  <a:moveTo>
                    <a:pt x="0" y="0"/>
                  </a:moveTo>
                  <a:lnTo>
                    <a:pt x="149" y="110"/>
                  </a:lnTo>
                  <a:lnTo>
                    <a:pt x="271" y="279"/>
                  </a:lnTo>
                  <a:lnTo>
                    <a:pt x="342" y="443"/>
                  </a:lnTo>
                  <a:lnTo>
                    <a:pt x="392" y="698"/>
                  </a:lnTo>
                  <a:lnTo>
                    <a:pt x="414" y="823"/>
                  </a:lnTo>
                  <a:lnTo>
                    <a:pt x="431" y="930"/>
                  </a:lnTo>
                  <a:lnTo>
                    <a:pt x="392" y="1050"/>
                  </a:lnTo>
                  <a:lnTo>
                    <a:pt x="392" y="959"/>
                  </a:lnTo>
                  <a:lnTo>
                    <a:pt x="375" y="886"/>
                  </a:lnTo>
                  <a:lnTo>
                    <a:pt x="327" y="778"/>
                  </a:lnTo>
                  <a:lnTo>
                    <a:pt x="266" y="693"/>
                  </a:lnTo>
                  <a:lnTo>
                    <a:pt x="211" y="654"/>
                  </a:lnTo>
                  <a:lnTo>
                    <a:pt x="198" y="553"/>
                  </a:lnTo>
                  <a:lnTo>
                    <a:pt x="281" y="489"/>
                  </a:lnTo>
                  <a:lnTo>
                    <a:pt x="299" y="459"/>
                  </a:lnTo>
                  <a:lnTo>
                    <a:pt x="292" y="409"/>
                  </a:lnTo>
                  <a:lnTo>
                    <a:pt x="266" y="332"/>
                  </a:lnTo>
                  <a:lnTo>
                    <a:pt x="198" y="217"/>
                  </a:lnTo>
                  <a:lnTo>
                    <a:pt x="116" y="124"/>
                  </a:lnTo>
                  <a:lnTo>
                    <a:pt x="0" y="0"/>
                  </a:lnTo>
                  <a:close/>
                </a:path>
              </a:pathLst>
            </a:custGeom>
            <a:solidFill>
              <a:srgbClr val="000000"/>
            </a:solidFill>
            <a:ln w="0">
              <a:solidFill>
                <a:srgbClr val="000000"/>
              </a:solidFill>
              <a:round/>
              <a:headEnd/>
              <a:tailEnd/>
            </a:ln>
          </p:spPr>
          <p:txBody>
            <a:bodyPr/>
            <a:lstStyle/>
            <a:p>
              <a:endParaRPr lang="en-GB"/>
            </a:p>
          </p:txBody>
        </p:sp>
        <p:sp>
          <p:nvSpPr>
            <p:cNvPr id="54299" name="Freeform 26"/>
            <p:cNvSpPr>
              <a:spLocks/>
            </p:cNvSpPr>
            <p:nvPr/>
          </p:nvSpPr>
          <p:spPr bwMode="auto">
            <a:xfrm>
              <a:off x="3836" y="1603"/>
              <a:ext cx="259" cy="272"/>
            </a:xfrm>
            <a:custGeom>
              <a:avLst/>
              <a:gdLst>
                <a:gd name="T0" fmla="*/ 0 w 1551"/>
                <a:gd name="T1" fmla="*/ 0 h 1360"/>
                <a:gd name="T2" fmla="*/ 0 w 1551"/>
                <a:gd name="T3" fmla="*/ 0 h 1360"/>
                <a:gd name="T4" fmla="*/ 0 w 1551"/>
                <a:gd name="T5" fmla="*/ 0 h 1360"/>
                <a:gd name="T6" fmla="*/ 0 w 1551"/>
                <a:gd name="T7" fmla="*/ 0 h 1360"/>
                <a:gd name="T8" fmla="*/ 0 w 1551"/>
                <a:gd name="T9" fmla="*/ 0 h 1360"/>
                <a:gd name="T10" fmla="*/ 0 w 1551"/>
                <a:gd name="T11" fmla="*/ 0 h 1360"/>
                <a:gd name="T12" fmla="*/ 0 w 1551"/>
                <a:gd name="T13" fmla="*/ 0 h 1360"/>
                <a:gd name="T14" fmla="*/ 0 w 1551"/>
                <a:gd name="T15" fmla="*/ 0 h 1360"/>
                <a:gd name="T16" fmla="*/ 0 w 1551"/>
                <a:gd name="T17" fmla="*/ 0 h 1360"/>
                <a:gd name="T18" fmla="*/ 0 w 1551"/>
                <a:gd name="T19" fmla="*/ 0 h 1360"/>
                <a:gd name="T20" fmla="*/ 0 w 1551"/>
                <a:gd name="T21" fmla="*/ 0 h 1360"/>
                <a:gd name="T22" fmla="*/ 0 w 1551"/>
                <a:gd name="T23" fmla="*/ 0 h 1360"/>
                <a:gd name="T24" fmla="*/ 0 w 1551"/>
                <a:gd name="T25" fmla="*/ 0 h 1360"/>
                <a:gd name="T26" fmla="*/ 0 w 1551"/>
                <a:gd name="T27" fmla="*/ 0 h 1360"/>
                <a:gd name="T28" fmla="*/ 0 w 1551"/>
                <a:gd name="T29" fmla="*/ 0 h 1360"/>
                <a:gd name="T30" fmla="*/ 0 w 1551"/>
                <a:gd name="T31" fmla="*/ 0 h 1360"/>
                <a:gd name="T32" fmla="*/ 0 w 1551"/>
                <a:gd name="T33" fmla="*/ 0 h 1360"/>
                <a:gd name="T34" fmla="*/ 0 w 1551"/>
                <a:gd name="T35" fmla="*/ 0 h 1360"/>
                <a:gd name="T36" fmla="*/ 0 w 1551"/>
                <a:gd name="T37" fmla="*/ 0 h 1360"/>
                <a:gd name="T38" fmla="*/ 0 w 1551"/>
                <a:gd name="T39" fmla="*/ 0 h 1360"/>
                <a:gd name="T40" fmla="*/ 0 w 1551"/>
                <a:gd name="T41" fmla="*/ 0 h 1360"/>
                <a:gd name="T42" fmla="*/ 0 w 1551"/>
                <a:gd name="T43" fmla="*/ 0 h 1360"/>
                <a:gd name="T44" fmla="*/ 0 w 1551"/>
                <a:gd name="T45" fmla="*/ 0 h 1360"/>
                <a:gd name="T46" fmla="*/ 0 w 1551"/>
                <a:gd name="T47" fmla="*/ 0 h 1360"/>
                <a:gd name="T48" fmla="*/ 0 w 1551"/>
                <a:gd name="T49" fmla="*/ 0 h 1360"/>
                <a:gd name="T50" fmla="*/ 0 w 1551"/>
                <a:gd name="T51" fmla="*/ 0 h 1360"/>
                <a:gd name="T52" fmla="*/ 0 w 1551"/>
                <a:gd name="T53" fmla="*/ 0 h 1360"/>
                <a:gd name="T54" fmla="*/ 0 w 1551"/>
                <a:gd name="T55" fmla="*/ 0 h 1360"/>
                <a:gd name="T56" fmla="*/ 0 w 1551"/>
                <a:gd name="T57" fmla="*/ 0 h 1360"/>
                <a:gd name="T58" fmla="*/ 0 w 1551"/>
                <a:gd name="T59" fmla="*/ 0 h 1360"/>
                <a:gd name="T60" fmla="*/ 0 w 1551"/>
                <a:gd name="T61" fmla="*/ 0 h 1360"/>
                <a:gd name="T62" fmla="*/ 0 w 1551"/>
                <a:gd name="T63" fmla="*/ 0 h 1360"/>
                <a:gd name="T64" fmla="*/ 0 w 1551"/>
                <a:gd name="T65" fmla="*/ 0 h 1360"/>
                <a:gd name="T66" fmla="*/ 0 w 1551"/>
                <a:gd name="T67" fmla="*/ 0 h 1360"/>
                <a:gd name="T68" fmla="*/ 0 w 1551"/>
                <a:gd name="T69" fmla="*/ 0 h 1360"/>
                <a:gd name="T70" fmla="*/ 0 w 1551"/>
                <a:gd name="T71" fmla="*/ 0 h 1360"/>
                <a:gd name="T72" fmla="*/ 0 w 1551"/>
                <a:gd name="T73" fmla="*/ 0 h 1360"/>
                <a:gd name="T74" fmla="*/ 0 w 1551"/>
                <a:gd name="T75" fmla="*/ 0 h 1360"/>
                <a:gd name="T76" fmla="*/ 0 w 1551"/>
                <a:gd name="T77" fmla="*/ 0 h 1360"/>
                <a:gd name="T78" fmla="*/ 0 w 1551"/>
                <a:gd name="T79" fmla="*/ 0 h 1360"/>
                <a:gd name="T80" fmla="*/ 0 w 1551"/>
                <a:gd name="T81" fmla="*/ 0 h 1360"/>
                <a:gd name="T82" fmla="*/ 0 w 1551"/>
                <a:gd name="T83" fmla="*/ 0 h 1360"/>
                <a:gd name="T84" fmla="*/ 0 w 1551"/>
                <a:gd name="T85" fmla="*/ 0 h 1360"/>
                <a:gd name="T86" fmla="*/ 0 w 1551"/>
                <a:gd name="T87" fmla="*/ 0 h 1360"/>
                <a:gd name="T88" fmla="*/ 0 w 1551"/>
                <a:gd name="T89" fmla="*/ 0 h 1360"/>
                <a:gd name="T90" fmla="*/ 0 w 1551"/>
                <a:gd name="T91" fmla="*/ 0 h 1360"/>
                <a:gd name="T92" fmla="*/ 0 w 1551"/>
                <a:gd name="T93" fmla="*/ 0 h 1360"/>
                <a:gd name="T94" fmla="*/ 0 w 1551"/>
                <a:gd name="T95" fmla="*/ 0 h 1360"/>
                <a:gd name="T96" fmla="*/ 0 w 1551"/>
                <a:gd name="T97" fmla="*/ 0 h 1360"/>
                <a:gd name="T98" fmla="*/ 0 w 1551"/>
                <a:gd name="T99" fmla="*/ 0 h 136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551"/>
                <a:gd name="T151" fmla="*/ 0 h 1360"/>
                <a:gd name="T152" fmla="*/ 1551 w 1551"/>
                <a:gd name="T153" fmla="*/ 1360 h 136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551" h="1360">
                  <a:moveTo>
                    <a:pt x="1486" y="312"/>
                  </a:moveTo>
                  <a:lnTo>
                    <a:pt x="1445" y="227"/>
                  </a:lnTo>
                  <a:lnTo>
                    <a:pt x="1390" y="181"/>
                  </a:lnTo>
                  <a:lnTo>
                    <a:pt x="1347" y="181"/>
                  </a:lnTo>
                  <a:lnTo>
                    <a:pt x="1253" y="187"/>
                  </a:lnTo>
                  <a:lnTo>
                    <a:pt x="1225" y="278"/>
                  </a:lnTo>
                  <a:lnTo>
                    <a:pt x="1202" y="410"/>
                  </a:lnTo>
                  <a:lnTo>
                    <a:pt x="1182" y="561"/>
                  </a:lnTo>
                  <a:lnTo>
                    <a:pt x="1206" y="611"/>
                  </a:lnTo>
                  <a:lnTo>
                    <a:pt x="1262" y="652"/>
                  </a:lnTo>
                  <a:lnTo>
                    <a:pt x="1308" y="669"/>
                  </a:lnTo>
                  <a:lnTo>
                    <a:pt x="1345" y="660"/>
                  </a:lnTo>
                  <a:lnTo>
                    <a:pt x="1370" y="637"/>
                  </a:lnTo>
                  <a:lnTo>
                    <a:pt x="1345" y="681"/>
                  </a:lnTo>
                  <a:lnTo>
                    <a:pt x="1295" y="695"/>
                  </a:lnTo>
                  <a:lnTo>
                    <a:pt x="1219" y="669"/>
                  </a:lnTo>
                  <a:lnTo>
                    <a:pt x="1151" y="624"/>
                  </a:lnTo>
                  <a:lnTo>
                    <a:pt x="1131" y="748"/>
                  </a:lnTo>
                  <a:lnTo>
                    <a:pt x="1063" y="856"/>
                  </a:lnTo>
                  <a:lnTo>
                    <a:pt x="982" y="945"/>
                  </a:lnTo>
                  <a:lnTo>
                    <a:pt x="937" y="1070"/>
                  </a:lnTo>
                  <a:lnTo>
                    <a:pt x="928" y="1185"/>
                  </a:lnTo>
                  <a:lnTo>
                    <a:pt x="887" y="1292"/>
                  </a:lnTo>
                  <a:lnTo>
                    <a:pt x="837" y="1360"/>
                  </a:lnTo>
                  <a:lnTo>
                    <a:pt x="876" y="1235"/>
                  </a:lnTo>
                  <a:lnTo>
                    <a:pt x="872" y="1139"/>
                  </a:lnTo>
                  <a:lnTo>
                    <a:pt x="860" y="991"/>
                  </a:lnTo>
                  <a:lnTo>
                    <a:pt x="860" y="902"/>
                  </a:lnTo>
                  <a:lnTo>
                    <a:pt x="898" y="846"/>
                  </a:lnTo>
                  <a:lnTo>
                    <a:pt x="989" y="799"/>
                  </a:lnTo>
                  <a:lnTo>
                    <a:pt x="1059" y="748"/>
                  </a:lnTo>
                  <a:lnTo>
                    <a:pt x="1098" y="687"/>
                  </a:lnTo>
                  <a:lnTo>
                    <a:pt x="1120" y="618"/>
                  </a:lnTo>
                  <a:lnTo>
                    <a:pt x="1140" y="548"/>
                  </a:lnTo>
                  <a:lnTo>
                    <a:pt x="1159" y="479"/>
                  </a:lnTo>
                  <a:lnTo>
                    <a:pt x="1186" y="227"/>
                  </a:lnTo>
                  <a:lnTo>
                    <a:pt x="48" y="29"/>
                  </a:lnTo>
                  <a:lnTo>
                    <a:pt x="0" y="0"/>
                  </a:lnTo>
                  <a:lnTo>
                    <a:pt x="1215" y="171"/>
                  </a:lnTo>
                  <a:lnTo>
                    <a:pt x="1253" y="154"/>
                  </a:lnTo>
                  <a:lnTo>
                    <a:pt x="1379" y="161"/>
                  </a:lnTo>
                  <a:lnTo>
                    <a:pt x="1451" y="187"/>
                  </a:lnTo>
                  <a:lnTo>
                    <a:pt x="1512" y="255"/>
                  </a:lnTo>
                  <a:lnTo>
                    <a:pt x="1512" y="325"/>
                  </a:lnTo>
                  <a:lnTo>
                    <a:pt x="1551" y="352"/>
                  </a:lnTo>
                  <a:lnTo>
                    <a:pt x="1492" y="544"/>
                  </a:lnTo>
                  <a:lnTo>
                    <a:pt x="1445" y="508"/>
                  </a:lnTo>
                  <a:lnTo>
                    <a:pt x="1397" y="618"/>
                  </a:lnTo>
                  <a:lnTo>
                    <a:pt x="1479" y="352"/>
                  </a:lnTo>
                  <a:lnTo>
                    <a:pt x="1486" y="312"/>
                  </a:lnTo>
                  <a:close/>
                </a:path>
              </a:pathLst>
            </a:custGeom>
            <a:solidFill>
              <a:srgbClr val="000000"/>
            </a:solidFill>
            <a:ln w="0">
              <a:solidFill>
                <a:srgbClr val="000000"/>
              </a:solidFill>
              <a:round/>
              <a:headEnd/>
              <a:tailEnd/>
            </a:ln>
          </p:spPr>
          <p:txBody>
            <a:bodyPr/>
            <a:lstStyle/>
            <a:p>
              <a:endParaRPr lang="en-GB"/>
            </a:p>
          </p:txBody>
        </p:sp>
        <p:sp>
          <p:nvSpPr>
            <p:cNvPr id="54300" name="Freeform 27"/>
            <p:cNvSpPr>
              <a:spLocks/>
            </p:cNvSpPr>
            <p:nvPr/>
          </p:nvSpPr>
          <p:spPr bwMode="auto">
            <a:xfrm>
              <a:off x="3848" y="1486"/>
              <a:ext cx="181" cy="236"/>
            </a:xfrm>
            <a:custGeom>
              <a:avLst/>
              <a:gdLst>
                <a:gd name="T0" fmla="*/ 0 w 1091"/>
                <a:gd name="T1" fmla="*/ 0 h 1181"/>
                <a:gd name="T2" fmla="*/ 0 w 1091"/>
                <a:gd name="T3" fmla="*/ 0 h 1181"/>
                <a:gd name="T4" fmla="*/ 0 w 1091"/>
                <a:gd name="T5" fmla="*/ 0 h 1181"/>
                <a:gd name="T6" fmla="*/ 0 w 1091"/>
                <a:gd name="T7" fmla="*/ 0 h 1181"/>
                <a:gd name="T8" fmla="*/ 0 w 1091"/>
                <a:gd name="T9" fmla="*/ 0 h 1181"/>
                <a:gd name="T10" fmla="*/ 0 w 1091"/>
                <a:gd name="T11" fmla="*/ 0 h 1181"/>
                <a:gd name="T12" fmla="*/ 0 w 1091"/>
                <a:gd name="T13" fmla="*/ 0 h 1181"/>
                <a:gd name="T14" fmla="*/ 0 w 1091"/>
                <a:gd name="T15" fmla="*/ 0 h 1181"/>
                <a:gd name="T16" fmla="*/ 0 w 1091"/>
                <a:gd name="T17" fmla="*/ 0 h 1181"/>
                <a:gd name="T18" fmla="*/ 0 w 1091"/>
                <a:gd name="T19" fmla="*/ 0 h 1181"/>
                <a:gd name="T20" fmla="*/ 0 w 1091"/>
                <a:gd name="T21" fmla="*/ 0 h 1181"/>
                <a:gd name="T22" fmla="*/ 0 w 1091"/>
                <a:gd name="T23" fmla="*/ 0 h 1181"/>
                <a:gd name="T24" fmla="*/ 0 w 1091"/>
                <a:gd name="T25" fmla="*/ 0 h 1181"/>
                <a:gd name="T26" fmla="*/ 0 w 1091"/>
                <a:gd name="T27" fmla="*/ 0 h 1181"/>
                <a:gd name="T28" fmla="*/ 0 w 1091"/>
                <a:gd name="T29" fmla="*/ 0 h 1181"/>
                <a:gd name="T30" fmla="*/ 0 w 1091"/>
                <a:gd name="T31" fmla="*/ 0 h 1181"/>
                <a:gd name="T32" fmla="*/ 0 w 1091"/>
                <a:gd name="T33" fmla="*/ 0 h 1181"/>
                <a:gd name="T34" fmla="*/ 0 w 1091"/>
                <a:gd name="T35" fmla="*/ 0 h 1181"/>
                <a:gd name="T36" fmla="*/ 0 w 1091"/>
                <a:gd name="T37" fmla="*/ 0 h 1181"/>
                <a:gd name="T38" fmla="*/ 0 w 1091"/>
                <a:gd name="T39" fmla="*/ 0 h 1181"/>
                <a:gd name="T40" fmla="*/ 0 w 1091"/>
                <a:gd name="T41" fmla="*/ 0 h 1181"/>
                <a:gd name="T42" fmla="*/ 0 w 1091"/>
                <a:gd name="T43" fmla="*/ 0 h 1181"/>
                <a:gd name="T44" fmla="*/ 0 w 1091"/>
                <a:gd name="T45" fmla="*/ 0 h 1181"/>
                <a:gd name="T46" fmla="*/ 0 w 1091"/>
                <a:gd name="T47" fmla="*/ 0 h 1181"/>
                <a:gd name="T48" fmla="*/ 0 w 1091"/>
                <a:gd name="T49" fmla="*/ 0 h 1181"/>
                <a:gd name="T50" fmla="*/ 0 w 1091"/>
                <a:gd name="T51" fmla="*/ 0 h 1181"/>
                <a:gd name="T52" fmla="*/ 0 w 1091"/>
                <a:gd name="T53" fmla="*/ 0 h 1181"/>
                <a:gd name="T54" fmla="*/ 0 w 1091"/>
                <a:gd name="T55" fmla="*/ 0 h 1181"/>
                <a:gd name="T56" fmla="*/ 0 w 1091"/>
                <a:gd name="T57" fmla="*/ 0 h 1181"/>
                <a:gd name="T58" fmla="*/ 0 w 1091"/>
                <a:gd name="T59" fmla="*/ 0 h 1181"/>
                <a:gd name="T60" fmla="*/ 0 w 1091"/>
                <a:gd name="T61" fmla="*/ 0 h 1181"/>
                <a:gd name="T62" fmla="*/ 0 w 1091"/>
                <a:gd name="T63" fmla="*/ 0 h 1181"/>
                <a:gd name="T64" fmla="*/ 0 w 1091"/>
                <a:gd name="T65" fmla="*/ 0 h 1181"/>
                <a:gd name="T66" fmla="*/ 0 w 1091"/>
                <a:gd name="T67" fmla="*/ 0 h 118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091"/>
                <a:gd name="T103" fmla="*/ 0 h 1181"/>
                <a:gd name="T104" fmla="*/ 1091 w 1091"/>
                <a:gd name="T105" fmla="*/ 1181 h 118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091" h="1181">
                  <a:moveTo>
                    <a:pt x="1058" y="1181"/>
                  </a:moveTo>
                  <a:lnTo>
                    <a:pt x="1043" y="1128"/>
                  </a:lnTo>
                  <a:lnTo>
                    <a:pt x="991" y="1048"/>
                  </a:lnTo>
                  <a:lnTo>
                    <a:pt x="487" y="807"/>
                  </a:lnTo>
                  <a:lnTo>
                    <a:pt x="416" y="1014"/>
                  </a:lnTo>
                  <a:lnTo>
                    <a:pt x="198" y="987"/>
                  </a:lnTo>
                  <a:lnTo>
                    <a:pt x="122" y="856"/>
                  </a:lnTo>
                  <a:lnTo>
                    <a:pt x="76" y="755"/>
                  </a:lnTo>
                  <a:lnTo>
                    <a:pt x="0" y="686"/>
                  </a:lnTo>
                  <a:lnTo>
                    <a:pt x="150" y="807"/>
                  </a:lnTo>
                  <a:lnTo>
                    <a:pt x="237" y="919"/>
                  </a:lnTo>
                  <a:lnTo>
                    <a:pt x="375" y="936"/>
                  </a:lnTo>
                  <a:lnTo>
                    <a:pt x="442" y="778"/>
                  </a:lnTo>
                  <a:lnTo>
                    <a:pt x="404" y="681"/>
                  </a:lnTo>
                  <a:lnTo>
                    <a:pt x="464" y="544"/>
                  </a:lnTo>
                  <a:lnTo>
                    <a:pt x="458" y="420"/>
                  </a:lnTo>
                  <a:lnTo>
                    <a:pt x="533" y="295"/>
                  </a:lnTo>
                  <a:lnTo>
                    <a:pt x="503" y="180"/>
                  </a:lnTo>
                  <a:lnTo>
                    <a:pt x="425" y="0"/>
                  </a:lnTo>
                  <a:lnTo>
                    <a:pt x="572" y="263"/>
                  </a:lnTo>
                  <a:lnTo>
                    <a:pt x="669" y="390"/>
                  </a:lnTo>
                  <a:lnTo>
                    <a:pt x="648" y="452"/>
                  </a:lnTo>
                  <a:lnTo>
                    <a:pt x="702" y="473"/>
                  </a:lnTo>
                  <a:lnTo>
                    <a:pt x="681" y="523"/>
                  </a:lnTo>
                  <a:lnTo>
                    <a:pt x="724" y="536"/>
                  </a:lnTo>
                  <a:lnTo>
                    <a:pt x="702" y="584"/>
                  </a:lnTo>
                  <a:lnTo>
                    <a:pt x="730" y="597"/>
                  </a:lnTo>
                  <a:lnTo>
                    <a:pt x="642" y="681"/>
                  </a:lnTo>
                  <a:lnTo>
                    <a:pt x="547" y="749"/>
                  </a:lnTo>
                  <a:lnTo>
                    <a:pt x="553" y="771"/>
                  </a:lnTo>
                  <a:lnTo>
                    <a:pt x="1013" y="1000"/>
                  </a:lnTo>
                  <a:lnTo>
                    <a:pt x="1063" y="1034"/>
                  </a:lnTo>
                  <a:lnTo>
                    <a:pt x="1091" y="1097"/>
                  </a:lnTo>
                  <a:lnTo>
                    <a:pt x="1058" y="1181"/>
                  </a:lnTo>
                  <a:close/>
                </a:path>
              </a:pathLst>
            </a:custGeom>
            <a:solidFill>
              <a:srgbClr val="000000"/>
            </a:solidFill>
            <a:ln w="0">
              <a:solidFill>
                <a:srgbClr val="000000"/>
              </a:solidFill>
              <a:round/>
              <a:headEnd/>
              <a:tailEnd/>
            </a:ln>
          </p:spPr>
          <p:txBody>
            <a:bodyPr/>
            <a:lstStyle/>
            <a:p>
              <a:endParaRPr lang="en-GB"/>
            </a:p>
          </p:txBody>
        </p:sp>
        <p:sp>
          <p:nvSpPr>
            <p:cNvPr id="54301" name="Freeform 28"/>
            <p:cNvSpPr>
              <a:spLocks/>
            </p:cNvSpPr>
            <p:nvPr/>
          </p:nvSpPr>
          <p:spPr bwMode="auto">
            <a:xfrm>
              <a:off x="4039" y="1705"/>
              <a:ext cx="71" cy="140"/>
            </a:xfrm>
            <a:custGeom>
              <a:avLst/>
              <a:gdLst>
                <a:gd name="T0" fmla="*/ 0 w 428"/>
                <a:gd name="T1" fmla="*/ 0 h 700"/>
                <a:gd name="T2" fmla="*/ 0 w 428"/>
                <a:gd name="T3" fmla="*/ 0 h 700"/>
                <a:gd name="T4" fmla="*/ 0 w 428"/>
                <a:gd name="T5" fmla="*/ 0 h 700"/>
                <a:gd name="T6" fmla="*/ 0 w 428"/>
                <a:gd name="T7" fmla="*/ 0 h 700"/>
                <a:gd name="T8" fmla="*/ 0 w 428"/>
                <a:gd name="T9" fmla="*/ 0 h 700"/>
                <a:gd name="T10" fmla="*/ 0 w 428"/>
                <a:gd name="T11" fmla="*/ 0 h 700"/>
                <a:gd name="T12" fmla="*/ 0 w 428"/>
                <a:gd name="T13" fmla="*/ 0 h 700"/>
                <a:gd name="T14" fmla="*/ 0 w 428"/>
                <a:gd name="T15" fmla="*/ 0 h 700"/>
                <a:gd name="T16" fmla="*/ 0 w 428"/>
                <a:gd name="T17" fmla="*/ 0 h 700"/>
                <a:gd name="T18" fmla="*/ 0 w 428"/>
                <a:gd name="T19" fmla="*/ 0 h 700"/>
                <a:gd name="T20" fmla="*/ 0 w 428"/>
                <a:gd name="T21" fmla="*/ 0 h 700"/>
                <a:gd name="T22" fmla="*/ 0 w 428"/>
                <a:gd name="T23" fmla="*/ 0 h 700"/>
                <a:gd name="T24" fmla="*/ 0 w 428"/>
                <a:gd name="T25" fmla="*/ 0 h 700"/>
                <a:gd name="T26" fmla="*/ 0 w 428"/>
                <a:gd name="T27" fmla="*/ 0 h 700"/>
                <a:gd name="T28" fmla="*/ 0 w 428"/>
                <a:gd name="T29" fmla="*/ 0 h 700"/>
                <a:gd name="T30" fmla="*/ 0 w 428"/>
                <a:gd name="T31" fmla="*/ 0 h 700"/>
                <a:gd name="T32" fmla="*/ 0 w 428"/>
                <a:gd name="T33" fmla="*/ 0 h 700"/>
                <a:gd name="T34" fmla="*/ 0 w 428"/>
                <a:gd name="T35" fmla="*/ 0 h 700"/>
                <a:gd name="T36" fmla="*/ 0 w 428"/>
                <a:gd name="T37" fmla="*/ 0 h 700"/>
                <a:gd name="T38" fmla="*/ 0 w 428"/>
                <a:gd name="T39" fmla="*/ 0 h 700"/>
                <a:gd name="T40" fmla="*/ 0 w 428"/>
                <a:gd name="T41" fmla="*/ 0 h 700"/>
                <a:gd name="T42" fmla="*/ 0 w 428"/>
                <a:gd name="T43" fmla="*/ 0 h 700"/>
                <a:gd name="T44" fmla="*/ 0 w 428"/>
                <a:gd name="T45" fmla="*/ 0 h 700"/>
                <a:gd name="T46" fmla="*/ 0 w 428"/>
                <a:gd name="T47" fmla="*/ 0 h 700"/>
                <a:gd name="T48" fmla="*/ 0 w 428"/>
                <a:gd name="T49" fmla="*/ 0 h 700"/>
                <a:gd name="T50" fmla="*/ 0 w 428"/>
                <a:gd name="T51" fmla="*/ 0 h 700"/>
                <a:gd name="T52" fmla="*/ 0 w 428"/>
                <a:gd name="T53" fmla="*/ 0 h 700"/>
                <a:gd name="T54" fmla="*/ 0 w 428"/>
                <a:gd name="T55" fmla="*/ 0 h 700"/>
                <a:gd name="T56" fmla="*/ 0 w 428"/>
                <a:gd name="T57" fmla="*/ 0 h 700"/>
                <a:gd name="T58" fmla="*/ 0 w 428"/>
                <a:gd name="T59" fmla="*/ 0 h 70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28"/>
                <a:gd name="T91" fmla="*/ 0 h 700"/>
                <a:gd name="T92" fmla="*/ 428 w 428"/>
                <a:gd name="T93" fmla="*/ 700 h 70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28" h="700">
                  <a:moveTo>
                    <a:pt x="271" y="5"/>
                  </a:moveTo>
                  <a:lnTo>
                    <a:pt x="408" y="302"/>
                  </a:lnTo>
                  <a:lnTo>
                    <a:pt x="428" y="354"/>
                  </a:lnTo>
                  <a:lnTo>
                    <a:pt x="419" y="388"/>
                  </a:lnTo>
                  <a:lnTo>
                    <a:pt x="402" y="422"/>
                  </a:lnTo>
                  <a:lnTo>
                    <a:pt x="375" y="449"/>
                  </a:lnTo>
                  <a:lnTo>
                    <a:pt x="325" y="455"/>
                  </a:lnTo>
                  <a:lnTo>
                    <a:pt x="203" y="445"/>
                  </a:lnTo>
                  <a:lnTo>
                    <a:pt x="182" y="483"/>
                  </a:lnTo>
                  <a:lnTo>
                    <a:pt x="142" y="660"/>
                  </a:lnTo>
                  <a:lnTo>
                    <a:pt x="27" y="700"/>
                  </a:lnTo>
                  <a:lnTo>
                    <a:pt x="27" y="677"/>
                  </a:lnTo>
                  <a:lnTo>
                    <a:pt x="93" y="614"/>
                  </a:lnTo>
                  <a:lnTo>
                    <a:pt x="122" y="483"/>
                  </a:lnTo>
                  <a:lnTo>
                    <a:pt x="113" y="428"/>
                  </a:lnTo>
                  <a:lnTo>
                    <a:pt x="47" y="382"/>
                  </a:lnTo>
                  <a:lnTo>
                    <a:pt x="4" y="365"/>
                  </a:lnTo>
                  <a:lnTo>
                    <a:pt x="0" y="331"/>
                  </a:lnTo>
                  <a:lnTo>
                    <a:pt x="27" y="291"/>
                  </a:lnTo>
                  <a:lnTo>
                    <a:pt x="20" y="325"/>
                  </a:lnTo>
                  <a:lnTo>
                    <a:pt x="47" y="348"/>
                  </a:lnTo>
                  <a:lnTo>
                    <a:pt x="109" y="360"/>
                  </a:lnTo>
                  <a:lnTo>
                    <a:pt x="197" y="365"/>
                  </a:lnTo>
                  <a:lnTo>
                    <a:pt x="264" y="411"/>
                  </a:lnTo>
                  <a:lnTo>
                    <a:pt x="305" y="416"/>
                  </a:lnTo>
                  <a:lnTo>
                    <a:pt x="366" y="411"/>
                  </a:lnTo>
                  <a:lnTo>
                    <a:pt x="402" y="374"/>
                  </a:lnTo>
                  <a:lnTo>
                    <a:pt x="397" y="312"/>
                  </a:lnTo>
                  <a:lnTo>
                    <a:pt x="236" y="0"/>
                  </a:lnTo>
                  <a:lnTo>
                    <a:pt x="271" y="5"/>
                  </a:lnTo>
                  <a:close/>
                </a:path>
              </a:pathLst>
            </a:custGeom>
            <a:solidFill>
              <a:srgbClr val="000000"/>
            </a:solidFill>
            <a:ln w="0">
              <a:solidFill>
                <a:srgbClr val="000000"/>
              </a:solidFill>
              <a:round/>
              <a:headEnd/>
              <a:tailEnd/>
            </a:ln>
          </p:spPr>
          <p:txBody>
            <a:bodyPr/>
            <a:lstStyle/>
            <a:p>
              <a:endParaRPr lang="en-GB"/>
            </a:p>
          </p:txBody>
        </p:sp>
        <p:sp>
          <p:nvSpPr>
            <p:cNvPr id="54302" name="Freeform 29"/>
            <p:cNvSpPr>
              <a:spLocks/>
            </p:cNvSpPr>
            <p:nvPr/>
          </p:nvSpPr>
          <p:spPr bwMode="auto">
            <a:xfrm>
              <a:off x="4029" y="1827"/>
              <a:ext cx="15" cy="25"/>
            </a:xfrm>
            <a:custGeom>
              <a:avLst/>
              <a:gdLst>
                <a:gd name="T0" fmla="*/ 0 w 89"/>
                <a:gd name="T1" fmla="*/ 0 h 125"/>
                <a:gd name="T2" fmla="*/ 0 w 89"/>
                <a:gd name="T3" fmla="*/ 0 h 125"/>
                <a:gd name="T4" fmla="*/ 0 w 89"/>
                <a:gd name="T5" fmla="*/ 0 h 125"/>
                <a:gd name="T6" fmla="*/ 0 w 89"/>
                <a:gd name="T7" fmla="*/ 0 h 125"/>
                <a:gd name="T8" fmla="*/ 0 w 89"/>
                <a:gd name="T9" fmla="*/ 0 h 125"/>
                <a:gd name="T10" fmla="*/ 0 w 89"/>
                <a:gd name="T11" fmla="*/ 0 h 125"/>
                <a:gd name="T12" fmla="*/ 0 w 89"/>
                <a:gd name="T13" fmla="*/ 0 h 125"/>
                <a:gd name="T14" fmla="*/ 0 w 89"/>
                <a:gd name="T15" fmla="*/ 0 h 125"/>
                <a:gd name="T16" fmla="*/ 0 60000 65536"/>
                <a:gd name="T17" fmla="*/ 0 60000 65536"/>
                <a:gd name="T18" fmla="*/ 0 60000 65536"/>
                <a:gd name="T19" fmla="*/ 0 60000 65536"/>
                <a:gd name="T20" fmla="*/ 0 60000 65536"/>
                <a:gd name="T21" fmla="*/ 0 60000 65536"/>
                <a:gd name="T22" fmla="*/ 0 60000 65536"/>
                <a:gd name="T23" fmla="*/ 0 60000 65536"/>
                <a:gd name="T24" fmla="*/ 0 w 89"/>
                <a:gd name="T25" fmla="*/ 0 h 125"/>
                <a:gd name="T26" fmla="*/ 89 w 89"/>
                <a:gd name="T27" fmla="*/ 125 h 12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9" h="125">
                  <a:moveTo>
                    <a:pt x="89" y="80"/>
                  </a:moveTo>
                  <a:lnTo>
                    <a:pt x="83" y="51"/>
                  </a:lnTo>
                  <a:lnTo>
                    <a:pt x="47" y="23"/>
                  </a:lnTo>
                  <a:lnTo>
                    <a:pt x="0" y="0"/>
                  </a:lnTo>
                  <a:lnTo>
                    <a:pt x="47" y="51"/>
                  </a:lnTo>
                  <a:lnTo>
                    <a:pt x="56" y="125"/>
                  </a:lnTo>
                  <a:lnTo>
                    <a:pt x="89" y="93"/>
                  </a:lnTo>
                  <a:lnTo>
                    <a:pt x="89" y="80"/>
                  </a:lnTo>
                  <a:close/>
                </a:path>
              </a:pathLst>
            </a:custGeom>
            <a:solidFill>
              <a:srgbClr val="000000"/>
            </a:solidFill>
            <a:ln w="0">
              <a:solidFill>
                <a:srgbClr val="000000"/>
              </a:solidFill>
              <a:round/>
              <a:headEnd/>
              <a:tailEnd/>
            </a:ln>
          </p:spPr>
          <p:txBody>
            <a:bodyPr/>
            <a:lstStyle/>
            <a:p>
              <a:endParaRPr lang="en-GB"/>
            </a:p>
          </p:txBody>
        </p:sp>
        <p:sp>
          <p:nvSpPr>
            <p:cNvPr id="54303" name="Freeform 30"/>
            <p:cNvSpPr>
              <a:spLocks/>
            </p:cNvSpPr>
            <p:nvPr/>
          </p:nvSpPr>
          <p:spPr bwMode="auto">
            <a:xfrm>
              <a:off x="4003" y="1821"/>
              <a:ext cx="40" cy="108"/>
            </a:xfrm>
            <a:custGeom>
              <a:avLst/>
              <a:gdLst>
                <a:gd name="T0" fmla="*/ 0 w 244"/>
                <a:gd name="T1" fmla="*/ 0 h 542"/>
                <a:gd name="T2" fmla="*/ 0 w 244"/>
                <a:gd name="T3" fmla="*/ 0 h 542"/>
                <a:gd name="T4" fmla="*/ 0 w 244"/>
                <a:gd name="T5" fmla="*/ 0 h 542"/>
                <a:gd name="T6" fmla="*/ 0 w 244"/>
                <a:gd name="T7" fmla="*/ 0 h 542"/>
                <a:gd name="T8" fmla="*/ 0 w 244"/>
                <a:gd name="T9" fmla="*/ 0 h 542"/>
                <a:gd name="T10" fmla="*/ 0 w 244"/>
                <a:gd name="T11" fmla="*/ 0 h 542"/>
                <a:gd name="T12" fmla="*/ 0 w 244"/>
                <a:gd name="T13" fmla="*/ 0 h 542"/>
                <a:gd name="T14" fmla="*/ 0 w 244"/>
                <a:gd name="T15" fmla="*/ 0 h 542"/>
                <a:gd name="T16" fmla="*/ 0 w 244"/>
                <a:gd name="T17" fmla="*/ 0 h 542"/>
                <a:gd name="T18" fmla="*/ 0 w 244"/>
                <a:gd name="T19" fmla="*/ 0 h 542"/>
                <a:gd name="T20" fmla="*/ 0 w 244"/>
                <a:gd name="T21" fmla="*/ 0 h 542"/>
                <a:gd name="T22" fmla="*/ 0 w 244"/>
                <a:gd name="T23" fmla="*/ 0 h 542"/>
                <a:gd name="T24" fmla="*/ 0 w 244"/>
                <a:gd name="T25" fmla="*/ 0 h 542"/>
                <a:gd name="T26" fmla="*/ 0 w 244"/>
                <a:gd name="T27" fmla="*/ 0 h 542"/>
                <a:gd name="T28" fmla="*/ 0 w 244"/>
                <a:gd name="T29" fmla="*/ 0 h 542"/>
                <a:gd name="T30" fmla="*/ 0 w 244"/>
                <a:gd name="T31" fmla="*/ 0 h 542"/>
                <a:gd name="T32" fmla="*/ 0 w 244"/>
                <a:gd name="T33" fmla="*/ 0 h 542"/>
                <a:gd name="T34" fmla="*/ 0 w 244"/>
                <a:gd name="T35" fmla="*/ 0 h 542"/>
                <a:gd name="T36" fmla="*/ 0 w 244"/>
                <a:gd name="T37" fmla="*/ 0 h 542"/>
                <a:gd name="T38" fmla="*/ 0 w 244"/>
                <a:gd name="T39" fmla="*/ 0 h 542"/>
                <a:gd name="T40" fmla="*/ 0 w 244"/>
                <a:gd name="T41" fmla="*/ 0 h 542"/>
                <a:gd name="T42" fmla="*/ 0 w 244"/>
                <a:gd name="T43" fmla="*/ 0 h 54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44"/>
                <a:gd name="T67" fmla="*/ 0 h 542"/>
                <a:gd name="T68" fmla="*/ 244 w 244"/>
                <a:gd name="T69" fmla="*/ 542 h 54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44" h="542">
                  <a:moveTo>
                    <a:pt x="128" y="28"/>
                  </a:moveTo>
                  <a:lnTo>
                    <a:pt x="11" y="0"/>
                  </a:lnTo>
                  <a:lnTo>
                    <a:pt x="0" y="5"/>
                  </a:lnTo>
                  <a:lnTo>
                    <a:pt x="17" y="41"/>
                  </a:lnTo>
                  <a:lnTo>
                    <a:pt x="93" y="83"/>
                  </a:lnTo>
                  <a:lnTo>
                    <a:pt x="142" y="145"/>
                  </a:lnTo>
                  <a:lnTo>
                    <a:pt x="145" y="242"/>
                  </a:lnTo>
                  <a:lnTo>
                    <a:pt x="113" y="290"/>
                  </a:lnTo>
                  <a:lnTo>
                    <a:pt x="51" y="313"/>
                  </a:lnTo>
                  <a:lnTo>
                    <a:pt x="31" y="367"/>
                  </a:lnTo>
                  <a:lnTo>
                    <a:pt x="142" y="438"/>
                  </a:lnTo>
                  <a:lnTo>
                    <a:pt x="145" y="542"/>
                  </a:lnTo>
                  <a:lnTo>
                    <a:pt x="161" y="480"/>
                  </a:lnTo>
                  <a:lnTo>
                    <a:pt x="153" y="408"/>
                  </a:lnTo>
                  <a:lnTo>
                    <a:pt x="175" y="340"/>
                  </a:lnTo>
                  <a:lnTo>
                    <a:pt x="221" y="259"/>
                  </a:lnTo>
                  <a:lnTo>
                    <a:pt x="244" y="236"/>
                  </a:lnTo>
                  <a:lnTo>
                    <a:pt x="244" y="179"/>
                  </a:lnTo>
                  <a:lnTo>
                    <a:pt x="204" y="141"/>
                  </a:lnTo>
                  <a:lnTo>
                    <a:pt x="113" y="83"/>
                  </a:lnTo>
                  <a:lnTo>
                    <a:pt x="100" y="32"/>
                  </a:lnTo>
                  <a:lnTo>
                    <a:pt x="128" y="28"/>
                  </a:lnTo>
                  <a:close/>
                </a:path>
              </a:pathLst>
            </a:custGeom>
            <a:solidFill>
              <a:srgbClr val="000000"/>
            </a:solidFill>
            <a:ln w="0">
              <a:solidFill>
                <a:srgbClr val="000000"/>
              </a:solidFill>
              <a:round/>
              <a:headEnd/>
              <a:tailEnd/>
            </a:ln>
          </p:spPr>
          <p:txBody>
            <a:bodyPr/>
            <a:lstStyle/>
            <a:p>
              <a:endParaRPr lang="en-GB"/>
            </a:p>
          </p:txBody>
        </p:sp>
        <p:sp>
          <p:nvSpPr>
            <p:cNvPr id="54304" name="Freeform 31"/>
            <p:cNvSpPr>
              <a:spLocks/>
            </p:cNvSpPr>
            <p:nvPr/>
          </p:nvSpPr>
          <p:spPr bwMode="auto">
            <a:xfrm>
              <a:off x="3710" y="1794"/>
              <a:ext cx="317" cy="217"/>
            </a:xfrm>
            <a:custGeom>
              <a:avLst/>
              <a:gdLst>
                <a:gd name="T0" fmla="*/ 0 w 1901"/>
                <a:gd name="T1" fmla="*/ 0 h 1087"/>
                <a:gd name="T2" fmla="*/ 0 w 1901"/>
                <a:gd name="T3" fmla="*/ 0 h 1087"/>
                <a:gd name="T4" fmla="*/ 0 w 1901"/>
                <a:gd name="T5" fmla="*/ 0 h 1087"/>
                <a:gd name="T6" fmla="*/ 0 w 1901"/>
                <a:gd name="T7" fmla="*/ 0 h 1087"/>
                <a:gd name="T8" fmla="*/ 0 w 1901"/>
                <a:gd name="T9" fmla="*/ 0 h 1087"/>
                <a:gd name="T10" fmla="*/ 0 w 1901"/>
                <a:gd name="T11" fmla="*/ 0 h 1087"/>
                <a:gd name="T12" fmla="*/ 0 w 1901"/>
                <a:gd name="T13" fmla="*/ 0 h 1087"/>
                <a:gd name="T14" fmla="*/ 0 w 1901"/>
                <a:gd name="T15" fmla="*/ 0 h 1087"/>
                <a:gd name="T16" fmla="*/ 0 w 1901"/>
                <a:gd name="T17" fmla="*/ 0 h 1087"/>
                <a:gd name="T18" fmla="*/ 0 w 1901"/>
                <a:gd name="T19" fmla="*/ 0 h 1087"/>
                <a:gd name="T20" fmla="*/ 0 w 1901"/>
                <a:gd name="T21" fmla="*/ 0 h 1087"/>
                <a:gd name="T22" fmla="*/ 0 w 1901"/>
                <a:gd name="T23" fmla="*/ 0 h 1087"/>
                <a:gd name="T24" fmla="*/ 0 w 1901"/>
                <a:gd name="T25" fmla="*/ 0 h 1087"/>
                <a:gd name="T26" fmla="*/ 0 w 1901"/>
                <a:gd name="T27" fmla="*/ 0 h 1087"/>
                <a:gd name="T28" fmla="*/ 0 w 1901"/>
                <a:gd name="T29" fmla="*/ 0 h 1087"/>
                <a:gd name="T30" fmla="*/ 0 w 1901"/>
                <a:gd name="T31" fmla="*/ 0 h 1087"/>
                <a:gd name="T32" fmla="*/ 0 w 1901"/>
                <a:gd name="T33" fmla="*/ 0 h 1087"/>
                <a:gd name="T34" fmla="*/ 0 w 1901"/>
                <a:gd name="T35" fmla="*/ 0 h 1087"/>
                <a:gd name="T36" fmla="*/ 0 w 1901"/>
                <a:gd name="T37" fmla="*/ 0 h 1087"/>
                <a:gd name="T38" fmla="*/ 0 w 1901"/>
                <a:gd name="T39" fmla="*/ 0 h 1087"/>
                <a:gd name="T40" fmla="*/ 0 w 1901"/>
                <a:gd name="T41" fmla="*/ 0 h 1087"/>
                <a:gd name="T42" fmla="*/ 0 w 1901"/>
                <a:gd name="T43" fmla="*/ 0 h 1087"/>
                <a:gd name="T44" fmla="*/ 0 w 1901"/>
                <a:gd name="T45" fmla="*/ 0 h 1087"/>
                <a:gd name="T46" fmla="*/ 0 w 1901"/>
                <a:gd name="T47" fmla="*/ 0 h 1087"/>
                <a:gd name="T48" fmla="*/ 0 w 1901"/>
                <a:gd name="T49" fmla="*/ 0 h 1087"/>
                <a:gd name="T50" fmla="*/ 0 w 1901"/>
                <a:gd name="T51" fmla="*/ 0 h 1087"/>
                <a:gd name="T52" fmla="*/ 0 w 1901"/>
                <a:gd name="T53" fmla="*/ 0 h 1087"/>
                <a:gd name="T54" fmla="*/ 0 w 1901"/>
                <a:gd name="T55" fmla="*/ 0 h 1087"/>
                <a:gd name="T56" fmla="*/ 0 w 1901"/>
                <a:gd name="T57" fmla="*/ 0 h 1087"/>
                <a:gd name="T58" fmla="*/ 0 w 1901"/>
                <a:gd name="T59" fmla="*/ 0 h 1087"/>
                <a:gd name="T60" fmla="*/ 0 w 1901"/>
                <a:gd name="T61" fmla="*/ 0 h 1087"/>
                <a:gd name="T62" fmla="*/ 0 w 1901"/>
                <a:gd name="T63" fmla="*/ 0 h 1087"/>
                <a:gd name="T64" fmla="*/ 0 w 1901"/>
                <a:gd name="T65" fmla="*/ 0 h 1087"/>
                <a:gd name="T66" fmla="*/ 0 w 1901"/>
                <a:gd name="T67" fmla="*/ 0 h 1087"/>
                <a:gd name="T68" fmla="*/ 0 w 1901"/>
                <a:gd name="T69" fmla="*/ 0 h 1087"/>
                <a:gd name="T70" fmla="*/ 0 w 1901"/>
                <a:gd name="T71" fmla="*/ 0 h 1087"/>
                <a:gd name="T72" fmla="*/ 0 w 1901"/>
                <a:gd name="T73" fmla="*/ 0 h 1087"/>
                <a:gd name="T74" fmla="*/ 0 w 1901"/>
                <a:gd name="T75" fmla="*/ 0 h 1087"/>
                <a:gd name="T76" fmla="*/ 0 w 1901"/>
                <a:gd name="T77" fmla="*/ 0 h 1087"/>
                <a:gd name="T78" fmla="*/ 0 w 1901"/>
                <a:gd name="T79" fmla="*/ 0 h 1087"/>
                <a:gd name="T80" fmla="*/ 0 w 1901"/>
                <a:gd name="T81" fmla="*/ 0 h 1087"/>
                <a:gd name="T82" fmla="*/ 0 w 1901"/>
                <a:gd name="T83" fmla="*/ 0 h 1087"/>
                <a:gd name="T84" fmla="*/ 0 w 1901"/>
                <a:gd name="T85" fmla="*/ 0 h 1087"/>
                <a:gd name="T86" fmla="*/ 0 w 1901"/>
                <a:gd name="T87" fmla="*/ 0 h 10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901"/>
                <a:gd name="T133" fmla="*/ 0 h 1087"/>
                <a:gd name="T134" fmla="*/ 1901 w 1901"/>
                <a:gd name="T135" fmla="*/ 1087 h 108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901" h="1087">
                  <a:moveTo>
                    <a:pt x="1435" y="232"/>
                  </a:moveTo>
                  <a:lnTo>
                    <a:pt x="1507" y="560"/>
                  </a:lnTo>
                  <a:lnTo>
                    <a:pt x="1573" y="674"/>
                  </a:lnTo>
                  <a:lnTo>
                    <a:pt x="1695" y="701"/>
                  </a:lnTo>
                  <a:lnTo>
                    <a:pt x="1773" y="685"/>
                  </a:lnTo>
                  <a:lnTo>
                    <a:pt x="1828" y="701"/>
                  </a:lnTo>
                  <a:lnTo>
                    <a:pt x="1901" y="691"/>
                  </a:lnTo>
                  <a:lnTo>
                    <a:pt x="1889" y="747"/>
                  </a:lnTo>
                  <a:lnTo>
                    <a:pt x="1839" y="803"/>
                  </a:lnTo>
                  <a:lnTo>
                    <a:pt x="1787" y="824"/>
                  </a:lnTo>
                  <a:lnTo>
                    <a:pt x="1707" y="846"/>
                  </a:lnTo>
                  <a:lnTo>
                    <a:pt x="1612" y="887"/>
                  </a:lnTo>
                  <a:lnTo>
                    <a:pt x="1495" y="907"/>
                  </a:lnTo>
                  <a:lnTo>
                    <a:pt x="1407" y="907"/>
                  </a:lnTo>
                  <a:lnTo>
                    <a:pt x="1351" y="936"/>
                  </a:lnTo>
                  <a:lnTo>
                    <a:pt x="1317" y="993"/>
                  </a:lnTo>
                  <a:lnTo>
                    <a:pt x="1263" y="1087"/>
                  </a:lnTo>
                  <a:lnTo>
                    <a:pt x="1159" y="1047"/>
                  </a:lnTo>
                  <a:lnTo>
                    <a:pt x="1080" y="940"/>
                  </a:lnTo>
                  <a:lnTo>
                    <a:pt x="954" y="776"/>
                  </a:lnTo>
                  <a:lnTo>
                    <a:pt x="826" y="575"/>
                  </a:lnTo>
                  <a:lnTo>
                    <a:pt x="709" y="441"/>
                  </a:lnTo>
                  <a:lnTo>
                    <a:pt x="532" y="290"/>
                  </a:lnTo>
                  <a:lnTo>
                    <a:pt x="363" y="165"/>
                  </a:lnTo>
                  <a:lnTo>
                    <a:pt x="173" y="67"/>
                  </a:lnTo>
                  <a:lnTo>
                    <a:pt x="61" y="44"/>
                  </a:lnTo>
                  <a:lnTo>
                    <a:pt x="0" y="44"/>
                  </a:lnTo>
                  <a:lnTo>
                    <a:pt x="55" y="0"/>
                  </a:lnTo>
                  <a:lnTo>
                    <a:pt x="194" y="18"/>
                  </a:lnTo>
                  <a:lnTo>
                    <a:pt x="388" y="130"/>
                  </a:lnTo>
                  <a:lnTo>
                    <a:pt x="579" y="262"/>
                  </a:lnTo>
                  <a:lnTo>
                    <a:pt x="738" y="401"/>
                  </a:lnTo>
                  <a:lnTo>
                    <a:pt x="676" y="199"/>
                  </a:lnTo>
                  <a:lnTo>
                    <a:pt x="875" y="420"/>
                  </a:lnTo>
                  <a:lnTo>
                    <a:pt x="971" y="560"/>
                  </a:lnTo>
                  <a:lnTo>
                    <a:pt x="998" y="470"/>
                  </a:lnTo>
                  <a:lnTo>
                    <a:pt x="963" y="282"/>
                  </a:lnTo>
                  <a:lnTo>
                    <a:pt x="976" y="107"/>
                  </a:lnTo>
                  <a:lnTo>
                    <a:pt x="1086" y="73"/>
                  </a:lnTo>
                  <a:lnTo>
                    <a:pt x="1187" y="330"/>
                  </a:lnTo>
                  <a:lnTo>
                    <a:pt x="1254" y="513"/>
                  </a:lnTo>
                  <a:lnTo>
                    <a:pt x="1419" y="582"/>
                  </a:lnTo>
                  <a:lnTo>
                    <a:pt x="1398" y="255"/>
                  </a:lnTo>
                  <a:lnTo>
                    <a:pt x="1435" y="232"/>
                  </a:lnTo>
                  <a:close/>
                </a:path>
              </a:pathLst>
            </a:custGeom>
            <a:solidFill>
              <a:srgbClr val="000000"/>
            </a:solidFill>
            <a:ln w="0">
              <a:solidFill>
                <a:srgbClr val="000000"/>
              </a:solidFill>
              <a:round/>
              <a:headEnd/>
              <a:tailEnd/>
            </a:ln>
          </p:spPr>
          <p:txBody>
            <a:bodyPr/>
            <a:lstStyle/>
            <a:p>
              <a:endParaRPr lang="en-GB"/>
            </a:p>
          </p:txBody>
        </p:sp>
        <p:sp>
          <p:nvSpPr>
            <p:cNvPr id="54305" name="Freeform 32"/>
            <p:cNvSpPr>
              <a:spLocks/>
            </p:cNvSpPr>
            <p:nvPr/>
          </p:nvSpPr>
          <p:spPr bwMode="auto">
            <a:xfrm>
              <a:off x="3691" y="1422"/>
              <a:ext cx="310" cy="377"/>
            </a:xfrm>
            <a:custGeom>
              <a:avLst/>
              <a:gdLst>
                <a:gd name="T0" fmla="*/ 0 w 1861"/>
                <a:gd name="T1" fmla="*/ 0 h 1883"/>
                <a:gd name="T2" fmla="*/ 0 w 1861"/>
                <a:gd name="T3" fmla="*/ 0 h 1883"/>
                <a:gd name="T4" fmla="*/ 0 w 1861"/>
                <a:gd name="T5" fmla="*/ 0 h 1883"/>
                <a:gd name="T6" fmla="*/ 0 w 1861"/>
                <a:gd name="T7" fmla="*/ 0 h 1883"/>
                <a:gd name="T8" fmla="*/ 0 w 1861"/>
                <a:gd name="T9" fmla="*/ 0 h 1883"/>
                <a:gd name="T10" fmla="*/ 0 w 1861"/>
                <a:gd name="T11" fmla="*/ 0 h 1883"/>
                <a:gd name="T12" fmla="*/ 0 w 1861"/>
                <a:gd name="T13" fmla="*/ 0 h 1883"/>
                <a:gd name="T14" fmla="*/ 0 w 1861"/>
                <a:gd name="T15" fmla="*/ 0 h 1883"/>
                <a:gd name="T16" fmla="*/ 0 w 1861"/>
                <a:gd name="T17" fmla="*/ 0 h 1883"/>
                <a:gd name="T18" fmla="*/ 0 w 1861"/>
                <a:gd name="T19" fmla="*/ 0 h 1883"/>
                <a:gd name="T20" fmla="*/ 0 w 1861"/>
                <a:gd name="T21" fmla="*/ 0 h 1883"/>
                <a:gd name="T22" fmla="*/ 0 w 1861"/>
                <a:gd name="T23" fmla="*/ 0 h 1883"/>
                <a:gd name="T24" fmla="*/ 0 w 1861"/>
                <a:gd name="T25" fmla="*/ 0 h 1883"/>
                <a:gd name="T26" fmla="*/ 0 w 1861"/>
                <a:gd name="T27" fmla="*/ 0 h 1883"/>
                <a:gd name="T28" fmla="*/ 0 w 1861"/>
                <a:gd name="T29" fmla="*/ 0 h 1883"/>
                <a:gd name="T30" fmla="*/ 0 w 1861"/>
                <a:gd name="T31" fmla="*/ 0 h 1883"/>
                <a:gd name="T32" fmla="*/ 0 w 1861"/>
                <a:gd name="T33" fmla="*/ 0 h 1883"/>
                <a:gd name="T34" fmla="*/ 0 w 1861"/>
                <a:gd name="T35" fmla="*/ 0 h 1883"/>
                <a:gd name="T36" fmla="*/ 0 w 1861"/>
                <a:gd name="T37" fmla="*/ 0 h 1883"/>
                <a:gd name="T38" fmla="*/ 0 w 1861"/>
                <a:gd name="T39" fmla="*/ 0 h 1883"/>
                <a:gd name="T40" fmla="*/ 0 w 1861"/>
                <a:gd name="T41" fmla="*/ 0 h 1883"/>
                <a:gd name="T42" fmla="*/ 0 w 1861"/>
                <a:gd name="T43" fmla="*/ 0 h 1883"/>
                <a:gd name="T44" fmla="*/ 0 w 1861"/>
                <a:gd name="T45" fmla="*/ 0 h 1883"/>
                <a:gd name="T46" fmla="*/ 0 w 1861"/>
                <a:gd name="T47" fmla="*/ 0 h 1883"/>
                <a:gd name="T48" fmla="*/ 0 w 1861"/>
                <a:gd name="T49" fmla="*/ 0 h 1883"/>
                <a:gd name="T50" fmla="*/ 0 w 1861"/>
                <a:gd name="T51" fmla="*/ 0 h 1883"/>
                <a:gd name="T52" fmla="*/ 0 w 1861"/>
                <a:gd name="T53" fmla="*/ 0 h 1883"/>
                <a:gd name="T54" fmla="*/ 0 w 1861"/>
                <a:gd name="T55" fmla="*/ 0 h 1883"/>
                <a:gd name="T56" fmla="*/ 0 w 1861"/>
                <a:gd name="T57" fmla="*/ 0 h 1883"/>
                <a:gd name="T58" fmla="*/ 0 w 1861"/>
                <a:gd name="T59" fmla="*/ 0 h 1883"/>
                <a:gd name="T60" fmla="*/ 0 w 1861"/>
                <a:gd name="T61" fmla="*/ 0 h 1883"/>
                <a:gd name="T62" fmla="*/ 0 w 1861"/>
                <a:gd name="T63" fmla="*/ 0 h 1883"/>
                <a:gd name="T64" fmla="*/ 0 w 1861"/>
                <a:gd name="T65" fmla="*/ 0 h 1883"/>
                <a:gd name="T66" fmla="*/ 0 w 1861"/>
                <a:gd name="T67" fmla="*/ 0 h 1883"/>
                <a:gd name="T68" fmla="*/ 0 w 1861"/>
                <a:gd name="T69" fmla="*/ 0 h 1883"/>
                <a:gd name="T70" fmla="*/ 0 w 1861"/>
                <a:gd name="T71" fmla="*/ 1 h 1883"/>
                <a:gd name="T72" fmla="*/ 0 w 1861"/>
                <a:gd name="T73" fmla="*/ 1 h 1883"/>
                <a:gd name="T74" fmla="*/ 0 w 1861"/>
                <a:gd name="T75" fmla="*/ 1 h 1883"/>
                <a:gd name="T76" fmla="*/ 0 w 1861"/>
                <a:gd name="T77" fmla="*/ 1 h 1883"/>
                <a:gd name="T78" fmla="*/ 0 w 1861"/>
                <a:gd name="T79" fmla="*/ 1 h 1883"/>
                <a:gd name="T80" fmla="*/ 0 w 1861"/>
                <a:gd name="T81" fmla="*/ 1 h 1883"/>
                <a:gd name="T82" fmla="*/ 0 w 1861"/>
                <a:gd name="T83" fmla="*/ 1 h 1883"/>
                <a:gd name="T84" fmla="*/ 0 w 1861"/>
                <a:gd name="T85" fmla="*/ 0 h 1883"/>
                <a:gd name="T86" fmla="*/ 0 w 1861"/>
                <a:gd name="T87" fmla="*/ 0 h 1883"/>
                <a:gd name="T88" fmla="*/ 0 w 1861"/>
                <a:gd name="T89" fmla="*/ 0 h 1883"/>
                <a:gd name="T90" fmla="*/ 0 w 1861"/>
                <a:gd name="T91" fmla="*/ 0 h 1883"/>
                <a:gd name="T92" fmla="*/ 0 w 1861"/>
                <a:gd name="T93" fmla="*/ 0 h 1883"/>
                <a:gd name="T94" fmla="*/ 0 w 1861"/>
                <a:gd name="T95" fmla="*/ 0 h 1883"/>
                <a:gd name="T96" fmla="*/ 0 w 1861"/>
                <a:gd name="T97" fmla="*/ 0 h 1883"/>
                <a:gd name="T98" fmla="*/ 0 w 1861"/>
                <a:gd name="T99" fmla="*/ 0 h 1883"/>
                <a:gd name="T100" fmla="*/ 0 w 1861"/>
                <a:gd name="T101" fmla="*/ 0 h 1883"/>
                <a:gd name="T102" fmla="*/ 0 w 1861"/>
                <a:gd name="T103" fmla="*/ 0 h 1883"/>
                <a:gd name="T104" fmla="*/ 0 w 1861"/>
                <a:gd name="T105" fmla="*/ 0 h 1883"/>
                <a:gd name="T106" fmla="*/ 0 w 1861"/>
                <a:gd name="T107" fmla="*/ 0 h 188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861"/>
                <a:gd name="T163" fmla="*/ 0 h 1883"/>
                <a:gd name="T164" fmla="*/ 1861 w 1861"/>
                <a:gd name="T165" fmla="*/ 1883 h 188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861" h="1883">
                  <a:moveTo>
                    <a:pt x="702" y="869"/>
                  </a:moveTo>
                  <a:lnTo>
                    <a:pt x="552" y="903"/>
                  </a:lnTo>
                  <a:lnTo>
                    <a:pt x="477" y="1028"/>
                  </a:lnTo>
                  <a:lnTo>
                    <a:pt x="448" y="971"/>
                  </a:lnTo>
                  <a:lnTo>
                    <a:pt x="353" y="1011"/>
                  </a:lnTo>
                  <a:lnTo>
                    <a:pt x="299" y="1228"/>
                  </a:lnTo>
                  <a:lnTo>
                    <a:pt x="211" y="1319"/>
                  </a:lnTo>
                  <a:lnTo>
                    <a:pt x="114" y="1228"/>
                  </a:lnTo>
                  <a:lnTo>
                    <a:pt x="76" y="1057"/>
                  </a:lnTo>
                  <a:lnTo>
                    <a:pt x="27" y="1068"/>
                  </a:lnTo>
                  <a:lnTo>
                    <a:pt x="33" y="903"/>
                  </a:lnTo>
                  <a:lnTo>
                    <a:pt x="163" y="582"/>
                  </a:lnTo>
                  <a:lnTo>
                    <a:pt x="375" y="312"/>
                  </a:lnTo>
                  <a:lnTo>
                    <a:pt x="544" y="178"/>
                  </a:lnTo>
                  <a:lnTo>
                    <a:pt x="724" y="116"/>
                  </a:lnTo>
                  <a:lnTo>
                    <a:pt x="898" y="98"/>
                  </a:lnTo>
                  <a:lnTo>
                    <a:pt x="907" y="70"/>
                  </a:lnTo>
                  <a:lnTo>
                    <a:pt x="1095" y="37"/>
                  </a:lnTo>
                  <a:lnTo>
                    <a:pt x="1334" y="20"/>
                  </a:lnTo>
                  <a:lnTo>
                    <a:pt x="1604" y="40"/>
                  </a:lnTo>
                  <a:lnTo>
                    <a:pt x="1861" y="93"/>
                  </a:lnTo>
                  <a:lnTo>
                    <a:pt x="1621" y="27"/>
                  </a:lnTo>
                  <a:lnTo>
                    <a:pt x="1351" y="0"/>
                  </a:lnTo>
                  <a:lnTo>
                    <a:pt x="1090" y="14"/>
                  </a:lnTo>
                  <a:lnTo>
                    <a:pt x="836" y="63"/>
                  </a:lnTo>
                  <a:lnTo>
                    <a:pt x="707" y="98"/>
                  </a:lnTo>
                  <a:lnTo>
                    <a:pt x="537" y="156"/>
                  </a:lnTo>
                  <a:lnTo>
                    <a:pt x="409" y="229"/>
                  </a:lnTo>
                  <a:lnTo>
                    <a:pt x="265" y="396"/>
                  </a:lnTo>
                  <a:lnTo>
                    <a:pt x="143" y="553"/>
                  </a:lnTo>
                  <a:lnTo>
                    <a:pt x="53" y="785"/>
                  </a:lnTo>
                  <a:lnTo>
                    <a:pt x="5" y="926"/>
                  </a:lnTo>
                  <a:lnTo>
                    <a:pt x="0" y="1104"/>
                  </a:lnTo>
                  <a:lnTo>
                    <a:pt x="43" y="1255"/>
                  </a:lnTo>
                  <a:lnTo>
                    <a:pt x="155" y="1464"/>
                  </a:lnTo>
                  <a:lnTo>
                    <a:pt x="198" y="1602"/>
                  </a:lnTo>
                  <a:lnTo>
                    <a:pt x="227" y="1651"/>
                  </a:lnTo>
                  <a:lnTo>
                    <a:pt x="175" y="1883"/>
                  </a:lnTo>
                  <a:lnTo>
                    <a:pt x="198" y="1874"/>
                  </a:lnTo>
                  <a:lnTo>
                    <a:pt x="265" y="1575"/>
                  </a:lnTo>
                  <a:lnTo>
                    <a:pt x="360" y="1590"/>
                  </a:lnTo>
                  <a:lnTo>
                    <a:pt x="532" y="1590"/>
                  </a:lnTo>
                  <a:lnTo>
                    <a:pt x="570" y="1464"/>
                  </a:lnTo>
                  <a:lnTo>
                    <a:pt x="593" y="1362"/>
                  </a:lnTo>
                  <a:lnTo>
                    <a:pt x="563" y="1202"/>
                  </a:lnTo>
                  <a:lnTo>
                    <a:pt x="552" y="1064"/>
                  </a:lnTo>
                  <a:lnTo>
                    <a:pt x="593" y="959"/>
                  </a:lnTo>
                  <a:lnTo>
                    <a:pt x="668" y="909"/>
                  </a:lnTo>
                  <a:lnTo>
                    <a:pt x="757" y="896"/>
                  </a:lnTo>
                  <a:lnTo>
                    <a:pt x="852" y="909"/>
                  </a:lnTo>
                  <a:lnTo>
                    <a:pt x="912" y="959"/>
                  </a:lnTo>
                  <a:lnTo>
                    <a:pt x="862" y="886"/>
                  </a:lnTo>
                  <a:lnTo>
                    <a:pt x="776" y="869"/>
                  </a:lnTo>
                  <a:lnTo>
                    <a:pt x="702" y="869"/>
                  </a:lnTo>
                  <a:close/>
                </a:path>
              </a:pathLst>
            </a:custGeom>
            <a:solidFill>
              <a:srgbClr val="000000"/>
            </a:solidFill>
            <a:ln w="0">
              <a:solidFill>
                <a:srgbClr val="000000"/>
              </a:solidFill>
              <a:round/>
              <a:headEnd/>
              <a:tailEnd/>
            </a:ln>
          </p:spPr>
          <p:txBody>
            <a:bodyPr/>
            <a:lstStyle/>
            <a:p>
              <a:endParaRPr lang="en-GB"/>
            </a:p>
          </p:txBody>
        </p:sp>
        <p:sp>
          <p:nvSpPr>
            <p:cNvPr id="54306" name="Freeform 33"/>
            <p:cNvSpPr>
              <a:spLocks/>
            </p:cNvSpPr>
            <p:nvPr/>
          </p:nvSpPr>
          <p:spPr bwMode="auto">
            <a:xfrm>
              <a:off x="4093" y="1663"/>
              <a:ext cx="26" cy="88"/>
            </a:xfrm>
            <a:custGeom>
              <a:avLst/>
              <a:gdLst>
                <a:gd name="T0" fmla="*/ 0 w 155"/>
                <a:gd name="T1" fmla="*/ 0 h 443"/>
                <a:gd name="T2" fmla="*/ 0 w 155"/>
                <a:gd name="T3" fmla="*/ 0 h 443"/>
                <a:gd name="T4" fmla="*/ 0 w 155"/>
                <a:gd name="T5" fmla="*/ 0 h 443"/>
                <a:gd name="T6" fmla="*/ 0 w 155"/>
                <a:gd name="T7" fmla="*/ 0 h 443"/>
                <a:gd name="T8" fmla="*/ 0 w 155"/>
                <a:gd name="T9" fmla="*/ 0 h 443"/>
                <a:gd name="T10" fmla="*/ 0 w 155"/>
                <a:gd name="T11" fmla="*/ 0 h 443"/>
                <a:gd name="T12" fmla="*/ 0 w 155"/>
                <a:gd name="T13" fmla="*/ 0 h 443"/>
                <a:gd name="T14" fmla="*/ 0 w 155"/>
                <a:gd name="T15" fmla="*/ 0 h 443"/>
                <a:gd name="T16" fmla="*/ 0 w 155"/>
                <a:gd name="T17" fmla="*/ 0 h 443"/>
                <a:gd name="T18" fmla="*/ 0 w 155"/>
                <a:gd name="T19" fmla="*/ 0 h 443"/>
                <a:gd name="T20" fmla="*/ 0 w 155"/>
                <a:gd name="T21" fmla="*/ 0 h 443"/>
                <a:gd name="T22" fmla="*/ 0 w 155"/>
                <a:gd name="T23" fmla="*/ 0 h 44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55"/>
                <a:gd name="T37" fmla="*/ 0 h 443"/>
                <a:gd name="T38" fmla="*/ 155 w 155"/>
                <a:gd name="T39" fmla="*/ 443 h 44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55" h="443">
                  <a:moveTo>
                    <a:pt x="21" y="0"/>
                  </a:moveTo>
                  <a:lnTo>
                    <a:pt x="151" y="53"/>
                  </a:lnTo>
                  <a:lnTo>
                    <a:pt x="155" y="111"/>
                  </a:lnTo>
                  <a:lnTo>
                    <a:pt x="138" y="245"/>
                  </a:lnTo>
                  <a:lnTo>
                    <a:pt x="41" y="443"/>
                  </a:lnTo>
                  <a:lnTo>
                    <a:pt x="33" y="423"/>
                  </a:lnTo>
                  <a:lnTo>
                    <a:pt x="123" y="174"/>
                  </a:lnTo>
                  <a:lnTo>
                    <a:pt x="123" y="88"/>
                  </a:lnTo>
                  <a:lnTo>
                    <a:pt x="94" y="70"/>
                  </a:lnTo>
                  <a:lnTo>
                    <a:pt x="50" y="36"/>
                  </a:lnTo>
                  <a:lnTo>
                    <a:pt x="0" y="42"/>
                  </a:lnTo>
                  <a:lnTo>
                    <a:pt x="21" y="0"/>
                  </a:lnTo>
                  <a:close/>
                </a:path>
              </a:pathLst>
            </a:custGeom>
            <a:solidFill>
              <a:srgbClr val="000000"/>
            </a:solidFill>
            <a:ln w="0">
              <a:solidFill>
                <a:srgbClr val="000000"/>
              </a:solidFill>
              <a:round/>
              <a:headEnd/>
              <a:tailEnd/>
            </a:ln>
          </p:spPr>
          <p:txBody>
            <a:bodyPr/>
            <a:lstStyle/>
            <a:p>
              <a:endParaRPr lang="en-GB"/>
            </a:p>
          </p:txBody>
        </p:sp>
        <p:sp>
          <p:nvSpPr>
            <p:cNvPr id="54307" name="Freeform 34"/>
            <p:cNvSpPr>
              <a:spLocks/>
            </p:cNvSpPr>
            <p:nvPr/>
          </p:nvSpPr>
          <p:spPr bwMode="auto">
            <a:xfrm>
              <a:off x="3809" y="1648"/>
              <a:ext cx="31" cy="58"/>
            </a:xfrm>
            <a:custGeom>
              <a:avLst/>
              <a:gdLst>
                <a:gd name="T0" fmla="*/ 0 w 187"/>
                <a:gd name="T1" fmla="*/ 0 h 290"/>
                <a:gd name="T2" fmla="*/ 0 w 187"/>
                <a:gd name="T3" fmla="*/ 0 h 290"/>
                <a:gd name="T4" fmla="*/ 0 w 187"/>
                <a:gd name="T5" fmla="*/ 0 h 290"/>
                <a:gd name="T6" fmla="*/ 0 w 187"/>
                <a:gd name="T7" fmla="*/ 0 h 290"/>
                <a:gd name="T8" fmla="*/ 0 w 187"/>
                <a:gd name="T9" fmla="*/ 0 h 290"/>
                <a:gd name="T10" fmla="*/ 0 w 187"/>
                <a:gd name="T11" fmla="*/ 0 h 290"/>
                <a:gd name="T12" fmla="*/ 0 w 187"/>
                <a:gd name="T13" fmla="*/ 0 h 290"/>
                <a:gd name="T14" fmla="*/ 0 w 187"/>
                <a:gd name="T15" fmla="*/ 0 h 290"/>
                <a:gd name="T16" fmla="*/ 0 w 187"/>
                <a:gd name="T17" fmla="*/ 0 h 290"/>
                <a:gd name="T18" fmla="*/ 0 w 187"/>
                <a:gd name="T19" fmla="*/ 0 h 290"/>
                <a:gd name="T20" fmla="*/ 0 w 187"/>
                <a:gd name="T21" fmla="*/ 0 h 290"/>
                <a:gd name="T22" fmla="*/ 0 w 187"/>
                <a:gd name="T23" fmla="*/ 0 h 290"/>
                <a:gd name="T24" fmla="*/ 0 w 187"/>
                <a:gd name="T25" fmla="*/ 0 h 290"/>
                <a:gd name="T26" fmla="*/ 0 w 187"/>
                <a:gd name="T27" fmla="*/ 0 h 290"/>
                <a:gd name="T28" fmla="*/ 0 w 187"/>
                <a:gd name="T29" fmla="*/ 0 h 290"/>
                <a:gd name="T30" fmla="*/ 0 w 187"/>
                <a:gd name="T31" fmla="*/ 0 h 29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7"/>
                <a:gd name="T49" fmla="*/ 0 h 290"/>
                <a:gd name="T50" fmla="*/ 187 w 187"/>
                <a:gd name="T51" fmla="*/ 290 h 29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7" h="290">
                  <a:moveTo>
                    <a:pt x="187" y="290"/>
                  </a:moveTo>
                  <a:lnTo>
                    <a:pt x="145" y="207"/>
                  </a:lnTo>
                  <a:lnTo>
                    <a:pt x="145" y="164"/>
                  </a:lnTo>
                  <a:lnTo>
                    <a:pt x="172" y="118"/>
                  </a:lnTo>
                  <a:lnTo>
                    <a:pt x="178" y="62"/>
                  </a:lnTo>
                  <a:lnTo>
                    <a:pt x="145" y="49"/>
                  </a:lnTo>
                  <a:lnTo>
                    <a:pt x="105" y="76"/>
                  </a:lnTo>
                  <a:lnTo>
                    <a:pt x="69" y="41"/>
                  </a:lnTo>
                  <a:lnTo>
                    <a:pt x="62" y="0"/>
                  </a:lnTo>
                  <a:lnTo>
                    <a:pt x="23" y="76"/>
                  </a:lnTo>
                  <a:lnTo>
                    <a:pt x="17" y="152"/>
                  </a:lnTo>
                  <a:lnTo>
                    <a:pt x="0" y="207"/>
                  </a:lnTo>
                  <a:lnTo>
                    <a:pt x="28" y="250"/>
                  </a:lnTo>
                  <a:lnTo>
                    <a:pt x="105" y="241"/>
                  </a:lnTo>
                  <a:lnTo>
                    <a:pt x="145" y="263"/>
                  </a:lnTo>
                  <a:lnTo>
                    <a:pt x="187" y="290"/>
                  </a:lnTo>
                  <a:close/>
                </a:path>
              </a:pathLst>
            </a:custGeom>
            <a:solidFill>
              <a:srgbClr val="000000"/>
            </a:solidFill>
            <a:ln w="0">
              <a:solidFill>
                <a:srgbClr val="000000"/>
              </a:solidFill>
              <a:round/>
              <a:headEnd/>
              <a:tailEnd/>
            </a:ln>
          </p:spPr>
          <p:txBody>
            <a:bodyPr/>
            <a:lstStyle/>
            <a:p>
              <a:endParaRPr lang="en-GB"/>
            </a:p>
          </p:txBody>
        </p:sp>
        <p:sp>
          <p:nvSpPr>
            <p:cNvPr id="54308" name="Freeform 35"/>
            <p:cNvSpPr>
              <a:spLocks/>
            </p:cNvSpPr>
            <p:nvPr/>
          </p:nvSpPr>
          <p:spPr bwMode="auto">
            <a:xfrm>
              <a:off x="3794" y="1612"/>
              <a:ext cx="44" cy="84"/>
            </a:xfrm>
            <a:custGeom>
              <a:avLst/>
              <a:gdLst>
                <a:gd name="T0" fmla="*/ 0 w 266"/>
                <a:gd name="T1" fmla="*/ 0 h 418"/>
                <a:gd name="T2" fmla="*/ 0 w 266"/>
                <a:gd name="T3" fmla="*/ 0 h 418"/>
                <a:gd name="T4" fmla="*/ 0 w 266"/>
                <a:gd name="T5" fmla="*/ 0 h 418"/>
                <a:gd name="T6" fmla="*/ 0 w 266"/>
                <a:gd name="T7" fmla="*/ 0 h 418"/>
                <a:gd name="T8" fmla="*/ 0 w 266"/>
                <a:gd name="T9" fmla="*/ 0 h 418"/>
                <a:gd name="T10" fmla="*/ 0 w 266"/>
                <a:gd name="T11" fmla="*/ 0 h 418"/>
                <a:gd name="T12" fmla="*/ 0 w 266"/>
                <a:gd name="T13" fmla="*/ 0 h 418"/>
                <a:gd name="T14" fmla="*/ 0 w 266"/>
                <a:gd name="T15" fmla="*/ 0 h 418"/>
                <a:gd name="T16" fmla="*/ 0 w 266"/>
                <a:gd name="T17" fmla="*/ 0 h 418"/>
                <a:gd name="T18" fmla="*/ 0 w 266"/>
                <a:gd name="T19" fmla="*/ 0 h 418"/>
                <a:gd name="T20" fmla="*/ 0 w 266"/>
                <a:gd name="T21" fmla="*/ 0 h 418"/>
                <a:gd name="T22" fmla="*/ 0 w 266"/>
                <a:gd name="T23" fmla="*/ 0 h 418"/>
                <a:gd name="T24" fmla="*/ 0 w 266"/>
                <a:gd name="T25" fmla="*/ 0 h 418"/>
                <a:gd name="T26" fmla="*/ 0 w 266"/>
                <a:gd name="T27" fmla="*/ 0 h 418"/>
                <a:gd name="T28" fmla="*/ 0 w 266"/>
                <a:gd name="T29" fmla="*/ 0 h 418"/>
                <a:gd name="T30" fmla="*/ 0 w 266"/>
                <a:gd name="T31" fmla="*/ 0 h 418"/>
                <a:gd name="T32" fmla="*/ 0 w 266"/>
                <a:gd name="T33" fmla="*/ 0 h 4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66"/>
                <a:gd name="T52" fmla="*/ 0 h 418"/>
                <a:gd name="T53" fmla="*/ 266 w 266"/>
                <a:gd name="T54" fmla="*/ 418 h 41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66" h="418">
                  <a:moveTo>
                    <a:pt x="266" y="119"/>
                  </a:moveTo>
                  <a:lnTo>
                    <a:pt x="217" y="39"/>
                  </a:lnTo>
                  <a:lnTo>
                    <a:pt x="166" y="0"/>
                  </a:lnTo>
                  <a:lnTo>
                    <a:pt x="74" y="0"/>
                  </a:lnTo>
                  <a:lnTo>
                    <a:pt x="6" y="92"/>
                  </a:lnTo>
                  <a:lnTo>
                    <a:pt x="0" y="181"/>
                  </a:lnTo>
                  <a:lnTo>
                    <a:pt x="13" y="306"/>
                  </a:lnTo>
                  <a:lnTo>
                    <a:pt x="49" y="418"/>
                  </a:lnTo>
                  <a:lnTo>
                    <a:pt x="27" y="279"/>
                  </a:lnTo>
                  <a:lnTo>
                    <a:pt x="35" y="181"/>
                  </a:lnTo>
                  <a:lnTo>
                    <a:pt x="69" y="135"/>
                  </a:lnTo>
                  <a:lnTo>
                    <a:pt x="138" y="108"/>
                  </a:lnTo>
                  <a:lnTo>
                    <a:pt x="193" y="115"/>
                  </a:lnTo>
                  <a:lnTo>
                    <a:pt x="210" y="148"/>
                  </a:lnTo>
                  <a:lnTo>
                    <a:pt x="240" y="177"/>
                  </a:lnTo>
                  <a:lnTo>
                    <a:pt x="266" y="186"/>
                  </a:lnTo>
                  <a:lnTo>
                    <a:pt x="266" y="119"/>
                  </a:lnTo>
                  <a:close/>
                </a:path>
              </a:pathLst>
            </a:custGeom>
            <a:solidFill>
              <a:srgbClr val="000000"/>
            </a:solidFill>
            <a:ln w="0">
              <a:solidFill>
                <a:srgbClr val="000000"/>
              </a:solidFill>
              <a:round/>
              <a:headEnd/>
              <a:tailEnd/>
            </a:ln>
          </p:spPr>
          <p:txBody>
            <a:bodyPr/>
            <a:lstStyle/>
            <a:p>
              <a:endParaRPr lang="en-GB"/>
            </a:p>
          </p:txBody>
        </p:sp>
        <p:sp>
          <p:nvSpPr>
            <p:cNvPr id="54309" name="Freeform 36"/>
            <p:cNvSpPr>
              <a:spLocks/>
            </p:cNvSpPr>
            <p:nvPr/>
          </p:nvSpPr>
          <p:spPr bwMode="auto">
            <a:xfrm>
              <a:off x="3830" y="1714"/>
              <a:ext cx="24" cy="16"/>
            </a:xfrm>
            <a:custGeom>
              <a:avLst/>
              <a:gdLst>
                <a:gd name="T0" fmla="*/ 0 w 145"/>
                <a:gd name="T1" fmla="*/ 0 h 81"/>
                <a:gd name="T2" fmla="*/ 0 w 145"/>
                <a:gd name="T3" fmla="*/ 0 h 81"/>
                <a:gd name="T4" fmla="*/ 0 w 145"/>
                <a:gd name="T5" fmla="*/ 0 h 81"/>
                <a:gd name="T6" fmla="*/ 0 w 145"/>
                <a:gd name="T7" fmla="*/ 0 h 81"/>
                <a:gd name="T8" fmla="*/ 0 w 145"/>
                <a:gd name="T9" fmla="*/ 0 h 81"/>
                <a:gd name="T10" fmla="*/ 0 w 145"/>
                <a:gd name="T11" fmla="*/ 0 h 81"/>
                <a:gd name="T12" fmla="*/ 0 w 145"/>
                <a:gd name="T13" fmla="*/ 0 h 81"/>
                <a:gd name="T14" fmla="*/ 0 w 145"/>
                <a:gd name="T15" fmla="*/ 0 h 81"/>
                <a:gd name="T16" fmla="*/ 0 60000 65536"/>
                <a:gd name="T17" fmla="*/ 0 60000 65536"/>
                <a:gd name="T18" fmla="*/ 0 60000 65536"/>
                <a:gd name="T19" fmla="*/ 0 60000 65536"/>
                <a:gd name="T20" fmla="*/ 0 60000 65536"/>
                <a:gd name="T21" fmla="*/ 0 60000 65536"/>
                <a:gd name="T22" fmla="*/ 0 60000 65536"/>
                <a:gd name="T23" fmla="*/ 0 60000 65536"/>
                <a:gd name="T24" fmla="*/ 0 w 145"/>
                <a:gd name="T25" fmla="*/ 0 h 81"/>
                <a:gd name="T26" fmla="*/ 145 w 145"/>
                <a:gd name="T27" fmla="*/ 81 h 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45" h="81">
                  <a:moveTo>
                    <a:pt x="0" y="0"/>
                  </a:moveTo>
                  <a:lnTo>
                    <a:pt x="49" y="51"/>
                  </a:lnTo>
                  <a:lnTo>
                    <a:pt x="110" y="68"/>
                  </a:lnTo>
                  <a:lnTo>
                    <a:pt x="145" y="77"/>
                  </a:lnTo>
                  <a:lnTo>
                    <a:pt x="96" y="81"/>
                  </a:lnTo>
                  <a:lnTo>
                    <a:pt x="49" y="77"/>
                  </a:lnTo>
                  <a:lnTo>
                    <a:pt x="10" y="55"/>
                  </a:lnTo>
                  <a:lnTo>
                    <a:pt x="0" y="0"/>
                  </a:lnTo>
                  <a:close/>
                </a:path>
              </a:pathLst>
            </a:custGeom>
            <a:solidFill>
              <a:srgbClr val="000000"/>
            </a:solidFill>
            <a:ln w="0">
              <a:solidFill>
                <a:srgbClr val="000000"/>
              </a:solidFill>
              <a:round/>
              <a:headEnd/>
              <a:tailEnd/>
            </a:ln>
          </p:spPr>
          <p:txBody>
            <a:bodyPr/>
            <a:lstStyle/>
            <a:p>
              <a:endParaRPr lang="en-GB"/>
            </a:p>
          </p:txBody>
        </p:sp>
        <p:sp>
          <p:nvSpPr>
            <p:cNvPr id="54310" name="Freeform 37"/>
            <p:cNvSpPr>
              <a:spLocks/>
            </p:cNvSpPr>
            <p:nvPr/>
          </p:nvSpPr>
          <p:spPr bwMode="auto">
            <a:xfrm>
              <a:off x="3787" y="1685"/>
              <a:ext cx="65" cy="80"/>
            </a:xfrm>
            <a:custGeom>
              <a:avLst/>
              <a:gdLst>
                <a:gd name="T0" fmla="*/ 0 w 388"/>
                <a:gd name="T1" fmla="*/ 0 h 400"/>
                <a:gd name="T2" fmla="*/ 0 w 388"/>
                <a:gd name="T3" fmla="*/ 0 h 400"/>
                <a:gd name="T4" fmla="*/ 0 w 388"/>
                <a:gd name="T5" fmla="*/ 0 h 400"/>
                <a:gd name="T6" fmla="*/ 0 w 388"/>
                <a:gd name="T7" fmla="*/ 0 h 400"/>
                <a:gd name="T8" fmla="*/ 0 w 388"/>
                <a:gd name="T9" fmla="*/ 0 h 400"/>
                <a:gd name="T10" fmla="*/ 0 w 388"/>
                <a:gd name="T11" fmla="*/ 0 h 400"/>
                <a:gd name="T12" fmla="*/ 0 w 388"/>
                <a:gd name="T13" fmla="*/ 0 h 400"/>
                <a:gd name="T14" fmla="*/ 0 w 388"/>
                <a:gd name="T15" fmla="*/ 0 h 400"/>
                <a:gd name="T16" fmla="*/ 0 w 388"/>
                <a:gd name="T17" fmla="*/ 0 h 400"/>
                <a:gd name="T18" fmla="*/ 0 w 388"/>
                <a:gd name="T19" fmla="*/ 0 h 400"/>
                <a:gd name="T20" fmla="*/ 0 w 388"/>
                <a:gd name="T21" fmla="*/ 0 h 400"/>
                <a:gd name="T22" fmla="*/ 0 w 388"/>
                <a:gd name="T23" fmla="*/ 0 h 4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88"/>
                <a:gd name="T37" fmla="*/ 0 h 400"/>
                <a:gd name="T38" fmla="*/ 388 w 388"/>
                <a:gd name="T39" fmla="*/ 400 h 40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88" h="400">
                  <a:moveTo>
                    <a:pt x="52" y="103"/>
                  </a:moveTo>
                  <a:lnTo>
                    <a:pt x="161" y="298"/>
                  </a:lnTo>
                  <a:lnTo>
                    <a:pt x="222" y="325"/>
                  </a:lnTo>
                  <a:lnTo>
                    <a:pt x="314" y="348"/>
                  </a:lnTo>
                  <a:lnTo>
                    <a:pt x="360" y="355"/>
                  </a:lnTo>
                  <a:lnTo>
                    <a:pt x="388" y="395"/>
                  </a:lnTo>
                  <a:lnTo>
                    <a:pt x="299" y="400"/>
                  </a:lnTo>
                  <a:lnTo>
                    <a:pt x="170" y="361"/>
                  </a:lnTo>
                  <a:lnTo>
                    <a:pt x="113" y="312"/>
                  </a:lnTo>
                  <a:lnTo>
                    <a:pt x="33" y="134"/>
                  </a:lnTo>
                  <a:lnTo>
                    <a:pt x="0" y="0"/>
                  </a:lnTo>
                  <a:lnTo>
                    <a:pt x="52" y="103"/>
                  </a:lnTo>
                  <a:close/>
                </a:path>
              </a:pathLst>
            </a:custGeom>
            <a:solidFill>
              <a:srgbClr val="000000"/>
            </a:solidFill>
            <a:ln w="0">
              <a:solidFill>
                <a:srgbClr val="000000"/>
              </a:solidFill>
              <a:round/>
              <a:headEnd/>
              <a:tailEnd/>
            </a:ln>
          </p:spPr>
          <p:txBody>
            <a:bodyPr/>
            <a:lstStyle/>
            <a:p>
              <a:endParaRPr lang="en-GB"/>
            </a:p>
          </p:txBody>
        </p:sp>
        <p:sp>
          <p:nvSpPr>
            <p:cNvPr id="54311" name="Freeform 38"/>
            <p:cNvSpPr>
              <a:spLocks/>
            </p:cNvSpPr>
            <p:nvPr/>
          </p:nvSpPr>
          <p:spPr bwMode="auto">
            <a:xfrm>
              <a:off x="3447" y="1827"/>
              <a:ext cx="742" cy="1134"/>
            </a:xfrm>
            <a:custGeom>
              <a:avLst/>
              <a:gdLst>
                <a:gd name="T0" fmla="*/ 0 w 4455"/>
                <a:gd name="T1" fmla="*/ 0 h 5669"/>
                <a:gd name="T2" fmla="*/ 0 w 4455"/>
                <a:gd name="T3" fmla="*/ 0 h 5669"/>
                <a:gd name="T4" fmla="*/ 0 w 4455"/>
                <a:gd name="T5" fmla="*/ 2 h 5669"/>
                <a:gd name="T6" fmla="*/ 0 w 4455"/>
                <a:gd name="T7" fmla="*/ 1 h 5669"/>
                <a:gd name="T8" fmla="*/ 0 w 4455"/>
                <a:gd name="T9" fmla="*/ 1 h 5669"/>
                <a:gd name="T10" fmla="*/ 0 w 4455"/>
                <a:gd name="T11" fmla="*/ 1 h 5669"/>
                <a:gd name="T12" fmla="*/ 0 w 4455"/>
                <a:gd name="T13" fmla="*/ 1 h 5669"/>
                <a:gd name="T14" fmla="*/ 0 w 4455"/>
                <a:gd name="T15" fmla="*/ 1 h 5669"/>
                <a:gd name="T16" fmla="*/ 0 w 4455"/>
                <a:gd name="T17" fmla="*/ 1 h 5669"/>
                <a:gd name="T18" fmla="*/ 0 w 4455"/>
                <a:gd name="T19" fmla="*/ 1 h 5669"/>
                <a:gd name="T20" fmla="*/ 0 w 4455"/>
                <a:gd name="T21" fmla="*/ 1 h 5669"/>
                <a:gd name="T22" fmla="*/ 0 w 4455"/>
                <a:gd name="T23" fmla="*/ 1 h 5669"/>
                <a:gd name="T24" fmla="*/ 0 w 4455"/>
                <a:gd name="T25" fmla="*/ 1 h 5669"/>
                <a:gd name="T26" fmla="*/ 0 w 4455"/>
                <a:gd name="T27" fmla="*/ 1 h 5669"/>
                <a:gd name="T28" fmla="*/ 0 w 4455"/>
                <a:gd name="T29" fmla="*/ 0 h 5669"/>
                <a:gd name="T30" fmla="*/ 0 w 4455"/>
                <a:gd name="T31" fmla="*/ 0 h 5669"/>
                <a:gd name="T32" fmla="*/ 0 w 4455"/>
                <a:gd name="T33" fmla="*/ 0 h 5669"/>
                <a:gd name="T34" fmla="*/ 0 w 4455"/>
                <a:gd name="T35" fmla="*/ 1 h 5669"/>
                <a:gd name="T36" fmla="*/ 0 w 4455"/>
                <a:gd name="T37" fmla="*/ 1 h 5669"/>
                <a:gd name="T38" fmla="*/ 0 w 4455"/>
                <a:gd name="T39" fmla="*/ 1 h 5669"/>
                <a:gd name="T40" fmla="*/ 0 w 4455"/>
                <a:gd name="T41" fmla="*/ 1 h 5669"/>
                <a:gd name="T42" fmla="*/ 0 w 4455"/>
                <a:gd name="T43" fmla="*/ 1 h 5669"/>
                <a:gd name="T44" fmla="*/ 0 w 4455"/>
                <a:gd name="T45" fmla="*/ 1 h 5669"/>
                <a:gd name="T46" fmla="*/ 0 w 4455"/>
                <a:gd name="T47" fmla="*/ 1 h 5669"/>
                <a:gd name="T48" fmla="*/ 0 w 4455"/>
                <a:gd name="T49" fmla="*/ 1 h 5669"/>
                <a:gd name="T50" fmla="*/ 0 w 4455"/>
                <a:gd name="T51" fmla="*/ 1 h 5669"/>
                <a:gd name="T52" fmla="*/ 0 w 4455"/>
                <a:gd name="T53" fmla="*/ 1 h 5669"/>
                <a:gd name="T54" fmla="*/ 0 w 4455"/>
                <a:gd name="T55" fmla="*/ 1 h 5669"/>
                <a:gd name="T56" fmla="*/ 0 w 4455"/>
                <a:gd name="T57" fmla="*/ 1 h 5669"/>
                <a:gd name="T58" fmla="*/ 0 w 4455"/>
                <a:gd name="T59" fmla="*/ 1 h 5669"/>
                <a:gd name="T60" fmla="*/ 0 w 4455"/>
                <a:gd name="T61" fmla="*/ 1 h 5669"/>
                <a:gd name="T62" fmla="*/ 0 w 4455"/>
                <a:gd name="T63" fmla="*/ 1 h 5669"/>
                <a:gd name="T64" fmla="*/ 0 w 4455"/>
                <a:gd name="T65" fmla="*/ 1 h 5669"/>
                <a:gd name="T66" fmla="*/ 0 w 4455"/>
                <a:gd name="T67" fmla="*/ 1 h 5669"/>
                <a:gd name="T68" fmla="*/ 0 w 4455"/>
                <a:gd name="T69" fmla="*/ 1 h 5669"/>
                <a:gd name="T70" fmla="*/ 0 w 4455"/>
                <a:gd name="T71" fmla="*/ 1 h 5669"/>
                <a:gd name="T72" fmla="*/ 0 w 4455"/>
                <a:gd name="T73" fmla="*/ 1 h 5669"/>
                <a:gd name="T74" fmla="*/ 0 w 4455"/>
                <a:gd name="T75" fmla="*/ 1 h 5669"/>
                <a:gd name="T76" fmla="*/ 0 w 4455"/>
                <a:gd name="T77" fmla="*/ 1 h 5669"/>
                <a:gd name="T78" fmla="*/ 0 w 4455"/>
                <a:gd name="T79" fmla="*/ 1 h 5669"/>
                <a:gd name="T80" fmla="*/ 0 w 4455"/>
                <a:gd name="T81" fmla="*/ 1 h 5669"/>
                <a:gd name="T82" fmla="*/ 0 w 4455"/>
                <a:gd name="T83" fmla="*/ 1 h 5669"/>
                <a:gd name="T84" fmla="*/ 0 w 4455"/>
                <a:gd name="T85" fmla="*/ 1 h 5669"/>
                <a:gd name="T86" fmla="*/ 0 w 4455"/>
                <a:gd name="T87" fmla="*/ 0 h 5669"/>
                <a:gd name="T88" fmla="*/ 0 w 4455"/>
                <a:gd name="T89" fmla="*/ 0 h 5669"/>
                <a:gd name="T90" fmla="*/ 0 w 4455"/>
                <a:gd name="T91" fmla="*/ 0 h 5669"/>
                <a:gd name="T92" fmla="*/ 0 w 4455"/>
                <a:gd name="T93" fmla="*/ 0 h 5669"/>
                <a:gd name="T94" fmla="*/ 0 w 4455"/>
                <a:gd name="T95" fmla="*/ 0 h 5669"/>
                <a:gd name="T96" fmla="*/ 0 w 4455"/>
                <a:gd name="T97" fmla="*/ 0 h 5669"/>
                <a:gd name="T98" fmla="*/ 0 w 4455"/>
                <a:gd name="T99" fmla="*/ 0 h 5669"/>
                <a:gd name="T100" fmla="*/ 0 w 4455"/>
                <a:gd name="T101" fmla="*/ 0 h 5669"/>
                <a:gd name="T102" fmla="*/ 0 w 4455"/>
                <a:gd name="T103" fmla="*/ 0 h 566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455"/>
                <a:gd name="T157" fmla="*/ 0 h 5669"/>
                <a:gd name="T158" fmla="*/ 4455 w 4455"/>
                <a:gd name="T159" fmla="*/ 5669 h 5669"/>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455" h="5669">
                  <a:moveTo>
                    <a:pt x="1459" y="27"/>
                  </a:moveTo>
                  <a:lnTo>
                    <a:pt x="1353" y="302"/>
                  </a:lnTo>
                  <a:lnTo>
                    <a:pt x="1097" y="440"/>
                  </a:lnTo>
                  <a:lnTo>
                    <a:pt x="875" y="621"/>
                  </a:lnTo>
                  <a:lnTo>
                    <a:pt x="663" y="896"/>
                  </a:lnTo>
                  <a:lnTo>
                    <a:pt x="430" y="1310"/>
                  </a:lnTo>
                  <a:lnTo>
                    <a:pt x="240" y="1836"/>
                  </a:lnTo>
                  <a:lnTo>
                    <a:pt x="0" y="2770"/>
                  </a:lnTo>
                  <a:lnTo>
                    <a:pt x="0" y="5669"/>
                  </a:lnTo>
                  <a:lnTo>
                    <a:pt x="470" y="5063"/>
                  </a:lnTo>
                  <a:lnTo>
                    <a:pt x="335" y="4814"/>
                  </a:lnTo>
                  <a:lnTo>
                    <a:pt x="579" y="4482"/>
                  </a:lnTo>
                  <a:lnTo>
                    <a:pt x="1190" y="3875"/>
                  </a:lnTo>
                  <a:lnTo>
                    <a:pt x="740" y="4163"/>
                  </a:lnTo>
                  <a:lnTo>
                    <a:pt x="579" y="4275"/>
                  </a:lnTo>
                  <a:lnTo>
                    <a:pt x="567" y="4262"/>
                  </a:lnTo>
                  <a:lnTo>
                    <a:pt x="663" y="4125"/>
                  </a:lnTo>
                  <a:lnTo>
                    <a:pt x="932" y="3777"/>
                  </a:lnTo>
                  <a:lnTo>
                    <a:pt x="903" y="3750"/>
                  </a:lnTo>
                  <a:lnTo>
                    <a:pt x="676" y="3835"/>
                  </a:lnTo>
                  <a:lnTo>
                    <a:pt x="618" y="3835"/>
                  </a:lnTo>
                  <a:lnTo>
                    <a:pt x="593" y="3790"/>
                  </a:lnTo>
                  <a:lnTo>
                    <a:pt x="618" y="3737"/>
                  </a:lnTo>
                  <a:lnTo>
                    <a:pt x="740" y="3599"/>
                  </a:lnTo>
                  <a:lnTo>
                    <a:pt x="875" y="3505"/>
                  </a:lnTo>
                  <a:lnTo>
                    <a:pt x="1042" y="3420"/>
                  </a:lnTo>
                  <a:lnTo>
                    <a:pt x="1120" y="3350"/>
                  </a:lnTo>
                  <a:lnTo>
                    <a:pt x="1203" y="3213"/>
                  </a:lnTo>
                  <a:lnTo>
                    <a:pt x="1055" y="3339"/>
                  </a:lnTo>
                  <a:lnTo>
                    <a:pt x="875" y="3435"/>
                  </a:lnTo>
                  <a:lnTo>
                    <a:pt x="729" y="3488"/>
                  </a:lnTo>
                  <a:lnTo>
                    <a:pt x="567" y="3599"/>
                  </a:lnTo>
                  <a:lnTo>
                    <a:pt x="526" y="3572"/>
                  </a:lnTo>
                  <a:lnTo>
                    <a:pt x="526" y="3531"/>
                  </a:lnTo>
                  <a:lnTo>
                    <a:pt x="648" y="3380"/>
                  </a:lnTo>
                  <a:lnTo>
                    <a:pt x="824" y="3242"/>
                  </a:lnTo>
                  <a:lnTo>
                    <a:pt x="1120" y="3061"/>
                  </a:lnTo>
                  <a:lnTo>
                    <a:pt x="567" y="3061"/>
                  </a:lnTo>
                  <a:lnTo>
                    <a:pt x="458" y="2868"/>
                  </a:lnTo>
                  <a:lnTo>
                    <a:pt x="1027" y="2868"/>
                  </a:lnTo>
                  <a:lnTo>
                    <a:pt x="676" y="2219"/>
                  </a:lnTo>
                  <a:lnTo>
                    <a:pt x="618" y="2081"/>
                  </a:lnTo>
                  <a:lnTo>
                    <a:pt x="618" y="1971"/>
                  </a:lnTo>
                  <a:lnTo>
                    <a:pt x="663" y="1805"/>
                  </a:lnTo>
                  <a:lnTo>
                    <a:pt x="771" y="1434"/>
                  </a:lnTo>
                  <a:lnTo>
                    <a:pt x="837" y="1253"/>
                  </a:lnTo>
                  <a:lnTo>
                    <a:pt x="903" y="1185"/>
                  </a:lnTo>
                  <a:lnTo>
                    <a:pt x="998" y="1145"/>
                  </a:lnTo>
                  <a:lnTo>
                    <a:pt x="1097" y="1128"/>
                  </a:lnTo>
                  <a:lnTo>
                    <a:pt x="1568" y="1199"/>
                  </a:lnTo>
                  <a:lnTo>
                    <a:pt x="2179" y="1448"/>
                  </a:lnTo>
                  <a:lnTo>
                    <a:pt x="2273" y="1516"/>
                  </a:lnTo>
                  <a:lnTo>
                    <a:pt x="2300" y="1555"/>
                  </a:lnTo>
                  <a:lnTo>
                    <a:pt x="2316" y="1612"/>
                  </a:lnTo>
                  <a:lnTo>
                    <a:pt x="2287" y="1654"/>
                  </a:lnTo>
                  <a:lnTo>
                    <a:pt x="2233" y="1681"/>
                  </a:lnTo>
                  <a:lnTo>
                    <a:pt x="2600" y="1930"/>
                  </a:lnTo>
                  <a:lnTo>
                    <a:pt x="2651" y="2000"/>
                  </a:lnTo>
                  <a:lnTo>
                    <a:pt x="2355" y="1862"/>
                  </a:lnTo>
                  <a:lnTo>
                    <a:pt x="2300" y="1862"/>
                  </a:lnTo>
                  <a:lnTo>
                    <a:pt x="2260" y="1887"/>
                  </a:lnTo>
                  <a:lnTo>
                    <a:pt x="2260" y="1943"/>
                  </a:lnTo>
                  <a:lnTo>
                    <a:pt x="2326" y="2052"/>
                  </a:lnTo>
                  <a:lnTo>
                    <a:pt x="2438" y="2165"/>
                  </a:lnTo>
                  <a:lnTo>
                    <a:pt x="2572" y="2245"/>
                  </a:lnTo>
                  <a:lnTo>
                    <a:pt x="2611" y="2290"/>
                  </a:lnTo>
                  <a:lnTo>
                    <a:pt x="2639" y="2343"/>
                  </a:lnTo>
                  <a:lnTo>
                    <a:pt x="2639" y="2400"/>
                  </a:lnTo>
                  <a:lnTo>
                    <a:pt x="2611" y="2440"/>
                  </a:lnTo>
                  <a:lnTo>
                    <a:pt x="2559" y="2468"/>
                  </a:lnTo>
                  <a:lnTo>
                    <a:pt x="2448" y="2495"/>
                  </a:lnTo>
                  <a:lnTo>
                    <a:pt x="2816" y="2702"/>
                  </a:lnTo>
                  <a:lnTo>
                    <a:pt x="2845" y="2743"/>
                  </a:lnTo>
                  <a:lnTo>
                    <a:pt x="2845" y="2770"/>
                  </a:lnTo>
                  <a:lnTo>
                    <a:pt x="2802" y="2786"/>
                  </a:lnTo>
                  <a:lnTo>
                    <a:pt x="1366" y="2205"/>
                  </a:lnTo>
                  <a:lnTo>
                    <a:pt x="2218" y="2605"/>
                  </a:lnTo>
                  <a:lnTo>
                    <a:pt x="2326" y="2689"/>
                  </a:lnTo>
                  <a:lnTo>
                    <a:pt x="2517" y="2841"/>
                  </a:lnTo>
                  <a:lnTo>
                    <a:pt x="2639" y="2911"/>
                  </a:lnTo>
                  <a:lnTo>
                    <a:pt x="2694" y="2951"/>
                  </a:lnTo>
                  <a:lnTo>
                    <a:pt x="2694" y="2993"/>
                  </a:lnTo>
                  <a:lnTo>
                    <a:pt x="2667" y="3048"/>
                  </a:lnTo>
                  <a:lnTo>
                    <a:pt x="2572" y="3076"/>
                  </a:lnTo>
                  <a:lnTo>
                    <a:pt x="2368" y="3131"/>
                  </a:lnTo>
                  <a:lnTo>
                    <a:pt x="2300" y="3213"/>
                  </a:lnTo>
                  <a:lnTo>
                    <a:pt x="2895" y="3213"/>
                  </a:lnTo>
                  <a:lnTo>
                    <a:pt x="3073" y="3281"/>
                  </a:lnTo>
                  <a:lnTo>
                    <a:pt x="3046" y="3407"/>
                  </a:lnTo>
                  <a:lnTo>
                    <a:pt x="2624" y="3642"/>
                  </a:lnTo>
                  <a:lnTo>
                    <a:pt x="2583" y="3726"/>
                  </a:lnTo>
                  <a:lnTo>
                    <a:pt x="2583" y="3777"/>
                  </a:lnTo>
                  <a:lnTo>
                    <a:pt x="2611" y="3807"/>
                  </a:lnTo>
                  <a:lnTo>
                    <a:pt x="2694" y="3820"/>
                  </a:lnTo>
                  <a:lnTo>
                    <a:pt x="3073" y="3737"/>
                  </a:lnTo>
                  <a:lnTo>
                    <a:pt x="3099" y="3750"/>
                  </a:lnTo>
                  <a:lnTo>
                    <a:pt x="3112" y="3807"/>
                  </a:lnTo>
                  <a:lnTo>
                    <a:pt x="3099" y="3914"/>
                  </a:lnTo>
                  <a:lnTo>
                    <a:pt x="3196" y="3835"/>
                  </a:lnTo>
                  <a:lnTo>
                    <a:pt x="3273" y="3835"/>
                  </a:lnTo>
                  <a:lnTo>
                    <a:pt x="3357" y="3861"/>
                  </a:lnTo>
                  <a:lnTo>
                    <a:pt x="3519" y="3931"/>
                  </a:lnTo>
                  <a:lnTo>
                    <a:pt x="4455" y="4525"/>
                  </a:lnTo>
                  <a:lnTo>
                    <a:pt x="4048" y="3697"/>
                  </a:lnTo>
                  <a:lnTo>
                    <a:pt x="3926" y="3296"/>
                  </a:lnTo>
                  <a:lnTo>
                    <a:pt x="3831" y="3019"/>
                  </a:lnTo>
                  <a:lnTo>
                    <a:pt x="3778" y="2881"/>
                  </a:lnTo>
                  <a:lnTo>
                    <a:pt x="3669" y="2689"/>
                  </a:lnTo>
                  <a:lnTo>
                    <a:pt x="3385" y="2303"/>
                  </a:lnTo>
                  <a:lnTo>
                    <a:pt x="3534" y="2649"/>
                  </a:lnTo>
                  <a:lnTo>
                    <a:pt x="3560" y="2815"/>
                  </a:lnTo>
                  <a:lnTo>
                    <a:pt x="3600" y="3019"/>
                  </a:lnTo>
                  <a:lnTo>
                    <a:pt x="3630" y="3186"/>
                  </a:lnTo>
                  <a:lnTo>
                    <a:pt x="3641" y="3281"/>
                  </a:lnTo>
                  <a:lnTo>
                    <a:pt x="3534" y="3019"/>
                  </a:lnTo>
                  <a:lnTo>
                    <a:pt x="3424" y="2717"/>
                  </a:lnTo>
                  <a:lnTo>
                    <a:pt x="3289" y="2317"/>
                  </a:lnTo>
                  <a:lnTo>
                    <a:pt x="3180" y="2052"/>
                  </a:lnTo>
                  <a:lnTo>
                    <a:pt x="2885" y="1503"/>
                  </a:lnTo>
                  <a:lnTo>
                    <a:pt x="3029" y="1903"/>
                  </a:lnTo>
                  <a:lnTo>
                    <a:pt x="3099" y="2219"/>
                  </a:lnTo>
                  <a:lnTo>
                    <a:pt x="3099" y="2483"/>
                  </a:lnTo>
                  <a:lnTo>
                    <a:pt x="3073" y="2564"/>
                  </a:lnTo>
                  <a:lnTo>
                    <a:pt x="3046" y="2621"/>
                  </a:lnTo>
                  <a:lnTo>
                    <a:pt x="2977" y="2677"/>
                  </a:lnTo>
                  <a:lnTo>
                    <a:pt x="2938" y="2677"/>
                  </a:lnTo>
                  <a:lnTo>
                    <a:pt x="2763" y="2192"/>
                  </a:lnTo>
                  <a:lnTo>
                    <a:pt x="2789" y="2109"/>
                  </a:lnTo>
                  <a:lnTo>
                    <a:pt x="2639" y="1779"/>
                  </a:lnTo>
                  <a:lnTo>
                    <a:pt x="2639" y="1641"/>
                  </a:lnTo>
                  <a:lnTo>
                    <a:pt x="2532" y="1463"/>
                  </a:lnTo>
                  <a:lnTo>
                    <a:pt x="2316" y="1282"/>
                  </a:lnTo>
                  <a:lnTo>
                    <a:pt x="1961" y="1128"/>
                  </a:lnTo>
                  <a:lnTo>
                    <a:pt x="1582" y="1061"/>
                  </a:lnTo>
                  <a:lnTo>
                    <a:pt x="1258" y="1061"/>
                  </a:lnTo>
                  <a:lnTo>
                    <a:pt x="1042" y="1076"/>
                  </a:lnTo>
                  <a:lnTo>
                    <a:pt x="864" y="1128"/>
                  </a:lnTo>
                  <a:lnTo>
                    <a:pt x="959" y="883"/>
                  </a:lnTo>
                  <a:lnTo>
                    <a:pt x="1081" y="716"/>
                  </a:lnTo>
                  <a:lnTo>
                    <a:pt x="1230" y="579"/>
                  </a:lnTo>
                  <a:lnTo>
                    <a:pt x="1380" y="535"/>
                  </a:lnTo>
                  <a:lnTo>
                    <a:pt x="1610" y="523"/>
                  </a:lnTo>
                  <a:lnTo>
                    <a:pt x="1826" y="535"/>
                  </a:lnTo>
                  <a:lnTo>
                    <a:pt x="1691" y="386"/>
                  </a:lnTo>
                  <a:lnTo>
                    <a:pt x="1556" y="302"/>
                  </a:lnTo>
                  <a:lnTo>
                    <a:pt x="1433" y="259"/>
                  </a:lnTo>
                  <a:lnTo>
                    <a:pt x="1502" y="56"/>
                  </a:lnTo>
                  <a:lnTo>
                    <a:pt x="1760" y="122"/>
                  </a:lnTo>
                  <a:lnTo>
                    <a:pt x="2005" y="291"/>
                  </a:lnTo>
                  <a:lnTo>
                    <a:pt x="2260" y="553"/>
                  </a:lnTo>
                  <a:lnTo>
                    <a:pt x="2532" y="866"/>
                  </a:lnTo>
                  <a:lnTo>
                    <a:pt x="2694" y="1076"/>
                  </a:lnTo>
                  <a:lnTo>
                    <a:pt x="2339" y="605"/>
                  </a:lnTo>
                  <a:lnTo>
                    <a:pt x="2070" y="315"/>
                  </a:lnTo>
                  <a:lnTo>
                    <a:pt x="1922" y="177"/>
                  </a:lnTo>
                  <a:lnTo>
                    <a:pt x="1704" y="56"/>
                  </a:lnTo>
                  <a:lnTo>
                    <a:pt x="1488" y="0"/>
                  </a:lnTo>
                  <a:lnTo>
                    <a:pt x="1459" y="27"/>
                  </a:lnTo>
                  <a:close/>
                </a:path>
              </a:pathLst>
            </a:custGeom>
            <a:solidFill>
              <a:srgbClr val="000000"/>
            </a:solidFill>
            <a:ln w="0">
              <a:solidFill>
                <a:srgbClr val="000000"/>
              </a:solidFill>
              <a:round/>
              <a:headEnd/>
              <a:tailEnd/>
            </a:ln>
          </p:spPr>
          <p:txBody>
            <a:bodyPr/>
            <a:lstStyle/>
            <a:p>
              <a:endParaRPr lang="en-GB"/>
            </a:p>
          </p:txBody>
        </p:sp>
        <p:sp>
          <p:nvSpPr>
            <p:cNvPr id="54312" name="Freeform 39"/>
            <p:cNvSpPr>
              <a:spLocks/>
            </p:cNvSpPr>
            <p:nvPr/>
          </p:nvSpPr>
          <p:spPr bwMode="auto">
            <a:xfrm>
              <a:off x="3681" y="2533"/>
              <a:ext cx="635" cy="941"/>
            </a:xfrm>
            <a:custGeom>
              <a:avLst/>
              <a:gdLst>
                <a:gd name="T0" fmla="*/ 0 w 3809"/>
                <a:gd name="T1" fmla="*/ 0 h 4701"/>
                <a:gd name="T2" fmla="*/ 0 w 3809"/>
                <a:gd name="T3" fmla="*/ 1 h 4701"/>
                <a:gd name="T4" fmla="*/ 0 w 3809"/>
                <a:gd name="T5" fmla="*/ 1 h 4701"/>
                <a:gd name="T6" fmla="*/ 0 w 3809"/>
                <a:gd name="T7" fmla="*/ 1 h 4701"/>
                <a:gd name="T8" fmla="*/ 0 w 3809"/>
                <a:gd name="T9" fmla="*/ 1 h 4701"/>
                <a:gd name="T10" fmla="*/ 0 w 3809"/>
                <a:gd name="T11" fmla="*/ 1 h 4701"/>
                <a:gd name="T12" fmla="*/ 0 w 3809"/>
                <a:gd name="T13" fmla="*/ 1 h 4701"/>
                <a:gd name="T14" fmla="*/ 0 w 3809"/>
                <a:gd name="T15" fmla="*/ 1 h 4701"/>
                <a:gd name="T16" fmla="*/ 0 w 3809"/>
                <a:gd name="T17" fmla="*/ 1 h 4701"/>
                <a:gd name="T18" fmla="*/ 0 w 3809"/>
                <a:gd name="T19" fmla="*/ 1 h 4701"/>
                <a:gd name="T20" fmla="*/ 0 w 3809"/>
                <a:gd name="T21" fmla="*/ 1 h 4701"/>
                <a:gd name="T22" fmla="*/ 0 w 3809"/>
                <a:gd name="T23" fmla="*/ 2 h 4701"/>
                <a:gd name="T24" fmla="*/ 0 w 3809"/>
                <a:gd name="T25" fmla="*/ 1 h 4701"/>
                <a:gd name="T26" fmla="*/ 0 w 3809"/>
                <a:gd name="T27" fmla="*/ 1 h 4701"/>
                <a:gd name="T28" fmla="*/ 0 w 3809"/>
                <a:gd name="T29" fmla="*/ 1 h 4701"/>
                <a:gd name="T30" fmla="*/ 0 w 3809"/>
                <a:gd name="T31" fmla="*/ 1 h 4701"/>
                <a:gd name="T32" fmla="*/ 1 w 3809"/>
                <a:gd name="T33" fmla="*/ 1 h 4701"/>
                <a:gd name="T34" fmla="*/ 1 w 3809"/>
                <a:gd name="T35" fmla="*/ 1 h 4701"/>
                <a:gd name="T36" fmla="*/ 1 w 3809"/>
                <a:gd name="T37" fmla="*/ 0 h 4701"/>
                <a:gd name="T38" fmla="*/ 0 w 3809"/>
                <a:gd name="T39" fmla="*/ 0 h 4701"/>
                <a:gd name="T40" fmla="*/ 0 w 3809"/>
                <a:gd name="T41" fmla="*/ 0 h 4701"/>
                <a:gd name="T42" fmla="*/ 0 w 3809"/>
                <a:gd name="T43" fmla="*/ 0 h 4701"/>
                <a:gd name="T44" fmla="*/ 0 w 3809"/>
                <a:gd name="T45" fmla="*/ 0 h 4701"/>
                <a:gd name="T46" fmla="*/ 0 w 3809"/>
                <a:gd name="T47" fmla="*/ 0 h 4701"/>
                <a:gd name="T48" fmla="*/ 0 w 3809"/>
                <a:gd name="T49" fmla="*/ 0 h 4701"/>
                <a:gd name="T50" fmla="*/ 0 w 3809"/>
                <a:gd name="T51" fmla="*/ 0 h 4701"/>
                <a:gd name="T52" fmla="*/ 0 w 3809"/>
                <a:gd name="T53" fmla="*/ 0 h 4701"/>
                <a:gd name="T54" fmla="*/ 0 w 3809"/>
                <a:gd name="T55" fmla="*/ 0 h 4701"/>
                <a:gd name="T56" fmla="*/ 0 w 3809"/>
                <a:gd name="T57" fmla="*/ 0 h 4701"/>
                <a:gd name="T58" fmla="*/ 0 w 3809"/>
                <a:gd name="T59" fmla="*/ 0 h 4701"/>
                <a:gd name="T60" fmla="*/ 0 w 3809"/>
                <a:gd name="T61" fmla="*/ 0 h 4701"/>
                <a:gd name="T62" fmla="*/ 0 w 3809"/>
                <a:gd name="T63" fmla="*/ 0 h 4701"/>
                <a:gd name="T64" fmla="*/ 0 w 3809"/>
                <a:gd name="T65" fmla="*/ 0 h 4701"/>
                <a:gd name="T66" fmla="*/ 0 w 3809"/>
                <a:gd name="T67" fmla="*/ 0 h 4701"/>
                <a:gd name="T68" fmla="*/ 0 w 3809"/>
                <a:gd name="T69" fmla="*/ 0 h 4701"/>
                <a:gd name="T70" fmla="*/ 0 w 3809"/>
                <a:gd name="T71" fmla="*/ 0 h 4701"/>
                <a:gd name="T72" fmla="*/ 0 w 3809"/>
                <a:gd name="T73" fmla="*/ 0 h 4701"/>
                <a:gd name="T74" fmla="*/ 0 w 3809"/>
                <a:gd name="T75" fmla="*/ 0 h 4701"/>
                <a:gd name="T76" fmla="*/ 0 w 3809"/>
                <a:gd name="T77" fmla="*/ 0 h 470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809"/>
                <a:gd name="T118" fmla="*/ 0 h 4701"/>
                <a:gd name="T119" fmla="*/ 3809 w 3809"/>
                <a:gd name="T120" fmla="*/ 4701 h 470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809" h="4701">
                  <a:moveTo>
                    <a:pt x="430" y="761"/>
                  </a:moveTo>
                  <a:lnTo>
                    <a:pt x="575" y="1007"/>
                  </a:lnTo>
                  <a:lnTo>
                    <a:pt x="800" y="1371"/>
                  </a:lnTo>
                  <a:lnTo>
                    <a:pt x="1017" y="1706"/>
                  </a:lnTo>
                  <a:lnTo>
                    <a:pt x="1216" y="1914"/>
                  </a:lnTo>
                  <a:lnTo>
                    <a:pt x="1398" y="2066"/>
                  </a:lnTo>
                  <a:lnTo>
                    <a:pt x="1441" y="2136"/>
                  </a:lnTo>
                  <a:lnTo>
                    <a:pt x="1441" y="2187"/>
                  </a:lnTo>
                  <a:lnTo>
                    <a:pt x="1387" y="2223"/>
                  </a:lnTo>
                  <a:lnTo>
                    <a:pt x="1107" y="2146"/>
                  </a:lnTo>
                  <a:lnTo>
                    <a:pt x="878" y="2166"/>
                  </a:lnTo>
                  <a:lnTo>
                    <a:pt x="672" y="2146"/>
                  </a:lnTo>
                  <a:lnTo>
                    <a:pt x="388" y="2066"/>
                  </a:lnTo>
                  <a:lnTo>
                    <a:pt x="498" y="2187"/>
                  </a:lnTo>
                  <a:lnTo>
                    <a:pt x="672" y="2300"/>
                  </a:lnTo>
                  <a:lnTo>
                    <a:pt x="911" y="2431"/>
                  </a:lnTo>
                  <a:lnTo>
                    <a:pt x="986" y="2511"/>
                  </a:lnTo>
                  <a:lnTo>
                    <a:pt x="1009" y="2631"/>
                  </a:lnTo>
                  <a:lnTo>
                    <a:pt x="1009" y="2908"/>
                  </a:lnTo>
                  <a:lnTo>
                    <a:pt x="975" y="3305"/>
                  </a:lnTo>
                  <a:lnTo>
                    <a:pt x="855" y="3740"/>
                  </a:lnTo>
                  <a:lnTo>
                    <a:pt x="770" y="4113"/>
                  </a:lnTo>
                  <a:lnTo>
                    <a:pt x="714" y="4422"/>
                  </a:lnTo>
                  <a:lnTo>
                    <a:pt x="694" y="4701"/>
                  </a:lnTo>
                  <a:lnTo>
                    <a:pt x="2410" y="4701"/>
                  </a:lnTo>
                  <a:lnTo>
                    <a:pt x="2420" y="4577"/>
                  </a:lnTo>
                  <a:lnTo>
                    <a:pt x="2475" y="4470"/>
                  </a:lnTo>
                  <a:lnTo>
                    <a:pt x="2777" y="4157"/>
                  </a:lnTo>
                  <a:lnTo>
                    <a:pt x="2951" y="3926"/>
                  </a:lnTo>
                  <a:lnTo>
                    <a:pt x="2984" y="3783"/>
                  </a:lnTo>
                  <a:lnTo>
                    <a:pt x="2931" y="2874"/>
                  </a:lnTo>
                  <a:lnTo>
                    <a:pt x="2876" y="2244"/>
                  </a:lnTo>
                  <a:lnTo>
                    <a:pt x="3481" y="2357"/>
                  </a:lnTo>
                  <a:lnTo>
                    <a:pt x="3527" y="2136"/>
                  </a:lnTo>
                  <a:lnTo>
                    <a:pt x="3655" y="1847"/>
                  </a:lnTo>
                  <a:lnTo>
                    <a:pt x="3746" y="1669"/>
                  </a:lnTo>
                  <a:lnTo>
                    <a:pt x="3800" y="1501"/>
                  </a:lnTo>
                  <a:lnTo>
                    <a:pt x="3809" y="1405"/>
                  </a:lnTo>
                  <a:lnTo>
                    <a:pt x="3795" y="1353"/>
                  </a:lnTo>
                  <a:lnTo>
                    <a:pt x="3104" y="1034"/>
                  </a:lnTo>
                  <a:lnTo>
                    <a:pt x="2942" y="1186"/>
                  </a:lnTo>
                  <a:lnTo>
                    <a:pt x="2725" y="1324"/>
                  </a:lnTo>
                  <a:lnTo>
                    <a:pt x="2482" y="1434"/>
                  </a:lnTo>
                  <a:lnTo>
                    <a:pt x="2195" y="1505"/>
                  </a:lnTo>
                  <a:lnTo>
                    <a:pt x="1940" y="1518"/>
                  </a:lnTo>
                  <a:lnTo>
                    <a:pt x="1723" y="1505"/>
                  </a:lnTo>
                  <a:lnTo>
                    <a:pt x="1624" y="1477"/>
                  </a:lnTo>
                  <a:lnTo>
                    <a:pt x="1613" y="1434"/>
                  </a:lnTo>
                  <a:lnTo>
                    <a:pt x="1624" y="1381"/>
                  </a:lnTo>
                  <a:lnTo>
                    <a:pt x="1746" y="1324"/>
                  </a:lnTo>
                  <a:lnTo>
                    <a:pt x="1926" y="1256"/>
                  </a:lnTo>
                  <a:lnTo>
                    <a:pt x="2103" y="1145"/>
                  </a:lnTo>
                  <a:lnTo>
                    <a:pt x="2251" y="1034"/>
                  </a:lnTo>
                  <a:lnTo>
                    <a:pt x="2360" y="925"/>
                  </a:lnTo>
                  <a:lnTo>
                    <a:pt x="2399" y="908"/>
                  </a:lnTo>
                  <a:lnTo>
                    <a:pt x="2426" y="937"/>
                  </a:lnTo>
                  <a:lnTo>
                    <a:pt x="2426" y="1051"/>
                  </a:lnTo>
                  <a:lnTo>
                    <a:pt x="2399" y="1145"/>
                  </a:lnTo>
                  <a:lnTo>
                    <a:pt x="2317" y="1269"/>
                  </a:lnTo>
                  <a:lnTo>
                    <a:pt x="2413" y="1175"/>
                  </a:lnTo>
                  <a:lnTo>
                    <a:pt x="2469" y="1051"/>
                  </a:lnTo>
                  <a:lnTo>
                    <a:pt x="2496" y="908"/>
                  </a:lnTo>
                  <a:lnTo>
                    <a:pt x="2496" y="783"/>
                  </a:lnTo>
                  <a:lnTo>
                    <a:pt x="2452" y="692"/>
                  </a:lnTo>
                  <a:lnTo>
                    <a:pt x="2373" y="799"/>
                  </a:lnTo>
                  <a:lnTo>
                    <a:pt x="2264" y="925"/>
                  </a:lnTo>
                  <a:lnTo>
                    <a:pt x="2103" y="1051"/>
                  </a:lnTo>
                  <a:lnTo>
                    <a:pt x="1940" y="1158"/>
                  </a:lnTo>
                  <a:lnTo>
                    <a:pt x="1762" y="1227"/>
                  </a:lnTo>
                  <a:lnTo>
                    <a:pt x="1490" y="1269"/>
                  </a:lnTo>
                  <a:lnTo>
                    <a:pt x="1328" y="1269"/>
                  </a:lnTo>
                  <a:lnTo>
                    <a:pt x="1154" y="1243"/>
                  </a:lnTo>
                  <a:lnTo>
                    <a:pt x="979" y="1175"/>
                  </a:lnTo>
                  <a:lnTo>
                    <a:pt x="761" y="994"/>
                  </a:lnTo>
                  <a:lnTo>
                    <a:pt x="543" y="770"/>
                  </a:lnTo>
                  <a:lnTo>
                    <a:pt x="367" y="567"/>
                  </a:lnTo>
                  <a:lnTo>
                    <a:pt x="0" y="0"/>
                  </a:lnTo>
                  <a:lnTo>
                    <a:pt x="430" y="761"/>
                  </a:lnTo>
                  <a:close/>
                </a:path>
              </a:pathLst>
            </a:custGeom>
            <a:solidFill>
              <a:srgbClr val="000000"/>
            </a:solidFill>
            <a:ln w="0">
              <a:solidFill>
                <a:srgbClr val="000000"/>
              </a:solidFill>
              <a:round/>
              <a:headEnd/>
              <a:tailEnd/>
            </a:ln>
          </p:spPr>
          <p:txBody>
            <a:bodyPr/>
            <a:lstStyle/>
            <a:p>
              <a:endParaRPr lang="en-GB"/>
            </a:p>
          </p:txBody>
        </p:sp>
        <p:sp>
          <p:nvSpPr>
            <p:cNvPr id="54313" name="Freeform 40"/>
            <p:cNvSpPr>
              <a:spLocks/>
            </p:cNvSpPr>
            <p:nvPr/>
          </p:nvSpPr>
          <p:spPr bwMode="auto">
            <a:xfrm>
              <a:off x="3901" y="2008"/>
              <a:ext cx="37" cy="109"/>
            </a:xfrm>
            <a:custGeom>
              <a:avLst/>
              <a:gdLst>
                <a:gd name="T0" fmla="*/ 0 w 220"/>
                <a:gd name="T1" fmla="*/ 0 h 544"/>
                <a:gd name="T2" fmla="*/ 0 w 220"/>
                <a:gd name="T3" fmla="*/ 0 h 544"/>
                <a:gd name="T4" fmla="*/ 0 w 220"/>
                <a:gd name="T5" fmla="*/ 0 h 544"/>
                <a:gd name="T6" fmla="*/ 0 w 220"/>
                <a:gd name="T7" fmla="*/ 0 h 544"/>
                <a:gd name="T8" fmla="*/ 0 w 220"/>
                <a:gd name="T9" fmla="*/ 0 h 544"/>
                <a:gd name="T10" fmla="*/ 0 w 220"/>
                <a:gd name="T11" fmla="*/ 0 h 544"/>
                <a:gd name="T12" fmla="*/ 0 w 220"/>
                <a:gd name="T13" fmla="*/ 0 h 544"/>
                <a:gd name="T14" fmla="*/ 0 w 220"/>
                <a:gd name="T15" fmla="*/ 0 h 544"/>
                <a:gd name="T16" fmla="*/ 0 w 220"/>
                <a:gd name="T17" fmla="*/ 0 h 544"/>
                <a:gd name="T18" fmla="*/ 0 w 220"/>
                <a:gd name="T19" fmla="*/ 0 h 544"/>
                <a:gd name="T20" fmla="*/ 0 w 220"/>
                <a:gd name="T21" fmla="*/ 0 h 544"/>
                <a:gd name="T22" fmla="*/ 0 w 220"/>
                <a:gd name="T23" fmla="*/ 0 h 544"/>
                <a:gd name="T24" fmla="*/ 0 w 220"/>
                <a:gd name="T25" fmla="*/ 0 h 544"/>
                <a:gd name="T26" fmla="*/ 0 w 220"/>
                <a:gd name="T27" fmla="*/ 0 h 54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20"/>
                <a:gd name="T43" fmla="*/ 0 h 544"/>
                <a:gd name="T44" fmla="*/ 220 w 220"/>
                <a:gd name="T45" fmla="*/ 544 h 54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20" h="544">
                  <a:moveTo>
                    <a:pt x="0" y="216"/>
                  </a:moveTo>
                  <a:lnTo>
                    <a:pt x="138" y="544"/>
                  </a:lnTo>
                  <a:lnTo>
                    <a:pt x="105" y="406"/>
                  </a:lnTo>
                  <a:lnTo>
                    <a:pt x="220" y="362"/>
                  </a:lnTo>
                  <a:lnTo>
                    <a:pt x="105" y="338"/>
                  </a:lnTo>
                  <a:lnTo>
                    <a:pt x="89" y="297"/>
                  </a:lnTo>
                  <a:lnTo>
                    <a:pt x="123" y="157"/>
                  </a:lnTo>
                  <a:lnTo>
                    <a:pt x="123" y="76"/>
                  </a:lnTo>
                  <a:lnTo>
                    <a:pt x="123" y="0"/>
                  </a:lnTo>
                  <a:lnTo>
                    <a:pt x="105" y="9"/>
                  </a:lnTo>
                  <a:lnTo>
                    <a:pt x="105" y="124"/>
                  </a:lnTo>
                  <a:lnTo>
                    <a:pt x="89" y="200"/>
                  </a:lnTo>
                  <a:lnTo>
                    <a:pt x="49" y="272"/>
                  </a:lnTo>
                  <a:lnTo>
                    <a:pt x="0" y="216"/>
                  </a:lnTo>
                  <a:close/>
                </a:path>
              </a:pathLst>
            </a:custGeom>
            <a:solidFill>
              <a:srgbClr val="000000"/>
            </a:solidFill>
            <a:ln w="0">
              <a:solidFill>
                <a:srgbClr val="000000"/>
              </a:solidFill>
              <a:round/>
              <a:headEnd/>
              <a:tailEnd/>
            </a:ln>
          </p:spPr>
          <p:txBody>
            <a:bodyPr/>
            <a:lstStyle/>
            <a:p>
              <a:endParaRPr lang="en-GB"/>
            </a:p>
          </p:txBody>
        </p:sp>
        <p:sp>
          <p:nvSpPr>
            <p:cNvPr id="54314" name="Freeform 41"/>
            <p:cNvSpPr>
              <a:spLocks/>
            </p:cNvSpPr>
            <p:nvPr/>
          </p:nvSpPr>
          <p:spPr bwMode="auto">
            <a:xfrm>
              <a:off x="3922" y="2026"/>
              <a:ext cx="122" cy="335"/>
            </a:xfrm>
            <a:custGeom>
              <a:avLst/>
              <a:gdLst>
                <a:gd name="T0" fmla="*/ 0 w 730"/>
                <a:gd name="T1" fmla="*/ 0 h 1674"/>
                <a:gd name="T2" fmla="*/ 0 w 730"/>
                <a:gd name="T3" fmla="*/ 0 h 1674"/>
                <a:gd name="T4" fmla="*/ 0 w 730"/>
                <a:gd name="T5" fmla="*/ 0 h 1674"/>
                <a:gd name="T6" fmla="*/ 0 w 730"/>
                <a:gd name="T7" fmla="*/ 0 h 1674"/>
                <a:gd name="T8" fmla="*/ 0 w 730"/>
                <a:gd name="T9" fmla="*/ 0 h 1674"/>
                <a:gd name="T10" fmla="*/ 0 w 730"/>
                <a:gd name="T11" fmla="*/ 0 h 1674"/>
                <a:gd name="T12" fmla="*/ 0 w 730"/>
                <a:gd name="T13" fmla="*/ 0 h 1674"/>
                <a:gd name="T14" fmla="*/ 0 w 730"/>
                <a:gd name="T15" fmla="*/ 1 h 1674"/>
                <a:gd name="T16" fmla="*/ 0 w 730"/>
                <a:gd name="T17" fmla="*/ 1 h 1674"/>
                <a:gd name="T18" fmla="*/ 0 w 730"/>
                <a:gd name="T19" fmla="*/ 0 h 1674"/>
                <a:gd name="T20" fmla="*/ 0 w 730"/>
                <a:gd name="T21" fmla="*/ 0 h 1674"/>
                <a:gd name="T22" fmla="*/ 0 w 730"/>
                <a:gd name="T23" fmla="*/ 0 h 1674"/>
                <a:gd name="T24" fmla="*/ 0 w 730"/>
                <a:gd name="T25" fmla="*/ 0 h 1674"/>
                <a:gd name="T26" fmla="*/ 0 w 730"/>
                <a:gd name="T27" fmla="*/ 0 h 1674"/>
                <a:gd name="T28" fmla="*/ 0 w 730"/>
                <a:gd name="T29" fmla="*/ 0 h 1674"/>
                <a:gd name="T30" fmla="*/ 0 w 730"/>
                <a:gd name="T31" fmla="*/ 0 h 1674"/>
                <a:gd name="T32" fmla="*/ 0 w 730"/>
                <a:gd name="T33" fmla="*/ 0 h 167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30"/>
                <a:gd name="T52" fmla="*/ 0 h 1674"/>
                <a:gd name="T53" fmla="*/ 730 w 730"/>
                <a:gd name="T54" fmla="*/ 1674 h 167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30" h="1674">
                  <a:moveTo>
                    <a:pt x="0" y="34"/>
                  </a:moveTo>
                  <a:lnTo>
                    <a:pt x="48" y="101"/>
                  </a:lnTo>
                  <a:lnTo>
                    <a:pt x="79" y="165"/>
                  </a:lnTo>
                  <a:lnTo>
                    <a:pt x="88" y="215"/>
                  </a:lnTo>
                  <a:lnTo>
                    <a:pt x="88" y="272"/>
                  </a:lnTo>
                  <a:lnTo>
                    <a:pt x="138" y="348"/>
                  </a:lnTo>
                  <a:lnTo>
                    <a:pt x="196" y="489"/>
                  </a:lnTo>
                  <a:lnTo>
                    <a:pt x="678" y="1674"/>
                  </a:lnTo>
                  <a:lnTo>
                    <a:pt x="730" y="1657"/>
                  </a:lnTo>
                  <a:lnTo>
                    <a:pt x="170" y="341"/>
                  </a:lnTo>
                  <a:lnTo>
                    <a:pt x="138" y="298"/>
                  </a:lnTo>
                  <a:lnTo>
                    <a:pt x="113" y="272"/>
                  </a:lnTo>
                  <a:lnTo>
                    <a:pt x="113" y="182"/>
                  </a:lnTo>
                  <a:lnTo>
                    <a:pt x="88" y="101"/>
                  </a:lnTo>
                  <a:lnTo>
                    <a:pt x="41" y="34"/>
                  </a:lnTo>
                  <a:lnTo>
                    <a:pt x="0" y="0"/>
                  </a:lnTo>
                  <a:lnTo>
                    <a:pt x="0" y="34"/>
                  </a:lnTo>
                  <a:close/>
                </a:path>
              </a:pathLst>
            </a:custGeom>
            <a:solidFill>
              <a:srgbClr val="000000"/>
            </a:solidFill>
            <a:ln w="0">
              <a:solidFill>
                <a:srgbClr val="000000"/>
              </a:solidFill>
              <a:round/>
              <a:headEnd/>
              <a:tailEnd/>
            </a:ln>
          </p:spPr>
          <p:txBody>
            <a:bodyPr/>
            <a:lstStyle/>
            <a:p>
              <a:endParaRPr lang="en-GB"/>
            </a:p>
          </p:txBody>
        </p:sp>
        <p:sp>
          <p:nvSpPr>
            <p:cNvPr id="54315" name="Freeform 42"/>
            <p:cNvSpPr>
              <a:spLocks/>
            </p:cNvSpPr>
            <p:nvPr/>
          </p:nvSpPr>
          <p:spPr bwMode="auto">
            <a:xfrm>
              <a:off x="3790" y="1961"/>
              <a:ext cx="176" cy="307"/>
            </a:xfrm>
            <a:custGeom>
              <a:avLst/>
              <a:gdLst>
                <a:gd name="T0" fmla="*/ 0 w 1058"/>
                <a:gd name="T1" fmla="*/ 0 h 1537"/>
                <a:gd name="T2" fmla="*/ 0 w 1058"/>
                <a:gd name="T3" fmla="*/ 0 h 1537"/>
                <a:gd name="T4" fmla="*/ 0 w 1058"/>
                <a:gd name="T5" fmla="*/ 0 h 1537"/>
                <a:gd name="T6" fmla="*/ 0 w 1058"/>
                <a:gd name="T7" fmla="*/ 0 h 1537"/>
                <a:gd name="T8" fmla="*/ 0 w 1058"/>
                <a:gd name="T9" fmla="*/ 0 h 1537"/>
                <a:gd name="T10" fmla="*/ 0 w 1058"/>
                <a:gd name="T11" fmla="*/ 0 h 1537"/>
                <a:gd name="T12" fmla="*/ 0 w 1058"/>
                <a:gd name="T13" fmla="*/ 0 h 1537"/>
                <a:gd name="T14" fmla="*/ 0 w 1058"/>
                <a:gd name="T15" fmla="*/ 0 h 1537"/>
                <a:gd name="T16" fmla="*/ 0 w 1058"/>
                <a:gd name="T17" fmla="*/ 0 h 1537"/>
                <a:gd name="T18" fmla="*/ 0 w 1058"/>
                <a:gd name="T19" fmla="*/ 0 h 1537"/>
                <a:gd name="T20" fmla="*/ 0 w 1058"/>
                <a:gd name="T21" fmla="*/ 0 h 1537"/>
                <a:gd name="T22" fmla="*/ 0 w 1058"/>
                <a:gd name="T23" fmla="*/ 0 h 1537"/>
                <a:gd name="T24" fmla="*/ 0 w 1058"/>
                <a:gd name="T25" fmla="*/ 0 h 1537"/>
                <a:gd name="T26" fmla="*/ 0 w 1058"/>
                <a:gd name="T27" fmla="*/ 0 h 1537"/>
                <a:gd name="T28" fmla="*/ 0 w 1058"/>
                <a:gd name="T29" fmla="*/ 0 h 1537"/>
                <a:gd name="T30" fmla="*/ 0 w 1058"/>
                <a:gd name="T31" fmla="*/ 0 h 1537"/>
                <a:gd name="T32" fmla="*/ 0 w 1058"/>
                <a:gd name="T33" fmla="*/ 0 h 1537"/>
                <a:gd name="T34" fmla="*/ 0 w 1058"/>
                <a:gd name="T35" fmla="*/ 0 h 1537"/>
                <a:gd name="T36" fmla="*/ 0 w 1058"/>
                <a:gd name="T37" fmla="*/ 0 h 1537"/>
                <a:gd name="T38" fmla="*/ 0 w 1058"/>
                <a:gd name="T39" fmla="*/ 0 h 1537"/>
                <a:gd name="T40" fmla="*/ 0 w 1058"/>
                <a:gd name="T41" fmla="*/ 0 h 1537"/>
                <a:gd name="T42" fmla="*/ 0 w 1058"/>
                <a:gd name="T43" fmla="*/ 0 h 1537"/>
                <a:gd name="T44" fmla="*/ 0 w 1058"/>
                <a:gd name="T45" fmla="*/ 0 h 1537"/>
                <a:gd name="T46" fmla="*/ 0 w 1058"/>
                <a:gd name="T47" fmla="*/ 0 h 153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058"/>
                <a:gd name="T73" fmla="*/ 0 h 1537"/>
                <a:gd name="T74" fmla="*/ 1058 w 1058"/>
                <a:gd name="T75" fmla="*/ 1537 h 153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058" h="1537">
                  <a:moveTo>
                    <a:pt x="989" y="1226"/>
                  </a:moveTo>
                  <a:lnTo>
                    <a:pt x="808" y="914"/>
                  </a:lnTo>
                  <a:lnTo>
                    <a:pt x="706" y="754"/>
                  </a:lnTo>
                  <a:lnTo>
                    <a:pt x="588" y="657"/>
                  </a:lnTo>
                  <a:lnTo>
                    <a:pt x="469" y="593"/>
                  </a:lnTo>
                  <a:lnTo>
                    <a:pt x="455" y="567"/>
                  </a:lnTo>
                  <a:lnTo>
                    <a:pt x="446" y="469"/>
                  </a:lnTo>
                  <a:lnTo>
                    <a:pt x="420" y="386"/>
                  </a:lnTo>
                  <a:lnTo>
                    <a:pt x="371" y="288"/>
                  </a:lnTo>
                  <a:lnTo>
                    <a:pt x="292" y="205"/>
                  </a:lnTo>
                  <a:lnTo>
                    <a:pt x="0" y="0"/>
                  </a:lnTo>
                  <a:lnTo>
                    <a:pt x="308" y="236"/>
                  </a:lnTo>
                  <a:lnTo>
                    <a:pt x="371" y="326"/>
                  </a:lnTo>
                  <a:lnTo>
                    <a:pt x="410" y="436"/>
                  </a:lnTo>
                  <a:lnTo>
                    <a:pt x="420" y="533"/>
                  </a:lnTo>
                  <a:lnTo>
                    <a:pt x="420" y="593"/>
                  </a:lnTo>
                  <a:lnTo>
                    <a:pt x="436" y="624"/>
                  </a:lnTo>
                  <a:lnTo>
                    <a:pt x="588" y="708"/>
                  </a:lnTo>
                  <a:lnTo>
                    <a:pt x="706" y="815"/>
                  </a:lnTo>
                  <a:lnTo>
                    <a:pt x="802" y="944"/>
                  </a:lnTo>
                  <a:lnTo>
                    <a:pt x="881" y="1074"/>
                  </a:lnTo>
                  <a:lnTo>
                    <a:pt x="956" y="1235"/>
                  </a:lnTo>
                  <a:lnTo>
                    <a:pt x="1058" y="1537"/>
                  </a:lnTo>
                  <a:lnTo>
                    <a:pt x="989" y="1226"/>
                  </a:lnTo>
                  <a:close/>
                </a:path>
              </a:pathLst>
            </a:custGeom>
            <a:solidFill>
              <a:srgbClr val="000000"/>
            </a:solidFill>
            <a:ln w="0">
              <a:solidFill>
                <a:srgbClr val="000000"/>
              </a:solidFill>
              <a:round/>
              <a:headEnd/>
              <a:tailEnd/>
            </a:ln>
          </p:spPr>
          <p:txBody>
            <a:bodyPr/>
            <a:lstStyle/>
            <a:p>
              <a:endParaRPr lang="en-GB"/>
            </a:p>
          </p:txBody>
        </p:sp>
        <p:sp>
          <p:nvSpPr>
            <p:cNvPr id="54316" name="Line 43"/>
            <p:cNvSpPr>
              <a:spLocks noChangeShapeType="1"/>
            </p:cNvSpPr>
            <p:nvPr/>
          </p:nvSpPr>
          <p:spPr bwMode="auto">
            <a:xfrm>
              <a:off x="3877" y="1679"/>
              <a:ext cx="27" cy="50"/>
            </a:xfrm>
            <a:prstGeom prst="line">
              <a:avLst/>
            </a:prstGeom>
            <a:noFill/>
            <a:ln w="0">
              <a:solidFill>
                <a:srgbClr val="000000"/>
              </a:solidFill>
              <a:round/>
              <a:headEnd/>
              <a:tailEnd/>
            </a:ln>
          </p:spPr>
          <p:txBody>
            <a:bodyPr/>
            <a:lstStyle/>
            <a:p>
              <a:endParaRPr lang="en-GB"/>
            </a:p>
          </p:txBody>
        </p:sp>
        <p:sp>
          <p:nvSpPr>
            <p:cNvPr id="54317" name="Line 44"/>
            <p:cNvSpPr>
              <a:spLocks noChangeShapeType="1"/>
            </p:cNvSpPr>
            <p:nvPr/>
          </p:nvSpPr>
          <p:spPr bwMode="auto">
            <a:xfrm>
              <a:off x="3889" y="1684"/>
              <a:ext cx="30" cy="53"/>
            </a:xfrm>
            <a:prstGeom prst="line">
              <a:avLst/>
            </a:prstGeom>
            <a:noFill/>
            <a:ln w="0">
              <a:solidFill>
                <a:srgbClr val="000000"/>
              </a:solidFill>
              <a:round/>
              <a:headEnd/>
              <a:tailEnd/>
            </a:ln>
          </p:spPr>
          <p:txBody>
            <a:bodyPr/>
            <a:lstStyle/>
            <a:p>
              <a:endParaRPr lang="en-GB"/>
            </a:p>
          </p:txBody>
        </p:sp>
        <p:sp>
          <p:nvSpPr>
            <p:cNvPr id="54318" name="Line 45"/>
            <p:cNvSpPr>
              <a:spLocks noChangeShapeType="1"/>
            </p:cNvSpPr>
            <p:nvPr/>
          </p:nvSpPr>
          <p:spPr bwMode="auto">
            <a:xfrm>
              <a:off x="3901" y="1687"/>
              <a:ext cx="27" cy="46"/>
            </a:xfrm>
            <a:prstGeom prst="line">
              <a:avLst/>
            </a:prstGeom>
            <a:noFill/>
            <a:ln w="0">
              <a:solidFill>
                <a:srgbClr val="000000"/>
              </a:solidFill>
              <a:round/>
              <a:headEnd/>
              <a:tailEnd/>
            </a:ln>
          </p:spPr>
          <p:txBody>
            <a:bodyPr/>
            <a:lstStyle/>
            <a:p>
              <a:endParaRPr lang="en-GB"/>
            </a:p>
          </p:txBody>
        </p:sp>
        <p:sp>
          <p:nvSpPr>
            <p:cNvPr id="54319" name="Line 46"/>
            <p:cNvSpPr>
              <a:spLocks noChangeShapeType="1"/>
            </p:cNvSpPr>
            <p:nvPr/>
          </p:nvSpPr>
          <p:spPr bwMode="auto">
            <a:xfrm>
              <a:off x="3912" y="1690"/>
              <a:ext cx="24" cy="37"/>
            </a:xfrm>
            <a:prstGeom prst="line">
              <a:avLst/>
            </a:prstGeom>
            <a:noFill/>
            <a:ln w="0">
              <a:solidFill>
                <a:srgbClr val="000000"/>
              </a:solidFill>
              <a:round/>
              <a:headEnd/>
              <a:tailEnd/>
            </a:ln>
          </p:spPr>
          <p:txBody>
            <a:bodyPr/>
            <a:lstStyle/>
            <a:p>
              <a:endParaRPr lang="en-GB"/>
            </a:p>
          </p:txBody>
        </p:sp>
        <p:sp>
          <p:nvSpPr>
            <p:cNvPr id="54320" name="Line 47"/>
            <p:cNvSpPr>
              <a:spLocks noChangeShapeType="1"/>
            </p:cNvSpPr>
            <p:nvPr/>
          </p:nvSpPr>
          <p:spPr bwMode="auto">
            <a:xfrm>
              <a:off x="3926" y="1696"/>
              <a:ext cx="16" cy="21"/>
            </a:xfrm>
            <a:prstGeom prst="line">
              <a:avLst/>
            </a:prstGeom>
            <a:noFill/>
            <a:ln w="0">
              <a:solidFill>
                <a:srgbClr val="000000"/>
              </a:solidFill>
              <a:round/>
              <a:headEnd/>
              <a:tailEnd/>
            </a:ln>
          </p:spPr>
          <p:txBody>
            <a:bodyPr/>
            <a:lstStyle/>
            <a:p>
              <a:endParaRPr lang="en-GB"/>
            </a:p>
          </p:txBody>
        </p:sp>
        <p:sp>
          <p:nvSpPr>
            <p:cNvPr id="54321" name="Line 48"/>
            <p:cNvSpPr>
              <a:spLocks noChangeShapeType="1"/>
            </p:cNvSpPr>
            <p:nvPr/>
          </p:nvSpPr>
          <p:spPr bwMode="auto">
            <a:xfrm>
              <a:off x="3940" y="1698"/>
              <a:ext cx="7" cy="8"/>
            </a:xfrm>
            <a:prstGeom prst="line">
              <a:avLst/>
            </a:prstGeom>
            <a:noFill/>
            <a:ln w="0">
              <a:solidFill>
                <a:srgbClr val="000000"/>
              </a:solidFill>
              <a:round/>
              <a:headEnd/>
              <a:tailEnd/>
            </a:ln>
          </p:spPr>
          <p:txBody>
            <a:bodyPr/>
            <a:lstStyle/>
            <a:p>
              <a:endParaRPr lang="en-GB"/>
            </a:p>
          </p:txBody>
        </p:sp>
        <p:sp>
          <p:nvSpPr>
            <p:cNvPr id="54322" name="Freeform 49"/>
            <p:cNvSpPr>
              <a:spLocks/>
            </p:cNvSpPr>
            <p:nvPr/>
          </p:nvSpPr>
          <p:spPr bwMode="auto">
            <a:xfrm>
              <a:off x="4711" y="1780"/>
              <a:ext cx="120" cy="229"/>
            </a:xfrm>
            <a:custGeom>
              <a:avLst/>
              <a:gdLst>
                <a:gd name="T0" fmla="*/ 0 w 719"/>
                <a:gd name="T1" fmla="*/ 0 h 1142"/>
                <a:gd name="T2" fmla="*/ 0 w 719"/>
                <a:gd name="T3" fmla="*/ 0 h 1142"/>
                <a:gd name="T4" fmla="*/ 0 w 719"/>
                <a:gd name="T5" fmla="*/ 0 h 1142"/>
                <a:gd name="T6" fmla="*/ 0 w 719"/>
                <a:gd name="T7" fmla="*/ 0 h 1142"/>
                <a:gd name="T8" fmla="*/ 0 w 719"/>
                <a:gd name="T9" fmla="*/ 0 h 1142"/>
                <a:gd name="T10" fmla="*/ 0 w 719"/>
                <a:gd name="T11" fmla="*/ 0 h 1142"/>
                <a:gd name="T12" fmla="*/ 0 w 719"/>
                <a:gd name="T13" fmla="*/ 0 h 1142"/>
                <a:gd name="T14" fmla="*/ 0 w 719"/>
                <a:gd name="T15" fmla="*/ 0 h 1142"/>
                <a:gd name="T16" fmla="*/ 0 w 719"/>
                <a:gd name="T17" fmla="*/ 0 h 1142"/>
                <a:gd name="T18" fmla="*/ 0 w 719"/>
                <a:gd name="T19" fmla="*/ 0 h 1142"/>
                <a:gd name="T20" fmla="*/ 0 w 719"/>
                <a:gd name="T21" fmla="*/ 0 h 1142"/>
                <a:gd name="T22" fmla="*/ 0 w 719"/>
                <a:gd name="T23" fmla="*/ 0 h 1142"/>
                <a:gd name="T24" fmla="*/ 0 w 719"/>
                <a:gd name="T25" fmla="*/ 0 h 1142"/>
                <a:gd name="T26" fmla="*/ 0 w 719"/>
                <a:gd name="T27" fmla="*/ 0 h 1142"/>
                <a:gd name="T28" fmla="*/ 0 w 719"/>
                <a:gd name="T29" fmla="*/ 0 h 1142"/>
                <a:gd name="T30" fmla="*/ 0 w 719"/>
                <a:gd name="T31" fmla="*/ 0 h 1142"/>
                <a:gd name="T32" fmla="*/ 0 w 719"/>
                <a:gd name="T33" fmla="*/ 0 h 1142"/>
                <a:gd name="T34" fmla="*/ 0 w 719"/>
                <a:gd name="T35" fmla="*/ 0 h 1142"/>
                <a:gd name="T36" fmla="*/ 0 w 719"/>
                <a:gd name="T37" fmla="*/ 0 h 1142"/>
                <a:gd name="T38" fmla="*/ 0 w 719"/>
                <a:gd name="T39" fmla="*/ 0 h 1142"/>
                <a:gd name="T40" fmla="*/ 0 w 719"/>
                <a:gd name="T41" fmla="*/ 0 h 1142"/>
                <a:gd name="T42" fmla="*/ 0 w 719"/>
                <a:gd name="T43" fmla="*/ 0 h 1142"/>
                <a:gd name="T44" fmla="*/ 0 w 719"/>
                <a:gd name="T45" fmla="*/ 0 h 1142"/>
                <a:gd name="T46" fmla="*/ 0 w 719"/>
                <a:gd name="T47" fmla="*/ 0 h 1142"/>
                <a:gd name="T48" fmla="*/ 0 w 719"/>
                <a:gd name="T49" fmla="*/ 0 h 1142"/>
                <a:gd name="T50" fmla="*/ 0 w 719"/>
                <a:gd name="T51" fmla="*/ 0 h 1142"/>
                <a:gd name="T52" fmla="*/ 0 w 719"/>
                <a:gd name="T53" fmla="*/ 0 h 1142"/>
                <a:gd name="T54" fmla="*/ 0 w 719"/>
                <a:gd name="T55" fmla="*/ 0 h 1142"/>
                <a:gd name="T56" fmla="*/ 0 w 719"/>
                <a:gd name="T57" fmla="*/ 0 h 1142"/>
                <a:gd name="T58" fmla="*/ 0 w 719"/>
                <a:gd name="T59" fmla="*/ 0 h 1142"/>
                <a:gd name="T60" fmla="*/ 0 w 719"/>
                <a:gd name="T61" fmla="*/ 0 h 1142"/>
                <a:gd name="T62" fmla="*/ 0 w 719"/>
                <a:gd name="T63" fmla="*/ 0 h 1142"/>
                <a:gd name="T64" fmla="*/ 0 w 719"/>
                <a:gd name="T65" fmla="*/ 0 h 1142"/>
                <a:gd name="T66" fmla="*/ 0 w 719"/>
                <a:gd name="T67" fmla="*/ 0 h 1142"/>
                <a:gd name="T68" fmla="*/ 0 w 719"/>
                <a:gd name="T69" fmla="*/ 0 h 1142"/>
                <a:gd name="T70" fmla="*/ 0 w 719"/>
                <a:gd name="T71" fmla="*/ 0 h 1142"/>
                <a:gd name="T72" fmla="*/ 0 w 719"/>
                <a:gd name="T73" fmla="*/ 0 h 1142"/>
                <a:gd name="T74" fmla="*/ 0 w 719"/>
                <a:gd name="T75" fmla="*/ 0 h 1142"/>
                <a:gd name="T76" fmla="*/ 0 w 719"/>
                <a:gd name="T77" fmla="*/ 0 h 1142"/>
                <a:gd name="T78" fmla="*/ 0 w 719"/>
                <a:gd name="T79" fmla="*/ 0 h 1142"/>
                <a:gd name="T80" fmla="*/ 0 w 719"/>
                <a:gd name="T81" fmla="*/ 0 h 1142"/>
                <a:gd name="T82" fmla="*/ 0 w 719"/>
                <a:gd name="T83" fmla="*/ 0 h 1142"/>
                <a:gd name="T84" fmla="*/ 0 w 719"/>
                <a:gd name="T85" fmla="*/ 0 h 1142"/>
                <a:gd name="T86" fmla="*/ 0 w 719"/>
                <a:gd name="T87" fmla="*/ 0 h 1142"/>
                <a:gd name="T88" fmla="*/ 0 w 719"/>
                <a:gd name="T89" fmla="*/ 0 h 1142"/>
                <a:gd name="T90" fmla="*/ 0 w 719"/>
                <a:gd name="T91" fmla="*/ 0 h 1142"/>
                <a:gd name="T92" fmla="*/ 0 w 719"/>
                <a:gd name="T93" fmla="*/ 0 h 1142"/>
                <a:gd name="T94" fmla="*/ 0 w 719"/>
                <a:gd name="T95" fmla="*/ 0 h 1142"/>
                <a:gd name="T96" fmla="*/ 0 w 719"/>
                <a:gd name="T97" fmla="*/ 0 h 1142"/>
                <a:gd name="T98" fmla="*/ 0 w 719"/>
                <a:gd name="T99" fmla="*/ 0 h 114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719"/>
                <a:gd name="T151" fmla="*/ 0 h 1142"/>
                <a:gd name="T152" fmla="*/ 719 w 719"/>
                <a:gd name="T153" fmla="*/ 1142 h 114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719" h="1142">
                  <a:moveTo>
                    <a:pt x="58" y="19"/>
                  </a:moveTo>
                  <a:lnTo>
                    <a:pt x="45" y="268"/>
                  </a:lnTo>
                  <a:lnTo>
                    <a:pt x="78" y="291"/>
                  </a:lnTo>
                  <a:lnTo>
                    <a:pt x="131" y="308"/>
                  </a:lnTo>
                  <a:lnTo>
                    <a:pt x="170" y="302"/>
                  </a:lnTo>
                  <a:lnTo>
                    <a:pt x="161" y="329"/>
                  </a:lnTo>
                  <a:lnTo>
                    <a:pt x="157" y="353"/>
                  </a:lnTo>
                  <a:lnTo>
                    <a:pt x="183" y="361"/>
                  </a:lnTo>
                  <a:lnTo>
                    <a:pt x="180" y="430"/>
                  </a:lnTo>
                  <a:lnTo>
                    <a:pt x="102" y="659"/>
                  </a:lnTo>
                  <a:lnTo>
                    <a:pt x="69" y="712"/>
                  </a:lnTo>
                  <a:lnTo>
                    <a:pt x="69" y="756"/>
                  </a:lnTo>
                  <a:lnTo>
                    <a:pt x="89" y="788"/>
                  </a:lnTo>
                  <a:lnTo>
                    <a:pt x="118" y="799"/>
                  </a:lnTo>
                  <a:lnTo>
                    <a:pt x="157" y="799"/>
                  </a:lnTo>
                  <a:lnTo>
                    <a:pt x="201" y="788"/>
                  </a:lnTo>
                  <a:lnTo>
                    <a:pt x="258" y="793"/>
                  </a:lnTo>
                  <a:lnTo>
                    <a:pt x="345" y="810"/>
                  </a:lnTo>
                  <a:lnTo>
                    <a:pt x="376" y="810"/>
                  </a:lnTo>
                  <a:lnTo>
                    <a:pt x="398" y="780"/>
                  </a:lnTo>
                  <a:lnTo>
                    <a:pt x="429" y="722"/>
                  </a:lnTo>
                  <a:lnTo>
                    <a:pt x="424" y="788"/>
                  </a:lnTo>
                  <a:lnTo>
                    <a:pt x="398" y="836"/>
                  </a:lnTo>
                  <a:lnTo>
                    <a:pt x="565" y="865"/>
                  </a:lnTo>
                  <a:lnTo>
                    <a:pt x="485" y="712"/>
                  </a:lnTo>
                  <a:lnTo>
                    <a:pt x="660" y="937"/>
                  </a:lnTo>
                  <a:lnTo>
                    <a:pt x="712" y="1014"/>
                  </a:lnTo>
                  <a:lnTo>
                    <a:pt x="719" y="1052"/>
                  </a:lnTo>
                  <a:lnTo>
                    <a:pt x="693" y="1070"/>
                  </a:lnTo>
                  <a:lnTo>
                    <a:pt x="607" y="1052"/>
                  </a:lnTo>
                  <a:lnTo>
                    <a:pt x="472" y="1000"/>
                  </a:lnTo>
                  <a:lnTo>
                    <a:pt x="370" y="1000"/>
                  </a:lnTo>
                  <a:lnTo>
                    <a:pt x="270" y="1024"/>
                  </a:lnTo>
                  <a:lnTo>
                    <a:pt x="222" y="1004"/>
                  </a:lnTo>
                  <a:lnTo>
                    <a:pt x="190" y="1038"/>
                  </a:lnTo>
                  <a:lnTo>
                    <a:pt x="196" y="1142"/>
                  </a:lnTo>
                  <a:lnTo>
                    <a:pt x="97" y="818"/>
                  </a:lnTo>
                  <a:lnTo>
                    <a:pt x="56" y="768"/>
                  </a:lnTo>
                  <a:lnTo>
                    <a:pt x="50" y="736"/>
                  </a:lnTo>
                  <a:lnTo>
                    <a:pt x="50" y="712"/>
                  </a:lnTo>
                  <a:lnTo>
                    <a:pt x="69" y="678"/>
                  </a:lnTo>
                  <a:lnTo>
                    <a:pt x="83" y="627"/>
                  </a:lnTo>
                  <a:lnTo>
                    <a:pt x="140" y="508"/>
                  </a:lnTo>
                  <a:lnTo>
                    <a:pt x="97" y="436"/>
                  </a:lnTo>
                  <a:lnTo>
                    <a:pt x="69" y="430"/>
                  </a:lnTo>
                  <a:lnTo>
                    <a:pt x="58" y="361"/>
                  </a:lnTo>
                  <a:lnTo>
                    <a:pt x="0" y="285"/>
                  </a:lnTo>
                  <a:lnTo>
                    <a:pt x="13" y="214"/>
                  </a:lnTo>
                  <a:lnTo>
                    <a:pt x="45" y="0"/>
                  </a:lnTo>
                  <a:lnTo>
                    <a:pt x="58" y="19"/>
                  </a:lnTo>
                  <a:close/>
                </a:path>
              </a:pathLst>
            </a:custGeom>
            <a:solidFill>
              <a:srgbClr val="000000"/>
            </a:solidFill>
            <a:ln w="0">
              <a:solidFill>
                <a:srgbClr val="000000"/>
              </a:solidFill>
              <a:round/>
              <a:headEnd/>
              <a:tailEnd/>
            </a:ln>
          </p:spPr>
          <p:txBody>
            <a:bodyPr/>
            <a:lstStyle/>
            <a:p>
              <a:endParaRPr lang="en-GB"/>
            </a:p>
          </p:txBody>
        </p:sp>
        <p:sp>
          <p:nvSpPr>
            <p:cNvPr id="54323" name="Freeform 50"/>
            <p:cNvSpPr>
              <a:spLocks/>
            </p:cNvSpPr>
            <p:nvPr/>
          </p:nvSpPr>
          <p:spPr bwMode="auto">
            <a:xfrm>
              <a:off x="4753" y="1824"/>
              <a:ext cx="73" cy="17"/>
            </a:xfrm>
            <a:custGeom>
              <a:avLst/>
              <a:gdLst>
                <a:gd name="T0" fmla="*/ 0 w 437"/>
                <a:gd name="T1" fmla="*/ 0 h 83"/>
                <a:gd name="T2" fmla="*/ 0 w 437"/>
                <a:gd name="T3" fmla="*/ 0 h 83"/>
                <a:gd name="T4" fmla="*/ 0 w 437"/>
                <a:gd name="T5" fmla="*/ 0 h 83"/>
                <a:gd name="T6" fmla="*/ 0 w 437"/>
                <a:gd name="T7" fmla="*/ 0 h 83"/>
                <a:gd name="T8" fmla="*/ 0 w 437"/>
                <a:gd name="T9" fmla="*/ 0 h 83"/>
                <a:gd name="T10" fmla="*/ 0 w 437"/>
                <a:gd name="T11" fmla="*/ 0 h 83"/>
                <a:gd name="T12" fmla="*/ 0 w 437"/>
                <a:gd name="T13" fmla="*/ 0 h 83"/>
                <a:gd name="T14" fmla="*/ 0 w 437"/>
                <a:gd name="T15" fmla="*/ 0 h 83"/>
                <a:gd name="T16" fmla="*/ 0 w 437"/>
                <a:gd name="T17" fmla="*/ 0 h 83"/>
                <a:gd name="T18" fmla="*/ 0 w 437"/>
                <a:gd name="T19" fmla="*/ 0 h 83"/>
                <a:gd name="T20" fmla="*/ 0 w 437"/>
                <a:gd name="T21" fmla="*/ 0 h 83"/>
                <a:gd name="T22" fmla="*/ 0 w 437"/>
                <a:gd name="T23" fmla="*/ 0 h 83"/>
                <a:gd name="T24" fmla="*/ 0 w 437"/>
                <a:gd name="T25" fmla="*/ 0 h 83"/>
                <a:gd name="T26" fmla="*/ 0 w 437"/>
                <a:gd name="T27" fmla="*/ 0 h 8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37"/>
                <a:gd name="T43" fmla="*/ 0 h 83"/>
                <a:gd name="T44" fmla="*/ 437 w 437"/>
                <a:gd name="T45" fmla="*/ 83 h 8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37" h="83">
                  <a:moveTo>
                    <a:pt x="18" y="83"/>
                  </a:moveTo>
                  <a:lnTo>
                    <a:pt x="0" y="53"/>
                  </a:lnTo>
                  <a:lnTo>
                    <a:pt x="40" y="6"/>
                  </a:lnTo>
                  <a:lnTo>
                    <a:pt x="89" y="34"/>
                  </a:lnTo>
                  <a:lnTo>
                    <a:pt x="194" y="6"/>
                  </a:lnTo>
                  <a:lnTo>
                    <a:pt x="285" y="0"/>
                  </a:lnTo>
                  <a:lnTo>
                    <a:pt x="361" y="40"/>
                  </a:lnTo>
                  <a:lnTo>
                    <a:pt x="437" y="59"/>
                  </a:lnTo>
                  <a:lnTo>
                    <a:pt x="361" y="59"/>
                  </a:lnTo>
                  <a:lnTo>
                    <a:pt x="285" y="53"/>
                  </a:lnTo>
                  <a:lnTo>
                    <a:pt x="132" y="72"/>
                  </a:lnTo>
                  <a:lnTo>
                    <a:pt x="106" y="83"/>
                  </a:lnTo>
                  <a:lnTo>
                    <a:pt x="40" y="83"/>
                  </a:lnTo>
                  <a:lnTo>
                    <a:pt x="18" y="83"/>
                  </a:lnTo>
                  <a:close/>
                </a:path>
              </a:pathLst>
            </a:custGeom>
            <a:solidFill>
              <a:srgbClr val="000000"/>
            </a:solidFill>
            <a:ln w="0">
              <a:solidFill>
                <a:srgbClr val="000000"/>
              </a:solidFill>
              <a:round/>
              <a:headEnd/>
              <a:tailEnd/>
            </a:ln>
          </p:spPr>
          <p:txBody>
            <a:bodyPr/>
            <a:lstStyle/>
            <a:p>
              <a:endParaRPr lang="en-GB"/>
            </a:p>
          </p:txBody>
        </p:sp>
        <p:sp>
          <p:nvSpPr>
            <p:cNvPr id="54324" name="Freeform 51"/>
            <p:cNvSpPr>
              <a:spLocks/>
            </p:cNvSpPr>
            <p:nvPr/>
          </p:nvSpPr>
          <p:spPr bwMode="auto">
            <a:xfrm>
              <a:off x="4763" y="1841"/>
              <a:ext cx="86" cy="46"/>
            </a:xfrm>
            <a:custGeom>
              <a:avLst/>
              <a:gdLst>
                <a:gd name="T0" fmla="*/ 0 w 516"/>
                <a:gd name="T1" fmla="*/ 0 h 232"/>
                <a:gd name="T2" fmla="*/ 0 w 516"/>
                <a:gd name="T3" fmla="*/ 0 h 232"/>
                <a:gd name="T4" fmla="*/ 0 w 516"/>
                <a:gd name="T5" fmla="*/ 0 h 232"/>
                <a:gd name="T6" fmla="*/ 0 w 516"/>
                <a:gd name="T7" fmla="*/ 0 h 232"/>
                <a:gd name="T8" fmla="*/ 0 w 516"/>
                <a:gd name="T9" fmla="*/ 0 h 232"/>
                <a:gd name="T10" fmla="*/ 0 w 516"/>
                <a:gd name="T11" fmla="*/ 0 h 232"/>
                <a:gd name="T12" fmla="*/ 0 w 516"/>
                <a:gd name="T13" fmla="*/ 0 h 232"/>
                <a:gd name="T14" fmla="*/ 0 w 516"/>
                <a:gd name="T15" fmla="*/ 0 h 232"/>
                <a:gd name="T16" fmla="*/ 0 w 516"/>
                <a:gd name="T17" fmla="*/ 0 h 232"/>
                <a:gd name="T18" fmla="*/ 0 w 516"/>
                <a:gd name="T19" fmla="*/ 0 h 232"/>
                <a:gd name="T20" fmla="*/ 0 w 516"/>
                <a:gd name="T21" fmla="*/ 0 h 232"/>
                <a:gd name="T22" fmla="*/ 0 w 516"/>
                <a:gd name="T23" fmla="*/ 0 h 232"/>
                <a:gd name="T24" fmla="*/ 0 w 516"/>
                <a:gd name="T25" fmla="*/ 0 h 232"/>
                <a:gd name="T26" fmla="*/ 0 w 516"/>
                <a:gd name="T27" fmla="*/ 0 h 232"/>
                <a:gd name="T28" fmla="*/ 0 w 516"/>
                <a:gd name="T29" fmla="*/ 0 h 232"/>
                <a:gd name="T30" fmla="*/ 0 w 516"/>
                <a:gd name="T31" fmla="*/ 0 h 232"/>
                <a:gd name="T32" fmla="*/ 0 w 516"/>
                <a:gd name="T33" fmla="*/ 0 h 232"/>
                <a:gd name="T34" fmla="*/ 0 w 516"/>
                <a:gd name="T35" fmla="*/ 0 h 232"/>
                <a:gd name="T36" fmla="*/ 0 w 516"/>
                <a:gd name="T37" fmla="*/ 0 h 232"/>
                <a:gd name="T38" fmla="*/ 0 w 516"/>
                <a:gd name="T39" fmla="*/ 0 h 232"/>
                <a:gd name="T40" fmla="*/ 0 w 516"/>
                <a:gd name="T41" fmla="*/ 0 h 232"/>
                <a:gd name="T42" fmla="*/ 0 w 516"/>
                <a:gd name="T43" fmla="*/ 0 h 232"/>
                <a:gd name="T44" fmla="*/ 0 w 516"/>
                <a:gd name="T45" fmla="*/ 0 h 232"/>
                <a:gd name="T46" fmla="*/ 0 w 516"/>
                <a:gd name="T47" fmla="*/ 0 h 232"/>
                <a:gd name="T48" fmla="*/ 0 w 516"/>
                <a:gd name="T49" fmla="*/ 0 h 23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16"/>
                <a:gd name="T76" fmla="*/ 0 h 232"/>
                <a:gd name="T77" fmla="*/ 516 w 516"/>
                <a:gd name="T78" fmla="*/ 232 h 23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16" h="232">
                  <a:moveTo>
                    <a:pt x="67" y="0"/>
                  </a:moveTo>
                  <a:lnTo>
                    <a:pt x="150" y="6"/>
                  </a:lnTo>
                  <a:lnTo>
                    <a:pt x="298" y="20"/>
                  </a:lnTo>
                  <a:lnTo>
                    <a:pt x="380" y="67"/>
                  </a:lnTo>
                  <a:lnTo>
                    <a:pt x="499" y="27"/>
                  </a:lnTo>
                  <a:lnTo>
                    <a:pt x="516" y="37"/>
                  </a:lnTo>
                  <a:lnTo>
                    <a:pt x="371" y="104"/>
                  </a:lnTo>
                  <a:lnTo>
                    <a:pt x="358" y="91"/>
                  </a:lnTo>
                  <a:lnTo>
                    <a:pt x="364" y="72"/>
                  </a:lnTo>
                  <a:lnTo>
                    <a:pt x="304" y="59"/>
                  </a:lnTo>
                  <a:lnTo>
                    <a:pt x="209" y="45"/>
                  </a:lnTo>
                  <a:lnTo>
                    <a:pt x="220" y="85"/>
                  </a:lnTo>
                  <a:lnTo>
                    <a:pt x="285" y="85"/>
                  </a:lnTo>
                  <a:lnTo>
                    <a:pt x="240" y="110"/>
                  </a:lnTo>
                  <a:lnTo>
                    <a:pt x="154" y="124"/>
                  </a:lnTo>
                  <a:lnTo>
                    <a:pt x="137" y="144"/>
                  </a:lnTo>
                  <a:lnTo>
                    <a:pt x="298" y="232"/>
                  </a:lnTo>
                  <a:lnTo>
                    <a:pt x="176" y="201"/>
                  </a:lnTo>
                  <a:lnTo>
                    <a:pt x="96" y="201"/>
                  </a:lnTo>
                  <a:lnTo>
                    <a:pt x="53" y="104"/>
                  </a:lnTo>
                  <a:lnTo>
                    <a:pt x="107" y="124"/>
                  </a:lnTo>
                  <a:lnTo>
                    <a:pt x="120" y="91"/>
                  </a:lnTo>
                  <a:lnTo>
                    <a:pt x="84" y="20"/>
                  </a:lnTo>
                  <a:lnTo>
                    <a:pt x="0" y="0"/>
                  </a:lnTo>
                  <a:lnTo>
                    <a:pt x="67" y="0"/>
                  </a:lnTo>
                  <a:close/>
                </a:path>
              </a:pathLst>
            </a:custGeom>
            <a:solidFill>
              <a:srgbClr val="000000"/>
            </a:solidFill>
            <a:ln w="0">
              <a:solidFill>
                <a:srgbClr val="000000"/>
              </a:solidFill>
              <a:round/>
              <a:headEnd/>
              <a:tailEnd/>
            </a:ln>
          </p:spPr>
          <p:txBody>
            <a:bodyPr/>
            <a:lstStyle/>
            <a:p>
              <a:endParaRPr lang="en-GB"/>
            </a:p>
          </p:txBody>
        </p:sp>
        <p:sp>
          <p:nvSpPr>
            <p:cNvPr id="54325" name="Line 52"/>
            <p:cNvSpPr>
              <a:spLocks noChangeShapeType="1"/>
            </p:cNvSpPr>
            <p:nvPr/>
          </p:nvSpPr>
          <p:spPr bwMode="auto">
            <a:xfrm flipV="1">
              <a:off x="4846" y="1917"/>
              <a:ext cx="10" cy="12"/>
            </a:xfrm>
            <a:prstGeom prst="line">
              <a:avLst/>
            </a:prstGeom>
            <a:noFill/>
            <a:ln w="0">
              <a:solidFill>
                <a:srgbClr val="000000"/>
              </a:solidFill>
              <a:round/>
              <a:headEnd/>
              <a:tailEnd/>
            </a:ln>
          </p:spPr>
          <p:txBody>
            <a:bodyPr/>
            <a:lstStyle/>
            <a:p>
              <a:endParaRPr lang="en-GB"/>
            </a:p>
          </p:txBody>
        </p:sp>
        <p:sp>
          <p:nvSpPr>
            <p:cNvPr id="54326" name="Line 53"/>
            <p:cNvSpPr>
              <a:spLocks noChangeShapeType="1"/>
            </p:cNvSpPr>
            <p:nvPr/>
          </p:nvSpPr>
          <p:spPr bwMode="auto">
            <a:xfrm flipV="1">
              <a:off x="4852" y="1910"/>
              <a:ext cx="14" cy="21"/>
            </a:xfrm>
            <a:prstGeom prst="line">
              <a:avLst/>
            </a:prstGeom>
            <a:noFill/>
            <a:ln w="0">
              <a:solidFill>
                <a:srgbClr val="000000"/>
              </a:solidFill>
              <a:round/>
              <a:headEnd/>
              <a:tailEnd/>
            </a:ln>
          </p:spPr>
          <p:txBody>
            <a:bodyPr/>
            <a:lstStyle/>
            <a:p>
              <a:endParaRPr lang="en-GB"/>
            </a:p>
          </p:txBody>
        </p:sp>
        <p:sp>
          <p:nvSpPr>
            <p:cNvPr id="54327" name="Line 54"/>
            <p:cNvSpPr>
              <a:spLocks noChangeShapeType="1"/>
            </p:cNvSpPr>
            <p:nvPr/>
          </p:nvSpPr>
          <p:spPr bwMode="auto">
            <a:xfrm flipV="1">
              <a:off x="4860" y="1904"/>
              <a:ext cx="15" cy="30"/>
            </a:xfrm>
            <a:prstGeom prst="line">
              <a:avLst/>
            </a:prstGeom>
            <a:noFill/>
            <a:ln w="0">
              <a:solidFill>
                <a:srgbClr val="000000"/>
              </a:solidFill>
              <a:round/>
              <a:headEnd/>
              <a:tailEnd/>
            </a:ln>
          </p:spPr>
          <p:txBody>
            <a:bodyPr/>
            <a:lstStyle/>
            <a:p>
              <a:endParaRPr lang="en-GB"/>
            </a:p>
          </p:txBody>
        </p:sp>
        <p:sp>
          <p:nvSpPr>
            <p:cNvPr id="54328" name="Line 55"/>
            <p:cNvSpPr>
              <a:spLocks noChangeShapeType="1"/>
            </p:cNvSpPr>
            <p:nvPr/>
          </p:nvSpPr>
          <p:spPr bwMode="auto">
            <a:xfrm flipV="1">
              <a:off x="4873" y="1892"/>
              <a:ext cx="11" cy="41"/>
            </a:xfrm>
            <a:prstGeom prst="line">
              <a:avLst/>
            </a:prstGeom>
            <a:noFill/>
            <a:ln w="0">
              <a:solidFill>
                <a:srgbClr val="000000"/>
              </a:solidFill>
              <a:round/>
              <a:headEnd/>
              <a:tailEnd/>
            </a:ln>
          </p:spPr>
          <p:txBody>
            <a:bodyPr/>
            <a:lstStyle/>
            <a:p>
              <a:endParaRPr lang="en-GB"/>
            </a:p>
          </p:txBody>
        </p:sp>
        <p:sp>
          <p:nvSpPr>
            <p:cNvPr id="54329" name="Line 56"/>
            <p:cNvSpPr>
              <a:spLocks noChangeShapeType="1"/>
            </p:cNvSpPr>
            <p:nvPr/>
          </p:nvSpPr>
          <p:spPr bwMode="auto">
            <a:xfrm flipV="1">
              <a:off x="4884" y="1876"/>
              <a:ext cx="9" cy="50"/>
            </a:xfrm>
            <a:prstGeom prst="line">
              <a:avLst/>
            </a:prstGeom>
            <a:noFill/>
            <a:ln w="0">
              <a:solidFill>
                <a:srgbClr val="000000"/>
              </a:solidFill>
              <a:round/>
              <a:headEnd/>
              <a:tailEnd/>
            </a:ln>
          </p:spPr>
          <p:txBody>
            <a:bodyPr/>
            <a:lstStyle/>
            <a:p>
              <a:endParaRPr lang="en-GB"/>
            </a:p>
          </p:txBody>
        </p:sp>
        <p:sp>
          <p:nvSpPr>
            <p:cNvPr id="54330" name="Line 57"/>
            <p:cNvSpPr>
              <a:spLocks noChangeShapeType="1"/>
            </p:cNvSpPr>
            <p:nvPr/>
          </p:nvSpPr>
          <p:spPr bwMode="auto">
            <a:xfrm flipV="1">
              <a:off x="4894" y="1865"/>
              <a:ext cx="4" cy="46"/>
            </a:xfrm>
            <a:prstGeom prst="line">
              <a:avLst/>
            </a:prstGeom>
            <a:noFill/>
            <a:ln w="0">
              <a:solidFill>
                <a:srgbClr val="000000"/>
              </a:solidFill>
              <a:round/>
              <a:headEnd/>
              <a:tailEnd/>
            </a:ln>
          </p:spPr>
          <p:txBody>
            <a:bodyPr/>
            <a:lstStyle/>
            <a:p>
              <a:endParaRPr lang="en-GB"/>
            </a:p>
          </p:txBody>
        </p:sp>
        <p:sp>
          <p:nvSpPr>
            <p:cNvPr id="54331" name="Line 58"/>
            <p:cNvSpPr>
              <a:spLocks noChangeShapeType="1"/>
            </p:cNvSpPr>
            <p:nvPr/>
          </p:nvSpPr>
          <p:spPr bwMode="auto">
            <a:xfrm flipV="1">
              <a:off x="4905" y="1854"/>
              <a:ext cx="1" cy="35"/>
            </a:xfrm>
            <a:prstGeom prst="line">
              <a:avLst/>
            </a:prstGeom>
            <a:noFill/>
            <a:ln w="0">
              <a:solidFill>
                <a:srgbClr val="000000"/>
              </a:solidFill>
              <a:round/>
              <a:headEnd/>
              <a:tailEnd/>
            </a:ln>
          </p:spPr>
          <p:txBody>
            <a:bodyPr/>
            <a:lstStyle/>
            <a:p>
              <a:endParaRPr lang="en-GB"/>
            </a:p>
          </p:txBody>
        </p:sp>
        <p:sp>
          <p:nvSpPr>
            <p:cNvPr id="54332" name="Freeform 59"/>
            <p:cNvSpPr>
              <a:spLocks/>
            </p:cNvSpPr>
            <p:nvPr/>
          </p:nvSpPr>
          <p:spPr bwMode="auto">
            <a:xfrm>
              <a:off x="4754" y="1993"/>
              <a:ext cx="47" cy="14"/>
            </a:xfrm>
            <a:custGeom>
              <a:avLst/>
              <a:gdLst>
                <a:gd name="T0" fmla="*/ 0 w 279"/>
                <a:gd name="T1" fmla="*/ 0 h 70"/>
                <a:gd name="T2" fmla="*/ 0 w 279"/>
                <a:gd name="T3" fmla="*/ 0 h 70"/>
                <a:gd name="T4" fmla="*/ 0 w 279"/>
                <a:gd name="T5" fmla="*/ 0 h 70"/>
                <a:gd name="T6" fmla="*/ 0 w 279"/>
                <a:gd name="T7" fmla="*/ 0 h 70"/>
                <a:gd name="T8" fmla="*/ 0 w 279"/>
                <a:gd name="T9" fmla="*/ 0 h 70"/>
                <a:gd name="T10" fmla="*/ 0 w 279"/>
                <a:gd name="T11" fmla="*/ 0 h 70"/>
                <a:gd name="T12" fmla="*/ 0 60000 65536"/>
                <a:gd name="T13" fmla="*/ 0 60000 65536"/>
                <a:gd name="T14" fmla="*/ 0 60000 65536"/>
                <a:gd name="T15" fmla="*/ 0 60000 65536"/>
                <a:gd name="T16" fmla="*/ 0 60000 65536"/>
                <a:gd name="T17" fmla="*/ 0 60000 65536"/>
                <a:gd name="T18" fmla="*/ 0 w 279"/>
                <a:gd name="T19" fmla="*/ 0 h 70"/>
                <a:gd name="T20" fmla="*/ 279 w 279"/>
                <a:gd name="T21" fmla="*/ 70 h 70"/>
              </a:gdLst>
              <a:ahLst/>
              <a:cxnLst>
                <a:cxn ang="T12">
                  <a:pos x="T0" y="T1"/>
                </a:cxn>
                <a:cxn ang="T13">
                  <a:pos x="T2" y="T3"/>
                </a:cxn>
                <a:cxn ang="T14">
                  <a:pos x="T4" y="T5"/>
                </a:cxn>
                <a:cxn ang="T15">
                  <a:pos x="T6" y="T7"/>
                </a:cxn>
                <a:cxn ang="T16">
                  <a:pos x="T8" y="T9"/>
                </a:cxn>
                <a:cxn ang="T17">
                  <a:pos x="T10" y="T11"/>
                </a:cxn>
              </a:cxnLst>
              <a:rect l="T18" t="T19" r="T20" b="T21"/>
              <a:pathLst>
                <a:path w="279" h="70">
                  <a:moveTo>
                    <a:pt x="0" y="46"/>
                  </a:moveTo>
                  <a:lnTo>
                    <a:pt x="125" y="46"/>
                  </a:lnTo>
                  <a:lnTo>
                    <a:pt x="279" y="0"/>
                  </a:lnTo>
                  <a:lnTo>
                    <a:pt x="100" y="70"/>
                  </a:lnTo>
                  <a:lnTo>
                    <a:pt x="45" y="53"/>
                  </a:lnTo>
                  <a:lnTo>
                    <a:pt x="0" y="46"/>
                  </a:lnTo>
                  <a:close/>
                </a:path>
              </a:pathLst>
            </a:custGeom>
            <a:solidFill>
              <a:srgbClr val="000000"/>
            </a:solidFill>
            <a:ln w="0">
              <a:solidFill>
                <a:srgbClr val="000000"/>
              </a:solidFill>
              <a:round/>
              <a:headEnd/>
              <a:tailEnd/>
            </a:ln>
          </p:spPr>
          <p:txBody>
            <a:bodyPr/>
            <a:lstStyle/>
            <a:p>
              <a:endParaRPr lang="en-GB"/>
            </a:p>
          </p:txBody>
        </p:sp>
        <p:sp>
          <p:nvSpPr>
            <p:cNvPr id="54333" name="Freeform 60"/>
            <p:cNvSpPr>
              <a:spLocks/>
            </p:cNvSpPr>
            <p:nvPr/>
          </p:nvSpPr>
          <p:spPr bwMode="auto">
            <a:xfrm>
              <a:off x="4761" y="2023"/>
              <a:ext cx="27" cy="16"/>
            </a:xfrm>
            <a:custGeom>
              <a:avLst/>
              <a:gdLst>
                <a:gd name="T0" fmla="*/ 0 w 165"/>
                <a:gd name="T1" fmla="*/ 0 h 81"/>
                <a:gd name="T2" fmla="*/ 0 w 165"/>
                <a:gd name="T3" fmla="*/ 0 h 81"/>
                <a:gd name="T4" fmla="*/ 0 w 165"/>
                <a:gd name="T5" fmla="*/ 0 h 81"/>
                <a:gd name="T6" fmla="*/ 0 w 165"/>
                <a:gd name="T7" fmla="*/ 0 h 81"/>
                <a:gd name="T8" fmla="*/ 0 w 165"/>
                <a:gd name="T9" fmla="*/ 0 h 81"/>
                <a:gd name="T10" fmla="*/ 0 w 165"/>
                <a:gd name="T11" fmla="*/ 0 h 81"/>
                <a:gd name="T12" fmla="*/ 0 w 165"/>
                <a:gd name="T13" fmla="*/ 0 h 81"/>
                <a:gd name="T14" fmla="*/ 0 w 165"/>
                <a:gd name="T15" fmla="*/ 0 h 81"/>
                <a:gd name="T16" fmla="*/ 0 w 165"/>
                <a:gd name="T17" fmla="*/ 0 h 81"/>
                <a:gd name="T18" fmla="*/ 0 w 165"/>
                <a:gd name="T19" fmla="*/ 0 h 8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5"/>
                <a:gd name="T31" fmla="*/ 0 h 81"/>
                <a:gd name="T32" fmla="*/ 165 w 165"/>
                <a:gd name="T33" fmla="*/ 81 h 8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5" h="81">
                  <a:moveTo>
                    <a:pt x="0" y="5"/>
                  </a:moveTo>
                  <a:lnTo>
                    <a:pt x="11" y="74"/>
                  </a:lnTo>
                  <a:lnTo>
                    <a:pt x="56" y="61"/>
                  </a:lnTo>
                  <a:lnTo>
                    <a:pt x="86" y="61"/>
                  </a:lnTo>
                  <a:lnTo>
                    <a:pt x="165" y="81"/>
                  </a:lnTo>
                  <a:lnTo>
                    <a:pt x="155" y="54"/>
                  </a:lnTo>
                  <a:lnTo>
                    <a:pt x="165" y="0"/>
                  </a:lnTo>
                  <a:lnTo>
                    <a:pt x="113" y="11"/>
                  </a:lnTo>
                  <a:lnTo>
                    <a:pt x="36" y="11"/>
                  </a:lnTo>
                  <a:lnTo>
                    <a:pt x="0" y="5"/>
                  </a:lnTo>
                  <a:close/>
                </a:path>
              </a:pathLst>
            </a:custGeom>
            <a:solidFill>
              <a:srgbClr val="000000"/>
            </a:solidFill>
            <a:ln w="0">
              <a:solidFill>
                <a:srgbClr val="000000"/>
              </a:solidFill>
              <a:round/>
              <a:headEnd/>
              <a:tailEnd/>
            </a:ln>
          </p:spPr>
          <p:txBody>
            <a:bodyPr/>
            <a:lstStyle/>
            <a:p>
              <a:endParaRPr lang="en-GB"/>
            </a:p>
          </p:txBody>
        </p:sp>
        <p:sp>
          <p:nvSpPr>
            <p:cNvPr id="54334" name="Freeform 61"/>
            <p:cNvSpPr>
              <a:spLocks/>
            </p:cNvSpPr>
            <p:nvPr/>
          </p:nvSpPr>
          <p:spPr bwMode="auto">
            <a:xfrm>
              <a:off x="4750" y="1906"/>
              <a:ext cx="201" cy="269"/>
            </a:xfrm>
            <a:custGeom>
              <a:avLst/>
              <a:gdLst>
                <a:gd name="T0" fmla="*/ 0 w 1203"/>
                <a:gd name="T1" fmla="*/ 0 h 1349"/>
                <a:gd name="T2" fmla="*/ 0 w 1203"/>
                <a:gd name="T3" fmla="*/ 0 h 1349"/>
                <a:gd name="T4" fmla="*/ 0 w 1203"/>
                <a:gd name="T5" fmla="*/ 0 h 1349"/>
                <a:gd name="T6" fmla="*/ 0 w 1203"/>
                <a:gd name="T7" fmla="*/ 0 h 1349"/>
                <a:gd name="T8" fmla="*/ 0 w 1203"/>
                <a:gd name="T9" fmla="*/ 0 h 1349"/>
                <a:gd name="T10" fmla="*/ 0 w 1203"/>
                <a:gd name="T11" fmla="*/ 0 h 1349"/>
                <a:gd name="T12" fmla="*/ 0 w 1203"/>
                <a:gd name="T13" fmla="*/ 0 h 1349"/>
                <a:gd name="T14" fmla="*/ 0 w 1203"/>
                <a:gd name="T15" fmla="*/ 0 h 1349"/>
                <a:gd name="T16" fmla="*/ 0 w 1203"/>
                <a:gd name="T17" fmla="*/ 0 h 1349"/>
                <a:gd name="T18" fmla="*/ 0 w 1203"/>
                <a:gd name="T19" fmla="*/ 0 h 1349"/>
                <a:gd name="T20" fmla="*/ 0 w 1203"/>
                <a:gd name="T21" fmla="*/ 0 h 1349"/>
                <a:gd name="T22" fmla="*/ 0 w 1203"/>
                <a:gd name="T23" fmla="*/ 0 h 1349"/>
                <a:gd name="T24" fmla="*/ 0 w 1203"/>
                <a:gd name="T25" fmla="*/ 0 h 1349"/>
                <a:gd name="T26" fmla="*/ 0 w 1203"/>
                <a:gd name="T27" fmla="*/ 0 h 1349"/>
                <a:gd name="T28" fmla="*/ 0 w 1203"/>
                <a:gd name="T29" fmla="*/ 0 h 1349"/>
                <a:gd name="T30" fmla="*/ 0 w 1203"/>
                <a:gd name="T31" fmla="*/ 0 h 1349"/>
                <a:gd name="T32" fmla="*/ 0 w 1203"/>
                <a:gd name="T33" fmla="*/ 0 h 1349"/>
                <a:gd name="T34" fmla="*/ 0 w 1203"/>
                <a:gd name="T35" fmla="*/ 0 h 1349"/>
                <a:gd name="T36" fmla="*/ 0 w 1203"/>
                <a:gd name="T37" fmla="*/ 0 h 1349"/>
                <a:gd name="T38" fmla="*/ 0 w 1203"/>
                <a:gd name="T39" fmla="*/ 0 h 1349"/>
                <a:gd name="T40" fmla="*/ 0 w 1203"/>
                <a:gd name="T41" fmla="*/ 0 h 1349"/>
                <a:gd name="T42" fmla="*/ 0 w 1203"/>
                <a:gd name="T43" fmla="*/ 0 h 1349"/>
                <a:gd name="T44" fmla="*/ 0 w 1203"/>
                <a:gd name="T45" fmla="*/ 0 h 1349"/>
                <a:gd name="T46" fmla="*/ 0 w 1203"/>
                <a:gd name="T47" fmla="*/ 0 h 1349"/>
                <a:gd name="T48" fmla="*/ 0 w 1203"/>
                <a:gd name="T49" fmla="*/ 0 h 1349"/>
                <a:gd name="T50" fmla="*/ 0 w 1203"/>
                <a:gd name="T51" fmla="*/ 0 h 1349"/>
                <a:gd name="T52" fmla="*/ 0 w 1203"/>
                <a:gd name="T53" fmla="*/ 0 h 1349"/>
                <a:gd name="T54" fmla="*/ 0 w 1203"/>
                <a:gd name="T55" fmla="*/ 0 h 1349"/>
                <a:gd name="T56" fmla="*/ 0 w 1203"/>
                <a:gd name="T57" fmla="*/ 0 h 1349"/>
                <a:gd name="T58" fmla="*/ 0 w 1203"/>
                <a:gd name="T59" fmla="*/ 0 h 134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203"/>
                <a:gd name="T91" fmla="*/ 0 h 1349"/>
                <a:gd name="T92" fmla="*/ 1203 w 1203"/>
                <a:gd name="T93" fmla="*/ 1349 h 134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203" h="1349">
                  <a:moveTo>
                    <a:pt x="19" y="788"/>
                  </a:moveTo>
                  <a:lnTo>
                    <a:pt x="43" y="830"/>
                  </a:lnTo>
                  <a:lnTo>
                    <a:pt x="76" y="861"/>
                  </a:lnTo>
                  <a:lnTo>
                    <a:pt x="129" y="866"/>
                  </a:lnTo>
                  <a:lnTo>
                    <a:pt x="196" y="861"/>
                  </a:lnTo>
                  <a:lnTo>
                    <a:pt x="290" y="830"/>
                  </a:lnTo>
                  <a:lnTo>
                    <a:pt x="374" y="793"/>
                  </a:lnTo>
                  <a:lnTo>
                    <a:pt x="884" y="588"/>
                  </a:lnTo>
                  <a:lnTo>
                    <a:pt x="919" y="566"/>
                  </a:lnTo>
                  <a:lnTo>
                    <a:pt x="932" y="527"/>
                  </a:lnTo>
                  <a:lnTo>
                    <a:pt x="1073" y="0"/>
                  </a:lnTo>
                  <a:lnTo>
                    <a:pt x="1091" y="38"/>
                  </a:lnTo>
                  <a:lnTo>
                    <a:pt x="1152" y="32"/>
                  </a:lnTo>
                  <a:lnTo>
                    <a:pt x="1198" y="0"/>
                  </a:lnTo>
                  <a:lnTo>
                    <a:pt x="1203" y="508"/>
                  </a:lnTo>
                  <a:lnTo>
                    <a:pt x="1097" y="890"/>
                  </a:lnTo>
                  <a:lnTo>
                    <a:pt x="932" y="1071"/>
                  </a:lnTo>
                  <a:lnTo>
                    <a:pt x="919" y="1115"/>
                  </a:lnTo>
                  <a:lnTo>
                    <a:pt x="919" y="1145"/>
                  </a:lnTo>
                  <a:lnTo>
                    <a:pt x="996" y="1349"/>
                  </a:lnTo>
                  <a:lnTo>
                    <a:pt x="693" y="1257"/>
                  </a:lnTo>
                  <a:lnTo>
                    <a:pt x="557" y="950"/>
                  </a:lnTo>
                  <a:lnTo>
                    <a:pt x="522" y="947"/>
                  </a:lnTo>
                  <a:lnTo>
                    <a:pt x="178" y="975"/>
                  </a:lnTo>
                  <a:lnTo>
                    <a:pt x="95" y="958"/>
                  </a:lnTo>
                  <a:lnTo>
                    <a:pt x="37" y="895"/>
                  </a:lnTo>
                  <a:lnTo>
                    <a:pt x="11" y="861"/>
                  </a:lnTo>
                  <a:lnTo>
                    <a:pt x="0" y="799"/>
                  </a:lnTo>
                  <a:lnTo>
                    <a:pt x="7" y="756"/>
                  </a:lnTo>
                  <a:lnTo>
                    <a:pt x="19" y="788"/>
                  </a:lnTo>
                  <a:close/>
                </a:path>
              </a:pathLst>
            </a:custGeom>
            <a:solidFill>
              <a:srgbClr val="000000"/>
            </a:solidFill>
            <a:ln w="0">
              <a:solidFill>
                <a:srgbClr val="000000"/>
              </a:solidFill>
              <a:round/>
              <a:headEnd/>
              <a:tailEnd/>
            </a:ln>
          </p:spPr>
          <p:txBody>
            <a:bodyPr/>
            <a:lstStyle/>
            <a:p>
              <a:endParaRPr lang="en-GB"/>
            </a:p>
          </p:txBody>
        </p:sp>
        <p:sp>
          <p:nvSpPr>
            <p:cNvPr id="54335" name="Freeform 62"/>
            <p:cNvSpPr>
              <a:spLocks/>
            </p:cNvSpPr>
            <p:nvPr/>
          </p:nvSpPr>
          <p:spPr bwMode="auto">
            <a:xfrm>
              <a:off x="4681" y="1706"/>
              <a:ext cx="163" cy="82"/>
            </a:xfrm>
            <a:custGeom>
              <a:avLst/>
              <a:gdLst>
                <a:gd name="T0" fmla="*/ 0 w 977"/>
                <a:gd name="T1" fmla="*/ 0 h 407"/>
                <a:gd name="T2" fmla="*/ 0 w 977"/>
                <a:gd name="T3" fmla="*/ 0 h 407"/>
                <a:gd name="T4" fmla="*/ 0 w 977"/>
                <a:gd name="T5" fmla="*/ 0 h 407"/>
                <a:gd name="T6" fmla="*/ 0 w 977"/>
                <a:gd name="T7" fmla="*/ 0 h 407"/>
                <a:gd name="T8" fmla="*/ 0 w 977"/>
                <a:gd name="T9" fmla="*/ 0 h 407"/>
                <a:gd name="T10" fmla="*/ 0 w 977"/>
                <a:gd name="T11" fmla="*/ 0 h 407"/>
                <a:gd name="T12" fmla="*/ 0 w 977"/>
                <a:gd name="T13" fmla="*/ 0 h 407"/>
                <a:gd name="T14" fmla="*/ 0 w 977"/>
                <a:gd name="T15" fmla="*/ 0 h 407"/>
                <a:gd name="T16" fmla="*/ 0 w 977"/>
                <a:gd name="T17" fmla="*/ 0 h 407"/>
                <a:gd name="T18" fmla="*/ 0 w 977"/>
                <a:gd name="T19" fmla="*/ 0 h 407"/>
                <a:gd name="T20" fmla="*/ 0 w 977"/>
                <a:gd name="T21" fmla="*/ 0 h 407"/>
                <a:gd name="T22" fmla="*/ 0 w 977"/>
                <a:gd name="T23" fmla="*/ 0 h 407"/>
                <a:gd name="T24" fmla="*/ 0 w 977"/>
                <a:gd name="T25" fmla="*/ 0 h 407"/>
                <a:gd name="T26" fmla="*/ 0 w 977"/>
                <a:gd name="T27" fmla="*/ 0 h 407"/>
                <a:gd name="T28" fmla="*/ 0 w 977"/>
                <a:gd name="T29" fmla="*/ 0 h 407"/>
                <a:gd name="T30" fmla="*/ 0 w 977"/>
                <a:gd name="T31" fmla="*/ 0 h 407"/>
                <a:gd name="T32" fmla="*/ 0 w 977"/>
                <a:gd name="T33" fmla="*/ 0 h 407"/>
                <a:gd name="T34" fmla="*/ 0 w 977"/>
                <a:gd name="T35" fmla="*/ 0 h 407"/>
                <a:gd name="T36" fmla="*/ 0 w 977"/>
                <a:gd name="T37" fmla="*/ 0 h 407"/>
                <a:gd name="T38" fmla="*/ 0 w 977"/>
                <a:gd name="T39" fmla="*/ 0 h 407"/>
                <a:gd name="T40" fmla="*/ 0 w 977"/>
                <a:gd name="T41" fmla="*/ 0 h 407"/>
                <a:gd name="T42" fmla="*/ 0 w 977"/>
                <a:gd name="T43" fmla="*/ 0 h 407"/>
                <a:gd name="T44" fmla="*/ 0 w 977"/>
                <a:gd name="T45" fmla="*/ 0 h 407"/>
                <a:gd name="T46" fmla="*/ 0 w 977"/>
                <a:gd name="T47" fmla="*/ 0 h 407"/>
                <a:gd name="T48" fmla="*/ 0 w 977"/>
                <a:gd name="T49" fmla="*/ 0 h 407"/>
                <a:gd name="T50" fmla="*/ 0 w 977"/>
                <a:gd name="T51" fmla="*/ 0 h 407"/>
                <a:gd name="T52" fmla="*/ 0 w 977"/>
                <a:gd name="T53" fmla="*/ 0 h 407"/>
                <a:gd name="T54" fmla="*/ 0 w 977"/>
                <a:gd name="T55" fmla="*/ 0 h 407"/>
                <a:gd name="T56" fmla="*/ 0 w 977"/>
                <a:gd name="T57" fmla="*/ 0 h 407"/>
                <a:gd name="T58" fmla="*/ 0 w 977"/>
                <a:gd name="T59" fmla="*/ 0 h 407"/>
                <a:gd name="T60" fmla="*/ 0 w 977"/>
                <a:gd name="T61" fmla="*/ 0 h 407"/>
                <a:gd name="T62" fmla="*/ 0 w 977"/>
                <a:gd name="T63" fmla="*/ 0 h 407"/>
                <a:gd name="T64" fmla="*/ 0 w 977"/>
                <a:gd name="T65" fmla="*/ 0 h 407"/>
                <a:gd name="T66" fmla="*/ 0 w 977"/>
                <a:gd name="T67" fmla="*/ 0 h 407"/>
                <a:gd name="T68" fmla="*/ 0 w 977"/>
                <a:gd name="T69" fmla="*/ 0 h 40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977"/>
                <a:gd name="T106" fmla="*/ 0 h 407"/>
                <a:gd name="T107" fmla="*/ 977 w 977"/>
                <a:gd name="T108" fmla="*/ 407 h 40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977" h="407">
                  <a:moveTo>
                    <a:pt x="37" y="20"/>
                  </a:moveTo>
                  <a:lnTo>
                    <a:pt x="12" y="54"/>
                  </a:lnTo>
                  <a:lnTo>
                    <a:pt x="0" y="124"/>
                  </a:lnTo>
                  <a:lnTo>
                    <a:pt x="0" y="188"/>
                  </a:lnTo>
                  <a:lnTo>
                    <a:pt x="12" y="254"/>
                  </a:lnTo>
                  <a:lnTo>
                    <a:pt x="47" y="311"/>
                  </a:lnTo>
                  <a:lnTo>
                    <a:pt x="106" y="363"/>
                  </a:lnTo>
                  <a:lnTo>
                    <a:pt x="182" y="396"/>
                  </a:lnTo>
                  <a:lnTo>
                    <a:pt x="251" y="407"/>
                  </a:lnTo>
                  <a:lnTo>
                    <a:pt x="358" y="402"/>
                  </a:lnTo>
                  <a:lnTo>
                    <a:pt x="291" y="375"/>
                  </a:lnTo>
                  <a:lnTo>
                    <a:pt x="227" y="326"/>
                  </a:lnTo>
                  <a:lnTo>
                    <a:pt x="297" y="346"/>
                  </a:lnTo>
                  <a:lnTo>
                    <a:pt x="358" y="346"/>
                  </a:lnTo>
                  <a:lnTo>
                    <a:pt x="452" y="326"/>
                  </a:lnTo>
                  <a:lnTo>
                    <a:pt x="497" y="298"/>
                  </a:lnTo>
                  <a:lnTo>
                    <a:pt x="426" y="311"/>
                  </a:lnTo>
                  <a:lnTo>
                    <a:pt x="378" y="311"/>
                  </a:lnTo>
                  <a:lnTo>
                    <a:pt x="297" y="281"/>
                  </a:lnTo>
                  <a:lnTo>
                    <a:pt x="422" y="272"/>
                  </a:lnTo>
                  <a:lnTo>
                    <a:pt x="504" y="248"/>
                  </a:lnTo>
                  <a:lnTo>
                    <a:pt x="580" y="272"/>
                  </a:lnTo>
                  <a:lnTo>
                    <a:pt x="654" y="268"/>
                  </a:lnTo>
                  <a:lnTo>
                    <a:pt x="753" y="239"/>
                  </a:lnTo>
                  <a:lnTo>
                    <a:pt x="849" y="182"/>
                  </a:lnTo>
                  <a:lnTo>
                    <a:pt x="977" y="61"/>
                  </a:lnTo>
                  <a:lnTo>
                    <a:pt x="313" y="0"/>
                  </a:lnTo>
                  <a:lnTo>
                    <a:pt x="265" y="61"/>
                  </a:lnTo>
                  <a:lnTo>
                    <a:pt x="240" y="67"/>
                  </a:lnTo>
                  <a:lnTo>
                    <a:pt x="220" y="77"/>
                  </a:lnTo>
                  <a:lnTo>
                    <a:pt x="156" y="44"/>
                  </a:lnTo>
                  <a:lnTo>
                    <a:pt x="112" y="14"/>
                  </a:lnTo>
                  <a:lnTo>
                    <a:pt x="87" y="9"/>
                  </a:lnTo>
                  <a:lnTo>
                    <a:pt x="57" y="9"/>
                  </a:lnTo>
                  <a:lnTo>
                    <a:pt x="37" y="20"/>
                  </a:lnTo>
                  <a:close/>
                </a:path>
              </a:pathLst>
            </a:custGeom>
            <a:solidFill>
              <a:srgbClr val="000000"/>
            </a:solidFill>
            <a:ln w="0">
              <a:solidFill>
                <a:srgbClr val="000000"/>
              </a:solidFill>
              <a:round/>
              <a:headEnd/>
              <a:tailEnd/>
            </a:ln>
          </p:spPr>
          <p:txBody>
            <a:bodyPr/>
            <a:lstStyle/>
            <a:p>
              <a:endParaRPr lang="en-GB"/>
            </a:p>
          </p:txBody>
        </p:sp>
        <p:sp>
          <p:nvSpPr>
            <p:cNvPr id="54336" name="Freeform 63"/>
            <p:cNvSpPr>
              <a:spLocks/>
            </p:cNvSpPr>
            <p:nvPr/>
          </p:nvSpPr>
          <p:spPr bwMode="auto">
            <a:xfrm>
              <a:off x="4700" y="1499"/>
              <a:ext cx="428" cy="554"/>
            </a:xfrm>
            <a:custGeom>
              <a:avLst/>
              <a:gdLst>
                <a:gd name="T0" fmla="*/ 0 w 2570"/>
                <a:gd name="T1" fmla="*/ 0 h 2770"/>
                <a:gd name="T2" fmla="*/ 0 w 2570"/>
                <a:gd name="T3" fmla="*/ 0 h 2770"/>
                <a:gd name="T4" fmla="*/ 0 w 2570"/>
                <a:gd name="T5" fmla="*/ 0 h 2770"/>
                <a:gd name="T6" fmla="*/ 0 w 2570"/>
                <a:gd name="T7" fmla="*/ 0 h 2770"/>
                <a:gd name="T8" fmla="*/ 0 w 2570"/>
                <a:gd name="T9" fmla="*/ 0 h 2770"/>
                <a:gd name="T10" fmla="*/ 0 w 2570"/>
                <a:gd name="T11" fmla="*/ 0 h 2770"/>
                <a:gd name="T12" fmla="*/ 0 w 2570"/>
                <a:gd name="T13" fmla="*/ 0 h 2770"/>
                <a:gd name="T14" fmla="*/ 0 w 2570"/>
                <a:gd name="T15" fmla="*/ 0 h 2770"/>
                <a:gd name="T16" fmla="*/ 0 w 2570"/>
                <a:gd name="T17" fmla="*/ 1 h 2770"/>
                <a:gd name="T18" fmla="*/ 0 w 2570"/>
                <a:gd name="T19" fmla="*/ 1 h 2770"/>
                <a:gd name="T20" fmla="*/ 0 w 2570"/>
                <a:gd name="T21" fmla="*/ 1 h 2770"/>
                <a:gd name="T22" fmla="*/ 0 w 2570"/>
                <a:gd name="T23" fmla="*/ 1 h 2770"/>
                <a:gd name="T24" fmla="*/ 0 w 2570"/>
                <a:gd name="T25" fmla="*/ 1 h 2770"/>
                <a:gd name="T26" fmla="*/ 0 w 2570"/>
                <a:gd name="T27" fmla="*/ 1 h 2770"/>
                <a:gd name="T28" fmla="*/ 0 w 2570"/>
                <a:gd name="T29" fmla="*/ 1 h 2770"/>
                <a:gd name="T30" fmla="*/ 0 w 2570"/>
                <a:gd name="T31" fmla="*/ 1 h 2770"/>
                <a:gd name="T32" fmla="*/ 0 w 2570"/>
                <a:gd name="T33" fmla="*/ 1 h 2770"/>
                <a:gd name="T34" fmla="*/ 0 w 2570"/>
                <a:gd name="T35" fmla="*/ 1 h 2770"/>
                <a:gd name="T36" fmla="*/ 0 w 2570"/>
                <a:gd name="T37" fmla="*/ 1 h 2770"/>
                <a:gd name="T38" fmla="*/ 0 w 2570"/>
                <a:gd name="T39" fmla="*/ 1 h 2770"/>
                <a:gd name="T40" fmla="*/ 0 w 2570"/>
                <a:gd name="T41" fmla="*/ 1 h 2770"/>
                <a:gd name="T42" fmla="*/ 0 w 2570"/>
                <a:gd name="T43" fmla="*/ 1 h 2770"/>
                <a:gd name="T44" fmla="*/ 0 w 2570"/>
                <a:gd name="T45" fmla="*/ 1 h 2770"/>
                <a:gd name="T46" fmla="*/ 0 w 2570"/>
                <a:gd name="T47" fmla="*/ 1 h 2770"/>
                <a:gd name="T48" fmla="*/ 0 w 2570"/>
                <a:gd name="T49" fmla="*/ 1 h 2770"/>
                <a:gd name="T50" fmla="*/ 0 w 2570"/>
                <a:gd name="T51" fmla="*/ 0 h 2770"/>
                <a:gd name="T52" fmla="*/ 0 w 2570"/>
                <a:gd name="T53" fmla="*/ 0 h 2770"/>
                <a:gd name="T54" fmla="*/ 0 w 2570"/>
                <a:gd name="T55" fmla="*/ 0 h 2770"/>
                <a:gd name="T56" fmla="*/ 0 w 2570"/>
                <a:gd name="T57" fmla="*/ 0 h 2770"/>
                <a:gd name="T58" fmla="*/ 0 w 2570"/>
                <a:gd name="T59" fmla="*/ 0 h 2770"/>
                <a:gd name="T60" fmla="*/ 0 w 2570"/>
                <a:gd name="T61" fmla="*/ 0 h 2770"/>
                <a:gd name="T62" fmla="*/ 0 w 2570"/>
                <a:gd name="T63" fmla="*/ 0 h 2770"/>
                <a:gd name="T64" fmla="*/ 0 w 2570"/>
                <a:gd name="T65" fmla="*/ 0 h 2770"/>
                <a:gd name="T66" fmla="*/ 0 w 2570"/>
                <a:gd name="T67" fmla="*/ 0 h 2770"/>
                <a:gd name="T68" fmla="*/ 0 w 2570"/>
                <a:gd name="T69" fmla="*/ 0 h 2770"/>
                <a:gd name="T70" fmla="*/ 0 w 2570"/>
                <a:gd name="T71" fmla="*/ 0 h 2770"/>
                <a:gd name="T72" fmla="*/ 0 w 2570"/>
                <a:gd name="T73" fmla="*/ 0 h 2770"/>
                <a:gd name="T74" fmla="*/ 0 w 2570"/>
                <a:gd name="T75" fmla="*/ 0 h 2770"/>
                <a:gd name="T76" fmla="*/ 0 w 2570"/>
                <a:gd name="T77" fmla="*/ 0 h 2770"/>
                <a:gd name="T78" fmla="*/ 0 w 2570"/>
                <a:gd name="T79" fmla="*/ 0 h 2770"/>
                <a:gd name="T80" fmla="*/ 0 w 2570"/>
                <a:gd name="T81" fmla="*/ 0 h 2770"/>
                <a:gd name="T82" fmla="*/ 0 w 2570"/>
                <a:gd name="T83" fmla="*/ 0 h 2770"/>
                <a:gd name="T84" fmla="*/ 0 w 2570"/>
                <a:gd name="T85" fmla="*/ 0 h 2770"/>
                <a:gd name="T86" fmla="*/ 0 w 2570"/>
                <a:gd name="T87" fmla="*/ 0 h 2770"/>
                <a:gd name="T88" fmla="*/ 0 w 2570"/>
                <a:gd name="T89" fmla="*/ 0 h 2770"/>
                <a:gd name="T90" fmla="*/ 0 w 2570"/>
                <a:gd name="T91" fmla="*/ 0 h 2770"/>
                <a:gd name="T92" fmla="*/ 0 w 2570"/>
                <a:gd name="T93" fmla="*/ 0 h 277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570"/>
                <a:gd name="T142" fmla="*/ 0 h 2770"/>
                <a:gd name="T143" fmla="*/ 2570 w 2570"/>
                <a:gd name="T144" fmla="*/ 2770 h 277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570" h="2770">
                  <a:moveTo>
                    <a:pt x="838" y="1129"/>
                  </a:moveTo>
                  <a:lnTo>
                    <a:pt x="872" y="1216"/>
                  </a:lnTo>
                  <a:lnTo>
                    <a:pt x="936" y="1307"/>
                  </a:lnTo>
                  <a:lnTo>
                    <a:pt x="1007" y="1358"/>
                  </a:lnTo>
                  <a:lnTo>
                    <a:pt x="1071" y="1383"/>
                  </a:lnTo>
                  <a:lnTo>
                    <a:pt x="976" y="1413"/>
                  </a:lnTo>
                  <a:lnTo>
                    <a:pt x="1007" y="1488"/>
                  </a:lnTo>
                  <a:lnTo>
                    <a:pt x="1085" y="1551"/>
                  </a:lnTo>
                  <a:lnTo>
                    <a:pt x="1183" y="1599"/>
                  </a:lnTo>
                  <a:lnTo>
                    <a:pt x="1278" y="1794"/>
                  </a:lnTo>
                  <a:lnTo>
                    <a:pt x="1383" y="1804"/>
                  </a:lnTo>
                  <a:lnTo>
                    <a:pt x="1501" y="1772"/>
                  </a:lnTo>
                  <a:lnTo>
                    <a:pt x="1492" y="2062"/>
                  </a:lnTo>
                  <a:lnTo>
                    <a:pt x="1501" y="2310"/>
                  </a:lnTo>
                  <a:lnTo>
                    <a:pt x="1620" y="2538"/>
                  </a:lnTo>
                  <a:lnTo>
                    <a:pt x="1684" y="2497"/>
                  </a:lnTo>
                  <a:lnTo>
                    <a:pt x="1835" y="2593"/>
                  </a:lnTo>
                  <a:lnTo>
                    <a:pt x="1876" y="2455"/>
                  </a:lnTo>
                  <a:lnTo>
                    <a:pt x="1956" y="2445"/>
                  </a:lnTo>
                  <a:lnTo>
                    <a:pt x="1956" y="2770"/>
                  </a:lnTo>
                  <a:lnTo>
                    <a:pt x="2068" y="2675"/>
                  </a:lnTo>
                  <a:lnTo>
                    <a:pt x="1989" y="2488"/>
                  </a:lnTo>
                  <a:lnTo>
                    <a:pt x="1989" y="2397"/>
                  </a:lnTo>
                  <a:lnTo>
                    <a:pt x="2005" y="2096"/>
                  </a:lnTo>
                  <a:lnTo>
                    <a:pt x="2054" y="1813"/>
                  </a:lnTo>
                  <a:lnTo>
                    <a:pt x="2133" y="1430"/>
                  </a:lnTo>
                  <a:lnTo>
                    <a:pt x="2198" y="1121"/>
                  </a:lnTo>
                  <a:lnTo>
                    <a:pt x="2570" y="1186"/>
                  </a:lnTo>
                  <a:lnTo>
                    <a:pt x="2346" y="502"/>
                  </a:lnTo>
                  <a:lnTo>
                    <a:pt x="0" y="0"/>
                  </a:lnTo>
                  <a:lnTo>
                    <a:pt x="328" y="741"/>
                  </a:lnTo>
                  <a:lnTo>
                    <a:pt x="257" y="876"/>
                  </a:lnTo>
                  <a:lnTo>
                    <a:pt x="210" y="984"/>
                  </a:lnTo>
                  <a:lnTo>
                    <a:pt x="159" y="1095"/>
                  </a:lnTo>
                  <a:lnTo>
                    <a:pt x="200" y="1115"/>
                  </a:lnTo>
                  <a:lnTo>
                    <a:pt x="281" y="967"/>
                  </a:lnTo>
                  <a:lnTo>
                    <a:pt x="415" y="810"/>
                  </a:lnTo>
                  <a:lnTo>
                    <a:pt x="555" y="682"/>
                  </a:lnTo>
                  <a:lnTo>
                    <a:pt x="703" y="577"/>
                  </a:lnTo>
                  <a:lnTo>
                    <a:pt x="776" y="544"/>
                  </a:lnTo>
                  <a:lnTo>
                    <a:pt x="822" y="537"/>
                  </a:lnTo>
                  <a:lnTo>
                    <a:pt x="711" y="632"/>
                  </a:lnTo>
                  <a:lnTo>
                    <a:pt x="608" y="741"/>
                  </a:lnTo>
                  <a:lnTo>
                    <a:pt x="529" y="852"/>
                  </a:lnTo>
                  <a:lnTo>
                    <a:pt x="466" y="943"/>
                  </a:lnTo>
                  <a:lnTo>
                    <a:pt x="401" y="1065"/>
                  </a:lnTo>
                  <a:lnTo>
                    <a:pt x="838" y="1129"/>
                  </a:lnTo>
                  <a:close/>
                </a:path>
              </a:pathLst>
            </a:custGeom>
            <a:solidFill>
              <a:srgbClr val="000000"/>
            </a:solidFill>
            <a:ln w="0">
              <a:solidFill>
                <a:srgbClr val="000000"/>
              </a:solidFill>
              <a:round/>
              <a:headEnd/>
              <a:tailEnd/>
            </a:ln>
          </p:spPr>
          <p:txBody>
            <a:bodyPr/>
            <a:lstStyle/>
            <a:p>
              <a:endParaRPr lang="en-GB"/>
            </a:p>
          </p:txBody>
        </p:sp>
        <p:sp>
          <p:nvSpPr>
            <p:cNvPr id="54337" name="Freeform 64"/>
            <p:cNvSpPr>
              <a:spLocks/>
            </p:cNvSpPr>
            <p:nvPr/>
          </p:nvSpPr>
          <p:spPr bwMode="auto">
            <a:xfrm>
              <a:off x="4265" y="2940"/>
              <a:ext cx="101" cy="68"/>
            </a:xfrm>
            <a:custGeom>
              <a:avLst/>
              <a:gdLst>
                <a:gd name="T0" fmla="*/ 0 w 608"/>
                <a:gd name="T1" fmla="*/ 0 h 340"/>
                <a:gd name="T2" fmla="*/ 0 w 608"/>
                <a:gd name="T3" fmla="*/ 0 h 340"/>
                <a:gd name="T4" fmla="*/ 0 w 608"/>
                <a:gd name="T5" fmla="*/ 0 h 340"/>
                <a:gd name="T6" fmla="*/ 0 w 608"/>
                <a:gd name="T7" fmla="*/ 0 h 340"/>
                <a:gd name="T8" fmla="*/ 0 w 608"/>
                <a:gd name="T9" fmla="*/ 0 h 340"/>
                <a:gd name="T10" fmla="*/ 0 w 608"/>
                <a:gd name="T11" fmla="*/ 0 h 340"/>
                <a:gd name="T12" fmla="*/ 0 w 608"/>
                <a:gd name="T13" fmla="*/ 0 h 340"/>
                <a:gd name="T14" fmla="*/ 0 w 608"/>
                <a:gd name="T15" fmla="*/ 0 h 340"/>
                <a:gd name="T16" fmla="*/ 0 w 608"/>
                <a:gd name="T17" fmla="*/ 0 h 340"/>
                <a:gd name="T18" fmla="*/ 0 w 608"/>
                <a:gd name="T19" fmla="*/ 0 h 340"/>
                <a:gd name="T20" fmla="*/ 0 w 608"/>
                <a:gd name="T21" fmla="*/ 0 h 340"/>
                <a:gd name="T22" fmla="*/ 0 w 608"/>
                <a:gd name="T23" fmla="*/ 0 h 340"/>
                <a:gd name="T24" fmla="*/ 0 w 608"/>
                <a:gd name="T25" fmla="*/ 0 h 340"/>
                <a:gd name="T26" fmla="*/ 0 w 608"/>
                <a:gd name="T27" fmla="*/ 0 h 340"/>
                <a:gd name="T28" fmla="*/ 0 w 608"/>
                <a:gd name="T29" fmla="*/ 0 h 340"/>
                <a:gd name="T30" fmla="*/ 0 w 608"/>
                <a:gd name="T31" fmla="*/ 0 h 340"/>
                <a:gd name="T32" fmla="*/ 0 w 608"/>
                <a:gd name="T33" fmla="*/ 0 h 340"/>
                <a:gd name="T34" fmla="*/ 0 w 608"/>
                <a:gd name="T35" fmla="*/ 0 h 340"/>
                <a:gd name="T36" fmla="*/ 0 w 608"/>
                <a:gd name="T37" fmla="*/ 0 h 340"/>
                <a:gd name="T38" fmla="*/ 0 w 608"/>
                <a:gd name="T39" fmla="*/ 0 h 340"/>
                <a:gd name="T40" fmla="*/ 0 w 608"/>
                <a:gd name="T41" fmla="*/ 0 h 340"/>
                <a:gd name="T42" fmla="*/ 0 w 608"/>
                <a:gd name="T43" fmla="*/ 0 h 340"/>
                <a:gd name="T44" fmla="*/ 0 w 608"/>
                <a:gd name="T45" fmla="*/ 0 h 34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608"/>
                <a:gd name="T70" fmla="*/ 0 h 340"/>
                <a:gd name="T71" fmla="*/ 608 w 608"/>
                <a:gd name="T72" fmla="*/ 340 h 34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608" h="340">
                  <a:moveTo>
                    <a:pt x="19" y="158"/>
                  </a:moveTo>
                  <a:lnTo>
                    <a:pt x="61" y="106"/>
                  </a:lnTo>
                  <a:lnTo>
                    <a:pt x="116" y="77"/>
                  </a:lnTo>
                  <a:lnTo>
                    <a:pt x="495" y="0"/>
                  </a:lnTo>
                  <a:lnTo>
                    <a:pt x="538" y="12"/>
                  </a:lnTo>
                  <a:lnTo>
                    <a:pt x="589" y="60"/>
                  </a:lnTo>
                  <a:lnTo>
                    <a:pt x="608" y="106"/>
                  </a:lnTo>
                  <a:lnTo>
                    <a:pt x="581" y="57"/>
                  </a:lnTo>
                  <a:lnTo>
                    <a:pt x="539" y="29"/>
                  </a:lnTo>
                  <a:lnTo>
                    <a:pt x="501" y="12"/>
                  </a:lnTo>
                  <a:lnTo>
                    <a:pt x="397" y="37"/>
                  </a:lnTo>
                  <a:lnTo>
                    <a:pt x="72" y="133"/>
                  </a:lnTo>
                  <a:lnTo>
                    <a:pt x="42" y="162"/>
                  </a:lnTo>
                  <a:lnTo>
                    <a:pt x="33" y="197"/>
                  </a:lnTo>
                  <a:lnTo>
                    <a:pt x="33" y="244"/>
                  </a:lnTo>
                  <a:lnTo>
                    <a:pt x="61" y="297"/>
                  </a:lnTo>
                  <a:lnTo>
                    <a:pt x="91" y="326"/>
                  </a:lnTo>
                  <a:lnTo>
                    <a:pt x="150" y="332"/>
                  </a:lnTo>
                  <a:lnTo>
                    <a:pt x="81" y="340"/>
                  </a:lnTo>
                  <a:lnTo>
                    <a:pt x="33" y="302"/>
                  </a:lnTo>
                  <a:lnTo>
                    <a:pt x="7" y="262"/>
                  </a:lnTo>
                  <a:lnTo>
                    <a:pt x="0" y="231"/>
                  </a:lnTo>
                  <a:lnTo>
                    <a:pt x="19" y="158"/>
                  </a:lnTo>
                  <a:close/>
                </a:path>
              </a:pathLst>
            </a:custGeom>
            <a:solidFill>
              <a:srgbClr val="000000"/>
            </a:solidFill>
            <a:ln w="0">
              <a:solidFill>
                <a:srgbClr val="000000"/>
              </a:solidFill>
              <a:round/>
              <a:headEnd/>
              <a:tailEnd/>
            </a:ln>
          </p:spPr>
          <p:txBody>
            <a:bodyPr/>
            <a:lstStyle/>
            <a:p>
              <a:endParaRPr lang="en-GB"/>
            </a:p>
          </p:txBody>
        </p:sp>
        <p:sp>
          <p:nvSpPr>
            <p:cNvPr id="54338" name="Freeform 65"/>
            <p:cNvSpPr>
              <a:spLocks/>
            </p:cNvSpPr>
            <p:nvPr/>
          </p:nvSpPr>
          <p:spPr bwMode="auto">
            <a:xfrm>
              <a:off x="4310" y="2807"/>
              <a:ext cx="122" cy="108"/>
            </a:xfrm>
            <a:custGeom>
              <a:avLst/>
              <a:gdLst>
                <a:gd name="T0" fmla="*/ 0 w 734"/>
                <a:gd name="T1" fmla="*/ 0 h 541"/>
                <a:gd name="T2" fmla="*/ 0 w 734"/>
                <a:gd name="T3" fmla="*/ 0 h 541"/>
                <a:gd name="T4" fmla="*/ 0 w 734"/>
                <a:gd name="T5" fmla="*/ 0 h 541"/>
                <a:gd name="T6" fmla="*/ 0 w 734"/>
                <a:gd name="T7" fmla="*/ 0 h 541"/>
                <a:gd name="T8" fmla="*/ 0 w 734"/>
                <a:gd name="T9" fmla="*/ 0 h 541"/>
                <a:gd name="T10" fmla="*/ 0 w 734"/>
                <a:gd name="T11" fmla="*/ 0 h 541"/>
                <a:gd name="T12" fmla="*/ 0 w 734"/>
                <a:gd name="T13" fmla="*/ 0 h 541"/>
                <a:gd name="T14" fmla="*/ 0 w 734"/>
                <a:gd name="T15" fmla="*/ 0 h 541"/>
                <a:gd name="T16" fmla="*/ 0 w 734"/>
                <a:gd name="T17" fmla="*/ 0 h 541"/>
                <a:gd name="T18" fmla="*/ 0 w 734"/>
                <a:gd name="T19" fmla="*/ 0 h 541"/>
                <a:gd name="T20" fmla="*/ 0 w 734"/>
                <a:gd name="T21" fmla="*/ 0 h 541"/>
                <a:gd name="T22" fmla="*/ 0 w 734"/>
                <a:gd name="T23" fmla="*/ 0 h 541"/>
                <a:gd name="T24" fmla="*/ 0 w 734"/>
                <a:gd name="T25" fmla="*/ 0 h 541"/>
                <a:gd name="T26" fmla="*/ 0 w 734"/>
                <a:gd name="T27" fmla="*/ 0 h 541"/>
                <a:gd name="T28" fmla="*/ 0 w 734"/>
                <a:gd name="T29" fmla="*/ 0 h 541"/>
                <a:gd name="T30" fmla="*/ 0 w 734"/>
                <a:gd name="T31" fmla="*/ 0 h 541"/>
                <a:gd name="T32" fmla="*/ 0 w 734"/>
                <a:gd name="T33" fmla="*/ 0 h 541"/>
                <a:gd name="T34" fmla="*/ 0 w 734"/>
                <a:gd name="T35" fmla="*/ 0 h 541"/>
                <a:gd name="T36" fmla="*/ 0 w 734"/>
                <a:gd name="T37" fmla="*/ 0 h 541"/>
                <a:gd name="T38" fmla="*/ 0 w 734"/>
                <a:gd name="T39" fmla="*/ 0 h 541"/>
                <a:gd name="T40" fmla="*/ 0 w 734"/>
                <a:gd name="T41" fmla="*/ 0 h 541"/>
                <a:gd name="T42" fmla="*/ 0 w 734"/>
                <a:gd name="T43" fmla="*/ 0 h 541"/>
                <a:gd name="T44" fmla="*/ 0 w 734"/>
                <a:gd name="T45" fmla="*/ 0 h 541"/>
                <a:gd name="T46" fmla="*/ 0 w 734"/>
                <a:gd name="T47" fmla="*/ 0 h 541"/>
                <a:gd name="T48" fmla="*/ 0 w 734"/>
                <a:gd name="T49" fmla="*/ 0 h 541"/>
                <a:gd name="T50" fmla="*/ 0 w 734"/>
                <a:gd name="T51" fmla="*/ 0 h 541"/>
                <a:gd name="T52" fmla="*/ 0 w 734"/>
                <a:gd name="T53" fmla="*/ 0 h 541"/>
                <a:gd name="T54" fmla="*/ 0 w 734"/>
                <a:gd name="T55" fmla="*/ 0 h 541"/>
                <a:gd name="T56" fmla="*/ 0 w 734"/>
                <a:gd name="T57" fmla="*/ 0 h 541"/>
                <a:gd name="T58" fmla="*/ 0 w 734"/>
                <a:gd name="T59" fmla="*/ 0 h 541"/>
                <a:gd name="T60" fmla="*/ 0 w 734"/>
                <a:gd name="T61" fmla="*/ 0 h 541"/>
                <a:gd name="T62" fmla="*/ 0 w 734"/>
                <a:gd name="T63" fmla="*/ 0 h 541"/>
                <a:gd name="T64" fmla="*/ 0 w 734"/>
                <a:gd name="T65" fmla="*/ 0 h 541"/>
                <a:gd name="T66" fmla="*/ 0 w 734"/>
                <a:gd name="T67" fmla="*/ 0 h 541"/>
                <a:gd name="T68" fmla="*/ 0 w 734"/>
                <a:gd name="T69" fmla="*/ 0 h 541"/>
                <a:gd name="T70" fmla="*/ 0 w 734"/>
                <a:gd name="T71" fmla="*/ 0 h 541"/>
                <a:gd name="T72" fmla="*/ 0 w 734"/>
                <a:gd name="T73" fmla="*/ 0 h 541"/>
                <a:gd name="T74" fmla="*/ 0 w 734"/>
                <a:gd name="T75" fmla="*/ 0 h 541"/>
                <a:gd name="T76" fmla="*/ 0 w 734"/>
                <a:gd name="T77" fmla="*/ 0 h 541"/>
                <a:gd name="T78" fmla="*/ 0 w 734"/>
                <a:gd name="T79" fmla="*/ 0 h 541"/>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734"/>
                <a:gd name="T121" fmla="*/ 0 h 541"/>
                <a:gd name="T122" fmla="*/ 734 w 734"/>
                <a:gd name="T123" fmla="*/ 541 h 541"/>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734" h="541">
                  <a:moveTo>
                    <a:pt x="37" y="0"/>
                  </a:moveTo>
                  <a:lnTo>
                    <a:pt x="227" y="20"/>
                  </a:lnTo>
                  <a:lnTo>
                    <a:pt x="297" y="40"/>
                  </a:lnTo>
                  <a:lnTo>
                    <a:pt x="359" y="80"/>
                  </a:lnTo>
                  <a:lnTo>
                    <a:pt x="395" y="121"/>
                  </a:lnTo>
                  <a:lnTo>
                    <a:pt x="484" y="50"/>
                  </a:lnTo>
                  <a:lnTo>
                    <a:pt x="432" y="111"/>
                  </a:lnTo>
                  <a:lnTo>
                    <a:pt x="414" y="168"/>
                  </a:lnTo>
                  <a:lnTo>
                    <a:pt x="416" y="206"/>
                  </a:lnTo>
                  <a:lnTo>
                    <a:pt x="432" y="244"/>
                  </a:lnTo>
                  <a:lnTo>
                    <a:pt x="475" y="282"/>
                  </a:lnTo>
                  <a:lnTo>
                    <a:pt x="523" y="299"/>
                  </a:lnTo>
                  <a:lnTo>
                    <a:pt x="575" y="298"/>
                  </a:lnTo>
                  <a:lnTo>
                    <a:pt x="619" y="263"/>
                  </a:lnTo>
                  <a:lnTo>
                    <a:pt x="631" y="219"/>
                  </a:lnTo>
                  <a:lnTo>
                    <a:pt x="645" y="121"/>
                  </a:lnTo>
                  <a:lnTo>
                    <a:pt x="645" y="68"/>
                  </a:lnTo>
                  <a:lnTo>
                    <a:pt x="619" y="44"/>
                  </a:lnTo>
                  <a:lnTo>
                    <a:pt x="555" y="23"/>
                  </a:lnTo>
                  <a:lnTo>
                    <a:pt x="621" y="40"/>
                  </a:lnTo>
                  <a:lnTo>
                    <a:pt x="658" y="68"/>
                  </a:lnTo>
                  <a:lnTo>
                    <a:pt x="664" y="107"/>
                  </a:lnTo>
                  <a:lnTo>
                    <a:pt x="658" y="254"/>
                  </a:lnTo>
                  <a:lnTo>
                    <a:pt x="668" y="339"/>
                  </a:lnTo>
                  <a:lnTo>
                    <a:pt x="710" y="431"/>
                  </a:lnTo>
                  <a:lnTo>
                    <a:pt x="734" y="503"/>
                  </a:lnTo>
                  <a:lnTo>
                    <a:pt x="734" y="541"/>
                  </a:lnTo>
                  <a:lnTo>
                    <a:pt x="685" y="463"/>
                  </a:lnTo>
                  <a:lnTo>
                    <a:pt x="619" y="375"/>
                  </a:lnTo>
                  <a:lnTo>
                    <a:pt x="547" y="316"/>
                  </a:lnTo>
                  <a:lnTo>
                    <a:pt x="475" y="306"/>
                  </a:lnTo>
                  <a:lnTo>
                    <a:pt x="416" y="258"/>
                  </a:lnTo>
                  <a:lnTo>
                    <a:pt x="392" y="206"/>
                  </a:lnTo>
                  <a:lnTo>
                    <a:pt x="368" y="125"/>
                  </a:lnTo>
                  <a:lnTo>
                    <a:pt x="330" y="90"/>
                  </a:lnTo>
                  <a:lnTo>
                    <a:pt x="271" y="50"/>
                  </a:lnTo>
                  <a:lnTo>
                    <a:pt x="200" y="27"/>
                  </a:lnTo>
                  <a:lnTo>
                    <a:pt x="109" y="20"/>
                  </a:lnTo>
                  <a:lnTo>
                    <a:pt x="0" y="4"/>
                  </a:lnTo>
                  <a:lnTo>
                    <a:pt x="37" y="0"/>
                  </a:lnTo>
                  <a:close/>
                </a:path>
              </a:pathLst>
            </a:custGeom>
            <a:solidFill>
              <a:srgbClr val="000000"/>
            </a:solidFill>
            <a:ln w="0">
              <a:solidFill>
                <a:srgbClr val="000000"/>
              </a:solidFill>
              <a:round/>
              <a:headEnd/>
              <a:tailEnd/>
            </a:ln>
          </p:spPr>
          <p:txBody>
            <a:bodyPr/>
            <a:lstStyle/>
            <a:p>
              <a:endParaRPr lang="en-GB"/>
            </a:p>
          </p:txBody>
        </p:sp>
        <p:sp>
          <p:nvSpPr>
            <p:cNvPr id="54339" name="Freeform 66"/>
            <p:cNvSpPr>
              <a:spLocks/>
            </p:cNvSpPr>
            <p:nvPr/>
          </p:nvSpPr>
          <p:spPr bwMode="auto">
            <a:xfrm>
              <a:off x="4404" y="2927"/>
              <a:ext cx="45" cy="144"/>
            </a:xfrm>
            <a:custGeom>
              <a:avLst/>
              <a:gdLst>
                <a:gd name="T0" fmla="*/ 0 w 267"/>
                <a:gd name="T1" fmla="*/ 0 h 718"/>
                <a:gd name="T2" fmla="*/ 0 w 267"/>
                <a:gd name="T3" fmla="*/ 0 h 718"/>
                <a:gd name="T4" fmla="*/ 0 w 267"/>
                <a:gd name="T5" fmla="*/ 0 h 718"/>
                <a:gd name="T6" fmla="*/ 0 w 267"/>
                <a:gd name="T7" fmla="*/ 0 h 718"/>
                <a:gd name="T8" fmla="*/ 0 w 267"/>
                <a:gd name="T9" fmla="*/ 0 h 718"/>
                <a:gd name="T10" fmla="*/ 0 w 267"/>
                <a:gd name="T11" fmla="*/ 0 h 718"/>
                <a:gd name="T12" fmla="*/ 0 w 267"/>
                <a:gd name="T13" fmla="*/ 0 h 718"/>
                <a:gd name="T14" fmla="*/ 0 w 267"/>
                <a:gd name="T15" fmla="*/ 0 h 718"/>
                <a:gd name="T16" fmla="*/ 0 w 267"/>
                <a:gd name="T17" fmla="*/ 0 h 718"/>
                <a:gd name="T18" fmla="*/ 0 w 267"/>
                <a:gd name="T19" fmla="*/ 0 h 718"/>
                <a:gd name="T20" fmla="*/ 0 w 267"/>
                <a:gd name="T21" fmla="*/ 0 h 718"/>
                <a:gd name="T22" fmla="*/ 0 w 267"/>
                <a:gd name="T23" fmla="*/ 0 h 718"/>
                <a:gd name="T24" fmla="*/ 0 w 267"/>
                <a:gd name="T25" fmla="*/ 0 h 718"/>
                <a:gd name="T26" fmla="*/ 0 w 267"/>
                <a:gd name="T27" fmla="*/ 0 h 718"/>
                <a:gd name="T28" fmla="*/ 0 w 267"/>
                <a:gd name="T29" fmla="*/ 0 h 718"/>
                <a:gd name="T30" fmla="*/ 0 w 267"/>
                <a:gd name="T31" fmla="*/ 0 h 718"/>
                <a:gd name="T32" fmla="*/ 0 w 267"/>
                <a:gd name="T33" fmla="*/ 0 h 718"/>
                <a:gd name="T34" fmla="*/ 0 w 267"/>
                <a:gd name="T35" fmla="*/ 0 h 718"/>
                <a:gd name="T36" fmla="*/ 0 w 267"/>
                <a:gd name="T37" fmla="*/ 0 h 718"/>
                <a:gd name="T38" fmla="*/ 0 w 267"/>
                <a:gd name="T39" fmla="*/ 0 h 718"/>
                <a:gd name="T40" fmla="*/ 0 w 267"/>
                <a:gd name="T41" fmla="*/ 0 h 718"/>
                <a:gd name="T42" fmla="*/ 0 w 267"/>
                <a:gd name="T43" fmla="*/ 0 h 718"/>
                <a:gd name="T44" fmla="*/ 0 w 267"/>
                <a:gd name="T45" fmla="*/ 0 h 718"/>
                <a:gd name="T46" fmla="*/ 0 w 267"/>
                <a:gd name="T47" fmla="*/ 0 h 718"/>
                <a:gd name="T48" fmla="*/ 0 w 267"/>
                <a:gd name="T49" fmla="*/ 0 h 718"/>
                <a:gd name="T50" fmla="*/ 0 w 267"/>
                <a:gd name="T51" fmla="*/ 0 h 718"/>
                <a:gd name="T52" fmla="*/ 0 w 267"/>
                <a:gd name="T53" fmla="*/ 0 h 718"/>
                <a:gd name="T54" fmla="*/ 0 w 267"/>
                <a:gd name="T55" fmla="*/ 0 h 718"/>
                <a:gd name="T56" fmla="*/ 0 w 267"/>
                <a:gd name="T57" fmla="*/ 0 h 718"/>
                <a:gd name="T58" fmla="*/ 0 w 267"/>
                <a:gd name="T59" fmla="*/ 0 h 718"/>
                <a:gd name="T60" fmla="*/ 0 w 267"/>
                <a:gd name="T61" fmla="*/ 0 h 718"/>
                <a:gd name="T62" fmla="*/ 0 w 267"/>
                <a:gd name="T63" fmla="*/ 0 h 718"/>
                <a:gd name="T64" fmla="*/ 0 w 267"/>
                <a:gd name="T65" fmla="*/ 0 h 718"/>
                <a:gd name="T66" fmla="*/ 0 w 267"/>
                <a:gd name="T67" fmla="*/ 0 h 718"/>
                <a:gd name="T68" fmla="*/ 0 w 267"/>
                <a:gd name="T69" fmla="*/ 0 h 71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67"/>
                <a:gd name="T106" fmla="*/ 0 h 718"/>
                <a:gd name="T107" fmla="*/ 267 w 267"/>
                <a:gd name="T108" fmla="*/ 718 h 71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67" h="718">
                  <a:moveTo>
                    <a:pt x="204" y="0"/>
                  </a:moveTo>
                  <a:lnTo>
                    <a:pt x="236" y="52"/>
                  </a:lnTo>
                  <a:lnTo>
                    <a:pt x="259" y="123"/>
                  </a:lnTo>
                  <a:lnTo>
                    <a:pt x="262" y="187"/>
                  </a:lnTo>
                  <a:lnTo>
                    <a:pt x="267" y="334"/>
                  </a:lnTo>
                  <a:lnTo>
                    <a:pt x="267" y="462"/>
                  </a:lnTo>
                  <a:lnTo>
                    <a:pt x="251" y="533"/>
                  </a:lnTo>
                  <a:lnTo>
                    <a:pt x="204" y="636"/>
                  </a:lnTo>
                  <a:lnTo>
                    <a:pt x="187" y="656"/>
                  </a:lnTo>
                  <a:lnTo>
                    <a:pt x="171" y="653"/>
                  </a:lnTo>
                  <a:lnTo>
                    <a:pt x="155" y="647"/>
                  </a:lnTo>
                  <a:lnTo>
                    <a:pt x="144" y="694"/>
                  </a:lnTo>
                  <a:lnTo>
                    <a:pt x="115" y="718"/>
                  </a:lnTo>
                  <a:lnTo>
                    <a:pt x="136" y="684"/>
                  </a:lnTo>
                  <a:lnTo>
                    <a:pt x="152" y="637"/>
                  </a:lnTo>
                  <a:lnTo>
                    <a:pt x="188" y="445"/>
                  </a:lnTo>
                  <a:lnTo>
                    <a:pt x="187" y="365"/>
                  </a:lnTo>
                  <a:lnTo>
                    <a:pt x="171" y="342"/>
                  </a:lnTo>
                  <a:lnTo>
                    <a:pt x="155" y="365"/>
                  </a:lnTo>
                  <a:lnTo>
                    <a:pt x="125" y="372"/>
                  </a:lnTo>
                  <a:lnTo>
                    <a:pt x="65" y="636"/>
                  </a:lnTo>
                  <a:lnTo>
                    <a:pt x="102" y="369"/>
                  </a:lnTo>
                  <a:lnTo>
                    <a:pt x="62" y="354"/>
                  </a:lnTo>
                  <a:lnTo>
                    <a:pt x="0" y="317"/>
                  </a:lnTo>
                  <a:lnTo>
                    <a:pt x="55" y="317"/>
                  </a:lnTo>
                  <a:lnTo>
                    <a:pt x="83" y="302"/>
                  </a:lnTo>
                  <a:lnTo>
                    <a:pt x="119" y="275"/>
                  </a:lnTo>
                  <a:lnTo>
                    <a:pt x="136" y="261"/>
                  </a:lnTo>
                  <a:lnTo>
                    <a:pt x="181" y="258"/>
                  </a:lnTo>
                  <a:lnTo>
                    <a:pt x="223" y="241"/>
                  </a:lnTo>
                  <a:lnTo>
                    <a:pt x="242" y="221"/>
                  </a:lnTo>
                  <a:lnTo>
                    <a:pt x="246" y="187"/>
                  </a:lnTo>
                  <a:lnTo>
                    <a:pt x="246" y="133"/>
                  </a:lnTo>
                  <a:lnTo>
                    <a:pt x="236" y="75"/>
                  </a:lnTo>
                  <a:lnTo>
                    <a:pt x="204" y="0"/>
                  </a:lnTo>
                  <a:close/>
                </a:path>
              </a:pathLst>
            </a:custGeom>
            <a:solidFill>
              <a:srgbClr val="000000"/>
            </a:solidFill>
            <a:ln w="0">
              <a:solidFill>
                <a:srgbClr val="000000"/>
              </a:solidFill>
              <a:round/>
              <a:headEnd/>
              <a:tailEnd/>
            </a:ln>
          </p:spPr>
          <p:txBody>
            <a:bodyPr/>
            <a:lstStyle/>
            <a:p>
              <a:endParaRPr lang="en-GB"/>
            </a:p>
          </p:txBody>
        </p:sp>
        <p:sp>
          <p:nvSpPr>
            <p:cNvPr id="54340" name="Freeform 67"/>
            <p:cNvSpPr>
              <a:spLocks/>
            </p:cNvSpPr>
            <p:nvPr/>
          </p:nvSpPr>
          <p:spPr bwMode="auto">
            <a:xfrm>
              <a:off x="4301" y="2967"/>
              <a:ext cx="110" cy="125"/>
            </a:xfrm>
            <a:custGeom>
              <a:avLst/>
              <a:gdLst>
                <a:gd name="T0" fmla="*/ 0 w 662"/>
                <a:gd name="T1" fmla="*/ 0 h 625"/>
                <a:gd name="T2" fmla="*/ 0 w 662"/>
                <a:gd name="T3" fmla="*/ 0 h 625"/>
                <a:gd name="T4" fmla="*/ 0 w 662"/>
                <a:gd name="T5" fmla="*/ 0 h 625"/>
                <a:gd name="T6" fmla="*/ 0 w 662"/>
                <a:gd name="T7" fmla="*/ 0 h 625"/>
                <a:gd name="T8" fmla="*/ 0 w 662"/>
                <a:gd name="T9" fmla="*/ 0 h 625"/>
                <a:gd name="T10" fmla="*/ 0 w 662"/>
                <a:gd name="T11" fmla="*/ 0 h 625"/>
                <a:gd name="T12" fmla="*/ 0 w 662"/>
                <a:gd name="T13" fmla="*/ 0 h 625"/>
                <a:gd name="T14" fmla="*/ 0 w 662"/>
                <a:gd name="T15" fmla="*/ 0 h 625"/>
                <a:gd name="T16" fmla="*/ 0 w 662"/>
                <a:gd name="T17" fmla="*/ 0 h 625"/>
                <a:gd name="T18" fmla="*/ 0 w 662"/>
                <a:gd name="T19" fmla="*/ 0 h 625"/>
                <a:gd name="T20" fmla="*/ 0 w 662"/>
                <a:gd name="T21" fmla="*/ 0 h 625"/>
                <a:gd name="T22" fmla="*/ 0 w 662"/>
                <a:gd name="T23" fmla="*/ 0 h 625"/>
                <a:gd name="T24" fmla="*/ 0 w 662"/>
                <a:gd name="T25" fmla="*/ 0 h 625"/>
                <a:gd name="T26" fmla="*/ 0 w 662"/>
                <a:gd name="T27" fmla="*/ 0 h 625"/>
                <a:gd name="T28" fmla="*/ 0 w 662"/>
                <a:gd name="T29" fmla="*/ 0 h 625"/>
                <a:gd name="T30" fmla="*/ 0 w 662"/>
                <a:gd name="T31" fmla="*/ 0 h 625"/>
                <a:gd name="T32" fmla="*/ 0 w 662"/>
                <a:gd name="T33" fmla="*/ 0 h 625"/>
                <a:gd name="T34" fmla="*/ 0 w 662"/>
                <a:gd name="T35" fmla="*/ 0 h 625"/>
                <a:gd name="T36" fmla="*/ 0 w 662"/>
                <a:gd name="T37" fmla="*/ 0 h 625"/>
                <a:gd name="T38" fmla="*/ 0 w 662"/>
                <a:gd name="T39" fmla="*/ 0 h 625"/>
                <a:gd name="T40" fmla="*/ 0 w 662"/>
                <a:gd name="T41" fmla="*/ 0 h 625"/>
                <a:gd name="T42" fmla="*/ 0 w 662"/>
                <a:gd name="T43" fmla="*/ 0 h 625"/>
                <a:gd name="T44" fmla="*/ 0 w 662"/>
                <a:gd name="T45" fmla="*/ 0 h 625"/>
                <a:gd name="T46" fmla="*/ 0 w 662"/>
                <a:gd name="T47" fmla="*/ 0 h 625"/>
                <a:gd name="T48" fmla="*/ 0 w 662"/>
                <a:gd name="T49" fmla="*/ 0 h 625"/>
                <a:gd name="T50" fmla="*/ 0 w 662"/>
                <a:gd name="T51" fmla="*/ 0 h 625"/>
                <a:gd name="T52" fmla="*/ 0 w 662"/>
                <a:gd name="T53" fmla="*/ 0 h 625"/>
                <a:gd name="T54" fmla="*/ 0 w 662"/>
                <a:gd name="T55" fmla="*/ 0 h 625"/>
                <a:gd name="T56" fmla="*/ 0 w 662"/>
                <a:gd name="T57" fmla="*/ 0 h 625"/>
                <a:gd name="T58" fmla="*/ 0 w 662"/>
                <a:gd name="T59" fmla="*/ 0 h 625"/>
                <a:gd name="T60" fmla="*/ 0 w 662"/>
                <a:gd name="T61" fmla="*/ 0 h 625"/>
                <a:gd name="T62" fmla="*/ 0 w 662"/>
                <a:gd name="T63" fmla="*/ 0 h 625"/>
                <a:gd name="T64" fmla="*/ 0 w 662"/>
                <a:gd name="T65" fmla="*/ 0 h 625"/>
                <a:gd name="T66" fmla="*/ 0 w 662"/>
                <a:gd name="T67" fmla="*/ 0 h 625"/>
                <a:gd name="T68" fmla="*/ 0 w 662"/>
                <a:gd name="T69" fmla="*/ 0 h 625"/>
                <a:gd name="T70" fmla="*/ 0 w 662"/>
                <a:gd name="T71" fmla="*/ 0 h 625"/>
                <a:gd name="T72" fmla="*/ 0 w 662"/>
                <a:gd name="T73" fmla="*/ 0 h 625"/>
                <a:gd name="T74" fmla="*/ 0 w 662"/>
                <a:gd name="T75" fmla="*/ 0 h 625"/>
                <a:gd name="T76" fmla="*/ 0 w 662"/>
                <a:gd name="T77" fmla="*/ 0 h 625"/>
                <a:gd name="T78" fmla="*/ 0 w 662"/>
                <a:gd name="T79" fmla="*/ 0 h 625"/>
                <a:gd name="T80" fmla="*/ 0 w 662"/>
                <a:gd name="T81" fmla="*/ 0 h 625"/>
                <a:gd name="T82" fmla="*/ 0 w 662"/>
                <a:gd name="T83" fmla="*/ 0 h 625"/>
                <a:gd name="T84" fmla="*/ 0 w 662"/>
                <a:gd name="T85" fmla="*/ 0 h 625"/>
                <a:gd name="T86" fmla="*/ 0 w 662"/>
                <a:gd name="T87" fmla="*/ 0 h 625"/>
                <a:gd name="T88" fmla="*/ 0 w 662"/>
                <a:gd name="T89" fmla="*/ 0 h 625"/>
                <a:gd name="T90" fmla="*/ 0 w 662"/>
                <a:gd name="T91" fmla="*/ 0 h 625"/>
                <a:gd name="T92" fmla="*/ 0 w 662"/>
                <a:gd name="T93" fmla="*/ 0 h 62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662"/>
                <a:gd name="T142" fmla="*/ 0 h 625"/>
                <a:gd name="T143" fmla="*/ 662 w 662"/>
                <a:gd name="T144" fmla="*/ 625 h 625"/>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662" h="625">
                  <a:moveTo>
                    <a:pt x="392" y="0"/>
                  </a:moveTo>
                  <a:lnTo>
                    <a:pt x="392" y="21"/>
                  </a:lnTo>
                  <a:lnTo>
                    <a:pt x="385" y="61"/>
                  </a:lnTo>
                  <a:lnTo>
                    <a:pt x="527" y="34"/>
                  </a:lnTo>
                  <a:lnTo>
                    <a:pt x="569" y="61"/>
                  </a:lnTo>
                  <a:lnTo>
                    <a:pt x="607" y="100"/>
                  </a:lnTo>
                  <a:lnTo>
                    <a:pt x="593" y="134"/>
                  </a:lnTo>
                  <a:lnTo>
                    <a:pt x="581" y="157"/>
                  </a:lnTo>
                  <a:lnTo>
                    <a:pt x="593" y="209"/>
                  </a:lnTo>
                  <a:lnTo>
                    <a:pt x="599" y="284"/>
                  </a:lnTo>
                  <a:lnTo>
                    <a:pt x="645" y="376"/>
                  </a:lnTo>
                  <a:lnTo>
                    <a:pt x="662" y="426"/>
                  </a:lnTo>
                  <a:lnTo>
                    <a:pt x="662" y="484"/>
                  </a:lnTo>
                  <a:lnTo>
                    <a:pt x="610" y="531"/>
                  </a:lnTo>
                  <a:lnTo>
                    <a:pt x="529" y="603"/>
                  </a:lnTo>
                  <a:lnTo>
                    <a:pt x="437" y="615"/>
                  </a:lnTo>
                  <a:lnTo>
                    <a:pt x="257" y="625"/>
                  </a:lnTo>
                  <a:lnTo>
                    <a:pt x="509" y="595"/>
                  </a:lnTo>
                  <a:lnTo>
                    <a:pt x="549" y="569"/>
                  </a:lnTo>
                  <a:lnTo>
                    <a:pt x="612" y="487"/>
                  </a:lnTo>
                  <a:lnTo>
                    <a:pt x="612" y="430"/>
                  </a:lnTo>
                  <a:lnTo>
                    <a:pt x="593" y="387"/>
                  </a:lnTo>
                  <a:lnTo>
                    <a:pt x="569" y="387"/>
                  </a:lnTo>
                  <a:lnTo>
                    <a:pt x="314" y="511"/>
                  </a:lnTo>
                  <a:lnTo>
                    <a:pt x="536" y="386"/>
                  </a:lnTo>
                  <a:lnTo>
                    <a:pt x="569" y="336"/>
                  </a:lnTo>
                  <a:lnTo>
                    <a:pt x="572" y="291"/>
                  </a:lnTo>
                  <a:lnTo>
                    <a:pt x="562" y="244"/>
                  </a:lnTo>
                  <a:lnTo>
                    <a:pt x="536" y="191"/>
                  </a:lnTo>
                  <a:lnTo>
                    <a:pt x="501" y="189"/>
                  </a:lnTo>
                  <a:lnTo>
                    <a:pt x="414" y="248"/>
                  </a:lnTo>
                  <a:lnTo>
                    <a:pt x="151" y="376"/>
                  </a:lnTo>
                  <a:lnTo>
                    <a:pt x="145" y="366"/>
                  </a:lnTo>
                  <a:lnTo>
                    <a:pt x="248" y="319"/>
                  </a:lnTo>
                  <a:lnTo>
                    <a:pt x="424" y="209"/>
                  </a:lnTo>
                  <a:lnTo>
                    <a:pt x="457" y="181"/>
                  </a:lnTo>
                  <a:lnTo>
                    <a:pt x="463" y="157"/>
                  </a:lnTo>
                  <a:lnTo>
                    <a:pt x="437" y="125"/>
                  </a:lnTo>
                  <a:lnTo>
                    <a:pt x="411" y="91"/>
                  </a:lnTo>
                  <a:lnTo>
                    <a:pt x="375" y="91"/>
                  </a:lnTo>
                  <a:lnTo>
                    <a:pt x="314" y="120"/>
                  </a:lnTo>
                  <a:lnTo>
                    <a:pt x="0" y="191"/>
                  </a:lnTo>
                  <a:lnTo>
                    <a:pt x="297" y="105"/>
                  </a:lnTo>
                  <a:lnTo>
                    <a:pt x="345" y="84"/>
                  </a:lnTo>
                  <a:lnTo>
                    <a:pt x="365" y="71"/>
                  </a:lnTo>
                  <a:lnTo>
                    <a:pt x="382" y="44"/>
                  </a:lnTo>
                  <a:lnTo>
                    <a:pt x="392" y="0"/>
                  </a:lnTo>
                  <a:close/>
                </a:path>
              </a:pathLst>
            </a:custGeom>
            <a:solidFill>
              <a:srgbClr val="000000"/>
            </a:solidFill>
            <a:ln w="0">
              <a:solidFill>
                <a:srgbClr val="000000"/>
              </a:solidFill>
              <a:round/>
              <a:headEnd/>
              <a:tailEnd/>
            </a:ln>
          </p:spPr>
          <p:txBody>
            <a:bodyPr/>
            <a:lstStyle/>
            <a:p>
              <a:endParaRPr lang="en-GB"/>
            </a:p>
          </p:txBody>
        </p:sp>
        <p:sp>
          <p:nvSpPr>
            <p:cNvPr id="54341" name="Freeform 68"/>
            <p:cNvSpPr>
              <a:spLocks/>
            </p:cNvSpPr>
            <p:nvPr/>
          </p:nvSpPr>
          <p:spPr bwMode="auto">
            <a:xfrm>
              <a:off x="4288" y="3006"/>
              <a:ext cx="61" cy="86"/>
            </a:xfrm>
            <a:custGeom>
              <a:avLst/>
              <a:gdLst>
                <a:gd name="T0" fmla="*/ 0 w 364"/>
                <a:gd name="T1" fmla="*/ 0 h 427"/>
                <a:gd name="T2" fmla="*/ 0 w 364"/>
                <a:gd name="T3" fmla="*/ 0 h 427"/>
                <a:gd name="T4" fmla="*/ 0 w 364"/>
                <a:gd name="T5" fmla="*/ 0 h 427"/>
                <a:gd name="T6" fmla="*/ 0 w 364"/>
                <a:gd name="T7" fmla="*/ 0 h 427"/>
                <a:gd name="T8" fmla="*/ 0 w 364"/>
                <a:gd name="T9" fmla="*/ 0 h 427"/>
                <a:gd name="T10" fmla="*/ 0 w 364"/>
                <a:gd name="T11" fmla="*/ 0 h 427"/>
                <a:gd name="T12" fmla="*/ 0 w 364"/>
                <a:gd name="T13" fmla="*/ 0 h 427"/>
                <a:gd name="T14" fmla="*/ 0 w 364"/>
                <a:gd name="T15" fmla="*/ 0 h 427"/>
                <a:gd name="T16" fmla="*/ 0 w 364"/>
                <a:gd name="T17" fmla="*/ 0 h 427"/>
                <a:gd name="T18" fmla="*/ 0 w 364"/>
                <a:gd name="T19" fmla="*/ 0 h 427"/>
                <a:gd name="T20" fmla="*/ 0 w 364"/>
                <a:gd name="T21" fmla="*/ 0 h 427"/>
                <a:gd name="T22" fmla="*/ 0 w 364"/>
                <a:gd name="T23" fmla="*/ 0 h 427"/>
                <a:gd name="T24" fmla="*/ 0 w 364"/>
                <a:gd name="T25" fmla="*/ 0 h 427"/>
                <a:gd name="T26" fmla="*/ 0 w 364"/>
                <a:gd name="T27" fmla="*/ 0 h 427"/>
                <a:gd name="T28" fmla="*/ 0 w 364"/>
                <a:gd name="T29" fmla="*/ 0 h 427"/>
                <a:gd name="T30" fmla="*/ 0 w 364"/>
                <a:gd name="T31" fmla="*/ 0 h 427"/>
                <a:gd name="T32" fmla="*/ 0 w 364"/>
                <a:gd name="T33" fmla="*/ 0 h 427"/>
                <a:gd name="T34" fmla="*/ 0 w 364"/>
                <a:gd name="T35" fmla="*/ 0 h 427"/>
                <a:gd name="T36" fmla="*/ 0 w 364"/>
                <a:gd name="T37" fmla="*/ 0 h 427"/>
                <a:gd name="T38" fmla="*/ 0 w 364"/>
                <a:gd name="T39" fmla="*/ 0 h 427"/>
                <a:gd name="T40" fmla="*/ 0 w 364"/>
                <a:gd name="T41" fmla="*/ 0 h 427"/>
                <a:gd name="T42" fmla="*/ 0 w 364"/>
                <a:gd name="T43" fmla="*/ 0 h 427"/>
                <a:gd name="T44" fmla="*/ 0 w 364"/>
                <a:gd name="T45" fmla="*/ 0 h 427"/>
                <a:gd name="T46" fmla="*/ 0 w 364"/>
                <a:gd name="T47" fmla="*/ 0 h 427"/>
                <a:gd name="T48" fmla="*/ 0 w 364"/>
                <a:gd name="T49" fmla="*/ 0 h 427"/>
                <a:gd name="T50" fmla="*/ 0 w 364"/>
                <a:gd name="T51" fmla="*/ 0 h 427"/>
                <a:gd name="T52" fmla="*/ 0 w 364"/>
                <a:gd name="T53" fmla="*/ 0 h 427"/>
                <a:gd name="T54" fmla="*/ 0 w 364"/>
                <a:gd name="T55" fmla="*/ 0 h 427"/>
                <a:gd name="T56" fmla="*/ 0 w 364"/>
                <a:gd name="T57" fmla="*/ 0 h 42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64"/>
                <a:gd name="T88" fmla="*/ 0 h 427"/>
                <a:gd name="T89" fmla="*/ 364 w 364"/>
                <a:gd name="T90" fmla="*/ 427 h 42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64" h="427">
                  <a:moveTo>
                    <a:pt x="59" y="8"/>
                  </a:moveTo>
                  <a:lnTo>
                    <a:pt x="53" y="46"/>
                  </a:lnTo>
                  <a:lnTo>
                    <a:pt x="59" y="86"/>
                  </a:lnTo>
                  <a:lnTo>
                    <a:pt x="79" y="138"/>
                  </a:lnTo>
                  <a:lnTo>
                    <a:pt x="120" y="161"/>
                  </a:lnTo>
                  <a:lnTo>
                    <a:pt x="162" y="188"/>
                  </a:lnTo>
                  <a:lnTo>
                    <a:pt x="188" y="205"/>
                  </a:lnTo>
                  <a:lnTo>
                    <a:pt x="192" y="241"/>
                  </a:lnTo>
                  <a:lnTo>
                    <a:pt x="199" y="286"/>
                  </a:lnTo>
                  <a:lnTo>
                    <a:pt x="214" y="305"/>
                  </a:lnTo>
                  <a:lnTo>
                    <a:pt x="241" y="316"/>
                  </a:lnTo>
                  <a:lnTo>
                    <a:pt x="280" y="326"/>
                  </a:lnTo>
                  <a:lnTo>
                    <a:pt x="317" y="333"/>
                  </a:lnTo>
                  <a:lnTo>
                    <a:pt x="310" y="371"/>
                  </a:lnTo>
                  <a:lnTo>
                    <a:pt x="322" y="391"/>
                  </a:lnTo>
                  <a:lnTo>
                    <a:pt x="364" y="427"/>
                  </a:lnTo>
                  <a:lnTo>
                    <a:pt x="303" y="409"/>
                  </a:lnTo>
                  <a:lnTo>
                    <a:pt x="260" y="379"/>
                  </a:lnTo>
                  <a:lnTo>
                    <a:pt x="250" y="352"/>
                  </a:lnTo>
                  <a:lnTo>
                    <a:pt x="188" y="326"/>
                  </a:lnTo>
                  <a:lnTo>
                    <a:pt x="168" y="295"/>
                  </a:lnTo>
                  <a:lnTo>
                    <a:pt x="162" y="258"/>
                  </a:lnTo>
                  <a:lnTo>
                    <a:pt x="156" y="214"/>
                  </a:lnTo>
                  <a:lnTo>
                    <a:pt x="120" y="189"/>
                  </a:lnTo>
                  <a:lnTo>
                    <a:pt x="44" y="142"/>
                  </a:lnTo>
                  <a:lnTo>
                    <a:pt x="14" y="95"/>
                  </a:lnTo>
                  <a:lnTo>
                    <a:pt x="5" y="60"/>
                  </a:lnTo>
                  <a:lnTo>
                    <a:pt x="0" y="0"/>
                  </a:lnTo>
                  <a:lnTo>
                    <a:pt x="59" y="8"/>
                  </a:lnTo>
                  <a:close/>
                </a:path>
              </a:pathLst>
            </a:custGeom>
            <a:solidFill>
              <a:srgbClr val="000000"/>
            </a:solidFill>
            <a:ln w="0">
              <a:solidFill>
                <a:srgbClr val="000000"/>
              </a:solidFill>
              <a:round/>
              <a:headEnd/>
              <a:tailEnd/>
            </a:ln>
          </p:spPr>
          <p:txBody>
            <a:bodyPr/>
            <a:lstStyle/>
            <a:p>
              <a:endParaRPr lang="en-GB"/>
            </a:p>
          </p:txBody>
        </p:sp>
        <p:sp>
          <p:nvSpPr>
            <p:cNvPr id="54342" name="Freeform 69"/>
            <p:cNvSpPr>
              <a:spLocks/>
            </p:cNvSpPr>
            <p:nvPr/>
          </p:nvSpPr>
          <p:spPr bwMode="auto">
            <a:xfrm>
              <a:off x="4402" y="3069"/>
              <a:ext cx="173" cy="45"/>
            </a:xfrm>
            <a:custGeom>
              <a:avLst/>
              <a:gdLst>
                <a:gd name="T0" fmla="*/ 0 w 1036"/>
                <a:gd name="T1" fmla="*/ 0 h 222"/>
                <a:gd name="T2" fmla="*/ 0 w 1036"/>
                <a:gd name="T3" fmla="*/ 0 h 222"/>
                <a:gd name="T4" fmla="*/ 0 w 1036"/>
                <a:gd name="T5" fmla="*/ 0 h 222"/>
                <a:gd name="T6" fmla="*/ 0 w 1036"/>
                <a:gd name="T7" fmla="*/ 0 h 222"/>
                <a:gd name="T8" fmla="*/ 0 w 1036"/>
                <a:gd name="T9" fmla="*/ 0 h 222"/>
                <a:gd name="T10" fmla="*/ 0 w 1036"/>
                <a:gd name="T11" fmla="*/ 0 h 222"/>
                <a:gd name="T12" fmla="*/ 0 w 1036"/>
                <a:gd name="T13" fmla="*/ 0 h 222"/>
                <a:gd name="T14" fmla="*/ 0 w 1036"/>
                <a:gd name="T15" fmla="*/ 0 h 222"/>
                <a:gd name="T16" fmla="*/ 0 w 1036"/>
                <a:gd name="T17" fmla="*/ 0 h 222"/>
                <a:gd name="T18" fmla="*/ 0 w 1036"/>
                <a:gd name="T19" fmla="*/ 0 h 222"/>
                <a:gd name="T20" fmla="*/ 0 w 1036"/>
                <a:gd name="T21" fmla="*/ 0 h 222"/>
                <a:gd name="T22" fmla="*/ 0 w 1036"/>
                <a:gd name="T23" fmla="*/ 0 h 222"/>
                <a:gd name="T24" fmla="*/ 0 w 1036"/>
                <a:gd name="T25" fmla="*/ 0 h 222"/>
                <a:gd name="T26" fmla="*/ 0 w 1036"/>
                <a:gd name="T27" fmla="*/ 0 h 222"/>
                <a:gd name="T28" fmla="*/ 0 w 1036"/>
                <a:gd name="T29" fmla="*/ 0 h 222"/>
                <a:gd name="T30" fmla="*/ 0 w 1036"/>
                <a:gd name="T31" fmla="*/ 0 h 222"/>
                <a:gd name="T32" fmla="*/ 0 w 1036"/>
                <a:gd name="T33" fmla="*/ 0 h 222"/>
                <a:gd name="T34" fmla="*/ 0 w 1036"/>
                <a:gd name="T35" fmla="*/ 0 h 222"/>
                <a:gd name="T36" fmla="*/ 0 w 1036"/>
                <a:gd name="T37" fmla="*/ 0 h 222"/>
                <a:gd name="T38" fmla="*/ 0 w 1036"/>
                <a:gd name="T39" fmla="*/ 0 h 222"/>
                <a:gd name="T40" fmla="*/ 0 w 1036"/>
                <a:gd name="T41" fmla="*/ 0 h 22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036"/>
                <a:gd name="T64" fmla="*/ 0 h 222"/>
                <a:gd name="T65" fmla="*/ 1036 w 1036"/>
                <a:gd name="T66" fmla="*/ 222 h 22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036" h="222">
                  <a:moveTo>
                    <a:pt x="20" y="0"/>
                  </a:moveTo>
                  <a:lnTo>
                    <a:pt x="113" y="63"/>
                  </a:lnTo>
                  <a:lnTo>
                    <a:pt x="244" y="127"/>
                  </a:lnTo>
                  <a:lnTo>
                    <a:pt x="380" y="174"/>
                  </a:lnTo>
                  <a:lnTo>
                    <a:pt x="497" y="185"/>
                  </a:lnTo>
                  <a:lnTo>
                    <a:pt x="609" y="185"/>
                  </a:lnTo>
                  <a:lnTo>
                    <a:pt x="718" y="185"/>
                  </a:lnTo>
                  <a:lnTo>
                    <a:pt x="845" y="174"/>
                  </a:lnTo>
                  <a:lnTo>
                    <a:pt x="963" y="144"/>
                  </a:lnTo>
                  <a:lnTo>
                    <a:pt x="1031" y="111"/>
                  </a:lnTo>
                  <a:lnTo>
                    <a:pt x="1036" y="147"/>
                  </a:lnTo>
                  <a:lnTo>
                    <a:pt x="954" y="184"/>
                  </a:lnTo>
                  <a:lnTo>
                    <a:pt x="814" y="210"/>
                  </a:lnTo>
                  <a:lnTo>
                    <a:pt x="684" y="222"/>
                  </a:lnTo>
                  <a:lnTo>
                    <a:pt x="515" y="222"/>
                  </a:lnTo>
                  <a:lnTo>
                    <a:pt x="372" y="200"/>
                  </a:lnTo>
                  <a:lnTo>
                    <a:pt x="247" y="164"/>
                  </a:lnTo>
                  <a:lnTo>
                    <a:pt x="126" y="94"/>
                  </a:lnTo>
                  <a:lnTo>
                    <a:pt x="34" y="40"/>
                  </a:lnTo>
                  <a:lnTo>
                    <a:pt x="0" y="10"/>
                  </a:lnTo>
                  <a:lnTo>
                    <a:pt x="20" y="0"/>
                  </a:lnTo>
                  <a:close/>
                </a:path>
              </a:pathLst>
            </a:custGeom>
            <a:solidFill>
              <a:srgbClr val="000000"/>
            </a:solidFill>
            <a:ln w="0">
              <a:solidFill>
                <a:srgbClr val="000000"/>
              </a:solidFill>
              <a:round/>
              <a:headEnd/>
              <a:tailEnd/>
            </a:ln>
          </p:spPr>
          <p:txBody>
            <a:bodyPr/>
            <a:lstStyle/>
            <a:p>
              <a:endParaRPr lang="en-GB"/>
            </a:p>
          </p:txBody>
        </p:sp>
        <p:sp>
          <p:nvSpPr>
            <p:cNvPr id="54343" name="Freeform 70"/>
            <p:cNvSpPr>
              <a:spLocks/>
            </p:cNvSpPr>
            <p:nvPr/>
          </p:nvSpPr>
          <p:spPr bwMode="auto">
            <a:xfrm>
              <a:off x="4922" y="2023"/>
              <a:ext cx="177" cy="482"/>
            </a:xfrm>
            <a:custGeom>
              <a:avLst/>
              <a:gdLst>
                <a:gd name="T0" fmla="*/ 0 w 1060"/>
                <a:gd name="T1" fmla="*/ 0 h 2410"/>
                <a:gd name="T2" fmla="*/ 0 w 1060"/>
                <a:gd name="T3" fmla="*/ 0 h 2410"/>
                <a:gd name="T4" fmla="*/ 0 w 1060"/>
                <a:gd name="T5" fmla="*/ 0 h 2410"/>
                <a:gd name="T6" fmla="*/ 0 w 1060"/>
                <a:gd name="T7" fmla="*/ 0 h 2410"/>
                <a:gd name="T8" fmla="*/ 0 w 1060"/>
                <a:gd name="T9" fmla="*/ 0 h 2410"/>
                <a:gd name="T10" fmla="*/ 0 w 1060"/>
                <a:gd name="T11" fmla="*/ 0 h 2410"/>
                <a:gd name="T12" fmla="*/ 0 w 1060"/>
                <a:gd name="T13" fmla="*/ 0 h 2410"/>
                <a:gd name="T14" fmla="*/ 0 w 1060"/>
                <a:gd name="T15" fmla="*/ 0 h 2410"/>
                <a:gd name="T16" fmla="*/ 0 w 1060"/>
                <a:gd name="T17" fmla="*/ 0 h 2410"/>
                <a:gd name="T18" fmla="*/ 0 w 1060"/>
                <a:gd name="T19" fmla="*/ 0 h 2410"/>
                <a:gd name="T20" fmla="*/ 0 w 1060"/>
                <a:gd name="T21" fmla="*/ 0 h 2410"/>
                <a:gd name="T22" fmla="*/ 0 w 1060"/>
                <a:gd name="T23" fmla="*/ 0 h 2410"/>
                <a:gd name="T24" fmla="*/ 0 w 1060"/>
                <a:gd name="T25" fmla="*/ 0 h 2410"/>
                <a:gd name="T26" fmla="*/ 0 w 1060"/>
                <a:gd name="T27" fmla="*/ 0 h 2410"/>
                <a:gd name="T28" fmla="*/ 0 w 1060"/>
                <a:gd name="T29" fmla="*/ 0 h 2410"/>
                <a:gd name="T30" fmla="*/ 0 w 1060"/>
                <a:gd name="T31" fmla="*/ 0 h 2410"/>
                <a:gd name="T32" fmla="*/ 0 w 1060"/>
                <a:gd name="T33" fmla="*/ 0 h 2410"/>
                <a:gd name="T34" fmla="*/ 0 w 1060"/>
                <a:gd name="T35" fmla="*/ 1 h 2410"/>
                <a:gd name="T36" fmla="*/ 0 w 1060"/>
                <a:gd name="T37" fmla="*/ 1 h 2410"/>
                <a:gd name="T38" fmla="*/ 0 w 1060"/>
                <a:gd name="T39" fmla="*/ 1 h 2410"/>
                <a:gd name="T40" fmla="*/ 0 w 1060"/>
                <a:gd name="T41" fmla="*/ 1 h 2410"/>
                <a:gd name="T42" fmla="*/ 0 w 1060"/>
                <a:gd name="T43" fmla="*/ 1 h 2410"/>
                <a:gd name="T44" fmla="*/ 0 w 1060"/>
                <a:gd name="T45" fmla="*/ 1 h 2410"/>
                <a:gd name="T46" fmla="*/ 0 w 1060"/>
                <a:gd name="T47" fmla="*/ 1 h 2410"/>
                <a:gd name="T48" fmla="*/ 0 w 1060"/>
                <a:gd name="T49" fmla="*/ 1 h 2410"/>
                <a:gd name="T50" fmla="*/ 0 w 1060"/>
                <a:gd name="T51" fmla="*/ 1 h 2410"/>
                <a:gd name="T52" fmla="*/ 0 w 1060"/>
                <a:gd name="T53" fmla="*/ 1 h 2410"/>
                <a:gd name="T54" fmla="*/ 0 w 1060"/>
                <a:gd name="T55" fmla="*/ 1 h 2410"/>
                <a:gd name="T56" fmla="*/ 0 w 1060"/>
                <a:gd name="T57" fmla="*/ 0 h 2410"/>
                <a:gd name="T58" fmla="*/ 0 w 1060"/>
                <a:gd name="T59" fmla="*/ 0 h 2410"/>
                <a:gd name="T60" fmla="*/ 0 w 1060"/>
                <a:gd name="T61" fmla="*/ 0 h 2410"/>
                <a:gd name="T62" fmla="*/ 0 w 1060"/>
                <a:gd name="T63" fmla="*/ 0 h 2410"/>
                <a:gd name="T64" fmla="*/ 0 w 1060"/>
                <a:gd name="T65" fmla="*/ 0 h 2410"/>
                <a:gd name="T66" fmla="*/ 0 w 1060"/>
                <a:gd name="T67" fmla="*/ 0 h 2410"/>
                <a:gd name="T68" fmla="*/ 0 w 1060"/>
                <a:gd name="T69" fmla="*/ 0 h 2410"/>
                <a:gd name="T70" fmla="*/ 0 w 1060"/>
                <a:gd name="T71" fmla="*/ 0 h 2410"/>
                <a:gd name="T72" fmla="*/ 0 w 1060"/>
                <a:gd name="T73" fmla="*/ 0 h 2410"/>
                <a:gd name="T74" fmla="*/ 0 w 1060"/>
                <a:gd name="T75" fmla="*/ 0 h 2410"/>
                <a:gd name="T76" fmla="*/ 0 w 1060"/>
                <a:gd name="T77" fmla="*/ 0 h 2410"/>
                <a:gd name="T78" fmla="*/ 0 w 1060"/>
                <a:gd name="T79" fmla="*/ 0 h 2410"/>
                <a:gd name="T80" fmla="*/ 0 w 1060"/>
                <a:gd name="T81" fmla="*/ 0 h 2410"/>
                <a:gd name="T82" fmla="*/ 0 w 1060"/>
                <a:gd name="T83" fmla="*/ 0 h 2410"/>
                <a:gd name="T84" fmla="*/ 0 w 1060"/>
                <a:gd name="T85" fmla="*/ 0 h 2410"/>
                <a:gd name="T86" fmla="*/ 0 w 1060"/>
                <a:gd name="T87" fmla="*/ 0 h 2410"/>
                <a:gd name="T88" fmla="*/ 0 w 1060"/>
                <a:gd name="T89" fmla="*/ 0 h 2410"/>
                <a:gd name="T90" fmla="*/ 0 w 1060"/>
                <a:gd name="T91" fmla="*/ 0 h 2410"/>
                <a:gd name="T92" fmla="*/ 0 w 1060"/>
                <a:gd name="T93" fmla="*/ 0 h 2410"/>
                <a:gd name="T94" fmla="*/ 0 w 1060"/>
                <a:gd name="T95" fmla="*/ 0 h 2410"/>
                <a:gd name="T96" fmla="*/ 0 w 1060"/>
                <a:gd name="T97" fmla="*/ 0 h 2410"/>
                <a:gd name="T98" fmla="*/ 0 w 1060"/>
                <a:gd name="T99" fmla="*/ 0 h 2410"/>
                <a:gd name="T100" fmla="*/ 0 w 1060"/>
                <a:gd name="T101" fmla="*/ 0 h 241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060"/>
                <a:gd name="T154" fmla="*/ 0 h 2410"/>
                <a:gd name="T155" fmla="*/ 1060 w 1060"/>
                <a:gd name="T156" fmla="*/ 2410 h 241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060" h="2410">
                  <a:moveTo>
                    <a:pt x="991" y="364"/>
                  </a:moveTo>
                  <a:lnTo>
                    <a:pt x="813" y="205"/>
                  </a:lnTo>
                  <a:lnTo>
                    <a:pt x="727" y="117"/>
                  </a:lnTo>
                  <a:lnTo>
                    <a:pt x="613" y="234"/>
                  </a:lnTo>
                  <a:lnTo>
                    <a:pt x="364" y="442"/>
                  </a:lnTo>
                  <a:lnTo>
                    <a:pt x="172" y="617"/>
                  </a:lnTo>
                  <a:lnTo>
                    <a:pt x="63" y="761"/>
                  </a:lnTo>
                  <a:lnTo>
                    <a:pt x="359" y="1196"/>
                  </a:lnTo>
                  <a:lnTo>
                    <a:pt x="390" y="1291"/>
                  </a:lnTo>
                  <a:lnTo>
                    <a:pt x="347" y="1225"/>
                  </a:lnTo>
                  <a:lnTo>
                    <a:pt x="300" y="1202"/>
                  </a:lnTo>
                  <a:lnTo>
                    <a:pt x="178" y="1061"/>
                  </a:lnTo>
                  <a:lnTo>
                    <a:pt x="144" y="1109"/>
                  </a:lnTo>
                  <a:lnTo>
                    <a:pt x="215" y="1192"/>
                  </a:lnTo>
                  <a:lnTo>
                    <a:pt x="249" y="1263"/>
                  </a:lnTo>
                  <a:lnTo>
                    <a:pt x="262" y="1357"/>
                  </a:lnTo>
                  <a:lnTo>
                    <a:pt x="284" y="1524"/>
                  </a:lnTo>
                  <a:lnTo>
                    <a:pt x="262" y="1718"/>
                  </a:lnTo>
                  <a:lnTo>
                    <a:pt x="255" y="1837"/>
                  </a:lnTo>
                  <a:lnTo>
                    <a:pt x="277" y="2015"/>
                  </a:lnTo>
                  <a:lnTo>
                    <a:pt x="320" y="2213"/>
                  </a:lnTo>
                  <a:lnTo>
                    <a:pt x="364" y="2328"/>
                  </a:lnTo>
                  <a:lnTo>
                    <a:pt x="314" y="2410"/>
                  </a:lnTo>
                  <a:lnTo>
                    <a:pt x="284" y="2316"/>
                  </a:lnTo>
                  <a:lnTo>
                    <a:pt x="242" y="2139"/>
                  </a:lnTo>
                  <a:lnTo>
                    <a:pt x="215" y="1937"/>
                  </a:lnTo>
                  <a:lnTo>
                    <a:pt x="215" y="1773"/>
                  </a:lnTo>
                  <a:lnTo>
                    <a:pt x="229" y="1612"/>
                  </a:lnTo>
                  <a:lnTo>
                    <a:pt x="235" y="1482"/>
                  </a:lnTo>
                  <a:lnTo>
                    <a:pt x="229" y="1323"/>
                  </a:lnTo>
                  <a:lnTo>
                    <a:pt x="206" y="1235"/>
                  </a:lnTo>
                  <a:lnTo>
                    <a:pt x="149" y="1148"/>
                  </a:lnTo>
                  <a:lnTo>
                    <a:pt x="107" y="1127"/>
                  </a:lnTo>
                  <a:lnTo>
                    <a:pt x="0" y="1127"/>
                  </a:lnTo>
                  <a:lnTo>
                    <a:pt x="51" y="1082"/>
                  </a:lnTo>
                  <a:lnTo>
                    <a:pt x="133" y="1067"/>
                  </a:lnTo>
                  <a:lnTo>
                    <a:pt x="155" y="1024"/>
                  </a:lnTo>
                  <a:lnTo>
                    <a:pt x="37" y="753"/>
                  </a:lnTo>
                  <a:lnTo>
                    <a:pt x="192" y="536"/>
                  </a:lnTo>
                  <a:lnTo>
                    <a:pt x="277" y="459"/>
                  </a:lnTo>
                  <a:lnTo>
                    <a:pt x="511" y="283"/>
                  </a:lnTo>
                  <a:lnTo>
                    <a:pt x="599" y="182"/>
                  </a:lnTo>
                  <a:lnTo>
                    <a:pt x="734" y="0"/>
                  </a:lnTo>
                  <a:lnTo>
                    <a:pt x="769" y="14"/>
                  </a:lnTo>
                  <a:lnTo>
                    <a:pt x="862" y="147"/>
                  </a:lnTo>
                  <a:lnTo>
                    <a:pt x="941" y="219"/>
                  </a:lnTo>
                  <a:lnTo>
                    <a:pt x="1017" y="278"/>
                  </a:lnTo>
                  <a:lnTo>
                    <a:pt x="1060" y="313"/>
                  </a:lnTo>
                  <a:lnTo>
                    <a:pt x="1060" y="343"/>
                  </a:lnTo>
                  <a:lnTo>
                    <a:pt x="1032" y="364"/>
                  </a:lnTo>
                  <a:lnTo>
                    <a:pt x="991" y="364"/>
                  </a:lnTo>
                  <a:close/>
                </a:path>
              </a:pathLst>
            </a:custGeom>
            <a:solidFill>
              <a:srgbClr val="000000"/>
            </a:solidFill>
            <a:ln w="0">
              <a:solidFill>
                <a:srgbClr val="000000"/>
              </a:solidFill>
              <a:round/>
              <a:headEnd/>
              <a:tailEnd/>
            </a:ln>
          </p:spPr>
          <p:txBody>
            <a:bodyPr/>
            <a:lstStyle/>
            <a:p>
              <a:endParaRPr lang="en-GB"/>
            </a:p>
          </p:txBody>
        </p:sp>
        <p:sp>
          <p:nvSpPr>
            <p:cNvPr id="54344" name="Freeform 71"/>
            <p:cNvSpPr>
              <a:spLocks/>
            </p:cNvSpPr>
            <p:nvPr/>
          </p:nvSpPr>
          <p:spPr bwMode="auto">
            <a:xfrm>
              <a:off x="4880" y="2184"/>
              <a:ext cx="55" cy="440"/>
            </a:xfrm>
            <a:custGeom>
              <a:avLst/>
              <a:gdLst>
                <a:gd name="T0" fmla="*/ 0 w 332"/>
                <a:gd name="T1" fmla="*/ 0 h 2200"/>
                <a:gd name="T2" fmla="*/ 0 w 332"/>
                <a:gd name="T3" fmla="*/ 0 h 2200"/>
                <a:gd name="T4" fmla="*/ 0 w 332"/>
                <a:gd name="T5" fmla="*/ 0 h 2200"/>
                <a:gd name="T6" fmla="*/ 0 w 332"/>
                <a:gd name="T7" fmla="*/ 0 h 2200"/>
                <a:gd name="T8" fmla="*/ 0 w 332"/>
                <a:gd name="T9" fmla="*/ 0 h 2200"/>
                <a:gd name="T10" fmla="*/ 0 w 332"/>
                <a:gd name="T11" fmla="*/ 0 h 2200"/>
                <a:gd name="T12" fmla="*/ 0 w 332"/>
                <a:gd name="T13" fmla="*/ 0 h 2200"/>
                <a:gd name="T14" fmla="*/ 0 w 332"/>
                <a:gd name="T15" fmla="*/ 0 h 2200"/>
                <a:gd name="T16" fmla="*/ 0 w 332"/>
                <a:gd name="T17" fmla="*/ 0 h 2200"/>
                <a:gd name="T18" fmla="*/ 0 w 332"/>
                <a:gd name="T19" fmla="*/ 0 h 2200"/>
                <a:gd name="T20" fmla="*/ 0 w 332"/>
                <a:gd name="T21" fmla="*/ 0 h 2200"/>
                <a:gd name="T22" fmla="*/ 0 w 332"/>
                <a:gd name="T23" fmla="*/ 0 h 2200"/>
                <a:gd name="T24" fmla="*/ 0 w 332"/>
                <a:gd name="T25" fmla="*/ 1 h 2200"/>
                <a:gd name="T26" fmla="*/ 0 w 332"/>
                <a:gd name="T27" fmla="*/ 1 h 2200"/>
                <a:gd name="T28" fmla="*/ 0 w 332"/>
                <a:gd name="T29" fmla="*/ 1 h 2200"/>
                <a:gd name="T30" fmla="*/ 0 w 332"/>
                <a:gd name="T31" fmla="*/ 1 h 2200"/>
                <a:gd name="T32" fmla="*/ 0 w 332"/>
                <a:gd name="T33" fmla="*/ 1 h 2200"/>
                <a:gd name="T34" fmla="*/ 0 w 332"/>
                <a:gd name="T35" fmla="*/ 0 h 2200"/>
                <a:gd name="T36" fmla="*/ 0 w 332"/>
                <a:gd name="T37" fmla="*/ 0 h 2200"/>
                <a:gd name="T38" fmla="*/ 0 w 332"/>
                <a:gd name="T39" fmla="*/ 0 h 2200"/>
                <a:gd name="T40" fmla="*/ 0 w 332"/>
                <a:gd name="T41" fmla="*/ 0 h 2200"/>
                <a:gd name="T42" fmla="*/ 0 w 332"/>
                <a:gd name="T43" fmla="*/ 0 h 2200"/>
                <a:gd name="T44" fmla="*/ 0 w 332"/>
                <a:gd name="T45" fmla="*/ 0 h 2200"/>
                <a:gd name="T46" fmla="*/ 0 w 332"/>
                <a:gd name="T47" fmla="*/ 0 h 2200"/>
                <a:gd name="T48" fmla="*/ 0 w 332"/>
                <a:gd name="T49" fmla="*/ 0 h 2200"/>
                <a:gd name="T50" fmla="*/ 0 w 332"/>
                <a:gd name="T51" fmla="*/ 0 h 2200"/>
                <a:gd name="T52" fmla="*/ 0 w 332"/>
                <a:gd name="T53" fmla="*/ 0 h 2200"/>
                <a:gd name="T54" fmla="*/ 0 w 332"/>
                <a:gd name="T55" fmla="*/ 0 h 2200"/>
                <a:gd name="T56" fmla="*/ 0 w 332"/>
                <a:gd name="T57" fmla="*/ 0 h 2200"/>
                <a:gd name="T58" fmla="*/ 0 w 332"/>
                <a:gd name="T59" fmla="*/ 0 h 2200"/>
                <a:gd name="T60" fmla="*/ 0 w 332"/>
                <a:gd name="T61" fmla="*/ 0 h 22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32"/>
                <a:gd name="T94" fmla="*/ 0 h 2200"/>
                <a:gd name="T95" fmla="*/ 332 w 332"/>
                <a:gd name="T96" fmla="*/ 2200 h 2200"/>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32" h="2200">
                  <a:moveTo>
                    <a:pt x="309" y="0"/>
                  </a:moveTo>
                  <a:lnTo>
                    <a:pt x="96" y="123"/>
                  </a:lnTo>
                  <a:lnTo>
                    <a:pt x="145" y="139"/>
                  </a:lnTo>
                  <a:lnTo>
                    <a:pt x="66" y="535"/>
                  </a:lnTo>
                  <a:lnTo>
                    <a:pt x="109" y="414"/>
                  </a:lnTo>
                  <a:lnTo>
                    <a:pt x="187" y="371"/>
                  </a:lnTo>
                  <a:lnTo>
                    <a:pt x="210" y="443"/>
                  </a:lnTo>
                  <a:lnTo>
                    <a:pt x="172" y="588"/>
                  </a:lnTo>
                  <a:lnTo>
                    <a:pt x="96" y="732"/>
                  </a:lnTo>
                  <a:lnTo>
                    <a:pt x="44" y="897"/>
                  </a:lnTo>
                  <a:lnTo>
                    <a:pt x="17" y="1096"/>
                  </a:lnTo>
                  <a:lnTo>
                    <a:pt x="17" y="1511"/>
                  </a:lnTo>
                  <a:lnTo>
                    <a:pt x="23" y="1827"/>
                  </a:lnTo>
                  <a:lnTo>
                    <a:pt x="23" y="1988"/>
                  </a:lnTo>
                  <a:lnTo>
                    <a:pt x="0" y="2200"/>
                  </a:lnTo>
                  <a:lnTo>
                    <a:pt x="23" y="2032"/>
                  </a:lnTo>
                  <a:lnTo>
                    <a:pt x="32" y="1899"/>
                  </a:lnTo>
                  <a:lnTo>
                    <a:pt x="37" y="1502"/>
                  </a:lnTo>
                  <a:lnTo>
                    <a:pt x="32" y="1089"/>
                  </a:lnTo>
                  <a:lnTo>
                    <a:pt x="66" y="907"/>
                  </a:lnTo>
                  <a:lnTo>
                    <a:pt x="122" y="732"/>
                  </a:lnTo>
                  <a:lnTo>
                    <a:pt x="202" y="633"/>
                  </a:lnTo>
                  <a:lnTo>
                    <a:pt x="244" y="545"/>
                  </a:lnTo>
                  <a:lnTo>
                    <a:pt x="261" y="474"/>
                  </a:lnTo>
                  <a:lnTo>
                    <a:pt x="241" y="420"/>
                  </a:lnTo>
                  <a:lnTo>
                    <a:pt x="267" y="322"/>
                  </a:lnTo>
                  <a:lnTo>
                    <a:pt x="210" y="267"/>
                  </a:lnTo>
                  <a:lnTo>
                    <a:pt x="187" y="202"/>
                  </a:lnTo>
                  <a:lnTo>
                    <a:pt x="193" y="131"/>
                  </a:lnTo>
                  <a:lnTo>
                    <a:pt x="332" y="8"/>
                  </a:lnTo>
                  <a:lnTo>
                    <a:pt x="309" y="0"/>
                  </a:lnTo>
                  <a:close/>
                </a:path>
              </a:pathLst>
            </a:custGeom>
            <a:solidFill>
              <a:srgbClr val="000000"/>
            </a:solidFill>
            <a:ln w="0">
              <a:solidFill>
                <a:srgbClr val="000000"/>
              </a:solidFill>
              <a:round/>
              <a:headEnd/>
              <a:tailEnd/>
            </a:ln>
          </p:spPr>
          <p:txBody>
            <a:bodyPr/>
            <a:lstStyle/>
            <a:p>
              <a:endParaRPr lang="en-GB"/>
            </a:p>
          </p:txBody>
        </p:sp>
        <p:sp>
          <p:nvSpPr>
            <p:cNvPr id="54345" name="Freeform 72"/>
            <p:cNvSpPr>
              <a:spLocks/>
            </p:cNvSpPr>
            <p:nvPr/>
          </p:nvSpPr>
          <p:spPr bwMode="auto">
            <a:xfrm>
              <a:off x="4430" y="2605"/>
              <a:ext cx="1042" cy="867"/>
            </a:xfrm>
            <a:custGeom>
              <a:avLst/>
              <a:gdLst>
                <a:gd name="T0" fmla="*/ 0 w 6249"/>
                <a:gd name="T1" fmla="*/ 0 h 4334"/>
                <a:gd name="T2" fmla="*/ 0 w 6249"/>
                <a:gd name="T3" fmla="*/ 0 h 4334"/>
                <a:gd name="T4" fmla="*/ 0 w 6249"/>
                <a:gd name="T5" fmla="*/ 0 h 4334"/>
                <a:gd name="T6" fmla="*/ 0 w 6249"/>
                <a:gd name="T7" fmla="*/ 0 h 4334"/>
                <a:gd name="T8" fmla="*/ 0 w 6249"/>
                <a:gd name="T9" fmla="*/ 0 h 4334"/>
                <a:gd name="T10" fmla="*/ 0 w 6249"/>
                <a:gd name="T11" fmla="*/ 0 h 4334"/>
                <a:gd name="T12" fmla="*/ 0 w 6249"/>
                <a:gd name="T13" fmla="*/ 0 h 4334"/>
                <a:gd name="T14" fmla="*/ 0 w 6249"/>
                <a:gd name="T15" fmla="*/ 0 h 4334"/>
                <a:gd name="T16" fmla="*/ 0 w 6249"/>
                <a:gd name="T17" fmla="*/ 0 h 4334"/>
                <a:gd name="T18" fmla="*/ 0 w 6249"/>
                <a:gd name="T19" fmla="*/ 0 h 4334"/>
                <a:gd name="T20" fmla="*/ 0 w 6249"/>
                <a:gd name="T21" fmla="*/ 0 h 4334"/>
                <a:gd name="T22" fmla="*/ 0 w 6249"/>
                <a:gd name="T23" fmla="*/ 1 h 4334"/>
                <a:gd name="T24" fmla="*/ 0 w 6249"/>
                <a:gd name="T25" fmla="*/ 1 h 4334"/>
                <a:gd name="T26" fmla="*/ 0 w 6249"/>
                <a:gd name="T27" fmla="*/ 1 h 4334"/>
                <a:gd name="T28" fmla="*/ 0 w 6249"/>
                <a:gd name="T29" fmla="*/ 1 h 4334"/>
                <a:gd name="T30" fmla="*/ 0 w 6249"/>
                <a:gd name="T31" fmla="*/ 1 h 4334"/>
                <a:gd name="T32" fmla="*/ 0 w 6249"/>
                <a:gd name="T33" fmla="*/ 1 h 4334"/>
                <a:gd name="T34" fmla="*/ 0 w 6249"/>
                <a:gd name="T35" fmla="*/ 0 h 4334"/>
                <a:gd name="T36" fmla="*/ 0 w 6249"/>
                <a:gd name="T37" fmla="*/ 1 h 4334"/>
                <a:gd name="T38" fmla="*/ 0 w 6249"/>
                <a:gd name="T39" fmla="*/ 1 h 4334"/>
                <a:gd name="T40" fmla="*/ 0 w 6249"/>
                <a:gd name="T41" fmla="*/ 1 h 4334"/>
                <a:gd name="T42" fmla="*/ 0 w 6249"/>
                <a:gd name="T43" fmla="*/ 1 h 4334"/>
                <a:gd name="T44" fmla="*/ 0 w 6249"/>
                <a:gd name="T45" fmla="*/ 1 h 4334"/>
                <a:gd name="T46" fmla="*/ 0 w 6249"/>
                <a:gd name="T47" fmla="*/ 1 h 4334"/>
                <a:gd name="T48" fmla="*/ 0 w 6249"/>
                <a:gd name="T49" fmla="*/ 1 h 4334"/>
                <a:gd name="T50" fmla="*/ 0 w 6249"/>
                <a:gd name="T51" fmla="*/ 1 h 4334"/>
                <a:gd name="T52" fmla="*/ 0 w 6249"/>
                <a:gd name="T53" fmla="*/ 1 h 4334"/>
                <a:gd name="T54" fmla="*/ 0 w 6249"/>
                <a:gd name="T55" fmla="*/ 1 h 4334"/>
                <a:gd name="T56" fmla="*/ 1 w 6249"/>
                <a:gd name="T57" fmla="*/ 1 h 4334"/>
                <a:gd name="T58" fmla="*/ 1 w 6249"/>
                <a:gd name="T59" fmla="*/ 1 h 4334"/>
                <a:gd name="T60" fmla="*/ 1 w 6249"/>
                <a:gd name="T61" fmla="*/ 1 h 4334"/>
                <a:gd name="T62" fmla="*/ 1 w 6249"/>
                <a:gd name="T63" fmla="*/ 1 h 4334"/>
                <a:gd name="T64" fmla="*/ 1 w 6249"/>
                <a:gd name="T65" fmla="*/ 1 h 4334"/>
                <a:gd name="T66" fmla="*/ 1 w 6249"/>
                <a:gd name="T67" fmla="*/ 1 h 4334"/>
                <a:gd name="T68" fmla="*/ 1 w 6249"/>
                <a:gd name="T69" fmla="*/ 1 h 4334"/>
                <a:gd name="T70" fmla="*/ 1 w 6249"/>
                <a:gd name="T71" fmla="*/ 1 h 4334"/>
                <a:gd name="T72" fmla="*/ 1 w 6249"/>
                <a:gd name="T73" fmla="*/ 1 h 4334"/>
                <a:gd name="T74" fmla="*/ 1 w 6249"/>
                <a:gd name="T75" fmla="*/ 1 h 4334"/>
                <a:gd name="T76" fmla="*/ 1 w 6249"/>
                <a:gd name="T77" fmla="*/ 1 h 4334"/>
                <a:gd name="T78" fmla="*/ 1 w 6249"/>
                <a:gd name="T79" fmla="*/ 1 h 4334"/>
                <a:gd name="T80" fmla="*/ 1 w 6249"/>
                <a:gd name="T81" fmla="*/ 1 h 4334"/>
                <a:gd name="T82" fmla="*/ 0 w 6249"/>
                <a:gd name="T83" fmla="*/ 1 h 4334"/>
                <a:gd name="T84" fmla="*/ 0 w 6249"/>
                <a:gd name="T85" fmla="*/ 1 h 4334"/>
                <a:gd name="T86" fmla="*/ 0 w 6249"/>
                <a:gd name="T87" fmla="*/ 1 h 4334"/>
                <a:gd name="T88" fmla="*/ 0 w 6249"/>
                <a:gd name="T89" fmla="*/ 1 h 4334"/>
                <a:gd name="T90" fmla="*/ 0 w 6249"/>
                <a:gd name="T91" fmla="*/ 1 h 4334"/>
                <a:gd name="T92" fmla="*/ 0 w 6249"/>
                <a:gd name="T93" fmla="*/ 1 h 4334"/>
                <a:gd name="T94" fmla="*/ 0 w 6249"/>
                <a:gd name="T95" fmla="*/ 1 h 4334"/>
                <a:gd name="T96" fmla="*/ 0 w 6249"/>
                <a:gd name="T97" fmla="*/ 1 h 4334"/>
                <a:gd name="T98" fmla="*/ 0 w 6249"/>
                <a:gd name="T99" fmla="*/ 1 h 4334"/>
                <a:gd name="T100" fmla="*/ 0 w 6249"/>
                <a:gd name="T101" fmla="*/ 0 h 4334"/>
                <a:gd name="T102" fmla="*/ 0 w 6249"/>
                <a:gd name="T103" fmla="*/ 0 h 4334"/>
                <a:gd name="T104" fmla="*/ 0 w 6249"/>
                <a:gd name="T105" fmla="*/ 0 h 4334"/>
                <a:gd name="T106" fmla="*/ 0 w 6249"/>
                <a:gd name="T107" fmla="*/ 0 h 4334"/>
                <a:gd name="T108" fmla="*/ 0 w 6249"/>
                <a:gd name="T109" fmla="*/ 0 h 4334"/>
                <a:gd name="T110" fmla="*/ 0 w 6249"/>
                <a:gd name="T111" fmla="*/ 0 h 4334"/>
                <a:gd name="T112" fmla="*/ 0 w 6249"/>
                <a:gd name="T113" fmla="*/ 0 h 4334"/>
                <a:gd name="T114" fmla="*/ 0 w 6249"/>
                <a:gd name="T115" fmla="*/ 0 h 4334"/>
                <a:gd name="T116" fmla="*/ 0 w 6249"/>
                <a:gd name="T117" fmla="*/ 0 h 4334"/>
                <a:gd name="T118" fmla="*/ 0 w 6249"/>
                <a:gd name="T119" fmla="*/ 0 h 433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6249"/>
                <a:gd name="T181" fmla="*/ 0 h 4334"/>
                <a:gd name="T182" fmla="*/ 6249 w 6249"/>
                <a:gd name="T183" fmla="*/ 4334 h 433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6249" h="4334">
                  <a:moveTo>
                    <a:pt x="662" y="0"/>
                  </a:moveTo>
                  <a:lnTo>
                    <a:pt x="2411" y="1298"/>
                  </a:lnTo>
                  <a:lnTo>
                    <a:pt x="2389" y="1358"/>
                  </a:lnTo>
                  <a:lnTo>
                    <a:pt x="2389" y="1392"/>
                  </a:lnTo>
                  <a:lnTo>
                    <a:pt x="2434" y="1483"/>
                  </a:lnTo>
                  <a:lnTo>
                    <a:pt x="2470" y="1494"/>
                  </a:lnTo>
                  <a:lnTo>
                    <a:pt x="2490" y="1494"/>
                  </a:lnTo>
                  <a:lnTo>
                    <a:pt x="2777" y="1332"/>
                  </a:lnTo>
                  <a:lnTo>
                    <a:pt x="2616" y="1460"/>
                  </a:lnTo>
                  <a:lnTo>
                    <a:pt x="2674" y="1507"/>
                  </a:lnTo>
                  <a:lnTo>
                    <a:pt x="2753" y="1413"/>
                  </a:lnTo>
                  <a:lnTo>
                    <a:pt x="2603" y="1644"/>
                  </a:lnTo>
                  <a:lnTo>
                    <a:pt x="2603" y="1681"/>
                  </a:lnTo>
                  <a:lnTo>
                    <a:pt x="2628" y="1726"/>
                  </a:lnTo>
                  <a:lnTo>
                    <a:pt x="2674" y="1772"/>
                  </a:lnTo>
                  <a:lnTo>
                    <a:pt x="2707" y="1772"/>
                  </a:lnTo>
                  <a:lnTo>
                    <a:pt x="2753" y="1738"/>
                  </a:lnTo>
                  <a:lnTo>
                    <a:pt x="2912" y="1552"/>
                  </a:lnTo>
                  <a:lnTo>
                    <a:pt x="2786" y="1819"/>
                  </a:lnTo>
                  <a:lnTo>
                    <a:pt x="2799" y="1866"/>
                  </a:lnTo>
                  <a:lnTo>
                    <a:pt x="2858" y="1900"/>
                  </a:lnTo>
                  <a:lnTo>
                    <a:pt x="2899" y="1900"/>
                  </a:lnTo>
                  <a:lnTo>
                    <a:pt x="2945" y="1853"/>
                  </a:lnTo>
                  <a:lnTo>
                    <a:pt x="3095" y="1691"/>
                  </a:lnTo>
                  <a:lnTo>
                    <a:pt x="2983" y="1913"/>
                  </a:lnTo>
                  <a:lnTo>
                    <a:pt x="2992" y="1946"/>
                  </a:lnTo>
                  <a:lnTo>
                    <a:pt x="3037" y="1972"/>
                  </a:lnTo>
                  <a:lnTo>
                    <a:pt x="3104" y="1972"/>
                  </a:lnTo>
                  <a:lnTo>
                    <a:pt x="3164" y="1937"/>
                  </a:lnTo>
                  <a:lnTo>
                    <a:pt x="3300" y="1798"/>
                  </a:lnTo>
                  <a:lnTo>
                    <a:pt x="3243" y="1913"/>
                  </a:lnTo>
                  <a:lnTo>
                    <a:pt x="3756" y="2270"/>
                  </a:lnTo>
                  <a:lnTo>
                    <a:pt x="3822" y="2249"/>
                  </a:lnTo>
                  <a:lnTo>
                    <a:pt x="3914" y="2131"/>
                  </a:lnTo>
                  <a:lnTo>
                    <a:pt x="3981" y="1994"/>
                  </a:lnTo>
                  <a:lnTo>
                    <a:pt x="3993" y="1913"/>
                  </a:lnTo>
                  <a:lnTo>
                    <a:pt x="3981" y="1866"/>
                  </a:lnTo>
                  <a:lnTo>
                    <a:pt x="3981" y="1762"/>
                  </a:lnTo>
                  <a:lnTo>
                    <a:pt x="5727" y="2168"/>
                  </a:lnTo>
                  <a:lnTo>
                    <a:pt x="5831" y="3077"/>
                  </a:lnTo>
                  <a:lnTo>
                    <a:pt x="6249" y="4330"/>
                  </a:lnTo>
                  <a:lnTo>
                    <a:pt x="1499" y="4334"/>
                  </a:lnTo>
                  <a:lnTo>
                    <a:pt x="1499" y="2225"/>
                  </a:lnTo>
                  <a:lnTo>
                    <a:pt x="1241" y="2378"/>
                  </a:lnTo>
                  <a:lnTo>
                    <a:pt x="1080" y="2421"/>
                  </a:lnTo>
                  <a:lnTo>
                    <a:pt x="854" y="2446"/>
                  </a:lnTo>
                  <a:lnTo>
                    <a:pt x="828" y="2330"/>
                  </a:lnTo>
                  <a:lnTo>
                    <a:pt x="707" y="2028"/>
                  </a:lnTo>
                  <a:lnTo>
                    <a:pt x="543" y="1809"/>
                  </a:lnTo>
                  <a:lnTo>
                    <a:pt x="375" y="1644"/>
                  </a:lnTo>
                  <a:lnTo>
                    <a:pt x="171" y="1517"/>
                  </a:lnTo>
                  <a:lnTo>
                    <a:pt x="0" y="1450"/>
                  </a:lnTo>
                  <a:lnTo>
                    <a:pt x="181" y="1112"/>
                  </a:lnTo>
                  <a:lnTo>
                    <a:pt x="385" y="1040"/>
                  </a:lnTo>
                  <a:lnTo>
                    <a:pt x="385" y="962"/>
                  </a:lnTo>
                  <a:lnTo>
                    <a:pt x="457" y="912"/>
                  </a:lnTo>
                  <a:lnTo>
                    <a:pt x="581" y="912"/>
                  </a:lnTo>
                  <a:lnTo>
                    <a:pt x="477" y="521"/>
                  </a:lnTo>
                  <a:lnTo>
                    <a:pt x="614" y="81"/>
                  </a:lnTo>
                  <a:lnTo>
                    <a:pt x="662" y="0"/>
                  </a:lnTo>
                  <a:close/>
                </a:path>
              </a:pathLst>
            </a:custGeom>
            <a:solidFill>
              <a:srgbClr val="000000"/>
            </a:solidFill>
            <a:ln w="0">
              <a:solidFill>
                <a:srgbClr val="000000"/>
              </a:solidFill>
              <a:round/>
              <a:headEnd/>
              <a:tailEnd/>
            </a:ln>
          </p:spPr>
          <p:txBody>
            <a:bodyPr/>
            <a:lstStyle/>
            <a:p>
              <a:endParaRPr lang="en-GB"/>
            </a:p>
          </p:txBody>
        </p:sp>
        <p:sp>
          <p:nvSpPr>
            <p:cNvPr id="54346" name="Freeform 73"/>
            <p:cNvSpPr>
              <a:spLocks/>
            </p:cNvSpPr>
            <p:nvPr/>
          </p:nvSpPr>
          <p:spPr bwMode="auto">
            <a:xfrm>
              <a:off x="4546" y="2083"/>
              <a:ext cx="938" cy="970"/>
            </a:xfrm>
            <a:custGeom>
              <a:avLst/>
              <a:gdLst>
                <a:gd name="T0" fmla="*/ 0 w 5632"/>
                <a:gd name="T1" fmla="*/ 2 h 4851"/>
                <a:gd name="T2" fmla="*/ 0 w 5632"/>
                <a:gd name="T3" fmla="*/ 1 h 4851"/>
                <a:gd name="T4" fmla="*/ 0 w 5632"/>
                <a:gd name="T5" fmla="*/ 1 h 4851"/>
                <a:gd name="T6" fmla="*/ 1 w 5632"/>
                <a:gd name="T7" fmla="*/ 1 h 4851"/>
                <a:gd name="T8" fmla="*/ 1 w 5632"/>
                <a:gd name="T9" fmla="*/ 1 h 4851"/>
                <a:gd name="T10" fmla="*/ 1 w 5632"/>
                <a:gd name="T11" fmla="*/ 1 h 4851"/>
                <a:gd name="T12" fmla="*/ 1 w 5632"/>
                <a:gd name="T13" fmla="*/ 1 h 4851"/>
                <a:gd name="T14" fmla="*/ 1 w 5632"/>
                <a:gd name="T15" fmla="*/ 0 h 4851"/>
                <a:gd name="T16" fmla="*/ 0 w 5632"/>
                <a:gd name="T17" fmla="*/ 0 h 4851"/>
                <a:gd name="T18" fmla="*/ 0 w 5632"/>
                <a:gd name="T19" fmla="*/ 0 h 4851"/>
                <a:gd name="T20" fmla="*/ 0 w 5632"/>
                <a:gd name="T21" fmla="*/ 0 h 4851"/>
                <a:gd name="T22" fmla="*/ 0 w 5632"/>
                <a:gd name="T23" fmla="*/ 0 h 4851"/>
                <a:gd name="T24" fmla="*/ 0 w 5632"/>
                <a:gd name="T25" fmla="*/ 1 h 4851"/>
                <a:gd name="T26" fmla="*/ 0 w 5632"/>
                <a:gd name="T27" fmla="*/ 1 h 4851"/>
                <a:gd name="T28" fmla="*/ 0 w 5632"/>
                <a:gd name="T29" fmla="*/ 1 h 4851"/>
                <a:gd name="T30" fmla="*/ 0 w 5632"/>
                <a:gd name="T31" fmla="*/ 1 h 4851"/>
                <a:gd name="T32" fmla="*/ 0 w 5632"/>
                <a:gd name="T33" fmla="*/ 1 h 4851"/>
                <a:gd name="T34" fmla="*/ 0 w 5632"/>
                <a:gd name="T35" fmla="*/ 0 h 4851"/>
                <a:gd name="T36" fmla="*/ 0 w 5632"/>
                <a:gd name="T37" fmla="*/ 0 h 4851"/>
                <a:gd name="T38" fmla="*/ 0 w 5632"/>
                <a:gd name="T39" fmla="*/ 0 h 4851"/>
                <a:gd name="T40" fmla="*/ 0 w 5632"/>
                <a:gd name="T41" fmla="*/ 0 h 4851"/>
                <a:gd name="T42" fmla="*/ 0 w 5632"/>
                <a:gd name="T43" fmla="*/ 0 h 4851"/>
                <a:gd name="T44" fmla="*/ 0 w 5632"/>
                <a:gd name="T45" fmla="*/ 1 h 4851"/>
                <a:gd name="T46" fmla="*/ 0 w 5632"/>
                <a:gd name="T47" fmla="*/ 1 h 4851"/>
                <a:gd name="T48" fmla="*/ 0 w 5632"/>
                <a:gd name="T49" fmla="*/ 1 h 4851"/>
                <a:gd name="T50" fmla="*/ 0 w 5632"/>
                <a:gd name="T51" fmla="*/ 1 h 4851"/>
                <a:gd name="T52" fmla="*/ 0 w 5632"/>
                <a:gd name="T53" fmla="*/ 1 h 4851"/>
                <a:gd name="T54" fmla="*/ 0 w 5632"/>
                <a:gd name="T55" fmla="*/ 1 h 4851"/>
                <a:gd name="T56" fmla="*/ 0 w 5632"/>
                <a:gd name="T57" fmla="*/ 1 h 4851"/>
                <a:gd name="T58" fmla="*/ 0 w 5632"/>
                <a:gd name="T59" fmla="*/ 1 h 4851"/>
                <a:gd name="T60" fmla="*/ 0 w 5632"/>
                <a:gd name="T61" fmla="*/ 1 h 4851"/>
                <a:gd name="T62" fmla="*/ 0 w 5632"/>
                <a:gd name="T63" fmla="*/ 1 h 4851"/>
                <a:gd name="T64" fmla="*/ 0 w 5632"/>
                <a:gd name="T65" fmla="*/ 1 h 4851"/>
                <a:gd name="T66" fmla="*/ 0 w 5632"/>
                <a:gd name="T67" fmla="*/ 1 h 4851"/>
                <a:gd name="T68" fmla="*/ 0 w 5632"/>
                <a:gd name="T69" fmla="*/ 1 h 4851"/>
                <a:gd name="T70" fmla="*/ 0 w 5632"/>
                <a:gd name="T71" fmla="*/ 2 h 4851"/>
                <a:gd name="T72" fmla="*/ 0 w 5632"/>
                <a:gd name="T73" fmla="*/ 2 h 485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632"/>
                <a:gd name="T112" fmla="*/ 0 h 4851"/>
                <a:gd name="T113" fmla="*/ 5632 w 5632"/>
                <a:gd name="T114" fmla="*/ 4851 h 485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632" h="4851">
                  <a:moveTo>
                    <a:pt x="3067" y="4814"/>
                  </a:moveTo>
                  <a:lnTo>
                    <a:pt x="3077" y="4753"/>
                  </a:lnTo>
                  <a:lnTo>
                    <a:pt x="3146" y="4661"/>
                  </a:lnTo>
                  <a:lnTo>
                    <a:pt x="3240" y="4554"/>
                  </a:lnTo>
                  <a:lnTo>
                    <a:pt x="3274" y="4542"/>
                  </a:lnTo>
                  <a:lnTo>
                    <a:pt x="3300" y="4554"/>
                  </a:lnTo>
                  <a:lnTo>
                    <a:pt x="5015" y="4851"/>
                  </a:lnTo>
                  <a:lnTo>
                    <a:pt x="5192" y="4670"/>
                  </a:lnTo>
                  <a:lnTo>
                    <a:pt x="5238" y="4139"/>
                  </a:lnTo>
                  <a:lnTo>
                    <a:pt x="5623" y="3645"/>
                  </a:lnTo>
                  <a:lnTo>
                    <a:pt x="5632" y="3333"/>
                  </a:lnTo>
                  <a:lnTo>
                    <a:pt x="5459" y="2719"/>
                  </a:lnTo>
                  <a:lnTo>
                    <a:pt x="5308" y="2080"/>
                  </a:lnTo>
                  <a:lnTo>
                    <a:pt x="5343" y="1809"/>
                  </a:lnTo>
                  <a:lnTo>
                    <a:pt x="5144" y="885"/>
                  </a:lnTo>
                  <a:lnTo>
                    <a:pt x="4911" y="472"/>
                  </a:lnTo>
                  <a:lnTo>
                    <a:pt x="4762" y="423"/>
                  </a:lnTo>
                  <a:lnTo>
                    <a:pt x="4599" y="317"/>
                  </a:lnTo>
                  <a:lnTo>
                    <a:pt x="4124" y="245"/>
                  </a:lnTo>
                  <a:lnTo>
                    <a:pt x="3728" y="164"/>
                  </a:lnTo>
                  <a:lnTo>
                    <a:pt x="3287" y="0"/>
                  </a:lnTo>
                  <a:lnTo>
                    <a:pt x="3113" y="164"/>
                  </a:lnTo>
                  <a:lnTo>
                    <a:pt x="2959" y="461"/>
                  </a:lnTo>
                  <a:lnTo>
                    <a:pt x="2860" y="805"/>
                  </a:lnTo>
                  <a:lnTo>
                    <a:pt x="2798" y="1265"/>
                  </a:lnTo>
                  <a:lnTo>
                    <a:pt x="2739" y="1597"/>
                  </a:lnTo>
                  <a:lnTo>
                    <a:pt x="2636" y="1902"/>
                  </a:lnTo>
                  <a:lnTo>
                    <a:pt x="2486" y="2185"/>
                  </a:lnTo>
                  <a:lnTo>
                    <a:pt x="2312" y="2648"/>
                  </a:lnTo>
                  <a:lnTo>
                    <a:pt x="2125" y="3265"/>
                  </a:lnTo>
                  <a:lnTo>
                    <a:pt x="2080" y="3441"/>
                  </a:lnTo>
                  <a:lnTo>
                    <a:pt x="2042" y="2779"/>
                  </a:lnTo>
                  <a:lnTo>
                    <a:pt x="1972" y="2497"/>
                  </a:lnTo>
                  <a:lnTo>
                    <a:pt x="1880" y="2185"/>
                  </a:lnTo>
                  <a:lnTo>
                    <a:pt x="1765" y="1690"/>
                  </a:lnTo>
                  <a:lnTo>
                    <a:pt x="1719" y="1299"/>
                  </a:lnTo>
                  <a:lnTo>
                    <a:pt x="1706" y="896"/>
                  </a:lnTo>
                  <a:lnTo>
                    <a:pt x="1742" y="600"/>
                  </a:lnTo>
                  <a:lnTo>
                    <a:pt x="1787" y="413"/>
                  </a:lnTo>
                  <a:lnTo>
                    <a:pt x="1565" y="627"/>
                  </a:lnTo>
                  <a:lnTo>
                    <a:pt x="1218" y="922"/>
                  </a:lnTo>
                  <a:lnTo>
                    <a:pt x="908" y="1121"/>
                  </a:lnTo>
                  <a:lnTo>
                    <a:pt x="638" y="1265"/>
                  </a:lnTo>
                  <a:lnTo>
                    <a:pt x="451" y="1432"/>
                  </a:lnTo>
                  <a:lnTo>
                    <a:pt x="359" y="1537"/>
                  </a:lnTo>
                  <a:lnTo>
                    <a:pt x="220" y="1843"/>
                  </a:lnTo>
                  <a:lnTo>
                    <a:pt x="102" y="2153"/>
                  </a:lnTo>
                  <a:lnTo>
                    <a:pt x="0" y="2470"/>
                  </a:lnTo>
                  <a:lnTo>
                    <a:pt x="80" y="2389"/>
                  </a:lnTo>
                  <a:lnTo>
                    <a:pt x="185" y="2355"/>
                  </a:lnTo>
                  <a:lnTo>
                    <a:pt x="277" y="2342"/>
                  </a:lnTo>
                  <a:lnTo>
                    <a:pt x="1835" y="3500"/>
                  </a:lnTo>
                  <a:lnTo>
                    <a:pt x="2031" y="3500"/>
                  </a:lnTo>
                  <a:lnTo>
                    <a:pt x="2022" y="3584"/>
                  </a:lnTo>
                  <a:lnTo>
                    <a:pt x="1952" y="3605"/>
                  </a:lnTo>
                  <a:lnTo>
                    <a:pt x="2088" y="3703"/>
                  </a:lnTo>
                  <a:lnTo>
                    <a:pt x="1765" y="3894"/>
                  </a:lnTo>
                  <a:lnTo>
                    <a:pt x="2216" y="3665"/>
                  </a:lnTo>
                  <a:lnTo>
                    <a:pt x="3010" y="3547"/>
                  </a:lnTo>
                  <a:lnTo>
                    <a:pt x="3077" y="3595"/>
                  </a:lnTo>
                  <a:lnTo>
                    <a:pt x="3136" y="3703"/>
                  </a:lnTo>
                  <a:lnTo>
                    <a:pt x="3169" y="3855"/>
                  </a:lnTo>
                  <a:lnTo>
                    <a:pt x="3169" y="3987"/>
                  </a:lnTo>
                  <a:lnTo>
                    <a:pt x="3136" y="4126"/>
                  </a:lnTo>
                  <a:lnTo>
                    <a:pt x="3054" y="4225"/>
                  </a:lnTo>
                  <a:lnTo>
                    <a:pt x="2939" y="4293"/>
                  </a:lnTo>
                  <a:lnTo>
                    <a:pt x="2716" y="4389"/>
                  </a:lnTo>
                  <a:lnTo>
                    <a:pt x="3020" y="4304"/>
                  </a:lnTo>
                  <a:lnTo>
                    <a:pt x="3240" y="4461"/>
                  </a:lnTo>
                  <a:lnTo>
                    <a:pt x="3240" y="4504"/>
                  </a:lnTo>
                  <a:lnTo>
                    <a:pt x="3169" y="4562"/>
                  </a:lnTo>
                  <a:lnTo>
                    <a:pt x="3077" y="4695"/>
                  </a:lnTo>
                  <a:lnTo>
                    <a:pt x="3054" y="4766"/>
                  </a:lnTo>
                  <a:lnTo>
                    <a:pt x="3067" y="4814"/>
                  </a:lnTo>
                  <a:close/>
                </a:path>
              </a:pathLst>
            </a:custGeom>
            <a:solidFill>
              <a:srgbClr val="000000"/>
            </a:solidFill>
            <a:ln w="0">
              <a:solidFill>
                <a:srgbClr val="000000"/>
              </a:solidFill>
              <a:round/>
              <a:headEnd/>
              <a:tailEnd/>
            </a:ln>
          </p:spPr>
          <p:txBody>
            <a:bodyPr/>
            <a:lstStyle/>
            <a:p>
              <a:endParaRPr lang="en-GB"/>
            </a:p>
          </p:txBody>
        </p:sp>
        <p:sp>
          <p:nvSpPr>
            <p:cNvPr id="54347" name="Freeform 74"/>
            <p:cNvSpPr>
              <a:spLocks/>
            </p:cNvSpPr>
            <p:nvPr/>
          </p:nvSpPr>
          <p:spPr bwMode="auto">
            <a:xfrm>
              <a:off x="4768" y="2744"/>
              <a:ext cx="103" cy="68"/>
            </a:xfrm>
            <a:custGeom>
              <a:avLst/>
              <a:gdLst>
                <a:gd name="T0" fmla="*/ 0 w 617"/>
                <a:gd name="T1" fmla="*/ 0 h 343"/>
                <a:gd name="T2" fmla="*/ 0 w 617"/>
                <a:gd name="T3" fmla="*/ 0 h 343"/>
                <a:gd name="T4" fmla="*/ 0 w 617"/>
                <a:gd name="T5" fmla="*/ 0 h 343"/>
                <a:gd name="T6" fmla="*/ 0 w 617"/>
                <a:gd name="T7" fmla="*/ 0 h 343"/>
                <a:gd name="T8" fmla="*/ 0 w 617"/>
                <a:gd name="T9" fmla="*/ 0 h 343"/>
                <a:gd name="T10" fmla="*/ 0 w 617"/>
                <a:gd name="T11" fmla="*/ 0 h 343"/>
                <a:gd name="T12" fmla="*/ 0 w 617"/>
                <a:gd name="T13" fmla="*/ 0 h 343"/>
                <a:gd name="T14" fmla="*/ 0 w 617"/>
                <a:gd name="T15" fmla="*/ 0 h 343"/>
                <a:gd name="T16" fmla="*/ 0 w 617"/>
                <a:gd name="T17" fmla="*/ 0 h 343"/>
                <a:gd name="T18" fmla="*/ 0 w 617"/>
                <a:gd name="T19" fmla="*/ 0 h 343"/>
                <a:gd name="T20" fmla="*/ 0 w 617"/>
                <a:gd name="T21" fmla="*/ 0 h 343"/>
                <a:gd name="T22" fmla="*/ 0 w 617"/>
                <a:gd name="T23" fmla="*/ 0 h 343"/>
                <a:gd name="T24" fmla="*/ 0 w 617"/>
                <a:gd name="T25" fmla="*/ 0 h 343"/>
                <a:gd name="T26" fmla="*/ 0 w 617"/>
                <a:gd name="T27" fmla="*/ 0 h 343"/>
                <a:gd name="T28" fmla="*/ 0 w 617"/>
                <a:gd name="T29" fmla="*/ 0 h 343"/>
                <a:gd name="T30" fmla="*/ 0 w 617"/>
                <a:gd name="T31" fmla="*/ 0 h 343"/>
                <a:gd name="T32" fmla="*/ 0 w 617"/>
                <a:gd name="T33" fmla="*/ 0 h 343"/>
                <a:gd name="T34" fmla="*/ 0 w 617"/>
                <a:gd name="T35" fmla="*/ 0 h 343"/>
                <a:gd name="T36" fmla="*/ 0 w 617"/>
                <a:gd name="T37" fmla="*/ 0 h 343"/>
                <a:gd name="T38" fmla="*/ 0 w 617"/>
                <a:gd name="T39" fmla="*/ 0 h 34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617"/>
                <a:gd name="T61" fmla="*/ 0 h 343"/>
                <a:gd name="T62" fmla="*/ 617 w 617"/>
                <a:gd name="T63" fmla="*/ 343 h 34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617" h="343">
                  <a:moveTo>
                    <a:pt x="617" y="316"/>
                  </a:moveTo>
                  <a:lnTo>
                    <a:pt x="474" y="316"/>
                  </a:lnTo>
                  <a:lnTo>
                    <a:pt x="290" y="293"/>
                  </a:lnTo>
                  <a:lnTo>
                    <a:pt x="127" y="198"/>
                  </a:lnTo>
                  <a:lnTo>
                    <a:pt x="116" y="164"/>
                  </a:lnTo>
                  <a:lnTo>
                    <a:pt x="174" y="139"/>
                  </a:lnTo>
                  <a:lnTo>
                    <a:pt x="326" y="198"/>
                  </a:lnTo>
                  <a:lnTo>
                    <a:pt x="174" y="116"/>
                  </a:lnTo>
                  <a:lnTo>
                    <a:pt x="164" y="58"/>
                  </a:lnTo>
                  <a:lnTo>
                    <a:pt x="230" y="0"/>
                  </a:lnTo>
                  <a:lnTo>
                    <a:pt x="164" y="24"/>
                  </a:lnTo>
                  <a:lnTo>
                    <a:pt x="127" y="9"/>
                  </a:lnTo>
                  <a:lnTo>
                    <a:pt x="83" y="116"/>
                  </a:lnTo>
                  <a:lnTo>
                    <a:pt x="23" y="116"/>
                  </a:lnTo>
                  <a:lnTo>
                    <a:pt x="0" y="211"/>
                  </a:lnTo>
                  <a:lnTo>
                    <a:pt x="83" y="303"/>
                  </a:lnTo>
                  <a:lnTo>
                    <a:pt x="116" y="222"/>
                  </a:lnTo>
                  <a:lnTo>
                    <a:pt x="243" y="303"/>
                  </a:lnTo>
                  <a:lnTo>
                    <a:pt x="443" y="343"/>
                  </a:lnTo>
                  <a:lnTo>
                    <a:pt x="617" y="316"/>
                  </a:lnTo>
                  <a:close/>
                </a:path>
              </a:pathLst>
            </a:custGeom>
            <a:solidFill>
              <a:srgbClr val="000000"/>
            </a:solidFill>
            <a:ln w="0">
              <a:solidFill>
                <a:srgbClr val="000000"/>
              </a:solidFill>
              <a:round/>
              <a:headEnd/>
              <a:tailEnd/>
            </a:ln>
          </p:spPr>
          <p:txBody>
            <a:bodyPr/>
            <a:lstStyle/>
            <a:p>
              <a:endParaRPr lang="en-GB"/>
            </a:p>
          </p:txBody>
        </p:sp>
        <p:sp>
          <p:nvSpPr>
            <p:cNvPr id="54348" name="Freeform 75"/>
            <p:cNvSpPr>
              <a:spLocks/>
            </p:cNvSpPr>
            <p:nvPr/>
          </p:nvSpPr>
          <p:spPr bwMode="auto">
            <a:xfrm>
              <a:off x="4722" y="2724"/>
              <a:ext cx="75" cy="55"/>
            </a:xfrm>
            <a:custGeom>
              <a:avLst/>
              <a:gdLst>
                <a:gd name="T0" fmla="*/ 0 w 453"/>
                <a:gd name="T1" fmla="*/ 0 h 276"/>
                <a:gd name="T2" fmla="*/ 0 w 453"/>
                <a:gd name="T3" fmla="*/ 0 h 276"/>
                <a:gd name="T4" fmla="*/ 0 w 453"/>
                <a:gd name="T5" fmla="*/ 0 h 276"/>
                <a:gd name="T6" fmla="*/ 0 w 453"/>
                <a:gd name="T7" fmla="*/ 0 h 276"/>
                <a:gd name="T8" fmla="*/ 0 w 453"/>
                <a:gd name="T9" fmla="*/ 0 h 276"/>
                <a:gd name="T10" fmla="*/ 0 w 453"/>
                <a:gd name="T11" fmla="*/ 0 h 276"/>
                <a:gd name="T12" fmla="*/ 0 w 453"/>
                <a:gd name="T13" fmla="*/ 0 h 276"/>
                <a:gd name="T14" fmla="*/ 0 w 453"/>
                <a:gd name="T15" fmla="*/ 0 h 276"/>
                <a:gd name="T16" fmla="*/ 0 w 453"/>
                <a:gd name="T17" fmla="*/ 0 h 276"/>
                <a:gd name="T18" fmla="*/ 0 w 453"/>
                <a:gd name="T19" fmla="*/ 0 h 276"/>
                <a:gd name="T20" fmla="*/ 0 w 453"/>
                <a:gd name="T21" fmla="*/ 0 h 276"/>
                <a:gd name="T22" fmla="*/ 0 w 453"/>
                <a:gd name="T23" fmla="*/ 0 h 276"/>
                <a:gd name="T24" fmla="*/ 0 w 453"/>
                <a:gd name="T25" fmla="*/ 0 h 276"/>
                <a:gd name="T26" fmla="*/ 0 w 453"/>
                <a:gd name="T27" fmla="*/ 0 h 276"/>
                <a:gd name="T28" fmla="*/ 0 w 453"/>
                <a:gd name="T29" fmla="*/ 0 h 276"/>
                <a:gd name="T30" fmla="*/ 0 w 453"/>
                <a:gd name="T31" fmla="*/ 0 h 276"/>
                <a:gd name="T32" fmla="*/ 0 w 453"/>
                <a:gd name="T33" fmla="*/ 0 h 276"/>
                <a:gd name="T34" fmla="*/ 0 w 453"/>
                <a:gd name="T35" fmla="*/ 0 h 27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53"/>
                <a:gd name="T55" fmla="*/ 0 h 276"/>
                <a:gd name="T56" fmla="*/ 453 w 453"/>
                <a:gd name="T57" fmla="*/ 276 h 27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53" h="276">
                  <a:moveTo>
                    <a:pt x="79" y="276"/>
                  </a:moveTo>
                  <a:lnTo>
                    <a:pt x="56" y="191"/>
                  </a:lnTo>
                  <a:lnTo>
                    <a:pt x="138" y="239"/>
                  </a:lnTo>
                  <a:lnTo>
                    <a:pt x="233" y="230"/>
                  </a:lnTo>
                  <a:lnTo>
                    <a:pt x="302" y="181"/>
                  </a:lnTo>
                  <a:lnTo>
                    <a:pt x="395" y="167"/>
                  </a:lnTo>
                  <a:lnTo>
                    <a:pt x="373" y="124"/>
                  </a:lnTo>
                  <a:lnTo>
                    <a:pt x="382" y="63"/>
                  </a:lnTo>
                  <a:lnTo>
                    <a:pt x="453" y="14"/>
                  </a:lnTo>
                  <a:lnTo>
                    <a:pt x="406" y="0"/>
                  </a:lnTo>
                  <a:lnTo>
                    <a:pt x="349" y="39"/>
                  </a:lnTo>
                  <a:lnTo>
                    <a:pt x="336" y="144"/>
                  </a:lnTo>
                  <a:lnTo>
                    <a:pt x="266" y="158"/>
                  </a:lnTo>
                  <a:lnTo>
                    <a:pt x="208" y="191"/>
                  </a:lnTo>
                  <a:lnTo>
                    <a:pt x="149" y="191"/>
                  </a:lnTo>
                  <a:lnTo>
                    <a:pt x="26" y="144"/>
                  </a:lnTo>
                  <a:lnTo>
                    <a:pt x="0" y="252"/>
                  </a:lnTo>
                  <a:lnTo>
                    <a:pt x="79" y="276"/>
                  </a:lnTo>
                  <a:close/>
                </a:path>
              </a:pathLst>
            </a:custGeom>
            <a:solidFill>
              <a:srgbClr val="000000"/>
            </a:solidFill>
            <a:ln w="0">
              <a:solidFill>
                <a:srgbClr val="000000"/>
              </a:solidFill>
              <a:round/>
              <a:headEnd/>
              <a:tailEnd/>
            </a:ln>
          </p:spPr>
          <p:txBody>
            <a:bodyPr/>
            <a:lstStyle/>
            <a:p>
              <a:endParaRPr lang="en-GB"/>
            </a:p>
          </p:txBody>
        </p:sp>
        <p:sp>
          <p:nvSpPr>
            <p:cNvPr id="54349" name="Freeform 76"/>
            <p:cNvSpPr>
              <a:spLocks/>
            </p:cNvSpPr>
            <p:nvPr/>
          </p:nvSpPr>
          <p:spPr bwMode="auto">
            <a:xfrm>
              <a:off x="4741" y="2770"/>
              <a:ext cx="31" cy="25"/>
            </a:xfrm>
            <a:custGeom>
              <a:avLst/>
              <a:gdLst>
                <a:gd name="T0" fmla="*/ 0 w 184"/>
                <a:gd name="T1" fmla="*/ 0 h 128"/>
                <a:gd name="T2" fmla="*/ 0 w 184"/>
                <a:gd name="T3" fmla="*/ 0 h 128"/>
                <a:gd name="T4" fmla="*/ 0 w 184"/>
                <a:gd name="T5" fmla="*/ 0 h 128"/>
                <a:gd name="T6" fmla="*/ 0 w 184"/>
                <a:gd name="T7" fmla="*/ 0 h 128"/>
                <a:gd name="T8" fmla="*/ 0 w 184"/>
                <a:gd name="T9" fmla="*/ 0 h 128"/>
                <a:gd name="T10" fmla="*/ 0 w 184"/>
                <a:gd name="T11" fmla="*/ 0 h 128"/>
                <a:gd name="T12" fmla="*/ 0 w 184"/>
                <a:gd name="T13" fmla="*/ 0 h 128"/>
                <a:gd name="T14" fmla="*/ 0 w 184"/>
                <a:gd name="T15" fmla="*/ 0 h 128"/>
                <a:gd name="T16" fmla="*/ 0 60000 65536"/>
                <a:gd name="T17" fmla="*/ 0 60000 65536"/>
                <a:gd name="T18" fmla="*/ 0 60000 65536"/>
                <a:gd name="T19" fmla="*/ 0 60000 65536"/>
                <a:gd name="T20" fmla="*/ 0 60000 65536"/>
                <a:gd name="T21" fmla="*/ 0 60000 65536"/>
                <a:gd name="T22" fmla="*/ 0 60000 65536"/>
                <a:gd name="T23" fmla="*/ 0 60000 65536"/>
                <a:gd name="T24" fmla="*/ 0 w 184"/>
                <a:gd name="T25" fmla="*/ 0 h 128"/>
                <a:gd name="T26" fmla="*/ 184 w 184"/>
                <a:gd name="T27" fmla="*/ 128 h 12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84" h="128">
                  <a:moveTo>
                    <a:pt x="0" y="81"/>
                  </a:moveTo>
                  <a:lnTo>
                    <a:pt x="68" y="81"/>
                  </a:lnTo>
                  <a:lnTo>
                    <a:pt x="115" y="58"/>
                  </a:lnTo>
                  <a:lnTo>
                    <a:pt x="184" y="0"/>
                  </a:lnTo>
                  <a:lnTo>
                    <a:pt x="174" y="46"/>
                  </a:lnTo>
                  <a:lnTo>
                    <a:pt x="115" y="92"/>
                  </a:lnTo>
                  <a:lnTo>
                    <a:pt x="31" y="128"/>
                  </a:lnTo>
                  <a:lnTo>
                    <a:pt x="0" y="81"/>
                  </a:lnTo>
                  <a:close/>
                </a:path>
              </a:pathLst>
            </a:custGeom>
            <a:solidFill>
              <a:srgbClr val="000000"/>
            </a:solidFill>
            <a:ln w="0">
              <a:solidFill>
                <a:srgbClr val="000000"/>
              </a:solidFill>
              <a:round/>
              <a:headEnd/>
              <a:tailEnd/>
            </a:ln>
          </p:spPr>
          <p:txBody>
            <a:bodyPr/>
            <a:lstStyle/>
            <a:p>
              <a:endParaRPr lang="en-GB"/>
            </a:p>
          </p:txBody>
        </p:sp>
      </p:grpSp>
      <p:sp>
        <p:nvSpPr>
          <p:cNvPr id="391245" name="Text Box 77"/>
          <p:cNvSpPr txBox="1">
            <a:spLocks noChangeArrowheads="1"/>
          </p:cNvSpPr>
          <p:nvPr/>
        </p:nvSpPr>
        <p:spPr bwMode="auto">
          <a:xfrm>
            <a:off x="685800" y="3351213"/>
            <a:ext cx="3962400" cy="2225675"/>
          </a:xfrm>
          <a:prstGeom prst="rect">
            <a:avLst/>
          </a:prstGeom>
          <a:solidFill>
            <a:schemeClr val="accent1"/>
          </a:solidFill>
          <a:ln w="9525">
            <a:noFill/>
            <a:miter lim="800000"/>
            <a:headEnd/>
            <a:tailEnd/>
          </a:ln>
        </p:spPr>
        <p:txBody>
          <a:bodyPr>
            <a:spAutoFit/>
          </a:bodyPr>
          <a:lstStyle/>
          <a:p>
            <a:r>
              <a:rPr lang="en-US" sz="2000" b="1">
                <a:solidFill>
                  <a:srgbClr val="FFFFDD"/>
                </a:solidFill>
              </a:rPr>
              <a:t>Example:</a:t>
            </a:r>
            <a:r>
              <a:rPr lang="en-US" sz="2000">
                <a:solidFill>
                  <a:srgbClr val="FFFFDD"/>
                </a:solidFill>
              </a:rPr>
              <a:t>  If you were</a:t>
            </a:r>
            <a:br>
              <a:rPr lang="en-US" sz="2000">
                <a:solidFill>
                  <a:srgbClr val="FFFFDD"/>
                </a:solidFill>
              </a:rPr>
            </a:br>
            <a:r>
              <a:rPr lang="en-US" sz="2000">
                <a:solidFill>
                  <a:srgbClr val="FFFFDD"/>
                </a:solidFill>
              </a:rPr>
              <a:t>not attending college,</a:t>
            </a:r>
            <a:br>
              <a:rPr lang="en-US" sz="2000">
                <a:solidFill>
                  <a:srgbClr val="FFFFDD"/>
                </a:solidFill>
              </a:rPr>
            </a:br>
            <a:r>
              <a:rPr lang="en-US" sz="2000">
                <a:solidFill>
                  <a:srgbClr val="FFFFDD"/>
                </a:solidFill>
              </a:rPr>
              <a:t>you could be earning</a:t>
            </a:r>
            <a:br>
              <a:rPr lang="en-US" sz="2000">
                <a:solidFill>
                  <a:srgbClr val="FFFFDD"/>
                </a:solidFill>
              </a:rPr>
            </a:br>
            <a:r>
              <a:rPr lang="en-US" sz="2000">
                <a:solidFill>
                  <a:srgbClr val="FFFFDD"/>
                </a:solidFill>
              </a:rPr>
              <a:t>$15,000 per year.  </a:t>
            </a:r>
            <a:br>
              <a:rPr lang="en-US" sz="2000">
                <a:solidFill>
                  <a:srgbClr val="FFFFDD"/>
                </a:solidFill>
              </a:rPr>
            </a:br>
            <a:r>
              <a:rPr lang="en-US" sz="2000">
                <a:solidFill>
                  <a:srgbClr val="FFFFDD"/>
                </a:solidFill>
              </a:rPr>
              <a:t>Your opportunity cost</a:t>
            </a:r>
            <a:br>
              <a:rPr lang="en-US" sz="2000">
                <a:solidFill>
                  <a:srgbClr val="FFFFDD"/>
                </a:solidFill>
              </a:rPr>
            </a:br>
            <a:r>
              <a:rPr lang="en-US" sz="2000">
                <a:solidFill>
                  <a:srgbClr val="FFFFDD"/>
                </a:solidFill>
              </a:rPr>
              <a:t>of attending college for one year is $15,000.</a:t>
            </a:r>
            <a:endParaRPr lang="en-US" sz="2000">
              <a:solidFill>
                <a:srgbClr val="FFFFDD"/>
              </a:solidFill>
              <a:latin typeface="Times New Roman" pitchFamily="18" charset="0"/>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91245"/>
                                        </p:tgtEl>
                                        <p:attrNameLst>
                                          <p:attrName>style.visibility</p:attrName>
                                        </p:attrNameLst>
                                      </p:cBhvr>
                                      <p:to>
                                        <p:strVal val="visible"/>
                                      </p:to>
                                    </p:set>
                                    <p:anim calcmode="lin" valueType="num">
                                      <p:cBhvr additive="base">
                                        <p:cTn id="7" dur="500" fill="hold"/>
                                        <p:tgtEl>
                                          <p:spTgt spid="391245"/>
                                        </p:tgtEl>
                                        <p:attrNameLst>
                                          <p:attrName>ppt_x</p:attrName>
                                        </p:attrNameLst>
                                      </p:cBhvr>
                                      <p:tavLst>
                                        <p:tav tm="0">
                                          <p:val>
                                            <p:strVal val="0-#ppt_w/2"/>
                                          </p:val>
                                        </p:tav>
                                        <p:tav tm="100000">
                                          <p:val>
                                            <p:strVal val="#ppt_x"/>
                                          </p:val>
                                        </p:tav>
                                      </p:tavLst>
                                    </p:anim>
                                    <p:anim calcmode="lin" valueType="num">
                                      <p:cBhvr additive="base">
                                        <p:cTn id="8" dur="500" fill="hold"/>
                                        <p:tgtEl>
                                          <p:spTgt spid="39124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1245" grpId="0" animBg="1"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noFill/>
        </p:spPr>
        <p:txBody>
          <a:bodyPr lIns="90488" tIns="44450" rIns="90488" bIns="44450"/>
          <a:lstStyle/>
          <a:p>
            <a:pPr eaLnBrk="1" hangingPunct="1"/>
            <a:r>
              <a:rPr lang="en-US" smtClean="0"/>
              <a:t>Sunk Costs</a:t>
            </a:r>
          </a:p>
        </p:txBody>
      </p:sp>
      <p:sp>
        <p:nvSpPr>
          <p:cNvPr id="55299" name="Rectangle 3"/>
          <p:cNvSpPr>
            <a:spLocks noGrp="1" noChangeArrowheads="1"/>
          </p:cNvSpPr>
          <p:nvPr>
            <p:ph type="body" idx="1"/>
          </p:nvPr>
        </p:nvSpPr>
        <p:spPr>
          <a:xfrm>
            <a:off x="533400" y="1524000"/>
            <a:ext cx="8305800" cy="1524000"/>
          </a:xfrm>
          <a:solidFill>
            <a:schemeClr val="hlink"/>
          </a:solidFill>
        </p:spPr>
        <p:txBody>
          <a:bodyPr lIns="90488" tIns="44450" rIns="90488" bIns="44450"/>
          <a:lstStyle/>
          <a:p>
            <a:pPr algn="ctr" eaLnBrk="1" hangingPunct="1">
              <a:lnSpc>
                <a:spcPct val="90000"/>
              </a:lnSpc>
              <a:buFont typeface="Times" pitchFamily="34" charset="0"/>
              <a:buNone/>
            </a:pPr>
            <a:r>
              <a:rPr lang="en-US" sz="2000" b="1" smtClean="0">
                <a:solidFill>
                  <a:srgbClr val="FFFFDD"/>
                </a:solidFill>
              </a:rPr>
              <a:t> </a:t>
            </a:r>
            <a:br>
              <a:rPr lang="en-US" sz="2000" b="1" smtClean="0">
                <a:solidFill>
                  <a:srgbClr val="FFFFDD"/>
                </a:solidFill>
              </a:rPr>
            </a:br>
            <a:r>
              <a:rPr lang="en-US" sz="2000" b="1" smtClean="0">
                <a:solidFill>
                  <a:srgbClr val="FFFFDD"/>
                </a:solidFill>
              </a:rPr>
              <a:t>Sunk costs have already been incurred and cannot be changed now or in the future.  They should be ignored when making decisions.</a:t>
            </a:r>
          </a:p>
          <a:p>
            <a:pPr lvl="1" eaLnBrk="1" hangingPunct="1">
              <a:lnSpc>
                <a:spcPct val="90000"/>
              </a:lnSpc>
              <a:buFont typeface="Wingdings" pitchFamily="2" charset="2"/>
              <a:buNone/>
            </a:pPr>
            <a:r>
              <a:rPr lang="en-US" sz="2000" b="1" smtClean="0">
                <a:solidFill>
                  <a:srgbClr val="FFFFDD"/>
                </a:solidFill>
              </a:rPr>
              <a:t>   </a:t>
            </a:r>
          </a:p>
        </p:txBody>
      </p:sp>
      <p:grpSp>
        <p:nvGrpSpPr>
          <p:cNvPr id="2" name="Group 4"/>
          <p:cNvGrpSpPr>
            <a:grpSpLocks/>
          </p:cNvGrpSpPr>
          <p:nvPr/>
        </p:nvGrpSpPr>
        <p:grpSpPr bwMode="auto">
          <a:xfrm>
            <a:off x="3076575" y="5105400"/>
            <a:ext cx="3525838" cy="1379538"/>
            <a:chOff x="1938" y="3216"/>
            <a:chExt cx="2221" cy="869"/>
          </a:xfrm>
        </p:grpSpPr>
        <p:sp>
          <p:nvSpPr>
            <p:cNvPr id="55302" name="Freeform 5"/>
            <p:cNvSpPr>
              <a:spLocks/>
            </p:cNvSpPr>
            <p:nvPr/>
          </p:nvSpPr>
          <p:spPr bwMode="auto">
            <a:xfrm>
              <a:off x="2450" y="3238"/>
              <a:ext cx="998" cy="263"/>
            </a:xfrm>
            <a:custGeom>
              <a:avLst/>
              <a:gdLst>
                <a:gd name="T0" fmla="*/ 0 w 5990"/>
                <a:gd name="T1" fmla="*/ 0 h 1312"/>
                <a:gd name="T2" fmla="*/ 0 w 5990"/>
                <a:gd name="T3" fmla="*/ 0 h 1312"/>
                <a:gd name="T4" fmla="*/ 0 w 5990"/>
                <a:gd name="T5" fmla="*/ 0 h 1312"/>
                <a:gd name="T6" fmla="*/ 0 w 5990"/>
                <a:gd name="T7" fmla="*/ 0 h 1312"/>
                <a:gd name="T8" fmla="*/ 0 w 5990"/>
                <a:gd name="T9" fmla="*/ 0 h 1312"/>
                <a:gd name="T10" fmla="*/ 1 w 5990"/>
                <a:gd name="T11" fmla="*/ 0 h 1312"/>
                <a:gd name="T12" fmla="*/ 1 w 5990"/>
                <a:gd name="T13" fmla="*/ 0 h 1312"/>
                <a:gd name="T14" fmla="*/ 1 w 5990"/>
                <a:gd name="T15" fmla="*/ 0 h 1312"/>
                <a:gd name="T16" fmla="*/ 0 w 5990"/>
                <a:gd name="T17" fmla="*/ 0 h 1312"/>
                <a:gd name="T18" fmla="*/ 0 w 5990"/>
                <a:gd name="T19" fmla="*/ 0 h 1312"/>
                <a:gd name="T20" fmla="*/ 0 w 5990"/>
                <a:gd name="T21" fmla="*/ 0 h 1312"/>
                <a:gd name="T22" fmla="*/ 0 w 5990"/>
                <a:gd name="T23" fmla="*/ 0 h 1312"/>
                <a:gd name="T24" fmla="*/ 0 w 5990"/>
                <a:gd name="T25" fmla="*/ 0 h 1312"/>
                <a:gd name="T26" fmla="*/ 0 w 5990"/>
                <a:gd name="T27" fmla="*/ 0 h 1312"/>
                <a:gd name="T28" fmla="*/ 0 w 5990"/>
                <a:gd name="T29" fmla="*/ 0 h 131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990"/>
                <a:gd name="T46" fmla="*/ 0 h 1312"/>
                <a:gd name="T47" fmla="*/ 5990 w 5990"/>
                <a:gd name="T48" fmla="*/ 1312 h 131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990" h="1312">
                  <a:moveTo>
                    <a:pt x="529" y="1312"/>
                  </a:moveTo>
                  <a:lnTo>
                    <a:pt x="1310" y="135"/>
                  </a:lnTo>
                  <a:lnTo>
                    <a:pt x="1577" y="103"/>
                  </a:lnTo>
                  <a:lnTo>
                    <a:pt x="4010" y="103"/>
                  </a:lnTo>
                  <a:lnTo>
                    <a:pt x="4109" y="135"/>
                  </a:lnTo>
                  <a:lnTo>
                    <a:pt x="5076" y="989"/>
                  </a:lnTo>
                  <a:lnTo>
                    <a:pt x="4784" y="1312"/>
                  </a:lnTo>
                  <a:lnTo>
                    <a:pt x="5990" y="1312"/>
                  </a:lnTo>
                  <a:lnTo>
                    <a:pt x="4195" y="30"/>
                  </a:lnTo>
                  <a:lnTo>
                    <a:pt x="4060" y="0"/>
                  </a:lnTo>
                  <a:lnTo>
                    <a:pt x="1577" y="0"/>
                  </a:lnTo>
                  <a:lnTo>
                    <a:pt x="1091" y="65"/>
                  </a:lnTo>
                  <a:lnTo>
                    <a:pt x="0" y="1171"/>
                  </a:lnTo>
                  <a:lnTo>
                    <a:pt x="107" y="1312"/>
                  </a:lnTo>
                  <a:lnTo>
                    <a:pt x="529" y="1312"/>
                  </a:lnTo>
                  <a:close/>
                </a:path>
              </a:pathLst>
            </a:custGeom>
            <a:solidFill>
              <a:srgbClr val="000000"/>
            </a:solidFill>
            <a:ln w="0">
              <a:solidFill>
                <a:srgbClr val="000000"/>
              </a:solidFill>
              <a:round/>
              <a:headEnd/>
              <a:tailEnd/>
            </a:ln>
          </p:spPr>
          <p:txBody>
            <a:bodyPr/>
            <a:lstStyle/>
            <a:p>
              <a:endParaRPr lang="en-GB"/>
            </a:p>
          </p:txBody>
        </p:sp>
        <p:sp>
          <p:nvSpPr>
            <p:cNvPr id="55303" name="Freeform 6"/>
            <p:cNvSpPr>
              <a:spLocks/>
            </p:cNvSpPr>
            <p:nvPr/>
          </p:nvSpPr>
          <p:spPr bwMode="auto">
            <a:xfrm>
              <a:off x="2900" y="3259"/>
              <a:ext cx="129" cy="234"/>
            </a:xfrm>
            <a:custGeom>
              <a:avLst/>
              <a:gdLst>
                <a:gd name="T0" fmla="*/ 0 w 777"/>
                <a:gd name="T1" fmla="*/ 0 h 1170"/>
                <a:gd name="T2" fmla="*/ 0 w 777"/>
                <a:gd name="T3" fmla="*/ 0 h 1170"/>
                <a:gd name="T4" fmla="*/ 0 w 777"/>
                <a:gd name="T5" fmla="*/ 0 h 1170"/>
                <a:gd name="T6" fmla="*/ 0 w 777"/>
                <a:gd name="T7" fmla="*/ 0 h 1170"/>
                <a:gd name="T8" fmla="*/ 0 w 777"/>
                <a:gd name="T9" fmla="*/ 0 h 1170"/>
                <a:gd name="T10" fmla="*/ 0 w 777"/>
                <a:gd name="T11" fmla="*/ 0 h 1170"/>
                <a:gd name="T12" fmla="*/ 0 w 777"/>
                <a:gd name="T13" fmla="*/ 0 h 1170"/>
                <a:gd name="T14" fmla="*/ 0 w 777"/>
                <a:gd name="T15" fmla="*/ 0 h 1170"/>
                <a:gd name="T16" fmla="*/ 0 w 777"/>
                <a:gd name="T17" fmla="*/ 0 h 11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77"/>
                <a:gd name="T28" fmla="*/ 0 h 1170"/>
                <a:gd name="T29" fmla="*/ 777 w 777"/>
                <a:gd name="T30" fmla="*/ 1170 h 117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77" h="1170">
                  <a:moveTo>
                    <a:pt x="0" y="0"/>
                  </a:moveTo>
                  <a:lnTo>
                    <a:pt x="188" y="1170"/>
                  </a:lnTo>
                  <a:lnTo>
                    <a:pt x="777" y="1170"/>
                  </a:lnTo>
                  <a:lnTo>
                    <a:pt x="586" y="956"/>
                  </a:lnTo>
                  <a:lnTo>
                    <a:pt x="667" y="603"/>
                  </a:lnTo>
                  <a:lnTo>
                    <a:pt x="480" y="534"/>
                  </a:lnTo>
                  <a:lnTo>
                    <a:pt x="348" y="886"/>
                  </a:lnTo>
                  <a:lnTo>
                    <a:pt x="82" y="0"/>
                  </a:lnTo>
                  <a:lnTo>
                    <a:pt x="0" y="0"/>
                  </a:lnTo>
                  <a:close/>
                </a:path>
              </a:pathLst>
            </a:custGeom>
            <a:solidFill>
              <a:srgbClr val="000000"/>
            </a:solidFill>
            <a:ln w="0">
              <a:solidFill>
                <a:srgbClr val="000000"/>
              </a:solidFill>
              <a:round/>
              <a:headEnd/>
              <a:tailEnd/>
            </a:ln>
          </p:spPr>
          <p:txBody>
            <a:bodyPr/>
            <a:lstStyle/>
            <a:p>
              <a:endParaRPr lang="en-GB"/>
            </a:p>
          </p:txBody>
        </p:sp>
        <p:sp>
          <p:nvSpPr>
            <p:cNvPr id="55304" name="Freeform 7"/>
            <p:cNvSpPr>
              <a:spLocks/>
            </p:cNvSpPr>
            <p:nvPr/>
          </p:nvSpPr>
          <p:spPr bwMode="auto">
            <a:xfrm>
              <a:off x="2905" y="3259"/>
              <a:ext cx="66" cy="604"/>
            </a:xfrm>
            <a:custGeom>
              <a:avLst/>
              <a:gdLst>
                <a:gd name="T0" fmla="*/ 0 w 401"/>
                <a:gd name="T1" fmla="*/ 0 h 3023"/>
                <a:gd name="T2" fmla="*/ 0 w 401"/>
                <a:gd name="T3" fmla="*/ 1 h 3023"/>
                <a:gd name="T4" fmla="*/ 0 w 401"/>
                <a:gd name="T5" fmla="*/ 1 h 3023"/>
                <a:gd name="T6" fmla="*/ 0 60000 65536"/>
                <a:gd name="T7" fmla="*/ 0 60000 65536"/>
                <a:gd name="T8" fmla="*/ 0 60000 65536"/>
                <a:gd name="T9" fmla="*/ 0 w 401"/>
                <a:gd name="T10" fmla="*/ 0 h 3023"/>
                <a:gd name="T11" fmla="*/ 401 w 401"/>
                <a:gd name="T12" fmla="*/ 3023 h 3023"/>
              </a:gdLst>
              <a:ahLst/>
              <a:cxnLst>
                <a:cxn ang="T6">
                  <a:pos x="T0" y="T1"/>
                </a:cxn>
                <a:cxn ang="T7">
                  <a:pos x="T2" y="T3"/>
                </a:cxn>
                <a:cxn ang="T8">
                  <a:pos x="T4" y="T5"/>
                </a:cxn>
              </a:cxnLst>
              <a:rect l="T9" t="T10" r="T11" b="T12"/>
              <a:pathLst>
                <a:path w="401" h="3023">
                  <a:moveTo>
                    <a:pt x="0" y="0"/>
                  </a:moveTo>
                  <a:lnTo>
                    <a:pt x="401" y="1599"/>
                  </a:lnTo>
                  <a:lnTo>
                    <a:pt x="401" y="3023"/>
                  </a:lnTo>
                </a:path>
              </a:pathLst>
            </a:custGeom>
            <a:noFill/>
            <a:ln w="0">
              <a:solidFill>
                <a:srgbClr val="000000"/>
              </a:solidFill>
              <a:round/>
              <a:headEnd/>
              <a:tailEnd/>
            </a:ln>
          </p:spPr>
          <p:txBody>
            <a:bodyPr/>
            <a:lstStyle/>
            <a:p>
              <a:endParaRPr lang="en-GB"/>
            </a:p>
          </p:txBody>
        </p:sp>
        <p:sp>
          <p:nvSpPr>
            <p:cNvPr id="55305" name="Freeform 8"/>
            <p:cNvSpPr>
              <a:spLocks/>
            </p:cNvSpPr>
            <p:nvPr/>
          </p:nvSpPr>
          <p:spPr bwMode="auto">
            <a:xfrm>
              <a:off x="2347" y="3251"/>
              <a:ext cx="231" cy="214"/>
            </a:xfrm>
            <a:custGeom>
              <a:avLst/>
              <a:gdLst>
                <a:gd name="T0" fmla="*/ 0 w 1390"/>
                <a:gd name="T1" fmla="*/ 0 h 1070"/>
                <a:gd name="T2" fmla="*/ 0 w 1390"/>
                <a:gd name="T3" fmla="*/ 0 h 1070"/>
                <a:gd name="T4" fmla="*/ 0 w 1390"/>
                <a:gd name="T5" fmla="*/ 0 h 1070"/>
                <a:gd name="T6" fmla="*/ 0 w 1390"/>
                <a:gd name="T7" fmla="*/ 0 h 1070"/>
                <a:gd name="T8" fmla="*/ 0 w 1390"/>
                <a:gd name="T9" fmla="*/ 0 h 1070"/>
                <a:gd name="T10" fmla="*/ 0 60000 65536"/>
                <a:gd name="T11" fmla="*/ 0 60000 65536"/>
                <a:gd name="T12" fmla="*/ 0 60000 65536"/>
                <a:gd name="T13" fmla="*/ 0 60000 65536"/>
                <a:gd name="T14" fmla="*/ 0 60000 65536"/>
                <a:gd name="T15" fmla="*/ 0 w 1390"/>
                <a:gd name="T16" fmla="*/ 0 h 1070"/>
                <a:gd name="T17" fmla="*/ 1390 w 1390"/>
                <a:gd name="T18" fmla="*/ 1070 h 1070"/>
              </a:gdLst>
              <a:ahLst/>
              <a:cxnLst>
                <a:cxn ang="T10">
                  <a:pos x="T0" y="T1"/>
                </a:cxn>
                <a:cxn ang="T11">
                  <a:pos x="T2" y="T3"/>
                </a:cxn>
                <a:cxn ang="T12">
                  <a:pos x="T4" y="T5"/>
                </a:cxn>
                <a:cxn ang="T13">
                  <a:pos x="T6" y="T7"/>
                </a:cxn>
                <a:cxn ang="T14">
                  <a:pos x="T8" y="T9"/>
                </a:cxn>
              </a:cxnLst>
              <a:rect l="T15" t="T16" r="T17" b="T18"/>
              <a:pathLst>
                <a:path w="1390" h="1070">
                  <a:moveTo>
                    <a:pt x="0" y="1070"/>
                  </a:moveTo>
                  <a:lnTo>
                    <a:pt x="378" y="1070"/>
                  </a:lnTo>
                  <a:lnTo>
                    <a:pt x="1390" y="70"/>
                  </a:lnTo>
                  <a:lnTo>
                    <a:pt x="1230" y="0"/>
                  </a:lnTo>
                  <a:lnTo>
                    <a:pt x="0" y="1070"/>
                  </a:lnTo>
                  <a:close/>
                </a:path>
              </a:pathLst>
            </a:custGeom>
            <a:solidFill>
              <a:srgbClr val="00EAFF"/>
            </a:solidFill>
            <a:ln w="0">
              <a:solidFill>
                <a:srgbClr val="000000"/>
              </a:solidFill>
              <a:round/>
              <a:headEnd/>
              <a:tailEnd/>
            </a:ln>
          </p:spPr>
          <p:txBody>
            <a:bodyPr/>
            <a:lstStyle/>
            <a:p>
              <a:endParaRPr lang="en-GB"/>
            </a:p>
          </p:txBody>
        </p:sp>
        <p:grpSp>
          <p:nvGrpSpPr>
            <p:cNvPr id="55306" name="Group 9"/>
            <p:cNvGrpSpPr>
              <a:grpSpLocks/>
            </p:cNvGrpSpPr>
            <p:nvPr/>
          </p:nvGrpSpPr>
          <p:grpSpPr bwMode="auto">
            <a:xfrm>
              <a:off x="1938" y="3216"/>
              <a:ext cx="2221" cy="869"/>
              <a:chOff x="1938" y="3216"/>
              <a:chExt cx="2221" cy="869"/>
            </a:xfrm>
          </p:grpSpPr>
          <p:sp>
            <p:nvSpPr>
              <p:cNvPr id="55307" name="Freeform 10"/>
              <p:cNvSpPr>
                <a:spLocks/>
              </p:cNvSpPr>
              <p:nvPr/>
            </p:nvSpPr>
            <p:spPr bwMode="auto">
              <a:xfrm>
                <a:off x="2054" y="3693"/>
                <a:ext cx="1924" cy="221"/>
              </a:xfrm>
              <a:custGeom>
                <a:avLst/>
                <a:gdLst>
                  <a:gd name="T0" fmla="*/ 0 w 11543"/>
                  <a:gd name="T1" fmla="*/ 0 h 1108"/>
                  <a:gd name="T2" fmla="*/ 0 w 11543"/>
                  <a:gd name="T3" fmla="*/ 0 h 1108"/>
                  <a:gd name="T4" fmla="*/ 2 w 11543"/>
                  <a:gd name="T5" fmla="*/ 0 h 1108"/>
                  <a:gd name="T6" fmla="*/ 2 w 11543"/>
                  <a:gd name="T7" fmla="*/ 0 h 1108"/>
                  <a:gd name="T8" fmla="*/ 0 w 11543"/>
                  <a:gd name="T9" fmla="*/ 0 h 1108"/>
                  <a:gd name="T10" fmla="*/ 0 60000 65536"/>
                  <a:gd name="T11" fmla="*/ 0 60000 65536"/>
                  <a:gd name="T12" fmla="*/ 0 60000 65536"/>
                  <a:gd name="T13" fmla="*/ 0 60000 65536"/>
                  <a:gd name="T14" fmla="*/ 0 60000 65536"/>
                  <a:gd name="T15" fmla="*/ 0 w 11543"/>
                  <a:gd name="T16" fmla="*/ 0 h 1108"/>
                  <a:gd name="T17" fmla="*/ 11543 w 11543"/>
                  <a:gd name="T18" fmla="*/ 1108 h 1108"/>
                </a:gdLst>
                <a:ahLst/>
                <a:cxnLst>
                  <a:cxn ang="T10">
                    <a:pos x="T0" y="T1"/>
                  </a:cxn>
                  <a:cxn ang="T11">
                    <a:pos x="T2" y="T3"/>
                  </a:cxn>
                  <a:cxn ang="T12">
                    <a:pos x="T4" y="T5"/>
                  </a:cxn>
                  <a:cxn ang="T13">
                    <a:pos x="T6" y="T7"/>
                  </a:cxn>
                  <a:cxn ang="T14">
                    <a:pos x="T8" y="T9"/>
                  </a:cxn>
                </a:cxnLst>
                <a:rect l="T15" t="T16" r="T17" b="T18"/>
                <a:pathLst>
                  <a:path w="11543" h="1108">
                    <a:moveTo>
                      <a:pt x="451" y="1108"/>
                    </a:moveTo>
                    <a:lnTo>
                      <a:pt x="0" y="0"/>
                    </a:lnTo>
                    <a:lnTo>
                      <a:pt x="11543" y="0"/>
                    </a:lnTo>
                    <a:lnTo>
                      <a:pt x="11115" y="1108"/>
                    </a:lnTo>
                    <a:lnTo>
                      <a:pt x="451" y="1108"/>
                    </a:lnTo>
                    <a:close/>
                  </a:path>
                </a:pathLst>
              </a:custGeom>
              <a:solidFill>
                <a:srgbClr val="000000"/>
              </a:solidFill>
              <a:ln w="0">
                <a:solidFill>
                  <a:srgbClr val="000000"/>
                </a:solidFill>
                <a:round/>
                <a:headEnd/>
                <a:tailEnd/>
              </a:ln>
            </p:spPr>
            <p:txBody>
              <a:bodyPr/>
              <a:lstStyle/>
              <a:p>
                <a:endParaRPr lang="en-GB"/>
              </a:p>
            </p:txBody>
          </p:sp>
          <p:sp>
            <p:nvSpPr>
              <p:cNvPr id="55308" name="Freeform 11"/>
              <p:cNvSpPr>
                <a:spLocks/>
              </p:cNvSpPr>
              <p:nvPr/>
            </p:nvSpPr>
            <p:spPr bwMode="auto">
              <a:xfrm>
                <a:off x="1938" y="3216"/>
                <a:ext cx="2221" cy="662"/>
              </a:xfrm>
              <a:custGeom>
                <a:avLst/>
                <a:gdLst>
                  <a:gd name="T0" fmla="*/ 0 w 13327"/>
                  <a:gd name="T1" fmla="*/ 1 h 3308"/>
                  <a:gd name="T2" fmla="*/ 0 w 13327"/>
                  <a:gd name="T3" fmla="*/ 1 h 3308"/>
                  <a:gd name="T4" fmla="*/ 0 w 13327"/>
                  <a:gd name="T5" fmla="*/ 1 h 3308"/>
                  <a:gd name="T6" fmla="*/ 0 w 13327"/>
                  <a:gd name="T7" fmla="*/ 1 h 3308"/>
                  <a:gd name="T8" fmla="*/ 0 w 13327"/>
                  <a:gd name="T9" fmla="*/ 1 h 3308"/>
                  <a:gd name="T10" fmla="*/ 0 w 13327"/>
                  <a:gd name="T11" fmla="*/ 1 h 3308"/>
                  <a:gd name="T12" fmla="*/ 0 w 13327"/>
                  <a:gd name="T13" fmla="*/ 1 h 3308"/>
                  <a:gd name="T14" fmla="*/ 0 w 13327"/>
                  <a:gd name="T15" fmla="*/ 1 h 3308"/>
                  <a:gd name="T16" fmla="*/ 0 w 13327"/>
                  <a:gd name="T17" fmla="*/ 1 h 3308"/>
                  <a:gd name="T18" fmla="*/ 0 w 13327"/>
                  <a:gd name="T19" fmla="*/ 1 h 3308"/>
                  <a:gd name="T20" fmla="*/ 0 w 13327"/>
                  <a:gd name="T21" fmla="*/ 1 h 3308"/>
                  <a:gd name="T22" fmla="*/ 0 w 13327"/>
                  <a:gd name="T23" fmla="*/ 1 h 3308"/>
                  <a:gd name="T24" fmla="*/ 0 w 13327"/>
                  <a:gd name="T25" fmla="*/ 1 h 3308"/>
                  <a:gd name="T26" fmla="*/ 0 w 13327"/>
                  <a:gd name="T27" fmla="*/ 1 h 3308"/>
                  <a:gd name="T28" fmla="*/ 0 w 13327"/>
                  <a:gd name="T29" fmla="*/ 1 h 3308"/>
                  <a:gd name="T30" fmla="*/ 0 w 13327"/>
                  <a:gd name="T31" fmla="*/ 0 h 3308"/>
                  <a:gd name="T32" fmla="*/ 0 w 13327"/>
                  <a:gd name="T33" fmla="*/ 0 h 3308"/>
                  <a:gd name="T34" fmla="*/ 1 w 13327"/>
                  <a:gd name="T35" fmla="*/ 0 h 3308"/>
                  <a:gd name="T36" fmla="*/ 1 w 13327"/>
                  <a:gd name="T37" fmla="*/ 0 h 3308"/>
                  <a:gd name="T38" fmla="*/ 2 w 13327"/>
                  <a:gd name="T39" fmla="*/ 1 h 3308"/>
                  <a:gd name="T40" fmla="*/ 2 w 13327"/>
                  <a:gd name="T41" fmla="*/ 1 h 3308"/>
                  <a:gd name="T42" fmla="*/ 2 w 13327"/>
                  <a:gd name="T43" fmla="*/ 1 h 3308"/>
                  <a:gd name="T44" fmla="*/ 1 w 13327"/>
                  <a:gd name="T45" fmla="*/ 1 h 3308"/>
                  <a:gd name="T46" fmla="*/ 1 w 13327"/>
                  <a:gd name="T47" fmla="*/ 1 h 3308"/>
                  <a:gd name="T48" fmla="*/ 1 w 13327"/>
                  <a:gd name="T49" fmla="*/ 1 h 3308"/>
                  <a:gd name="T50" fmla="*/ 1 w 13327"/>
                  <a:gd name="T51" fmla="*/ 1 h 3308"/>
                  <a:gd name="T52" fmla="*/ 1 w 13327"/>
                  <a:gd name="T53" fmla="*/ 1 h 3308"/>
                  <a:gd name="T54" fmla="*/ 1 w 13327"/>
                  <a:gd name="T55" fmla="*/ 1 h 3308"/>
                  <a:gd name="T56" fmla="*/ 1 w 13327"/>
                  <a:gd name="T57" fmla="*/ 1 h 3308"/>
                  <a:gd name="T58" fmla="*/ 1 w 13327"/>
                  <a:gd name="T59" fmla="*/ 1 h 3308"/>
                  <a:gd name="T60" fmla="*/ 1 w 13327"/>
                  <a:gd name="T61" fmla="*/ 1 h 3308"/>
                  <a:gd name="T62" fmla="*/ 1 w 13327"/>
                  <a:gd name="T63" fmla="*/ 1 h 3308"/>
                  <a:gd name="T64" fmla="*/ 1 w 13327"/>
                  <a:gd name="T65" fmla="*/ 1 h 3308"/>
                  <a:gd name="T66" fmla="*/ 1 w 13327"/>
                  <a:gd name="T67" fmla="*/ 1 h 3308"/>
                  <a:gd name="T68" fmla="*/ 1 w 13327"/>
                  <a:gd name="T69" fmla="*/ 1 h 3308"/>
                  <a:gd name="T70" fmla="*/ 0 w 13327"/>
                  <a:gd name="T71" fmla="*/ 1 h 330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3327"/>
                  <a:gd name="T109" fmla="*/ 0 h 3308"/>
                  <a:gd name="T110" fmla="*/ 13327 w 13327"/>
                  <a:gd name="T111" fmla="*/ 3308 h 330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3327" h="3308">
                    <a:moveTo>
                      <a:pt x="4124" y="3261"/>
                    </a:moveTo>
                    <a:lnTo>
                      <a:pt x="4096" y="3155"/>
                    </a:lnTo>
                    <a:lnTo>
                      <a:pt x="4063" y="3050"/>
                    </a:lnTo>
                    <a:lnTo>
                      <a:pt x="4010" y="2949"/>
                    </a:lnTo>
                    <a:lnTo>
                      <a:pt x="3951" y="2847"/>
                    </a:lnTo>
                    <a:lnTo>
                      <a:pt x="3886" y="2767"/>
                    </a:lnTo>
                    <a:lnTo>
                      <a:pt x="3797" y="2694"/>
                    </a:lnTo>
                    <a:lnTo>
                      <a:pt x="3708" y="2618"/>
                    </a:lnTo>
                    <a:lnTo>
                      <a:pt x="3616" y="2564"/>
                    </a:lnTo>
                    <a:lnTo>
                      <a:pt x="3517" y="2519"/>
                    </a:lnTo>
                    <a:lnTo>
                      <a:pt x="3410" y="2483"/>
                    </a:lnTo>
                    <a:lnTo>
                      <a:pt x="3314" y="2462"/>
                    </a:lnTo>
                    <a:lnTo>
                      <a:pt x="3201" y="2462"/>
                    </a:lnTo>
                    <a:lnTo>
                      <a:pt x="3091" y="2462"/>
                    </a:lnTo>
                    <a:lnTo>
                      <a:pt x="2984" y="2476"/>
                    </a:lnTo>
                    <a:lnTo>
                      <a:pt x="2878" y="2509"/>
                    </a:lnTo>
                    <a:lnTo>
                      <a:pt x="2778" y="2540"/>
                    </a:lnTo>
                    <a:lnTo>
                      <a:pt x="2682" y="2600"/>
                    </a:lnTo>
                    <a:lnTo>
                      <a:pt x="2590" y="2662"/>
                    </a:lnTo>
                    <a:lnTo>
                      <a:pt x="2508" y="2738"/>
                    </a:lnTo>
                    <a:lnTo>
                      <a:pt x="2433" y="2822"/>
                    </a:lnTo>
                    <a:lnTo>
                      <a:pt x="2373" y="2913"/>
                    </a:lnTo>
                    <a:lnTo>
                      <a:pt x="2313" y="3004"/>
                    </a:lnTo>
                    <a:lnTo>
                      <a:pt x="2282" y="3113"/>
                    </a:lnTo>
                    <a:lnTo>
                      <a:pt x="2221" y="3279"/>
                    </a:lnTo>
                    <a:lnTo>
                      <a:pt x="189" y="3279"/>
                    </a:lnTo>
                    <a:lnTo>
                      <a:pt x="0" y="2774"/>
                    </a:lnTo>
                    <a:lnTo>
                      <a:pt x="0" y="2564"/>
                    </a:lnTo>
                    <a:lnTo>
                      <a:pt x="558" y="2462"/>
                    </a:lnTo>
                    <a:lnTo>
                      <a:pt x="316" y="2131"/>
                    </a:lnTo>
                    <a:lnTo>
                      <a:pt x="316" y="1494"/>
                    </a:lnTo>
                    <a:lnTo>
                      <a:pt x="373" y="1421"/>
                    </a:lnTo>
                    <a:lnTo>
                      <a:pt x="2454" y="1244"/>
                    </a:lnTo>
                    <a:lnTo>
                      <a:pt x="3762" y="109"/>
                    </a:lnTo>
                    <a:lnTo>
                      <a:pt x="4568" y="0"/>
                    </a:lnTo>
                    <a:lnTo>
                      <a:pt x="7004" y="0"/>
                    </a:lnTo>
                    <a:lnTo>
                      <a:pt x="7297" y="66"/>
                    </a:lnTo>
                    <a:lnTo>
                      <a:pt x="7481" y="174"/>
                    </a:lnTo>
                    <a:lnTo>
                      <a:pt x="8977" y="1244"/>
                    </a:lnTo>
                    <a:lnTo>
                      <a:pt x="12692" y="1811"/>
                    </a:lnTo>
                    <a:lnTo>
                      <a:pt x="12933" y="2462"/>
                    </a:lnTo>
                    <a:lnTo>
                      <a:pt x="13327" y="2564"/>
                    </a:lnTo>
                    <a:lnTo>
                      <a:pt x="13327" y="2883"/>
                    </a:lnTo>
                    <a:lnTo>
                      <a:pt x="12613" y="2988"/>
                    </a:lnTo>
                    <a:lnTo>
                      <a:pt x="12372" y="3308"/>
                    </a:lnTo>
                    <a:lnTo>
                      <a:pt x="11730" y="3308"/>
                    </a:lnTo>
                    <a:lnTo>
                      <a:pt x="11713" y="3198"/>
                    </a:lnTo>
                    <a:lnTo>
                      <a:pt x="11676" y="3095"/>
                    </a:lnTo>
                    <a:lnTo>
                      <a:pt x="11629" y="2988"/>
                    </a:lnTo>
                    <a:lnTo>
                      <a:pt x="11573" y="2894"/>
                    </a:lnTo>
                    <a:lnTo>
                      <a:pt x="11509" y="2800"/>
                    </a:lnTo>
                    <a:lnTo>
                      <a:pt x="11428" y="2720"/>
                    </a:lnTo>
                    <a:lnTo>
                      <a:pt x="11352" y="2647"/>
                    </a:lnTo>
                    <a:lnTo>
                      <a:pt x="11253" y="2589"/>
                    </a:lnTo>
                    <a:lnTo>
                      <a:pt x="11154" y="2538"/>
                    </a:lnTo>
                    <a:lnTo>
                      <a:pt x="11058" y="2498"/>
                    </a:lnTo>
                    <a:lnTo>
                      <a:pt x="10951" y="2469"/>
                    </a:lnTo>
                    <a:lnTo>
                      <a:pt x="10835" y="2462"/>
                    </a:lnTo>
                    <a:lnTo>
                      <a:pt x="10727" y="2462"/>
                    </a:lnTo>
                    <a:lnTo>
                      <a:pt x="10624" y="2462"/>
                    </a:lnTo>
                    <a:lnTo>
                      <a:pt x="10522" y="2491"/>
                    </a:lnTo>
                    <a:lnTo>
                      <a:pt x="10411" y="2530"/>
                    </a:lnTo>
                    <a:lnTo>
                      <a:pt x="10309" y="2577"/>
                    </a:lnTo>
                    <a:lnTo>
                      <a:pt x="10223" y="2640"/>
                    </a:lnTo>
                    <a:lnTo>
                      <a:pt x="10131" y="2709"/>
                    </a:lnTo>
                    <a:lnTo>
                      <a:pt x="10056" y="2785"/>
                    </a:lnTo>
                    <a:lnTo>
                      <a:pt x="9982" y="2868"/>
                    </a:lnTo>
                    <a:lnTo>
                      <a:pt x="9925" y="2970"/>
                    </a:lnTo>
                    <a:lnTo>
                      <a:pt x="9875" y="3071"/>
                    </a:lnTo>
                    <a:lnTo>
                      <a:pt x="9847" y="3173"/>
                    </a:lnTo>
                    <a:lnTo>
                      <a:pt x="9822" y="3282"/>
                    </a:lnTo>
                    <a:lnTo>
                      <a:pt x="4124" y="3261"/>
                    </a:lnTo>
                    <a:close/>
                  </a:path>
                </a:pathLst>
              </a:custGeom>
              <a:solidFill>
                <a:srgbClr val="FF0000"/>
              </a:solidFill>
              <a:ln w="0">
                <a:solidFill>
                  <a:srgbClr val="000000"/>
                </a:solidFill>
                <a:round/>
                <a:headEnd/>
                <a:tailEnd/>
              </a:ln>
            </p:spPr>
            <p:txBody>
              <a:bodyPr/>
              <a:lstStyle/>
              <a:p>
                <a:endParaRPr lang="en-GB"/>
              </a:p>
            </p:txBody>
          </p:sp>
          <p:sp>
            <p:nvSpPr>
              <p:cNvPr id="55309" name="Line 12"/>
              <p:cNvSpPr>
                <a:spLocks noChangeShapeType="1"/>
              </p:cNvSpPr>
              <p:nvPr/>
            </p:nvSpPr>
            <p:spPr bwMode="auto">
              <a:xfrm flipH="1">
                <a:off x="1995" y="3579"/>
                <a:ext cx="2058" cy="1"/>
              </a:xfrm>
              <a:prstGeom prst="line">
                <a:avLst/>
              </a:prstGeom>
              <a:noFill/>
              <a:ln w="0">
                <a:solidFill>
                  <a:srgbClr val="000000"/>
                </a:solidFill>
                <a:round/>
                <a:headEnd/>
                <a:tailEnd/>
              </a:ln>
            </p:spPr>
            <p:txBody>
              <a:bodyPr/>
              <a:lstStyle/>
              <a:p>
                <a:endParaRPr lang="en-GB"/>
              </a:p>
            </p:txBody>
          </p:sp>
          <p:sp>
            <p:nvSpPr>
              <p:cNvPr id="55310" name="Freeform 13"/>
              <p:cNvSpPr>
                <a:spLocks/>
              </p:cNvSpPr>
              <p:nvPr/>
            </p:nvSpPr>
            <p:spPr bwMode="auto">
              <a:xfrm>
                <a:off x="2275" y="3665"/>
                <a:ext cx="384" cy="204"/>
              </a:xfrm>
              <a:custGeom>
                <a:avLst/>
                <a:gdLst>
                  <a:gd name="T0" fmla="*/ 0 w 2300"/>
                  <a:gd name="T1" fmla="*/ 0 h 1018"/>
                  <a:gd name="T2" fmla="*/ 0 w 2300"/>
                  <a:gd name="T3" fmla="*/ 0 h 1018"/>
                  <a:gd name="T4" fmla="*/ 0 w 2300"/>
                  <a:gd name="T5" fmla="*/ 0 h 1018"/>
                  <a:gd name="T6" fmla="*/ 0 w 2300"/>
                  <a:gd name="T7" fmla="*/ 0 h 1018"/>
                  <a:gd name="T8" fmla="*/ 0 w 2300"/>
                  <a:gd name="T9" fmla="*/ 0 h 1018"/>
                  <a:gd name="T10" fmla="*/ 0 w 2300"/>
                  <a:gd name="T11" fmla="*/ 0 h 1018"/>
                  <a:gd name="T12" fmla="*/ 0 w 2300"/>
                  <a:gd name="T13" fmla="*/ 0 h 1018"/>
                  <a:gd name="T14" fmla="*/ 0 w 2300"/>
                  <a:gd name="T15" fmla="*/ 0 h 1018"/>
                  <a:gd name="T16" fmla="*/ 0 w 2300"/>
                  <a:gd name="T17" fmla="*/ 0 h 1018"/>
                  <a:gd name="T18" fmla="*/ 0 w 2300"/>
                  <a:gd name="T19" fmla="*/ 0 h 1018"/>
                  <a:gd name="T20" fmla="*/ 0 w 2300"/>
                  <a:gd name="T21" fmla="*/ 0 h 1018"/>
                  <a:gd name="T22" fmla="*/ 0 w 2300"/>
                  <a:gd name="T23" fmla="*/ 0 h 1018"/>
                  <a:gd name="T24" fmla="*/ 0 w 2300"/>
                  <a:gd name="T25" fmla="*/ 0 h 1018"/>
                  <a:gd name="T26" fmla="*/ 0 w 2300"/>
                  <a:gd name="T27" fmla="*/ 0 h 1018"/>
                  <a:gd name="T28" fmla="*/ 0 w 2300"/>
                  <a:gd name="T29" fmla="*/ 0 h 1018"/>
                  <a:gd name="T30" fmla="*/ 0 w 2300"/>
                  <a:gd name="T31" fmla="*/ 0 h 1018"/>
                  <a:gd name="T32" fmla="*/ 0 w 2300"/>
                  <a:gd name="T33" fmla="*/ 0 h 1018"/>
                  <a:gd name="T34" fmla="*/ 0 w 2300"/>
                  <a:gd name="T35" fmla="*/ 0 h 1018"/>
                  <a:gd name="T36" fmla="*/ 0 w 2300"/>
                  <a:gd name="T37" fmla="*/ 0 h 1018"/>
                  <a:gd name="T38" fmla="*/ 0 w 2300"/>
                  <a:gd name="T39" fmla="*/ 0 h 1018"/>
                  <a:gd name="T40" fmla="*/ 0 w 2300"/>
                  <a:gd name="T41" fmla="*/ 0 h 1018"/>
                  <a:gd name="T42" fmla="*/ 0 w 2300"/>
                  <a:gd name="T43" fmla="*/ 0 h 1018"/>
                  <a:gd name="T44" fmla="*/ 0 w 2300"/>
                  <a:gd name="T45" fmla="*/ 0 h 1018"/>
                  <a:gd name="T46" fmla="*/ 0 w 2300"/>
                  <a:gd name="T47" fmla="*/ 0 h 1018"/>
                  <a:gd name="T48" fmla="*/ 0 w 2300"/>
                  <a:gd name="T49" fmla="*/ 0 h 1018"/>
                  <a:gd name="T50" fmla="*/ 0 w 2300"/>
                  <a:gd name="T51" fmla="*/ 0 h 1018"/>
                  <a:gd name="T52" fmla="*/ 0 w 2300"/>
                  <a:gd name="T53" fmla="*/ 0 h 1018"/>
                  <a:gd name="T54" fmla="*/ 0 w 2300"/>
                  <a:gd name="T55" fmla="*/ 0 h 1018"/>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300"/>
                  <a:gd name="T85" fmla="*/ 0 h 1018"/>
                  <a:gd name="T86" fmla="*/ 2300 w 2300"/>
                  <a:gd name="T87" fmla="*/ 1018 h 1018"/>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300" h="1018">
                    <a:moveTo>
                      <a:pt x="2300" y="992"/>
                    </a:moveTo>
                    <a:lnTo>
                      <a:pt x="2268" y="836"/>
                    </a:lnTo>
                    <a:lnTo>
                      <a:pt x="2230" y="727"/>
                    </a:lnTo>
                    <a:lnTo>
                      <a:pt x="2180" y="615"/>
                    </a:lnTo>
                    <a:lnTo>
                      <a:pt x="2113" y="503"/>
                    </a:lnTo>
                    <a:lnTo>
                      <a:pt x="2037" y="407"/>
                    </a:lnTo>
                    <a:lnTo>
                      <a:pt x="1948" y="321"/>
                    </a:lnTo>
                    <a:lnTo>
                      <a:pt x="1860" y="240"/>
                    </a:lnTo>
                    <a:lnTo>
                      <a:pt x="1766" y="171"/>
                    </a:lnTo>
                    <a:lnTo>
                      <a:pt x="1654" y="109"/>
                    </a:lnTo>
                    <a:lnTo>
                      <a:pt x="1537" y="62"/>
                    </a:lnTo>
                    <a:lnTo>
                      <a:pt x="1431" y="37"/>
                    </a:lnTo>
                    <a:lnTo>
                      <a:pt x="1306" y="7"/>
                    </a:lnTo>
                    <a:lnTo>
                      <a:pt x="1186" y="0"/>
                    </a:lnTo>
                    <a:lnTo>
                      <a:pt x="1065" y="0"/>
                    </a:lnTo>
                    <a:lnTo>
                      <a:pt x="948" y="16"/>
                    </a:lnTo>
                    <a:lnTo>
                      <a:pt x="834" y="44"/>
                    </a:lnTo>
                    <a:lnTo>
                      <a:pt x="712" y="84"/>
                    </a:lnTo>
                    <a:lnTo>
                      <a:pt x="606" y="139"/>
                    </a:lnTo>
                    <a:lnTo>
                      <a:pt x="507" y="208"/>
                    </a:lnTo>
                    <a:lnTo>
                      <a:pt x="400" y="276"/>
                    </a:lnTo>
                    <a:lnTo>
                      <a:pt x="316" y="360"/>
                    </a:lnTo>
                    <a:lnTo>
                      <a:pt x="245" y="451"/>
                    </a:lnTo>
                    <a:lnTo>
                      <a:pt x="167" y="552"/>
                    </a:lnTo>
                    <a:lnTo>
                      <a:pt x="106" y="659"/>
                    </a:lnTo>
                    <a:lnTo>
                      <a:pt x="55" y="773"/>
                    </a:lnTo>
                    <a:lnTo>
                      <a:pt x="20" y="891"/>
                    </a:lnTo>
                    <a:lnTo>
                      <a:pt x="0" y="1018"/>
                    </a:lnTo>
                  </a:path>
                </a:pathLst>
              </a:custGeom>
              <a:noFill/>
              <a:ln w="0">
                <a:solidFill>
                  <a:srgbClr val="000000"/>
                </a:solidFill>
                <a:round/>
                <a:headEnd/>
                <a:tailEnd/>
              </a:ln>
            </p:spPr>
            <p:txBody>
              <a:bodyPr/>
              <a:lstStyle/>
              <a:p>
                <a:endParaRPr lang="en-GB"/>
              </a:p>
            </p:txBody>
          </p:sp>
          <p:sp>
            <p:nvSpPr>
              <p:cNvPr id="55311" name="Freeform 14"/>
              <p:cNvSpPr>
                <a:spLocks/>
              </p:cNvSpPr>
              <p:nvPr/>
            </p:nvSpPr>
            <p:spPr bwMode="auto">
              <a:xfrm>
                <a:off x="3542" y="3665"/>
                <a:ext cx="382" cy="207"/>
              </a:xfrm>
              <a:custGeom>
                <a:avLst/>
                <a:gdLst>
                  <a:gd name="T0" fmla="*/ 0 w 2295"/>
                  <a:gd name="T1" fmla="*/ 0 h 1036"/>
                  <a:gd name="T2" fmla="*/ 0 w 2295"/>
                  <a:gd name="T3" fmla="*/ 0 h 1036"/>
                  <a:gd name="T4" fmla="*/ 0 w 2295"/>
                  <a:gd name="T5" fmla="*/ 0 h 1036"/>
                  <a:gd name="T6" fmla="*/ 0 w 2295"/>
                  <a:gd name="T7" fmla="*/ 0 h 1036"/>
                  <a:gd name="T8" fmla="*/ 0 w 2295"/>
                  <a:gd name="T9" fmla="*/ 0 h 1036"/>
                  <a:gd name="T10" fmla="*/ 0 w 2295"/>
                  <a:gd name="T11" fmla="*/ 0 h 1036"/>
                  <a:gd name="T12" fmla="*/ 0 w 2295"/>
                  <a:gd name="T13" fmla="*/ 0 h 1036"/>
                  <a:gd name="T14" fmla="*/ 0 w 2295"/>
                  <a:gd name="T15" fmla="*/ 0 h 1036"/>
                  <a:gd name="T16" fmla="*/ 0 w 2295"/>
                  <a:gd name="T17" fmla="*/ 0 h 1036"/>
                  <a:gd name="T18" fmla="*/ 0 w 2295"/>
                  <a:gd name="T19" fmla="*/ 0 h 1036"/>
                  <a:gd name="T20" fmla="*/ 0 w 2295"/>
                  <a:gd name="T21" fmla="*/ 0 h 1036"/>
                  <a:gd name="T22" fmla="*/ 0 w 2295"/>
                  <a:gd name="T23" fmla="*/ 0 h 1036"/>
                  <a:gd name="T24" fmla="*/ 0 w 2295"/>
                  <a:gd name="T25" fmla="*/ 0 h 1036"/>
                  <a:gd name="T26" fmla="*/ 0 w 2295"/>
                  <a:gd name="T27" fmla="*/ 0 h 1036"/>
                  <a:gd name="T28" fmla="*/ 0 w 2295"/>
                  <a:gd name="T29" fmla="*/ 0 h 1036"/>
                  <a:gd name="T30" fmla="*/ 0 w 2295"/>
                  <a:gd name="T31" fmla="*/ 0 h 1036"/>
                  <a:gd name="T32" fmla="*/ 0 w 2295"/>
                  <a:gd name="T33" fmla="*/ 0 h 1036"/>
                  <a:gd name="T34" fmla="*/ 0 w 2295"/>
                  <a:gd name="T35" fmla="*/ 0 h 1036"/>
                  <a:gd name="T36" fmla="*/ 0 w 2295"/>
                  <a:gd name="T37" fmla="*/ 0 h 1036"/>
                  <a:gd name="T38" fmla="*/ 0 w 2295"/>
                  <a:gd name="T39" fmla="*/ 0 h 1036"/>
                  <a:gd name="T40" fmla="*/ 0 w 2295"/>
                  <a:gd name="T41" fmla="*/ 0 h 1036"/>
                  <a:gd name="T42" fmla="*/ 0 w 2295"/>
                  <a:gd name="T43" fmla="*/ 0 h 1036"/>
                  <a:gd name="T44" fmla="*/ 0 w 2295"/>
                  <a:gd name="T45" fmla="*/ 0 h 1036"/>
                  <a:gd name="T46" fmla="*/ 0 w 2295"/>
                  <a:gd name="T47" fmla="*/ 0 h 1036"/>
                  <a:gd name="T48" fmla="*/ 0 w 2295"/>
                  <a:gd name="T49" fmla="*/ 0 h 1036"/>
                  <a:gd name="T50" fmla="*/ 0 w 2295"/>
                  <a:gd name="T51" fmla="*/ 0 h 1036"/>
                  <a:gd name="T52" fmla="*/ 0 w 2295"/>
                  <a:gd name="T53" fmla="*/ 0 h 1036"/>
                  <a:gd name="T54" fmla="*/ 0 w 2295"/>
                  <a:gd name="T55" fmla="*/ 0 h 10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295"/>
                  <a:gd name="T85" fmla="*/ 0 h 1036"/>
                  <a:gd name="T86" fmla="*/ 2295 w 2295"/>
                  <a:gd name="T87" fmla="*/ 1036 h 10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295" h="1036">
                    <a:moveTo>
                      <a:pt x="2295" y="1036"/>
                    </a:moveTo>
                    <a:lnTo>
                      <a:pt x="2272" y="912"/>
                    </a:lnTo>
                    <a:lnTo>
                      <a:pt x="2237" y="792"/>
                    </a:lnTo>
                    <a:lnTo>
                      <a:pt x="2189" y="680"/>
                    </a:lnTo>
                    <a:lnTo>
                      <a:pt x="2131" y="563"/>
                    </a:lnTo>
                    <a:lnTo>
                      <a:pt x="2057" y="469"/>
                    </a:lnTo>
                    <a:lnTo>
                      <a:pt x="1985" y="370"/>
                    </a:lnTo>
                    <a:lnTo>
                      <a:pt x="1896" y="287"/>
                    </a:lnTo>
                    <a:lnTo>
                      <a:pt x="1797" y="215"/>
                    </a:lnTo>
                    <a:lnTo>
                      <a:pt x="1698" y="142"/>
                    </a:lnTo>
                    <a:lnTo>
                      <a:pt x="1588" y="91"/>
                    </a:lnTo>
                    <a:lnTo>
                      <a:pt x="1480" y="48"/>
                    </a:lnTo>
                    <a:lnTo>
                      <a:pt x="1360" y="22"/>
                    </a:lnTo>
                    <a:lnTo>
                      <a:pt x="1240" y="0"/>
                    </a:lnTo>
                    <a:lnTo>
                      <a:pt x="1123" y="0"/>
                    </a:lnTo>
                    <a:lnTo>
                      <a:pt x="1005" y="7"/>
                    </a:lnTo>
                    <a:lnTo>
                      <a:pt x="881" y="34"/>
                    </a:lnTo>
                    <a:lnTo>
                      <a:pt x="768" y="62"/>
                    </a:lnTo>
                    <a:lnTo>
                      <a:pt x="658" y="105"/>
                    </a:lnTo>
                    <a:lnTo>
                      <a:pt x="554" y="167"/>
                    </a:lnTo>
                    <a:lnTo>
                      <a:pt x="448" y="233"/>
                    </a:lnTo>
                    <a:lnTo>
                      <a:pt x="356" y="310"/>
                    </a:lnTo>
                    <a:lnTo>
                      <a:pt x="273" y="397"/>
                    </a:lnTo>
                    <a:lnTo>
                      <a:pt x="196" y="495"/>
                    </a:lnTo>
                    <a:lnTo>
                      <a:pt x="130" y="597"/>
                    </a:lnTo>
                    <a:lnTo>
                      <a:pt x="75" y="706"/>
                    </a:lnTo>
                    <a:lnTo>
                      <a:pt x="28" y="825"/>
                    </a:lnTo>
                    <a:lnTo>
                      <a:pt x="0" y="992"/>
                    </a:lnTo>
                  </a:path>
                </a:pathLst>
              </a:custGeom>
              <a:noFill/>
              <a:ln w="0">
                <a:solidFill>
                  <a:srgbClr val="000000"/>
                </a:solidFill>
                <a:round/>
                <a:headEnd/>
                <a:tailEnd/>
              </a:ln>
            </p:spPr>
            <p:txBody>
              <a:bodyPr/>
              <a:lstStyle/>
              <a:p>
                <a:endParaRPr lang="en-GB"/>
              </a:p>
            </p:txBody>
          </p:sp>
          <p:sp>
            <p:nvSpPr>
              <p:cNvPr id="55312" name="Line 15"/>
              <p:cNvSpPr>
                <a:spLocks noChangeShapeType="1"/>
              </p:cNvSpPr>
              <p:nvPr/>
            </p:nvSpPr>
            <p:spPr bwMode="auto">
              <a:xfrm flipH="1">
                <a:off x="3884" y="3814"/>
                <a:ext cx="156" cy="1"/>
              </a:xfrm>
              <a:prstGeom prst="line">
                <a:avLst/>
              </a:prstGeom>
              <a:noFill/>
              <a:ln w="0">
                <a:solidFill>
                  <a:srgbClr val="000000"/>
                </a:solidFill>
                <a:round/>
                <a:headEnd/>
                <a:tailEnd/>
              </a:ln>
            </p:spPr>
            <p:txBody>
              <a:bodyPr/>
              <a:lstStyle/>
              <a:p>
                <a:endParaRPr lang="en-GB"/>
              </a:p>
            </p:txBody>
          </p:sp>
          <p:sp>
            <p:nvSpPr>
              <p:cNvPr id="55313" name="Line 16"/>
              <p:cNvSpPr>
                <a:spLocks noChangeShapeType="1"/>
              </p:cNvSpPr>
              <p:nvPr/>
            </p:nvSpPr>
            <p:spPr bwMode="auto">
              <a:xfrm flipH="1">
                <a:off x="2615" y="3814"/>
                <a:ext cx="970" cy="1"/>
              </a:xfrm>
              <a:prstGeom prst="line">
                <a:avLst/>
              </a:prstGeom>
              <a:noFill/>
              <a:ln w="0">
                <a:solidFill>
                  <a:srgbClr val="000000"/>
                </a:solidFill>
                <a:round/>
                <a:headEnd/>
                <a:tailEnd/>
              </a:ln>
            </p:spPr>
            <p:txBody>
              <a:bodyPr/>
              <a:lstStyle/>
              <a:p>
                <a:endParaRPr lang="en-GB"/>
              </a:p>
            </p:txBody>
          </p:sp>
          <p:sp>
            <p:nvSpPr>
              <p:cNvPr id="55314" name="Line 17"/>
              <p:cNvSpPr>
                <a:spLocks noChangeShapeType="1"/>
              </p:cNvSpPr>
              <p:nvPr/>
            </p:nvSpPr>
            <p:spPr bwMode="auto">
              <a:xfrm flipH="1">
                <a:off x="1960" y="3814"/>
                <a:ext cx="361" cy="1"/>
              </a:xfrm>
              <a:prstGeom prst="line">
                <a:avLst/>
              </a:prstGeom>
              <a:noFill/>
              <a:ln w="0">
                <a:solidFill>
                  <a:srgbClr val="000000"/>
                </a:solidFill>
                <a:round/>
                <a:headEnd/>
                <a:tailEnd/>
              </a:ln>
            </p:spPr>
            <p:txBody>
              <a:bodyPr/>
              <a:lstStyle/>
              <a:p>
                <a:endParaRPr lang="en-GB"/>
              </a:p>
            </p:txBody>
          </p:sp>
          <p:sp>
            <p:nvSpPr>
              <p:cNvPr id="55315" name="Freeform 18"/>
              <p:cNvSpPr>
                <a:spLocks/>
              </p:cNvSpPr>
              <p:nvPr/>
            </p:nvSpPr>
            <p:spPr bwMode="auto">
              <a:xfrm>
                <a:off x="2018" y="3686"/>
                <a:ext cx="361" cy="23"/>
              </a:xfrm>
              <a:custGeom>
                <a:avLst/>
                <a:gdLst>
                  <a:gd name="T0" fmla="*/ 0 w 2163"/>
                  <a:gd name="T1" fmla="*/ 0 h 114"/>
                  <a:gd name="T2" fmla="*/ 0 w 2163"/>
                  <a:gd name="T3" fmla="*/ 0 h 114"/>
                  <a:gd name="T4" fmla="*/ 0 w 2163"/>
                  <a:gd name="T5" fmla="*/ 0 h 114"/>
                  <a:gd name="T6" fmla="*/ 0 w 2163"/>
                  <a:gd name="T7" fmla="*/ 0 h 114"/>
                  <a:gd name="T8" fmla="*/ 0 w 2163"/>
                  <a:gd name="T9" fmla="*/ 0 h 114"/>
                  <a:gd name="T10" fmla="*/ 0 60000 65536"/>
                  <a:gd name="T11" fmla="*/ 0 60000 65536"/>
                  <a:gd name="T12" fmla="*/ 0 60000 65536"/>
                  <a:gd name="T13" fmla="*/ 0 60000 65536"/>
                  <a:gd name="T14" fmla="*/ 0 60000 65536"/>
                  <a:gd name="T15" fmla="*/ 0 w 2163"/>
                  <a:gd name="T16" fmla="*/ 0 h 114"/>
                  <a:gd name="T17" fmla="*/ 2163 w 2163"/>
                  <a:gd name="T18" fmla="*/ 114 h 114"/>
                </a:gdLst>
                <a:ahLst/>
                <a:cxnLst>
                  <a:cxn ang="T10">
                    <a:pos x="T0" y="T1"/>
                  </a:cxn>
                  <a:cxn ang="T11">
                    <a:pos x="T2" y="T3"/>
                  </a:cxn>
                  <a:cxn ang="T12">
                    <a:pos x="T4" y="T5"/>
                  </a:cxn>
                  <a:cxn ang="T13">
                    <a:pos x="T6" y="T7"/>
                  </a:cxn>
                  <a:cxn ang="T14">
                    <a:pos x="T8" y="T9"/>
                  </a:cxn>
                </a:cxnLst>
                <a:rect l="T15" t="T16" r="T17" b="T18"/>
                <a:pathLst>
                  <a:path w="2163" h="114">
                    <a:moveTo>
                      <a:pt x="74" y="114"/>
                    </a:moveTo>
                    <a:lnTo>
                      <a:pt x="2031" y="114"/>
                    </a:lnTo>
                    <a:lnTo>
                      <a:pt x="2163" y="0"/>
                    </a:lnTo>
                    <a:lnTo>
                      <a:pt x="0" y="0"/>
                    </a:lnTo>
                    <a:lnTo>
                      <a:pt x="74" y="114"/>
                    </a:lnTo>
                    <a:close/>
                  </a:path>
                </a:pathLst>
              </a:custGeom>
              <a:solidFill>
                <a:srgbClr val="000000"/>
              </a:solidFill>
              <a:ln w="0">
                <a:solidFill>
                  <a:srgbClr val="000000"/>
                </a:solidFill>
                <a:round/>
                <a:headEnd/>
                <a:tailEnd/>
              </a:ln>
            </p:spPr>
            <p:txBody>
              <a:bodyPr/>
              <a:lstStyle/>
              <a:p>
                <a:endParaRPr lang="en-GB"/>
              </a:p>
            </p:txBody>
          </p:sp>
          <p:sp>
            <p:nvSpPr>
              <p:cNvPr id="55316" name="Freeform 19"/>
              <p:cNvSpPr>
                <a:spLocks/>
              </p:cNvSpPr>
              <p:nvPr/>
            </p:nvSpPr>
            <p:spPr bwMode="auto">
              <a:xfrm>
                <a:off x="2552" y="3686"/>
                <a:ext cx="1095" cy="23"/>
              </a:xfrm>
              <a:custGeom>
                <a:avLst/>
                <a:gdLst>
                  <a:gd name="T0" fmla="*/ 0 w 6571"/>
                  <a:gd name="T1" fmla="*/ 0 h 114"/>
                  <a:gd name="T2" fmla="*/ 0 w 6571"/>
                  <a:gd name="T3" fmla="*/ 0 h 114"/>
                  <a:gd name="T4" fmla="*/ 1 w 6571"/>
                  <a:gd name="T5" fmla="*/ 0 h 114"/>
                  <a:gd name="T6" fmla="*/ 1 w 6571"/>
                  <a:gd name="T7" fmla="*/ 0 h 114"/>
                  <a:gd name="T8" fmla="*/ 0 w 6571"/>
                  <a:gd name="T9" fmla="*/ 0 h 114"/>
                  <a:gd name="T10" fmla="*/ 0 60000 65536"/>
                  <a:gd name="T11" fmla="*/ 0 60000 65536"/>
                  <a:gd name="T12" fmla="*/ 0 60000 65536"/>
                  <a:gd name="T13" fmla="*/ 0 60000 65536"/>
                  <a:gd name="T14" fmla="*/ 0 60000 65536"/>
                  <a:gd name="T15" fmla="*/ 0 w 6571"/>
                  <a:gd name="T16" fmla="*/ 0 h 114"/>
                  <a:gd name="T17" fmla="*/ 6571 w 6571"/>
                  <a:gd name="T18" fmla="*/ 114 h 114"/>
                </a:gdLst>
                <a:ahLst/>
                <a:cxnLst>
                  <a:cxn ang="T10">
                    <a:pos x="T0" y="T1"/>
                  </a:cxn>
                  <a:cxn ang="T11">
                    <a:pos x="T2" y="T3"/>
                  </a:cxn>
                  <a:cxn ang="T12">
                    <a:pos x="T4" y="T5"/>
                  </a:cxn>
                  <a:cxn ang="T13">
                    <a:pos x="T6" y="T7"/>
                  </a:cxn>
                  <a:cxn ang="T14">
                    <a:pos x="T8" y="T9"/>
                  </a:cxn>
                </a:cxnLst>
                <a:rect l="T15" t="T16" r="T17" b="T18"/>
                <a:pathLst>
                  <a:path w="6571" h="114">
                    <a:moveTo>
                      <a:pt x="0" y="0"/>
                    </a:moveTo>
                    <a:lnTo>
                      <a:pt x="160" y="114"/>
                    </a:lnTo>
                    <a:lnTo>
                      <a:pt x="6394" y="114"/>
                    </a:lnTo>
                    <a:lnTo>
                      <a:pt x="6571" y="0"/>
                    </a:lnTo>
                    <a:lnTo>
                      <a:pt x="0" y="0"/>
                    </a:lnTo>
                    <a:close/>
                  </a:path>
                </a:pathLst>
              </a:custGeom>
              <a:solidFill>
                <a:srgbClr val="000000"/>
              </a:solidFill>
              <a:ln w="0">
                <a:solidFill>
                  <a:srgbClr val="000000"/>
                </a:solidFill>
                <a:round/>
                <a:headEnd/>
                <a:tailEnd/>
              </a:ln>
            </p:spPr>
            <p:txBody>
              <a:bodyPr/>
              <a:lstStyle/>
              <a:p>
                <a:endParaRPr lang="en-GB"/>
              </a:p>
            </p:txBody>
          </p:sp>
          <p:sp>
            <p:nvSpPr>
              <p:cNvPr id="55317" name="Freeform 20"/>
              <p:cNvSpPr>
                <a:spLocks/>
              </p:cNvSpPr>
              <p:nvPr/>
            </p:nvSpPr>
            <p:spPr bwMode="auto">
              <a:xfrm>
                <a:off x="3812" y="3686"/>
                <a:ext cx="281" cy="23"/>
              </a:xfrm>
              <a:custGeom>
                <a:avLst/>
                <a:gdLst>
                  <a:gd name="T0" fmla="*/ 0 w 1687"/>
                  <a:gd name="T1" fmla="*/ 0 h 114"/>
                  <a:gd name="T2" fmla="*/ 0 w 1687"/>
                  <a:gd name="T3" fmla="*/ 0 h 114"/>
                  <a:gd name="T4" fmla="*/ 0 w 1687"/>
                  <a:gd name="T5" fmla="*/ 0 h 114"/>
                  <a:gd name="T6" fmla="*/ 0 w 1687"/>
                  <a:gd name="T7" fmla="*/ 0 h 114"/>
                  <a:gd name="T8" fmla="*/ 0 w 1687"/>
                  <a:gd name="T9" fmla="*/ 0 h 114"/>
                  <a:gd name="T10" fmla="*/ 0 60000 65536"/>
                  <a:gd name="T11" fmla="*/ 0 60000 65536"/>
                  <a:gd name="T12" fmla="*/ 0 60000 65536"/>
                  <a:gd name="T13" fmla="*/ 0 60000 65536"/>
                  <a:gd name="T14" fmla="*/ 0 60000 65536"/>
                  <a:gd name="T15" fmla="*/ 0 w 1687"/>
                  <a:gd name="T16" fmla="*/ 0 h 114"/>
                  <a:gd name="T17" fmla="*/ 1687 w 1687"/>
                  <a:gd name="T18" fmla="*/ 114 h 114"/>
                </a:gdLst>
                <a:ahLst/>
                <a:cxnLst>
                  <a:cxn ang="T10">
                    <a:pos x="T0" y="T1"/>
                  </a:cxn>
                  <a:cxn ang="T11">
                    <a:pos x="T2" y="T3"/>
                  </a:cxn>
                  <a:cxn ang="T12">
                    <a:pos x="T4" y="T5"/>
                  </a:cxn>
                  <a:cxn ang="T13">
                    <a:pos x="T6" y="T7"/>
                  </a:cxn>
                  <a:cxn ang="T14">
                    <a:pos x="T8" y="T9"/>
                  </a:cxn>
                </a:cxnLst>
                <a:rect l="T15" t="T16" r="T17" b="T18"/>
                <a:pathLst>
                  <a:path w="1687" h="114">
                    <a:moveTo>
                      <a:pt x="0" y="0"/>
                    </a:moveTo>
                    <a:lnTo>
                      <a:pt x="164" y="114"/>
                    </a:lnTo>
                    <a:lnTo>
                      <a:pt x="1687" y="114"/>
                    </a:lnTo>
                    <a:lnTo>
                      <a:pt x="1634" y="0"/>
                    </a:lnTo>
                    <a:lnTo>
                      <a:pt x="0" y="0"/>
                    </a:lnTo>
                    <a:close/>
                  </a:path>
                </a:pathLst>
              </a:custGeom>
              <a:solidFill>
                <a:srgbClr val="000000"/>
              </a:solidFill>
              <a:ln w="0">
                <a:solidFill>
                  <a:srgbClr val="000000"/>
                </a:solidFill>
                <a:round/>
                <a:headEnd/>
                <a:tailEnd/>
              </a:ln>
            </p:spPr>
            <p:txBody>
              <a:bodyPr/>
              <a:lstStyle/>
              <a:p>
                <a:endParaRPr lang="en-GB"/>
              </a:p>
            </p:txBody>
          </p:sp>
          <p:sp>
            <p:nvSpPr>
              <p:cNvPr id="55318" name="Freeform 21"/>
              <p:cNvSpPr>
                <a:spLocks/>
              </p:cNvSpPr>
              <p:nvPr/>
            </p:nvSpPr>
            <p:spPr bwMode="auto">
              <a:xfrm>
                <a:off x="3974" y="3600"/>
                <a:ext cx="110" cy="86"/>
              </a:xfrm>
              <a:custGeom>
                <a:avLst/>
                <a:gdLst>
                  <a:gd name="T0" fmla="*/ 0 w 664"/>
                  <a:gd name="T1" fmla="*/ 0 h 428"/>
                  <a:gd name="T2" fmla="*/ 0 w 664"/>
                  <a:gd name="T3" fmla="*/ 0 h 428"/>
                  <a:gd name="T4" fmla="*/ 0 w 664"/>
                  <a:gd name="T5" fmla="*/ 0 h 428"/>
                  <a:gd name="T6" fmla="*/ 0 w 664"/>
                  <a:gd name="T7" fmla="*/ 0 h 428"/>
                  <a:gd name="T8" fmla="*/ 0 w 664"/>
                  <a:gd name="T9" fmla="*/ 0 h 428"/>
                  <a:gd name="T10" fmla="*/ 0 60000 65536"/>
                  <a:gd name="T11" fmla="*/ 0 60000 65536"/>
                  <a:gd name="T12" fmla="*/ 0 60000 65536"/>
                  <a:gd name="T13" fmla="*/ 0 60000 65536"/>
                  <a:gd name="T14" fmla="*/ 0 60000 65536"/>
                  <a:gd name="T15" fmla="*/ 0 w 664"/>
                  <a:gd name="T16" fmla="*/ 0 h 428"/>
                  <a:gd name="T17" fmla="*/ 664 w 664"/>
                  <a:gd name="T18" fmla="*/ 428 h 428"/>
                </a:gdLst>
                <a:ahLst/>
                <a:cxnLst>
                  <a:cxn ang="T10">
                    <a:pos x="T0" y="T1"/>
                  </a:cxn>
                  <a:cxn ang="T11">
                    <a:pos x="T2" y="T3"/>
                  </a:cxn>
                  <a:cxn ang="T12">
                    <a:pos x="T4" y="T5"/>
                  </a:cxn>
                  <a:cxn ang="T13">
                    <a:pos x="T6" y="T7"/>
                  </a:cxn>
                  <a:cxn ang="T14">
                    <a:pos x="T8" y="T9"/>
                  </a:cxn>
                </a:cxnLst>
                <a:rect l="T15" t="T16" r="T17" b="T18"/>
                <a:pathLst>
                  <a:path w="664" h="428">
                    <a:moveTo>
                      <a:pt x="496" y="0"/>
                    </a:moveTo>
                    <a:lnTo>
                      <a:pt x="181" y="0"/>
                    </a:lnTo>
                    <a:lnTo>
                      <a:pt x="0" y="428"/>
                    </a:lnTo>
                    <a:lnTo>
                      <a:pt x="664" y="428"/>
                    </a:lnTo>
                    <a:lnTo>
                      <a:pt x="496" y="0"/>
                    </a:lnTo>
                    <a:close/>
                  </a:path>
                </a:pathLst>
              </a:custGeom>
              <a:solidFill>
                <a:srgbClr val="FFFFFF"/>
              </a:solidFill>
              <a:ln w="0">
                <a:solidFill>
                  <a:srgbClr val="000000"/>
                </a:solidFill>
                <a:round/>
                <a:headEnd/>
                <a:tailEnd/>
              </a:ln>
            </p:spPr>
            <p:txBody>
              <a:bodyPr/>
              <a:lstStyle/>
              <a:p>
                <a:endParaRPr lang="en-GB"/>
              </a:p>
            </p:txBody>
          </p:sp>
          <p:sp>
            <p:nvSpPr>
              <p:cNvPr id="55319" name="Rectangle 22"/>
              <p:cNvSpPr>
                <a:spLocks noChangeArrowheads="1"/>
              </p:cNvSpPr>
              <p:nvPr/>
            </p:nvSpPr>
            <p:spPr bwMode="auto">
              <a:xfrm>
                <a:off x="1990" y="3579"/>
                <a:ext cx="64" cy="64"/>
              </a:xfrm>
              <a:prstGeom prst="rect">
                <a:avLst/>
              </a:prstGeom>
              <a:solidFill>
                <a:srgbClr val="FFEA00"/>
              </a:solidFill>
              <a:ln w="0">
                <a:solidFill>
                  <a:srgbClr val="000000"/>
                </a:solidFill>
                <a:miter lim="800000"/>
                <a:headEnd/>
                <a:tailEnd/>
              </a:ln>
            </p:spPr>
            <p:txBody>
              <a:bodyPr/>
              <a:lstStyle/>
              <a:p>
                <a:endParaRPr lang="en-US"/>
              </a:p>
            </p:txBody>
          </p:sp>
          <p:sp>
            <p:nvSpPr>
              <p:cNvPr id="55320" name="Rectangle 23"/>
              <p:cNvSpPr>
                <a:spLocks noChangeArrowheads="1"/>
              </p:cNvSpPr>
              <p:nvPr/>
            </p:nvSpPr>
            <p:spPr bwMode="auto">
              <a:xfrm>
                <a:off x="2079" y="3621"/>
                <a:ext cx="55" cy="22"/>
              </a:xfrm>
              <a:prstGeom prst="rect">
                <a:avLst/>
              </a:prstGeom>
              <a:solidFill>
                <a:srgbClr val="FFEA00"/>
              </a:solidFill>
              <a:ln w="0">
                <a:solidFill>
                  <a:srgbClr val="000000"/>
                </a:solidFill>
                <a:miter lim="800000"/>
                <a:headEnd/>
                <a:tailEnd/>
              </a:ln>
            </p:spPr>
            <p:txBody>
              <a:bodyPr/>
              <a:lstStyle/>
              <a:p>
                <a:endParaRPr lang="en-US"/>
              </a:p>
            </p:txBody>
          </p:sp>
          <p:sp>
            <p:nvSpPr>
              <p:cNvPr id="55321" name="Freeform 24"/>
              <p:cNvSpPr>
                <a:spLocks/>
              </p:cNvSpPr>
              <p:nvPr/>
            </p:nvSpPr>
            <p:spPr bwMode="auto">
              <a:xfrm>
                <a:off x="2507" y="3251"/>
                <a:ext cx="908" cy="250"/>
              </a:xfrm>
              <a:custGeom>
                <a:avLst/>
                <a:gdLst>
                  <a:gd name="T0" fmla="*/ 0 w 5448"/>
                  <a:gd name="T1" fmla="*/ 0 h 1247"/>
                  <a:gd name="T2" fmla="*/ 1 w 5448"/>
                  <a:gd name="T3" fmla="*/ 0 h 1247"/>
                  <a:gd name="T4" fmla="*/ 0 w 5448"/>
                  <a:gd name="T5" fmla="*/ 0 h 1247"/>
                  <a:gd name="T6" fmla="*/ 0 w 5448"/>
                  <a:gd name="T7" fmla="*/ 0 h 1247"/>
                  <a:gd name="T8" fmla="*/ 0 w 5448"/>
                  <a:gd name="T9" fmla="*/ 0 h 1247"/>
                  <a:gd name="T10" fmla="*/ 0 60000 65536"/>
                  <a:gd name="T11" fmla="*/ 0 60000 65536"/>
                  <a:gd name="T12" fmla="*/ 0 60000 65536"/>
                  <a:gd name="T13" fmla="*/ 0 60000 65536"/>
                  <a:gd name="T14" fmla="*/ 0 60000 65536"/>
                  <a:gd name="T15" fmla="*/ 0 w 5448"/>
                  <a:gd name="T16" fmla="*/ 0 h 1247"/>
                  <a:gd name="T17" fmla="*/ 5448 w 5448"/>
                  <a:gd name="T18" fmla="*/ 1247 h 1247"/>
                </a:gdLst>
                <a:ahLst/>
                <a:cxnLst>
                  <a:cxn ang="T10">
                    <a:pos x="T0" y="T1"/>
                  </a:cxn>
                  <a:cxn ang="T11">
                    <a:pos x="T2" y="T3"/>
                  </a:cxn>
                  <a:cxn ang="T12">
                    <a:pos x="T4" y="T5"/>
                  </a:cxn>
                  <a:cxn ang="T13">
                    <a:pos x="T6" y="T7"/>
                  </a:cxn>
                  <a:cxn ang="T14">
                    <a:pos x="T8" y="T9"/>
                  </a:cxn>
                </a:cxnLst>
                <a:rect l="T15" t="T16" r="T17" b="T18"/>
                <a:pathLst>
                  <a:path w="5448" h="1247">
                    <a:moveTo>
                      <a:pt x="0" y="1247"/>
                    </a:moveTo>
                    <a:lnTo>
                      <a:pt x="5448" y="1247"/>
                    </a:lnTo>
                    <a:lnTo>
                      <a:pt x="3739" y="0"/>
                    </a:lnTo>
                    <a:lnTo>
                      <a:pt x="965" y="0"/>
                    </a:lnTo>
                    <a:lnTo>
                      <a:pt x="0" y="1247"/>
                    </a:lnTo>
                    <a:close/>
                  </a:path>
                </a:pathLst>
              </a:custGeom>
              <a:solidFill>
                <a:schemeClr val="bg1"/>
              </a:solidFill>
              <a:ln w="0">
                <a:solidFill>
                  <a:srgbClr val="000000"/>
                </a:solidFill>
                <a:round/>
                <a:headEnd/>
                <a:tailEnd/>
              </a:ln>
            </p:spPr>
            <p:txBody>
              <a:bodyPr/>
              <a:lstStyle/>
              <a:p>
                <a:endParaRPr lang="en-GB"/>
              </a:p>
            </p:txBody>
          </p:sp>
          <p:sp>
            <p:nvSpPr>
              <p:cNvPr id="55322" name="Freeform 25"/>
              <p:cNvSpPr>
                <a:spLocks/>
              </p:cNvSpPr>
              <p:nvPr/>
            </p:nvSpPr>
            <p:spPr bwMode="auto">
              <a:xfrm>
                <a:off x="3198" y="3436"/>
                <a:ext cx="49" cy="57"/>
              </a:xfrm>
              <a:custGeom>
                <a:avLst/>
                <a:gdLst>
                  <a:gd name="T0" fmla="*/ 0 w 294"/>
                  <a:gd name="T1" fmla="*/ 0 h 284"/>
                  <a:gd name="T2" fmla="*/ 0 w 294"/>
                  <a:gd name="T3" fmla="*/ 0 h 284"/>
                  <a:gd name="T4" fmla="*/ 0 w 294"/>
                  <a:gd name="T5" fmla="*/ 0 h 284"/>
                  <a:gd name="T6" fmla="*/ 0 w 294"/>
                  <a:gd name="T7" fmla="*/ 0 h 284"/>
                  <a:gd name="T8" fmla="*/ 0 w 294"/>
                  <a:gd name="T9" fmla="*/ 0 h 284"/>
                  <a:gd name="T10" fmla="*/ 0 60000 65536"/>
                  <a:gd name="T11" fmla="*/ 0 60000 65536"/>
                  <a:gd name="T12" fmla="*/ 0 60000 65536"/>
                  <a:gd name="T13" fmla="*/ 0 60000 65536"/>
                  <a:gd name="T14" fmla="*/ 0 60000 65536"/>
                  <a:gd name="T15" fmla="*/ 0 w 294"/>
                  <a:gd name="T16" fmla="*/ 0 h 284"/>
                  <a:gd name="T17" fmla="*/ 294 w 294"/>
                  <a:gd name="T18" fmla="*/ 284 h 284"/>
                </a:gdLst>
                <a:ahLst/>
                <a:cxnLst>
                  <a:cxn ang="T10">
                    <a:pos x="T0" y="T1"/>
                  </a:cxn>
                  <a:cxn ang="T11">
                    <a:pos x="T2" y="T3"/>
                  </a:cxn>
                  <a:cxn ang="T12">
                    <a:pos x="T4" y="T5"/>
                  </a:cxn>
                  <a:cxn ang="T13">
                    <a:pos x="T6" y="T7"/>
                  </a:cxn>
                  <a:cxn ang="T14">
                    <a:pos x="T8" y="T9"/>
                  </a:cxn>
                </a:cxnLst>
                <a:rect l="T15" t="T16" r="T17" b="T18"/>
                <a:pathLst>
                  <a:path w="294" h="284">
                    <a:moveTo>
                      <a:pt x="0" y="284"/>
                    </a:moveTo>
                    <a:lnTo>
                      <a:pt x="241" y="0"/>
                    </a:lnTo>
                    <a:lnTo>
                      <a:pt x="294" y="39"/>
                    </a:lnTo>
                    <a:lnTo>
                      <a:pt x="73" y="284"/>
                    </a:lnTo>
                    <a:lnTo>
                      <a:pt x="0" y="284"/>
                    </a:lnTo>
                    <a:close/>
                  </a:path>
                </a:pathLst>
              </a:custGeom>
              <a:solidFill>
                <a:srgbClr val="000000"/>
              </a:solidFill>
              <a:ln w="0">
                <a:solidFill>
                  <a:srgbClr val="000000"/>
                </a:solidFill>
                <a:round/>
                <a:headEnd/>
                <a:tailEnd/>
              </a:ln>
            </p:spPr>
            <p:txBody>
              <a:bodyPr/>
              <a:lstStyle/>
              <a:p>
                <a:endParaRPr lang="en-GB"/>
              </a:p>
            </p:txBody>
          </p:sp>
          <p:sp>
            <p:nvSpPr>
              <p:cNvPr id="55323" name="Freeform 26"/>
              <p:cNvSpPr>
                <a:spLocks/>
              </p:cNvSpPr>
              <p:nvPr/>
            </p:nvSpPr>
            <p:spPr bwMode="auto">
              <a:xfrm>
                <a:off x="2494" y="3501"/>
                <a:ext cx="44" cy="156"/>
              </a:xfrm>
              <a:custGeom>
                <a:avLst/>
                <a:gdLst>
                  <a:gd name="T0" fmla="*/ 0 w 263"/>
                  <a:gd name="T1" fmla="*/ 0 h 783"/>
                  <a:gd name="T2" fmla="*/ 0 w 263"/>
                  <a:gd name="T3" fmla="*/ 0 h 783"/>
                  <a:gd name="T4" fmla="*/ 0 w 263"/>
                  <a:gd name="T5" fmla="*/ 0 h 783"/>
                  <a:gd name="T6" fmla="*/ 0 60000 65536"/>
                  <a:gd name="T7" fmla="*/ 0 60000 65536"/>
                  <a:gd name="T8" fmla="*/ 0 60000 65536"/>
                  <a:gd name="T9" fmla="*/ 0 w 263"/>
                  <a:gd name="T10" fmla="*/ 0 h 783"/>
                  <a:gd name="T11" fmla="*/ 263 w 263"/>
                  <a:gd name="T12" fmla="*/ 783 h 783"/>
                </a:gdLst>
                <a:ahLst/>
                <a:cxnLst>
                  <a:cxn ang="T6">
                    <a:pos x="T0" y="T1"/>
                  </a:cxn>
                  <a:cxn ang="T7">
                    <a:pos x="T2" y="T3"/>
                  </a:cxn>
                  <a:cxn ang="T8">
                    <a:pos x="T4" y="T5"/>
                  </a:cxn>
                </a:cxnLst>
                <a:rect l="T9" t="T10" r="T11" b="T12"/>
                <a:pathLst>
                  <a:path w="263" h="783">
                    <a:moveTo>
                      <a:pt x="263" y="0"/>
                    </a:moveTo>
                    <a:lnTo>
                      <a:pt x="0" y="390"/>
                    </a:lnTo>
                    <a:lnTo>
                      <a:pt x="0" y="783"/>
                    </a:lnTo>
                  </a:path>
                </a:pathLst>
              </a:custGeom>
              <a:noFill/>
              <a:ln w="0">
                <a:solidFill>
                  <a:srgbClr val="000000"/>
                </a:solidFill>
                <a:round/>
                <a:headEnd/>
                <a:tailEnd/>
              </a:ln>
            </p:spPr>
            <p:txBody>
              <a:bodyPr/>
              <a:lstStyle/>
              <a:p>
                <a:endParaRPr lang="en-GB"/>
              </a:p>
            </p:txBody>
          </p:sp>
          <p:sp>
            <p:nvSpPr>
              <p:cNvPr id="55324" name="Freeform 27"/>
              <p:cNvSpPr>
                <a:spLocks/>
              </p:cNvSpPr>
              <p:nvPr/>
            </p:nvSpPr>
            <p:spPr bwMode="auto">
              <a:xfrm>
                <a:off x="3448" y="3501"/>
                <a:ext cx="31" cy="362"/>
              </a:xfrm>
              <a:custGeom>
                <a:avLst/>
                <a:gdLst>
                  <a:gd name="T0" fmla="*/ 0 w 183"/>
                  <a:gd name="T1" fmla="*/ 0 h 1814"/>
                  <a:gd name="T2" fmla="*/ 0 w 183"/>
                  <a:gd name="T3" fmla="*/ 0 h 1814"/>
                  <a:gd name="T4" fmla="*/ 0 w 183"/>
                  <a:gd name="T5" fmla="*/ 0 h 1814"/>
                  <a:gd name="T6" fmla="*/ 0 w 183"/>
                  <a:gd name="T7" fmla="*/ 1 h 1814"/>
                  <a:gd name="T8" fmla="*/ 0 60000 65536"/>
                  <a:gd name="T9" fmla="*/ 0 60000 65536"/>
                  <a:gd name="T10" fmla="*/ 0 60000 65536"/>
                  <a:gd name="T11" fmla="*/ 0 60000 65536"/>
                  <a:gd name="T12" fmla="*/ 0 w 183"/>
                  <a:gd name="T13" fmla="*/ 0 h 1814"/>
                  <a:gd name="T14" fmla="*/ 183 w 183"/>
                  <a:gd name="T15" fmla="*/ 1814 h 1814"/>
                </a:gdLst>
                <a:ahLst/>
                <a:cxnLst>
                  <a:cxn ang="T8">
                    <a:pos x="T0" y="T1"/>
                  </a:cxn>
                  <a:cxn ang="T9">
                    <a:pos x="T2" y="T3"/>
                  </a:cxn>
                  <a:cxn ang="T10">
                    <a:pos x="T4" y="T5"/>
                  </a:cxn>
                  <a:cxn ang="T11">
                    <a:pos x="T6" y="T7"/>
                  </a:cxn>
                </a:cxnLst>
                <a:rect l="T12" t="T13" r="T14" b="T15"/>
                <a:pathLst>
                  <a:path w="183" h="1814">
                    <a:moveTo>
                      <a:pt x="23" y="0"/>
                    </a:moveTo>
                    <a:lnTo>
                      <a:pt x="183" y="390"/>
                    </a:lnTo>
                    <a:lnTo>
                      <a:pt x="183" y="1567"/>
                    </a:lnTo>
                    <a:lnTo>
                      <a:pt x="0" y="1814"/>
                    </a:lnTo>
                  </a:path>
                </a:pathLst>
              </a:custGeom>
              <a:noFill/>
              <a:ln w="0">
                <a:solidFill>
                  <a:srgbClr val="000000"/>
                </a:solidFill>
                <a:round/>
                <a:headEnd/>
                <a:tailEnd/>
              </a:ln>
            </p:spPr>
            <p:txBody>
              <a:bodyPr/>
              <a:lstStyle/>
              <a:p>
                <a:endParaRPr lang="en-GB"/>
              </a:p>
            </p:txBody>
          </p:sp>
          <p:sp>
            <p:nvSpPr>
              <p:cNvPr id="55325" name="Rectangle 28"/>
              <p:cNvSpPr>
                <a:spLocks noChangeArrowheads="1"/>
              </p:cNvSpPr>
              <p:nvPr/>
            </p:nvSpPr>
            <p:spPr bwMode="auto">
              <a:xfrm>
                <a:off x="2526" y="3607"/>
                <a:ext cx="89" cy="22"/>
              </a:xfrm>
              <a:prstGeom prst="rect">
                <a:avLst/>
              </a:prstGeom>
              <a:solidFill>
                <a:srgbClr val="FFFFFF"/>
              </a:solidFill>
              <a:ln w="0">
                <a:solidFill>
                  <a:srgbClr val="000000"/>
                </a:solidFill>
                <a:miter lim="800000"/>
                <a:headEnd/>
                <a:tailEnd/>
              </a:ln>
            </p:spPr>
            <p:txBody>
              <a:bodyPr/>
              <a:lstStyle/>
              <a:p>
                <a:endParaRPr lang="en-US"/>
              </a:p>
            </p:txBody>
          </p:sp>
          <p:sp>
            <p:nvSpPr>
              <p:cNvPr id="55326" name="Rectangle 29"/>
              <p:cNvSpPr>
                <a:spLocks noChangeArrowheads="1"/>
              </p:cNvSpPr>
              <p:nvPr/>
            </p:nvSpPr>
            <p:spPr bwMode="auto">
              <a:xfrm>
                <a:off x="3001" y="3607"/>
                <a:ext cx="90" cy="22"/>
              </a:xfrm>
              <a:prstGeom prst="rect">
                <a:avLst/>
              </a:prstGeom>
              <a:solidFill>
                <a:srgbClr val="FFFFFF"/>
              </a:solidFill>
              <a:ln w="0">
                <a:solidFill>
                  <a:srgbClr val="000000"/>
                </a:solidFill>
                <a:miter lim="800000"/>
                <a:headEnd/>
                <a:tailEnd/>
              </a:ln>
            </p:spPr>
            <p:txBody>
              <a:bodyPr/>
              <a:lstStyle/>
              <a:p>
                <a:endParaRPr lang="en-US"/>
              </a:p>
            </p:txBody>
          </p:sp>
          <p:sp>
            <p:nvSpPr>
              <p:cNvPr id="55327" name="Freeform 30"/>
              <p:cNvSpPr>
                <a:spLocks/>
              </p:cNvSpPr>
              <p:nvPr/>
            </p:nvSpPr>
            <p:spPr bwMode="auto">
              <a:xfrm>
                <a:off x="3434" y="3465"/>
                <a:ext cx="615" cy="114"/>
              </a:xfrm>
              <a:custGeom>
                <a:avLst/>
                <a:gdLst>
                  <a:gd name="T0" fmla="*/ 0 w 3690"/>
                  <a:gd name="T1" fmla="*/ 0 h 567"/>
                  <a:gd name="T2" fmla="*/ 0 w 3690"/>
                  <a:gd name="T3" fmla="*/ 0 h 567"/>
                  <a:gd name="T4" fmla="*/ 1 w 3690"/>
                  <a:gd name="T5" fmla="*/ 0 h 567"/>
                  <a:gd name="T6" fmla="*/ 0 60000 65536"/>
                  <a:gd name="T7" fmla="*/ 0 60000 65536"/>
                  <a:gd name="T8" fmla="*/ 0 60000 65536"/>
                  <a:gd name="T9" fmla="*/ 0 w 3690"/>
                  <a:gd name="T10" fmla="*/ 0 h 567"/>
                  <a:gd name="T11" fmla="*/ 3690 w 3690"/>
                  <a:gd name="T12" fmla="*/ 567 h 567"/>
                </a:gdLst>
                <a:ahLst/>
                <a:cxnLst>
                  <a:cxn ang="T6">
                    <a:pos x="T0" y="T1"/>
                  </a:cxn>
                  <a:cxn ang="T7">
                    <a:pos x="T2" y="T3"/>
                  </a:cxn>
                  <a:cxn ang="T8">
                    <a:pos x="T4" y="T5"/>
                  </a:cxn>
                </a:cxnLst>
                <a:rect l="T9" t="T10" r="T11" b="T12"/>
                <a:pathLst>
                  <a:path w="3690" h="567">
                    <a:moveTo>
                      <a:pt x="0" y="0"/>
                    </a:moveTo>
                    <a:lnTo>
                      <a:pt x="458" y="278"/>
                    </a:lnTo>
                    <a:lnTo>
                      <a:pt x="3690" y="567"/>
                    </a:lnTo>
                  </a:path>
                </a:pathLst>
              </a:custGeom>
              <a:noFill/>
              <a:ln w="0">
                <a:solidFill>
                  <a:srgbClr val="000000"/>
                </a:solidFill>
                <a:round/>
                <a:headEnd/>
                <a:tailEnd/>
              </a:ln>
            </p:spPr>
            <p:txBody>
              <a:bodyPr/>
              <a:lstStyle/>
              <a:p>
                <a:endParaRPr lang="en-GB"/>
              </a:p>
            </p:txBody>
          </p:sp>
          <p:sp>
            <p:nvSpPr>
              <p:cNvPr id="55328" name="Line 31"/>
              <p:cNvSpPr>
                <a:spLocks noChangeShapeType="1"/>
              </p:cNvSpPr>
              <p:nvPr/>
            </p:nvSpPr>
            <p:spPr bwMode="auto">
              <a:xfrm>
                <a:off x="2036" y="3709"/>
                <a:ext cx="1" cy="154"/>
              </a:xfrm>
              <a:prstGeom prst="line">
                <a:avLst/>
              </a:prstGeom>
              <a:noFill/>
              <a:ln w="0">
                <a:solidFill>
                  <a:srgbClr val="000000"/>
                </a:solidFill>
                <a:round/>
                <a:headEnd/>
                <a:tailEnd/>
              </a:ln>
            </p:spPr>
            <p:txBody>
              <a:bodyPr/>
              <a:lstStyle/>
              <a:p>
                <a:endParaRPr lang="en-GB"/>
              </a:p>
            </p:txBody>
          </p:sp>
          <p:sp>
            <p:nvSpPr>
              <p:cNvPr id="55329" name="Freeform 32"/>
              <p:cNvSpPr>
                <a:spLocks/>
              </p:cNvSpPr>
              <p:nvPr/>
            </p:nvSpPr>
            <p:spPr bwMode="auto">
              <a:xfrm>
                <a:off x="2324" y="3729"/>
                <a:ext cx="287" cy="356"/>
              </a:xfrm>
              <a:custGeom>
                <a:avLst/>
                <a:gdLst>
                  <a:gd name="T0" fmla="*/ 0 w 1719"/>
                  <a:gd name="T1" fmla="*/ 0 h 1777"/>
                  <a:gd name="T2" fmla="*/ 0 w 1719"/>
                  <a:gd name="T3" fmla="*/ 0 h 1777"/>
                  <a:gd name="T4" fmla="*/ 0 w 1719"/>
                  <a:gd name="T5" fmla="*/ 0 h 1777"/>
                  <a:gd name="T6" fmla="*/ 0 w 1719"/>
                  <a:gd name="T7" fmla="*/ 0 h 1777"/>
                  <a:gd name="T8" fmla="*/ 0 w 1719"/>
                  <a:gd name="T9" fmla="*/ 0 h 1777"/>
                  <a:gd name="T10" fmla="*/ 0 w 1719"/>
                  <a:gd name="T11" fmla="*/ 0 h 1777"/>
                  <a:gd name="T12" fmla="*/ 0 w 1719"/>
                  <a:gd name="T13" fmla="*/ 0 h 1777"/>
                  <a:gd name="T14" fmla="*/ 0 w 1719"/>
                  <a:gd name="T15" fmla="*/ 0 h 1777"/>
                  <a:gd name="T16" fmla="*/ 0 w 1719"/>
                  <a:gd name="T17" fmla="*/ 0 h 1777"/>
                  <a:gd name="T18" fmla="*/ 0 w 1719"/>
                  <a:gd name="T19" fmla="*/ 0 h 1777"/>
                  <a:gd name="T20" fmla="*/ 0 w 1719"/>
                  <a:gd name="T21" fmla="*/ 0 h 1777"/>
                  <a:gd name="T22" fmla="*/ 0 w 1719"/>
                  <a:gd name="T23" fmla="*/ 0 h 1777"/>
                  <a:gd name="T24" fmla="*/ 0 w 1719"/>
                  <a:gd name="T25" fmla="*/ 0 h 1777"/>
                  <a:gd name="T26" fmla="*/ 0 w 1719"/>
                  <a:gd name="T27" fmla="*/ 0 h 1777"/>
                  <a:gd name="T28" fmla="*/ 0 w 1719"/>
                  <a:gd name="T29" fmla="*/ 0 h 1777"/>
                  <a:gd name="T30" fmla="*/ 0 w 1719"/>
                  <a:gd name="T31" fmla="*/ 0 h 1777"/>
                  <a:gd name="T32" fmla="*/ 0 w 1719"/>
                  <a:gd name="T33" fmla="*/ 0 h 1777"/>
                  <a:gd name="T34" fmla="*/ 0 w 1719"/>
                  <a:gd name="T35" fmla="*/ 0 h 1777"/>
                  <a:gd name="T36" fmla="*/ 0 w 1719"/>
                  <a:gd name="T37" fmla="*/ 0 h 1777"/>
                  <a:gd name="T38" fmla="*/ 0 w 1719"/>
                  <a:gd name="T39" fmla="*/ 0 h 1777"/>
                  <a:gd name="T40" fmla="*/ 0 w 1719"/>
                  <a:gd name="T41" fmla="*/ 0 h 1777"/>
                  <a:gd name="T42" fmla="*/ 0 w 1719"/>
                  <a:gd name="T43" fmla="*/ 0 h 1777"/>
                  <a:gd name="T44" fmla="*/ 0 w 1719"/>
                  <a:gd name="T45" fmla="*/ 0 h 1777"/>
                  <a:gd name="T46" fmla="*/ 0 w 1719"/>
                  <a:gd name="T47" fmla="*/ 0 h 1777"/>
                  <a:gd name="T48" fmla="*/ 0 w 1719"/>
                  <a:gd name="T49" fmla="*/ 0 h 1777"/>
                  <a:gd name="T50" fmla="*/ 0 w 1719"/>
                  <a:gd name="T51" fmla="*/ 0 h 1777"/>
                  <a:gd name="T52" fmla="*/ 0 w 1719"/>
                  <a:gd name="T53" fmla="*/ 0 h 1777"/>
                  <a:gd name="T54" fmla="*/ 0 w 1719"/>
                  <a:gd name="T55" fmla="*/ 0 h 1777"/>
                  <a:gd name="T56" fmla="*/ 0 w 1719"/>
                  <a:gd name="T57" fmla="*/ 0 h 1777"/>
                  <a:gd name="T58" fmla="*/ 0 w 1719"/>
                  <a:gd name="T59" fmla="*/ 0 h 1777"/>
                  <a:gd name="T60" fmla="*/ 0 w 1719"/>
                  <a:gd name="T61" fmla="*/ 0 h 1777"/>
                  <a:gd name="T62" fmla="*/ 0 w 1719"/>
                  <a:gd name="T63" fmla="*/ 0 h 1777"/>
                  <a:gd name="T64" fmla="*/ 0 w 1719"/>
                  <a:gd name="T65" fmla="*/ 0 h 1777"/>
                  <a:gd name="T66" fmla="*/ 0 w 1719"/>
                  <a:gd name="T67" fmla="*/ 0 h 1777"/>
                  <a:gd name="T68" fmla="*/ 0 w 1719"/>
                  <a:gd name="T69" fmla="*/ 1 h 1777"/>
                  <a:gd name="T70" fmla="*/ 0 w 1719"/>
                  <a:gd name="T71" fmla="*/ 1 h 1777"/>
                  <a:gd name="T72" fmla="*/ 0 w 1719"/>
                  <a:gd name="T73" fmla="*/ 1 h 1777"/>
                  <a:gd name="T74" fmla="*/ 0 w 1719"/>
                  <a:gd name="T75" fmla="*/ 1 h 1777"/>
                  <a:gd name="T76" fmla="*/ 0 w 1719"/>
                  <a:gd name="T77" fmla="*/ 1 h 1777"/>
                  <a:gd name="T78" fmla="*/ 0 w 1719"/>
                  <a:gd name="T79" fmla="*/ 1 h 1777"/>
                  <a:gd name="T80" fmla="*/ 0 w 1719"/>
                  <a:gd name="T81" fmla="*/ 1 h 1777"/>
                  <a:gd name="T82" fmla="*/ 0 w 1719"/>
                  <a:gd name="T83" fmla="*/ 1 h 1777"/>
                  <a:gd name="T84" fmla="*/ 0 w 1719"/>
                  <a:gd name="T85" fmla="*/ 1 h 1777"/>
                  <a:gd name="T86" fmla="*/ 0 w 1719"/>
                  <a:gd name="T87" fmla="*/ 1 h 1777"/>
                  <a:gd name="T88" fmla="*/ 0 w 1719"/>
                  <a:gd name="T89" fmla="*/ 1 h 1777"/>
                  <a:gd name="T90" fmla="*/ 0 w 1719"/>
                  <a:gd name="T91" fmla="*/ 1 h 1777"/>
                  <a:gd name="T92" fmla="*/ 0 w 1719"/>
                  <a:gd name="T93" fmla="*/ 0 h 1777"/>
                  <a:gd name="T94" fmla="*/ 0 w 1719"/>
                  <a:gd name="T95" fmla="*/ 0 h 1777"/>
                  <a:gd name="T96" fmla="*/ 0 w 1719"/>
                  <a:gd name="T97" fmla="*/ 0 h 1777"/>
                  <a:gd name="T98" fmla="*/ 0 w 1719"/>
                  <a:gd name="T99" fmla="*/ 0 h 1777"/>
                  <a:gd name="T100" fmla="*/ 0 w 1719"/>
                  <a:gd name="T101" fmla="*/ 0 h 1777"/>
                  <a:gd name="T102" fmla="*/ 0 w 1719"/>
                  <a:gd name="T103" fmla="*/ 0 h 1777"/>
                  <a:gd name="T104" fmla="*/ 0 w 1719"/>
                  <a:gd name="T105" fmla="*/ 0 h 1777"/>
                  <a:gd name="T106" fmla="*/ 0 w 1719"/>
                  <a:gd name="T107" fmla="*/ 0 h 177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719"/>
                  <a:gd name="T163" fmla="*/ 0 h 1777"/>
                  <a:gd name="T164" fmla="*/ 1719 w 1719"/>
                  <a:gd name="T165" fmla="*/ 1777 h 177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719" h="1777">
                    <a:moveTo>
                      <a:pt x="1719" y="889"/>
                    </a:moveTo>
                    <a:lnTo>
                      <a:pt x="1719" y="780"/>
                    </a:lnTo>
                    <a:lnTo>
                      <a:pt x="1698" y="679"/>
                    </a:lnTo>
                    <a:lnTo>
                      <a:pt x="1672" y="577"/>
                    </a:lnTo>
                    <a:lnTo>
                      <a:pt x="1616" y="483"/>
                    </a:lnTo>
                    <a:lnTo>
                      <a:pt x="1571" y="385"/>
                    </a:lnTo>
                    <a:lnTo>
                      <a:pt x="1507" y="304"/>
                    </a:lnTo>
                    <a:lnTo>
                      <a:pt x="1438" y="231"/>
                    </a:lnTo>
                    <a:lnTo>
                      <a:pt x="1350" y="156"/>
                    </a:lnTo>
                    <a:lnTo>
                      <a:pt x="1264" y="98"/>
                    </a:lnTo>
                    <a:lnTo>
                      <a:pt x="1172" y="54"/>
                    </a:lnTo>
                    <a:lnTo>
                      <a:pt x="1080" y="25"/>
                    </a:lnTo>
                    <a:lnTo>
                      <a:pt x="974" y="0"/>
                    </a:lnTo>
                    <a:lnTo>
                      <a:pt x="862" y="0"/>
                    </a:lnTo>
                    <a:lnTo>
                      <a:pt x="763" y="0"/>
                    </a:lnTo>
                    <a:lnTo>
                      <a:pt x="664" y="21"/>
                    </a:lnTo>
                    <a:lnTo>
                      <a:pt x="565" y="49"/>
                    </a:lnTo>
                    <a:lnTo>
                      <a:pt x="476" y="94"/>
                    </a:lnTo>
                    <a:lnTo>
                      <a:pt x="387" y="148"/>
                    </a:lnTo>
                    <a:lnTo>
                      <a:pt x="307" y="210"/>
                    </a:lnTo>
                    <a:lnTo>
                      <a:pt x="235" y="283"/>
                    </a:lnTo>
                    <a:lnTo>
                      <a:pt x="160" y="367"/>
                    </a:lnTo>
                    <a:lnTo>
                      <a:pt x="106" y="461"/>
                    </a:lnTo>
                    <a:lnTo>
                      <a:pt x="58" y="549"/>
                    </a:lnTo>
                    <a:lnTo>
                      <a:pt x="32" y="650"/>
                    </a:lnTo>
                    <a:lnTo>
                      <a:pt x="7" y="759"/>
                    </a:lnTo>
                    <a:lnTo>
                      <a:pt x="0" y="857"/>
                    </a:lnTo>
                    <a:lnTo>
                      <a:pt x="7" y="970"/>
                    </a:lnTo>
                    <a:lnTo>
                      <a:pt x="22" y="1079"/>
                    </a:lnTo>
                    <a:lnTo>
                      <a:pt x="45" y="1180"/>
                    </a:lnTo>
                    <a:lnTo>
                      <a:pt x="86" y="1278"/>
                    </a:lnTo>
                    <a:lnTo>
                      <a:pt x="134" y="1369"/>
                    </a:lnTo>
                    <a:lnTo>
                      <a:pt x="199" y="1457"/>
                    </a:lnTo>
                    <a:lnTo>
                      <a:pt x="270" y="1533"/>
                    </a:lnTo>
                    <a:lnTo>
                      <a:pt x="348" y="1597"/>
                    </a:lnTo>
                    <a:lnTo>
                      <a:pt x="434" y="1660"/>
                    </a:lnTo>
                    <a:lnTo>
                      <a:pt x="526" y="1711"/>
                    </a:lnTo>
                    <a:lnTo>
                      <a:pt x="618" y="1743"/>
                    </a:lnTo>
                    <a:lnTo>
                      <a:pt x="725" y="1767"/>
                    </a:lnTo>
                    <a:lnTo>
                      <a:pt x="827" y="1777"/>
                    </a:lnTo>
                    <a:lnTo>
                      <a:pt x="928" y="1777"/>
                    </a:lnTo>
                    <a:lnTo>
                      <a:pt x="1035" y="1767"/>
                    </a:lnTo>
                    <a:lnTo>
                      <a:pt x="1137" y="1729"/>
                    </a:lnTo>
                    <a:lnTo>
                      <a:pt x="1223" y="1694"/>
                    </a:lnTo>
                    <a:lnTo>
                      <a:pt x="1317" y="1638"/>
                    </a:lnTo>
                    <a:lnTo>
                      <a:pt x="1400" y="1576"/>
                    </a:lnTo>
                    <a:lnTo>
                      <a:pt x="1472" y="1512"/>
                    </a:lnTo>
                    <a:lnTo>
                      <a:pt x="1545" y="1435"/>
                    </a:lnTo>
                    <a:lnTo>
                      <a:pt x="1599" y="1344"/>
                    </a:lnTo>
                    <a:lnTo>
                      <a:pt x="1644" y="1249"/>
                    </a:lnTo>
                    <a:lnTo>
                      <a:pt x="1687" y="1144"/>
                    </a:lnTo>
                    <a:lnTo>
                      <a:pt x="1705" y="1046"/>
                    </a:lnTo>
                    <a:lnTo>
                      <a:pt x="1719" y="937"/>
                    </a:lnTo>
                    <a:lnTo>
                      <a:pt x="1719" y="889"/>
                    </a:lnTo>
                    <a:close/>
                  </a:path>
                </a:pathLst>
              </a:custGeom>
              <a:solidFill>
                <a:srgbClr val="000000"/>
              </a:solidFill>
              <a:ln w="0">
                <a:solidFill>
                  <a:srgbClr val="000000"/>
                </a:solidFill>
                <a:round/>
                <a:headEnd/>
                <a:tailEnd/>
              </a:ln>
            </p:spPr>
            <p:txBody>
              <a:bodyPr/>
              <a:lstStyle/>
              <a:p>
                <a:endParaRPr lang="en-GB"/>
              </a:p>
            </p:txBody>
          </p:sp>
          <p:sp>
            <p:nvSpPr>
              <p:cNvPr id="55330" name="Freeform 33"/>
              <p:cNvSpPr>
                <a:spLocks/>
              </p:cNvSpPr>
              <p:nvPr/>
            </p:nvSpPr>
            <p:spPr bwMode="auto">
              <a:xfrm>
                <a:off x="2388" y="3806"/>
                <a:ext cx="160" cy="201"/>
              </a:xfrm>
              <a:custGeom>
                <a:avLst/>
                <a:gdLst>
                  <a:gd name="T0" fmla="*/ 0 w 962"/>
                  <a:gd name="T1" fmla="*/ 0 h 1002"/>
                  <a:gd name="T2" fmla="*/ 0 w 962"/>
                  <a:gd name="T3" fmla="*/ 0 h 1002"/>
                  <a:gd name="T4" fmla="*/ 0 w 962"/>
                  <a:gd name="T5" fmla="*/ 0 h 1002"/>
                  <a:gd name="T6" fmla="*/ 0 w 962"/>
                  <a:gd name="T7" fmla="*/ 0 h 1002"/>
                  <a:gd name="T8" fmla="*/ 0 w 962"/>
                  <a:gd name="T9" fmla="*/ 0 h 1002"/>
                  <a:gd name="T10" fmla="*/ 0 w 962"/>
                  <a:gd name="T11" fmla="*/ 0 h 1002"/>
                  <a:gd name="T12" fmla="*/ 0 w 962"/>
                  <a:gd name="T13" fmla="*/ 0 h 1002"/>
                  <a:gd name="T14" fmla="*/ 0 w 962"/>
                  <a:gd name="T15" fmla="*/ 0 h 1002"/>
                  <a:gd name="T16" fmla="*/ 0 w 962"/>
                  <a:gd name="T17" fmla="*/ 0 h 1002"/>
                  <a:gd name="T18" fmla="*/ 0 w 962"/>
                  <a:gd name="T19" fmla="*/ 0 h 1002"/>
                  <a:gd name="T20" fmla="*/ 0 w 962"/>
                  <a:gd name="T21" fmla="*/ 0 h 1002"/>
                  <a:gd name="T22" fmla="*/ 0 w 962"/>
                  <a:gd name="T23" fmla="*/ 0 h 1002"/>
                  <a:gd name="T24" fmla="*/ 0 w 962"/>
                  <a:gd name="T25" fmla="*/ 0 h 1002"/>
                  <a:gd name="T26" fmla="*/ 0 w 962"/>
                  <a:gd name="T27" fmla="*/ 0 h 1002"/>
                  <a:gd name="T28" fmla="*/ 0 w 962"/>
                  <a:gd name="T29" fmla="*/ 0 h 1002"/>
                  <a:gd name="T30" fmla="*/ 0 w 962"/>
                  <a:gd name="T31" fmla="*/ 0 h 1002"/>
                  <a:gd name="T32" fmla="*/ 0 w 962"/>
                  <a:gd name="T33" fmla="*/ 0 h 1002"/>
                  <a:gd name="T34" fmla="*/ 0 w 962"/>
                  <a:gd name="T35" fmla="*/ 0 h 1002"/>
                  <a:gd name="T36" fmla="*/ 0 w 962"/>
                  <a:gd name="T37" fmla="*/ 0 h 1002"/>
                  <a:gd name="T38" fmla="*/ 0 w 962"/>
                  <a:gd name="T39" fmla="*/ 0 h 1002"/>
                  <a:gd name="T40" fmla="*/ 0 w 962"/>
                  <a:gd name="T41" fmla="*/ 0 h 1002"/>
                  <a:gd name="T42" fmla="*/ 0 w 962"/>
                  <a:gd name="T43" fmla="*/ 0 h 1002"/>
                  <a:gd name="T44" fmla="*/ 0 w 962"/>
                  <a:gd name="T45" fmla="*/ 0 h 1002"/>
                  <a:gd name="T46" fmla="*/ 0 w 962"/>
                  <a:gd name="T47" fmla="*/ 0 h 1002"/>
                  <a:gd name="T48" fmla="*/ 0 w 962"/>
                  <a:gd name="T49" fmla="*/ 0 h 1002"/>
                  <a:gd name="T50" fmla="*/ 0 w 962"/>
                  <a:gd name="T51" fmla="*/ 0 h 1002"/>
                  <a:gd name="T52" fmla="*/ 0 w 962"/>
                  <a:gd name="T53" fmla="*/ 0 h 1002"/>
                  <a:gd name="T54" fmla="*/ 0 w 962"/>
                  <a:gd name="T55" fmla="*/ 0 h 1002"/>
                  <a:gd name="T56" fmla="*/ 0 w 962"/>
                  <a:gd name="T57" fmla="*/ 0 h 1002"/>
                  <a:gd name="T58" fmla="*/ 0 w 962"/>
                  <a:gd name="T59" fmla="*/ 0 h 1002"/>
                  <a:gd name="T60" fmla="*/ 0 w 962"/>
                  <a:gd name="T61" fmla="*/ 0 h 1002"/>
                  <a:gd name="T62" fmla="*/ 0 w 962"/>
                  <a:gd name="T63" fmla="*/ 0 h 1002"/>
                  <a:gd name="T64" fmla="*/ 0 w 962"/>
                  <a:gd name="T65" fmla="*/ 0 h 1002"/>
                  <a:gd name="T66" fmla="*/ 0 w 962"/>
                  <a:gd name="T67" fmla="*/ 0 h 1002"/>
                  <a:gd name="T68" fmla="*/ 0 w 962"/>
                  <a:gd name="T69" fmla="*/ 0 h 1002"/>
                  <a:gd name="T70" fmla="*/ 0 w 962"/>
                  <a:gd name="T71" fmla="*/ 0 h 1002"/>
                  <a:gd name="T72" fmla="*/ 0 w 962"/>
                  <a:gd name="T73" fmla="*/ 0 h 1002"/>
                  <a:gd name="T74" fmla="*/ 0 w 962"/>
                  <a:gd name="T75" fmla="*/ 0 h 1002"/>
                  <a:gd name="T76" fmla="*/ 0 w 962"/>
                  <a:gd name="T77" fmla="*/ 0 h 1002"/>
                  <a:gd name="T78" fmla="*/ 0 w 962"/>
                  <a:gd name="T79" fmla="*/ 0 h 1002"/>
                  <a:gd name="T80" fmla="*/ 0 w 962"/>
                  <a:gd name="T81" fmla="*/ 0 h 100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962"/>
                  <a:gd name="T124" fmla="*/ 0 h 1002"/>
                  <a:gd name="T125" fmla="*/ 962 w 962"/>
                  <a:gd name="T126" fmla="*/ 1002 h 100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962" h="1002">
                    <a:moveTo>
                      <a:pt x="962" y="504"/>
                    </a:moveTo>
                    <a:lnTo>
                      <a:pt x="949" y="421"/>
                    </a:lnTo>
                    <a:lnTo>
                      <a:pt x="937" y="349"/>
                    </a:lnTo>
                    <a:lnTo>
                      <a:pt x="902" y="273"/>
                    </a:lnTo>
                    <a:lnTo>
                      <a:pt x="863" y="206"/>
                    </a:lnTo>
                    <a:lnTo>
                      <a:pt x="810" y="146"/>
                    </a:lnTo>
                    <a:lnTo>
                      <a:pt x="761" y="98"/>
                    </a:lnTo>
                    <a:lnTo>
                      <a:pt x="686" y="49"/>
                    </a:lnTo>
                    <a:lnTo>
                      <a:pt x="619" y="28"/>
                    </a:lnTo>
                    <a:lnTo>
                      <a:pt x="536" y="10"/>
                    </a:lnTo>
                    <a:lnTo>
                      <a:pt x="465" y="0"/>
                    </a:lnTo>
                    <a:lnTo>
                      <a:pt x="383" y="13"/>
                    </a:lnTo>
                    <a:lnTo>
                      <a:pt x="313" y="28"/>
                    </a:lnTo>
                    <a:lnTo>
                      <a:pt x="246" y="67"/>
                    </a:lnTo>
                    <a:lnTo>
                      <a:pt x="178" y="112"/>
                    </a:lnTo>
                    <a:lnTo>
                      <a:pt x="125" y="164"/>
                    </a:lnTo>
                    <a:lnTo>
                      <a:pt x="78" y="231"/>
                    </a:lnTo>
                    <a:lnTo>
                      <a:pt x="38" y="301"/>
                    </a:lnTo>
                    <a:lnTo>
                      <a:pt x="10" y="374"/>
                    </a:lnTo>
                    <a:lnTo>
                      <a:pt x="7" y="458"/>
                    </a:lnTo>
                    <a:lnTo>
                      <a:pt x="0" y="531"/>
                    </a:lnTo>
                    <a:lnTo>
                      <a:pt x="7" y="611"/>
                    </a:lnTo>
                    <a:lnTo>
                      <a:pt x="36" y="694"/>
                    </a:lnTo>
                    <a:lnTo>
                      <a:pt x="64" y="759"/>
                    </a:lnTo>
                    <a:lnTo>
                      <a:pt x="106" y="822"/>
                    </a:lnTo>
                    <a:lnTo>
                      <a:pt x="167" y="879"/>
                    </a:lnTo>
                    <a:lnTo>
                      <a:pt x="231" y="929"/>
                    </a:lnTo>
                    <a:lnTo>
                      <a:pt x="299" y="966"/>
                    </a:lnTo>
                    <a:lnTo>
                      <a:pt x="373" y="984"/>
                    </a:lnTo>
                    <a:lnTo>
                      <a:pt x="447" y="1002"/>
                    </a:lnTo>
                    <a:lnTo>
                      <a:pt x="530" y="999"/>
                    </a:lnTo>
                    <a:lnTo>
                      <a:pt x="601" y="984"/>
                    </a:lnTo>
                    <a:lnTo>
                      <a:pt x="672" y="959"/>
                    </a:lnTo>
                    <a:lnTo>
                      <a:pt x="738" y="927"/>
                    </a:lnTo>
                    <a:lnTo>
                      <a:pt x="806" y="875"/>
                    </a:lnTo>
                    <a:lnTo>
                      <a:pt x="860" y="817"/>
                    </a:lnTo>
                    <a:lnTo>
                      <a:pt x="895" y="749"/>
                    </a:lnTo>
                    <a:lnTo>
                      <a:pt x="931" y="676"/>
                    </a:lnTo>
                    <a:lnTo>
                      <a:pt x="949" y="595"/>
                    </a:lnTo>
                    <a:lnTo>
                      <a:pt x="962" y="515"/>
                    </a:lnTo>
                    <a:lnTo>
                      <a:pt x="962" y="504"/>
                    </a:lnTo>
                    <a:close/>
                  </a:path>
                </a:pathLst>
              </a:custGeom>
              <a:solidFill>
                <a:srgbClr val="FFFFFF"/>
              </a:solidFill>
              <a:ln w="0">
                <a:solidFill>
                  <a:srgbClr val="FFFFFF"/>
                </a:solidFill>
                <a:round/>
                <a:headEnd/>
                <a:tailEnd/>
              </a:ln>
            </p:spPr>
            <p:txBody>
              <a:bodyPr/>
              <a:lstStyle/>
              <a:p>
                <a:endParaRPr lang="en-GB"/>
              </a:p>
            </p:txBody>
          </p:sp>
          <p:sp>
            <p:nvSpPr>
              <p:cNvPr id="55331" name="Freeform 34"/>
              <p:cNvSpPr>
                <a:spLocks/>
              </p:cNvSpPr>
              <p:nvPr/>
            </p:nvSpPr>
            <p:spPr bwMode="auto">
              <a:xfrm>
                <a:off x="2388" y="3907"/>
                <a:ext cx="160" cy="100"/>
              </a:xfrm>
              <a:custGeom>
                <a:avLst/>
                <a:gdLst>
                  <a:gd name="T0" fmla="*/ 0 w 962"/>
                  <a:gd name="T1" fmla="*/ 0 h 498"/>
                  <a:gd name="T2" fmla="*/ 0 w 962"/>
                  <a:gd name="T3" fmla="*/ 0 h 498"/>
                  <a:gd name="T4" fmla="*/ 0 w 962"/>
                  <a:gd name="T5" fmla="*/ 0 h 498"/>
                  <a:gd name="T6" fmla="*/ 0 w 962"/>
                  <a:gd name="T7" fmla="*/ 0 h 498"/>
                  <a:gd name="T8" fmla="*/ 0 w 962"/>
                  <a:gd name="T9" fmla="*/ 0 h 498"/>
                  <a:gd name="T10" fmla="*/ 0 w 962"/>
                  <a:gd name="T11" fmla="*/ 0 h 498"/>
                  <a:gd name="T12" fmla="*/ 0 w 962"/>
                  <a:gd name="T13" fmla="*/ 0 h 498"/>
                  <a:gd name="T14" fmla="*/ 0 w 962"/>
                  <a:gd name="T15" fmla="*/ 0 h 498"/>
                  <a:gd name="T16" fmla="*/ 0 w 962"/>
                  <a:gd name="T17" fmla="*/ 0 h 498"/>
                  <a:gd name="T18" fmla="*/ 0 w 962"/>
                  <a:gd name="T19" fmla="*/ 0 h 498"/>
                  <a:gd name="T20" fmla="*/ 0 w 962"/>
                  <a:gd name="T21" fmla="*/ 0 h 498"/>
                  <a:gd name="T22" fmla="*/ 0 w 962"/>
                  <a:gd name="T23" fmla="*/ 0 h 498"/>
                  <a:gd name="T24" fmla="*/ 0 w 962"/>
                  <a:gd name="T25" fmla="*/ 0 h 498"/>
                  <a:gd name="T26" fmla="*/ 0 w 962"/>
                  <a:gd name="T27" fmla="*/ 0 h 498"/>
                  <a:gd name="T28" fmla="*/ 0 w 962"/>
                  <a:gd name="T29" fmla="*/ 0 h 498"/>
                  <a:gd name="T30" fmla="*/ 0 w 962"/>
                  <a:gd name="T31" fmla="*/ 0 h 498"/>
                  <a:gd name="T32" fmla="*/ 0 w 962"/>
                  <a:gd name="T33" fmla="*/ 0 h 498"/>
                  <a:gd name="T34" fmla="*/ 0 w 962"/>
                  <a:gd name="T35" fmla="*/ 0 h 498"/>
                  <a:gd name="T36" fmla="*/ 0 w 962"/>
                  <a:gd name="T37" fmla="*/ 0 h 498"/>
                  <a:gd name="T38" fmla="*/ 0 w 962"/>
                  <a:gd name="T39" fmla="*/ 0 h 498"/>
                  <a:gd name="T40" fmla="*/ 0 w 962"/>
                  <a:gd name="T41" fmla="*/ 0 h 49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62"/>
                  <a:gd name="T64" fmla="*/ 0 h 498"/>
                  <a:gd name="T65" fmla="*/ 962 w 962"/>
                  <a:gd name="T66" fmla="*/ 498 h 49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62" h="498">
                    <a:moveTo>
                      <a:pt x="0" y="0"/>
                    </a:moveTo>
                    <a:lnTo>
                      <a:pt x="7" y="107"/>
                    </a:lnTo>
                    <a:lnTo>
                      <a:pt x="36" y="190"/>
                    </a:lnTo>
                    <a:lnTo>
                      <a:pt x="64" y="255"/>
                    </a:lnTo>
                    <a:lnTo>
                      <a:pt x="106" y="318"/>
                    </a:lnTo>
                    <a:lnTo>
                      <a:pt x="167" y="375"/>
                    </a:lnTo>
                    <a:lnTo>
                      <a:pt x="231" y="425"/>
                    </a:lnTo>
                    <a:lnTo>
                      <a:pt x="299" y="462"/>
                    </a:lnTo>
                    <a:lnTo>
                      <a:pt x="373" y="480"/>
                    </a:lnTo>
                    <a:lnTo>
                      <a:pt x="447" y="498"/>
                    </a:lnTo>
                    <a:lnTo>
                      <a:pt x="530" y="495"/>
                    </a:lnTo>
                    <a:lnTo>
                      <a:pt x="601" y="480"/>
                    </a:lnTo>
                    <a:lnTo>
                      <a:pt x="672" y="455"/>
                    </a:lnTo>
                    <a:lnTo>
                      <a:pt x="738" y="423"/>
                    </a:lnTo>
                    <a:lnTo>
                      <a:pt x="806" y="371"/>
                    </a:lnTo>
                    <a:lnTo>
                      <a:pt x="860" y="313"/>
                    </a:lnTo>
                    <a:lnTo>
                      <a:pt x="895" y="245"/>
                    </a:lnTo>
                    <a:lnTo>
                      <a:pt x="931" y="172"/>
                    </a:lnTo>
                    <a:lnTo>
                      <a:pt x="962" y="11"/>
                    </a:lnTo>
                    <a:lnTo>
                      <a:pt x="962" y="0"/>
                    </a:lnTo>
                    <a:lnTo>
                      <a:pt x="0" y="0"/>
                    </a:lnTo>
                    <a:close/>
                  </a:path>
                </a:pathLst>
              </a:custGeom>
              <a:solidFill>
                <a:srgbClr val="B5B5B5"/>
              </a:solidFill>
              <a:ln w="0">
                <a:solidFill>
                  <a:srgbClr val="B5B5B5"/>
                </a:solidFill>
                <a:round/>
                <a:headEnd/>
                <a:tailEnd/>
              </a:ln>
            </p:spPr>
            <p:txBody>
              <a:bodyPr/>
              <a:lstStyle/>
              <a:p>
                <a:endParaRPr lang="en-GB"/>
              </a:p>
            </p:txBody>
          </p:sp>
          <p:sp>
            <p:nvSpPr>
              <p:cNvPr id="55332" name="Freeform 35"/>
              <p:cNvSpPr>
                <a:spLocks/>
              </p:cNvSpPr>
              <p:nvPr/>
            </p:nvSpPr>
            <p:spPr bwMode="auto">
              <a:xfrm>
                <a:off x="3587" y="3729"/>
                <a:ext cx="287" cy="356"/>
              </a:xfrm>
              <a:custGeom>
                <a:avLst/>
                <a:gdLst>
                  <a:gd name="T0" fmla="*/ 0 w 1723"/>
                  <a:gd name="T1" fmla="*/ 0 h 1777"/>
                  <a:gd name="T2" fmla="*/ 0 w 1723"/>
                  <a:gd name="T3" fmla="*/ 0 h 1777"/>
                  <a:gd name="T4" fmla="*/ 0 w 1723"/>
                  <a:gd name="T5" fmla="*/ 0 h 1777"/>
                  <a:gd name="T6" fmla="*/ 0 w 1723"/>
                  <a:gd name="T7" fmla="*/ 0 h 1777"/>
                  <a:gd name="T8" fmla="*/ 0 w 1723"/>
                  <a:gd name="T9" fmla="*/ 0 h 1777"/>
                  <a:gd name="T10" fmla="*/ 0 w 1723"/>
                  <a:gd name="T11" fmla="*/ 0 h 1777"/>
                  <a:gd name="T12" fmla="*/ 0 w 1723"/>
                  <a:gd name="T13" fmla="*/ 0 h 1777"/>
                  <a:gd name="T14" fmla="*/ 0 w 1723"/>
                  <a:gd name="T15" fmla="*/ 0 h 1777"/>
                  <a:gd name="T16" fmla="*/ 0 w 1723"/>
                  <a:gd name="T17" fmla="*/ 0 h 1777"/>
                  <a:gd name="T18" fmla="*/ 0 w 1723"/>
                  <a:gd name="T19" fmla="*/ 0 h 1777"/>
                  <a:gd name="T20" fmla="*/ 0 w 1723"/>
                  <a:gd name="T21" fmla="*/ 0 h 1777"/>
                  <a:gd name="T22" fmla="*/ 0 w 1723"/>
                  <a:gd name="T23" fmla="*/ 0 h 1777"/>
                  <a:gd name="T24" fmla="*/ 0 w 1723"/>
                  <a:gd name="T25" fmla="*/ 0 h 1777"/>
                  <a:gd name="T26" fmla="*/ 0 w 1723"/>
                  <a:gd name="T27" fmla="*/ 0 h 1777"/>
                  <a:gd name="T28" fmla="*/ 0 w 1723"/>
                  <a:gd name="T29" fmla="*/ 0 h 1777"/>
                  <a:gd name="T30" fmla="*/ 0 w 1723"/>
                  <a:gd name="T31" fmla="*/ 0 h 1777"/>
                  <a:gd name="T32" fmla="*/ 0 w 1723"/>
                  <a:gd name="T33" fmla="*/ 0 h 1777"/>
                  <a:gd name="T34" fmla="*/ 0 w 1723"/>
                  <a:gd name="T35" fmla="*/ 0 h 1777"/>
                  <a:gd name="T36" fmla="*/ 0 w 1723"/>
                  <a:gd name="T37" fmla="*/ 0 h 1777"/>
                  <a:gd name="T38" fmla="*/ 0 w 1723"/>
                  <a:gd name="T39" fmla="*/ 0 h 1777"/>
                  <a:gd name="T40" fmla="*/ 0 w 1723"/>
                  <a:gd name="T41" fmla="*/ 0 h 1777"/>
                  <a:gd name="T42" fmla="*/ 0 w 1723"/>
                  <a:gd name="T43" fmla="*/ 0 h 1777"/>
                  <a:gd name="T44" fmla="*/ 0 w 1723"/>
                  <a:gd name="T45" fmla="*/ 0 h 1777"/>
                  <a:gd name="T46" fmla="*/ 0 w 1723"/>
                  <a:gd name="T47" fmla="*/ 0 h 1777"/>
                  <a:gd name="T48" fmla="*/ 0 w 1723"/>
                  <a:gd name="T49" fmla="*/ 0 h 1777"/>
                  <a:gd name="T50" fmla="*/ 0 w 1723"/>
                  <a:gd name="T51" fmla="*/ 0 h 1777"/>
                  <a:gd name="T52" fmla="*/ 0 w 1723"/>
                  <a:gd name="T53" fmla="*/ 0 h 1777"/>
                  <a:gd name="T54" fmla="*/ 0 w 1723"/>
                  <a:gd name="T55" fmla="*/ 0 h 1777"/>
                  <a:gd name="T56" fmla="*/ 0 w 1723"/>
                  <a:gd name="T57" fmla="*/ 0 h 1777"/>
                  <a:gd name="T58" fmla="*/ 0 w 1723"/>
                  <a:gd name="T59" fmla="*/ 0 h 1777"/>
                  <a:gd name="T60" fmla="*/ 0 w 1723"/>
                  <a:gd name="T61" fmla="*/ 0 h 1777"/>
                  <a:gd name="T62" fmla="*/ 0 w 1723"/>
                  <a:gd name="T63" fmla="*/ 0 h 1777"/>
                  <a:gd name="T64" fmla="*/ 0 w 1723"/>
                  <a:gd name="T65" fmla="*/ 0 h 1777"/>
                  <a:gd name="T66" fmla="*/ 0 w 1723"/>
                  <a:gd name="T67" fmla="*/ 0 h 1777"/>
                  <a:gd name="T68" fmla="*/ 0 w 1723"/>
                  <a:gd name="T69" fmla="*/ 1 h 1777"/>
                  <a:gd name="T70" fmla="*/ 0 w 1723"/>
                  <a:gd name="T71" fmla="*/ 1 h 1777"/>
                  <a:gd name="T72" fmla="*/ 0 w 1723"/>
                  <a:gd name="T73" fmla="*/ 1 h 1777"/>
                  <a:gd name="T74" fmla="*/ 0 w 1723"/>
                  <a:gd name="T75" fmla="*/ 1 h 1777"/>
                  <a:gd name="T76" fmla="*/ 0 w 1723"/>
                  <a:gd name="T77" fmla="*/ 1 h 1777"/>
                  <a:gd name="T78" fmla="*/ 0 w 1723"/>
                  <a:gd name="T79" fmla="*/ 1 h 1777"/>
                  <a:gd name="T80" fmla="*/ 0 w 1723"/>
                  <a:gd name="T81" fmla="*/ 1 h 1777"/>
                  <a:gd name="T82" fmla="*/ 0 w 1723"/>
                  <a:gd name="T83" fmla="*/ 1 h 1777"/>
                  <a:gd name="T84" fmla="*/ 0 w 1723"/>
                  <a:gd name="T85" fmla="*/ 1 h 1777"/>
                  <a:gd name="T86" fmla="*/ 0 w 1723"/>
                  <a:gd name="T87" fmla="*/ 1 h 1777"/>
                  <a:gd name="T88" fmla="*/ 0 w 1723"/>
                  <a:gd name="T89" fmla="*/ 1 h 1777"/>
                  <a:gd name="T90" fmla="*/ 0 w 1723"/>
                  <a:gd name="T91" fmla="*/ 1 h 1777"/>
                  <a:gd name="T92" fmla="*/ 0 w 1723"/>
                  <a:gd name="T93" fmla="*/ 0 h 1777"/>
                  <a:gd name="T94" fmla="*/ 0 w 1723"/>
                  <a:gd name="T95" fmla="*/ 0 h 1777"/>
                  <a:gd name="T96" fmla="*/ 0 w 1723"/>
                  <a:gd name="T97" fmla="*/ 0 h 1777"/>
                  <a:gd name="T98" fmla="*/ 0 w 1723"/>
                  <a:gd name="T99" fmla="*/ 0 h 1777"/>
                  <a:gd name="T100" fmla="*/ 0 w 1723"/>
                  <a:gd name="T101" fmla="*/ 0 h 1777"/>
                  <a:gd name="T102" fmla="*/ 0 w 1723"/>
                  <a:gd name="T103" fmla="*/ 0 h 1777"/>
                  <a:gd name="T104" fmla="*/ 0 w 1723"/>
                  <a:gd name="T105" fmla="*/ 0 h 1777"/>
                  <a:gd name="T106" fmla="*/ 0 w 1723"/>
                  <a:gd name="T107" fmla="*/ 0 h 177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723"/>
                  <a:gd name="T163" fmla="*/ 0 h 1777"/>
                  <a:gd name="T164" fmla="*/ 1723 w 1723"/>
                  <a:gd name="T165" fmla="*/ 1777 h 177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723" h="1777">
                    <a:moveTo>
                      <a:pt x="1723" y="889"/>
                    </a:moveTo>
                    <a:lnTo>
                      <a:pt x="1719" y="780"/>
                    </a:lnTo>
                    <a:lnTo>
                      <a:pt x="1698" y="679"/>
                    </a:lnTo>
                    <a:lnTo>
                      <a:pt x="1674" y="577"/>
                    </a:lnTo>
                    <a:lnTo>
                      <a:pt x="1623" y="483"/>
                    </a:lnTo>
                    <a:lnTo>
                      <a:pt x="1581" y="385"/>
                    </a:lnTo>
                    <a:lnTo>
                      <a:pt x="1514" y="304"/>
                    </a:lnTo>
                    <a:lnTo>
                      <a:pt x="1439" y="231"/>
                    </a:lnTo>
                    <a:lnTo>
                      <a:pt x="1357" y="156"/>
                    </a:lnTo>
                    <a:lnTo>
                      <a:pt x="1271" y="98"/>
                    </a:lnTo>
                    <a:lnTo>
                      <a:pt x="1185" y="54"/>
                    </a:lnTo>
                    <a:lnTo>
                      <a:pt x="1087" y="25"/>
                    </a:lnTo>
                    <a:lnTo>
                      <a:pt x="981" y="0"/>
                    </a:lnTo>
                    <a:lnTo>
                      <a:pt x="875" y="0"/>
                    </a:lnTo>
                    <a:lnTo>
                      <a:pt x="776" y="0"/>
                    </a:lnTo>
                    <a:lnTo>
                      <a:pt x="672" y="21"/>
                    </a:lnTo>
                    <a:lnTo>
                      <a:pt x="575" y="49"/>
                    </a:lnTo>
                    <a:lnTo>
                      <a:pt x="484" y="94"/>
                    </a:lnTo>
                    <a:lnTo>
                      <a:pt x="387" y="148"/>
                    </a:lnTo>
                    <a:lnTo>
                      <a:pt x="309" y="210"/>
                    </a:lnTo>
                    <a:lnTo>
                      <a:pt x="235" y="283"/>
                    </a:lnTo>
                    <a:lnTo>
                      <a:pt x="167" y="367"/>
                    </a:lnTo>
                    <a:lnTo>
                      <a:pt x="118" y="461"/>
                    </a:lnTo>
                    <a:lnTo>
                      <a:pt x="68" y="549"/>
                    </a:lnTo>
                    <a:lnTo>
                      <a:pt x="35" y="650"/>
                    </a:lnTo>
                    <a:lnTo>
                      <a:pt x="14" y="759"/>
                    </a:lnTo>
                    <a:lnTo>
                      <a:pt x="0" y="857"/>
                    </a:lnTo>
                    <a:lnTo>
                      <a:pt x="11" y="970"/>
                    </a:lnTo>
                    <a:lnTo>
                      <a:pt x="29" y="1079"/>
                    </a:lnTo>
                    <a:lnTo>
                      <a:pt x="58" y="1180"/>
                    </a:lnTo>
                    <a:lnTo>
                      <a:pt x="96" y="1278"/>
                    </a:lnTo>
                    <a:lnTo>
                      <a:pt x="147" y="1369"/>
                    </a:lnTo>
                    <a:lnTo>
                      <a:pt x="202" y="1457"/>
                    </a:lnTo>
                    <a:lnTo>
                      <a:pt x="278" y="1533"/>
                    </a:lnTo>
                    <a:lnTo>
                      <a:pt x="355" y="1597"/>
                    </a:lnTo>
                    <a:lnTo>
                      <a:pt x="434" y="1660"/>
                    </a:lnTo>
                    <a:lnTo>
                      <a:pt x="530" y="1711"/>
                    </a:lnTo>
                    <a:lnTo>
                      <a:pt x="626" y="1743"/>
                    </a:lnTo>
                    <a:lnTo>
                      <a:pt x="732" y="1767"/>
                    </a:lnTo>
                    <a:lnTo>
                      <a:pt x="831" y="1777"/>
                    </a:lnTo>
                    <a:lnTo>
                      <a:pt x="936" y="1777"/>
                    </a:lnTo>
                    <a:lnTo>
                      <a:pt x="1035" y="1767"/>
                    </a:lnTo>
                    <a:lnTo>
                      <a:pt x="1134" y="1729"/>
                    </a:lnTo>
                    <a:lnTo>
                      <a:pt x="1233" y="1694"/>
                    </a:lnTo>
                    <a:lnTo>
                      <a:pt x="1319" y="1638"/>
                    </a:lnTo>
                    <a:lnTo>
                      <a:pt x="1408" y="1576"/>
                    </a:lnTo>
                    <a:lnTo>
                      <a:pt x="1484" y="1512"/>
                    </a:lnTo>
                    <a:lnTo>
                      <a:pt x="1542" y="1435"/>
                    </a:lnTo>
                    <a:lnTo>
                      <a:pt x="1606" y="1344"/>
                    </a:lnTo>
                    <a:lnTo>
                      <a:pt x="1651" y="1249"/>
                    </a:lnTo>
                    <a:lnTo>
                      <a:pt x="1687" y="1144"/>
                    </a:lnTo>
                    <a:lnTo>
                      <a:pt x="1712" y="1046"/>
                    </a:lnTo>
                    <a:lnTo>
                      <a:pt x="1723" y="937"/>
                    </a:lnTo>
                    <a:lnTo>
                      <a:pt x="1723" y="889"/>
                    </a:lnTo>
                    <a:close/>
                  </a:path>
                </a:pathLst>
              </a:custGeom>
              <a:solidFill>
                <a:srgbClr val="000000"/>
              </a:solidFill>
              <a:ln w="0">
                <a:solidFill>
                  <a:srgbClr val="000000"/>
                </a:solidFill>
                <a:round/>
                <a:headEnd/>
                <a:tailEnd/>
              </a:ln>
            </p:spPr>
            <p:txBody>
              <a:bodyPr/>
              <a:lstStyle/>
              <a:p>
                <a:endParaRPr lang="en-GB"/>
              </a:p>
            </p:txBody>
          </p:sp>
          <p:sp>
            <p:nvSpPr>
              <p:cNvPr id="55333" name="Freeform 36"/>
              <p:cNvSpPr>
                <a:spLocks/>
              </p:cNvSpPr>
              <p:nvPr/>
            </p:nvSpPr>
            <p:spPr bwMode="auto">
              <a:xfrm>
                <a:off x="3651" y="3806"/>
                <a:ext cx="161" cy="201"/>
              </a:xfrm>
              <a:custGeom>
                <a:avLst/>
                <a:gdLst>
                  <a:gd name="T0" fmla="*/ 0 w 965"/>
                  <a:gd name="T1" fmla="*/ 0 h 1002"/>
                  <a:gd name="T2" fmla="*/ 0 w 965"/>
                  <a:gd name="T3" fmla="*/ 0 h 1002"/>
                  <a:gd name="T4" fmla="*/ 0 w 965"/>
                  <a:gd name="T5" fmla="*/ 0 h 1002"/>
                  <a:gd name="T6" fmla="*/ 0 w 965"/>
                  <a:gd name="T7" fmla="*/ 0 h 1002"/>
                  <a:gd name="T8" fmla="*/ 0 w 965"/>
                  <a:gd name="T9" fmla="*/ 0 h 1002"/>
                  <a:gd name="T10" fmla="*/ 0 w 965"/>
                  <a:gd name="T11" fmla="*/ 0 h 1002"/>
                  <a:gd name="T12" fmla="*/ 0 w 965"/>
                  <a:gd name="T13" fmla="*/ 0 h 1002"/>
                  <a:gd name="T14" fmla="*/ 0 w 965"/>
                  <a:gd name="T15" fmla="*/ 0 h 1002"/>
                  <a:gd name="T16" fmla="*/ 0 w 965"/>
                  <a:gd name="T17" fmla="*/ 0 h 1002"/>
                  <a:gd name="T18" fmla="*/ 0 w 965"/>
                  <a:gd name="T19" fmla="*/ 0 h 1002"/>
                  <a:gd name="T20" fmla="*/ 0 w 965"/>
                  <a:gd name="T21" fmla="*/ 0 h 1002"/>
                  <a:gd name="T22" fmla="*/ 0 w 965"/>
                  <a:gd name="T23" fmla="*/ 0 h 1002"/>
                  <a:gd name="T24" fmla="*/ 0 w 965"/>
                  <a:gd name="T25" fmla="*/ 0 h 1002"/>
                  <a:gd name="T26" fmla="*/ 0 w 965"/>
                  <a:gd name="T27" fmla="*/ 0 h 1002"/>
                  <a:gd name="T28" fmla="*/ 0 w 965"/>
                  <a:gd name="T29" fmla="*/ 0 h 1002"/>
                  <a:gd name="T30" fmla="*/ 0 w 965"/>
                  <a:gd name="T31" fmla="*/ 0 h 1002"/>
                  <a:gd name="T32" fmla="*/ 0 w 965"/>
                  <a:gd name="T33" fmla="*/ 0 h 1002"/>
                  <a:gd name="T34" fmla="*/ 0 w 965"/>
                  <a:gd name="T35" fmla="*/ 0 h 1002"/>
                  <a:gd name="T36" fmla="*/ 0 w 965"/>
                  <a:gd name="T37" fmla="*/ 0 h 1002"/>
                  <a:gd name="T38" fmla="*/ 0 w 965"/>
                  <a:gd name="T39" fmla="*/ 0 h 1002"/>
                  <a:gd name="T40" fmla="*/ 0 w 965"/>
                  <a:gd name="T41" fmla="*/ 0 h 1002"/>
                  <a:gd name="T42" fmla="*/ 0 w 965"/>
                  <a:gd name="T43" fmla="*/ 0 h 1002"/>
                  <a:gd name="T44" fmla="*/ 0 w 965"/>
                  <a:gd name="T45" fmla="*/ 0 h 1002"/>
                  <a:gd name="T46" fmla="*/ 0 w 965"/>
                  <a:gd name="T47" fmla="*/ 0 h 1002"/>
                  <a:gd name="T48" fmla="*/ 0 w 965"/>
                  <a:gd name="T49" fmla="*/ 0 h 1002"/>
                  <a:gd name="T50" fmla="*/ 0 w 965"/>
                  <a:gd name="T51" fmla="*/ 0 h 1002"/>
                  <a:gd name="T52" fmla="*/ 0 w 965"/>
                  <a:gd name="T53" fmla="*/ 0 h 1002"/>
                  <a:gd name="T54" fmla="*/ 0 w 965"/>
                  <a:gd name="T55" fmla="*/ 0 h 1002"/>
                  <a:gd name="T56" fmla="*/ 0 w 965"/>
                  <a:gd name="T57" fmla="*/ 0 h 1002"/>
                  <a:gd name="T58" fmla="*/ 0 w 965"/>
                  <a:gd name="T59" fmla="*/ 0 h 1002"/>
                  <a:gd name="T60" fmla="*/ 0 w 965"/>
                  <a:gd name="T61" fmla="*/ 0 h 1002"/>
                  <a:gd name="T62" fmla="*/ 0 w 965"/>
                  <a:gd name="T63" fmla="*/ 0 h 1002"/>
                  <a:gd name="T64" fmla="*/ 0 w 965"/>
                  <a:gd name="T65" fmla="*/ 0 h 1002"/>
                  <a:gd name="T66" fmla="*/ 0 w 965"/>
                  <a:gd name="T67" fmla="*/ 0 h 1002"/>
                  <a:gd name="T68" fmla="*/ 0 w 965"/>
                  <a:gd name="T69" fmla="*/ 0 h 1002"/>
                  <a:gd name="T70" fmla="*/ 0 w 965"/>
                  <a:gd name="T71" fmla="*/ 0 h 1002"/>
                  <a:gd name="T72" fmla="*/ 0 w 965"/>
                  <a:gd name="T73" fmla="*/ 0 h 1002"/>
                  <a:gd name="T74" fmla="*/ 0 w 965"/>
                  <a:gd name="T75" fmla="*/ 0 h 1002"/>
                  <a:gd name="T76" fmla="*/ 0 w 965"/>
                  <a:gd name="T77" fmla="*/ 0 h 1002"/>
                  <a:gd name="T78" fmla="*/ 0 w 965"/>
                  <a:gd name="T79" fmla="*/ 0 h 1002"/>
                  <a:gd name="T80" fmla="*/ 0 w 965"/>
                  <a:gd name="T81" fmla="*/ 0 h 100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965"/>
                  <a:gd name="T124" fmla="*/ 0 h 1002"/>
                  <a:gd name="T125" fmla="*/ 965 w 965"/>
                  <a:gd name="T126" fmla="*/ 1002 h 100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965" h="1002">
                    <a:moveTo>
                      <a:pt x="965" y="504"/>
                    </a:moveTo>
                    <a:lnTo>
                      <a:pt x="954" y="421"/>
                    </a:lnTo>
                    <a:lnTo>
                      <a:pt x="934" y="349"/>
                    </a:lnTo>
                    <a:lnTo>
                      <a:pt x="909" y="273"/>
                    </a:lnTo>
                    <a:lnTo>
                      <a:pt x="869" y="206"/>
                    </a:lnTo>
                    <a:lnTo>
                      <a:pt x="817" y="146"/>
                    </a:lnTo>
                    <a:lnTo>
                      <a:pt x="756" y="98"/>
                    </a:lnTo>
                    <a:lnTo>
                      <a:pt x="692" y="49"/>
                    </a:lnTo>
                    <a:lnTo>
                      <a:pt x="622" y="28"/>
                    </a:lnTo>
                    <a:lnTo>
                      <a:pt x="543" y="10"/>
                    </a:lnTo>
                    <a:lnTo>
                      <a:pt x="467" y="0"/>
                    </a:lnTo>
                    <a:lnTo>
                      <a:pt x="391" y="13"/>
                    </a:lnTo>
                    <a:lnTo>
                      <a:pt x="315" y="28"/>
                    </a:lnTo>
                    <a:lnTo>
                      <a:pt x="248" y="67"/>
                    </a:lnTo>
                    <a:lnTo>
                      <a:pt x="183" y="112"/>
                    </a:lnTo>
                    <a:lnTo>
                      <a:pt x="124" y="164"/>
                    </a:lnTo>
                    <a:lnTo>
                      <a:pt x="77" y="231"/>
                    </a:lnTo>
                    <a:lnTo>
                      <a:pt x="46" y="301"/>
                    </a:lnTo>
                    <a:lnTo>
                      <a:pt x="18" y="374"/>
                    </a:lnTo>
                    <a:lnTo>
                      <a:pt x="2" y="458"/>
                    </a:lnTo>
                    <a:lnTo>
                      <a:pt x="0" y="531"/>
                    </a:lnTo>
                    <a:lnTo>
                      <a:pt x="13" y="611"/>
                    </a:lnTo>
                    <a:lnTo>
                      <a:pt x="38" y="694"/>
                    </a:lnTo>
                    <a:lnTo>
                      <a:pt x="70" y="759"/>
                    </a:lnTo>
                    <a:lnTo>
                      <a:pt x="110" y="822"/>
                    </a:lnTo>
                    <a:lnTo>
                      <a:pt x="170" y="879"/>
                    </a:lnTo>
                    <a:lnTo>
                      <a:pt x="231" y="929"/>
                    </a:lnTo>
                    <a:lnTo>
                      <a:pt x="298" y="966"/>
                    </a:lnTo>
                    <a:lnTo>
                      <a:pt x="368" y="984"/>
                    </a:lnTo>
                    <a:lnTo>
                      <a:pt x="446" y="1002"/>
                    </a:lnTo>
                    <a:lnTo>
                      <a:pt x="525" y="999"/>
                    </a:lnTo>
                    <a:lnTo>
                      <a:pt x="596" y="984"/>
                    </a:lnTo>
                    <a:lnTo>
                      <a:pt x="675" y="959"/>
                    </a:lnTo>
                    <a:lnTo>
                      <a:pt x="742" y="927"/>
                    </a:lnTo>
                    <a:lnTo>
                      <a:pt x="802" y="875"/>
                    </a:lnTo>
                    <a:lnTo>
                      <a:pt x="858" y="817"/>
                    </a:lnTo>
                    <a:lnTo>
                      <a:pt x="904" y="749"/>
                    </a:lnTo>
                    <a:lnTo>
                      <a:pt x="930" y="676"/>
                    </a:lnTo>
                    <a:lnTo>
                      <a:pt x="947" y="595"/>
                    </a:lnTo>
                    <a:lnTo>
                      <a:pt x="965" y="515"/>
                    </a:lnTo>
                    <a:lnTo>
                      <a:pt x="965" y="504"/>
                    </a:lnTo>
                    <a:close/>
                  </a:path>
                </a:pathLst>
              </a:custGeom>
              <a:solidFill>
                <a:srgbClr val="FFFFFF"/>
              </a:solidFill>
              <a:ln w="0">
                <a:solidFill>
                  <a:srgbClr val="FFFFFF"/>
                </a:solidFill>
                <a:round/>
                <a:headEnd/>
                <a:tailEnd/>
              </a:ln>
            </p:spPr>
            <p:txBody>
              <a:bodyPr/>
              <a:lstStyle/>
              <a:p>
                <a:endParaRPr lang="en-GB"/>
              </a:p>
            </p:txBody>
          </p:sp>
          <p:sp>
            <p:nvSpPr>
              <p:cNvPr id="55334" name="Freeform 37"/>
              <p:cNvSpPr>
                <a:spLocks/>
              </p:cNvSpPr>
              <p:nvPr/>
            </p:nvSpPr>
            <p:spPr bwMode="auto">
              <a:xfrm>
                <a:off x="3651" y="3908"/>
                <a:ext cx="161" cy="99"/>
              </a:xfrm>
              <a:custGeom>
                <a:avLst/>
                <a:gdLst>
                  <a:gd name="T0" fmla="*/ 0 w 965"/>
                  <a:gd name="T1" fmla="*/ 0 h 494"/>
                  <a:gd name="T2" fmla="*/ 0 w 965"/>
                  <a:gd name="T3" fmla="*/ 0 h 494"/>
                  <a:gd name="T4" fmla="*/ 0 w 965"/>
                  <a:gd name="T5" fmla="*/ 0 h 494"/>
                  <a:gd name="T6" fmla="*/ 0 w 965"/>
                  <a:gd name="T7" fmla="*/ 0 h 494"/>
                  <a:gd name="T8" fmla="*/ 0 w 965"/>
                  <a:gd name="T9" fmla="*/ 0 h 494"/>
                  <a:gd name="T10" fmla="*/ 0 w 965"/>
                  <a:gd name="T11" fmla="*/ 0 h 494"/>
                  <a:gd name="T12" fmla="*/ 0 w 965"/>
                  <a:gd name="T13" fmla="*/ 0 h 494"/>
                  <a:gd name="T14" fmla="*/ 0 w 965"/>
                  <a:gd name="T15" fmla="*/ 0 h 494"/>
                  <a:gd name="T16" fmla="*/ 0 w 965"/>
                  <a:gd name="T17" fmla="*/ 0 h 494"/>
                  <a:gd name="T18" fmla="*/ 0 w 965"/>
                  <a:gd name="T19" fmla="*/ 0 h 494"/>
                  <a:gd name="T20" fmla="*/ 0 w 965"/>
                  <a:gd name="T21" fmla="*/ 0 h 494"/>
                  <a:gd name="T22" fmla="*/ 0 w 965"/>
                  <a:gd name="T23" fmla="*/ 0 h 494"/>
                  <a:gd name="T24" fmla="*/ 0 w 965"/>
                  <a:gd name="T25" fmla="*/ 0 h 494"/>
                  <a:gd name="T26" fmla="*/ 0 w 965"/>
                  <a:gd name="T27" fmla="*/ 0 h 494"/>
                  <a:gd name="T28" fmla="*/ 0 w 965"/>
                  <a:gd name="T29" fmla="*/ 0 h 494"/>
                  <a:gd name="T30" fmla="*/ 0 w 965"/>
                  <a:gd name="T31" fmla="*/ 0 h 494"/>
                  <a:gd name="T32" fmla="*/ 0 w 965"/>
                  <a:gd name="T33" fmla="*/ 0 h 494"/>
                  <a:gd name="T34" fmla="*/ 0 w 965"/>
                  <a:gd name="T35" fmla="*/ 0 h 494"/>
                  <a:gd name="T36" fmla="*/ 0 w 965"/>
                  <a:gd name="T37" fmla="*/ 0 h 494"/>
                  <a:gd name="T38" fmla="*/ 0 w 965"/>
                  <a:gd name="T39" fmla="*/ 0 h 494"/>
                  <a:gd name="T40" fmla="*/ 0 w 965"/>
                  <a:gd name="T41" fmla="*/ 0 h 49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965"/>
                  <a:gd name="T64" fmla="*/ 0 h 494"/>
                  <a:gd name="T65" fmla="*/ 965 w 965"/>
                  <a:gd name="T66" fmla="*/ 494 h 49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965" h="494">
                    <a:moveTo>
                      <a:pt x="0" y="0"/>
                    </a:moveTo>
                    <a:lnTo>
                      <a:pt x="11" y="103"/>
                    </a:lnTo>
                    <a:lnTo>
                      <a:pt x="38" y="186"/>
                    </a:lnTo>
                    <a:lnTo>
                      <a:pt x="70" y="251"/>
                    </a:lnTo>
                    <a:lnTo>
                      <a:pt x="112" y="314"/>
                    </a:lnTo>
                    <a:lnTo>
                      <a:pt x="170" y="371"/>
                    </a:lnTo>
                    <a:lnTo>
                      <a:pt x="231" y="421"/>
                    </a:lnTo>
                    <a:lnTo>
                      <a:pt x="302" y="458"/>
                    </a:lnTo>
                    <a:lnTo>
                      <a:pt x="376" y="476"/>
                    </a:lnTo>
                    <a:lnTo>
                      <a:pt x="446" y="494"/>
                    </a:lnTo>
                    <a:lnTo>
                      <a:pt x="525" y="491"/>
                    </a:lnTo>
                    <a:lnTo>
                      <a:pt x="599" y="476"/>
                    </a:lnTo>
                    <a:lnTo>
                      <a:pt x="675" y="451"/>
                    </a:lnTo>
                    <a:lnTo>
                      <a:pt x="749" y="419"/>
                    </a:lnTo>
                    <a:lnTo>
                      <a:pt x="805" y="367"/>
                    </a:lnTo>
                    <a:lnTo>
                      <a:pt x="858" y="309"/>
                    </a:lnTo>
                    <a:lnTo>
                      <a:pt x="904" y="241"/>
                    </a:lnTo>
                    <a:lnTo>
                      <a:pt x="934" y="168"/>
                    </a:lnTo>
                    <a:lnTo>
                      <a:pt x="951" y="87"/>
                    </a:lnTo>
                    <a:lnTo>
                      <a:pt x="965" y="0"/>
                    </a:lnTo>
                    <a:lnTo>
                      <a:pt x="0" y="0"/>
                    </a:lnTo>
                    <a:close/>
                  </a:path>
                </a:pathLst>
              </a:custGeom>
              <a:solidFill>
                <a:srgbClr val="B5B5B5"/>
              </a:solidFill>
              <a:ln w="0">
                <a:solidFill>
                  <a:srgbClr val="B5B5B5"/>
                </a:solidFill>
                <a:round/>
                <a:headEnd/>
                <a:tailEnd/>
              </a:ln>
            </p:spPr>
            <p:txBody>
              <a:bodyPr/>
              <a:lstStyle/>
              <a:p>
                <a:endParaRPr lang="en-GB"/>
              </a:p>
            </p:txBody>
          </p:sp>
        </p:grpSp>
      </p:grpSp>
      <p:sp>
        <p:nvSpPr>
          <p:cNvPr id="393254" name="Rectangle 38"/>
          <p:cNvSpPr>
            <a:spLocks noChangeArrowheads="1"/>
          </p:cNvSpPr>
          <p:nvPr/>
        </p:nvSpPr>
        <p:spPr bwMode="auto">
          <a:xfrm>
            <a:off x="457200" y="3352800"/>
            <a:ext cx="8305800" cy="1905000"/>
          </a:xfrm>
          <a:prstGeom prst="rect">
            <a:avLst/>
          </a:prstGeom>
          <a:solidFill>
            <a:schemeClr val="accent1"/>
          </a:solidFill>
          <a:ln w="12700">
            <a:noFill/>
            <a:miter lim="800000"/>
            <a:headEnd/>
            <a:tailEnd/>
          </a:ln>
        </p:spPr>
        <p:txBody>
          <a:bodyPr lIns="90488" tIns="44450" rIns="90488" bIns="44450"/>
          <a:lstStyle/>
          <a:p>
            <a:pPr marL="342900" indent="-342900" eaLnBrk="1" hangingPunct="1">
              <a:spcBef>
                <a:spcPct val="20000"/>
              </a:spcBef>
              <a:buClr>
                <a:schemeClr val="accent1"/>
              </a:buClr>
              <a:buFont typeface="Times" pitchFamily="34" charset="0"/>
              <a:buNone/>
            </a:pPr>
            <a:r>
              <a:rPr lang="en-US" sz="2100">
                <a:solidFill>
                  <a:srgbClr val="FFFFDD"/>
                </a:solidFill>
                <a:latin typeface="Verdana" pitchFamily="34" charset="0"/>
              </a:rPr>
              <a:t>	</a:t>
            </a:r>
            <a:br>
              <a:rPr lang="en-US" sz="2100">
                <a:solidFill>
                  <a:srgbClr val="FFFFDD"/>
                </a:solidFill>
                <a:latin typeface="Verdana" pitchFamily="34" charset="0"/>
              </a:rPr>
            </a:br>
            <a:r>
              <a:rPr lang="en-US" sz="2100" b="1">
                <a:solidFill>
                  <a:srgbClr val="FFFFDD"/>
                </a:solidFill>
                <a:latin typeface="Verdana" pitchFamily="34" charset="0"/>
              </a:rPr>
              <a:t>Example:</a:t>
            </a:r>
            <a:r>
              <a:rPr lang="en-US" sz="2100">
                <a:solidFill>
                  <a:srgbClr val="FFFFDD"/>
                </a:solidFill>
                <a:latin typeface="Verdana" pitchFamily="34" charset="0"/>
              </a:rPr>
              <a:t>  You bought an automobile that cost $10,000 two years ago.  The $10,000 cost is sunk because whether you drive it, park it, trade it, or sell it, you cannot change the $10,000 cost.</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93254"/>
                                        </p:tgtEl>
                                        <p:attrNameLst>
                                          <p:attrName>style.visibility</p:attrName>
                                        </p:attrNameLst>
                                      </p:cBhvr>
                                      <p:to>
                                        <p:strVal val="visible"/>
                                      </p:to>
                                    </p:set>
                                    <p:anim calcmode="lin" valueType="num">
                                      <p:cBhvr additive="base">
                                        <p:cTn id="7" dur="500" fill="hold"/>
                                        <p:tgtEl>
                                          <p:spTgt spid="393254"/>
                                        </p:tgtEl>
                                        <p:attrNameLst>
                                          <p:attrName>ppt_x</p:attrName>
                                        </p:attrNameLst>
                                      </p:cBhvr>
                                      <p:tavLst>
                                        <p:tav tm="0">
                                          <p:val>
                                            <p:strVal val="0-#ppt_w/2"/>
                                          </p:val>
                                        </p:tav>
                                        <p:tav tm="100000">
                                          <p:val>
                                            <p:strVal val="#ppt_x"/>
                                          </p:val>
                                        </p:tav>
                                      </p:tavLst>
                                    </p:anim>
                                    <p:anim calcmode="lin" valueType="num">
                                      <p:cBhvr additive="base">
                                        <p:cTn id="8" dur="500" fill="hold"/>
                                        <p:tgtEl>
                                          <p:spTgt spid="39325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0-#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3254" grpId="0" animBg="1"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2" charset="2"/>
              </a:rPr>
              <a:t></a:t>
            </a:r>
          </a:p>
        </p:txBody>
      </p:sp>
      <p:sp>
        <p:nvSpPr>
          <p:cNvPr id="56323" name="Rectangle 3"/>
          <p:cNvSpPr>
            <a:spLocks noGrp="1" noChangeArrowheads="1"/>
          </p:cNvSpPr>
          <p:nvPr>
            <p:ph type="body" idx="1"/>
          </p:nvPr>
        </p:nvSpPr>
        <p:spPr>
          <a:xfrm>
            <a:off x="685800" y="1600200"/>
            <a:ext cx="8153400" cy="4686300"/>
          </a:xfrm>
          <a:solidFill>
            <a:schemeClr val="folHlink"/>
          </a:solidFill>
        </p:spPr>
        <p:txBody>
          <a:bodyPr lIns="90488" tIns="44450" rIns="90488" bIns="44450"/>
          <a:lstStyle/>
          <a:p>
            <a:pPr eaLnBrk="1" hangingPunct="1">
              <a:buFont typeface="Times" pitchFamily="34" charset="0"/>
              <a:buNone/>
            </a:pPr>
            <a:r>
              <a:rPr lang="en-US" sz="2100" smtClean="0"/>
              <a:t> 	</a:t>
            </a:r>
            <a:br>
              <a:rPr lang="en-US" sz="2100" smtClean="0"/>
            </a:br>
            <a:r>
              <a:rPr lang="en-US" sz="2100" smtClean="0"/>
              <a:t>Suppose you are trying to decide whether to drive or take the train to Portland to attend a concert. You have ample cash to do either, but you don’t want to waste money needlessly. Is the cost of the train ticket relevant in this decision? In other words, should the cost of the train ticket affect the decision of whether you drive or take the train to Portland?</a:t>
            </a:r>
            <a:br>
              <a:rPr lang="en-US" sz="2100" smtClean="0"/>
            </a:br>
            <a:endParaRPr lang="en-US" sz="2100" smtClean="0"/>
          </a:p>
          <a:p>
            <a:pPr lvl="1" eaLnBrk="1" hangingPunct="1">
              <a:buFont typeface="Wingdings" pitchFamily="2" charset="2"/>
              <a:buNone/>
            </a:pPr>
            <a:r>
              <a:rPr lang="en-US" b="1" smtClean="0"/>
              <a:t>A.</a:t>
            </a:r>
            <a:r>
              <a:rPr lang="en-US" smtClean="0"/>
              <a:t> Yes, the cost of the train ticket is relevant.</a:t>
            </a:r>
          </a:p>
          <a:p>
            <a:pPr lvl="1" eaLnBrk="1" hangingPunct="1">
              <a:buFont typeface="Wingdings" pitchFamily="2" charset="2"/>
              <a:buNone/>
            </a:pPr>
            <a:r>
              <a:rPr lang="en-US" b="1" smtClean="0"/>
              <a:t>B.</a:t>
            </a:r>
            <a:r>
              <a:rPr lang="en-US" smtClean="0"/>
              <a:t> No, the cost of the train ticket is not relevant.</a:t>
            </a:r>
          </a:p>
        </p:txBody>
      </p:sp>
    </p:spTree>
  </p:cSld>
  <p:clrMapOvr>
    <a:masterClrMapping/>
  </p:clrMapOvr>
  <p:transition spd="med">
    <p:blinds dir="vert"/>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2" charset="2"/>
              </a:rPr>
              <a:t></a:t>
            </a:r>
          </a:p>
        </p:txBody>
      </p:sp>
      <p:sp>
        <p:nvSpPr>
          <p:cNvPr id="57347" name="Rectangle 3"/>
          <p:cNvSpPr>
            <a:spLocks noGrp="1" noChangeArrowheads="1"/>
          </p:cNvSpPr>
          <p:nvPr>
            <p:ph type="body" idx="1"/>
          </p:nvPr>
        </p:nvSpPr>
        <p:spPr>
          <a:xfrm>
            <a:off x="685800" y="1600200"/>
            <a:ext cx="8153400" cy="4686300"/>
          </a:xfrm>
          <a:solidFill>
            <a:schemeClr val="folHlink"/>
          </a:solidFill>
        </p:spPr>
        <p:txBody>
          <a:bodyPr lIns="90488" tIns="44450" rIns="90488" bIns="44450"/>
          <a:lstStyle/>
          <a:p>
            <a:pPr eaLnBrk="1" hangingPunct="1">
              <a:buFont typeface="Times" pitchFamily="34" charset="0"/>
              <a:buNone/>
            </a:pPr>
            <a:r>
              <a:rPr lang="en-US" sz="2000" smtClean="0"/>
              <a:t> 	</a:t>
            </a:r>
            <a:br>
              <a:rPr lang="en-US" sz="2000" smtClean="0"/>
            </a:br>
            <a:r>
              <a:rPr lang="en-US" sz="2000" smtClean="0"/>
              <a:t>Suppose you are trying to decide whether to drive or take the train to Portland to attend a concert. You have ample cash to do either, but you don’t want to waste money needlessly. Is the cost of the train ticket relevant in this decision? In other words, should the cost of the train ticket affect the decision of whether you drive or take the train to Portland?</a:t>
            </a:r>
            <a:br>
              <a:rPr lang="en-US" sz="2000" smtClean="0"/>
            </a:br>
            <a:endParaRPr lang="en-US" sz="2000" smtClean="0"/>
          </a:p>
          <a:p>
            <a:pPr lvl="1" eaLnBrk="1" hangingPunct="1">
              <a:buFont typeface="Wingdings" pitchFamily="2" charset="2"/>
              <a:buNone/>
            </a:pPr>
            <a:r>
              <a:rPr lang="en-US" sz="2000" b="1" smtClean="0"/>
              <a:t>A.</a:t>
            </a:r>
            <a:r>
              <a:rPr lang="en-US" sz="2000" smtClean="0"/>
              <a:t> Yes, the cost of the train ticket is relevant.</a:t>
            </a:r>
          </a:p>
          <a:p>
            <a:pPr lvl="1" eaLnBrk="1" hangingPunct="1">
              <a:buFont typeface="Wingdings" pitchFamily="2" charset="2"/>
              <a:buNone/>
            </a:pPr>
            <a:r>
              <a:rPr lang="en-US" sz="2000" b="1" smtClean="0">
                <a:solidFill>
                  <a:schemeClr val="accent1"/>
                </a:solidFill>
              </a:rPr>
              <a:t>B.</a:t>
            </a:r>
            <a:r>
              <a:rPr lang="en-US" sz="2000" smtClean="0">
                <a:solidFill>
                  <a:schemeClr val="accent1"/>
                </a:solidFill>
              </a:rPr>
              <a:t> No, the cost of the train ticket is not relevant.</a:t>
            </a:r>
          </a:p>
        </p:txBody>
      </p:sp>
      <p:sp>
        <p:nvSpPr>
          <p:cNvPr id="57348" name="Oval 4"/>
          <p:cNvSpPr>
            <a:spLocks noChangeArrowheads="1"/>
          </p:cNvSpPr>
          <p:nvPr/>
        </p:nvSpPr>
        <p:spPr bwMode="auto">
          <a:xfrm>
            <a:off x="990600" y="4267200"/>
            <a:ext cx="635000" cy="635000"/>
          </a:xfrm>
          <a:prstGeom prst="ellipse">
            <a:avLst/>
          </a:prstGeom>
          <a:noFill/>
          <a:ln w="50799">
            <a:solidFill>
              <a:srgbClr val="FF0000"/>
            </a:solidFill>
            <a:round/>
            <a:headEnd/>
            <a:tailEnd/>
          </a:ln>
        </p:spPr>
        <p:txBody>
          <a:bodyPr wrap="none" anchor="ctr"/>
          <a:lstStyle/>
          <a:p>
            <a:endParaRPr lang="en-US"/>
          </a:p>
        </p:txBody>
      </p:sp>
    </p:spTree>
  </p:cSld>
  <p:clrMapOvr>
    <a:masterClrMapping/>
  </p:clrMapOvr>
  <p:transition spd="med">
    <p:blinds dir="vert"/>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2" charset="2"/>
              </a:rPr>
              <a:t></a:t>
            </a:r>
          </a:p>
        </p:txBody>
      </p:sp>
      <p:sp>
        <p:nvSpPr>
          <p:cNvPr id="58371" name="Rectangle 3"/>
          <p:cNvSpPr>
            <a:spLocks noGrp="1" noChangeArrowheads="1"/>
          </p:cNvSpPr>
          <p:nvPr>
            <p:ph type="body" idx="1"/>
          </p:nvPr>
        </p:nvSpPr>
        <p:spPr>
          <a:xfrm>
            <a:off x="685800" y="1600200"/>
            <a:ext cx="8153400" cy="4686300"/>
          </a:xfrm>
          <a:solidFill>
            <a:schemeClr val="folHlink"/>
          </a:solidFill>
        </p:spPr>
        <p:txBody>
          <a:bodyPr lIns="90488" tIns="44450" rIns="90488" bIns="44450"/>
          <a:lstStyle/>
          <a:p>
            <a:pPr eaLnBrk="1" hangingPunct="1">
              <a:buFont typeface="Times" pitchFamily="34" charset="0"/>
              <a:buNone/>
            </a:pPr>
            <a:r>
              <a:rPr lang="en-US" sz="2000" smtClean="0"/>
              <a:t> 	</a:t>
            </a:r>
            <a:br>
              <a:rPr lang="en-US" sz="2000" smtClean="0"/>
            </a:br>
            <a:r>
              <a:rPr lang="en-US" sz="2000" smtClean="0"/>
              <a:t>Suppose you are trying to decide whether to drive or take the train to Portland to attend a concert. You have ample cash to do either, but you don’t want to waste money needlessly. Is the annual cost of licensing your car relevant in this decision?</a:t>
            </a:r>
          </a:p>
          <a:p>
            <a:pPr lvl="1" eaLnBrk="1" hangingPunct="1">
              <a:buFont typeface="Wingdings" pitchFamily="2" charset="2"/>
              <a:buNone/>
            </a:pPr>
            <a:r>
              <a:rPr lang="en-US" sz="2000" smtClean="0"/>
              <a:t/>
            </a:r>
            <a:br>
              <a:rPr lang="en-US" sz="2000" smtClean="0"/>
            </a:br>
            <a:r>
              <a:rPr lang="en-US" sz="2000" b="1" smtClean="0"/>
              <a:t>A.</a:t>
            </a:r>
            <a:r>
              <a:rPr lang="en-US" sz="2000" smtClean="0"/>
              <a:t> Yes, the licensing cost is relevant.</a:t>
            </a:r>
          </a:p>
          <a:p>
            <a:pPr lvl="1" eaLnBrk="1" hangingPunct="1">
              <a:buFont typeface="Wingdings" pitchFamily="2" charset="2"/>
              <a:buNone/>
            </a:pPr>
            <a:r>
              <a:rPr lang="en-US" sz="2000" smtClean="0"/>
              <a:t>	</a:t>
            </a:r>
            <a:r>
              <a:rPr lang="en-US" sz="2000" b="1" smtClean="0"/>
              <a:t>B.</a:t>
            </a:r>
            <a:r>
              <a:rPr lang="en-US" sz="2000" smtClean="0"/>
              <a:t> No, the licensing cost is not relevant.</a:t>
            </a:r>
          </a:p>
        </p:txBody>
      </p:sp>
    </p:spTree>
  </p:cSld>
  <p:clrMapOvr>
    <a:masterClrMapping/>
  </p:clrMapOvr>
  <p:transition spd="med">
    <p:blinds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p:spPr>
        <p:txBody>
          <a:bodyPr lIns="90488" tIns="44450" rIns="90488" bIns="44450"/>
          <a:lstStyle/>
          <a:p>
            <a:pPr eaLnBrk="1" hangingPunct="1"/>
            <a:r>
              <a:rPr lang="en-US" smtClean="0"/>
              <a:t>Direct Materials</a:t>
            </a:r>
          </a:p>
        </p:txBody>
      </p:sp>
      <p:sp>
        <p:nvSpPr>
          <p:cNvPr id="17411" name="Rectangle 3"/>
          <p:cNvSpPr>
            <a:spLocks noGrp="1" noChangeArrowheads="1"/>
          </p:cNvSpPr>
          <p:nvPr>
            <p:ph type="body" idx="1"/>
          </p:nvPr>
        </p:nvSpPr>
        <p:spPr>
          <a:xfrm>
            <a:off x="76200" y="1600200"/>
            <a:ext cx="8839200" cy="4114800"/>
          </a:xfrm>
          <a:noFill/>
        </p:spPr>
        <p:txBody>
          <a:bodyPr lIns="90488" tIns="44450" rIns="90488" bIns="44450"/>
          <a:lstStyle/>
          <a:p>
            <a:pPr algn="ctr" eaLnBrk="1" hangingPunct="1">
              <a:lnSpc>
                <a:spcPct val="90000"/>
              </a:lnSpc>
              <a:spcBef>
                <a:spcPct val="30000"/>
              </a:spcBef>
              <a:buFont typeface="Times" pitchFamily="34" charset="0"/>
              <a:buNone/>
            </a:pPr>
            <a:r>
              <a:rPr lang="en-US" dirty="0" smtClean="0"/>
              <a:t>  Raw materials that become an integral part of the finished product and that can be conveniently traced directly to it.</a:t>
            </a:r>
          </a:p>
        </p:txBody>
      </p:sp>
      <p:sp>
        <p:nvSpPr>
          <p:cNvPr id="307204" name="Rectangle 4"/>
          <p:cNvSpPr>
            <a:spLocks noChangeArrowheads="1"/>
          </p:cNvSpPr>
          <p:nvPr/>
        </p:nvSpPr>
        <p:spPr bwMode="auto">
          <a:xfrm>
            <a:off x="1066800" y="5094288"/>
            <a:ext cx="7010400" cy="393700"/>
          </a:xfrm>
          <a:prstGeom prst="rect">
            <a:avLst/>
          </a:prstGeom>
          <a:solidFill>
            <a:schemeClr val="hlink"/>
          </a:solidFill>
          <a:ln w="25400">
            <a:noFill/>
            <a:miter lim="800000"/>
            <a:headEnd/>
            <a:tailEnd/>
          </a:ln>
          <a:effectLst>
            <a:outerShdw dist="53882" dir="2700000" algn="ctr" rotWithShape="0">
              <a:schemeClr val="tx1"/>
            </a:outerShdw>
          </a:effectLst>
        </p:spPr>
        <p:txBody>
          <a:bodyPr lIns="90488" tIns="44450" rIns="90488" bIns="44450">
            <a:spAutoFit/>
          </a:bodyPr>
          <a:lstStyle/>
          <a:p>
            <a:pPr algn="ctr">
              <a:spcBef>
                <a:spcPct val="50000"/>
              </a:spcBef>
              <a:defRPr/>
            </a:pPr>
            <a:r>
              <a:rPr lang="en-US" sz="2000" b="1">
                <a:latin typeface="Verdana" pitchFamily="34" charset="0"/>
              </a:rPr>
              <a:t>Example:</a:t>
            </a:r>
            <a:r>
              <a:rPr lang="en-US" sz="2000" b="1">
                <a:solidFill>
                  <a:schemeClr val="accent2"/>
                </a:solidFill>
                <a:latin typeface="Verdana" pitchFamily="34" charset="0"/>
              </a:rPr>
              <a:t>  </a:t>
            </a:r>
            <a:r>
              <a:rPr lang="en-US" sz="2000" b="1">
                <a:solidFill>
                  <a:srgbClr val="FFFFDD"/>
                </a:solidFill>
                <a:latin typeface="Verdana" pitchFamily="34" charset="0"/>
              </a:rPr>
              <a:t>A radio installed in an automobile</a:t>
            </a:r>
          </a:p>
        </p:txBody>
      </p:sp>
      <p:grpSp>
        <p:nvGrpSpPr>
          <p:cNvPr id="2" name="Group 5"/>
          <p:cNvGrpSpPr>
            <a:grpSpLocks/>
          </p:cNvGrpSpPr>
          <p:nvPr/>
        </p:nvGrpSpPr>
        <p:grpSpPr bwMode="auto">
          <a:xfrm>
            <a:off x="2097088" y="3760788"/>
            <a:ext cx="5062537" cy="1301750"/>
            <a:chOff x="1321" y="2369"/>
            <a:chExt cx="3189" cy="820"/>
          </a:xfrm>
        </p:grpSpPr>
        <p:grpSp>
          <p:nvGrpSpPr>
            <p:cNvPr id="17414" name="Group 6"/>
            <p:cNvGrpSpPr>
              <a:grpSpLocks/>
            </p:cNvGrpSpPr>
            <p:nvPr/>
          </p:nvGrpSpPr>
          <p:grpSpPr bwMode="auto">
            <a:xfrm>
              <a:off x="1321" y="2369"/>
              <a:ext cx="3189" cy="739"/>
              <a:chOff x="1321" y="2369"/>
              <a:chExt cx="3189" cy="739"/>
            </a:xfrm>
          </p:grpSpPr>
          <p:grpSp>
            <p:nvGrpSpPr>
              <p:cNvPr id="17436" name="Group 7"/>
              <p:cNvGrpSpPr>
                <a:grpSpLocks/>
              </p:cNvGrpSpPr>
              <p:nvPr/>
            </p:nvGrpSpPr>
            <p:grpSpPr bwMode="auto">
              <a:xfrm>
                <a:off x="1488" y="2369"/>
                <a:ext cx="2187" cy="289"/>
                <a:chOff x="1488" y="2369"/>
                <a:chExt cx="2187" cy="289"/>
              </a:xfrm>
            </p:grpSpPr>
            <p:grpSp>
              <p:nvGrpSpPr>
                <p:cNvPr id="17464" name="Group 8"/>
                <p:cNvGrpSpPr>
                  <a:grpSpLocks/>
                </p:cNvGrpSpPr>
                <p:nvPr/>
              </p:nvGrpSpPr>
              <p:grpSpPr bwMode="auto">
                <a:xfrm>
                  <a:off x="2256" y="2400"/>
                  <a:ext cx="1168" cy="255"/>
                  <a:chOff x="2256" y="2400"/>
                  <a:chExt cx="1168" cy="255"/>
                </a:xfrm>
              </p:grpSpPr>
              <p:grpSp>
                <p:nvGrpSpPr>
                  <p:cNvPr id="17466" name="Group 9"/>
                  <p:cNvGrpSpPr>
                    <a:grpSpLocks/>
                  </p:cNvGrpSpPr>
                  <p:nvPr/>
                </p:nvGrpSpPr>
                <p:grpSpPr bwMode="auto">
                  <a:xfrm>
                    <a:off x="2515" y="2409"/>
                    <a:ext cx="744" cy="220"/>
                    <a:chOff x="2515" y="2409"/>
                    <a:chExt cx="744" cy="220"/>
                  </a:xfrm>
                </p:grpSpPr>
                <p:sp>
                  <p:nvSpPr>
                    <p:cNvPr id="17468" name="Freeform 10"/>
                    <p:cNvSpPr>
                      <a:spLocks/>
                    </p:cNvSpPr>
                    <p:nvPr/>
                  </p:nvSpPr>
                  <p:spPr bwMode="auto">
                    <a:xfrm>
                      <a:off x="2515" y="2409"/>
                      <a:ext cx="127" cy="180"/>
                    </a:xfrm>
                    <a:custGeom>
                      <a:avLst/>
                      <a:gdLst>
                        <a:gd name="T0" fmla="*/ 0 w 255"/>
                        <a:gd name="T1" fmla="*/ 1 h 359"/>
                        <a:gd name="T2" fmla="*/ 0 w 255"/>
                        <a:gd name="T3" fmla="*/ 0 h 359"/>
                        <a:gd name="T4" fmla="*/ 5 w 255"/>
                        <a:gd name="T5" fmla="*/ 12 h 359"/>
                        <a:gd name="T6" fmla="*/ 7 w 255"/>
                        <a:gd name="T7" fmla="*/ 12 h 359"/>
                        <a:gd name="T8" fmla="*/ 2 w 255"/>
                        <a:gd name="T9" fmla="*/ 0 h 359"/>
                        <a:gd name="T10" fmla="*/ 0 w 255"/>
                        <a:gd name="T11" fmla="*/ 1 h 359"/>
                        <a:gd name="T12" fmla="*/ 0 60000 65536"/>
                        <a:gd name="T13" fmla="*/ 0 60000 65536"/>
                        <a:gd name="T14" fmla="*/ 0 60000 65536"/>
                        <a:gd name="T15" fmla="*/ 0 60000 65536"/>
                        <a:gd name="T16" fmla="*/ 0 60000 65536"/>
                        <a:gd name="T17" fmla="*/ 0 60000 65536"/>
                        <a:gd name="T18" fmla="*/ 0 w 255"/>
                        <a:gd name="T19" fmla="*/ 0 h 359"/>
                        <a:gd name="T20" fmla="*/ 255 w 255"/>
                        <a:gd name="T21" fmla="*/ 359 h 359"/>
                      </a:gdLst>
                      <a:ahLst/>
                      <a:cxnLst>
                        <a:cxn ang="T12">
                          <a:pos x="T0" y="T1"/>
                        </a:cxn>
                        <a:cxn ang="T13">
                          <a:pos x="T2" y="T3"/>
                        </a:cxn>
                        <a:cxn ang="T14">
                          <a:pos x="T4" y="T5"/>
                        </a:cxn>
                        <a:cxn ang="T15">
                          <a:pos x="T6" y="T7"/>
                        </a:cxn>
                        <a:cxn ang="T16">
                          <a:pos x="T8" y="T9"/>
                        </a:cxn>
                        <a:cxn ang="T17">
                          <a:pos x="T10" y="T11"/>
                        </a:cxn>
                      </a:cxnLst>
                      <a:rect l="T18" t="T19" r="T20" b="T21"/>
                      <a:pathLst>
                        <a:path w="255" h="359">
                          <a:moveTo>
                            <a:pt x="6" y="5"/>
                          </a:moveTo>
                          <a:lnTo>
                            <a:pt x="0" y="0"/>
                          </a:lnTo>
                          <a:lnTo>
                            <a:pt x="168" y="359"/>
                          </a:lnTo>
                          <a:lnTo>
                            <a:pt x="255" y="359"/>
                          </a:lnTo>
                          <a:lnTo>
                            <a:pt x="70" y="0"/>
                          </a:lnTo>
                          <a:lnTo>
                            <a:pt x="6" y="5"/>
                          </a:lnTo>
                          <a:close/>
                        </a:path>
                      </a:pathLst>
                    </a:custGeom>
                    <a:solidFill>
                      <a:srgbClr val="800000"/>
                    </a:solidFill>
                    <a:ln w="9525">
                      <a:solidFill>
                        <a:srgbClr val="000000"/>
                      </a:solidFill>
                      <a:round/>
                      <a:headEnd/>
                      <a:tailEnd/>
                    </a:ln>
                  </p:spPr>
                  <p:txBody>
                    <a:bodyPr/>
                    <a:lstStyle/>
                    <a:p>
                      <a:endParaRPr lang="en-GB"/>
                    </a:p>
                  </p:txBody>
                </p:sp>
                <p:sp>
                  <p:nvSpPr>
                    <p:cNvPr id="17469" name="Freeform 11"/>
                    <p:cNvSpPr>
                      <a:spLocks/>
                    </p:cNvSpPr>
                    <p:nvPr/>
                  </p:nvSpPr>
                  <p:spPr bwMode="auto">
                    <a:xfrm>
                      <a:off x="3142" y="2509"/>
                      <a:ext cx="117" cy="120"/>
                    </a:xfrm>
                    <a:custGeom>
                      <a:avLst/>
                      <a:gdLst>
                        <a:gd name="T0" fmla="*/ 2 w 234"/>
                        <a:gd name="T1" fmla="*/ 1 h 239"/>
                        <a:gd name="T2" fmla="*/ 3 w 234"/>
                        <a:gd name="T3" fmla="*/ 1 h 239"/>
                        <a:gd name="T4" fmla="*/ 7 w 234"/>
                        <a:gd name="T5" fmla="*/ 8 h 239"/>
                        <a:gd name="T6" fmla="*/ 5 w 234"/>
                        <a:gd name="T7" fmla="*/ 8 h 239"/>
                        <a:gd name="T8" fmla="*/ 0 w 234"/>
                        <a:gd name="T9" fmla="*/ 0 h 239"/>
                        <a:gd name="T10" fmla="*/ 2 w 234"/>
                        <a:gd name="T11" fmla="*/ 1 h 239"/>
                        <a:gd name="T12" fmla="*/ 0 60000 65536"/>
                        <a:gd name="T13" fmla="*/ 0 60000 65536"/>
                        <a:gd name="T14" fmla="*/ 0 60000 65536"/>
                        <a:gd name="T15" fmla="*/ 0 60000 65536"/>
                        <a:gd name="T16" fmla="*/ 0 60000 65536"/>
                        <a:gd name="T17" fmla="*/ 0 60000 65536"/>
                        <a:gd name="T18" fmla="*/ 0 w 234"/>
                        <a:gd name="T19" fmla="*/ 0 h 239"/>
                        <a:gd name="T20" fmla="*/ 234 w 234"/>
                        <a:gd name="T21" fmla="*/ 239 h 239"/>
                      </a:gdLst>
                      <a:ahLst/>
                      <a:cxnLst>
                        <a:cxn ang="T12">
                          <a:pos x="T0" y="T1"/>
                        </a:cxn>
                        <a:cxn ang="T13">
                          <a:pos x="T2" y="T3"/>
                        </a:cxn>
                        <a:cxn ang="T14">
                          <a:pos x="T4" y="T5"/>
                        </a:cxn>
                        <a:cxn ang="T15">
                          <a:pos x="T6" y="T7"/>
                        </a:cxn>
                        <a:cxn ang="T16">
                          <a:pos x="T8" y="T9"/>
                        </a:cxn>
                        <a:cxn ang="T17">
                          <a:pos x="T10" y="T11"/>
                        </a:cxn>
                      </a:cxnLst>
                      <a:rect l="T18" t="T19" r="T20" b="T21"/>
                      <a:pathLst>
                        <a:path w="234" h="239">
                          <a:moveTo>
                            <a:pt x="62" y="27"/>
                          </a:moveTo>
                          <a:lnTo>
                            <a:pt x="68" y="23"/>
                          </a:lnTo>
                          <a:lnTo>
                            <a:pt x="234" y="239"/>
                          </a:lnTo>
                          <a:lnTo>
                            <a:pt x="154" y="227"/>
                          </a:lnTo>
                          <a:lnTo>
                            <a:pt x="0" y="0"/>
                          </a:lnTo>
                          <a:lnTo>
                            <a:pt x="62" y="27"/>
                          </a:lnTo>
                          <a:close/>
                        </a:path>
                      </a:pathLst>
                    </a:custGeom>
                    <a:solidFill>
                      <a:srgbClr val="800000"/>
                    </a:solidFill>
                    <a:ln w="9525">
                      <a:solidFill>
                        <a:srgbClr val="000000"/>
                      </a:solidFill>
                      <a:round/>
                      <a:headEnd/>
                      <a:tailEnd/>
                    </a:ln>
                  </p:spPr>
                  <p:txBody>
                    <a:bodyPr/>
                    <a:lstStyle/>
                    <a:p>
                      <a:endParaRPr lang="en-GB"/>
                    </a:p>
                  </p:txBody>
                </p:sp>
              </p:grpSp>
              <p:sp>
                <p:nvSpPr>
                  <p:cNvPr id="17467" name="Freeform 12"/>
                  <p:cNvSpPr>
                    <a:spLocks/>
                  </p:cNvSpPr>
                  <p:nvPr/>
                </p:nvSpPr>
                <p:spPr bwMode="auto">
                  <a:xfrm>
                    <a:off x="2256" y="2400"/>
                    <a:ext cx="1168" cy="255"/>
                  </a:xfrm>
                  <a:custGeom>
                    <a:avLst/>
                    <a:gdLst>
                      <a:gd name="T0" fmla="*/ 1 w 2336"/>
                      <a:gd name="T1" fmla="*/ 3 h 510"/>
                      <a:gd name="T2" fmla="*/ 7 w 2336"/>
                      <a:gd name="T3" fmla="*/ 2 h 510"/>
                      <a:gd name="T4" fmla="*/ 12 w 2336"/>
                      <a:gd name="T5" fmla="*/ 2 h 510"/>
                      <a:gd name="T6" fmla="*/ 19 w 2336"/>
                      <a:gd name="T7" fmla="*/ 2 h 510"/>
                      <a:gd name="T8" fmla="*/ 26 w 2336"/>
                      <a:gd name="T9" fmla="*/ 2 h 510"/>
                      <a:gd name="T10" fmla="*/ 34 w 2336"/>
                      <a:gd name="T11" fmla="*/ 2 h 510"/>
                      <a:gd name="T12" fmla="*/ 40 w 2336"/>
                      <a:gd name="T13" fmla="*/ 2 h 510"/>
                      <a:gd name="T14" fmla="*/ 43 w 2336"/>
                      <a:gd name="T15" fmla="*/ 3 h 510"/>
                      <a:gd name="T16" fmla="*/ 45 w 2336"/>
                      <a:gd name="T17" fmla="*/ 3 h 510"/>
                      <a:gd name="T18" fmla="*/ 48 w 2336"/>
                      <a:gd name="T19" fmla="*/ 4 h 510"/>
                      <a:gd name="T20" fmla="*/ 51 w 2336"/>
                      <a:gd name="T21" fmla="*/ 5 h 510"/>
                      <a:gd name="T22" fmla="*/ 61 w 2336"/>
                      <a:gd name="T23" fmla="*/ 11 h 510"/>
                      <a:gd name="T24" fmla="*/ 68 w 2336"/>
                      <a:gd name="T25" fmla="*/ 13 h 510"/>
                      <a:gd name="T26" fmla="*/ 71 w 2336"/>
                      <a:gd name="T27" fmla="*/ 15 h 510"/>
                      <a:gd name="T28" fmla="*/ 68 w 2336"/>
                      <a:gd name="T29" fmla="*/ 15 h 510"/>
                      <a:gd name="T30" fmla="*/ 0 w 2336"/>
                      <a:gd name="T31" fmla="*/ 10 h 510"/>
                      <a:gd name="T32" fmla="*/ 1 w 2336"/>
                      <a:gd name="T33" fmla="*/ 12 h 510"/>
                      <a:gd name="T34" fmla="*/ 71 w 2336"/>
                      <a:gd name="T35" fmla="*/ 16 h 510"/>
                      <a:gd name="T36" fmla="*/ 73 w 2336"/>
                      <a:gd name="T37" fmla="*/ 16 h 510"/>
                      <a:gd name="T38" fmla="*/ 72 w 2336"/>
                      <a:gd name="T39" fmla="*/ 15 h 510"/>
                      <a:gd name="T40" fmla="*/ 70 w 2336"/>
                      <a:gd name="T41" fmla="*/ 13 h 510"/>
                      <a:gd name="T42" fmla="*/ 66 w 2336"/>
                      <a:gd name="T43" fmla="*/ 11 h 510"/>
                      <a:gd name="T44" fmla="*/ 61 w 2336"/>
                      <a:gd name="T45" fmla="*/ 9 h 510"/>
                      <a:gd name="T46" fmla="*/ 52 w 2336"/>
                      <a:gd name="T47" fmla="*/ 4 h 510"/>
                      <a:gd name="T48" fmla="*/ 47 w 2336"/>
                      <a:gd name="T49" fmla="*/ 2 h 510"/>
                      <a:gd name="T50" fmla="*/ 43 w 2336"/>
                      <a:gd name="T51" fmla="*/ 1 h 510"/>
                      <a:gd name="T52" fmla="*/ 35 w 2336"/>
                      <a:gd name="T53" fmla="*/ 0 h 510"/>
                      <a:gd name="T54" fmla="*/ 21 w 2336"/>
                      <a:gd name="T55" fmla="*/ 0 h 510"/>
                      <a:gd name="T56" fmla="*/ 1 w 2336"/>
                      <a:gd name="T57" fmla="*/ 2 h 510"/>
                      <a:gd name="T58" fmla="*/ 1 w 2336"/>
                      <a:gd name="T59" fmla="*/ 3 h 5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336"/>
                      <a:gd name="T91" fmla="*/ 0 h 510"/>
                      <a:gd name="T92" fmla="*/ 2336 w 2336"/>
                      <a:gd name="T93" fmla="*/ 510 h 51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336" h="510">
                        <a:moveTo>
                          <a:pt x="17" y="68"/>
                        </a:moveTo>
                        <a:lnTo>
                          <a:pt x="236" y="59"/>
                        </a:lnTo>
                        <a:lnTo>
                          <a:pt x="404" y="59"/>
                        </a:lnTo>
                        <a:lnTo>
                          <a:pt x="630" y="47"/>
                        </a:lnTo>
                        <a:lnTo>
                          <a:pt x="838" y="47"/>
                        </a:lnTo>
                        <a:lnTo>
                          <a:pt x="1073" y="47"/>
                        </a:lnTo>
                        <a:lnTo>
                          <a:pt x="1283" y="53"/>
                        </a:lnTo>
                        <a:lnTo>
                          <a:pt x="1383" y="67"/>
                        </a:lnTo>
                        <a:lnTo>
                          <a:pt x="1468" y="85"/>
                        </a:lnTo>
                        <a:lnTo>
                          <a:pt x="1563" y="119"/>
                        </a:lnTo>
                        <a:lnTo>
                          <a:pt x="1653" y="157"/>
                        </a:lnTo>
                        <a:lnTo>
                          <a:pt x="1983" y="327"/>
                        </a:lnTo>
                        <a:lnTo>
                          <a:pt x="2159" y="406"/>
                        </a:lnTo>
                        <a:lnTo>
                          <a:pt x="2260" y="471"/>
                        </a:lnTo>
                        <a:lnTo>
                          <a:pt x="2168" y="469"/>
                        </a:lnTo>
                        <a:lnTo>
                          <a:pt x="0" y="304"/>
                        </a:lnTo>
                        <a:lnTo>
                          <a:pt x="3" y="355"/>
                        </a:lnTo>
                        <a:lnTo>
                          <a:pt x="2266" y="510"/>
                        </a:lnTo>
                        <a:lnTo>
                          <a:pt x="2336" y="497"/>
                        </a:lnTo>
                        <a:lnTo>
                          <a:pt x="2301" y="452"/>
                        </a:lnTo>
                        <a:lnTo>
                          <a:pt x="2238" y="406"/>
                        </a:lnTo>
                        <a:lnTo>
                          <a:pt x="2086" y="327"/>
                        </a:lnTo>
                        <a:lnTo>
                          <a:pt x="1968" y="263"/>
                        </a:lnTo>
                        <a:lnTo>
                          <a:pt x="1667" y="116"/>
                        </a:lnTo>
                        <a:lnTo>
                          <a:pt x="1532" y="64"/>
                        </a:lnTo>
                        <a:lnTo>
                          <a:pt x="1398" y="30"/>
                        </a:lnTo>
                        <a:lnTo>
                          <a:pt x="1098" y="0"/>
                        </a:lnTo>
                        <a:lnTo>
                          <a:pt x="687" y="0"/>
                        </a:lnTo>
                        <a:lnTo>
                          <a:pt x="17" y="36"/>
                        </a:lnTo>
                        <a:lnTo>
                          <a:pt x="17" y="68"/>
                        </a:lnTo>
                        <a:close/>
                      </a:path>
                    </a:pathLst>
                  </a:custGeom>
                  <a:solidFill>
                    <a:srgbClr val="800000"/>
                  </a:solidFill>
                  <a:ln w="9525">
                    <a:solidFill>
                      <a:srgbClr val="000000"/>
                    </a:solidFill>
                    <a:round/>
                    <a:headEnd/>
                    <a:tailEnd/>
                  </a:ln>
                </p:spPr>
                <p:txBody>
                  <a:bodyPr/>
                  <a:lstStyle/>
                  <a:p>
                    <a:endParaRPr lang="en-GB"/>
                  </a:p>
                </p:txBody>
              </p:sp>
            </p:grpSp>
            <p:sp>
              <p:nvSpPr>
                <p:cNvPr id="17465" name="Freeform 13"/>
                <p:cNvSpPr>
                  <a:spLocks/>
                </p:cNvSpPr>
                <p:nvPr/>
              </p:nvSpPr>
              <p:spPr bwMode="auto">
                <a:xfrm>
                  <a:off x="1488" y="2369"/>
                  <a:ext cx="2187" cy="289"/>
                </a:xfrm>
                <a:custGeom>
                  <a:avLst/>
                  <a:gdLst>
                    <a:gd name="T0" fmla="*/ 5 w 4375"/>
                    <a:gd name="T1" fmla="*/ 11 h 578"/>
                    <a:gd name="T2" fmla="*/ 12 w 4375"/>
                    <a:gd name="T3" fmla="*/ 9 h 578"/>
                    <a:gd name="T4" fmla="*/ 17 w 4375"/>
                    <a:gd name="T5" fmla="*/ 9 h 578"/>
                    <a:gd name="T6" fmla="*/ 22 w 4375"/>
                    <a:gd name="T7" fmla="*/ 6 h 578"/>
                    <a:gd name="T8" fmla="*/ 27 w 4375"/>
                    <a:gd name="T9" fmla="*/ 5 h 578"/>
                    <a:gd name="T10" fmla="*/ 32 w 4375"/>
                    <a:gd name="T11" fmla="*/ 5 h 578"/>
                    <a:gd name="T12" fmla="*/ 37 w 4375"/>
                    <a:gd name="T13" fmla="*/ 5 h 578"/>
                    <a:gd name="T14" fmla="*/ 42 w 4375"/>
                    <a:gd name="T15" fmla="*/ 3 h 578"/>
                    <a:gd name="T16" fmla="*/ 46 w 4375"/>
                    <a:gd name="T17" fmla="*/ 1 h 578"/>
                    <a:gd name="T18" fmla="*/ 53 w 4375"/>
                    <a:gd name="T19" fmla="*/ 1 h 578"/>
                    <a:gd name="T20" fmla="*/ 61 w 4375"/>
                    <a:gd name="T21" fmla="*/ 1 h 578"/>
                    <a:gd name="T22" fmla="*/ 72 w 4375"/>
                    <a:gd name="T23" fmla="*/ 1 h 578"/>
                    <a:gd name="T24" fmla="*/ 82 w 4375"/>
                    <a:gd name="T25" fmla="*/ 0 h 578"/>
                    <a:gd name="T26" fmla="*/ 90 w 4375"/>
                    <a:gd name="T27" fmla="*/ 1 h 578"/>
                    <a:gd name="T28" fmla="*/ 96 w 4375"/>
                    <a:gd name="T29" fmla="*/ 2 h 578"/>
                    <a:gd name="T30" fmla="*/ 103 w 4375"/>
                    <a:gd name="T31" fmla="*/ 5 h 578"/>
                    <a:gd name="T32" fmla="*/ 110 w 4375"/>
                    <a:gd name="T33" fmla="*/ 7 h 578"/>
                    <a:gd name="T34" fmla="*/ 118 w 4375"/>
                    <a:gd name="T35" fmla="*/ 9 h 578"/>
                    <a:gd name="T36" fmla="*/ 123 w 4375"/>
                    <a:gd name="T37" fmla="*/ 11 h 578"/>
                    <a:gd name="T38" fmla="*/ 129 w 4375"/>
                    <a:gd name="T39" fmla="*/ 13 h 578"/>
                    <a:gd name="T40" fmla="*/ 136 w 4375"/>
                    <a:gd name="T41" fmla="*/ 15 h 578"/>
                    <a:gd name="T42" fmla="*/ 133 w 4375"/>
                    <a:gd name="T43" fmla="*/ 18 h 578"/>
                    <a:gd name="T44" fmla="*/ 128 w 4375"/>
                    <a:gd name="T45" fmla="*/ 18 h 578"/>
                    <a:gd name="T46" fmla="*/ 121 w 4375"/>
                    <a:gd name="T47" fmla="*/ 18 h 578"/>
                    <a:gd name="T48" fmla="*/ 119 w 4375"/>
                    <a:gd name="T49" fmla="*/ 15 h 578"/>
                    <a:gd name="T50" fmla="*/ 114 w 4375"/>
                    <a:gd name="T51" fmla="*/ 12 h 578"/>
                    <a:gd name="T52" fmla="*/ 105 w 4375"/>
                    <a:gd name="T53" fmla="*/ 9 h 578"/>
                    <a:gd name="T54" fmla="*/ 96 w 4375"/>
                    <a:gd name="T55" fmla="*/ 5 h 578"/>
                    <a:gd name="T56" fmla="*/ 89 w 4375"/>
                    <a:gd name="T57" fmla="*/ 2 h 578"/>
                    <a:gd name="T58" fmla="*/ 75 w 4375"/>
                    <a:gd name="T59" fmla="*/ 1 h 578"/>
                    <a:gd name="T60" fmla="*/ 59 w 4375"/>
                    <a:gd name="T61" fmla="*/ 2 h 578"/>
                    <a:gd name="T62" fmla="*/ 47 w 4375"/>
                    <a:gd name="T63" fmla="*/ 13 h 57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375"/>
                    <a:gd name="T97" fmla="*/ 0 h 578"/>
                    <a:gd name="T98" fmla="*/ 4375 w 4375"/>
                    <a:gd name="T99" fmla="*/ 578 h 57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375" h="578">
                      <a:moveTo>
                        <a:pt x="0" y="386"/>
                      </a:moveTo>
                      <a:lnTo>
                        <a:pt x="168" y="363"/>
                      </a:lnTo>
                      <a:lnTo>
                        <a:pt x="297" y="333"/>
                      </a:lnTo>
                      <a:lnTo>
                        <a:pt x="384" y="308"/>
                      </a:lnTo>
                      <a:lnTo>
                        <a:pt x="456" y="288"/>
                      </a:lnTo>
                      <a:lnTo>
                        <a:pt x="549" y="265"/>
                      </a:lnTo>
                      <a:lnTo>
                        <a:pt x="629" y="242"/>
                      </a:lnTo>
                      <a:lnTo>
                        <a:pt x="719" y="219"/>
                      </a:lnTo>
                      <a:lnTo>
                        <a:pt x="800" y="202"/>
                      </a:lnTo>
                      <a:lnTo>
                        <a:pt x="892" y="188"/>
                      </a:lnTo>
                      <a:lnTo>
                        <a:pt x="966" y="175"/>
                      </a:lnTo>
                      <a:lnTo>
                        <a:pt x="1030" y="164"/>
                      </a:lnTo>
                      <a:lnTo>
                        <a:pt x="1125" y="149"/>
                      </a:lnTo>
                      <a:lnTo>
                        <a:pt x="1206" y="137"/>
                      </a:lnTo>
                      <a:lnTo>
                        <a:pt x="1282" y="124"/>
                      </a:lnTo>
                      <a:lnTo>
                        <a:pt x="1361" y="103"/>
                      </a:lnTo>
                      <a:lnTo>
                        <a:pt x="1427" y="70"/>
                      </a:lnTo>
                      <a:lnTo>
                        <a:pt x="1473" y="33"/>
                      </a:lnTo>
                      <a:lnTo>
                        <a:pt x="1568" y="28"/>
                      </a:lnTo>
                      <a:lnTo>
                        <a:pt x="1705" y="25"/>
                      </a:lnTo>
                      <a:lnTo>
                        <a:pt x="1861" y="13"/>
                      </a:lnTo>
                      <a:lnTo>
                        <a:pt x="1982" y="7"/>
                      </a:lnTo>
                      <a:lnTo>
                        <a:pt x="2161" y="3"/>
                      </a:lnTo>
                      <a:lnTo>
                        <a:pt x="2334" y="2"/>
                      </a:lnTo>
                      <a:lnTo>
                        <a:pt x="2499" y="0"/>
                      </a:lnTo>
                      <a:lnTo>
                        <a:pt x="2625" y="0"/>
                      </a:lnTo>
                      <a:lnTo>
                        <a:pt x="2762" y="11"/>
                      </a:lnTo>
                      <a:lnTo>
                        <a:pt x="2902" y="33"/>
                      </a:lnTo>
                      <a:lnTo>
                        <a:pt x="3006" y="59"/>
                      </a:lnTo>
                      <a:lnTo>
                        <a:pt x="3099" y="84"/>
                      </a:lnTo>
                      <a:lnTo>
                        <a:pt x="3200" y="115"/>
                      </a:lnTo>
                      <a:lnTo>
                        <a:pt x="3311" y="149"/>
                      </a:lnTo>
                      <a:lnTo>
                        <a:pt x="3423" y="188"/>
                      </a:lnTo>
                      <a:lnTo>
                        <a:pt x="3542" y="228"/>
                      </a:lnTo>
                      <a:lnTo>
                        <a:pt x="3659" y="268"/>
                      </a:lnTo>
                      <a:lnTo>
                        <a:pt x="3782" y="307"/>
                      </a:lnTo>
                      <a:lnTo>
                        <a:pt x="3874" y="338"/>
                      </a:lnTo>
                      <a:lnTo>
                        <a:pt x="3959" y="361"/>
                      </a:lnTo>
                      <a:lnTo>
                        <a:pt x="4053" y="395"/>
                      </a:lnTo>
                      <a:lnTo>
                        <a:pt x="4149" y="425"/>
                      </a:lnTo>
                      <a:lnTo>
                        <a:pt x="4267" y="463"/>
                      </a:lnTo>
                      <a:lnTo>
                        <a:pt x="4375" y="503"/>
                      </a:lnTo>
                      <a:lnTo>
                        <a:pt x="4331" y="531"/>
                      </a:lnTo>
                      <a:lnTo>
                        <a:pt x="4267" y="548"/>
                      </a:lnTo>
                      <a:lnTo>
                        <a:pt x="4197" y="567"/>
                      </a:lnTo>
                      <a:lnTo>
                        <a:pt x="4110" y="576"/>
                      </a:lnTo>
                      <a:lnTo>
                        <a:pt x="3995" y="578"/>
                      </a:lnTo>
                      <a:lnTo>
                        <a:pt x="3880" y="575"/>
                      </a:lnTo>
                      <a:lnTo>
                        <a:pt x="3851" y="531"/>
                      </a:lnTo>
                      <a:lnTo>
                        <a:pt x="3823" y="503"/>
                      </a:lnTo>
                      <a:lnTo>
                        <a:pt x="3768" y="465"/>
                      </a:lnTo>
                      <a:lnTo>
                        <a:pt x="3650" y="401"/>
                      </a:lnTo>
                      <a:lnTo>
                        <a:pt x="3504" y="325"/>
                      </a:lnTo>
                      <a:lnTo>
                        <a:pt x="3373" y="260"/>
                      </a:lnTo>
                      <a:lnTo>
                        <a:pt x="3214" y="181"/>
                      </a:lnTo>
                      <a:lnTo>
                        <a:pt x="3082" y="130"/>
                      </a:lnTo>
                      <a:lnTo>
                        <a:pt x="2956" y="95"/>
                      </a:lnTo>
                      <a:lnTo>
                        <a:pt x="2853" y="81"/>
                      </a:lnTo>
                      <a:lnTo>
                        <a:pt x="2664" y="62"/>
                      </a:lnTo>
                      <a:lnTo>
                        <a:pt x="2416" y="61"/>
                      </a:lnTo>
                      <a:lnTo>
                        <a:pt x="2127" y="68"/>
                      </a:lnTo>
                      <a:lnTo>
                        <a:pt x="1906" y="76"/>
                      </a:lnTo>
                      <a:lnTo>
                        <a:pt x="1553" y="95"/>
                      </a:lnTo>
                      <a:lnTo>
                        <a:pt x="1533" y="438"/>
                      </a:lnTo>
                      <a:lnTo>
                        <a:pt x="0" y="386"/>
                      </a:lnTo>
                      <a:close/>
                    </a:path>
                  </a:pathLst>
                </a:custGeom>
                <a:solidFill>
                  <a:srgbClr val="FF0000"/>
                </a:solidFill>
                <a:ln w="9525">
                  <a:solidFill>
                    <a:srgbClr val="000000"/>
                  </a:solidFill>
                  <a:round/>
                  <a:headEnd/>
                  <a:tailEnd/>
                </a:ln>
              </p:spPr>
              <p:txBody>
                <a:bodyPr/>
                <a:lstStyle/>
                <a:p>
                  <a:endParaRPr lang="en-GB"/>
                </a:p>
              </p:txBody>
            </p:sp>
          </p:grpSp>
          <p:sp>
            <p:nvSpPr>
              <p:cNvPr id="17437" name="Freeform 14"/>
              <p:cNvSpPr>
                <a:spLocks/>
              </p:cNvSpPr>
              <p:nvPr/>
            </p:nvSpPr>
            <p:spPr bwMode="auto">
              <a:xfrm>
                <a:off x="1550" y="2652"/>
                <a:ext cx="2958" cy="456"/>
              </a:xfrm>
              <a:custGeom>
                <a:avLst/>
                <a:gdLst>
                  <a:gd name="T0" fmla="*/ 156 w 5916"/>
                  <a:gd name="T1" fmla="*/ 14 h 912"/>
                  <a:gd name="T2" fmla="*/ 158 w 5916"/>
                  <a:gd name="T3" fmla="*/ 18 h 912"/>
                  <a:gd name="T4" fmla="*/ 158 w 5916"/>
                  <a:gd name="T5" fmla="*/ 22 h 912"/>
                  <a:gd name="T6" fmla="*/ 185 w 5916"/>
                  <a:gd name="T7" fmla="*/ 22 h 912"/>
                  <a:gd name="T8" fmla="*/ 183 w 5916"/>
                  <a:gd name="T9" fmla="*/ 24 h 912"/>
                  <a:gd name="T10" fmla="*/ 185 w 5916"/>
                  <a:gd name="T11" fmla="*/ 26 h 912"/>
                  <a:gd name="T12" fmla="*/ 185 w 5916"/>
                  <a:gd name="T13" fmla="*/ 27 h 912"/>
                  <a:gd name="T14" fmla="*/ 184 w 5916"/>
                  <a:gd name="T15" fmla="*/ 28 h 912"/>
                  <a:gd name="T16" fmla="*/ 168 w 5916"/>
                  <a:gd name="T17" fmla="*/ 28 h 912"/>
                  <a:gd name="T18" fmla="*/ 167 w 5916"/>
                  <a:gd name="T19" fmla="*/ 29 h 912"/>
                  <a:gd name="T20" fmla="*/ 159 w 5916"/>
                  <a:gd name="T21" fmla="*/ 29 h 912"/>
                  <a:gd name="T22" fmla="*/ 158 w 5916"/>
                  <a:gd name="T23" fmla="*/ 28 h 912"/>
                  <a:gd name="T24" fmla="*/ 11 w 5916"/>
                  <a:gd name="T25" fmla="*/ 28 h 912"/>
                  <a:gd name="T26" fmla="*/ 6 w 5916"/>
                  <a:gd name="T27" fmla="*/ 23 h 912"/>
                  <a:gd name="T28" fmla="*/ 1 w 5916"/>
                  <a:gd name="T29" fmla="*/ 25 h 912"/>
                  <a:gd name="T30" fmla="*/ 0 w 5916"/>
                  <a:gd name="T31" fmla="*/ 11 h 912"/>
                  <a:gd name="T32" fmla="*/ 12 w 5916"/>
                  <a:gd name="T33" fmla="*/ 0 h 912"/>
                  <a:gd name="T34" fmla="*/ 28 w 5916"/>
                  <a:gd name="T35" fmla="*/ 1 h 912"/>
                  <a:gd name="T36" fmla="*/ 119 w 5916"/>
                  <a:gd name="T37" fmla="*/ 24 h 912"/>
                  <a:gd name="T38" fmla="*/ 121 w 5916"/>
                  <a:gd name="T39" fmla="*/ 21 h 912"/>
                  <a:gd name="T40" fmla="*/ 124 w 5916"/>
                  <a:gd name="T41" fmla="*/ 14 h 912"/>
                  <a:gd name="T42" fmla="*/ 127 w 5916"/>
                  <a:gd name="T43" fmla="*/ 7 h 912"/>
                  <a:gd name="T44" fmla="*/ 137 w 5916"/>
                  <a:gd name="T45" fmla="*/ 3 h 912"/>
                  <a:gd name="T46" fmla="*/ 146 w 5916"/>
                  <a:gd name="T47" fmla="*/ 4 h 912"/>
                  <a:gd name="T48" fmla="*/ 153 w 5916"/>
                  <a:gd name="T49" fmla="*/ 7 h 912"/>
                  <a:gd name="T50" fmla="*/ 156 w 5916"/>
                  <a:gd name="T51" fmla="*/ 14 h 91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916"/>
                  <a:gd name="T79" fmla="*/ 0 h 912"/>
                  <a:gd name="T80" fmla="*/ 5916 w 5916"/>
                  <a:gd name="T81" fmla="*/ 912 h 91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916" h="912">
                    <a:moveTo>
                      <a:pt x="4992" y="432"/>
                    </a:moveTo>
                    <a:lnTo>
                      <a:pt x="5037" y="570"/>
                    </a:lnTo>
                    <a:lnTo>
                      <a:pt x="5037" y="675"/>
                    </a:lnTo>
                    <a:lnTo>
                      <a:pt x="5916" y="675"/>
                    </a:lnTo>
                    <a:lnTo>
                      <a:pt x="5856" y="746"/>
                    </a:lnTo>
                    <a:lnTo>
                      <a:pt x="5896" y="826"/>
                    </a:lnTo>
                    <a:lnTo>
                      <a:pt x="5896" y="864"/>
                    </a:lnTo>
                    <a:lnTo>
                      <a:pt x="5870" y="890"/>
                    </a:lnTo>
                    <a:lnTo>
                      <a:pt x="5364" y="890"/>
                    </a:lnTo>
                    <a:lnTo>
                      <a:pt x="5324" y="912"/>
                    </a:lnTo>
                    <a:lnTo>
                      <a:pt x="5065" y="912"/>
                    </a:lnTo>
                    <a:lnTo>
                      <a:pt x="5031" y="887"/>
                    </a:lnTo>
                    <a:lnTo>
                      <a:pt x="350" y="887"/>
                    </a:lnTo>
                    <a:lnTo>
                      <a:pt x="165" y="720"/>
                    </a:lnTo>
                    <a:lnTo>
                      <a:pt x="19" y="775"/>
                    </a:lnTo>
                    <a:lnTo>
                      <a:pt x="0" y="333"/>
                    </a:lnTo>
                    <a:lnTo>
                      <a:pt x="356" y="0"/>
                    </a:lnTo>
                    <a:lnTo>
                      <a:pt x="913" y="12"/>
                    </a:lnTo>
                    <a:lnTo>
                      <a:pt x="3815" y="746"/>
                    </a:lnTo>
                    <a:lnTo>
                      <a:pt x="3897" y="658"/>
                    </a:lnTo>
                    <a:lnTo>
                      <a:pt x="3969" y="430"/>
                    </a:lnTo>
                    <a:lnTo>
                      <a:pt x="4071" y="243"/>
                    </a:lnTo>
                    <a:lnTo>
                      <a:pt x="4376" y="93"/>
                    </a:lnTo>
                    <a:lnTo>
                      <a:pt x="4659" y="101"/>
                    </a:lnTo>
                    <a:lnTo>
                      <a:pt x="4871" y="210"/>
                    </a:lnTo>
                    <a:lnTo>
                      <a:pt x="4992" y="432"/>
                    </a:lnTo>
                    <a:close/>
                  </a:path>
                </a:pathLst>
              </a:custGeom>
              <a:solidFill>
                <a:srgbClr val="000000"/>
              </a:solidFill>
              <a:ln w="9525">
                <a:solidFill>
                  <a:srgbClr val="000000"/>
                </a:solidFill>
                <a:round/>
                <a:headEnd/>
                <a:tailEnd/>
              </a:ln>
            </p:spPr>
            <p:txBody>
              <a:bodyPr/>
              <a:lstStyle/>
              <a:p>
                <a:endParaRPr lang="en-GB"/>
              </a:p>
            </p:txBody>
          </p:sp>
          <p:grpSp>
            <p:nvGrpSpPr>
              <p:cNvPr id="17438" name="Group 15"/>
              <p:cNvGrpSpPr>
                <a:grpSpLocks/>
              </p:cNvGrpSpPr>
              <p:nvPr/>
            </p:nvGrpSpPr>
            <p:grpSpPr bwMode="auto">
              <a:xfrm>
                <a:off x="1321" y="2463"/>
                <a:ext cx="3189" cy="579"/>
                <a:chOff x="1321" y="2463"/>
                <a:chExt cx="3189" cy="579"/>
              </a:xfrm>
            </p:grpSpPr>
            <p:grpSp>
              <p:nvGrpSpPr>
                <p:cNvPr id="17439" name="Group 16"/>
                <p:cNvGrpSpPr>
                  <a:grpSpLocks/>
                </p:cNvGrpSpPr>
                <p:nvPr/>
              </p:nvGrpSpPr>
              <p:grpSpPr bwMode="auto">
                <a:xfrm>
                  <a:off x="1321" y="2650"/>
                  <a:ext cx="193" cy="333"/>
                  <a:chOff x="1321" y="2650"/>
                  <a:chExt cx="193" cy="333"/>
                </a:xfrm>
              </p:grpSpPr>
              <p:sp>
                <p:nvSpPr>
                  <p:cNvPr id="17451" name="Rectangle 17"/>
                  <p:cNvSpPr>
                    <a:spLocks noChangeArrowheads="1"/>
                  </p:cNvSpPr>
                  <p:nvPr/>
                </p:nvSpPr>
                <p:spPr bwMode="auto">
                  <a:xfrm>
                    <a:off x="1337" y="2720"/>
                    <a:ext cx="74" cy="12"/>
                  </a:xfrm>
                  <a:prstGeom prst="rect">
                    <a:avLst/>
                  </a:prstGeom>
                  <a:solidFill>
                    <a:srgbClr val="808080"/>
                  </a:solidFill>
                  <a:ln w="9525">
                    <a:solidFill>
                      <a:srgbClr val="C0C0C0"/>
                    </a:solidFill>
                    <a:miter lim="800000"/>
                    <a:headEnd/>
                    <a:tailEnd/>
                  </a:ln>
                </p:spPr>
                <p:txBody>
                  <a:bodyPr/>
                  <a:lstStyle/>
                  <a:p>
                    <a:endParaRPr lang="en-US"/>
                  </a:p>
                </p:txBody>
              </p:sp>
              <p:sp>
                <p:nvSpPr>
                  <p:cNvPr id="17452" name="Rectangle 18"/>
                  <p:cNvSpPr>
                    <a:spLocks noChangeArrowheads="1"/>
                  </p:cNvSpPr>
                  <p:nvPr/>
                </p:nvSpPr>
                <p:spPr bwMode="auto">
                  <a:xfrm>
                    <a:off x="1337" y="2650"/>
                    <a:ext cx="74" cy="30"/>
                  </a:xfrm>
                  <a:prstGeom prst="rect">
                    <a:avLst/>
                  </a:prstGeom>
                  <a:solidFill>
                    <a:srgbClr val="808080"/>
                  </a:solidFill>
                  <a:ln w="9525">
                    <a:solidFill>
                      <a:srgbClr val="C0C0C0"/>
                    </a:solidFill>
                    <a:miter lim="800000"/>
                    <a:headEnd/>
                    <a:tailEnd/>
                  </a:ln>
                </p:spPr>
                <p:txBody>
                  <a:bodyPr/>
                  <a:lstStyle/>
                  <a:p>
                    <a:endParaRPr lang="en-US"/>
                  </a:p>
                </p:txBody>
              </p:sp>
              <p:sp>
                <p:nvSpPr>
                  <p:cNvPr id="17453" name="Rectangle 19"/>
                  <p:cNvSpPr>
                    <a:spLocks noChangeArrowheads="1"/>
                  </p:cNvSpPr>
                  <p:nvPr/>
                </p:nvSpPr>
                <p:spPr bwMode="auto">
                  <a:xfrm>
                    <a:off x="1337" y="2693"/>
                    <a:ext cx="74" cy="13"/>
                  </a:xfrm>
                  <a:prstGeom prst="rect">
                    <a:avLst/>
                  </a:prstGeom>
                  <a:solidFill>
                    <a:srgbClr val="808080"/>
                  </a:solidFill>
                  <a:ln w="9525">
                    <a:solidFill>
                      <a:srgbClr val="C0C0C0"/>
                    </a:solidFill>
                    <a:miter lim="800000"/>
                    <a:headEnd/>
                    <a:tailEnd/>
                  </a:ln>
                </p:spPr>
                <p:txBody>
                  <a:bodyPr/>
                  <a:lstStyle/>
                  <a:p>
                    <a:endParaRPr lang="en-US"/>
                  </a:p>
                </p:txBody>
              </p:sp>
              <p:sp>
                <p:nvSpPr>
                  <p:cNvPr id="17454" name="Arc 20"/>
                  <p:cNvSpPr>
                    <a:spLocks/>
                  </p:cNvSpPr>
                  <p:nvPr/>
                </p:nvSpPr>
                <p:spPr bwMode="auto">
                  <a:xfrm>
                    <a:off x="1337" y="2749"/>
                    <a:ext cx="72" cy="75"/>
                  </a:xfrm>
                  <a:custGeom>
                    <a:avLst/>
                    <a:gdLst>
                      <a:gd name="T0" fmla="*/ 0 w 21600"/>
                      <a:gd name="T1" fmla="*/ 0 h 21868"/>
                      <a:gd name="T2" fmla="*/ 0 w 21600"/>
                      <a:gd name="T3" fmla="*/ 0 h 21868"/>
                      <a:gd name="T4" fmla="*/ 0 w 21600"/>
                      <a:gd name="T5" fmla="*/ 0 h 21868"/>
                      <a:gd name="T6" fmla="*/ 0 60000 65536"/>
                      <a:gd name="T7" fmla="*/ 0 60000 65536"/>
                      <a:gd name="T8" fmla="*/ 0 60000 65536"/>
                      <a:gd name="T9" fmla="*/ 0 w 21600"/>
                      <a:gd name="T10" fmla="*/ 0 h 21868"/>
                      <a:gd name="T11" fmla="*/ 21600 w 21600"/>
                      <a:gd name="T12" fmla="*/ 21868 h 21868"/>
                    </a:gdLst>
                    <a:ahLst/>
                    <a:cxnLst>
                      <a:cxn ang="T6">
                        <a:pos x="T0" y="T1"/>
                      </a:cxn>
                      <a:cxn ang="T7">
                        <a:pos x="T2" y="T3"/>
                      </a:cxn>
                      <a:cxn ang="T8">
                        <a:pos x="T4" y="T5"/>
                      </a:cxn>
                    </a:cxnLst>
                    <a:rect l="T9" t="T10" r="T11" b="T12"/>
                    <a:pathLst>
                      <a:path w="21600" h="21868" fill="none" extrusionOk="0">
                        <a:moveTo>
                          <a:pt x="21015" y="21868"/>
                        </a:moveTo>
                        <a:cubicBezTo>
                          <a:pt x="9318" y="21551"/>
                          <a:pt x="0" y="11977"/>
                          <a:pt x="0" y="276"/>
                        </a:cubicBezTo>
                        <a:cubicBezTo>
                          <a:pt x="-1" y="183"/>
                          <a:pt x="0" y="91"/>
                          <a:pt x="1" y="-1"/>
                        </a:cubicBezTo>
                      </a:path>
                      <a:path w="21600" h="21868" stroke="0" extrusionOk="0">
                        <a:moveTo>
                          <a:pt x="21015" y="21868"/>
                        </a:moveTo>
                        <a:cubicBezTo>
                          <a:pt x="9318" y="21551"/>
                          <a:pt x="0" y="11977"/>
                          <a:pt x="0" y="276"/>
                        </a:cubicBezTo>
                        <a:cubicBezTo>
                          <a:pt x="-1" y="183"/>
                          <a:pt x="0" y="91"/>
                          <a:pt x="1" y="-1"/>
                        </a:cubicBezTo>
                        <a:lnTo>
                          <a:pt x="21600" y="276"/>
                        </a:lnTo>
                        <a:close/>
                      </a:path>
                    </a:pathLst>
                  </a:custGeom>
                  <a:solidFill>
                    <a:srgbClr val="808080"/>
                  </a:solidFill>
                  <a:ln w="9525">
                    <a:solidFill>
                      <a:srgbClr val="C0C0C0"/>
                    </a:solidFill>
                    <a:round/>
                    <a:headEnd/>
                    <a:tailEnd/>
                  </a:ln>
                </p:spPr>
                <p:txBody>
                  <a:bodyPr/>
                  <a:lstStyle/>
                  <a:p>
                    <a:endParaRPr lang="en-GB"/>
                  </a:p>
                </p:txBody>
              </p:sp>
              <p:grpSp>
                <p:nvGrpSpPr>
                  <p:cNvPr id="17455" name="Group 21"/>
                  <p:cNvGrpSpPr>
                    <a:grpSpLocks/>
                  </p:cNvGrpSpPr>
                  <p:nvPr/>
                </p:nvGrpSpPr>
                <p:grpSpPr bwMode="auto">
                  <a:xfrm>
                    <a:off x="1321" y="2945"/>
                    <a:ext cx="193" cy="12"/>
                    <a:chOff x="1321" y="2945"/>
                    <a:chExt cx="193" cy="12"/>
                  </a:xfrm>
                </p:grpSpPr>
                <p:sp>
                  <p:nvSpPr>
                    <p:cNvPr id="17462" name="Rectangle 22"/>
                    <p:cNvSpPr>
                      <a:spLocks noChangeArrowheads="1"/>
                    </p:cNvSpPr>
                    <p:nvPr/>
                  </p:nvSpPr>
                  <p:spPr bwMode="auto">
                    <a:xfrm>
                      <a:off x="1329" y="2945"/>
                      <a:ext cx="185" cy="12"/>
                    </a:xfrm>
                    <a:prstGeom prst="rect">
                      <a:avLst/>
                    </a:prstGeom>
                    <a:solidFill>
                      <a:srgbClr val="808080"/>
                    </a:solidFill>
                    <a:ln w="9525">
                      <a:solidFill>
                        <a:srgbClr val="C0C0C0"/>
                      </a:solidFill>
                      <a:miter lim="800000"/>
                      <a:headEnd/>
                      <a:tailEnd/>
                    </a:ln>
                  </p:spPr>
                  <p:txBody>
                    <a:bodyPr/>
                    <a:lstStyle/>
                    <a:p>
                      <a:endParaRPr lang="en-US"/>
                    </a:p>
                  </p:txBody>
                </p:sp>
                <p:sp>
                  <p:nvSpPr>
                    <p:cNvPr id="17463" name="Oval 23"/>
                    <p:cNvSpPr>
                      <a:spLocks noChangeArrowheads="1"/>
                    </p:cNvSpPr>
                    <p:nvPr/>
                  </p:nvSpPr>
                  <p:spPr bwMode="auto">
                    <a:xfrm>
                      <a:off x="1321" y="2945"/>
                      <a:ext cx="22" cy="12"/>
                    </a:xfrm>
                    <a:prstGeom prst="ellipse">
                      <a:avLst/>
                    </a:prstGeom>
                    <a:solidFill>
                      <a:srgbClr val="808080"/>
                    </a:solidFill>
                    <a:ln w="9525">
                      <a:solidFill>
                        <a:srgbClr val="C0C0C0"/>
                      </a:solidFill>
                      <a:round/>
                      <a:headEnd/>
                      <a:tailEnd/>
                    </a:ln>
                  </p:spPr>
                  <p:txBody>
                    <a:bodyPr/>
                    <a:lstStyle/>
                    <a:p>
                      <a:endParaRPr lang="en-US"/>
                    </a:p>
                  </p:txBody>
                </p:sp>
              </p:grpSp>
              <p:grpSp>
                <p:nvGrpSpPr>
                  <p:cNvPr id="17456" name="Group 24"/>
                  <p:cNvGrpSpPr>
                    <a:grpSpLocks/>
                  </p:cNvGrpSpPr>
                  <p:nvPr/>
                </p:nvGrpSpPr>
                <p:grpSpPr bwMode="auto">
                  <a:xfrm>
                    <a:off x="1321" y="2970"/>
                    <a:ext cx="193" cy="13"/>
                    <a:chOff x="1321" y="2970"/>
                    <a:chExt cx="193" cy="13"/>
                  </a:xfrm>
                </p:grpSpPr>
                <p:sp>
                  <p:nvSpPr>
                    <p:cNvPr id="17460" name="Rectangle 25"/>
                    <p:cNvSpPr>
                      <a:spLocks noChangeArrowheads="1"/>
                    </p:cNvSpPr>
                    <p:nvPr/>
                  </p:nvSpPr>
                  <p:spPr bwMode="auto">
                    <a:xfrm>
                      <a:off x="1329" y="2970"/>
                      <a:ext cx="185" cy="13"/>
                    </a:xfrm>
                    <a:prstGeom prst="rect">
                      <a:avLst/>
                    </a:prstGeom>
                    <a:solidFill>
                      <a:srgbClr val="808080"/>
                    </a:solidFill>
                    <a:ln w="9525">
                      <a:solidFill>
                        <a:srgbClr val="C0C0C0"/>
                      </a:solidFill>
                      <a:miter lim="800000"/>
                      <a:headEnd/>
                      <a:tailEnd/>
                    </a:ln>
                  </p:spPr>
                  <p:txBody>
                    <a:bodyPr/>
                    <a:lstStyle/>
                    <a:p>
                      <a:endParaRPr lang="en-US"/>
                    </a:p>
                  </p:txBody>
                </p:sp>
                <p:sp>
                  <p:nvSpPr>
                    <p:cNvPr id="17461" name="Oval 26"/>
                    <p:cNvSpPr>
                      <a:spLocks noChangeArrowheads="1"/>
                    </p:cNvSpPr>
                    <p:nvPr/>
                  </p:nvSpPr>
                  <p:spPr bwMode="auto">
                    <a:xfrm>
                      <a:off x="1321" y="2970"/>
                      <a:ext cx="22" cy="13"/>
                    </a:xfrm>
                    <a:prstGeom prst="ellipse">
                      <a:avLst/>
                    </a:prstGeom>
                    <a:solidFill>
                      <a:srgbClr val="808080"/>
                    </a:solidFill>
                    <a:ln w="9525">
                      <a:solidFill>
                        <a:srgbClr val="C0C0C0"/>
                      </a:solidFill>
                      <a:round/>
                      <a:headEnd/>
                      <a:tailEnd/>
                    </a:ln>
                  </p:spPr>
                  <p:txBody>
                    <a:bodyPr/>
                    <a:lstStyle/>
                    <a:p>
                      <a:endParaRPr lang="en-US"/>
                    </a:p>
                  </p:txBody>
                </p:sp>
              </p:grpSp>
              <p:grpSp>
                <p:nvGrpSpPr>
                  <p:cNvPr id="17457" name="Group 27"/>
                  <p:cNvGrpSpPr>
                    <a:grpSpLocks/>
                  </p:cNvGrpSpPr>
                  <p:nvPr/>
                </p:nvGrpSpPr>
                <p:grpSpPr bwMode="auto">
                  <a:xfrm>
                    <a:off x="1321" y="2918"/>
                    <a:ext cx="193" cy="12"/>
                    <a:chOff x="1321" y="2918"/>
                    <a:chExt cx="193" cy="12"/>
                  </a:xfrm>
                </p:grpSpPr>
                <p:sp>
                  <p:nvSpPr>
                    <p:cNvPr id="17458" name="Rectangle 28"/>
                    <p:cNvSpPr>
                      <a:spLocks noChangeArrowheads="1"/>
                    </p:cNvSpPr>
                    <p:nvPr/>
                  </p:nvSpPr>
                  <p:spPr bwMode="auto">
                    <a:xfrm>
                      <a:off x="1329" y="2918"/>
                      <a:ext cx="185" cy="12"/>
                    </a:xfrm>
                    <a:prstGeom prst="rect">
                      <a:avLst/>
                    </a:prstGeom>
                    <a:solidFill>
                      <a:srgbClr val="808080"/>
                    </a:solidFill>
                    <a:ln w="9525">
                      <a:solidFill>
                        <a:srgbClr val="C0C0C0"/>
                      </a:solidFill>
                      <a:miter lim="800000"/>
                      <a:headEnd/>
                      <a:tailEnd/>
                    </a:ln>
                  </p:spPr>
                  <p:txBody>
                    <a:bodyPr/>
                    <a:lstStyle/>
                    <a:p>
                      <a:endParaRPr lang="en-US"/>
                    </a:p>
                  </p:txBody>
                </p:sp>
                <p:sp>
                  <p:nvSpPr>
                    <p:cNvPr id="17459" name="Oval 29"/>
                    <p:cNvSpPr>
                      <a:spLocks noChangeArrowheads="1"/>
                    </p:cNvSpPr>
                    <p:nvPr/>
                  </p:nvSpPr>
                  <p:spPr bwMode="auto">
                    <a:xfrm>
                      <a:off x="1321" y="2918"/>
                      <a:ext cx="22" cy="12"/>
                    </a:xfrm>
                    <a:prstGeom prst="ellipse">
                      <a:avLst/>
                    </a:prstGeom>
                    <a:solidFill>
                      <a:srgbClr val="808080"/>
                    </a:solidFill>
                    <a:ln w="9525">
                      <a:solidFill>
                        <a:srgbClr val="C0C0C0"/>
                      </a:solidFill>
                      <a:round/>
                      <a:headEnd/>
                      <a:tailEnd/>
                    </a:ln>
                  </p:spPr>
                  <p:txBody>
                    <a:bodyPr/>
                    <a:lstStyle/>
                    <a:p>
                      <a:endParaRPr lang="en-US"/>
                    </a:p>
                  </p:txBody>
                </p:sp>
              </p:grpSp>
            </p:grpSp>
            <p:sp>
              <p:nvSpPr>
                <p:cNvPr id="17440" name="Freeform 30"/>
                <p:cNvSpPr>
                  <a:spLocks/>
                </p:cNvSpPr>
                <p:nvPr/>
              </p:nvSpPr>
              <p:spPr bwMode="auto">
                <a:xfrm>
                  <a:off x="1337" y="2561"/>
                  <a:ext cx="3173" cy="481"/>
                </a:xfrm>
                <a:custGeom>
                  <a:avLst/>
                  <a:gdLst>
                    <a:gd name="T0" fmla="*/ 10 w 6346"/>
                    <a:gd name="T1" fmla="*/ 0 h 962"/>
                    <a:gd name="T2" fmla="*/ 2 w 6346"/>
                    <a:gd name="T3" fmla="*/ 0 h 962"/>
                    <a:gd name="T4" fmla="*/ 0 w 6346"/>
                    <a:gd name="T5" fmla="*/ 5 h 962"/>
                    <a:gd name="T6" fmla="*/ 3 w 6346"/>
                    <a:gd name="T7" fmla="*/ 5 h 962"/>
                    <a:gd name="T8" fmla="*/ 3 w 6346"/>
                    <a:gd name="T9" fmla="*/ 22 h 962"/>
                    <a:gd name="T10" fmla="*/ 12 w 6346"/>
                    <a:gd name="T11" fmla="*/ 30 h 962"/>
                    <a:gd name="T12" fmla="*/ 13 w 6346"/>
                    <a:gd name="T13" fmla="*/ 30 h 962"/>
                    <a:gd name="T14" fmla="*/ 14 w 6346"/>
                    <a:gd name="T15" fmla="*/ 30 h 962"/>
                    <a:gd name="T16" fmla="*/ 14 w 6346"/>
                    <a:gd name="T17" fmla="*/ 27 h 962"/>
                    <a:gd name="T18" fmla="*/ 14 w 6346"/>
                    <a:gd name="T19" fmla="*/ 22 h 962"/>
                    <a:gd name="T20" fmla="*/ 15 w 6346"/>
                    <a:gd name="T21" fmla="*/ 18 h 962"/>
                    <a:gd name="T22" fmla="*/ 17 w 6346"/>
                    <a:gd name="T23" fmla="*/ 15 h 962"/>
                    <a:gd name="T24" fmla="*/ 19 w 6346"/>
                    <a:gd name="T25" fmla="*/ 13 h 962"/>
                    <a:gd name="T26" fmla="*/ 22 w 6346"/>
                    <a:gd name="T27" fmla="*/ 10 h 962"/>
                    <a:gd name="T28" fmla="*/ 25 w 6346"/>
                    <a:gd name="T29" fmla="*/ 9 h 962"/>
                    <a:gd name="T30" fmla="*/ 28 w 6346"/>
                    <a:gd name="T31" fmla="*/ 7 h 962"/>
                    <a:gd name="T32" fmla="*/ 35 w 6346"/>
                    <a:gd name="T33" fmla="*/ 7 h 962"/>
                    <a:gd name="T34" fmla="*/ 39 w 6346"/>
                    <a:gd name="T35" fmla="*/ 8 h 962"/>
                    <a:gd name="T36" fmla="*/ 42 w 6346"/>
                    <a:gd name="T37" fmla="*/ 10 h 962"/>
                    <a:gd name="T38" fmla="*/ 44 w 6346"/>
                    <a:gd name="T39" fmla="*/ 11 h 962"/>
                    <a:gd name="T40" fmla="*/ 47 w 6346"/>
                    <a:gd name="T41" fmla="*/ 14 h 962"/>
                    <a:gd name="T42" fmla="*/ 49 w 6346"/>
                    <a:gd name="T43" fmla="*/ 17 h 962"/>
                    <a:gd name="T44" fmla="*/ 50 w 6346"/>
                    <a:gd name="T45" fmla="*/ 20 h 962"/>
                    <a:gd name="T46" fmla="*/ 50 w 6346"/>
                    <a:gd name="T47" fmla="*/ 23 h 962"/>
                    <a:gd name="T48" fmla="*/ 50 w 6346"/>
                    <a:gd name="T49" fmla="*/ 29 h 962"/>
                    <a:gd name="T50" fmla="*/ 137 w 6346"/>
                    <a:gd name="T51" fmla="*/ 30 h 962"/>
                    <a:gd name="T52" fmla="*/ 137 w 6346"/>
                    <a:gd name="T53" fmla="*/ 25 h 962"/>
                    <a:gd name="T54" fmla="*/ 138 w 6346"/>
                    <a:gd name="T55" fmla="*/ 21 h 962"/>
                    <a:gd name="T56" fmla="*/ 140 w 6346"/>
                    <a:gd name="T57" fmla="*/ 18 h 962"/>
                    <a:gd name="T58" fmla="*/ 142 w 6346"/>
                    <a:gd name="T59" fmla="*/ 15 h 962"/>
                    <a:gd name="T60" fmla="*/ 145 w 6346"/>
                    <a:gd name="T61" fmla="*/ 12 h 962"/>
                    <a:gd name="T62" fmla="*/ 148 w 6346"/>
                    <a:gd name="T63" fmla="*/ 11 h 962"/>
                    <a:gd name="T64" fmla="*/ 151 w 6346"/>
                    <a:gd name="T65" fmla="*/ 10 h 962"/>
                    <a:gd name="T66" fmla="*/ 157 w 6346"/>
                    <a:gd name="T67" fmla="*/ 10 h 962"/>
                    <a:gd name="T68" fmla="*/ 160 w 6346"/>
                    <a:gd name="T69" fmla="*/ 10 h 962"/>
                    <a:gd name="T70" fmla="*/ 162 w 6346"/>
                    <a:gd name="T71" fmla="*/ 12 h 962"/>
                    <a:gd name="T72" fmla="*/ 165 w 6346"/>
                    <a:gd name="T73" fmla="*/ 14 h 962"/>
                    <a:gd name="T74" fmla="*/ 168 w 6346"/>
                    <a:gd name="T75" fmla="*/ 17 h 962"/>
                    <a:gd name="T76" fmla="*/ 169 w 6346"/>
                    <a:gd name="T77" fmla="*/ 20 h 962"/>
                    <a:gd name="T78" fmla="*/ 170 w 6346"/>
                    <a:gd name="T79" fmla="*/ 24 h 962"/>
                    <a:gd name="T80" fmla="*/ 170 w 6346"/>
                    <a:gd name="T81" fmla="*/ 28 h 962"/>
                    <a:gd name="T82" fmla="*/ 198 w 6346"/>
                    <a:gd name="T83" fmla="*/ 28 h 962"/>
                    <a:gd name="T84" fmla="*/ 198 w 6346"/>
                    <a:gd name="T85" fmla="*/ 27 h 962"/>
                    <a:gd name="T86" fmla="*/ 198 w 6346"/>
                    <a:gd name="T87" fmla="*/ 27 h 962"/>
                    <a:gd name="T88" fmla="*/ 198 w 6346"/>
                    <a:gd name="T89" fmla="*/ 25 h 962"/>
                    <a:gd name="T90" fmla="*/ 198 w 6346"/>
                    <a:gd name="T91" fmla="*/ 25 h 962"/>
                    <a:gd name="T92" fmla="*/ 198 w 6346"/>
                    <a:gd name="T93" fmla="*/ 19 h 962"/>
                    <a:gd name="T94" fmla="*/ 198 w 6346"/>
                    <a:gd name="T95" fmla="*/ 18 h 962"/>
                    <a:gd name="T96" fmla="*/ 191 w 6346"/>
                    <a:gd name="T97" fmla="*/ 15 h 962"/>
                    <a:gd name="T98" fmla="*/ 184 w 6346"/>
                    <a:gd name="T99" fmla="*/ 12 h 962"/>
                    <a:gd name="T100" fmla="*/ 175 w 6346"/>
                    <a:gd name="T101" fmla="*/ 9 h 962"/>
                    <a:gd name="T102" fmla="*/ 166 w 6346"/>
                    <a:gd name="T103" fmla="*/ 7 h 962"/>
                    <a:gd name="T104" fmla="*/ 157 w 6346"/>
                    <a:gd name="T105" fmla="*/ 5 h 962"/>
                    <a:gd name="T106" fmla="*/ 149 w 6346"/>
                    <a:gd name="T107" fmla="*/ 3 h 962"/>
                    <a:gd name="T108" fmla="*/ 146 w 6346"/>
                    <a:gd name="T109" fmla="*/ 3 h 962"/>
                    <a:gd name="T110" fmla="*/ 144 w 6346"/>
                    <a:gd name="T111" fmla="*/ 4 h 962"/>
                    <a:gd name="T112" fmla="*/ 135 w 6346"/>
                    <a:gd name="T113" fmla="*/ 6 h 962"/>
                    <a:gd name="T114" fmla="*/ 127 w 6346"/>
                    <a:gd name="T115" fmla="*/ 6 h 962"/>
                    <a:gd name="T116" fmla="*/ 91 w 6346"/>
                    <a:gd name="T117" fmla="*/ 4 h 962"/>
                    <a:gd name="T118" fmla="*/ 73 w 6346"/>
                    <a:gd name="T119" fmla="*/ 2 h 962"/>
                    <a:gd name="T120" fmla="*/ 55 w 6346"/>
                    <a:gd name="T121" fmla="*/ 1 h 962"/>
                    <a:gd name="T122" fmla="*/ 48 w 6346"/>
                    <a:gd name="T123" fmla="*/ 1 h 962"/>
                    <a:gd name="T124" fmla="*/ 10 w 6346"/>
                    <a:gd name="T125" fmla="*/ 0 h 96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6346"/>
                    <a:gd name="T190" fmla="*/ 0 h 962"/>
                    <a:gd name="T191" fmla="*/ 6346 w 6346"/>
                    <a:gd name="T192" fmla="*/ 962 h 96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6346" h="962">
                      <a:moveTo>
                        <a:pt x="318" y="0"/>
                      </a:moveTo>
                      <a:lnTo>
                        <a:pt x="38" y="0"/>
                      </a:lnTo>
                      <a:lnTo>
                        <a:pt x="0" y="149"/>
                      </a:lnTo>
                      <a:lnTo>
                        <a:pt x="125" y="149"/>
                      </a:lnTo>
                      <a:lnTo>
                        <a:pt x="125" y="686"/>
                      </a:lnTo>
                      <a:lnTo>
                        <a:pt x="369" y="929"/>
                      </a:lnTo>
                      <a:lnTo>
                        <a:pt x="424" y="954"/>
                      </a:lnTo>
                      <a:lnTo>
                        <a:pt x="470" y="962"/>
                      </a:lnTo>
                      <a:lnTo>
                        <a:pt x="462" y="839"/>
                      </a:lnTo>
                      <a:lnTo>
                        <a:pt x="456" y="694"/>
                      </a:lnTo>
                      <a:lnTo>
                        <a:pt x="489" y="570"/>
                      </a:lnTo>
                      <a:lnTo>
                        <a:pt x="534" y="479"/>
                      </a:lnTo>
                      <a:lnTo>
                        <a:pt x="593" y="398"/>
                      </a:lnTo>
                      <a:lnTo>
                        <a:pt x="679" y="319"/>
                      </a:lnTo>
                      <a:lnTo>
                        <a:pt x="778" y="260"/>
                      </a:lnTo>
                      <a:lnTo>
                        <a:pt x="918" y="223"/>
                      </a:lnTo>
                      <a:lnTo>
                        <a:pt x="1102" y="209"/>
                      </a:lnTo>
                      <a:lnTo>
                        <a:pt x="1229" y="242"/>
                      </a:lnTo>
                      <a:lnTo>
                        <a:pt x="1323" y="293"/>
                      </a:lnTo>
                      <a:lnTo>
                        <a:pt x="1401" y="352"/>
                      </a:lnTo>
                      <a:lnTo>
                        <a:pt x="1494" y="443"/>
                      </a:lnTo>
                      <a:lnTo>
                        <a:pt x="1553" y="544"/>
                      </a:lnTo>
                      <a:lnTo>
                        <a:pt x="1592" y="633"/>
                      </a:lnTo>
                      <a:lnTo>
                        <a:pt x="1604" y="720"/>
                      </a:lnTo>
                      <a:lnTo>
                        <a:pt x="1604" y="909"/>
                      </a:lnTo>
                      <a:lnTo>
                        <a:pt x="4377" y="962"/>
                      </a:lnTo>
                      <a:lnTo>
                        <a:pt x="4377" y="779"/>
                      </a:lnTo>
                      <a:lnTo>
                        <a:pt x="4415" y="653"/>
                      </a:lnTo>
                      <a:lnTo>
                        <a:pt x="4461" y="556"/>
                      </a:lnTo>
                      <a:lnTo>
                        <a:pt x="4529" y="465"/>
                      </a:lnTo>
                      <a:lnTo>
                        <a:pt x="4627" y="384"/>
                      </a:lnTo>
                      <a:lnTo>
                        <a:pt x="4727" y="332"/>
                      </a:lnTo>
                      <a:lnTo>
                        <a:pt x="4825" y="301"/>
                      </a:lnTo>
                      <a:lnTo>
                        <a:pt x="4997" y="301"/>
                      </a:lnTo>
                      <a:lnTo>
                        <a:pt x="5089" y="319"/>
                      </a:lnTo>
                      <a:lnTo>
                        <a:pt x="5182" y="359"/>
                      </a:lnTo>
                      <a:lnTo>
                        <a:pt x="5266" y="431"/>
                      </a:lnTo>
                      <a:lnTo>
                        <a:pt x="5347" y="523"/>
                      </a:lnTo>
                      <a:lnTo>
                        <a:pt x="5400" y="633"/>
                      </a:lnTo>
                      <a:lnTo>
                        <a:pt x="5433" y="753"/>
                      </a:lnTo>
                      <a:lnTo>
                        <a:pt x="5433" y="876"/>
                      </a:lnTo>
                      <a:lnTo>
                        <a:pt x="6346" y="873"/>
                      </a:lnTo>
                      <a:lnTo>
                        <a:pt x="6346" y="833"/>
                      </a:lnTo>
                      <a:lnTo>
                        <a:pt x="6316" y="833"/>
                      </a:lnTo>
                      <a:lnTo>
                        <a:pt x="6316" y="774"/>
                      </a:lnTo>
                      <a:lnTo>
                        <a:pt x="6344" y="771"/>
                      </a:lnTo>
                      <a:lnTo>
                        <a:pt x="6344" y="593"/>
                      </a:lnTo>
                      <a:lnTo>
                        <a:pt x="6320" y="556"/>
                      </a:lnTo>
                      <a:lnTo>
                        <a:pt x="6108" y="451"/>
                      </a:lnTo>
                      <a:lnTo>
                        <a:pt x="5875" y="359"/>
                      </a:lnTo>
                      <a:lnTo>
                        <a:pt x="5593" y="274"/>
                      </a:lnTo>
                      <a:lnTo>
                        <a:pt x="5288" y="201"/>
                      </a:lnTo>
                      <a:lnTo>
                        <a:pt x="5008" y="143"/>
                      </a:lnTo>
                      <a:lnTo>
                        <a:pt x="4741" y="96"/>
                      </a:lnTo>
                      <a:lnTo>
                        <a:pt x="4649" y="96"/>
                      </a:lnTo>
                      <a:lnTo>
                        <a:pt x="4588" y="123"/>
                      </a:lnTo>
                      <a:lnTo>
                        <a:pt x="4303" y="163"/>
                      </a:lnTo>
                      <a:lnTo>
                        <a:pt x="4078" y="183"/>
                      </a:lnTo>
                      <a:lnTo>
                        <a:pt x="2894" y="109"/>
                      </a:lnTo>
                      <a:lnTo>
                        <a:pt x="2326" y="64"/>
                      </a:lnTo>
                      <a:lnTo>
                        <a:pt x="1791" y="23"/>
                      </a:lnTo>
                      <a:lnTo>
                        <a:pt x="1520" y="5"/>
                      </a:lnTo>
                      <a:lnTo>
                        <a:pt x="318" y="0"/>
                      </a:lnTo>
                      <a:close/>
                    </a:path>
                  </a:pathLst>
                </a:custGeom>
                <a:solidFill>
                  <a:srgbClr val="FF0000"/>
                </a:solidFill>
                <a:ln w="9525">
                  <a:solidFill>
                    <a:srgbClr val="000000"/>
                  </a:solidFill>
                  <a:round/>
                  <a:headEnd/>
                  <a:tailEnd/>
                </a:ln>
              </p:spPr>
              <p:txBody>
                <a:bodyPr/>
                <a:lstStyle/>
                <a:p>
                  <a:endParaRPr lang="en-GB"/>
                </a:p>
              </p:txBody>
            </p:sp>
            <p:sp>
              <p:nvSpPr>
                <p:cNvPr id="17441" name="Freeform 31"/>
                <p:cNvSpPr>
                  <a:spLocks/>
                </p:cNvSpPr>
                <p:nvPr/>
              </p:nvSpPr>
              <p:spPr bwMode="auto">
                <a:xfrm>
                  <a:off x="2613" y="2601"/>
                  <a:ext cx="640" cy="432"/>
                </a:xfrm>
                <a:custGeom>
                  <a:avLst/>
                  <a:gdLst>
                    <a:gd name="T0" fmla="*/ 0 w 1280"/>
                    <a:gd name="T1" fmla="*/ 0 h 865"/>
                    <a:gd name="T2" fmla="*/ 0 w 1280"/>
                    <a:gd name="T3" fmla="*/ 26 h 865"/>
                    <a:gd name="T4" fmla="*/ 40 w 1280"/>
                    <a:gd name="T5" fmla="*/ 27 h 865"/>
                    <a:gd name="T6" fmla="*/ 40 w 1280"/>
                    <a:gd name="T7" fmla="*/ 2 h 865"/>
                    <a:gd name="T8" fmla="*/ 35 w 1280"/>
                    <a:gd name="T9" fmla="*/ 2 h 865"/>
                    <a:gd name="T10" fmla="*/ 27 w 1280"/>
                    <a:gd name="T11" fmla="*/ 1 h 865"/>
                    <a:gd name="T12" fmla="*/ 20 w 1280"/>
                    <a:gd name="T13" fmla="*/ 1 h 865"/>
                    <a:gd name="T14" fmla="*/ 15 w 1280"/>
                    <a:gd name="T15" fmla="*/ 1 h 865"/>
                    <a:gd name="T16" fmla="*/ 10 w 1280"/>
                    <a:gd name="T17" fmla="*/ 0 h 865"/>
                    <a:gd name="T18" fmla="*/ 5 w 1280"/>
                    <a:gd name="T19" fmla="*/ 0 h 865"/>
                    <a:gd name="T20" fmla="*/ 0 w 1280"/>
                    <a:gd name="T21" fmla="*/ 0 h 86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80"/>
                    <a:gd name="T34" fmla="*/ 0 h 865"/>
                    <a:gd name="T35" fmla="*/ 1280 w 1280"/>
                    <a:gd name="T36" fmla="*/ 865 h 86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80" h="865">
                      <a:moveTo>
                        <a:pt x="0" y="0"/>
                      </a:moveTo>
                      <a:lnTo>
                        <a:pt x="0" y="845"/>
                      </a:lnTo>
                      <a:lnTo>
                        <a:pt x="1280" y="865"/>
                      </a:lnTo>
                      <a:lnTo>
                        <a:pt x="1280" y="92"/>
                      </a:lnTo>
                      <a:lnTo>
                        <a:pt x="1110" y="75"/>
                      </a:lnTo>
                      <a:lnTo>
                        <a:pt x="877" y="59"/>
                      </a:lnTo>
                      <a:lnTo>
                        <a:pt x="642" y="48"/>
                      </a:lnTo>
                      <a:lnTo>
                        <a:pt x="490" y="34"/>
                      </a:lnTo>
                      <a:lnTo>
                        <a:pt x="340" y="25"/>
                      </a:lnTo>
                      <a:lnTo>
                        <a:pt x="138" y="8"/>
                      </a:lnTo>
                      <a:lnTo>
                        <a:pt x="0" y="0"/>
                      </a:lnTo>
                      <a:close/>
                    </a:path>
                  </a:pathLst>
                </a:custGeom>
                <a:solidFill>
                  <a:srgbClr val="FF0000"/>
                </a:solidFill>
                <a:ln w="9525">
                  <a:solidFill>
                    <a:srgbClr val="000000"/>
                  </a:solidFill>
                  <a:round/>
                  <a:headEnd/>
                  <a:tailEnd/>
                </a:ln>
              </p:spPr>
              <p:txBody>
                <a:bodyPr/>
                <a:lstStyle/>
                <a:p>
                  <a:endParaRPr lang="en-GB"/>
                </a:p>
              </p:txBody>
            </p:sp>
            <p:grpSp>
              <p:nvGrpSpPr>
                <p:cNvPr id="17442" name="Group 32"/>
                <p:cNvGrpSpPr>
                  <a:grpSpLocks/>
                </p:cNvGrpSpPr>
                <p:nvPr/>
              </p:nvGrpSpPr>
              <p:grpSpPr bwMode="auto">
                <a:xfrm>
                  <a:off x="2096" y="2463"/>
                  <a:ext cx="1075" cy="491"/>
                  <a:chOff x="2096" y="2463"/>
                  <a:chExt cx="1075" cy="491"/>
                </a:xfrm>
              </p:grpSpPr>
              <p:sp>
                <p:nvSpPr>
                  <p:cNvPr id="17443" name="Oval 33"/>
                  <p:cNvSpPr>
                    <a:spLocks noChangeArrowheads="1"/>
                  </p:cNvSpPr>
                  <p:nvPr/>
                </p:nvSpPr>
                <p:spPr bwMode="auto">
                  <a:xfrm>
                    <a:off x="2096" y="2463"/>
                    <a:ext cx="123" cy="67"/>
                  </a:xfrm>
                  <a:prstGeom prst="ellipse">
                    <a:avLst/>
                  </a:prstGeom>
                  <a:solidFill>
                    <a:srgbClr val="800000"/>
                  </a:solidFill>
                  <a:ln w="9525">
                    <a:solidFill>
                      <a:srgbClr val="800000"/>
                    </a:solidFill>
                    <a:round/>
                    <a:headEnd/>
                    <a:tailEnd/>
                  </a:ln>
                </p:spPr>
                <p:txBody>
                  <a:bodyPr/>
                  <a:lstStyle/>
                  <a:p>
                    <a:endParaRPr lang="en-US"/>
                  </a:p>
                </p:txBody>
              </p:sp>
              <p:sp>
                <p:nvSpPr>
                  <p:cNvPr id="17444" name="Oval 34"/>
                  <p:cNvSpPr>
                    <a:spLocks noChangeArrowheads="1"/>
                  </p:cNvSpPr>
                  <p:nvPr/>
                </p:nvSpPr>
                <p:spPr bwMode="auto">
                  <a:xfrm>
                    <a:off x="2119" y="2486"/>
                    <a:ext cx="18" cy="18"/>
                  </a:xfrm>
                  <a:prstGeom prst="ellipse">
                    <a:avLst/>
                  </a:prstGeom>
                  <a:solidFill>
                    <a:srgbClr val="000000"/>
                  </a:solidFill>
                  <a:ln w="9525">
                    <a:solidFill>
                      <a:srgbClr val="000000"/>
                    </a:solidFill>
                    <a:round/>
                    <a:headEnd/>
                    <a:tailEnd/>
                  </a:ln>
                </p:spPr>
                <p:txBody>
                  <a:bodyPr/>
                  <a:lstStyle/>
                  <a:p>
                    <a:endParaRPr lang="en-US"/>
                  </a:p>
                </p:txBody>
              </p:sp>
              <p:grpSp>
                <p:nvGrpSpPr>
                  <p:cNvPr id="17445" name="Group 35"/>
                  <p:cNvGrpSpPr>
                    <a:grpSpLocks/>
                  </p:cNvGrpSpPr>
                  <p:nvPr/>
                </p:nvGrpSpPr>
                <p:grpSpPr bwMode="auto">
                  <a:xfrm>
                    <a:off x="2494" y="2659"/>
                    <a:ext cx="677" cy="295"/>
                    <a:chOff x="2494" y="2659"/>
                    <a:chExt cx="677" cy="295"/>
                  </a:xfrm>
                </p:grpSpPr>
                <p:sp>
                  <p:nvSpPr>
                    <p:cNvPr id="17446" name="Freeform 36"/>
                    <p:cNvSpPr>
                      <a:spLocks/>
                    </p:cNvSpPr>
                    <p:nvPr/>
                  </p:nvSpPr>
                  <p:spPr bwMode="auto">
                    <a:xfrm>
                      <a:off x="2494" y="2860"/>
                      <a:ext cx="677" cy="94"/>
                    </a:xfrm>
                    <a:custGeom>
                      <a:avLst/>
                      <a:gdLst>
                        <a:gd name="T0" fmla="*/ 0 w 1355"/>
                        <a:gd name="T1" fmla="*/ 3 h 189"/>
                        <a:gd name="T2" fmla="*/ 0 w 1355"/>
                        <a:gd name="T3" fmla="*/ 5 h 189"/>
                        <a:gd name="T4" fmla="*/ 42 w 1355"/>
                        <a:gd name="T5" fmla="*/ 0 h 189"/>
                        <a:gd name="T6" fmla="*/ 0 w 1355"/>
                        <a:gd name="T7" fmla="*/ 3 h 189"/>
                        <a:gd name="T8" fmla="*/ 0 60000 65536"/>
                        <a:gd name="T9" fmla="*/ 0 60000 65536"/>
                        <a:gd name="T10" fmla="*/ 0 60000 65536"/>
                        <a:gd name="T11" fmla="*/ 0 60000 65536"/>
                        <a:gd name="T12" fmla="*/ 0 w 1355"/>
                        <a:gd name="T13" fmla="*/ 0 h 189"/>
                        <a:gd name="T14" fmla="*/ 1355 w 1355"/>
                        <a:gd name="T15" fmla="*/ 189 h 189"/>
                      </a:gdLst>
                      <a:ahLst/>
                      <a:cxnLst>
                        <a:cxn ang="T8">
                          <a:pos x="T0" y="T1"/>
                        </a:cxn>
                        <a:cxn ang="T9">
                          <a:pos x="T2" y="T3"/>
                        </a:cxn>
                        <a:cxn ang="T10">
                          <a:pos x="T4" y="T5"/>
                        </a:cxn>
                        <a:cxn ang="T11">
                          <a:pos x="T6" y="T7"/>
                        </a:cxn>
                      </a:cxnLst>
                      <a:rect l="T12" t="T13" r="T14" b="T15"/>
                      <a:pathLst>
                        <a:path w="1355" h="189">
                          <a:moveTo>
                            <a:pt x="0" y="105"/>
                          </a:moveTo>
                          <a:lnTo>
                            <a:pt x="0" y="189"/>
                          </a:lnTo>
                          <a:lnTo>
                            <a:pt x="1355" y="0"/>
                          </a:lnTo>
                          <a:lnTo>
                            <a:pt x="0" y="105"/>
                          </a:lnTo>
                          <a:close/>
                        </a:path>
                      </a:pathLst>
                    </a:custGeom>
                    <a:solidFill>
                      <a:srgbClr val="800000"/>
                    </a:solidFill>
                    <a:ln w="9525">
                      <a:solidFill>
                        <a:srgbClr val="800000"/>
                      </a:solidFill>
                      <a:round/>
                      <a:headEnd/>
                      <a:tailEnd/>
                    </a:ln>
                  </p:spPr>
                  <p:txBody>
                    <a:bodyPr/>
                    <a:lstStyle/>
                    <a:p>
                      <a:endParaRPr lang="en-GB"/>
                    </a:p>
                  </p:txBody>
                </p:sp>
                <p:sp>
                  <p:nvSpPr>
                    <p:cNvPr id="17447" name="Freeform 37"/>
                    <p:cNvSpPr>
                      <a:spLocks/>
                    </p:cNvSpPr>
                    <p:nvPr/>
                  </p:nvSpPr>
                  <p:spPr bwMode="auto">
                    <a:xfrm>
                      <a:off x="2494" y="2659"/>
                      <a:ext cx="670" cy="112"/>
                    </a:xfrm>
                    <a:custGeom>
                      <a:avLst/>
                      <a:gdLst>
                        <a:gd name="T0" fmla="*/ 0 w 1341"/>
                        <a:gd name="T1" fmla="*/ 0 h 223"/>
                        <a:gd name="T2" fmla="*/ 0 w 1341"/>
                        <a:gd name="T3" fmla="*/ 3 h 223"/>
                        <a:gd name="T4" fmla="*/ 41 w 1341"/>
                        <a:gd name="T5" fmla="*/ 7 h 223"/>
                        <a:gd name="T6" fmla="*/ 0 w 1341"/>
                        <a:gd name="T7" fmla="*/ 0 h 223"/>
                        <a:gd name="T8" fmla="*/ 0 60000 65536"/>
                        <a:gd name="T9" fmla="*/ 0 60000 65536"/>
                        <a:gd name="T10" fmla="*/ 0 60000 65536"/>
                        <a:gd name="T11" fmla="*/ 0 60000 65536"/>
                        <a:gd name="T12" fmla="*/ 0 w 1341"/>
                        <a:gd name="T13" fmla="*/ 0 h 223"/>
                        <a:gd name="T14" fmla="*/ 1341 w 1341"/>
                        <a:gd name="T15" fmla="*/ 223 h 223"/>
                      </a:gdLst>
                      <a:ahLst/>
                      <a:cxnLst>
                        <a:cxn ang="T8">
                          <a:pos x="T0" y="T1"/>
                        </a:cxn>
                        <a:cxn ang="T9">
                          <a:pos x="T2" y="T3"/>
                        </a:cxn>
                        <a:cxn ang="T10">
                          <a:pos x="T4" y="T5"/>
                        </a:cxn>
                        <a:cxn ang="T11">
                          <a:pos x="T6" y="T7"/>
                        </a:cxn>
                      </a:cxnLst>
                      <a:rect l="T12" t="T13" r="T14" b="T15"/>
                      <a:pathLst>
                        <a:path w="1341" h="223">
                          <a:moveTo>
                            <a:pt x="0" y="0"/>
                          </a:moveTo>
                          <a:lnTo>
                            <a:pt x="0" y="87"/>
                          </a:lnTo>
                          <a:lnTo>
                            <a:pt x="1341" y="223"/>
                          </a:lnTo>
                          <a:lnTo>
                            <a:pt x="0" y="0"/>
                          </a:lnTo>
                          <a:close/>
                        </a:path>
                      </a:pathLst>
                    </a:custGeom>
                    <a:solidFill>
                      <a:srgbClr val="800000"/>
                    </a:solidFill>
                    <a:ln w="9525">
                      <a:solidFill>
                        <a:srgbClr val="800000"/>
                      </a:solidFill>
                      <a:round/>
                      <a:headEnd/>
                      <a:tailEnd/>
                    </a:ln>
                  </p:spPr>
                  <p:txBody>
                    <a:bodyPr/>
                    <a:lstStyle/>
                    <a:p>
                      <a:endParaRPr lang="en-GB"/>
                    </a:p>
                  </p:txBody>
                </p:sp>
                <p:sp>
                  <p:nvSpPr>
                    <p:cNvPr id="17448" name="Freeform 38"/>
                    <p:cNvSpPr>
                      <a:spLocks/>
                    </p:cNvSpPr>
                    <p:nvPr/>
                  </p:nvSpPr>
                  <p:spPr bwMode="auto">
                    <a:xfrm>
                      <a:off x="2494" y="2725"/>
                      <a:ext cx="670" cy="69"/>
                    </a:xfrm>
                    <a:custGeom>
                      <a:avLst/>
                      <a:gdLst>
                        <a:gd name="T0" fmla="*/ 0 w 1341"/>
                        <a:gd name="T1" fmla="*/ 0 h 138"/>
                        <a:gd name="T2" fmla="*/ 0 w 1341"/>
                        <a:gd name="T3" fmla="*/ 2 h 138"/>
                        <a:gd name="T4" fmla="*/ 41 w 1341"/>
                        <a:gd name="T5" fmla="*/ 4 h 138"/>
                        <a:gd name="T6" fmla="*/ 0 w 1341"/>
                        <a:gd name="T7" fmla="*/ 0 h 138"/>
                        <a:gd name="T8" fmla="*/ 0 60000 65536"/>
                        <a:gd name="T9" fmla="*/ 0 60000 65536"/>
                        <a:gd name="T10" fmla="*/ 0 60000 65536"/>
                        <a:gd name="T11" fmla="*/ 0 60000 65536"/>
                        <a:gd name="T12" fmla="*/ 0 w 1341"/>
                        <a:gd name="T13" fmla="*/ 0 h 138"/>
                        <a:gd name="T14" fmla="*/ 1341 w 1341"/>
                        <a:gd name="T15" fmla="*/ 138 h 138"/>
                      </a:gdLst>
                      <a:ahLst/>
                      <a:cxnLst>
                        <a:cxn ang="T8">
                          <a:pos x="T0" y="T1"/>
                        </a:cxn>
                        <a:cxn ang="T9">
                          <a:pos x="T2" y="T3"/>
                        </a:cxn>
                        <a:cxn ang="T10">
                          <a:pos x="T4" y="T5"/>
                        </a:cxn>
                        <a:cxn ang="T11">
                          <a:pos x="T6" y="T7"/>
                        </a:cxn>
                      </a:cxnLst>
                      <a:rect l="T12" t="T13" r="T14" b="T15"/>
                      <a:pathLst>
                        <a:path w="1341" h="138">
                          <a:moveTo>
                            <a:pt x="0" y="0"/>
                          </a:moveTo>
                          <a:lnTo>
                            <a:pt x="0" y="86"/>
                          </a:lnTo>
                          <a:lnTo>
                            <a:pt x="1341" y="138"/>
                          </a:lnTo>
                          <a:lnTo>
                            <a:pt x="0" y="0"/>
                          </a:lnTo>
                          <a:close/>
                        </a:path>
                      </a:pathLst>
                    </a:custGeom>
                    <a:solidFill>
                      <a:srgbClr val="800000"/>
                    </a:solidFill>
                    <a:ln w="9525">
                      <a:solidFill>
                        <a:srgbClr val="800000"/>
                      </a:solidFill>
                      <a:round/>
                      <a:headEnd/>
                      <a:tailEnd/>
                    </a:ln>
                  </p:spPr>
                  <p:txBody>
                    <a:bodyPr/>
                    <a:lstStyle/>
                    <a:p>
                      <a:endParaRPr lang="en-GB"/>
                    </a:p>
                  </p:txBody>
                </p:sp>
                <p:sp>
                  <p:nvSpPr>
                    <p:cNvPr id="17449" name="Freeform 39"/>
                    <p:cNvSpPr>
                      <a:spLocks/>
                    </p:cNvSpPr>
                    <p:nvPr/>
                  </p:nvSpPr>
                  <p:spPr bwMode="auto">
                    <a:xfrm>
                      <a:off x="2494" y="2788"/>
                      <a:ext cx="677" cy="42"/>
                    </a:xfrm>
                    <a:custGeom>
                      <a:avLst/>
                      <a:gdLst>
                        <a:gd name="T0" fmla="*/ 0 w 1355"/>
                        <a:gd name="T1" fmla="*/ 0 h 85"/>
                        <a:gd name="T2" fmla="*/ 0 w 1355"/>
                        <a:gd name="T3" fmla="*/ 2 h 85"/>
                        <a:gd name="T4" fmla="*/ 42 w 1355"/>
                        <a:gd name="T5" fmla="*/ 1 h 85"/>
                        <a:gd name="T6" fmla="*/ 0 w 1355"/>
                        <a:gd name="T7" fmla="*/ 0 h 85"/>
                        <a:gd name="T8" fmla="*/ 0 60000 65536"/>
                        <a:gd name="T9" fmla="*/ 0 60000 65536"/>
                        <a:gd name="T10" fmla="*/ 0 60000 65536"/>
                        <a:gd name="T11" fmla="*/ 0 60000 65536"/>
                        <a:gd name="T12" fmla="*/ 0 w 1355"/>
                        <a:gd name="T13" fmla="*/ 0 h 85"/>
                        <a:gd name="T14" fmla="*/ 1355 w 1355"/>
                        <a:gd name="T15" fmla="*/ 85 h 85"/>
                      </a:gdLst>
                      <a:ahLst/>
                      <a:cxnLst>
                        <a:cxn ang="T8">
                          <a:pos x="T0" y="T1"/>
                        </a:cxn>
                        <a:cxn ang="T9">
                          <a:pos x="T2" y="T3"/>
                        </a:cxn>
                        <a:cxn ang="T10">
                          <a:pos x="T4" y="T5"/>
                        </a:cxn>
                        <a:cxn ang="T11">
                          <a:pos x="T6" y="T7"/>
                        </a:cxn>
                      </a:cxnLst>
                      <a:rect l="T12" t="T13" r="T14" b="T15"/>
                      <a:pathLst>
                        <a:path w="1355" h="85">
                          <a:moveTo>
                            <a:pt x="0" y="0"/>
                          </a:moveTo>
                          <a:lnTo>
                            <a:pt x="0" y="85"/>
                          </a:lnTo>
                          <a:lnTo>
                            <a:pt x="1355" y="51"/>
                          </a:lnTo>
                          <a:lnTo>
                            <a:pt x="0" y="0"/>
                          </a:lnTo>
                          <a:close/>
                        </a:path>
                      </a:pathLst>
                    </a:custGeom>
                    <a:solidFill>
                      <a:srgbClr val="800000"/>
                    </a:solidFill>
                    <a:ln w="9525">
                      <a:solidFill>
                        <a:srgbClr val="800000"/>
                      </a:solidFill>
                      <a:round/>
                      <a:headEnd/>
                      <a:tailEnd/>
                    </a:ln>
                  </p:spPr>
                  <p:txBody>
                    <a:bodyPr/>
                    <a:lstStyle/>
                    <a:p>
                      <a:endParaRPr lang="en-GB"/>
                    </a:p>
                  </p:txBody>
                </p:sp>
                <p:sp>
                  <p:nvSpPr>
                    <p:cNvPr id="17450" name="Freeform 40"/>
                    <p:cNvSpPr>
                      <a:spLocks/>
                    </p:cNvSpPr>
                    <p:nvPr/>
                  </p:nvSpPr>
                  <p:spPr bwMode="auto">
                    <a:xfrm>
                      <a:off x="2494" y="2837"/>
                      <a:ext cx="677" cy="55"/>
                    </a:xfrm>
                    <a:custGeom>
                      <a:avLst/>
                      <a:gdLst>
                        <a:gd name="T0" fmla="*/ 0 w 1355"/>
                        <a:gd name="T1" fmla="*/ 0 h 112"/>
                        <a:gd name="T2" fmla="*/ 0 w 1355"/>
                        <a:gd name="T3" fmla="*/ 3 h 112"/>
                        <a:gd name="T4" fmla="*/ 42 w 1355"/>
                        <a:gd name="T5" fmla="*/ 0 h 112"/>
                        <a:gd name="T6" fmla="*/ 0 w 1355"/>
                        <a:gd name="T7" fmla="*/ 0 h 112"/>
                        <a:gd name="T8" fmla="*/ 0 60000 65536"/>
                        <a:gd name="T9" fmla="*/ 0 60000 65536"/>
                        <a:gd name="T10" fmla="*/ 0 60000 65536"/>
                        <a:gd name="T11" fmla="*/ 0 60000 65536"/>
                        <a:gd name="T12" fmla="*/ 0 w 1355"/>
                        <a:gd name="T13" fmla="*/ 0 h 112"/>
                        <a:gd name="T14" fmla="*/ 1355 w 1355"/>
                        <a:gd name="T15" fmla="*/ 112 h 112"/>
                      </a:gdLst>
                      <a:ahLst/>
                      <a:cxnLst>
                        <a:cxn ang="T8">
                          <a:pos x="T0" y="T1"/>
                        </a:cxn>
                        <a:cxn ang="T9">
                          <a:pos x="T2" y="T3"/>
                        </a:cxn>
                        <a:cxn ang="T10">
                          <a:pos x="T4" y="T5"/>
                        </a:cxn>
                        <a:cxn ang="T11">
                          <a:pos x="T6" y="T7"/>
                        </a:cxn>
                      </a:cxnLst>
                      <a:rect l="T12" t="T13" r="T14" b="T15"/>
                      <a:pathLst>
                        <a:path w="1355" h="112">
                          <a:moveTo>
                            <a:pt x="0" y="27"/>
                          </a:moveTo>
                          <a:lnTo>
                            <a:pt x="0" y="112"/>
                          </a:lnTo>
                          <a:lnTo>
                            <a:pt x="1355" y="0"/>
                          </a:lnTo>
                          <a:lnTo>
                            <a:pt x="0" y="27"/>
                          </a:lnTo>
                          <a:close/>
                        </a:path>
                      </a:pathLst>
                    </a:custGeom>
                    <a:solidFill>
                      <a:srgbClr val="800000"/>
                    </a:solidFill>
                    <a:ln w="9525">
                      <a:solidFill>
                        <a:srgbClr val="800000"/>
                      </a:solidFill>
                      <a:round/>
                      <a:headEnd/>
                      <a:tailEnd/>
                    </a:ln>
                  </p:spPr>
                  <p:txBody>
                    <a:bodyPr/>
                    <a:lstStyle/>
                    <a:p>
                      <a:endParaRPr lang="en-GB"/>
                    </a:p>
                  </p:txBody>
                </p:sp>
              </p:grpSp>
            </p:grpSp>
          </p:grpSp>
        </p:grpSp>
        <p:grpSp>
          <p:nvGrpSpPr>
            <p:cNvPr id="17415" name="Group 41"/>
            <p:cNvGrpSpPr>
              <a:grpSpLocks/>
            </p:cNvGrpSpPr>
            <p:nvPr/>
          </p:nvGrpSpPr>
          <p:grpSpPr bwMode="auto">
            <a:xfrm>
              <a:off x="1597" y="2685"/>
              <a:ext cx="2446" cy="504"/>
              <a:chOff x="1597" y="2685"/>
              <a:chExt cx="2446" cy="504"/>
            </a:xfrm>
          </p:grpSpPr>
          <p:grpSp>
            <p:nvGrpSpPr>
              <p:cNvPr id="17416" name="Group 42"/>
              <p:cNvGrpSpPr>
                <a:grpSpLocks/>
              </p:cNvGrpSpPr>
              <p:nvPr/>
            </p:nvGrpSpPr>
            <p:grpSpPr bwMode="auto">
              <a:xfrm>
                <a:off x="3541" y="2685"/>
                <a:ext cx="502" cy="504"/>
                <a:chOff x="3541" y="2685"/>
                <a:chExt cx="502" cy="504"/>
              </a:xfrm>
            </p:grpSpPr>
            <p:sp>
              <p:nvSpPr>
                <p:cNvPr id="17427" name="Oval 43"/>
                <p:cNvSpPr>
                  <a:spLocks noChangeArrowheads="1"/>
                </p:cNvSpPr>
                <p:nvPr/>
              </p:nvSpPr>
              <p:spPr bwMode="auto">
                <a:xfrm>
                  <a:off x="3541" y="2685"/>
                  <a:ext cx="502" cy="504"/>
                </a:xfrm>
                <a:prstGeom prst="ellipse">
                  <a:avLst/>
                </a:prstGeom>
                <a:solidFill>
                  <a:srgbClr val="000000"/>
                </a:solidFill>
                <a:ln w="9525">
                  <a:solidFill>
                    <a:srgbClr val="000000"/>
                  </a:solidFill>
                  <a:round/>
                  <a:headEnd/>
                  <a:tailEnd/>
                </a:ln>
              </p:spPr>
              <p:txBody>
                <a:bodyPr/>
                <a:lstStyle/>
                <a:p>
                  <a:endParaRPr lang="en-US"/>
                </a:p>
              </p:txBody>
            </p:sp>
            <p:sp>
              <p:nvSpPr>
                <p:cNvPr id="17428" name="Freeform 44"/>
                <p:cNvSpPr>
                  <a:spLocks/>
                </p:cNvSpPr>
                <p:nvPr/>
              </p:nvSpPr>
              <p:spPr bwMode="auto">
                <a:xfrm>
                  <a:off x="3752" y="3012"/>
                  <a:ext cx="88" cy="108"/>
                </a:xfrm>
                <a:custGeom>
                  <a:avLst/>
                  <a:gdLst>
                    <a:gd name="T0" fmla="*/ 0 w 176"/>
                    <a:gd name="T1" fmla="*/ 7 h 215"/>
                    <a:gd name="T2" fmla="*/ 3 w 176"/>
                    <a:gd name="T3" fmla="*/ 0 h 215"/>
                    <a:gd name="T4" fmla="*/ 3 w 176"/>
                    <a:gd name="T5" fmla="*/ 0 h 215"/>
                    <a:gd name="T6" fmla="*/ 6 w 176"/>
                    <a:gd name="T7" fmla="*/ 7 h 215"/>
                    <a:gd name="T8" fmla="*/ 3 w 176"/>
                    <a:gd name="T9" fmla="*/ 7 h 215"/>
                    <a:gd name="T10" fmla="*/ 0 w 176"/>
                    <a:gd name="T11" fmla="*/ 7 h 215"/>
                    <a:gd name="T12" fmla="*/ 0 60000 65536"/>
                    <a:gd name="T13" fmla="*/ 0 60000 65536"/>
                    <a:gd name="T14" fmla="*/ 0 60000 65536"/>
                    <a:gd name="T15" fmla="*/ 0 60000 65536"/>
                    <a:gd name="T16" fmla="*/ 0 60000 65536"/>
                    <a:gd name="T17" fmla="*/ 0 60000 65536"/>
                    <a:gd name="T18" fmla="*/ 0 w 176"/>
                    <a:gd name="T19" fmla="*/ 0 h 215"/>
                    <a:gd name="T20" fmla="*/ 176 w 176"/>
                    <a:gd name="T21" fmla="*/ 215 h 215"/>
                  </a:gdLst>
                  <a:ahLst/>
                  <a:cxnLst>
                    <a:cxn ang="T12">
                      <a:pos x="T0" y="T1"/>
                    </a:cxn>
                    <a:cxn ang="T13">
                      <a:pos x="T2" y="T3"/>
                    </a:cxn>
                    <a:cxn ang="T14">
                      <a:pos x="T4" y="T5"/>
                    </a:cxn>
                    <a:cxn ang="T15">
                      <a:pos x="T6" y="T7"/>
                    </a:cxn>
                    <a:cxn ang="T16">
                      <a:pos x="T8" y="T9"/>
                    </a:cxn>
                    <a:cxn ang="T17">
                      <a:pos x="T10" y="T11"/>
                    </a:cxn>
                  </a:cxnLst>
                  <a:rect l="T18" t="T19" r="T20" b="T21"/>
                  <a:pathLst>
                    <a:path w="176" h="215">
                      <a:moveTo>
                        <a:pt x="0" y="199"/>
                      </a:moveTo>
                      <a:lnTo>
                        <a:pt x="69" y="0"/>
                      </a:lnTo>
                      <a:lnTo>
                        <a:pt x="111" y="0"/>
                      </a:lnTo>
                      <a:lnTo>
                        <a:pt x="176" y="207"/>
                      </a:lnTo>
                      <a:lnTo>
                        <a:pt x="90" y="215"/>
                      </a:lnTo>
                      <a:lnTo>
                        <a:pt x="0" y="199"/>
                      </a:lnTo>
                      <a:close/>
                    </a:path>
                  </a:pathLst>
                </a:custGeom>
                <a:solidFill>
                  <a:srgbClr val="FF0000"/>
                </a:solidFill>
                <a:ln w="9525">
                  <a:solidFill>
                    <a:srgbClr val="000000"/>
                  </a:solidFill>
                  <a:round/>
                  <a:headEnd/>
                  <a:tailEnd/>
                </a:ln>
              </p:spPr>
              <p:txBody>
                <a:bodyPr/>
                <a:lstStyle/>
                <a:p>
                  <a:endParaRPr lang="en-GB"/>
                </a:p>
              </p:txBody>
            </p:sp>
            <p:sp>
              <p:nvSpPr>
                <p:cNvPr id="17429" name="Freeform 45"/>
                <p:cNvSpPr>
                  <a:spLocks/>
                </p:cNvSpPr>
                <p:nvPr/>
              </p:nvSpPr>
              <p:spPr bwMode="auto">
                <a:xfrm>
                  <a:off x="3747" y="2752"/>
                  <a:ext cx="89" cy="108"/>
                </a:xfrm>
                <a:custGeom>
                  <a:avLst/>
                  <a:gdLst>
                    <a:gd name="T0" fmla="*/ 0 w 179"/>
                    <a:gd name="T1" fmla="*/ 1 h 215"/>
                    <a:gd name="T2" fmla="*/ 2 w 179"/>
                    <a:gd name="T3" fmla="*/ 7 h 215"/>
                    <a:gd name="T4" fmla="*/ 3 w 179"/>
                    <a:gd name="T5" fmla="*/ 7 h 215"/>
                    <a:gd name="T6" fmla="*/ 5 w 179"/>
                    <a:gd name="T7" fmla="*/ 1 h 215"/>
                    <a:gd name="T8" fmla="*/ 2 w 179"/>
                    <a:gd name="T9" fmla="*/ 0 h 215"/>
                    <a:gd name="T10" fmla="*/ 0 w 179"/>
                    <a:gd name="T11" fmla="*/ 1 h 215"/>
                    <a:gd name="T12" fmla="*/ 0 60000 65536"/>
                    <a:gd name="T13" fmla="*/ 0 60000 65536"/>
                    <a:gd name="T14" fmla="*/ 0 60000 65536"/>
                    <a:gd name="T15" fmla="*/ 0 60000 65536"/>
                    <a:gd name="T16" fmla="*/ 0 60000 65536"/>
                    <a:gd name="T17" fmla="*/ 0 60000 65536"/>
                    <a:gd name="T18" fmla="*/ 0 w 179"/>
                    <a:gd name="T19" fmla="*/ 0 h 215"/>
                    <a:gd name="T20" fmla="*/ 179 w 179"/>
                    <a:gd name="T21" fmla="*/ 215 h 215"/>
                  </a:gdLst>
                  <a:ahLst/>
                  <a:cxnLst>
                    <a:cxn ang="T12">
                      <a:pos x="T0" y="T1"/>
                    </a:cxn>
                    <a:cxn ang="T13">
                      <a:pos x="T2" y="T3"/>
                    </a:cxn>
                    <a:cxn ang="T14">
                      <a:pos x="T4" y="T5"/>
                    </a:cxn>
                    <a:cxn ang="T15">
                      <a:pos x="T6" y="T7"/>
                    </a:cxn>
                    <a:cxn ang="T16">
                      <a:pos x="T8" y="T9"/>
                    </a:cxn>
                    <a:cxn ang="T17">
                      <a:pos x="T10" y="T11"/>
                    </a:cxn>
                  </a:cxnLst>
                  <a:rect l="T18" t="T19" r="T20" b="T21"/>
                  <a:pathLst>
                    <a:path w="179" h="215">
                      <a:moveTo>
                        <a:pt x="0" y="15"/>
                      </a:moveTo>
                      <a:lnTo>
                        <a:pt x="71" y="215"/>
                      </a:lnTo>
                      <a:lnTo>
                        <a:pt x="112" y="215"/>
                      </a:lnTo>
                      <a:lnTo>
                        <a:pt x="179" y="9"/>
                      </a:lnTo>
                      <a:lnTo>
                        <a:pt x="92" y="0"/>
                      </a:lnTo>
                      <a:lnTo>
                        <a:pt x="0" y="15"/>
                      </a:lnTo>
                      <a:close/>
                    </a:path>
                  </a:pathLst>
                </a:custGeom>
                <a:solidFill>
                  <a:srgbClr val="FF0000"/>
                </a:solidFill>
                <a:ln w="9525">
                  <a:solidFill>
                    <a:srgbClr val="000000"/>
                  </a:solidFill>
                  <a:round/>
                  <a:headEnd/>
                  <a:tailEnd/>
                </a:ln>
              </p:spPr>
              <p:txBody>
                <a:bodyPr/>
                <a:lstStyle/>
                <a:p>
                  <a:endParaRPr lang="en-GB"/>
                </a:p>
              </p:txBody>
            </p:sp>
            <p:sp>
              <p:nvSpPr>
                <p:cNvPr id="17430" name="Freeform 46"/>
                <p:cNvSpPr>
                  <a:spLocks/>
                </p:cNvSpPr>
                <p:nvPr/>
              </p:nvSpPr>
              <p:spPr bwMode="auto">
                <a:xfrm>
                  <a:off x="3867" y="2890"/>
                  <a:ext cx="107" cy="88"/>
                </a:xfrm>
                <a:custGeom>
                  <a:avLst/>
                  <a:gdLst>
                    <a:gd name="T0" fmla="*/ 6 w 215"/>
                    <a:gd name="T1" fmla="*/ 0 h 175"/>
                    <a:gd name="T2" fmla="*/ 0 w 215"/>
                    <a:gd name="T3" fmla="*/ 3 h 175"/>
                    <a:gd name="T4" fmla="*/ 0 w 215"/>
                    <a:gd name="T5" fmla="*/ 4 h 175"/>
                    <a:gd name="T6" fmla="*/ 6 w 215"/>
                    <a:gd name="T7" fmla="*/ 6 h 175"/>
                    <a:gd name="T8" fmla="*/ 6 w 215"/>
                    <a:gd name="T9" fmla="*/ 3 h 175"/>
                    <a:gd name="T10" fmla="*/ 6 w 215"/>
                    <a:gd name="T11" fmla="*/ 0 h 175"/>
                    <a:gd name="T12" fmla="*/ 0 60000 65536"/>
                    <a:gd name="T13" fmla="*/ 0 60000 65536"/>
                    <a:gd name="T14" fmla="*/ 0 60000 65536"/>
                    <a:gd name="T15" fmla="*/ 0 60000 65536"/>
                    <a:gd name="T16" fmla="*/ 0 60000 65536"/>
                    <a:gd name="T17" fmla="*/ 0 60000 65536"/>
                    <a:gd name="T18" fmla="*/ 0 w 215"/>
                    <a:gd name="T19" fmla="*/ 0 h 175"/>
                    <a:gd name="T20" fmla="*/ 215 w 215"/>
                    <a:gd name="T21" fmla="*/ 175 h 175"/>
                  </a:gdLst>
                  <a:ahLst/>
                  <a:cxnLst>
                    <a:cxn ang="T12">
                      <a:pos x="T0" y="T1"/>
                    </a:cxn>
                    <a:cxn ang="T13">
                      <a:pos x="T2" y="T3"/>
                    </a:cxn>
                    <a:cxn ang="T14">
                      <a:pos x="T4" y="T5"/>
                    </a:cxn>
                    <a:cxn ang="T15">
                      <a:pos x="T6" y="T7"/>
                    </a:cxn>
                    <a:cxn ang="T16">
                      <a:pos x="T8" y="T9"/>
                    </a:cxn>
                    <a:cxn ang="T17">
                      <a:pos x="T10" y="T11"/>
                    </a:cxn>
                  </a:cxnLst>
                  <a:rect l="T18" t="T19" r="T20" b="T21"/>
                  <a:pathLst>
                    <a:path w="215" h="175">
                      <a:moveTo>
                        <a:pt x="200" y="0"/>
                      </a:moveTo>
                      <a:lnTo>
                        <a:pt x="0" y="70"/>
                      </a:lnTo>
                      <a:lnTo>
                        <a:pt x="0" y="112"/>
                      </a:lnTo>
                      <a:lnTo>
                        <a:pt x="206" y="175"/>
                      </a:lnTo>
                      <a:lnTo>
                        <a:pt x="215" y="91"/>
                      </a:lnTo>
                      <a:lnTo>
                        <a:pt x="200" y="0"/>
                      </a:lnTo>
                      <a:close/>
                    </a:path>
                  </a:pathLst>
                </a:custGeom>
                <a:solidFill>
                  <a:srgbClr val="FF0000"/>
                </a:solidFill>
                <a:ln w="9525">
                  <a:solidFill>
                    <a:srgbClr val="000000"/>
                  </a:solidFill>
                  <a:round/>
                  <a:headEnd/>
                  <a:tailEnd/>
                </a:ln>
              </p:spPr>
              <p:txBody>
                <a:bodyPr/>
                <a:lstStyle/>
                <a:p>
                  <a:endParaRPr lang="en-GB"/>
                </a:p>
              </p:txBody>
            </p:sp>
            <p:sp>
              <p:nvSpPr>
                <p:cNvPr id="17431" name="Freeform 47"/>
                <p:cNvSpPr>
                  <a:spLocks/>
                </p:cNvSpPr>
                <p:nvPr/>
              </p:nvSpPr>
              <p:spPr bwMode="auto">
                <a:xfrm>
                  <a:off x="3610" y="2890"/>
                  <a:ext cx="107" cy="88"/>
                </a:xfrm>
                <a:custGeom>
                  <a:avLst/>
                  <a:gdLst>
                    <a:gd name="T0" fmla="*/ 0 w 215"/>
                    <a:gd name="T1" fmla="*/ 0 h 175"/>
                    <a:gd name="T2" fmla="*/ 6 w 215"/>
                    <a:gd name="T3" fmla="*/ 3 h 175"/>
                    <a:gd name="T4" fmla="*/ 6 w 215"/>
                    <a:gd name="T5" fmla="*/ 4 h 175"/>
                    <a:gd name="T6" fmla="*/ 0 w 215"/>
                    <a:gd name="T7" fmla="*/ 6 h 175"/>
                    <a:gd name="T8" fmla="*/ 0 w 215"/>
                    <a:gd name="T9" fmla="*/ 3 h 175"/>
                    <a:gd name="T10" fmla="*/ 0 w 215"/>
                    <a:gd name="T11" fmla="*/ 0 h 175"/>
                    <a:gd name="T12" fmla="*/ 0 60000 65536"/>
                    <a:gd name="T13" fmla="*/ 0 60000 65536"/>
                    <a:gd name="T14" fmla="*/ 0 60000 65536"/>
                    <a:gd name="T15" fmla="*/ 0 60000 65536"/>
                    <a:gd name="T16" fmla="*/ 0 60000 65536"/>
                    <a:gd name="T17" fmla="*/ 0 60000 65536"/>
                    <a:gd name="T18" fmla="*/ 0 w 215"/>
                    <a:gd name="T19" fmla="*/ 0 h 175"/>
                    <a:gd name="T20" fmla="*/ 215 w 215"/>
                    <a:gd name="T21" fmla="*/ 175 h 175"/>
                  </a:gdLst>
                  <a:ahLst/>
                  <a:cxnLst>
                    <a:cxn ang="T12">
                      <a:pos x="T0" y="T1"/>
                    </a:cxn>
                    <a:cxn ang="T13">
                      <a:pos x="T2" y="T3"/>
                    </a:cxn>
                    <a:cxn ang="T14">
                      <a:pos x="T4" y="T5"/>
                    </a:cxn>
                    <a:cxn ang="T15">
                      <a:pos x="T6" y="T7"/>
                    </a:cxn>
                    <a:cxn ang="T16">
                      <a:pos x="T8" y="T9"/>
                    </a:cxn>
                    <a:cxn ang="T17">
                      <a:pos x="T10" y="T11"/>
                    </a:cxn>
                  </a:cxnLst>
                  <a:rect l="T18" t="T19" r="T20" b="T21"/>
                  <a:pathLst>
                    <a:path w="215" h="175">
                      <a:moveTo>
                        <a:pt x="16" y="0"/>
                      </a:moveTo>
                      <a:lnTo>
                        <a:pt x="215" y="70"/>
                      </a:lnTo>
                      <a:lnTo>
                        <a:pt x="215" y="112"/>
                      </a:lnTo>
                      <a:lnTo>
                        <a:pt x="8" y="175"/>
                      </a:lnTo>
                      <a:lnTo>
                        <a:pt x="0" y="91"/>
                      </a:lnTo>
                      <a:lnTo>
                        <a:pt x="16" y="0"/>
                      </a:lnTo>
                      <a:close/>
                    </a:path>
                  </a:pathLst>
                </a:custGeom>
                <a:solidFill>
                  <a:srgbClr val="FF0000"/>
                </a:solidFill>
                <a:ln w="9525">
                  <a:solidFill>
                    <a:srgbClr val="000000"/>
                  </a:solidFill>
                  <a:round/>
                  <a:headEnd/>
                  <a:tailEnd/>
                </a:ln>
              </p:spPr>
              <p:txBody>
                <a:bodyPr/>
                <a:lstStyle/>
                <a:p>
                  <a:endParaRPr lang="en-GB"/>
                </a:p>
              </p:txBody>
            </p:sp>
            <p:sp>
              <p:nvSpPr>
                <p:cNvPr id="17432" name="Oval 48"/>
                <p:cNvSpPr>
                  <a:spLocks noChangeArrowheads="1"/>
                </p:cNvSpPr>
                <p:nvPr/>
              </p:nvSpPr>
              <p:spPr bwMode="auto">
                <a:xfrm>
                  <a:off x="3609" y="2751"/>
                  <a:ext cx="362" cy="365"/>
                </a:xfrm>
                <a:prstGeom prst="ellipse">
                  <a:avLst/>
                </a:prstGeom>
                <a:noFill/>
                <a:ln w="19050">
                  <a:solidFill>
                    <a:srgbClr val="FFFFFF"/>
                  </a:solidFill>
                  <a:round/>
                  <a:headEnd/>
                  <a:tailEnd/>
                </a:ln>
              </p:spPr>
              <p:txBody>
                <a:bodyPr/>
                <a:lstStyle/>
                <a:p>
                  <a:endParaRPr lang="en-US"/>
                </a:p>
              </p:txBody>
            </p:sp>
            <p:grpSp>
              <p:nvGrpSpPr>
                <p:cNvPr id="17433" name="Group 49"/>
                <p:cNvGrpSpPr>
                  <a:grpSpLocks/>
                </p:cNvGrpSpPr>
                <p:nvPr/>
              </p:nvGrpSpPr>
              <p:grpSpPr bwMode="auto">
                <a:xfrm>
                  <a:off x="3723" y="2864"/>
                  <a:ext cx="136" cy="139"/>
                  <a:chOff x="3723" y="2864"/>
                  <a:chExt cx="136" cy="139"/>
                </a:xfrm>
              </p:grpSpPr>
              <p:sp>
                <p:nvSpPr>
                  <p:cNvPr id="17434" name="Oval 50"/>
                  <p:cNvSpPr>
                    <a:spLocks noChangeArrowheads="1"/>
                  </p:cNvSpPr>
                  <p:nvPr/>
                </p:nvSpPr>
                <p:spPr bwMode="auto">
                  <a:xfrm>
                    <a:off x="3723" y="2864"/>
                    <a:ext cx="136" cy="139"/>
                  </a:xfrm>
                  <a:prstGeom prst="ellipse">
                    <a:avLst/>
                  </a:prstGeom>
                  <a:solidFill>
                    <a:srgbClr val="000000"/>
                  </a:solidFill>
                  <a:ln w="19050">
                    <a:solidFill>
                      <a:srgbClr val="FFFFFF"/>
                    </a:solidFill>
                    <a:round/>
                    <a:headEnd/>
                    <a:tailEnd/>
                  </a:ln>
                </p:spPr>
                <p:txBody>
                  <a:bodyPr/>
                  <a:lstStyle/>
                  <a:p>
                    <a:endParaRPr lang="en-US"/>
                  </a:p>
                </p:txBody>
              </p:sp>
              <p:sp>
                <p:nvSpPr>
                  <p:cNvPr id="17435" name="Oval 51"/>
                  <p:cNvSpPr>
                    <a:spLocks noChangeArrowheads="1"/>
                  </p:cNvSpPr>
                  <p:nvPr/>
                </p:nvSpPr>
                <p:spPr bwMode="auto">
                  <a:xfrm>
                    <a:off x="3750" y="2893"/>
                    <a:ext cx="79" cy="82"/>
                  </a:xfrm>
                  <a:prstGeom prst="ellipse">
                    <a:avLst/>
                  </a:prstGeom>
                  <a:solidFill>
                    <a:srgbClr val="000000"/>
                  </a:solidFill>
                  <a:ln w="19050">
                    <a:solidFill>
                      <a:srgbClr val="FFFFFF"/>
                    </a:solidFill>
                    <a:round/>
                    <a:headEnd/>
                    <a:tailEnd/>
                  </a:ln>
                </p:spPr>
                <p:txBody>
                  <a:bodyPr/>
                  <a:lstStyle/>
                  <a:p>
                    <a:endParaRPr lang="en-US"/>
                  </a:p>
                </p:txBody>
              </p:sp>
            </p:grpSp>
          </p:grpSp>
          <p:grpSp>
            <p:nvGrpSpPr>
              <p:cNvPr id="17417" name="Group 52"/>
              <p:cNvGrpSpPr>
                <a:grpSpLocks/>
              </p:cNvGrpSpPr>
              <p:nvPr/>
            </p:nvGrpSpPr>
            <p:grpSpPr bwMode="auto">
              <a:xfrm>
                <a:off x="1597" y="2685"/>
                <a:ext cx="502" cy="504"/>
                <a:chOff x="1597" y="2685"/>
                <a:chExt cx="502" cy="504"/>
              </a:xfrm>
            </p:grpSpPr>
            <p:sp>
              <p:nvSpPr>
                <p:cNvPr id="17418" name="Oval 53"/>
                <p:cNvSpPr>
                  <a:spLocks noChangeArrowheads="1"/>
                </p:cNvSpPr>
                <p:nvPr/>
              </p:nvSpPr>
              <p:spPr bwMode="auto">
                <a:xfrm>
                  <a:off x="1597" y="2685"/>
                  <a:ext cx="502" cy="504"/>
                </a:xfrm>
                <a:prstGeom prst="ellipse">
                  <a:avLst/>
                </a:prstGeom>
                <a:solidFill>
                  <a:srgbClr val="000000"/>
                </a:solidFill>
                <a:ln w="9525">
                  <a:solidFill>
                    <a:srgbClr val="000000"/>
                  </a:solidFill>
                  <a:round/>
                  <a:headEnd/>
                  <a:tailEnd/>
                </a:ln>
              </p:spPr>
              <p:txBody>
                <a:bodyPr/>
                <a:lstStyle/>
                <a:p>
                  <a:endParaRPr lang="en-US"/>
                </a:p>
              </p:txBody>
            </p:sp>
            <p:sp>
              <p:nvSpPr>
                <p:cNvPr id="17419" name="Freeform 54"/>
                <p:cNvSpPr>
                  <a:spLocks/>
                </p:cNvSpPr>
                <p:nvPr/>
              </p:nvSpPr>
              <p:spPr bwMode="auto">
                <a:xfrm>
                  <a:off x="1809" y="3012"/>
                  <a:ext cx="87" cy="108"/>
                </a:xfrm>
                <a:custGeom>
                  <a:avLst/>
                  <a:gdLst>
                    <a:gd name="T0" fmla="*/ 0 w 174"/>
                    <a:gd name="T1" fmla="*/ 7 h 215"/>
                    <a:gd name="T2" fmla="*/ 3 w 174"/>
                    <a:gd name="T3" fmla="*/ 0 h 215"/>
                    <a:gd name="T4" fmla="*/ 3 w 174"/>
                    <a:gd name="T5" fmla="*/ 0 h 215"/>
                    <a:gd name="T6" fmla="*/ 5 w 174"/>
                    <a:gd name="T7" fmla="*/ 7 h 215"/>
                    <a:gd name="T8" fmla="*/ 3 w 174"/>
                    <a:gd name="T9" fmla="*/ 7 h 215"/>
                    <a:gd name="T10" fmla="*/ 0 w 174"/>
                    <a:gd name="T11" fmla="*/ 7 h 215"/>
                    <a:gd name="T12" fmla="*/ 0 60000 65536"/>
                    <a:gd name="T13" fmla="*/ 0 60000 65536"/>
                    <a:gd name="T14" fmla="*/ 0 60000 65536"/>
                    <a:gd name="T15" fmla="*/ 0 60000 65536"/>
                    <a:gd name="T16" fmla="*/ 0 60000 65536"/>
                    <a:gd name="T17" fmla="*/ 0 60000 65536"/>
                    <a:gd name="T18" fmla="*/ 0 w 174"/>
                    <a:gd name="T19" fmla="*/ 0 h 215"/>
                    <a:gd name="T20" fmla="*/ 174 w 174"/>
                    <a:gd name="T21" fmla="*/ 215 h 215"/>
                  </a:gdLst>
                  <a:ahLst/>
                  <a:cxnLst>
                    <a:cxn ang="T12">
                      <a:pos x="T0" y="T1"/>
                    </a:cxn>
                    <a:cxn ang="T13">
                      <a:pos x="T2" y="T3"/>
                    </a:cxn>
                    <a:cxn ang="T14">
                      <a:pos x="T4" y="T5"/>
                    </a:cxn>
                    <a:cxn ang="T15">
                      <a:pos x="T6" y="T7"/>
                    </a:cxn>
                    <a:cxn ang="T16">
                      <a:pos x="T8" y="T9"/>
                    </a:cxn>
                    <a:cxn ang="T17">
                      <a:pos x="T10" y="T11"/>
                    </a:cxn>
                  </a:cxnLst>
                  <a:rect l="T18" t="T19" r="T20" b="T21"/>
                  <a:pathLst>
                    <a:path w="174" h="215">
                      <a:moveTo>
                        <a:pt x="0" y="199"/>
                      </a:moveTo>
                      <a:lnTo>
                        <a:pt x="67" y="0"/>
                      </a:lnTo>
                      <a:lnTo>
                        <a:pt x="109" y="0"/>
                      </a:lnTo>
                      <a:lnTo>
                        <a:pt x="174" y="207"/>
                      </a:lnTo>
                      <a:lnTo>
                        <a:pt x="90" y="215"/>
                      </a:lnTo>
                      <a:lnTo>
                        <a:pt x="0" y="199"/>
                      </a:lnTo>
                      <a:close/>
                    </a:path>
                  </a:pathLst>
                </a:custGeom>
                <a:solidFill>
                  <a:srgbClr val="FF0000"/>
                </a:solidFill>
                <a:ln w="9525">
                  <a:solidFill>
                    <a:srgbClr val="000000"/>
                  </a:solidFill>
                  <a:round/>
                  <a:headEnd/>
                  <a:tailEnd/>
                </a:ln>
              </p:spPr>
              <p:txBody>
                <a:bodyPr/>
                <a:lstStyle/>
                <a:p>
                  <a:endParaRPr lang="en-GB"/>
                </a:p>
              </p:txBody>
            </p:sp>
            <p:sp>
              <p:nvSpPr>
                <p:cNvPr id="17420" name="Freeform 55"/>
                <p:cNvSpPr>
                  <a:spLocks/>
                </p:cNvSpPr>
                <p:nvPr/>
              </p:nvSpPr>
              <p:spPr bwMode="auto">
                <a:xfrm>
                  <a:off x="1803" y="2752"/>
                  <a:ext cx="90" cy="108"/>
                </a:xfrm>
                <a:custGeom>
                  <a:avLst/>
                  <a:gdLst>
                    <a:gd name="T0" fmla="*/ 0 w 181"/>
                    <a:gd name="T1" fmla="*/ 1 h 215"/>
                    <a:gd name="T2" fmla="*/ 2 w 181"/>
                    <a:gd name="T3" fmla="*/ 7 h 215"/>
                    <a:gd name="T4" fmla="*/ 3 w 181"/>
                    <a:gd name="T5" fmla="*/ 7 h 215"/>
                    <a:gd name="T6" fmla="*/ 5 w 181"/>
                    <a:gd name="T7" fmla="*/ 1 h 215"/>
                    <a:gd name="T8" fmla="*/ 2 w 181"/>
                    <a:gd name="T9" fmla="*/ 0 h 215"/>
                    <a:gd name="T10" fmla="*/ 0 w 181"/>
                    <a:gd name="T11" fmla="*/ 1 h 215"/>
                    <a:gd name="T12" fmla="*/ 0 60000 65536"/>
                    <a:gd name="T13" fmla="*/ 0 60000 65536"/>
                    <a:gd name="T14" fmla="*/ 0 60000 65536"/>
                    <a:gd name="T15" fmla="*/ 0 60000 65536"/>
                    <a:gd name="T16" fmla="*/ 0 60000 65536"/>
                    <a:gd name="T17" fmla="*/ 0 60000 65536"/>
                    <a:gd name="T18" fmla="*/ 0 w 181"/>
                    <a:gd name="T19" fmla="*/ 0 h 215"/>
                    <a:gd name="T20" fmla="*/ 181 w 181"/>
                    <a:gd name="T21" fmla="*/ 215 h 215"/>
                  </a:gdLst>
                  <a:ahLst/>
                  <a:cxnLst>
                    <a:cxn ang="T12">
                      <a:pos x="T0" y="T1"/>
                    </a:cxn>
                    <a:cxn ang="T13">
                      <a:pos x="T2" y="T3"/>
                    </a:cxn>
                    <a:cxn ang="T14">
                      <a:pos x="T4" y="T5"/>
                    </a:cxn>
                    <a:cxn ang="T15">
                      <a:pos x="T6" y="T7"/>
                    </a:cxn>
                    <a:cxn ang="T16">
                      <a:pos x="T8" y="T9"/>
                    </a:cxn>
                    <a:cxn ang="T17">
                      <a:pos x="T10" y="T11"/>
                    </a:cxn>
                  </a:cxnLst>
                  <a:rect l="T18" t="T19" r="T20" b="T21"/>
                  <a:pathLst>
                    <a:path w="181" h="215">
                      <a:moveTo>
                        <a:pt x="0" y="15"/>
                      </a:moveTo>
                      <a:lnTo>
                        <a:pt x="72" y="215"/>
                      </a:lnTo>
                      <a:lnTo>
                        <a:pt x="115" y="215"/>
                      </a:lnTo>
                      <a:lnTo>
                        <a:pt x="181" y="9"/>
                      </a:lnTo>
                      <a:lnTo>
                        <a:pt x="94" y="0"/>
                      </a:lnTo>
                      <a:lnTo>
                        <a:pt x="0" y="15"/>
                      </a:lnTo>
                      <a:close/>
                    </a:path>
                  </a:pathLst>
                </a:custGeom>
                <a:solidFill>
                  <a:srgbClr val="FF0000"/>
                </a:solidFill>
                <a:ln w="9525">
                  <a:solidFill>
                    <a:srgbClr val="000000"/>
                  </a:solidFill>
                  <a:round/>
                  <a:headEnd/>
                  <a:tailEnd/>
                </a:ln>
              </p:spPr>
              <p:txBody>
                <a:bodyPr/>
                <a:lstStyle/>
                <a:p>
                  <a:endParaRPr lang="en-GB"/>
                </a:p>
              </p:txBody>
            </p:sp>
            <p:sp>
              <p:nvSpPr>
                <p:cNvPr id="17421" name="Freeform 56"/>
                <p:cNvSpPr>
                  <a:spLocks/>
                </p:cNvSpPr>
                <p:nvPr/>
              </p:nvSpPr>
              <p:spPr bwMode="auto">
                <a:xfrm>
                  <a:off x="1923" y="2890"/>
                  <a:ext cx="108" cy="88"/>
                </a:xfrm>
                <a:custGeom>
                  <a:avLst/>
                  <a:gdLst>
                    <a:gd name="T0" fmla="*/ 7 w 216"/>
                    <a:gd name="T1" fmla="*/ 0 h 175"/>
                    <a:gd name="T2" fmla="*/ 0 w 216"/>
                    <a:gd name="T3" fmla="*/ 3 h 175"/>
                    <a:gd name="T4" fmla="*/ 0 w 216"/>
                    <a:gd name="T5" fmla="*/ 4 h 175"/>
                    <a:gd name="T6" fmla="*/ 7 w 216"/>
                    <a:gd name="T7" fmla="*/ 6 h 175"/>
                    <a:gd name="T8" fmla="*/ 7 w 216"/>
                    <a:gd name="T9" fmla="*/ 3 h 175"/>
                    <a:gd name="T10" fmla="*/ 7 w 216"/>
                    <a:gd name="T11" fmla="*/ 0 h 175"/>
                    <a:gd name="T12" fmla="*/ 0 60000 65536"/>
                    <a:gd name="T13" fmla="*/ 0 60000 65536"/>
                    <a:gd name="T14" fmla="*/ 0 60000 65536"/>
                    <a:gd name="T15" fmla="*/ 0 60000 65536"/>
                    <a:gd name="T16" fmla="*/ 0 60000 65536"/>
                    <a:gd name="T17" fmla="*/ 0 60000 65536"/>
                    <a:gd name="T18" fmla="*/ 0 w 216"/>
                    <a:gd name="T19" fmla="*/ 0 h 175"/>
                    <a:gd name="T20" fmla="*/ 216 w 216"/>
                    <a:gd name="T21" fmla="*/ 175 h 175"/>
                  </a:gdLst>
                  <a:ahLst/>
                  <a:cxnLst>
                    <a:cxn ang="T12">
                      <a:pos x="T0" y="T1"/>
                    </a:cxn>
                    <a:cxn ang="T13">
                      <a:pos x="T2" y="T3"/>
                    </a:cxn>
                    <a:cxn ang="T14">
                      <a:pos x="T4" y="T5"/>
                    </a:cxn>
                    <a:cxn ang="T15">
                      <a:pos x="T6" y="T7"/>
                    </a:cxn>
                    <a:cxn ang="T16">
                      <a:pos x="T8" y="T9"/>
                    </a:cxn>
                    <a:cxn ang="T17">
                      <a:pos x="T10" y="T11"/>
                    </a:cxn>
                  </a:cxnLst>
                  <a:rect l="T18" t="T19" r="T20" b="T21"/>
                  <a:pathLst>
                    <a:path w="216" h="175">
                      <a:moveTo>
                        <a:pt x="201" y="0"/>
                      </a:moveTo>
                      <a:lnTo>
                        <a:pt x="0" y="70"/>
                      </a:lnTo>
                      <a:lnTo>
                        <a:pt x="0" y="112"/>
                      </a:lnTo>
                      <a:lnTo>
                        <a:pt x="207" y="175"/>
                      </a:lnTo>
                      <a:lnTo>
                        <a:pt x="216" y="91"/>
                      </a:lnTo>
                      <a:lnTo>
                        <a:pt x="201" y="0"/>
                      </a:lnTo>
                      <a:close/>
                    </a:path>
                  </a:pathLst>
                </a:custGeom>
                <a:solidFill>
                  <a:srgbClr val="FF0000"/>
                </a:solidFill>
                <a:ln w="9525">
                  <a:solidFill>
                    <a:srgbClr val="000000"/>
                  </a:solidFill>
                  <a:round/>
                  <a:headEnd/>
                  <a:tailEnd/>
                </a:ln>
              </p:spPr>
              <p:txBody>
                <a:bodyPr/>
                <a:lstStyle/>
                <a:p>
                  <a:endParaRPr lang="en-GB"/>
                </a:p>
              </p:txBody>
            </p:sp>
            <p:sp>
              <p:nvSpPr>
                <p:cNvPr id="17422" name="Freeform 57"/>
                <p:cNvSpPr>
                  <a:spLocks/>
                </p:cNvSpPr>
                <p:nvPr/>
              </p:nvSpPr>
              <p:spPr bwMode="auto">
                <a:xfrm>
                  <a:off x="1665" y="2890"/>
                  <a:ext cx="109" cy="88"/>
                </a:xfrm>
                <a:custGeom>
                  <a:avLst/>
                  <a:gdLst>
                    <a:gd name="T0" fmla="*/ 1 w 216"/>
                    <a:gd name="T1" fmla="*/ 0 h 175"/>
                    <a:gd name="T2" fmla="*/ 7 w 216"/>
                    <a:gd name="T3" fmla="*/ 3 h 175"/>
                    <a:gd name="T4" fmla="*/ 7 w 216"/>
                    <a:gd name="T5" fmla="*/ 4 h 175"/>
                    <a:gd name="T6" fmla="*/ 1 w 216"/>
                    <a:gd name="T7" fmla="*/ 6 h 175"/>
                    <a:gd name="T8" fmla="*/ 0 w 216"/>
                    <a:gd name="T9" fmla="*/ 3 h 175"/>
                    <a:gd name="T10" fmla="*/ 1 w 216"/>
                    <a:gd name="T11" fmla="*/ 0 h 175"/>
                    <a:gd name="T12" fmla="*/ 0 60000 65536"/>
                    <a:gd name="T13" fmla="*/ 0 60000 65536"/>
                    <a:gd name="T14" fmla="*/ 0 60000 65536"/>
                    <a:gd name="T15" fmla="*/ 0 60000 65536"/>
                    <a:gd name="T16" fmla="*/ 0 60000 65536"/>
                    <a:gd name="T17" fmla="*/ 0 60000 65536"/>
                    <a:gd name="T18" fmla="*/ 0 w 216"/>
                    <a:gd name="T19" fmla="*/ 0 h 175"/>
                    <a:gd name="T20" fmla="*/ 216 w 216"/>
                    <a:gd name="T21" fmla="*/ 175 h 175"/>
                  </a:gdLst>
                  <a:ahLst/>
                  <a:cxnLst>
                    <a:cxn ang="T12">
                      <a:pos x="T0" y="T1"/>
                    </a:cxn>
                    <a:cxn ang="T13">
                      <a:pos x="T2" y="T3"/>
                    </a:cxn>
                    <a:cxn ang="T14">
                      <a:pos x="T4" y="T5"/>
                    </a:cxn>
                    <a:cxn ang="T15">
                      <a:pos x="T6" y="T7"/>
                    </a:cxn>
                    <a:cxn ang="T16">
                      <a:pos x="T8" y="T9"/>
                    </a:cxn>
                    <a:cxn ang="T17">
                      <a:pos x="T10" y="T11"/>
                    </a:cxn>
                  </a:cxnLst>
                  <a:rect l="T18" t="T19" r="T20" b="T21"/>
                  <a:pathLst>
                    <a:path w="216" h="175">
                      <a:moveTo>
                        <a:pt x="15" y="0"/>
                      </a:moveTo>
                      <a:lnTo>
                        <a:pt x="216" y="70"/>
                      </a:lnTo>
                      <a:lnTo>
                        <a:pt x="216" y="112"/>
                      </a:lnTo>
                      <a:lnTo>
                        <a:pt x="9" y="175"/>
                      </a:lnTo>
                      <a:lnTo>
                        <a:pt x="0" y="91"/>
                      </a:lnTo>
                      <a:lnTo>
                        <a:pt x="15" y="0"/>
                      </a:lnTo>
                      <a:close/>
                    </a:path>
                  </a:pathLst>
                </a:custGeom>
                <a:solidFill>
                  <a:srgbClr val="FF0000"/>
                </a:solidFill>
                <a:ln w="9525">
                  <a:solidFill>
                    <a:srgbClr val="000000"/>
                  </a:solidFill>
                  <a:round/>
                  <a:headEnd/>
                  <a:tailEnd/>
                </a:ln>
              </p:spPr>
              <p:txBody>
                <a:bodyPr/>
                <a:lstStyle/>
                <a:p>
                  <a:endParaRPr lang="en-GB"/>
                </a:p>
              </p:txBody>
            </p:sp>
            <p:sp>
              <p:nvSpPr>
                <p:cNvPr id="17423" name="Oval 58"/>
                <p:cNvSpPr>
                  <a:spLocks noChangeArrowheads="1"/>
                </p:cNvSpPr>
                <p:nvPr/>
              </p:nvSpPr>
              <p:spPr bwMode="auto">
                <a:xfrm>
                  <a:off x="1664" y="2751"/>
                  <a:ext cx="363" cy="365"/>
                </a:xfrm>
                <a:prstGeom prst="ellipse">
                  <a:avLst/>
                </a:prstGeom>
                <a:noFill/>
                <a:ln w="19050">
                  <a:solidFill>
                    <a:srgbClr val="FFFFFF"/>
                  </a:solidFill>
                  <a:round/>
                  <a:headEnd/>
                  <a:tailEnd/>
                </a:ln>
              </p:spPr>
              <p:txBody>
                <a:bodyPr/>
                <a:lstStyle/>
                <a:p>
                  <a:endParaRPr lang="en-US"/>
                </a:p>
              </p:txBody>
            </p:sp>
            <p:grpSp>
              <p:nvGrpSpPr>
                <p:cNvPr id="17424" name="Group 59"/>
                <p:cNvGrpSpPr>
                  <a:grpSpLocks/>
                </p:cNvGrpSpPr>
                <p:nvPr/>
              </p:nvGrpSpPr>
              <p:grpSpPr bwMode="auto">
                <a:xfrm>
                  <a:off x="1778" y="2864"/>
                  <a:ext cx="138" cy="139"/>
                  <a:chOff x="1778" y="2864"/>
                  <a:chExt cx="138" cy="139"/>
                </a:xfrm>
              </p:grpSpPr>
              <p:sp>
                <p:nvSpPr>
                  <p:cNvPr id="17425" name="Oval 60"/>
                  <p:cNvSpPr>
                    <a:spLocks noChangeArrowheads="1"/>
                  </p:cNvSpPr>
                  <p:nvPr/>
                </p:nvSpPr>
                <p:spPr bwMode="auto">
                  <a:xfrm>
                    <a:off x="1778" y="2864"/>
                    <a:ext cx="138" cy="139"/>
                  </a:xfrm>
                  <a:prstGeom prst="ellipse">
                    <a:avLst/>
                  </a:prstGeom>
                  <a:solidFill>
                    <a:srgbClr val="000000"/>
                  </a:solidFill>
                  <a:ln w="19050">
                    <a:solidFill>
                      <a:srgbClr val="FFFFFF"/>
                    </a:solidFill>
                    <a:round/>
                    <a:headEnd/>
                    <a:tailEnd/>
                  </a:ln>
                </p:spPr>
                <p:txBody>
                  <a:bodyPr/>
                  <a:lstStyle/>
                  <a:p>
                    <a:endParaRPr lang="en-US"/>
                  </a:p>
                </p:txBody>
              </p:sp>
              <p:sp>
                <p:nvSpPr>
                  <p:cNvPr id="17426" name="Oval 61"/>
                  <p:cNvSpPr>
                    <a:spLocks noChangeArrowheads="1"/>
                  </p:cNvSpPr>
                  <p:nvPr/>
                </p:nvSpPr>
                <p:spPr bwMode="auto">
                  <a:xfrm>
                    <a:off x="1807" y="2893"/>
                    <a:ext cx="78" cy="82"/>
                  </a:xfrm>
                  <a:prstGeom prst="ellipse">
                    <a:avLst/>
                  </a:prstGeom>
                  <a:solidFill>
                    <a:srgbClr val="000000"/>
                  </a:solidFill>
                  <a:ln w="19050">
                    <a:solidFill>
                      <a:srgbClr val="FFFFFF"/>
                    </a:solidFill>
                    <a:round/>
                    <a:headEnd/>
                    <a:tailEnd/>
                  </a:ln>
                </p:spPr>
                <p:txBody>
                  <a:bodyPr/>
                  <a:lstStyle/>
                  <a:p>
                    <a:endParaRPr lang="en-US"/>
                  </a:p>
                </p:txBody>
              </p:sp>
            </p:grpSp>
          </p:grpSp>
        </p:grp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307204"/>
                                        </p:tgtEl>
                                        <p:attrNameLst>
                                          <p:attrName>style.visibility</p:attrName>
                                        </p:attrNameLst>
                                      </p:cBhvr>
                                      <p:to>
                                        <p:strVal val="visible"/>
                                      </p:to>
                                    </p:set>
                                    <p:anim calcmode="lin" valueType="num">
                                      <p:cBhvr>
                                        <p:cTn id="12" dur="500" fill="hold"/>
                                        <p:tgtEl>
                                          <p:spTgt spid="307204"/>
                                        </p:tgtEl>
                                        <p:attrNameLst>
                                          <p:attrName>ppt_w</p:attrName>
                                        </p:attrNameLst>
                                      </p:cBhvr>
                                      <p:tavLst>
                                        <p:tav tm="0">
                                          <p:val>
                                            <p:fltVal val="0"/>
                                          </p:val>
                                        </p:tav>
                                        <p:tav tm="100000">
                                          <p:val>
                                            <p:strVal val="#ppt_w"/>
                                          </p:val>
                                        </p:tav>
                                      </p:tavLst>
                                    </p:anim>
                                    <p:anim calcmode="lin" valueType="num">
                                      <p:cBhvr>
                                        <p:cTn id="13" dur="500" fill="hold"/>
                                        <p:tgtEl>
                                          <p:spTgt spid="30720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4" grpId="0" animBg="1"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2" charset="2"/>
              </a:rPr>
              <a:t></a:t>
            </a:r>
          </a:p>
        </p:txBody>
      </p:sp>
      <p:sp>
        <p:nvSpPr>
          <p:cNvPr id="59395" name="Rectangle 3"/>
          <p:cNvSpPr>
            <a:spLocks noGrp="1" noChangeArrowheads="1"/>
          </p:cNvSpPr>
          <p:nvPr>
            <p:ph type="body" idx="1"/>
          </p:nvPr>
        </p:nvSpPr>
        <p:spPr>
          <a:xfrm>
            <a:off x="685800" y="1600200"/>
            <a:ext cx="8153400" cy="4686300"/>
          </a:xfrm>
          <a:solidFill>
            <a:schemeClr val="folHlink"/>
          </a:solidFill>
        </p:spPr>
        <p:txBody>
          <a:bodyPr lIns="90488" tIns="44450" rIns="90488" bIns="44450"/>
          <a:lstStyle/>
          <a:p>
            <a:pPr eaLnBrk="1" hangingPunct="1">
              <a:buFont typeface="Times" pitchFamily="34" charset="0"/>
              <a:buNone/>
            </a:pPr>
            <a:r>
              <a:rPr lang="en-US" sz="2000" smtClean="0"/>
              <a:t> 	</a:t>
            </a:r>
            <a:br>
              <a:rPr lang="en-US" sz="2000" smtClean="0"/>
            </a:br>
            <a:r>
              <a:rPr lang="en-US" sz="2000" smtClean="0"/>
              <a:t>Suppose you are trying to decide whether to drive or take the train to Portland to attend a concert. You have ample cash to do either, but you don’t want to waste money needlessly. Is the annual cost of licensing your car relevant in this decision?</a:t>
            </a:r>
            <a:br>
              <a:rPr lang="en-US" sz="2000" smtClean="0"/>
            </a:br>
            <a:endParaRPr lang="en-US" sz="2000" smtClean="0"/>
          </a:p>
          <a:p>
            <a:pPr lvl="1" eaLnBrk="1" hangingPunct="1">
              <a:buFont typeface="Wingdings" pitchFamily="2" charset="2"/>
              <a:buNone/>
            </a:pPr>
            <a:r>
              <a:rPr lang="en-US" sz="2000" b="1" smtClean="0">
                <a:solidFill>
                  <a:schemeClr val="accent1"/>
                </a:solidFill>
              </a:rPr>
              <a:t>A</a:t>
            </a:r>
            <a:r>
              <a:rPr lang="en-US" sz="2000" smtClean="0">
                <a:solidFill>
                  <a:schemeClr val="accent1"/>
                </a:solidFill>
              </a:rPr>
              <a:t>. Yes, the licensing cost is relevant.</a:t>
            </a:r>
          </a:p>
          <a:p>
            <a:pPr lvl="1" eaLnBrk="1" hangingPunct="1">
              <a:buFont typeface="Wingdings" pitchFamily="2" charset="2"/>
              <a:buNone/>
            </a:pPr>
            <a:r>
              <a:rPr lang="en-US" sz="2000" b="1" smtClean="0"/>
              <a:t>B.</a:t>
            </a:r>
            <a:r>
              <a:rPr lang="en-US" sz="2000" smtClean="0"/>
              <a:t> No, the licensing cost is not relevant.</a:t>
            </a:r>
          </a:p>
        </p:txBody>
      </p:sp>
      <p:sp>
        <p:nvSpPr>
          <p:cNvPr id="59396" name="Oval 4"/>
          <p:cNvSpPr>
            <a:spLocks noChangeArrowheads="1"/>
          </p:cNvSpPr>
          <p:nvPr/>
        </p:nvSpPr>
        <p:spPr bwMode="auto">
          <a:xfrm>
            <a:off x="990600" y="4038600"/>
            <a:ext cx="635000" cy="635000"/>
          </a:xfrm>
          <a:prstGeom prst="ellipse">
            <a:avLst/>
          </a:prstGeom>
          <a:noFill/>
          <a:ln w="50799">
            <a:solidFill>
              <a:srgbClr val="FF0000"/>
            </a:solidFill>
            <a:round/>
            <a:headEnd/>
            <a:tailEnd/>
          </a:ln>
        </p:spPr>
        <p:txBody>
          <a:bodyPr wrap="none" anchor="ctr"/>
          <a:lstStyle/>
          <a:p>
            <a:endParaRPr lang="en-US"/>
          </a:p>
        </p:txBody>
      </p:sp>
    </p:spTree>
  </p:cSld>
  <p:clrMapOvr>
    <a:masterClrMapping/>
  </p:clrMapOvr>
  <p:transition spd="med">
    <p:blinds dir="vert"/>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2" charset="2"/>
              </a:rPr>
              <a:t></a:t>
            </a:r>
          </a:p>
        </p:txBody>
      </p:sp>
      <p:sp>
        <p:nvSpPr>
          <p:cNvPr id="60419" name="Rectangle 3"/>
          <p:cNvSpPr>
            <a:spLocks noGrp="1" noChangeArrowheads="1"/>
          </p:cNvSpPr>
          <p:nvPr>
            <p:ph type="body" idx="1"/>
          </p:nvPr>
        </p:nvSpPr>
        <p:spPr>
          <a:xfrm>
            <a:off x="685800" y="1600200"/>
            <a:ext cx="8153400" cy="4686300"/>
          </a:xfrm>
          <a:solidFill>
            <a:schemeClr val="folHlink"/>
          </a:solidFill>
        </p:spPr>
        <p:txBody>
          <a:bodyPr lIns="90488" tIns="44450" rIns="90488" bIns="44450"/>
          <a:lstStyle/>
          <a:p>
            <a:pPr eaLnBrk="1" hangingPunct="1">
              <a:buFont typeface="Times" pitchFamily="34" charset="0"/>
              <a:buNone/>
            </a:pPr>
            <a:r>
              <a:rPr lang="en-US" sz="2100" smtClean="0"/>
              <a:t> 	</a:t>
            </a:r>
            <a:br>
              <a:rPr lang="en-US" sz="2100" smtClean="0"/>
            </a:br>
            <a:r>
              <a:rPr lang="en-US" sz="2100" smtClean="0"/>
              <a:t>Suppose that your car could be sold now for $5,000. Is this a sunk cost?</a:t>
            </a:r>
            <a:br>
              <a:rPr lang="en-US" sz="2100" smtClean="0"/>
            </a:br>
            <a:endParaRPr lang="en-US" sz="2100" smtClean="0"/>
          </a:p>
          <a:p>
            <a:pPr lvl="1" eaLnBrk="1" hangingPunct="1">
              <a:buFont typeface="Wingdings" pitchFamily="2" charset="2"/>
              <a:buNone/>
            </a:pPr>
            <a:r>
              <a:rPr lang="en-US" b="1" smtClean="0"/>
              <a:t>A.</a:t>
            </a:r>
            <a:r>
              <a:rPr lang="en-US" smtClean="0"/>
              <a:t> Yes, it is a sunk cost.</a:t>
            </a:r>
          </a:p>
          <a:p>
            <a:pPr lvl="1" eaLnBrk="1" hangingPunct="1">
              <a:buFont typeface="Wingdings" pitchFamily="2" charset="2"/>
              <a:buNone/>
            </a:pPr>
            <a:r>
              <a:rPr lang="en-US" b="1" smtClean="0"/>
              <a:t>B.</a:t>
            </a:r>
            <a:r>
              <a:rPr lang="en-US" smtClean="0"/>
              <a:t> No, it is not a sunk cost.</a:t>
            </a:r>
          </a:p>
        </p:txBody>
      </p:sp>
    </p:spTree>
  </p:cSld>
  <p:clrMapOvr>
    <a:masterClrMapping/>
  </p:clrMapOvr>
  <p:transition spd="med">
    <p:blinds dir="vert"/>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noFill/>
        </p:spPr>
        <p:txBody>
          <a:bodyPr lIns="90488" tIns="44450" rIns="90488" bIns="44450"/>
          <a:lstStyle/>
          <a:p>
            <a:pPr eaLnBrk="1" hangingPunct="1"/>
            <a:r>
              <a:rPr lang="en-US" smtClean="0"/>
              <a:t>Quick Check </a:t>
            </a:r>
            <a:r>
              <a:rPr lang="en-US" sz="2100" smtClean="0">
                <a:sym typeface="Wingdings" pitchFamily="2" charset="2"/>
              </a:rPr>
              <a:t></a:t>
            </a:r>
          </a:p>
        </p:txBody>
      </p:sp>
      <p:sp>
        <p:nvSpPr>
          <p:cNvPr id="61443" name="Rectangle 3"/>
          <p:cNvSpPr>
            <a:spLocks noGrp="1" noChangeArrowheads="1"/>
          </p:cNvSpPr>
          <p:nvPr>
            <p:ph type="body" idx="1"/>
          </p:nvPr>
        </p:nvSpPr>
        <p:spPr>
          <a:xfrm>
            <a:off x="685800" y="1600200"/>
            <a:ext cx="8153400" cy="4686300"/>
          </a:xfrm>
          <a:solidFill>
            <a:schemeClr val="folHlink"/>
          </a:solidFill>
        </p:spPr>
        <p:txBody>
          <a:bodyPr lIns="90488" tIns="44450" rIns="90488" bIns="44450"/>
          <a:lstStyle/>
          <a:p>
            <a:pPr eaLnBrk="1" hangingPunct="1">
              <a:buFont typeface="Times" pitchFamily="34" charset="0"/>
              <a:buNone/>
            </a:pPr>
            <a:r>
              <a:rPr lang="en-US" sz="2000" smtClean="0"/>
              <a:t> 	</a:t>
            </a:r>
            <a:br>
              <a:rPr lang="en-US" sz="2000" smtClean="0"/>
            </a:br>
            <a:r>
              <a:rPr lang="en-US" sz="2000" smtClean="0"/>
              <a:t>Suppose that your car could be sold now for $5,000. Is this a sunk cost?</a:t>
            </a:r>
            <a:br>
              <a:rPr lang="en-US" sz="2000" smtClean="0"/>
            </a:br>
            <a:endParaRPr lang="en-US" sz="2000" smtClean="0"/>
          </a:p>
          <a:p>
            <a:pPr lvl="1" eaLnBrk="1" hangingPunct="1">
              <a:buFont typeface="Wingdings" pitchFamily="2" charset="2"/>
              <a:buNone/>
            </a:pPr>
            <a:r>
              <a:rPr lang="en-US" sz="2000" b="1" smtClean="0">
                <a:solidFill>
                  <a:schemeClr val="accent1"/>
                </a:solidFill>
              </a:rPr>
              <a:t>A.</a:t>
            </a:r>
            <a:r>
              <a:rPr lang="en-US" sz="2000" smtClean="0">
                <a:solidFill>
                  <a:schemeClr val="accent1"/>
                </a:solidFill>
              </a:rPr>
              <a:t> Yes, it is a sunk cost.</a:t>
            </a:r>
          </a:p>
          <a:p>
            <a:pPr lvl="1" eaLnBrk="1" hangingPunct="1">
              <a:buFont typeface="Wingdings" pitchFamily="2" charset="2"/>
              <a:buNone/>
            </a:pPr>
            <a:r>
              <a:rPr lang="en-US" sz="2000" b="1" smtClean="0"/>
              <a:t>B.</a:t>
            </a:r>
            <a:r>
              <a:rPr lang="en-US" sz="2000" smtClean="0"/>
              <a:t> No, it is not a sunk cost.</a:t>
            </a:r>
          </a:p>
        </p:txBody>
      </p:sp>
      <p:sp>
        <p:nvSpPr>
          <p:cNvPr id="61444" name="Oval 4"/>
          <p:cNvSpPr>
            <a:spLocks noChangeArrowheads="1"/>
          </p:cNvSpPr>
          <p:nvPr/>
        </p:nvSpPr>
        <p:spPr bwMode="auto">
          <a:xfrm>
            <a:off x="990600" y="3098800"/>
            <a:ext cx="635000" cy="635000"/>
          </a:xfrm>
          <a:prstGeom prst="ellipse">
            <a:avLst/>
          </a:prstGeom>
          <a:noFill/>
          <a:ln w="50800">
            <a:solidFill>
              <a:srgbClr val="FF0000"/>
            </a:solidFill>
            <a:round/>
            <a:headEnd/>
            <a:tailEnd/>
          </a:ln>
        </p:spPr>
        <p:txBody>
          <a:bodyPr wrap="none" anchor="ctr"/>
          <a:lstStyle/>
          <a:p>
            <a:endParaRPr lang="en-US"/>
          </a:p>
        </p:txBody>
      </p:sp>
    </p:spTree>
  </p:cSld>
  <p:clrMapOvr>
    <a:masterClrMapping/>
  </p:clrMapOvr>
  <p:transition spd="med">
    <p:blinds dir="vert"/>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title"/>
          </p:nvPr>
        </p:nvSpPr>
        <p:spPr>
          <a:noFill/>
        </p:spPr>
        <p:txBody>
          <a:bodyPr lIns="90488" tIns="44450" rIns="90488" bIns="44450"/>
          <a:lstStyle/>
          <a:p>
            <a:pPr eaLnBrk="1" hangingPunct="1"/>
            <a:r>
              <a:rPr lang="en-US" smtClean="0"/>
              <a:t>End of Chapter 2</a:t>
            </a:r>
          </a:p>
        </p:txBody>
      </p:sp>
      <p:graphicFrame>
        <p:nvGraphicFramePr>
          <p:cNvPr id="11266" name="Object 28"/>
          <p:cNvGraphicFramePr>
            <a:graphicFrameLocks noChangeAspect="1"/>
          </p:cNvGraphicFramePr>
          <p:nvPr>
            <p:ph idx="1"/>
          </p:nvPr>
        </p:nvGraphicFramePr>
        <p:xfrm>
          <a:off x="2343150" y="1511300"/>
          <a:ext cx="4457700" cy="4673600"/>
        </p:xfrm>
        <a:graphic>
          <a:graphicData uri="http://schemas.openxmlformats.org/presentationml/2006/ole">
            <p:oleObj spid="_x0000_s11266" name="Image" r:id="rId4" imgW="4457143" imgH="4673016" progId="">
              <p:embed/>
            </p:oleObj>
          </a:graphicData>
        </a:graphic>
      </p:graphicFrame>
    </p:spTree>
  </p:cSld>
  <p:clrMapOvr>
    <a:masterClrMapping/>
  </p:clrMapOvr>
  <p:transition spd="med">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p:spPr>
        <p:txBody>
          <a:bodyPr lIns="90488" tIns="44450" rIns="90488" bIns="44450"/>
          <a:lstStyle/>
          <a:p>
            <a:pPr eaLnBrk="1" hangingPunct="1"/>
            <a:r>
              <a:rPr lang="en-US" smtClean="0"/>
              <a:t>Direct Labor</a:t>
            </a:r>
          </a:p>
        </p:txBody>
      </p:sp>
      <p:sp>
        <p:nvSpPr>
          <p:cNvPr id="18435" name="Rectangle 3"/>
          <p:cNvSpPr>
            <a:spLocks noGrp="1" noChangeArrowheads="1"/>
          </p:cNvSpPr>
          <p:nvPr>
            <p:ph type="body" idx="1"/>
          </p:nvPr>
        </p:nvSpPr>
        <p:spPr>
          <a:xfrm>
            <a:off x="228600" y="1524000"/>
            <a:ext cx="8686800" cy="1981200"/>
          </a:xfrm>
          <a:noFill/>
        </p:spPr>
        <p:txBody>
          <a:bodyPr lIns="90488" tIns="44450" rIns="90488" bIns="44450"/>
          <a:lstStyle/>
          <a:p>
            <a:pPr algn="ctr" eaLnBrk="1" hangingPunct="1">
              <a:lnSpc>
                <a:spcPct val="90000"/>
              </a:lnSpc>
              <a:spcBef>
                <a:spcPct val="40000"/>
              </a:spcBef>
              <a:buFont typeface="Times" pitchFamily="34" charset="0"/>
              <a:buNone/>
            </a:pPr>
            <a:r>
              <a:rPr lang="en-US" smtClean="0"/>
              <a:t>Those labor costs that can be easily traced to individual units of product.</a:t>
            </a:r>
          </a:p>
        </p:txBody>
      </p:sp>
      <p:sp>
        <p:nvSpPr>
          <p:cNvPr id="309291" name="Rectangle 43"/>
          <p:cNvSpPr>
            <a:spLocks noChangeArrowheads="1"/>
          </p:cNvSpPr>
          <p:nvPr/>
        </p:nvSpPr>
        <p:spPr bwMode="auto">
          <a:xfrm>
            <a:off x="568325" y="5257800"/>
            <a:ext cx="8347075" cy="393700"/>
          </a:xfrm>
          <a:prstGeom prst="rect">
            <a:avLst/>
          </a:prstGeom>
          <a:solidFill>
            <a:schemeClr val="hlink"/>
          </a:solidFill>
          <a:ln w="25400">
            <a:noFill/>
            <a:miter lim="800000"/>
            <a:headEnd/>
            <a:tailEnd/>
          </a:ln>
          <a:effectLst>
            <a:outerShdw dist="53882" dir="2700000" algn="ctr" rotWithShape="0">
              <a:schemeClr val="tx1"/>
            </a:outerShdw>
          </a:effectLst>
        </p:spPr>
        <p:txBody>
          <a:bodyPr lIns="90488" tIns="44450" rIns="90488" bIns="44450">
            <a:spAutoFit/>
          </a:bodyPr>
          <a:lstStyle/>
          <a:p>
            <a:pPr algn="ctr">
              <a:spcBef>
                <a:spcPct val="50000"/>
              </a:spcBef>
              <a:defRPr/>
            </a:pPr>
            <a:r>
              <a:rPr lang="en-US" sz="2000" b="1">
                <a:latin typeface="Verdana" pitchFamily="34" charset="0"/>
              </a:rPr>
              <a:t>Example:</a:t>
            </a:r>
            <a:r>
              <a:rPr lang="en-US" sz="2000" b="1">
                <a:solidFill>
                  <a:schemeClr val="accent2"/>
                </a:solidFill>
                <a:latin typeface="Verdana" pitchFamily="34" charset="0"/>
              </a:rPr>
              <a:t>  </a:t>
            </a:r>
            <a:r>
              <a:rPr lang="en-US" sz="2000" b="1">
                <a:solidFill>
                  <a:srgbClr val="FFFFDD"/>
                </a:solidFill>
                <a:latin typeface="Verdana" pitchFamily="34" charset="0"/>
              </a:rPr>
              <a:t>Wages paid to automobile assembly workers</a:t>
            </a:r>
          </a:p>
        </p:txBody>
      </p:sp>
      <p:grpSp>
        <p:nvGrpSpPr>
          <p:cNvPr id="18437" name="Group 44"/>
          <p:cNvGrpSpPr>
            <a:grpSpLocks/>
          </p:cNvGrpSpPr>
          <p:nvPr/>
        </p:nvGrpSpPr>
        <p:grpSpPr bwMode="auto">
          <a:xfrm>
            <a:off x="2097088" y="3760788"/>
            <a:ext cx="5062537" cy="1301750"/>
            <a:chOff x="1321" y="2369"/>
            <a:chExt cx="3189" cy="820"/>
          </a:xfrm>
        </p:grpSpPr>
        <p:grpSp>
          <p:nvGrpSpPr>
            <p:cNvPr id="18439" name="Group 45"/>
            <p:cNvGrpSpPr>
              <a:grpSpLocks/>
            </p:cNvGrpSpPr>
            <p:nvPr/>
          </p:nvGrpSpPr>
          <p:grpSpPr bwMode="auto">
            <a:xfrm>
              <a:off x="1321" y="2369"/>
              <a:ext cx="3189" cy="739"/>
              <a:chOff x="1321" y="2369"/>
              <a:chExt cx="3189" cy="739"/>
            </a:xfrm>
          </p:grpSpPr>
          <p:grpSp>
            <p:nvGrpSpPr>
              <p:cNvPr id="18461" name="Group 46"/>
              <p:cNvGrpSpPr>
                <a:grpSpLocks/>
              </p:cNvGrpSpPr>
              <p:nvPr/>
            </p:nvGrpSpPr>
            <p:grpSpPr bwMode="auto">
              <a:xfrm>
                <a:off x="1488" y="2369"/>
                <a:ext cx="2187" cy="289"/>
                <a:chOff x="1488" y="2369"/>
                <a:chExt cx="2187" cy="289"/>
              </a:xfrm>
            </p:grpSpPr>
            <p:grpSp>
              <p:nvGrpSpPr>
                <p:cNvPr id="18489" name="Group 47"/>
                <p:cNvGrpSpPr>
                  <a:grpSpLocks/>
                </p:cNvGrpSpPr>
                <p:nvPr/>
              </p:nvGrpSpPr>
              <p:grpSpPr bwMode="auto">
                <a:xfrm>
                  <a:off x="2256" y="2400"/>
                  <a:ext cx="1168" cy="255"/>
                  <a:chOff x="2256" y="2400"/>
                  <a:chExt cx="1168" cy="255"/>
                </a:xfrm>
              </p:grpSpPr>
              <p:grpSp>
                <p:nvGrpSpPr>
                  <p:cNvPr id="18491" name="Group 48"/>
                  <p:cNvGrpSpPr>
                    <a:grpSpLocks/>
                  </p:cNvGrpSpPr>
                  <p:nvPr/>
                </p:nvGrpSpPr>
                <p:grpSpPr bwMode="auto">
                  <a:xfrm>
                    <a:off x="2515" y="2409"/>
                    <a:ext cx="744" cy="220"/>
                    <a:chOff x="2515" y="2409"/>
                    <a:chExt cx="744" cy="220"/>
                  </a:xfrm>
                </p:grpSpPr>
                <p:sp>
                  <p:nvSpPr>
                    <p:cNvPr id="18493" name="Freeform 49"/>
                    <p:cNvSpPr>
                      <a:spLocks/>
                    </p:cNvSpPr>
                    <p:nvPr/>
                  </p:nvSpPr>
                  <p:spPr bwMode="auto">
                    <a:xfrm>
                      <a:off x="2515" y="2409"/>
                      <a:ext cx="127" cy="180"/>
                    </a:xfrm>
                    <a:custGeom>
                      <a:avLst/>
                      <a:gdLst>
                        <a:gd name="T0" fmla="*/ 0 w 255"/>
                        <a:gd name="T1" fmla="*/ 1 h 359"/>
                        <a:gd name="T2" fmla="*/ 0 w 255"/>
                        <a:gd name="T3" fmla="*/ 0 h 359"/>
                        <a:gd name="T4" fmla="*/ 5 w 255"/>
                        <a:gd name="T5" fmla="*/ 12 h 359"/>
                        <a:gd name="T6" fmla="*/ 7 w 255"/>
                        <a:gd name="T7" fmla="*/ 12 h 359"/>
                        <a:gd name="T8" fmla="*/ 2 w 255"/>
                        <a:gd name="T9" fmla="*/ 0 h 359"/>
                        <a:gd name="T10" fmla="*/ 0 w 255"/>
                        <a:gd name="T11" fmla="*/ 1 h 359"/>
                        <a:gd name="T12" fmla="*/ 0 60000 65536"/>
                        <a:gd name="T13" fmla="*/ 0 60000 65536"/>
                        <a:gd name="T14" fmla="*/ 0 60000 65536"/>
                        <a:gd name="T15" fmla="*/ 0 60000 65536"/>
                        <a:gd name="T16" fmla="*/ 0 60000 65536"/>
                        <a:gd name="T17" fmla="*/ 0 60000 65536"/>
                        <a:gd name="T18" fmla="*/ 0 w 255"/>
                        <a:gd name="T19" fmla="*/ 0 h 359"/>
                        <a:gd name="T20" fmla="*/ 255 w 255"/>
                        <a:gd name="T21" fmla="*/ 359 h 359"/>
                      </a:gdLst>
                      <a:ahLst/>
                      <a:cxnLst>
                        <a:cxn ang="T12">
                          <a:pos x="T0" y="T1"/>
                        </a:cxn>
                        <a:cxn ang="T13">
                          <a:pos x="T2" y="T3"/>
                        </a:cxn>
                        <a:cxn ang="T14">
                          <a:pos x="T4" y="T5"/>
                        </a:cxn>
                        <a:cxn ang="T15">
                          <a:pos x="T6" y="T7"/>
                        </a:cxn>
                        <a:cxn ang="T16">
                          <a:pos x="T8" y="T9"/>
                        </a:cxn>
                        <a:cxn ang="T17">
                          <a:pos x="T10" y="T11"/>
                        </a:cxn>
                      </a:cxnLst>
                      <a:rect l="T18" t="T19" r="T20" b="T21"/>
                      <a:pathLst>
                        <a:path w="255" h="359">
                          <a:moveTo>
                            <a:pt x="6" y="5"/>
                          </a:moveTo>
                          <a:lnTo>
                            <a:pt x="0" y="0"/>
                          </a:lnTo>
                          <a:lnTo>
                            <a:pt x="168" y="359"/>
                          </a:lnTo>
                          <a:lnTo>
                            <a:pt x="255" y="359"/>
                          </a:lnTo>
                          <a:lnTo>
                            <a:pt x="70" y="0"/>
                          </a:lnTo>
                          <a:lnTo>
                            <a:pt x="6" y="5"/>
                          </a:lnTo>
                          <a:close/>
                        </a:path>
                      </a:pathLst>
                    </a:custGeom>
                    <a:solidFill>
                      <a:srgbClr val="800000"/>
                    </a:solidFill>
                    <a:ln w="9525">
                      <a:solidFill>
                        <a:srgbClr val="000000"/>
                      </a:solidFill>
                      <a:round/>
                      <a:headEnd/>
                      <a:tailEnd/>
                    </a:ln>
                  </p:spPr>
                  <p:txBody>
                    <a:bodyPr/>
                    <a:lstStyle/>
                    <a:p>
                      <a:endParaRPr lang="en-GB"/>
                    </a:p>
                  </p:txBody>
                </p:sp>
                <p:sp>
                  <p:nvSpPr>
                    <p:cNvPr id="18494" name="Freeform 50"/>
                    <p:cNvSpPr>
                      <a:spLocks/>
                    </p:cNvSpPr>
                    <p:nvPr/>
                  </p:nvSpPr>
                  <p:spPr bwMode="auto">
                    <a:xfrm>
                      <a:off x="3142" y="2509"/>
                      <a:ext cx="117" cy="120"/>
                    </a:xfrm>
                    <a:custGeom>
                      <a:avLst/>
                      <a:gdLst>
                        <a:gd name="T0" fmla="*/ 2 w 234"/>
                        <a:gd name="T1" fmla="*/ 1 h 239"/>
                        <a:gd name="T2" fmla="*/ 3 w 234"/>
                        <a:gd name="T3" fmla="*/ 1 h 239"/>
                        <a:gd name="T4" fmla="*/ 7 w 234"/>
                        <a:gd name="T5" fmla="*/ 8 h 239"/>
                        <a:gd name="T6" fmla="*/ 5 w 234"/>
                        <a:gd name="T7" fmla="*/ 8 h 239"/>
                        <a:gd name="T8" fmla="*/ 0 w 234"/>
                        <a:gd name="T9" fmla="*/ 0 h 239"/>
                        <a:gd name="T10" fmla="*/ 2 w 234"/>
                        <a:gd name="T11" fmla="*/ 1 h 239"/>
                        <a:gd name="T12" fmla="*/ 0 60000 65536"/>
                        <a:gd name="T13" fmla="*/ 0 60000 65536"/>
                        <a:gd name="T14" fmla="*/ 0 60000 65536"/>
                        <a:gd name="T15" fmla="*/ 0 60000 65536"/>
                        <a:gd name="T16" fmla="*/ 0 60000 65536"/>
                        <a:gd name="T17" fmla="*/ 0 60000 65536"/>
                        <a:gd name="T18" fmla="*/ 0 w 234"/>
                        <a:gd name="T19" fmla="*/ 0 h 239"/>
                        <a:gd name="T20" fmla="*/ 234 w 234"/>
                        <a:gd name="T21" fmla="*/ 239 h 239"/>
                      </a:gdLst>
                      <a:ahLst/>
                      <a:cxnLst>
                        <a:cxn ang="T12">
                          <a:pos x="T0" y="T1"/>
                        </a:cxn>
                        <a:cxn ang="T13">
                          <a:pos x="T2" y="T3"/>
                        </a:cxn>
                        <a:cxn ang="T14">
                          <a:pos x="T4" y="T5"/>
                        </a:cxn>
                        <a:cxn ang="T15">
                          <a:pos x="T6" y="T7"/>
                        </a:cxn>
                        <a:cxn ang="T16">
                          <a:pos x="T8" y="T9"/>
                        </a:cxn>
                        <a:cxn ang="T17">
                          <a:pos x="T10" y="T11"/>
                        </a:cxn>
                      </a:cxnLst>
                      <a:rect l="T18" t="T19" r="T20" b="T21"/>
                      <a:pathLst>
                        <a:path w="234" h="239">
                          <a:moveTo>
                            <a:pt x="62" y="27"/>
                          </a:moveTo>
                          <a:lnTo>
                            <a:pt x="68" y="23"/>
                          </a:lnTo>
                          <a:lnTo>
                            <a:pt x="234" y="239"/>
                          </a:lnTo>
                          <a:lnTo>
                            <a:pt x="154" y="227"/>
                          </a:lnTo>
                          <a:lnTo>
                            <a:pt x="0" y="0"/>
                          </a:lnTo>
                          <a:lnTo>
                            <a:pt x="62" y="27"/>
                          </a:lnTo>
                          <a:close/>
                        </a:path>
                      </a:pathLst>
                    </a:custGeom>
                    <a:solidFill>
                      <a:srgbClr val="800000"/>
                    </a:solidFill>
                    <a:ln w="9525">
                      <a:solidFill>
                        <a:srgbClr val="000000"/>
                      </a:solidFill>
                      <a:round/>
                      <a:headEnd/>
                      <a:tailEnd/>
                    </a:ln>
                  </p:spPr>
                  <p:txBody>
                    <a:bodyPr/>
                    <a:lstStyle/>
                    <a:p>
                      <a:endParaRPr lang="en-GB"/>
                    </a:p>
                  </p:txBody>
                </p:sp>
              </p:grpSp>
              <p:sp>
                <p:nvSpPr>
                  <p:cNvPr id="18492" name="Freeform 51"/>
                  <p:cNvSpPr>
                    <a:spLocks/>
                  </p:cNvSpPr>
                  <p:nvPr/>
                </p:nvSpPr>
                <p:spPr bwMode="auto">
                  <a:xfrm>
                    <a:off x="2256" y="2400"/>
                    <a:ext cx="1168" cy="255"/>
                  </a:xfrm>
                  <a:custGeom>
                    <a:avLst/>
                    <a:gdLst>
                      <a:gd name="T0" fmla="*/ 1 w 2336"/>
                      <a:gd name="T1" fmla="*/ 3 h 510"/>
                      <a:gd name="T2" fmla="*/ 7 w 2336"/>
                      <a:gd name="T3" fmla="*/ 2 h 510"/>
                      <a:gd name="T4" fmla="*/ 12 w 2336"/>
                      <a:gd name="T5" fmla="*/ 2 h 510"/>
                      <a:gd name="T6" fmla="*/ 19 w 2336"/>
                      <a:gd name="T7" fmla="*/ 2 h 510"/>
                      <a:gd name="T8" fmla="*/ 26 w 2336"/>
                      <a:gd name="T9" fmla="*/ 2 h 510"/>
                      <a:gd name="T10" fmla="*/ 34 w 2336"/>
                      <a:gd name="T11" fmla="*/ 2 h 510"/>
                      <a:gd name="T12" fmla="*/ 40 w 2336"/>
                      <a:gd name="T13" fmla="*/ 2 h 510"/>
                      <a:gd name="T14" fmla="*/ 43 w 2336"/>
                      <a:gd name="T15" fmla="*/ 3 h 510"/>
                      <a:gd name="T16" fmla="*/ 45 w 2336"/>
                      <a:gd name="T17" fmla="*/ 3 h 510"/>
                      <a:gd name="T18" fmla="*/ 48 w 2336"/>
                      <a:gd name="T19" fmla="*/ 4 h 510"/>
                      <a:gd name="T20" fmla="*/ 51 w 2336"/>
                      <a:gd name="T21" fmla="*/ 5 h 510"/>
                      <a:gd name="T22" fmla="*/ 61 w 2336"/>
                      <a:gd name="T23" fmla="*/ 11 h 510"/>
                      <a:gd name="T24" fmla="*/ 68 w 2336"/>
                      <a:gd name="T25" fmla="*/ 13 h 510"/>
                      <a:gd name="T26" fmla="*/ 71 w 2336"/>
                      <a:gd name="T27" fmla="*/ 15 h 510"/>
                      <a:gd name="T28" fmla="*/ 68 w 2336"/>
                      <a:gd name="T29" fmla="*/ 15 h 510"/>
                      <a:gd name="T30" fmla="*/ 0 w 2336"/>
                      <a:gd name="T31" fmla="*/ 10 h 510"/>
                      <a:gd name="T32" fmla="*/ 1 w 2336"/>
                      <a:gd name="T33" fmla="*/ 12 h 510"/>
                      <a:gd name="T34" fmla="*/ 71 w 2336"/>
                      <a:gd name="T35" fmla="*/ 16 h 510"/>
                      <a:gd name="T36" fmla="*/ 73 w 2336"/>
                      <a:gd name="T37" fmla="*/ 16 h 510"/>
                      <a:gd name="T38" fmla="*/ 72 w 2336"/>
                      <a:gd name="T39" fmla="*/ 15 h 510"/>
                      <a:gd name="T40" fmla="*/ 70 w 2336"/>
                      <a:gd name="T41" fmla="*/ 13 h 510"/>
                      <a:gd name="T42" fmla="*/ 66 w 2336"/>
                      <a:gd name="T43" fmla="*/ 11 h 510"/>
                      <a:gd name="T44" fmla="*/ 61 w 2336"/>
                      <a:gd name="T45" fmla="*/ 9 h 510"/>
                      <a:gd name="T46" fmla="*/ 52 w 2336"/>
                      <a:gd name="T47" fmla="*/ 4 h 510"/>
                      <a:gd name="T48" fmla="*/ 47 w 2336"/>
                      <a:gd name="T49" fmla="*/ 2 h 510"/>
                      <a:gd name="T50" fmla="*/ 43 w 2336"/>
                      <a:gd name="T51" fmla="*/ 1 h 510"/>
                      <a:gd name="T52" fmla="*/ 35 w 2336"/>
                      <a:gd name="T53" fmla="*/ 0 h 510"/>
                      <a:gd name="T54" fmla="*/ 21 w 2336"/>
                      <a:gd name="T55" fmla="*/ 0 h 510"/>
                      <a:gd name="T56" fmla="*/ 1 w 2336"/>
                      <a:gd name="T57" fmla="*/ 2 h 510"/>
                      <a:gd name="T58" fmla="*/ 1 w 2336"/>
                      <a:gd name="T59" fmla="*/ 3 h 5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336"/>
                      <a:gd name="T91" fmla="*/ 0 h 510"/>
                      <a:gd name="T92" fmla="*/ 2336 w 2336"/>
                      <a:gd name="T93" fmla="*/ 510 h 51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336" h="510">
                        <a:moveTo>
                          <a:pt x="17" y="68"/>
                        </a:moveTo>
                        <a:lnTo>
                          <a:pt x="236" y="59"/>
                        </a:lnTo>
                        <a:lnTo>
                          <a:pt x="404" y="59"/>
                        </a:lnTo>
                        <a:lnTo>
                          <a:pt x="630" y="47"/>
                        </a:lnTo>
                        <a:lnTo>
                          <a:pt x="838" y="47"/>
                        </a:lnTo>
                        <a:lnTo>
                          <a:pt x="1073" y="47"/>
                        </a:lnTo>
                        <a:lnTo>
                          <a:pt x="1283" y="53"/>
                        </a:lnTo>
                        <a:lnTo>
                          <a:pt x="1383" y="67"/>
                        </a:lnTo>
                        <a:lnTo>
                          <a:pt x="1468" y="85"/>
                        </a:lnTo>
                        <a:lnTo>
                          <a:pt x="1563" y="119"/>
                        </a:lnTo>
                        <a:lnTo>
                          <a:pt x="1653" y="157"/>
                        </a:lnTo>
                        <a:lnTo>
                          <a:pt x="1983" y="327"/>
                        </a:lnTo>
                        <a:lnTo>
                          <a:pt x="2159" y="406"/>
                        </a:lnTo>
                        <a:lnTo>
                          <a:pt x="2260" y="471"/>
                        </a:lnTo>
                        <a:lnTo>
                          <a:pt x="2168" y="469"/>
                        </a:lnTo>
                        <a:lnTo>
                          <a:pt x="0" y="304"/>
                        </a:lnTo>
                        <a:lnTo>
                          <a:pt x="3" y="355"/>
                        </a:lnTo>
                        <a:lnTo>
                          <a:pt x="2266" y="510"/>
                        </a:lnTo>
                        <a:lnTo>
                          <a:pt x="2336" y="497"/>
                        </a:lnTo>
                        <a:lnTo>
                          <a:pt x="2301" y="452"/>
                        </a:lnTo>
                        <a:lnTo>
                          <a:pt x="2238" y="406"/>
                        </a:lnTo>
                        <a:lnTo>
                          <a:pt x="2086" y="327"/>
                        </a:lnTo>
                        <a:lnTo>
                          <a:pt x="1968" y="263"/>
                        </a:lnTo>
                        <a:lnTo>
                          <a:pt x="1667" y="116"/>
                        </a:lnTo>
                        <a:lnTo>
                          <a:pt x="1532" y="64"/>
                        </a:lnTo>
                        <a:lnTo>
                          <a:pt x="1398" y="30"/>
                        </a:lnTo>
                        <a:lnTo>
                          <a:pt x="1098" y="0"/>
                        </a:lnTo>
                        <a:lnTo>
                          <a:pt x="687" y="0"/>
                        </a:lnTo>
                        <a:lnTo>
                          <a:pt x="17" y="36"/>
                        </a:lnTo>
                        <a:lnTo>
                          <a:pt x="17" y="68"/>
                        </a:lnTo>
                        <a:close/>
                      </a:path>
                    </a:pathLst>
                  </a:custGeom>
                  <a:solidFill>
                    <a:srgbClr val="800000"/>
                  </a:solidFill>
                  <a:ln w="9525">
                    <a:solidFill>
                      <a:srgbClr val="000000"/>
                    </a:solidFill>
                    <a:round/>
                    <a:headEnd/>
                    <a:tailEnd/>
                  </a:ln>
                </p:spPr>
                <p:txBody>
                  <a:bodyPr/>
                  <a:lstStyle/>
                  <a:p>
                    <a:endParaRPr lang="en-GB"/>
                  </a:p>
                </p:txBody>
              </p:sp>
            </p:grpSp>
            <p:sp>
              <p:nvSpPr>
                <p:cNvPr id="18490" name="Freeform 52"/>
                <p:cNvSpPr>
                  <a:spLocks/>
                </p:cNvSpPr>
                <p:nvPr/>
              </p:nvSpPr>
              <p:spPr bwMode="auto">
                <a:xfrm>
                  <a:off x="1488" y="2369"/>
                  <a:ext cx="2187" cy="289"/>
                </a:xfrm>
                <a:custGeom>
                  <a:avLst/>
                  <a:gdLst>
                    <a:gd name="T0" fmla="*/ 5 w 4375"/>
                    <a:gd name="T1" fmla="*/ 11 h 578"/>
                    <a:gd name="T2" fmla="*/ 12 w 4375"/>
                    <a:gd name="T3" fmla="*/ 9 h 578"/>
                    <a:gd name="T4" fmla="*/ 17 w 4375"/>
                    <a:gd name="T5" fmla="*/ 9 h 578"/>
                    <a:gd name="T6" fmla="*/ 22 w 4375"/>
                    <a:gd name="T7" fmla="*/ 6 h 578"/>
                    <a:gd name="T8" fmla="*/ 27 w 4375"/>
                    <a:gd name="T9" fmla="*/ 5 h 578"/>
                    <a:gd name="T10" fmla="*/ 32 w 4375"/>
                    <a:gd name="T11" fmla="*/ 5 h 578"/>
                    <a:gd name="T12" fmla="*/ 37 w 4375"/>
                    <a:gd name="T13" fmla="*/ 5 h 578"/>
                    <a:gd name="T14" fmla="*/ 42 w 4375"/>
                    <a:gd name="T15" fmla="*/ 3 h 578"/>
                    <a:gd name="T16" fmla="*/ 46 w 4375"/>
                    <a:gd name="T17" fmla="*/ 1 h 578"/>
                    <a:gd name="T18" fmla="*/ 53 w 4375"/>
                    <a:gd name="T19" fmla="*/ 1 h 578"/>
                    <a:gd name="T20" fmla="*/ 61 w 4375"/>
                    <a:gd name="T21" fmla="*/ 1 h 578"/>
                    <a:gd name="T22" fmla="*/ 72 w 4375"/>
                    <a:gd name="T23" fmla="*/ 1 h 578"/>
                    <a:gd name="T24" fmla="*/ 82 w 4375"/>
                    <a:gd name="T25" fmla="*/ 0 h 578"/>
                    <a:gd name="T26" fmla="*/ 90 w 4375"/>
                    <a:gd name="T27" fmla="*/ 1 h 578"/>
                    <a:gd name="T28" fmla="*/ 96 w 4375"/>
                    <a:gd name="T29" fmla="*/ 2 h 578"/>
                    <a:gd name="T30" fmla="*/ 103 w 4375"/>
                    <a:gd name="T31" fmla="*/ 5 h 578"/>
                    <a:gd name="T32" fmla="*/ 110 w 4375"/>
                    <a:gd name="T33" fmla="*/ 7 h 578"/>
                    <a:gd name="T34" fmla="*/ 118 w 4375"/>
                    <a:gd name="T35" fmla="*/ 9 h 578"/>
                    <a:gd name="T36" fmla="*/ 123 w 4375"/>
                    <a:gd name="T37" fmla="*/ 11 h 578"/>
                    <a:gd name="T38" fmla="*/ 129 w 4375"/>
                    <a:gd name="T39" fmla="*/ 13 h 578"/>
                    <a:gd name="T40" fmla="*/ 136 w 4375"/>
                    <a:gd name="T41" fmla="*/ 15 h 578"/>
                    <a:gd name="T42" fmla="*/ 133 w 4375"/>
                    <a:gd name="T43" fmla="*/ 18 h 578"/>
                    <a:gd name="T44" fmla="*/ 128 w 4375"/>
                    <a:gd name="T45" fmla="*/ 18 h 578"/>
                    <a:gd name="T46" fmla="*/ 121 w 4375"/>
                    <a:gd name="T47" fmla="*/ 18 h 578"/>
                    <a:gd name="T48" fmla="*/ 119 w 4375"/>
                    <a:gd name="T49" fmla="*/ 15 h 578"/>
                    <a:gd name="T50" fmla="*/ 114 w 4375"/>
                    <a:gd name="T51" fmla="*/ 12 h 578"/>
                    <a:gd name="T52" fmla="*/ 105 w 4375"/>
                    <a:gd name="T53" fmla="*/ 9 h 578"/>
                    <a:gd name="T54" fmla="*/ 96 w 4375"/>
                    <a:gd name="T55" fmla="*/ 5 h 578"/>
                    <a:gd name="T56" fmla="*/ 89 w 4375"/>
                    <a:gd name="T57" fmla="*/ 2 h 578"/>
                    <a:gd name="T58" fmla="*/ 75 w 4375"/>
                    <a:gd name="T59" fmla="*/ 1 h 578"/>
                    <a:gd name="T60" fmla="*/ 59 w 4375"/>
                    <a:gd name="T61" fmla="*/ 2 h 578"/>
                    <a:gd name="T62" fmla="*/ 47 w 4375"/>
                    <a:gd name="T63" fmla="*/ 13 h 57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375"/>
                    <a:gd name="T97" fmla="*/ 0 h 578"/>
                    <a:gd name="T98" fmla="*/ 4375 w 4375"/>
                    <a:gd name="T99" fmla="*/ 578 h 57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375" h="578">
                      <a:moveTo>
                        <a:pt x="0" y="386"/>
                      </a:moveTo>
                      <a:lnTo>
                        <a:pt x="168" y="363"/>
                      </a:lnTo>
                      <a:lnTo>
                        <a:pt x="297" y="333"/>
                      </a:lnTo>
                      <a:lnTo>
                        <a:pt x="384" y="308"/>
                      </a:lnTo>
                      <a:lnTo>
                        <a:pt x="456" y="288"/>
                      </a:lnTo>
                      <a:lnTo>
                        <a:pt x="549" y="265"/>
                      </a:lnTo>
                      <a:lnTo>
                        <a:pt x="629" y="242"/>
                      </a:lnTo>
                      <a:lnTo>
                        <a:pt x="719" y="219"/>
                      </a:lnTo>
                      <a:lnTo>
                        <a:pt x="800" y="202"/>
                      </a:lnTo>
                      <a:lnTo>
                        <a:pt x="892" y="188"/>
                      </a:lnTo>
                      <a:lnTo>
                        <a:pt x="966" y="175"/>
                      </a:lnTo>
                      <a:lnTo>
                        <a:pt x="1030" y="164"/>
                      </a:lnTo>
                      <a:lnTo>
                        <a:pt x="1125" y="149"/>
                      </a:lnTo>
                      <a:lnTo>
                        <a:pt x="1206" y="137"/>
                      </a:lnTo>
                      <a:lnTo>
                        <a:pt x="1282" y="124"/>
                      </a:lnTo>
                      <a:lnTo>
                        <a:pt x="1361" y="103"/>
                      </a:lnTo>
                      <a:lnTo>
                        <a:pt x="1427" y="70"/>
                      </a:lnTo>
                      <a:lnTo>
                        <a:pt x="1473" y="33"/>
                      </a:lnTo>
                      <a:lnTo>
                        <a:pt x="1568" y="28"/>
                      </a:lnTo>
                      <a:lnTo>
                        <a:pt x="1705" y="25"/>
                      </a:lnTo>
                      <a:lnTo>
                        <a:pt x="1861" y="13"/>
                      </a:lnTo>
                      <a:lnTo>
                        <a:pt x="1982" y="7"/>
                      </a:lnTo>
                      <a:lnTo>
                        <a:pt x="2161" y="3"/>
                      </a:lnTo>
                      <a:lnTo>
                        <a:pt x="2334" y="2"/>
                      </a:lnTo>
                      <a:lnTo>
                        <a:pt x="2499" y="0"/>
                      </a:lnTo>
                      <a:lnTo>
                        <a:pt x="2625" y="0"/>
                      </a:lnTo>
                      <a:lnTo>
                        <a:pt x="2762" y="11"/>
                      </a:lnTo>
                      <a:lnTo>
                        <a:pt x="2902" y="33"/>
                      </a:lnTo>
                      <a:lnTo>
                        <a:pt x="3006" y="59"/>
                      </a:lnTo>
                      <a:lnTo>
                        <a:pt x="3099" y="84"/>
                      </a:lnTo>
                      <a:lnTo>
                        <a:pt x="3200" y="115"/>
                      </a:lnTo>
                      <a:lnTo>
                        <a:pt x="3311" y="149"/>
                      </a:lnTo>
                      <a:lnTo>
                        <a:pt x="3423" y="188"/>
                      </a:lnTo>
                      <a:lnTo>
                        <a:pt x="3542" y="228"/>
                      </a:lnTo>
                      <a:lnTo>
                        <a:pt x="3659" y="268"/>
                      </a:lnTo>
                      <a:lnTo>
                        <a:pt x="3782" y="307"/>
                      </a:lnTo>
                      <a:lnTo>
                        <a:pt x="3874" y="338"/>
                      </a:lnTo>
                      <a:lnTo>
                        <a:pt x="3959" y="361"/>
                      </a:lnTo>
                      <a:lnTo>
                        <a:pt x="4053" y="395"/>
                      </a:lnTo>
                      <a:lnTo>
                        <a:pt x="4149" y="425"/>
                      </a:lnTo>
                      <a:lnTo>
                        <a:pt x="4267" y="463"/>
                      </a:lnTo>
                      <a:lnTo>
                        <a:pt x="4375" y="503"/>
                      </a:lnTo>
                      <a:lnTo>
                        <a:pt x="4331" y="531"/>
                      </a:lnTo>
                      <a:lnTo>
                        <a:pt x="4267" y="548"/>
                      </a:lnTo>
                      <a:lnTo>
                        <a:pt x="4197" y="567"/>
                      </a:lnTo>
                      <a:lnTo>
                        <a:pt x="4110" y="576"/>
                      </a:lnTo>
                      <a:lnTo>
                        <a:pt x="3995" y="578"/>
                      </a:lnTo>
                      <a:lnTo>
                        <a:pt x="3880" y="575"/>
                      </a:lnTo>
                      <a:lnTo>
                        <a:pt x="3851" y="531"/>
                      </a:lnTo>
                      <a:lnTo>
                        <a:pt x="3823" y="503"/>
                      </a:lnTo>
                      <a:lnTo>
                        <a:pt x="3768" y="465"/>
                      </a:lnTo>
                      <a:lnTo>
                        <a:pt x="3650" y="401"/>
                      </a:lnTo>
                      <a:lnTo>
                        <a:pt x="3504" y="325"/>
                      </a:lnTo>
                      <a:lnTo>
                        <a:pt x="3373" y="260"/>
                      </a:lnTo>
                      <a:lnTo>
                        <a:pt x="3214" y="181"/>
                      </a:lnTo>
                      <a:lnTo>
                        <a:pt x="3082" y="130"/>
                      </a:lnTo>
                      <a:lnTo>
                        <a:pt x="2956" y="95"/>
                      </a:lnTo>
                      <a:lnTo>
                        <a:pt x="2853" y="81"/>
                      </a:lnTo>
                      <a:lnTo>
                        <a:pt x="2664" y="62"/>
                      </a:lnTo>
                      <a:lnTo>
                        <a:pt x="2416" y="61"/>
                      </a:lnTo>
                      <a:lnTo>
                        <a:pt x="2127" y="68"/>
                      </a:lnTo>
                      <a:lnTo>
                        <a:pt x="1906" y="76"/>
                      </a:lnTo>
                      <a:lnTo>
                        <a:pt x="1553" y="95"/>
                      </a:lnTo>
                      <a:lnTo>
                        <a:pt x="1533" y="438"/>
                      </a:lnTo>
                      <a:lnTo>
                        <a:pt x="0" y="386"/>
                      </a:lnTo>
                      <a:close/>
                    </a:path>
                  </a:pathLst>
                </a:custGeom>
                <a:solidFill>
                  <a:srgbClr val="FF0000"/>
                </a:solidFill>
                <a:ln w="9525">
                  <a:solidFill>
                    <a:srgbClr val="000000"/>
                  </a:solidFill>
                  <a:round/>
                  <a:headEnd/>
                  <a:tailEnd/>
                </a:ln>
              </p:spPr>
              <p:txBody>
                <a:bodyPr/>
                <a:lstStyle/>
                <a:p>
                  <a:endParaRPr lang="en-GB"/>
                </a:p>
              </p:txBody>
            </p:sp>
          </p:grpSp>
          <p:sp>
            <p:nvSpPr>
              <p:cNvPr id="18462" name="Freeform 53"/>
              <p:cNvSpPr>
                <a:spLocks/>
              </p:cNvSpPr>
              <p:nvPr/>
            </p:nvSpPr>
            <p:spPr bwMode="auto">
              <a:xfrm>
                <a:off x="1550" y="2652"/>
                <a:ext cx="2958" cy="456"/>
              </a:xfrm>
              <a:custGeom>
                <a:avLst/>
                <a:gdLst>
                  <a:gd name="T0" fmla="*/ 156 w 5916"/>
                  <a:gd name="T1" fmla="*/ 14 h 912"/>
                  <a:gd name="T2" fmla="*/ 158 w 5916"/>
                  <a:gd name="T3" fmla="*/ 18 h 912"/>
                  <a:gd name="T4" fmla="*/ 158 w 5916"/>
                  <a:gd name="T5" fmla="*/ 22 h 912"/>
                  <a:gd name="T6" fmla="*/ 185 w 5916"/>
                  <a:gd name="T7" fmla="*/ 22 h 912"/>
                  <a:gd name="T8" fmla="*/ 183 w 5916"/>
                  <a:gd name="T9" fmla="*/ 24 h 912"/>
                  <a:gd name="T10" fmla="*/ 185 w 5916"/>
                  <a:gd name="T11" fmla="*/ 26 h 912"/>
                  <a:gd name="T12" fmla="*/ 185 w 5916"/>
                  <a:gd name="T13" fmla="*/ 27 h 912"/>
                  <a:gd name="T14" fmla="*/ 184 w 5916"/>
                  <a:gd name="T15" fmla="*/ 28 h 912"/>
                  <a:gd name="T16" fmla="*/ 168 w 5916"/>
                  <a:gd name="T17" fmla="*/ 28 h 912"/>
                  <a:gd name="T18" fmla="*/ 167 w 5916"/>
                  <a:gd name="T19" fmla="*/ 29 h 912"/>
                  <a:gd name="T20" fmla="*/ 159 w 5916"/>
                  <a:gd name="T21" fmla="*/ 29 h 912"/>
                  <a:gd name="T22" fmla="*/ 158 w 5916"/>
                  <a:gd name="T23" fmla="*/ 28 h 912"/>
                  <a:gd name="T24" fmla="*/ 11 w 5916"/>
                  <a:gd name="T25" fmla="*/ 28 h 912"/>
                  <a:gd name="T26" fmla="*/ 6 w 5916"/>
                  <a:gd name="T27" fmla="*/ 23 h 912"/>
                  <a:gd name="T28" fmla="*/ 1 w 5916"/>
                  <a:gd name="T29" fmla="*/ 25 h 912"/>
                  <a:gd name="T30" fmla="*/ 0 w 5916"/>
                  <a:gd name="T31" fmla="*/ 11 h 912"/>
                  <a:gd name="T32" fmla="*/ 12 w 5916"/>
                  <a:gd name="T33" fmla="*/ 0 h 912"/>
                  <a:gd name="T34" fmla="*/ 28 w 5916"/>
                  <a:gd name="T35" fmla="*/ 1 h 912"/>
                  <a:gd name="T36" fmla="*/ 119 w 5916"/>
                  <a:gd name="T37" fmla="*/ 24 h 912"/>
                  <a:gd name="T38" fmla="*/ 121 w 5916"/>
                  <a:gd name="T39" fmla="*/ 21 h 912"/>
                  <a:gd name="T40" fmla="*/ 124 w 5916"/>
                  <a:gd name="T41" fmla="*/ 14 h 912"/>
                  <a:gd name="T42" fmla="*/ 127 w 5916"/>
                  <a:gd name="T43" fmla="*/ 7 h 912"/>
                  <a:gd name="T44" fmla="*/ 137 w 5916"/>
                  <a:gd name="T45" fmla="*/ 3 h 912"/>
                  <a:gd name="T46" fmla="*/ 146 w 5916"/>
                  <a:gd name="T47" fmla="*/ 4 h 912"/>
                  <a:gd name="T48" fmla="*/ 153 w 5916"/>
                  <a:gd name="T49" fmla="*/ 7 h 912"/>
                  <a:gd name="T50" fmla="*/ 156 w 5916"/>
                  <a:gd name="T51" fmla="*/ 14 h 91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916"/>
                  <a:gd name="T79" fmla="*/ 0 h 912"/>
                  <a:gd name="T80" fmla="*/ 5916 w 5916"/>
                  <a:gd name="T81" fmla="*/ 912 h 91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916" h="912">
                    <a:moveTo>
                      <a:pt x="4992" y="432"/>
                    </a:moveTo>
                    <a:lnTo>
                      <a:pt x="5037" y="570"/>
                    </a:lnTo>
                    <a:lnTo>
                      <a:pt x="5037" y="675"/>
                    </a:lnTo>
                    <a:lnTo>
                      <a:pt x="5916" y="675"/>
                    </a:lnTo>
                    <a:lnTo>
                      <a:pt x="5856" y="746"/>
                    </a:lnTo>
                    <a:lnTo>
                      <a:pt x="5896" y="826"/>
                    </a:lnTo>
                    <a:lnTo>
                      <a:pt x="5896" y="864"/>
                    </a:lnTo>
                    <a:lnTo>
                      <a:pt x="5870" y="890"/>
                    </a:lnTo>
                    <a:lnTo>
                      <a:pt x="5364" y="890"/>
                    </a:lnTo>
                    <a:lnTo>
                      <a:pt x="5324" y="912"/>
                    </a:lnTo>
                    <a:lnTo>
                      <a:pt x="5065" y="912"/>
                    </a:lnTo>
                    <a:lnTo>
                      <a:pt x="5031" y="887"/>
                    </a:lnTo>
                    <a:lnTo>
                      <a:pt x="350" y="887"/>
                    </a:lnTo>
                    <a:lnTo>
                      <a:pt x="165" y="720"/>
                    </a:lnTo>
                    <a:lnTo>
                      <a:pt x="19" y="775"/>
                    </a:lnTo>
                    <a:lnTo>
                      <a:pt x="0" y="333"/>
                    </a:lnTo>
                    <a:lnTo>
                      <a:pt x="356" y="0"/>
                    </a:lnTo>
                    <a:lnTo>
                      <a:pt x="913" y="12"/>
                    </a:lnTo>
                    <a:lnTo>
                      <a:pt x="3815" y="746"/>
                    </a:lnTo>
                    <a:lnTo>
                      <a:pt x="3897" y="658"/>
                    </a:lnTo>
                    <a:lnTo>
                      <a:pt x="3969" y="430"/>
                    </a:lnTo>
                    <a:lnTo>
                      <a:pt x="4071" y="243"/>
                    </a:lnTo>
                    <a:lnTo>
                      <a:pt x="4376" y="93"/>
                    </a:lnTo>
                    <a:lnTo>
                      <a:pt x="4659" y="101"/>
                    </a:lnTo>
                    <a:lnTo>
                      <a:pt x="4871" y="210"/>
                    </a:lnTo>
                    <a:lnTo>
                      <a:pt x="4992" y="432"/>
                    </a:lnTo>
                    <a:close/>
                  </a:path>
                </a:pathLst>
              </a:custGeom>
              <a:solidFill>
                <a:srgbClr val="000000"/>
              </a:solidFill>
              <a:ln w="9525">
                <a:solidFill>
                  <a:srgbClr val="000000"/>
                </a:solidFill>
                <a:round/>
                <a:headEnd/>
                <a:tailEnd/>
              </a:ln>
            </p:spPr>
            <p:txBody>
              <a:bodyPr/>
              <a:lstStyle/>
              <a:p>
                <a:endParaRPr lang="en-GB"/>
              </a:p>
            </p:txBody>
          </p:sp>
          <p:grpSp>
            <p:nvGrpSpPr>
              <p:cNvPr id="18463" name="Group 54"/>
              <p:cNvGrpSpPr>
                <a:grpSpLocks/>
              </p:cNvGrpSpPr>
              <p:nvPr/>
            </p:nvGrpSpPr>
            <p:grpSpPr bwMode="auto">
              <a:xfrm>
                <a:off x="1321" y="2463"/>
                <a:ext cx="3189" cy="579"/>
                <a:chOff x="1321" y="2463"/>
                <a:chExt cx="3189" cy="579"/>
              </a:xfrm>
            </p:grpSpPr>
            <p:grpSp>
              <p:nvGrpSpPr>
                <p:cNvPr id="18464" name="Group 55"/>
                <p:cNvGrpSpPr>
                  <a:grpSpLocks/>
                </p:cNvGrpSpPr>
                <p:nvPr/>
              </p:nvGrpSpPr>
              <p:grpSpPr bwMode="auto">
                <a:xfrm>
                  <a:off x="1321" y="2650"/>
                  <a:ext cx="193" cy="333"/>
                  <a:chOff x="1321" y="2650"/>
                  <a:chExt cx="193" cy="333"/>
                </a:xfrm>
              </p:grpSpPr>
              <p:sp>
                <p:nvSpPr>
                  <p:cNvPr id="18476" name="Rectangle 56"/>
                  <p:cNvSpPr>
                    <a:spLocks noChangeArrowheads="1"/>
                  </p:cNvSpPr>
                  <p:nvPr/>
                </p:nvSpPr>
                <p:spPr bwMode="auto">
                  <a:xfrm>
                    <a:off x="1337" y="2720"/>
                    <a:ext cx="74" cy="12"/>
                  </a:xfrm>
                  <a:prstGeom prst="rect">
                    <a:avLst/>
                  </a:prstGeom>
                  <a:solidFill>
                    <a:srgbClr val="808080"/>
                  </a:solidFill>
                  <a:ln w="9525">
                    <a:solidFill>
                      <a:srgbClr val="C0C0C0"/>
                    </a:solidFill>
                    <a:miter lim="800000"/>
                    <a:headEnd/>
                    <a:tailEnd/>
                  </a:ln>
                </p:spPr>
                <p:txBody>
                  <a:bodyPr/>
                  <a:lstStyle/>
                  <a:p>
                    <a:endParaRPr lang="en-US"/>
                  </a:p>
                </p:txBody>
              </p:sp>
              <p:sp>
                <p:nvSpPr>
                  <p:cNvPr id="18477" name="Rectangle 57"/>
                  <p:cNvSpPr>
                    <a:spLocks noChangeArrowheads="1"/>
                  </p:cNvSpPr>
                  <p:nvPr/>
                </p:nvSpPr>
                <p:spPr bwMode="auto">
                  <a:xfrm>
                    <a:off x="1337" y="2650"/>
                    <a:ext cx="74" cy="30"/>
                  </a:xfrm>
                  <a:prstGeom prst="rect">
                    <a:avLst/>
                  </a:prstGeom>
                  <a:solidFill>
                    <a:srgbClr val="808080"/>
                  </a:solidFill>
                  <a:ln w="9525">
                    <a:solidFill>
                      <a:srgbClr val="C0C0C0"/>
                    </a:solidFill>
                    <a:miter lim="800000"/>
                    <a:headEnd/>
                    <a:tailEnd/>
                  </a:ln>
                </p:spPr>
                <p:txBody>
                  <a:bodyPr/>
                  <a:lstStyle/>
                  <a:p>
                    <a:endParaRPr lang="en-US"/>
                  </a:p>
                </p:txBody>
              </p:sp>
              <p:sp>
                <p:nvSpPr>
                  <p:cNvPr id="18478" name="Rectangle 58"/>
                  <p:cNvSpPr>
                    <a:spLocks noChangeArrowheads="1"/>
                  </p:cNvSpPr>
                  <p:nvPr/>
                </p:nvSpPr>
                <p:spPr bwMode="auto">
                  <a:xfrm>
                    <a:off x="1337" y="2693"/>
                    <a:ext cx="74" cy="13"/>
                  </a:xfrm>
                  <a:prstGeom prst="rect">
                    <a:avLst/>
                  </a:prstGeom>
                  <a:solidFill>
                    <a:srgbClr val="808080"/>
                  </a:solidFill>
                  <a:ln w="9525">
                    <a:solidFill>
                      <a:srgbClr val="C0C0C0"/>
                    </a:solidFill>
                    <a:miter lim="800000"/>
                    <a:headEnd/>
                    <a:tailEnd/>
                  </a:ln>
                </p:spPr>
                <p:txBody>
                  <a:bodyPr/>
                  <a:lstStyle/>
                  <a:p>
                    <a:endParaRPr lang="en-US"/>
                  </a:p>
                </p:txBody>
              </p:sp>
              <p:sp>
                <p:nvSpPr>
                  <p:cNvPr id="18479" name="Arc 59"/>
                  <p:cNvSpPr>
                    <a:spLocks/>
                  </p:cNvSpPr>
                  <p:nvPr/>
                </p:nvSpPr>
                <p:spPr bwMode="auto">
                  <a:xfrm>
                    <a:off x="1337" y="2749"/>
                    <a:ext cx="72" cy="75"/>
                  </a:xfrm>
                  <a:custGeom>
                    <a:avLst/>
                    <a:gdLst>
                      <a:gd name="T0" fmla="*/ 0 w 21600"/>
                      <a:gd name="T1" fmla="*/ 0 h 21868"/>
                      <a:gd name="T2" fmla="*/ 0 w 21600"/>
                      <a:gd name="T3" fmla="*/ 0 h 21868"/>
                      <a:gd name="T4" fmla="*/ 0 w 21600"/>
                      <a:gd name="T5" fmla="*/ 0 h 21868"/>
                      <a:gd name="T6" fmla="*/ 0 60000 65536"/>
                      <a:gd name="T7" fmla="*/ 0 60000 65536"/>
                      <a:gd name="T8" fmla="*/ 0 60000 65536"/>
                      <a:gd name="T9" fmla="*/ 0 w 21600"/>
                      <a:gd name="T10" fmla="*/ 0 h 21868"/>
                      <a:gd name="T11" fmla="*/ 21600 w 21600"/>
                      <a:gd name="T12" fmla="*/ 21868 h 21868"/>
                    </a:gdLst>
                    <a:ahLst/>
                    <a:cxnLst>
                      <a:cxn ang="T6">
                        <a:pos x="T0" y="T1"/>
                      </a:cxn>
                      <a:cxn ang="T7">
                        <a:pos x="T2" y="T3"/>
                      </a:cxn>
                      <a:cxn ang="T8">
                        <a:pos x="T4" y="T5"/>
                      </a:cxn>
                    </a:cxnLst>
                    <a:rect l="T9" t="T10" r="T11" b="T12"/>
                    <a:pathLst>
                      <a:path w="21600" h="21868" fill="none" extrusionOk="0">
                        <a:moveTo>
                          <a:pt x="21015" y="21868"/>
                        </a:moveTo>
                        <a:cubicBezTo>
                          <a:pt x="9318" y="21551"/>
                          <a:pt x="0" y="11977"/>
                          <a:pt x="0" y="276"/>
                        </a:cubicBezTo>
                        <a:cubicBezTo>
                          <a:pt x="-1" y="183"/>
                          <a:pt x="0" y="91"/>
                          <a:pt x="1" y="-1"/>
                        </a:cubicBezTo>
                      </a:path>
                      <a:path w="21600" h="21868" stroke="0" extrusionOk="0">
                        <a:moveTo>
                          <a:pt x="21015" y="21868"/>
                        </a:moveTo>
                        <a:cubicBezTo>
                          <a:pt x="9318" y="21551"/>
                          <a:pt x="0" y="11977"/>
                          <a:pt x="0" y="276"/>
                        </a:cubicBezTo>
                        <a:cubicBezTo>
                          <a:pt x="-1" y="183"/>
                          <a:pt x="0" y="91"/>
                          <a:pt x="1" y="-1"/>
                        </a:cubicBezTo>
                        <a:lnTo>
                          <a:pt x="21600" y="276"/>
                        </a:lnTo>
                        <a:close/>
                      </a:path>
                    </a:pathLst>
                  </a:custGeom>
                  <a:solidFill>
                    <a:srgbClr val="808080"/>
                  </a:solidFill>
                  <a:ln w="9525">
                    <a:solidFill>
                      <a:srgbClr val="C0C0C0"/>
                    </a:solidFill>
                    <a:round/>
                    <a:headEnd/>
                    <a:tailEnd/>
                  </a:ln>
                </p:spPr>
                <p:txBody>
                  <a:bodyPr/>
                  <a:lstStyle/>
                  <a:p>
                    <a:endParaRPr lang="en-GB"/>
                  </a:p>
                </p:txBody>
              </p:sp>
              <p:grpSp>
                <p:nvGrpSpPr>
                  <p:cNvPr id="18480" name="Group 60"/>
                  <p:cNvGrpSpPr>
                    <a:grpSpLocks/>
                  </p:cNvGrpSpPr>
                  <p:nvPr/>
                </p:nvGrpSpPr>
                <p:grpSpPr bwMode="auto">
                  <a:xfrm>
                    <a:off x="1321" y="2945"/>
                    <a:ext cx="193" cy="12"/>
                    <a:chOff x="1321" y="2945"/>
                    <a:chExt cx="193" cy="12"/>
                  </a:xfrm>
                </p:grpSpPr>
                <p:sp>
                  <p:nvSpPr>
                    <p:cNvPr id="18487" name="Rectangle 61"/>
                    <p:cNvSpPr>
                      <a:spLocks noChangeArrowheads="1"/>
                    </p:cNvSpPr>
                    <p:nvPr/>
                  </p:nvSpPr>
                  <p:spPr bwMode="auto">
                    <a:xfrm>
                      <a:off x="1329" y="2945"/>
                      <a:ext cx="185" cy="12"/>
                    </a:xfrm>
                    <a:prstGeom prst="rect">
                      <a:avLst/>
                    </a:prstGeom>
                    <a:solidFill>
                      <a:srgbClr val="808080"/>
                    </a:solidFill>
                    <a:ln w="9525">
                      <a:solidFill>
                        <a:srgbClr val="C0C0C0"/>
                      </a:solidFill>
                      <a:miter lim="800000"/>
                      <a:headEnd/>
                      <a:tailEnd/>
                    </a:ln>
                  </p:spPr>
                  <p:txBody>
                    <a:bodyPr/>
                    <a:lstStyle/>
                    <a:p>
                      <a:endParaRPr lang="en-US"/>
                    </a:p>
                  </p:txBody>
                </p:sp>
                <p:sp>
                  <p:nvSpPr>
                    <p:cNvPr id="18488" name="Oval 62"/>
                    <p:cNvSpPr>
                      <a:spLocks noChangeArrowheads="1"/>
                    </p:cNvSpPr>
                    <p:nvPr/>
                  </p:nvSpPr>
                  <p:spPr bwMode="auto">
                    <a:xfrm>
                      <a:off x="1321" y="2945"/>
                      <a:ext cx="22" cy="12"/>
                    </a:xfrm>
                    <a:prstGeom prst="ellipse">
                      <a:avLst/>
                    </a:prstGeom>
                    <a:solidFill>
                      <a:srgbClr val="808080"/>
                    </a:solidFill>
                    <a:ln w="9525">
                      <a:solidFill>
                        <a:srgbClr val="C0C0C0"/>
                      </a:solidFill>
                      <a:round/>
                      <a:headEnd/>
                      <a:tailEnd/>
                    </a:ln>
                  </p:spPr>
                  <p:txBody>
                    <a:bodyPr/>
                    <a:lstStyle/>
                    <a:p>
                      <a:endParaRPr lang="en-US"/>
                    </a:p>
                  </p:txBody>
                </p:sp>
              </p:grpSp>
              <p:grpSp>
                <p:nvGrpSpPr>
                  <p:cNvPr id="18481" name="Group 63"/>
                  <p:cNvGrpSpPr>
                    <a:grpSpLocks/>
                  </p:cNvGrpSpPr>
                  <p:nvPr/>
                </p:nvGrpSpPr>
                <p:grpSpPr bwMode="auto">
                  <a:xfrm>
                    <a:off x="1321" y="2970"/>
                    <a:ext cx="193" cy="13"/>
                    <a:chOff x="1321" y="2970"/>
                    <a:chExt cx="193" cy="13"/>
                  </a:xfrm>
                </p:grpSpPr>
                <p:sp>
                  <p:nvSpPr>
                    <p:cNvPr id="18485" name="Rectangle 64"/>
                    <p:cNvSpPr>
                      <a:spLocks noChangeArrowheads="1"/>
                    </p:cNvSpPr>
                    <p:nvPr/>
                  </p:nvSpPr>
                  <p:spPr bwMode="auto">
                    <a:xfrm>
                      <a:off x="1329" y="2970"/>
                      <a:ext cx="185" cy="13"/>
                    </a:xfrm>
                    <a:prstGeom prst="rect">
                      <a:avLst/>
                    </a:prstGeom>
                    <a:solidFill>
                      <a:srgbClr val="808080"/>
                    </a:solidFill>
                    <a:ln w="9525">
                      <a:solidFill>
                        <a:srgbClr val="C0C0C0"/>
                      </a:solidFill>
                      <a:miter lim="800000"/>
                      <a:headEnd/>
                      <a:tailEnd/>
                    </a:ln>
                  </p:spPr>
                  <p:txBody>
                    <a:bodyPr/>
                    <a:lstStyle/>
                    <a:p>
                      <a:endParaRPr lang="en-US"/>
                    </a:p>
                  </p:txBody>
                </p:sp>
                <p:sp>
                  <p:nvSpPr>
                    <p:cNvPr id="18486" name="Oval 65"/>
                    <p:cNvSpPr>
                      <a:spLocks noChangeArrowheads="1"/>
                    </p:cNvSpPr>
                    <p:nvPr/>
                  </p:nvSpPr>
                  <p:spPr bwMode="auto">
                    <a:xfrm>
                      <a:off x="1321" y="2970"/>
                      <a:ext cx="22" cy="13"/>
                    </a:xfrm>
                    <a:prstGeom prst="ellipse">
                      <a:avLst/>
                    </a:prstGeom>
                    <a:solidFill>
                      <a:srgbClr val="808080"/>
                    </a:solidFill>
                    <a:ln w="9525">
                      <a:solidFill>
                        <a:srgbClr val="C0C0C0"/>
                      </a:solidFill>
                      <a:round/>
                      <a:headEnd/>
                      <a:tailEnd/>
                    </a:ln>
                  </p:spPr>
                  <p:txBody>
                    <a:bodyPr/>
                    <a:lstStyle/>
                    <a:p>
                      <a:endParaRPr lang="en-US"/>
                    </a:p>
                  </p:txBody>
                </p:sp>
              </p:grpSp>
              <p:grpSp>
                <p:nvGrpSpPr>
                  <p:cNvPr id="18482" name="Group 66"/>
                  <p:cNvGrpSpPr>
                    <a:grpSpLocks/>
                  </p:cNvGrpSpPr>
                  <p:nvPr/>
                </p:nvGrpSpPr>
                <p:grpSpPr bwMode="auto">
                  <a:xfrm>
                    <a:off x="1321" y="2918"/>
                    <a:ext cx="193" cy="12"/>
                    <a:chOff x="1321" y="2918"/>
                    <a:chExt cx="193" cy="12"/>
                  </a:xfrm>
                </p:grpSpPr>
                <p:sp>
                  <p:nvSpPr>
                    <p:cNvPr id="18483" name="Rectangle 67"/>
                    <p:cNvSpPr>
                      <a:spLocks noChangeArrowheads="1"/>
                    </p:cNvSpPr>
                    <p:nvPr/>
                  </p:nvSpPr>
                  <p:spPr bwMode="auto">
                    <a:xfrm>
                      <a:off x="1329" y="2918"/>
                      <a:ext cx="185" cy="12"/>
                    </a:xfrm>
                    <a:prstGeom prst="rect">
                      <a:avLst/>
                    </a:prstGeom>
                    <a:solidFill>
                      <a:srgbClr val="808080"/>
                    </a:solidFill>
                    <a:ln w="9525">
                      <a:solidFill>
                        <a:srgbClr val="C0C0C0"/>
                      </a:solidFill>
                      <a:miter lim="800000"/>
                      <a:headEnd/>
                      <a:tailEnd/>
                    </a:ln>
                  </p:spPr>
                  <p:txBody>
                    <a:bodyPr/>
                    <a:lstStyle/>
                    <a:p>
                      <a:endParaRPr lang="en-US"/>
                    </a:p>
                  </p:txBody>
                </p:sp>
                <p:sp>
                  <p:nvSpPr>
                    <p:cNvPr id="18484" name="Oval 68"/>
                    <p:cNvSpPr>
                      <a:spLocks noChangeArrowheads="1"/>
                    </p:cNvSpPr>
                    <p:nvPr/>
                  </p:nvSpPr>
                  <p:spPr bwMode="auto">
                    <a:xfrm>
                      <a:off x="1321" y="2918"/>
                      <a:ext cx="22" cy="12"/>
                    </a:xfrm>
                    <a:prstGeom prst="ellipse">
                      <a:avLst/>
                    </a:prstGeom>
                    <a:solidFill>
                      <a:srgbClr val="808080"/>
                    </a:solidFill>
                    <a:ln w="9525">
                      <a:solidFill>
                        <a:srgbClr val="C0C0C0"/>
                      </a:solidFill>
                      <a:round/>
                      <a:headEnd/>
                      <a:tailEnd/>
                    </a:ln>
                  </p:spPr>
                  <p:txBody>
                    <a:bodyPr/>
                    <a:lstStyle/>
                    <a:p>
                      <a:endParaRPr lang="en-US"/>
                    </a:p>
                  </p:txBody>
                </p:sp>
              </p:grpSp>
            </p:grpSp>
            <p:sp>
              <p:nvSpPr>
                <p:cNvPr id="18465" name="Freeform 69"/>
                <p:cNvSpPr>
                  <a:spLocks/>
                </p:cNvSpPr>
                <p:nvPr/>
              </p:nvSpPr>
              <p:spPr bwMode="auto">
                <a:xfrm>
                  <a:off x="1337" y="2561"/>
                  <a:ext cx="3173" cy="481"/>
                </a:xfrm>
                <a:custGeom>
                  <a:avLst/>
                  <a:gdLst>
                    <a:gd name="T0" fmla="*/ 10 w 6346"/>
                    <a:gd name="T1" fmla="*/ 0 h 962"/>
                    <a:gd name="T2" fmla="*/ 2 w 6346"/>
                    <a:gd name="T3" fmla="*/ 0 h 962"/>
                    <a:gd name="T4" fmla="*/ 0 w 6346"/>
                    <a:gd name="T5" fmla="*/ 5 h 962"/>
                    <a:gd name="T6" fmla="*/ 3 w 6346"/>
                    <a:gd name="T7" fmla="*/ 5 h 962"/>
                    <a:gd name="T8" fmla="*/ 3 w 6346"/>
                    <a:gd name="T9" fmla="*/ 22 h 962"/>
                    <a:gd name="T10" fmla="*/ 12 w 6346"/>
                    <a:gd name="T11" fmla="*/ 30 h 962"/>
                    <a:gd name="T12" fmla="*/ 13 w 6346"/>
                    <a:gd name="T13" fmla="*/ 30 h 962"/>
                    <a:gd name="T14" fmla="*/ 14 w 6346"/>
                    <a:gd name="T15" fmla="*/ 30 h 962"/>
                    <a:gd name="T16" fmla="*/ 14 w 6346"/>
                    <a:gd name="T17" fmla="*/ 27 h 962"/>
                    <a:gd name="T18" fmla="*/ 14 w 6346"/>
                    <a:gd name="T19" fmla="*/ 22 h 962"/>
                    <a:gd name="T20" fmla="*/ 15 w 6346"/>
                    <a:gd name="T21" fmla="*/ 18 h 962"/>
                    <a:gd name="T22" fmla="*/ 17 w 6346"/>
                    <a:gd name="T23" fmla="*/ 15 h 962"/>
                    <a:gd name="T24" fmla="*/ 19 w 6346"/>
                    <a:gd name="T25" fmla="*/ 13 h 962"/>
                    <a:gd name="T26" fmla="*/ 22 w 6346"/>
                    <a:gd name="T27" fmla="*/ 10 h 962"/>
                    <a:gd name="T28" fmla="*/ 25 w 6346"/>
                    <a:gd name="T29" fmla="*/ 9 h 962"/>
                    <a:gd name="T30" fmla="*/ 28 w 6346"/>
                    <a:gd name="T31" fmla="*/ 7 h 962"/>
                    <a:gd name="T32" fmla="*/ 35 w 6346"/>
                    <a:gd name="T33" fmla="*/ 7 h 962"/>
                    <a:gd name="T34" fmla="*/ 39 w 6346"/>
                    <a:gd name="T35" fmla="*/ 8 h 962"/>
                    <a:gd name="T36" fmla="*/ 42 w 6346"/>
                    <a:gd name="T37" fmla="*/ 10 h 962"/>
                    <a:gd name="T38" fmla="*/ 44 w 6346"/>
                    <a:gd name="T39" fmla="*/ 11 h 962"/>
                    <a:gd name="T40" fmla="*/ 47 w 6346"/>
                    <a:gd name="T41" fmla="*/ 14 h 962"/>
                    <a:gd name="T42" fmla="*/ 49 w 6346"/>
                    <a:gd name="T43" fmla="*/ 17 h 962"/>
                    <a:gd name="T44" fmla="*/ 50 w 6346"/>
                    <a:gd name="T45" fmla="*/ 20 h 962"/>
                    <a:gd name="T46" fmla="*/ 50 w 6346"/>
                    <a:gd name="T47" fmla="*/ 23 h 962"/>
                    <a:gd name="T48" fmla="*/ 50 w 6346"/>
                    <a:gd name="T49" fmla="*/ 29 h 962"/>
                    <a:gd name="T50" fmla="*/ 137 w 6346"/>
                    <a:gd name="T51" fmla="*/ 30 h 962"/>
                    <a:gd name="T52" fmla="*/ 137 w 6346"/>
                    <a:gd name="T53" fmla="*/ 25 h 962"/>
                    <a:gd name="T54" fmla="*/ 138 w 6346"/>
                    <a:gd name="T55" fmla="*/ 21 h 962"/>
                    <a:gd name="T56" fmla="*/ 140 w 6346"/>
                    <a:gd name="T57" fmla="*/ 18 h 962"/>
                    <a:gd name="T58" fmla="*/ 142 w 6346"/>
                    <a:gd name="T59" fmla="*/ 15 h 962"/>
                    <a:gd name="T60" fmla="*/ 145 w 6346"/>
                    <a:gd name="T61" fmla="*/ 12 h 962"/>
                    <a:gd name="T62" fmla="*/ 148 w 6346"/>
                    <a:gd name="T63" fmla="*/ 11 h 962"/>
                    <a:gd name="T64" fmla="*/ 151 w 6346"/>
                    <a:gd name="T65" fmla="*/ 10 h 962"/>
                    <a:gd name="T66" fmla="*/ 157 w 6346"/>
                    <a:gd name="T67" fmla="*/ 10 h 962"/>
                    <a:gd name="T68" fmla="*/ 160 w 6346"/>
                    <a:gd name="T69" fmla="*/ 10 h 962"/>
                    <a:gd name="T70" fmla="*/ 162 w 6346"/>
                    <a:gd name="T71" fmla="*/ 12 h 962"/>
                    <a:gd name="T72" fmla="*/ 165 w 6346"/>
                    <a:gd name="T73" fmla="*/ 14 h 962"/>
                    <a:gd name="T74" fmla="*/ 168 w 6346"/>
                    <a:gd name="T75" fmla="*/ 17 h 962"/>
                    <a:gd name="T76" fmla="*/ 169 w 6346"/>
                    <a:gd name="T77" fmla="*/ 20 h 962"/>
                    <a:gd name="T78" fmla="*/ 170 w 6346"/>
                    <a:gd name="T79" fmla="*/ 24 h 962"/>
                    <a:gd name="T80" fmla="*/ 170 w 6346"/>
                    <a:gd name="T81" fmla="*/ 28 h 962"/>
                    <a:gd name="T82" fmla="*/ 198 w 6346"/>
                    <a:gd name="T83" fmla="*/ 28 h 962"/>
                    <a:gd name="T84" fmla="*/ 198 w 6346"/>
                    <a:gd name="T85" fmla="*/ 27 h 962"/>
                    <a:gd name="T86" fmla="*/ 198 w 6346"/>
                    <a:gd name="T87" fmla="*/ 27 h 962"/>
                    <a:gd name="T88" fmla="*/ 198 w 6346"/>
                    <a:gd name="T89" fmla="*/ 25 h 962"/>
                    <a:gd name="T90" fmla="*/ 198 w 6346"/>
                    <a:gd name="T91" fmla="*/ 25 h 962"/>
                    <a:gd name="T92" fmla="*/ 198 w 6346"/>
                    <a:gd name="T93" fmla="*/ 19 h 962"/>
                    <a:gd name="T94" fmla="*/ 198 w 6346"/>
                    <a:gd name="T95" fmla="*/ 18 h 962"/>
                    <a:gd name="T96" fmla="*/ 191 w 6346"/>
                    <a:gd name="T97" fmla="*/ 15 h 962"/>
                    <a:gd name="T98" fmla="*/ 184 w 6346"/>
                    <a:gd name="T99" fmla="*/ 12 h 962"/>
                    <a:gd name="T100" fmla="*/ 175 w 6346"/>
                    <a:gd name="T101" fmla="*/ 9 h 962"/>
                    <a:gd name="T102" fmla="*/ 166 w 6346"/>
                    <a:gd name="T103" fmla="*/ 7 h 962"/>
                    <a:gd name="T104" fmla="*/ 157 w 6346"/>
                    <a:gd name="T105" fmla="*/ 5 h 962"/>
                    <a:gd name="T106" fmla="*/ 149 w 6346"/>
                    <a:gd name="T107" fmla="*/ 3 h 962"/>
                    <a:gd name="T108" fmla="*/ 146 w 6346"/>
                    <a:gd name="T109" fmla="*/ 3 h 962"/>
                    <a:gd name="T110" fmla="*/ 144 w 6346"/>
                    <a:gd name="T111" fmla="*/ 4 h 962"/>
                    <a:gd name="T112" fmla="*/ 135 w 6346"/>
                    <a:gd name="T113" fmla="*/ 6 h 962"/>
                    <a:gd name="T114" fmla="*/ 127 w 6346"/>
                    <a:gd name="T115" fmla="*/ 6 h 962"/>
                    <a:gd name="T116" fmla="*/ 91 w 6346"/>
                    <a:gd name="T117" fmla="*/ 4 h 962"/>
                    <a:gd name="T118" fmla="*/ 73 w 6346"/>
                    <a:gd name="T119" fmla="*/ 2 h 962"/>
                    <a:gd name="T120" fmla="*/ 55 w 6346"/>
                    <a:gd name="T121" fmla="*/ 1 h 962"/>
                    <a:gd name="T122" fmla="*/ 48 w 6346"/>
                    <a:gd name="T123" fmla="*/ 1 h 962"/>
                    <a:gd name="T124" fmla="*/ 10 w 6346"/>
                    <a:gd name="T125" fmla="*/ 0 h 96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6346"/>
                    <a:gd name="T190" fmla="*/ 0 h 962"/>
                    <a:gd name="T191" fmla="*/ 6346 w 6346"/>
                    <a:gd name="T192" fmla="*/ 962 h 96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6346" h="962">
                      <a:moveTo>
                        <a:pt x="318" y="0"/>
                      </a:moveTo>
                      <a:lnTo>
                        <a:pt x="38" y="0"/>
                      </a:lnTo>
                      <a:lnTo>
                        <a:pt x="0" y="149"/>
                      </a:lnTo>
                      <a:lnTo>
                        <a:pt x="125" y="149"/>
                      </a:lnTo>
                      <a:lnTo>
                        <a:pt x="125" y="686"/>
                      </a:lnTo>
                      <a:lnTo>
                        <a:pt x="369" y="929"/>
                      </a:lnTo>
                      <a:lnTo>
                        <a:pt x="424" y="954"/>
                      </a:lnTo>
                      <a:lnTo>
                        <a:pt x="470" y="962"/>
                      </a:lnTo>
                      <a:lnTo>
                        <a:pt x="462" y="839"/>
                      </a:lnTo>
                      <a:lnTo>
                        <a:pt x="456" y="694"/>
                      </a:lnTo>
                      <a:lnTo>
                        <a:pt x="489" y="570"/>
                      </a:lnTo>
                      <a:lnTo>
                        <a:pt x="534" y="479"/>
                      </a:lnTo>
                      <a:lnTo>
                        <a:pt x="593" y="398"/>
                      </a:lnTo>
                      <a:lnTo>
                        <a:pt x="679" y="319"/>
                      </a:lnTo>
                      <a:lnTo>
                        <a:pt x="778" y="260"/>
                      </a:lnTo>
                      <a:lnTo>
                        <a:pt x="918" y="223"/>
                      </a:lnTo>
                      <a:lnTo>
                        <a:pt x="1102" y="209"/>
                      </a:lnTo>
                      <a:lnTo>
                        <a:pt x="1229" y="242"/>
                      </a:lnTo>
                      <a:lnTo>
                        <a:pt x="1323" y="293"/>
                      </a:lnTo>
                      <a:lnTo>
                        <a:pt x="1401" y="352"/>
                      </a:lnTo>
                      <a:lnTo>
                        <a:pt x="1494" y="443"/>
                      </a:lnTo>
                      <a:lnTo>
                        <a:pt x="1553" y="544"/>
                      </a:lnTo>
                      <a:lnTo>
                        <a:pt x="1592" y="633"/>
                      </a:lnTo>
                      <a:lnTo>
                        <a:pt x="1604" y="720"/>
                      </a:lnTo>
                      <a:lnTo>
                        <a:pt x="1604" y="909"/>
                      </a:lnTo>
                      <a:lnTo>
                        <a:pt x="4377" y="962"/>
                      </a:lnTo>
                      <a:lnTo>
                        <a:pt x="4377" y="779"/>
                      </a:lnTo>
                      <a:lnTo>
                        <a:pt x="4415" y="653"/>
                      </a:lnTo>
                      <a:lnTo>
                        <a:pt x="4461" y="556"/>
                      </a:lnTo>
                      <a:lnTo>
                        <a:pt x="4529" y="465"/>
                      </a:lnTo>
                      <a:lnTo>
                        <a:pt x="4627" y="384"/>
                      </a:lnTo>
                      <a:lnTo>
                        <a:pt x="4727" y="332"/>
                      </a:lnTo>
                      <a:lnTo>
                        <a:pt x="4825" y="301"/>
                      </a:lnTo>
                      <a:lnTo>
                        <a:pt x="4997" y="301"/>
                      </a:lnTo>
                      <a:lnTo>
                        <a:pt x="5089" y="319"/>
                      </a:lnTo>
                      <a:lnTo>
                        <a:pt x="5182" y="359"/>
                      </a:lnTo>
                      <a:lnTo>
                        <a:pt x="5266" y="431"/>
                      </a:lnTo>
                      <a:lnTo>
                        <a:pt x="5347" y="523"/>
                      </a:lnTo>
                      <a:lnTo>
                        <a:pt x="5400" y="633"/>
                      </a:lnTo>
                      <a:lnTo>
                        <a:pt x="5433" y="753"/>
                      </a:lnTo>
                      <a:lnTo>
                        <a:pt x="5433" y="876"/>
                      </a:lnTo>
                      <a:lnTo>
                        <a:pt x="6346" y="873"/>
                      </a:lnTo>
                      <a:lnTo>
                        <a:pt x="6346" y="833"/>
                      </a:lnTo>
                      <a:lnTo>
                        <a:pt x="6316" y="833"/>
                      </a:lnTo>
                      <a:lnTo>
                        <a:pt x="6316" y="774"/>
                      </a:lnTo>
                      <a:lnTo>
                        <a:pt x="6344" y="771"/>
                      </a:lnTo>
                      <a:lnTo>
                        <a:pt x="6344" y="593"/>
                      </a:lnTo>
                      <a:lnTo>
                        <a:pt x="6320" y="556"/>
                      </a:lnTo>
                      <a:lnTo>
                        <a:pt x="6108" y="451"/>
                      </a:lnTo>
                      <a:lnTo>
                        <a:pt x="5875" y="359"/>
                      </a:lnTo>
                      <a:lnTo>
                        <a:pt x="5593" y="274"/>
                      </a:lnTo>
                      <a:lnTo>
                        <a:pt x="5288" y="201"/>
                      </a:lnTo>
                      <a:lnTo>
                        <a:pt x="5008" y="143"/>
                      </a:lnTo>
                      <a:lnTo>
                        <a:pt x="4741" y="96"/>
                      </a:lnTo>
                      <a:lnTo>
                        <a:pt x="4649" y="96"/>
                      </a:lnTo>
                      <a:lnTo>
                        <a:pt x="4588" y="123"/>
                      </a:lnTo>
                      <a:lnTo>
                        <a:pt x="4303" y="163"/>
                      </a:lnTo>
                      <a:lnTo>
                        <a:pt x="4078" y="183"/>
                      </a:lnTo>
                      <a:lnTo>
                        <a:pt x="2894" y="109"/>
                      </a:lnTo>
                      <a:lnTo>
                        <a:pt x="2326" y="64"/>
                      </a:lnTo>
                      <a:lnTo>
                        <a:pt x="1791" y="23"/>
                      </a:lnTo>
                      <a:lnTo>
                        <a:pt x="1520" y="5"/>
                      </a:lnTo>
                      <a:lnTo>
                        <a:pt x="318" y="0"/>
                      </a:lnTo>
                      <a:close/>
                    </a:path>
                  </a:pathLst>
                </a:custGeom>
                <a:solidFill>
                  <a:srgbClr val="FF0000"/>
                </a:solidFill>
                <a:ln w="9525">
                  <a:solidFill>
                    <a:srgbClr val="000000"/>
                  </a:solidFill>
                  <a:round/>
                  <a:headEnd/>
                  <a:tailEnd/>
                </a:ln>
              </p:spPr>
              <p:txBody>
                <a:bodyPr/>
                <a:lstStyle/>
                <a:p>
                  <a:endParaRPr lang="en-GB"/>
                </a:p>
              </p:txBody>
            </p:sp>
            <p:sp>
              <p:nvSpPr>
                <p:cNvPr id="18466" name="Freeform 70"/>
                <p:cNvSpPr>
                  <a:spLocks/>
                </p:cNvSpPr>
                <p:nvPr/>
              </p:nvSpPr>
              <p:spPr bwMode="auto">
                <a:xfrm>
                  <a:off x="2613" y="2601"/>
                  <a:ext cx="640" cy="432"/>
                </a:xfrm>
                <a:custGeom>
                  <a:avLst/>
                  <a:gdLst>
                    <a:gd name="T0" fmla="*/ 0 w 1280"/>
                    <a:gd name="T1" fmla="*/ 0 h 865"/>
                    <a:gd name="T2" fmla="*/ 0 w 1280"/>
                    <a:gd name="T3" fmla="*/ 26 h 865"/>
                    <a:gd name="T4" fmla="*/ 40 w 1280"/>
                    <a:gd name="T5" fmla="*/ 27 h 865"/>
                    <a:gd name="T6" fmla="*/ 40 w 1280"/>
                    <a:gd name="T7" fmla="*/ 2 h 865"/>
                    <a:gd name="T8" fmla="*/ 35 w 1280"/>
                    <a:gd name="T9" fmla="*/ 2 h 865"/>
                    <a:gd name="T10" fmla="*/ 27 w 1280"/>
                    <a:gd name="T11" fmla="*/ 1 h 865"/>
                    <a:gd name="T12" fmla="*/ 20 w 1280"/>
                    <a:gd name="T13" fmla="*/ 1 h 865"/>
                    <a:gd name="T14" fmla="*/ 15 w 1280"/>
                    <a:gd name="T15" fmla="*/ 1 h 865"/>
                    <a:gd name="T16" fmla="*/ 10 w 1280"/>
                    <a:gd name="T17" fmla="*/ 0 h 865"/>
                    <a:gd name="T18" fmla="*/ 5 w 1280"/>
                    <a:gd name="T19" fmla="*/ 0 h 865"/>
                    <a:gd name="T20" fmla="*/ 0 w 1280"/>
                    <a:gd name="T21" fmla="*/ 0 h 86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80"/>
                    <a:gd name="T34" fmla="*/ 0 h 865"/>
                    <a:gd name="T35" fmla="*/ 1280 w 1280"/>
                    <a:gd name="T36" fmla="*/ 865 h 86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80" h="865">
                      <a:moveTo>
                        <a:pt x="0" y="0"/>
                      </a:moveTo>
                      <a:lnTo>
                        <a:pt x="0" y="845"/>
                      </a:lnTo>
                      <a:lnTo>
                        <a:pt x="1280" y="865"/>
                      </a:lnTo>
                      <a:lnTo>
                        <a:pt x="1280" y="92"/>
                      </a:lnTo>
                      <a:lnTo>
                        <a:pt x="1110" y="75"/>
                      </a:lnTo>
                      <a:lnTo>
                        <a:pt x="877" y="59"/>
                      </a:lnTo>
                      <a:lnTo>
                        <a:pt x="642" y="48"/>
                      </a:lnTo>
                      <a:lnTo>
                        <a:pt x="490" y="34"/>
                      </a:lnTo>
                      <a:lnTo>
                        <a:pt x="340" y="25"/>
                      </a:lnTo>
                      <a:lnTo>
                        <a:pt x="138" y="8"/>
                      </a:lnTo>
                      <a:lnTo>
                        <a:pt x="0" y="0"/>
                      </a:lnTo>
                      <a:close/>
                    </a:path>
                  </a:pathLst>
                </a:custGeom>
                <a:solidFill>
                  <a:srgbClr val="FF0000"/>
                </a:solidFill>
                <a:ln w="9525">
                  <a:solidFill>
                    <a:srgbClr val="000000"/>
                  </a:solidFill>
                  <a:round/>
                  <a:headEnd/>
                  <a:tailEnd/>
                </a:ln>
              </p:spPr>
              <p:txBody>
                <a:bodyPr/>
                <a:lstStyle/>
                <a:p>
                  <a:endParaRPr lang="en-GB"/>
                </a:p>
              </p:txBody>
            </p:sp>
            <p:grpSp>
              <p:nvGrpSpPr>
                <p:cNvPr id="18467" name="Group 71"/>
                <p:cNvGrpSpPr>
                  <a:grpSpLocks/>
                </p:cNvGrpSpPr>
                <p:nvPr/>
              </p:nvGrpSpPr>
              <p:grpSpPr bwMode="auto">
                <a:xfrm>
                  <a:off x="2096" y="2463"/>
                  <a:ext cx="1075" cy="491"/>
                  <a:chOff x="2096" y="2463"/>
                  <a:chExt cx="1075" cy="491"/>
                </a:xfrm>
              </p:grpSpPr>
              <p:sp>
                <p:nvSpPr>
                  <p:cNvPr id="18468" name="Oval 72"/>
                  <p:cNvSpPr>
                    <a:spLocks noChangeArrowheads="1"/>
                  </p:cNvSpPr>
                  <p:nvPr/>
                </p:nvSpPr>
                <p:spPr bwMode="auto">
                  <a:xfrm>
                    <a:off x="2096" y="2463"/>
                    <a:ext cx="123" cy="67"/>
                  </a:xfrm>
                  <a:prstGeom prst="ellipse">
                    <a:avLst/>
                  </a:prstGeom>
                  <a:solidFill>
                    <a:srgbClr val="800000"/>
                  </a:solidFill>
                  <a:ln w="9525">
                    <a:solidFill>
                      <a:srgbClr val="800000"/>
                    </a:solidFill>
                    <a:round/>
                    <a:headEnd/>
                    <a:tailEnd/>
                  </a:ln>
                </p:spPr>
                <p:txBody>
                  <a:bodyPr/>
                  <a:lstStyle/>
                  <a:p>
                    <a:endParaRPr lang="en-US"/>
                  </a:p>
                </p:txBody>
              </p:sp>
              <p:sp>
                <p:nvSpPr>
                  <p:cNvPr id="18469" name="Oval 73"/>
                  <p:cNvSpPr>
                    <a:spLocks noChangeArrowheads="1"/>
                  </p:cNvSpPr>
                  <p:nvPr/>
                </p:nvSpPr>
                <p:spPr bwMode="auto">
                  <a:xfrm>
                    <a:off x="2119" y="2486"/>
                    <a:ext cx="18" cy="18"/>
                  </a:xfrm>
                  <a:prstGeom prst="ellipse">
                    <a:avLst/>
                  </a:prstGeom>
                  <a:solidFill>
                    <a:srgbClr val="000000"/>
                  </a:solidFill>
                  <a:ln w="9525">
                    <a:solidFill>
                      <a:srgbClr val="000000"/>
                    </a:solidFill>
                    <a:round/>
                    <a:headEnd/>
                    <a:tailEnd/>
                  </a:ln>
                </p:spPr>
                <p:txBody>
                  <a:bodyPr/>
                  <a:lstStyle/>
                  <a:p>
                    <a:endParaRPr lang="en-US"/>
                  </a:p>
                </p:txBody>
              </p:sp>
              <p:grpSp>
                <p:nvGrpSpPr>
                  <p:cNvPr id="18470" name="Group 74"/>
                  <p:cNvGrpSpPr>
                    <a:grpSpLocks/>
                  </p:cNvGrpSpPr>
                  <p:nvPr/>
                </p:nvGrpSpPr>
                <p:grpSpPr bwMode="auto">
                  <a:xfrm>
                    <a:off x="2494" y="2659"/>
                    <a:ext cx="677" cy="295"/>
                    <a:chOff x="2494" y="2659"/>
                    <a:chExt cx="677" cy="295"/>
                  </a:xfrm>
                </p:grpSpPr>
                <p:sp>
                  <p:nvSpPr>
                    <p:cNvPr id="18471" name="Freeform 75"/>
                    <p:cNvSpPr>
                      <a:spLocks/>
                    </p:cNvSpPr>
                    <p:nvPr/>
                  </p:nvSpPr>
                  <p:spPr bwMode="auto">
                    <a:xfrm>
                      <a:off x="2494" y="2860"/>
                      <a:ext cx="677" cy="94"/>
                    </a:xfrm>
                    <a:custGeom>
                      <a:avLst/>
                      <a:gdLst>
                        <a:gd name="T0" fmla="*/ 0 w 1355"/>
                        <a:gd name="T1" fmla="*/ 3 h 189"/>
                        <a:gd name="T2" fmla="*/ 0 w 1355"/>
                        <a:gd name="T3" fmla="*/ 5 h 189"/>
                        <a:gd name="T4" fmla="*/ 42 w 1355"/>
                        <a:gd name="T5" fmla="*/ 0 h 189"/>
                        <a:gd name="T6" fmla="*/ 0 w 1355"/>
                        <a:gd name="T7" fmla="*/ 3 h 189"/>
                        <a:gd name="T8" fmla="*/ 0 60000 65536"/>
                        <a:gd name="T9" fmla="*/ 0 60000 65536"/>
                        <a:gd name="T10" fmla="*/ 0 60000 65536"/>
                        <a:gd name="T11" fmla="*/ 0 60000 65536"/>
                        <a:gd name="T12" fmla="*/ 0 w 1355"/>
                        <a:gd name="T13" fmla="*/ 0 h 189"/>
                        <a:gd name="T14" fmla="*/ 1355 w 1355"/>
                        <a:gd name="T15" fmla="*/ 189 h 189"/>
                      </a:gdLst>
                      <a:ahLst/>
                      <a:cxnLst>
                        <a:cxn ang="T8">
                          <a:pos x="T0" y="T1"/>
                        </a:cxn>
                        <a:cxn ang="T9">
                          <a:pos x="T2" y="T3"/>
                        </a:cxn>
                        <a:cxn ang="T10">
                          <a:pos x="T4" y="T5"/>
                        </a:cxn>
                        <a:cxn ang="T11">
                          <a:pos x="T6" y="T7"/>
                        </a:cxn>
                      </a:cxnLst>
                      <a:rect l="T12" t="T13" r="T14" b="T15"/>
                      <a:pathLst>
                        <a:path w="1355" h="189">
                          <a:moveTo>
                            <a:pt x="0" y="105"/>
                          </a:moveTo>
                          <a:lnTo>
                            <a:pt x="0" y="189"/>
                          </a:lnTo>
                          <a:lnTo>
                            <a:pt x="1355" y="0"/>
                          </a:lnTo>
                          <a:lnTo>
                            <a:pt x="0" y="105"/>
                          </a:lnTo>
                          <a:close/>
                        </a:path>
                      </a:pathLst>
                    </a:custGeom>
                    <a:solidFill>
                      <a:srgbClr val="800000"/>
                    </a:solidFill>
                    <a:ln w="9525">
                      <a:solidFill>
                        <a:srgbClr val="800000"/>
                      </a:solidFill>
                      <a:round/>
                      <a:headEnd/>
                      <a:tailEnd/>
                    </a:ln>
                  </p:spPr>
                  <p:txBody>
                    <a:bodyPr/>
                    <a:lstStyle/>
                    <a:p>
                      <a:endParaRPr lang="en-GB"/>
                    </a:p>
                  </p:txBody>
                </p:sp>
                <p:sp>
                  <p:nvSpPr>
                    <p:cNvPr id="18472" name="Freeform 76"/>
                    <p:cNvSpPr>
                      <a:spLocks/>
                    </p:cNvSpPr>
                    <p:nvPr/>
                  </p:nvSpPr>
                  <p:spPr bwMode="auto">
                    <a:xfrm>
                      <a:off x="2494" y="2659"/>
                      <a:ext cx="670" cy="112"/>
                    </a:xfrm>
                    <a:custGeom>
                      <a:avLst/>
                      <a:gdLst>
                        <a:gd name="T0" fmla="*/ 0 w 1341"/>
                        <a:gd name="T1" fmla="*/ 0 h 223"/>
                        <a:gd name="T2" fmla="*/ 0 w 1341"/>
                        <a:gd name="T3" fmla="*/ 3 h 223"/>
                        <a:gd name="T4" fmla="*/ 41 w 1341"/>
                        <a:gd name="T5" fmla="*/ 7 h 223"/>
                        <a:gd name="T6" fmla="*/ 0 w 1341"/>
                        <a:gd name="T7" fmla="*/ 0 h 223"/>
                        <a:gd name="T8" fmla="*/ 0 60000 65536"/>
                        <a:gd name="T9" fmla="*/ 0 60000 65536"/>
                        <a:gd name="T10" fmla="*/ 0 60000 65536"/>
                        <a:gd name="T11" fmla="*/ 0 60000 65536"/>
                        <a:gd name="T12" fmla="*/ 0 w 1341"/>
                        <a:gd name="T13" fmla="*/ 0 h 223"/>
                        <a:gd name="T14" fmla="*/ 1341 w 1341"/>
                        <a:gd name="T15" fmla="*/ 223 h 223"/>
                      </a:gdLst>
                      <a:ahLst/>
                      <a:cxnLst>
                        <a:cxn ang="T8">
                          <a:pos x="T0" y="T1"/>
                        </a:cxn>
                        <a:cxn ang="T9">
                          <a:pos x="T2" y="T3"/>
                        </a:cxn>
                        <a:cxn ang="T10">
                          <a:pos x="T4" y="T5"/>
                        </a:cxn>
                        <a:cxn ang="T11">
                          <a:pos x="T6" y="T7"/>
                        </a:cxn>
                      </a:cxnLst>
                      <a:rect l="T12" t="T13" r="T14" b="T15"/>
                      <a:pathLst>
                        <a:path w="1341" h="223">
                          <a:moveTo>
                            <a:pt x="0" y="0"/>
                          </a:moveTo>
                          <a:lnTo>
                            <a:pt x="0" y="87"/>
                          </a:lnTo>
                          <a:lnTo>
                            <a:pt x="1341" y="223"/>
                          </a:lnTo>
                          <a:lnTo>
                            <a:pt x="0" y="0"/>
                          </a:lnTo>
                          <a:close/>
                        </a:path>
                      </a:pathLst>
                    </a:custGeom>
                    <a:solidFill>
                      <a:srgbClr val="800000"/>
                    </a:solidFill>
                    <a:ln w="9525">
                      <a:solidFill>
                        <a:srgbClr val="800000"/>
                      </a:solidFill>
                      <a:round/>
                      <a:headEnd/>
                      <a:tailEnd/>
                    </a:ln>
                  </p:spPr>
                  <p:txBody>
                    <a:bodyPr/>
                    <a:lstStyle/>
                    <a:p>
                      <a:endParaRPr lang="en-GB"/>
                    </a:p>
                  </p:txBody>
                </p:sp>
                <p:sp>
                  <p:nvSpPr>
                    <p:cNvPr id="18473" name="Freeform 77"/>
                    <p:cNvSpPr>
                      <a:spLocks/>
                    </p:cNvSpPr>
                    <p:nvPr/>
                  </p:nvSpPr>
                  <p:spPr bwMode="auto">
                    <a:xfrm>
                      <a:off x="2494" y="2725"/>
                      <a:ext cx="670" cy="69"/>
                    </a:xfrm>
                    <a:custGeom>
                      <a:avLst/>
                      <a:gdLst>
                        <a:gd name="T0" fmla="*/ 0 w 1341"/>
                        <a:gd name="T1" fmla="*/ 0 h 138"/>
                        <a:gd name="T2" fmla="*/ 0 w 1341"/>
                        <a:gd name="T3" fmla="*/ 2 h 138"/>
                        <a:gd name="T4" fmla="*/ 41 w 1341"/>
                        <a:gd name="T5" fmla="*/ 4 h 138"/>
                        <a:gd name="T6" fmla="*/ 0 w 1341"/>
                        <a:gd name="T7" fmla="*/ 0 h 138"/>
                        <a:gd name="T8" fmla="*/ 0 60000 65536"/>
                        <a:gd name="T9" fmla="*/ 0 60000 65536"/>
                        <a:gd name="T10" fmla="*/ 0 60000 65536"/>
                        <a:gd name="T11" fmla="*/ 0 60000 65536"/>
                        <a:gd name="T12" fmla="*/ 0 w 1341"/>
                        <a:gd name="T13" fmla="*/ 0 h 138"/>
                        <a:gd name="T14" fmla="*/ 1341 w 1341"/>
                        <a:gd name="T15" fmla="*/ 138 h 138"/>
                      </a:gdLst>
                      <a:ahLst/>
                      <a:cxnLst>
                        <a:cxn ang="T8">
                          <a:pos x="T0" y="T1"/>
                        </a:cxn>
                        <a:cxn ang="T9">
                          <a:pos x="T2" y="T3"/>
                        </a:cxn>
                        <a:cxn ang="T10">
                          <a:pos x="T4" y="T5"/>
                        </a:cxn>
                        <a:cxn ang="T11">
                          <a:pos x="T6" y="T7"/>
                        </a:cxn>
                      </a:cxnLst>
                      <a:rect l="T12" t="T13" r="T14" b="T15"/>
                      <a:pathLst>
                        <a:path w="1341" h="138">
                          <a:moveTo>
                            <a:pt x="0" y="0"/>
                          </a:moveTo>
                          <a:lnTo>
                            <a:pt x="0" y="86"/>
                          </a:lnTo>
                          <a:lnTo>
                            <a:pt x="1341" y="138"/>
                          </a:lnTo>
                          <a:lnTo>
                            <a:pt x="0" y="0"/>
                          </a:lnTo>
                          <a:close/>
                        </a:path>
                      </a:pathLst>
                    </a:custGeom>
                    <a:solidFill>
                      <a:srgbClr val="800000"/>
                    </a:solidFill>
                    <a:ln w="9525">
                      <a:solidFill>
                        <a:srgbClr val="800000"/>
                      </a:solidFill>
                      <a:round/>
                      <a:headEnd/>
                      <a:tailEnd/>
                    </a:ln>
                  </p:spPr>
                  <p:txBody>
                    <a:bodyPr/>
                    <a:lstStyle/>
                    <a:p>
                      <a:endParaRPr lang="en-GB"/>
                    </a:p>
                  </p:txBody>
                </p:sp>
                <p:sp>
                  <p:nvSpPr>
                    <p:cNvPr id="18474" name="Freeform 78"/>
                    <p:cNvSpPr>
                      <a:spLocks/>
                    </p:cNvSpPr>
                    <p:nvPr/>
                  </p:nvSpPr>
                  <p:spPr bwMode="auto">
                    <a:xfrm>
                      <a:off x="2494" y="2788"/>
                      <a:ext cx="677" cy="42"/>
                    </a:xfrm>
                    <a:custGeom>
                      <a:avLst/>
                      <a:gdLst>
                        <a:gd name="T0" fmla="*/ 0 w 1355"/>
                        <a:gd name="T1" fmla="*/ 0 h 85"/>
                        <a:gd name="T2" fmla="*/ 0 w 1355"/>
                        <a:gd name="T3" fmla="*/ 2 h 85"/>
                        <a:gd name="T4" fmla="*/ 42 w 1355"/>
                        <a:gd name="T5" fmla="*/ 1 h 85"/>
                        <a:gd name="T6" fmla="*/ 0 w 1355"/>
                        <a:gd name="T7" fmla="*/ 0 h 85"/>
                        <a:gd name="T8" fmla="*/ 0 60000 65536"/>
                        <a:gd name="T9" fmla="*/ 0 60000 65536"/>
                        <a:gd name="T10" fmla="*/ 0 60000 65536"/>
                        <a:gd name="T11" fmla="*/ 0 60000 65536"/>
                        <a:gd name="T12" fmla="*/ 0 w 1355"/>
                        <a:gd name="T13" fmla="*/ 0 h 85"/>
                        <a:gd name="T14" fmla="*/ 1355 w 1355"/>
                        <a:gd name="T15" fmla="*/ 85 h 85"/>
                      </a:gdLst>
                      <a:ahLst/>
                      <a:cxnLst>
                        <a:cxn ang="T8">
                          <a:pos x="T0" y="T1"/>
                        </a:cxn>
                        <a:cxn ang="T9">
                          <a:pos x="T2" y="T3"/>
                        </a:cxn>
                        <a:cxn ang="T10">
                          <a:pos x="T4" y="T5"/>
                        </a:cxn>
                        <a:cxn ang="T11">
                          <a:pos x="T6" y="T7"/>
                        </a:cxn>
                      </a:cxnLst>
                      <a:rect l="T12" t="T13" r="T14" b="T15"/>
                      <a:pathLst>
                        <a:path w="1355" h="85">
                          <a:moveTo>
                            <a:pt x="0" y="0"/>
                          </a:moveTo>
                          <a:lnTo>
                            <a:pt x="0" y="85"/>
                          </a:lnTo>
                          <a:lnTo>
                            <a:pt x="1355" y="51"/>
                          </a:lnTo>
                          <a:lnTo>
                            <a:pt x="0" y="0"/>
                          </a:lnTo>
                          <a:close/>
                        </a:path>
                      </a:pathLst>
                    </a:custGeom>
                    <a:solidFill>
                      <a:srgbClr val="800000"/>
                    </a:solidFill>
                    <a:ln w="9525">
                      <a:solidFill>
                        <a:srgbClr val="800000"/>
                      </a:solidFill>
                      <a:round/>
                      <a:headEnd/>
                      <a:tailEnd/>
                    </a:ln>
                  </p:spPr>
                  <p:txBody>
                    <a:bodyPr/>
                    <a:lstStyle/>
                    <a:p>
                      <a:endParaRPr lang="en-GB"/>
                    </a:p>
                  </p:txBody>
                </p:sp>
                <p:sp>
                  <p:nvSpPr>
                    <p:cNvPr id="18475" name="Freeform 79"/>
                    <p:cNvSpPr>
                      <a:spLocks/>
                    </p:cNvSpPr>
                    <p:nvPr/>
                  </p:nvSpPr>
                  <p:spPr bwMode="auto">
                    <a:xfrm>
                      <a:off x="2494" y="2837"/>
                      <a:ext cx="677" cy="55"/>
                    </a:xfrm>
                    <a:custGeom>
                      <a:avLst/>
                      <a:gdLst>
                        <a:gd name="T0" fmla="*/ 0 w 1355"/>
                        <a:gd name="T1" fmla="*/ 0 h 112"/>
                        <a:gd name="T2" fmla="*/ 0 w 1355"/>
                        <a:gd name="T3" fmla="*/ 3 h 112"/>
                        <a:gd name="T4" fmla="*/ 42 w 1355"/>
                        <a:gd name="T5" fmla="*/ 0 h 112"/>
                        <a:gd name="T6" fmla="*/ 0 w 1355"/>
                        <a:gd name="T7" fmla="*/ 0 h 112"/>
                        <a:gd name="T8" fmla="*/ 0 60000 65536"/>
                        <a:gd name="T9" fmla="*/ 0 60000 65536"/>
                        <a:gd name="T10" fmla="*/ 0 60000 65536"/>
                        <a:gd name="T11" fmla="*/ 0 60000 65536"/>
                        <a:gd name="T12" fmla="*/ 0 w 1355"/>
                        <a:gd name="T13" fmla="*/ 0 h 112"/>
                        <a:gd name="T14" fmla="*/ 1355 w 1355"/>
                        <a:gd name="T15" fmla="*/ 112 h 112"/>
                      </a:gdLst>
                      <a:ahLst/>
                      <a:cxnLst>
                        <a:cxn ang="T8">
                          <a:pos x="T0" y="T1"/>
                        </a:cxn>
                        <a:cxn ang="T9">
                          <a:pos x="T2" y="T3"/>
                        </a:cxn>
                        <a:cxn ang="T10">
                          <a:pos x="T4" y="T5"/>
                        </a:cxn>
                        <a:cxn ang="T11">
                          <a:pos x="T6" y="T7"/>
                        </a:cxn>
                      </a:cxnLst>
                      <a:rect l="T12" t="T13" r="T14" b="T15"/>
                      <a:pathLst>
                        <a:path w="1355" h="112">
                          <a:moveTo>
                            <a:pt x="0" y="27"/>
                          </a:moveTo>
                          <a:lnTo>
                            <a:pt x="0" y="112"/>
                          </a:lnTo>
                          <a:lnTo>
                            <a:pt x="1355" y="0"/>
                          </a:lnTo>
                          <a:lnTo>
                            <a:pt x="0" y="27"/>
                          </a:lnTo>
                          <a:close/>
                        </a:path>
                      </a:pathLst>
                    </a:custGeom>
                    <a:solidFill>
                      <a:srgbClr val="800000"/>
                    </a:solidFill>
                    <a:ln w="9525">
                      <a:solidFill>
                        <a:srgbClr val="800000"/>
                      </a:solidFill>
                      <a:round/>
                      <a:headEnd/>
                      <a:tailEnd/>
                    </a:ln>
                  </p:spPr>
                  <p:txBody>
                    <a:bodyPr/>
                    <a:lstStyle/>
                    <a:p>
                      <a:endParaRPr lang="en-GB"/>
                    </a:p>
                  </p:txBody>
                </p:sp>
              </p:grpSp>
            </p:grpSp>
          </p:grpSp>
        </p:grpSp>
        <p:grpSp>
          <p:nvGrpSpPr>
            <p:cNvPr id="18440" name="Group 80"/>
            <p:cNvGrpSpPr>
              <a:grpSpLocks/>
            </p:cNvGrpSpPr>
            <p:nvPr/>
          </p:nvGrpSpPr>
          <p:grpSpPr bwMode="auto">
            <a:xfrm>
              <a:off x="1597" y="2685"/>
              <a:ext cx="2446" cy="504"/>
              <a:chOff x="1597" y="2685"/>
              <a:chExt cx="2446" cy="504"/>
            </a:xfrm>
          </p:grpSpPr>
          <p:grpSp>
            <p:nvGrpSpPr>
              <p:cNvPr id="18441" name="Group 81"/>
              <p:cNvGrpSpPr>
                <a:grpSpLocks/>
              </p:cNvGrpSpPr>
              <p:nvPr/>
            </p:nvGrpSpPr>
            <p:grpSpPr bwMode="auto">
              <a:xfrm>
                <a:off x="3541" y="2685"/>
                <a:ext cx="502" cy="504"/>
                <a:chOff x="3541" y="2685"/>
                <a:chExt cx="502" cy="504"/>
              </a:xfrm>
            </p:grpSpPr>
            <p:sp>
              <p:nvSpPr>
                <p:cNvPr id="18452" name="Oval 82"/>
                <p:cNvSpPr>
                  <a:spLocks noChangeArrowheads="1"/>
                </p:cNvSpPr>
                <p:nvPr/>
              </p:nvSpPr>
              <p:spPr bwMode="auto">
                <a:xfrm>
                  <a:off x="3541" y="2685"/>
                  <a:ext cx="502" cy="504"/>
                </a:xfrm>
                <a:prstGeom prst="ellipse">
                  <a:avLst/>
                </a:prstGeom>
                <a:solidFill>
                  <a:srgbClr val="000000"/>
                </a:solidFill>
                <a:ln w="9525">
                  <a:solidFill>
                    <a:srgbClr val="000000"/>
                  </a:solidFill>
                  <a:round/>
                  <a:headEnd/>
                  <a:tailEnd/>
                </a:ln>
              </p:spPr>
              <p:txBody>
                <a:bodyPr/>
                <a:lstStyle/>
                <a:p>
                  <a:endParaRPr lang="en-US"/>
                </a:p>
              </p:txBody>
            </p:sp>
            <p:sp>
              <p:nvSpPr>
                <p:cNvPr id="18453" name="Freeform 83"/>
                <p:cNvSpPr>
                  <a:spLocks/>
                </p:cNvSpPr>
                <p:nvPr/>
              </p:nvSpPr>
              <p:spPr bwMode="auto">
                <a:xfrm>
                  <a:off x="3752" y="3012"/>
                  <a:ext cx="88" cy="108"/>
                </a:xfrm>
                <a:custGeom>
                  <a:avLst/>
                  <a:gdLst>
                    <a:gd name="T0" fmla="*/ 0 w 176"/>
                    <a:gd name="T1" fmla="*/ 7 h 215"/>
                    <a:gd name="T2" fmla="*/ 3 w 176"/>
                    <a:gd name="T3" fmla="*/ 0 h 215"/>
                    <a:gd name="T4" fmla="*/ 3 w 176"/>
                    <a:gd name="T5" fmla="*/ 0 h 215"/>
                    <a:gd name="T6" fmla="*/ 6 w 176"/>
                    <a:gd name="T7" fmla="*/ 7 h 215"/>
                    <a:gd name="T8" fmla="*/ 3 w 176"/>
                    <a:gd name="T9" fmla="*/ 7 h 215"/>
                    <a:gd name="T10" fmla="*/ 0 w 176"/>
                    <a:gd name="T11" fmla="*/ 7 h 215"/>
                    <a:gd name="T12" fmla="*/ 0 60000 65536"/>
                    <a:gd name="T13" fmla="*/ 0 60000 65536"/>
                    <a:gd name="T14" fmla="*/ 0 60000 65536"/>
                    <a:gd name="T15" fmla="*/ 0 60000 65536"/>
                    <a:gd name="T16" fmla="*/ 0 60000 65536"/>
                    <a:gd name="T17" fmla="*/ 0 60000 65536"/>
                    <a:gd name="T18" fmla="*/ 0 w 176"/>
                    <a:gd name="T19" fmla="*/ 0 h 215"/>
                    <a:gd name="T20" fmla="*/ 176 w 176"/>
                    <a:gd name="T21" fmla="*/ 215 h 215"/>
                  </a:gdLst>
                  <a:ahLst/>
                  <a:cxnLst>
                    <a:cxn ang="T12">
                      <a:pos x="T0" y="T1"/>
                    </a:cxn>
                    <a:cxn ang="T13">
                      <a:pos x="T2" y="T3"/>
                    </a:cxn>
                    <a:cxn ang="T14">
                      <a:pos x="T4" y="T5"/>
                    </a:cxn>
                    <a:cxn ang="T15">
                      <a:pos x="T6" y="T7"/>
                    </a:cxn>
                    <a:cxn ang="T16">
                      <a:pos x="T8" y="T9"/>
                    </a:cxn>
                    <a:cxn ang="T17">
                      <a:pos x="T10" y="T11"/>
                    </a:cxn>
                  </a:cxnLst>
                  <a:rect l="T18" t="T19" r="T20" b="T21"/>
                  <a:pathLst>
                    <a:path w="176" h="215">
                      <a:moveTo>
                        <a:pt x="0" y="199"/>
                      </a:moveTo>
                      <a:lnTo>
                        <a:pt x="69" y="0"/>
                      </a:lnTo>
                      <a:lnTo>
                        <a:pt x="111" y="0"/>
                      </a:lnTo>
                      <a:lnTo>
                        <a:pt x="176" y="207"/>
                      </a:lnTo>
                      <a:lnTo>
                        <a:pt x="90" y="215"/>
                      </a:lnTo>
                      <a:lnTo>
                        <a:pt x="0" y="199"/>
                      </a:lnTo>
                      <a:close/>
                    </a:path>
                  </a:pathLst>
                </a:custGeom>
                <a:solidFill>
                  <a:srgbClr val="FF0000"/>
                </a:solidFill>
                <a:ln w="9525">
                  <a:solidFill>
                    <a:srgbClr val="000000"/>
                  </a:solidFill>
                  <a:round/>
                  <a:headEnd/>
                  <a:tailEnd/>
                </a:ln>
              </p:spPr>
              <p:txBody>
                <a:bodyPr/>
                <a:lstStyle/>
                <a:p>
                  <a:endParaRPr lang="en-GB"/>
                </a:p>
              </p:txBody>
            </p:sp>
            <p:sp>
              <p:nvSpPr>
                <p:cNvPr id="18454" name="Freeform 84"/>
                <p:cNvSpPr>
                  <a:spLocks/>
                </p:cNvSpPr>
                <p:nvPr/>
              </p:nvSpPr>
              <p:spPr bwMode="auto">
                <a:xfrm>
                  <a:off x="3747" y="2752"/>
                  <a:ext cx="89" cy="108"/>
                </a:xfrm>
                <a:custGeom>
                  <a:avLst/>
                  <a:gdLst>
                    <a:gd name="T0" fmla="*/ 0 w 179"/>
                    <a:gd name="T1" fmla="*/ 1 h 215"/>
                    <a:gd name="T2" fmla="*/ 2 w 179"/>
                    <a:gd name="T3" fmla="*/ 7 h 215"/>
                    <a:gd name="T4" fmla="*/ 3 w 179"/>
                    <a:gd name="T5" fmla="*/ 7 h 215"/>
                    <a:gd name="T6" fmla="*/ 5 w 179"/>
                    <a:gd name="T7" fmla="*/ 1 h 215"/>
                    <a:gd name="T8" fmla="*/ 2 w 179"/>
                    <a:gd name="T9" fmla="*/ 0 h 215"/>
                    <a:gd name="T10" fmla="*/ 0 w 179"/>
                    <a:gd name="T11" fmla="*/ 1 h 215"/>
                    <a:gd name="T12" fmla="*/ 0 60000 65536"/>
                    <a:gd name="T13" fmla="*/ 0 60000 65536"/>
                    <a:gd name="T14" fmla="*/ 0 60000 65536"/>
                    <a:gd name="T15" fmla="*/ 0 60000 65536"/>
                    <a:gd name="T16" fmla="*/ 0 60000 65536"/>
                    <a:gd name="T17" fmla="*/ 0 60000 65536"/>
                    <a:gd name="T18" fmla="*/ 0 w 179"/>
                    <a:gd name="T19" fmla="*/ 0 h 215"/>
                    <a:gd name="T20" fmla="*/ 179 w 179"/>
                    <a:gd name="T21" fmla="*/ 215 h 215"/>
                  </a:gdLst>
                  <a:ahLst/>
                  <a:cxnLst>
                    <a:cxn ang="T12">
                      <a:pos x="T0" y="T1"/>
                    </a:cxn>
                    <a:cxn ang="T13">
                      <a:pos x="T2" y="T3"/>
                    </a:cxn>
                    <a:cxn ang="T14">
                      <a:pos x="T4" y="T5"/>
                    </a:cxn>
                    <a:cxn ang="T15">
                      <a:pos x="T6" y="T7"/>
                    </a:cxn>
                    <a:cxn ang="T16">
                      <a:pos x="T8" y="T9"/>
                    </a:cxn>
                    <a:cxn ang="T17">
                      <a:pos x="T10" y="T11"/>
                    </a:cxn>
                  </a:cxnLst>
                  <a:rect l="T18" t="T19" r="T20" b="T21"/>
                  <a:pathLst>
                    <a:path w="179" h="215">
                      <a:moveTo>
                        <a:pt x="0" y="15"/>
                      </a:moveTo>
                      <a:lnTo>
                        <a:pt x="71" y="215"/>
                      </a:lnTo>
                      <a:lnTo>
                        <a:pt x="112" y="215"/>
                      </a:lnTo>
                      <a:lnTo>
                        <a:pt x="179" y="9"/>
                      </a:lnTo>
                      <a:lnTo>
                        <a:pt x="92" y="0"/>
                      </a:lnTo>
                      <a:lnTo>
                        <a:pt x="0" y="15"/>
                      </a:lnTo>
                      <a:close/>
                    </a:path>
                  </a:pathLst>
                </a:custGeom>
                <a:solidFill>
                  <a:srgbClr val="FF0000"/>
                </a:solidFill>
                <a:ln w="9525">
                  <a:solidFill>
                    <a:srgbClr val="000000"/>
                  </a:solidFill>
                  <a:round/>
                  <a:headEnd/>
                  <a:tailEnd/>
                </a:ln>
              </p:spPr>
              <p:txBody>
                <a:bodyPr/>
                <a:lstStyle/>
                <a:p>
                  <a:endParaRPr lang="en-GB"/>
                </a:p>
              </p:txBody>
            </p:sp>
            <p:sp>
              <p:nvSpPr>
                <p:cNvPr id="18455" name="Freeform 85"/>
                <p:cNvSpPr>
                  <a:spLocks/>
                </p:cNvSpPr>
                <p:nvPr/>
              </p:nvSpPr>
              <p:spPr bwMode="auto">
                <a:xfrm>
                  <a:off x="3867" y="2890"/>
                  <a:ext cx="107" cy="88"/>
                </a:xfrm>
                <a:custGeom>
                  <a:avLst/>
                  <a:gdLst>
                    <a:gd name="T0" fmla="*/ 6 w 215"/>
                    <a:gd name="T1" fmla="*/ 0 h 175"/>
                    <a:gd name="T2" fmla="*/ 0 w 215"/>
                    <a:gd name="T3" fmla="*/ 3 h 175"/>
                    <a:gd name="T4" fmla="*/ 0 w 215"/>
                    <a:gd name="T5" fmla="*/ 4 h 175"/>
                    <a:gd name="T6" fmla="*/ 6 w 215"/>
                    <a:gd name="T7" fmla="*/ 6 h 175"/>
                    <a:gd name="T8" fmla="*/ 6 w 215"/>
                    <a:gd name="T9" fmla="*/ 3 h 175"/>
                    <a:gd name="T10" fmla="*/ 6 w 215"/>
                    <a:gd name="T11" fmla="*/ 0 h 175"/>
                    <a:gd name="T12" fmla="*/ 0 60000 65536"/>
                    <a:gd name="T13" fmla="*/ 0 60000 65536"/>
                    <a:gd name="T14" fmla="*/ 0 60000 65536"/>
                    <a:gd name="T15" fmla="*/ 0 60000 65536"/>
                    <a:gd name="T16" fmla="*/ 0 60000 65536"/>
                    <a:gd name="T17" fmla="*/ 0 60000 65536"/>
                    <a:gd name="T18" fmla="*/ 0 w 215"/>
                    <a:gd name="T19" fmla="*/ 0 h 175"/>
                    <a:gd name="T20" fmla="*/ 215 w 215"/>
                    <a:gd name="T21" fmla="*/ 175 h 175"/>
                  </a:gdLst>
                  <a:ahLst/>
                  <a:cxnLst>
                    <a:cxn ang="T12">
                      <a:pos x="T0" y="T1"/>
                    </a:cxn>
                    <a:cxn ang="T13">
                      <a:pos x="T2" y="T3"/>
                    </a:cxn>
                    <a:cxn ang="T14">
                      <a:pos x="T4" y="T5"/>
                    </a:cxn>
                    <a:cxn ang="T15">
                      <a:pos x="T6" y="T7"/>
                    </a:cxn>
                    <a:cxn ang="T16">
                      <a:pos x="T8" y="T9"/>
                    </a:cxn>
                    <a:cxn ang="T17">
                      <a:pos x="T10" y="T11"/>
                    </a:cxn>
                  </a:cxnLst>
                  <a:rect l="T18" t="T19" r="T20" b="T21"/>
                  <a:pathLst>
                    <a:path w="215" h="175">
                      <a:moveTo>
                        <a:pt x="200" y="0"/>
                      </a:moveTo>
                      <a:lnTo>
                        <a:pt x="0" y="70"/>
                      </a:lnTo>
                      <a:lnTo>
                        <a:pt x="0" y="112"/>
                      </a:lnTo>
                      <a:lnTo>
                        <a:pt x="206" y="175"/>
                      </a:lnTo>
                      <a:lnTo>
                        <a:pt x="215" y="91"/>
                      </a:lnTo>
                      <a:lnTo>
                        <a:pt x="200" y="0"/>
                      </a:lnTo>
                      <a:close/>
                    </a:path>
                  </a:pathLst>
                </a:custGeom>
                <a:solidFill>
                  <a:srgbClr val="FF0000"/>
                </a:solidFill>
                <a:ln w="9525">
                  <a:solidFill>
                    <a:srgbClr val="000000"/>
                  </a:solidFill>
                  <a:round/>
                  <a:headEnd/>
                  <a:tailEnd/>
                </a:ln>
              </p:spPr>
              <p:txBody>
                <a:bodyPr/>
                <a:lstStyle/>
                <a:p>
                  <a:endParaRPr lang="en-GB"/>
                </a:p>
              </p:txBody>
            </p:sp>
            <p:sp>
              <p:nvSpPr>
                <p:cNvPr id="18456" name="Freeform 86"/>
                <p:cNvSpPr>
                  <a:spLocks/>
                </p:cNvSpPr>
                <p:nvPr/>
              </p:nvSpPr>
              <p:spPr bwMode="auto">
                <a:xfrm>
                  <a:off x="3610" y="2890"/>
                  <a:ext cx="107" cy="88"/>
                </a:xfrm>
                <a:custGeom>
                  <a:avLst/>
                  <a:gdLst>
                    <a:gd name="T0" fmla="*/ 0 w 215"/>
                    <a:gd name="T1" fmla="*/ 0 h 175"/>
                    <a:gd name="T2" fmla="*/ 6 w 215"/>
                    <a:gd name="T3" fmla="*/ 3 h 175"/>
                    <a:gd name="T4" fmla="*/ 6 w 215"/>
                    <a:gd name="T5" fmla="*/ 4 h 175"/>
                    <a:gd name="T6" fmla="*/ 0 w 215"/>
                    <a:gd name="T7" fmla="*/ 6 h 175"/>
                    <a:gd name="T8" fmla="*/ 0 w 215"/>
                    <a:gd name="T9" fmla="*/ 3 h 175"/>
                    <a:gd name="T10" fmla="*/ 0 w 215"/>
                    <a:gd name="T11" fmla="*/ 0 h 175"/>
                    <a:gd name="T12" fmla="*/ 0 60000 65536"/>
                    <a:gd name="T13" fmla="*/ 0 60000 65536"/>
                    <a:gd name="T14" fmla="*/ 0 60000 65536"/>
                    <a:gd name="T15" fmla="*/ 0 60000 65536"/>
                    <a:gd name="T16" fmla="*/ 0 60000 65536"/>
                    <a:gd name="T17" fmla="*/ 0 60000 65536"/>
                    <a:gd name="T18" fmla="*/ 0 w 215"/>
                    <a:gd name="T19" fmla="*/ 0 h 175"/>
                    <a:gd name="T20" fmla="*/ 215 w 215"/>
                    <a:gd name="T21" fmla="*/ 175 h 175"/>
                  </a:gdLst>
                  <a:ahLst/>
                  <a:cxnLst>
                    <a:cxn ang="T12">
                      <a:pos x="T0" y="T1"/>
                    </a:cxn>
                    <a:cxn ang="T13">
                      <a:pos x="T2" y="T3"/>
                    </a:cxn>
                    <a:cxn ang="T14">
                      <a:pos x="T4" y="T5"/>
                    </a:cxn>
                    <a:cxn ang="T15">
                      <a:pos x="T6" y="T7"/>
                    </a:cxn>
                    <a:cxn ang="T16">
                      <a:pos x="T8" y="T9"/>
                    </a:cxn>
                    <a:cxn ang="T17">
                      <a:pos x="T10" y="T11"/>
                    </a:cxn>
                  </a:cxnLst>
                  <a:rect l="T18" t="T19" r="T20" b="T21"/>
                  <a:pathLst>
                    <a:path w="215" h="175">
                      <a:moveTo>
                        <a:pt x="16" y="0"/>
                      </a:moveTo>
                      <a:lnTo>
                        <a:pt x="215" y="70"/>
                      </a:lnTo>
                      <a:lnTo>
                        <a:pt x="215" y="112"/>
                      </a:lnTo>
                      <a:lnTo>
                        <a:pt x="8" y="175"/>
                      </a:lnTo>
                      <a:lnTo>
                        <a:pt x="0" y="91"/>
                      </a:lnTo>
                      <a:lnTo>
                        <a:pt x="16" y="0"/>
                      </a:lnTo>
                      <a:close/>
                    </a:path>
                  </a:pathLst>
                </a:custGeom>
                <a:solidFill>
                  <a:srgbClr val="FF0000"/>
                </a:solidFill>
                <a:ln w="9525">
                  <a:solidFill>
                    <a:srgbClr val="000000"/>
                  </a:solidFill>
                  <a:round/>
                  <a:headEnd/>
                  <a:tailEnd/>
                </a:ln>
              </p:spPr>
              <p:txBody>
                <a:bodyPr/>
                <a:lstStyle/>
                <a:p>
                  <a:endParaRPr lang="en-GB"/>
                </a:p>
              </p:txBody>
            </p:sp>
            <p:sp>
              <p:nvSpPr>
                <p:cNvPr id="18457" name="Oval 87"/>
                <p:cNvSpPr>
                  <a:spLocks noChangeArrowheads="1"/>
                </p:cNvSpPr>
                <p:nvPr/>
              </p:nvSpPr>
              <p:spPr bwMode="auto">
                <a:xfrm>
                  <a:off x="3609" y="2751"/>
                  <a:ext cx="362" cy="365"/>
                </a:xfrm>
                <a:prstGeom prst="ellipse">
                  <a:avLst/>
                </a:prstGeom>
                <a:noFill/>
                <a:ln w="19050">
                  <a:solidFill>
                    <a:srgbClr val="FFFFFF"/>
                  </a:solidFill>
                  <a:round/>
                  <a:headEnd/>
                  <a:tailEnd/>
                </a:ln>
              </p:spPr>
              <p:txBody>
                <a:bodyPr/>
                <a:lstStyle/>
                <a:p>
                  <a:endParaRPr lang="en-US"/>
                </a:p>
              </p:txBody>
            </p:sp>
            <p:grpSp>
              <p:nvGrpSpPr>
                <p:cNvPr id="18458" name="Group 88"/>
                <p:cNvGrpSpPr>
                  <a:grpSpLocks/>
                </p:cNvGrpSpPr>
                <p:nvPr/>
              </p:nvGrpSpPr>
              <p:grpSpPr bwMode="auto">
                <a:xfrm>
                  <a:off x="3723" y="2864"/>
                  <a:ext cx="136" cy="139"/>
                  <a:chOff x="3723" y="2864"/>
                  <a:chExt cx="136" cy="139"/>
                </a:xfrm>
              </p:grpSpPr>
              <p:sp>
                <p:nvSpPr>
                  <p:cNvPr id="18459" name="Oval 89"/>
                  <p:cNvSpPr>
                    <a:spLocks noChangeArrowheads="1"/>
                  </p:cNvSpPr>
                  <p:nvPr/>
                </p:nvSpPr>
                <p:spPr bwMode="auto">
                  <a:xfrm>
                    <a:off x="3723" y="2864"/>
                    <a:ext cx="136" cy="139"/>
                  </a:xfrm>
                  <a:prstGeom prst="ellipse">
                    <a:avLst/>
                  </a:prstGeom>
                  <a:solidFill>
                    <a:srgbClr val="000000"/>
                  </a:solidFill>
                  <a:ln w="19050">
                    <a:solidFill>
                      <a:srgbClr val="FFFFFF"/>
                    </a:solidFill>
                    <a:round/>
                    <a:headEnd/>
                    <a:tailEnd/>
                  </a:ln>
                </p:spPr>
                <p:txBody>
                  <a:bodyPr/>
                  <a:lstStyle/>
                  <a:p>
                    <a:endParaRPr lang="en-US"/>
                  </a:p>
                </p:txBody>
              </p:sp>
              <p:sp>
                <p:nvSpPr>
                  <p:cNvPr id="18460" name="Oval 90"/>
                  <p:cNvSpPr>
                    <a:spLocks noChangeArrowheads="1"/>
                  </p:cNvSpPr>
                  <p:nvPr/>
                </p:nvSpPr>
                <p:spPr bwMode="auto">
                  <a:xfrm>
                    <a:off x="3750" y="2893"/>
                    <a:ext cx="79" cy="82"/>
                  </a:xfrm>
                  <a:prstGeom prst="ellipse">
                    <a:avLst/>
                  </a:prstGeom>
                  <a:solidFill>
                    <a:srgbClr val="000000"/>
                  </a:solidFill>
                  <a:ln w="19050">
                    <a:solidFill>
                      <a:srgbClr val="FFFFFF"/>
                    </a:solidFill>
                    <a:round/>
                    <a:headEnd/>
                    <a:tailEnd/>
                  </a:ln>
                </p:spPr>
                <p:txBody>
                  <a:bodyPr/>
                  <a:lstStyle/>
                  <a:p>
                    <a:endParaRPr lang="en-US"/>
                  </a:p>
                </p:txBody>
              </p:sp>
            </p:grpSp>
          </p:grpSp>
          <p:grpSp>
            <p:nvGrpSpPr>
              <p:cNvPr id="18442" name="Group 91"/>
              <p:cNvGrpSpPr>
                <a:grpSpLocks/>
              </p:cNvGrpSpPr>
              <p:nvPr/>
            </p:nvGrpSpPr>
            <p:grpSpPr bwMode="auto">
              <a:xfrm>
                <a:off x="1597" y="2685"/>
                <a:ext cx="502" cy="504"/>
                <a:chOff x="1597" y="2685"/>
                <a:chExt cx="502" cy="504"/>
              </a:xfrm>
            </p:grpSpPr>
            <p:sp>
              <p:nvSpPr>
                <p:cNvPr id="18443" name="Oval 92"/>
                <p:cNvSpPr>
                  <a:spLocks noChangeArrowheads="1"/>
                </p:cNvSpPr>
                <p:nvPr/>
              </p:nvSpPr>
              <p:spPr bwMode="auto">
                <a:xfrm>
                  <a:off x="1597" y="2685"/>
                  <a:ext cx="502" cy="504"/>
                </a:xfrm>
                <a:prstGeom prst="ellipse">
                  <a:avLst/>
                </a:prstGeom>
                <a:solidFill>
                  <a:srgbClr val="000000"/>
                </a:solidFill>
                <a:ln w="9525">
                  <a:solidFill>
                    <a:srgbClr val="000000"/>
                  </a:solidFill>
                  <a:round/>
                  <a:headEnd/>
                  <a:tailEnd/>
                </a:ln>
              </p:spPr>
              <p:txBody>
                <a:bodyPr/>
                <a:lstStyle/>
                <a:p>
                  <a:endParaRPr lang="en-US"/>
                </a:p>
              </p:txBody>
            </p:sp>
            <p:sp>
              <p:nvSpPr>
                <p:cNvPr id="18444" name="Freeform 93"/>
                <p:cNvSpPr>
                  <a:spLocks/>
                </p:cNvSpPr>
                <p:nvPr/>
              </p:nvSpPr>
              <p:spPr bwMode="auto">
                <a:xfrm>
                  <a:off x="1809" y="3012"/>
                  <a:ext cx="87" cy="108"/>
                </a:xfrm>
                <a:custGeom>
                  <a:avLst/>
                  <a:gdLst>
                    <a:gd name="T0" fmla="*/ 0 w 174"/>
                    <a:gd name="T1" fmla="*/ 7 h 215"/>
                    <a:gd name="T2" fmla="*/ 3 w 174"/>
                    <a:gd name="T3" fmla="*/ 0 h 215"/>
                    <a:gd name="T4" fmla="*/ 3 w 174"/>
                    <a:gd name="T5" fmla="*/ 0 h 215"/>
                    <a:gd name="T6" fmla="*/ 5 w 174"/>
                    <a:gd name="T7" fmla="*/ 7 h 215"/>
                    <a:gd name="T8" fmla="*/ 3 w 174"/>
                    <a:gd name="T9" fmla="*/ 7 h 215"/>
                    <a:gd name="T10" fmla="*/ 0 w 174"/>
                    <a:gd name="T11" fmla="*/ 7 h 215"/>
                    <a:gd name="T12" fmla="*/ 0 60000 65536"/>
                    <a:gd name="T13" fmla="*/ 0 60000 65536"/>
                    <a:gd name="T14" fmla="*/ 0 60000 65536"/>
                    <a:gd name="T15" fmla="*/ 0 60000 65536"/>
                    <a:gd name="T16" fmla="*/ 0 60000 65536"/>
                    <a:gd name="T17" fmla="*/ 0 60000 65536"/>
                    <a:gd name="T18" fmla="*/ 0 w 174"/>
                    <a:gd name="T19" fmla="*/ 0 h 215"/>
                    <a:gd name="T20" fmla="*/ 174 w 174"/>
                    <a:gd name="T21" fmla="*/ 215 h 215"/>
                  </a:gdLst>
                  <a:ahLst/>
                  <a:cxnLst>
                    <a:cxn ang="T12">
                      <a:pos x="T0" y="T1"/>
                    </a:cxn>
                    <a:cxn ang="T13">
                      <a:pos x="T2" y="T3"/>
                    </a:cxn>
                    <a:cxn ang="T14">
                      <a:pos x="T4" y="T5"/>
                    </a:cxn>
                    <a:cxn ang="T15">
                      <a:pos x="T6" y="T7"/>
                    </a:cxn>
                    <a:cxn ang="T16">
                      <a:pos x="T8" y="T9"/>
                    </a:cxn>
                    <a:cxn ang="T17">
                      <a:pos x="T10" y="T11"/>
                    </a:cxn>
                  </a:cxnLst>
                  <a:rect l="T18" t="T19" r="T20" b="T21"/>
                  <a:pathLst>
                    <a:path w="174" h="215">
                      <a:moveTo>
                        <a:pt x="0" y="199"/>
                      </a:moveTo>
                      <a:lnTo>
                        <a:pt x="67" y="0"/>
                      </a:lnTo>
                      <a:lnTo>
                        <a:pt x="109" y="0"/>
                      </a:lnTo>
                      <a:lnTo>
                        <a:pt x="174" y="207"/>
                      </a:lnTo>
                      <a:lnTo>
                        <a:pt x="90" y="215"/>
                      </a:lnTo>
                      <a:lnTo>
                        <a:pt x="0" y="199"/>
                      </a:lnTo>
                      <a:close/>
                    </a:path>
                  </a:pathLst>
                </a:custGeom>
                <a:solidFill>
                  <a:srgbClr val="FF0000"/>
                </a:solidFill>
                <a:ln w="9525">
                  <a:solidFill>
                    <a:srgbClr val="000000"/>
                  </a:solidFill>
                  <a:round/>
                  <a:headEnd/>
                  <a:tailEnd/>
                </a:ln>
              </p:spPr>
              <p:txBody>
                <a:bodyPr/>
                <a:lstStyle/>
                <a:p>
                  <a:endParaRPr lang="en-GB"/>
                </a:p>
              </p:txBody>
            </p:sp>
            <p:sp>
              <p:nvSpPr>
                <p:cNvPr id="18445" name="Freeform 94"/>
                <p:cNvSpPr>
                  <a:spLocks/>
                </p:cNvSpPr>
                <p:nvPr/>
              </p:nvSpPr>
              <p:spPr bwMode="auto">
                <a:xfrm>
                  <a:off x="1803" y="2752"/>
                  <a:ext cx="90" cy="108"/>
                </a:xfrm>
                <a:custGeom>
                  <a:avLst/>
                  <a:gdLst>
                    <a:gd name="T0" fmla="*/ 0 w 181"/>
                    <a:gd name="T1" fmla="*/ 1 h 215"/>
                    <a:gd name="T2" fmla="*/ 2 w 181"/>
                    <a:gd name="T3" fmla="*/ 7 h 215"/>
                    <a:gd name="T4" fmla="*/ 3 w 181"/>
                    <a:gd name="T5" fmla="*/ 7 h 215"/>
                    <a:gd name="T6" fmla="*/ 5 w 181"/>
                    <a:gd name="T7" fmla="*/ 1 h 215"/>
                    <a:gd name="T8" fmla="*/ 2 w 181"/>
                    <a:gd name="T9" fmla="*/ 0 h 215"/>
                    <a:gd name="T10" fmla="*/ 0 w 181"/>
                    <a:gd name="T11" fmla="*/ 1 h 215"/>
                    <a:gd name="T12" fmla="*/ 0 60000 65536"/>
                    <a:gd name="T13" fmla="*/ 0 60000 65536"/>
                    <a:gd name="T14" fmla="*/ 0 60000 65536"/>
                    <a:gd name="T15" fmla="*/ 0 60000 65536"/>
                    <a:gd name="T16" fmla="*/ 0 60000 65536"/>
                    <a:gd name="T17" fmla="*/ 0 60000 65536"/>
                    <a:gd name="T18" fmla="*/ 0 w 181"/>
                    <a:gd name="T19" fmla="*/ 0 h 215"/>
                    <a:gd name="T20" fmla="*/ 181 w 181"/>
                    <a:gd name="T21" fmla="*/ 215 h 215"/>
                  </a:gdLst>
                  <a:ahLst/>
                  <a:cxnLst>
                    <a:cxn ang="T12">
                      <a:pos x="T0" y="T1"/>
                    </a:cxn>
                    <a:cxn ang="T13">
                      <a:pos x="T2" y="T3"/>
                    </a:cxn>
                    <a:cxn ang="T14">
                      <a:pos x="T4" y="T5"/>
                    </a:cxn>
                    <a:cxn ang="T15">
                      <a:pos x="T6" y="T7"/>
                    </a:cxn>
                    <a:cxn ang="T16">
                      <a:pos x="T8" y="T9"/>
                    </a:cxn>
                    <a:cxn ang="T17">
                      <a:pos x="T10" y="T11"/>
                    </a:cxn>
                  </a:cxnLst>
                  <a:rect l="T18" t="T19" r="T20" b="T21"/>
                  <a:pathLst>
                    <a:path w="181" h="215">
                      <a:moveTo>
                        <a:pt x="0" y="15"/>
                      </a:moveTo>
                      <a:lnTo>
                        <a:pt x="72" y="215"/>
                      </a:lnTo>
                      <a:lnTo>
                        <a:pt x="115" y="215"/>
                      </a:lnTo>
                      <a:lnTo>
                        <a:pt x="181" y="9"/>
                      </a:lnTo>
                      <a:lnTo>
                        <a:pt x="94" y="0"/>
                      </a:lnTo>
                      <a:lnTo>
                        <a:pt x="0" y="15"/>
                      </a:lnTo>
                      <a:close/>
                    </a:path>
                  </a:pathLst>
                </a:custGeom>
                <a:solidFill>
                  <a:srgbClr val="FF0000"/>
                </a:solidFill>
                <a:ln w="9525">
                  <a:solidFill>
                    <a:srgbClr val="000000"/>
                  </a:solidFill>
                  <a:round/>
                  <a:headEnd/>
                  <a:tailEnd/>
                </a:ln>
              </p:spPr>
              <p:txBody>
                <a:bodyPr/>
                <a:lstStyle/>
                <a:p>
                  <a:endParaRPr lang="en-GB"/>
                </a:p>
              </p:txBody>
            </p:sp>
            <p:sp>
              <p:nvSpPr>
                <p:cNvPr id="18446" name="Freeform 95"/>
                <p:cNvSpPr>
                  <a:spLocks/>
                </p:cNvSpPr>
                <p:nvPr/>
              </p:nvSpPr>
              <p:spPr bwMode="auto">
                <a:xfrm>
                  <a:off x="1923" y="2890"/>
                  <a:ext cx="108" cy="88"/>
                </a:xfrm>
                <a:custGeom>
                  <a:avLst/>
                  <a:gdLst>
                    <a:gd name="T0" fmla="*/ 7 w 216"/>
                    <a:gd name="T1" fmla="*/ 0 h 175"/>
                    <a:gd name="T2" fmla="*/ 0 w 216"/>
                    <a:gd name="T3" fmla="*/ 3 h 175"/>
                    <a:gd name="T4" fmla="*/ 0 w 216"/>
                    <a:gd name="T5" fmla="*/ 4 h 175"/>
                    <a:gd name="T6" fmla="*/ 7 w 216"/>
                    <a:gd name="T7" fmla="*/ 6 h 175"/>
                    <a:gd name="T8" fmla="*/ 7 w 216"/>
                    <a:gd name="T9" fmla="*/ 3 h 175"/>
                    <a:gd name="T10" fmla="*/ 7 w 216"/>
                    <a:gd name="T11" fmla="*/ 0 h 175"/>
                    <a:gd name="T12" fmla="*/ 0 60000 65536"/>
                    <a:gd name="T13" fmla="*/ 0 60000 65536"/>
                    <a:gd name="T14" fmla="*/ 0 60000 65536"/>
                    <a:gd name="T15" fmla="*/ 0 60000 65536"/>
                    <a:gd name="T16" fmla="*/ 0 60000 65536"/>
                    <a:gd name="T17" fmla="*/ 0 60000 65536"/>
                    <a:gd name="T18" fmla="*/ 0 w 216"/>
                    <a:gd name="T19" fmla="*/ 0 h 175"/>
                    <a:gd name="T20" fmla="*/ 216 w 216"/>
                    <a:gd name="T21" fmla="*/ 175 h 175"/>
                  </a:gdLst>
                  <a:ahLst/>
                  <a:cxnLst>
                    <a:cxn ang="T12">
                      <a:pos x="T0" y="T1"/>
                    </a:cxn>
                    <a:cxn ang="T13">
                      <a:pos x="T2" y="T3"/>
                    </a:cxn>
                    <a:cxn ang="T14">
                      <a:pos x="T4" y="T5"/>
                    </a:cxn>
                    <a:cxn ang="T15">
                      <a:pos x="T6" y="T7"/>
                    </a:cxn>
                    <a:cxn ang="T16">
                      <a:pos x="T8" y="T9"/>
                    </a:cxn>
                    <a:cxn ang="T17">
                      <a:pos x="T10" y="T11"/>
                    </a:cxn>
                  </a:cxnLst>
                  <a:rect l="T18" t="T19" r="T20" b="T21"/>
                  <a:pathLst>
                    <a:path w="216" h="175">
                      <a:moveTo>
                        <a:pt x="201" y="0"/>
                      </a:moveTo>
                      <a:lnTo>
                        <a:pt x="0" y="70"/>
                      </a:lnTo>
                      <a:lnTo>
                        <a:pt x="0" y="112"/>
                      </a:lnTo>
                      <a:lnTo>
                        <a:pt x="207" y="175"/>
                      </a:lnTo>
                      <a:lnTo>
                        <a:pt x="216" y="91"/>
                      </a:lnTo>
                      <a:lnTo>
                        <a:pt x="201" y="0"/>
                      </a:lnTo>
                      <a:close/>
                    </a:path>
                  </a:pathLst>
                </a:custGeom>
                <a:solidFill>
                  <a:srgbClr val="FF0000"/>
                </a:solidFill>
                <a:ln w="9525">
                  <a:solidFill>
                    <a:srgbClr val="000000"/>
                  </a:solidFill>
                  <a:round/>
                  <a:headEnd/>
                  <a:tailEnd/>
                </a:ln>
              </p:spPr>
              <p:txBody>
                <a:bodyPr/>
                <a:lstStyle/>
                <a:p>
                  <a:endParaRPr lang="en-GB"/>
                </a:p>
              </p:txBody>
            </p:sp>
            <p:sp>
              <p:nvSpPr>
                <p:cNvPr id="18447" name="Freeform 96"/>
                <p:cNvSpPr>
                  <a:spLocks/>
                </p:cNvSpPr>
                <p:nvPr/>
              </p:nvSpPr>
              <p:spPr bwMode="auto">
                <a:xfrm>
                  <a:off x="1665" y="2890"/>
                  <a:ext cx="109" cy="88"/>
                </a:xfrm>
                <a:custGeom>
                  <a:avLst/>
                  <a:gdLst>
                    <a:gd name="T0" fmla="*/ 1 w 216"/>
                    <a:gd name="T1" fmla="*/ 0 h 175"/>
                    <a:gd name="T2" fmla="*/ 7 w 216"/>
                    <a:gd name="T3" fmla="*/ 3 h 175"/>
                    <a:gd name="T4" fmla="*/ 7 w 216"/>
                    <a:gd name="T5" fmla="*/ 4 h 175"/>
                    <a:gd name="T6" fmla="*/ 1 w 216"/>
                    <a:gd name="T7" fmla="*/ 6 h 175"/>
                    <a:gd name="T8" fmla="*/ 0 w 216"/>
                    <a:gd name="T9" fmla="*/ 3 h 175"/>
                    <a:gd name="T10" fmla="*/ 1 w 216"/>
                    <a:gd name="T11" fmla="*/ 0 h 175"/>
                    <a:gd name="T12" fmla="*/ 0 60000 65536"/>
                    <a:gd name="T13" fmla="*/ 0 60000 65536"/>
                    <a:gd name="T14" fmla="*/ 0 60000 65536"/>
                    <a:gd name="T15" fmla="*/ 0 60000 65536"/>
                    <a:gd name="T16" fmla="*/ 0 60000 65536"/>
                    <a:gd name="T17" fmla="*/ 0 60000 65536"/>
                    <a:gd name="T18" fmla="*/ 0 w 216"/>
                    <a:gd name="T19" fmla="*/ 0 h 175"/>
                    <a:gd name="T20" fmla="*/ 216 w 216"/>
                    <a:gd name="T21" fmla="*/ 175 h 175"/>
                  </a:gdLst>
                  <a:ahLst/>
                  <a:cxnLst>
                    <a:cxn ang="T12">
                      <a:pos x="T0" y="T1"/>
                    </a:cxn>
                    <a:cxn ang="T13">
                      <a:pos x="T2" y="T3"/>
                    </a:cxn>
                    <a:cxn ang="T14">
                      <a:pos x="T4" y="T5"/>
                    </a:cxn>
                    <a:cxn ang="T15">
                      <a:pos x="T6" y="T7"/>
                    </a:cxn>
                    <a:cxn ang="T16">
                      <a:pos x="T8" y="T9"/>
                    </a:cxn>
                    <a:cxn ang="T17">
                      <a:pos x="T10" y="T11"/>
                    </a:cxn>
                  </a:cxnLst>
                  <a:rect l="T18" t="T19" r="T20" b="T21"/>
                  <a:pathLst>
                    <a:path w="216" h="175">
                      <a:moveTo>
                        <a:pt x="15" y="0"/>
                      </a:moveTo>
                      <a:lnTo>
                        <a:pt x="216" y="70"/>
                      </a:lnTo>
                      <a:lnTo>
                        <a:pt x="216" y="112"/>
                      </a:lnTo>
                      <a:lnTo>
                        <a:pt x="9" y="175"/>
                      </a:lnTo>
                      <a:lnTo>
                        <a:pt x="0" y="91"/>
                      </a:lnTo>
                      <a:lnTo>
                        <a:pt x="15" y="0"/>
                      </a:lnTo>
                      <a:close/>
                    </a:path>
                  </a:pathLst>
                </a:custGeom>
                <a:solidFill>
                  <a:srgbClr val="FF0000"/>
                </a:solidFill>
                <a:ln w="9525">
                  <a:solidFill>
                    <a:srgbClr val="000000"/>
                  </a:solidFill>
                  <a:round/>
                  <a:headEnd/>
                  <a:tailEnd/>
                </a:ln>
              </p:spPr>
              <p:txBody>
                <a:bodyPr/>
                <a:lstStyle/>
                <a:p>
                  <a:endParaRPr lang="en-GB"/>
                </a:p>
              </p:txBody>
            </p:sp>
            <p:sp>
              <p:nvSpPr>
                <p:cNvPr id="18448" name="Oval 97"/>
                <p:cNvSpPr>
                  <a:spLocks noChangeArrowheads="1"/>
                </p:cNvSpPr>
                <p:nvPr/>
              </p:nvSpPr>
              <p:spPr bwMode="auto">
                <a:xfrm>
                  <a:off x="1664" y="2751"/>
                  <a:ext cx="363" cy="365"/>
                </a:xfrm>
                <a:prstGeom prst="ellipse">
                  <a:avLst/>
                </a:prstGeom>
                <a:noFill/>
                <a:ln w="19050">
                  <a:solidFill>
                    <a:srgbClr val="FFFFFF"/>
                  </a:solidFill>
                  <a:round/>
                  <a:headEnd/>
                  <a:tailEnd/>
                </a:ln>
              </p:spPr>
              <p:txBody>
                <a:bodyPr/>
                <a:lstStyle/>
                <a:p>
                  <a:endParaRPr lang="en-US"/>
                </a:p>
              </p:txBody>
            </p:sp>
            <p:grpSp>
              <p:nvGrpSpPr>
                <p:cNvPr id="18449" name="Group 98"/>
                <p:cNvGrpSpPr>
                  <a:grpSpLocks/>
                </p:cNvGrpSpPr>
                <p:nvPr/>
              </p:nvGrpSpPr>
              <p:grpSpPr bwMode="auto">
                <a:xfrm>
                  <a:off x="1778" y="2864"/>
                  <a:ext cx="138" cy="139"/>
                  <a:chOff x="1778" y="2864"/>
                  <a:chExt cx="138" cy="139"/>
                </a:xfrm>
              </p:grpSpPr>
              <p:sp>
                <p:nvSpPr>
                  <p:cNvPr id="18450" name="Oval 99"/>
                  <p:cNvSpPr>
                    <a:spLocks noChangeArrowheads="1"/>
                  </p:cNvSpPr>
                  <p:nvPr/>
                </p:nvSpPr>
                <p:spPr bwMode="auto">
                  <a:xfrm>
                    <a:off x="1778" y="2864"/>
                    <a:ext cx="138" cy="139"/>
                  </a:xfrm>
                  <a:prstGeom prst="ellipse">
                    <a:avLst/>
                  </a:prstGeom>
                  <a:solidFill>
                    <a:srgbClr val="000000"/>
                  </a:solidFill>
                  <a:ln w="19050">
                    <a:solidFill>
                      <a:srgbClr val="FFFFFF"/>
                    </a:solidFill>
                    <a:round/>
                    <a:headEnd/>
                    <a:tailEnd/>
                  </a:ln>
                </p:spPr>
                <p:txBody>
                  <a:bodyPr/>
                  <a:lstStyle/>
                  <a:p>
                    <a:endParaRPr lang="en-US"/>
                  </a:p>
                </p:txBody>
              </p:sp>
              <p:sp>
                <p:nvSpPr>
                  <p:cNvPr id="18451" name="Oval 100"/>
                  <p:cNvSpPr>
                    <a:spLocks noChangeArrowheads="1"/>
                  </p:cNvSpPr>
                  <p:nvPr/>
                </p:nvSpPr>
                <p:spPr bwMode="auto">
                  <a:xfrm>
                    <a:off x="1807" y="2893"/>
                    <a:ext cx="78" cy="82"/>
                  </a:xfrm>
                  <a:prstGeom prst="ellipse">
                    <a:avLst/>
                  </a:prstGeom>
                  <a:solidFill>
                    <a:srgbClr val="000000"/>
                  </a:solidFill>
                  <a:ln w="19050">
                    <a:solidFill>
                      <a:srgbClr val="FFFFFF"/>
                    </a:solidFill>
                    <a:round/>
                    <a:headEnd/>
                    <a:tailEnd/>
                  </a:ln>
                </p:spPr>
                <p:txBody>
                  <a:bodyPr/>
                  <a:lstStyle/>
                  <a:p>
                    <a:endParaRPr lang="en-US"/>
                  </a:p>
                </p:txBody>
              </p:sp>
            </p:grpSp>
          </p:grpSp>
        </p:grpSp>
      </p:grpSp>
      <p:pic>
        <p:nvPicPr>
          <p:cNvPr id="18438" name="Picture 101" descr="j0240513"/>
          <p:cNvPicPr>
            <a:picLocks noChangeAspect="1" noChangeArrowheads="1"/>
          </p:cNvPicPr>
          <p:nvPr/>
        </p:nvPicPr>
        <p:blipFill>
          <a:blip r:embed="rId3"/>
          <a:srcRect/>
          <a:stretch>
            <a:fillRect/>
          </a:stretch>
        </p:blipFill>
        <p:spPr bwMode="auto">
          <a:xfrm>
            <a:off x="1208088" y="3810000"/>
            <a:ext cx="1001712" cy="1444625"/>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309291"/>
                                        </p:tgtEl>
                                        <p:attrNameLst>
                                          <p:attrName>style.visibility</p:attrName>
                                        </p:attrNameLst>
                                      </p:cBhvr>
                                      <p:to>
                                        <p:strVal val="visible"/>
                                      </p:to>
                                    </p:set>
                                    <p:anim calcmode="lin" valueType="num">
                                      <p:cBhvr>
                                        <p:cTn id="7" dur="500" fill="hold"/>
                                        <p:tgtEl>
                                          <p:spTgt spid="309291"/>
                                        </p:tgtEl>
                                        <p:attrNameLst>
                                          <p:attrName>ppt_w</p:attrName>
                                        </p:attrNameLst>
                                      </p:cBhvr>
                                      <p:tavLst>
                                        <p:tav tm="0">
                                          <p:val>
                                            <p:fltVal val="0"/>
                                          </p:val>
                                        </p:tav>
                                        <p:tav tm="100000">
                                          <p:val>
                                            <p:strVal val="#ppt_w"/>
                                          </p:val>
                                        </p:tav>
                                      </p:tavLst>
                                    </p:anim>
                                    <p:anim calcmode="lin" valueType="num">
                                      <p:cBhvr>
                                        <p:cTn id="8" dur="500" fill="hold"/>
                                        <p:tgtEl>
                                          <p:spTgt spid="30929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91"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228600" y="1447800"/>
            <a:ext cx="8686800" cy="990600"/>
          </a:xfrm>
          <a:noFill/>
        </p:spPr>
        <p:txBody>
          <a:bodyPr lIns="90488" tIns="44450" rIns="90488" bIns="44450"/>
          <a:lstStyle/>
          <a:p>
            <a:pPr algn="ctr" eaLnBrk="1" hangingPunct="1">
              <a:buFont typeface="Times" pitchFamily="34" charset="0"/>
              <a:buNone/>
            </a:pPr>
            <a:r>
              <a:rPr lang="en-US" smtClean="0"/>
              <a:t>Manufacturing costs that </a:t>
            </a:r>
            <a:r>
              <a:rPr lang="en-US" smtClean="0">
                <a:solidFill>
                  <a:srgbClr val="FF0000"/>
                </a:solidFill>
              </a:rPr>
              <a:t>cannot</a:t>
            </a:r>
            <a:r>
              <a:rPr lang="en-US" smtClean="0"/>
              <a:t> be traced directly to specific units produced.</a:t>
            </a:r>
          </a:p>
        </p:txBody>
      </p:sp>
      <p:sp>
        <p:nvSpPr>
          <p:cNvPr id="19459" name="Rectangle 3"/>
          <p:cNvSpPr>
            <a:spLocks noGrp="1" noChangeArrowheads="1"/>
          </p:cNvSpPr>
          <p:nvPr>
            <p:ph type="title"/>
          </p:nvPr>
        </p:nvSpPr>
        <p:spPr>
          <a:noFill/>
        </p:spPr>
        <p:txBody>
          <a:bodyPr lIns="90488" tIns="44450" rIns="90488" bIns="44450"/>
          <a:lstStyle/>
          <a:p>
            <a:pPr eaLnBrk="1" hangingPunct="1"/>
            <a:r>
              <a:rPr lang="en-US" smtClean="0"/>
              <a:t>Manufacturing Overhead</a:t>
            </a:r>
          </a:p>
        </p:txBody>
      </p:sp>
      <p:sp>
        <p:nvSpPr>
          <p:cNvPr id="311300" name="Rectangle 4"/>
          <p:cNvSpPr>
            <a:spLocks noChangeArrowheads="1"/>
          </p:cNvSpPr>
          <p:nvPr/>
        </p:nvSpPr>
        <p:spPr bwMode="auto">
          <a:xfrm>
            <a:off x="550863" y="2732088"/>
            <a:ext cx="8347075" cy="393700"/>
          </a:xfrm>
          <a:prstGeom prst="rect">
            <a:avLst/>
          </a:prstGeom>
          <a:solidFill>
            <a:schemeClr val="hlink"/>
          </a:solidFill>
          <a:ln w="25400">
            <a:noFill/>
            <a:miter lim="800000"/>
            <a:headEnd/>
            <a:tailEnd/>
          </a:ln>
          <a:effectLst>
            <a:outerShdw dist="53882" dir="2700000" algn="ctr" rotWithShape="0">
              <a:schemeClr val="tx1"/>
            </a:outerShdw>
          </a:effectLst>
        </p:spPr>
        <p:txBody>
          <a:bodyPr lIns="90488" tIns="44450" rIns="90488" bIns="44450">
            <a:spAutoFit/>
          </a:bodyPr>
          <a:lstStyle/>
          <a:p>
            <a:pPr algn="ctr">
              <a:spcBef>
                <a:spcPct val="50000"/>
              </a:spcBef>
              <a:defRPr/>
            </a:pPr>
            <a:r>
              <a:rPr lang="en-US" sz="2000" b="1">
                <a:latin typeface="Verdana" pitchFamily="34" charset="0"/>
              </a:rPr>
              <a:t>Examples:</a:t>
            </a:r>
            <a:r>
              <a:rPr lang="en-US" sz="2000" b="1">
                <a:solidFill>
                  <a:schemeClr val="bg1"/>
                </a:solidFill>
                <a:latin typeface="Verdana" pitchFamily="34" charset="0"/>
              </a:rPr>
              <a:t>  </a:t>
            </a:r>
            <a:r>
              <a:rPr lang="en-US" sz="2000" b="1">
                <a:solidFill>
                  <a:srgbClr val="FFFFDD"/>
                </a:solidFill>
                <a:latin typeface="Verdana" pitchFamily="34" charset="0"/>
              </a:rPr>
              <a:t>Indirect labor and indirect materials</a:t>
            </a:r>
          </a:p>
        </p:txBody>
      </p:sp>
      <p:grpSp>
        <p:nvGrpSpPr>
          <p:cNvPr id="2" name="Group 5"/>
          <p:cNvGrpSpPr>
            <a:grpSpLocks/>
          </p:cNvGrpSpPr>
          <p:nvPr/>
        </p:nvGrpSpPr>
        <p:grpSpPr bwMode="auto">
          <a:xfrm>
            <a:off x="539750" y="3048000"/>
            <a:ext cx="4108450" cy="2762250"/>
            <a:chOff x="340" y="1920"/>
            <a:chExt cx="2588" cy="1740"/>
          </a:xfrm>
        </p:grpSpPr>
        <p:sp>
          <p:nvSpPr>
            <p:cNvPr id="19464" name="AutoShape 6"/>
            <p:cNvSpPr>
              <a:spLocks noChangeArrowheads="1"/>
            </p:cNvSpPr>
            <p:nvPr/>
          </p:nvSpPr>
          <p:spPr bwMode="auto">
            <a:xfrm rot="-5400000">
              <a:off x="2088" y="1992"/>
              <a:ext cx="472" cy="328"/>
            </a:xfrm>
            <a:prstGeom prst="rightArrow">
              <a:avLst>
                <a:gd name="adj1" fmla="val 50000"/>
                <a:gd name="adj2" fmla="val 69520"/>
              </a:avLst>
            </a:prstGeom>
            <a:solidFill>
              <a:srgbClr val="808080"/>
            </a:solidFill>
            <a:ln w="12700">
              <a:noFill/>
              <a:miter lim="800000"/>
              <a:headEnd/>
              <a:tailEnd/>
            </a:ln>
          </p:spPr>
          <p:txBody>
            <a:bodyPr wrap="none" anchor="ctr"/>
            <a:lstStyle/>
            <a:p>
              <a:endParaRPr lang="en-US"/>
            </a:p>
          </p:txBody>
        </p:sp>
        <p:sp>
          <p:nvSpPr>
            <p:cNvPr id="19465" name="Rectangle 7"/>
            <p:cNvSpPr>
              <a:spLocks noChangeArrowheads="1"/>
            </p:cNvSpPr>
            <p:nvPr/>
          </p:nvSpPr>
          <p:spPr bwMode="auto">
            <a:xfrm>
              <a:off x="340" y="2393"/>
              <a:ext cx="2588" cy="1267"/>
            </a:xfrm>
            <a:prstGeom prst="rect">
              <a:avLst/>
            </a:prstGeom>
            <a:solidFill>
              <a:schemeClr val="accent1"/>
            </a:solidFill>
            <a:ln w="25400">
              <a:noFill/>
              <a:miter lim="800000"/>
              <a:headEnd/>
              <a:tailEnd/>
            </a:ln>
          </p:spPr>
          <p:txBody>
            <a:bodyPr lIns="90488" tIns="44450" rIns="90488" bIns="44450">
              <a:spAutoFit/>
            </a:bodyPr>
            <a:lstStyle/>
            <a:p>
              <a:pPr algn="ctr">
                <a:lnSpc>
                  <a:spcPct val="90000"/>
                </a:lnSpc>
                <a:spcBef>
                  <a:spcPct val="40000"/>
                </a:spcBef>
              </a:pPr>
              <a:r>
                <a:rPr lang="en-US" sz="2000" b="1">
                  <a:solidFill>
                    <a:srgbClr val="FFFFDD"/>
                  </a:solidFill>
                  <a:latin typeface="Verdana" pitchFamily="34" charset="0"/>
                </a:rPr>
                <a:t>Wages paid to employees who are not directly involved in production work.  </a:t>
              </a:r>
              <a:br>
                <a:rPr lang="en-US" sz="2000" b="1">
                  <a:solidFill>
                    <a:srgbClr val="FFFFDD"/>
                  </a:solidFill>
                  <a:latin typeface="Verdana" pitchFamily="34" charset="0"/>
                </a:rPr>
              </a:br>
              <a:r>
                <a:rPr lang="en-US" sz="2000" b="1">
                  <a:latin typeface="Verdana" pitchFamily="34" charset="0"/>
                </a:rPr>
                <a:t>Examples:</a:t>
              </a:r>
              <a:r>
                <a:rPr lang="en-US" sz="2000" b="1">
                  <a:solidFill>
                    <a:schemeClr val="tx2"/>
                  </a:solidFill>
                  <a:latin typeface="Verdana" pitchFamily="34" charset="0"/>
                </a:rPr>
                <a:t>  </a:t>
              </a:r>
              <a:r>
                <a:rPr lang="en-US" sz="2000" b="1">
                  <a:solidFill>
                    <a:srgbClr val="FFFFDD"/>
                  </a:solidFill>
                  <a:latin typeface="Verdana" pitchFamily="34" charset="0"/>
                </a:rPr>
                <a:t>maintenance workers, janitors and security guards.</a:t>
              </a:r>
            </a:p>
          </p:txBody>
        </p:sp>
      </p:grpSp>
      <p:sp>
        <p:nvSpPr>
          <p:cNvPr id="19462" name="AutoShape 9"/>
          <p:cNvSpPr>
            <a:spLocks noChangeArrowheads="1"/>
          </p:cNvSpPr>
          <p:nvPr/>
        </p:nvSpPr>
        <p:spPr bwMode="auto">
          <a:xfrm rot="-5400000">
            <a:off x="6743700" y="3238500"/>
            <a:ext cx="749300" cy="520700"/>
          </a:xfrm>
          <a:prstGeom prst="rightArrow">
            <a:avLst>
              <a:gd name="adj1" fmla="val 50000"/>
              <a:gd name="adj2" fmla="val 71958"/>
            </a:avLst>
          </a:prstGeom>
          <a:solidFill>
            <a:srgbClr val="808080"/>
          </a:solidFill>
          <a:ln w="12700">
            <a:noFill/>
            <a:miter lim="800000"/>
            <a:headEnd/>
            <a:tailEnd/>
          </a:ln>
        </p:spPr>
        <p:txBody>
          <a:bodyPr wrap="none" anchor="ctr"/>
          <a:lstStyle/>
          <a:p>
            <a:endParaRPr lang="en-US"/>
          </a:p>
        </p:txBody>
      </p:sp>
      <p:sp>
        <p:nvSpPr>
          <p:cNvPr id="19463" name="Rectangle 10"/>
          <p:cNvSpPr>
            <a:spLocks noChangeArrowheads="1"/>
          </p:cNvSpPr>
          <p:nvPr/>
        </p:nvSpPr>
        <p:spPr bwMode="auto">
          <a:xfrm>
            <a:off x="4818063" y="3798888"/>
            <a:ext cx="4108450" cy="2011362"/>
          </a:xfrm>
          <a:prstGeom prst="rect">
            <a:avLst/>
          </a:prstGeom>
          <a:solidFill>
            <a:schemeClr val="accent1"/>
          </a:solidFill>
          <a:ln w="25400">
            <a:noFill/>
            <a:miter lim="800000"/>
            <a:headEnd/>
            <a:tailEnd/>
          </a:ln>
        </p:spPr>
        <p:txBody>
          <a:bodyPr lIns="90488" tIns="44450" rIns="90488" bIns="44450">
            <a:spAutoFit/>
          </a:bodyPr>
          <a:lstStyle/>
          <a:p>
            <a:pPr algn="ctr">
              <a:lnSpc>
                <a:spcPct val="90000"/>
              </a:lnSpc>
              <a:spcBef>
                <a:spcPct val="50000"/>
              </a:spcBef>
            </a:pPr>
            <a:r>
              <a:rPr lang="en-US" sz="2000" b="1">
                <a:solidFill>
                  <a:srgbClr val="FFFFDD"/>
                </a:solidFill>
                <a:latin typeface="Verdana" pitchFamily="34" charset="0"/>
              </a:rPr>
              <a:t>Materials used to support the production process.</a:t>
            </a:r>
            <a:r>
              <a:rPr lang="en-US" sz="2000" b="1">
                <a:solidFill>
                  <a:schemeClr val="tx2"/>
                </a:solidFill>
                <a:latin typeface="Verdana" pitchFamily="34" charset="0"/>
              </a:rPr>
              <a:t> </a:t>
            </a:r>
            <a:br>
              <a:rPr lang="en-US" sz="2000" b="1">
                <a:solidFill>
                  <a:schemeClr val="tx2"/>
                </a:solidFill>
                <a:latin typeface="Verdana" pitchFamily="34" charset="0"/>
              </a:rPr>
            </a:br>
            <a:r>
              <a:rPr lang="en-US" sz="2000" b="1">
                <a:solidFill>
                  <a:schemeClr val="tx2"/>
                </a:solidFill>
                <a:latin typeface="Verdana" pitchFamily="34" charset="0"/>
              </a:rPr>
              <a:t> </a:t>
            </a:r>
            <a:br>
              <a:rPr lang="en-US" sz="2000" b="1">
                <a:solidFill>
                  <a:schemeClr val="tx2"/>
                </a:solidFill>
                <a:latin typeface="Verdana" pitchFamily="34" charset="0"/>
              </a:rPr>
            </a:br>
            <a:r>
              <a:rPr lang="en-US" sz="2000" b="1">
                <a:latin typeface="Verdana" pitchFamily="34" charset="0"/>
              </a:rPr>
              <a:t>Examples:</a:t>
            </a:r>
            <a:r>
              <a:rPr lang="en-US" sz="2000" b="1">
                <a:solidFill>
                  <a:schemeClr val="tx2"/>
                </a:solidFill>
                <a:latin typeface="Verdana" pitchFamily="34" charset="0"/>
              </a:rPr>
              <a:t> </a:t>
            </a:r>
            <a:r>
              <a:rPr lang="en-US" sz="2000" b="1">
                <a:solidFill>
                  <a:srgbClr val="FFFFDD"/>
                </a:solidFill>
                <a:latin typeface="Verdana" pitchFamily="34" charset="0"/>
              </a:rPr>
              <a:t>lubricants and cleaning supplies used in the automobile assembly plant.</a:t>
            </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Non-manufacturing Costs</a:t>
            </a:r>
          </a:p>
        </p:txBody>
      </p:sp>
      <p:sp>
        <p:nvSpPr>
          <p:cNvPr id="20483" name="Oval 4"/>
          <p:cNvSpPr>
            <a:spLocks noChangeArrowheads="1"/>
          </p:cNvSpPr>
          <p:nvPr/>
        </p:nvSpPr>
        <p:spPr bwMode="auto">
          <a:xfrm>
            <a:off x="609600" y="1676400"/>
            <a:ext cx="3505200" cy="1524000"/>
          </a:xfrm>
          <a:prstGeom prst="ellipse">
            <a:avLst/>
          </a:prstGeom>
          <a:solidFill>
            <a:schemeClr val="hlink"/>
          </a:solidFill>
          <a:ln w="9525">
            <a:noFill/>
            <a:round/>
            <a:headEnd/>
            <a:tailEnd/>
          </a:ln>
        </p:spPr>
        <p:txBody>
          <a:bodyPr anchor="ctr"/>
          <a:lstStyle/>
          <a:p>
            <a:pPr algn="ctr" eaLnBrk="1" hangingPunct="1"/>
            <a:r>
              <a:rPr lang="en-US" sz="2000" b="1">
                <a:solidFill>
                  <a:srgbClr val="FFFFDD"/>
                </a:solidFill>
                <a:latin typeface="Verdana" pitchFamily="34" charset="0"/>
              </a:rPr>
              <a:t>Selling </a:t>
            </a:r>
            <a:br>
              <a:rPr lang="en-US" sz="2000" b="1">
                <a:solidFill>
                  <a:srgbClr val="FFFFDD"/>
                </a:solidFill>
                <a:latin typeface="Verdana" pitchFamily="34" charset="0"/>
              </a:rPr>
            </a:br>
            <a:r>
              <a:rPr lang="en-US" sz="2000" b="1">
                <a:solidFill>
                  <a:srgbClr val="FFFFDD"/>
                </a:solidFill>
                <a:latin typeface="Verdana" pitchFamily="34" charset="0"/>
              </a:rPr>
              <a:t>Costs</a:t>
            </a:r>
          </a:p>
        </p:txBody>
      </p:sp>
      <p:sp>
        <p:nvSpPr>
          <p:cNvPr id="20484" name="Rectangle 5"/>
          <p:cNvSpPr>
            <a:spLocks noChangeArrowheads="1"/>
          </p:cNvSpPr>
          <p:nvPr/>
        </p:nvSpPr>
        <p:spPr bwMode="auto">
          <a:xfrm>
            <a:off x="533400" y="4038600"/>
            <a:ext cx="3657600" cy="1295400"/>
          </a:xfrm>
          <a:prstGeom prst="rect">
            <a:avLst/>
          </a:prstGeom>
          <a:solidFill>
            <a:schemeClr val="accent1"/>
          </a:solidFill>
          <a:ln w="9525">
            <a:solidFill>
              <a:srgbClr val="808080"/>
            </a:solidFill>
            <a:miter lim="800000"/>
            <a:headEnd/>
            <a:tailEnd/>
          </a:ln>
        </p:spPr>
        <p:txBody>
          <a:bodyPr anchor="ctr"/>
          <a:lstStyle/>
          <a:p>
            <a:pPr algn="ctr" eaLnBrk="1" hangingPunct="1"/>
            <a:r>
              <a:rPr lang="en-US" sz="2000" b="1" dirty="0">
                <a:solidFill>
                  <a:schemeClr val="folHlink"/>
                </a:solidFill>
                <a:latin typeface="Verdana" pitchFamily="34" charset="0"/>
              </a:rPr>
              <a:t>Costs necessary to </a:t>
            </a:r>
            <a:r>
              <a:rPr lang="en-US" sz="2000" b="1" dirty="0" smtClean="0">
                <a:solidFill>
                  <a:schemeClr val="folHlink"/>
                </a:solidFill>
                <a:latin typeface="Verdana" pitchFamily="34" charset="0"/>
              </a:rPr>
              <a:t>secure </a:t>
            </a:r>
            <a:r>
              <a:rPr lang="en-US" sz="2000" b="1" dirty="0">
                <a:solidFill>
                  <a:schemeClr val="folHlink"/>
                </a:solidFill>
                <a:latin typeface="Verdana" pitchFamily="34" charset="0"/>
              </a:rPr>
              <a:t>the </a:t>
            </a:r>
            <a:r>
              <a:rPr lang="en-US" sz="2000" b="1" dirty="0" smtClean="0">
                <a:solidFill>
                  <a:schemeClr val="folHlink"/>
                </a:solidFill>
                <a:latin typeface="Verdana" pitchFamily="34" charset="0"/>
              </a:rPr>
              <a:t>customer order </a:t>
            </a:r>
            <a:r>
              <a:rPr lang="en-US" sz="2000" b="1" dirty="0">
                <a:solidFill>
                  <a:schemeClr val="folHlink"/>
                </a:solidFill>
                <a:latin typeface="Verdana" pitchFamily="34" charset="0"/>
              </a:rPr>
              <a:t>and deliver the </a:t>
            </a:r>
            <a:r>
              <a:rPr lang="en-US" sz="2000" b="1" dirty="0" smtClean="0">
                <a:solidFill>
                  <a:schemeClr val="folHlink"/>
                </a:solidFill>
                <a:latin typeface="Verdana" pitchFamily="34" charset="0"/>
              </a:rPr>
              <a:t>product to customer.</a:t>
            </a:r>
            <a:endParaRPr lang="en-US" sz="2000" b="1" dirty="0">
              <a:solidFill>
                <a:schemeClr val="folHlink"/>
              </a:solidFill>
              <a:latin typeface="Verdana" pitchFamily="34" charset="0"/>
            </a:endParaRPr>
          </a:p>
        </p:txBody>
      </p:sp>
      <p:cxnSp>
        <p:nvCxnSpPr>
          <p:cNvPr id="20485" name="AutoShape 6"/>
          <p:cNvCxnSpPr>
            <a:cxnSpLocks noChangeShapeType="1"/>
            <a:stCxn id="20483" idx="4"/>
            <a:endCxn id="20484" idx="0"/>
          </p:cNvCxnSpPr>
          <p:nvPr/>
        </p:nvCxnSpPr>
        <p:spPr bwMode="auto">
          <a:xfrm>
            <a:off x="2362200" y="3200400"/>
            <a:ext cx="0" cy="838200"/>
          </a:xfrm>
          <a:prstGeom prst="straightConnector1">
            <a:avLst/>
          </a:prstGeom>
          <a:noFill/>
          <a:ln w="38100">
            <a:solidFill>
              <a:srgbClr val="808080"/>
            </a:solidFill>
            <a:round/>
            <a:headEnd/>
            <a:tailEnd type="triangle" w="med" len="med"/>
          </a:ln>
        </p:spPr>
      </p:cxnSp>
      <p:sp>
        <p:nvSpPr>
          <p:cNvPr id="20486" name="Oval 8"/>
          <p:cNvSpPr>
            <a:spLocks noChangeArrowheads="1"/>
          </p:cNvSpPr>
          <p:nvPr/>
        </p:nvSpPr>
        <p:spPr bwMode="auto">
          <a:xfrm>
            <a:off x="5486400" y="1676400"/>
            <a:ext cx="3505200" cy="1524000"/>
          </a:xfrm>
          <a:prstGeom prst="ellipse">
            <a:avLst/>
          </a:prstGeom>
          <a:solidFill>
            <a:schemeClr val="hlink"/>
          </a:solidFill>
          <a:ln w="9525">
            <a:noFill/>
            <a:round/>
            <a:headEnd/>
            <a:tailEnd/>
          </a:ln>
        </p:spPr>
        <p:txBody>
          <a:bodyPr anchor="ctr"/>
          <a:lstStyle/>
          <a:p>
            <a:pPr algn="ctr" eaLnBrk="1" hangingPunct="1"/>
            <a:r>
              <a:rPr lang="en-US" sz="2000" b="1">
                <a:solidFill>
                  <a:srgbClr val="FFFFDD"/>
                </a:solidFill>
                <a:latin typeface="Verdana" pitchFamily="34" charset="0"/>
              </a:rPr>
              <a:t>Administrative Costs</a:t>
            </a:r>
          </a:p>
        </p:txBody>
      </p:sp>
      <p:sp>
        <p:nvSpPr>
          <p:cNvPr id="20487" name="Rectangle 9"/>
          <p:cNvSpPr>
            <a:spLocks noChangeArrowheads="1"/>
          </p:cNvSpPr>
          <p:nvPr/>
        </p:nvSpPr>
        <p:spPr bwMode="auto">
          <a:xfrm>
            <a:off x="5410200" y="4038600"/>
            <a:ext cx="3657600" cy="1295400"/>
          </a:xfrm>
          <a:prstGeom prst="rect">
            <a:avLst/>
          </a:prstGeom>
          <a:solidFill>
            <a:schemeClr val="accent1"/>
          </a:solidFill>
          <a:ln w="9525">
            <a:noFill/>
            <a:miter lim="800000"/>
            <a:headEnd/>
            <a:tailEnd/>
          </a:ln>
        </p:spPr>
        <p:txBody>
          <a:bodyPr anchor="ctr"/>
          <a:lstStyle/>
          <a:p>
            <a:pPr algn="ctr" eaLnBrk="1" hangingPunct="1"/>
            <a:r>
              <a:rPr lang="en-US" sz="2000" b="1" dirty="0">
                <a:solidFill>
                  <a:srgbClr val="FFFFDD"/>
                </a:solidFill>
                <a:latin typeface="Verdana" pitchFamily="34" charset="0"/>
              </a:rPr>
              <a:t>All </a:t>
            </a:r>
            <a:r>
              <a:rPr lang="en-US" sz="2000" b="1" dirty="0" smtClean="0">
                <a:solidFill>
                  <a:srgbClr val="FFFFDD"/>
                </a:solidFill>
                <a:latin typeface="Verdana" pitchFamily="34" charset="0"/>
              </a:rPr>
              <a:t>costs associated with the general management of an organization.</a:t>
            </a:r>
            <a:endParaRPr lang="en-US" sz="2000" b="1" dirty="0">
              <a:solidFill>
                <a:srgbClr val="FFFFDD"/>
              </a:solidFill>
              <a:latin typeface="Verdana" pitchFamily="34" charset="0"/>
            </a:endParaRPr>
          </a:p>
        </p:txBody>
      </p:sp>
      <p:cxnSp>
        <p:nvCxnSpPr>
          <p:cNvPr id="20488" name="AutoShape 10"/>
          <p:cNvCxnSpPr>
            <a:cxnSpLocks noChangeShapeType="1"/>
            <a:stCxn id="20486" idx="4"/>
            <a:endCxn id="20487" idx="0"/>
          </p:cNvCxnSpPr>
          <p:nvPr/>
        </p:nvCxnSpPr>
        <p:spPr bwMode="auto">
          <a:xfrm>
            <a:off x="7239000" y="3200400"/>
            <a:ext cx="0" cy="838200"/>
          </a:xfrm>
          <a:prstGeom prst="straightConnector1">
            <a:avLst/>
          </a:prstGeom>
          <a:noFill/>
          <a:ln w="38100">
            <a:solidFill>
              <a:srgbClr val="808080"/>
            </a:solidFill>
            <a:round/>
            <a:headEnd/>
            <a:tailEnd type="triangle" w="med" len="med"/>
          </a:ln>
        </p:spPr>
      </p:cxnSp>
      <p:pic>
        <p:nvPicPr>
          <p:cNvPr id="20489" name="Picture 11" descr="bs00508_"/>
          <p:cNvPicPr>
            <a:picLocks noChangeAspect="1" noChangeArrowheads="1"/>
          </p:cNvPicPr>
          <p:nvPr/>
        </p:nvPicPr>
        <p:blipFill>
          <a:blip r:embed="rId3"/>
          <a:srcRect/>
          <a:stretch>
            <a:fillRect/>
          </a:stretch>
        </p:blipFill>
        <p:spPr bwMode="auto">
          <a:xfrm>
            <a:off x="3810000" y="4953000"/>
            <a:ext cx="1574800" cy="1662113"/>
          </a:xfrm>
          <a:prstGeom prst="rect">
            <a:avLst/>
          </a:prstGeom>
          <a:noFill/>
          <a:ln w="9525">
            <a:noFill/>
            <a:miter lim="800000"/>
            <a:headEnd/>
            <a:tailEnd/>
          </a:ln>
        </p:spPr>
      </p:pic>
    </p:spTree>
  </p:cSld>
  <p:clrMapOvr>
    <a:masterClrMapping/>
  </p:clrMapOvr>
  <p:transition spd="med">
    <p:strips dir="rd"/>
  </p:transition>
  <p:timing>
    <p:tnLst>
      <p:par>
        <p:cTn id="1" dur="indefinite" restart="never" nodeType="tmRoot"/>
      </p:par>
    </p:tnLst>
  </p:timing>
</p:sld>
</file>

<file path=ppt/theme/theme1.xml><?xml version="1.0" encoding="utf-8"?>
<a:theme xmlns:a="http://schemas.openxmlformats.org/drawingml/2006/main" name="Lightbar">
  <a:themeElements>
    <a:clrScheme name="Lightbar 1">
      <a:dk1>
        <a:srgbClr val="000000"/>
      </a:dk1>
      <a:lt1>
        <a:srgbClr val="B3D1F0"/>
      </a:lt1>
      <a:dk2>
        <a:srgbClr val="1822CD"/>
      </a:dk2>
      <a:lt2>
        <a:srgbClr val="000000"/>
      </a:lt2>
      <a:accent1>
        <a:srgbClr val="3568C7"/>
      </a:accent1>
      <a:accent2>
        <a:srgbClr val="F06157"/>
      </a:accent2>
      <a:accent3>
        <a:srgbClr val="D6E5F6"/>
      </a:accent3>
      <a:accent4>
        <a:srgbClr val="000000"/>
      </a:accent4>
      <a:accent5>
        <a:srgbClr val="AEB9E0"/>
      </a:accent5>
      <a:accent6>
        <a:srgbClr val="D9574E"/>
      </a:accent6>
      <a:hlink>
        <a:srgbClr val="FF9218"/>
      </a:hlink>
      <a:folHlink>
        <a:srgbClr val="CCCCCC"/>
      </a:folHlink>
    </a:clrScheme>
    <a:fontScheme name="Lightba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charset="0"/>
          </a:defRPr>
        </a:defPPr>
      </a:lstStyle>
    </a:lnDef>
  </a:objectDefaults>
  <a:extraClrSchemeLst>
    <a:extraClrScheme>
      <a:clrScheme name="Lightbar 1">
        <a:dk1>
          <a:srgbClr val="000000"/>
        </a:dk1>
        <a:lt1>
          <a:srgbClr val="B3D1F0"/>
        </a:lt1>
        <a:dk2>
          <a:srgbClr val="1822CD"/>
        </a:dk2>
        <a:lt2>
          <a:srgbClr val="000000"/>
        </a:lt2>
        <a:accent1>
          <a:srgbClr val="3568C7"/>
        </a:accent1>
        <a:accent2>
          <a:srgbClr val="F06157"/>
        </a:accent2>
        <a:accent3>
          <a:srgbClr val="D6E5F6"/>
        </a:accent3>
        <a:accent4>
          <a:srgbClr val="000000"/>
        </a:accent4>
        <a:accent5>
          <a:srgbClr val="AEB9E0"/>
        </a:accent5>
        <a:accent6>
          <a:srgbClr val="D9574E"/>
        </a:accent6>
        <a:hlink>
          <a:srgbClr val="FF9218"/>
        </a:hlink>
        <a:folHlink>
          <a:srgbClr val="CCCCCC"/>
        </a:folHlink>
      </a:clrScheme>
      <a:clrMap bg1="lt1" tx1="dk1" bg2="lt2" tx2="dk2" accent1="accent1" accent2="accent2" accent3="accent3" accent4="accent4" accent5="accent5" accent6="accent6" hlink="hlink" folHlink="folHlink"/>
    </a:extraClrScheme>
    <a:extraClrScheme>
      <a:clrScheme name="Lightbar 2">
        <a:dk1>
          <a:srgbClr val="000000"/>
        </a:dk1>
        <a:lt1>
          <a:srgbClr val="DCD1EB"/>
        </a:lt1>
        <a:dk2>
          <a:srgbClr val="6C18B0"/>
        </a:dk2>
        <a:lt2>
          <a:srgbClr val="000000"/>
        </a:lt2>
        <a:accent1>
          <a:srgbClr val="9968CC"/>
        </a:accent1>
        <a:accent2>
          <a:srgbClr val="FFAF18"/>
        </a:accent2>
        <a:accent3>
          <a:srgbClr val="EBE5F3"/>
        </a:accent3>
        <a:accent4>
          <a:srgbClr val="000000"/>
        </a:accent4>
        <a:accent5>
          <a:srgbClr val="CAB9E2"/>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Lightbar 3">
        <a:dk1>
          <a:srgbClr val="000000"/>
        </a:dk1>
        <a:lt1>
          <a:srgbClr val="EECAE1"/>
        </a:lt1>
        <a:dk2>
          <a:srgbClr val="DC54AD"/>
        </a:dk2>
        <a:lt2>
          <a:srgbClr val="000000"/>
        </a:lt2>
        <a:accent1>
          <a:srgbClr val="DC359C"/>
        </a:accent1>
        <a:accent2>
          <a:srgbClr val="FFAF18"/>
        </a:accent2>
        <a:accent3>
          <a:srgbClr val="F5E1EE"/>
        </a:accent3>
        <a:accent4>
          <a:srgbClr val="000000"/>
        </a:accent4>
        <a:accent5>
          <a:srgbClr val="EBAECB"/>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Lightbar 4">
        <a:dk1>
          <a:srgbClr val="000000"/>
        </a:dk1>
        <a:lt1>
          <a:srgbClr val="D7E6C5"/>
        </a:lt1>
        <a:dk2>
          <a:srgbClr val="2F8B20"/>
        </a:dk2>
        <a:lt2>
          <a:srgbClr val="000000"/>
        </a:lt2>
        <a:accent1>
          <a:srgbClr val="7ABA05"/>
        </a:accent1>
        <a:accent2>
          <a:srgbClr val="FFAF18"/>
        </a:accent2>
        <a:accent3>
          <a:srgbClr val="E8F0DF"/>
        </a:accent3>
        <a:accent4>
          <a:srgbClr val="000000"/>
        </a:accent4>
        <a:accent5>
          <a:srgbClr val="BED9AA"/>
        </a:accent5>
        <a:accent6>
          <a:srgbClr val="E79E15"/>
        </a:accent6>
        <a:hlink>
          <a:srgbClr val="1822CD"/>
        </a:hlink>
        <a:folHlink>
          <a:srgbClr val="CCCCCC"/>
        </a:folHlink>
      </a:clrScheme>
      <a:clrMap bg1="lt1" tx1="dk1" bg2="lt2" tx2="dk2" accent1="accent1" accent2="accent2" accent3="accent3" accent4="accent4" accent5="accent5" accent6="accent6" hlink="hlink" folHlink="folHlink"/>
    </a:extraClrScheme>
    <a:extraClrScheme>
      <a:clrScheme name="Lightbar 5">
        <a:dk1>
          <a:srgbClr val="000000"/>
        </a:dk1>
        <a:lt1>
          <a:srgbClr val="F8D1A8"/>
        </a:lt1>
        <a:dk2>
          <a:srgbClr val="FF9218"/>
        </a:dk2>
        <a:lt2>
          <a:srgbClr val="000000"/>
        </a:lt2>
        <a:accent1>
          <a:srgbClr val="FFAF18"/>
        </a:accent1>
        <a:accent2>
          <a:srgbClr val="F06157"/>
        </a:accent2>
        <a:accent3>
          <a:srgbClr val="FBE5D1"/>
        </a:accent3>
        <a:accent4>
          <a:srgbClr val="000000"/>
        </a:accent4>
        <a:accent5>
          <a:srgbClr val="FFD4AB"/>
        </a:accent5>
        <a:accent6>
          <a:srgbClr val="D9574E"/>
        </a:accent6>
        <a:hlink>
          <a:srgbClr val="FF9218"/>
        </a:hlink>
        <a:folHlink>
          <a:srgbClr val="CCCCCC"/>
        </a:folHlink>
      </a:clrScheme>
      <a:clrMap bg1="lt1" tx1="dk1" bg2="lt2" tx2="dk2" accent1="accent1" accent2="accent2" accent3="accent3" accent4="accent4" accent5="accent5" accent6="accent6" hlink="hlink" folHlink="folHlink"/>
    </a:extraClrScheme>
    <a:extraClrScheme>
      <a:clrScheme name="Lightbar 6">
        <a:dk1>
          <a:srgbClr val="000000"/>
        </a:dk1>
        <a:lt1>
          <a:srgbClr val="CCCCCC"/>
        </a:lt1>
        <a:dk2>
          <a:srgbClr val="555555"/>
        </a:dk2>
        <a:lt2>
          <a:srgbClr val="000000"/>
        </a:lt2>
        <a:accent1>
          <a:srgbClr val="AAAAAA"/>
        </a:accent1>
        <a:accent2>
          <a:srgbClr val="888888"/>
        </a:accent2>
        <a:accent3>
          <a:srgbClr val="E2E2E2"/>
        </a:accent3>
        <a:accent4>
          <a:srgbClr val="000000"/>
        </a:accent4>
        <a:accent5>
          <a:srgbClr val="D2D2D2"/>
        </a:accent5>
        <a:accent6>
          <a:srgbClr val="7B7B7B"/>
        </a:accent6>
        <a:hlink>
          <a:srgbClr val="333333"/>
        </a:hlink>
        <a:folHlink>
          <a:srgbClr val="88888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ightbar 1">
    <a:dk1>
      <a:srgbClr val="000000"/>
    </a:dk1>
    <a:lt1>
      <a:srgbClr val="B3D1F0"/>
    </a:lt1>
    <a:dk2>
      <a:srgbClr val="1822CD"/>
    </a:dk2>
    <a:lt2>
      <a:srgbClr val="000000"/>
    </a:lt2>
    <a:accent1>
      <a:srgbClr val="3568C7"/>
    </a:accent1>
    <a:accent2>
      <a:srgbClr val="F06157"/>
    </a:accent2>
    <a:accent3>
      <a:srgbClr val="D6E5F6"/>
    </a:accent3>
    <a:accent4>
      <a:srgbClr val="000000"/>
    </a:accent4>
    <a:accent5>
      <a:srgbClr val="AEB9E0"/>
    </a:accent5>
    <a:accent6>
      <a:srgbClr val="D9574E"/>
    </a:accent6>
    <a:hlink>
      <a:srgbClr val="FF9218"/>
    </a:hlink>
    <a:folHlink>
      <a:srgbClr val="CCCCCC"/>
    </a:folHlink>
  </a:clrScheme>
</a:themeOverride>
</file>

<file path=docProps/app.xml><?xml version="1.0" encoding="utf-8"?>
<Properties xmlns="http://schemas.openxmlformats.org/officeDocument/2006/extended-properties" xmlns:vt="http://schemas.openxmlformats.org/officeDocument/2006/docPropsVTypes">
  <Template>Macintosh HD:Microsoft Office X:Templates:Presentations:Designs:Lightbar</Template>
  <TotalTime>2116</TotalTime>
  <Words>5294</Words>
  <Application>Microsoft PowerPoint</Application>
  <PresentationFormat>On-screen Show (4:3)</PresentationFormat>
  <Paragraphs>619</Paragraphs>
  <Slides>63</Slides>
  <Notes>62</Notes>
  <HiddenSlides>0</HiddenSlides>
  <MMClips>0</MMClips>
  <ScaleCrop>false</ScaleCrop>
  <HeadingPairs>
    <vt:vector size="6" baseType="variant">
      <vt:variant>
        <vt:lpstr>Theme</vt:lpstr>
      </vt:variant>
      <vt:variant>
        <vt:i4>1</vt:i4>
      </vt:variant>
      <vt:variant>
        <vt:lpstr>Embedded OLE Servers</vt:lpstr>
      </vt:variant>
      <vt:variant>
        <vt:i4>4</vt:i4>
      </vt:variant>
      <vt:variant>
        <vt:lpstr>Slide Titles</vt:lpstr>
      </vt:variant>
      <vt:variant>
        <vt:i4>63</vt:i4>
      </vt:variant>
    </vt:vector>
  </HeadingPairs>
  <TitlesOfParts>
    <vt:vector size="68" baseType="lpstr">
      <vt:lpstr>Lightbar</vt:lpstr>
      <vt:lpstr>Worksheet</vt:lpstr>
      <vt:lpstr>Package</vt:lpstr>
      <vt:lpstr>Clip</vt:lpstr>
      <vt:lpstr>Image</vt:lpstr>
      <vt:lpstr>Managerial Accounting and Cost Concepts</vt:lpstr>
      <vt:lpstr>Learning Objective 1</vt:lpstr>
      <vt:lpstr>Cost Classifications for assigning costs to cost objects</vt:lpstr>
      <vt:lpstr>Learning Objective 2</vt:lpstr>
      <vt:lpstr>Manufacturing Costs</vt:lpstr>
      <vt:lpstr>Direct Materials</vt:lpstr>
      <vt:lpstr>Direct Labor</vt:lpstr>
      <vt:lpstr>Manufacturing Overhead</vt:lpstr>
      <vt:lpstr>Non-manufacturing Costs</vt:lpstr>
      <vt:lpstr>Learning Objective 3</vt:lpstr>
      <vt:lpstr>Product Costs Versus Period Costs</vt:lpstr>
      <vt:lpstr>Quick Check </vt:lpstr>
      <vt:lpstr>Quick Check </vt:lpstr>
      <vt:lpstr>Classifications of Costs</vt:lpstr>
      <vt:lpstr>Learning Objective 4</vt:lpstr>
      <vt:lpstr>Cost Classifications for Predicting Cost Behavior</vt:lpstr>
      <vt:lpstr>Variable Cost</vt:lpstr>
      <vt:lpstr>Variable Cost</vt:lpstr>
      <vt:lpstr>Variable Cost Per Unit</vt:lpstr>
      <vt:lpstr>Fixed Cost</vt:lpstr>
      <vt:lpstr>Fixed Cost Per Unit</vt:lpstr>
      <vt:lpstr>Cost Classifications for Predicting Cost Behavior</vt:lpstr>
      <vt:lpstr>Quick Check </vt:lpstr>
      <vt:lpstr>Quick Check </vt:lpstr>
      <vt:lpstr>Types of Fixed Costs</vt:lpstr>
      <vt:lpstr>The Linearity Assumption and the Relevant Range</vt:lpstr>
      <vt:lpstr>Fixed Costs and Relevant Range</vt:lpstr>
      <vt:lpstr>Mixed Costs </vt:lpstr>
      <vt:lpstr>Mixed Costs </vt:lpstr>
      <vt:lpstr>Mixed Costs Example</vt:lpstr>
      <vt:lpstr>The Analysis of Mixed Costs</vt:lpstr>
      <vt:lpstr>Learning Objective 5</vt:lpstr>
      <vt:lpstr>The Scattergraph Method</vt:lpstr>
      <vt:lpstr>The Scattergraph Method</vt:lpstr>
      <vt:lpstr>The Scattergraph Method</vt:lpstr>
      <vt:lpstr>The Scattergraph Method</vt:lpstr>
      <vt:lpstr>The High-Low Method</vt:lpstr>
      <vt:lpstr>The High-Low Method</vt:lpstr>
      <vt:lpstr>The High-Low Method</vt:lpstr>
      <vt:lpstr>Quick Check </vt:lpstr>
      <vt:lpstr>Quick Check </vt:lpstr>
      <vt:lpstr>Quick Check </vt:lpstr>
      <vt:lpstr>Quick Check </vt:lpstr>
      <vt:lpstr>Least-Squares Regression Method</vt:lpstr>
      <vt:lpstr>Least-Squares Regression Method</vt:lpstr>
      <vt:lpstr>Least-Squares Regression Method</vt:lpstr>
      <vt:lpstr>Comparing Results From the Three Methods</vt:lpstr>
      <vt:lpstr>Learning Objective 6</vt:lpstr>
      <vt:lpstr>Slide 49</vt:lpstr>
      <vt:lpstr>The Contribution Format</vt:lpstr>
      <vt:lpstr>The Contribution Format</vt:lpstr>
      <vt:lpstr>Learning Objective 7</vt:lpstr>
      <vt:lpstr>Cost Classifications for Decision Making</vt:lpstr>
      <vt:lpstr>Differential Cost and Revenue</vt:lpstr>
      <vt:lpstr>Opportunity Cost</vt:lpstr>
      <vt:lpstr>Sunk Costs</vt:lpstr>
      <vt:lpstr>Quick Check </vt:lpstr>
      <vt:lpstr>Quick Check </vt:lpstr>
      <vt:lpstr>Quick Check </vt:lpstr>
      <vt:lpstr>Quick Check </vt:lpstr>
      <vt:lpstr>Quick Check </vt:lpstr>
      <vt:lpstr>Quick Check </vt:lpstr>
      <vt:lpstr>End of Chapter 2</vt:lpstr>
    </vt:vector>
  </TitlesOfParts>
  <Company>Jon A. Booker, Ph.D., CPA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title</dc:title>
  <dc:creator>Jon Booker</dc:creator>
  <cp:lastModifiedBy>Syed Akib Hossain</cp:lastModifiedBy>
  <cp:revision>285</cp:revision>
  <dcterms:created xsi:type="dcterms:W3CDTF">2004-05-17T20:09:56Z</dcterms:created>
  <dcterms:modified xsi:type="dcterms:W3CDTF">2015-05-23T17:30:31Z</dcterms:modified>
</cp:coreProperties>
</file>