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sldIdLst>
    <p:sldId id="256" r:id="rId2"/>
    <p:sldId id="262" r:id="rId3"/>
    <p:sldId id="263" r:id="rId4"/>
    <p:sldId id="264" r:id="rId5"/>
    <p:sldId id="265" r:id="rId6"/>
    <p:sldId id="266" r:id="rId7"/>
    <p:sldId id="267" r:id="rId8"/>
    <p:sldId id="268" r:id="rId9"/>
    <p:sldId id="271" r:id="rId10"/>
    <p:sldId id="272" r:id="rId11"/>
    <p:sldId id="273" r:id="rId12"/>
    <p:sldId id="274" r:id="rId13"/>
    <p:sldId id="275" r:id="rId14"/>
    <p:sldId id="278" r:id="rId15"/>
    <p:sldId id="279" r:id="rId16"/>
    <p:sldId id="280" r:id="rId17"/>
    <p:sldId id="281" r:id="rId18"/>
    <p:sldId id="282" r:id="rId19"/>
    <p:sldId id="285" r:id="rId20"/>
    <p:sldId id="286" r:id="rId21"/>
    <p:sldId id="287" r:id="rId22"/>
    <p:sldId id="288" r:id="rId23"/>
    <p:sldId id="289" r:id="rId24"/>
    <p:sldId id="290" r:id="rId25"/>
    <p:sldId id="293" r:id="rId26"/>
    <p:sldId id="294" r:id="rId27"/>
    <p:sldId id="295" r:id="rId28"/>
    <p:sldId id="298" r:id="rId29"/>
    <p:sldId id="299" r:id="rId30"/>
    <p:sldId id="301" r:id="rId31"/>
    <p:sldId id="305" r:id="rId32"/>
    <p:sldId id="306" r:id="rId33"/>
    <p:sldId id="307" r:id="rId34"/>
    <p:sldId id="308" r:id="rId35"/>
    <p:sldId id="310" r:id="rId36"/>
    <p:sldId id="311" r:id="rId37"/>
    <p:sldId id="313" r:id="rId38"/>
    <p:sldId id="314" r:id="rId39"/>
    <p:sldId id="315" r:id="rId40"/>
    <p:sldId id="316" r:id="rId41"/>
    <p:sldId id="317" r:id="rId42"/>
    <p:sldId id="320" r:id="rId43"/>
    <p:sldId id="321" r:id="rId44"/>
    <p:sldId id="324" r:id="rId45"/>
    <p:sldId id="325" r:id="rId46"/>
    <p:sldId id="327" r:id="rId47"/>
    <p:sldId id="330" r:id="rId48"/>
    <p:sldId id="331" r:id="rId49"/>
    <p:sldId id="333" r:id="rId50"/>
    <p:sldId id="347" r:id="rId51"/>
    <p:sldId id="348" r:id="rId52"/>
    <p:sldId id="349" r:id="rId53"/>
    <p:sldId id="350" r:id="rId54"/>
    <p:sldId id="351" r:id="rId55"/>
    <p:sldId id="352" r:id="rId56"/>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FE2"/>
    <a:srgbClr val="D25833"/>
    <a:srgbClr val="D3D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59" autoAdjust="0"/>
    <p:restoredTop sz="90929"/>
  </p:normalViewPr>
  <p:slideViewPr>
    <p:cSldViewPr>
      <p:cViewPr varScale="1">
        <p:scale>
          <a:sx n="66" d="100"/>
          <a:sy n="66" d="100"/>
        </p:scale>
        <p:origin x="-1752" y="-102"/>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45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33AFFDD9-7561-49DF-BA08-49111E037F3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62DBBEF-588C-45EA-AD95-171ACB611800}" type="slidenum">
              <a:rPr lang="en-US" smtClean="0"/>
              <a:pPr/>
              <a:t>1</a:t>
            </a:fld>
            <a:endParaRPr lang="en-US" smtClean="0"/>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8"/>
          <p:cNvSpPr>
            <a:spLocks noChangeArrowheads="1"/>
          </p:cNvSpPr>
          <p:nvPr/>
        </p:nvSpPr>
        <p:spPr bwMode="auto">
          <a:xfrm>
            <a:off x="1219200" y="6553200"/>
            <a:ext cx="2514600" cy="228600"/>
          </a:xfrm>
          <a:prstGeom prst="rect">
            <a:avLst/>
          </a:prstGeom>
          <a:noFill/>
          <a:ln w="9525">
            <a:noFill/>
            <a:miter lim="800000"/>
            <a:headEnd/>
            <a:tailEnd/>
          </a:ln>
          <a:effectLst/>
        </p:spPr>
        <p:txBody>
          <a:bodyPr anchor="b"/>
          <a:lstStyle/>
          <a:p>
            <a:pPr algn="l">
              <a:defRPr/>
            </a:pPr>
            <a:r>
              <a:rPr lang="en-US" sz="1000"/>
              <a:t>Copyright © 2012 Pearson Prentice Hall. </a:t>
            </a:r>
          </a:p>
          <a:p>
            <a:pPr algn="l">
              <a:defRPr/>
            </a:pPr>
            <a:r>
              <a:rPr lang="en-US" sz="1000"/>
              <a:t>All rights reserved.</a:t>
            </a:r>
          </a:p>
        </p:txBody>
      </p:sp>
      <p:sp>
        <p:nvSpPr>
          <p:cNvPr id="3" name="Rectangle 10"/>
          <p:cNvSpPr>
            <a:spLocks noChangeArrowheads="1"/>
          </p:cNvSpPr>
          <p:nvPr/>
        </p:nvSpPr>
        <p:spPr bwMode="auto">
          <a:xfrm>
            <a:off x="304800" y="457200"/>
            <a:ext cx="3429000" cy="1143000"/>
          </a:xfrm>
          <a:prstGeom prst="rect">
            <a:avLst/>
          </a:prstGeom>
          <a:noFill/>
          <a:ln w="9525">
            <a:noFill/>
            <a:miter lim="800000"/>
            <a:headEnd/>
            <a:tailEnd/>
          </a:ln>
          <a:effectLst/>
        </p:spPr>
        <p:txBody>
          <a:bodyPr anchor="b"/>
          <a:lstStyle/>
          <a:p>
            <a:pPr algn="ctr" eaLnBrk="1" hangingPunct="1">
              <a:defRPr/>
            </a:pPr>
            <a:r>
              <a:rPr lang="en-US" sz="4200" b="1">
                <a:solidFill>
                  <a:schemeClr val="tx2"/>
                </a:solidFill>
              </a:rPr>
              <a:t>Chapter 5</a:t>
            </a:r>
          </a:p>
        </p:txBody>
      </p:sp>
      <p:sp>
        <p:nvSpPr>
          <p:cNvPr id="4" name="Rectangle 11"/>
          <p:cNvSpPr>
            <a:spLocks noChangeArrowheads="1"/>
          </p:cNvSpPr>
          <p:nvPr/>
        </p:nvSpPr>
        <p:spPr bwMode="auto">
          <a:xfrm>
            <a:off x="304800" y="1981200"/>
            <a:ext cx="3429000" cy="1752600"/>
          </a:xfrm>
          <a:prstGeom prst="rect">
            <a:avLst/>
          </a:prstGeom>
          <a:noFill/>
          <a:ln w="9525">
            <a:noFill/>
            <a:miter lim="800000"/>
            <a:headEnd/>
            <a:tailEnd/>
          </a:ln>
          <a:effectLst/>
        </p:spPr>
        <p:txBody>
          <a:bodyPr/>
          <a:lstStyle/>
          <a:p>
            <a:pPr algn="ctr" eaLnBrk="1" hangingPunct="1">
              <a:spcBef>
                <a:spcPts val="600"/>
              </a:spcBef>
              <a:spcAft>
                <a:spcPts val="600"/>
              </a:spcAft>
              <a:defRPr/>
            </a:pPr>
            <a:r>
              <a:rPr lang="en-US" sz="3600"/>
              <a:t>Time Value of Money</a:t>
            </a:r>
          </a:p>
        </p:txBody>
      </p:sp>
      <p:pic>
        <p:nvPicPr>
          <p:cNvPr id="5" name="Picture 13" descr="PAW"/>
          <p:cNvPicPr>
            <a:picLocks noChangeAspect="1" noChangeArrowheads="1"/>
          </p:cNvPicPr>
          <p:nvPr/>
        </p:nvPicPr>
        <p:blipFill>
          <a:blip r:embed="rId2"/>
          <a:srcRect/>
          <a:stretch>
            <a:fillRect/>
          </a:stretch>
        </p:blipFill>
        <p:spPr bwMode="auto">
          <a:xfrm>
            <a:off x="152400" y="6019800"/>
            <a:ext cx="1004888" cy="706438"/>
          </a:xfrm>
          <a:prstGeom prst="rect">
            <a:avLst/>
          </a:prstGeom>
          <a:noFill/>
          <a:ln w="9525">
            <a:noFill/>
            <a:miter lim="800000"/>
            <a:headEnd/>
            <a:tailEnd/>
          </a:ln>
        </p:spPr>
      </p:pic>
      <p:pic>
        <p:nvPicPr>
          <p:cNvPr id="6" name="Picture 16" descr="Gitman_SE_Cover_Final"/>
          <p:cNvPicPr>
            <a:picLocks noChangeAspect="1" noChangeArrowheads="1"/>
          </p:cNvPicPr>
          <p:nvPr/>
        </p:nvPicPr>
        <p:blipFill>
          <a:blip r:embed="rId3"/>
          <a:srcRect/>
          <a:stretch>
            <a:fillRect/>
          </a:stretch>
        </p:blipFill>
        <p:spPr bwMode="auto">
          <a:xfrm>
            <a:off x="3962400" y="325438"/>
            <a:ext cx="4835525" cy="6205537"/>
          </a:xfrm>
          <a:prstGeom prst="rect">
            <a:avLst/>
          </a:prstGeom>
          <a:noFill/>
          <a:effectLst>
            <a:outerShdw dist="35921" dir="2700000" algn="ctr" rotWithShape="0">
              <a:srgbClr val="808080"/>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FEA00000-6618-43E9-9535-DBCFC6FC27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95288"/>
            <a:ext cx="2209800" cy="5776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95288"/>
            <a:ext cx="6477000" cy="5776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9599460D-89BF-434D-99E1-F384E4FEE66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8299DBF7-7986-490A-90FF-4BE335371D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5" name="Rectangle 24"/>
          <p:cNvSpPr>
            <a:spLocks noGrp="1" noChangeArrowheads="1"/>
          </p:cNvSpPr>
          <p:nvPr>
            <p:ph type="sldNum" sz="quarter" idx="11"/>
          </p:nvPr>
        </p:nvSpPr>
        <p:spPr>
          <a:ln/>
        </p:spPr>
        <p:txBody>
          <a:bodyPr/>
          <a:lstStyle>
            <a:lvl1pPr>
              <a:defRPr/>
            </a:lvl1pPr>
          </a:lstStyle>
          <a:p>
            <a:pPr>
              <a:defRPr/>
            </a:pPr>
            <a:r>
              <a:rPr lang="en-US"/>
              <a:t>5-</a:t>
            </a:r>
            <a:fld id="{04CBA065-E7FB-46E4-BFE3-60C1C041FC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343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5-</a:t>
            </a:r>
            <a:fld id="{105486D6-C550-412C-9631-04E8A84EF0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8" name="Rectangle 24"/>
          <p:cNvSpPr>
            <a:spLocks noGrp="1" noChangeArrowheads="1"/>
          </p:cNvSpPr>
          <p:nvPr>
            <p:ph type="sldNum" sz="quarter" idx="11"/>
          </p:nvPr>
        </p:nvSpPr>
        <p:spPr>
          <a:ln/>
        </p:spPr>
        <p:txBody>
          <a:bodyPr/>
          <a:lstStyle>
            <a:lvl1pPr>
              <a:defRPr/>
            </a:lvl1pPr>
          </a:lstStyle>
          <a:p>
            <a:pPr>
              <a:defRPr/>
            </a:pPr>
            <a:r>
              <a:rPr lang="en-US"/>
              <a:t>5-</a:t>
            </a:r>
            <a:fld id="{483CFB7C-F3D0-431C-8AF3-2D59BA2B44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4" name="Rectangle 24"/>
          <p:cNvSpPr>
            <a:spLocks noGrp="1" noChangeArrowheads="1"/>
          </p:cNvSpPr>
          <p:nvPr>
            <p:ph type="sldNum" sz="quarter" idx="11"/>
          </p:nvPr>
        </p:nvSpPr>
        <p:spPr>
          <a:ln/>
        </p:spPr>
        <p:txBody>
          <a:bodyPr/>
          <a:lstStyle>
            <a:lvl1pPr>
              <a:defRPr/>
            </a:lvl1pPr>
          </a:lstStyle>
          <a:p>
            <a:pPr>
              <a:defRPr/>
            </a:pPr>
            <a:r>
              <a:rPr lang="en-US"/>
              <a:t>5-</a:t>
            </a:r>
            <a:fld id="{15CF05B8-5F38-40DF-971D-0C251AD787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3" name="Rectangle 24"/>
          <p:cNvSpPr>
            <a:spLocks noGrp="1" noChangeArrowheads="1"/>
          </p:cNvSpPr>
          <p:nvPr>
            <p:ph type="sldNum" sz="quarter" idx="11"/>
          </p:nvPr>
        </p:nvSpPr>
        <p:spPr>
          <a:ln/>
        </p:spPr>
        <p:txBody>
          <a:bodyPr/>
          <a:lstStyle>
            <a:lvl1pPr>
              <a:defRPr/>
            </a:lvl1pPr>
          </a:lstStyle>
          <a:p>
            <a:pPr>
              <a:defRPr/>
            </a:pPr>
            <a:r>
              <a:rPr lang="en-US"/>
              <a:t>5-</a:t>
            </a:r>
            <a:fld id="{DE94FE4D-60D8-41DA-A54C-75DA281BA2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5-</a:t>
            </a:r>
            <a:fld id="{FD0D9C32-44D5-4ECB-ADCC-DB92766383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ftr" sz="quarter" idx="10"/>
          </p:nvPr>
        </p:nvSpPr>
        <p:spPr>
          <a:ln/>
        </p:spPr>
        <p:txBody>
          <a:bodyPr/>
          <a:lstStyle>
            <a:lvl1pPr>
              <a:defRPr/>
            </a:lvl1pPr>
          </a:lstStyle>
          <a:p>
            <a:pPr>
              <a:defRPr/>
            </a:pPr>
            <a:r>
              <a:rPr lang="en-US"/>
              <a:t>© 2012 Pearson Prentice Hall. All rights reserved.</a:t>
            </a:r>
          </a:p>
        </p:txBody>
      </p:sp>
      <p:sp>
        <p:nvSpPr>
          <p:cNvPr id="6" name="Rectangle 24"/>
          <p:cNvSpPr>
            <a:spLocks noGrp="1" noChangeArrowheads="1"/>
          </p:cNvSpPr>
          <p:nvPr>
            <p:ph type="sldNum" sz="quarter" idx="11"/>
          </p:nvPr>
        </p:nvSpPr>
        <p:spPr>
          <a:ln/>
        </p:spPr>
        <p:txBody>
          <a:bodyPr/>
          <a:lstStyle>
            <a:lvl1pPr>
              <a:defRPr/>
            </a:lvl1pPr>
          </a:lstStyle>
          <a:p>
            <a:pPr>
              <a:defRPr/>
            </a:pPr>
            <a:r>
              <a:rPr lang="en-US"/>
              <a:t>5-</a:t>
            </a:r>
            <a:fld id="{13873AF0-0A9C-4515-A407-664F84631A5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3DBE8"/>
        </a:solidFill>
        <a:effectLst/>
      </p:bgPr>
    </p:bg>
    <p:spTree>
      <p:nvGrpSpPr>
        <p:cNvPr id="1" name=""/>
        <p:cNvGrpSpPr/>
        <p:nvPr/>
      </p:nvGrpSpPr>
      <p:grpSpPr>
        <a:xfrm>
          <a:off x="0" y="0"/>
          <a:ext cx="0" cy="0"/>
          <a:chOff x="0" y="0"/>
          <a:chExt cx="0" cy="0"/>
        </a:xfrm>
      </p:grpSpPr>
      <p:pic>
        <p:nvPicPr>
          <p:cNvPr id="1026" name="Picture 56" descr="top_graphic"/>
          <p:cNvPicPr>
            <a:picLocks noChangeAspect="1" noChangeArrowheads="1"/>
          </p:cNvPicPr>
          <p:nvPr userDrawn="1"/>
        </p:nvPicPr>
        <p:blipFill>
          <a:blip r:embed="rId13"/>
          <a:srcRect/>
          <a:stretch>
            <a:fillRect/>
          </a:stretch>
        </p:blipFill>
        <p:spPr bwMode="auto">
          <a:xfrm>
            <a:off x="0" y="0"/>
            <a:ext cx="9140825" cy="1360488"/>
          </a:xfrm>
          <a:prstGeom prst="rect">
            <a:avLst/>
          </a:prstGeom>
          <a:noFill/>
          <a:ln w="9525">
            <a:noFill/>
            <a:miter lim="800000"/>
            <a:headEnd/>
            <a:tailEnd/>
          </a:ln>
        </p:spPr>
      </p:pic>
      <p:sp>
        <p:nvSpPr>
          <p:cNvPr id="1045" name="Rectangle 21"/>
          <p:cNvSpPr>
            <a:spLocks noChangeArrowheads="1"/>
          </p:cNvSpPr>
          <p:nvPr/>
        </p:nvSpPr>
        <p:spPr bwMode="auto">
          <a:xfrm>
            <a:off x="152400" y="1524000"/>
            <a:ext cx="8839200" cy="480060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8" name="Rectangle 23"/>
          <p:cNvSpPr>
            <a:spLocks noGrp="1" noChangeArrowheads="1"/>
          </p:cNvSpPr>
          <p:nvPr>
            <p:ph type="title"/>
          </p:nvPr>
        </p:nvSpPr>
        <p:spPr bwMode="auto">
          <a:xfrm>
            <a:off x="152400" y="395288"/>
            <a:ext cx="71628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49" name="Rectangle 25"/>
          <p:cNvSpPr>
            <a:spLocks noGrp="1" noChangeArrowheads="1"/>
          </p:cNvSpPr>
          <p:nvPr>
            <p:ph type="ftr" sz="quarter" idx="3"/>
          </p:nvPr>
        </p:nvSpPr>
        <p:spPr bwMode="auto">
          <a:xfrm>
            <a:off x="76200" y="6324600"/>
            <a:ext cx="5638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cs typeface="Arial" charset="0"/>
              </a:defRPr>
            </a:lvl1pPr>
          </a:lstStyle>
          <a:p>
            <a:pPr>
              <a:defRPr/>
            </a:pPr>
            <a:r>
              <a:rPr lang="en-US"/>
              <a:t>© 2012 Pearson Prentice Hall. All rights reserved.</a:t>
            </a:r>
          </a:p>
        </p:txBody>
      </p:sp>
      <p:sp>
        <p:nvSpPr>
          <p:cNvPr id="1030" name="Rectangle 20"/>
          <p:cNvSpPr>
            <a:spLocks noGrp="1" noChangeArrowheads="1"/>
          </p:cNvSpPr>
          <p:nvPr>
            <p:ph type="body" idx="1"/>
          </p:nvPr>
        </p:nvSpPr>
        <p:spPr bwMode="auto">
          <a:xfrm>
            <a:off x="152400" y="1524000"/>
            <a:ext cx="8839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sldNum" sz="quarter" idx="4"/>
          </p:nvPr>
        </p:nvSpPr>
        <p:spPr bwMode="auto">
          <a:xfrm>
            <a:off x="8118475" y="633095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1"/>
            </a:lvl1pPr>
          </a:lstStyle>
          <a:p>
            <a:pPr>
              <a:defRPr/>
            </a:pPr>
            <a:r>
              <a:rPr lang="en-US"/>
              <a:t>5-</a:t>
            </a:r>
            <a:fld id="{5C4B6A9F-0308-405F-8A1B-937E247EBC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ea typeface="ＭＳ Ｐゴシック" pitchFamily="1" charset="-128"/>
        </a:defRPr>
      </a:lvl2pPr>
      <a:lvl3pPr algn="l" rtl="0" eaLnBrk="0" fontAlgn="base" hangingPunct="0">
        <a:spcBef>
          <a:spcPct val="0"/>
        </a:spcBef>
        <a:spcAft>
          <a:spcPct val="0"/>
        </a:spcAft>
        <a:defRPr sz="3600" b="1">
          <a:solidFill>
            <a:schemeClr val="tx2"/>
          </a:solidFill>
          <a:latin typeface="Arial" charset="0"/>
          <a:ea typeface="ＭＳ Ｐゴシック" pitchFamily="1" charset="-128"/>
        </a:defRPr>
      </a:lvl3pPr>
      <a:lvl4pPr algn="l" rtl="0" eaLnBrk="0" fontAlgn="base" hangingPunct="0">
        <a:spcBef>
          <a:spcPct val="0"/>
        </a:spcBef>
        <a:spcAft>
          <a:spcPct val="0"/>
        </a:spcAft>
        <a:defRPr sz="3600" b="1">
          <a:solidFill>
            <a:schemeClr val="tx2"/>
          </a:solidFill>
          <a:latin typeface="Arial" charset="0"/>
          <a:ea typeface="ＭＳ Ｐゴシック" pitchFamily="1" charset="-128"/>
        </a:defRPr>
      </a:lvl4pPr>
      <a:lvl5pPr algn="l" rtl="0" eaLnBrk="0" fontAlgn="base" hangingPunct="0">
        <a:spcBef>
          <a:spcPct val="0"/>
        </a:spcBef>
        <a:spcAft>
          <a:spcPct val="0"/>
        </a:spcAft>
        <a:defRPr sz="3600" b="1">
          <a:solidFill>
            <a:schemeClr val="tx2"/>
          </a:solidFill>
          <a:latin typeface="Arial" charset="0"/>
          <a:ea typeface="ＭＳ Ｐゴシック" pitchFamily="1" charset="-128"/>
        </a:defRPr>
      </a:lvl5pPr>
      <a:lvl6pPr marL="457200" algn="l" rtl="0" fontAlgn="base">
        <a:spcBef>
          <a:spcPct val="0"/>
        </a:spcBef>
        <a:spcAft>
          <a:spcPct val="0"/>
        </a:spcAft>
        <a:defRPr sz="3600" b="1">
          <a:solidFill>
            <a:schemeClr val="tx2"/>
          </a:solidFill>
          <a:latin typeface="Arial" charset="0"/>
          <a:ea typeface="ＭＳ Ｐゴシック" pitchFamily="1" charset="-128"/>
        </a:defRPr>
      </a:lvl6pPr>
      <a:lvl7pPr marL="914400" algn="l" rtl="0" fontAlgn="base">
        <a:spcBef>
          <a:spcPct val="0"/>
        </a:spcBef>
        <a:spcAft>
          <a:spcPct val="0"/>
        </a:spcAft>
        <a:defRPr sz="3600" b="1">
          <a:solidFill>
            <a:schemeClr val="tx2"/>
          </a:solidFill>
          <a:latin typeface="Arial" charset="0"/>
          <a:ea typeface="ＭＳ Ｐゴシック" pitchFamily="1" charset="-128"/>
        </a:defRPr>
      </a:lvl7pPr>
      <a:lvl8pPr marL="1371600" algn="l" rtl="0" fontAlgn="base">
        <a:spcBef>
          <a:spcPct val="0"/>
        </a:spcBef>
        <a:spcAft>
          <a:spcPct val="0"/>
        </a:spcAft>
        <a:defRPr sz="3600" b="1">
          <a:solidFill>
            <a:schemeClr val="tx2"/>
          </a:solidFill>
          <a:latin typeface="Arial" charset="0"/>
          <a:ea typeface="ＭＳ Ｐゴシック" pitchFamily="1" charset="-128"/>
        </a:defRPr>
      </a:lvl8pPr>
      <a:lvl9pPr marL="1828800" algn="l" rtl="0" fontAlgn="base">
        <a:spcBef>
          <a:spcPct val="0"/>
        </a:spcBef>
        <a:spcAft>
          <a:spcPct val="0"/>
        </a:spcAft>
        <a:defRPr sz="3600" b="1">
          <a:solidFill>
            <a:schemeClr val="tx2"/>
          </a:solidFill>
          <a:latin typeface="Arial" charset="0"/>
          <a:ea typeface="ＭＳ Ｐゴシック" pitchFamily="1" charset="-128"/>
        </a:defRPr>
      </a:lvl9pPr>
    </p:titleStyle>
    <p:bodyStyle>
      <a:lvl1pPr marL="346075" indent="-346075" algn="l" rtl="0" eaLnBrk="0" fontAlgn="base" hangingPunct="0">
        <a:spcBef>
          <a:spcPts val="600"/>
        </a:spcBef>
        <a:spcAft>
          <a:spcPts val="600"/>
        </a:spcAft>
        <a:buChar char="•"/>
        <a:defRPr sz="3200">
          <a:solidFill>
            <a:schemeClr val="tx1"/>
          </a:solidFill>
          <a:latin typeface="+mn-lt"/>
          <a:ea typeface="+mn-ea"/>
          <a:cs typeface="+mn-cs"/>
        </a:defRPr>
      </a:lvl1pPr>
      <a:lvl2pPr marL="746125" indent="-285750" algn="l" rtl="0" eaLnBrk="0" fontAlgn="base" hangingPunct="0">
        <a:spcBef>
          <a:spcPts val="600"/>
        </a:spcBef>
        <a:spcAft>
          <a:spcPts val="600"/>
        </a:spcAft>
        <a:buFont typeface="Times" pitchFamily="1" charset="0"/>
        <a:buChar char="–"/>
        <a:defRPr sz="2800">
          <a:solidFill>
            <a:schemeClr val="tx1"/>
          </a:solidFill>
          <a:latin typeface="+mn-lt"/>
          <a:ea typeface="+mn-ea"/>
        </a:defRPr>
      </a:lvl2pPr>
      <a:lvl3pPr marL="1143000" indent="-228600" algn="l" rtl="0" eaLnBrk="0" fontAlgn="base" hangingPunct="0">
        <a:spcBef>
          <a:spcPts val="600"/>
        </a:spcBef>
        <a:spcAft>
          <a:spcPts val="600"/>
        </a:spcAft>
        <a:buFont typeface="Times" pitchFamily="1" charset="0"/>
        <a:buChar char="•"/>
        <a:defRPr sz="2400">
          <a:solidFill>
            <a:schemeClr val="tx1"/>
          </a:solidFill>
          <a:latin typeface="+mn-lt"/>
          <a:ea typeface="+mn-ea"/>
        </a:defRPr>
      </a:lvl3pPr>
      <a:lvl4pPr marL="1600200" indent="-228600" algn="l" rtl="0" eaLnBrk="0" fontAlgn="base" hangingPunct="0">
        <a:spcBef>
          <a:spcPts val="600"/>
        </a:spcBef>
        <a:spcAft>
          <a:spcPts val="600"/>
        </a:spcAft>
        <a:buFont typeface="Wingdings" pitchFamily="1" charset="2"/>
        <a:buChar char="§"/>
        <a:defRPr sz="2000">
          <a:solidFill>
            <a:schemeClr val="tx1"/>
          </a:solidFill>
          <a:latin typeface="+mn-lt"/>
          <a:ea typeface="+mn-ea"/>
        </a:defRPr>
      </a:lvl4pPr>
      <a:lvl5pPr marL="2057400" indent="-228600" algn="l" rtl="0" eaLnBrk="0" fontAlgn="base" hangingPunct="0">
        <a:spcBef>
          <a:spcPts val="600"/>
        </a:spcBef>
        <a:spcAft>
          <a:spcPts val="600"/>
        </a:spcAft>
        <a:buChar char="»"/>
        <a:defRPr sz="2000">
          <a:solidFill>
            <a:schemeClr val="tx1"/>
          </a:solidFill>
          <a:latin typeface="+mn-lt"/>
          <a:ea typeface="+mn-ea"/>
        </a:defRPr>
      </a:lvl5pPr>
      <a:lvl6pPr marL="2514600" indent="-228600" algn="l" rtl="0" fontAlgn="base">
        <a:spcBef>
          <a:spcPts val="600"/>
        </a:spcBef>
        <a:spcAft>
          <a:spcPts val="600"/>
        </a:spcAft>
        <a:buChar char="»"/>
        <a:defRPr sz="2000">
          <a:solidFill>
            <a:schemeClr val="tx1"/>
          </a:solidFill>
          <a:latin typeface="+mn-lt"/>
          <a:ea typeface="+mn-ea"/>
        </a:defRPr>
      </a:lvl6pPr>
      <a:lvl7pPr marL="2971800" indent="-228600" algn="l" rtl="0" fontAlgn="base">
        <a:spcBef>
          <a:spcPts val="600"/>
        </a:spcBef>
        <a:spcAft>
          <a:spcPts val="600"/>
        </a:spcAft>
        <a:buChar char="»"/>
        <a:defRPr sz="2000">
          <a:solidFill>
            <a:schemeClr val="tx1"/>
          </a:solidFill>
          <a:latin typeface="+mn-lt"/>
          <a:ea typeface="+mn-ea"/>
        </a:defRPr>
      </a:lvl7pPr>
      <a:lvl8pPr marL="3429000" indent="-228600" algn="l" rtl="0" fontAlgn="base">
        <a:spcBef>
          <a:spcPts val="600"/>
        </a:spcBef>
        <a:spcAft>
          <a:spcPts val="600"/>
        </a:spcAft>
        <a:buChar char="»"/>
        <a:defRPr sz="2000">
          <a:solidFill>
            <a:schemeClr val="tx1"/>
          </a:solidFill>
          <a:latin typeface="+mn-lt"/>
          <a:ea typeface="+mn-ea"/>
        </a:defRPr>
      </a:lvl8pPr>
      <a:lvl9pPr marL="3886200" indent="-228600" algn="l" rtl="0" fontAlgn="base">
        <a:spcBef>
          <a:spcPts val="600"/>
        </a:spcBef>
        <a:spcAft>
          <a:spcPts val="60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p:spPr>
        <p:txBody>
          <a:bodyPr/>
          <a:lstStyle/>
          <a:p>
            <a:r>
              <a:rPr lang="en-US" smtClean="0"/>
              <a:t>© 2012 Pearson Prentice Hall. All rights reserved.</a:t>
            </a:r>
          </a:p>
        </p:txBody>
      </p:sp>
      <p:sp>
        <p:nvSpPr>
          <p:cNvPr id="11267" name="Slide Number Placeholder 4"/>
          <p:cNvSpPr>
            <a:spLocks noGrp="1"/>
          </p:cNvSpPr>
          <p:nvPr>
            <p:ph type="sldNum" sz="quarter" idx="11"/>
          </p:nvPr>
        </p:nvSpPr>
        <p:spPr>
          <a:noFill/>
        </p:spPr>
        <p:txBody>
          <a:bodyPr/>
          <a:lstStyle/>
          <a:p>
            <a:r>
              <a:rPr lang="en-US" smtClean="0"/>
              <a:t>5-</a:t>
            </a:r>
            <a:fld id="{D3740FF8-35B3-42C8-92E5-B37D54EA909C}" type="slidenum">
              <a:rPr lang="en-US" smtClean="0"/>
              <a:pPr/>
              <a:t>10</a:t>
            </a:fld>
            <a:endParaRPr lang="en-US" smtClean="0"/>
          </a:p>
        </p:txBody>
      </p:sp>
      <p:sp>
        <p:nvSpPr>
          <p:cNvPr id="11268" name="Rectangle 2"/>
          <p:cNvSpPr>
            <a:spLocks noGrp="1" noChangeArrowheads="1"/>
          </p:cNvSpPr>
          <p:nvPr>
            <p:ph type="title"/>
          </p:nvPr>
        </p:nvSpPr>
        <p:spPr/>
        <p:txBody>
          <a:bodyPr/>
          <a:lstStyle/>
          <a:p>
            <a:pPr eaLnBrk="1" hangingPunct="1"/>
            <a:r>
              <a:rPr lang="en-US" smtClean="0">
                <a:solidFill>
                  <a:srgbClr val="000000"/>
                </a:solidFill>
              </a:rPr>
              <a:t>Future Value of a Single Amount</a:t>
            </a:r>
          </a:p>
        </p:txBody>
      </p:sp>
      <p:sp>
        <p:nvSpPr>
          <p:cNvPr id="11269" name="Rectangle 3"/>
          <p:cNvSpPr>
            <a:spLocks noGrp="1" noChangeArrowheads="1"/>
          </p:cNvSpPr>
          <p:nvPr>
            <p:ph type="body" idx="1"/>
          </p:nvPr>
        </p:nvSpPr>
        <p:spPr/>
        <p:txBody>
          <a:bodyPr/>
          <a:lstStyle/>
          <a:p>
            <a:pPr eaLnBrk="1" hangingPunct="1"/>
            <a:r>
              <a:rPr lang="en-US" sz="2800" b="1" smtClean="0">
                <a:latin typeface="Times New Roman" pitchFamily="1" charset="0"/>
              </a:rPr>
              <a:t>Future value</a:t>
            </a:r>
            <a:r>
              <a:rPr lang="en-US" sz="2800" smtClean="0">
                <a:latin typeface="Times New Roman" pitchFamily="1" charset="0"/>
              </a:rPr>
              <a:t> is the value at a given future date of an amount placed on deposit today and earning interest at a specified rate. Found by applying </a:t>
            </a:r>
            <a:r>
              <a:rPr lang="en-US" sz="2800" i="1" smtClean="0">
                <a:latin typeface="Times New Roman" pitchFamily="1" charset="0"/>
              </a:rPr>
              <a:t>compound interest</a:t>
            </a:r>
            <a:r>
              <a:rPr lang="en-US" sz="2800" smtClean="0">
                <a:latin typeface="Times New Roman" pitchFamily="1" charset="0"/>
              </a:rPr>
              <a:t> over a specified period of time.</a:t>
            </a:r>
          </a:p>
          <a:p>
            <a:pPr eaLnBrk="1" hangingPunct="1"/>
            <a:r>
              <a:rPr lang="en-US" sz="2800" b="1" smtClean="0">
                <a:latin typeface="Times New Roman" pitchFamily="1" charset="0"/>
              </a:rPr>
              <a:t>Compound interest </a:t>
            </a:r>
            <a:r>
              <a:rPr lang="en-US" sz="2800" smtClean="0">
                <a:latin typeface="Times New Roman" pitchFamily="1" charset="0"/>
              </a:rPr>
              <a:t>is interest that is earned on a given deposit and has become part of the </a:t>
            </a:r>
            <a:r>
              <a:rPr lang="en-US" sz="2800" i="1" smtClean="0">
                <a:latin typeface="Times New Roman" pitchFamily="1" charset="0"/>
              </a:rPr>
              <a:t>principal</a:t>
            </a:r>
            <a:r>
              <a:rPr lang="en-US" sz="2800" smtClean="0">
                <a:latin typeface="Times New Roman" pitchFamily="1" charset="0"/>
              </a:rPr>
              <a:t> at the end of a specified period.</a:t>
            </a:r>
          </a:p>
          <a:p>
            <a:pPr eaLnBrk="1" hangingPunct="1"/>
            <a:r>
              <a:rPr lang="en-US" sz="2800" b="1" smtClean="0">
                <a:latin typeface="Times New Roman" pitchFamily="1" charset="0"/>
              </a:rPr>
              <a:t>Principal </a:t>
            </a:r>
            <a:r>
              <a:rPr lang="en-US" sz="2800" smtClean="0">
                <a:latin typeface="Times New Roman" pitchFamily="1" charset="0"/>
              </a:rPr>
              <a:t>is the amount of money on which interest is paid.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en-US" smtClean="0"/>
              <a:t>© 2012 Pearson Prentice Hall. All rights reserved.</a:t>
            </a:r>
          </a:p>
        </p:txBody>
      </p:sp>
      <p:sp>
        <p:nvSpPr>
          <p:cNvPr id="12291" name="Slide Number Placeholder 4"/>
          <p:cNvSpPr>
            <a:spLocks noGrp="1"/>
          </p:cNvSpPr>
          <p:nvPr>
            <p:ph type="sldNum" sz="quarter" idx="11"/>
          </p:nvPr>
        </p:nvSpPr>
        <p:spPr>
          <a:noFill/>
        </p:spPr>
        <p:txBody>
          <a:bodyPr/>
          <a:lstStyle/>
          <a:p>
            <a:r>
              <a:rPr lang="en-US" smtClean="0"/>
              <a:t>5-</a:t>
            </a:r>
            <a:fld id="{962F4F65-97D9-464B-96C7-66D023E5FC72}" type="slidenum">
              <a:rPr lang="en-US" smtClean="0"/>
              <a:pPr/>
              <a:t>11</a:t>
            </a:fld>
            <a:endParaRPr lang="en-US" smtClean="0"/>
          </a:p>
        </p:txBody>
      </p:sp>
      <p:sp>
        <p:nvSpPr>
          <p:cNvPr id="1229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12293" name="Rectangle 3"/>
          <p:cNvSpPr>
            <a:spLocks noGrp="1" noChangeArrowheads="1"/>
          </p:cNvSpPr>
          <p:nvPr>
            <p:ph type="body" idx="1"/>
          </p:nvPr>
        </p:nvSpPr>
        <p:spPr/>
        <p:txBody>
          <a:bodyPr/>
          <a:lstStyle/>
          <a:p>
            <a:pPr marL="0" indent="0" eaLnBrk="1" hangingPunct="1">
              <a:lnSpc>
                <a:spcPct val="90000"/>
              </a:lnSpc>
              <a:buFontTx/>
              <a:buNone/>
              <a:tabLst>
                <a:tab pos="4064000" algn="l"/>
              </a:tabLst>
            </a:pPr>
            <a:r>
              <a:rPr lang="en-US" sz="2800" smtClean="0">
                <a:latin typeface="Times New Roman" pitchFamily="1" charset="0"/>
              </a:rPr>
              <a:t>If Fred Moreno places $100 in a savings account paying 8% interest compounded annually, how much will he have at the end of 1 year?</a:t>
            </a:r>
          </a:p>
          <a:p>
            <a:pPr lvl="1" algn="ctr" eaLnBrk="1" hangingPunct="1">
              <a:lnSpc>
                <a:spcPct val="90000"/>
              </a:lnSpc>
              <a:spcBef>
                <a:spcPts val="1200"/>
              </a:spcBef>
              <a:spcAft>
                <a:spcPts val="1200"/>
              </a:spcAft>
              <a:buFont typeface="Times" pitchFamily="1" charset="0"/>
              <a:buNone/>
              <a:tabLst>
                <a:tab pos="4064000" algn="l"/>
              </a:tabLst>
            </a:pPr>
            <a:r>
              <a:rPr lang="en-US" sz="2400" smtClean="0">
                <a:latin typeface="Times New Roman" pitchFamily="1" charset="0"/>
              </a:rPr>
              <a:t>Future value at end of year 1 = $100 </a:t>
            </a:r>
            <a:r>
              <a:rPr lang="en-US" sz="2400" smtClean="0">
                <a:latin typeface="Times New Roman" pitchFamily="1" charset="0"/>
                <a:sym typeface="Symbol" pitchFamily="1" charset="2"/>
              </a:rPr>
              <a:t></a:t>
            </a:r>
            <a:r>
              <a:rPr lang="en-US" sz="2400" smtClean="0">
                <a:latin typeface="Times New Roman" pitchFamily="1" charset="0"/>
              </a:rPr>
              <a:t> (1 + 0.08) = $108</a:t>
            </a:r>
          </a:p>
          <a:p>
            <a:pPr marL="0" indent="0" eaLnBrk="1" hangingPunct="1">
              <a:lnSpc>
                <a:spcPct val="90000"/>
              </a:lnSpc>
              <a:buFontTx/>
              <a:buNone/>
              <a:tabLst>
                <a:tab pos="4064000" algn="l"/>
              </a:tabLst>
            </a:pPr>
            <a:r>
              <a:rPr lang="en-US" sz="2800" smtClean="0">
                <a:latin typeface="Times New Roman" pitchFamily="1" charset="0"/>
              </a:rPr>
              <a:t>If Fred were to leave this money in the account for another year, how much would he have at the end of the second year?</a:t>
            </a:r>
          </a:p>
          <a:p>
            <a:pPr lvl="1" eaLnBrk="1" hangingPunct="1">
              <a:lnSpc>
                <a:spcPct val="90000"/>
              </a:lnSpc>
              <a:buFont typeface="Times" pitchFamily="1" charset="0"/>
              <a:buNone/>
              <a:tabLst>
                <a:tab pos="4064000" algn="l"/>
              </a:tabLst>
            </a:pPr>
            <a:r>
              <a:rPr lang="en-US" sz="2400" smtClean="0">
                <a:latin typeface="Times New Roman" pitchFamily="1" charset="0"/>
              </a:rPr>
              <a:t>Future value at end of year 2	= $100 </a:t>
            </a:r>
            <a:r>
              <a:rPr lang="en-US" sz="2400" smtClean="0">
                <a:latin typeface="Times New Roman" pitchFamily="1" charset="0"/>
                <a:sym typeface="Symbol" pitchFamily="1" charset="2"/>
              </a:rPr>
              <a:t></a:t>
            </a:r>
            <a:r>
              <a:rPr lang="en-US" sz="2400" smtClean="0">
                <a:latin typeface="Times New Roman" pitchFamily="1" charset="0"/>
              </a:rPr>
              <a:t> (1 + 0.08) </a:t>
            </a:r>
            <a:r>
              <a:rPr lang="en-US" sz="2400" smtClean="0">
                <a:latin typeface="Times New Roman" pitchFamily="1" charset="0"/>
                <a:sym typeface="Symbol" pitchFamily="1" charset="2"/>
              </a:rPr>
              <a:t></a:t>
            </a:r>
            <a:r>
              <a:rPr lang="en-US" sz="2400" smtClean="0">
                <a:latin typeface="Times New Roman" pitchFamily="1" charset="0"/>
              </a:rPr>
              <a:t> (1 + 0.08) </a:t>
            </a:r>
            <a:br>
              <a:rPr lang="en-US" sz="2400" smtClean="0">
                <a:latin typeface="Times New Roman" pitchFamily="1" charset="0"/>
              </a:rPr>
            </a:br>
            <a:r>
              <a:rPr lang="en-US" sz="2400" smtClean="0">
                <a:latin typeface="Times New Roman" pitchFamily="1" charset="0"/>
              </a:rPr>
              <a:t>	= $116.64</a:t>
            </a:r>
          </a:p>
          <a:p>
            <a:pPr marL="0" indent="0" eaLnBrk="1" hangingPunct="1">
              <a:lnSpc>
                <a:spcPct val="90000"/>
              </a:lnSpc>
              <a:buFontTx/>
              <a:buNone/>
              <a:tabLst>
                <a:tab pos="4064000" algn="l"/>
              </a:tabLst>
            </a:pPr>
            <a:endParaRPr lang="en-US" sz="2800" smtClean="0">
              <a:latin typeface="Times New Roman" pitchFamily="1"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smtClean="0"/>
              <a:t>© 2012 Pearson Prentice Hall. All rights reserved.</a:t>
            </a:r>
          </a:p>
        </p:txBody>
      </p:sp>
      <p:sp>
        <p:nvSpPr>
          <p:cNvPr id="13315" name="Slide Number Placeholder 4"/>
          <p:cNvSpPr>
            <a:spLocks noGrp="1"/>
          </p:cNvSpPr>
          <p:nvPr>
            <p:ph type="sldNum" sz="quarter" idx="11"/>
          </p:nvPr>
        </p:nvSpPr>
        <p:spPr>
          <a:noFill/>
        </p:spPr>
        <p:txBody>
          <a:bodyPr/>
          <a:lstStyle/>
          <a:p>
            <a:r>
              <a:rPr lang="en-US" smtClean="0"/>
              <a:t>5-</a:t>
            </a:r>
            <a:fld id="{BFC503E0-96B6-4B45-B1FD-2E9BA2D5145E}" type="slidenum">
              <a:rPr lang="en-US" smtClean="0"/>
              <a:pPr/>
              <a:t>12</a:t>
            </a:fld>
            <a:endParaRPr lang="en-US" smtClean="0"/>
          </a:p>
        </p:txBody>
      </p:sp>
      <p:sp>
        <p:nvSpPr>
          <p:cNvPr id="1331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Future Value of a Single Amount: The Equation for Future Value</a:t>
            </a:r>
            <a:endParaRPr lang="en-US" smtClean="0">
              <a:solidFill>
                <a:srgbClr val="000000"/>
              </a:solidFill>
            </a:endParaRPr>
          </a:p>
        </p:txBody>
      </p:sp>
      <p:sp>
        <p:nvSpPr>
          <p:cNvPr id="13317" name="Rectangle 3"/>
          <p:cNvSpPr>
            <a:spLocks noGrp="1" noChangeArrowheads="1"/>
          </p:cNvSpPr>
          <p:nvPr>
            <p:ph type="body" idx="1"/>
          </p:nvPr>
        </p:nvSpPr>
        <p:spPr/>
        <p:txBody>
          <a:bodyPr/>
          <a:lstStyle/>
          <a:p>
            <a:pPr eaLnBrk="1" hangingPunct="1"/>
            <a:r>
              <a:rPr lang="en-US" sz="2400" smtClean="0">
                <a:latin typeface="Times New Roman" pitchFamily="1" charset="0"/>
              </a:rPr>
              <a:t>We use the following notation for the various inputs:</a:t>
            </a:r>
          </a:p>
          <a:p>
            <a:pPr lvl="1" eaLnBrk="1" hangingPunct="1"/>
            <a:r>
              <a:rPr lang="en-US" sz="2000" i="1" smtClean="0">
                <a:latin typeface="Times New Roman" pitchFamily="1" charset="0"/>
              </a:rPr>
              <a:t>FV</a:t>
            </a:r>
            <a:r>
              <a:rPr lang="en-US" sz="2000" i="1" baseline="-25000" smtClean="0">
                <a:latin typeface="Times New Roman" pitchFamily="1" charset="0"/>
              </a:rPr>
              <a:t>n</a:t>
            </a:r>
            <a:r>
              <a:rPr lang="en-US" sz="2000" smtClean="0">
                <a:latin typeface="Times New Roman" pitchFamily="1" charset="0"/>
              </a:rPr>
              <a:t> = future value at the end of period </a:t>
            </a:r>
            <a:r>
              <a:rPr lang="en-US" sz="2000" i="1" smtClean="0">
                <a:latin typeface="Times New Roman" pitchFamily="1" charset="0"/>
              </a:rPr>
              <a:t>n</a:t>
            </a:r>
            <a:endParaRPr lang="en-US" sz="2000" smtClean="0">
              <a:latin typeface="Times New Roman" pitchFamily="1" charset="0"/>
            </a:endParaRPr>
          </a:p>
          <a:p>
            <a:pPr lvl="1" eaLnBrk="1" hangingPunct="1"/>
            <a:r>
              <a:rPr lang="en-US" sz="2000" i="1" smtClean="0">
                <a:latin typeface="Times New Roman" pitchFamily="1" charset="0"/>
              </a:rPr>
              <a:t>PV</a:t>
            </a:r>
            <a:r>
              <a:rPr lang="en-US" sz="2000" smtClean="0">
                <a:latin typeface="Times New Roman" pitchFamily="1" charset="0"/>
              </a:rPr>
              <a:t> = initial principal, or present value</a:t>
            </a:r>
          </a:p>
          <a:p>
            <a:pPr lvl="1" eaLnBrk="1" hangingPunct="1"/>
            <a:r>
              <a:rPr lang="en-US" sz="2000" i="1" smtClean="0">
                <a:latin typeface="Times New Roman" pitchFamily="1" charset="0"/>
              </a:rPr>
              <a:t>r</a:t>
            </a:r>
            <a:r>
              <a:rPr lang="en-US" sz="2000" smtClean="0">
                <a:latin typeface="Times New Roman" pitchFamily="1" charset="0"/>
              </a:rPr>
              <a:t> = annual rate of interest paid. (</a:t>
            </a:r>
            <a:r>
              <a:rPr lang="en-US" sz="2000" i="1" smtClean="0">
                <a:latin typeface="Times New Roman" pitchFamily="1" charset="0"/>
              </a:rPr>
              <a:t>Note: </a:t>
            </a:r>
            <a:r>
              <a:rPr lang="en-US" sz="2000" smtClean="0">
                <a:latin typeface="Times New Roman" pitchFamily="1" charset="0"/>
              </a:rPr>
              <a:t>On financial calculators, </a:t>
            </a:r>
            <a:r>
              <a:rPr lang="en-US" sz="2000" b="1" smtClean="0">
                <a:latin typeface="Times New Roman" pitchFamily="1" charset="0"/>
              </a:rPr>
              <a:t>I</a:t>
            </a:r>
            <a:r>
              <a:rPr lang="en-US" sz="2000" smtClean="0">
                <a:latin typeface="Times New Roman" pitchFamily="1" charset="0"/>
              </a:rPr>
              <a:t> is typically used to represent this rate.)</a:t>
            </a:r>
          </a:p>
          <a:p>
            <a:pPr lvl="1" eaLnBrk="1" hangingPunct="1"/>
            <a:r>
              <a:rPr lang="en-US" sz="2000" i="1" smtClean="0">
                <a:latin typeface="Times New Roman" pitchFamily="1" charset="0"/>
              </a:rPr>
              <a:t>n</a:t>
            </a:r>
            <a:r>
              <a:rPr lang="en-US" sz="2000" smtClean="0">
                <a:latin typeface="Times New Roman" pitchFamily="1" charset="0"/>
              </a:rPr>
              <a:t> = number of periods (typically years) that the money is left on deposit</a:t>
            </a:r>
          </a:p>
          <a:p>
            <a:pPr eaLnBrk="1" hangingPunct="1"/>
            <a:r>
              <a:rPr lang="en-US" sz="2400" smtClean="0">
                <a:latin typeface="Times New Roman" pitchFamily="1" charset="0"/>
              </a:rPr>
              <a:t>The general equation for the future value at the end of period </a:t>
            </a:r>
            <a:r>
              <a:rPr lang="en-US" sz="2400" i="1" smtClean="0">
                <a:latin typeface="Times New Roman" pitchFamily="1" charset="0"/>
              </a:rPr>
              <a:t>n</a:t>
            </a:r>
            <a:r>
              <a:rPr lang="en-US" sz="2400" smtClean="0">
                <a:latin typeface="Times New Roman" pitchFamily="1" charset="0"/>
              </a:rPr>
              <a:t> is</a:t>
            </a:r>
          </a:p>
          <a:p>
            <a:pPr algn="ctr" eaLnBrk="1" hangingPunct="1">
              <a:buFontTx/>
              <a:buNone/>
            </a:pPr>
            <a:r>
              <a:rPr lang="en-US" sz="2000" i="1" smtClean="0">
                <a:latin typeface="Times New Roman" pitchFamily="1" charset="0"/>
              </a:rPr>
              <a:t>FV</a:t>
            </a:r>
            <a:r>
              <a:rPr lang="en-US" sz="2000" i="1" baseline="-25000" smtClean="0">
                <a:latin typeface="Times New Roman" pitchFamily="1" charset="0"/>
              </a:rPr>
              <a:t>n</a:t>
            </a:r>
            <a:r>
              <a:rPr lang="en-US" sz="2000" smtClean="0">
                <a:latin typeface="Times New Roman" pitchFamily="1" charset="0"/>
              </a:rPr>
              <a:t> = </a:t>
            </a:r>
            <a:r>
              <a:rPr lang="en-US" sz="2000" i="1" smtClean="0">
                <a:latin typeface="Times New Roman" pitchFamily="1" charset="0"/>
              </a:rPr>
              <a:t>PV</a:t>
            </a:r>
            <a:r>
              <a:rPr lang="en-US" sz="2000" smtClean="0">
                <a:latin typeface="Times New Roman" pitchFamily="1" charset="0"/>
              </a:rPr>
              <a:t> </a:t>
            </a:r>
            <a:r>
              <a:rPr lang="en-US" sz="2000" smtClean="0">
                <a:latin typeface="Times New Roman" pitchFamily="1" charset="0"/>
                <a:sym typeface="Symbol" pitchFamily="1" charset="2"/>
              </a:rPr>
              <a:t></a:t>
            </a:r>
            <a:r>
              <a:rPr lang="en-US" sz="2000" smtClean="0">
                <a:latin typeface="Times New Roman" pitchFamily="1" charset="0"/>
              </a:rPr>
              <a:t> (1 + </a:t>
            </a:r>
            <a:r>
              <a:rPr lang="en-US" sz="2000" i="1" smtClean="0">
                <a:latin typeface="Times New Roman" pitchFamily="1" charset="0"/>
              </a:rPr>
              <a:t>r</a:t>
            </a:r>
            <a:r>
              <a:rPr lang="en-US" sz="2000" smtClean="0">
                <a:latin typeface="Times New Roman" pitchFamily="1" charset="0"/>
              </a:rPr>
              <a:t>)</a:t>
            </a:r>
            <a:r>
              <a:rPr lang="en-US" sz="2000" i="1" baseline="30000" smtClean="0">
                <a:latin typeface="Times New Roman" pitchFamily="1" charset="0"/>
              </a:rPr>
              <a:t>n</a:t>
            </a:r>
            <a:endParaRPr lang="en-US" sz="2400" i="1" baseline="30000" smtClean="0">
              <a:latin typeface="Times New Roman" pitchFamily="1" charset="0"/>
            </a:endParaRPr>
          </a:p>
        </p:txBody>
      </p:sp>
      <p:pic>
        <p:nvPicPr>
          <p:cNvPr id="13318" name="Picture 4" descr="InMoreDepth"/>
          <p:cNvPicPr>
            <a:picLocks noChangeAspect="1" noChangeArrowheads="1"/>
          </p:cNvPicPr>
          <p:nvPr/>
        </p:nvPicPr>
        <p:blipFill>
          <a:blip r:embed="rId2"/>
          <a:srcRect/>
          <a:stretch>
            <a:fillRect/>
          </a:stretch>
        </p:blipFill>
        <p:spPr bwMode="auto">
          <a:xfrm>
            <a:off x="558800" y="5335588"/>
            <a:ext cx="3117850" cy="5318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2012 Pearson Prentice Hall. All rights reserved.</a:t>
            </a:r>
          </a:p>
        </p:txBody>
      </p:sp>
      <p:sp>
        <p:nvSpPr>
          <p:cNvPr id="14339" name="Slide Number Placeholder 4"/>
          <p:cNvSpPr>
            <a:spLocks noGrp="1"/>
          </p:cNvSpPr>
          <p:nvPr>
            <p:ph type="sldNum" sz="quarter" idx="11"/>
          </p:nvPr>
        </p:nvSpPr>
        <p:spPr>
          <a:noFill/>
        </p:spPr>
        <p:txBody>
          <a:bodyPr/>
          <a:lstStyle/>
          <a:p>
            <a:r>
              <a:rPr lang="en-US" smtClean="0"/>
              <a:t>5-</a:t>
            </a:r>
            <a:fld id="{BC9697FC-8E16-4512-9334-36CF84560F32}" type="slidenum">
              <a:rPr lang="en-US" smtClean="0"/>
              <a:pPr/>
              <a:t>13</a:t>
            </a:fld>
            <a:endParaRPr lang="en-US" smtClean="0"/>
          </a:p>
        </p:txBody>
      </p:sp>
      <p:sp>
        <p:nvSpPr>
          <p:cNvPr id="1434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Future Value of a Single Amount: The Equation for Future Value</a:t>
            </a:r>
            <a:endParaRPr lang="en-US" smtClean="0">
              <a:solidFill>
                <a:srgbClr val="000000"/>
              </a:solidFill>
            </a:endParaRPr>
          </a:p>
        </p:txBody>
      </p:sp>
      <p:sp>
        <p:nvSpPr>
          <p:cNvPr id="14341" name="Rectangle 3"/>
          <p:cNvSpPr>
            <a:spLocks noGrp="1" noChangeArrowheads="1"/>
          </p:cNvSpPr>
          <p:nvPr>
            <p:ph type="body" idx="1"/>
          </p:nvPr>
        </p:nvSpPr>
        <p:spPr/>
        <p:txBody>
          <a:bodyPr/>
          <a:lstStyle/>
          <a:p>
            <a:pPr marL="0" indent="0" eaLnBrk="1" hangingPunct="1">
              <a:buFontTx/>
              <a:buNone/>
            </a:pPr>
            <a:r>
              <a:rPr lang="en-US" sz="2400" smtClean="0">
                <a:latin typeface="Times New Roman" pitchFamily="1" charset="0"/>
              </a:rPr>
              <a:t>Jane Farber places $800 in a savings account paying 6% interest compounded annually. She wants to know how much money will be in the account at the end of five years.</a:t>
            </a:r>
          </a:p>
          <a:p>
            <a:pPr marL="0" indent="0" eaLnBrk="1" hangingPunct="1">
              <a:buFontTx/>
              <a:buNone/>
            </a:pPr>
            <a:endParaRPr lang="en-US" sz="2400" smtClean="0">
              <a:latin typeface="Times New Roman" pitchFamily="1" charset="0"/>
            </a:endParaRPr>
          </a:p>
          <a:p>
            <a:pPr marL="0" indent="0" eaLnBrk="1" hangingPunct="1">
              <a:spcBef>
                <a:spcPts val="1800"/>
              </a:spcBef>
              <a:buFontTx/>
              <a:buNone/>
            </a:pPr>
            <a:r>
              <a:rPr lang="en-US" sz="2400" smtClean="0">
                <a:latin typeface="Times New Roman" pitchFamily="1" charset="0"/>
              </a:rPr>
              <a:t>This analysis can be depicted on a time line as follows:</a:t>
            </a:r>
          </a:p>
        </p:txBody>
      </p:sp>
      <p:sp>
        <p:nvSpPr>
          <p:cNvPr id="14342" name="Text Box 6"/>
          <p:cNvSpPr txBox="1">
            <a:spLocks noChangeArrowheads="1"/>
          </p:cNvSpPr>
          <p:nvPr/>
        </p:nvSpPr>
        <p:spPr bwMode="auto">
          <a:xfrm>
            <a:off x="508000" y="2786063"/>
            <a:ext cx="8118475" cy="566737"/>
          </a:xfrm>
          <a:prstGeom prst="rect">
            <a:avLst/>
          </a:prstGeom>
          <a:solidFill>
            <a:srgbClr val="DEEFE2"/>
          </a:solidFill>
          <a:ln w="12700">
            <a:noFill/>
            <a:miter lim="800000"/>
            <a:headEnd type="none" w="sm" len="sm"/>
            <a:tailEnd type="none" w="sm" len="sm"/>
          </a:ln>
        </p:spPr>
        <p:txBody>
          <a:bodyPr>
            <a:spAutoFit/>
          </a:bodyPr>
          <a:lstStyle/>
          <a:p>
            <a:pPr algn="ctr" eaLnBrk="1" hangingPunct="1">
              <a:lnSpc>
                <a:spcPct val="130000"/>
              </a:lnSpc>
              <a:spcBef>
                <a:spcPct val="50000"/>
              </a:spcBef>
              <a:tabLst>
                <a:tab pos="2800350" algn="l"/>
                <a:tab pos="3143250" algn="l"/>
              </a:tabLst>
            </a:pPr>
            <a:r>
              <a:rPr lang="en-US"/>
              <a:t> </a:t>
            </a:r>
            <a:r>
              <a:rPr lang="en-US" i="1">
                <a:latin typeface="Times New Roman" pitchFamily="1" charset="0"/>
              </a:rPr>
              <a:t>FV</a:t>
            </a:r>
            <a:r>
              <a:rPr lang="en-US" baseline="-25000">
                <a:latin typeface="Times New Roman" pitchFamily="1" charset="0"/>
              </a:rPr>
              <a:t>5</a:t>
            </a:r>
            <a:r>
              <a:rPr lang="en-US">
                <a:latin typeface="Times New Roman" pitchFamily="1" charset="0"/>
              </a:rPr>
              <a:t> = $800  </a:t>
            </a:r>
            <a:r>
              <a:rPr lang="en-US">
                <a:latin typeface="Times New Roman" pitchFamily="1" charset="0"/>
                <a:sym typeface="Symbol" pitchFamily="1" charset="2"/>
              </a:rPr>
              <a:t></a:t>
            </a:r>
            <a:r>
              <a:rPr lang="en-US">
                <a:latin typeface="Times New Roman" pitchFamily="1" charset="0"/>
              </a:rPr>
              <a:t> (1 + 0.06)</a:t>
            </a:r>
            <a:r>
              <a:rPr lang="en-US" baseline="30000">
                <a:latin typeface="Times New Roman" pitchFamily="1" charset="0"/>
              </a:rPr>
              <a:t>5</a:t>
            </a:r>
            <a:r>
              <a:rPr lang="en-US">
                <a:latin typeface="Times New Roman" pitchFamily="1" charset="0"/>
              </a:rPr>
              <a:t> = $800 </a:t>
            </a:r>
            <a:r>
              <a:rPr lang="en-US">
                <a:latin typeface="Times New Roman" pitchFamily="1" charset="0"/>
                <a:sym typeface="Symbol" pitchFamily="1" charset="2"/>
              </a:rPr>
              <a:t></a:t>
            </a:r>
            <a:r>
              <a:rPr lang="en-US">
                <a:latin typeface="Times New Roman" pitchFamily="1" charset="0"/>
              </a:rPr>
              <a:t> (1.33823) = $1,070.58</a:t>
            </a:r>
          </a:p>
        </p:txBody>
      </p:sp>
      <p:pic>
        <p:nvPicPr>
          <p:cNvPr id="14343" name="Picture 6" descr="unfig0501"/>
          <p:cNvPicPr>
            <a:picLocks noChangeAspect="1" noChangeArrowheads="1"/>
          </p:cNvPicPr>
          <p:nvPr/>
        </p:nvPicPr>
        <p:blipFill>
          <a:blip r:embed="rId2"/>
          <a:srcRect/>
          <a:stretch>
            <a:fillRect/>
          </a:stretch>
        </p:blipFill>
        <p:spPr bwMode="auto">
          <a:xfrm>
            <a:off x="361950" y="3962400"/>
            <a:ext cx="8401050" cy="23129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 2012 Pearson Prentice Hall. All rights reserved.</a:t>
            </a:r>
          </a:p>
        </p:txBody>
      </p:sp>
      <p:sp>
        <p:nvSpPr>
          <p:cNvPr id="15363" name="Slide Number Placeholder 4"/>
          <p:cNvSpPr>
            <a:spLocks noGrp="1"/>
          </p:cNvSpPr>
          <p:nvPr>
            <p:ph type="sldNum" sz="quarter" idx="11"/>
          </p:nvPr>
        </p:nvSpPr>
        <p:spPr>
          <a:noFill/>
        </p:spPr>
        <p:txBody>
          <a:bodyPr/>
          <a:lstStyle/>
          <a:p>
            <a:r>
              <a:rPr lang="en-US" smtClean="0"/>
              <a:t>5-</a:t>
            </a:r>
            <a:fld id="{2DCDAC7A-854E-4E2F-B4CB-77DC202F632A}" type="slidenum">
              <a:rPr lang="en-US" smtClean="0"/>
              <a:pPr/>
              <a:t>14</a:t>
            </a:fld>
            <a:endParaRPr lang="en-US" smtClean="0"/>
          </a:p>
        </p:txBody>
      </p:sp>
      <p:sp>
        <p:nvSpPr>
          <p:cNvPr id="1536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5.4 </a:t>
            </a:r>
            <a:br>
              <a:rPr lang="en-US" smtClean="0">
                <a:solidFill>
                  <a:srgbClr val="000000"/>
                </a:solidFill>
              </a:rPr>
            </a:br>
            <a:r>
              <a:rPr lang="en-US" smtClean="0">
                <a:solidFill>
                  <a:srgbClr val="000000"/>
                </a:solidFill>
              </a:rPr>
              <a:t>Future Value Relationship</a:t>
            </a:r>
          </a:p>
        </p:txBody>
      </p:sp>
      <p:pic>
        <p:nvPicPr>
          <p:cNvPr id="15365" name="Picture 4" descr="fig0504"/>
          <p:cNvPicPr>
            <a:picLocks noChangeAspect="1" noChangeArrowheads="1"/>
          </p:cNvPicPr>
          <p:nvPr/>
        </p:nvPicPr>
        <p:blipFill>
          <a:blip r:embed="rId2"/>
          <a:srcRect/>
          <a:stretch>
            <a:fillRect/>
          </a:stretch>
        </p:blipFill>
        <p:spPr bwMode="auto">
          <a:xfrm>
            <a:off x="381000" y="2368550"/>
            <a:ext cx="8382000" cy="32702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2012 Pearson Prentice Hall. All rights reserved.</a:t>
            </a:r>
          </a:p>
        </p:txBody>
      </p:sp>
      <p:sp>
        <p:nvSpPr>
          <p:cNvPr id="16387" name="Slide Number Placeholder 4"/>
          <p:cNvSpPr>
            <a:spLocks noGrp="1"/>
          </p:cNvSpPr>
          <p:nvPr>
            <p:ph type="sldNum" sz="quarter" idx="11"/>
          </p:nvPr>
        </p:nvSpPr>
        <p:spPr>
          <a:noFill/>
        </p:spPr>
        <p:txBody>
          <a:bodyPr/>
          <a:lstStyle/>
          <a:p>
            <a:r>
              <a:rPr lang="en-US" smtClean="0"/>
              <a:t>5-</a:t>
            </a:r>
            <a:fld id="{37929828-CC14-4E32-A8F3-FD5A521ABB78}" type="slidenum">
              <a:rPr lang="en-US" smtClean="0"/>
              <a:pPr/>
              <a:t>15</a:t>
            </a:fld>
            <a:endParaRPr lang="en-US" smtClean="0"/>
          </a:p>
        </p:txBody>
      </p:sp>
      <p:sp>
        <p:nvSpPr>
          <p:cNvPr id="16388" name="Rectangle 2"/>
          <p:cNvSpPr>
            <a:spLocks noGrp="1" noChangeArrowheads="1"/>
          </p:cNvSpPr>
          <p:nvPr>
            <p:ph type="title"/>
          </p:nvPr>
        </p:nvSpPr>
        <p:spPr/>
        <p:txBody>
          <a:bodyPr/>
          <a:lstStyle/>
          <a:p>
            <a:pPr eaLnBrk="1" hangingPunct="1"/>
            <a:r>
              <a:rPr lang="en-US" smtClean="0">
                <a:solidFill>
                  <a:srgbClr val="000000"/>
                </a:solidFill>
              </a:rPr>
              <a:t>Present Value of a Single Amount</a:t>
            </a:r>
          </a:p>
        </p:txBody>
      </p:sp>
      <p:sp>
        <p:nvSpPr>
          <p:cNvPr id="16389" name="Rectangle 3"/>
          <p:cNvSpPr>
            <a:spLocks noGrp="1" noChangeArrowheads="1"/>
          </p:cNvSpPr>
          <p:nvPr>
            <p:ph type="body" idx="1"/>
          </p:nvPr>
        </p:nvSpPr>
        <p:spPr/>
        <p:txBody>
          <a:bodyPr/>
          <a:lstStyle/>
          <a:p>
            <a:pPr eaLnBrk="1" hangingPunct="1"/>
            <a:r>
              <a:rPr lang="en-US" sz="2400" b="1" smtClean="0">
                <a:latin typeface="Times New Roman" pitchFamily="1" charset="0"/>
              </a:rPr>
              <a:t>Present value</a:t>
            </a:r>
            <a:r>
              <a:rPr lang="en-US" sz="2400" smtClean="0">
                <a:latin typeface="Times New Roman" pitchFamily="1" charset="0"/>
              </a:rPr>
              <a:t> is the current dollar value of a future amount</a:t>
            </a:r>
            <a:r>
              <a:rPr lang="en-US" sz="2400" smtClean="0"/>
              <a:t>—</a:t>
            </a:r>
            <a:r>
              <a:rPr lang="en-US" sz="2400" smtClean="0">
                <a:latin typeface="Times New Roman" pitchFamily="1" charset="0"/>
              </a:rPr>
              <a:t>the amount of money that would have to be invested today at a given interest rate over a specified period to equal the future amount.</a:t>
            </a:r>
          </a:p>
          <a:p>
            <a:pPr eaLnBrk="1" hangingPunct="1"/>
            <a:r>
              <a:rPr lang="en-US" sz="2400" smtClean="0">
                <a:latin typeface="Times New Roman" pitchFamily="1" charset="0"/>
              </a:rPr>
              <a:t>It is based on the idea that a dollar today is worth more than a dollar tomorrow.</a:t>
            </a:r>
          </a:p>
          <a:p>
            <a:pPr eaLnBrk="1" hangingPunct="1"/>
            <a:r>
              <a:rPr lang="en-US" sz="2400" b="1" smtClean="0">
                <a:latin typeface="Times New Roman" pitchFamily="1" charset="0"/>
              </a:rPr>
              <a:t>Discounting cash flows </a:t>
            </a:r>
            <a:r>
              <a:rPr lang="en-US" sz="2400" smtClean="0">
                <a:latin typeface="Times New Roman" pitchFamily="1" charset="0"/>
              </a:rPr>
              <a:t>is the process of finding present values; the inverse of compounding interest.</a:t>
            </a:r>
            <a:endParaRPr lang="en-US" sz="2400" b="1" i="1" smtClean="0">
              <a:latin typeface="Times New Roman" pitchFamily="1" charset="0"/>
            </a:endParaRPr>
          </a:p>
          <a:p>
            <a:pPr eaLnBrk="1" hangingPunct="1"/>
            <a:r>
              <a:rPr lang="en-US" sz="2400" smtClean="0">
                <a:latin typeface="Times New Roman" pitchFamily="1" charset="0"/>
              </a:rPr>
              <a:t>The discount rate is often also referred to as the opportunity cost, the discount rate, the required return, or the cost of capital.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Pearson Prentice Hall. All rights reserved.</a:t>
            </a:r>
          </a:p>
        </p:txBody>
      </p:sp>
      <p:sp>
        <p:nvSpPr>
          <p:cNvPr id="17411" name="Slide Number Placeholder 4"/>
          <p:cNvSpPr>
            <a:spLocks noGrp="1"/>
          </p:cNvSpPr>
          <p:nvPr>
            <p:ph type="sldNum" sz="quarter" idx="11"/>
          </p:nvPr>
        </p:nvSpPr>
        <p:spPr>
          <a:noFill/>
        </p:spPr>
        <p:txBody>
          <a:bodyPr/>
          <a:lstStyle/>
          <a:p>
            <a:r>
              <a:rPr lang="en-US" smtClean="0"/>
              <a:t>5-</a:t>
            </a:r>
            <a:fld id="{86F34D68-071D-45CA-A5A8-8B783E526D9D}" type="slidenum">
              <a:rPr lang="en-US" smtClean="0"/>
              <a:pPr/>
              <a:t>16</a:t>
            </a:fld>
            <a:endParaRPr lang="en-US" smtClean="0"/>
          </a:p>
        </p:txBody>
      </p:sp>
      <p:sp>
        <p:nvSpPr>
          <p:cNvPr id="1741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17413" name="Rectangle 3"/>
          <p:cNvSpPr>
            <a:spLocks noGrp="1" noChangeArrowheads="1"/>
          </p:cNvSpPr>
          <p:nvPr>
            <p:ph type="body" idx="1"/>
          </p:nvPr>
        </p:nvSpPr>
        <p:spPr>
          <a:xfrm>
            <a:off x="152400" y="1524000"/>
            <a:ext cx="8839200" cy="1600200"/>
          </a:xfrm>
        </p:spPr>
        <p:txBody>
          <a:bodyPr/>
          <a:lstStyle/>
          <a:p>
            <a:pPr marL="0" indent="0" eaLnBrk="1" hangingPunct="1">
              <a:buFontTx/>
              <a:buNone/>
            </a:pPr>
            <a:r>
              <a:rPr lang="en-US" sz="2800" smtClean="0">
                <a:latin typeface="Times New Roman" pitchFamily="1" charset="0"/>
              </a:rPr>
              <a:t>Paul Shorter has an opportunity to receive $300 one year from now. If he can earn 6% on his investments, what is the most he should pay now for this opportunity?</a:t>
            </a:r>
          </a:p>
        </p:txBody>
      </p:sp>
      <p:sp>
        <p:nvSpPr>
          <p:cNvPr id="17414" name="Text Box 4"/>
          <p:cNvSpPr txBox="1">
            <a:spLocks noChangeArrowheads="1"/>
          </p:cNvSpPr>
          <p:nvPr/>
        </p:nvSpPr>
        <p:spPr bwMode="auto">
          <a:xfrm>
            <a:off x="2400300" y="3657600"/>
            <a:ext cx="4343400" cy="1382713"/>
          </a:xfrm>
          <a:prstGeom prst="rect">
            <a:avLst/>
          </a:prstGeom>
          <a:solidFill>
            <a:srgbClr val="FFFFFF"/>
          </a:solidFill>
          <a:ln w="12700">
            <a:solidFill>
              <a:srgbClr val="000000"/>
            </a:solidFill>
            <a:miter lim="800000"/>
            <a:headEnd type="none" w="sm" len="sm"/>
            <a:tailEnd type="none" w="sm" len="sm"/>
          </a:ln>
        </p:spPr>
        <p:txBody>
          <a:bodyPr>
            <a:spAutoFit/>
          </a:bodyPr>
          <a:lstStyle/>
          <a:p>
            <a:pPr algn="l" eaLnBrk="1" hangingPunct="1">
              <a:lnSpc>
                <a:spcPct val="150000"/>
              </a:lnSpc>
              <a:spcBef>
                <a:spcPct val="50000"/>
              </a:spcBef>
              <a:tabLst>
                <a:tab pos="2743200" algn="l"/>
                <a:tab pos="3200400" algn="l"/>
              </a:tabLst>
            </a:pPr>
            <a:r>
              <a:rPr lang="en-US" i="1">
                <a:latin typeface="Times New Roman" pitchFamily="1" charset="0"/>
              </a:rPr>
              <a:t>PV</a:t>
            </a:r>
            <a:r>
              <a:rPr lang="en-US">
                <a:latin typeface="Times New Roman" pitchFamily="1" charset="0"/>
              </a:rPr>
              <a:t> </a:t>
            </a:r>
            <a:r>
              <a:rPr lang="en-US">
                <a:latin typeface="Times New Roman" pitchFamily="1" charset="0"/>
                <a:sym typeface="Symbol" pitchFamily="1" charset="2"/>
              </a:rPr>
              <a:t></a:t>
            </a:r>
            <a:r>
              <a:rPr lang="en-US">
                <a:latin typeface="Times New Roman" pitchFamily="1" charset="0"/>
              </a:rPr>
              <a:t> (1 + 0.06) = $300 </a:t>
            </a:r>
          </a:p>
          <a:p>
            <a:pPr algn="l" eaLnBrk="1" hangingPunct="1">
              <a:lnSpc>
                <a:spcPct val="150000"/>
              </a:lnSpc>
              <a:spcBef>
                <a:spcPct val="50000"/>
              </a:spcBef>
              <a:tabLst>
                <a:tab pos="2743200" algn="l"/>
                <a:tab pos="3200400" algn="l"/>
              </a:tabLst>
            </a:pPr>
            <a:r>
              <a:rPr lang="en-US" i="1">
                <a:latin typeface="Times New Roman" pitchFamily="1" charset="0"/>
              </a:rPr>
              <a:t>PV</a:t>
            </a:r>
            <a:r>
              <a:rPr lang="en-US">
                <a:latin typeface="Times New Roman" pitchFamily="1" charset="0"/>
              </a:rPr>
              <a:t> = $300/(1 + 0.06) = $283.02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2012 Pearson Prentice Hall. All rights reserved.</a:t>
            </a:r>
          </a:p>
        </p:txBody>
      </p:sp>
      <p:sp>
        <p:nvSpPr>
          <p:cNvPr id="18435" name="Slide Number Placeholder 4"/>
          <p:cNvSpPr>
            <a:spLocks noGrp="1"/>
          </p:cNvSpPr>
          <p:nvPr>
            <p:ph type="sldNum" sz="quarter" idx="11"/>
          </p:nvPr>
        </p:nvSpPr>
        <p:spPr>
          <a:noFill/>
        </p:spPr>
        <p:txBody>
          <a:bodyPr/>
          <a:lstStyle/>
          <a:p>
            <a:r>
              <a:rPr lang="en-US" smtClean="0"/>
              <a:t>5-</a:t>
            </a:r>
            <a:fld id="{4FE77A6B-8C96-485C-82F6-1A5278B19B56}" type="slidenum">
              <a:rPr lang="en-US" smtClean="0"/>
              <a:pPr/>
              <a:t>17</a:t>
            </a:fld>
            <a:endParaRPr lang="en-US" smtClean="0"/>
          </a:p>
        </p:txBody>
      </p:sp>
      <p:sp>
        <p:nvSpPr>
          <p:cNvPr id="18436"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Present Value of a Single Amount: The Equation for Present Value</a:t>
            </a:r>
            <a:endParaRPr lang="en-US" smtClean="0">
              <a:solidFill>
                <a:srgbClr val="000000"/>
              </a:solidFill>
            </a:endParaRPr>
          </a:p>
        </p:txBody>
      </p:sp>
      <p:sp>
        <p:nvSpPr>
          <p:cNvPr id="18437" name="Rectangle 3"/>
          <p:cNvSpPr>
            <a:spLocks noGrp="1" noChangeArrowheads="1"/>
          </p:cNvSpPr>
          <p:nvPr>
            <p:ph type="body" idx="1"/>
          </p:nvPr>
        </p:nvSpPr>
        <p:spPr/>
        <p:txBody>
          <a:bodyPr/>
          <a:lstStyle/>
          <a:p>
            <a:pPr marL="0" indent="0" eaLnBrk="1" hangingPunct="1">
              <a:buFontTx/>
              <a:buNone/>
            </a:pPr>
            <a:r>
              <a:rPr lang="en-US" smtClean="0">
                <a:latin typeface="Times New Roman" pitchFamily="1" charset="0"/>
              </a:rPr>
              <a:t>The present value, </a:t>
            </a:r>
            <a:r>
              <a:rPr lang="en-US" i="1" smtClean="0">
                <a:latin typeface="Times New Roman" pitchFamily="1" charset="0"/>
              </a:rPr>
              <a:t>PV,</a:t>
            </a:r>
            <a:r>
              <a:rPr lang="en-US" smtClean="0">
                <a:latin typeface="Times New Roman" pitchFamily="1" charset="0"/>
              </a:rPr>
              <a:t> of some future amount, </a:t>
            </a:r>
            <a:r>
              <a:rPr lang="en-US" i="1" smtClean="0">
                <a:latin typeface="Times New Roman" pitchFamily="1" charset="0"/>
              </a:rPr>
              <a:t>FV</a:t>
            </a:r>
            <a:r>
              <a:rPr lang="en-US" i="1" baseline="-25000" smtClean="0">
                <a:latin typeface="Times New Roman" pitchFamily="1" charset="0"/>
              </a:rPr>
              <a:t>n</a:t>
            </a:r>
            <a:r>
              <a:rPr lang="en-US" i="1" smtClean="0">
                <a:latin typeface="Times New Roman" pitchFamily="1" charset="0"/>
              </a:rPr>
              <a:t>,</a:t>
            </a:r>
            <a:r>
              <a:rPr lang="en-US" smtClean="0">
                <a:latin typeface="Times New Roman" pitchFamily="1" charset="0"/>
              </a:rPr>
              <a:t> to be received </a:t>
            </a:r>
            <a:r>
              <a:rPr lang="en-US" i="1" smtClean="0">
                <a:latin typeface="Times New Roman" pitchFamily="1" charset="0"/>
              </a:rPr>
              <a:t>n</a:t>
            </a:r>
            <a:r>
              <a:rPr lang="en-US" smtClean="0">
                <a:latin typeface="Times New Roman" pitchFamily="1" charset="0"/>
              </a:rPr>
              <a:t> periods from now, assuming an interest rate (or opportunity cost) of </a:t>
            </a:r>
            <a:r>
              <a:rPr lang="en-US" i="1" smtClean="0">
                <a:latin typeface="Times New Roman" pitchFamily="1" charset="0"/>
              </a:rPr>
              <a:t>r,</a:t>
            </a:r>
            <a:r>
              <a:rPr lang="en-US" smtClean="0">
                <a:latin typeface="Times New Roman" pitchFamily="1" charset="0"/>
              </a:rPr>
              <a:t> is calculated as follows:</a:t>
            </a:r>
          </a:p>
          <a:p>
            <a:pPr marL="0" indent="0" eaLnBrk="1" hangingPunct="1">
              <a:buFontTx/>
              <a:buNone/>
            </a:pPr>
            <a:endParaRPr lang="en-US" smtClean="0">
              <a:latin typeface="Times New Roman" pitchFamily="1" charset="0"/>
            </a:endParaRPr>
          </a:p>
          <a:p>
            <a:pPr marL="0" indent="0" eaLnBrk="1" hangingPunct="1">
              <a:buFontTx/>
              <a:buNone/>
            </a:pPr>
            <a:endParaRPr lang="en-US" smtClean="0">
              <a:latin typeface="Times New Roman" pitchFamily="1" charset="0"/>
            </a:endParaRPr>
          </a:p>
        </p:txBody>
      </p:sp>
      <p:pic>
        <p:nvPicPr>
          <p:cNvPr id="18438" name="Picture 4" descr="eq0501"/>
          <p:cNvPicPr>
            <a:picLocks noChangeAspect="1" noChangeArrowheads="1"/>
          </p:cNvPicPr>
          <p:nvPr/>
        </p:nvPicPr>
        <p:blipFill>
          <a:blip r:embed="rId2"/>
          <a:srcRect/>
          <a:stretch>
            <a:fillRect/>
          </a:stretch>
        </p:blipFill>
        <p:spPr bwMode="auto">
          <a:xfrm>
            <a:off x="3105150" y="3886200"/>
            <a:ext cx="2933700" cy="1206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2012 Pearson Prentice Hall. All rights reserved.</a:t>
            </a:r>
          </a:p>
        </p:txBody>
      </p:sp>
      <p:sp>
        <p:nvSpPr>
          <p:cNvPr id="19459" name="Slide Number Placeholder 4"/>
          <p:cNvSpPr>
            <a:spLocks noGrp="1"/>
          </p:cNvSpPr>
          <p:nvPr>
            <p:ph type="sldNum" sz="quarter" idx="11"/>
          </p:nvPr>
        </p:nvSpPr>
        <p:spPr>
          <a:noFill/>
        </p:spPr>
        <p:txBody>
          <a:bodyPr/>
          <a:lstStyle/>
          <a:p>
            <a:r>
              <a:rPr lang="en-US" smtClean="0"/>
              <a:t>5-</a:t>
            </a:r>
            <a:fld id="{7ABA6B18-0E41-4031-86A9-477FA07381E9}" type="slidenum">
              <a:rPr lang="en-US" smtClean="0"/>
              <a:pPr/>
              <a:t>18</a:t>
            </a:fld>
            <a:endParaRPr lang="en-US" smtClean="0"/>
          </a:p>
        </p:txBody>
      </p:sp>
      <p:sp>
        <p:nvSpPr>
          <p:cNvPr id="1946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Present Value of a Single Amount: The Equation for Future Value</a:t>
            </a:r>
            <a:endParaRPr lang="en-US" smtClean="0">
              <a:solidFill>
                <a:srgbClr val="000000"/>
              </a:solidFill>
            </a:endParaRPr>
          </a:p>
        </p:txBody>
      </p:sp>
      <p:sp>
        <p:nvSpPr>
          <p:cNvPr id="19461" name="Rectangle 3"/>
          <p:cNvSpPr>
            <a:spLocks noGrp="1" noChangeArrowheads="1"/>
          </p:cNvSpPr>
          <p:nvPr>
            <p:ph type="body" idx="1"/>
          </p:nvPr>
        </p:nvSpPr>
        <p:spPr/>
        <p:txBody>
          <a:bodyPr/>
          <a:lstStyle/>
          <a:p>
            <a:pPr marL="0" indent="0" eaLnBrk="1" hangingPunct="1">
              <a:buFontTx/>
              <a:buNone/>
            </a:pPr>
            <a:r>
              <a:rPr lang="en-US" sz="2400" smtClean="0">
                <a:latin typeface="Times New Roman" pitchFamily="1" charset="0"/>
              </a:rPr>
              <a:t>Pam Valenti wishes to find the present value of $1,700 that will be received 8 years from now. Pam</a:t>
            </a:r>
            <a:r>
              <a:rPr lang="en-US" sz="2400" smtClean="0"/>
              <a:t>’</a:t>
            </a:r>
            <a:r>
              <a:rPr lang="en-US" sz="2400" smtClean="0">
                <a:latin typeface="Times New Roman" pitchFamily="1" charset="0"/>
              </a:rPr>
              <a:t>s opportunity cost is 8%.</a:t>
            </a:r>
          </a:p>
          <a:p>
            <a:pPr marL="0" indent="0" eaLnBrk="1" hangingPunct="1">
              <a:buFontTx/>
              <a:buNone/>
            </a:pPr>
            <a:endParaRPr lang="en-US" sz="2400" smtClean="0">
              <a:latin typeface="Times New Roman" pitchFamily="1" charset="0"/>
            </a:endParaRPr>
          </a:p>
          <a:p>
            <a:pPr marL="0" indent="0" eaLnBrk="1" hangingPunct="1">
              <a:buFontTx/>
              <a:buNone/>
            </a:pPr>
            <a:endParaRPr lang="en-US" sz="2400" smtClean="0">
              <a:latin typeface="Times New Roman" pitchFamily="1" charset="0"/>
            </a:endParaRPr>
          </a:p>
          <a:p>
            <a:pPr marL="0" indent="0" eaLnBrk="1" hangingPunct="1">
              <a:buFontTx/>
              <a:buNone/>
            </a:pPr>
            <a:r>
              <a:rPr lang="en-US" sz="2400" smtClean="0">
                <a:latin typeface="Times New Roman" pitchFamily="1" charset="0"/>
              </a:rPr>
              <a:t>This analysis can be depicted on a time line as follows:</a:t>
            </a:r>
          </a:p>
        </p:txBody>
      </p:sp>
      <p:sp>
        <p:nvSpPr>
          <p:cNvPr id="25603" name="Text Box 7"/>
          <p:cNvSpPr txBox="1">
            <a:spLocks noChangeArrowheads="1"/>
          </p:cNvSpPr>
          <p:nvPr/>
        </p:nvSpPr>
        <p:spPr bwMode="auto">
          <a:xfrm>
            <a:off x="609600" y="2514600"/>
            <a:ext cx="7924800" cy="639763"/>
          </a:xfrm>
          <a:prstGeom prst="rect">
            <a:avLst/>
          </a:prstGeom>
          <a:solidFill>
            <a:srgbClr val="DEEFE2"/>
          </a:solidFill>
          <a:ln w="12700">
            <a:noFill/>
            <a:miter lim="800000"/>
            <a:headEnd type="none" w="sm" len="sm"/>
            <a:tailEnd type="none" w="sm" len="sm"/>
          </a:ln>
        </p:spPr>
        <p:txBody>
          <a:bodyPr>
            <a:spAutoFit/>
          </a:bodyPr>
          <a:lstStyle/>
          <a:p>
            <a:pPr algn="ctr" eaLnBrk="1" hangingPunct="1">
              <a:lnSpc>
                <a:spcPct val="150000"/>
              </a:lnSpc>
              <a:spcBef>
                <a:spcPct val="50000"/>
              </a:spcBef>
              <a:tabLst>
                <a:tab pos="2743200" algn="l"/>
                <a:tab pos="3200400" algn="l"/>
              </a:tabLst>
              <a:defRPr/>
            </a:pPr>
            <a:r>
              <a:rPr lang="en-US" dirty="0">
                <a:ea typeface="+mn-ea"/>
              </a:rPr>
              <a:t> </a:t>
            </a:r>
            <a:r>
              <a:rPr lang="en-US" i="1" dirty="0">
                <a:latin typeface="+mn-lt"/>
                <a:ea typeface="+mn-ea"/>
              </a:rPr>
              <a:t>PV</a:t>
            </a:r>
            <a:r>
              <a:rPr lang="en-US" dirty="0">
                <a:latin typeface="+mn-lt"/>
                <a:ea typeface="+mn-ea"/>
              </a:rPr>
              <a:t>  =  $1,700/(1 + 0.08)</a:t>
            </a:r>
            <a:r>
              <a:rPr lang="en-US" baseline="30000" dirty="0">
                <a:latin typeface="+mn-lt"/>
                <a:ea typeface="+mn-ea"/>
              </a:rPr>
              <a:t>8</a:t>
            </a:r>
            <a:r>
              <a:rPr lang="en-US" dirty="0">
                <a:latin typeface="+mn-lt"/>
                <a:ea typeface="+mn-ea"/>
              </a:rPr>
              <a:t>  =  $1,700/1.85093  =  $918.46</a:t>
            </a:r>
          </a:p>
        </p:txBody>
      </p:sp>
      <p:pic>
        <p:nvPicPr>
          <p:cNvPr id="19463" name="Picture 6" descr="unfig0504"/>
          <p:cNvPicPr>
            <a:picLocks noChangeAspect="1" noChangeArrowheads="1"/>
          </p:cNvPicPr>
          <p:nvPr/>
        </p:nvPicPr>
        <p:blipFill>
          <a:blip r:embed="rId2"/>
          <a:srcRect/>
          <a:stretch>
            <a:fillRect/>
          </a:stretch>
        </p:blipFill>
        <p:spPr bwMode="auto">
          <a:xfrm>
            <a:off x="1257300" y="4038600"/>
            <a:ext cx="6629400" cy="2025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2012 Pearson Prentice Hall. All rights reserved.</a:t>
            </a:r>
          </a:p>
        </p:txBody>
      </p:sp>
      <p:sp>
        <p:nvSpPr>
          <p:cNvPr id="20483" name="Slide Number Placeholder 4"/>
          <p:cNvSpPr>
            <a:spLocks noGrp="1"/>
          </p:cNvSpPr>
          <p:nvPr>
            <p:ph type="sldNum" sz="quarter" idx="11"/>
          </p:nvPr>
        </p:nvSpPr>
        <p:spPr>
          <a:noFill/>
        </p:spPr>
        <p:txBody>
          <a:bodyPr/>
          <a:lstStyle/>
          <a:p>
            <a:r>
              <a:rPr lang="en-US" smtClean="0"/>
              <a:t>5-</a:t>
            </a:r>
            <a:fld id="{A2EB2072-9197-4734-9F16-C53A4F786F63}" type="slidenum">
              <a:rPr lang="en-US" smtClean="0"/>
              <a:pPr/>
              <a:t>19</a:t>
            </a:fld>
            <a:endParaRPr lang="en-US" smtClean="0"/>
          </a:p>
        </p:txBody>
      </p:sp>
      <p:sp>
        <p:nvSpPr>
          <p:cNvPr id="20484"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5.5 </a:t>
            </a:r>
            <a:br>
              <a:rPr lang="en-US" smtClean="0">
                <a:solidFill>
                  <a:srgbClr val="000000"/>
                </a:solidFill>
              </a:rPr>
            </a:br>
            <a:r>
              <a:rPr lang="en-US" smtClean="0">
                <a:solidFill>
                  <a:srgbClr val="000000"/>
                </a:solidFill>
              </a:rPr>
              <a:t>Present Value Relationship</a:t>
            </a:r>
          </a:p>
        </p:txBody>
      </p:sp>
      <p:pic>
        <p:nvPicPr>
          <p:cNvPr id="20485" name="Picture 4" descr="fig0505"/>
          <p:cNvPicPr>
            <a:picLocks noChangeAspect="1" noChangeArrowheads="1"/>
          </p:cNvPicPr>
          <p:nvPr/>
        </p:nvPicPr>
        <p:blipFill>
          <a:blip r:embed="rId2"/>
          <a:srcRect/>
          <a:stretch>
            <a:fillRect/>
          </a:stretch>
        </p:blipFill>
        <p:spPr bwMode="auto">
          <a:xfrm>
            <a:off x="342900" y="2362200"/>
            <a:ext cx="8458200" cy="3254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p:spPr>
        <p:txBody>
          <a:bodyPr/>
          <a:lstStyle/>
          <a:p>
            <a:r>
              <a:rPr lang="en-US" smtClean="0"/>
              <a:t>© 2012 Pearson Prentice Hall. All rights reserved.</a:t>
            </a:r>
          </a:p>
        </p:txBody>
      </p:sp>
      <p:sp>
        <p:nvSpPr>
          <p:cNvPr id="3075" name="Slide Number Placeholder 4"/>
          <p:cNvSpPr>
            <a:spLocks noGrp="1"/>
          </p:cNvSpPr>
          <p:nvPr>
            <p:ph type="sldNum" sz="quarter" idx="11"/>
          </p:nvPr>
        </p:nvSpPr>
        <p:spPr>
          <a:noFill/>
        </p:spPr>
        <p:txBody>
          <a:bodyPr/>
          <a:lstStyle/>
          <a:p>
            <a:r>
              <a:rPr lang="en-US" smtClean="0"/>
              <a:t>5-</a:t>
            </a:r>
            <a:fld id="{D609885D-90DB-4F0C-A461-F82DEB365A55}" type="slidenum">
              <a:rPr lang="en-US" smtClean="0"/>
              <a:pPr/>
              <a:t>2</a:t>
            </a:fld>
            <a:endParaRPr lang="en-US" smtClean="0"/>
          </a:p>
        </p:txBody>
      </p:sp>
      <p:sp>
        <p:nvSpPr>
          <p:cNvPr id="3076" name="Rectangle 2"/>
          <p:cNvSpPr>
            <a:spLocks noGrp="1" noChangeArrowheads="1"/>
          </p:cNvSpPr>
          <p:nvPr>
            <p:ph type="title"/>
          </p:nvPr>
        </p:nvSpPr>
        <p:spPr/>
        <p:txBody>
          <a:bodyPr/>
          <a:lstStyle/>
          <a:p>
            <a:pPr eaLnBrk="1" hangingPunct="1"/>
            <a:r>
              <a:rPr lang="en-US" smtClean="0">
                <a:solidFill>
                  <a:srgbClr val="000000"/>
                </a:solidFill>
              </a:rPr>
              <a:t>Learning Goals</a:t>
            </a:r>
          </a:p>
        </p:txBody>
      </p:sp>
      <p:sp>
        <p:nvSpPr>
          <p:cNvPr id="3077" name="Rectangle 3"/>
          <p:cNvSpPr>
            <a:spLocks noGrp="1" noChangeArrowheads="1"/>
          </p:cNvSpPr>
          <p:nvPr>
            <p:ph type="body" idx="1"/>
          </p:nvPr>
        </p:nvSpPr>
        <p:spPr/>
        <p:txBody>
          <a:bodyPr/>
          <a:lstStyle/>
          <a:p>
            <a:pPr marL="914400" indent="-914400" eaLnBrk="1" hangingPunct="1">
              <a:lnSpc>
                <a:spcPct val="90000"/>
              </a:lnSpc>
              <a:spcBef>
                <a:spcPts val="2400"/>
              </a:spcBef>
              <a:buFontTx/>
              <a:buNone/>
            </a:pPr>
            <a:r>
              <a:rPr lang="en-US" sz="2800" smtClean="0">
                <a:latin typeface="Times New Roman" pitchFamily="1" charset="0"/>
              </a:rPr>
              <a:t>LG1	Discuss the role of time value in finance, the use of computational tools, and the basic patterns of cash flow.</a:t>
            </a:r>
          </a:p>
          <a:p>
            <a:pPr marL="914400" indent="-914400" eaLnBrk="1" hangingPunct="1">
              <a:lnSpc>
                <a:spcPct val="90000"/>
              </a:lnSpc>
              <a:spcBef>
                <a:spcPts val="2400"/>
              </a:spcBef>
              <a:buFontTx/>
              <a:buNone/>
            </a:pPr>
            <a:r>
              <a:rPr lang="en-US" sz="2800" smtClean="0">
                <a:latin typeface="Times New Roman" pitchFamily="1" charset="0"/>
              </a:rPr>
              <a:t>LG2	Understand the concepts of future value and present value, their calculation for single amounts, and the relationship between them.</a:t>
            </a:r>
          </a:p>
          <a:p>
            <a:pPr marL="914400" indent="-914400" eaLnBrk="1" hangingPunct="1">
              <a:lnSpc>
                <a:spcPct val="90000"/>
              </a:lnSpc>
              <a:spcBef>
                <a:spcPts val="2400"/>
              </a:spcBef>
              <a:buFontTx/>
              <a:buNone/>
            </a:pPr>
            <a:r>
              <a:rPr lang="en-US" sz="2800" smtClean="0">
                <a:latin typeface="Times New Roman" pitchFamily="1" charset="0"/>
              </a:rPr>
              <a:t>LG3	Find the future value and the present value of both an ordinary annuity and an annuity due, and find the present value of a perpetuity.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2012 Pearson Prentice Hall. All rights reserved.</a:t>
            </a:r>
          </a:p>
        </p:txBody>
      </p:sp>
      <p:sp>
        <p:nvSpPr>
          <p:cNvPr id="21507" name="Slide Number Placeholder 4"/>
          <p:cNvSpPr>
            <a:spLocks noGrp="1"/>
          </p:cNvSpPr>
          <p:nvPr>
            <p:ph type="sldNum" sz="quarter" idx="11"/>
          </p:nvPr>
        </p:nvSpPr>
        <p:spPr>
          <a:noFill/>
        </p:spPr>
        <p:txBody>
          <a:bodyPr/>
          <a:lstStyle/>
          <a:p>
            <a:r>
              <a:rPr lang="en-US" smtClean="0"/>
              <a:t>5-</a:t>
            </a:r>
            <a:fld id="{3A4801EC-CE30-4835-B9BB-282C865ECCD2}" type="slidenum">
              <a:rPr lang="en-US" smtClean="0"/>
              <a:pPr/>
              <a:t>20</a:t>
            </a:fld>
            <a:endParaRPr lang="en-US" smtClean="0"/>
          </a:p>
        </p:txBody>
      </p:sp>
      <p:sp>
        <p:nvSpPr>
          <p:cNvPr id="21508" name="Rectangle 2"/>
          <p:cNvSpPr>
            <a:spLocks noGrp="1" noChangeArrowheads="1"/>
          </p:cNvSpPr>
          <p:nvPr>
            <p:ph type="title"/>
          </p:nvPr>
        </p:nvSpPr>
        <p:spPr/>
        <p:txBody>
          <a:bodyPr/>
          <a:lstStyle/>
          <a:p>
            <a:pPr eaLnBrk="1" hangingPunct="1"/>
            <a:r>
              <a:rPr lang="en-US" smtClean="0">
                <a:solidFill>
                  <a:srgbClr val="000000"/>
                </a:solidFill>
              </a:rPr>
              <a:t>Annuities</a:t>
            </a:r>
          </a:p>
        </p:txBody>
      </p:sp>
      <p:sp>
        <p:nvSpPr>
          <p:cNvPr id="25605" name="Rectangle 3"/>
          <p:cNvSpPr>
            <a:spLocks noGrp="1" noChangeArrowheads="1"/>
          </p:cNvSpPr>
          <p:nvPr>
            <p:ph type="body" idx="1"/>
          </p:nvPr>
        </p:nvSpPr>
        <p:spPr/>
        <p:txBody>
          <a:bodyPr/>
          <a:lstStyle/>
          <a:p>
            <a:pPr marL="0" indent="0" eaLnBrk="1" hangingPunct="1">
              <a:lnSpc>
                <a:spcPct val="90000"/>
              </a:lnSpc>
              <a:buFontTx/>
              <a:buNone/>
              <a:defRPr/>
            </a:pPr>
            <a:r>
              <a:rPr lang="en-US" sz="2800" dirty="0" smtClean="0">
                <a:latin typeface="Times New Roman" pitchFamily="1" charset="0"/>
              </a:rPr>
              <a:t>An </a:t>
            </a:r>
            <a:r>
              <a:rPr lang="en-US" sz="2800" b="1" dirty="0" smtClean="0">
                <a:latin typeface="Times New Roman" pitchFamily="1" charset="0"/>
              </a:rPr>
              <a:t>annuity</a:t>
            </a:r>
            <a:r>
              <a:rPr lang="en-US" sz="2800" dirty="0" smtClean="0">
                <a:latin typeface="Times New Roman" pitchFamily="1" charset="0"/>
              </a:rPr>
              <a:t> is a stream of equal periodic cash flows, over a specified time period. These cash flows can be </a:t>
            </a:r>
            <a:r>
              <a:rPr lang="en-US" sz="2800" i="1" dirty="0" smtClean="0">
                <a:latin typeface="Times New Roman" pitchFamily="1" charset="0"/>
              </a:rPr>
              <a:t>inflows</a:t>
            </a:r>
            <a:r>
              <a:rPr lang="en-US" sz="2800" dirty="0" smtClean="0">
                <a:latin typeface="Times New Roman" pitchFamily="1" charset="0"/>
              </a:rPr>
              <a:t> of returns earned on investments or </a:t>
            </a:r>
            <a:r>
              <a:rPr lang="en-US" sz="2800" i="1" dirty="0" smtClean="0">
                <a:latin typeface="Times New Roman" pitchFamily="1" charset="0"/>
              </a:rPr>
              <a:t>outflows</a:t>
            </a:r>
            <a:r>
              <a:rPr lang="en-US" sz="2800" dirty="0" smtClean="0">
                <a:latin typeface="Times New Roman" pitchFamily="1" charset="0"/>
              </a:rPr>
              <a:t> of funds invested to earn future returns.</a:t>
            </a:r>
          </a:p>
          <a:p>
            <a:pPr lvl="1" eaLnBrk="1" hangingPunct="1">
              <a:lnSpc>
                <a:spcPct val="90000"/>
              </a:lnSpc>
              <a:defRPr/>
            </a:pPr>
            <a:r>
              <a:rPr lang="en-US" sz="2400" dirty="0" smtClean="0">
                <a:latin typeface="Times New Roman" pitchFamily="1" charset="0"/>
              </a:rPr>
              <a:t>An </a:t>
            </a:r>
            <a:r>
              <a:rPr lang="en-US" sz="2400" b="1" dirty="0" smtClean="0">
                <a:latin typeface="Times New Roman" pitchFamily="1" charset="0"/>
              </a:rPr>
              <a:t>ordinary (deferred) annuity</a:t>
            </a:r>
            <a:r>
              <a:rPr lang="en-US" sz="2400" dirty="0" smtClean="0">
                <a:latin typeface="Times New Roman" pitchFamily="1" charset="0"/>
              </a:rPr>
              <a:t> is an annuity for which the cash flow occurs at the </a:t>
            </a:r>
            <a:r>
              <a:rPr lang="en-US" sz="2400" i="1" dirty="0" smtClean="0">
                <a:latin typeface="Times New Roman" pitchFamily="1" charset="0"/>
              </a:rPr>
              <a:t>end </a:t>
            </a:r>
            <a:r>
              <a:rPr lang="en-US" sz="2400" dirty="0" smtClean="0">
                <a:latin typeface="Times New Roman" pitchFamily="1" charset="0"/>
              </a:rPr>
              <a:t>of each period</a:t>
            </a:r>
          </a:p>
          <a:p>
            <a:pPr lvl="1" eaLnBrk="1" hangingPunct="1">
              <a:lnSpc>
                <a:spcPct val="90000"/>
              </a:lnSpc>
              <a:defRPr/>
            </a:pPr>
            <a:r>
              <a:rPr lang="en-US" sz="2400" dirty="0" smtClean="0">
                <a:latin typeface="Times New Roman" pitchFamily="1" charset="0"/>
              </a:rPr>
              <a:t>An </a:t>
            </a:r>
            <a:r>
              <a:rPr lang="en-US" sz="2400" b="1" dirty="0" smtClean="0">
                <a:latin typeface="Times New Roman" pitchFamily="1" charset="0"/>
              </a:rPr>
              <a:t>annuity due</a:t>
            </a:r>
            <a:r>
              <a:rPr lang="en-US" sz="2400" dirty="0" smtClean="0">
                <a:latin typeface="Times New Roman" pitchFamily="1" charset="0"/>
              </a:rPr>
              <a:t> is an annuity for which the cash flow occurs at the </a:t>
            </a:r>
            <a:r>
              <a:rPr lang="en-US" sz="2400" i="1" dirty="0" smtClean="0">
                <a:latin typeface="Times New Roman" pitchFamily="1" charset="0"/>
              </a:rPr>
              <a:t>beginning</a:t>
            </a:r>
            <a:r>
              <a:rPr lang="en-US" sz="2400" dirty="0" smtClean="0">
                <a:latin typeface="Times New Roman" pitchFamily="1" charset="0"/>
              </a:rPr>
              <a:t> of each period.</a:t>
            </a:r>
            <a:endParaRPr lang="en-US" sz="2400" b="1" i="1" dirty="0" smtClean="0">
              <a:latin typeface="Times New Roman" pitchFamily="1" charset="0"/>
            </a:endParaRPr>
          </a:p>
          <a:p>
            <a:pPr lvl="1" eaLnBrk="1" hangingPunct="1">
              <a:lnSpc>
                <a:spcPct val="90000"/>
              </a:lnSpc>
              <a:defRPr/>
            </a:pPr>
            <a:r>
              <a:rPr lang="en-US" sz="2400" dirty="0" smtClean="0">
                <a:latin typeface="Times New Roman" pitchFamily="1" charset="0"/>
              </a:rPr>
              <a:t>An </a:t>
            </a:r>
            <a:r>
              <a:rPr lang="en-US" sz="2400" dirty="0" smtClean="0">
                <a:effectLst>
                  <a:outerShdw blurRad="38100" dist="38100" dir="2700000" algn="tl">
                    <a:srgbClr val="000000">
                      <a:alpha val="43137"/>
                    </a:srgbClr>
                  </a:outerShdw>
                </a:effectLst>
                <a:latin typeface="Times New Roman" pitchFamily="1" charset="0"/>
              </a:rPr>
              <a:t>annuity due</a:t>
            </a:r>
            <a:r>
              <a:rPr lang="en-US" sz="2400" dirty="0" smtClean="0">
                <a:latin typeface="Times New Roman" pitchFamily="1" charset="0"/>
              </a:rPr>
              <a:t> will </a:t>
            </a:r>
            <a:r>
              <a:rPr lang="en-US" sz="2400" u="sng" dirty="0" smtClean="0">
                <a:effectLst>
                  <a:outerShdw blurRad="38100" dist="38100" dir="2700000" algn="tl">
                    <a:srgbClr val="000000">
                      <a:alpha val="43137"/>
                    </a:srgbClr>
                  </a:outerShdw>
                </a:effectLst>
                <a:latin typeface="Times New Roman" pitchFamily="1" charset="0"/>
              </a:rPr>
              <a:t>always be greater than</a:t>
            </a:r>
            <a:r>
              <a:rPr lang="en-US" sz="2400" dirty="0" smtClean="0">
                <a:latin typeface="Times New Roman" pitchFamily="1" charset="0"/>
              </a:rPr>
              <a:t> an otherwise equivalent </a:t>
            </a:r>
            <a:r>
              <a:rPr lang="en-US" sz="2400" dirty="0" smtClean="0">
                <a:effectLst>
                  <a:outerShdw blurRad="38100" dist="38100" dir="2700000" algn="tl">
                    <a:srgbClr val="000000">
                      <a:alpha val="43137"/>
                    </a:srgbClr>
                  </a:outerShdw>
                </a:effectLst>
                <a:latin typeface="Times New Roman" pitchFamily="1" charset="0"/>
              </a:rPr>
              <a:t>ordinary annuity</a:t>
            </a:r>
            <a:r>
              <a:rPr lang="en-US" sz="2400" dirty="0" smtClean="0">
                <a:latin typeface="Times New Roman" pitchFamily="1" charset="0"/>
              </a:rPr>
              <a:t> because interest will compound for an additional period.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2012 Pearson Prentice Hall. All rights reserved.</a:t>
            </a:r>
          </a:p>
        </p:txBody>
      </p:sp>
      <p:sp>
        <p:nvSpPr>
          <p:cNvPr id="22531" name="Slide Number Placeholder 4"/>
          <p:cNvSpPr>
            <a:spLocks noGrp="1"/>
          </p:cNvSpPr>
          <p:nvPr>
            <p:ph type="sldNum" sz="quarter" idx="11"/>
          </p:nvPr>
        </p:nvSpPr>
        <p:spPr>
          <a:noFill/>
        </p:spPr>
        <p:txBody>
          <a:bodyPr/>
          <a:lstStyle/>
          <a:p>
            <a:r>
              <a:rPr lang="en-US" smtClean="0"/>
              <a:t>5-</a:t>
            </a:r>
            <a:fld id="{7BE9884D-EAF9-47D7-90AE-C71269BEE5A6}" type="slidenum">
              <a:rPr lang="en-US" smtClean="0"/>
              <a:pPr/>
              <a:t>21</a:t>
            </a:fld>
            <a:endParaRPr lang="en-US" smtClean="0"/>
          </a:p>
        </p:txBody>
      </p:sp>
      <p:sp>
        <p:nvSpPr>
          <p:cNvPr id="22532"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22533" name="Rectangle 3"/>
          <p:cNvSpPr>
            <a:spLocks noGrp="1" noChangeArrowheads="1"/>
          </p:cNvSpPr>
          <p:nvPr>
            <p:ph type="body" idx="1"/>
          </p:nvPr>
        </p:nvSpPr>
        <p:spPr>
          <a:xfrm>
            <a:off x="152400" y="1524000"/>
            <a:ext cx="8839200" cy="2819400"/>
          </a:xfrm>
        </p:spPr>
        <p:txBody>
          <a:bodyPr/>
          <a:lstStyle/>
          <a:p>
            <a:pPr marL="0" indent="0" eaLnBrk="1" hangingPunct="1">
              <a:buFontTx/>
              <a:buNone/>
            </a:pPr>
            <a:r>
              <a:rPr lang="en-US" sz="2800" smtClean="0">
                <a:latin typeface="Times New Roman" pitchFamily="1" charset="0"/>
              </a:rPr>
              <a:t>Fran Abrams is choosing which of two annuities to receive. Both are 5-year $1,000 annuities; annuity A is an ordinary annuity, and annuity B is an annuity due. Fran has listed the cash flows for both annuities as shown in Table 5.1 on the following slide.</a:t>
            </a:r>
          </a:p>
        </p:txBody>
      </p:sp>
      <p:sp>
        <p:nvSpPr>
          <p:cNvPr id="30724" name="Text Box 4"/>
          <p:cNvSpPr txBox="1">
            <a:spLocks noChangeArrowheads="1"/>
          </p:cNvSpPr>
          <p:nvPr/>
        </p:nvSpPr>
        <p:spPr bwMode="auto">
          <a:xfrm>
            <a:off x="704850" y="4191000"/>
            <a:ext cx="7734300" cy="457200"/>
          </a:xfrm>
          <a:prstGeom prst="rect">
            <a:avLst/>
          </a:prstGeom>
          <a:solidFill>
            <a:srgbClr val="DEEFE2"/>
          </a:solidFill>
          <a:ln w="12700">
            <a:noFill/>
            <a:miter lim="800000"/>
            <a:headEnd type="none" w="sm" len="sm"/>
            <a:tailEnd type="none" w="sm" len="sm"/>
          </a:ln>
        </p:spPr>
        <p:txBody>
          <a:bodyPr>
            <a:spAutoFit/>
          </a:bodyPr>
          <a:lstStyle/>
          <a:p>
            <a:pPr algn="ctr" eaLnBrk="1" hangingPunct="1">
              <a:spcBef>
                <a:spcPct val="50000"/>
              </a:spcBef>
              <a:defRPr/>
            </a:pPr>
            <a:r>
              <a:rPr lang="en-US" dirty="0">
                <a:latin typeface="+mn-lt"/>
                <a:ea typeface="+mn-ea"/>
              </a:rPr>
              <a:t>Note that the amount of both annuities total $5,000.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2012 Pearson Prentice Hall. All rights reserved.</a:t>
            </a:r>
          </a:p>
        </p:txBody>
      </p:sp>
      <p:sp>
        <p:nvSpPr>
          <p:cNvPr id="23555" name="Slide Number Placeholder 4"/>
          <p:cNvSpPr>
            <a:spLocks noGrp="1"/>
          </p:cNvSpPr>
          <p:nvPr>
            <p:ph type="sldNum" sz="quarter" idx="11"/>
          </p:nvPr>
        </p:nvSpPr>
        <p:spPr>
          <a:noFill/>
        </p:spPr>
        <p:txBody>
          <a:bodyPr/>
          <a:lstStyle/>
          <a:p>
            <a:r>
              <a:rPr lang="en-US" smtClean="0"/>
              <a:t>5-</a:t>
            </a:r>
            <a:fld id="{9A8291BF-6357-49A7-96B0-B7FB059D0C02}" type="slidenum">
              <a:rPr lang="en-US" smtClean="0"/>
              <a:pPr/>
              <a:t>22</a:t>
            </a:fld>
            <a:endParaRPr lang="en-US" smtClean="0"/>
          </a:p>
        </p:txBody>
      </p:sp>
      <p:sp>
        <p:nvSpPr>
          <p:cNvPr id="23556" name="Rectangle 2"/>
          <p:cNvSpPr>
            <a:spLocks noGrp="1" noChangeArrowheads="1"/>
          </p:cNvSpPr>
          <p:nvPr>
            <p:ph type="title"/>
          </p:nvPr>
        </p:nvSpPr>
        <p:spPr>
          <a:xfrm>
            <a:off x="152400" y="303213"/>
            <a:ext cx="7162800" cy="822325"/>
          </a:xfrm>
        </p:spPr>
        <p:txBody>
          <a:bodyPr/>
          <a:lstStyle/>
          <a:p>
            <a:pPr eaLnBrk="1" hangingPunct="1"/>
            <a:r>
              <a:rPr lang="en-US" sz="2400" smtClean="0">
                <a:solidFill>
                  <a:srgbClr val="000000"/>
                </a:solidFill>
              </a:rPr>
              <a:t>Table 5.1 Comparison of Ordinary Annuity and Annuity Due Cash Flows ($1,000, 5 Years)</a:t>
            </a:r>
            <a:endParaRPr lang="en-US" smtClean="0">
              <a:solidFill>
                <a:srgbClr val="000000"/>
              </a:solidFill>
            </a:endParaRPr>
          </a:p>
        </p:txBody>
      </p:sp>
      <p:pic>
        <p:nvPicPr>
          <p:cNvPr id="23557" name="Picture 4" descr="tab0501"/>
          <p:cNvPicPr>
            <a:picLocks noChangeAspect="1" noChangeArrowheads="1"/>
          </p:cNvPicPr>
          <p:nvPr/>
        </p:nvPicPr>
        <p:blipFill>
          <a:blip r:embed="rId2"/>
          <a:srcRect/>
          <a:stretch>
            <a:fillRect/>
          </a:stretch>
        </p:blipFill>
        <p:spPr bwMode="auto">
          <a:xfrm>
            <a:off x="1389063" y="1905000"/>
            <a:ext cx="6365875" cy="40497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2012 Pearson Prentice Hall. All rights reserved.</a:t>
            </a:r>
          </a:p>
        </p:txBody>
      </p:sp>
      <p:sp>
        <p:nvSpPr>
          <p:cNvPr id="24579" name="Slide Number Placeholder 4"/>
          <p:cNvSpPr>
            <a:spLocks noGrp="1"/>
          </p:cNvSpPr>
          <p:nvPr>
            <p:ph type="sldNum" sz="quarter" idx="11"/>
          </p:nvPr>
        </p:nvSpPr>
        <p:spPr>
          <a:noFill/>
        </p:spPr>
        <p:txBody>
          <a:bodyPr/>
          <a:lstStyle/>
          <a:p>
            <a:r>
              <a:rPr lang="en-US" smtClean="0"/>
              <a:t>5-</a:t>
            </a:r>
            <a:fld id="{D6A5497A-5042-4D05-8BD5-B75D8147867A}" type="slidenum">
              <a:rPr lang="en-US" smtClean="0"/>
              <a:pPr/>
              <a:t>23</a:t>
            </a:fld>
            <a:endParaRPr lang="en-US" smtClean="0"/>
          </a:p>
        </p:txBody>
      </p:sp>
      <p:sp>
        <p:nvSpPr>
          <p:cNvPr id="24580" name="Rectangle 2"/>
          <p:cNvSpPr>
            <a:spLocks noGrp="1" noChangeArrowheads="1"/>
          </p:cNvSpPr>
          <p:nvPr>
            <p:ph type="title"/>
          </p:nvPr>
        </p:nvSpPr>
        <p:spPr/>
        <p:txBody>
          <a:bodyPr/>
          <a:lstStyle/>
          <a:p>
            <a:pPr eaLnBrk="1" hangingPunct="1"/>
            <a:r>
              <a:rPr lang="en-US" smtClean="0">
                <a:solidFill>
                  <a:srgbClr val="000000"/>
                </a:solidFill>
              </a:rPr>
              <a:t>Finding the Future Value of an Ordinary Annuity</a:t>
            </a:r>
          </a:p>
        </p:txBody>
      </p:sp>
      <p:sp>
        <p:nvSpPr>
          <p:cNvPr id="24581" name="Rectangle 3"/>
          <p:cNvSpPr>
            <a:spLocks noGrp="1" noChangeArrowheads="1"/>
          </p:cNvSpPr>
          <p:nvPr>
            <p:ph type="body" idx="1"/>
          </p:nvPr>
        </p:nvSpPr>
        <p:spPr/>
        <p:txBody>
          <a:bodyPr/>
          <a:lstStyle/>
          <a:p>
            <a:pPr eaLnBrk="1" hangingPunct="1">
              <a:lnSpc>
                <a:spcPct val="90000"/>
              </a:lnSpc>
            </a:pPr>
            <a:r>
              <a:rPr lang="en-US" sz="2800" smtClean="0">
                <a:latin typeface="Times New Roman" pitchFamily="1" charset="0"/>
              </a:rPr>
              <a:t>You can calculate the future value of an ordinary annuity that pays an annual cash flow equal to </a:t>
            </a:r>
            <a:r>
              <a:rPr lang="en-US" sz="2800" i="1" smtClean="0">
                <a:latin typeface="Times New Roman" pitchFamily="1" charset="0"/>
              </a:rPr>
              <a:t>CF</a:t>
            </a:r>
            <a:r>
              <a:rPr lang="en-US" sz="2800" smtClean="0">
                <a:latin typeface="Times New Roman" pitchFamily="1" charset="0"/>
              </a:rPr>
              <a:t> by using the following equation:</a:t>
            </a: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r>
              <a:rPr lang="en-US" sz="2800" smtClean="0">
                <a:latin typeface="Times New Roman" pitchFamily="1" charset="0"/>
              </a:rPr>
              <a:t>As before, in this equation </a:t>
            </a:r>
            <a:r>
              <a:rPr lang="en-US" sz="2800" i="1" smtClean="0">
                <a:latin typeface="Times New Roman" pitchFamily="1" charset="0"/>
              </a:rPr>
              <a:t>r</a:t>
            </a:r>
            <a:r>
              <a:rPr lang="en-US" sz="2800" smtClean="0">
                <a:latin typeface="Times New Roman" pitchFamily="1" charset="0"/>
              </a:rPr>
              <a:t> represents the interest rate and </a:t>
            </a:r>
            <a:r>
              <a:rPr lang="en-US" sz="2800" i="1" smtClean="0">
                <a:latin typeface="Times New Roman" pitchFamily="1" charset="0"/>
              </a:rPr>
              <a:t>n</a:t>
            </a:r>
            <a:r>
              <a:rPr lang="en-US" sz="2800" smtClean="0">
                <a:latin typeface="Times New Roman" pitchFamily="1" charset="0"/>
              </a:rPr>
              <a:t> represents the number of payments in the annuity (or equivalently, the number of years over which the annuity is spread). </a:t>
            </a:r>
          </a:p>
        </p:txBody>
      </p:sp>
      <p:pic>
        <p:nvPicPr>
          <p:cNvPr id="24582" name="Picture 4" descr="eq0502"/>
          <p:cNvPicPr>
            <a:picLocks noChangeAspect="1" noChangeArrowheads="1"/>
          </p:cNvPicPr>
          <p:nvPr/>
        </p:nvPicPr>
        <p:blipFill>
          <a:blip r:embed="rId2"/>
          <a:srcRect/>
          <a:stretch>
            <a:fillRect/>
          </a:stretch>
        </p:blipFill>
        <p:spPr bwMode="auto">
          <a:xfrm>
            <a:off x="2363788" y="3124200"/>
            <a:ext cx="4405312" cy="9080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2012 Pearson Prentice Hall. All rights reserved.</a:t>
            </a:r>
          </a:p>
        </p:txBody>
      </p:sp>
      <p:sp>
        <p:nvSpPr>
          <p:cNvPr id="25603" name="Slide Number Placeholder 4"/>
          <p:cNvSpPr>
            <a:spLocks noGrp="1"/>
          </p:cNvSpPr>
          <p:nvPr>
            <p:ph type="sldNum" sz="quarter" idx="11"/>
          </p:nvPr>
        </p:nvSpPr>
        <p:spPr>
          <a:noFill/>
        </p:spPr>
        <p:txBody>
          <a:bodyPr/>
          <a:lstStyle/>
          <a:p>
            <a:r>
              <a:rPr lang="en-US" smtClean="0"/>
              <a:t>5-</a:t>
            </a:r>
            <a:fld id="{1611A76F-19DD-4212-94BF-3823D6B80790}" type="slidenum">
              <a:rPr lang="en-US" smtClean="0"/>
              <a:pPr/>
              <a:t>24</a:t>
            </a:fld>
            <a:endParaRPr lang="en-US" smtClean="0"/>
          </a:p>
        </p:txBody>
      </p:sp>
      <p:sp>
        <p:nvSpPr>
          <p:cNvPr id="2560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25605" name="Rectangle 3"/>
          <p:cNvSpPr>
            <a:spLocks noGrp="1" noChangeArrowheads="1"/>
          </p:cNvSpPr>
          <p:nvPr>
            <p:ph type="body" idx="1"/>
          </p:nvPr>
        </p:nvSpPr>
        <p:spPr/>
        <p:txBody>
          <a:bodyPr/>
          <a:lstStyle/>
          <a:p>
            <a:pPr marL="0" indent="0" eaLnBrk="1" hangingPunct="1">
              <a:buFontTx/>
              <a:buNone/>
            </a:pPr>
            <a:r>
              <a:rPr lang="en-US" sz="2200" smtClean="0">
                <a:latin typeface="Times New Roman" pitchFamily="1" charset="0"/>
              </a:rPr>
              <a:t>Fran Abrams wishes to determine how much money she will have at the end of 5 years if he chooses annuity A, the ordinary annuity and it earns 7% annually. Annuity A is depicted graphically below:</a:t>
            </a:r>
          </a:p>
          <a:p>
            <a:pPr marL="0" indent="0" eaLnBrk="1" hangingPunct="1">
              <a:buFontTx/>
              <a:buNone/>
            </a:pPr>
            <a:endParaRPr lang="en-US" sz="2200" smtClean="0">
              <a:latin typeface="Times New Roman" pitchFamily="1" charset="0"/>
            </a:endParaRPr>
          </a:p>
          <a:p>
            <a:pPr marL="0" indent="0" eaLnBrk="1" hangingPunct="1">
              <a:buFontTx/>
              <a:buNone/>
            </a:pPr>
            <a:endParaRPr lang="en-US" sz="2200" smtClean="0">
              <a:solidFill>
                <a:srgbClr val="FF0000"/>
              </a:solidFill>
              <a:latin typeface="Times New Roman" pitchFamily="1" charset="0"/>
            </a:endParaRPr>
          </a:p>
          <a:p>
            <a:pPr marL="0" indent="0" eaLnBrk="1" hangingPunct="1">
              <a:buFontTx/>
              <a:buNone/>
            </a:pPr>
            <a:r>
              <a:rPr lang="en-US" sz="2200" smtClean="0">
                <a:latin typeface="Times New Roman" pitchFamily="1" charset="0"/>
              </a:rPr>
              <a:t>This analysis can be depicted on a time line as follows:</a:t>
            </a:r>
          </a:p>
        </p:txBody>
      </p:sp>
      <p:pic>
        <p:nvPicPr>
          <p:cNvPr id="25606" name="Picture 4" descr="eq0503"/>
          <p:cNvPicPr>
            <a:picLocks noChangeAspect="1" noChangeArrowheads="1"/>
          </p:cNvPicPr>
          <p:nvPr/>
        </p:nvPicPr>
        <p:blipFill>
          <a:blip r:embed="rId2"/>
          <a:srcRect/>
          <a:stretch>
            <a:fillRect/>
          </a:stretch>
        </p:blipFill>
        <p:spPr bwMode="auto">
          <a:xfrm>
            <a:off x="1541463" y="2743200"/>
            <a:ext cx="6061075" cy="773113"/>
          </a:xfrm>
          <a:prstGeom prst="rect">
            <a:avLst/>
          </a:prstGeom>
          <a:noFill/>
          <a:ln w="9525">
            <a:noFill/>
            <a:miter lim="800000"/>
            <a:headEnd/>
            <a:tailEnd/>
          </a:ln>
        </p:spPr>
      </p:pic>
      <p:pic>
        <p:nvPicPr>
          <p:cNvPr id="25607" name="Picture 8" descr="unfig0507"/>
          <p:cNvPicPr>
            <a:picLocks noChangeAspect="1" noChangeArrowheads="1"/>
          </p:cNvPicPr>
          <p:nvPr/>
        </p:nvPicPr>
        <p:blipFill>
          <a:blip r:embed="rId3"/>
          <a:srcRect/>
          <a:stretch>
            <a:fillRect/>
          </a:stretch>
        </p:blipFill>
        <p:spPr bwMode="auto">
          <a:xfrm>
            <a:off x="1835150" y="4144963"/>
            <a:ext cx="5467350" cy="21320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 2012 Pearson Prentice Hall. All rights reserved.</a:t>
            </a:r>
          </a:p>
        </p:txBody>
      </p:sp>
      <p:sp>
        <p:nvSpPr>
          <p:cNvPr id="26627" name="Slide Number Placeholder 4"/>
          <p:cNvSpPr>
            <a:spLocks noGrp="1"/>
          </p:cNvSpPr>
          <p:nvPr>
            <p:ph type="sldNum" sz="quarter" idx="11"/>
          </p:nvPr>
        </p:nvSpPr>
        <p:spPr>
          <a:noFill/>
        </p:spPr>
        <p:txBody>
          <a:bodyPr/>
          <a:lstStyle/>
          <a:p>
            <a:r>
              <a:rPr lang="en-US" smtClean="0"/>
              <a:t>5-</a:t>
            </a:r>
            <a:fld id="{A307D41F-857A-44ED-93E9-370EF4E2D3DB}" type="slidenum">
              <a:rPr lang="en-US" smtClean="0"/>
              <a:pPr/>
              <a:t>25</a:t>
            </a:fld>
            <a:endParaRPr lang="en-US" smtClean="0"/>
          </a:p>
        </p:txBody>
      </p:sp>
      <p:sp>
        <p:nvSpPr>
          <p:cNvPr id="26628" name="Rectangle 2"/>
          <p:cNvSpPr>
            <a:spLocks noGrp="1" noChangeArrowheads="1"/>
          </p:cNvSpPr>
          <p:nvPr>
            <p:ph type="title"/>
          </p:nvPr>
        </p:nvSpPr>
        <p:spPr/>
        <p:txBody>
          <a:bodyPr/>
          <a:lstStyle/>
          <a:p>
            <a:pPr eaLnBrk="1" hangingPunct="1"/>
            <a:r>
              <a:rPr lang="en-US" smtClean="0">
                <a:solidFill>
                  <a:srgbClr val="000000"/>
                </a:solidFill>
              </a:rPr>
              <a:t>Finding the Present Value of an Ordinary Annuity</a:t>
            </a:r>
          </a:p>
        </p:txBody>
      </p:sp>
      <p:sp>
        <p:nvSpPr>
          <p:cNvPr id="26629" name="Rectangle 3"/>
          <p:cNvSpPr>
            <a:spLocks noGrp="1" noChangeArrowheads="1"/>
          </p:cNvSpPr>
          <p:nvPr>
            <p:ph type="body" idx="1"/>
          </p:nvPr>
        </p:nvSpPr>
        <p:spPr/>
        <p:txBody>
          <a:bodyPr/>
          <a:lstStyle/>
          <a:p>
            <a:pPr eaLnBrk="1" hangingPunct="1">
              <a:lnSpc>
                <a:spcPct val="90000"/>
              </a:lnSpc>
            </a:pPr>
            <a:r>
              <a:rPr lang="en-US" sz="2800" smtClean="0">
                <a:latin typeface="Times New Roman" pitchFamily="1" charset="0"/>
              </a:rPr>
              <a:t>You can calculate the present value of an ordinary annuity that pays an annual cash flow equal to </a:t>
            </a:r>
            <a:r>
              <a:rPr lang="en-US" sz="2800" i="1" smtClean="0">
                <a:latin typeface="Times New Roman" pitchFamily="1" charset="0"/>
              </a:rPr>
              <a:t>CF</a:t>
            </a:r>
            <a:r>
              <a:rPr lang="en-US" sz="2800" smtClean="0">
                <a:latin typeface="Times New Roman" pitchFamily="1" charset="0"/>
              </a:rPr>
              <a:t> by using the following equation:</a:t>
            </a: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r>
              <a:rPr lang="en-US" sz="2800" smtClean="0">
                <a:latin typeface="Times New Roman" pitchFamily="1" charset="0"/>
              </a:rPr>
              <a:t>As before, in this equation </a:t>
            </a:r>
            <a:r>
              <a:rPr lang="en-US" sz="2800" i="1" smtClean="0">
                <a:latin typeface="Times New Roman" pitchFamily="1" charset="0"/>
              </a:rPr>
              <a:t>r</a:t>
            </a:r>
            <a:r>
              <a:rPr lang="en-US" sz="2800" smtClean="0">
                <a:latin typeface="Times New Roman" pitchFamily="1" charset="0"/>
              </a:rPr>
              <a:t> represents the interest rate and </a:t>
            </a:r>
            <a:r>
              <a:rPr lang="en-US" sz="2800" i="1" smtClean="0">
                <a:latin typeface="Times New Roman" pitchFamily="1" charset="0"/>
              </a:rPr>
              <a:t>n</a:t>
            </a:r>
            <a:r>
              <a:rPr lang="en-US" sz="2800" smtClean="0">
                <a:latin typeface="Times New Roman" pitchFamily="1" charset="0"/>
              </a:rPr>
              <a:t> represents the number of payments in the annuity (or equivalently, the number of years over which the annuity is spread). </a:t>
            </a:r>
          </a:p>
        </p:txBody>
      </p:sp>
      <p:pic>
        <p:nvPicPr>
          <p:cNvPr id="26630" name="Picture 5" descr="eq0504"/>
          <p:cNvPicPr>
            <a:picLocks noChangeAspect="1" noChangeArrowheads="1"/>
          </p:cNvPicPr>
          <p:nvPr/>
        </p:nvPicPr>
        <p:blipFill>
          <a:blip r:embed="rId2"/>
          <a:srcRect/>
          <a:stretch>
            <a:fillRect/>
          </a:stretch>
        </p:blipFill>
        <p:spPr bwMode="auto">
          <a:xfrm>
            <a:off x="2227263" y="3006725"/>
            <a:ext cx="4689475" cy="9556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2012 Pearson Prentice Hall. All rights reserved.</a:t>
            </a:r>
          </a:p>
        </p:txBody>
      </p:sp>
      <p:sp>
        <p:nvSpPr>
          <p:cNvPr id="27651" name="Slide Number Placeholder 4"/>
          <p:cNvSpPr>
            <a:spLocks noGrp="1"/>
          </p:cNvSpPr>
          <p:nvPr>
            <p:ph type="sldNum" sz="quarter" idx="11"/>
          </p:nvPr>
        </p:nvSpPr>
        <p:spPr>
          <a:noFill/>
        </p:spPr>
        <p:txBody>
          <a:bodyPr/>
          <a:lstStyle/>
          <a:p>
            <a:r>
              <a:rPr lang="en-US" smtClean="0"/>
              <a:t>5-</a:t>
            </a:r>
            <a:fld id="{665D66C2-6559-4397-BEC6-EF2CCA308696}" type="slidenum">
              <a:rPr lang="en-US" smtClean="0"/>
              <a:pPr/>
              <a:t>26</a:t>
            </a:fld>
            <a:endParaRPr lang="en-US" smtClean="0"/>
          </a:p>
        </p:txBody>
      </p:sp>
      <p:sp>
        <p:nvSpPr>
          <p:cNvPr id="27652" name="Rectangle 2"/>
          <p:cNvSpPr>
            <a:spLocks noGrp="1" noChangeArrowheads="1"/>
          </p:cNvSpPr>
          <p:nvPr>
            <p:ph type="title"/>
          </p:nvPr>
        </p:nvSpPr>
        <p:spPr/>
        <p:txBody>
          <a:bodyPr/>
          <a:lstStyle/>
          <a:p>
            <a:pPr eaLnBrk="1" hangingPunct="1"/>
            <a:r>
              <a:rPr lang="en-US" smtClean="0">
                <a:solidFill>
                  <a:srgbClr val="000000"/>
                </a:solidFill>
              </a:rPr>
              <a:t>Finding the Present Value of an Ordinary Annuity (cont.)</a:t>
            </a:r>
          </a:p>
        </p:txBody>
      </p:sp>
      <p:sp>
        <p:nvSpPr>
          <p:cNvPr id="27653" name="Rectangle 3"/>
          <p:cNvSpPr>
            <a:spLocks noGrp="1" noChangeArrowheads="1"/>
          </p:cNvSpPr>
          <p:nvPr>
            <p:ph type="body" idx="1"/>
          </p:nvPr>
        </p:nvSpPr>
        <p:spPr/>
        <p:txBody>
          <a:bodyPr/>
          <a:lstStyle/>
          <a:p>
            <a:pPr marL="0" indent="0" eaLnBrk="1" hangingPunct="1">
              <a:buFontTx/>
              <a:buNone/>
            </a:pPr>
            <a:r>
              <a:rPr lang="en-US" sz="2200" smtClean="0">
                <a:latin typeface="Times New Roman" pitchFamily="1" charset="0"/>
              </a:rPr>
              <a:t>Braden Company, a small producer of plastic toys, wants to determine the most it should pay to purchase a particular annuity. The annuity consists of cash flows of $700 at the end of each year for 5 years. The required return is 8%.</a:t>
            </a:r>
          </a:p>
          <a:p>
            <a:pPr marL="0" indent="0" eaLnBrk="1" hangingPunct="1">
              <a:buFontTx/>
              <a:buNone/>
            </a:pPr>
            <a:endParaRPr lang="en-US" sz="2200" smtClean="0">
              <a:latin typeface="Times New Roman" pitchFamily="1" charset="0"/>
            </a:endParaRPr>
          </a:p>
          <a:p>
            <a:pPr marL="0" indent="0" eaLnBrk="1" hangingPunct="1">
              <a:spcBef>
                <a:spcPts val="1200"/>
              </a:spcBef>
              <a:buFontTx/>
              <a:buNone/>
            </a:pPr>
            <a:r>
              <a:rPr lang="en-US" sz="2200" smtClean="0">
                <a:latin typeface="Times New Roman" pitchFamily="1" charset="0"/>
              </a:rPr>
              <a:t>This analysis can be depicted on a time line as follows:</a:t>
            </a:r>
          </a:p>
        </p:txBody>
      </p:sp>
      <p:pic>
        <p:nvPicPr>
          <p:cNvPr id="27654" name="Picture 4" descr="eq0505"/>
          <p:cNvPicPr>
            <a:picLocks noChangeAspect="1" noChangeArrowheads="1"/>
          </p:cNvPicPr>
          <p:nvPr/>
        </p:nvPicPr>
        <p:blipFill>
          <a:blip r:embed="rId2"/>
          <a:srcRect/>
          <a:stretch>
            <a:fillRect/>
          </a:stretch>
        </p:blipFill>
        <p:spPr bwMode="auto">
          <a:xfrm>
            <a:off x="2133600" y="2751138"/>
            <a:ext cx="4927600" cy="677862"/>
          </a:xfrm>
          <a:prstGeom prst="rect">
            <a:avLst/>
          </a:prstGeom>
          <a:noFill/>
          <a:ln w="9525">
            <a:noFill/>
            <a:miter lim="800000"/>
            <a:headEnd/>
            <a:tailEnd/>
          </a:ln>
        </p:spPr>
      </p:pic>
      <p:pic>
        <p:nvPicPr>
          <p:cNvPr id="27655" name="Picture 36" descr="unfig"/>
          <p:cNvPicPr>
            <a:picLocks noChangeAspect="1" noChangeArrowheads="1"/>
          </p:cNvPicPr>
          <p:nvPr/>
        </p:nvPicPr>
        <p:blipFill>
          <a:blip r:embed="rId3"/>
          <a:srcRect/>
          <a:stretch>
            <a:fillRect/>
          </a:stretch>
        </p:blipFill>
        <p:spPr bwMode="auto">
          <a:xfrm>
            <a:off x="1638300" y="4040188"/>
            <a:ext cx="5867400" cy="220821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2012 Pearson Prentice Hall. All rights reserved.</a:t>
            </a:r>
          </a:p>
        </p:txBody>
      </p:sp>
      <p:sp>
        <p:nvSpPr>
          <p:cNvPr id="28675" name="Slide Number Placeholder 4"/>
          <p:cNvSpPr>
            <a:spLocks noGrp="1"/>
          </p:cNvSpPr>
          <p:nvPr>
            <p:ph type="sldNum" sz="quarter" idx="11"/>
          </p:nvPr>
        </p:nvSpPr>
        <p:spPr>
          <a:noFill/>
        </p:spPr>
        <p:txBody>
          <a:bodyPr/>
          <a:lstStyle/>
          <a:p>
            <a:r>
              <a:rPr lang="en-US" smtClean="0"/>
              <a:t>5-</a:t>
            </a:r>
            <a:fld id="{F3316217-3335-4A70-A093-83BA8A022348}" type="slidenum">
              <a:rPr lang="en-US" smtClean="0"/>
              <a:pPr/>
              <a:t>27</a:t>
            </a:fld>
            <a:endParaRPr lang="en-US" smtClean="0"/>
          </a:p>
        </p:txBody>
      </p:sp>
      <p:sp>
        <p:nvSpPr>
          <p:cNvPr id="28676" name="Rectangle 2"/>
          <p:cNvSpPr>
            <a:spLocks noGrp="1" noChangeArrowheads="1"/>
          </p:cNvSpPr>
          <p:nvPr>
            <p:ph type="title"/>
          </p:nvPr>
        </p:nvSpPr>
        <p:spPr>
          <a:xfrm>
            <a:off x="152400" y="241300"/>
            <a:ext cx="7162800" cy="946150"/>
          </a:xfrm>
        </p:spPr>
        <p:txBody>
          <a:bodyPr/>
          <a:lstStyle/>
          <a:p>
            <a:pPr eaLnBrk="1" hangingPunct="1"/>
            <a:r>
              <a:rPr lang="en-US" sz="2800" smtClean="0">
                <a:solidFill>
                  <a:srgbClr val="000000"/>
                </a:solidFill>
              </a:rPr>
              <a:t>Table 5.2 Long Method for Finding the Present Value of an Ordinary Annuity</a:t>
            </a:r>
            <a:endParaRPr lang="en-US" b="0" smtClean="0">
              <a:solidFill>
                <a:srgbClr val="000000"/>
              </a:solidFill>
            </a:endParaRPr>
          </a:p>
        </p:txBody>
      </p:sp>
      <p:pic>
        <p:nvPicPr>
          <p:cNvPr id="28677" name="Picture 4" descr="tab0502"/>
          <p:cNvPicPr>
            <a:picLocks noChangeAspect="1" noChangeArrowheads="1"/>
          </p:cNvPicPr>
          <p:nvPr/>
        </p:nvPicPr>
        <p:blipFill>
          <a:blip r:embed="rId2"/>
          <a:srcRect/>
          <a:stretch>
            <a:fillRect/>
          </a:stretch>
        </p:blipFill>
        <p:spPr bwMode="auto">
          <a:xfrm>
            <a:off x="1609725" y="1765300"/>
            <a:ext cx="5922963" cy="433228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2012 Pearson Prentice Hall. All rights reserved.</a:t>
            </a:r>
          </a:p>
        </p:txBody>
      </p:sp>
      <p:sp>
        <p:nvSpPr>
          <p:cNvPr id="29699" name="Slide Number Placeholder 4"/>
          <p:cNvSpPr>
            <a:spLocks noGrp="1"/>
          </p:cNvSpPr>
          <p:nvPr>
            <p:ph type="sldNum" sz="quarter" idx="11"/>
          </p:nvPr>
        </p:nvSpPr>
        <p:spPr>
          <a:noFill/>
        </p:spPr>
        <p:txBody>
          <a:bodyPr/>
          <a:lstStyle/>
          <a:p>
            <a:r>
              <a:rPr lang="en-US" smtClean="0"/>
              <a:t>5-</a:t>
            </a:r>
            <a:fld id="{EF9FE815-B6FC-4540-9E1D-EE2E37565ECF}" type="slidenum">
              <a:rPr lang="en-US" smtClean="0"/>
              <a:pPr/>
              <a:t>28</a:t>
            </a:fld>
            <a:endParaRPr lang="en-US" smtClean="0"/>
          </a:p>
        </p:txBody>
      </p:sp>
      <p:sp>
        <p:nvSpPr>
          <p:cNvPr id="29700" name="Rectangle 2"/>
          <p:cNvSpPr>
            <a:spLocks noGrp="1" noChangeArrowheads="1"/>
          </p:cNvSpPr>
          <p:nvPr>
            <p:ph type="title"/>
          </p:nvPr>
        </p:nvSpPr>
        <p:spPr/>
        <p:txBody>
          <a:bodyPr/>
          <a:lstStyle/>
          <a:p>
            <a:pPr eaLnBrk="1" hangingPunct="1"/>
            <a:r>
              <a:rPr lang="en-US" smtClean="0">
                <a:solidFill>
                  <a:srgbClr val="000000"/>
                </a:solidFill>
              </a:rPr>
              <a:t>Finding the Future Value of an Annuity Due</a:t>
            </a:r>
          </a:p>
        </p:txBody>
      </p:sp>
      <p:sp>
        <p:nvSpPr>
          <p:cNvPr id="29701" name="Rectangle 3"/>
          <p:cNvSpPr>
            <a:spLocks noGrp="1" noChangeArrowheads="1"/>
          </p:cNvSpPr>
          <p:nvPr>
            <p:ph type="body" idx="1"/>
          </p:nvPr>
        </p:nvSpPr>
        <p:spPr/>
        <p:txBody>
          <a:bodyPr/>
          <a:lstStyle/>
          <a:p>
            <a:pPr eaLnBrk="1" hangingPunct="1">
              <a:lnSpc>
                <a:spcPct val="90000"/>
              </a:lnSpc>
            </a:pPr>
            <a:r>
              <a:rPr lang="en-US" sz="2800" smtClean="0">
                <a:latin typeface="Times New Roman" pitchFamily="1" charset="0"/>
              </a:rPr>
              <a:t>You can calculate the future value of an annuity due that pays an annual cash flow equal to </a:t>
            </a:r>
            <a:r>
              <a:rPr lang="en-US" sz="2800" i="1" smtClean="0">
                <a:latin typeface="Times New Roman" pitchFamily="1" charset="0"/>
              </a:rPr>
              <a:t>CF</a:t>
            </a:r>
            <a:r>
              <a:rPr lang="en-US" sz="2800" smtClean="0">
                <a:latin typeface="Times New Roman" pitchFamily="1" charset="0"/>
              </a:rPr>
              <a:t> by using the following equation:</a:t>
            </a: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r>
              <a:rPr lang="en-US" sz="2800" smtClean="0">
                <a:latin typeface="Times New Roman" pitchFamily="1" charset="0"/>
              </a:rPr>
              <a:t>As before, in this equation </a:t>
            </a:r>
            <a:r>
              <a:rPr lang="en-US" sz="2800" i="1" smtClean="0">
                <a:latin typeface="Times New Roman" pitchFamily="1" charset="0"/>
              </a:rPr>
              <a:t>r</a:t>
            </a:r>
            <a:r>
              <a:rPr lang="en-US" sz="2800" smtClean="0">
                <a:latin typeface="Times New Roman" pitchFamily="1" charset="0"/>
              </a:rPr>
              <a:t> represents the interest rate and </a:t>
            </a:r>
            <a:r>
              <a:rPr lang="en-US" sz="2800" i="1" smtClean="0">
                <a:latin typeface="Times New Roman" pitchFamily="1" charset="0"/>
              </a:rPr>
              <a:t>n</a:t>
            </a:r>
            <a:r>
              <a:rPr lang="en-US" sz="2800" smtClean="0">
                <a:latin typeface="Times New Roman" pitchFamily="1" charset="0"/>
              </a:rPr>
              <a:t> represents the number of payments in the annuity (or equivalently, the number of years over which the annuity is spread). </a:t>
            </a:r>
          </a:p>
        </p:txBody>
      </p:sp>
      <p:pic>
        <p:nvPicPr>
          <p:cNvPr id="29702" name="Picture 12" descr="eq0505a"/>
          <p:cNvPicPr>
            <a:picLocks noChangeAspect="1" noChangeArrowheads="1"/>
          </p:cNvPicPr>
          <p:nvPr/>
        </p:nvPicPr>
        <p:blipFill>
          <a:blip r:embed="rId2"/>
          <a:srcRect/>
          <a:stretch>
            <a:fillRect/>
          </a:stretch>
        </p:blipFill>
        <p:spPr bwMode="auto">
          <a:xfrm>
            <a:off x="1536700" y="3105150"/>
            <a:ext cx="6069013" cy="9334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2012 Pearson Prentice Hall. All rights reserved.</a:t>
            </a:r>
          </a:p>
        </p:txBody>
      </p:sp>
      <p:sp>
        <p:nvSpPr>
          <p:cNvPr id="30723" name="Slide Number Placeholder 4"/>
          <p:cNvSpPr>
            <a:spLocks noGrp="1"/>
          </p:cNvSpPr>
          <p:nvPr>
            <p:ph type="sldNum" sz="quarter" idx="11"/>
          </p:nvPr>
        </p:nvSpPr>
        <p:spPr>
          <a:noFill/>
        </p:spPr>
        <p:txBody>
          <a:bodyPr/>
          <a:lstStyle/>
          <a:p>
            <a:r>
              <a:rPr lang="en-US" smtClean="0"/>
              <a:t>5-</a:t>
            </a:r>
            <a:fld id="{C3B0445B-E907-4D98-B141-3255E1963C66}" type="slidenum">
              <a:rPr lang="en-US" smtClean="0"/>
              <a:pPr/>
              <a:t>29</a:t>
            </a:fld>
            <a:endParaRPr lang="en-US" smtClean="0"/>
          </a:p>
        </p:txBody>
      </p:sp>
      <p:sp>
        <p:nvSpPr>
          <p:cNvPr id="30724"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30725" name="Rectangle 3"/>
          <p:cNvSpPr>
            <a:spLocks noGrp="1" noChangeArrowheads="1"/>
          </p:cNvSpPr>
          <p:nvPr>
            <p:ph type="body" idx="1"/>
          </p:nvPr>
        </p:nvSpPr>
        <p:spPr>
          <a:xfrm>
            <a:off x="152400" y="1638300"/>
            <a:ext cx="8777288" cy="4648200"/>
          </a:xfrm>
        </p:spPr>
        <p:txBody>
          <a:bodyPr/>
          <a:lstStyle/>
          <a:p>
            <a:pPr marL="0" indent="0" eaLnBrk="1" hangingPunct="1">
              <a:lnSpc>
                <a:spcPct val="90000"/>
              </a:lnSpc>
              <a:buFontTx/>
              <a:buNone/>
            </a:pPr>
            <a:r>
              <a:rPr lang="en-US" sz="2400" smtClean="0">
                <a:latin typeface="Times New Roman" pitchFamily="1" charset="0"/>
              </a:rPr>
              <a:t>Fran Abrams now wishes to calculate the future value of an annuity due for annuity B in </a:t>
            </a:r>
            <a:br>
              <a:rPr lang="en-US" sz="2400" smtClean="0">
                <a:latin typeface="Times New Roman" pitchFamily="1" charset="0"/>
              </a:rPr>
            </a:br>
            <a:r>
              <a:rPr lang="en-US" sz="2400" smtClean="0">
                <a:latin typeface="Times New Roman" pitchFamily="1" charset="0"/>
              </a:rPr>
              <a:t>Table 5.1. Recall that annuity B was a 5 period annuity with the first annuity beginning immediately.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r>
              <a:rPr lang="en-US" smtClean="0"/>
              <a:t>© 2012 Pearson Prentice Hall. All rights reserved.</a:t>
            </a:r>
          </a:p>
        </p:txBody>
      </p:sp>
      <p:sp>
        <p:nvSpPr>
          <p:cNvPr id="4099" name="Slide Number Placeholder 4"/>
          <p:cNvSpPr>
            <a:spLocks noGrp="1"/>
          </p:cNvSpPr>
          <p:nvPr>
            <p:ph type="sldNum" sz="quarter" idx="11"/>
          </p:nvPr>
        </p:nvSpPr>
        <p:spPr>
          <a:noFill/>
        </p:spPr>
        <p:txBody>
          <a:bodyPr/>
          <a:lstStyle/>
          <a:p>
            <a:r>
              <a:rPr lang="en-US" smtClean="0"/>
              <a:t>5-</a:t>
            </a:r>
            <a:fld id="{6897AD39-39A0-4059-B4CF-4A4229886F42}" type="slidenum">
              <a:rPr lang="en-US" smtClean="0"/>
              <a:pPr/>
              <a:t>3</a:t>
            </a:fld>
            <a:endParaRPr lang="en-US" smtClean="0"/>
          </a:p>
        </p:txBody>
      </p:sp>
      <p:sp>
        <p:nvSpPr>
          <p:cNvPr id="4100" name="Rectangle 2"/>
          <p:cNvSpPr>
            <a:spLocks noGrp="1" noChangeArrowheads="1"/>
          </p:cNvSpPr>
          <p:nvPr>
            <p:ph type="title"/>
          </p:nvPr>
        </p:nvSpPr>
        <p:spPr/>
        <p:txBody>
          <a:bodyPr/>
          <a:lstStyle/>
          <a:p>
            <a:pPr eaLnBrk="1" hangingPunct="1"/>
            <a:r>
              <a:rPr lang="en-US" smtClean="0">
                <a:solidFill>
                  <a:srgbClr val="000000"/>
                </a:solidFill>
              </a:rPr>
              <a:t>Learning Goals (cont.)</a:t>
            </a:r>
          </a:p>
        </p:txBody>
      </p:sp>
      <p:sp>
        <p:nvSpPr>
          <p:cNvPr id="4101" name="Rectangle 3"/>
          <p:cNvSpPr>
            <a:spLocks noGrp="1" noChangeArrowheads="1"/>
          </p:cNvSpPr>
          <p:nvPr>
            <p:ph type="body" idx="1"/>
          </p:nvPr>
        </p:nvSpPr>
        <p:spPr/>
        <p:txBody>
          <a:bodyPr/>
          <a:lstStyle/>
          <a:p>
            <a:pPr marL="914400" indent="-914400" eaLnBrk="1" hangingPunct="1">
              <a:lnSpc>
                <a:spcPct val="90000"/>
              </a:lnSpc>
              <a:spcBef>
                <a:spcPts val="2400"/>
              </a:spcBef>
              <a:buFontTx/>
              <a:buNone/>
            </a:pPr>
            <a:r>
              <a:rPr lang="en-US" sz="2800" smtClean="0">
                <a:latin typeface="Times New Roman" pitchFamily="1" charset="0"/>
              </a:rPr>
              <a:t>LG4	Calculate both the future value and the present value of a mixed stream of cash flows.</a:t>
            </a:r>
          </a:p>
          <a:p>
            <a:pPr marL="914400" indent="-914400" eaLnBrk="1" hangingPunct="1">
              <a:lnSpc>
                <a:spcPct val="90000"/>
              </a:lnSpc>
              <a:spcBef>
                <a:spcPts val="2400"/>
              </a:spcBef>
              <a:buFontTx/>
              <a:buNone/>
            </a:pPr>
            <a:r>
              <a:rPr lang="en-US" sz="2800" smtClean="0">
                <a:latin typeface="Times New Roman" pitchFamily="1" charset="0"/>
              </a:rPr>
              <a:t>LG5	Understand the effect that compounding interest more frequently than annually has on future value and the effective annual rate of interest.</a:t>
            </a:r>
          </a:p>
          <a:p>
            <a:pPr marL="914400" indent="-914400" eaLnBrk="1" hangingPunct="1">
              <a:lnSpc>
                <a:spcPct val="90000"/>
              </a:lnSpc>
              <a:spcBef>
                <a:spcPts val="2400"/>
              </a:spcBef>
              <a:buFontTx/>
              <a:buNone/>
            </a:pPr>
            <a:r>
              <a:rPr lang="en-US" sz="2800" smtClean="0">
                <a:latin typeface="Times New Roman" pitchFamily="1" charset="0"/>
              </a:rPr>
              <a:t>LG6	Describe the procedures involved in (1) determining deposits needed to accumulate a future sum, (2) loan amortization, (3) finding interest or growth rates, and (4) finding an unknown number of periods.</a:t>
            </a:r>
          </a:p>
          <a:p>
            <a:pPr marL="914400" indent="-914400" eaLnBrk="1" hangingPunct="1">
              <a:lnSpc>
                <a:spcPct val="90000"/>
              </a:lnSpc>
              <a:spcBef>
                <a:spcPts val="2400"/>
              </a:spcBef>
              <a:buFontTx/>
              <a:buNone/>
            </a:pPr>
            <a:endParaRPr lang="en-US" sz="2800" smtClean="0">
              <a:latin typeface="Times New Roman" pitchFamily="1"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2012 Pearson Prentice Hall. All rights reserved.</a:t>
            </a:r>
          </a:p>
        </p:txBody>
      </p:sp>
      <p:sp>
        <p:nvSpPr>
          <p:cNvPr id="31747" name="Slide Number Placeholder 4"/>
          <p:cNvSpPr>
            <a:spLocks noGrp="1"/>
          </p:cNvSpPr>
          <p:nvPr>
            <p:ph type="sldNum" sz="quarter" idx="11"/>
          </p:nvPr>
        </p:nvSpPr>
        <p:spPr>
          <a:noFill/>
        </p:spPr>
        <p:txBody>
          <a:bodyPr/>
          <a:lstStyle/>
          <a:p>
            <a:r>
              <a:rPr lang="en-US" smtClean="0"/>
              <a:t>5-</a:t>
            </a:r>
            <a:fld id="{AEE0ED75-6090-4584-B960-2079413D873D}" type="slidenum">
              <a:rPr lang="en-US" smtClean="0"/>
              <a:pPr/>
              <a:t>30</a:t>
            </a:fld>
            <a:endParaRPr lang="en-US" smtClean="0"/>
          </a:p>
        </p:txBody>
      </p:sp>
      <p:sp>
        <p:nvSpPr>
          <p:cNvPr id="31748" name="Rectangle 2"/>
          <p:cNvSpPr>
            <a:spLocks noGrp="1" noChangeArrowheads="1"/>
          </p:cNvSpPr>
          <p:nvPr>
            <p:ph type="title"/>
          </p:nvPr>
        </p:nvSpPr>
        <p:spPr/>
        <p:txBody>
          <a:bodyPr/>
          <a:lstStyle/>
          <a:p>
            <a:pPr eaLnBrk="1" hangingPunct="1"/>
            <a:r>
              <a:rPr lang="en-US" smtClean="0">
                <a:solidFill>
                  <a:srgbClr val="000000"/>
                </a:solidFill>
              </a:rPr>
              <a:t>Finding the Present Value of an Annuity Due</a:t>
            </a:r>
          </a:p>
        </p:txBody>
      </p:sp>
      <p:sp>
        <p:nvSpPr>
          <p:cNvPr id="31749" name="Rectangle 3"/>
          <p:cNvSpPr>
            <a:spLocks noGrp="1" noChangeArrowheads="1"/>
          </p:cNvSpPr>
          <p:nvPr>
            <p:ph type="body" idx="1"/>
          </p:nvPr>
        </p:nvSpPr>
        <p:spPr/>
        <p:txBody>
          <a:bodyPr/>
          <a:lstStyle/>
          <a:p>
            <a:pPr eaLnBrk="1" hangingPunct="1">
              <a:lnSpc>
                <a:spcPct val="90000"/>
              </a:lnSpc>
            </a:pPr>
            <a:r>
              <a:rPr lang="en-US" sz="2800" smtClean="0">
                <a:latin typeface="Times New Roman" pitchFamily="1" charset="0"/>
              </a:rPr>
              <a:t>You can calculate the present value of an ordinary annuity that pays an annual cash flow equal to </a:t>
            </a:r>
            <a:r>
              <a:rPr lang="en-US" sz="2800" i="1" smtClean="0">
                <a:latin typeface="Times New Roman" pitchFamily="1" charset="0"/>
              </a:rPr>
              <a:t>CF</a:t>
            </a:r>
            <a:r>
              <a:rPr lang="en-US" sz="2800" smtClean="0">
                <a:latin typeface="Times New Roman" pitchFamily="1" charset="0"/>
              </a:rPr>
              <a:t> by using the following equation:</a:t>
            </a: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endParaRPr lang="en-US" sz="2800" smtClean="0">
              <a:latin typeface="Times New Roman" pitchFamily="1" charset="0"/>
            </a:endParaRPr>
          </a:p>
          <a:p>
            <a:pPr eaLnBrk="1" hangingPunct="1">
              <a:lnSpc>
                <a:spcPct val="90000"/>
              </a:lnSpc>
            </a:pPr>
            <a:r>
              <a:rPr lang="en-US" sz="2800" smtClean="0">
                <a:latin typeface="Times New Roman" pitchFamily="1" charset="0"/>
              </a:rPr>
              <a:t>As before, in this equation </a:t>
            </a:r>
            <a:r>
              <a:rPr lang="en-US" sz="2800" i="1" smtClean="0">
                <a:latin typeface="Times New Roman" pitchFamily="1" charset="0"/>
              </a:rPr>
              <a:t>r</a:t>
            </a:r>
            <a:r>
              <a:rPr lang="en-US" sz="2800" smtClean="0">
                <a:latin typeface="Times New Roman" pitchFamily="1" charset="0"/>
              </a:rPr>
              <a:t> represents the interest rate and </a:t>
            </a:r>
            <a:r>
              <a:rPr lang="en-US" sz="2800" i="1" smtClean="0">
                <a:latin typeface="Times New Roman" pitchFamily="1" charset="0"/>
              </a:rPr>
              <a:t>n</a:t>
            </a:r>
            <a:r>
              <a:rPr lang="en-US" sz="2800" smtClean="0">
                <a:latin typeface="Times New Roman" pitchFamily="1" charset="0"/>
              </a:rPr>
              <a:t> represents the number of payments in the annuity (or equivalently, the number of years over which the annuity is spread). </a:t>
            </a:r>
          </a:p>
          <a:p>
            <a:pPr eaLnBrk="1" hangingPunct="1">
              <a:lnSpc>
                <a:spcPct val="90000"/>
              </a:lnSpc>
            </a:pPr>
            <a:endParaRPr lang="en-US" sz="2800" smtClean="0">
              <a:latin typeface="Times New Roman" pitchFamily="1" charset="0"/>
            </a:endParaRPr>
          </a:p>
        </p:txBody>
      </p:sp>
      <p:pic>
        <p:nvPicPr>
          <p:cNvPr id="31750" name="Picture 4" descr="eq0506"/>
          <p:cNvPicPr>
            <a:picLocks noChangeAspect="1" noChangeArrowheads="1"/>
          </p:cNvPicPr>
          <p:nvPr/>
        </p:nvPicPr>
        <p:blipFill>
          <a:blip r:embed="rId2"/>
          <a:srcRect/>
          <a:stretch>
            <a:fillRect/>
          </a:stretch>
        </p:blipFill>
        <p:spPr bwMode="auto">
          <a:xfrm>
            <a:off x="1600200" y="3124200"/>
            <a:ext cx="5915025" cy="9556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2012 Pearson Prentice Hall. All rights reserved.</a:t>
            </a:r>
          </a:p>
        </p:txBody>
      </p:sp>
      <p:sp>
        <p:nvSpPr>
          <p:cNvPr id="32771" name="Slide Number Placeholder 4"/>
          <p:cNvSpPr>
            <a:spLocks noGrp="1"/>
          </p:cNvSpPr>
          <p:nvPr>
            <p:ph type="sldNum" sz="quarter" idx="11"/>
          </p:nvPr>
        </p:nvSpPr>
        <p:spPr>
          <a:noFill/>
        </p:spPr>
        <p:txBody>
          <a:bodyPr/>
          <a:lstStyle/>
          <a:p>
            <a:r>
              <a:rPr lang="en-US" smtClean="0"/>
              <a:t>5-</a:t>
            </a:r>
            <a:fld id="{20892193-A17C-4C25-ACD5-445460ADE11D}" type="slidenum">
              <a:rPr lang="en-US" smtClean="0"/>
              <a:pPr/>
              <a:t>31</a:t>
            </a:fld>
            <a:endParaRPr lang="en-US" smtClean="0"/>
          </a:p>
        </p:txBody>
      </p:sp>
      <p:sp>
        <p:nvSpPr>
          <p:cNvPr id="32772" name="Rectangle 2"/>
          <p:cNvSpPr>
            <a:spLocks noGrp="1" noChangeArrowheads="1"/>
          </p:cNvSpPr>
          <p:nvPr>
            <p:ph type="title"/>
          </p:nvPr>
        </p:nvSpPr>
        <p:spPr/>
        <p:txBody>
          <a:bodyPr/>
          <a:lstStyle/>
          <a:p>
            <a:pPr eaLnBrk="1" hangingPunct="1"/>
            <a:r>
              <a:rPr lang="en-US" smtClean="0">
                <a:solidFill>
                  <a:srgbClr val="000000"/>
                </a:solidFill>
              </a:rPr>
              <a:t>Finding the Present Value of a Perpetuity</a:t>
            </a:r>
          </a:p>
        </p:txBody>
      </p:sp>
      <p:sp>
        <p:nvSpPr>
          <p:cNvPr id="32773" name="Rectangle 3"/>
          <p:cNvSpPr>
            <a:spLocks noGrp="1" noChangeArrowheads="1"/>
          </p:cNvSpPr>
          <p:nvPr>
            <p:ph type="body" idx="1"/>
          </p:nvPr>
        </p:nvSpPr>
        <p:spPr/>
        <p:txBody>
          <a:bodyPr/>
          <a:lstStyle/>
          <a:p>
            <a:pPr eaLnBrk="1" hangingPunct="1"/>
            <a:r>
              <a:rPr lang="en-US" sz="2800" smtClean="0">
                <a:latin typeface="Times New Roman" pitchFamily="1" charset="0"/>
              </a:rPr>
              <a:t>A </a:t>
            </a:r>
            <a:r>
              <a:rPr lang="en-US" sz="2800" b="1" smtClean="0">
                <a:latin typeface="Times New Roman" pitchFamily="1" charset="0"/>
              </a:rPr>
              <a:t>perpetuity</a:t>
            </a:r>
            <a:r>
              <a:rPr lang="en-US" sz="2800" smtClean="0">
                <a:latin typeface="Times New Roman" pitchFamily="1" charset="0"/>
              </a:rPr>
              <a:t> is an annuity with an infinite life, providing continual annual cash flow.</a:t>
            </a:r>
            <a:endParaRPr lang="en-US" sz="2800" b="1" i="1" smtClean="0">
              <a:latin typeface="Times New Roman" pitchFamily="1" charset="0"/>
            </a:endParaRPr>
          </a:p>
          <a:p>
            <a:pPr eaLnBrk="1" hangingPunct="1"/>
            <a:r>
              <a:rPr lang="en-US" sz="2800" smtClean="0">
                <a:latin typeface="Times New Roman" pitchFamily="1" charset="0"/>
              </a:rPr>
              <a:t>If a perpetuity pays an annual cash flow of CF, starting one year from now, the present value of the cash flow stream is</a:t>
            </a:r>
          </a:p>
        </p:txBody>
      </p:sp>
      <p:sp>
        <p:nvSpPr>
          <p:cNvPr id="32774" name="Text Box 4"/>
          <p:cNvSpPr txBox="1">
            <a:spLocks noChangeArrowheads="1"/>
          </p:cNvSpPr>
          <p:nvPr/>
        </p:nvSpPr>
        <p:spPr bwMode="auto">
          <a:xfrm>
            <a:off x="3162300" y="4191000"/>
            <a:ext cx="2819400" cy="457200"/>
          </a:xfrm>
          <a:prstGeom prst="rect">
            <a:avLst/>
          </a:prstGeom>
          <a:solidFill>
            <a:srgbClr val="DEEFE2"/>
          </a:solidFill>
          <a:ln w="12700">
            <a:noFill/>
            <a:miter lim="800000"/>
            <a:headEnd type="none" w="sm" len="sm"/>
            <a:tailEnd type="none" w="sm" len="sm"/>
          </a:ln>
        </p:spPr>
        <p:txBody>
          <a:bodyPr>
            <a:spAutoFit/>
          </a:bodyPr>
          <a:lstStyle/>
          <a:p>
            <a:pPr algn="ctr" eaLnBrk="1" hangingPunct="1">
              <a:spcBef>
                <a:spcPct val="50000"/>
              </a:spcBef>
            </a:pPr>
            <a:r>
              <a:rPr lang="en-US" i="1">
                <a:latin typeface="Times New Roman" pitchFamily="1" charset="0"/>
              </a:rPr>
              <a:t>PV</a:t>
            </a:r>
            <a:r>
              <a:rPr lang="en-US">
                <a:latin typeface="Times New Roman" pitchFamily="1" charset="0"/>
              </a:rPr>
              <a:t> = </a:t>
            </a:r>
            <a:r>
              <a:rPr lang="en-US" i="1">
                <a:latin typeface="Times New Roman" pitchFamily="1" charset="0"/>
              </a:rPr>
              <a:t>CF</a:t>
            </a:r>
            <a:r>
              <a:rPr lang="en-US">
                <a:latin typeface="Times New Roman" pitchFamily="1" charset="0"/>
              </a:rPr>
              <a:t> ÷ </a:t>
            </a:r>
            <a:r>
              <a:rPr lang="en-US" i="1">
                <a:latin typeface="Times New Roman" pitchFamily="1" charset="0"/>
              </a:rPr>
              <a:t>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2012 Pearson Prentice Hall. All rights reserved.</a:t>
            </a:r>
          </a:p>
        </p:txBody>
      </p:sp>
      <p:sp>
        <p:nvSpPr>
          <p:cNvPr id="33795" name="Slide Number Placeholder 4"/>
          <p:cNvSpPr>
            <a:spLocks noGrp="1"/>
          </p:cNvSpPr>
          <p:nvPr>
            <p:ph type="sldNum" sz="quarter" idx="11"/>
          </p:nvPr>
        </p:nvSpPr>
        <p:spPr>
          <a:noFill/>
        </p:spPr>
        <p:txBody>
          <a:bodyPr/>
          <a:lstStyle/>
          <a:p>
            <a:r>
              <a:rPr lang="en-US" smtClean="0"/>
              <a:t>5-</a:t>
            </a:r>
            <a:fld id="{3649567F-23E8-4DB6-A446-08B0DC0C8446}" type="slidenum">
              <a:rPr lang="en-US" smtClean="0"/>
              <a:pPr/>
              <a:t>32</a:t>
            </a:fld>
            <a:endParaRPr lang="en-US" smtClean="0"/>
          </a:p>
        </p:txBody>
      </p:sp>
      <p:sp>
        <p:nvSpPr>
          <p:cNvPr id="33796"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33797" name="Rectangle 3"/>
          <p:cNvSpPr>
            <a:spLocks noGrp="1" noChangeArrowheads="1"/>
          </p:cNvSpPr>
          <p:nvPr>
            <p:ph type="body" idx="1"/>
          </p:nvPr>
        </p:nvSpPr>
        <p:spPr/>
        <p:txBody>
          <a:bodyPr/>
          <a:lstStyle/>
          <a:p>
            <a:pPr marL="0" indent="0" eaLnBrk="1" hangingPunct="1">
              <a:buFontTx/>
              <a:buNone/>
            </a:pPr>
            <a:r>
              <a:rPr lang="en-US" sz="2800" smtClean="0">
                <a:latin typeface="Times New Roman" pitchFamily="1" charset="0"/>
              </a:rPr>
              <a:t>Ross Clark wishes to endow a chair in finance at his alma mater. The university indicated that it requires $200,000 per year to support the chair, and the endowment would earn 10% per year. To determine the amount Ross must give the university to fund the chair, we must determine the present value of a $200,000 perpetuity discounted at 10%. </a:t>
            </a:r>
          </a:p>
          <a:p>
            <a:pPr marL="0" indent="0" eaLnBrk="1" hangingPunct="1">
              <a:buFontTx/>
              <a:buNone/>
            </a:pPr>
            <a:endParaRPr lang="en-US" sz="2800" smtClean="0">
              <a:latin typeface="Times New Roman" pitchFamily="1" charset="0"/>
            </a:endParaRPr>
          </a:p>
        </p:txBody>
      </p:sp>
      <p:sp>
        <p:nvSpPr>
          <p:cNvPr id="33798" name="Text Box 4"/>
          <p:cNvSpPr txBox="1">
            <a:spLocks noChangeArrowheads="1"/>
          </p:cNvSpPr>
          <p:nvPr/>
        </p:nvSpPr>
        <p:spPr bwMode="auto">
          <a:xfrm>
            <a:off x="2209800" y="4648200"/>
            <a:ext cx="4724400" cy="457200"/>
          </a:xfrm>
          <a:prstGeom prst="rect">
            <a:avLst/>
          </a:prstGeom>
          <a:solidFill>
            <a:srgbClr val="DEEFE2"/>
          </a:solidFill>
          <a:ln w="12700">
            <a:noFill/>
            <a:miter lim="800000"/>
            <a:headEnd type="none" w="sm" len="sm"/>
            <a:tailEnd type="none" w="sm" len="sm"/>
          </a:ln>
        </p:spPr>
        <p:txBody>
          <a:bodyPr>
            <a:spAutoFit/>
          </a:bodyPr>
          <a:lstStyle/>
          <a:p>
            <a:pPr algn="l"/>
            <a:r>
              <a:rPr lang="en-US" i="1">
                <a:latin typeface="Times New Roman" pitchFamily="1" charset="0"/>
              </a:rPr>
              <a:t>PV</a:t>
            </a:r>
            <a:r>
              <a:rPr lang="en-US">
                <a:latin typeface="Times New Roman" pitchFamily="1" charset="0"/>
              </a:rPr>
              <a:t> = $200,000 ÷ 0.10 = $2,000,000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2012 Pearson Prentice Hall. All rights reserved.</a:t>
            </a:r>
          </a:p>
        </p:txBody>
      </p:sp>
      <p:sp>
        <p:nvSpPr>
          <p:cNvPr id="34819" name="Slide Number Placeholder 4"/>
          <p:cNvSpPr>
            <a:spLocks noGrp="1"/>
          </p:cNvSpPr>
          <p:nvPr>
            <p:ph type="sldNum" sz="quarter" idx="11"/>
          </p:nvPr>
        </p:nvSpPr>
        <p:spPr>
          <a:noFill/>
        </p:spPr>
        <p:txBody>
          <a:bodyPr/>
          <a:lstStyle/>
          <a:p>
            <a:r>
              <a:rPr lang="en-US" smtClean="0"/>
              <a:t>5-</a:t>
            </a:r>
            <a:fld id="{D521614B-39B2-426A-A892-018D6E845F25}" type="slidenum">
              <a:rPr lang="en-US" smtClean="0"/>
              <a:pPr/>
              <a:t>33</a:t>
            </a:fld>
            <a:endParaRPr lang="en-US" smtClean="0"/>
          </a:p>
        </p:txBody>
      </p:sp>
      <p:sp>
        <p:nvSpPr>
          <p:cNvPr id="34820" name="Rectangle 2"/>
          <p:cNvSpPr>
            <a:spLocks noGrp="1" noChangeArrowheads="1"/>
          </p:cNvSpPr>
          <p:nvPr>
            <p:ph type="title"/>
          </p:nvPr>
        </p:nvSpPr>
        <p:spPr/>
        <p:txBody>
          <a:bodyPr/>
          <a:lstStyle/>
          <a:p>
            <a:pPr eaLnBrk="1" hangingPunct="1"/>
            <a:r>
              <a:rPr lang="en-US" smtClean="0">
                <a:solidFill>
                  <a:srgbClr val="000000"/>
                </a:solidFill>
              </a:rPr>
              <a:t>Future Value of a Mixed Stream</a:t>
            </a:r>
          </a:p>
        </p:txBody>
      </p:sp>
      <p:sp>
        <p:nvSpPr>
          <p:cNvPr id="34821" name="Rectangle 3"/>
          <p:cNvSpPr>
            <a:spLocks noGrp="1" noChangeArrowheads="1"/>
          </p:cNvSpPr>
          <p:nvPr>
            <p:ph type="body" idx="1"/>
          </p:nvPr>
        </p:nvSpPr>
        <p:spPr/>
        <p:txBody>
          <a:bodyPr/>
          <a:lstStyle/>
          <a:p>
            <a:pPr marL="0" indent="0" eaLnBrk="1" hangingPunct="1">
              <a:buFontTx/>
              <a:buNone/>
            </a:pPr>
            <a:r>
              <a:rPr lang="en-US" sz="2800" smtClean="0">
                <a:latin typeface="Times New Roman" pitchFamily="1" charset="0"/>
              </a:rPr>
              <a:t>Shrell Industries, a cabinet manufacturer, expects to receive the following mixed stream of cash flows over the next 5 years from one of its small customers.</a:t>
            </a:r>
          </a:p>
        </p:txBody>
      </p:sp>
      <p:pic>
        <p:nvPicPr>
          <p:cNvPr id="34822" name="Picture 4" descr="unfig0514"/>
          <p:cNvPicPr>
            <a:picLocks noChangeAspect="1" noChangeArrowheads="1"/>
          </p:cNvPicPr>
          <p:nvPr/>
        </p:nvPicPr>
        <p:blipFill>
          <a:blip r:embed="rId2"/>
          <a:srcRect/>
          <a:stretch>
            <a:fillRect/>
          </a:stretch>
        </p:blipFill>
        <p:spPr bwMode="auto">
          <a:xfrm>
            <a:off x="2933700" y="3200400"/>
            <a:ext cx="3276600" cy="26892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2012 Pearson Prentice Hall. All rights reserved.</a:t>
            </a:r>
          </a:p>
        </p:txBody>
      </p:sp>
      <p:sp>
        <p:nvSpPr>
          <p:cNvPr id="35843" name="Slide Number Placeholder 4"/>
          <p:cNvSpPr>
            <a:spLocks noGrp="1"/>
          </p:cNvSpPr>
          <p:nvPr>
            <p:ph type="sldNum" sz="quarter" idx="11"/>
          </p:nvPr>
        </p:nvSpPr>
        <p:spPr>
          <a:noFill/>
        </p:spPr>
        <p:txBody>
          <a:bodyPr/>
          <a:lstStyle/>
          <a:p>
            <a:r>
              <a:rPr lang="en-US" smtClean="0"/>
              <a:t>5-</a:t>
            </a:r>
            <a:fld id="{9E4406C8-2502-411C-994C-F739A789B261}" type="slidenum">
              <a:rPr lang="en-US" smtClean="0"/>
              <a:pPr/>
              <a:t>34</a:t>
            </a:fld>
            <a:endParaRPr lang="en-US" smtClean="0"/>
          </a:p>
        </p:txBody>
      </p:sp>
      <p:sp>
        <p:nvSpPr>
          <p:cNvPr id="35844" name="Rectangle 2"/>
          <p:cNvSpPr>
            <a:spLocks noGrp="1" noChangeArrowheads="1"/>
          </p:cNvSpPr>
          <p:nvPr>
            <p:ph type="title"/>
          </p:nvPr>
        </p:nvSpPr>
        <p:spPr/>
        <p:txBody>
          <a:bodyPr/>
          <a:lstStyle/>
          <a:p>
            <a:pPr eaLnBrk="1" hangingPunct="1"/>
            <a:r>
              <a:rPr lang="en-US" smtClean="0">
                <a:solidFill>
                  <a:srgbClr val="000000"/>
                </a:solidFill>
              </a:rPr>
              <a:t>Future Value of a Mixed Stream</a:t>
            </a:r>
          </a:p>
        </p:txBody>
      </p:sp>
      <p:sp>
        <p:nvSpPr>
          <p:cNvPr id="35845" name="Rectangle 3"/>
          <p:cNvSpPr>
            <a:spLocks noGrp="1" noChangeArrowheads="1"/>
          </p:cNvSpPr>
          <p:nvPr>
            <p:ph type="body" idx="1"/>
          </p:nvPr>
        </p:nvSpPr>
        <p:spPr/>
        <p:txBody>
          <a:bodyPr/>
          <a:lstStyle/>
          <a:p>
            <a:pPr marL="0" indent="0" eaLnBrk="1" hangingPunct="1">
              <a:buFontTx/>
              <a:buNone/>
            </a:pPr>
            <a:r>
              <a:rPr lang="en-US" sz="2400" smtClean="0">
                <a:latin typeface="Times New Roman" pitchFamily="1" charset="0"/>
              </a:rPr>
              <a:t>If the firm expects to earn at least 8% on its investments, how much will it accumulate by the end of year 5 if it immediately invests these cash flows when they are received?</a:t>
            </a:r>
          </a:p>
          <a:p>
            <a:pPr marL="0" indent="0" eaLnBrk="1" hangingPunct="1">
              <a:buFontTx/>
              <a:buNone/>
            </a:pPr>
            <a:r>
              <a:rPr lang="en-US" sz="2400" smtClean="0">
                <a:latin typeface="Times New Roman" pitchFamily="1" charset="0"/>
              </a:rPr>
              <a:t>This situation is depicted on the following time line.</a:t>
            </a:r>
          </a:p>
        </p:txBody>
      </p:sp>
      <p:pic>
        <p:nvPicPr>
          <p:cNvPr id="35846" name="Picture 5" descr="unfig0515"/>
          <p:cNvPicPr>
            <a:picLocks noChangeAspect="1" noChangeArrowheads="1"/>
          </p:cNvPicPr>
          <p:nvPr/>
        </p:nvPicPr>
        <p:blipFill>
          <a:blip r:embed="rId2"/>
          <a:srcRect/>
          <a:stretch>
            <a:fillRect/>
          </a:stretch>
        </p:blipFill>
        <p:spPr bwMode="auto">
          <a:xfrm>
            <a:off x="1104900" y="3581400"/>
            <a:ext cx="6934200" cy="2590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 2012 Pearson Prentice Hall. All rights reserved.</a:t>
            </a:r>
          </a:p>
        </p:txBody>
      </p:sp>
      <p:sp>
        <p:nvSpPr>
          <p:cNvPr id="36867" name="Slide Number Placeholder 4"/>
          <p:cNvSpPr>
            <a:spLocks noGrp="1"/>
          </p:cNvSpPr>
          <p:nvPr>
            <p:ph type="sldNum" sz="quarter" idx="11"/>
          </p:nvPr>
        </p:nvSpPr>
        <p:spPr>
          <a:noFill/>
        </p:spPr>
        <p:txBody>
          <a:bodyPr/>
          <a:lstStyle/>
          <a:p>
            <a:r>
              <a:rPr lang="en-US" smtClean="0"/>
              <a:t>5-</a:t>
            </a:r>
            <a:fld id="{FBAE4931-B896-4DC8-A405-35EBDBA956A8}" type="slidenum">
              <a:rPr lang="en-US" smtClean="0"/>
              <a:pPr/>
              <a:t>35</a:t>
            </a:fld>
            <a:endParaRPr lang="en-US" smtClean="0"/>
          </a:p>
        </p:txBody>
      </p:sp>
      <p:sp>
        <p:nvSpPr>
          <p:cNvPr id="36868" name="Rectangle 2"/>
          <p:cNvSpPr>
            <a:spLocks noGrp="1" noChangeArrowheads="1"/>
          </p:cNvSpPr>
          <p:nvPr>
            <p:ph type="title"/>
          </p:nvPr>
        </p:nvSpPr>
        <p:spPr/>
        <p:txBody>
          <a:bodyPr/>
          <a:lstStyle/>
          <a:p>
            <a:pPr eaLnBrk="1" hangingPunct="1"/>
            <a:r>
              <a:rPr lang="en-US" smtClean="0">
                <a:solidFill>
                  <a:srgbClr val="000000"/>
                </a:solidFill>
              </a:rPr>
              <a:t>Present Value of a Mixed Stream</a:t>
            </a:r>
          </a:p>
        </p:txBody>
      </p:sp>
      <p:sp>
        <p:nvSpPr>
          <p:cNvPr id="36869" name="Rectangle 3"/>
          <p:cNvSpPr>
            <a:spLocks noGrp="1" noChangeArrowheads="1"/>
          </p:cNvSpPr>
          <p:nvPr>
            <p:ph type="body" idx="1"/>
          </p:nvPr>
        </p:nvSpPr>
        <p:spPr/>
        <p:txBody>
          <a:bodyPr/>
          <a:lstStyle/>
          <a:p>
            <a:pPr marL="0" indent="0" eaLnBrk="1" hangingPunct="1">
              <a:buFontTx/>
              <a:buNone/>
            </a:pPr>
            <a:r>
              <a:rPr lang="en-US" sz="2400" smtClean="0">
                <a:latin typeface="Times New Roman" pitchFamily="1" charset="0"/>
              </a:rPr>
              <a:t>Frey Company, a shoe manufacturer, has been offered an opportunity to receive the following mixed stream of cash flows over the next 5 years.</a:t>
            </a:r>
          </a:p>
        </p:txBody>
      </p:sp>
      <p:pic>
        <p:nvPicPr>
          <p:cNvPr id="36870" name="Picture 4" descr="unfig0517"/>
          <p:cNvPicPr>
            <a:picLocks noChangeAspect="1" noChangeArrowheads="1"/>
          </p:cNvPicPr>
          <p:nvPr/>
        </p:nvPicPr>
        <p:blipFill>
          <a:blip r:embed="rId2"/>
          <a:srcRect/>
          <a:stretch>
            <a:fillRect/>
          </a:stretch>
        </p:blipFill>
        <p:spPr bwMode="auto">
          <a:xfrm>
            <a:off x="2692400" y="2889250"/>
            <a:ext cx="3721100" cy="30543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2012 Pearson Prentice Hall. All rights reserved.</a:t>
            </a:r>
          </a:p>
        </p:txBody>
      </p:sp>
      <p:sp>
        <p:nvSpPr>
          <p:cNvPr id="37891" name="Slide Number Placeholder 4"/>
          <p:cNvSpPr>
            <a:spLocks noGrp="1"/>
          </p:cNvSpPr>
          <p:nvPr>
            <p:ph type="sldNum" sz="quarter" idx="11"/>
          </p:nvPr>
        </p:nvSpPr>
        <p:spPr>
          <a:noFill/>
        </p:spPr>
        <p:txBody>
          <a:bodyPr/>
          <a:lstStyle/>
          <a:p>
            <a:r>
              <a:rPr lang="en-US" smtClean="0"/>
              <a:t>5-</a:t>
            </a:r>
            <a:fld id="{094866D9-9E2F-40BD-B29A-A39AC1A1C443}" type="slidenum">
              <a:rPr lang="en-US" smtClean="0"/>
              <a:pPr/>
              <a:t>36</a:t>
            </a:fld>
            <a:endParaRPr lang="en-US" smtClean="0"/>
          </a:p>
        </p:txBody>
      </p:sp>
      <p:sp>
        <p:nvSpPr>
          <p:cNvPr id="37892" name="Rectangle 2"/>
          <p:cNvSpPr>
            <a:spLocks noGrp="1" noChangeArrowheads="1"/>
          </p:cNvSpPr>
          <p:nvPr>
            <p:ph type="title"/>
          </p:nvPr>
        </p:nvSpPr>
        <p:spPr/>
        <p:txBody>
          <a:bodyPr/>
          <a:lstStyle/>
          <a:p>
            <a:pPr eaLnBrk="1" hangingPunct="1"/>
            <a:r>
              <a:rPr lang="en-US" smtClean="0">
                <a:solidFill>
                  <a:srgbClr val="000000"/>
                </a:solidFill>
              </a:rPr>
              <a:t>Present Value of a Mixed Stream</a:t>
            </a:r>
          </a:p>
        </p:txBody>
      </p:sp>
      <p:sp>
        <p:nvSpPr>
          <p:cNvPr id="37893" name="Rectangle 3"/>
          <p:cNvSpPr>
            <a:spLocks noGrp="1" noChangeArrowheads="1"/>
          </p:cNvSpPr>
          <p:nvPr>
            <p:ph type="body" idx="1"/>
          </p:nvPr>
        </p:nvSpPr>
        <p:spPr/>
        <p:txBody>
          <a:bodyPr/>
          <a:lstStyle/>
          <a:p>
            <a:pPr marL="0" indent="0" eaLnBrk="1" hangingPunct="1">
              <a:buFontTx/>
              <a:buNone/>
            </a:pPr>
            <a:r>
              <a:rPr lang="en-US" sz="2800" smtClean="0">
                <a:latin typeface="Times New Roman" pitchFamily="1" charset="0"/>
              </a:rPr>
              <a:t>If the firm must earn at least 9% on its investments, what is the most it should pay for this opportunity?</a:t>
            </a:r>
          </a:p>
          <a:p>
            <a:pPr marL="0" indent="0" eaLnBrk="1" hangingPunct="1">
              <a:buFontTx/>
              <a:buNone/>
            </a:pPr>
            <a:r>
              <a:rPr lang="en-US" sz="2800" smtClean="0">
                <a:latin typeface="Times New Roman" pitchFamily="1" charset="0"/>
              </a:rPr>
              <a:t>This situation is depicted on the following time line.</a:t>
            </a:r>
          </a:p>
        </p:txBody>
      </p:sp>
      <p:pic>
        <p:nvPicPr>
          <p:cNvPr id="37894" name="Picture 4" descr="unfig0518"/>
          <p:cNvPicPr>
            <a:picLocks noChangeAspect="1" noChangeArrowheads="1"/>
          </p:cNvPicPr>
          <p:nvPr/>
        </p:nvPicPr>
        <p:blipFill>
          <a:blip r:embed="rId2"/>
          <a:srcRect/>
          <a:stretch>
            <a:fillRect/>
          </a:stretch>
        </p:blipFill>
        <p:spPr bwMode="auto">
          <a:xfrm>
            <a:off x="765175" y="3276600"/>
            <a:ext cx="7578725" cy="2751138"/>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 2012 Pearson Prentice Hall. All rights reserved.</a:t>
            </a:r>
          </a:p>
        </p:txBody>
      </p:sp>
      <p:sp>
        <p:nvSpPr>
          <p:cNvPr id="38915" name="Slide Number Placeholder 4"/>
          <p:cNvSpPr>
            <a:spLocks noGrp="1"/>
          </p:cNvSpPr>
          <p:nvPr>
            <p:ph type="sldNum" sz="quarter" idx="11"/>
          </p:nvPr>
        </p:nvSpPr>
        <p:spPr>
          <a:noFill/>
        </p:spPr>
        <p:txBody>
          <a:bodyPr/>
          <a:lstStyle/>
          <a:p>
            <a:r>
              <a:rPr lang="en-US" smtClean="0"/>
              <a:t>5-</a:t>
            </a:r>
            <a:fld id="{5749786E-3B1C-461D-B0E5-A4E217EA206B}" type="slidenum">
              <a:rPr lang="en-US" smtClean="0"/>
              <a:pPr/>
              <a:t>37</a:t>
            </a:fld>
            <a:endParaRPr lang="en-US" smtClean="0"/>
          </a:p>
        </p:txBody>
      </p:sp>
      <p:sp>
        <p:nvSpPr>
          <p:cNvPr id="38916" name="Rectangle 2"/>
          <p:cNvSpPr>
            <a:spLocks noGrp="1" noChangeArrowheads="1"/>
          </p:cNvSpPr>
          <p:nvPr>
            <p:ph type="title"/>
          </p:nvPr>
        </p:nvSpPr>
        <p:spPr/>
        <p:txBody>
          <a:bodyPr/>
          <a:lstStyle/>
          <a:p>
            <a:pPr eaLnBrk="1" hangingPunct="1"/>
            <a:r>
              <a:rPr lang="en-US" smtClean="0">
                <a:solidFill>
                  <a:srgbClr val="000000"/>
                </a:solidFill>
              </a:rPr>
              <a:t>Compounding Interest More Frequently Than Annually</a:t>
            </a:r>
          </a:p>
        </p:txBody>
      </p:sp>
      <p:sp>
        <p:nvSpPr>
          <p:cNvPr id="38917" name="Rectangle 3"/>
          <p:cNvSpPr>
            <a:spLocks noGrp="1" noChangeArrowheads="1"/>
          </p:cNvSpPr>
          <p:nvPr>
            <p:ph type="body" idx="1"/>
          </p:nvPr>
        </p:nvSpPr>
        <p:spPr/>
        <p:txBody>
          <a:bodyPr/>
          <a:lstStyle/>
          <a:p>
            <a:pPr eaLnBrk="1" hangingPunct="1"/>
            <a:r>
              <a:rPr lang="en-US" sz="2800" smtClean="0">
                <a:latin typeface="Times New Roman" pitchFamily="1" charset="0"/>
              </a:rPr>
              <a:t>Compounding more frequently than once a year results in a higher effective interest rate because you are earning on interest on interest more frequently.</a:t>
            </a:r>
          </a:p>
          <a:p>
            <a:pPr eaLnBrk="1" hangingPunct="1"/>
            <a:r>
              <a:rPr lang="en-US" sz="2800" smtClean="0">
                <a:latin typeface="Times New Roman" pitchFamily="1" charset="0"/>
              </a:rPr>
              <a:t>As a result, the effective interest rate is greater than the nominal (annual) interest rate.</a:t>
            </a:r>
          </a:p>
          <a:p>
            <a:pPr eaLnBrk="1" hangingPunct="1"/>
            <a:r>
              <a:rPr lang="en-US" sz="2800" smtClean="0">
                <a:latin typeface="Times New Roman" pitchFamily="1" charset="0"/>
              </a:rPr>
              <a:t>Furthermore, the effective rate of interest will increase the more frequently interest is compounded.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 2012 Pearson Prentice Hall. All rights reserved.</a:t>
            </a:r>
          </a:p>
        </p:txBody>
      </p:sp>
      <p:sp>
        <p:nvSpPr>
          <p:cNvPr id="39939" name="Slide Number Placeholder 4"/>
          <p:cNvSpPr>
            <a:spLocks noGrp="1"/>
          </p:cNvSpPr>
          <p:nvPr>
            <p:ph type="sldNum" sz="quarter" idx="11"/>
          </p:nvPr>
        </p:nvSpPr>
        <p:spPr>
          <a:noFill/>
        </p:spPr>
        <p:txBody>
          <a:bodyPr/>
          <a:lstStyle/>
          <a:p>
            <a:r>
              <a:rPr lang="en-US" smtClean="0"/>
              <a:t>5-</a:t>
            </a:r>
            <a:fld id="{3D196846-CBFF-4816-A175-33F0AC1310B9}" type="slidenum">
              <a:rPr lang="en-US" smtClean="0"/>
              <a:pPr/>
              <a:t>38</a:t>
            </a:fld>
            <a:endParaRPr lang="en-US" smtClean="0"/>
          </a:p>
        </p:txBody>
      </p:sp>
      <p:sp>
        <p:nvSpPr>
          <p:cNvPr id="39940"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5.3 Future Value from Investing $100 at 8% Interest Compounded Semiannually over 24 Months (2 Years)</a:t>
            </a:r>
            <a:endParaRPr lang="en-US" smtClean="0">
              <a:solidFill>
                <a:srgbClr val="000000"/>
              </a:solidFill>
            </a:endParaRPr>
          </a:p>
        </p:txBody>
      </p:sp>
      <p:pic>
        <p:nvPicPr>
          <p:cNvPr id="39941" name="Picture 4" descr="tab0503"/>
          <p:cNvPicPr>
            <a:picLocks noChangeAspect="1" noChangeArrowheads="1"/>
          </p:cNvPicPr>
          <p:nvPr/>
        </p:nvPicPr>
        <p:blipFill>
          <a:blip r:embed="rId2"/>
          <a:srcRect/>
          <a:stretch>
            <a:fillRect/>
          </a:stretch>
        </p:blipFill>
        <p:spPr bwMode="auto">
          <a:xfrm>
            <a:off x="361950" y="2578100"/>
            <a:ext cx="8418513" cy="2641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 2012 Pearson Prentice Hall. All rights reserved.</a:t>
            </a:r>
          </a:p>
        </p:txBody>
      </p:sp>
      <p:sp>
        <p:nvSpPr>
          <p:cNvPr id="40963" name="Slide Number Placeholder 4"/>
          <p:cNvSpPr>
            <a:spLocks noGrp="1"/>
          </p:cNvSpPr>
          <p:nvPr>
            <p:ph type="sldNum" sz="quarter" idx="11"/>
          </p:nvPr>
        </p:nvSpPr>
        <p:spPr>
          <a:noFill/>
        </p:spPr>
        <p:txBody>
          <a:bodyPr/>
          <a:lstStyle/>
          <a:p>
            <a:r>
              <a:rPr lang="en-US" smtClean="0"/>
              <a:t>5-</a:t>
            </a:r>
            <a:fld id="{16564147-B194-442E-A285-0A530D7D2D54}" type="slidenum">
              <a:rPr lang="en-US" smtClean="0"/>
              <a:pPr/>
              <a:t>39</a:t>
            </a:fld>
            <a:endParaRPr lang="en-US" smtClean="0"/>
          </a:p>
        </p:txBody>
      </p:sp>
      <p:sp>
        <p:nvSpPr>
          <p:cNvPr id="40964"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5.4 Future Value from Investing $100 at 8% Interest Compounded Quarterly over 24 Months (2 Years)</a:t>
            </a:r>
            <a:endParaRPr lang="en-US" smtClean="0">
              <a:solidFill>
                <a:srgbClr val="000000"/>
              </a:solidFill>
            </a:endParaRPr>
          </a:p>
        </p:txBody>
      </p:sp>
      <p:pic>
        <p:nvPicPr>
          <p:cNvPr id="40965" name="Picture 4" descr="tab0504"/>
          <p:cNvPicPr>
            <a:picLocks noChangeAspect="1" noChangeArrowheads="1"/>
          </p:cNvPicPr>
          <p:nvPr/>
        </p:nvPicPr>
        <p:blipFill>
          <a:blip r:embed="rId2"/>
          <a:srcRect/>
          <a:stretch>
            <a:fillRect/>
          </a:stretch>
        </p:blipFill>
        <p:spPr bwMode="auto">
          <a:xfrm>
            <a:off x="296863" y="1993900"/>
            <a:ext cx="8548687" cy="3873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p:spPr>
        <p:txBody>
          <a:bodyPr/>
          <a:lstStyle/>
          <a:p>
            <a:r>
              <a:rPr lang="en-US" smtClean="0"/>
              <a:t>© 2012 Pearson Prentice Hall. All rights reserved.</a:t>
            </a:r>
          </a:p>
        </p:txBody>
      </p:sp>
      <p:sp>
        <p:nvSpPr>
          <p:cNvPr id="5123" name="Slide Number Placeholder 4"/>
          <p:cNvSpPr>
            <a:spLocks noGrp="1"/>
          </p:cNvSpPr>
          <p:nvPr>
            <p:ph type="sldNum" sz="quarter" idx="11"/>
          </p:nvPr>
        </p:nvSpPr>
        <p:spPr>
          <a:noFill/>
        </p:spPr>
        <p:txBody>
          <a:bodyPr/>
          <a:lstStyle/>
          <a:p>
            <a:r>
              <a:rPr lang="en-US" smtClean="0"/>
              <a:t>5-</a:t>
            </a:r>
            <a:fld id="{65B329B0-5154-42F6-8582-2559A67BB2DD}" type="slidenum">
              <a:rPr lang="en-US" smtClean="0"/>
              <a:pPr/>
              <a:t>4</a:t>
            </a:fld>
            <a:endParaRPr lang="en-US" smtClean="0"/>
          </a:p>
        </p:txBody>
      </p:sp>
      <p:sp>
        <p:nvSpPr>
          <p:cNvPr id="5124" name="Rectangle 2"/>
          <p:cNvSpPr>
            <a:spLocks noGrp="1" noChangeArrowheads="1"/>
          </p:cNvSpPr>
          <p:nvPr>
            <p:ph type="title"/>
          </p:nvPr>
        </p:nvSpPr>
        <p:spPr/>
        <p:txBody>
          <a:bodyPr/>
          <a:lstStyle/>
          <a:p>
            <a:pPr eaLnBrk="1" hangingPunct="1"/>
            <a:r>
              <a:rPr lang="en-US" smtClean="0">
                <a:solidFill>
                  <a:srgbClr val="000000"/>
                </a:solidFill>
              </a:rPr>
              <a:t>The Role of Time Value in Finance</a:t>
            </a:r>
          </a:p>
        </p:txBody>
      </p:sp>
      <p:sp>
        <p:nvSpPr>
          <p:cNvPr id="5125" name="Rectangle 3"/>
          <p:cNvSpPr>
            <a:spLocks noGrp="1" noChangeArrowheads="1"/>
          </p:cNvSpPr>
          <p:nvPr>
            <p:ph type="body" idx="1"/>
          </p:nvPr>
        </p:nvSpPr>
        <p:spPr/>
        <p:txBody>
          <a:bodyPr/>
          <a:lstStyle/>
          <a:p>
            <a:pPr eaLnBrk="1" hangingPunct="1">
              <a:lnSpc>
                <a:spcPct val="90000"/>
              </a:lnSpc>
            </a:pPr>
            <a:r>
              <a:rPr lang="en-US" sz="2800" smtClean="0">
                <a:latin typeface="Times New Roman" pitchFamily="1" charset="0"/>
              </a:rPr>
              <a:t>Most financial decisions involve costs &amp; benefits that are spread out over time.</a:t>
            </a:r>
          </a:p>
          <a:p>
            <a:pPr eaLnBrk="1" hangingPunct="1">
              <a:lnSpc>
                <a:spcPct val="90000"/>
              </a:lnSpc>
            </a:pPr>
            <a:r>
              <a:rPr lang="en-US" sz="2800" smtClean="0">
                <a:latin typeface="Times New Roman" pitchFamily="1" charset="0"/>
              </a:rPr>
              <a:t>Time value of money allows comparison of cash flows from different periods.</a:t>
            </a:r>
          </a:p>
          <a:p>
            <a:pPr eaLnBrk="1" hangingPunct="1">
              <a:lnSpc>
                <a:spcPct val="90000"/>
              </a:lnSpc>
            </a:pPr>
            <a:r>
              <a:rPr lang="en-US" sz="2800" smtClean="0">
                <a:latin typeface="Times New Roman" pitchFamily="1" charset="0"/>
              </a:rPr>
              <a:t>Question: Your father has offered to give you some money and asks that you choose one of the following two alternatives:</a:t>
            </a:r>
          </a:p>
          <a:p>
            <a:pPr lvl="1" eaLnBrk="1" hangingPunct="1">
              <a:lnSpc>
                <a:spcPct val="90000"/>
              </a:lnSpc>
            </a:pPr>
            <a:r>
              <a:rPr lang="en-US" sz="2400" smtClean="0">
                <a:latin typeface="Times New Roman" pitchFamily="1" charset="0"/>
              </a:rPr>
              <a:t>$1,000 today, or</a:t>
            </a:r>
          </a:p>
          <a:p>
            <a:pPr lvl="1" eaLnBrk="1" hangingPunct="1">
              <a:lnSpc>
                <a:spcPct val="90000"/>
              </a:lnSpc>
            </a:pPr>
            <a:r>
              <a:rPr lang="en-US" sz="2400" smtClean="0">
                <a:latin typeface="Times New Roman" pitchFamily="1" charset="0"/>
              </a:rPr>
              <a:t>$1,100 one year from now.</a:t>
            </a:r>
          </a:p>
          <a:p>
            <a:pPr eaLnBrk="1" hangingPunct="1">
              <a:lnSpc>
                <a:spcPct val="90000"/>
              </a:lnSpc>
            </a:pPr>
            <a:r>
              <a:rPr lang="en-US" sz="2800" smtClean="0">
                <a:latin typeface="Times New Roman" pitchFamily="1" charset="0"/>
              </a:rPr>
              <a:t>What do you do?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2012 Pearson Prentice Hall. All rights reserved.</a:t>
            </a:r>
          </a:p>
        </p:txBody>
      </p:sp>
      <p:sp>
        <p:nvSpPr>
          <p:cNvPr id="41987" name="Slide Number Placeholder 4"/>
          <p:cNvSpPr>
            <a:spLocks noGrp="1"/>
          </p:cNvSpPr>
          <p:nvPr>
            <p:ph type="sldNum" sz="quarter" idx="11"/>
          </p:nvPr>
        </p:nvSpPr>
        <p:spPr>
          <a:noFill/>
        </p:spPr>
        <p:txBody>
          <a:bodyPr/>
          <a:lstStyle/>
          <a:p>
            <a:r>
              <a:rPr lang="en-US" smtClean="0"/>
              <a:t>5-</a:t>
            </a:r>
            <a:fld id="{42F48DD1-9D2F-483D-A1BD-6F2770A4397E}" type="slidenum">
              <a:rPr lang="en-US" smtClean="0"/>
              <a:pPr/>
              <a:t>40</a:t>
            </a:fld>
            <a:endParaRPr lang="en-US" smtClean="0"/>
          </a:p>
        </p:txBody>
      </p:sp>
      <p:sp>
        <p:nvSpPr>
          <p:cNvPr id="41988"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5.5 Future Value from Investing $100 at 8% Interest Compounded Quarterly over 24 Months (2 Years)</a:t>
            </a:r>
            <a:endParaRPr lang="en-US" smtClean="0">
              <a:solidFill>
                <a:srgbClr val="000000"/>
              </a:solidFill>
            </a:endParaRPr>
          </a:p>
        </p:txBody>
      </p:sp>
      <p:pic>
        <p:nvPicPr>
          <p:cNvPr id="41989" name="Picture 5" descr="tab0505"/>
          <p:cNvPicPr>
            <a:picLocks noChangeAspect="1" noChangeArrowheads="1"/>
          </p:cNvPicPr>
          <p:nvPr/>
        </p:nvPicPr>
        <p:blipFill>
          <a:blip r:embed="rId2"/>
          <a:srcRect/>
          <a:stretch>
            <a:fillRect/>
          </a:stretch>
        </p:blipFill>
        <p:spPr bwMode="auto">
          <a:xfrm>
            <a:off x="441325" y="2533650"/>
            <a:ext cx="8259763" cy="27241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 2012 Pearson Prentice Hall. All rights reserved.</a:t>
            </a:r>
          </a:p>
        </p:txBody>
      </p:sp>
      <p:sp>
        <p:nvSpPr>
          <p:cNvPr id="43011" name="Slide Number Placeholder 4"/>
          <p:cNvSpPr>
            <a:spLocks noGrp="1"/>
          </p:cNvSpPr>
          <p:nvPr>
            <p:ph type="sldNum" sz="quarter" idx="11"/>
          </p:nvPr>
        </p:nvSpPr>
        <p:spPr>
          <a:noFill/>
        </p:spPr>
        <p:txBody>
          <a:bodyPr/>
          <a:lstStyle/>
          <a:p>
            <a:r>
              <a:rPr lang="en-US" smtClean="0"/>
              <a:t>5-</a:t>
            </a:r>
            <a:fld id="{A325ADA3-97FF-4B31-8B12-CBCF35A0BD19}" type="slidenum">
              <a:rPr lang="en-US" smtClean="0"/>
              <a:pPr/>
              <a:t>41</a:t>
            </a:fld>
            <a:endParaRPr lang="en-US" smtClean="0"/>
          </a:p>
        </p:txBody>
      </p:sp>
      <p:sp>
        <p:nvSpPr>
          <p:cNvPr id="43012"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Compounding Interest More Frequently Than Annually (cont.)</a:t>
            </a:r>
            <a:endParaRPr lang="en-US" smtClean="0">
              <a:solidFill>
                <a:srgbClr val="000000"/>
              </a:solidFill>
            </a:endParaRPr>
          </a:p>
        </p:txBody>
      </p:sp>
      <p:sp>
        <p:nvSpPr>
          <p:cNvPr id="43013" name="Rectangle 3"/>
          <p:cNvSpPr>
            <a:spLocks noGrp="1" noChangeArrowheads="1"/>
          </p:cNvSpPr>
          <p:nvPr>
            <p:ph type="body" idx="1"/>
          </p:nvPr>
        </p:nvSpPr>
        <p:spPr/>
        <p:txBody>
          <a:bodyPr/>
          <a:lstStyle/>
          <a:p>
            <a:pPr marL="0" indent="0" eaLnBrk="1" hangingPunct="1">
              <a:buFontTx/>
              <a:buNone/>
            </a:pPr>
            <a:r>
              <a:rPr lang="en-US" sz="2400" smtClean="0">
                <a:latin typeface="Times New Roman" pitchFamily="1" charset="0"/>
              </a:rPr>
              <a:t>A general equation for compounding more frequently than annually</a:t>
            </a:r>
          </a:p>
          <a:p>
            <a:pPr marL="0" indent="0" eaLnBrk="1" hangingPunct="1">
              <a:buFontTx/>
              <a:buNone/>
            </a:pPr>
            <a:endParaRPr lang="en-US" sz="2400" smtClean="0">
              <a:latin typeface="Times New Roman" pitchFamily="1" charset="0"/>
            </a:endParaRPr>
          </a:p>
          <a:p>
            <a:pPr marL="0" indent="0" eaLnBrk="1" hangingPunct="1">
              <a:buFontTx/>
              <a:buNone/>
            </a:pPr>
            <a:endParaRPr lang="en-US" sz="2400" smtClean="0">
              <a:latin typeface="Times New Roman" pitchFamily="1" charset="0"/>
            </a:endParaRPr>
          </a:p>
          <a:p>
            <a:pPr marL="0" indent="0" eaLnBrk="1" hangingPunct="1">
              <a:spcBef>
                <a:spcPts val="2400"/>
              </a:spcBef>
              <a:buFontTx/>
              <a:buNone/>
            </a:pPr>
            <a:r>
              <a:rPr lang="en-US" sz="2400" smtClean="0">
                <a:latin typeface="Times New Roman" pitchFamily="1" charset="0"/>
              </a:rPr>
              <a:t>Recalculate the example for the Fred Moreno example assuming (1) semiannual compounding and (2) quarterly compounding.</a:t>
            </a:r>
          </a:p>
          <a:p>
            <a:pPr marL="0" indent="0" eaLnBrk="1" hangingPunct="1">
              <a:buFontTx/>
              <a:buNone/>
            </a:pPr>
            <a:endParaRPr lang="en-US" sz="2400" smtClean="0">
              <a:latin typeface="Times New Roman" pitchFamily="1" charset="0"/>
            </a:endParaRPr>
          </a:p>
        </p:txBody>
      </p:sp>
      <p:pic>
        <p:nvPicPr>
          <p:cNvPr id="43014" name="Picture 4" descr="eq0508"/>
          <p:cNvPicPr>
            <a:picLocks noChangeAspect="1" noChangeArrowheads="1"/>
          </p:cNvPicPr>
          <p:nvPr/>
        </p:nvPicPr>
        <p:blipFill>
          <a:blip r:embed="rId2"/>
          <a:srcRect/>
          <a:stretch>
            <a:fillRect/>
          </a:stretch>
        </p:blipFill>
        <p:spPr bwMode="auto">
          <a:xfrm>
            <a:off x="877888" y="4343400"/>
            <a:ext cx="7386637" cy="1503363"/>
          </a:xfrm>
          <a:prstGeom prst="rect">
            <a:avLst/>
          </a:prstGeom>
          <a:noFill/>
          <a:ln w="9525">
            <a:noFill/>
            <a:miter lim="800000"/>
            <a:headEnd/>
            <a:tailEnd/>
          </a:ln>
        </p:spPr>
      </p:pic>
      <p:pic>
        <p:nvPicPr>
          <p:cNvPr id="43015" name="Picture 5" descr="eq0507"/>
          <p:cNvPicPr>
            <a:picLocks noChangeAspect="1" noChangeArrowheads="1"/>
          </p:cNvPicPr>
          <p:nvPr/>
        </p:nvPicPr>
        <p:blipFill>
          <a:blip r:embed="rId3"/>
          <a:srcRect/>
          <a:stretch>
            <a:fillRect/>
          </a:stretch>
        </p:blipFill>
        <p:spPr bwMode="auto">
          <a:xfrm>
            <a:off x="2565400" y="2170113"/>
            <a:ext cx="4013200" cy="954087"/>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 2012 Pearson Prentice Hall. All rights reserved.</a:t>
            </a:r>
          </a:p>
        </p:txBody>
      </p:sp>
      <p:sp>
        <p:nvSpPr>
          <p:cNvPr id="44035" name="Slide Number Placeholder 4"/>
          <p:cNvSpPr>
            <a:spLocks noGrp="1"/>
          </p:cNvSpPr>
          <p:nvPr>
            <p:ph type="sldNum" sz="quarter" idx="11"/>
          </p:nvPr>
        </p:nvSpPr>
        <p:spPr>
          <a:noFill/>
        </p:spPr>
        <p:txBody>
          <a:bodyPr/>
          <a:lstStyle/>
          <a:p>
            <a:r>
              <a:rPr lang="en-US" smtClean="0"/>
              <a:t>5-</a:t>
            </a:r>
            <a:fld id="{3AEEB6AD-8985-449F-ACE7-C307617641E5}" type="slidenum">
              <a:rPr lang="en-US" smtClean="0"/>
              <a:pPr/>
              <a:t>42</a:t>
            </a:fld>
            <a:endParaRPr lang="en-US" smtClean="0"/>
          </a:p>
        </p:txBody>
      </p:sp>
      <p:sp>
        <p:nvSpPr>
          <p:cNvPr id="44036" name="Rectangle 2"/>
          <p:cNvSpPr>
            <a:spLocks noGrp="1" noChangeArrowheads="1"/>
          </p:cNvSpPr>
          <p:nvPr>
            <p:ph type="title"/>
          </p:nvPr>
        </p:nvSpPr>
        <p:spPr/>
        <p:txBody>
          <a:bodyPr/>
          <a:lstStyle/>
          <a:p>
            <a:pPr eaLnBrk="1" hangingPunct="1"/>
            <a:r>
              <a:rPr lang="en-US" smtClean="0">
                <a:solidFill>
                  <a:srgbClr val="000000"/>
                </a:solidFill>
              </a:rPr>
              <a:t>Continuous Compounding</a:t>
            </a:r>
          </a:p>
        </p:txBody>
      </p:sp>
      <p:sp>
        <p:nvSpPr>
          <p:cNvPr id="44037" name="Rectangle 3"/>
          <p:cNvSpPr>
            <a:spLocks noGrp="1" noChangeArrowheads="1"/>
          </p:cNvSpPr>
          <p:nvPr>
            <p:ph type="body" idx="1"/>
          </p:nvPr>
        </p:nvSpPr>
        <p:spPr/>
        <p:txBody>
          <a:bodyPr/>
          <a:lstStyle/>
          <a:p>
            <a:pPr eaLnBrk="1" hangingPunct="1"/>
            <a:r>
              <a:rPr lang="en-US" sz="2800" b="1" smtClean="0">
                <a:latin typeface="Times New Roman" pitchFamily="1" charset="0"/>
              </a:rPr>
              <a:t>Continuous compounding </a:t>
            </a:r>
            <a:r>
              <a:rPr lang="en-US" sz="2800" smtClean="0">
                <a:latin typeface="Times New Roman" pitchFamily="1" charset="0"/>
              </a:rPr>
              <a:t>involves the compounding of interest an infinite number of times per year at intervals of microseconds.</a:t>
            </a:r>
          </a:p>
          <a:p>
            <a:pPr eaLnBrk="1" hangingPunct="1"/>
            <a:r>
              <a:rPr lang="en-US" sz="2800" smtClean="0">
                <a:latin typeface="Times New Roman" pitchFamily="1" charset="0"/>
              </a:rPr>
              <a:t>A general equation for continuous compounding</a:t>
            </a:r>
            <a:br>
              <a:rPr lang="en-US" sz="2800" smtClean="0">
                <a:latin typeface="Times New Roman" pitchFamily="1" charset="0"/>
              </a:rPr>
            </a:br>
            <a:r>
              <a:rPr lang="en-US" sz="2800" smtClean="0">
                <a:latin typeface="Times New Roman" pitchFamily="1" charset="0"/>
              </a:rPr>
              <a:t/>
            </a:r>
            <a:br>
              <a:rPr lang="en-US" sz="2800" smtClean="0">
                <a:latin typeface="Times New Roman" pitchFamily="1" charset="0"/>
              </a:rPr>
            </a:br>
            <a:r>
              <a:rPr lang="en-US" sz="2800" smtClean="0">
                <a:latin typeface="Times New Roman" pitchFamily="1" charset="0"/>
              </a:rPr>
              <a:t/>
            </a:r>
            <a:br>
              <a:rPr lang="en-US" sz="2800" smtClean="0">
                <a:latin typeface="Times New Roman" pitchFamily="1" charset="0"/>
              </a:rPr>
            </a:br>
            <a:r>
              <a:rPr lang="en-US" sz="2800" smtClean="0">
                <a:latin typeface="Times New Roman" pitchFamily="1" charset="0"/>
              </a:rPr>
              <a:t/>
            </a:r>
            <a:br>
              <a:rPr lang="en-US" sz="2800" smtClean="0">
                <a:latin typeface="Times New Roman" pitchFamily="1" charset="0"/>
              </a:rPr>
            </a:br>
            <a:r>
              <a:rPr lang="en-US" sz="2800" smtClean="0">
                <a:latin typeface="Times New Roman" pitchFamily="1" charset="0"/>
              </a:rPr>
              <a:t>where </a:t>
            </a:r>
            <a:r>
              <a:rPr lang="en-US" sz="2800" i="1" smtClean="0">
                <a:latin typeface="Times New Roman" pitchFamily="1" charset="0"/>
              </a:rPr>
              <a:t>e</a:t>
            </a:r>
            <a:r>
              <a:rPr lang="en-US" sz="2800" smtClean="0">
                <a:latin typeface="Times New Roman" pitchFamily="1" charset="0"/>
              </a:rPr>
              <a:t> is the exponential function.</a:t>
            </a:r>
          </a:p>
        </p:txBody>
      </p:sp>
      <p:pic>
        <p:nvPicPr>
          <p:cNvPr id="44038" name="Picture 5" descr="eq0509"/>
          <p:cNvPicPr>
            <a:picLocks noChangeAspect="1" noChangeArrowheads="1"/>
          </p:cNvPicPr>
          <p:nvPr/>
        </p:nvPicPr>
        <p:blipFill>
          <a:blip r:embed="rId2"/>
          <a:srcRect/>
          <a:stretch>
            <a:fillRect/>
          </a:stretch>
        </p:blipFill>
        <p:spPr bwMode="auto">
          <a:xfrm>
            <a:off x="2852738" y="3810000"/>
            <a:ext cx="3436937" cy="6016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 2012 Pearson Prentice Hall. All rights reserved.</a:t>
            </a:r>
          </a:p>
        </p:txBody>
      </p:sp>
      <p:sp>
        <p:nvSpPr>
          <p:cNvPr id="45059" name="Slide Number Placeholder 4"/>
          <p:cNvSpPr>
            <a:spLocks noGrp="1"/>
          </p:cNvSpPr>
          <p:nvPr>
            <p:ph type="sldNum" sz="quarter" idx="11"/>
          </p:nvPr>
        </p:nvSpPr>
        <p:spPr>
          <a:noFill/>
        </p:spPr>
        <p:txBody>
          <a:bodyPr/>
          <a:lstStyle/>
          <a:p>
            <a:r>
              <a:rPr lang="en-US" smtClean="0"/>
              <a:t>5-</a:t>
            </a:r>
            <a:fld id="{1F243DD2-967D-4784-B64A-D8BDE75E5E7D}" type="slidenum">
              <a:rPr lang="en-US" smtClean="0"/>
              <a:pPr/>
              <a:t>43</a:t>
            </a:fld>
            <a:endParaRPr lang="en-US" smtClean="0"/>
          </a:p>
        </p:txBody>
      </p:sp>
      <p:sp>
        <p:nvSpPr>
          <p:cNvPr id="45060"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45061" name="Rectangle 3"/>
          <p:cNvSpPr>
            <a:spLocks noGrp="1" noChangeArrowheads="1"/>
          </p:cNvSpPr>
          <p:nvPr>
            <p:ph type="body" idx="1"/>
          </p:nvPr>
        </p:nvSpPr>
        <p:spPr/>
        <p:txBody>
          <a:bodyPr/>
          <a:lstStyle/>
          <a:p>
            <a:pPr marL="0" indent="0" eaLnBrk="1" hangingPunct="1">
              <a:buFontTx/>
              <a:buNone/>
              <a:tabLst>
                <a:tab pos="4572000" algn="l"/>
              </a:tabLst>
            </a:pPr>
            <a:r>
              <a:rPr lang="en-US" sz="2800" smtClean="0">
                <a:latin typeface="Times New Roman" pitchFamily="1" charset="0"/>
              </a:rPr>
              <a:t>Find the value at the end of 2 years (</a:t>
            </a:r>
            <a:r>
              <a:rPr lang="en-US" sz="2800" i="1" smtClean="0">
                <a:latin typeface="Times New Roman" pitchFamily="1" charset="0"/>
              </a:rPr>
              <a:t>n</a:t>
            </a:r>
            <a:r>
              <a:rPr lang="en-US" sz="2800" smtClean="0">
                <a:latin typeface="Times New Roman" pitchFamily="1" charset="0"/>
              </a:rPr>
              <a:t> = 2) of Fred Moreno</a:t>
            </a:r>
            <a:r>
              <a:rPr lang="en-US" sz="2800" smtClean="0"/>
              <a:t>’</a:t>
            </a:r>
            <a:r>
              <a:rPr lang="en-US" sz="2800" smtClean="0">
                <a:latin typeface="Times New Roman" pitchFamily="1" charset="0"/>
              </a:rPr>
              <a:t>s $100 deposit (</a:t>
            </a:r>
            <a:r>
              <a:rPr lang="en-US" sz="2800" i="1" smtClean="0">
                <a:latin typeface="Times New Roman" pitchFamily="1" charset="0"/>
              </a:rPr>
              <a:t>PV</a:t>
            </a:r>
            <a:r>
              <a:rPr lang="en-US" sz="2800" smtClean="0">
                <a:latin typeface="Times New Roman" pitchFamily="1" charset="0"/>
              </a:rPr>
              <a:t> = $100) in an account paying 8% annual interest (</a:t>
            </a:r>
            <a:r>
              <a:rPr lang="en-US" sz="2800" i="1" smtClean="0">
                <a:latin typeface="Times New Roman" pitchFamily="1" charset="0"/>
              </a:rPr>
              <a:t>r</a:t>
            </a:r>
            <a:r>
              <a:rPr lang="en-US" sz="2800" smtClean="0">
                <a:latin typeface="Times New Roman" pitchFamily="1" charset="0"/>
              </a:rPr>
              <a:t> = 0.08) compounded continuously.</a:t>
            </a:r>
          </a:p>
          <a:p>
            <a:pPr marL="0" indent="0" eaLnBrk="1" hangingPunct="1">
              <a:buFontTx/>
              <a:buNone/>
              <a:tabLst>
                <a:tab pos="4572000" algn="l"/>
              </a:tabLst>
            </a:pPr>
            <a:endParaRPr lang="en-US" sz="2800" smtClean="0">
              <a:latin typeface="Times New Roman" pitchFamily="1" charset="0"/>
            </a:endParaRPr>
          </a:p>
          <a:p>
            <a:pPr marL="0" indent="0" eaLnBrk="1" hangingPunct="1">
              <a:buFontTx/>
              <a:buNone/>
              <a:tabLst>
                <a:tab pos="4572000" algn="l"/>
              </a:tabLst>
            </a:pPr>
            <a:r>
              <a:rPr lang="en-US" sz="2800" i="1" smtClean="0">
                <a:latin typeface="Times New Roman" pitchFamily="1" charset="0"/>
              </a:rPr>
              <a:t>FV</a:t>
            </a:r>
            <a:r>
              <a:rPr lang="en-US" sz="2800" i="1" baseline="-25000" smtClean="0">
                <a:latin typeface="Times New Roman" pitchFamily="1" charset="0"/>
              </a:rPr>
              <a:t>2</a:t>
            </a:r>
            <a:r>
              <a:rPr lang="en-US" sz="2800" smtClean="0">
                <a:latin typeface="Times New Roman" pitchFamily="1" charset="0"/>
              </a:rPr>
              <a:t> (continuous compounding) = $100 </a:t>
            </a:r>
            <a:r>
              <a:rPr lang="en-US" sz="2800" smtClean="0">
                <a:latin typeface="Times New Roman" pitchFamily="1" charset="0"/>
                <a:sym typeface="Symbol" pitchFamily="1" charset="2"/>
              </a:rPr>
              <a:t></a:t>
            </a:r>
            <a:r>
              <a:rPr lang="en-US" sz="2800" smtClean="0">
                <a:latin typeface="Times New Roman" pitchFamily="1" charset="0"/>
              </a:rPr>
              <a:t> </a:t>
            </a:r>
            <a:r>
              <a:rPr lang="en-US" sz="2800" i="1" smtClean="0">
                <a:latin typeface="Times New Roman" pitchFamily="1" charset="0"/>
              </a:rPr>
              <a:t>e</a:t>
            </a:r>
            <a:r>
              <a:rPr lang="en-US" sz="2800" baseline="30000" smtClean="0">
                <a:latin typeface="Times New Roman" pitchFamily="1" charset="0"/>
              </a:rPr>
              <a:t>0.08 </a:t>
            </a:r>
            <a:r>
              <a:rPr lang="en-US" sz="2800" baseline="30000" smtClean="0">
                <a:latin typeface="Times New Roman" pitchFamily="1" charset="0"/>
                <a:sym typeface="Symbol" pitchFamily="1" charset="2"/>
              </a:rPr>
              <a:t></a:t>
            </a:r>
            <a:r>
              <a:rPr lang="en-US" sz="2800" baseline="30000" smtClean="0">
                <a:latin typeface="Times New Roman" pitchFamily="1" charset="0"/>
              </a:rPr>
              <a:t> 2</a:t>
            </a:r>
            <a:endParaRPr lang="en-US" sz="2800" smtClean="0">
              <a:latin typeface="Times New Roman" pitchFamily="1" charset="0"/>
            </a:endParaRPr>
          </a:p>
          <a:p>
            <a:pPr marL="0" indent="0" eaLnBrk="1" hangingPunct="1">
              <a:buFontTx/>
              <a:buNone/>
              <a:tabLst>
                <a:tab pos="4572000" algn="l"/>
              </a:tabLst>
            </a:pPr>
            <a:r>
              <a:rPr lang="en-US" sz="2800" smtClean="0">
                <a:latin typeface="Times New Roman" pitchFamily="1" charset="0"/>
              </a:rPr>
              <a:t> 	= $100 </a:t>
            </a:r>
            <a:r>
              <a:rPr lang="en-US" sz="2800" smtClean="0">
                <a:latin typeface="Times New Roman" pitchFamily="1" charset="0"/>
                <a:sym typeface="Symbol" pitchFamily="1" charset="2"/>
              </a:rPr>
              <a:t></a:t>
            </a:r>
            <a:r>
              <a:rPr lang="en-US" sz="2800" smtClean="0">
                <a:latin typeface="Times New Roman" pitchFamily="1" charset="0"/>
              </a:rPr>
              <a:t> 2.7183</a:t>
            </a:r>
            <a:r>
              <a:rPr lang="en-US" sz="2800" baseline="30000" smtClean="0">
                <a:latin typeface="Times New Roman" pitchFamily="1" charset="0"/>
              </a:rPr>
              <a:t>0.16</a:t>
            </a:r>
            <a:endParaRPr lang="en-US" sz="2800" smtClean="0">
              <a:latin typeface="Times New Roman" pitchFamily="1" charset="0"/>
            </a:endParaRPr>
          </a:p>
          <a:p>
            <a:pPr marL="0" indent="0" eaLnBrk="1" hangingPunct="1">
              <a:buFontTx/>
              <a:buNone/>
              <a:tabLst>
                <a:tab pos="4572000" algn="l"/>
              </a:tabLst>
            </a:pPr>
            <a:r>
              <a:rPr lang="en-US" sz="2800" smtClean="0">
                <a:latin typeface="Times New Roman" pitchFamily="1" charset="0"/>
              </a:rPr>
              <a:t> 	= $100 </a:t>
            </a:r>
            <a:r>
              <a:rPr lang="en-US" sz="2800" smtClean="0">
                <a:latin typeface="Times New Roman" pitchFamily="1" charset="0"/>
                <a:sym typeface="Symbol" pitchFamily="1" charset="2"/>
              </a:rPr>
              <a:t></a:t>
            </a:r>
            <a:r>
              <a:rPr lang="en-US" sz="2800" smtClean="0">
                <a:latin typeface="Times New Roman" pitchFamily="1" charset="0"/>
              </a:rPr>
              <a:t> 1.1735 = $117.35</a:t>
            </a:r>
          </a:p>
          <a:p>
            <a:pPr marL="0" indent="0" eaLnBrk="1" hangingPunct="1">
              <a:buFontTx/>
              <a:buNone/>
              <a:tabLst>
                <a:tab pos="4572000" algn="l"/>
              </a:tabLst>
            </a:pPr>
            <a:endParaRPr lang="en-US" sz="2800" smtClean="0">
              <a:latin typeface="Times New Roman" pitchFamily="1"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2012 Pearson Prentice Hall. All rights reserved.</a:t>
            </a:r>
          </a:p>
        </p:txBody>
      </p:sp>
      <p:sp>
        <p:nvSpPr>
          <p:cNvPr id="46083" name="Slide Number Placeholder 4"/>
          <p:cNvSpPr>
            <a:spLocks noGrp="1"/>
          </p:cNvSpPr>
          <p:nvPr>
            <p:ph type="sldNum" sz="quarter" idx="11"/>
          </p:nvPr>
        </p:nvSpPr>
        <p:spPr>
          <a:noFill/>
        </p:spPr>
        <p:txBody>
          <a:bodyPr/>
          <a:lstStyle/>
          <a:p>
            <a:r>
              <a:rPr lang="en-US" smtClean="0"/>
              <a:t>5-</a:t>
            </a:r>
            <a:fld id="{B977F573-4117-4F50-9124-B897E1D4C261}" type="slidenum">
              <a:rPr lang="en-US" smtClean="0"/>
              <a:pPr/>
              <a:t>44</a:t>
            </a:fld>
            <a:endParaRPr lang="en-US" smtClean="0"/>
          </a:p>
        </p:txBody>
      </p:sp>
      <p:sp>
        <p:nvSpPr>
          <p:cNvPr id="46084" name="Rectangle 2"/>
          <p:cNvSpPr>
            <a:spLocks noGrp="1" noChangeArrowheads="1"/>
          </p:cNvSpPr>
          <p:nvPr>
            <p:ph type="title"/>
          </p:nvPr>
        </p:nvSpPr>
        <p:spPr/>
        <p:txBody>
          <a:bodyPr/>
          <a:lstStyle/>
          <a:p>
            <a:pPr eaLnBrk="1" hangingPunct="1"/>
            <a:r>
              <a:rPr lang="en-US" smtClean="0">
                <a:solidFill>
                  <a:srgbClr val="000000"/>
                </a:solidFill>
              </a:rPr>
              <a:t>Nominal and Effective Annual Rates of Interest</a:t>
            </a:r>
          </a:p>
        </p:txBody>
      </p:sp>
      <p:sp>
        <p:nvSpPr>
          <p:cNvPr id="46085" name="Rectangle 3"/>
          <p:cNvSpPr>
            <a:spLocks noGrp="1" noChangeArrowheads="1"/>
          </p:cNvSpPr>
          <p:nvPr>
            <p:ph type="body" idx="1"/>
          </p:nvPr>
        </p:nvSpPr>
        <p:spPr/>
        <p:txBody>
          <a:bodyPr/>
          <a:lstStyle/>
          <a:p>
            <a:pPr eaLnBrk="1" hangingPunct="1"/>
            <a:r>
              <a:rPr lang="en-US" sz="2400" dirty="0" smtClean="0">
                <a:latin typeface="Times New Roman" pitchFamily="1" charset="0"/>
              </a:rPr>
              <a:t>The </a:t>
            </a:r>
            <a:r>
              <a:rPr lang="en-US" sz="2400" b="1" dirty="0" smtClean="0">
                <a:latin typeface="Times New Roman" pitchFamily="1" charset="0"/>
              </a:rPr>
              <a:t>nominal (stated) annual </a:t>
            </a:r>
            <a:r>
              <a:rPr lang="en-US" sz="2400" b="1" dirty="0" smtClean="0">
                <a:latin typeface="Times New Roman" pitchFamily="1" charset="0"/>
              </a:rPr>
              <a:t>rate/annual percentage rate (APR)  </a:t>
            </a:r>
            <a:r>
              <a:rPr lang="en-US" sz="2400" dirty="0" smtClean="0">
                <a:latin typeface="Times New Roman" pitchFamily="1" charset="0"/>
              </a:rPr>
              <a:t>is the contractual annual rate of interest charged by a lender or promised by a borrower.</a:t>
            </a:r>
          </a:p>
          <a:p>
            <a:pPr eaLnBrk="1" hangingPunct="1"/>
            <a:r>
              <a:rPr lang="en-US" sz="2400" dirty="0" smtClean="0">
                <a:latin typeface="Times New Roman" pitchFamily="1" charset="0"/>
              </a:rPr>
              <a:t>The </a:t>
            </a:r>
            <a:r>
              <a:rPr lang="en-US" sz="2400" b="1" dirty="0" smtClean="0">
                <a:latin typeface="Times New Roman" pitchFamily="1" charset="0"/>
              </a:rPr>
              <a:t>effective (true) annual rate (EAR) </a:t>
            </a:r>
            <a:r>
              <a:rPr lang="en-US" sz="2400" dirty="0" smtClean="0">
                <a:latin typeface="Times New Roman" pitchFamily="1" charset="0"/>
              </a:rPr>
              <a:t>is the annual rate of interest actually paid or earned.</a:t>
            </a:r>
            <a:endParaRPr lang="en-US" sz="2400" b="1" i="1" dirty="0" smtClean="0">
              <a:latin typeface="Times New Roman" pitchFamily="1" charset="0"/>
            </a:endParaRPr>
          </a:p>
          <a:p>
            <a:pPr eaLnBrk="1" hangingPunct="1"/>
            <a:r>
              <a:rPr lang="en-US" sz="2400" dirty="0" smtClean="0">
                <a:latin typeface="Times New Roman" pitchFamily="1" charset="0"/>
              </a:rPr>
              <a:t>In general, the effective rate &gt; nominal rate whenever compounding occurs more than once per year</a:t>
            </a:r>
          </a:p>
        </p:txBody>
      </p:sp>
      <p:graphicFrame>
        <p:nvGraphicFramePr>
          <p:cNvPr id="46087" name="Object 0"/>
          <p:cNvGraphicFramePr>
            <a:graphicFrameLocks noChangeAspect="1"/>
          </p:cNvGraphicFramePr>
          <p:nvPr/>
        </p:nvGraphicFramePr>
        <p:xfrm>
          <a:off x="1643042" y="4605358"/>
          <a:ext cx="5181600" cy="1752600"/>
        </p:xfrm>
        <a:graphic>
          <a:graphicData uri="http://schemas.openxmlformats.org/presentationml/2006/ole">
            <p:oleObj spid="_x0000_s46087" name="Equation" r:id="rId3" imgW="1435100" imgH="469900" progId="Equation.3">
              <p:embed/>
            </p:oleObj>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2012 Pearson Prentice Hall. All rights reserved.</a:t>
            </a:r>
          </a:p>
        </p:txBody>
      </p:sp>
      <p:sp>
        <p:nvSpPr>
          <p:cNvPr id="47107" name="Slide Number Placeholder 4"/>
          <p:cNvSpPr>
            <a:spLocks noGrp="1"/>
          </p:cNvSpPr>
          <p:nvPr>
            <p:ph type="sldNum" sz="quarter" idx="11"/>
          </p:nvPr>
        </p:nvSpPr>
        <p:spPr>
          <a:noFill/>
        </p:spPr>
        <p:txBody>
          <a:bodyPr/>
          <a:lstStyle/>
          <a:p>
            <a:r>
              <a:rPr lang="en-US" smtClean="0"/>
              <a:t>5-</a:t>
            </a:r>
            <a:fld id="{90E8F169-0559-4DE7-9830-17A257505E89}" type="slidenum">
              <a:rPr lang="en-US" smtClean="0"/>
              <a:pPr/>
              <a:t>45</a:t>
            </a:fld>
            <a:endParaRPr lang="en-US" smtClean="0"/>
          </a:p>
        </p:txBody>
      </p:sp>
      <p:sp>
        <p:nvSpPr>
          <p:cNvPr id="47108" name="Rectangle 2"/>
          <p:cNvSpPr>
            <a:spLocks noGrp="1" noChangeArrowheads="1"/>
          </p:cNvSpPr>
          <p:nvPr>
            <p:ph type="title"/>
          </p:nvPr>
        </p:nvSpPr>
        <p:spPr/>
        <p:txBody>
          <a:bodyPr/>
          <a:lstStyle/>
          <a:p>
            <a:pPr eaLnBrk="1" hangingPunct="1"/>
            <a:r>
              <a:rPr lang="en-US" smtClean="0">
                <a:solidFill>
                  <a:srgbClr val="000000"/>
                </a:solidFill>
              </a:rPr>
              <a:t>Personal Finance Example</a:t>
            </a:r>
          </a:p>
        </p:txBody>
      </p:sp>
      <p:sp>
        <p:nvSpPr>
          <p:cNvPr id="47109" name="Rectangle 3"/>
          <p:cNvSpPr>
            <a:spLocks noGrp="1" noChangeArrowheads="1"/>
          </p:cNvSpPr>
          <p:nvPr>
            <p:ph type="body" idx="1"/>
          </p:nvPr>
        </p:nvSpPr>
        <p:spPr/>
        <p:txBody>
          <a:bodyPr/>
          <a:lstStyle/>
          <a:p>
            <a:pPr marL="0" indent="0" eaLnBrk="1" hangingPunct="1">
              <a:buFontTx/>
              <a:buNone/>
            </a:pPr>
            <a:r>
              <a:rPr lang="en-US" sz="2800" smtClean="0">
                <a:latin typeface="Times New Roman" pitchFamily="1" charset="0"/>
              </a:rPr>
              <a:t>Fred Moreno wishes to find the effective annual rate associated with an 8% nominal annual rate (</a:t>
            </a:r>
            <a:r>
              <a:rPr lang="en-US" sz="2800" i="1" smtClean="0">
                <a:latin typeface="Times New Roman" pitchFamily="1" charset="0"/>
              </a:rPr>
              <a:t>r</a:t>
            </a:r>
            <a:r>
              <a:rPr lang="en-US" sz="2800" smtClean="0">
                <a:latin typeface="Times New Roman" pitchFamily="1" charset="0"/>
              </a:rPr>
              <a:t> = 0.08) when interest is compounded (1) annually (</a:t>
            </a:r>
            <a:r>
              <a:rPr lang="en-US" sz="2800" i="1" smtClean="0">
                <a:latin typeface="Times New Roman" pitchFamily="1" charset="0"/>
              </a:rPr>
              <a:t>m </a:t>
            </a:r>
            <a:r>
              <a:rPr lang="en-US" sz="2800" smtClean="0">
                <a:latin typeface="Times New Roman" pitchFamily="1" charset="0"/>
              </a:rPr>
              <a:t>= 1); (2) semiannually (</a:t>
            </a:r>
            <a:r>
              <a:rPr lang="en-US" sz="2800" i="1" smtClean="0">
                <a:latin typeface="Times New Roman" pitchFamily="1" charset="0"/>
              </a:rPr>
              <a:t>m </a:t>
            </a:r>
            <a:r>
              <a:rPr lang="en-US" sz="2800" smtClean="0">
                <a:latin typeface="Times New Roman" pitchFamily="1" charset="0"/>
              </a:rPr>
              <a:t>= 2); and (3) quarterly (</a:t>
            </a:r>
            <a:r>
              <a:rPr lang="en-US" sz="2800" i="1" smtClean="0">
                <a:latin typeface="Times New Roman" pitchFamily="1" charset="0"/>
              </a:rPr>
              <a:t>m </a:t>
            </a:r>
            <a:r>
              <a:rPr lang="en-US" sz="2800" smtClean="0">
                <a:latin typeface="Times New Roman" pitchFamily="1" charset="0"/>
              </a:rPr>
              <a:t>= 4).</a:t>
            </a:r>
          </a:p>
        </p:txBody>
      </p:sp>
      <p:pic>
        <p:nvPicPr>
          <p:cNvPr id="47110" name="Picture 5" descr="eq0511"/>
          <p:cNvPicPr>
            <a:picLocks noChangeAspect="1" noChangeArrowheads="1"/>
          </p:cNvPicPr>
          <p:nvPr/>
        </p:nvPicPr>
        <p:blipFill>
          <a:blip r:embed="rId2"/>
          <a:srcRect/>
          <a:stretch>
            <a:fillRect/>
          </a:stretch>
        </p:blipFill>
        <p:spPr bwMode="auto">
          <a:xfrm>
            <a:off x="508000" y="3657600"/>
            <a:ext cx="8135938" cy="2243138"/>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2012 Pearson Prentice Hall. All rights reserved.</a:t>
            </a:r>
          </a:p>
        </p:txBody>
      </p:sp>
      <p:sp>
        <p:nvSpPr>
          <p:cNvPr id="48131" name="Slide Number Placeholder 4"/>
          <p:cNvSpPr>
            <a:spLocks noGrp="1"/>
          </p:cNvSpPr>
          <p:nvPr>
            <p:ph type="sldNum" sz="quarter" idx="11"/>
          </p:nvPr>
        </p:nvSpPr>
        <p:spPr>
          <a:noFill/>
        </p:spPr>
        <p:txBody>
          <a:bodyPr/>
          <a:lstStyle/>
          <a:p>
            <a:r>
              <a:rPr lang="en-US" smtClean="0"/>
              <a:t>5-</a:t>
            </a:r>
            <a:fld id="{D8D26019-5572-4D72-8D49-E90876DE30FC}" type="slidenum">
              <a:rPr lang="en-US" smtClean="0"/>
              <a:pPr/>
              <a:t>46</a:t>
            </a:fld>
            <a:endParaRPr lang="en-US" smtClean="0"/>
          </a:p>
        </p:txBody>
      </p:sp>
      <p:sp>
        <p:nvSpPr>
          <p:cNvPr id="48132" name="Rectangle 2"/>
          <p:cNvSpPr>
            <a:spLocks noGrp="1" noChangeArrowheads="1"/>
          </p:cNvSpPr>
          <p:nvPr>
            <p:ph type="title"/>
          </p:nvPr>
        </p:nvSpPr>
        <p:spPr>
          <a:xfrm>
            <a:off x="152400" y="303213"/>
            <a:ext cx="7162800" cy="822325"/>
          </a:xfrm>
        </p:spPr>
        <p:txBody>
          <a:bodyPr/>
          <a:lstStyle/>
          <a:p>
            <a:pPr eaLnBrk="1" hangingPunct="1"/>
            <a:r>
              <a:rPr lang="en-US" sz="2400" smtClean="0">
                <a:solidFill>
                  <a:srgbClr val="000000"/>
                </a:solidFill>
              </a:rPr>
              <a:t>Special Applications of Time Value: Deposits Needed to Accumulate a Future Sum</a:t>
            </a:r>
            <a:endParaRPr lang="en-US" smtClean="0">
              <a:solidFill>
                <a:srgbClr val="000000"/>
              </a:solidFill>
            </a:endParaRPr>
          </a:p>
        </p:txBody>
      </p:sp>
      <p:sp>
        <p:nvSpPr>
          <p:cNvPr id="48133" name="Rectangle 3"/>
          <p:cNvSpPr>
            <a:spLocks noGrp="1" noChangeArrowheads="1"/>
          </p:cNvSpPr>
          <p:nvPr>
            <p:ph type="body" idx="1"/>
          </p:nvPr>
        </p:nvSpPr>
        <p:spPr/>
        <p:txBody>
          <a:bodyPr/>
          <a:lstStyle/>
          <a:p>
            <a:pPr marL="0" indent="0" eaLnBrk="1" hangingPunct="1">
              <a:buFontTx/>
              <a:buNone/>
            </a:pPr>
            <a:r>
              <a:rPr lang="en-US" sz="2400" smtClean="0">
                <a:latin typeface="Times New Roman" pitchFamily="1" charset="0"/>
              </a:rPr>
              <a:t>The following equation calculates the annual cash payment (</a:t>
            </a:r>
            <a:r>
              <a:rPr lang="en-US" sz="2400" i="1" smtClean="0">
                <a:latin typeface="Times New Roman" pitchFamily="1" charset="0"/>
              </a:rPr>
              <a:t>CF</a:t>
            </a:r>
            <a:r>
              <a:rPr lang="en-US" sz="2400" smtClean="0">
                <a:latin typeface="Times New Roman" pitchFamily="1" charset="0"/>
              </a:rPr>
              <a:t>) that we</a:t>
            </a:r>
            <a:r>
              <a:rPr lang="en-US" sz="2400" smtClean="0"/>
              <a:t>’</a:t>
            </a:r>
            <a:r>
              <a:rPr lang="en-US" sz="2400" smtClean="0">
                <a:latin typeface="Times New Roman" pitchFamily="1" charset="0"/>
              </a:rPr>
              <a:t>d have to save to achieve a future value (</a:t>
            </a:r>
            <a:r>
              <a:rPr lang="en-US" sz="2400" i="1" smtClean="0">
                <a:latin typeface="Times New Roman" pitchFamily="1" charset="0"/>
              </a:rPr>
              <a:t>FV</a:t>
            </a:r>
            <a:r>
              <a:rPr lang="en-US" sz="2400" i="1" baseline="-25000" smtClean="0">
                <a:latin typeface="Times New Roman" pitchFamily="1" charset="0"/>
              </a:rPr>
              <a:t>n</a:t>
            </a:r>
            <a:r>
              <a:rPr lang="en-US" sz="2400" smtClean="0">
                <a:latin typeface="Times New Roman" pitchFamily="1" charset="0"/>
              </a:rPr>
              <a:t>):</a:t>
            </a:r>
          </a:p>
          <a:p>
            <a:pPr marL="0" indent="0" eaLnBrk="1" hangingPunct="1">
              <a:buFontTx/>
              <a:buNone/>
            </a:pPr>
            <a:endParaRPr lang="en-US" sz="2400" smtClean="0">
              <a:latin typeface="Times New Roman" pitchFamily="1" charset="0"/>
            </a:endParaRPr>
          </a:p>
          <a:p>
            <a:pPr marL="0" indent="0" eaLnBrk="1" hangingPunct="1">
              <a:buFontTx/>
              <a:buNone/>
            </a:pPr>
            <a:endParaRPr lang="en-US" sz="2400" smtClean="0">
              <a:latin typeface="Times New Roman" pitchFamily="1" charset="0"/>
            </a:endParaRPr>
          </a:p>
          <a:p>
            <a:pPr marL="0" indent="0" eaLnBrk="1" hangingPunct="1">
              <a:buFontTx/>
              <a:buNone/>
            </a:pPr>
            <a:r>
              <a:rPr lang="en-US" sz="2400" smtClean="0">
                <a:latin typeface="Times New Roman" pitchFamily="1" charset="0"/>
              </a:rPr>
              <a:t>Suppose you want to buy a house 5 years from now, and you estimate that an initial down payment of $30,000 will be required at that time. To accumulate the $30,000, you will wish to make equal annual end-of-year deposits into an account paying annual interest of 6 percent. </a:t>
            </a:r>
          </a:p>
          <a:p>
            <a:pPr marL="0" indent="0" eaLnBrk="1" hangingPunct="1">
              <a:buFontTx/>
              <a:buNone/>
            </a:pPr>
            <a:endParaRPr lang="en-US" sz="2400" smtClean="0">
              <a:latin typeface="Times New Roman" pitchFamily="1" charset="0"/>
            </a:endParaRPr>
          </a:p>
          <a:p>
            <a:pPr marL="0" indent="0" eaLnBrk="1" hangingPunct="1">
              <a:buFontTx/>
              <a:buNone/>
            </a:pPr>
            <a:endParaRPr lang="en-US" sz="2400" smtClean="0">
              <a:latin typeface="Times New Roman" pitchFamily="1" charset="0"/>
            </a:endParaRPr>
          </a:p>
        </p:txBody>
      </p:sp>
      <p:pic>
        <p:nvPicPr>
          <p:cNvPr id="48134" name="Picture 4" descr="eq0512"/>
          <p:cNvPicPr>
            <a:picLocks noChangeAspect="1" noChangeArrowheads="1"/>
          </p:cNvPicPr>
          <p:nvPr/>
        </p:nvPicPr>
        <p:blipFill>
          <a:blip r:embed="rId2"/>
          <a:srcRect/>
          <a:stretch>
            <a:fillRect/>
          </a:stretch>
        </p:blipFill>
        <p:spPr bwMode="auto">
          <a:xfrm>
            <a:off x="2209800" y="2413000"/>
            <a:ext cx="4735513" cy="955675"/>
          </a:xfrm>
          <a:prstGeom prst="rect">
            <a:avLst/>
          </a:prstGeom>
          <a:noFill/>
          <a:ln w="9525">
            <a:noFill/>
            <a:miter lim="800000"/>
            <a:headEnd/>
            <a:tailEnd/>
          </a:ln>
        </p:spPr>
      </p:pic>
      <p:pic>
        <p:nvPicPr>
          <p:cNvPr id="48135" name="Picture 5" descr="eq0513"/>
          <p:cNvPicPr>
            <a:picLocks noChangeAspect="1" noChangeArrowheads="1"/>
          </p:cNvPicPr>
          <p:nvPr/>
        </p:nvPicPr>
        <p:blipFill>
          <a:blip r:embed="rId3"/>
          <a:srcRect/>
          <a:stretch>
            <a:fillRect/>
          </a:stretch>
        </p:blipFill>
        <p:spPr bwMode="auto">
          <a:xfrm>
            <a:off x="1120775" y="5105400"/>
            <a:ext cx="6892925" cy="8620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smtClean="0"/>
              <a:t>© 2012 Pearson Prentice Hall. All rights reserved.</a:t>
            </a:r>
          </a:p>
        </p:txBody>
      </p:sp>
      <p:sp>
        <p:nvSpPr>
          <p:cNvPr id="49155" name="Slide Number Placeholder 4"/>
          <p:cNvSpPr>
            <a:spLocks noGrp="1"/>
          </p:cNvSpPr>
          <p:nvPr>
            <p:ph type="sldNum" sz="quarter" idx="11"/>
          </p:nvPr>
        </p:nvSpPr>
        <p:spPr>
          <a:noFill/>
        </p:spPr>
        <p:txBody>
          <a:bodyPr/>
          <a:lstStyle/>
          <a:p>
            <a:r>
              <a:rPr lang="en-US" smtClean="0"/>
              <a:t>5-</a:t>
            </a:r>
            <a:fld id="{7C6A5DBB-55FB-4F14-9C11-F0C6A50024B6}" type="slidenum">
              <a:rPr lang="en-US" smtClean="0"/>
              <a:pPr/>
              <a:t>47</a:t>
            </a:fld>
            <a:endParaRPr lang="en-US" smtClean="0"/>
          </a:p>
        </p:txBody>
      </p:sp>
      <p:sp>
        <p:nvSpPr>
          <p:cNvPr id="4915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Special Applications of Time Value: Loan Amortization</a:t>
            </a:r>
          </a:p>
        </p:txBody>
      </p:sp>
      <p:sp>
        <p:nvSpPr>
          <p:cNvPr id="49157" name="Rectangle 3"/>
          <p:cNvSpPr>
            <a:spLocks noGrp="1" noChangeArrowheads="1"/>
          </p:cNvSpPr>
          <p:nvPr>
            <p:ph type="body" idx="1"/>
          </p:nvPr>
        </p:nvSpPr>
        <p:spPr/>
        <p:txBody>
          <a:bodyPr/>
          <a:lstStyle/>
          <a:p>
            <a:pPr eaLnBrk="1" hangingPunct="1">
              <a:lnSpc>
                <a:spcPct val="90000"/>
              </a:lnSpc>
            </a:pPr>
            <a:r>
              <a:rPr lang="en-US" sz="2800" b="1" smtClean="0">
                <a:latin typeface="Times New Roman" pitchFamily="1" charset="0"/>
              </a:rPr>
              <a:t>Loan amortization</a:t>
            </a:r>
            <a:r>
              <a:rPr lang="en-US" sz="2800" smtClean="0">
                <a:latin typeface="Times New Roman" pitchFamily="1" charset="0"/>
              </a:rPr>
              <a:t> is the determination of the equal periodic loan payments necessary to provide a lender with a specified interest return and to repay the loan principal over a specified period.</a:t>
            </a:r>
          </a:p>
          <a:p>
            <a:pPr eaLnBrk="1" hangingPunct="1">
              <a:lnSpc>
                <a:spcPct val="90000"/>
              </a:lnSpc>
            </a:pPr>
            <a:r>
              <a:rPr lang="en-US" sz="2800" smtClean="0">
                <a:latin typeface="Times New Roman" pitchFamily="1" charset="0"/>
              </a:rPr>
              <a:t>The loan amortization process involves finding the future payments, over the term of the loan, whose present value at the loan interest rate equals the amount of initial principal borrowed.</a:t>
            </a:r>
          </a:p>
          <a:p>
            <a:pPr eaLnBrk="1" hangingPunct="1">
              <a:lnSpc>
                <a:spcPct val="90000"/>
              </a:lnSpc>
            </a:pPr>
            <a:r>
              <a:rPr lang="en-US" sz="2800" smtClean="0">
                <a:latin typeface="Times New Roman" pitchFamily="1" charset="0"/>
              </a:rPr>
              <a:t>A </a:t>
            </a:r>
            <a:r>
              <a:rPr lang="en-US" sz="2800" b="1" smtClean="0">
                <a:latin typeface="Times New Roman" pitchFamily="1" charset="0"/>
              </a:rPr>
              <a:t>loan amortization schedule</a:t>
            </a:r>
            <a:r>
              <a:rPr lang="en-US" sz="2800" smtClean="0">
                <a:latin typeface="Times New Roman" pitchFamily="1" charset="0"/>
              </a:rPr>
              <a:t> is a schedule of equal payments to repay a loan. It shows the allocation of each loan payment to interest and principal.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2012 Pearson Prentice Hall. All rights reserved.</a:t>
            </a:r>
          </a:p>
        </p:txBody>
      </p:sp>
      <p:sp>
        <p:nvSpPr>
          <p:cNvPr id="50179" name="Slide Number Placeholder 4"/>
          <p:cNvSpPr>
            <a:spLocks noGrp="1"/>
          </p:cNvSpPr>
          <p:nvPr>
            <p:ph type="sldNum" sz="quarter" idx="11"/>
          </p:nvPr>
        </p:nvSpPr>
        <p:spPr>
          <a:noFill/>
        </p:spPr>
        <p:txBody>
          <a:bodyPr/>
          <a:lstStyle/>
          <a:p>
            <a:r>
              <a:rPr lang="en-US" smtClean="0"/>
              <a:t>5-</a:t>
            </a:r>
            <a:fld id="{D3FDBCBF-B86F-47B0-8673-B9D1162E8125}" type="slidenum">
              <a:rPr lang="en-US" smtClean="0"/>
              <a:pPr/>
              <a:t>48</a:t>
            </a:fld>
            <a:endParaRPr lang="en-US" smtClean="0"/>
          </a:p>
        </p:txBody>
      </p:sp>
      <p:sp>
        <p:nvSpPr>
          <p:cNvPr id="50180" name="Rectangle 2"/>
          <p:cNvSpPr>
            <a:spLocks noGrp="1" noChangeArrowheads="1"/>
          </p:cNvSpPr>
          <p:nvPr>
            <p:ph type="title"/>
          </p:nvPr>
        </p:nvSpPr>
        <p:spPr>
          <a:xfrm>
            <a:off x="152400" y="182563"/>
            <a:ext cx="7162800" cy="1066800"/>
          </a:xfrm>
        </p:spPr>
        <p:txBody>
          <a:bodyPr/>
          <a:lstStyle/>
          <a:p>
            <a:pPr eaLnBrk="1" hangingPunct="1"/>
            <a:r>
              <a:rPr lang="en-US" sz="3200" smtClean="0">
                <a:solidFill>
                  <a:srgbClr val="000000"/>
                </a:solidFill>
              </a:rPr>
              <a:t>Special Applications of Time Value: Loan Amortization (cont.)</a:t>
            </a:r>
            <a:endParaRPr lang="en-US" smtClean="0">
              <a:solidFill>
                <a:srgbClr val="000000"/>
              </a:solidFill>
            </a:endParaRPr>
          </a:p>
        </p:txBody>
      </p:sp>
      <p:sp>
        <p:nvSpPr>
          <p:cNvPr id="50181" name="Rectangle 3"/>
          <p:cNvSpPr>
            <a:spLocks noGrp="1" noChangeArrowheads="1"/>
          </p:cNvSpPr>
          <p:nvPr>
            <p:ph type="body" idx="1"/>
          </p:nvPr>
        </p:nvSpPr>
        <p:spPr/>
        <p:txBody>
          <a:bodyPr/>
          <a:lstStyle/>
          <a:p>
            <a:pPr eaLnBrk="1" hangingPunct="1"/>
            <a:r>
              <a:rPr lang="en-US" sz="2400" smtClean="0">
                <a:latin typeface="Times New Roman" pitchFamily="1" charset="0"/>
              </a:rPr>
              <a:t>The following equation calculates the equal periodic loan payments </a:t>
            </a:r>
            <a:r>
              <a:rPr lang="en-US" sz="2400" i="1" smtClean="0">
                <a:latin typeface="Times New Roman" pitchFamily="1" charset="0"/>
              </a:rPr>
              <a:t>(CF)</a:t>
            </a:r>
            <a:r>
              <a:rPr lang="en-US" sz="2400" smtClean="0">
                <a:latin typeface="Times New Roman" pitchFamily="1" charset="0"/>
              </a:rPr>
              <a:t> necessary to provide a lender with a specified interest return and to repay the loan principal </a:t>
            </a:r>
            <a:r>
              <a:rPr lang="en-US" sz="2400" i="1" smtClean="0">
                <a:latin typeface="Times New Roman" pitchFamily="1" charset="0"/>
              </a:rPr>
              <a:t>(PV) </a:t>
            </a:r>
            <a:r>
              <a:rPr lang="en-US" sz="2400" smtClean="0">
                <a:latin typeface="Times New Roman" pitchFamily="1" charset="0"/>
              </a:rPr>
              <a:t>over a specified period:</a:t>
            </a:r>
          </a:p>
          <a:p>
            <a:pPr eaLnBrk="1" hangingPunct="1"/>
            <a:endParaRPr lang="en-US" sz="2400" smtClean="0">
              <a:latin typeface="Times New Roman" pitchFamily="1" charset="0"/>
            </a:endParaRPr>
          </a:p>
          <a:p>
            <a:pPr eaLnBrk="1" hangingPunct="1"/>
            <a:endParaRPr lang="en-US" sz="2400" smtClean="0">
              <a:latin typeface="Times New Roman" pitchFamily="1" charset="0"/>
            </a:endParaRPr>
          </a:p>
          <a:p>
            <a:pPr eaLnBrk="1" hangingPunct="1"/>
            <a:r>
              <a:rPr lang="en-US" sz="2400" smtClean="0">
                <a:latin typeface="Times New Roman" pitchFamily="1" charset="0"/>
              </a:rPr>
              <a:t>Say you borrow $6,000 at 10 percent and agree to make equal annual end-of-year payments over 4 years. To find the size of the payments, the lender determines the amount of a 4-year annuity discounted at 10 percent that has a present value of $6,000.</a:t>
            </a:r>
          </a:p>
        </p:txBody>
      </p:sp>
      <p:pic>
        <p:nvPicPr>
          <p:cNvPr id="50182" name="Picture 4" descr="eq0514"/>
          <p:cNvPicPr>
            <a:picLocks noChangeAspect="1" noChangeArrowheads="1"/>
          </p:cNvPicPr>
          <p:nvPr/>
        </p:nvPicPr>
        <p:blipFill>
          <a:blip r:embed="rId2"/>
          <a:srcRect/>
          <a:stretch>
            <a:fillRect/>
          </a:stretch>
        </p:blipFill>
        <p:spPr bwMode="auto">
          <a:xfrm>
            <a:off x="2495550" y="2895600"/>
            <a:ext cx="4151313" cy="779463"/>
          </a:xfrm>
          <a:prstGeom prst="rect">
            <a:avLst/>
          </a:prstGeom>
          <a:noFill/>
          <a:ln w="9525">
            <a:noFill/>
            <a:miter lim="800000"/>
            <a:headEnd/>
            <a:tailEnd/>
          </a:ln>
        </p:spPr>
      </p:pic>
      <p:pic>
        <p:nvPicPr>
          <p:cNvPr id="50183" name="Picture 5" descr="eq0515"/>
          <p:cNvPicPr>
            <a:picLocks noChangeAspect="1" noChangeArrowheads="1"/>
          </p:cNvPicPr>
          <p:nvPr/>
        </p:nvPicPr>
        <p:blipFill>
          <a:blip r:embed="rId3"/>
          <a:srcRect/>
          <a:stretch>
            <a:fillRect/>
          </a:stretch>
        </p:blipFill>
        <p:spPr bwMode="auto">
          <a:xfrm>
            <a:off x="731838" y="5418138"/>
            <a:ext cx="7678737" cy="90646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2012 Pearson Prentice Hall. All rights reserved.</a:t>
            </a:r>
          </a:p>
        </p:txBody>
      </p:sp>
      <p:sp>
        <p:nvSpPr>
          <p:cNvPr id="51203" name="Slide Number Placeholder 4"/>
          <p:cNvSpPr>
            <a:spLocks noGrp="1"/>
          </p:cNvSpPr>
          <p:nvPr>
            <p:ph type="sldNum" sz="quarter" idx="11"/>
          </p:nvPr>
        </p:nvSpPr>
        <p:spPr>
          <a:noFill/>
        </p:spPr>
        <p:txBody>
          <a:bodyPr/>
          <a:lstStyle/>
          <a:p>
            <a:r>
              <a:rPr lang="en-US" smtClean="0"/>
              <a:t>5-</a:t>
            </a:r>
            <a:fld id="{007CA977-4F48-42A6-826A-C7945F435EDE}" type="slidenum">
              <a:rPr lang="en-US" smtClean="0"/>
              <a:pPr/>
              <a:t>49</a:t>
            </a:fld>
            <a:endParaRPr lang="en-US" smtClean="0"/>
          </a:p>
        </p:txBody>
      </p:sp>
      <p:sp>
        <p:nvSpPr>
          <p:cNvPr id="51204" name="Rectangle 2"/>
          <p:cNvSpPr>
            <a:spLocks noGrp="1" noChangeArrowheads="1"/>
          </p:cNvSpPr>
          <p:nvPr>
            <p:ph type="title"/>
          </p:nvPr>
        </p:nvSpPr>
        <p:spPr>
          <a:xfrm>
            <a:off x="152400" y="120650"/>
            <a:ext cx="7162800" cy="1187450"/>
          </a:xfrm>
        </p:spPr>
        <p:txBody>
          <a:bodyPr/>
          <a:lstStyle/>
          <a:p>
            <a:pPr eaLnBrk="1" hangingPunct="1"/>
            <a:r>
              <a:rPr lang="en-US" sz="2400" smtClean="0">
                <a:solidFill>
                  <a:srgbClr val="000000"/>
                </a:solidFill>
              </a:rPr>
              <a:t>Table 5.6 Loan Amortization Schedule </a:t>
            </a:r>
            <a:br>
              <a:rPr lang="en-US" sz="2400" smtClean="0">
                <a:solidFill>
                  <a:srgbClr val="000000"/>
                </a:solidFill>
              </a:rPr>
            </a:br>
            <a:r>
              <a:rPr lang="en-US" sz="2400" smtClean="0">
                <a:solidFill>
                  <a:srgbClr val="000000"/>
                </a:solidFill>
              </a:rPr>
              <a:t>($6,000 Principal, 10% Interest, 4-Year Repayment Period) </a:t>
            </a:r>
            <a:endParaRPr lang="en-US" b="0" smtClean="0">
              <a:solidFill>
                <a:srgbClr val="000000"/>
              </a:solidFill>
            </a:endParaRPr>
          </a:p>
        </p:txBody>
      </p:sp>
      <p:pic>
        <p:nvPicPr>
          <p:cNvPr id="51205" name="Picture 4" descr="tab0506"/>
          <p:cNvPicPr>
            <a:picLocks noChangeAspect="1" noChangeArrowheads="1"/>
          </p:cNvPicPr>
          <p:nvPr/>
        </p:nvPicPr>
        <p:blipFill>
          <a:blip r:embed="rId2"/>
          <a:srcRect/>
          <a:stretch>
            <a:fillRect/>
          </a:stretch>
        </p:blipFill>
        <p:spPr bwMode="auto">
          <a:xfrm>
            <a:off x="592138" y="1905000"/>
            <a:ext cx="7958137" cy="41195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p:spPr>
        <p:txBody>
          <a:bodyPr/>
          <a:lstStyle/>
          <a:p>
            <a:r>
              <a:rPr lang="en-US" smtClean="0"/>
              <a:t>© 2012 Pearson Prentice Hall. All rights reserved.</a:t>
            </a:r>
          </a:p>
        </p:txBody>
      </p:sp>
      <p:sp>
        <p:nvSpPr>
          <p:cNvPr id="6147" name="Slide Number Placeholder 4"/>
          <p:cNvSpPr>
            <a:spLocks noGrp="1"/>
          </p:cNvSpPr>
          <p:nvPr>
            <p:ph type="sldNum" sz="quarter" idx="11"/>
          </p:nvPr>
        </p:nvSpPr>
        <p:spPr>
          <a:noFill/>
        </p:spPr>
        <p:txBody>
          <a:bodyPr/>
          <a:lstStyle/>
          <a:p>
            <a:r>
              <a:rPr lang="en-US" smtClean="0"/>
              <a:t>5-</a:t>
            </a:r>
            <a:fld id="{3B727CAA-BD5C-48CF-84CF-2919889AD4FF}" type="slidenum">
              <a:rPr lang="en-US" smtClean="0"/>
              <a:pPr/>
              <a:t>5</a:t>
            </a:fld>
            <a:endParaRPr lang="en-US" smtClean="0"/>
          </a:p>
        </p:txBody>
      </p:sp>
      <p:sp>
        <p:nvSpPr>
          <p:cNvPr id="6148" name="Rectangle 2"/>
          <p:cNvSpPr>
            <a:spLocks noGrp="1" noChangeArrowheads="1"/>
          </p:cNvSpPr>
          <p:nvPr>
            <p:ph type="title"/>
          </p:nvPr>
        </p:nvSpPr>
        <p:spPr/>
        <p:txBody>
          <a:bodyPr/>
          <a:lstStyle/>
          <a:p>
            <a:pPr eaLnBrk="1" hangingPunct="1"/>
            <a:r>
              <a:rPr lang="en-US" smtClean="0">
                <a:solidFill>
                  <a:srgbClr val="000000"/>
                </a:solidFill>
              </a:rPr>
              <a:t>The Role of Time Value in Finance (cont.)</a:t>
            </a:r>
          </a:p>
        </p:txBody>
      </p:sp>
      <p:sp>
        <p:nvSpPr>
          <p:cNvPr id="6149" name="Rectangle 3"/>
          <p:cNvSpPr>
            <a:spLocks noGrp="1" noChangeArrowheads="1"/>
          </p:cNvSpPr>
          <p:nvPr>
            <p:ph type="body" idx="1"/>
          </p:nvPr>
        </p:nvSpPr>
        <p:spPr/>
        <p:txBody>
          <a:bodyPr/>
          <a:lstStyle/>
          <a:p>
            <a:pPr eaLnBrk="1" hangingPunct="1"/>
            <a:r>
              <a:rPr lang="en-US" sz="2800" smtClean="0">
                <a:latin typeface="Times New Roman" pitchFamily="1" charset="0"/>
              </a:rPr>
              <a:t>The answer depends on what rate of interest you could earn on any money you receive today.</a:t>
            </a:r>
          </a:p>
          <a:p>
            <a:pPr eaLnBrk="1" hangingPunct="1"/>
            <a:r>
              <a:rPr lang="en-US" sz="2800" smtClean="0">
                <a:latin typeface="Times New Roman" pitchFamily="1" charset="0"/>
              </a:rPr>
              <a:t>For example, if you could deposit the $1,000 today at 12% per year, you would prefer to be paid today.</a:t>
            </a:r>
          </a:p>
          <a:p>
            <a:pPr eaLnBrk="1" hangingPunct="1"/>
            <a:r>
              <a:rPr lang="en-US" sz="2800" smtClean="0">
                <a:latin typeface="Times New Roman" pitchFamily="1" charset="0"/>
              </a:rPr>
              <a:t>Alternatively, if you could only earn 5% on deposited funds, you would be better off if you chose the $1,100 in one year.</a:t>
            </a:r>
          </a:p>
        </p:txBody>
      </p:sp>
      <p:pic>
        <p:nvPicPr>
          <p:cNvPr id="6150" name="Picture 4" descr="InMoreDepth"/>
          <p:cNvPicPr>
            <a:picLocks noChangeAspect="1" noChangeArrowheads="1"/>
          </p:cNvPicPr>
          <p:nvPr/>
        </p:nvPicPr>
        <p:blipFill>
          <a:blip r:embed="rId2"/>
          <a:srcRect/>
          <a:stretch>
            <a:fillRect/>
          </a:stretch>
        </p:blipFill>
        <p:spPr bwMode="auto">
          <a:xfrm>
            <a:off x="558800" y="5105400"/>
            <a:ext cx="3117850" cy="53181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2012 Pearson Prentice Hall. All rights reserved.</a:t>
            </a:r>
          </a:p>
        </p:txBody>
      </p:sp>
      <p:sp>
        <p:nvSpPr>
          <p:cNvPr id="58371" name="Slide Number Placeholder 4"/>
          <p:cNvSpPr>
            <a:spLocks noGrp="1"/>
          </p:cNvSpPr>
          <p:nvPr>
            <p:ph type="sldNum" sz="quarter" idx="11"/>
          </p:nvPr>
        </p:nvSpPr>
        <p:spPr>
          <a:noFill/>
        </p:spPr>
        <p:txBody>
          <a:bodyPr/>
          <a:lstStyle/>
          <a:p>
            <a:r>
              <a:rPr lang="en-US" smtClean="0"/>
              <a:t>5-</a:t>
            </a:r>
            <a:fld id="{47B6FC33-A381-4083-82CB-8C1AAC913802}" type="slidenum">
              <a:rPr lang="en-US" smtClean="0"/>
              <a:pPr/>
              <a:t>50</a:t>
            </a:fld>
            <a:endParaRPr lang="en-US" smtClean="0"/>
          </a:p>
        </p:txBody>
      </p:sp>
      <p:sp>
        <p:nvSpPr>
          <p:cNvPr id="58372" name="Rectangle 2"/>
          <p:cNvSpPr>
            <a:spLocks noGrp="1" noChangeArrowheads="1"/>
          </p:cNvSpPr>
          <p:nvPr>
            <p:ph type="title"/>
          </p:nvPr>
        </p:nvSpPr>
        <p:spPr/>
        <p:txBody>
          <a:bodyPr/>
          <a:lstStyle/>
          <a:p>
            <a:pPr eaLnBrk="1" hangingPunct="1"/>
            <a:r>
              <a:rPr lang="en-US" smtClean="0">
                <a:solidFill>
                  <a:srgbClr val="000000"/>
                </a:solidFill>
              </a:rPr>
              <a:t>Review of Learning Goals </a:t>
            </a:r>
          </a:p>
        </p:txBody>
      </p:sp>
      <p:sp>
        <p:nvSpPr>
          <p:cNvPr id="58373" name="Rectangle 3"/>
          <p:cNvSpPr>
            <a:spLocks noGrp="1" noChangeArrowheads="1"/>
          </p:cNvSpPr>
          <p:nvPr>
            <p:ph type="body" idx="1"/>
          </p:nvPr>
        </p:nvSpPr>
        <p:spPr/>
        <p:txBody>
          <a:bodyPr/>
          <a:lstStyle/>
          <a:p>
            <a:pPr marL="914400" indent="-914400" eaLnBrk="1" hangingPunct="1">
              <a:buFontTx/>
              <a:buNone/>
            </a:pPr>
            <a:r>
              <a:rPr lang="en-US" sz="2800" smtClean="0">
                <a:latin typeface="Times New Roman" pitchFamily="1" charset="0"/>
              </a:rPr>
              <a:t>LG1	Discuss the role of time value in finance, the use of computational tools, and the basic patterns of cash flow.</a:t>
            </a:r>
          </a:p>
          <a:p>
            <a:pPr marL="1314450" lvl="1" eaLnBrk="1" hangingPunct="1"/>
            <a:r>
              <a:rPr lang="en-US" sz="2400" smtClean="0">
                <a:latin typeface="Times New Roman" pitchFamily="1" charset="0"/>
              </a:rPr>
              <a:t>Financial managers and investors use time-value-of-money techniques when assessing the value of expected cash flow streams. Alternatives can be assessed by either compounding to find future value or discounting to find present value. Financial managers rely primarily on present value techniques. The cash flow of a firm can be described by its pattern</a:t>
            </a:r>
            <a:r>
              <a:rPr lang="en-US" sz="2400" smtClean="0"/>
              <a:t>—</a:t>
            </a:r>
            <a:r>
              <a:rPr lang="en-US" sz="2400" smtClean="0">
                <a:latin typeface="Times New Roman" pitchFamily="1" charset="0"/>
              </a:rPr>
              <a:t>single amount, annuity, or mixed stream.</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2012 Pearson Prentice Hall. All rights reserved.</a:t>
            </a:r>
          </a:p>
        </p:txBody>
      </p:sp>
      <p:sp>
        <p:nvSpPr>
          <p:cNvPr id="59395" name="Slide Number Placeholder 4"/>
          <p:cNvSpPr>
            <a:spLocks noGrp="1"/>
          </p:cNvSpPr>
          <p:nvPr>
            <p:ph type="sldNum" sz="quarter" idx="11"/>
          </p:nvPr>
        </p:nvSpPr>
        <p:spPr>
          <a:noFill/>
        </p:spPr>
        <p:txBody>
          <a:bodyPr/>
          <a:lstStyle/>
          <a:p>
            <a:r>
              <a:rPr lang="en-US" smtClean="0"/>
              <a:t>5-</a:t>
            </a:r>
            <a:fld id="{F6BBDE8A-12F3-4900-ADA7-EC69AC6C68B3}" type="slidenum">
              <a:rPr lang="en-US" smtClean="0"/>
              <a:pPr/>
              <a:t>51</a:t>
            </a:fld>
            <a:endParaRPr lang="en-US" smtClean="0"/>
          </a:p>
        </p:txBody>
      </p:sp>
      <p:sp>
        <p:nvSpPr>
          <p:cNvPr id="5939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Review of Learning Goals (cont.)</a:t>
            </a:r>
          </a:p>
        </p:txBody>
      </p:sp>
      <p:sp>
        <p:nvSpPr>
          <p:cNvPr id="59397" name="Rectangle 3"/>
          <p:cNvSpPr>
            <a:spLocks noGrp="1" noChangeArrowheads="1"/>
          </p:cNvSpPr>
          <p:nvPr>
            <p:ph type="body" idx="1"/>
          </p:nvPr>
        </p:nvSpPr>
        <p:spPr/>
        <p:txBody>
          <a:bodyPr/>
          <a:lstStyle/>
          <a:p>
            <a:pPr marL="914400" indent="-914400" eaLnBrk="1" hangingPunct="1">
              <a:lnSpc>
                <a:spcPct val="90000"/>
              </a:lnSpc>
              <a:buFontTx/>
              <a:buNone/>
            </a:pPr>
            <a:r>
              <a:rPr lang="en-US" sz="2800" smtClean="0">
                <a:latin typeface="Times New Roman" pitchFamily="1" charset="0"/>
              </a:rPr>
              <a:t>LG2	Understand the concepts of future value and present value, their calculation for single amounts, and the relationship between them.</a:t>
            </a:r>
          </a:p>
          <a:p>
            <a:pPr marL="1314450" lvl="1" eaLnBrk="1" hangingPunct="1">
              <a:lnSpc>
                <a:spcPct val="90000"/>
              </a:lnSpc>
            </a:pPr>
            <a:r>
              <a:rPr lang="en-US" sz="2400" smtClean="0">
                <a:latin typeface="Times New Roman" pitchFamily="1" charset="0"/>
              </a:rPr>
              <a:t>Future value (FV) relies on compound interest to measure future amounts: The initial principal or deposit in one period, along with the interest earned on it, becomes the beginning principal of the following period.</a:t>
            </a:r>
          </a:p>
          <a:p>
            <a:pPr marL="1314450" lvl="1" eaLnBrk="1" hangingPunct="1">
              <a:lnSpc>
                <a:spcPct val="90000"/>
              </a:lnSpc>
            </a:pPr>
            <a:r>
              <a:rPr lang="en-US" sz="2400" smtClean="0">
                <a:latin typeface="Times New Roman" pitchFamily="1" charset="0"/>
              </a:rPr>
              <a:t>The present value (PV) of a future amount is the amount of money today that is equivalent to the given future amount, considering the return that can be earned. Present value is the inverse of future value.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2012 Pearson Prentice Hall. All rights reserved.</a:t>
            </a:r>
          </a:p>
        </p:txBody>
      </p:sp>
      <p:sp>
        <p:nvSpPr>
          <p:cNvPr id="60419" name="Slide Number Placeholder 4"/>
          <p:cNvSpPr>
            <a:spLocks noGrp="1"/>
          </p:cNvSpPr>
          <p:nvPr>
            <p:ph type="sldNum" sz="quarter" idx="11"/>
          </p:nvPr>
        </p:nvSpPr>
        <p:spPr>
          <a:noFill/>
        </p:spPr>
        <p:txBody>
          <a:bodyPr/>
          <a:lstStyle/>
          <a:p>
            <a:r>
              <a:rPr lang="en-US" smtClean="0"/>
              <a:t>5-</a:t>
            </a:r>
            <a:fld id="{18B26C7C-8284-420F-8315-5FF1AC9A8760}" type="slidenum">
              <a:rPr lang="en-US" smtClean="0"/>
              <a:pPr/>
              <a:t>52</a:t>
            </a:fld>
            <a:endParaRPr lang="en-US" smtClean="0"/>
          </a:p>
        </p:txBody>
      </p:sp>
      <p:sp>
        <p:nvSpPr>
          <p:cNvPr id="6042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Review of Learning Goals (cont.)</a:t>
            </a:r>
          </a:p>
        </p:txBody>
      </p:sp>
      <p:sp>
        <p:nvSpPr>
          <p:cNvPr id="60421" name="Rectangle 3"/>
          <p:cNvSpPr>
            <a:spLocks noGrp="1" noChangeArrowheads="1"/>
          </p:cNvSpPr>
          <p:nvPr>
            <p:ph type="body" idx="1"/>
          </p:nvPr>
        </p:nvSpPr>
        <p:spPr/>
        <p:txBody>
          <a:bodyPr/>
          <a:lstStyle/>
          <a:p>
            <a:pPr marL="914400" indent="-914400" eaLnBrk="1" hangingPunct="1">
              <a:buFontTx/>
              <a:buNone/>
            </a:pPr>
            <a:r>
              <a:rPr lang="en-US" sz="2800" smtClean="0">
                <a:latin typeface="Times New Roman" pitchFamily="1" charset="0"/>
              </a:rPr>
              <a:t>LG3	Find the future value and the present value of both an ordinary annuity and an annuity due, and find the present value of a perpetuity.</a:t>
            </a:r>
          </a:p>
          <a:p>
            <a:pPr marL="1314450" lvl="1" eaLnBrk="1" hangingPunct="1"/>
            <a:r>
              <a:rPr lang="en-US" sz="2400" smtClean="0">
                <a:latin typeface="Times New Roman" pitchFamily="1" charset="0"/>
              </a:rPr>
              <a:t>The future or present value of an ordinary annuity can be found by using algebraic equations, a financial calculator, or a spreadsheet program. The value of an annuity due is always r% greater than the value of an identical annuity. The present value of a perpetuity</a:t>
            </a:r>
            <a:r>
              <a:rPr lang="en-US" sz="2400" smtClean="0"/>
              <a:t>—</a:t>
            </a:r>
            <a:r>
              <a:rPr lang="en-US" sz="2400" smtClean="0">
                <a:latin typeface="Times New Roman" pitchFamily="1" charset="0"/>
              </a:rPr>
              <a:t>an infinite-lived annuity</a:t>
            </a:r>
            <a:r>
              <a:rPr lang="en-US" sz="2400" smtClean="0"/>
              <a:t>—</a:t>
            </a:r>
            <a:r>
              <a:rPr lang="en-US" sz="2400" smtClean="0">
                <a:latin typeface="Times New Roman" pitchFamily="1" charset="0"/>
              </a:rPr>
              <a:t>is found using 1 divided by the discount rate to represent the present value interest factor.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2012 Pearson Prentice Hall. All rights reserved.</a:t>
            </a:r>
          </a:p>
        </p:txBody>
      </p:sp>
      <p:sp>
        <p:nvSpPr>
          <p:cNvPr id="61443" name="Slide Number Placeholder 4"/>
          <p:cNvSpPr>
            <a:spLocks noGrp="1"/>
          </p:cNvSpPr>
          <p:nvPr>
            <p:ph type="sldNum" sz="quarter" idx="11"/>
          </p:nvPr>
        </p:nvSpPr>
        <p:spPr>
          <a:noFill/>
        </p:spPr>
        <p:txBody>
          <a:bodyPr/>
          <a:lstStyle/>
          <a:p>
            <a:r>
              <a:rPr lang="en-US" smtClean="0"/>
              <a:t>5-</a:t>
            </a:r>
            <a:fld id="{503BE23E-CCF2-4789-BBE9-DA6D3DF45F50}" type="slidenum">
              <a:rPr lang="en-US" smtClean="0"/>
              <a:pPr/>
              <a:t>53</a:t>
            </a:fld>
            <a:endParaRPr lang="en-US" smtClean="0"/>
          </a:p>
        </p:txBody>
      </p:sp>
      <p:sp>
        <p:nvSpPr>
          <p:cNvPr id="61444" name="Rectangle 2"/>
          <p:cNvSpPr>
            <a:spLocks noGrp="1" noChangeArrowheads="1"/>
          </p:cNvSpPr>
          <p:nvPr>
            <p:ph type="title"/>
          </p:nvPr>
        </p:nvSpPr>
        <p:spPr/>
        <p:txBody>
          <a:bodyPr/>
          <a:lstStyle/>
          <a:p>
            <a:pPr eaLnBrk="1" hangingPunct="1"/>
            <a:r>
              <a:rPr lang="en-US" smtClean="0">
                <a:solidFill>
                  <a:srgbClr val="000000"/>
                </a:solidFill>
              </a:rPr>
              <a:t>Review of Learning Goals (cont.)</a:t>
            </a:r>
          </a:p>
        </p:txBody>
      </p:sp>
      <p:sp>
        <p:nvSpPr>
          <p:cNvPr id="61445" name="Rectangle 3"/>
          <p:cNvSpPr>
            <a:spLocks noGrp="1" noChangeArrowheads="1"/>
          </p:cNvSpPr>
          <p:nvPr>
            <p:ph type="body" idx="1"/>
          </p:nvPr>
        </p:nvSpPr>
        <p:spPr/>
        <p:txBody>
          <a:bodyPr/>
          <a:lstStyle/>
          <a:p>
            <a:pPr marL="914400" indent="-914400" eaLnBrk="1" hangingPunct="1">
              <a:buFontTx/>
              <a:buNone/>
              <a:tabLst>
                <a:tab pos="571500" algn="l"/>
              </a:tabLst>
            </a:pPr>
            <a:r>
              <a:rPr lang="en-US" sz="2800" smtClean="0">
                <a:latin typeface="Times New Roman" pitchFamily="1" charset="0"/>
              </a:rPr>
              <a:t>LG4	Calculate both the future value and the present value of a mixed stream of cash flows. </a:t>
            </a:r>
          </a:p>
          <a:p>
            <a:pPr marL="1314450" lvl="1" eaLnBrk="1" hangingPunct="1">
              <a:tabLst>
                <a:tab pos="571500" algn="l"/>
              </a:tabLst>
            </a:pPr>
            <a:r>
              <a:rPr lang="en-US" sz="2400" smtClean="0">
                <a:latin typeface="Times New Roman" pitchFamily="1" charset="0"/>
              </a:rPr>
              <a:t>A mixed stream of cash flows is a stream of unequal periodic cash flows that reflect no particular pattern. The future value of a mixed stream of cash flows is the sum of the future values of each individual cash flow. Similarly, the present value of a mixed stream of cash flows is the sum of the present values of the individual cash flows.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2012 Pearson Prentice Hall. All rights reserved.</a:t>
            </a:r>
          </a:p>
        </p:txBody>
      </p:sp>
      <p:sp>
        <p:nvSpPr>
          <p:cNvPr id="62467" name="Slide Number Placeholder 4"/>
          <p:cNvSpPr>
            <a:spLocks noGrp="1"/>
          </p:cNvSpPr>
          <p:nvPr>
            <p:ph type="sldNum" sz="quarter" idx="11"/>
          </p:nvPr>
        </p:nvSpPr>
        <p:spPr>
          <a:noFill/>
        </p:spPr>
        <p:txBody>
          <a:bodyPr/>
          <a:lstStyle/>
          <a:p>
            <a:r>
              <a:rPr lang="en-US" smtClean="0"/>
              <a:t>5-</a:t>
            </a:r>
            <a:fld id="{554AB28C-5431-4941-9CC5-013A9B72DB11}" type="slidenum">
              <a:rPr lang="en-US" smtClean="0"/>
              <a:pPr/>
              <a:t>54</a:t>
            </a:fld>
            <a:endParaRPr lang="en-US" smtClean="0"/>
          </a:p>
        </p:txBody>
      </p:sp>
      <p:sp>
        <p:nvSpPr>
          <p:cNvPr id="62468" name="Rectangle 2"/>
          <p:cNvSpPr>
            <a:spLocks noGrp="1" noChangeArrowheads="1"/>
          </p:cNvSpPr>
          <p:nvPr>
            <p:ph type="title"/>
          </p:nvPr>
        </p:nvSpPr>
        <p:spPr/>
        <p:txBody>
          <a:bodyPr/>
          <a:lstStyle/>
          <a:p>
            <a:pPr eaLnBrk="1" hangingPunct="1"/>
            <a:r>
              <a:rPr lang="en-US" smtClean="0">
                <a:solidFill>
                  <a:srgbClr val="000000"/>
                </a:solidFill>
              </a:rPr>
              <a:t>Review of Learning Goals (cont.)</a:t>
            </a:r>
          </a:p>
        </p:txBody>
      </p:sp>
      <p:sp>
        <p:nvSpPr>
          <p:cNvPr id="62469" name="Rectangle 3"/>
          <p:cNvSpPr>
            <a:spLocks noGrp="1" noChangeArrowheads="1"/>
          </p:cNvSpPr>
          <p:nvPr>
            <p:ph type="body" idx="1"/>
          </p:nvPr>
        </p:nvSpPr>
        <p:spPr/>
        <p:txBody>
          <a:bodyPr/>
          <a:lstStyle/>
          <a:p>
            <a:pPr marL="914400" indent="-914400" eaLnBrk="1" hangingPunct="1">
              <a:buFontTx/>
              <a:buNone/>
            </a:pPr>
            <a:r>
              <a:rPr lang="en-US" sz="2800" smtClean="0">
                <a:latin typeface="Times New Roman" pitchFamily="1" charset="0"/>
              </a:rPr>
              <a:t>LG5	Understand the effect that compounding interest more frequently than annually has on future value and the effective annual rate of interest.</a:t>
            </a:r>
          </a:p>
          <a:p>
            <a:pPr marL="1314450" lvl="1" eaLnBrk="1" hangingPunct="1"/>
            <a:r>
              <a:rPr lang="en-US" sz="2400" smtClean="0">
                <a:latin typeface="Times New Roman" pitchFamily="1" charset="0"/>
              </a:rPr>
              <a:t>Interest can be compounded at intervals ranging from annually to daily, and even continuously. The more often interest is compounded, the larger the future amount that will be accumulated, and the higher the effective, or true, annual rate (EAR).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2012 Pearson Prentice Hall. All rights reserved.</a:t>
            </a:r>
          </a:p>
        </p:txBody>
      </p:sp>
      <p:sp>
        <p:nvSpPr>
          <p:cNvPr id="63491" name="Slide Number Placeholder 4"/>
          <p:cNvSpPr>
            <a:spLocks noGrp="1"/>
          </p:cNvSpPr>
          <p:nvPr>
            <p:ph type="sldNum" sz="quarter" idx="11"/>
          </p:nvPr>
        </p:nvSpPr>
        <p:spPr>
          <a:noFill/>
        </p:spPr>
        <p:txBody>
          <a:bodyPr/>
          <a:lstStyle/>
          <a:p>
            <a:r>
              <a:rPr lang="en-US" smtClean="0"/>
              <a:t>5-</a:t>
            </a:r>
            <a:fld id="{87071899-37BD-421B-9C17-7BEE09AA06C1}" type="slidenum">
              <a:rPr lang="en-US" smtClean="0"/>
              <a:pPr/>
              <a:t>55</a:t>
            </a:fld>
            <a:endParaRPr lang="en-US" smtClean="0"/>
          </a:p>
        </p:txBody>
      </p:sp>
      <p:sp>
        <p:nvSpPr>
          <p:cNvPr id="63492" name="Rectangle 2"/>
          <p:cNvSpPr>
            <a:spLocks noGrp="1" noChangeArrowheads="1"/>
          </p:cNvSpPr>
          <p:nvPr>
            <p:ph type="title"/>
          </p:nvPr>
        </p:nvSpPr>
        <p:spPr/>
        <p:txBody>
          <a:bodyPr/>
          <a:lstStyle/>
          <a:p>
            <a:pPr eaLnBrk="1" hangingPunct="1"/>
            <a:r>
              <a:rPr lang="en-US" smtClean="0">
                <a:solidFill>
                  <a:srgbClr val="000000"/>
                </a:solidFill>
              </a:rPr>
              <a:t>Review of Learning Goals (cont.)</a:t>
            </a:r>
          </a:p>
        </p:txBody>
      </p:sp>
      <p:sp>
        <p:nvSpPr>
          <p:cNvPr id="63493" name="Rectangle 3"/>
          <p:cNvSpPr>
            <a:spLocks noGrp="1" noChangeArrowheads="1"/>
          </p:cNvSpPr>
          <p:nvPr>
            <p:ph type="body" idx="1"/>
          </p:nvPr>
        </p:nvSpPr>
        <p:spPr/>
        <p:txBody>
          <a:bodyPr/>
          <a:lstStyle/>
          <a:p>
            <a:pPr marL="914400" indent="-914400" eaLnBrk="1" hangingPunct="1">
              <a:buFontTx/>
              <a:buNone/>
            </a:pPr>
            <a:r>
              <a:rPr lang="en-US" sz="2400" dirty="0" smtClean="0">
                <a:latin typeface="Times New Roman" pitchFamily="1" charset="0"/>
              </a:rPr>
              <a:t>LG6	Describe the procedures involved in (1) determining deposits needed to accumulate a future sum, (2) loan </a:t>
            </a:r>
            <a:r>
              <a:rPr lang="en-US" sz="2400" dirty="0" smtClean="0">
                <a:latin typeface="Times New Roman" pitchFamily="1" charset="0"/>
              </a:rPr>
              <a:t>amortization</a:t>
            </a:r>
            <a:endParaRPr lang="en-US" sz="2400" dirty="0" smtClean="0">
              <a:latin typeface="Times New Roman" pitchFamily="1" charset="0"/>
            </a:endParaRPr>
          </a:p>
          <a:p>
            <a:pPr marL="1543050" lvl="1" eaLnBrk="1" hangingPunct="1"/>
            <a:r>
              <a:rPr lang="en-US" sz="2000" dirty="0" smtClean="0">
                <a:latin typeface="Times New Roman" pitchFamily="1" charset="0"/>
              </a:rPr>
              <a:t>(1) The periodic deposit to accumulate a given future sum can be found by solving the equation for the future value of an annuity for the annual payment. (2) A loan can be amortized into equal periodic payments by solving the equation for the present value of an annuity for the periodic payment</a:t>
            </a:r>
            <a:r>
              <a:rPr lang="en-US" sz="2000" dirty="0" smtClean="0">
                <a:latin typeface="Times New Roman" pitchFamily="1" charset="0"/>
              </a:rPr>
              <a:t>.</a:t>
            </a:r>
            <a:endParaRPr lang="en-US" sz="2000" dirty="0" smtClean="0">
              <a:latin typeface="Times New Roman" pitchFamily="1"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smtClean="0"/>
              <a:t>© 2012 Pearson Prentice Hall. All rights reserved.</a:t>
            </a:r>
          </a:p>
        </p:txBody>
      </p:sp>
      <p:sp>
        <p:nvSpPr>
          <p:cNvPr id="7171" name="Slide Number Placeholder 4"/>
          <p:cNvSpPr>
            <a:spLocks noGrp="1"/>
          </p:cNvSpPr>
          <p:nvPr>
            <p:ph type="sldNum" sz="quarter" idx="11"/>
          </p:nvPr>
        </p:nvSpPr>
        <p:spPr>
          <a:noFill/>
        </p:spPr>
        <p:txBody>
          <a:bodyPr/>
          <a:lstStyle/>
          <a:p>
            <a:r>
              <a:rPr lang="en-US" smtClean="0"/>
              <a:t>5-</a:t>
            </a:r>
            <a:fld id="{9E578B1E-F105-40CA-B050-21748DF7B942}" type="slidenum">
              <a:rPr lang="en-US" smtClean="0"/>
              <a:pPr/>
              <a:t>6</a:t>
            </a:fld>
            <a:endParaRPr lang="en-US" smtClean="0"/>
          </a:p>
        </p:txBody>
      </p:sp>
      <p:sp>
        <p:nvSpPr>
          <p:cNvPr id="7172" name="Rectangle 2"/>
          <p:cNvSpPr>
            <a:spLocks noGrp="1" noChangeArrowheads="1"/>
          </p:cNvSpPr>
          <p:nvPr>
            <p:ph type="title"/>
          </p:nvPr>
        </p:nvSpPr>
        <p:spPr/>
        <p:txBody>
          <a:bodyPr/>
          <a:lstStyle/>
          <a:p>
            <a:pPr eaLnBrk="1" hangingPunct="1"/>
            <a:r>
              <a:rPr lang="en-US" smtClean="0">
                <a:solidFill>
                  <a:srgbClr val="000000"/>
                </a:solidFill>
              </a:rPr>
              <a:t>Future Value versus Present Value</a:t>
            </a:r>
          </a:p>
        </p:txBody>
      </p:sp>
      <p:sp>
        <p:nvSpPr>
          <p:cNvPr id="7173" name="Rectangle 3"/>
          <p:cNvSpPr>
            <a:spLocks noGrp="1" noChangeArrowheads="1"/>
          </p:cNvSpPr>
          <p:nvPr>
            <p:ph type="body" idx="1"/>
          </p:nvPr>
        </p:nvSpPr>
        <p:spPr/>
        <p:txBody>
          <a:bodyPr/>
          <a:lstStyle/>
          <a:p>
            <a:pPr eaLnBrk="1" hangingPunct="1">
              <a:lnSpc>
                <a:spcPct val="90000"/>
              </a:lnSpc>
            </a:pPr>
            <a:r>
              <a:rPr lang="en-US" sz="2400" smtClean="0">
                <a:latin typeface="Times New Roman" pitchFamily="1" charset="0"/>
              </a:rPr>
              <a:t>Suppose a firm has an opportunity to spend $15,000 today on some investment that will produce $17,000 spread out over the next five years as follows:</a:t>
            </a:r>
          </a:p>
          <a:p>
            <a:pPr eaLnBrk="1" hangingPunct="1">
              <a:lnSpc>
                <a:spcPct val="90000"/>
              </a:lnSpc>
            </a:pPr>
            <a:endParaRPr lang="en-US" sz="2400" smtClean="0">
              <a:latin typeface="Times New Roman" pitchFamily="1" charset="0"/>
            </a:endParaRPr>
          </a:p>
          <a:p>
            <a:pPr eaLnBrk="1" hangingPunct="1">
              <a:lnSpc>
                <a:spcPct val="90000"/>
              </a:lnSpc>
            </a:pPr>
            <a:endParaRPr lang="en-US" sz="2400" smtClean="0">
              <a:latin typeface="Times New Roman" pitchFamily="1" charset="0"/>
            </a:endParaRPr>
          </a:p>
          <a:p>
            <a:pPr eaLnBrk="1" hangingPunct="1">
              <a:lnSpc>
                <a:spcPct val="90000"/>
              </a:lnSpc>
            </a:pPr>
            <a:endParaRPr lang="en-US" sz="2400" smtClean="0">
              <a:latin typeface="Times New Roman" pitchFamily="1" charset="0"/>
            </a:endParaRPr>
          </a:p>
          <a:p>
            <a:pPr eaLnBrk="1" hangingPunct="1">
              <a:lnSpc>
                <a:spcPct val="90000"/>
              </a:lnSpc>
            </a:pPr>
            <a:endParaRPr lang="en-US" sz="2400" smtClean="0">
              <a:latin typeface="Times New Roman" pitchFamily="1" charset="0"/>
            </a:endParaRPr>
          </a:p>
          <a:p>
            <a:pPr eaLnBrk="1" hangingPunct="1">
              <a:lnSpc>
                <a:spcPct val="90000"/>
              </a:lnSpc>
            </a:pPr>
            <a:endParaRPr lang="en-US" sz="2400" smtClean="0">
              <a:latin typeface="Times New Roman" pitchFamily="1" charset="0"/>
            </a:endParaRPr>
          </a:p>
          <a:p>
            <a:pPr eaLnBrk="1" hangingPunct="1">
              <a:lnSpc>
                <a:spcPct val="90000"/>
              </a:lnSpc>
            </a:pPr>
            <a:r>
              <a:rPr lang="en-US" sz="2400" smtClean="0">
                <a:latin typeface="Times New Roman" pitchFamily="1" charset="0"/>
              </a:rPr>
              <a:t>Is this a wise investment?</a:t>
            </a:r>
          </a:p>
          <a:p>
            <a:pPr eaLnBrk="1" hangingPunct="1">
              <a:lnSpc>
                <a:spcPct val="90000"/>
              </a:lnSpc>
            </a:pPr>
            <a:r>
              <a:rPr lang="en-US" sz="2400" smtClean="0">
                <a:latin typeface="Times New Roman" pitchFamily="1" charset="0"/>
              </a:rPr>
              <a:t>To make the right investment decision, managers need to compare the cash flows at a single point in time. </a:t>
            </a:r>
          </a:p>
        </p:txBody>
      </p:sp>
      <p:graphicFrame>
        <p:nvGraphicFramePr>
          <p:cNvPr id="154648" name="Group 24"/>
          <p:cNvGraphicFramePr>
            <a:graphicFrameLocks noGrp="1"/>
          </p:cNvGraphicFramePr>
          <p:nvPr/>
        </p:nvGraphicFramePr>
        <p:xfrm>
          <a:off x="3200400" y="2667000"/>
          <a:ext cx="2717800" cy="2194560"/>
        </p:xfrm>
        <a:graphic>
          <a:graphicData uri="http://schemas.openxmlformats.org/drawingml/2006/table">
            <a:tbl>
              <a:tblPr/>
              <a:tblGrid>
                <a:gridCol w="1181100"/>
                <a:gridCol w="1536700"/>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Year</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Cash flow</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$3,000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2</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$5,000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3</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$4,000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$3,000</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5</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ＭＳ Ｐゴシック" pitchFamily="1" charset="-128"/>
                        </a:rPr>
                        <a:t>$2,000</a:t>
                      </a: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p:spPr>
        <p:txBody>
          <a:bodyPr/>
          <a:lstStyle/>
          <a:p>
            <a:r>
              <a:rPr lang="en-US" smtClean="0"/>
              <a:t>© 2012 Pearson Prentice Hall. All rights reserved.</a:t>
            </a:r>
          </a:p>
        </p:txBody>
      </p:sp>
      <p:sp>
        <p:nvSpPr>
          <p:cNvPr id="8195" name="Slide Number Placeholder 4"/>
          <p:cNvSpPr>
            <a:spLocks noGrp="1"/>
          </p:cNvSpPr>
          <p:nvPr>
            <p:ph type="sldNum" sz="quarter" idx="11"/>
          </p:nvPr>
        </p:nvSpPr>
        <p:spPr>
          <a:noFill/>
        </p:spPr>
        <p:txBody>
          <a:bodyPr/>
          <a:lstStyle/>
          <a:p>
            <a:r>
              <a:rPr lang="en-US" smtClean="0"/>
              <a:t>5-</a:t>
            </a:r>
            <a:fld id="{562BD696-BCD0-4AA1-B000-847560AE20EB}" type="slidenum">
              <a:rPr lang="en-US" smtClean="0"/>
              <a:pPr/>
              <a:t>7</a:t>
            </a:fld>
            <a:endParaRPr lang="en-US" smtClean="0"/>
          </a:p>
        </p:txBody>
      </p:sp>
      <p:sp>
        <p:nvSpPr>
          <p:cNvPr id="8196"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5.1 </a:t>
            </a:r>
            <a:br>
              <a:rPr lang="en-US" smtClean="0">
                <a:solidFill>
                  <a:srgbClr val="000000"/>
                </a:solidFill>
              </a:rPr>
            </a:br>
            <a:r>
              <a:rPr lang="en-US" smtClean="0">
                <a:solidFill>
                  <a:srgbClr val="000000"/>
                </a:solidFill>
              </a:rPr>
              <a:t>Time Line</a:t>
            </a:r>
            <a:endParaRPr lang="en-US" b="0" smtClean="0">
              <a:solidFill>
                <a:srgbClr val="000000"/>
              </a:solidFill>
            </a:endParaRPr>
          </a:p>
        </p:txBody>
      </p:sp>
      <p:pic>
        <p:nvPicPr>
          <p:cNvPr id="8197" name="Picture 4" descr="fig0501"/>
          <p:cNvPicPr>
            <a:picLocks noChangeAspect="1" noChangeArrowheads="1"/>
          </p:cNvPicPr>
          <p:nvPr/>
        </p:nvPicPr>
        <p:blipFill>
          <a:blip r:embed="rId2"/>
          <a:srcRect/>
          <a:stretch>
            <a:fillRect/>
          </a:stretch>
        </p:blipFill>
        <p:spPr bwMode="auto">
          <a:xfrm>
            <a:off x="381000" y="3116263"/>
            <a:ext cx="8382000" cy="15319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p:cNvSpPr>
            <a:spLocks noGrp="1"/>
          </p:cNvSpPr>
          <p:nvPr>
            <p:ph type="ftr" sz="quarter" idx="10"/>
          </p:nvPr>
        </p:nvSpPr>
        <p:spPr>
          <a:noFill/>
        </p:spPr>
        <p:txBody>
          <a:bodyPr/>
          <a:lstStyle/>
          <a:p>
            <a:r>
              <a:rPr lang="en-US" smtClean="0"/>
              <a:t>© 2012 Pearson Prentice Hall. All rights reserved.</a:t>
            </a:r>
          </a:p>
        </p:txBody>
      </p:sp>
      <p:sp>
        <p:nvSpPr>
          <p:cNvPr id="9219" name="Slide Number Placeholder 4"/>
          <p:cNvSpPr>
            <a:spLocks noGrp="1"/>
          </p:cNvSpPr>
          <p:nvPr>
            <p:ph type="sldNum" sz="quarter" idx="11"/>
          </p:nvPr>
        </p:nvSpPr>
        <p:spPr>
          <a:noFill/>
        </p:spPr>
        <p:txBody>
          <a:bodyPr/>
          <a:lstStyle/>
          <a:p>
            <a:r>
              <a:rPr lang="en-US" smtClean="0"/>
              <a:t>5-</a:t>
            </a:r>
            <a:fld id="{1EF19EA0-E6DC-468B-864F-698E919BAC32}" type="slidenum">
              <a:rPr lang="en-US" smtClean="0"/>
              <a:pPr/>
              <a:t>8</a:t>
            </a:fld>
            <a:endParaRPr lang="en-US" smtClean="0"/>
          </a:p>
        </p:txBody>
      </p:sp>
      <p:sp>
        <p:nvSpPr>
          <p:cNvPr id="9220" name="Rectangle 2"/>
          <p:cNvSpPr>
            <a:spLocks noGrp="1" noChangeArrowheads="1"/>
          </p:cNvSpPr>
          <p:nvPr>
            <p:ph type="title"/>
          </p:nvPr>
        </p:nvSpPr>
        <p:spPr>
          <a:xfrm>
            <a:off x="152400" y="120650"/>
            <a:ext cx="7162800" cy="1190625"/>
          </a:xfrm>
        </p:spPr>
        <p:txBody>
          <a:bodyPr/>
          <a:lstStyle/>
          <a:p>
            <a:pPr eaLnBrk="1" hangingPunct="1"/>
            <a:r>
              <a:rPr lang="en-US" smtClean="0">
                <a:solidFill>
                  <a:srgbClr val="000000"/>
                </a:solidFill>
              </a:rPr>
              <a:t>Figure 5.2 </a:t>
            </a:r>
            <a:br>
              <a:rPr lang="en-US" smtClean="0">
                <a:solidFill>
                  <a:srgbClr val="000000"/>
                </a:solidFill>
              </a:rPr>
            </a:br>
            <a:r>
              <a:rPr lang="en-US" smtClean="0">
                <a:solidFill>
                  <a:srgbClr val="000000"/>
                </a:solidFill>
              </a:rPr>
              <a:t>Compounding and Discounting</a:t>
            </a:r>
          </a:p>
        </p:txBody>
      </p:sp>
      <p:pic>
        <p:nvPicPr>
          <p:cNvPr id="9221" name="Picture 4" descr="fig0502"/>
          <p:cNvPicPr>
            <a:picLocks noChangeAspect="1" noChangeArrowheads="1"/>
          </p:cNvPicPr>
          <p:nvPr/>
        </p:nvPicPr>
        <p:blipFill>
          <a:blip r:embed="rId2"/>
          <a:srcRect/>
          <a:stretch>
            <a:fillRect/>
          </a:stretch>
        </p:blipFill>
        <p:spPr bwMode="auto">
          <a:xfrm>
            <a:off x="381000" y="2209800"/>
            <a:ext cx="8382000" cy="35083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en-US" smtClean="0"/>
              <a:t>© 2012 Pearson Prentice Hall. All rights reserved.</a:t>
            </a:r>
          </a:p>
        </p:txBody>
      </p:sp>
      <p:sp>
        <p:nvSpPr>
          <p:cNvPr id="10243" name="Slide Number Placeholder 4"/>
          <p:cNvSpPr>
            <a:spLocks noGrp="1"/>
          </p:cNvSpPr>
          <p:nvPr>
            <p:ph type="sldNum" sz="quarter" idx="11"/>
          </p:nvPr>
        </p:nvSpPr>
        <p:spPr>
          <a:noFill/>
        </p:spPr>
        <p:txBody>
          <a:bodyPr/>
          <a:lstStyle/>
          <a:p>
            <a:r>
              <a:rPr lang="en-US" smtClean="0"/>
              <a:t>5-</a:t>
            </a:r>
            <a:fld id="{CEE371D2-52D9-42D0-967F-83EC941BE3DE}" type="slidenum">
              <a:rPr lang="en-US" smtClean="0"/>
              <a:pPr/>
              <a:t>9</a:t>
            </a:fld>
            <a:endParaRPr lang="en-US" smtClean="0"/>
          </a:p>
        </p:txBody>
      </p:sp>
      <p:sp>
        <p:nvSpPr>
          <p:cNvPr id="10244" name="Rectangle 2"/>
          <p:cNvSpPr>
            <a:spLocks noGrp="1" noChangeArrowheads="1"/>
          </p:cNvSpPr>
          <p:nvPr>
            <p:ph type="title"/>
          </p:nvPr>
        </p:nvSpPr>
        <p:spPr/>
        <p:txBody>
          <a:bodyPr/>
          <a:lstStyle/>
          <a:p>
            <a:pPr eaLnBrk="1" hangingPunct="1"/>
            <a:r>
              <a:rPr lang="en-US" smtClean="0">
                <a:solidFill>
                  <a:srgbClr val="000000"/>
                </a:solidFill>
              </a:rPr>
              <a:t>Basic Patterns of Cash Flow</a:t>
            </a:r>
          </a:p>
        </p:txBody>
      </p:sp>
      <p:sp>
        <p:nvSpPr>
          <p:cNvPr id="10245" name="Rectangle 3"/>
          <p:cNvSpPr>
            <a:spLocks noGrp="1" noChangeArrowheads="1"/>
          </p:cNvSpPr>
          <p:nvPr>
            <p:ph type="body" idx="1"/>
          </p:nvPr>
        </p:nvSpPr>
        <p:spPr/>
        <p:txBody>
          <a:bodyPr/>
          <a:lstStyle/>
          <a:p>
            <a:pPr eaLnBrk="1" hangingPunct="1"/>
            <a:r>
              <a:rPr lang="en-US" sz="2400" smtClean="0">
                <a:latin typeface="Times New Roman" pitchFamily="1" charset="0"/>
              </a:rPr>
              <a:t>The cash inflows and outflows of a firm can be described by its general pattern.</a:t>
            </a:r>
          </a:p>
          <a:p>
            <a:pPr eaLnBrk="1" hangingPunct="1"/>
            <a:r>
              <a:rPr lang="en-US" sz="2400" smtClean="0">
                <a:latin typeface="Times New Roman" pitchFamily="1" charset="0"/>
              </a:rPr>
              <a:t>The three basic patterns include a single amount, an annuity, or a mixed stream:</a:t>
            </a:r>
          </a:p>
        </p:txBody>
      </p:sp>
      <p:pic>
        <p:nvPicPr>
          <p:cNvPr id="10246" name="Picture 12" descr="untab0501"/>
          <p:cNvPicPr>
            <a:picLocks noChangeAspect="1" noChangeArrowheads="1"/>
          </p:cNvPicPr>
          <p:nvPr/>
        </p:nvPicPr>
        <p:blipFill>
          <a:blip r:embed="rId2"/>
          <a:srcRect/>
          <a:stretch>
            <a:fillRect/>
          </a:stretch>
        </p:blipFill>
        <p:spPr bwMode="auto">
          <a:xfrm>
            <a:off x="2235200" y="3276600"/>
            <a:ext cx="4681538" cy="29559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itman13e">
  <a:themeElements>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itman13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gitman13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itman13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itman13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itman13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itman13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itman13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itman13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itman13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itman13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itman13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itman13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itman13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HD:Users:Lynn:Desktop:Gitman_13e:554402_Gitman13e_PPT:gitman13e.pot</Template>
  <TotalTime>319</TotalTime>
  <Words>3150</Words>
  <Application>Microsoft PowerPoint</Application>
  <PresentationFormat>On-screen Show (4:3)</PresentationFormat>
  <Paragraphs>318</Paragraphs>
  <Slides>55</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ＭＳ Ｐゴシック</vt:lpstr>
      <vt:lpstr>Times</vt:lpstr>
      <vt:lpstr>Wingdings</vt:lpstr>
      <vt:lpstr>Times New Roman</vt:lpstr>
      <vt:lpstr>Symbol</vt:lpstr>
      <vt:lpstr>gitman13e</vt:lpstr>
      <vt:lpstr>Equation</vt:lpstr>
      <vt:lpstr>Slide 1</vt:lpstr>
      <vt:lpstr>Learning Goals</vt:lpstr>
      <vt:lpstr>Learning Goals (cont.)</vt:lpstr>
      <vt:lpstr>The Role of Time Value in Finance</vt:lpstr>
      <vt:lpstr>The Role of Time Value in Finance (cont.)</vt:lpstr>
      <vt:lpstr>Future Value versus Present Value</vt:lpstr>
      <vt:lpstr>Figure 5.1  Time Line</vt:lpstr>
      <vt:lpstr>Figure 5.2  Compounding and Discounting</vt:lpstr>
      <vt:lpstr>Basic Patterns of Cash Flow</vt:lpstr>
      <vt:lpstr>Future Value of a Single Amount</vt:lpstr>
      <vt:lpstr>Personal Finance Example</vt:lpstr>
      <vt:lpstr>Future Value of a Single Amount: The Equation for Future Value</vt:lpstr>
      <vt:lpstr>Future Value of a Single Amount: The Equation for Future Value</vt:lpstr>
      <vt:lpstr>Figure 5.4  Future Value Relationship</vt:lpstr>
      <vt:lpstr>Present Value of a Single Amount</vt:lpstr>
      <vt:lpstr>Personal Finance Example</vt:lpstr>
      <vt:lpstr>Present Value of a Single Amount: The Equation for Present Value</vt:lpstr>
      <vt:lpstr>Present Value of a Single Amount: The Equation for Future Value</vt:lpstr>
      <vt:lpstr>Figure 5.5  Present Value Relationship</vt:lpstr>
      <vt:lpstr>Annuities</vt:lpstr>
      <vt:lpstr>Personal Finance Example</vt:lpstr>
      <vt:lpstr>Table 5.1 Comparison of Ordinary Annuity and Annuity Due Cash Flows ($1,000, 5 Years)</vt:lpstr>
      <vt:lpstr>Finding the Future Value of an Ordinary Annuity</vt:lpstr>
      <vt:lpstr>Personal Finance Example</vt:lpstr>
      <vt:lpstr>Finding the Present Value of an Ordinary Annuity</vt:lpstr>
      <vt:lpstr>Finding the Present Value of an Ordinary Annuity (cont.)</vt:lpstr>
      <vt:lpstr>Table 5.2 Long Method for Finding the Present Value of an Ordinary Annuity</vt:lpstr>
      <vt:lpstr>Finding the Future Value of an Annuity Due</vt:lpstr>
      <vt:lpstr>Personal Finance Example</vt:lpstr>
      <vt:lpstr>Finding the Present Value of an Annuity Due</vt:lpstr>
      <vt:lpstr>Finding the Present Value of a Perpetuity</vt:lpstr>
      <vt:lpstr>Personal Finance Example</vt:lpstr>
      <vt:lpstr>Future Value of a Mixed Stream</vt:lpstr>
      <vt:lpstr>Future Value of a Mixed Stream</vt:lpstr>
      <vt:lpstr>Present Value of a Mixed Stream</vt:lpstr>
      <vt:lpstr>Present Value of a Mixed Stream</vt:lpstr>
      <vt:lpstr>Compounding Interest More Frequently Than Annually</vt:lpstr>
      <vt:lpstr>Table 5.3 Future Value from Investing $100 at 8% Interest Compounded Semiannually over 24 Months (2 Years)</vt:lpstr>
      <vt:lpstr>Table 5.4 Future Value from Investing $100 at 8% Interest Compounded Quarterly over 24 Months (2 Years)</vt:lpstr>
      <vt:lpstr>Table 5.5 Future Value from Investing $100 at 8% Interest Compounded Quarterly over 24 Months (2 Years)</vt:lpstr>
      <vt:lpstr>Compounding Interest More Frequently Than Annually (cont.)</vt:lpstr>
      <vt:lpstr>Continuous Compounding</vt:lpstr>
      <vt:lpstr>Personal Finance Example</vt:lpstr>
      <vt:lpstr>Nominal and Effective Annual Rates of Interest</vt:lpstr>
      <vt:lpstr>Personal Finance Example</vt:lpstr>
      <vt:lpstr>Special Applications of Time Value: Deposits Needed to Accumulate a Future Sum</vt:lpstr>
      <vt:lpstr>Special Applications of Time Value: Loan Amortization</vt:lpstr>
      <vt:lpstr>Special Applications of Time Value: Loan Amortization (cont.)</vt:lpstr>
      <vt:lpstr>Table 5.6 Loan Amortization Schedule  ($6,000 Principal, 10% Interest, 4-Year Repayment Period) </vt:lpstr>
      <vt:lpstr>Review of Learning Goals </vt:lpstr>
      <vt:lpstr>Review of Learning Goals (cont.)</vt:lpstr>
      <vt:lpstr>Review of Learning Goals (cont.)</vt:lpstr>
      <vt:lpstr>Review of Learning Goals (cont.)</vt:lpstr>
      <vt:lpstr>Review of Learning Goals (cont.)</vt:lpstr>
      <vt:lpstr>Review of Learning Goals (cont.)</vt:lpstr>
    </vt:vector>
  </TitlesOfParts>
  <Company>NSU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Hmu</dc:creator>
  <cp:lastModifiedBy>Hp</cp:lastModifiedBy>
  <cp:revision>64</cp:revision>
  <dcterms:created xsi:type="dcterms:W3CDTF">2011-03-10T04:12:01Z</dcterms:created>
  <dcterms:modified xsi:type="dcterms:W3CDTF">2017-10-29T03:23:16Z</dcterms:modified>
</cp:coreProperties>
</file>