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sldIdLst>
    <p:sldId id="256" r:id="rId2"/>
    <p:sldId id="264" r:id="rId3"/>
    <p:sldId id="265" r:id="rId4"/>
    <p:sldId id="266" r:id="rId5"/>
    <p:sldId id="267" r:id="rId6"/>
    <p:sldId id="269" r:id="rId7"/>
    <p:sldId id="270" r:id="rId8"/>
    <p:sldId id="271" r:id="rId9"/>
    <p:sldId id="272" r:id="rId10"/>
    <p:sldId id="275" r:id="rId11"/>
    <p:sldId id="276" r:id="rId12"/>
    <p:sldId id="277"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2" r:id="rId37"/>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pitchFamily="-96" charset="-128"/>
        <a:cs typeface="+mn-cs"/>
      </a:defRPr>
    </a:lvl5pPr>
    <a:lvl6pPr marL="2286000" algn="l" defTabSz="914400" rtl="0" eaLnBrk="1" latinLnBrk="0" hangingPunct="1">
      <a:defRPr sz="2400" kern="1200">
        <a:solidFill>
          <a:schemeClr val="tx1"/>
        </a:solidFill>
        <a:latin typeface="Arial" charset="0"/>
        <a:ea typeface="ＭＳ Ｐゴシック" pitchFamily="-96" charset="-128"/>
        <a:cs typeface="+mn-cs"/>
      </a:defRPr>
    </a:lvl6pPr>
    <a:lvl7pPr marL="2743200" algn="l" defTabSz="914400" rtl="0" eaLnBrk="1" latinLnBrk="0" hangingPunct="1">
      <a:defRPr sz="2400" kern="1200">
        <a:solidFill>
          <a:schemeClr val="tx1"/>
        </a:solidFill>
        <a:latin typeface="Arial" charset="0"/>
        <a:ea typeface="ＭＳ Ｐゴシック" pitchFamily="-96" charset="-128"/>
        <a:cs typeface="+mn-cs"/>
      </a:defRPr>
    </a:lvl7pPr>
    <a:lvl8pPr marL="3200400" algn="l" defTabSz="914400" rtl="0" eaLnBrk="1" latinLnBrk="0" hangingPunct="1">
      <a:defRPr sz="2400" kern="1200">
        <a:solidFill>
          <a:schemeClr val="tx1"/>
        </a:solidFill>
        <a:latin typeface="Arial" charset="0"/>
        <a:ea typeface="ＭＳ Ｐゴシック" pitchFamily="-96" charset="-128"/>
        <a:cs typeface="+mn-cs"/>
      </a:defRPr>
    </a:lvl8pPr>
    <a:lvl9pPr marL="3657600" algn="l" defTabSz="914400" rtl="0" eaLnBrk="1" latinLnBrk="0" hangingPunct="1">
      <a:defRPr sz="2400"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5833"/>
    <a:srgbClr val="D3DBE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176" autoAdjust="0"/>
    <p:restoredTop sz="90929"/>
  </p:normalViewPr>
  <p:slideViewPr>
    <p:cSldViewPr>
      <p:cViewPr varScale="1">
        <p:scale>
          <a:sx n="66" d="100"/>
          <a:sy n="66" d="100"/>
        </p:scale>
        <p:origin x="-1686" y="-102"/>
      </p:cViewPr>
      <p:guideLst>
        <p:guide orient="horz" pos="235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40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BE4322EB-B238-481D-960E-7EC7C66DBB9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2F9B5266-C8DB-48CC-9E43-202E93D46A60}" type="slidenum">
              <a:rPr lang="en-US" smtClean="0"/>
              <a:pPr/>
              <a:t>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322EE78-FFE6-4208-B25E-F16E92292D6F}" type="slidenum">
              <a:rPr lang="en-US" smtClean="0"/>
              <a:pPr/>
              <a:t>19</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p:nvSpPr>
        <p:spPr bwMode="auto">
          <a:xfrm>
            <a:off x="1219200" y="6553200"/>
            <a:ext cx="2514600" cy="228600"/>
          </a:xfrm>
          <a:prstGeom prst="rect">
            <a:avLst/>
          </a:prstGeom>
          <a:noFill/>
          <a:ln w="9525">
            <a:noFill/>
            <a:miter lim="800000"/>
            <a:headEnd/>
            <a:tailEnd/>
          </a:ln>
          <a:effectLst/>
        </p:spPr>
        <p:txBody>
          <a:bodyPr anchor="b"/>
          <a:lstStyle/>
          <a:p>
            <a:pPr algn="l">
              <a:defRPr/>
            </a:pPr>
            <a:r>
              <a:rPr lang="en-US" sz="1000"/>
              <a:t>Copyright © 2012 Pearson Prentice Hall. </a:t>
            </a:r>
          </a:p>
          <a:p>
            <a:pPr algn="l">
              <a:defRPr/>
            </a:pPr>
            <a:r>
              <a:rPr lang="en-US" sz="1000"/>
              <a:t>All rights reserved.</a:t>
            </a:r>
          </a:p>
        </p:txBody>
      </p:sp>
      <p:sp>
        <p:nvSpPr>
          <p:cNvPr id="3" name="Rectangle 10"/>
          <p:cNvSpPr>
            <a:spLocks noChangeArrowheads="1"/>
          </p:cNvSpPr>
          <p:nvPr/>
        </p:nvSpPr>
        <p:spPr bwMode="auto">
          <a:xfrm>
            <a:off x="304800" y="457200"/>
            <a:ext cx="3429000" cy="1143000"/>
          </a:xfrm>
          <a:prstGeom prst="rect">
            <a:avLst/>
          </a:prstGeom>
          <a:noFill/>
          <a:ln w="9525">
            <a:noFill/>
            <a:miter lim="800000"/>
            <a:headEnd/>
            <a:tailEnd/>
          </a:ln>
          <a:effectLst/>
        </p:spPr>
        <p:txBody>
          <a:bodyPr anchor="b"/>
          <a:lstStyle/>
          <a:p>
            <a:pPr algn="ctr" eaLnBrk="1" hangingPunct="1">
              <a:defRPr/>
            </a:pPr>
            <a:r>
              <a:rPr lang="en-US" sz="4200" b="1">
                <a:solidFill>
                  <a:schemeClr val="tx2"/>
                </a:solidFill>
              </a:rPr>
              <a:t>Chapter 9</a:t>
            </a:r>
          </a:p>
        </p:txBody>
      </p:sp>
      <p:sp>
        <p:nvSpPr>
          <p:cNvPr id="4" name="Rectangle 11"/>
          <p:cNvSpPr>
            <a:spLocks noChangeArrowheads="1"/>
          </p:cNvSpPr>
          <p:nvPr/>
        </p:nvSpPr>
        <p:spPr bwMode="auto">
          <a:xfrm>
            <a:off x="304800" y="1981200"/>
            <a:ext cx="3429000" cy="1752600"/>
          </a:xfrm>
          <a:prstGeom prst="rect">
            <a:avLst/>
          </a:prstGeom>
          <a:noFill/>
          <a:ln w="9525">
            <a:noFill/>
            <a:miter lim="800000"/>
            <a:headEnd/>
            <a:tailEnd/>
          </a:ln>
          <a:effectLst/>
        </p:spPr>
        <p:txBody>
          <a:bodyPr/>
          <a:lstStyle/>
          <a:p>
            <a:pPr algn="ctr" eaLnBrk="1" hangingPunct="1">
              <a:spcBef>
                <a:spcPts val="600"/>
              </a:spcBef>
              <a:spcAft>
                <a:spcPts val="600"/>
              </a:spcAft>
              <a:defRPr/>
            </a:pPr>
            <a:r>
              <a:rPr lang="en-US" sz="3600"/>
              <a:t>The Cost </a:t>
            </a:r>
            <a:br>
              <a:rPr lang="en-US" sz="3600"/>
            </a:br>
            <a:r>
              <a:rPr lang="en-US" sz="3600"/>
              <a:t>of Capital</a:t>
            </a:r>
          </a:p>
        </p:txBody>
      </p:sp>
      <p:pic>
        <p:nvPicPr>
          <p:cNvPr id="5" name="Picture 13" descr="PAW"/>
          <p:cNvPicPr>
            <a:picLocks noChangeAspect="1" noChangeArrowheads="1"/>
          </p:cNvPicPr>
          <p:nvPr/>
        </p:nvPicPr>
        <p:blipFill>
          <a:blip r:embed="rId2"/>
          <a:srcRect/>
          <a:stretch>
            <a:fillRect/>
          </a:stretch>
        </p:blipFill>
        <p:spPr bwMode="auto">
          <a:xfrm>
            <a:off x="152400" y="6019800"/>
            <a:ext cx="1004888" cy="706438"/>
          </a:xfrm>
          <a:prstGeom prst="rect">
            <a:avLst/>
          </a:prstGeom>
          <a:noFill/>
          <a:ln w="9525">
            <a:noFill/>
            <a:miter lim="800000"/>
            <a:headEnd/>
            <a:tailEnd/>
          </a:ln>
        </p:spPr>
      </p:pic>
      <p:pic>
        <p:nvPicPr>
          <p:cNvPr id="6" name="Picture 16" descr="Gitman_SE_Cover_Final"/>
          <p:cNvPicPr>
            <a:picLocks noChangeAspect="1" noChangeArrowheads="1"/>
          </p:cNvPicPr>
          <p:nvPr/>
        </p:nvPicPr>
        <p:blipFill>
          <a:blip r:embed="rId3"/>
          <a:srcRect/>
          <a:stretch>
            <a:fillRect/>
          </a:stretch>
        </p:blipFill>
        <p:spPr bwMode="auto">
          <a:xfrm>
            <a:off x="3962400" y="325438"/>
            <a:ext cx="4835525" cy="6205537"/>
          </a:xfrm>
          <a:prstGeom prst="rect">
            <a:avLst/>
          </a:prstGeom>
          <a:noFill/>
          <a:effectLst>
            <a:outerShdw dist="35921" dir="2700000" algn="ctr" rotWithShape="0">
              <a:srgbClr val="808080"/>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9-</a:t>
            </a:r>
            <a:fld id="{ECFCB6DB-D1CE-4036-B11F-9D1793776E5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95288"/>
            <a:ext cx="2209800" cy="577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95288"/>
            <a:ext cx="6477000" cy="5776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9-</a:t>
            </a:r>
            <a:fld id="{C5C811C7-7B43-4736-9A70-0BD03A1B9FC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9-</a:t>
            </a:r>
            <a:fld id="{CDFBAEB4-E29F-4B57-9FC3-F82D26C216D3}"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9-</a:t>
            </a:r>
            <a:fld id="{FFD56EF3-F93C-43E1-8DC2-D46BB7EFAE5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524000"/>
            <a:ext cx="4343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343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9-</a:t>
            </a:r>
            <a:fld id="{9EB622A2-974C-4A94-B14B-C4A3BB2AE9F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8" name="Rectangle 24"/>
          <p:cNvSpPr>
            <a:spLocks noGrp="1" noChangeArrowheads="1"/>
          </p:cNvSpPr>
          <p:nvPr>
            <p:ph type="sldNum" sz="quarter" idx="11"/>
          </p:nvPr>
        </p:nvSpPr>
        <p:spPr>
          <a:ln/>
        </p:spPr>
        <p:txBody>
          <a:bodyPr/>
          <a:lstStyle>
            <a:lvl1pPr>
              <a:defRPr/>
            </a:lvl1pPr>
          </a:lstStyle>
          <a:p>
            <a:pPr>
              <a:defRPr/>
            </a:pPr>
            <a:r>
              <a:rPr lang="en-US"/>
              <a:t>9-</a:t>
            </a:r>
            <a:fld id="{74C94E53-7263-4764-B951-7FF49AC281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4" name="Rectangle 24"/>
          <p:cNvSpPr>
            <a:spLocks noGrp="1" noChangeArrowheads="1"/>
          </p:cNvSpPr>
          <p:nvPr>
            <p:ph type="sldNum" sz="quarter" idx="11"/>
          </p:nvPr>
        </p:nvSpPr>
        <p:spPr>
          <a:ln/>
        </p:spPr>
        <p:txBody>
          <a:bodyPr/>
          <a:lstStyle>
            <a:lvl1pPr>
              <a:defRPr/>
            </a:lvl1pPr>
          </a:lstStyle>
          <a:p>
            <a:pPr>
              <a:defRPr/>
            </a:pPr>
            <a:r>
              <a:rPr lang="en-US"/>
              <a:t>9-</a:t>
            </a:r>
            <a:fld id="{BD83FBBC-88B5-4434-9FC3-5687855CCA5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3" name="Rectangle 24"/>
          <p:cNvSpPr>
            <a:spLocks noGrp="1" noChangeArrowheads="1"/>
          </p:cNvSpPr>
          <p:nvPr>
            <p:ph type="sldNum" sz="quarter" idx="11"/>
          </p:nvPr>
        </p:nvSpPr>
        <p:spPr>
          <a:ln/>
        </p:spPr>
        <p:txBody>
          <a:bodyPr/>
          <a:lstStyle>
            <a:lvl1pPr>
              <a:defRPr/>
            </a:lvl1pPr>
          </a:lstStyle>
          <a:p>
            <a:pPr>
              <a:defRPr/>
            </a:pPr>
            <a:r>
              <a:rPr lang="en-US"/>
              <a:t>9-</a:t>
            </a:r>
            <a:fld id="{87AED8F5-553C-4E85-8B1D-2CBBBE0622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9-</a:t>
            </a:r>
            <a:fld id="{F94440CF-7FFF-47F3-BD12-758AAA0C1D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9-</a:t>
            </a:r>
            <a:fld id="{A3F323F2-6621-427D-AEC4-14236B36CFE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3DBE8"/>
        </a:solidFill>
        <a:effectLst/>
      </p:bgPr>
    </p:bg>
    <p:spTree>
      <p:nvGrpSpPr>
        <p:cNvPr id="1" name=""/>
        <p:cNvGrpSpPr/>
        <p:nvPr/>
      </p:nvGrpSpPr>
      <p:grpSpPr>
        <a:xfrm>
          <a:off x="0" y="0"/>
          <a:ext cx="0" cy="0"/>
          <a:chOff x="0" y="0"/>
          <a:chExt cx="0" cy="0"/>
        </a:xfrm>
      </p:grpSpPr>
      <p:pic>
        <p:nvPicPr>
          <p:cNvPr id="1026" name="Picture 56" descr="top_graphic"/>
          <p:cNvPicPr>
            <a:picLocks noChangeAspect="1" noChangeArrowheads="1"/>
          </p:cNvPicPr>
          <p:nvPr/>
        </p:nvPicPr>
        <p:blipFill>
          <a:blip r:embed="rId13"/>
          <a:srcRect/>
          <a:stretch>
            <a:fillRect/>
          </a:stretch>
        </p:blipFill>
        <p:spPr bwMode="auto">
          <a:xfrm>
            <a:off x="3175" y="0"/>
            <a:ext cx="9140825" cy="1360488"/>
          </a:xfrm>
          <a:prstGeom prst="rect">
            <a:avLst/>
          </a:prstGeom>
          <a:noFill/>
          <a:ln w="9525">
            <a:noFill/>
            <a:miter lim="800000"/>
            <a:headEnd/>
            <a:tailEnd/>
          </a:ln>
        </p:spPr>
      </p:pic>
      <p:sp>
        <p:nvSpPr>
          <p:cNvPr id="1045" name="Rectangle 21"/>
          <p:cNvSpPr>
            <a:spLocks noChangeArrowheads="1"/>
          </p:cNvSpPr>
          <p:nvPr/>
        </p:nvSpPr>
        <p:spPr bwMode="auto">
          <a:xfrm>
            <a:off x="152400" y="1524000"/>
            <a:ext cx="8839200" cy="4800600"/>
          </a:xfrm>
          <a:prstGeom prst="rect">
            <a:avLst/>
          </a:prstGeom>
          <a:solidFill>
            <a:schemeClr val="bg1"/>
          </a:solidFill>
          <a:ln w="9525">
            <a:noFill/>
            <a:miter lim="800000"/>
            <a:headEnd/>
            <a:tailEnd/>
          </a:ln>
          <a:effectLst/>
        </p:spPr>
        <p:txBody>
          <a:bodyPr wrap="none" anchor="ctr"/>
          <a:lstStyle/>
          <a:p>
            <a:pPr>
              <a:defRPr/>
            </a:pPr>
            <a:endParaRPr lang="en-US"/>
          </a:p>
        </p:txBody>
      </p:sp>
      <p:sp>
        <p:nvSpPr>
          <p:cNvPr id="1028" name="Rectangle 23"/>
          <p:cNvSpPr>
            <a:spLocks noGrp="1" noChangeArrowheads="1"/>
          </p:cNvSpPr>
          <p:nvPr>
            <p:ph type="title"/>
          </p:nvPr>
        </p:nvSpPr>
        <p:spPr bwMode="auto">
          <a:xfrm>
            <a:off x="152400" y="395288"/>
            <a:ext cx="71628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49" name="Rectangle 25"/>
          <p:cNvSpPr>
            <a:spLocks noGrp="1" noChangeArrowheads="1"/>
          </p:cNvSpPr>
          <p:nvPr>
            <p:ph type="ftr" sz="quarter" idx="3"/>
          </p:nvPr>
        </p:nvSpPr>
        <p:spPr bwMode="auto">
          <a:xfrm>
            <a:off x="76200" y="63246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cs typeface="Arial" charset="0"/>
              </a:defRPr>
            </a:lvl1pPr>
          </a:lstStyle>
          <a:p>
            <a:pPr>
              <a:defRPr/>
            </a:pPr>
            <a:r>
              <a:rPr lang="en-US"/>
              <a:t>© 2012 Pearson Prentice Hall. All rights reserved.</a:t>
            </a:r>
          </a:p>
        </p:txBody>
      </p:sp>
      <p:sp>
        <p:nvSpPr>
          <p:cNvPr id="1030" name="Rectangle 20"/>
          <p:cNvSpPr>
            <a:spLocks noGrp="1" noChangeArrowheads="1"/>
          </p:cNvSpPr>
          <p:nvPr>
            <p:ph type="body" idx="1"/>
          </p:nvPr>
        </p:nvSpPr>
        <p:spPr bwMode="auto">
          <a:xfrm>
            <a:off x="152400" y="15240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 name="Rectangle 24"/>
          <p:cNvSpPr>
            <a:spLocks noGrp="1" noChangeArrowheads="1"/>
          </p:cNvSpPr>
          <p:nvPr>
            <p:ph type="sldNum" sz="quarter" idx="4"/>
          </p:nvPr>
        </p:nvSpPr>
        <p:spPr bwMode="auto">
          <a:xfrm>
            <a:off x="8118475" y="63309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1"/>
            </a:lvl1pPr>
          </a:lstStyle>
          <a:p>
            <a:pPr>
              <a:defRPr/>
            </a:pPr>
            <a:r>
              <a:rPr lang="en-US"/>
              <a:t>9-</a:t>
            </a:r>
            <a:fld id="{7F118B27-1559-475C-9F2B-C71967C7C39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ea typeface="ＭＳ Ｐゴシック" pitchFamily="-96" charset="-128"/>
        </a:defRPr>
      </a:lvl2pPr>
      <a:lvl3pPr algn="l" rtl="0" eaLnBrk="0" fontAlgn="base" hangingPunct="0">
        <a:spcBef>
          <a:spcPct val="0"/>
        </a:spcBef>
        <a:spcAft>
          <a:spcPct val="0"/>
        </a:spcAft>
        <a:defRPr sz="3600" b="1">
          <a:solidFill>
            <a:schemeClr val="tx2"/>
          </a:solidFill>
          <a:latin typeface="Arial" charset="0"/>
          <a:ea typeface="ＭＳ Ｐゴシック" pitchFamily="-96" charset="-128"/>
        </a:defRPr>
      </a:lvl3pPr>
      <a:lvl4pPr algn="l" rtl="0" eaLnBrk="0" fontAlgn="base" hangingPunct="0">
        <a:spcBef>
          <a:spcPct val="0"/>
        </a:spcBef>
        <a:spcAft>
          <a:spcPct val="0"/>
        </a:spcAft>
        <a:defRPr sz="3600" b="1">
          <a:solidFill>
            <a:schemeClr val="tx2"/>
          </a:solidFill>
          <a:latin typeface="Arial" charset="0"/>
          <a:ea typeface="ＭＳ Ｐゴシック" pitchFamily="-96" charset="-128"/>
        </a:defRPr>
      </a:lvl4pPr>
      <a:lvl5pPr algn="l" rtl="0" eaLnBrk="0" fontAlgn="base" hangingPunct="0">
        <a:spcBef>
          <a:spcPct val="0"/>
        </a:spcBef>
        <a:spcAft>
          <a:spcPct val="0"/>
        </a:spcAft>
        <a:defRPr sz="3600" b="1">
          <a:solidFill>
            <a:schemeClr val="tx2"/>
          </a:solidFill>
          <a:latin typeface="Arial" charset="0"/>
          <a:ea typeface="ＭＳ Ｐゴシック" pitchFamily="-96" charset="-128"/>
        </a:defRPr>
      </a:lvl5pPr>
      <a:lvl6pPr marL="457200" algn="l" rtl="0" fontAlgn="base">
        <a:spcBef>
          <a:spcPct val="0"/>
        </a:spcBef>
        <a:spcAft>
          <a:spcPct val="0"/>
        </a:spcAft>
        <a:defRPr sz="3600" b="1">
          <a:solidFill>
            <a:schemeClr val="tx2"/>
          </a:solidFill>
          <a:latin typeface="Arial" charset="0"/>
          <a:ea typeface="ＭＳ Ｐゴシック" pitchFamily="-96" charset="-128"/>
        </a:defRPr>
      </a:lvl6pPr>
      <a:lvl7pPr marL="914400" algn="l" rtl="0" fontAlgn="base">
        <a:spcBef>
          <a:spcPct val="0"/>
        </a:spcBef>
        <a:spcAft>
          <a:spcPct val="0"/>
        </a:spcAft>
        <a:defRPr sz="3600" b="1">
          <a:solidFill>
            <a:schemeClr val="tx2"/>
          </a:solidFill>
          <a:latin typeface="Arial" charset="0"/>
          <a:ea typeface="ＭＳ Ｐゴシック" pitchFamily="-96" charset="-128"/>
        </a:defRPr>
      </a:lvl7pPr>
      <a:lvl8pPr marL="1371600" algn="l" rtl="0" fontAlgn="base">
        <a:spcBef>
          <a:spcPct val="0"/>
        </a:spcBef>
        <a:spcAft>
          <a:spcPct val="0"/>
        </a:spcAft>
        <a:defRPr sz="3600" b="1">
          <a:solidFill>
            <a:schemeClr val="tx2"/>
          </a:solidFill>
          <a:latin typeface="Arial" charset="0"/>
          <a:ea typeface="ＭＳ Ｐゴシック" pitchFamily="-96" charset="-128"/>
        </a:defRPr>
      </a:lvl8pPr>
      <a:lvl9pPr marL="1828800" algn="l" rtl="0" fontAlgn="base">
        <a:spcBef>
          <a:spcPct val="0"/>
        </a:spcBef>
        <a:spcAft>
          <a:spcPct val="0"/>
        </a:spcAft>
        <a:defRPr sz="3600" b="1">
          <a:solidFill>
            <a:schemeClr val="tx2"/>
          </a:solidFill>
          <a:latin typeface="Arial" charset="0"/>
          <a:ea typeface="ＭＳ Ｐゴシック" pitchFamily="-96" charset="-128"/>
        </a:defRPr>
      </a:lvl9pPr>
    </p:titleStyle>
    <p:bodyStyle>
      <a:lvl1pPr marL="346075" indent="-346075" algn="l" rtl="0" eaLnBrk="0" fontAlgn="base" hangingPunct="0">
        <a:spcBef>
          <a:spcPts val="600"/>
        </a:spcBef>
        <a:spcAft>
          <a:spcPts val="600"/>
        </a:spcAft>
        <a:buChar char="•"/>
        <a:defRPr sz="3200">
          <a:solidFill>
            <a:schemeClr val="tx1"/>
          </a:solidFill>
          <a:latin typeface="+mn-lt"/>
          <a:ea typeface="+mn-ea"/>
          <a:cs typeface="+mn-cs"/>
        </a:defRPr>
      </a:lvl1pPr>
      <a:lvl2pPr marL="746125" indent="-285750" algn="l" rtl="0" eaLnBrk="0" fontAlgn="base" hangingPunct="0">
        <a:spcBef>
          <a:spcPts val="600"/>
        </a:spcBef>
        <a:spcAft>
          <a:spcPts val="600"/>
        </a:spcAft>
        <a:buFont typeface="Times" pitchFamily="-96" charset="0"/>
        <a:buChar char="–"/>
        <a:defRPr sz="2800">
          <a:solidFill>
            <a:schemeClr val="tx1"/>
          </a:solidFill>
          <a:latin typeface="+mn-lt"/>
          <a:ea typeface="+mn-ea"/>
        </a:defRPr>
      </a:lvl2pPr>
      <a:lvl3pPr marL="1089025" indent="-228600" algn="l" rtl="0" eaLnBrk="0" fontAlgn="base" hangingPunct="0">
        <a:spcBef>
          <a:spcPts val="600"/>
        </a:spcBef>
        <a:spcAft>
          <a:spcPts val="600"/>
        </a:spcAft>
        <a:buFont typeface="Times" pitchFamily="-96" charset="0"/>
        <a:buChar char="•"/>
        <a:defRPr sz="2400">
          <a:solidFill>
            <a:schemeClr val="tx1"/>
          </a:solidFill>
          <a:latin typeface="+mn-lt"/>
          <a:ea typeface="+mn-ea"/>
        </a:defRPr>
      </a:lvl3pPr>
      <a:lvl4pPr marL="1431925" indent="-228600" algn="l" rtl="0" eaLnBrk="0" fontAlgn="base" hangingPunct="0">
        <a:spcBef>
          <a:spcPts val="600"/>
        </a:spcBef>
        <a:spcAft>
          <a:spcPts val="600"/>
        </a:spcAft>
        <a:buFont typeface="Wingdings" pitchFamily="-96" charset="2"/>
        <a:buChar char="§"/>
        <a:defRPr sz="2000">
          <a:solidFill>
            <a:schemeClr val="tx1"/>
          </a:solidFill>
          <a:latin typeface="+mn-lt"/>
          <a:ea typeface="+mn-ea"/>
        </a:defRPr>
      </a:lvl4pPr>
      <a:lvl5pPr marL="1774825" indent="-228600" algn="l" rtl="0" eaLnBrk="0" fontAlgn="base" hangingPunct="0">
        <a:spcBef>
          <a:spcPts val="600"/>
        </a:spcBef>
        <a:spcAft>
          <a:spcPts val="600"/>
        </a:spcAft>
        <a:buChar char="»"/>
        <a:defRPr sz="2000">
          <a:solidFill>
            <a:schemeClr val="tx1"/>
          </a:solidFill>
          <a:latin typeface="+mn-lt"/>
          <a:ea typeface="+mn-ea"/>
        </a:defRPr>
      </a:lvl5pPr>
      <a:lvl6pPr marL="2232025" indent="-228600" algn="l" rtl="0" fontAlgn="base">
        <a:spcBef>
          <a:spcPts val="600"/>
        </a:spcBef>
        <a:spcAft>
          <a:spcPts val="600"/>
        </a:spcAft>
        <a:buChar char="»"/>
        <a:defRPr sz="2000">
          <a:solidFill>
            <a:schemeClr val="tx1"/>
          </a:solidFill>
          <a:latin typeface="+mn-lt"/>
          <a:ea typeface="+mn-ea"/>
        </a:defRPr>
      </a:lvl6pPr>
      <a:lvl7pPr marL="2689225" indent="-228600" algn="l" rtl="0" fontAlgn="base">
        <a:spcBef>
          <a:spcPts val="600"/>
        </a:spcBef>
        <a:spcAft>
          <a:spcPts val="600"/>
        </a:spcAft>
        <a:buChar char="»"/>
        <a:defRPr sz="2000">
          <a:solidFill>
            <a:schemeClr val="tx1"/>
          </a:solidFill>
          <a:latin typeface="+mn-lt"/>
          <a:ea typeface="+mn-ea"/>
        </a:defRPr>
      </a:lvl7pPr>
      <a:lvl8pPr marL="3146425" indent="-228600" algn="l" rtl="0" fontAlgn="base">
        <a:spcBef>
          <a:spcPts val="600"/>
        </a:spcBef>
        <a:spcAft>
          <a:spcPts val="600"/>
        </a:spcAft>
        <a:buChar char="»"/>
        <a:defRPr sz="2000">
          <a:solidFill>
            <a:schemeClr val="tx1"/>
          </a:solidFill>
          <a:latin typeface="+mn-lt"/>
          <a:ea typeface="+mn-ea"/>
        </a:defRPr>
      </a:lvl8pPr>
      <a:lvl9pPr marL="3603625" indent="-228600" algn="l" rtl="0" fontAlgn="base">
        <a:spcBef>
          <a:spcPts val="600"/>
        </a:spcBef>
        <a:spcAft>
          <a:spcPts val="60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p>
            <a:r>
              <a:rPr lang="en-US" smtClean="0"/>
              <a:t>© 2012 Pearson Prentice Hall. All rights reserved.</a:t>
            </a:r>
          </a:p>
        </p:txBody>
      </p:sp>
      <p:sp>
        <p:nvSpPr>
          <p:cNvPr id="13315" name="Slide Number Placeholder 4"/>
          <p:cNvSpPr>
            <a:spLocks noGrp="1"/>
          </p:cNvSpPr>
          <p:nvPr>
            <p:ph type="sldNum" sz="quarter" idx="11"/>
          </p:nvPr>
        </p:nvSpPr>
        <p:spPr>
          <a:noFill/>
        </p:spPr>
        <p:txBody>
          <a:bodyPr/>
          <a:lstStyle/>
          <a:p>
            <a:r>
              <a:rPr lang="en-US" smtClean="0"/>
              <a:t>9-</a:t>
            </a:r>
            <a:fld id="{94F9F52B-4921-4009-864A-CA62AFDBD15D}" type="slidenum">
              <a:rPr lang="en-US" smtClean="0"/>
              <a:pPr/>
              <a:t>10</a:t>
            </a:fld>
            <a:endParaRPr lang="en-US" smtClean="0"/>
          </a:p>
        </p:txBody>
      </p:sp>
      <p:sp>
        <p:nvSpPr>
          <p:cNvPr id="13316" name="Rectangle 2"/>
          <p:cNvSpPr>
            <a:spLocks noGrp="1" noChangeArrowheads="1"/>
          </p:cNvSpPr>
          <p:nvPr>
            <p:ph type="title"/>
          </p:nvPr>
        </p:nvSpPr>
        <p:spPr/>
        <p:txBody>
          <a:bodyPr/>
          <a:lstStyle/>
          <a:p>
            <a:pPr eaLnBrk="1" hangingPunct="1"/>
            <a:r>
              <a:rPr lang="en-US" smtClean="0">
                <a:solidFill>
                  <a:srgbClr val="000000"/>
                </a:solidFill>
              </a:rPr>
              <a:t>Cost of Long-Term Debt (cont.)</a:t>
            </a:r>
          </a:p>
        </p:txBody>
      </p:sp>
      <p:sp>
        <p:nvSpPr>
          <p:cNvPr id="13317" name="Rectangle 3"/>
          <p:cNvSpPr>
            <a:spLocks noGrp="1" noChangeArrowheads="1"/>
          </p:cNvSpPr>
          <p:nvPr>
            <p:ph type="body" idx="1"/>
          </p:nvPr>
        </p:nvSpPr>
        <p:spPr/>
        <p:txBody>
          <a:bodyPr/>
          <a:lstStyle/>
          <a:p>
            <a:pPr eaLnBrk="1" hangingPunct="1">
              <a:buFontTx/>
              <a:buNone/>
            </a:pPr>
            <a:r>
              <a:rPr lang="en-US" sz="2800" smtClean="0">
                <a:solidFill>
                  <a:srgbClr val="000000"/>
                </a:solidFill>
                <a:latin typeface="Times New Roman" pitchFamily="-96" charset="0"/>
              </a:rPr>
              <a:t>Approximating the cost</a:t>
            </a:r>
          </a:p>
          <a:p>
            <a:pPr eaLnBrk="1" hangingPunct="1">
              <a:buFontTx/>
              <a:buNone/>
            </a:pPr>
            <a:endParaRPr lang="en-US" sz="2800" smtClean="0">
              <a:solidFill>
                <a:srgbClr val="000000"/>
              </a:solidFill>
              <a:latin typeface="Times New Roman" pitchFamily="-96" charset="0"/>
            </a:endParaRPr>
          </a:p>
          <a:p>
            <a:pPr eaLnBrk="1" hangingPunct="1">
              <a:buFontTx/>
              <a:buNone/>
            </a:pPr>
            <a:endParaRPr lang="en-US" sz="2800" smtClean="0">
              <a:solidFill>
                <a:srgbClr val="000000"/>
              </a:solidFill>
              <a:latin typeface="Times New Roman" pitchFamily="-96" charset="0"/>
            </a:endParaRPr>
          </a:p>
          <a:p>
            <a:pPr eaLnBrk="1" hangingPunct="1">
              <a:buFontTx/>
              <a:buNone/>
            </a:pPr>
            <a:endParaRPr lang="en-US" sz="2800" smtClean="0">
              <a:solidFill>
                <a:srgbClr val="000000"/>
              </a:solidFill>
              <a:latin typeface="Times New Roman" pitchFamily="-96" charset="0"/>
            </a:endParaRPr>
          </a:p>
          <a:p>
            <a:pPr eaLnBrk="1" hangingPunct="1">
              <a:buFontTx/>
              <a:buNone/>
            </a:pPr>
            <a:r>
              <a:rPr lang="en-US" sz="2800" smtClean="0">
                <a:solidFill>
                  <a:srgbClr val="000000"/>
                </a:solidFill>
                <a:latin typeface="Times New Roman" pitchFamily="-96" charset="0"/>
              </a:rPr>
              <a:t>where</a:t>
            </a:r>
            <a:endParaRPr lang="en-US" sz="2400" smtClean="0">
              <a:solidFill>
                <a:srgbClr val="000000"/>
              </a:solidFill>
              <a:latin typeface="Times New Roman" pitchFamily="-96" charset="0"/>
            </a:endParaRPr>
          </a:p>
        </p:txBody>
      </p:sp>
      <p:pic>
        <p:nvPicPr>
          <p:cNvPr id="13318" name="Picture 4" descr="eq0901"/>
          <p:cNvPicPr>
            <a:picLocks noChangeAspect="1" noChangeArrowheads="1"/>
          </p:cNvPicPr>
          <p:nvPr/>
        </p:nvPicPr>
        <p:blipFill>
          <a:blip r:embed="rId2"/>
          <a:srcRect/>
          <a:stretch>
            <a:fillRect/>
          </a:stretch>
        </p:blipFill>
        <p:spPr bwMode="auto">
          <a:xfrm>
            <a:off x="3078163" y="2290763"/>
            <a:ext cx="2986087" cy="1443037"/>
          </a:xfrm>
          <a:prstGeom prst="rect">
            <a:avLst/>
          </a:prstGeom>
          <a:noFill/>
          <a:ln w="9525">
            <a:noFill/>
            <a:miter lim="800000"/>
            <a:headEnd/>
            <a:tailEnd/>
          </a:ln>
        </p:spPr>
      </p:pic>
      <p:graphicFrame>
        <p:nvGraphicFramePr>
          <p:cNvPr id="163876" name="Group 36"/>
          <p:cNvGraphicFramePr>
            <a:graphicFrameLocks noGrp="1"/>
          </p:cNvGraphicFramePr>
          <p:nvPr/>
        </p:nvGraphicFramePr>
        <p:xfrm>
          <a:off x="1600200" y="4440238"/>
          <a:ext cx="5943600" cy="1193801"/>
        </p:xfrm>
        <a:graphic>
          <a:graphicData uri="http://schemas.openxmlformats.org/drawingml/2006/table">
            <a:tbl>
              <a:tblPr/>
              <a:tblGrid>
                <a:gridCol w="488950"/>
                <a:gridCol w="271463"/>
                <a:gridCol w="5183187"/>
              </a:tblGrid>
              <a:tr h="4365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I</a:t>
                      </a:r>
                      <a:endPar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endParaRPr>
                    </a:p>
                  </a:txBody>
                  <a:tcPr marL="45720" marR="45720" marT="0" marB="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annual interest in dollars</a:t>
                      </a:r>
                    </a:p>
                  </a:txBody>
                  <a:tcPr marL="45720" marR="45720" marT="0" marB="0" horzOverflow="overflow">
                    <a:lnL>
                      <a:noFill/>
                    </a:lnL>
                    <a:lnR cap="flat">
                      <a:noFill/>
                    </a:lnR>
                    <a:lnT cap="flat">
                      <a:noFill/>
                    </a:lnT>
                    <a:lnB>
                      <a:noFill/>
                    </a:lnB>
                    <a:lnTlToBr>
                      <a:noFill/>
                    </a:lnTlToBr>
                    <a:lnBlToTr>
                      <a:noFill/>
                    </a:lnBlToTr>
                    <a:noFill/>
                  </a:tcPr>
                </a:tc>
              </a:tr>
              <a:tr h="3810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N</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d</a:t>
                      </a:r>
                    </a:p>
                  </a:txBody>
                  <a:tcPr marL="45720" marR="4572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net proceeds from the sale of debt (bond)</a:t>
                      </a:r>
                    </a:p>
                  </a:txBody>
                  <a:tcPr marL="45720" marR="45720" marT="0" marB="0"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n</a:t>
                      </a:r>
                      <a:endPar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endParaRPr>
                    </a:p>
                  </a:txBody>
                  <a:tcPr marL="45720" marR="45720" marT="0" marB="0"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number of years to the bond</a:t>
                      </a:r>
                      <a:r>
                        <a:rPr kumimoji="0" lang="en-US" sz="2400" b="0" i="0" u="none" strike="noStrike" cap="none" normalizeH="0" baseline="0" smtClean="0">
                          <a:ln>
                            <a:noFill/>
                          </a:ln>
                          <a:solidFill>
                            <a:srgbClr val="000000"/>
                          </a:solidFill>
                          <a:effectLst/>
                          <a:latin typeface="Arial"/>
                          <a:ea typeface="ＭＳ Ｐゴシック" pitchFamily="-96" charset="-128"/>
                        </a:rPr>
                        <a:t>’</a:t>
                      </a: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s maturity</a:t>
                      </a:r>
                    </a:p>
                  </a:txBody>
                  <a:tcPr marL="45720" marR="45720" marT="0" marB="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 2012 Pearson Prentice Hall. All rights reserved.</a:t>
            </a:r>
          </a:p>
        </p:txBody>
      </p:sp>
      <p:sp>
        <p:nvSpPr>
          <p:cNvPr id="14339" name="Slide Number Placeholder 4"/>
          <p:cNvSpPr>
            <a:spLocks noGrp="1"/>
          </p:cNvSpPr>
          <p:nvPr>
            <p:ph type="sldNum" sz="quarter" idx="11"/>
          </p:nvPr>
        </p:nvSpPr>
        <p:spPr>
          <a:noFill/>
        </p:spPr>
        <p:txBody>
          <a:bodyPr/>
          <a:lstStyle/>
          <a:p>
            <a:r>
              <a:rPr lang="en-US" smtClean="0"/>
              <a:t>9-</a:t>
            </a:r>
            <a:fld id="{7494DC22-681E-4320-83C6-86134D3D42EF}" type="slidenum">
              <a:rPr lang="en-US" smtClean="0"/>
              <a:pPr/>
              <a:t>11</a:t>
            </a:fld>
            <a:endParaRPr lang="en-US" smtClean="0"/>
          </a:p>
        </p:txBody>
      </p:sp>
      <p:sp>
        <p:nvSpPr>
          <p:cNvPr id="14340" name="Rectangle 2"/>
          <p:cNvSpPr>
            <a:spLocks noGrp="1" noChangeArrowheads="1"/>
          </p:cNvSpPr>
          <p:nvPr>
            <p:ph type="title"/>
          </p:nvPr>
        </p:nvSpPr>
        <p:spPr/>
        <p:txBody>
          <a:bodyPr/>
          <a:lstStyle/>
          <a:p>
            <a:pPr eaLnBrk="1" hangingPunct="1"/>
            <a:r>
              <a:rPr lang="en-US" smtClean="0">
                <a:solidFill>
                  <a:srgbClr val="000000"/>
                </a:solidFill>
              </a:rPr>
              <a:t>Cost of Long-Term Debt (cont.)</a:t>
            </a:r>
          </a:p>
        </p:txBody>
      </p:sp>
      <p:sp>
        <p:nvSpPr>
          <p:cNvPr id="14341" name="Rectangle 3"/>
          <p:cNvSpPr>
            <a:spLocks noGrp="1" noChangeArrowheads="1"/>
          </p:cNvSpPr>
          <p:nvPr>
            <p:ph type="body" idx="1"/>
          </p:nvPr>
        </p:nvSpPr>
        <p:spPr/>
        <p:txBody>
          <a:bodyPr/>
          <a:lstStyle/>
          <a:p>
            <a:pPr eaLnBrk="1" hangingPunct="1">
              <a:buFontTx/>
              <a:buNone/>
            </a:pPr>
            <a:r>
              <a:rPr lang="en-US" sz="2800" smtClean="0">
                <a:solidFill>
                  <a:srgbClr val="000000"/>
                </a:solidFill>
                <a:latin typeface="Times New Roman" pitchFamily="-96" charset="0"/>
              </a:rPr>
              <a:t>Approximating the cost</a:t>
            </a:r>
          </a:p>
        </p:txBody>
      </p:sp>
      <p:pic>
        <p:nvPicPr>
          <p:cNvPr id="14342" name="Picture 9" descr="example0904"/>
          <p:cNvPicPr>
            <a:picLocks noChangeAspect="1" noChangeArrowheads="1"/>
          </p:cNvPicPr>
          <p:nvPr/>
        </p:nvPicPr>
        <p:blipFill>
          <a:blip r:embed="rId2"/>
          <a:srcRect/>
          <a:stretch>
            <a:fillRect/>
          </a:stretch>
        </p:blipFill>
        <p:spPr bwMode="auto">
          <a:xfrm>
            <a:off x="2089150" y="2647950"/>
            <a:ext cx="4964113" cy="21701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 2012 Pearson Prentice Hall. All rights reserved.</a:t>
            </a:r>
          </a:p>
        </p:txBody>
      </p:sp>
      <p:sp>
        <p:nvSpPr>
          <p:cNvPr id="15363" name="Slide Number Placeholder 4"/>
          <p:cNvSpPr>
            <a:spLocks noGrp="1"/>
          </p:cNvSpPr>
          <p:nvPr>
            <p:ph type="sldNum" sz="quarter" idx="11"/>
          </p:nvPr>
        </p:nvSpPr>
        <p:spPr>
          <a:noFill/>
        </p:spPr>
        <p:txBody>
          <a:bodyPr/>
          <a:lstStyle/>
          <a:p>
            <a:r>
              <a:rPr lang="en-US" smtClean="0"/>
              <a:t>9-</a:t>
            </a:r>
            <a:fld id="{05A434B4-693D-43EA-B8F8-C3ABC5859EB1}" type="slidenum">
              <a:rPr lang="en-US" smtClean="0"/>
              <a:pPr/>
              <a:t>12</a:t>
            </a:fld>
            <a:endParaRPr lang="en-US" smtClean="0"/>
          </a:p>
        </p:txBody>
      </p:sp>
      <p:sp>
        <p:nvSpPr>
          <p:cNvPr id="15364" name="Rectangle 2"/>
          <p:cNvSpPr>
            <a:spLocks noGrp="1" noChangeArrowheads="1"/>
          </p:cNvSpPr>
          <p:nvPr>
            <p:ph type="title"/>
          </p:nvPr>
        </p:nvSpPr>
        <p:spPr/>
        <p:txBody>
          <a:bodyPr/>
          <a:lstStyle/>
          <a:p>
            <a:pPr eaLnBrk="1" hangingPunct="1"/>
            <a:r>
              <a:rPr lang="en-US" smtClean="0">
                <a:solidFill>
                  <a:srgbClr val="000000"/>
                </a:solidFill>
              </a:rPr>
              <a:t>Cost of Long-Term Debt: </a:t>
            </a:r>
            <a:br>
              <a:rPr lang="en-US" smtClean="0">
                <a:solidFill>
                  <a:srgbClr val="000000"/>
                </a:solidFill>
              </a:rPr>
            </a:br>
            <a:r>
              <a:rPr lang="en-US" smtClean="0">
                <a:solidFill>
                  <a:srgbClr val="000000"/>
                </a:solidFill>
              </a:rPr>
              <a:t>After-Tax Cost of Debt</a:t>
            </a:r>
          </a:p>
        </p:txBody>
      </p:sp>
      <p:sp>
        <p:nvSpPr>
          <p:cNvPr id="15365" name="Rectangle 3"/>
          <p:cNvSpPr>
            <a:spLocks noGrp="1" noChangeArrowheads="1"/>
          </p:cNvSpPr>
          <p:nvPr>
            <p:ph type="body" idx="1"/>
          </p:nvPr>
        </p:nvSpPr>
        <p:spPr/>
        <p:txBody>
          <a:bodyPr/>
          <a:lstStyle/>
          <a:p>
            <a:pPr eaLnBrk="1" hangingPunct="1"/>
            <a:r>
              <a:rPr lang="en-US" sz="2800" smtClean="0">
                <a:solidFill>
                  <a:srgbClr val="000000"/>
                </a:solidFill>
                <a:latin typeface="Times New Roman" pitchFamily="-96" charset="0"/>
              </a:rPr>
              <a:t>The interest payments paid to bondholders are tax deductable for the firm, so the interest expense on debt reduces the firm</a:t>
            </a:r>
            <a:r>
              <a:rPr lang="en-US" sz="2800" smtClean="0">
                <a:solidFill>
                  <a:srgbClr val="000000"/>
                </a:solidFill>
              </a:rPr>
              <a:t>’</a:t>
            </a:r>
            <a:r>
              <a:rPr lang="en-US" sz="2800" smtClean="0">
                <a:solidFill>
                  <a:srgbClr val="000000"/>
                </a:solidFill>
                <a:latin typeface="Times New Roman" pitchFamily="-96" charset="0"/>
              </a:rPr>
              <a:t>s taxable income and, therefore, the firm</a:t>
            </a:r>
            <a:r>
              <a:rPr lang="en-US" sz="2800" smtClean="0">
                <a:solidFill>
                  <a:srgbClr val="000000"/>
                </a:solidFill>
              </a:rPr>
              <a:t>’</a:t>
            </a:r>
            <a:r>
              <a:rPr lang="en-US" sz="2800" smtClean="0">
                <a:solidFill>
                  <a:srgbClr val="000000"/>
                </a:solidFill>
                <a:latin typeface="Times New Roman" pitchFamily="-96" charset="0"/>
              </a:rPr>
              <a:t>s tax liability. </a:t>
            </a:r>
          </a:p>
          <a:p>
            <a:pPr eaLnBrk="1" hangingPunct="1"/>
            <a:r>
              <a:rPr lang="en-US" sz="2800" smtClean="0">
                <a:solidFill>
                  <a:srgbClr val="000000"/>
                </a:solidFill>
                <a:latin typeface="Times New Roman" pitchFamily="-96" charset="0"/>
              </a:rPr>
              <a:t>The after-tax cost of debt,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i</a:t>
            </a:r>
            <a:r>
              <a:rPr lang="en-US" sz="2800" smtClean="0">
                <a:solidFill>
                  <a:srgbClr val="000000"/>
                </a:solidFill>
                <a:latin typeface="Times New Roman" pitchFamily="-96" charset="0"/>
              </a:rPr>
              <a:t>, can be found by multiplying the before-tax cost,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d</a:t>
            </a:r>
            <a:r>
              <a:rPr lang="en-US" sz="2800" smtClean="0">
                <a:solidFill>
                  <a:srgbClr val="000000"/>
                </a:solidFill>
                <a:latin typeface="Times New Roman" pitchFamily="-96" charset="0"/>
              </a:rPr>
              <a:t>, by 1 minus the tax rate, </a:t>
            </a:r>
            <a:r>
              <a:rPr lang="en-US" sz="2800" i="1" smtClean="0">
                <a:solidFill>
                  <a:srgbClr val="000000"/>
                </a:solidFill>
                <a:latin typeface="Times New Roman" pitchFamily="-96" charset="0"/>
              </a:rPr>
              <a:t>T</a:t>
            </a:r>
            <a:r>
              <a:rPr lang="en-US" sz="2800" smtClean="0">
                <a:solidFill>
                  <a:srgbClr val="000000"/>
                </a:solidFill>
                <a:latin typeface="Times New Roman" pitchFamily="-96" charset="0"/>
              </a:rPr>
              <a:t>, as stated in the following equation:</a:t>
            </a:r>
          </a:p>
          <a:p>
            <a:pPr algn="ctr"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i</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d</a:t>
            </a:r>
            <a:r>
              <a:rPr lang="en-US" sz="2800" smtClean="0">
                <a:solidFill>
                  <a:srgbClr val="000000"/>
                </a:solidFill>
                <a:latin typeface="Times New Roman" pitchFamily="-96" charset="0"/>
              </a:rPr>
              <a:t>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(1 </a:t>
            </a:r>
            <a:r>
              <a:rPr lang="en-US" sz="2800" smtClean="0">
                <a:solidFill>
                  <a:srgbClr val="000000"/>
                </a:solidFill>
              </a:rPr>
              <a:t>–</a:t>
            </a:r>
            <a:r>
              <a:rPr lang="en-US" sz="2800" smtClean="0">
                <a:solidFill>
                  <a:srgbClr val="000000"/>
                </a:solidFill>
                <a:latin typeface="Times New Roman" pitchFamily="-96" charset="0"/>
              </a:rPr>
              <a:t> </a:t>
            </a:r>
            <a:r>
              <a:rPr lang="en-US" sz="2800" i="1" smtClean="0">
                <a:solidFill>
                  <a:srgbClr val="000000"/>
                </a:solidFill>
                <a:latin typeface="Times New Roman" pitchFamily="-96" charset="0"/>
              </a:rPr>
              <a:t>T</a:t>
            </a:r>
            <a:r>
              <a:rPr lang="en-US" sz="2800" smtClean="0">
                <a:solidFill>
                  <a:srgbClr val="000000"/>
                </a:solidFill>
                <a:latin typeface="Times New Roman" pitchFamily="-96"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smtClean="0"/>
              <a:t>© 2012 Pearson Prentice Hall. All rights reserved.</a:t>
            </a:r>
          </a:p>
        </p:txBody>
      </p:sp>
      <p:sp>
        <p:nvSpPr>
          <p:cNvPr id="16387" name="Slide Number Placeholder 4"/>
          <p:cNvSpPr>
            <a:spLocks noGrp="1"/>
          </p:cNvSpPr>
          <p:nvPr>
            <p:ph type="sldNum" sz="quarter" idx="11"/>
          </p:nvPr>
        </p:nvSpPr>
        <p:spPr>
          <a:noFill/>
        </p:spPr>
        <p:txBody>
          <a:bodyPr/>
          <a:lstStyle/>
          <a:p>
            <a:r>
              <a:rPr lang="en-US" smtClean="0"/>
              <a:t>9-</a:t>
            </a:r>
            <a:fld id="{EB9C6BA6-5851-4591-9154-3351A03BA260}" type="slidenum">
              <a:rPr lang="en-US" smtClean="0"/>
              <a:pPr/>
              <a:t>13</a:t>
            </a:fld>
            <a:endParaRPr lang="en-US" smtClean="0"/>
          </a:p>
        </p:txBody>
      </p:sp>
      <p:sp>
        <p:nvSpPr>
          <p:cNvPr id="16388" name="Rectangle 2"/>
          <p:cNvSpPr>
            <a:spLocks noGrp="1" noChangeArrowheads="1"/>
          </p:cNvSpPr>
          <p:nvPr>
            <p:ph type="title"/>
          </p:nvPr>
        </p:nvSpPr>
        <p:spPr/>
        <p:txBody>
          <a:bodyPr/>
          <a:lstStyle/>
          <a:p>
            <a:pPr eaLnBrk="1" hangingPunct="1"/>
            <a:r>
              <a:rPr lang="en-US" smtClean="0">
                <a:solidFill>
                  <a:srgbClr val="000000"/>
                </a:solidFill>
              </a:rPr>
              <a:t>Cost of Long-Term Debt: </a:t>
            </a:r>
            <a:br>
              <a:rPr lang="en-US" smtClean="0">
                <a:solidFill>
                  <a:srgbClr val="000000"/>
                </a:solidFill>
              </a:rPr>
            </a:br>
            <a:r>
              <a:rPr lang="en-US" smtClean="0">
                <a:solidFill>
                  <a:srgbClr val="000000"/>
                </a:solidFill>
              </a:rPr>
              <a:t>After-Tax Cost of Debt (cont.)</a:t>
            </a:r>
          </a:p>
        </p:txBody>
      </p:sp>
      <p:sp>
        <p:nvSpPr>
          <p:cNvPr id="16389"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Duchess Corporation has a 40% tax rate. Using the 9.452% before-tax debt cost calculated above, we find an after-tax cost of debt of 5.6% [9.4%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(1 </a:t>
            </a:r>
            <a:r>
              <a:rPr lang="en-US" sz="2800" smtClean="0">
                <a:solidFill>
                  <a:srgbClr val="000000"/>
                </a:solidFill>
              </a:rPr>
              <a:t>–</a:t>
            </a:r>
            <a:r>
              <a:rPr lang="en-US" sz="2800" smtClean="0">
                <a:solidFill>
                  <a:srgbClr val="000000"/>
                </a:solidFill>
                <a:latin typeface="Times New Roman" pitchFamily="-96" charset="0"/>
              </a:rPr>
              <a:t> 0.40)]. </a:t>
            </a:r>
          </a:p>
          <a:p>
            <a:pPr marL="0" indent="0" eaLnBrk="1" hangingPunct="1">
              <a:buFontTx/>
              <a:buNone/>
            </a:pPr>
            <a:r>
              <a:rPr lang="en-US" sz="2800" smtClean="0">
                <a:solidFill>
                  <a:srgbClr val="000000"/>
                </a:solidFill>
                <a:latin typeface="Times New Roman" pitchFamily="-96" charset="0"/>
              </a:rPr>
              <a:t>Typically, the cost of long-term debt for a given firm is less than the cost of preferred or common stock, partly because of the tax deductibility of interest.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2012 Pearson Prentice Hall. All rights reserved.</a:t>
            </a:r>
          </a:p>
        </p:txBody>
      </p:sp>
      <p:sp>
        <p:nvSpPr>
          <p:cNvPr id="17411" name="Slide Number Placeholder 4"/>
          <p:cNvSpPr>
            <a:spLocks noGrp="1"/>
          </p:cNvSpPr>
          <p:nvPr>
            <p:ph type="sldNum" sz="quarter" idx="11"/>
          </p:nvPr>
        </p:nvSpPr>
        <p:spPr>
          <a:noFill/>
        </p:spPr>
        <p:txBody>
          <a:bodyPr/>
          <a:lstStyle/>
          <a:p>
            <a:r>
              <a:rPr lang="en-US" smtClean="0"/>
              <a:t>9-</a:t>
            </a:r>
            <a:fld id="{4B923CD2-9660-4985-A301-06F709C75A77}" type="slidenum">
              <a:rPr lang="en-US" smtClean="0"/>
              <a:pPr/>
              <a:t>14</a:t>
            </a:fld>
            <a:endParaRPr lang="en-US" smtClean="0"/>
          </a:p>
        </p:txBody>
      </p:sp>
      <p:sp>
        <p:nvSpPr>
          <p:cNvPr id="17412" name="Rectangle 2"/>
          <p:cNvSpPr>
            <a:spLocks noGrp="1" noChangeArrowheads="1"/>
          </p:cNvSpPr>
          <p:nvPr>
            <p:ph type="title"/>
          </p:nvPr>
        </p:nvSpPr>
        <p:spPr/>
        <p:txBody>
          <a:bodyPr/>
          <a:lstStyle/>
          <a:p>
            <a:pPr eaLnBrk="1" hangingPunct="1"/>
            <a:r>
              <a:rPr lang="en-US" smtClean="0">
                <a:solidFill>
                  <a:srgbClr val="000000"/>
                </a:solidFill>
              </a:rPr>
              <a:t>Personal Finance Example</a:t>
            </a:r>
          </a:p>
        </p:txBody>
      </p:sp>
      <p:sp>
        <p:nvSpPr>
          <p:cNvPr id="17413" name="Rectangle 3"/>
          <p:cNvSpPr>
            <a:spLocks noGrp="1" noChangeArrowheads="1"/>
          </p:cNvSpPr>
          <p:nvPr>
            <p:ph type="body" idx="1"/>
          </p:nvPr>
        </p:nvSpPr>
        <p:spPr/>
        <p:txBody>
          <a:bodyPr/>
          <a:lstStyle/>
          <a:p>
            <a:pPr marL="0" indent="0" eaLnBrk="1" hangingPunct="1">
              <a:lnSpc>
                <a:spcPct val="90000"/>
              </a:lnSpc>
              <a:buFontTx/>
              <a:buNone/>
            </a:pPr>
            <a:r>
              <a:rPr lang="en-US" sz="2400" smtClean="0">
                <a:solidFill>
                  <a:srgbClr val="000000"/>
                </a:solidFill>
                <a:latin typeface="Times New Roman" pitchFamily="-96" charset="0"/>
              </a:rPr>
              <a:t>Kait and Kasim Sullivan, a married couple in the 28% federal income-tax bracket, wish to borrow $60,000 for a new car. </a:t>
            </a:r>
          </a:p>
          <a:p>
            <a:pPr lvl="1" eaLnBrk="1" hangingPunct="1">
              <a:lnSpc>
                <a:spcPct val="90000"/>
              </a:lnSpc>
            </a:pPr>
            <a:r>
              <a:rPr lang="en-US" sz="2000" smtClean="0">
                <a:solidFill>
                  <a:srgbClr val="000000"/>
                </a:solidFill>
                <a:latin typeface="Times New Roman" pitchFamily="-96" charset="0"/>
              </a:rPr>
              <a:t>They can either borrow the $60,000 through the auto dealer at an annual interest rate of 6.0%, or they can take a $60,000 second mortgage on their home at an annual interest rate of 7.2%. </a:t>
            </a:r>
          </a:p>
          <a:p>
            <a:pPr lvl="1" eaLnBrk="1" hangingPunct="1">
              <a:lnSpc>
                <a:spcPct val="90000"/>
              </a:lnSpc>
            </a:pPr>
            <a:r>
              <a:rPr lang="en-US" sz="2000" smtClean="0">
                <a:solidFill>
                  <a:srgbClr val="000000"/>
                </a:solidFill>
                <a:latin typeface="Times New Roman" pitchFamily="-96" charset="0"/>
              </a:rPr>
              <a:t>If they borrow from the auto dealer, the interest on this </a:t>
            </a:r>
            <a:r>
              <a:rPr lang="en-US" sz="2000" smtClean="0">
                <a:solidFill>
                  <a:srgbClr val="000000"/>
                </a:solidFill>
              </a:rPr>
              <a:t>“</a:t>
            </a:r>
            <a:r>
              <a:rPr lang="en-US" sz="2000" smtClean="0">
                <a:solidFill>
                  <a:srgbClr val="000000"/>
                </a:solidFill>
                <a:latin typeface="Times New Roman" pitchFamily="-96" charset="0"/>
              </a:rPr>
              <a:t>consumer loan</a:t>
            </a:r>
            <a:r>
              <a:rPr lang="en-US" sz="2000" smtClean="0">
                <a:solidFill>
                  <a:srgbClr val="000000"/>
                </a:solidFill>
              </a:rPr>
              <a:t>”</a:t>
            </a:r>
            <a:r>
              <a:rPr lang="en-US" sz="2000" smtClean="0">
                <a:solidFill>
                  <a:srgbClr val="000000"/>
                </a:solidFill>
                <a:latin typeface="Times New Roman" pitchFamily="-96" charset="0"/>
              </a:rPr>
              <a:t> will not be deductible for federal tax purposes. However, the interest on the second mortgage would be tax-deductible because the tax law allows individuals to deduct interest paid on a home mortgage. </a:t>
            </a:r>
          </a:p>
          <a:p>
            <a:pPr lvl="1" eaLnBrk="1" hangingPunct="1">
              <a:lnSpc>
                <a:spcPct val="90000"/>
              </a:lnSpc>
            </a:pPr>
            <a:r>
              <a:rPr lang="en-US" sz="2000" smtClean="0">
                <a:solidFill>
                  <a:srgbClr val="000000"/>
                </a:solidFill>
                <a:latin typeface="Times New Roman" pitchFamily="-96" charset="0"/>
              </a:rPr>
              <a:t>Because interest on the auto loan is </a:t>
            </a:r>
            <a:r>
              <a:rPr lang="en-US" sz="2000" i="1" smtClean="0">
                <a:solidFill>
                  <a:srgbClr val="000000"/>
                </a:solidFill>
                <a:latin typeface="Times New Roman" pitchFamily="-96" charset="0"/>
              </a:rPr>
              <a:t>not</a:t>
            </a:r>
            <a:r>
              <a:rPr lang="en-US" sz="2000" smtClean="0">
                <a:solidFill>
                  <a:srgbClr val="000000"/>
                </a:solidFill>
                <a:latin typeface="Times New Roman" pitchFamily="-96" charset="0"/>
              </a:rPr>
              <a:t> tax-deductible, its after-tax cost equals its stated cost of 6.0%. </a:t>
            </a:r>
          </a:p>
          <a:p>
            <a:pPr lvl="1" eaLnBrk="1" hangingPunct="1">
              <a:lnSpc>
                <a:spcPct val="90000"/>
              </a:lnSpc>
            </a:pPr>
            <a:r>
              <a:rPr lang="en-US" sz="2000" smtClean="0">
                <a:solidFill>
                  <a:srgbClr val="000000"/>
                </a:solidFill>
                <a:latin typeface="Times New Roman" pitchFamily="-96" charset="0"/>
              </a:rPr>
              <a:t>Because interest on the second mortgage is tax-deductible, its after-tax cost equals its stated cost of 7.2% </a:t>
            </a:r>
            <a:r>
              <a:rPr lang="en-US" sz="2000" smtClean="0">
                <a:solidFill>
                  <a:srgbClr val="000000"/>
                </a:solidFill>
                <a:latin typeface="Times New Roman" pitchFamily="-96" charset="0"/>
                <a:sym typeface="Symbol" pitchFamily="-96" charset="2"/>
              </a:rPr>
              <a:t></a:t>
            </a:r>
            <a:r>
              <a:rPr lang="en-US" sz="2000" smtClean="0">
                <a:solidFill>
                  <a:srgbClr val="000000"/>
                </a:solidFill>
                <a:latin typeface="Times New Roman" pitchFamily="-96" charset="0"/>
              </a:rPr>
              <a:t> (1 </a:t>
            </a:r>
            <a:r>
              <a:rPr lang="en-US" sz="2000" smtClean="0">
                <a:solidFill>
                  <a:srgbClr val="000000"/>
                </a:solidFill>
              </a:rPr>
              <a:t>–</a:t>
            </a:r>
            <a:r>
              <a:rPr lang="en-US" sz="2000" smtClean="0">
                <a:solidFill>
                  <a:srgbClr val="000000"/>
                </a:solidFill>
                <a:latin typeface="Times New Roman" pitchFamily="-96" charset="0"/>
              </a:rPr>
              <a:t> 0.28) = 5.2%.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2012 Pearson Prentice Hall. All rights reserved.</a:t>
            </a:r>
          </a:p>
        </p:txBody>
      </p:sp>
      <p:sp>
        <p:nvSpPr>
          <p:cNvPr id="18435" name="Slide Number Placeholder 4"/>
          <p:cNvSpPr>
            <a:spLocks noGrp="1"/>
          </p:cNvSpPr>
          <p:nvPr>
            <p:ph type="sldNum" sz="quarter" idx="11"/>
          </p:nvPr>
        </p:nvSpPr>
        <p:spPr>
          <a:noFill/>
        </p:spPr>
        <p:txBody>
          <a:bodyPr/>
          <a:lstStyle/>
          <a:p>
            <a:r>
              <a:rPr lang="en-US" smtClean="0"/>
              <a:t>9-</a:t>
            </a:r>
            <a:fld id="{65503CBA-2E86-4398-A60D-9CD7C5BEEAC6}" type="slidenum">
              <a:rPr lang="en-US" smtClean="0"/>
              <a:pPr/>
              <a:t>15</a:t>
            </a:fld>
            <a:endParaRPr lang="en-US" smtClean="0"/>
          </a:p>
        </p:txBody>
      </p:sp>
      <p:sp>
        <p:nvSpPr>
          <p:cNvPr id="18436" name="Rectangle 2"/>
          <p:cNvSpPr>
            <a:spLocks noGrp="1" noChangeArrowheads="1"/>
          </p:cNvSpPr>
          <p:nvPr>
            <p:ph type="title"/>
          </p:nvPr>
        </p:nvSpPr>
        <p:spPr/>
        <p:txBody>
          <a:bodyPr/>
          <a:lstStyle/>
          <a:p>
            <a:pPr eaLnBrk="1" hangingPunct="1"/>
            <a:r>
              <a:rPr lang="en-US" smtClean="0">
                <a:solidFill>
                  <a:srgbClr val="000000"/>
                </a:solidFill>
              </a:rPr>
              <a:t>Cost of Preferred Stock</a:t>
            </a:r>
          </a:p>
        </p:txBody>
      </p:sp>
      <p:sp>
        <p:nvSpPr>
          <p:cNvPr id="18437" name="Rectangle 3"/>
          <p:cNvSpPr>
            <a:spLocks noGrp="1" noChangeArrowheads="1"/>
          </p:cNvSpPr>
          <p:nvPr>
            <p:ph type="body" idx="1"/>
          </p:nvPr>
        </p:nvSpPr>
        <p:spPr/>
        <p:txBody>
          <a:bodyPr/>
          <a:lstStyle/>
          <a:p>
            <a:pPr eaLnBrk="1" hangingPunct="1"/>
            <a:r>
              <a:rPr lang="en-US" sz="2400" smtClean="0">
                <a:solidFill>
                  <a:srgbClr val="000000"/>
                </a:solidFill>
                <a:latin typeface="Times New Roman" pitchFamily="-96" charset="0"/>
              </a:rPr>
              <a:t>Preferred stock gives preferred stockholders the right to receive their stated dividends before the firm can distribute any earnings to common stockholders. </a:t>
            </a:r>
          </a:p>
          <a:p>
            <a:pPr lvl="1" eaLnBrk="1" hangingPunct="1"/>
            <a:r>
              <a:rPr lang="en-US" sz="2000" smtClean="0">
                <a:solidFill>
                  <a:srgbClr val="000000"/>
                </a:solidFill>
                <a:latin typeface="Times New Roman" pitchFamily="-96" charset="0"/>
              </a:rPr>
              <a:t>Most preferred stock dividends are stated as a dollar amount.</a:t>
            </a:r>
          </a:p>
          <a:p>
            <a:pPr lvl="1" eaLnBrk="1" hangingPunct="1"/>
            <a:r>
              <a:rPr lang="en-US" sz="2000" smtClean="0">
                <a:solidFill>
                  <a:srgbClr val="000000"/>
                </a:solidFill>
                <a:latin typeface="Times New Roman" pitchFamily="-96" charset="0"/>
              </a:rPr>
              <a:t>Sometimes preferred stock dividends are stated as an annual percentage rate, which represents the percentage of the stock</a:t>
            </a:r>
            <a:r>
              <a:rPr lang="en-US" sz="2000" smtClean="0">
                <a:solidFill>
                  <a:srgbClr val="000000"/>
                </a:solidFill>
              </a:rPr>
              <a:t>’</a:t>
            </a:r>
            <a:r>
              <a:rPr lang="en-US" sz="2000" smtClean="0">
                <a:solidFill>
                  <a:srgbClr val="000000"/>
                </a:solidFill>
                <a:latin typeface="Times New Roman" pitchFamily="-96" charset="0"/>
              </a:rPr>
              <a:t>s par, or face, value that equals the annual dividend. </a:t>
            </a:r>
          </a:p>
          <a:p>
            <a:pPr eaLnBrk="1" hangingPunct="1"/>
            <a:r>
              <a:rPr lang="en-US" sz="2400" smtClean="0">
                <a:solidFill>
                  <a:srgbClr val="000000"/>
                </a:solidFill>
                <a:latin typeface="Times New Roman" pitchFamily="-96" charset="0"/>
              </a:rPr>
              <a:t>The </a:t>
            </a:r>
            <a:r>
              <a:rPr lang="en-US" sz="2400" b="1" smtClean="0">
                <a:solidFill>
                  <a:srgbClr val="000000"/>
                </a:solidFill>
                <a:latin typeface="Times New Roman" pitchFamily="-96" charset="0"/>
              </a:rPr>
              <a:t>cost of preferred stock, </a:t>
            </a:r>
            <a:r>
              <a:rPr lang="en-US" sz="2400" b="1" i="1" smtClean="0">
                <a:solidFill>
                  <a:srgbClr val="000000"/>
                </a:solidFill>
                <a:latin typeface="Times New Roman" pitchFamily="-96" charset="0"/>
              </a:rPr>
              <a:t>r</a:t>
            </a:r>
            <a:r>
              <a:rPr lang="en-US" sz="2400" b="1" i="1" baseline="-25000" smtClean="0">
                <a:solidFill>
                  <a:srgbClr val="000000"/>
                </a:solidFill>
                <a:latin typeface="Times New Roman" pitchFamily="-96" charset="0"/>
              </a:rPr>
              <a:t>p</a:t>
            </a:r>
            <a:r>
              <a:rPr lang="en-US" sz="2400" b="1" i="1" smtClean="0">
                <a:solidFill>
                  <a:srgbClr val="000000"/>
                </a:solidFill>
                <a:latin typeface="Times New Roman" pitchFamily="-96" charset="0"/>
              </a:rPr>
              <a:t>, </a:t>
            </a:r>
            <a:r>
              <a:rPr lang="en-US" sz="2400" smtClean="0">
                <a:solidFill>
                  <a:srgbClr val="000000"/>
                </a:solidFill>
                <a:latin typeface="Times New Roman" pitchFamily="-96" charset="0"/>
              </a:rPr>
              <a:t>is the ratio of the preferred stock dividend to the firm</a:t>
            </a:r>
            <a:r>
              <a:rPr lang="en-US" sz="2400" smtClean="0">
                <a:solidFill>
                  <a:srgbClr val="000000"/>
                </a:solidFill>
              </a:rPr>
              <a:t>’</a:t>
            </a:r>
            <a:r>
              <a:rPr lang="en-US" sz="2400" smtClean="0">
                <a:solidFill>
                  <a:srgbClr val="000000"/>
                </a:solidFill>
                <a:latin typeface="Times New Roman" pitchFamily="-96" charset="0"/>
              </a:rPr>
              <a:t>s net proceeds from the sale of preferred stock.</a:t>
            </a:r>
            <a:endParaRPr lang="en-US" sz="2400" smtClean="0">
              <a:latin typeface="Times New Roman" pitchFamily="-96" charset="0"/>
            </a:endParaRPr>
          </a:p>
        </p:txBody>
      </p:sp>
      <p:pic>
        <p:nvPicPr>
          <p:cNvPr id="18438" name="Picture 4" descr="eq0902"/>
          <p:cNvPicPr>
            <a:picLocks noChangeAspect="1" noChangeArrowheads="1"/>
          </p:cNvPicPr>
          <p:nvPr/>
        </p:nvPicPr>
        <p:blipFill>
          <a:blip r:embed="rId2"/>
          <a:srcRect/>
          <a:stretch>
            <a:fillRect/>
          </a:stretch>
        </p:blipFill>
        <p:spPr bwMode="auto">
          <a:xfrm>
            <a:off x="3844925" y="5257800"/>
            <a:ext cx="1452563" cy="8604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Pearson Prentice Hall. All rights reserved.</a:t>
            </a:r>
          </a:p>
        </p:txBody>
      </p:sp>
      <p:sp>
        <p:nvSpPr>
          <p:cNvPr id="19459" name="Slide Number Placeholder 4"/>
          <p:cNvSpPr>
            <a:spLocks noGrp="1"/>
          </p:cNvSpPr>
          <p:nvPr>
            <p:ph type="sldNum" sz="quarter" idx="11"/>
          </p:nvPr>
        </p:nvSpPr>
        <p:spPr>
          <a:noFill/>
        </p:spPr>
        <p:txBody>
          <a:bodyPr/>
          <a:lstStyle/>
          <a:p>
            <a:r>
              <a:rPr lang="en-US" smtClean="0"/>
              <a:t>9-</a:t>
            </a:r>
            <a:fld id="{A46D9E7B-D592-4E15-9E39-8D788F354936}" type="slidenum">
              <a:rPr lang="en-US" smtClean="0"/>
              <a:pPr/>
              <a:t>16</a:t>
            </a:fld>
            <a:endParaRPr lang="en-US" smtClean="0"/>
          </a:p>
        </p:txBody>
      </p:sp>
      <p:sp>
        <p:nvSpPr>
          <p:cNvPr id="19460" name="Rectangle 2"/>
          <p:cNvSpPr>
            <a:spLocks noGrp="1" noChangeArrowheads="1"/>
          </p:cNvSpPr>
          <p:nvPr>
            <p:ph type="title"/>
          </p:nvPr>
        </p:nvSpPr>
        <p:spPr/>
        <p:txBody>
          <a:bodyPr/>
          <a:lstStyle/>
          <a:p>
            <a:pPr eaLnBrk="1" hangingPunct="1"/>
            <a:r>
              <a:rPr lang="en-US" smtClean="0">
                <a:solidFill>
                  <a:srgbClr val="000000"/>
                </a:solidFill>
              </a:rPr>
              <a:t>Cost of Preferred Stock (cont.)</a:t>
            </a:r>
          </a:p>
        </p:txBody>
      </p:sp>
      <p:sp>
        <p:nvSpPr>
          <p:cNvPr id="19461"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Duchess Corporation is contemplating the issuance of a 10% preferred stock that is expected to sell for its $87-per share value. The cost of issuing and selling the stock is expected to be $5 per share. The dividend is $8.70 (10%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$87). The net proceeds price (N</a:t>
            </a:r>
            <a:r>
              <a:rPr lang="en-US" sz="2800" baseline="-25000" smtClean="0">
                <a:solidFill>
                  <a:srgbClr val="000000"/>
                </a:solidFill>
                <a:latin typeface="Times New Roman" pitchFamily="-96" charset="0"/>
              </a:rPr>
              <a:t>p</a:t>
            </a:r>
            <a:r>
              <a:rPr lang="en-US" sz="2800" smtClean="0">
                <a:solidFill>
                  <a:srgbClr val="000000"/>
                </a:solidFill>
                <a:latin typeface="Times New Roman" pitchFamily="-96" charset="0"/>
              </a:rPr>
              <a:t>) is $82 ($87 </a:t>
            </a:r>
            <a:r>
              <a:rPr lang="en-US" sz="2800" smtClean="0">
                <a:solidFill>
                  <a:srgbClr val="000000"/>
                </a:solidFill>
              </a:rPr>
              <a:t>–</a:t>
            </a:r>
            <a:r>
              <a:rPr lang="en-US" sz="2800" smtClean="0">
                <a:solidFill>
                  <a:srgbClr val="000000"/>
                </a:solidFill>
                <a:latin typeface="Times New Roman" pitchFamily="-96" charset="0"/>
              </a:rPr>
              <a:t> $5).</a:t>
            </a:r>
          </a:p>
          <a:p>
            <a:pPr marL="0" indent="0" eaLnBrk="1" hangingPunct="1">
              <a:buFontTx/>
              <a:buNone/>
            </a:pPr>
            <a:endParaRPr lang="en-US" sz="2800" smtClean="0">
              <a:solidFill>
                <a:srgbClr val="FFFF00"/>
              </a:solidFill>
              <a:latin typeface="Times New Roman" pitchFamily="-96" charset="0"/>
            </a:endParaRPr>
          </a:p>
          <a:p>
            <a:pPr marL="0" indent="0" algn="ctr"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P</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D</a:t>
            </a:r>
            <a:r>
              <a:rPr lang="en-US" sz="2800" i="1" baseline="-25000" smtClean="0">
                <a:solidFill>
                  <a:srgbClr val="000000"/>
                </a:solidFill>
                <a:latin typeface="Times New Roman" pitchFamily="-96" charset="0"/>
              </a:rPr>
              <a:t>P</a:t>
            </a:r>
            <a:r>
              <a:rPr lang="en-US" sz="2800" smtClean="0">
                <a:solidFill>
                  <a:srgbClr val="000000"/>
                </a:solidFill>
                <a:latin typeface="Times New Roman" pitchFamily="-96" charset="0"/>
              </a:rPr>
              <a:t>/</a:t>
            </a:r>
            <a:r>
              <a:rPr lang="en-US" sz="2800" i="1" smtClean="0">
                <a:solidFill>
                  <a:srgbClr val="000000"/>
                </a:solidFill>
                <a:latin typeface="Times New Roman" pitchFamily="-96" charset="0"/>
              </a:rPr>
              <a:t>N</a:t>
            </a:r>
            <a:r>
              <a:rPr lang="en-US" sz="2800" i="1" baseline="-25000" smtClean="0">
                <a:solidFill>
                  <a:srgbClr val="000000"/>
                </a:solidFill>
                <a:latin typeface="Times New Roman" pitchFamily="-96" charset="0"/>
              </a:rPr>
              <a:t>p</a:t>
            </a:r>
            <a:r>
              <a:rPr lang="en-US" sz="2800" smtClean="0">
                <a:solidFill>
                  <a:srgbClr val="000000"/>
                </a:solidFill>
                <a:latin typeface="Times New Roman" pitchFamily="-96" charset="0"/>
              </a:rPr>
              <a:t> = $8.70/$82 = 10.6%</a:t>
            </a:r>
          </a:p>
          <a:p>
            <a:pPr marL="0" indent="0" eaLnBrk="1" hangingPunct="1">
              <a:buFontTx/>
              <a:buNone/>
            </a:pPr>
            <a:endParaRPr lang="en-US" sz="2800" smtClean="0">
              <a:latin typeface="Times New Roman" pitchFamily="-96" charset="0"/>
            </a:endParaRPr>
          </a:p>
          <a:p>
            <a:pPr marL="0" indent="0" eaLnBrk="1" hangingPunct="1">
              <a:buFontTx/>
              <a:buNone/>
            </a:pPr>
            <a:endParaRPr lang="en-US" sz="2800" smtClean="0">
              <a:latin typeface="Times New Roman" pitchFamily="-96"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r>
              <a:rPr lang="en-US" smtClean="0"/>
              <a:t>© 2012 Pearson Prentice Hall. All rights reserved.</a:t>
            </a:r>
          </a:p>
        </p:txBody>
      </p:sp>
      <p:sp>
        <p:nvSpPr>
          <p:cNvPr id="20483" name="Slide Number Placeholder 4"/>
          <p:cNvSpPr>
            <a:spLocks noGrp="1"/>
          </p:cNvSpPr>
          <p:nvPr>
            <p:ph type="sldNum" sz="quarter" idx="11"/>
          </p:nvPr>
        </p:nvSpPr>
        <p:spPr>
          <a:noFill/>
        </p:spPr>
        <p:txBody>
          <a:bodyPr/>
          <a:lstStyle/>
          <a:p>
            <a:r>
              <a:rPr lang="en-US" smtClean="0"/>
              <a:t>9-</a:t>
            </a:r>
            <a:fld id="{71D35DCB-CD3C-426F-8811-D664F9282920}" type="slidenum">
              <a:rPr lang="en-US" smtClean="0"/>
              <a:pPr/>
              <a:t>17</a:t>
            </a:fld>
            <a:endParaRPr lang="en-US" smtClean="0"/>
          </a:p>
        </p:txBody>
      </p:sp>
      <p:sp>
        <p:nvSpPr>
          <p:cNvPr id="20484" name="Rectangle 2"/>
          <p:cNvSpPr>
            <a:spLocks noGrp="1" noChangeArrowheads="1"/>
          </p:cNvSpPr>
          <p:nvPr>
            <p:ph type="title"/>
          </p:nvPr>
        </p:nvSpPr>
        <p:spPr/>
        <p:txBody>
          <a:bodyPr/>
          <a:lstStyle/>
          <a:p>
            <a:pPr eaLnBrk="1" hangingPunct="1"/>
            <a:r>
              <a:rPr lang="en-US" smtClean="0">
                <a:solidFill>
                  <a:srgbClr val="000000"/>
                </a:solidFill>
              </a:rPr>
              <a:t>Cost of Common Stock</a:t>
            </a:r>
          </a:p>
        </p:txBody>
      </p:sp>
      <p:sp>
        <p:nvSpPr>
          <p:cNvPr id="20485" name="Rectangle 3"/>
          <p:cNvSpPr>
            <a:spLocks noGrp="1" noChangeArrowheads="1"/>
          </p:cNvSpPr>
          <p:nvPr>
            <p:ph type="body" idx="1"/>
          </p:nvPr>
        </p:nvSpPr>
        <p:spPr/>
        <p:txBody>
          <a:bodyPr/>
          <a:lstStyle/>
          <a:p>
            <a:pPr marL="406400" indent="-406400" eaLnBrk="1" hangingPunct="1"/>
            <a:r>
              <a:rPr lang="en-US" sz="2800" smtClean="0">
                <a:solidFill>
                  <a:srgbClr val="000000"/>
                </a:solidFill>
                <a:latin typeface="Times New Roman" pitchFamily="-96" charset="0"/>
              </a:rPr>
              <a:t>The cost of common stock is the return required on the stock by investors in the marketplace. </a:t>
            </a:r>
          </a:p>
          <a:p>
            <a:pPr marL="406400" indent="-406400" eaLnBrk="1" hangingPunct="1"/>
            <a:r>
              <a:rPr lang="en-US" sz="2800" smtClean="0">
                <a:solidFill>
                  <a:srgbClr val="000000"/>
                </a:solidFill>
                <a:latin typeface="Times New Roman" pitchFamily="-96" charset="0"/>
              </a:rPr>
              <a:t>There are two forms of common stock financing: </a:t>
            </a:r>
          </a:p>
          <a:p>
            <a:pPr marL="1092200" lvl="1" indent="-457200" eaLnBrk="1" hangingPunct="1">
              <a:buFont typeface="Arial" charset="0"/>
              <a:buAutoNum type="arabicPeriod"/>
            </a:pPr>
            <a:r>
              <a:rPr lang="en-US" sz="2400" smtClean="0">
                <a:solidFill>
                  <a:srgbClr val="000000"/>
                </a:solidFill>
                <a:latin typeface="Times New Roman" pitchFamily="-96" charset="0"/>
              </a:rPr>
              <a:t>retained earnings </a:t>
            </a:r>
          </a:p>
          <a:p>
            <a:pPr marL="1092200" lvl="1" indent="-457200" eaLnBrk="1" hangingPunct="1">
              <a:buFont typeface="Arial" charset="0"/>
              <a:buAutoNum type="arabicPeriod"/>
            </a:pPr>
            <a:r>
              <a:rPr lang="en-US" sz="2400" smtClean="0">
                <a:solidFill>
                  <a:srgbClr val="000000"/>
                </a:solidFill>
                <a:latin typeface="Times New Roman" pitchFamily="-96" charset="0"/>
              </a:rPr>
              <a:t>new issues of common stock</a:t>
            </a:r>
          </a:p>
          <a:p>
            <a:pPr marL="406400" indent="-406400" eaLnBrk="1" hangingPunct="1"/>
            <a:r>
              <a:rPr lang="en-US" sz="2800" smtClean="0">
                <a:solidFill>
                  <a:srgbClr val="000000"/>
                </a:solidFill>
                <a:latin typeface="Times New Roman" pitchFamily="-96" charset="0"/>
              </a:rPr>
              <a:t>The </a:t>
            </a:r>
            <a:r>
              <a:rPr lang="en-US" sz="2800" b="1" smtClean="0">
                <a:solidFill>
                  <a:srgbClr val="000000"/>
                </a:solidFill>
                <a:latin typeface="Times New Roman" pitchFamily="-96" charset="0"/>
              </a:rPr>
              <a:t>cost of common stock equity, </a:t>
            </a:r>
            <a:r>
              <a:rPr lang="en-US" sz="2800" b="1" i="1" smtClean="0">
                <a:solidFill>
                  <a:srgbClr val="000000"/>
                </a:solidFill>
                <a:latin typeface="Times New Roman" pitchFamily="-96" charset="0"/>
              </a:rPr>
              <a:t>r</a:t>
            </a:r>
            <a:r>
              <a:rPr lang="en-US" sz="2800" b="1" i="1" baseline="-25000" smtClean="0">
                <a:solidFill>
                  <a:srgbClr val="000000"/>
                </a:solidFill>
                <a:latin typeface="Times New Roman" pitchFamily="-96" charset="0"/>
              </a:rPr>
              <a:t>s</a:t>
            </a:r>
            <a:r>
              <a:rPr lang="en-US" sz="2800" b="1" i="1" smtClean="0">
                <a:solidFill>
                  <a:srgbClr val="000000"/>
                </a:solidFill>
                <a:latin typeface="Times New Roman" pitchFamily="-96" charset="0"/>
              </a:rPr>
              <a:t>, </a:t>
            </a:r>
            <a:r>
              <a:rPr lang="en-US" sz="2800" smtClean="0">
                <a:solidFill>
                  <a:srgbClr val="000000"/>
                </a:solidFill>
                <a:latin typeface="Times New Roman" pitchFamily="-96" charset="0"/>
              </a:rPr>
              <a:t>is the rate at which investors discount the expected dividends of the firm to determine its share value.</a:t>
            </a:r>
          </a:p>
        </p:txBody>
      </p:sp>
      <p:pic>
        <p:nvPicPr>
          <p:cNvPr id="20486" name="Picture 4" descr="InMoreDepth"/>
          <p:cNvPicPr>
            <a:picLocks noChangeAspect="1" noChangeArrowheads="1"/>
          </p:cNvPicPr>
          <p:nvPr/>
        </p:nvPicPr>
        <p:blipFill>
          <a:blip r:embed="rId2"/>
          <a:srcRect/>
          <a:stretch>
            <a:fillRect/>
          </a:stretch>
        </p:blipFill>
        <p:spPr bwMode="auto">
          <a:xfrm>
            <a:off x="647700" y="5638800"/>
            <a:ext cx="2797175" cy="476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2012 Pearson Prentice Hall. All rights reserved.</a:t>
            </a:r>
          </a:p>
        </p:txBody>
      </p:sp>
      <p:sp>
        <p:nvSpPr>
          <p:cNvPr id="21507" name="Slide Number Placeholder 4"/>
          <p:cNvSpPr>
            <a:spLocks noGrp="1"/>
          </p:cNvSpPr>
          <p:nvPr>
            <p:ph type="sldNum" sz="quarter" idx="11"/>
          </p:nvPr>
        </p:nvSpPr>
        <p:spPr>
          <a:noFill/>
        </p:spPr>
        <p:txBody>
          <a:bodyPr/>
          <a:lstStyle/>
          <a:p>
            <a:r>
              <a:rPr lang="en-US" smtClean="0"/>
              <a:t>9-</a:t>
            </a:r>
            <a:fld id="{66C0D896-ED12-4DA9-BDD4-B86AA084884A}" type="slidenum">
              <a:rPr lang="en-US" smtClean="0"/>
              <a:pPr/>
              <a:t>18</a:t>
            </a:fld>
            <a:endParaRPr lang="en-US" smtClean="0"/>
          </a:p>
        </p:txBody>
      </p:sp>
      <p:sp>
        <p:nvSpPr>
          <p:cNvPr id="21508"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1509" name="Rectangle 3"/>
          <p:cNvSpPr>
            <a:spLocks noGrp="1" noChangeArrowheads="1"/>
          </p:cNvSpPr>
          <p:nvPr>
            <p:ph type="body" idx="1"/>
          </p:nvPr>
        </p:nvSpPr>
        <p:spPr/>
        <p:txBody>
          <a:bodyPr/>
          <a:lstStyle/>
          <a:p>
            <a:pPr marL="0" indent="0" eaLnBrk="1" hangingPunct="1">
              <a:buFontTx/>
              <a:buNone/>
            </a:pPr>
            <a:r>
              <a:rPr lang="en-US" sz="2400" smtClean="0">
                <a:solidFill>
                  <a:srgbClr val="000000"/>
                </a:solidFill>
                <a:latin typeface="Times New Roman" pitchFamily="-96" charset="0"/>
              </a:rPr>
              <a:t>The </a:t>
            </a:r>
            <a:r>
              <a:rPr lang="en-US" sz="2400" b="1" smtClean="0">
                <a:solidFill>
                  <a:srgbClr val="000000"/>
                </a:solidFill>
                <a:latin typeface="Times New Roman" pitchFamily="-96" charset="0"/>
              </a:rPr>
              <a:t>constant-growth valuation (Gordon) model </a:t>
            </a:r>
            <a:r>
              <a:rPr lang="en-US" sz="2400" smtClean="0">
                <a:solidFill>
                  <a:srgbClr val="000000"/>
                </a:solidFill>
                <a:latin typeface="Times New Roman" pitchFamily="-96" charset="0"/>
              </a:rPr>
              <a:t>assumes that the value of a share of stock equals the present value of all future dividends (assumed to grow at a constant rate) that it is expected to provide over an infinite time horizon.</a:t>
            </a:r>
          </a:p>
          <a:p>
            <a:pPr marL="0" indent="0" eaLnBrk="1" hangingPunct="1">
              <a:buFontTx/>
              <a:buNone/>
            </a:pPr>
            <a:endParaRPr lang="en-US" sz="2400" smtClean="0">
              <a:latin typeface="Times New Roman" pitchFamily="-96" charset="0"/>
            </a:endParaRPr>
          </a:p>
          <a:p>
            <a:pPr marL="0" indent="0" eaLnBrk="1" hangingPunct="1">
              <a:buFontTx/>
              <a:buNone/>
            </a:pPr>
            <a:endParaRPr lang="en-US" sz="2400" smtClean="0">
              <a:latin typeface="Times New Roman" pitchFamily="-96" charset="0"/>
            </a:endParaRPr>
          </a:p>
          <a:p>
            <a:pPr marL="0" indent="0" eaLnBrk="1" hangingPunct="1">
              <a:buFontTx/>
              <a:buNone/>
            </a:pPr>
            <a:r>
              <a:rPr lang="en-US" sz="2400" smtClean="0">
                <a:latin typeface="Times New Roman" pitchFamily="-96" charset="0"/>
              </a:rPr>
              <a:t>where</a:t>
            </a:r>
            <a:endParaRPr lang="en-US" sz="2400" smtClean="0">
              <a:solidFill>
                <a:srgbClr val="000000"/>
              </a:solidFill>
              <a:latin typeface="Times New Roman" pitchFamily="-96" charset="0"/>
            </a:endParaRPr>
          </a:p>
        </p:txBody>
      </p:sp>
      <p:pic>
        <p:nvPicPr>
          <p:cNvPr id="21510" name="Picture 4" descr="eq0903"/>
          <p:cNvPicPr>
            <a:picLocks noChangeAspect="1" noChangeArrowheads="1"/>
          </p:cNvPicPr>
          <p:nvPr/>
        </p:nvPicPr>
        <p:blipFill>
          <a:blip r:embed="rId2"/>
          <a:srcRect/>
          <a:stretch>
            <a:fillRect/>
          </a:stretch>
        </p:blipFill>
        <p:spPr bwMode="auto">
          <a:xfrm>
            <a:off x="3684588" y="3200400"/>
            <a:ext cx="1774825" cy="841375"/>
          </a:xfrm>
          <a:prstGeom prst="rect">
            <a:avLst/>
          </a:prstGeom>
          <a:noFill/>
          <a:ln w="9525">
            <a:noFill/>
            <a:miter lim="800000"/>
            <a:headEnd/>
            <a:tailEnd/>
          </a:ln>
        </p:spPr>
      </p:pic>
      <p:graphicFrame>
        <p:nvGraphicFramePr>
          <p:cNvPr id="172067" name="Group 35"/>
          <p:cNvGraphicFramePr>
            <a:graphicFrameLocks noGrp="1"/>
          </p:cNvGraphicFramePr>
          <p:nvPr/>
        </p:nvGraphicFramePr>
        <p:xfrm>
          <a:off x="1181100" y="4621213"/>
          <a:ext cx="6781800" cy="1570039"/>
        </p:xfrm>
        <a:graphic>
          <a:graphicData uri="http://schemas.openxmlformats.org/drawingml/2006/table">
            <a:tbl>
              <a:tblPr/>
              <a:tblGrid>
                <a:gridCol w="488950"/>
                <a:gridCol w="271463"/>
                <a:gridCol w="6021387"/>
              </a:tblGrid>
              <a:tr h="4365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P</a:t>
                      </a:r>
                      <a:r>
                        <a:rPr kumimoji="0" lang="en-US" sz="2400" b="0" i="0" u="none" strike="noStrike" cap="none" normalizeH="0" baseline="-25000" smtClean="0">
                          <a:ln>
                            <a:noFill/>
                          </a:ln>
                          <a:solidFill>
                            <a:srgbClr val="000000"/>
                          </a:solidFill>
                          <a:effectLst/>
                          <a:latin typeface="Times New Roman" pitchFamily="-96" charset="0"/>
                          <a:ea typeface="ＭＳ Ｐゴシック" pitchFamily="-96" charset="-128"/>
                        </a:rPr>
                        <a:t>0</a:t>
                      </a:r>
                    </a:p>
                  </a:txBody>
                  <a:tcPr marL="45720" marR="45720" marT="0" marB="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value of common stock</a:t>
                      </a:r>
                    </a:p>
                  </a:txBody>
                  <a:tcPr marL="45720" marR="45720" marT="0" marB="0" horzOverflow="overflow">
                    <a:lnL>
                      <a:noFill/>
                    </a:lnL>
                    <a:lnR cap="flat">
                      <a:noFill/>
                    </a:lnR>
                    <a:lnT cap="flat">
                      <a:noFill/>
                    </a:lnT>
                    <a:lnB>
                      <a:noFill/>
                    </a:lnB>
                    <a:lnTlToBr>
                      <a:noFill/>
                    </a:lnTlToBr>
                    <a:lnBlToTr>
                      <a:noFill/>
                    </a:lnBlToTr>
                    <a:noFill/>
                  </a:tcPr>
                </a:tc>
              </a:tr>
              <a:tr h="3810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D</a:t>
                      </a:r>
                      <a:r>
                        <a:rPr kumimoji="0" lang="en-US" sz="2400" b="0" i="0" u="none" strike="noStrike" cap="none" normalizeH="0" baseline="-25000" smtClean="0">
                          <a:ln>
                            <a:noFill/>
                          </a:ln>
                          <a:solidFill>
                            <a:srgbClr val="000000"/>
                          </a:solidFill>
                          <a:effectLst/>
                          <a:latin typeface="Times New Roman" pitchFamily="-96" charset="0"/>
                          <a:ea typeface="ＭＳ Ｐゴシック" pitchFamily="-96" charset="-128"/>
                        </a:rPr>
                        <a:t>1</a:t>
                      </a:r>
                    </a:p>
                  </a:txBody>
                  <a:tcPr marL="45720" marR="4572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per-share dividend </a:t>
                      </a: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expected</a:t>
                      </a: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 at the end of year 1</a:t>
                      </a:r>
                    </a:p>
                  </a:txBody>
                  <a:tcPr marL="45720" marR="45720" marT="0" marB="0"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r</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s</a:t>
                      </a:r>
                    </a:p>
                  </a:txBody>
                  <a:tcPr marL="45720" marR="4572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a:noFill/>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required return on common stock</a:t>
                      </a:r>
                    </a:p>
                  </a:txBody>
                  <a:tcPr marL="45720" marR="45720" marT="0" marB="0"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g</a:t>
                      </a:r>
                    </a:p>
                  </a:txBody>
                  <a:tcPr marL="45720" marR="45720" marT="0" marB="0"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constant rate of growth in dividends</a:t>
                      </a:r>
                    </a:p>
                  </a:txBody>
                  <a:tcPr marL="45720" marR="45720" marT="0" marB="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smtClean="0"/>
              <a:t>© 2012 Pearson Prentice Hall. All rights reserved.</a:t>
            </a:r>
          </a:p>
        </p:txBody>
      </p:sp>
      <p:sp>
        <p:nvSpPr>
          <p:cNvPr id="22531" name="Slide Number Placeholder 4"/>
          <p:cNvSpPr>
            <a:spLocks noGrp="1"/>
          </p:cNvSpPr>
          <p:nvPr>
            <p:ph type="sldNum" sz="quarter" idx="11"/>
          </p:nvPr>
        </p:nvSpPr>
        <p:spPr>
          <a:noFill/>
        </p:spPr>
        <p:txBody>
          <a:bodyPr/>
          <a:lstStyle/>
          <a:p>
            <a:r>
              <a:rPr lang="en-US" smtClean="0"/>
              <a:t>9-</a:t>
            </a:r>
            <a:fld id="{E0F18345-845A-4FB0-B0D7-009AB45374B4}" type="slidenum">
              <a:rPr lang="en-US" smtClean="0"/>
              <a:pPr/>
              <a:t>19</a:t>
            </a:fld>
            <a:endParaRPr lang="en-US" smtClean="0"/>
          </a:p>
        </p:txBody>
      </p:sp>
      <p:sp>
        <p:nvSpPr>
          <p:cNvPr id="22532"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2533" name="Rectangle 3"/>
          <p:cNvSpPr>
            <a:spLocks noGrp="1" noChangeArrowheads="1"/>
          </p:cNvSpPr>
          <p:nvPr>
            <p:ph type="body" idx="1"/>
          </p:nvPr>
        </p:nvSpPr>
        <p:spPr/>
        <p:txBody>
          <a:bodyPr/>
          <a:lstStyle/>
          <a:p>
            <a:pPr marL="0" indent="0" eaLnBrk="1" hangingPunct="1">
              <a:lnSpc>
                <a:spcPct val="90000"/>
              </a:lnSpc>
              <a:buFontTx/>
              <a:buNone/>
            </a:pPr>
            <a:r>
              <a:rPr lang="en-US" sz="2800" smtClean="0">
                <a:solidFill>
                  <a:srgbClr val="000000"/>
                </a:solidFill>
                <a:latin typeface="Times New Roman" pitchFamily="-96" charset="0"/>
              </a:rPr>
              <a:t>Solving for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results in the following expression for the cost of common stock equity:</a:t>
            </a:r>
          </a:p>
          <a:p>
            <a:pPr marL="0" indent="0" eaLnBrk="1" hangingPunct="1">
              <a:lnSpc>
                <a:spcPct val="90000"/>
              </a:lnSpc>
              <a:buFontTx/>
              <a:buNone/>
            </a:pPr>
            <a:endParaRPr lang="en-US" sz="2800" smtClean="0">
              <a:solidFill>
                <a:srgbClr val="000000"/>
              </a:solidFill>
              <a:latin typeface="Times New Roman" pitchFamily="-96" charset="0"/>
            </a:endParaRPr>
          </a:p>
          <a:p>
            <a:pPr marL="0" indent="0" eaLnBrk="1" hangingPunct="1">
              <a:lnSpc>
                <a:spcPct val="90000"/>
              </a:lnSpc>
              <a:buFontTx/>
              <a:buNone/>
            </a:pPr>
            <a:endParaRPr lang="en-US" sz="2800" smtClean="0">
              <a:solidFill>
                <a:srgbClr val="000000"/>
              </a:solidFill>
              <a:latin typeface="Times New Roman" pitchFamily="-96" charset="0"/>
            </a:endParaRPr>
          </a:p>
          <a:p>
            <a:pPr marL="0" indent="0" eaLnBrk="1" hangingPunct="1">
              <a:lnSpc>
                <a:spcPct val="90000"/>
              </a:lnSpc>
              <a:buFontTx/>
              <a:buNone/>
            </a:pPr>
            <a:endParaRPr lang="en-US" sz="2800" smtClean="0">
              <a:solidFill>
                <a:srgbClr val="000000"/>
              </a:solidFill>
              <a:latin typeface="Times New Roman" pitchFamily="-96" charset="0"/>
            </a:endParaRPr>
          </a:p>
          <a:p>
            <a:pPr marL="0" indent="0" eaLnBrk="1" hangingPunct="1">
              <a:lnSpc>
                <a:spcPct val="90000"/>
              </a:lnSpc>
              <a:buFontTx/>
              <a:buNone/>
            </a:pPr>
            <a:r>
              <a:rPr lang="en-US" sz="2800" smtClean="0">
                <a:solidFill>
                  <a:srgbClr val="000000"/>
                </a:solidFill>
                <a:latin typeface="Times New Roman" pitchFamily="-96" charset="0"/>
              </a:rPr>
              <a:t>The equation indicates that the cost of common stock equity can be found by dividing the dividend expected at the end of year 1 by the current market price of the stock (the </a:t>
            </a:r>
            <a:r>
              <a:rPr lang="en-US" sz="2800" smtClean="0">
                <a:solidFill>
                  <a:srgbClr val="000000"/>
                </a:solidFill>
              </a:rPr>
              <a:t>“</a:t>
            </a:r>
            <a:r>
              <a:rPr lang="en-US" sz="2800" smtClean="0">
                <a:solidFill>
                  <a:srgbClr val="000000"/>
                </a:solidFill>
                <a:latin typeface="Times New Roman" pitchFamily="-96" charset="0"/>
              </a:rPr>
              <a:t>dividend yield</a:t>
            </a:r>
            <a:r>
              <a:rPr lang="en-US" sz="2800" smtClean="0">
                <a:solidFill>
                  <a:srgbClr val="000000"/>
                </a:solidFill>
              </a:rPr>
              <a:t>”</a:t>
            </a:r>
            <a:r>
              <a:rPr lang="en-US" sz="2800" smtClean="0">
                <a:solidFill>
                  <a:srgbClr val="000000"/>
                </a:solidFill>
                <a:latin typeface="Times New Roman" pitchFamily="-96" charset="0"/>
              </a:rPr>
              <a:t>) and adding the expected growth rate (the </a:t>
            </a:r>
            <a:r>
              <a:rPr lang="en-US" sz="2800" smtClean="0">
                <a:solidFill>
                  <a:srgbClr val="000000"/>
                </a:solidFill>
              </a:rPr>
              <a:t>“</a:t>
            </a:r>
            <a:r>
              <a:rPr lang="en-US" sz="2800" smtClean="0">
                <a:solidFill>
                  <a:srgbClr val="000000"/>
                </a:solidFill>
                <a:latin typeface="Times New Roman" pitchFamily="-96" charset="0"/>
              </a:rPr>
              <a:t>capital gains yield</a:t>
            </a:r>
            <a:r>
              <a:rPr lang="en-US" sz="2800" smtClean="0">
                <a:solidFill>
                  <a:srgbClr val="000000"/>
                </a:solidFill>
              </a:rPr>
              <a:t>”</a:t>
            </a:r>
            <a:r>
              <a:rPr lang="en-US" sz="2800" smtClean="0">
                <a:solidFill>
                  <a:srgbClr val="000000"/>
                </a:solidFill>
                <a:latin typeface="Times New Roman" pitchFamily="-96" charset="0"/>
              </a:rPr>
              <a:t>).</a:t>
            </a:r>
          </a:p>
        </p:txBody>
      </p:sp>
      <p:pic>
        <p:nvPicPr>
          <p:cNvPr id="22534" name="Picture 4" descr="eq0904"/>
          <p:cNvPicPr>
            <a:picLocks noChangeAspect="1" noChangeArrowheads="1"/>
          </p:cNvPicPr>
          <p:nvPr/>
        </p:nvPicPr>
        <p:blipFill>
          <a:blip r:embed="rId3"/>
          <a:srcRect/>
          <a:stretch>
            <a:fillRect/>
          </a:stretch>
        </p:blipFill>
        <p:spPr bwMode="auto">
          <a:xfrm>
            <a:off x="3584575" y="2816225"/>
            <a:ext cx="1974850" cy="91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smtClean="0"/>
              <a:t>© 2012 Pearson Prentice Hall. All rights reserved.</a:t>
            </a:r>
          </a:p>
        </p:txBody>
      </p:sp>
      <p:sp>
        <p:nvSpPr>
          <p:cNvPr id="5123" name="Slide Number Placeholder 4"/>
          <p:cNvSpPr>
            <a:spLocks noGrp="1"/>
          </p:cNvSpPr>
          <p:nvPr>
            <p:ph type="sldNum" sz="quarter" idx="11"/>
          </p:nvPr>
        </p:nvSpPr>
        <p:spPr>
          <a:noFill/>
        </p:spPr>
        <p:txBody>
          <a:bodyPr/>
          <a:lstStyle/>
          <a:p>
            <a:r>
              <a:rPr lang="en-US" smtClean="0"/>
              <a:t>9-</a:t>
            </a:r>
            <a:fld id="{A29C1E1D-77D0-4446-9E3D-EDD20A955CE8}" type="slidenum">
              <a:rPr lang="en-US" smtClean="0"/>
              <a:pPr/>
              <a:t>2</a:t>
            </a:fld>
            <a:endParaRPr lang="en-US" smtClean="0"/>
          </a:p>
        </p:txBody>
      </p:sp>
      <p:sp>
        <p:nvSpPr>
          <p:cNvPr id="5124" name="Rectangle 2"/>
          <p:cNvSpPr>
            <a:spLocks noGrp="1" noChangeArrowheads="1"/>
          </p:cNvSpPr>
          <p:nvPr>
            <p:ph type="title"/>
          </p:nvPr>
        </p:nvSpPr>
        <p:spPr/>
        <p:txBody>
          <a:bodyPr/>
          <a:lstStyle/>
          <a:p>
            <a:pPr eaLnBrk="1" hangingPunct="1"/>
            <a:r>
              <a:rPr lang="en-US" smtClean="0">
                <a:solidFill>
                  <a:srgbClr val="000000"/>
                </a:solidFill>
              </a:rPr>
              <a:t>Overview of the Cost of Capital</a:t>
            </a:r>
          </a:p>
        </p:txBody>
      </p:sp>
      <p:sp>
        <p:nvSpPr>
          <p:cNvPr id="5125" name="Rectangle 3"/>
          <p:cNvSpPr>
            <a:spLocks noGrp="1" noChangeArrowheads="1"/>
          </p:cNvSpPr>
          <p:nvPr>
            <p:ph type="body" idx="1"/>
          </p:nvPr>
        </p:nvSpPr>
        <p:spPr/>
        <p:txBody>
          <a:bodyPr/>
          <a:lstStyle/>
          <a:p>
            <a:pPr eaLnBrk="1" hangingPunct="1"/>
            <a:r>
              <a:rPr lang="en-US" sz="2400" smtClean="0">
                <a:solidFill>
                  <a:srgbClr val="000000"/>
                </a:solidFill>
                <a:latin typeface="Times New Roman" pitchFamily="-96" charset="0"/>
              </a:rPr>
              <a:t>The </a:t>
            </a:r>
            <a:r>
              <a:rPr lang="en-US" sz="2400" b="1" smtClean="0">
                <a:solidFill>
                  <a:srgbClr val="000000"/>
                </a:solidFill>
                <a:latin typeface="Times New Roman" pitchFamily="-96" charset="0"/>
              </a:rPr>
              <a:t>cost of capital</a:t>
            </a:r>
            <a:r>
              <a:rPr lang="en-US" sz="2400" smtClean="0">
                <a:solidFill>
                  <a:srgbClr val="000000"/>
                </a:solidFill>
                <a:latin typeface="Times New Roman" pitchFamily="-96" charset="0"/>
              </a:rPr>
              <a:t> represents the firm</a:t>
            </a:r>
            <a:r>
              <a:rPr lang="en-US" sz="2400" smtClean="0">
                <a:solidFill>
                  <a:srgbClr val="000000"/>
                </a:solidFill>
              </a:rPr>
              <a:t>’</a:t>
            </a:r>
            <a:r>
              <a:rPr lang="en-US" sz="2400" smtClean="0">
                <a:solidFill>
                  <a:srgbClr val="000000"/>
                </a:solidFill>
                <a:latin typeface="Times New Roman" pitchFamily="-96" charset="0"/>
              </a:rPr>
              <a:t>s cost of financing, and is the minimum rate of return that a project must earn to increase firm value.</a:t>
            </a:r>
          </a:p>
          <a:p>
            <a:pPr lvl="1" eaLnBrk="1" hangingPunct="1"/>
            <a:r>
              <a:rPr lang="en-US" sz="2000" smtClean="0">
                <a:solidFill>
                  <a:srgbClr val="000000"/>
                </a:solidFill>
                <a:latin typeface="Times New Roman" pitchFamily="-96" charset="0"/>
              </a:rPr>
              <a:t>Financial managers are ethically bound to only invest in projects that they expect to exceed the cost of capital.</a:t>
            </a:r>
          </a:p>
          <a:p>
            <a:pPr lvl="1" eaLnBrk="1" hangingPunct="1"/>
            <a:r>
              <a:rPr lang="en-US" sz="2000" smtClean="0">
                <a:solidFill>
                  <a:srgbClr val="000000"/>
                </a:solidFill>
                <a:latin typeface="Times New Roman" pitchFamily="-96" charset="0"/>
              </a:rPr>
              <a:t>The cost of capital reflects the entirety of the firm</a:t>
            </a:r>
            <a:r>
              <a:rPr lang="en-US" sz="2000" smtClean="0">
                <a:solidFill>
                  <a:srgbClr val="000000"/>
                </a:solidFill>
              </a:rPr>
              <a:t>’</a:t>
            </a:r>
            <a:r>
              <a:rPr lang="en-US" sz="2000" smtClean="0">
                <a:solidFill>
                  <a:srgbClr val="000000"/>
                </a:solidFill>
                <a:latin typeface="Times New Roman" pitchFamily="-96" charset="0"/>
              </a:rPr>
              <a:t>s financing activities. </a:t>
            </a:r>
          </a:p>
          <a:p>
            <a:pPr eaLnBrk="1" hangingPunct="1"/>
            <a:r>
              <a:rPr lang="en-US" sz="2400" smtClean="0">
                <a:solidFill>
                  <a:srgbClr val="000000"/>
                </a:solidFill>
                <a:latin typeface="Times New Roman" pitchFamily="-96" charset="0"/>
              </a:rPr>
              <a:t>Most firms attempt to maintain an optimal mix of debt and equity financing. </a:t>
            </a:r>
          </a:p>
          <a:p>
            <a:pPr lvl="1" eaLnBrk="1" hangingPunct="1"/>
            <a:r>
              <a:rPr lang="en-US" sz="2000" smtClean="0">
                <a:solidFill>
                  <a:srgbClr val="000000"/>
                </a:solidFill>
                <a:latin typeface="Times New Roman" pitchFamily="-96" charset="0"/>
              </a:rPr>
              <a:t>To capture all of the relevant financing costs, assuming some desired mix of financing, we need to look at the overall cost of capital rather than just the cost of any single source of financing.</a:t>
            </a:r>
            <a:endParaRPr lang="en-US" sz="2000" smtClean="0">
              <a:latin typeface="Times New Roman" pitchFamily="-96"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 2012 Pearson Prentice Hall. All rights reserved.</a:t>
            </a:r>
          </a:p>
        </p:txBody>
      </p:sp>
      <p:sp>
        <p:nvSpPr>
          <p:cNvPr id="23555" name="Slide Number Placeholder 4"/>
          <p:cNvSpPr>
            <a:spLocks noGrp="1"/>
          </p:cNvSpPr>
          <p:nvPr>
            <p:ph type="sldNum" sz="quarter" idx="11"/>
          </p:nvPr>
        </p:nvSpPr>
        <p:spPr>
          <a:noFill/>
        </p:spPr>
        <p:txBody>
          <a:bodyPr/>
          <a:lstStyle/>
          <a:p>
            <a:r>
              <a:rPr lang="en-US" smtClean="0"/>
              <a:t>9-</a:t>
            </a:r>
            <a:fld id="{3766E46D-67C0-4066-96F4-17C8D76828F4}" type="slidenum">
              <a:rPr lang="en-US" smtClean="0"/>
              <a:pPr/>
              <a:t>20</a:t>
            </a:fld>
            <a:endParaRPr lang="en-US" smtClean="0"/>
          </a:p>
        </p:txBody>
      </p:sp>
      <p:sp>
        <p:nvSpPr>
          <p:cNvPr id="23556"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3557" name="Rectangle 3"/>
          <p:cNvSpPr>
            <a:spLocks noGrp="1" noChangeArrowheads="1"/>
          </p:cNvSpPr>
          <p:nvPr>
            <p:ph type="body" idx="1"/>
          </p:nvPr>
        </p:nvSpPr>
        <p:spPr/>
        <p:txBody>
          <a:bodyPr/>
          <a:lstStyle/>
          <a:p>
            <a:pPr marL="0" indent="0" eaLnBrk="1" hangingPunct="1">
              <a:buFontTx/>
              <a:buNone/>
            </a:pPr>
            <a:r>
              <a:rPr lang="en-US" sz="2400" smtClean="0">
                <a:solidFill>
                  <a:srgbClr val="000000"/>
                </a:solidFill>
                <a:latin typeface="Times New Roman" pitchFamily="-96" charset="0"/>
              </a:rPr>
              <a:t>Duchess Corporation wishes to determine its cost of common stock equity, </a:t>
            </a:r>
            <a:r>
              <a:rPr lang="en-US" sz="2400" i="1" smtClean="0">
                <a:solidFill>
                  <a:srgbClr val="000000"/>
                </a:solidFill>
                <a:latin typeface="Times New Roman" pitchFamily="-96" charset="0"/>
              </a:rPr>
              <a:t>r</a:t>
            </a:r>
            <a:r>
              <a:rPr lang="en-US" sz="2400" i="1" baseline="-25000" smtClean="0">
                <a:solidFill>
                  <a:srgbClr val="000000"/>
                </a:solidFill>
                <a:latin typeface="Times New Roman" pitchFamily="-96" charset="0"/>
              </a:rPr>
              <a:t>s</a:t>
            </a:r>
            <a:r>
              <a:rPr lang="en-US" sz="2400" smtClean="0">
                <a:solidFill>
                  <a:srgbClr val="000000"/>
                </a:solidFill>
                <a:latin typeface="Times New Roman" pitchFamily="-96" charset="0"/>
              </a:rPr>
              <a:t>. The market price, </a:t>
            </a:r>
            <a:r>
              <a:rPr lang="en-US" sz="2400" i="1" smtClean="0">
                <a:solidFill>
                  <a:srgbClr val="000000"/>
                </a:solidFill>
                <a:latin typeface="Times New Roman" pitchFamily="-96" charset="0"/>
              </a:rPr>
              <a:t>P</a:t>
            </a:r>
            <a:r>
              <a:rPr lang="en-US" sz="2400" baseline="-25000" smtClean="0">
                <a:solidFill>
                  <a:srgbClr val="000000"/>
                </a:solidFill>
                <a:latin typeface="Times New Roman" pitchFamily="-96" charset="0"/>
              </a:rPr>
              <a:t>0</a:t>
            </a:r>
            <a:r>
              <a:rPr lang="en-US" sz="2400" smtClean="0">
                <a:solidFill>
                  <a:srgbClr val="000000"/>
                </a:solidFill>
                <a:latin typeface="Times New Roman" pitchFamily="-96" charset="0"/>
              </a:rPr>
              <a:t>, of its common stock is $50 per share. The firm expects to pay a dividend, </a:t>
            </a:r>
            <a:r>
              <a:rPr lang="en-US" sz="2400" i="1" smtClean="0">
                <a:solidFill>
                  <a:srgbClr val="000000"/>
                </a:solidFill>
                <a:latin typeface="Times New Roman" pitchFamily="-96" charset="0"/>
              </a:rPr>
              <a:t>D</a:t>
            </a:r>
            <a:r>
              <a:rPr lang="en-US" sz="2400" baseline="-25000" smtClean="0">
                <a:solidFill>
                  <a:srgbClr val="000000"/>
                </a:solidFill>
                <a:latin typeface="Times New Roman" pitchFamily="-96" charset="0"/>
              </a:rPr>
              <a:t>1</a:t>
            </a:r>
            <a:r>
              <a:rPr lang="en-US" sz="2400" smtClean="0">
                <a:solidFill>
                  <a:srgbClr val="000000"/>
                </a:solidFill>
                <a:latin typeface="Times New Roman" pitchFamily="-96" charset="0"/>
              </a:rPr>
              <a:t>, of $4 at the end of the coming year, 2013. The dividends paid on the outstanding stock over the past 6 years (2007</a:t>
            </a:r>
            <a:r>
              <a:rPr lang="en-US" sz="2400" smtClean="0">
                <a:solidFill>
                  <a:srgbClr val="000000"/>
                </a:solidFill>
              </a:rPr>
              <a:t>–</a:t>
            </a:r>
            <a:r>
              <a:rPr lang="en-US" sz="2400" smtClean="0">
                <a:solidFill>
                  <a:srgbClr val="000000"/>
                </a:solidFill>
                <a:latin typeface="Times New Roman" pitchFamily="-96" charset="0"/>
              </a:rPr>
              <a:t>2012) were as follows:</a:t>
            </a:r>
            <a:endParaRPr lang="en-US" sz="2400" smtClean="0">
              <a:solidFill>
                <a:srgbClr val="FF0000"/>
              </a:solidFill>
              <a:latin typeface="Times New Roman" pitchFamily="-96" charset="0"/>
            </a:endParaRPr>
          </a:p>
        </p:txBody>
      </p:sp>
      <p:pic>
        <p:nvPicPr>
          <p:cNvPr id="23558" name="Picture 5" descr="example0908"/>
          <p:cNvPicPr>
            <a:picLocks noChangeAspect="1" noChangeArrowheads="1"/>
          </p:cNvPicPr>
          <p:nvPr/>
        </p:nvPicPr>
        <p:blipFill>
          <a:blip r:embed="rId2"/>
          <a:srcRect/>
          <a:stretch>
            <a:fillRect/>
          </a:stretch>
        </p:blipFill>
        <p:spPr bwMode="auto">
          <a:xfrm>
            <a:off x="3227388" y="3544888"/>
            <a:ext cx="2689225" cy="26273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smtClean="0"/>
              <a:t>© 2012 Pearson Prentice Hall. All rights reserved.</a:t>
            </a:r>
          </a:p>
        </p:txBody>
      </p:sp>
      <p:sp>
        <p:nvSpPr>
          <p:cNvPr id="24579" name="Slide Number Placeholder 4"/>
          <p:cNvSpPr>
            <a:spLocks noGrp="1"/>
          </p:cNvSpPr>
          <p:nvPr>
            <p:ph type="sldNum" sz="quarter" idx="11"/>
          </p:nvPr>
        </p:nvSpPr>
        <p:spPr>
          <a:noFill/>
        </p:spPr>
        <p:txBody>
          <a:bodyPr/>
          <a:lstStyle/>
          <a:p>
            <a:r>
              <a:rPr lang="en-US" smtClean="0"/>
              <a:t>9-</a:t>
            </a:r>
            <a:fld id="{EED789C0-358D-4740-A997-8940ED1E377F}" type="slidenum">
              <a:rPr lang="en-US" smtClean="0"/>
              <a:pPr/>
              <a:t>21</a:t>
            </a:fld>
            <a:endParaRPr lang="en-US" smtClean="0"/>
          </a:p>
        </p:txBody>
      </p:sp>
      <p:sp>
        <p:nvSpPr>
          <p:cNvPr id="24580"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4581"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We can calculate the annual rate at which dividends have grown, </a:t>
            </a:r>
            <a:r>
              <a:rPr lang="en-US" sz="2800" i="1" smtClean="0">
                <a:solidFill>
                  <a:srgbClr val="000000"/>
                </a:solidFill>
                <a:latin typeface="Times New Roman" pitchFamily="-96" charset="0"/>
              </a:rPr>
              <a:t>g, </a:t>
            </a:r>
            <a:r>
              <a:rPr lang="en-US" sz="2800" smtClean="0">
                <a:solidFill>
                  <a:srgbClr val="000000"/>
                </a:solidFill>
                <a:latin typeface="Times New Roman" pitchFamily="-96" charset="0"/>
              </a:rPr>
              <a:t>from 2007 to 2012. It turns out to be approximately 5% (more precisely, it is 5.05%). </a:t>
            </a:r>
          </a:p>
          <a:p>
            <a:pPr marL="0" indent="0" eaLnBrk="1" hangingPunct="1">
              <a:buFontTx/>
              <a:buNone/>
            </a:pPr>
            <a:r>
              <a:rPr lang="en-US" sz="2800" smtClean="0">
                <a:solidFill>
                  <a:srgbClr val="000000"/>
                </a:solidFill>
                <a:latin typeface="Times New Roman" pitchFamily="-96" charset="0"/>
              </a:rPr>
              <a:t>Substituting </a:t>
            </a:r>
            <a:r>
              <a:rPr lang="en-US" sz="2800" i="1" smtClean="0">
                <a:solidFill>
                  <a:srgbClr val="000000"/>
                </a:solidFill>
                <a:latin typeface="Times New Roman" pitchFamily="-96" charset="0"/>
              </a:rPr>
              <a:t>D</a:t>
            </a:r>
            <a:r>
              <a:rPr lang="en-US" sz="2800" baseline="-25000" smtClean="0">
                <a:solidFill>
                  <a:srgbClr val="000000"/>
                </a:solidFill>
                <a:latin typeface="Times New Roman" pitchFamily="-96" charset="0"/>
              </a:rPr>
              <a:t>1</a:t>
            </a:r>
            <a:r>
              <a:rPr lang="en-US" sz="2800" smtClean="0">
                <a:solidFill>
                  <a:srgbClr val="000000"/>
                </a:solidFill>
                <a:latin typeface="Times New Roman" pitchFamily="-96" charset="0"/>
              </a:rPr>
              <a:t> = $4, </a:t>
            </a:r>
            <a:r>
              <a:rPr lang="en-US" sz="2800" i="1" smtClean="0">
                <a:solidFill>
                  <a:srgbClr val="000000"/>
                </a:solidFill>
                <a:latin typeface="Times New Roman" pitchFamily="-96" charset="0"/>
              </a:rPr>
              <a:t>P</a:t>
            </a:r>
            <a:r>
              <a:rPr lang="en-US" sz="2800" baseline="-25000" smtClean="0">
                <a:solidFill>
                  <a:srgbClr val="000000"/>
                </a:solidFill>
                <a:latin typeface="Times New Roman" pitchFamily="-96" charset="0"/>
              </a:rPr>
              <a:t>0</a:t>
            </a:r>
            <a:r>
              <a:rPr lang="en-US" sz="2800" smtClean="0">
                <a:solidFill>
                  <a:srgbClr val="000000"/>
                </a:solidFill>
                <a:latin typeface="Times New Roman" pitchFamily="-96" charset="0"/>
              </a:rPr>
              <a:t> = $50, and </a:t>
            </a:r>
            <a:r>
              <a:rPr lang="en-US" sz="2800" i="1" smtClean="0">
                <a:solidFill>
                  <a:srgbClr val="000000"/>
                </a:solidFill>
                <a:latin typeface="Times New Roman" pitchFamily="-96" charset="0"/>
              </a:rPr>
              <a:t>g</a:t>
            </a:r>
            <a:r>
              <a:rPr lang="en-US" sz="2800" smtClean="0">
                <a:solidFill>
                  <a:srgbClr val="000000"/>
                </a:solidFill>
                <a:latin typeface="Times New Roman" pitchFamily="-96" charset="0"/>
              </a:rPr>
              <a:t> = 5% into the previous equation yields the cost of common stock equity:</a:t>
            </a:r>
          </a:p>
          <a:p>
            <a:pPr marL="0" indent="0" algn="ctr" eaLnBrk="1" hangingPunct="1">
              <a:buFontTx/>
              <a:buNone/>
            </a:pPr>
            <a:endParaRPr lang="en-US" sz="2800" smtClean="0">
              <a:solidFill>
                <a:srgbClr val="000000"/>
              </a:solidFill>
              <a:latin typeface="Times New Roman" pitchFamily="-96" charset="0"/>
            </a:endParaRPr>
          </a:p>
          <a:p>
            <a:pPr marL="0" indent="0" algn="ctr"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 ($4/$50) + 0.05 = 0.08 + 0.05 = 0.130, or </a:t>
            </a:r>
            <a:r>
              <a:rPr lang="en-US" sz="2800" u="sng" smtClean="0">
                <a:solidFill>
                  <a:srgbClr val="000000"/>
                </a:solidFill>
                <a:latin typeface="Times New Roman" pitchFamily="-96" charset="0"/>
              </a:rPr>
              <a:t>13.0</a:t>
            </a:r>
            <a:r>
              <a:rPr lang="en-US" sz="2800" smtClean="0">
                <a:solidFill>
                  <a:srgbClr val="000000"/>
                </a:solidFill>
                <a:latin typeface="Times New Roman" pitchFamily="-96" charset="0"/>
              </a:rPr>
              <a: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2012 Pearson Prentice Hall. All rights reserved.</a:t>
            </a:r>
          </a:p>
        </p:txBody>
      </p:sp>
      <p:sp>
        <p:nvSpPr>
          <p:cNvPr id="25603" name="Slide Number Placeholder 4"/>
          <p:cNvSpPr>
            <a:spLocks noGrp="1"/>
          </p:cNvSpPr>
          <p:nvPr>
            <p:ph type="sldNum" sz="quarter" idx="11"/>
          </p:nvPr>
        </p:nvSpPr>
        <p:spPr>
          <a:noFill/>
        </p:spPr>
        <p:txBody>
          <a:bodyPr/>
          <a:lstStyle/>
          <a:p>
            <a:r>
              <a:rPr lang="en-US" smtClean="0"/>
              <a:t>9-</a:t>
            </a:r>
            <a:fld id="{A1A4CAE6-E3BC-4439-8664-7D112F772926}" type="slidenum">
              <a:rPr lang="en-US" smtClean="0"/>
              <a:pPr/>
              <a:t>22</a:t>
            </a:fld>
            <a:endParaRPr lang="en-US" smtClean="0"/>
          </a:p>
        </p:txBody>
      </p:sp>
      <p:sp>
        <p:nvSpPr>
          <p:cNvPr id="25604"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5605"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The </a:t>
            </a:r>
            <a:r>
              <a:rPr lang="en-US" sz="2800" b="1" smtClean="0">
                <a:solidFill>
                  <a:srgbClr val="000000"/>
                </a:solidFill>
                <a:latin typeface="Times New Roman" pitchFamily="-96" charset="0"/>
              </a:rPr>
              <a:t>capital asset pricing model (CAPM)</a:t>
            </a:r>
            <a:r>
              <a:rPr lang="en-US" sz="2800" smtClean="0">
                <a:solidFill>
                  <a:srgbClr val="000000"/>
                </a:solidFill>
                <a:latin typeface="Times New Roman" pitchFamily="-96" charset="0"/>
              </a:rPr>
              <a:t> describes the relationship between the required return,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and the nondiversifiable risk of the firm as measured by the beta coefficient, </a:t>
            </a:r>
            <a:r>
              <a:rPr lang="en-US" sz="2800" i="1" smtClean="0">
                <a:solidFill>
                  <a:srgbClr val="000000"/>
                </a:solidFill>
                <a:latin typeface="Times New Roman" pitchFamily="-96" charset="0"/>
              </a:rPr>
              <a:t>b.</a:t>
            </a:r>
          </a:p>
          <a:p>
            <a:pPr marL="0" indent="0" algn="ctr" eaLnBrk="1" hangingPunct="1">
              <a:buFontTx/>
              <a:buNone/>
            </a:pPr>
            <a:r>
              <a:rPr lang="en-US" sz="2800" i="1" smtClean="0">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F</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b</a:t>
            </a:r>
            <a:r>
              <a:rPr lang="en-US" sz="2800" smtClean="0">
                <a:solidFill>
                  <a:srgbClr val="000000"/>
                </a:solidFill>
                <a:latin typeface="Times New Roman" pitchFamily="-96" charset="0"/>
              </a:rPr>
              <a:t>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m</a:t>
            </a:r>
            <a:r>
              <a:rPr lang="en-US" sz="2800" smtClean="0">
                <a:solidFill>
                  <a:srgbClr val="000000"/>
                </a:solidFill>
                <a:latin typeface="Times New Roman" pitchFamily="-96" charset="0"/>
              </a:rPr>
              <a:t> </a:t>
            </a:r>
            <a:r>
              <a:rPr lang="en-US" sz="2800" smtClean="0">
                <a:solidFill>
                  <a:srgbClr val="000000"/>
                </a:solidFill>
              </a:rPr>
              <a:t>–</a:t>
            </a:r>
            <a:r>
              <a:rPr lang="en-US" sz="2800" smtClean="0">
                <a:solidFill>
                  <a:srgbClr val="000000"/>
                </a:solidFill>
                <a:latin typeface="Times New Roman" pitchFamily="-96" charset="0"/>
              </a:rPr>
              <a: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F</a:t>
            </a:r>
            <a:r>
              <a:rPr lang="en-US" sz="2800" smtClean="0">
                <a:solidFill>
                  <a:srgbClr val="000000"/>
                </a:solidFill>
                <a:latin typeface="Times New Roman" pitchFamily="-96" charset="0"/>
              </a:rPr>
              <a:t>)]</a:t>
            </a:r>
          </a:p>
          <a:p>
            <a:pPr marL="0" indent="0" eaLnBrk="1" hangingPunct="1">
              <a:buFontTx/>
              <a:buNone/>
            </a:pPr>
            <a:r>
              <a:rPr lang="en-US" sz="2800" smtClean="0">
                <a:latin typeface="Times New Roman" pitchFamily="-96" charset="0"/>
              </a:rPr>
              <a:t>where</a:t>
            </a:r>
          </a:p>
          <a:p>
            <a:pPr marL="0" indent="0"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F</a:t>
            </a:r>
            <a:r>
              <a:rPr lang="en-US" sz="2800" smtClean="0">
                <a:solidFill>
                  <a:srgbClr val="000000"/>
                </a:solidFill>
                <a:latin typeface="Times New Roman" pitchFamily="-96" charset="0"/>
              </a:rPr>
              <a:t> = risk-free rate of return</a:t>
            </a:r>
          </a:p>
          <a:p>
            <a:pPr marL="0" indent="0" eaLnBrk="1" hangingPunct="1">
              <a:buFontTx/>
              <a:buNone/>
            </a:pPr>
            <a:r>
              <a:rPr lang="en-US" sz="2800" i="1" smtClean="0">
                <a:solidFill>
                  <a:srgbClr val="000000"/>
                </a:solidFill>
                <a:latin typeface="Times New Roman" pitchFamily="-96" charset="0"/>
              </a:rPr>
              <a:t> r</a:t>
            </a:r>
            <a:r>
              <a:rPr lang="en-US" sz="2800" i="1" baseline="-25000" smtClean="0">
                <a:solidFill>
                  <a:srgbClr val="000000"/>
                </a:solidFill>
                <a:latin typeface="Times New Roman" pitchFamily="-96" charset="0"/>
              </a:rPr>
              <a:t>m </a:t>
            </a:r>
            <a:r>
              <a:rPr lang="en-US" sz="2800" smtClean="0">
                <a:solidFill>
                  <a:srgbClr val="000000"/>
                </a:solidFill>
                <a:latin typeface="Times New Roman" pitchFamily="-96" charset="0"/>
              </a:rPr>
              <a:t>= market return; return on the market portfolio of assets</a:t>
            </a:r>
            <a:endParaRPr lang="en-US" sz="2800" b="1" i="1" smtClean="0">
              <a:solidFill>
                <a:srgbClr val="000000"/>
              </a:solidFill>
              <a:latin typeface="Times New Roman" pitchFamily="-96"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smtClean="0"/>
              <a:t>© 2012 Pearson Prentice Hall. All rights reserved.</a:t>
            </a:r>
          </a:p>
        </p:txBody>
      </p:sp>
      <p:sp>
        <p:nvSpPr>
          <p:cNvPr id="26627" name="Slide Number Placeholder 4"/>
          <p:cNvSpPr>
            <a:spLocks noGrp="1"/>
          </p:cNvSpPr>
          <p:nvPr>
            <p:ph type="sldNum" sz="quarter" idx="11"/>
          </p:nvPr>
        </p:nvSpPr>
        <p:spPr>
          <a:noFill/>
        </p:spPr>
        <p:txBody>
          <a:bodyPr/>
          <a:lstStyle/>
          <a:p>
            <a:r>
              <a:rPr lang="en-US" smtClean="0"/>
              <a:t>9-</a:t>
            </a:r>
            <a:fld id="{7A8A5477-DA72-46D7-9DD0-1E1CF0DE1B8E}" type="slidenum">
              <a:rPr lang="en-US" smtClean="0"/>
              <a:pPr/>
              <a:t>23</a:t>
            </a:fld>
            <a:endParaRPr lang="en-US" smtClean="0"/>
          </a:p>
        </p:txBody>
      </p:sp>
      <p:sp>
        <p:nvSpPr>
          <p:cNvPr id="26628"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6629"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Duchess Corporation now wishes to calculate its cost of common stock equity,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by using the capital asset pricing model. The firm</a:t>
            </a:r>
            <a:r>
              <a:rPr lang="en-US" sz="2800" smtClean="0">
                <a:solidFill>
                  <a:srgbClr val="000000"/>
                </a:solidFill>
              </a:rPr>
              <a:t>’</a:t>
            </a:r>
            <a:r>
              <a:rPr lang="en-US" sz="2800" smtClean="0">
                <a:solidFill>
                  <a:srgbClr val="000000"/>
                </a:solidFill>
                <a:latin typeface="Times New Roman" pitchFamily="-96" charset="0"/>
              </a:rPr>
              <a:t>s investment advisors and its own analysts indicate that the risk-free rate,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F</a:t>
            </a:r>
            <a:r>
              <a:rPr lang="en-US" sz="2800" smtClean="0">
                <a:solidFill>
                  <a:srgbClr val="000000"/>
                </a:solidFill>
                <a:latin typeface="Times New Roman" pitchFamily="-96" charset="0"/>
              </a:rPr>
              <a:t>, equals 7%; the firm</a:t>
            </a:r>
            <a:r>
              <a:rPr lang="en-US" sz="2800" smtClean="0">
                <a:solidFill>
                  <a:srgbClr val="000000"/>
                </a:solidFill>
              </a:rPr>
              <a:t>’</a:t>
            </a:r>
            <a:r>
              <a:rPr lang="en-US" sz="2800" smtClean="0">
                <a:solidFill>
                  <a:srgbClr val="000000"/>
                </a:solidFill>
                <a:latin typeface="Times New Roman" pitchFamily="-96" charset="0"/>
              </a:rPr>
              <a:t>s beta, </a:t>
            </a:r>
            <a:r>
              <a:rPr lang="en-US" sz="2800" i="1" smtClean="0">
                <a:solidFill>
                  <a:srgbClr val="000000"/>
                </a:solidFill>
                <a:latin typeface="Times New Roman" pitchFamily="-96" charset="0"/>
              </a:rPr>
              <a:t>b,</a:t>
            </a:r>
            <a:r>
              <a:rPr lang="en-US" sz="2800" smtClean="0">
                <a:solidFill>
                  <a:srgbClr val="000000"/>
                </a:solidFill>
                <a:latin typeface="Times New Roman" pitchFamily="-96" charset="0"/>
              </a:rPr>
              <a:t> equals 1.5; and the market return,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m</a:t>
            </a:r>
            <a:r>
              <a:rPr lang="en-US" sz="2800" smtClean="0">
                <a:solidFill>
                  <a:srgbClr val="000000"/>
                </a:solidFill>
                <a:latin typeface="Times New Roman" pitchFamily="-96" charset="0"/>
              </a:rPr>
              <a:t>, equals 11%. </a:t>
            </a:r>
          </a:p>
          <a:p>
            <a:pPr marL="0" indent="0" eaLnBrk="1" hangingPunct="1">
              <a:buFontTx/>
              <a:buNone/>
            </a:pPr>
            <a:r>
              <a:rPr lang="en-US" sz="2800" smtClean="0">
                <a:solidFill>
                  <a:srgbClr val="000000"/>
                </a:solidFill>
                <a:latin typeface="Times New Roman" pitchFamily="-96" charset="0"/>
              </a:rPr>
              <a:t>Substituting these values into the CAPM, the company estimates the cost of common stock equity,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to be:</a:t>
            </a:r>
          </a:p>
          <a:p>
            <a:pPr marL="0" indent="0" algn="ctr"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 7.0% + [1.5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(11.0% </a:t>
            </a:r>
            <a:r>
              <a:rPr lang="en-US" sz="2800" smtClean="0">
                <a:solidFill>
                  <a:srgbClr val="000000"/>
                </a:solidFill>
              </a:rPr>
              <a:t>–</a:t>
            </a:r>
            <a:r>
              <a:rPr lang="en-US" sz="2800" smtClean="0">
                <a:solidFill>
                  <a:srgbClr val="000000"/>
                </a:solidFill>
                <a:latin typeface="Times New Roman" pitchFamily="-96" charset="0"/>
              </a:rPr>
              <a:t> 7.0%)] = 7.0% + 6.0% = </a:t>
            </a:r>
            <a:r>
              <a:rPr lang="en-US" sz="2800" u="sng" smtClean="0">
                <a:solidFill>
                  <a:srgbClr val="000000"/>
                </a:solidFill>
                <a:latin typeface="Times New Roman" pitchFamily="-96" charset="0"/>
              </a:rPr>
              <a:t>13.0</a:t>
            </a:r>
            <a:r>
              <a:rPr lang="en-US" sz="2800" smtClean="0">
                <a:solidFill>
                  <a:srgbClr val="000000"/>
                </a:solidFill>
                <a:latin typeface="Times New Roman" pitchFamily="-96" charset="0"/>
              </a:rPr>
              <a:t>%</a:t>
            </a:r>
          </a:p>
          <a:p>
            <a:pPr marL="0" indent="0" eaLnBrk="1" hangingPunct="1">
              <a:buFontTx/>
              <a:buNone/>
            </a:pPr>
            <a:endParaRPr lang="en-US" sz="2800" smtClean="0">
              <a:latin typeface="Times New Roman" pitchFamily="-96"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2012 Pearson Prentice Hall. All rights reserved.</a:t>
            </a:r>
          </a:p>
        </p:txBody>
      </p:sp>
      <p:sp>
        <p:nvSpPr>
          <p:cNvPr id="27651" name="Slide Number Placeholder 4"/>
          <p:cNvSpPr>
            <a:spLocks noGrp="1"/>
          </p:cNvSpPr>
          <p:nvPr>
            <p:ph type="sldNum" sz="quarter" idx="11"/>
          </p:nvPr>
        </p:nvSpPr>
        <p:spPr>
          <a:noFill/>
        </p:spPr>
        <p:txBody>
          <a:bodyPr/>
          <a:lstStyle/>
          <a:p>
            <a:r>
              <a:rPr lang="en-US" smtClean="0"/>
              <a:t>9-</a:t>
            </a:r>
            <a:fld id="{6C95A1CB-74E9-4DF0-A9CB-6BA9B361290F}" type="slidenum">
              <a:rPr lang="en-US" smtClean="0"/>
              <a:pPr/>
              <a:t>24</a:t>
            </a:fld>
            <a:endParaRPr lang="en-US" smtClean="0"/>
          </a:p>
        </p:txBody>
      </p:sp>
      <p:sp>
        <p:nvSpPr>
          <p:cNvPr id="27652"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7653" name="Rectangle 3"/>
          <p:cNvSpPr>
            <a:spLocks noGrp="1" noChangeArrowheads="1"/>
          </p:cNvSpPr>
          <p:nvPr>
            <p:ph type="body" idx="1"/>
          </p:nvPr>
        </p:nvSpPr>
        <p:spPr/>
        <p:txBody>
          <a:bodyPr/>
          <a:lstStyle/>
          <a:p>
            <a:pPr eaLnBrk="1" hangingPunct="1">
              <a:lnSpc>
                <a:spcPct val="90000"/>
              </a:lnSpc>
            </a:pPr>
            <a:r>
              <a:rPr lang="en-US" sz="2800" smtClean="0">
                <a:solidFill>
                  <a:srgbClr val="000000"/>
                </a:solidFill>
                <a:latin typeface="Times New Roman" pitchFamily="-96" charset="0"/>
              </a:rPr>
              <a:t>The CAPM technique differs from the constant-growth valuation model in that it directly considers the firm</a:t>
            </a:r>
            <a:r>
              <a:rPr lang="en-US" sz="2800" smtClean="0">
                <a:solidFill>
                  <a:srgbClr val="000000"/>
                </a:solidFill>
              </a:rPr>
              <a:t>’</a:t>
            </a:r>
            <a:r>
              <a:rPr lang="en-US" sz="2800" smtClean="0">
                <a:solidFill>
                  <a:srgbClr val="000000"/>
                </a:solidFill>
                <a:latin typeface="Times New Roman" pitchFamily="-96" charset="0"/>
              </a:rPr>
              <a:t>s risk, as reflected by beta, in determining the </a:t>
            </a:r>
            <a:r>
              <a:rPr lang="en-US" sz="2800" i="1" smtClean="0">
                <a:solidFill>
                  <a:srgbClr val="000000"/>
                </a:solidFill>
                <a:latin typeface="Times New Roman" pitchFamily="-96" charset="0"/>
              </a:rPr>
              <a:t>required</a:t>
            </a:r>
            <a:r>
              <a:rPr lang="en-US" sz="2800" smtClean="0">
                <a:solidFill>
                  <a:srgbClr val="000000"/>
                </a:solidFill>
                <a:latin typeface="Times New Roman" pitchFamily="-96" charset="0"/>
              </a:rPr>
              <a:t> return or cost of common stock equity. </a:t>
            </a:r>
          </a:p>
          <a:p>
            <a:pPr eaLnBrk="1" hangingPunct="1">
              <a:lnSpc>
                <a:spcPct val="90000"/>
              </a:lnSpc>
            </a:pPr>
            <a:r>
              <a:rPr lang="en-US" sz="2800" smtClean="0">
                <a:solidFill>
                  <a:srgbClr val="000000"/>
                </a:solidFill>
                <a:latin typeface="Times New Roman" pitchFamily="-96" charset="0"/>
              </a:rPr>
              <a:t>The constant-growth model does not look at risk; it uses the market price, </a:t>
            </a:r>
            <a:r>
              <a:rPr lang="en-US" sz="2800" i="1" smtClean="0">
                <a:solidFill>
                  <a:srgbClr val="000000"/>
                </a:solidFill>
                <a:latin typeface="Times New Roman" pitchFamily="-96" charset="0"/>
              </a:rPr>
              <a:t>P</a:t>
            </a:r>
            <a:r>
              <a:rPr lang="en-US" sz="2800" baseline="-25000" smtClean="0">
                <a:solidFill>
                  <a:srgbClr val="000000"/>
                </a:solidFill>
                <a:latin typeface="Times New Roman" pitchFamily="-96" charset="0"/>
              </a:rPr>
              <a:t>0</a:t>
            </a:r>
            <a:r>
              <a:rPr lang="en-US" sz="2800" smtClean="0">
                <a:solidFill>
                  <a:srgbClr val="000000"/>
                </a:solidFill>
                <a:latin typeface="Times New Roman" pitchFamily="-96" charset="0"/>
              </a:rPr>
              <a:t>, as a reflection of the </a:t>
            </a:r>
            <a:r>
              <a:rPr lang="en-US" sz="2800" i="1" smtClean="0">
                <a:solidFill>
                  <a:srgbClr val="000000"/>
                </a:solidFill>
                <a:latin typeface="Times New Roman" pitchFamily="-96" charset="0"/>
              </a:rPr>
              <a:t>expected</a:t>
            </a:r>
            <a:r>
              <a:rPr lang="en-US" sz="2800" smtClean="0">
                <a:solidFill>
                  <a:srgbClr val="000000"/>
                </a:solidFill>
                <a:latin typeface="Times New Roman" pitchFamily="-96" charset="0"/>
              </a:rPr>
              <a:t> risk</a:t>
            </a:r>
            <a:r>
              <a:rPr lang="en-US" sz="2800" smtClean="0">
                <a:solidFill>
                  <a:srgbClr val="000000"/>
                </a:solidFill>
              </a:rPr>
              <a:t>–</a:t>
            </a:r>
            <a:r>
              <a:rPr lang="en-US" sz="2800" smtClean="0">
                <a:solidFill>
                  <a:srgbClr val="000000"/>
                </a:solidFill>
                <a:latin typeface="Times New Roman" pitchFamily="-96" charset="0"/>
              </a:rPr>
              <a:t>return preference of investors in the marketplace. </a:t>
            </a:r>
          </a:p>
          <a:p>
            <a:pPr eaLnBrk="1" hangingPunct="1">
              <a:lnSpc>
                <a:spcPct val="90000"/>
              </a:lnSpc>
            </a:pPr>
            <a:r>
              <a:rPr lang="en-US" sz="2800" smtClean="0">
                <a:solidFill>
                  <a:srgbClr val="000000"/>
                </a:solidFill>
                <a:latin typeface="Times New Roman" pitchFamily="-96" charset="0"/>
              </a:rPr>
              <a:t>The constant-growth valuation and CAPM techniques for finding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are theoretically equivalent, though in practice estimates from the two methods do not always agree.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2012 Pearson Prentice Hall. All rights reserved.</a:t>
            </a:r>
          </a:p>
        </p:txBody>
      </p:sp>
      <p:sp>
        <p:nvSpPr>
          <p:cNvPr id="28675" name="Slide Number Placeholder 4"/>
          <p:cNvSpPr>
            <a:spLocks noGrp="1"/>
          </p:cNvSpPr>
          <p:nvPr>
            <p:ph type="sldNum" sz="quarter" idx="11"/>
          </p:nvPr>
        </p:nvSpPr>
        <p:spPr>
          <a:noFill/>
        </p:spPr>
        <p:txBody>
          <a:bodyPr/>
          <a:lstStyle/>
          <a:p>
            <a:r>
              <a:rPr lang="en-US" smtClean="0"/>
              <a:t>9-</a:t>
            </a:r>
            <a:fld id="{E7E3C3DF-E8FD-430A-88B4-E13929A31050}" type="slidenum">
              <a:rPr lang="en-US" smtClean="0"/>
              <a:pPr/>
              <a:t>25</a:t>
            </a:fld>
            <a:endParaRPr lang="en-US" smtClean="0"/>
          </a:p>
        </p:txBody>
      </p:sp>
      <p:sp>
        <p:nvSpPr>
          <p:cNvPr id="28676" name="Rectangle 2"/>
          <p:cNvSpPr>
            <a:spLocks noGrp="1" noChangeArrowheads="1"/>
          </p:cNvSpPr>
          <p:nvPr>
            <p:ph type="title"/>
          </p:nvPr>
        </p:nvSpPr>
        <p:spPr/>
        <p:txBody>
          <a:bodyPr/>
          <a:lstStyle/>
          <a:p>
            <a:pPr eaLnBrk="1" hangingPunct="1"/>
            <a:r>
              <a:rPr lang="en-US" smtClean="0">
                <a:solidFill>
                  <a:srgbClr val="000000"/>
                </a:solidFill>
              </a:rPr>
              <a:t>Cost of Common Stock (cont.)</a:t>
            </a:r>
          </a:p>
        </p:txBody>
      </p:sp>
      <p:sp>
        <p:nvSpPr>
          <p:cNvPr id="28677" name="Rectangle 3"/>
          <p:cNvSpPr>
            <a:spLocks noGrp="1" noChangeArrowheads="1"/>
          </p:cNvSpPr>
          <p:nvPr>
            <p:ph type="body" idx="1"/>
          </p:nvPr>
        </p:nvSpPr>
        <p:spPr/>
        <p:txBody>
          <a:bodyPr/>
          <a:lstStyle/>
          <a:p>
            <a:pPr eaLnBrk="1" hangingPunct="1"/>
            <a:r>
              <a:rPr lang="en-US" sz="2800" smtClean="0">
                <a:solidFill>
                  <a:srgbClr val="000000"/>
                </a:solidFill>
                <a:latin typeface="Times New Roman" pitchFamily="-96" charset="0"/>
              </a:rPr>
              <a:t>Another difference is that when the constant-growth valuation model is used to find the cost of common stock equity, it can easily be adjusted for flotation costs to find the cost of new common stock; the CAPM does not provide a simple adjustment mechanism. </a:t>
            </a:r>
          </a:p>
          <a:p>
            <a:pPr eaLnBrk="1" hangingPunct="1"/>
            <a:r>
              <a:rPr lang="en-US" sz="2800" smtClean="0">
                <a:solidFill>
                  <a:srgbClr val="000000"/>
                </a:solidFill>
                <a:latin typeface="Times New Roman" pitchFamily="-96" charset="0"/>
              </a:rPr>
              <a:t>The difficulty in adjusting the cost of common stock equity calculated by using CAPM occurs because in its common form the model does not include the market price, </a:t>
            </a:r>
            <a:r>
              <a:rPr lang="en-US" sz="2800" i="1" smtClean="0">
                <a:solidFill>
                  <a:srgbClr val="000000"/>
                </a:solidFill>
                <a:latin typeface="Times New Roman" pitchFamily="-96" charset="0"/>
              </a:rPr>
              <a:t>P</a:t>
            </a:r>
            <a:r>
              <a:rPr lang="en-US" sz="2800" baseline="-25000" smtClean="0">
                <a:solidFill>
                  <a:srgbClr val="000000"/>
                </a:solidFill>
                <a:latin typeface="Times New Roman" pitchFamily="-96" charset="0"/>
              </a:rPr>
              <a:t>0</a:t>
            </a:r>
            <a:r>
              <a:rPr lang="en-US" sz="2800" smtClean="0">
                <a:solidFill>
                  <a:srgbClr val="000000"/>
                </a:solidFill>
                <a:latin typeface="Times New Roman" pitchFamily="-96" charset="0"/>
              </a:rPr>
              <a:t>, a variable needed to make such an adjustment.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2012 Pearson Prentice Hall. All rights reserved.</a:t>
            </a:r>
          </a:p>
        </p:txBody>
      </p:sp>
      <p:sp>
        <p:nvSpPr>
          <p:cNvPr id="29699" name="Slide Number Placeholder 4"/>
          <p:cNvSpPr>
            <a:spLocks noGrp="1"/>
          </p:cNvSpPr>
          <p:nvPr>
            <p:ph type="sldNum" sz="quarter" idx="11"/>
          </p:nvPr>
        </p:nvSpPr>
        <p:spPr>
          <a:noFill/>
        </p:spPr>
        <p:txBody>
          <a:bodyPr/>
          <a:lstStyle/>
          <a:p>
            <a:r>
              <a:rPr lang="en-US" smtClean="0"/>
              <a:t>9-</a:t>
            </a:r>
            <a:fld id="{A764F86E-E1C7-4BA3-B54F-3FFF451A28C6}" type="slidenum">
              <a:rPr lang="en-US" smtClean="0"/>
              <a:pPr/>
              <a:t>26</a:t>
            </a:fld>
            <a:endParaRPr lang="en-US" smtClean="0"/>
          </a:p>
        </p:txBody>
      </p:sp>
      <p:sp>
        <p:nvSpPr>
          <p:cNvPr id="29700" name="Rectangle 2"/>
          <p:cNvSpPr>
            <a:spLocks noGrp="1" noChangeArrowheads="1"/>
          </p:cNvSpPr>
          <p:nvPr>
            <p:ph type="title"/>
          </p:nvPr>
        </p:nvSpPr>
        <p:spPr/>
        <p:txBody>
          <a:bodyPr/>
          <a:lstStyle/>
          <a:p>
            <a:pPr eaLnBrk="1" hangingPunct="1"/>
            <a:r>
              <a:rPr lang="en-US" smtClean="0">
                <a:solidFill>
                  <a:srgbClr val="000000"/>
                </a:solidFill>
              </a:rPr>
              <a:t>Cost of Common Stock:</a:t>
            </a:r>
            <a:br>
              <a:rPr lang="en-US" smtClean="0">
                <a:solidFill>
                  <a:srgbClr val="000000"/>
                </a:solidFill>
              </a:rPr>
            </a:br>
            <a:r>
              <a:rPr lang="en-US" smtClean="0">
                <a:solidFill>
                  <a:srgbClr val="000000"/>
                </a:solidFill>
              </a:rPr>
              <a:t>Cost of Retained Earnings</a:t>
            </a:r>
          </a:p>
        </p:txBody>
      </p:sp>
      <p:sp>
        <p:nvSpPr>
          <p:cNvPr id="29701"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The </a:t>
            </a:r>
            <a:r>
              <a:rPr lang="en-US" sz="2800" b="1" smtClean="0">
                <a:solidFill>
                  <a:srgbClr val="000000"/>
                </a:solidFill>
                <a:latin typeface="Times New Roman" pitchFamily="-96" charset="0"/>
              </a:rPr>
              <a:t>cost of retained earnings, </a:t>
            </a:r>
            <a:r>
              <a:rPr lang="en-US" sz="2800" b="1" i="1" smtClean="0">
                <a:solidFill>
                  <a:srgbClr val="000000"/>
                </a:solidFill>
                <a:latin typeface="Times New Roman" pitchFamily="-96" charset="0"/>
              </a:rPr>
              <a:t>r</a:t>
            </a:r>
            <a:r>
              <a:rPr lang="en-US" sz="2800" b="1" i="1" baseline="-25000" smtClean="0">
                <a:solidFill>
                  <a:srgbClr val="000000"/>
                </a:solidFill>
                <a:latin typeface="Times New Roman" pitchFamily="-96" charset="0"/>
              </a:rPr>
              <a:t>r</a:t>
            </a:r>
            <a:r>
              <a:rPr lang="en-US" sz="2800" b="1" smtClean="0">
                <a:solidFill>
                  <a:srgbClr val="000000"/>
                </a:solidFill>
                <a:latin typeface="Times New Roman" pitchFamily="-96" charset="0"/>
              </a:rPr>
              <a:t>,</a:t>
            </a:r>
            <a:r>
              <a:rPr lang="en-US" sz="2800" smtClean="0">
                <a:solidFill>
                  <a:srgbClr val="000000"/>
                </a:solidFill>
                <a:latin typeface="Times New Roman" pitchFamily="-96" charset="0"/>
              </a:rPr>
              <a:t> is the same as the cost of an equivalent fully subscribed issue of additional common stock, which is equal to the cost of common stock equity,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a:t>
            </a:r>
          </a:p>
          <a:p>
            <a:pPr marL="0" indent="0" algn="ctr"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r</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p>
          <a:p>
            <a:pPr marL="0" indent="0" eaLnBrk="1" hangingPunct="1">
              <a:buFontTx/>
              <a:buNone/>
            </a:pPr>
            <a:endParaRPr lang="en-US" sz="2800" i="1" baseline="-25000" smtClean="0">
              <a:solidFill>
                <a:srgbClr val="000000"/>
              </a:solidFill>
              <a:latin typeface="Times New Roman" pitchFamily="-96" charset="0"/>
            </a:endParaRPr>
          </a:p>
          <a:p>
            <a:pPr marL="0" indent="0" eaLnBrk="1" hangingPunct="1">
              <a:buFontTx/>
              <a:buNone/>
            </a:pPr>
            <a:r>
              <a:rPr lang="en-US" sz="2800" smtClean="0">
                <a:solidFill>
                  <a:srgbClr val="000000"/>
                </a:solidFill>
                <a:latin typeface="Times New Roman" pitchFamily="-96" charset="0"/>
              </a:rPr>
              <a:t>The cost of retained earnings for Duchess Corporation was actually calculated in the preceding examples: It is equal to the cost of common stock equity. Thus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r</a:t>
            </a:r>
            <a:r>
              <a:rPr lang="en-US" sz="2800" smtClean="0">
                <a:solidFill>
                  <a:srgbClr val="000000"/>
                </a:solidFill>
                <a:latin typeface="Times New Roman" pitchFamily="-96" charset="0"/>
              </a:rPr>
              <a:t> equals 13.0%.</a:t>
            </a:r>
            <a:endParaRPr lang="en-US" sz="2800" smtClean="0">
              <a:latin typeface="Times New Roman" pitchFamily="-96"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2012 Pearson Prentice Hall. All rights reserved.</a:t>
            </a:r>
          </a:p>
        </p:txBody>
      </p:sp>
      <p:sp>
        <p:nvSpPr>
          <p:cNvPr id="30723" name="Slide Number Placeholder 4"/>
          <p:cNvSpPr>
            <a:spLocks noGrp="1"/>
          </p:cNvSpPr>
          <p:nvPr>
            <p:ph type="sldNum" sz="quarter" idx="11"/>
          </p:nvPr>
        </p:nvSpPr>
        <p:spPr>
          <a:noFill/>
        </p:spPr>
        <p:txBody>
          <a:bodyPr/>
          <a:lstStyle/>
          <a:p>
            <a:r>
              <a:rPr lang="en-US" smtClean="0"/>
              <a:t>9-</a:t>
            </a:r>
            <a:fld id="{2D662ECA-2C02-4DCD-A7F4-41C66F87CED0}" type="slidenum">
              <a:rPr lang="en-US" smtClean="0"/>
              <a:pPr/>
              <a:t>27</a:t>
            </a:fld>
            <a:endParaRPr lang="en-US" smtClean="0"/>
          </a:p>
        </p:txBody>
      </p:sp>
      <p:sp>
        <p:nvSpPr>
          <p:cNvPr id="30724" name="Rectangle 2"/>
          <p:cNvSpPr>
            <a:spLocks noGrp="1" noChangeArrowheads="1"/>
          </p:cNvSpPr>
          <p:nvPr>
            <p:ph type="title"/>
          </p:nvPr>
        </p:nvSpPr>
        <p:spPr/>
        <p:txBody>
          <a:bodyPr/>
          <a:lstStyle/>
          <a:p>
            <a:pPr eaLnBrk="1" hangingPunct="1"/>
            <a:r>
              <a:rPr lang="en-US" smtClean="0">
                <a:solidFill>
                  <a:srgbClr val="000000"/>
                </a:solidFill>
              </a:rPr>
              <a:t>Matter of Fact</a:t>
            </a:r>
          </a:p>
        </p:txBody>
      </p:sp>
      <p:sp>
        <p:nvSpPr>
          <p:cNvPr id="30725" name="Rectangle 3"/>
          <p:cNvSpPr>
            <a:spLocks noGrp="1" noChangeArrowheads="1"/>
          </p:cNvSpPr>
          <p:nvPr>
            <p:ph type="body" idx="1"/>
          </p:nvPr>
        </p:nvSpPr>
        <p:spPr/>
        <p:txBody>
          <a:bodyPr/>
          <a:lstStyle/>
          <a:p>
            <a:pPr eaLnBrk="1" hangingPunct="1">
              <a:buFontTx/>
              <a:buNone/>
            </a:pPr>
            <a:r>
              <a:rPr lang="en-US" sz="2800" smtClean="0">
                <a:solidFill>
                  <a:srgbClr val="000000"/>
                </a:solidFill>
                <a:latin typeface="Times New Roman" pitchFamily="-96" charset="0"/>
              </a:rPr>
              <a:t>Retained Earnings vs. Reinvesting Earnings</a:t>
            </a:r>
          </a:p>
          <a:p>
            <a:pPr lvl="1" eaLnBrk="1" hangingPunct="1"/>
            <a:r>
              <a:rPr lang="en-US" sz="2400" smtClean="0">
                <a:solidFill>
                  <a:srgbClr val="000000"/>
                </a:solidFill>
                <a:latin typeface="Times New Roman" pitchFamily="-96" charset="0"/>
              </a:rPr>
              <a:t>Technically, if a stockholder received dividends and wished to invest them in additional shares of the firm</a:t>
            </a:r>
            <a:r>
              <a:rPr lang="en-US" sz="2400" smtClean="0">
                <a:solidFill>
                  <a:srgbClr val="000000"/>
                </a:solidFill>
              </a:rPr>
              <a:t>’</a:t>
            </a:r>
            <a:r>
              <a:rPr lang="en-US" sz="2400" smtClean="0">
                <a:solidFill>
                  <a:srgbClr val="000000"/>
                </a:solidFill>
                <a:latin typeface="Times New Roman" pitchFamily="-96" charset="0"/>
              </a:rPr>
              <a:t>s stock, he or she would first have to pay personal taxes on the dividends and then pay brokerage fees before acquiring additional shares. </a:t>
            </a:r>
          </a:p>
          <a:p>
            <a:pPr lvl="1" eaLnBrk="1" hangingPunct="1"/>
            <a:r>
              <a:rPr lang="en-US" sz="2400" smtClean="0">
                <a:solidFill>
                  <a:srgbClr val="000000"/>
                </a:solidFill>
                <a:latin typeface="Times New Roman" pitchFamily="-96" charset="0"/>
              </a:rPr>
              <a:t>By using </a:t>
            </a:r>
            <a:r>
              <a:rPr lang="en-US" sz="2400" i="1" smtClean="0">
                <a:solidFill>
                  <a:srgbClr val="000000"/>
                </a:solidFill>
                <a:latin typeface="Times New Roman" pitchFamily="-96" charset="0"/>
              </a:rPr>
              <a:t>p</a:t>
            </a:r>
            <a:r>
              <a:rPr lang="en-US" sz="2400" i="1" baseline="-25000" smtClean="0">
                <a:solidFill>
                  <a:srgbClr val="000000"/>
                </a:solidFill>
                <a:latin typeface="Times New Roman" pitchFamily="-96" charset="0"/>
              </a:rPr>
              <a:t>t</a:t>
            </a:r>
            <a:r>
              <a:rPr lang="en-US" sz="2400" smtClean="0">
                <a:solidFill>
                  <a:srgbClr val="000000"/>
                </a:solidFill>
                <a:latin typeface="Times New Roman" pitchFamily="-96" charset="0"/>
              </a:rPr>
              <a:t> as the average stockholder</a:t>
            </a:r>
            <a:r>
              <a:rPr lang="en-US" sz="2400" smtClean="0">
                <a:solidFill>
                  <a:srgbClr val="000000"/>
                </a:solidFill>
              </a:rPr>
              <a:t>’</a:t>
            </a:r>
            <a:r>
              <a:rPr lang="en-US" sz="2400" smtClean="0">
                <a:solidFill>
                  <a:srgbClr val="000000"/>
                </a:solidFill>
                <a:latin typeface="Times New Roman" pitchFamily="-96" charset="0"/>
              </a:rPr>
              <a:t>s personal tax rate </a:t>
            </a:r>
            <a:br>
              <a:rPr lang="en-US" sz="2400" smtClean="0">
                <a:solidFill>
                  <a:srgbClr val="000000"/>
                </a:solidFill>
                <a:latin typeface="Times New Roman" pitchFamily="-96" charset="0"/>
              </a:rPr>
            </a:br>
            <a:r>
              <a:rPr lang="en-US" sz="2400" smtClean="0">
                <a:solidFill>
                  <a:srgbClr val="000000"/>
                </a:solidFill>
                <a:latin typeface="Times New Roman" pitchFamily="-96" charset="0"/>
              </a:rPr>
              <a:t>and </a:t>
            </a:r>
            <a:r>
              <a:rPr lang="en-US" sz="2400" i="1" smtClean="0">
                <a:solidFill>
                  <a:srgbClr val="000000"/>
                </a:solidFill>
                <a:latin typeface="Times New Roman" pitchFamily="-96" charset="0"/>
              </a:rPr>
              <a:t>b</a:t>
            </a:r>
            <a:r>
              <a:rPr lang="en-US" sz="2400" i="1" baseline="-25000" smtClean="0">
                <a:solidFill>
                  <a:srgbClr val="000000"/>
                </a:solidFill>
                <a:latin typeface="Times New Roman" pitchFamily="-96" charset="0"/>
              </a:rPr>
              <a:t>f</a:t>
            </a:r>
            <a:r>
              <a:rPr lang="en-US" sz="2400" smtClean="0">
                <a:solidFill>
                  <a:srgbClr val="000000"/>
                </a:solidFill>
                <a:latin typeface="Times New Roman" pitchFamily="-96" charset="0"/>
              </a:rPr>
              <a:t> as the average brokerage fees stated as a percentage, </a:t>
            </a:r>
            <a:br>
              <a:rPr lang="en-US" sz="2400" smtClean="0">
                <a:solidFill>
                  <a:srgbClr val="000000"/>
                </a:solidFill>
                <a:latin typeface="Times New Roman" pitchFamily="-96" charset="0"/>
              </a:rPr>
            </a:br>
            <a:r>
              <a:rPr lang="en-US" sz="2400" smtClean="0">
                <a:solidFill>
                  <a:srgbClr val="000000"/>
                </a:solidFill>
                <a:latin typeface="Times New Roman" pitchFamily="-96" charset="0"/>
              </a:rPr>
              <a:t>we can specify the cost of retained earnings, </a:t>
            </a:r>
            <a:r>
              <a:rPr lang="en-US" sz="2400" i="1" smtClean="0">
                <a:solidFill>
                  <a:srgbClr val="000000"/>
                </a:solidFill>
                <a:latin typeface="Times New Roman" pitchFamily="-96" charset="0"/>
              </a:rPr>
              <a:t>r</a:t>
            </a:r>
            <a:r>
              <a:rPr lang="en-US" sz="2400" i="1" baseline="-25000" smtClean="0">
                <a:solidFill>
                  <a:srgbClr val="000000"/>
                </a:solidFill>
                <a:latin typeface="Times New Roman" pitchFamily="-96" charset="0"/>
              </a:rPr>
              <a:t>r</a:t>
            </a:r>
            <a:r>
              <a:rPr lang="en-US" sz="2400" smtClean="0">
                <a:solidFill>
                  <a:srgbClr val="000000"/>
                </a:solidFill>
                <a:latin typeface="Times New Roman" pitchFamily="-96" charset="0"/>
              </a:rPr>
              <a:t>, as </a:t>
            </a:r>
            <a:br>
              <a:rPr lang="en-US" sz="2400" smtClean="0">
                <a:solidFill>
                  <a:srgbClr val="000000"/>
                </a:solidFill>
                <a:latin typeface="Times New Roman" pitchFamily="-96" charset="0"/>
              </a:rPr>
            </a:br>
            <a:r>
              <a:rPr lang="en-US" sz="2400" i="1" smtClean="0">
                <a:solidFill>
                  <a:srgbClr val="000000"/>
                </a:solidFill>
                <a:latin typeface="Times New Roman" pitchFamily="-96" charset="0"/>
              </a:rPr>
              <a:t>r</a:t>
            </a:r>
            <a:r>
              <a:rPr lang="en-US" sz="2400" i="1" baseline="-25000" smtClean="0">
                <a:solidFill>
                  <a:srgbClr val="000000"/>
                </a:solidFill>
                <a:latin typeface="Times New Roman" pitchFamily="-96" charset="0"/>
              </a:rPr>
              <a:t>r</a:t>
            </a:r>
            <a:r>
              <a:rPr lang="en-US" sz="2400" smtClean="0">
                <a:solidFill>
                  <a:srgbClr val="000000"/>
                </a:solidFill>
                <a:latin typeface="Times New Roman" pitchFamily="-96" charset="0"/>
              </a:rPr>
              <a:t> = </a:t>
            </a:r>
            <a:r>
              <a:rPr lang="en-US" sz="2400" i="1" smtClean="0">
                <a:solidFill>
                  <a:srgbClr val="000000"/>
                </a:solidFill>
                <a:latin typeface="Times New Roman" pitchFamily="-96" charset="0"/>
              </a:rPr>
              <a:t>r</a:t>
            </a:r>
            <a:r>
              <a:rPr lang="en-US" sz="2400" i="1" baseline="-25000" smtClean="0">
                <a:solidFill>
                  <a:srgbClr val="000000"/>
                </a:solidFill>
                <a:latin typeface="Times New Roman" pitchFamily="-96" charset="0"/>
              </a:rPr>
              <a:t>s</a:t>
            </a:r>
            <a:r>
              <a:rPr lang="en-US" sz="2400" smtClean="0">
                <a:solidFill>
                  <a:srgbClr val="000000"/>
                </a:solidFill>
                <a:latin typeface="Times New Roman" pitchFamily="-96" charset="0"/>
              </a:rPr>
              <a:t> </a:t>
            </a:r>
            <a:r>
              <a:rPr lang="en-US" sz="2000" smtClean="0">
                <a:solidFill>
                  <a:srgbClr val="000000"/>
                </a:solidFill>
                <a:latin typeface="Times New Roman" pitchFamily="-96" charset="0"/>
                <a:sym typeface="Symbol" pitchFamily="-96" charset="2"/>
              </a:rPr>
              <a:t></a:t>
            </a:r>
            <a:r>
              <a:rPr lang="en-US" sz="2000" smtClean="0">
                <a:solidFill>
                  <a:srgbClr val="000000"/>
                </a:solidFill>
                <a:latin typeface="Times New Roman" pitchFamily="-96" charset="0"/>
              </a:rPr>
              <a:t> </a:t>
            </a:r>
            <a:r>
              <a:rPr lang="en-US" sz="2400" smtClean="0">
                <a:solidFill>
                  <a:srgbClr val="000000"/>
                </a:solidFill>
                <a:latin typeface="Times New Roman" pitchFamily="-96" charset="0"/>
              </a:rPr>
              <a:t>(1 </a:t>
            </a:r>
            <a:r>
              <a:rPr lang="en-US" sz="2400" smtClean="0">
                <a:solidFill>
                  <a:srgbClr val="000000"/>
                </a:solidFill>
              </a:rPr>
              <a:t>–</a:t>
            </a:r>
            <a:r>
              <a:rPr lang="en-US" sz="2400" smtClean="0">
                <a:solidFill>
                  <a:srgbClr val="000000"/>
                </a:solidFill>
                <a:latin typeface="Times New Roman" pitchFamily="-96" charset="0"/>
              </a:rPr>
              <a:t> </a:t>
            </a:r>
            <a:r>
              <a:rPr lang="en-US" sz="2400" i="1" smtClean="0">
                <a:solidFill>
                  <a:srgbClr val="000000"/>
                </a:solidFill>
                <a:latin typeface="Times New Roman" pitchFamily="-96" charset="0"/>
              </a:rPr>
              <a:t>p</a:t>
            </a:r>
            <a:r>
              <a:rPr lang="en-US" sz="2400" i="1" baseline="-25000" smtClean="0">
                <a:solidFill>
                  <a:srgbClr val="000000"/>
                </a:solidFill>
                <a:latin typeface="Times New Roman" pitchFamily="-96" charset="0"/>
              </a:rPr>
              <a:t>t</a:t>
            </a:r>
            <a:r>
              <a:rPr lang="en-US" sz="2400" smtClean="0">
                <a:solidFill>
                  <a:srgbClr val="000000"/>
                </a:solidFill>
                <a:latin typeface="Times New Roman" pitchFamily="-96" charset="0"/>
              </a:rPr>
              <a:t>) </a:t>
            </a:r>
            <a:r>
              <a:rPr lang="en-US" sz="2000" smtClean="0">
                <a:solidFill>
                  <a:srgbClr val="000000"/>
                </a:solidFill>
                <a:latin typeface="Times New Roman" pitchFamily="-96" charset="0"/>
                <a:sym typeface="Symbol" pitchFamily="-96" charset="2"/>
              </a:rPr>
              <a:t></a:t>
            </a:r>
            <a:r>
              <a:rPr lang="en-US" sz="2400" smtClean="0">
                <a:solidFill>
                  <a:srgbClr val="000000"/>
                </a:solidFill>
                <a:latin typeface="Times New Roman" pitchFamily="-96" charset="0"/>
              </a:rPr>
              <a:t> (1 </a:t>
            </a:r>
            <a:r>
              <a:rPr lang="en-US" sz="2400" smtClean="0">
                <a:solidFill>
                  <a:srgbClr val="000000"/>
                </a:solidFill>
              </a:rPr>
              <a:t>–</a:t>
            </a:r>
            <a:r>
              <a:rPr lang="en-US" sz="2400" smtClean="0">
                <a:solidFill>
                  <a:srgbClr val="000000"/>
                </a:solidFill>
                <a:latin typeface="Times New Roman" pitchFamily="-96" charset="0"/>
              </a:rPr>
              <a:t> </a:t>
            </a:r>
            <a:r>
              <a:rPr lang="en-US" sz="2400" i="1" smtClean="0">
                <a:solidFill>
                  <a:srgbClr val="000000"/>
                </a:solidFill>
                <a:latin typeface="Times New Roman" pitchFamily="-96" charset="0"/>
              </a:rPr>
              <a:t>b</a:t>
            </a:r>
            <a:r>
              <a:rPr lang="en-US" sz="2400" i="1" baseline="-25000" smtClean="0">
                <a:solidFill>
                  <a:srgbClr val="000000"/>
                </a:solidFill>
                <a:latin typeface="Times New Roman" pitchFamily="-96" charset="0"/>
              </a:rPr>
              <a:t>f</a:t>
            </a:r>
            <a:r>
              <a:rPr lang="en-US" sz="2400" smtClean="0">
                <a:solidFill>
                  <a:srgbClr val="000000"/>
                </a:solidFill>
                <a:latin typeface="Times New Roman" pitchFamily="-96"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2012 Pearson Prentice Hall. All rights reserved.</a:t>
            </a:r>
          </a:p>
        </p:txBody>
      </p:sp>
      <p:sp>
        <p:nvSpPr>
          <p:cNvPr id="31747" name="Slide Number Placeholder 4"/>
          <p:cNvSpPr>
            <a:spLocks noGrp="1"/>
          </p:cNvSpPr>
          <p:nvPr>
            <p:ph type="sldNum" sz="quarter" idx="11"/>
          </p:nvPr>
        </p:nvSpPr>
        <p:spPr>
          <a:noFill/>
        </p:spPr>
        <p:txBody>
          <a:bodyPr/>
          <a:lstStyle/>
          <a:p>
            <a:r>
              <a:rPr lang="en-US" smtClean="0"/>
              <a:t>9-</a:t>
            </a:r>
            <a:fld id="{BFBC58CD-A9FA-4099-9DEC-0B9C640340B7}" type="slidenum">
              <a:rPr lang="en-US" smtClean="0"/>
              <a:pPr/>
              <a:t>28</a:t>
            </a:fld>
            <a:endParaRPr lang="en-US" smtClean="0"/>
          </a:p>
        </p:txBody>
      </p:sp>
      <p:sp>
        <p:nvSpPr>
          <p:cNvPr id="31748"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Cost of Common Stock: Cost of New Issues of Common Stock</a:t>
            </a:r>
          </a:p>
        </p:txBody>
      </p:sp>
      <p:sp>
        <p:nvSpPr>
          <p:cNvPr id="31749" name="Rectangle 3"/>
          <p:cNvSpPr>
            <a:spLocks noGrp="1" noChangeArrowheads="1"/>
          </p:cNvSpPr>
          <p:nvPr>
            <p:ph type="body" idx="1"/>
          </p:nvPr>
        </p:nvSpPr>
        <p:spPr/>
        <p:txBody>
          <a:bodyPr/>
          <a:lstStyle/>
          <a:p>
            <a:pPr eaLnBrk="1" hangingPunct="1"/>
            <a:r>
              <a:rPr lang="en-US" sz="2800" smtClean="0">
                <a:solidFill>
                  <a:srgbClr val="000000"/>
                </a:solidFill>
                <a:latin typeface="Times New Roman" pitchFamily="-96" charset="0"/>
              </a:rPr>
              <a:t>The </a:t>
            </a:r>
            <a:r>
              <a:rPr lang="en-US" sz="2800" b="1" smtClean="0">
                <a:solidFill>
                  <a:srgbClr val="000000"/>
                </a:solidFill>
                <a:latin typeface="Times New Roman" pitchFamily="-96" charset="0"/>
              </a:rPr>
              <a:t>cost of a new issue of common stock, </a:t>
            </a:r>
            <a:r>
              <a:rPr lang="en-US" sz="2800" b="1" i="1" smtClean="0">
                <a:solidFill>
                  <a:srgbClr val="000000"/>
                </a:solidFill>
                <a:latin typeface="Times New Roman" pitchFamily="-96" charset="0"/>
              </a:rPr>
              <a:t>r</a:t>
            </a:r>
            <a:r>
              <a:rPr lang="en-US" sz="2800" b="1" i="1" baseline="-25000" smtClean="0">
                <a:solidFill>
                  <a:srgbClr val="000000"/>
                </a:solidFill>
                <a:latin typeface="Times New Roman" pitchFamily="-96" charset="0"/>
              </a:rPr>
              <a:t>n</a:t>
            </a:r>
            <a:r>
              <a:rPr lang="en-US" sz="2800" b="1" smtClean="0">
                <a:solidFill>
                  <a:srgbClr val="000000"/>
                </a:solidFill>
                <a:latin typeface="Times New Roman" pitchFamily="-96" charset="0"/>
              </a:rPr>
              <a:t>,</a:t>
            </a:r>
            <a:r>
              <a:rPr lang="en-US" sz="2800" smtClean="0">
                <a:solidFill>
                  <a:srgbClr val="000000"/>
                </a:solidFill>
                <a:latin typeface="Times New Roman" pitchFamily="-96" charset="0"/>
              </a:rPr>
              <a:t> is the cost of common stock, net of underpricing and associated flotation costs.</a:t>
            </a:r>
          </a:p>
          <a:p>
            <a:pPr eaLnBrk="1" hangingPunct="1"/>
            <a:r>
              <a:rPr lang="en-US" sz="2800" smtClean="0">
                <a:solidFill>
                  <a:srgbClr val="000000"/>
                </a:solidFill>
                <a:latin typeface="Times New Roman" pitchFamily="-96" charset="0"/>
              </a:rPr>
              <a:t>New shares are </a:t>
            </a:r>
            <a:r>
              <a:rPr lang="en-US" sz="2800" b="1" smtClean="0">
                <a:solidFill>
                  <a:srgbClr val="000000"/>
                </a:solidFill>
                <a:latin typeface="Times New Roman" pitchFamily="-96" charset="0"/>
              </a:rPr>
              <a:t>underpriced</a:t>
            </a:r>
            <a:r>
              <a:rPr lang="en-US" sz="2800" smtClean="0">
                <a:solidFill>
                  <a:srgbClr val="000000"/>
                </a:solidFill>
                <a:latin typeface="Times New Roman" pitchFamily="-96" charset="0"/>
              </a:rPr>
              <a:t> if the stock is sold at a price below its current market price, </a:t>
            </a:r>
            <a:r>
              <a:rPr lang="en-US" sz="2800" i="1" smtClean="0">
                <a:solidFill>
                  <a:srgbClr val="000000"/>
                </a:solidFill>
                <a:latin typeface="Times New Roman" pitchFamily="-96" charset="0"/>
              </a:rPr>
              <a:t>P</a:t>
            </a:r>
            <a:r>
              <a:rPr lang="en-US" sz="2800" baseline="-25000" smtClean="0">
                <a:solidFill>
                  <a:srgbClr val="000000"/>
                </a:solidFill>
                <a:latin typeface="Times New Roman" pitchFamily="-96" charset="0"/>
              </a:rPr>
              <a:t>0</a:t>
            </a:r>
            <a:r>
              <a:rPr lang="en-US" sz="2800" smtClean="0">
                <a:solidFill>
                  <a:srgbClr val="000000"/>
                </a:solidFill>
                <a:latin typeface="Times New Roman" pitchFamily="-96" charset="0"/>
              </a:rPr>
              <a: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2012 Pearson Prentice Hall. All rights reserved.</a:t>
            </a:r>
          </a:p>
        </p:txBody>
      </p:sp>
      <p:sp>
        <p:nvSpPr>
          <p:cNvPr id="32771" name="Slide Number Placeholder 4"/>
          <p:cNvSpPr>
            <a:spLocks noGrp="1"/>
          </p:cNvSpPr>
          <p:nvPr>
            <p:ph type="sldNum" sz="quarter" idx="11"/>
          </p:nvPr>
        </p:nvSpPr>
        <p:spPr>
          <a:noFill/>
        </p:spPr>
        <p:txBody>
          <a:bodyPr/>
          <a:lstStyle/>
          <a:p>
            <a:r>
              <a:rPr lang="en-US" smtClean="0"/>
              <a:t>9-</a:t>
            </a:r>
            <a:fld id="{48357781-F507-40D2-AC97-B493BE650A7D}" type="slidenum">
              <a:rPr lang="en-US" smtClean="0"/>
              <a:pPr/>
              <a:t>29</a:t>
            </a:fld>
            <a:endParaRPr lang="en-US" smtClean="0"/>
          </a:p>
        </p:txBody>
      </p:sp>
      <p:sp>
        <p:nvSpPr>
          <p:cNvPr id="32772" name="Rectangle 2"/>
          <p:cNvSpPr>
            <a:spLocks noGrp="1" noChangeArrowheads="1"/>
          </p:cNvSpPr>
          <p:nvPr>
            <p:ph type="title"/>
          </p:nvPr>
        </p:nvSpPr>
        <p:spPr>
          <a:xfrm>
            <a:off x="152400" y="241300"/>
            <a:ext cx="7162800" cy="946150"/>
          </a:xfrm>
        </p:spPr>
        <p:txBody>
          <a:bodyPr/>
          <a:lstStyle/>
          <a:p>
            <a:pPr eaLnBrk="1" hangingPunct="1"/>
            <a:r>
              <a:rPr lang="en-US" sz="2800" smtClean="0">
                <a:solidFill>
                  <a:srgbClr val="000000"/>
                </a:solidFill>
              </a:rPr>
              <a:t>Cost of Common Stock: Cost of New Issues of Common Stock (cont.)</a:t>
            </a:r>
            <a:endParaRPr lang="en-US" smtClean="0">
              <a:solidFill>
                <a:srgbClr val="000000"/>
              </a:solidFill>
            </a:endParaRPr>
          </a:p>
        </p:txBody>
      </p:sp>
      <p:sp>
        <p:nvSpPr>
          <p:cNvPr id="32773"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We can use the constant-growth valuation model expression for the cost of existing common stock,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as a starting point. If we let </a:t>
            </a:r>
            <a:r>
              <a:rPr lang="en-US" sz="2800" i="1" smtClean="0">
                <a:solidFill>
                  <a:srgbClr val="000000"/>
                </a:solidFill>
                <a:latin typeface="Times New Roman" pitchFamily="-96" charset="0"/>
              </a:rPr>
              <a:t>N</a:t>
            </a:r>
            <a:r>
              <a:rPr lang="en-US" sz="2800" i="1" baseline="-25000" smtClean="0">
                <a:solidFill>
                  <a:srgbClr val="000000"/>
                </a:solidFill>
                <a:latin typeface="Times New Roman" pitchFamily="-96" charset="0"/>
              </a:rPr>
              <a:t>n</a:t>
            </a:r>
            <a:r>
              <a:rPr lang="en-US" sz="2800" smtClean="0">
                <a:solidFill>
                  <a:srgbClr val="000000"/>
                </a:solidFill>
                <a:latin typeface="Times New Roman" pitchFamily="-96" charset="0"/>
              </a:rPr>
              <a:t> represent the net proceeds from the sale of new common stock after subtracting underpricing and flotation costs, the cost of the new issue,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n</a:t>
            </a:r>
            <a:r>
              <a:rPr lang="en-US" sz="2800" smtClean="0">
                <a:solidFill>
                  <a:srgbClr val="000000"/>
                </a:solidFill>
                <a:latin typeface="Times New Roman" pitchFamily="-96" charset="0"/>
              </a:rPr>
              <a:t>, can be expressed as follows:</a:t>
            </a:r>
          </a:p>
        </p:txBody>
      </p:sp>
      <p:pic>
        <p:nvPicPr>
          <p:cNvPr id="32774" name="Picture 4" descr="eq0904"/>
          <p:cNvPicPr>
            <a:picLocks noChangeAspect="1" noChangeArrowheads="1"/>
          </p:cNvPicPr>
          <p:nvPr/>
        </p:nvPicPr>
        <p:blipFill>
          <a:blip r:embed="rId2"/>
          <a:srcRect/>
          <a:stretch>
            <a:fillRect/>
          </a:stretch>
        </p:blipFill>
        <p:spPr bwMode="auto">
          <a:xfrm>
            <a:off x="3584575" y="4495800"/>
            <a:ext cx="1974850" cy="9175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p>
            <a:r>
              <a:rPr lang="en-US" smtClean="0"/>
              <a:t>© 2012 Pearson Prentice Hall. All rights reserved.</a:t>
            </a:r>
          </a:p>
        </p:txBody>
      </p:sp>
      <p:sp>
        <p:nvSpPr>
          <p:cNvPr id="6147" name="Slide Number Placeholder 4"/>
          <p:cNvSpPr>
            <a:spLocks noGrp="1"/>
          </p:cNvSpPr>
          <p:nvPr>
            <p:ph type="sldNum" sz="quarter" idx="11"/>
          </p:nvPr>
        </p:nvSpPr>
        <p:spPr>
          <a:noFill/>
        </p:spPr>
        <p:txBody>
          <a:bodyPr/>
          <a:lstStyle/>
          <a:p>
            <a:r>
              <a:rPr lang="en-US" smtClean="0"/>
              <a:t>9-</a:t>
            </a:r>
            <a:fld id="{F56E3A96-23A1-474F-AE01-61F46E3064FD}" type="slidenum">
              <a:rPr lang="en-US" smtClean="0"/>
              <a:pPr/>
              <a:t>3</a:t>
            </a:fld>
            <a:endParaRPr lang="en-US" smtClean="0"/>
          </a:p>
        </p:txBody>
      </p:sp>
      <p:sp>
        <p:nvSpPr>
          <p:cNvPr id="6148" name="Rectangle 2"/>
          <p:cNvSpPr>
            <a:spLocks noGrp="1" noChangeArrowheads="1"/>
          </p:cNvSpPr>
          <p:nvPr>
            <p:ph type="title"/>
          </p:nvPr>
        </p:nvSpPr>
        <p:spPr/>
        <p:txBody>
          <a:bodyPr/>
          <a:lstStyle/>
          <a:p>
            <a:pPr eaLnBrk="1" hangingPunct="1"/>
            <a:r>
              <a:rPr lang="en-US" smtClean="0">
                <a:solidFill>
                  <a:srgbClr val="000000"/>
                </a:solidFill>
              </a:rPr>
              <a:t>Overview of the Cost of Capital (cont.)</a:t>
            </a:r>
          </a:p>
        </p:txBody>
      </p:sp>
      <p:sp>
        <p:nvSpPr>
          <p:cNvPr id="6149" name="Rectangle 3"/>
          <p:cNvSpPr>
            <a:spLocks noGrp="1" noChangeArrowheads="1"/>
          </p:cNvSpPr>
          <p:nvPr>
            <p:ph type="body" idx="1"/>
          </p:nvPr>
        </p:nvSpPr>
        <p:spPr/>
        <p:txBody>
          <a:bodyPr/>
          <a:lstStyle/>
          <a:p>
            <a:pPr marL="0" indent="0" eaLnBrk="1" hangingPunct="1">
              <a:lnSpc>
                <a:spcPct val="90000"/>
              </a:lnSpc>
              <a:buFontTx/>
              <a:buNone/>
            </a:pPr>
            <a:r>
              <a:rPr lang="en-US" sz="2800" smtClean="0">
                <a:solidFill>
                  <a:srgbClr val="000000"/>
                </a:solidFill>
                <a:latin typeface="Times New Roman" pitchFamily="-96" charset="0"/>
              </a:rPr>
              <a:t>A firm is currently faced with an investment opportunity. Assume the following:</a:t>
            </a:r>
          </a:p>
          <a:p>
            <a:pPr lvl="1" eaLnBrk="1" hangingPunct="1">
              <a:lnSpc>
                <a:spcPct val="90000"/>
              </a:lnSpc>
            </a:pPr>
            <a:r>
              <a:rPr lang="en-US" sz="2400" smtClean="0">
                <a:solidFill>
                  <a:srgbClr val="000000"/>
                </a:solidFill>
                <a:latin typeface="Times New Roman" pitchFamily="-96" charset="0"/>
              </a:rPr>
              <a:t>Best project available today</a:t>
            </a:r>
          </a:p>
          <a:p>
            <a:pPr lvl="2" eaLnBrk="1" hangingPunct="1">
              <a:lnSpc>
                <a:spcPct val="90000"/>
              </a:lnSpc>
            </a:pPr>
            <a:r>
              <a:rPr lang="en-US" sz="2000" smtClean="0">
                <a:solidFill>
                  <a:srgbClr val="000000"/>
                </a:solidFill>
                <a:latin typeface="Times New Roman" pitchFamily="-96" charset="0"/>
              </a:rPr>
              <a:t>Cost = $100,000</a:t>
            </a:r>
          </a:p>
          <a:p>
            <a:pPr lvl="2" eaLnBrk="1" hangingPunct="1">
              <a:lnSpc>
                <a:spcPct val="90000"/>
              </a:lnSpc>
            </a:pPr>
            <a:r>
              <a:rPr lang="en-US" sz="2000" smtClean="0">
                <a:solidFill>
                  <a:srgbClr val="000000"/>
                </a:solidFill>
                <a:latin typeface="Times New Roman" pitchFamily="-96" charset="0"/>
              </a:rPr>
              <a:t>Life = 20 years</a:t>
            </a:r>
          </a:p>
          <a:p>
            <a:pPr lvl="2" eaLnBrk="1" hangingPunct="1">
              <a:lnSpc>
                <a:spcPct val="90000"/>
              </a:lnSpc>
            </a:pPr>
            <a:r>
              <a:rPr lang="en-US" sz="2000" smtClean="0">
                <a:solidFill>
                  <a:srgbClr val="000000"/>
                </a:solidFill>
                <a:latin typeface="Times New Roman" pitchFamily="-96" charset="0"/>
              </a:rPr>
              <a:t>Expected Return = 7%</a:t>
            </a:r>
          </a:p>
          <a:p>
            <a:pPr lvl="1" eaLnBrk="1" hangingPunct="1">
              <a:lnSpc>
                <a:spcPct val="90000"/>
              </a:lnSpc>
            </a:pPr>
            <a:r>
              <a:rPr lang="en-US" sz="2400" smtClean="0">
                <a:solidFill>
                  <a:srgbClr val="000000"/>
                </a:solidFill>
                <a:latin typeface="Times New Roman" pitchFamily="-96" charset="0"/>
              </a:rPr>
              <a:t>Least costly financing source available</a:t>
            </a:r>
          </a:p>
          <a:p>
            <a:pPr lvl="2" eaLnBrk="1" hangingPunct="1">
              <a:lnSpc>
                <a:spcPct val="90000"/>
              </a:lnSpc>
            </a:pPr>
            <a:r>
              <a:rPr lang="en-US" sz="2000" smtClean="0">
                <a:solidFill>
                  <a:srgbClr val="000000"/>
                </a:solidFill>
                <a:latin typeface="Times New Roman" pitchFamily="-96" charset="0"/>
              </a:rPr>
              <a:t>Debt = 6%</a:t>
            </a:r>
          </a:p>
          <a:p>
            <a:pPr lvl="1" eaLnBrk="1" hangingPunct="1">
              <a:lnSpc>
                <a:spcPct val="90000"/>
              </a:lnSpc>
            </a:pPr>
            <a:r>
              <a:rPr lang="en-US" sz="2400" smtClean="0">
                <a:solidFill>
                  <a:srgbClr val="000000"/>
                </a:solidFill>
                <a:latin typeface="Times New Roman" pitchFamily="-96" charset="0"/>
              </a:rPr>
              <a:t>Because it can earn 7% on the investment of funds costing only 6%, the firm undertakes the opportunity.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 2012 Pearson Prentice Hall. All rights reserved.</a:t>
            </a:r>
          </a:p>
        </p:txBody>
      </p:sp>
      <p:sp>
        <p:nvSpPr>
          <p:cNvPr id="33795" name="Slide Number Placeholder 4"/>
          <p:cNvSpPr>
            <a:spLocks noGrp="1"/>
          </p:cNvSpPr>
          <p:nvPr>
            <p:ph type="sldNum" sz="quarter" idx="11"/>
          </p:nvPr>
        </p:nvSpPr>
        <p:spPr>
          <a:noFill/>
        </p:spPr>
        <p:txBody>
          <a:bodyPr/>
          <a:lstStyle/>
          <a:p>
            <a:r>
              <a:rPr lang="en-US" smtClean="0"/>
              <a:t>9-</a:t>
            </a:r>
            <a:fld id="{1EEA1FA9-F3DA-4F2D-8081-B25943C54F8D}" type="slidenum">
              <a:rPr lang="en-US" smtClean="0"/>
              <a:pPr/>
              <a:t>30</a:t>
            </a:fld>
            <a:endParaRPr lang="en-US" smtClean="0"/>
          </a:p>
        </p:txBody>
      </p:sp>
      <p:sp>
        <p:nvSpPr>
          <p:cNvPr id="33796" name="Rectangle 2"/>
          <p:cNvSpPr>
            <a:spLocks noGrp="1" noChangeArrowheads="1"/>
          </p:cNvSpPr>
          <p:nvPr>
            <p:ph type="title"/>
          </p:nvPr>
        </p:nvSpPr>
        <p:spPr>
          <a:xfrm>
            <a:off x="152400" y="241300"/>
            <a:ext cx="7162800" cy="946150"/>
          </a:xfrm>
        </p:spPr>
        <p:txBody>
          <a:bodyPr/>
          <a:lstStyle/>
          <a:p>
            <a:pPr eaLnBrk="1" hangingPunct="1"/>
            <a:r>
              <a:rPr lang="en-US" sz="2800" smtClean="0">
                <a:solidFill>
                  <a:srgbClr val="000000"/>
                </a:solidFill>
              </a:rPr>
              <a:t>Cost of Common Stock: Cost of New Issues of Common Stock (cont.)</a:t>
            </a:r>
            <a:endParaRPr lang="en-US" smtClean="0">
              <a:solidFill>
                <a:srgbClr val="000000"/>
              </a:solidFill>
            </a:endParaRPr>
          </a:p>
        </p:txBody>
      </p:sp>
      <p:sp>
        <p:nvSpPr>
          <p:cNvPr id="33797" name="Rectangle 3"/>
          <p:cNvSpPr>
            <a:spLocks noGrp="1" noChangeArrowheads="1"/>
          </p:cNvSpPr>
          <p:nvPr>
            <p:ph type="body" idx="1"/>
          </p:nvPr>
        </p:nvSpPr>
        <p:spPr/>
        <p:txBody>
          <a:bodyPr/>
          <a:lstStyle/>
          <a:p>
            <a:pPr eaLnBrk="1" hangingPunct="1"/>
            <a:r>
              <a:rPr lang="en-US" sz="2800" dirty="0" smtClean="0">
                <a:solidFill>
                  <a:srgbClr val="000000"/>
                </a:solidFill>
                <a:latin typeface="Times New Roman" pitchFamily="-96" charset="0"/>
              </a:rPr>
              <a:t>The net proceeds from sale of new common stock, </a:t>
            </a:r>
            <a:r>
              <a:rPr lang="en-US" sz="2800" i="1" dirty="0" err="1" smtClean="0">
                <a:solidFill>
                  <a:srgbClr val="000000"/>
                </a:solidFill>
                <a:latin typeface="Times New Roman" pitchFamily="-96" charset="0"/>
              </a:rPr>
              <a:t>N</a:t>
            </a:r>
            <a:r>
              <a:rPr lang="en-US" sz="2800" i="1" baseline="-25000" dirty="0" err="1" smtClean="0">
                <a:solidFill>
                  <a:srgbClr val="000000"/>
                </a:solidFill>
                <a:latin typeface="Times New Roman" pitchFamily="-96" charset="0"/>
              </a:rPr>
              <a:t>n</a:t>
            </a:r>
            <a:r>
              <a:rPr lang="en-US" sz="2800" dirty="0" smtClean="0">
                <a:solidFill>
                  <a:srgbClr val="000000"/>
                </a:solidFill>
                <a:latin typeface="Times New Roman" pitchFamily="-96" charset="0"/>
              </a:rPr>
              <a:t>, will be less than the current market price, </a:t>
            </a:r>
            <a:r>
              <a:rPr lang="en-US" sz="2800" i="1" dirty="0" smtClean="0">
                <a:solidFill>
                  <a:srgbClr val="000000"/>
                </a:solidFill>
                <a:latin typeface="Times New Roman" pitchFamily="-96" charset="0"/>
              </a:rPr>
              <a:t>P</a:t>
            </a:r>
            <a:r>
              <a:rPr lang="en-US" sz="2800" baseline="-25000" dirty="0" smtClean="0">
                <a:solidFill>
                  <a:srgbClr val="000000"/>
                </a:solidFill>
                <a:latin typeface="Times New Roman" pitchFamily="-96" charset="0"/>
              </a:rPr>
              <a:t>0</a:t>
            </a:r>
            <a:r>
              <a:rPr lang="en-US" sz="2800" dirty="0" smtClean="0">
                <a:solidFill>
                  <a:srgbClr val="000000"/>
                </a:solidFill>
                <a:latin typeface="Times New Roman" pitchFamily="-96" charset="0"/>
              </a:rPr>
              <a:t>. </a:t>
            </a:r>
          </a:p>
          <a:p>
            <a:pPr eaLnBrk="1" hangingPunct="1"/>
            <a:r>
              <a:rPr lang="en-US" sz="2800" dirty="0" smtClean="0">
                <a:solidFill>
                  <a:srgbClr val="000000"/>
                </a:solidFill>
                <a:latin typeface="Times New Roman" pitchFamily="-96" charset="0"/>
              </a:rPr>
              <a:t>Therefore, </a:t>
            </a:r>
            <a:r>
              <a:rPr lang="en-US" sz="2800" dirty="0" smtClean="0">
                <a:solidFill>
                  <a:srgbClr val="FF0000"/>
                </a:solidFill>
                <a:effectLst>
                  <a:outerShdw blurRad="38100" dist="38100" dir="2700000" algn="tl">
                    <a:srgbClr val="000000">
                      <a:alpha val="43137"/>
                    </a:srgbClr>
                  </a:outerShdw>
                </a:effectLst>
                <a:latin typeface="Times New Roman" pitchFamily="-96" charset="0"/>
              </a:rPr>
              <a:t>the cost of new issues, </a:t>
            </a:r>
            <a:r>
              <a:rPr lang="en-US" sz="2800" i="1" dirty="0" err="1" smtClean="0">
                <a:solidFill>
                  <a:srgbClr val="FF0000"/>
                </a:solidFill>
                <a:effectLst>
                  <a:outerShdw blurRad="38100" dist="38100" dir="2700000" algn="tl">
                    <a:srgbClr val="000000">
                      <a:alpha val="43137"/>
                    </a:srgbClr>
                  </a:outerShdw>
                </a:effectLst>
                <a:latin typeface="Times New Roman" pitchFamily="-96" charset="0"/>
              </a:rPr>
              <a:t>r</a:t>
            </a:r>
            <a:r>
              <a:rPr lang="en-US" sz="2800" i="1" baseline="-25000" dirty="0" err="1" smtClean="0">
                <a:solidFill>
                  <a:srgbClr val="FF0000"/>
                </a:solidFill>
                <a:effectLst>
                  <a:outerShdw blurRad="38100" dist="38100" dir="2700000" algn="tl">
                    <a:srgbClr val="000000">
                      <a:alpha val="43137"/>
                    </a:srgbClr>
                  </a:outerShdw>
                </a:effectLst>
                <a:latin typeface="Times New Roman" pitchFamily="-96" charset="0"/>
              </a:rPr>
              <a:t>n</a:t>
            </a:r>
            <a:r>
              <a:rPr lang="en-US" sz="2800" dirty="0" smtClean="0">
                <a:solidFill>
                  <a:srgbClr val="FF0000"/>
                </a:solidFill>
                <a:effectLst>
                  <a:outerShdw blurRad="38100" dist="38100" dir="2700000" algn="tl">
                    <a:srgbClr val="000000">
                      <a:alpha val="43137"/>
                    </a:srgbClr>
                  </a:outerShdw>
                </a:effectLst>
                <a:latin typeface="Times New Roman" pitchFamily="-96" charset="0"/>
              </a:rPr>
              <a:t>, will always be greater than the cost of existing issues, </a:t>
            </a:r>
            <a:r>
              <a:rPr lang="en-US" sz="2800" i="1" dirty="0" err="1" smtClean="0">
                <a:solidFill>
                  <a:srgbClr val="FF0000"/>
                </a:solidFill>
                <a:effectLst>
                  <a:outerShdw blurRad="38100" dist="38100" dir="2700000" algn="tl">
                    <a:srgbClr val="000000">
                      <a:alpha val="43137"/>
                    </a:srgbClr>
                  </a:outerShdw>
                </a:effectLst>
                <a:latin typeface="Times New Roman" pitchFamily="-96" charset="0"/>
              </a:rPr>
              <a:t>r</a:t>
            </a:r>
            <a:r>
              <a:rPr lang="en-US" sz="2800" i="1" baseline="-25000" dirty="0" err="1" smtClean="0">
                <a:solidFill>
                  <a:srgbClr val="FF0000"/>
                </a:solidFill>
                <a:effectLst>
                  <a:outerShdw blurRad="38100" dist="38100" dir="2700000" algn="tl">
                    <a:srgbClr val="000000">
                      <a:alpha val="43137"/>
                    </a:srgbClr>
                  </a:outerShdw>
                </a:effectLst>
                <a:latin typeface="Times New Roman" pitchFamily="-96" charset="0"/>
              </a:rPr>
              <a:t>s</a:t>
            </a:r>
            <a:r>
              <a:rPr lang="en-US" sz="2800" dirty="0" smtClean="0">
                <a:solidFill>
                  <a:srgbClr val="FF0000"/>
                </a:solidFill>
                <a:effectLst>
                  <a:outerShdw blurRad="38100" dist="38100" dir="2700000" algn="tl">
                    <a:srgbClr val="000000">
                      <a:alpha val="43137"/>
                    </a:srgbClr>
                  </a:outerShdw>
                </a:effectLst>
                <a:latin typeface="Times New Roman" pitchFamily="-96" charset="0"/>
              </a:rPr>
              <a:t>, which is equal to the cost of retained earnings, </a:t>
            </a:r>
            <a:r>
              <a:rPr lang="en-US" sz="2800" i="1" dirty="0" err="1" smtClean="0">
                <a:solidFill>
                  <a:srgbClr val="FF0000"/>
                </a:solidFill>
                <a:effectLst>
                  <a:outerShdw blurRad="38100" dist="38100" dir="2700000" algn="tl">
                    <a:srgbClr val="000000">
                      <a:alpha val="43137"/>
                    </a:srgbClr>
                  </a:outerShdw>
                </a:effectLst>
                <a:latin typeface="Times New Roman" pitchFamily="-96" charset="0"/>
              </a:rPr>
              <a:t>r</a:t>
            </a:r>
            <a:r>
              <a:rPr lang="en-US" sz="2800" i="1" baseline="-25000" dirty="0" err="1" smtClean="0">
                <a:solidFill>
                  <a:srgbClr val="FF0000"/>
                </a:solidFill>
                <a:effectLst>
                  <a:outerShdw blurRad="38100" dist="38100" dir="2700000" algn="tl">
                    <a:srgbClr val="000000">
                      <a:alpha val="43137"/>
                    </a:srgbClr>
                  </a:outerShdw>
                </a:effectLst>
                <a:latin typeface="Times New Roman" pitchFamily="-96" charset="0"/>
              </a:rPr>
              <a:t>r</a:t>
            </a:r>
            <a:r>
              <a:rPr lang="en-US" sz="2800" i="1" dirty="0" smtClean="0">
                <a:solidFill>
                  <a:srgbClr val="000000"/>
                </a:solidFill>
                <a:latin typeface="Times New Roman" pitchFamily="-96" charset="0"/>
              </a:rPr>
              <a:t>.</a:t>
            </a:r>
            <a:r>
              <a:rPr lang="en-US" sz="2800" dirty="0" smtClean="0">
                <a:solidFill>
                  <a:srgbClr val="000000"/>
                </a:solidFill>
                <a:latin typeface="Times New Roman" pitchFamily="-96" charset="0"/>
              </a:rPr>
              <a:t> </a:t>
            </a:r>
          </a:p>
          <a:p>
            <a:pPr eaLnBrk="1" hangingPunct="1"/>
            <a:r>
              <a:rPr lang="en-US" sz="2800" dirty="0" smtClean="0">
                <a:solidFill>
                  <a:srgbClr val="000000"/>
                </a:solidFill>
                <a:latin typeface="Times New Roman" pitchFamily="-96" charset="0"/>
              </a:rPr>
              <a:t>The cost of new common stock is normally greater than any other long-term financing cost.</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 2012 Pearson Prentice Hall. All rights reserved.</a:t>
            </a:r>
          </a:p>
        </p:txBody>
      </p:sp>
      <p:sp>
        <p:nvSpPr>
          <p:cNvPr id="34819" name="Slide Number Placeholder 4"/>
          <p:cNvSpPr>
            <a:spLocks noGrp="1"/>
          </p:cNvSpPr>
          <p:nvPr>
            <p:ph type="sldNum" sz="quarter" idx="11"/>
          </p:nvPr>
        </p:nvSpPr>
        <p:spPr>
          <a:noFill/>
        </p:spPr>
        <p:txBody>
          <a:bodyPr/>
          <a:lstStyle/>
          <a:p>
            <a:r>
              <a:rPr lang="en-US" smtClean="0"/>
              <a:t>9-</a:t>
            </a:r>
            <a:fld id="{2EEC7AE6-4A85-4565-90ED-07C3AA17E745}" type="slidenum">
              <a:rPr lang="en-US" smtClean="0"/>
              <a:pPr/>
              <a:t>31</a:t>
            </a:fld>
            <a:endParaRPr lang="en-US" smtClean="0"/>
          </a:p>
        </p:txBody>
      </p:sp>
      <p:sp>
        <p:nvSpPr>
          <p:cNvPr id="34820" name="Rectangle 2"/>
          <p:cNvSpPr>
            <a:spLocks noGrp="1" noChangeArrowheads="1"/>
          </p:cNvSpPr>
          <p:nvPr>
            <p:ph type="title"/>
          </p:nvPr>
        </p:nvSpPr>
        <p:spPr>
          <a:xfrm>
            <a:off x="152400" y="241300"/>
            <a:ext cx="7162800" cy="946150"/>
          </a:xfrm>
        </p:spPr>
        <p:txBody>
          <a:bodyPr/>
          <a:lstStyle/>
          <a:p>
            <a:pPr eaLnBrk="1" hangingPunct="1"/>
            <a:r>
              <a:rPr lang="en-US" sz="2800" smtClean="0">
                <a:solidFill>
                  <a:srgbClr val="000000"/>
                </a:solidFill>
              </a:rPr>
              <a:t>Cost of Common Stock: Cost of New Issues of Common Stock (cont.)</a:t>
            </a:r>
            <a:endParaRPr lang="en-US" smtClean="0">
              <a:solidFill>
                <a:srgbClr val="000000"/>
              </a:solidFill>
            </a:endParaRPr>
          </a:p>
        </p:txBody>
      </p:sp>
      <p:sp>
        <p:nvSpPr>
          <p:cNvPr id="34821" name="Rectangle 3"/>
          <p:cNvSpPr>
            <a:spLocks noGrp="1" noChangeArrowheads="1"/>
          </p:cNvSpPr>
          <p:nvPr>
            <p:ph type="body" idx="1"/>
          </p:nvPr>
        </p:nvSpPr>
        <p:spPr/>
        <p:txBody>
          <a:bodyPr/>
          <a:lstStyle/>
          <a:p>
            <a:pPr marL="0" indent="0" eaLnBrk="1" hangingPunct="1">
              <a:lnSpc>
                <a:spcPct val="90000"/>
              </a:lnSpc>
              <a:buFontTx/>
              <a:buNone/>
            </a:pPr>
            <a:r>
              <a:rPr lang="en-US" sz="2800" smtClean="0">
                <a:solidFill>
                  <a:srgbClr val="000000"/>
                </a:solidFill>
                <a:latin typeface="Times New Roman" pitchFamily="-96" charset="0"/>
              </a:rPr>
              <a:t>To determine its cost of </a:t>
            </a:r>
            <a:r>
              <a:rPr lang="en-US" sz="2800" i="1" smtClean="0">
                <a:solidFill>
                  <a:srgbClr val="000000"/>
                </a:solidFill>
                <a:latin typeface="Times New Roman" pitchFamily="-96" charset="0"/>
              </a:rPr>
              <a:t>new</a:t>
            </a:r>
            <a:r>
              <a:rPr lang="en-US" sz="2800" smtClean="0">
                <a:solidFill>
                  <a:srgbClr val="000000"/>
                </a:solidFill>
                <a:latin typeface="Times New Roman" pitchFamily="-96" charset="0"/>
              </a:rPr>
              <a:t> common stock,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n</a:t>
            </a:r>
            <a:r>
              <a:rPr lang="en-US" sz="2800" smtClean="0">
                <a:solidFill>
                  <a:srgbClr val="000000"/>
                </a:solidFill>
                <a:latin typeface="Times New Roman" pitchFamily="-96" charset="0"/>
              </a:rPr>
              <a:t>, Duchess Corporation has estimated that on average, new shares can be sold for $47. The $3-per-share underpricing is due to the competitive nature of the market. A second cost associated with a new issue is flotation costs of $2.50 per share that would be paid to issue and sell the new shares. The total underpricing and flotation costs per share are therefore $5.50.</a:t>
            </a:r>
          </a:p>
          <a:p>
            <a:pPr marL="0" indent="0" eaLnBrk="1" hangingPunct="1">
              <a:lnSpc>
                <a:spcPct val="90000"/>
              </a:lnSpc>
              <a:buFontTx/>
              <a:buNone/>
            </a:pPr>
            <a:endParaRPr lang="en-US" sz="2800" i="1" smtClean="0">
              <a:solidFill>
                <a:srgbClr val="000000"/>
              </a:solidFill>
              <a:latin typeface="Times New Roman" pitchFamily="-96" charset="0"/>
            </a:endParaRPr>
          </a:p>
          <a:p>
            <a:pPr marL="0" indent="0" algn="ctr" eaLnBrk="1" hangingPunct="1">
              <a:lnSpc>
                <a:spcPct val="90000"/>
              </a:lnSpc>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n</a:t>
            </a:r>
            <a:r>
              <a:rPr lang="en-US" sz="2800" smtClean="0">
                <a:solidFill>
                  <a:srgbClr val="000000"/>
                </a:solidFill>
                <a:latin typeface="Times New Roman" pitchFamily="-96" charset="0"/>
              </a:rPr>
              <a:t> = ($4.00/$44.50) + 0.05 = 0.09 + 0.05 = 0.140, or </a:t>
            </a:r>
            <a:r>
              <a:rPr lang="en-US" sz="2800" u="sng" smtClean="0">
                <a:solidFill>
                  <a:srgbClr val="000000"/>
                </a:solidFill>
                <a:latin typeface="Times New Roman" pitchFamily="-96" charset="0"/>
              </a:rPr>
              <a:t>14.0</a:t>
            </a:r>
            <a:r>
              <a:rPr lang="en-US" sz="2800" smtClean="0">
                <a:solidFill>
                  <a:srgbClr val="000000"/>
                </a:solidFill>
                <a:latin typeface="Times New Roman" pitchFamily="-96" charset="0"/>
              </a:rPr>
              <a:t>%</a:t>
            </a:r>
            <a:endParaRPr lang="en-US" sz="2800" smtClean="0">
              <a:latin typeface="Times New Roman" pitchFamily="-96"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smtClean="0"/>
              <a:t>© 2012 Pearson Prentice Hall. All rights reserved.</a:t>
            </a:r>
          </a:p>
        </p:txBody>
      </p:sp>
      <p:sp>
        <p:nvSpPr>
          <p:cNvPr id="35843" name="Slide Number Placeholder 4"/>
          <p:cNvSpPr>
            <a:spLocks noGrp="1"/>
          </p:cNvSpPr>
          <p:nvPr>
            <p:ph type="sldNum" sz="quarter" idx="11"/>
          </p:nvPr>
        </p:nvSpPr>
        <p:spPr>
          <a:noFill/>
        </p:spPr>
        <p:txBody>
          <a:bodyPr/>
          <a:lstStyle/>
          <a:p>
            <a:r>
              <a:rPr lang="en-US" smtClean="0"/>
              <a:t>9-</a:t>
            </a:r>
            <a:fld id="{80154EFA-8764-489D-8DBF-5A0B644FF87F}" type="slidenum">
              <a:rPr lang="en-US" smtClean="0"/>
              <a:pPr/>
              <a:t>32</a:t>
            </a:fld>
            <a:endParaRPr lang="en-US" smtClean="0"/>
          </a:p>
        </p:txBody>
      </p:sp>
      <p:sp>
        <p:nvSpPr>
          <p:cNvPr id="35844" name="Rectangle 2"/>
          <p:cNvSpPr>
            <a:spLocks noGrp="1" noChangeArrowheads="1"/>
          </p:cNvSpPr>
          <p:nvPr>
            <p:ph type="title"/>
          </p:nvPr>
        </p:nvSpPr>
        <p:spPr/>
        <p:txBody>
          <a:bodyPr/>
          <a:lstStyle/>
          <a:p>
            <a:pPr eaLnBrk="1" hangingPunct="1"/>
            <a:r>
              <a:rPr lang="en-US" smtClean="0">
                <a:solidFill>
                  <a:srgbClr val="000000"/>
                </a:solidFill>
              </a:rPr>
              <a:t>Weighted Average Cost of Capital</a:t>
            </a:r>
          </a:p>
        </p:txBody>
      </p:sp>
      <p:sp>
        <p:nvSpPr>
          <p:cNvPr id="35845"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The </a:t>
            </a:r>
            <a:r>
              <a:rPr lang="en-US" sz="2800" b="1" smtClean="0">
                <a:solidFill>
                  <a:srgbClr val="000000"/>
                </a:solidFill>
                <a:latin typeface="Times New Roman" pitchFamily="-96" charset="0"/>
              </a:rPr>
              <a:t>weighted average cost of capital (WACC), </a:t>
            </a:r>
            <a:r>
              <a:rPr lang="en-US" sz="2800" b="1" i="1" smtClean="0">
                <a:solidFill>
                  <a:srgbClr val="000000"/>
                </a:solidFill>
                <a:latin typeface="Times New Roman" pitchFamily="-96" charset="0"/>
              </a:rPr>
              <a:t>r</a:t>
            </a:r>
            <a:r>
              <a:rPr lang="en-US" sz="2800" b="1" i="1" baseline="-25000" smtClean="0">
                <a:solidFill>
                  <a:srgbClr val="000000"/>
                </a:solidFill>
                <a:latin typeface="Times New Roman" pitchFamily="-96" charset="0"/>
              </a:rPr>
              <a:t>a</a:t>
            </a:r>
            <a:r>
              <a:rPr lang="en-US" sz="2800" b="1" smtClean="0">
                <a:solidFill>
                  <a:srgbClr val="000000"/>
                </a:solidFill>
                <a:latin typeface="Times New Roman" pitchFamily="-96" charset="0"/>
              </a:rPr>
              <a:t>,</a:t>
            </a:r>
            <a:r>
              <a:rPr lang="en-US" sz="2800" smtClean="0">
                <a:solidFill>
                  <a:srgbClr val="000000"/>
                </a:solidFill>
                <a:latin typeface="Times New Roman" pitchFamily="-96" charset="0"/>
              </a:rPr>
              <a:t> reflects the expected average future cost of capital over the long run; found by weighting the cost of each specific type of capital by its proportion in the firm</a:t>
            </a:r>
            <a:r>
              <a:rPr lang="en-US" sz="2800" smtClean="0">
                <a:solidFill>
                  <a:srgbClr val="000000"/>
                </a:solidFill>
              </a:rPr>
              <a:t>’</a:t>
            </a:r>
            <a:r>
              <a:rPr lang="en-US" sz="2800" smtClean="0">
                <a:solidFill>
                  <a:srgbClr val="000000"/>
                </a:solidFill>
                <a:latin typeface="Times New Roman" pitchFamily="-96" charset="0"/>
              </a:rPr>
              <a:t>s capital structure.</a:t>
            </a:r>
            <a:endParaRPr lang="en-US" sz="2800" b="1" i="1" smtClean="0">
              <a:solidFill>
                <a:srgbClr val="000000"/>
              </a:solidFill>
              <a:latin typeface="Times New Roman" pitchFamily="-96" charset="0"/>
            </a:endParaRPr>
          </a:p>
          <a:p>
            <a:pPr marL="0" indent="0" algn="ctr" eaLnBrk="1" hangingPunct="1">
              <a:buFontTx/>
              <a:buNone/>
            </a:pP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a</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w</a:t>
            </a:r>
            <a:r>
              <a:rPr lang="en-US" sz="2800" i="1" baseline="-25000" smtClean="0">
                <a:solidFill>
                  <a:srgbClr val="000000"/>
                </a:solidFill>
                <a:latin typeface="Times New Roman" pitchFamily="-96" charset="0"/>
              </a:rPr>
              <a:t>i</a:t>
            </a:r>
            <a:r>
              <a:rPr lang="en-US" sz="2800" smtClean="0">
                <a:solidFill>
                  <a:srgbClr val="000000"/>
                </a:solidFill>
                <a:latin typeface="Times New Roman" pitchFamily="-96" charset="0"/>
              </a:rPr>
              <a:t>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i</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w</a:t>
            </a:r>
            <a:r>
              <a:rPr lang="en-US" sz="2800" i="1" baseline="-25000" smtClean="0">
                <a:solidFill>
                  <a:srgbClr val="000000"/>
                </a:solidFill>
                <a:latin typeface="Times New Roman" pitchFamily="-96" charset="0"/>
              </a:rPr>
              <a:t>p</a:t>
            </a:r>
            <a:r>
              <a:rPr lang="en-US" sz="2800" smtClean="0">
                <a:solidFill>
                  <a:srgbClr val="000000"/>
                </a:solidFill>
                <a:latin typeface="Times New Roman" pitchFamily="-96" charset="0"/>
              </a:rPr>
              <a:t>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p</a:t>
            </a:r>
            <a:r>
              <a:rPr lang="en-US" sz="2800" smtClean="0">
                <a:solidFill>
                  <a:srgbClr val="000000"/>
                </a:solidFill>
                <a:latin typeface="Times New Roman" pitchFamily="-96" charset="0"/>
              </a:rPr>
              <a:t>) + (</a:t>
            </a:r>
            <a:r>
              <a:rPr lang="en-US" sz="2800" i="1" smtClean="0">
                <a:solidFill>
                  <a:srgbClr val="000000"/>
                </a:solidFill>
                <a:latin typeface="Times New Roman" pitchFamily="-96" charset="0"/>
              </a:rPr>
              <a:t>w</a:t>
            </a:r>
            <a:r>
              <a:rPr lang="en-US" sz="2800" i="1" baseline="-25000" smtClean="0">
                <a:solidFill>
                  <a:srgbClr val="000000"/>
                </a:solidFill>
                <a:latin typeface="Times New Roman" pitchFamily="-96" charset="0"/>
              </a:rPr>
              <a:t>s</a:t>
            </a:r>
            <a:r>
              <a:rPr lang="en-US" sz="2800" smtClean="0">
                <a:solidFill>
                  <a:srgbClr val="000000"/>
                </a:solidFill>
                <a:latin typeface="Times New Roman" pitchFamily="-96" charset="0"/>
              </a:rPr>
              <a:t> </a:t>
            </a:r>
            <a:r>
              <a:rPr lang="en-US" sz="2800" smtClean="0">
                <a:solidFill>
                  <a:srgbClr val="000000"/>
                </a:solidFill>
                <a:latin typeface="Times New Roman" pitchFamily="-96" charset="0"/>
                <a:sym typeface="Symbol" pitchFamily="-96" charset="2"/>
              </a:rPr>
              <a:t></a:t>
            </a:r>
            <a:r>
              <a:rPr lang="en-US" sz="2800" smtClean="0">
                <a:solidFill>
                  <a:srgbClr val="000000"/>
                </a:solidFill>
                <a:latin typeface="Times New Roman" pitchFamily="-96" charset="0"/>
              </a:rPr>
              <a: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r</a:t>
            </a:r>
            <a:r>
              <a:rPr lang="en-US" sz="2800" smtClean="0">
                <a:solidFill>
                  <a:srgbClr val="000000"/>
                </a:solidFill>
                <a:latin typeface="Times New Roman" pitchFamily="-96" charset="0"/>
              </a:rPr>
              <a:t> </a:t>
            </a:r>
            <a:r>
              <a:rPr lang="en-US" sz="2800" i="1" baseline="-25000" smtClean="0">
                <a:solidFill>
                  <a:srgbClr val="000000"/>
                </a:solidFill>
                <a:latin typeface="Times New Roman" pitchFamily="-96" charset="0"/>
              </a:rPr>
              <a:t>or n</a:t>
            </a:r>
            <a:r>
              <a:rPr lang="en-US" sz="2800" smtClean="0">
                <a:solidFill>
                  <a:srgbClr val="000000"/>
                </a:solidFill>
                <a:latin typeface="Times New Roman" pitchFamily="-96" charset="0"/>
              </a:rPr>
              <a:t>)</a:t>
            </a:r>
          </a:p>
          <a:p>
            <a:pPr marL="0" indent="0" eaLnBrk="1" hangingPunct="1">
              <a:buFontTx/>
              <a:buNone/>
            </a:pPr>
            <a:r>
              <a:rPr lang="en-US" sz="2800" smtClean="0">
                <a:latin typeface="Times New Roman" pitchFamily="-96" charset="0"/>
              </a:rPr>
              <a:t>where</a:t>
            </a:r>
          </a:p>
          <a:p>
            <a:pPr marL="0" indent="0" eaLnBrk="1" hangingPunct="1">
              <a:buFontTx/>
              <a:buNone/>
            </a:pPr>
            <a:endParaRPr lang="en-US" sz="2800" smtClean="0">
              <a:solidFill>
                <a:srgbClr val="000000"/>
              </a:solidFill>
              <a:latin typeface="Times New Roman" pitchFamily="-96" charset="0"/>
            </a:endParaRPr>
          </a:p>
        </p:txBody>
      </p:sp>
      <p:graphicFrame>
        <p:nvGraphicFramePr>
          <p:cNvPr id="186407" name="Group 39"/>
          <p:cNvGraphicFramePr>
            <a:graphicFrameLocks noGrp="1"/>
          </p:cNvGraphicFramePr>
          <p:nvPr/>
        </p:nvGraphicFramePr>
        <p:xfrm>
          <a:off x="330200" y="4343400"/>
          <a:ext cx="8458200" cy="1852169"/>
        </p:xfrm>
        <a:graphic>
          <a:graphicData uri="http://schemas.openxmlformats.org/drawingml/2006/table">
            <a:tbl>
              <a:tblPr/>
              <a:tblGrid>
                <a:gridCol w="2103438"/>
                <a:gridCol w="258762"/>
                <a:gridCol w="6096000"/>
              </a:tblGrid>
              <a:tr h="436563">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w</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i</a:t>
                      </a:r>
                    </a:p>
                  </a:txBody>
                  <a:tcPr marL="45720" marR="45720" marT="0" marB="0" horzOverflow="overflow">
                    <a:lnL cap="flat">
                      <a:noFill/>
                    </a:lnL>
                    <a:lnR>
                      <a:noFill/>
                    </a:lnR>
                    <a:lnT cap="fla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proportion of long-term debt in capital structure</a:t>
                      </a:r>
                    </a:p>
                  </a:txBody>
                  <a:tcPr marL="45720" marR="45720" marT="0" marB="0" horzOverflow="overflow">
                    <a:lnL>
                      <a:noFill/>
                    </a:lnL>
                    <a:lnR cap="flat">
                      <a:noFill/>
                    </a:lnR>
                    <a:lnT cap="flat">
                      <a:noFill/>
                    </a:lnT>
                    <a:lnB>
                      <a:noFill/>
                    </a:lnB>
                    <a:lnTlToBr>
                      <a:noFill/>
                    </a:lnTlToBr>
                    <a:lnBlToTr>
                      <a:noFill/>
                    </a:lnBlToTr>
                    <a:noFill/>
                  </a:tcPr>
                </a:tc>
              </a:tr>
              <a:tr h="381000">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w</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p</a:t>
                      </a:r>
                    </a:p>
                  </a:txBody>
                  <a:tcPr marL="45720" marR="4572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proportion of preferred stock in capital structure</a:t>
                      </a:r>
                    </a:p>
                  </a:txBody>
                  <a:tcPr marL="45720" marR="45720" marT="0" marB="0"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w</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s</a:t>
                      </a:r>
                    </a:p>
                  </a:txBody>
                  <a:tcPr marL="45720" marR="45720" marT="0" marB="0" horzOverflow="overflow">
                    <a:lnL cap="flat">
                      <a:noFill/>
                    </a:lnL>
                    <a:lnR>
                      <a:noFill/>
                    </a:lnR>
                    <a:lnT>
                      <a:noFill/>
                    </a:lnT>
                    <a:lnB>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9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proportion of common stock equity in capital structure</a:t>
                      </a:r>
                    </a:p>
                  </a:txBody>
                  <a:tcPr marL="45720" marR="45720" marT="0" marB="0" horzOverflow="overflow">
                    <a:lnL>
                      <a:noFill/>
                    </a:lnL>
                    <a:lnR cap="flat">
                      <a:noFill/>
                    </a:lnR>
                    <a:lnT>
                      <a:noFill/>
                    </a:lnT>
                    <a:lnB>
                      <a:noFill/>
                    </a:lnB>
                    <a:lnTlToBr>
                      <a:noFill/>
                    </a:lnTlToBr>
                    <a:lnBlToTr>
                      <a:noFill/>
                    </a:lnBlToTr>
                    <a:noFill/>
                  </a:tcPr>
                </a:tc>
              </a:tr>
              <a:tr h="376238">
                <a:tc>
                  <a:txBody>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w</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i</a:t>
                      </a: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 + </a:t>
                      </a: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w</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p</a:t>
                      </a: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 + </a:t>
                      </a:r>
                      <a:r>
                        <a:rPr kumimoji="0" lang="en-US" sz="2400" b="0" i="1" u="none" strike="noStrike" cap="none" normalizeH="0" baseline="0" smtClean="0">
                          <a:ln>
                            <a:noFill/>
                          </a:ln>
                          <a:solidFill>
                            <a:srgbClr val="000000"/>
                          </a:solidFill>
                          <a:effectLst/>
                          <a:latin typeface="Times New Roman" pitchFamily="-96" charset="0"/>
                          <a:ea typeface="ＭＳ Ｐゴシック" pitchFamily="-96" charset="-128"/>
                        </a:rPr>
                        <a:t>w</a:t>
                      </a:r>
                      <a:r>
                        <a:rPr kumimoji="0" lang="en-US" sz="2400" b="0" i="1" u="none" strike="noStrike" cap="none" normalizeH="0" baseline="-25000" smtClean="0">
                          <a:ln>
                            <a:noFill/>
                          </a:ln>
                          <a:solidFill>
                            <a:srgbClr val="000000"/>
                          </a:solidFill>
                          <a:effectLst/>
                          <a:latin typeface="Times New Roman" pitchFamily="-96" charset="0"/>
                          <a:ea typeface="ＭＳ Ｐゴシック" pitchFamily="-96" charset="-128"/>
                        </a:rPr>
                        <a:t>s</a:t>
                      </a:r>
                    </a:p>
                  </a:txBody>
                  <a:tcPr marL="45720" marR="45720" marT="0" marB="0" horzOverflow="overflow">
                    <a:lnL cap="flat">
                      <a:noFill/>
                    </a:lnL>
                    <a:lnR>
                      <a:noFill/>
                    </a:lnR>
                    <a:lnT>
                      <a:noFill/>
                    </a:lnT>
                    <a:lnB cap="flat">
                      <a:noFill/>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a:t>
                      </a:r>
                    </a:p>
                  </a:txBody>
                  <a:tcPr marL="45720" marR="45720" marT="0" marB="0"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0000"/>
                        </a:lnSpc>
                        <a:spcBef>
                          <a:spcPts val="600"/>
                        </a:spcBef>
                        <a:spcAft>
                          <a:spcPts val="600"/>
                        </a:spcAft>
                        <a:buClrTx/>
                        <a:buSzTx/>
                        <a:buFontTx/>
                        <a:buNone/>
                        <a:tabLst/>
                      </a:pPr>
                      <a:r>
                        <a:rPr kumimoji="0" lang="en-US" sz="2400" b="0" i="0" u="none" strike="noStrike" cap="none" normalizeH="0" baseline="0" smtClean="0">
                          <a:ln>
                            <a:noFill/>
                          </a:ln>
                          <a:solidFill>
                            <a:srgbClr val="000000"/>
                          </a:solidFill>
                          <a:effectLst/>
                          <a:latin typeface="Times New Roman" pitchFamily="-96" charset="0"/>
                          <a:ea typeface="ＭＳ Ｐゴシック" pitchFamily="-96" charset="-128"/>
                        </a:rPr>
                        <a:t>1.0</a:t>
                      </a:r>
                    </a:p>
                  </a:txBody>
                  <a:tcPr marL="45720" marR="45720" marT="0" marB="0" horzOverflow="overflow">
                    <a:lnL>
                      <a:noFill/>
                    </a:lnL>
                    <a:lnR cap="flat">
                      <a:noFill/>
                    </a:lnR>
                    <a:lnT>
                      <a:noFill/>
                    </a:lnT>
                    <a:lnB cap="flat">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p>
            <a:r>
              <a:rPr lang="en-US" smtClean="0"/>
              <a:t>© 2012 Pearson Prentice Hall. All rights reserved.</a:t>
            </a:r>
          </a:p>
        </p:txBody>
      </p:sp>
      <p:sp>
        <p:nvSpPr>
          <p:cNvPr id="36867" name="Slide Number Placeholder 4"/>
          <p:cNvSpPr>
            <a:spLocks noGrp="1"/>
          </p:cNvSpPr>
          <p:nvPr>
            <p:ph type="sldNum" sz="quarter" idx="11"/>
          </p:nvPr>
        </p:nvSpPr>
        <p:spPr>
          <a:noFill/>
        </p:spPr>
        <p:txBody>
          <a:bodyPr/>
          <a:lstStyle/>
          <a:p>
            <a:r>
              <a:rPr lang="en-US" smtClean="0"/>
              <a:t>9-</a:t>
            </a:r>
            <a:fld id="{06A3987A-B643-4F61-91B0-57EACB9B411A}" type="slidenum">
              <a:rPr lang="en-US" smtClean="0"/>
              <a:pPr/>
              <a:t>33</a:t>
            </a:fld>
            <a:endParaRPr lang="en-US" smtClean="0"/>
          </a:p>
        </p:txBody>
      </p:sp>
      <p:sp>
        <p:nvSpPr>
          <p:cNvPr id="36868" name="Rectangle 2"/>
          <p:cNvSpPr>
            <a:spLocks noGrp="1" noChangeArrowheads="1"/>
          </p:cNvSpPr>
          <p:nvPr>
            <p:ph type="title"/>
          </p:nvPr>
        </p:nvSpPr>
        <p:spPr/>
        <p:txBody>
          <a:bodyPr/>
          <a:lstStyle/>
          <a:p>
            <a:pPr eaLnBrk="1" hangingPunct="1"/>
            <a:r>
              <a:rPr lang="en-US" smtClean="0">
                <a:solidFill>
                  <a:srgbClr val="000000"/>
                </a:solidFill>
              </a:rPr>
              <a:t>Weighted Average Cost of Capital (cont.)</a:t>
            </a:r>
          </a:p>
        </p:txBody>
      </p:sp>
      <p:sp>
        <p:nvSpPr>
          <p:cNvPr id="36869" name="Rectangle 3"/>
          <p:cNvSpPr>
            <a:spLocks noGrp="1" noChangeArrowheads="1"/>
          </p:cNvSpPr>
          <p:nvPr>
            <p:ph type="body" idx="1"/>
          </p:nvPr>
        </p:nvSpPr>
        <p:spPr/>
        <p:txBody>
          <a:bodyPr/>
          <a:lstStyle/>
          <a:p>
            <a:pPr marL="0" indent="0" eaLnBrk="1" hangingPunct="1">
              <a:buFontTx/>
              <a:buNone/>
            </a:pPr>
            <a:r>
              <a:rPr lang="en-US" sz="2400" smtClean="0">
                <a:solidFill>
                  <a:srgbClr val="000000"/>
                </a:solidFill>
                <a:latin typeface="Times New Roman" pitchFamily="-96" charset="0"/>
              </a:rPr>
              <a:t>Three important points should be noted in the equation for </a:t>
            </a:r>
            <a:r>
              <a:rPr lang="en-US" sz="2400" i="1" smtClean="0">
                <a:solidFill>
                  <a:srgbClr val="000000"/>
                </a:solidFill>
                <a:latin typeface="Times New Roman" pitchFamily="-96" charset="0"/>
              </a:rPr>
              <a:t>r</a:t>
            </a:r>
            <a:r>
              <a:rPr lang="en-US" sz="2400" i="1" baseline="-25000" smtClean="0">
                <a:solidFill>
                  <a:srgbClr val="000000"/>
                </a:solidFill>
                <a:latin typeface="Times New Roman" pitchFamily="-96" charset="0"/>
              </a:rPr>
              <a:t>a</a:t>
            </a:r>
            <a:r>
              <a:rPr lang="en-US" sz="2400" smtClean="0">
                <a:solidFill>
                  <a:srgbClr val="000000"/>
                </a:solidFill>
                <a:latin typeface="Times New Roman" pitchFamily="-96" charset="0"/>
              </a:rPr>
              <a:t>:</a:t>
            </a:r>
          </a:p>
          <a:p>
            <a:pPr marL="800100" lvl="1" indent="-342900" eaLnBrk="1" hangingPunct="1">
              <a:buFont typeface="Arial" charset="0"/>
              <a:buAutoNum type="arabicPeriod"/>
            </a:pPr>
            <a:r>
              <a:rPr lang="en-US" sz="2000" smtClean="0">
                <a:solidFill>
                  <a:srgbClr val="000000"/>
                </a:solidFill>
                <a:latin typeface="Times New Roman" pitchFamily="-96" charset="0"/>
              </a:rPr>
              <a:t>For computational convenience, it is best to convert the weights into decimal form and leave the individual costs in percentage terms.</a:t>
            </a:r>
          </a:p>
          <a:p>
            <a:pPr marL="800100" lvl="1" indent="-342900" eaLnBrk="1" hangingPunct="1">
              <a:buFont typeface="Arial" charset="0"/>
              <a:buAutoNum type="arabicPeriod"/>
            </a:pPr>
            <a:r>
              <a:rPr lang="en-US" sz="2000" smtClean="0">
                <a:solidFill>
                  <a:srgbClr val="000000"/>
                </a:solidFill>
                <a:latin typeface="Times New Roman" pitchFamily="-96" charset="0"/>
              </a:rPr>
              <a:t>The weights must be non-negative and sum to 1.0. Simply stated, WACC must account for all financing costs within the firm</a:t>
            </a:r>
            <a:r>
              <a:rPr lang="en-US" sz="2000" smtClean="0">
                <a:solidFill>
                  <a:srgbClr val="000000"/>
                </a:solidFill>
              </a:rPr>
              <a:t>’</a:t>
            </a:r>
            <a:r>
              <a:rPr lang="en-US" sz="2000" smtClean="0">
                <a:solidFill>
                  <a:srgbClr val="000000"/>
                </a:solidFill>
                <a:latin typeface="Times New Roman" pitchFamily="-96" charset="0"/>
              </a:rPr>
              <a:t>s capital structure.</a:t>
            </a:r>
          </a:p>
          <a:p>
            <a:pPr marL="800100" lvl="1" indent="-342900" eaLnBrk="1" hangingPunct="1">
              <a:buFont typeface="Arial" charset="0"/>
              <a:buAutoNum type="arabicPeriod"/>
            </a:pPr>
            <a:r>
              <a:rPr lang="en-US" sz="2000" smtClean="0">
                <a:solidFill>
                  <a:srgbClr val="000000"/>
                </a:solidFill>
                <a:latin typeface="Times New Roman" pitchFamily="-96" charset="0"/>
              </a:rPr>
              <a:t>The firm</a:t>
            </a:r>
            <a:r>
              <a:rPr lang="en-US" sz="2000" smtClean="0">
                <a:solidFill>
                  <a:srgbClr val="000000"/>
                </a:solidFill>
              </a:rPr>
              <a:t>’</a:t>
            </a:r>
            <a:r>
              <a:rPr lang="en-US" sz="2000" smtClean="0">
                <a:solidFill>
                  <a:srgbClr val="000000"/>
                </a:solidFill>
                <a:latin typeface="Times New Roman" pitchFamily="-96" charset="0"/>
              </a:rPr>
              <a:t>s common stock equity weight, </a:t>
            </a:r>
            <a:r>
              <a:rPr lang="en-US" sz="2000" i="1" smtClean="0">
                <a:solidFill>
                  <a:srgbClr val="000000"/>
                </a:solidFill>
                <a:latin typeface="Times New Roman" pitchFamily="-96" charset="0"/>
              </a:rPr>
              <a:t>w</a:t>
            </a:r>
            <a:r>
              <a:rPr lang="en-US" sz="2000" i="1" baseline="-25000" smtClean="0">
                <a:solidFill>
                  <a:srgbClr val="000000"/>
                </a:solidFill>
                <a:latin typeface="Times New Roman" pitchFamily="-96" charset="0"/>
              </a:rPr>
              <a:t>s</a:t>
            </a:r>
            <a:r>
              <a:rPr lang="en-US" sz="2000" smtClean="0">
                <a:solidFill>
                  <a:srgbClr val="000000"/>
                </a:solidFill>
                <a:latin typeface="Times New Roman" pitchFamily="-96" charset="0"/>
              </a:rPr>
              <a:t>, is multiplied by either the cost of retained earnings,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r</a:t>
            </a:r>
            <a:r>
              <a:rPr lang="en-US" sz="2000" smtClean="0">
                <a:solidFill>
                  <a:srgbClr val="000000"/>
                </a:solidFill>
                <a:latin typeface="Times New Roman" pitchFamily="-96" charset="0"/>
              </a:rPr>
              <a:t>, or the cost of new common stock,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n</a:t>
            </a:r>
            <a:r>
              <a:rPr lang="en-US" sz="2000" smtClean="0">
                <a:solidFill>
                  <a:srgbClr val="000000"/>
                </a:solidFill>
                <a:latin typeface="Times New Roman" pitchFamily="-96" charset="0"/>
              </a:rPr>
              <a:t>. Which cost is used depends on whether the firm</a:t>
            </a:r>
            <a:r>
              <a:rPr lang="en-US" sz="2000" smtClean="0">
                <a:solidFill>
                  <a:srgbClr val="000000"/>
                </a:solidFill>
              </a:rPr>
              <a:t>’</a:t>
            </a:r>
            <a:r>
              <a:rPr lang="en-US" sz="2000" smtClean="0">
                <a:solidFill>
                  <a:srgbClr val="000000"/>
                </a:solidFill>
                <a:latin typeface="Times New Roman" pitchFamily="-96" charset="0"/>
              </a:rPr>
              <a:t>s common stock equity will be financed using retained earnings,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r</a:t>
            </a:r>
            <a:r>
              <a:rPr lang="en-US" sz="2000" smtClean="0">
                <a:solidFill>
                  <a:srgbClr val="000000"/>
                </a:solidFill>
                <a:latin typeface="Times New Roman" pitchFamily="-96" charset="0"/>
              </a:rPr>
              <a:t>, or new common stock,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n</a:t>
            </a:r>
            <a:r>
              <a:rPr lang="en-US" sz="2000" smtClean="0">
                <a:solidFill>
                  <a:srgbClr val="000000"/>
                </a:solidFill>
                <a:latin typeface="Times New Roman" pitchFamily="-96" charset="0"/>
              </a:rPr>
              <a:t>.</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2012 Pearson Prentice Hall. All rights reserved.</a:t>
            </a:r>
          </a:p>
        </p:txBody>
      </p:sp>
      <p:sp>
        <p:nvSpPr>
          <p:cNvPr id="37891" name="Slide Number Placeholder 4"/>
          <p:cNvSpPr>
            <a:spLocks noGrp="1"/>
          </p:cNvSpPr>
          <p:nvPr>
            <p:ph type="sldNum" sz="quarter" idx="11"/>
          </p:nvPr>
        </p:nvSpPr>
        <p:spPr>
          <a:noFill/>
        </p:spPr>
        <p:txBody>
          <a:bodyPr/>
          <a:lstStyle/>
          <a:p>
            <a:r>
              <a:rPr lang="en-US" smtClean="0"/>
              <a:t>9-</a:t>
            </a:r>
            <a:fld id="{3D0859B8-5DD9-4646-869E-E3B1EBB16611}" type="slidenum">
              <a:rPr lang="en-US" smtClean="0"/>
              <a:pPr/>
              <a:t>34</a:t>
            </a:fld>
            <a:endParaRPr lang="en-US" smtClean="0"/>
          </a:p>
        </p:txBody>
      </p:sp>
      <p:sp>
        <p:nvSpPr>
          <p:cNvPr id="37892" name="Rectangle 2"/>
          <p:cNvSpPr>
            <a:spLocks noGrp="1" noChangeArrowheads="1"/>
          </p:cNvSpPr>
          <p:nvPr>
            <p:ph type="title"/>
          </p:nvPr>
        </p:nvSpPr>
        <p:spPr/>
        <p:txBody>
          <a:bodyPr/>
          <a:lstStyle/>
          <a:p>
            <a:pPr eaLnBrk="1" hangingPunct="1"/>
            <a:r>
              <a:rPr lang="en-US" smtClean="0">
                <a:solidFill>
                  <a:srgbClr val="000000"/>
                </a:solidFill>
              </a:rPr>
              <a:t>Weighted Average Cost of Capital (cont.)</a:t>
            </a:r>
          </a:p>
        </p:txBody>
      </p:sp>
      <p:sp>
        <p:nvSpPr>
          <p:cNvPr id="37893" name="Rectangle 3"/>
          <p:cNvSpPr>
            <a:spLocks noGrp="1" noChangeArrowheads="1"/>
          </p:cNvSpPr>
          <p:nvPr>
            <p:ph type="body" idx="1"/>
          </p:nvPr>
        </p:nvSpPr>
        <p:spPr/>
        <p:txBody>
          <a:bodyPr/>
          <a:lstStyle/>
          <a:p>
            <a:pPr marL="0" indent="0" eaLnBrk="1" hangingPunct="1">
              <a:lnSpc>
                <a:spcPct val="90000"/>
              </a:lnSpc>
              <a:buFontTx/>
              <a:buNone/>
            </a:pPr>
            <a:r>
              <a:rPr lang="en-US" sz="2400" smtClean="0">
                <a:solidFill>
                  <a:srgbClr val="000000"/>
                </a:solidFill>
                <a:latin typeface="Times New Roman" pitchFamily="-96" charset="0"/>
              </a:rPr>
              <a:t>In earlier examples, we found the costs of the various types of capital for Duchess Corporation to be as follows:</a:t>
            </a:r>
          </a:p>
          <a:p>
            <a:pPr lvl="1" eaLnBrk="1" hangingPunct="1">
              <a:lnSpc>
                <a:spcPct val="90000"/>
              </a:lnSpc>
            </a:pPr>
            <a:r>
              <a:rPr lang="en-US" sz="2000" smtClean="0">
                <a:solidFill>
                  <a:srgbClr val="000000"/>
                </a:solidFill>
                <a:latin typeface="Times New Roman" pitchFamily="-96" charset="0"/>
              </a:rPr>
              <a:t>Cost of debt,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i</a:t>
            </a:r>
            <a:r>
              <a:rPr lang="en-US" sz="2000" smtClean="0">
                <a:solidFill>
                  <a:srgbClr val="000000"/>
                </a:solidFill>
                <a:latin typeface="Times New Roman" pitchFamily="-96" charset="0"/>
              </a:rPr>
              <a:t> = 5.6%</a:t>
            </a:r>
          </a:p>
          <a:p>
            <a:pPr lvl="1" eaLnBrk="1" hangingPunct="1">
              <a:lnSpc>
                <a:spcPct val="90000"/>
              </a:lnSpc>
            </a:pPr>
            <a:r>
              <a:rPr lang="en-US" sz="2000" smtClean="0">
                <a:solidFill>
                  <a:srgbClr val="000000"/>
                </a:solidFill>
                <a:latin typeface="Times New Roman" pitchFamily="-96" charset="0"/>
              </a:rPr>
              <a:t>Cost of preferred stock,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p</a:t>
            </a:r>
            <a:r>
              <a:rPr lang="en-US" sz="2000" smtClean="0">
                <a:solidFill>
                  <a:srgbClr val="000000"/>
                </a:solidFill>
                <a:latin typeface="Times New Roman" pitchFamily="-96" charset="0"/>
              </a:rPr>
              <a:t> = 10.6%</a:t>
            </a:r>
          </a:p>
          <a:p>
            <a:pPr lvl="1" eaLnBrk="1" hangingPunct="1">
              <a:lnSpc>
                <a:spcPct val="90000"/>
              </a:lnSpc>
            </a:pPr>
            <a:r>
              <a:rPr lang="en-US" sz="2000" smtClean="0">
                <a:solidFill>
                  <a:srgbClr val="000000"/>
                </a:solidFill>
                <a:latin typeface="Times New Roman" pitchFamily="-96" charset="0"/>
              </a:rPr>
              <a:t>Cost of retained earnings,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r</a:t>
            </a:r>
            <a:r>
              <a:rPr lang="en-US" sz="2000" smtClean="0">
                <a:solidFill>
                  <a:srgbClr val="000000"/>
                </a:solidFill>
                <a:latin typeface="Times New Roman" pitchFamily="-96" charset="0"/>
              </a:rPr>
              <a:t> = 13.0%</a:t>
            </a:r>
          </a:p>
          <a:p>
            <a:pPr lvl="1" eaLnBrk="1" hangingPunct="1">
              <a:lnSpc>
                <a:spcPct val="90000"/>
              </a:lnSpc>
            </a:pPr>
            <a:r>
              <a:rPr lang="en-US" sz="2000" smtClean="0">
                <a:solidFill>
                  <a:srgbClr val="000000"/>
                </a:solidFill>
                <a:latin typeface="Times New Roman" pitchFamily="-96" charset="0"/>
              </a:rPr>
              <a:t>Cost of new common stock, </a:t>
            </a:r>
            <a:r>
              <a:rPr lang="en-US" sz="2000" i="1" smtClean="0">
                <a:solidFill>
                  <a:srgbClr val="000000"/>
                </a:solidFill>
                <a:latin typeface="Times New Roman" pitchFamily="-96" charset="0"/>
              </a:rPr>
              <a:t>r</a:t>
            </a:r>
            <a:r>
              <a:rPr lang="en-US" sz="2000" i="1" baseline="-25000" smtClean="0">
                <a:solidFill>
                  <a:srgbClr val="000000"/>
                </a:solidFill>
                <a:latin typeface="Times New Roman" pitchFamily="-96" charset="0"/>
              </a:rPr>
              <a:t>n</a:t>
            </a:r>
            <a:r>
              <a:rPr lang="en-US" sz="2000" smtClean="0">
                <a:solidFill>
                  <a:srgbClr val="000000"/>
                </a:solidFill>
                <a:latin typeface="Times New Roman" pitchFamily="-96" charset="0"/>
              </a:rPr>
              <a:t> = 14.0%</a:t>
            </a:r>
          </a:p>
          <a:p>
            <a:pPr marL="0" indent="0" eaLnBrk="1" hangingPunct="1">
              <a:lnSpc>
                <a:spcPct val="90000"/>
              </a:lnSpc>
              <a:buFontTx/>
              <a:buNone/>
            </a:pPr>
            <a:r>
              <a:rPr lang="en-US" sz="2400" smtClean="0">
                <a:solidFill>
                  <a:srgbClr val="000000"/>
                </a:solidFill>
                <a:latin typeface="Times New Roman" pitchFamily="-96" charset="0"/>
              </a:rPr>
              <a:t>The company uses the following weights in calculating its weighted average cost of capital:</a:t>
            </a:r>
          </a:p>
          <a:p>
            <a:pPr lvl="1" eaLnBrk="1" hangingPunct="1">
              <a:lnSpc>
                <a:spcPct val="90000"/>
              </a:lnSpc>
            </a:pPr>
            <a:r>
              <a:rPr lang="en-US" sz="2000" smtClean="0">
                <a:solidFill>
                  <a:srgbClr val="000000"/>
                </a:solidFill>
                <a:latin typeface="Times New Roman" pitchFamily="-96" charset="0"/>
              </a:rPr>
              <a:t>Long-term debt = 40%</a:t>
            </a:r>
          </a:p>
          <a:p>
            <a:pPr lvl="1" eaLnBrk="1" hangingPunct="1">
              <a:lnSpc>
                <a:spcPct val="90000"/>
              </a:lnSpc>
            </a:pPr>
            <a:r>
              <a:rPr lang="en-US" sz="2000" smtClean="0">
                <a:solidFill>
                  <a:srgbClr val="000000"/>
                </a:solidFill>
                <a:latin typeface="Times New Roman" pitchFamily="-96" charset="0"/>
              </a:rPr>
              <a:t>Preferred stock = 10%</a:t>
            </a:r>
          </a:p>
          <a:p>
            <a:pPr lvl="1" eaLnBrk="1" hangingPunct="1">
              <a:lnSpc>
                <a:spcPct val="90000"/>
              </a:lnSpc>
            </a:pPr>
            <a:r>
              <a:rPr lang="en-US" sz="2000" smtClean="0">
                <a:solidFill>
                  <a:srgbClr val="000000"/>
                </a:solidFill>
                <a:latin typeface="Times New Roman" pitchFamily="-96" charset="0"/>
              </a:rPr>
              <a:t>Common stock equity = 50%</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smtClean="0"/>
              <a:t>© 2012 Pearson Prentice Hall. All rights reserved.</a:t>
            </a:r>
          </a:p>
        </p:txBody>
      </p:sp>
      <p:sp>
        <p:nvSpPr>
          <p:cNvPr id="38915" name="Slide Number Placeholder 4"/>
          <p:cNvSpPr>
            <a:spLocks noGrp="1"/>
          </p:cNvSpPr>
          <p:nvPr>
            <p:ph type="sldNum" sz="quarter" idx="11"/>
          </p:nvPr>
        </p:nvSpPr>
        <p:spPr>
          <a:noFill/>
        </p:spPr>
        <p:txBody>
          <a:bodyPr/>
          <a:lstStyle/>
          <a:p>
            <a:r>
              <a:rPr lang="en-US" smtClean="0"/>
              <a:t>9-</a:t>
            </a:r>
            <a:fld id="{09374749-C4EF-46EA-AF1D-571974703309}" type="slidenum">
              <a:rPr lang="en-US" smtClean="0"/>
              <a:pPr/>
              <a:t>35</a:t>
            </a:fld>
            <a:endParaRPr lang="en-US" smtClean="0"/>
          </a:p>
        </p:txBody>
      </p:sp>
      <p:sp>
        <p:nvSpPr>
          <p:cNvPr id="38916" name="Rectangle 2"/>
          <p:cNvSpPr>
            <a:spLocks noGrp="1" noChangeArrowheads="1"/>
          </p:cNvSpPr>
          <p:nvPr>
            <p:ph type="title"/>
          </p:nvPr>
        </p:nvSpPr>
        <p:spPr>
          <a:xfrm>
            <a:off x="152400" y="303213"/>
            <a:ext cx="7162800" cy="822325"/>
          </a:xfrm>
        </p:spPr>
        <p:txBody>
          <a:bodyPr/>
          <a:lstStyle/>
          <a:p>
            <a:pPr eaLnBrk="1" hangingPunct="1"/>
            <a:r>
              <a:rPr lang="en-US" sz="2400" smtClean="0">
                <a:solidFill>
                  <a:srgbClr val="000000"/>
                </a:solidFill>
              </a:rPr>
              <a:t>Table 9.1 Calculation of the Weighted Average Cost of Capital for Dutchess Corporation</a:t>
            </a:r>
            <a:endParaRPr lang="en-US" b="0" smtClean="0">
              <a:solidFill>
                <a:srgbClr val="000000"/>
              </a:solidFill>
            </a:endParaRPr>
          </a:p>
        </p:txBody>
      </p:sp>
      <p:pic>
        <p:nvPicPr>
          <p:cNvPr id="38917" name="Picture 4" descr="table0901"/>
          <p:cNvPicPr>
            <a:picLocks noChangeAspect="1" noChangeArrowheads="1"/>
          </p:cNvPicPr>
          <p:nvPr/>
        </p:nvPicPr>
        <p:blipFill>
          <a:blip r:embed="rId2"/>
          <a:srcRect/>
          <a:stretch>
            <a:fillRect/>
          </a:stretch>
        </p:blipFill>
        <p:spPr bwMode="auto">
          <a:xfrm>
            <a:off x="1335088" y="2317750"/>
            <a:ext cx="6473825" cy="3244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smtClean="0"/>
              <a:t>© 2012 Pearson Prentice Hall. All rights reserved.</a:t>
            </a:r>
          </a:p>
        </p:txBody>
      </p:sp>
      <p:sp>
        <p:nvSpPr>
          <p:cNvPr id="39939" name="Slide Number Placeholder 4"/>
          <p:cNvSpPr>
            <a:spLocks noGrp="1"/>
          </p:cNvSpPr>
          <p:nvPr>
            <p:ph type="sldNum" sz="quarter" idx="11"/>
          </p:nvPr>
        </p:nvSpPr>
        <p:spPr>
          <a:noFill/>
        </p:spPr>
        <p:txBody>
          <a:bodyPr/>
          <a:lstStyle/>
          <a:p>
            <a:r>
              <a:rPr lang="en-US" smtClean="0"/>
              <a:t>9-</a:t>
            </a:r>
            <a:fld id="{E19563F0-C59B-4E40-B302-480FC16FDCB4}" type="slidenum">
              <a:rPr lang="en-US" smtClean="0"/>
              <a:pPr/>
              <a:t>36</a:t>
            </a:fld>
            <a:endParaRPr lang="en-US" smtClean="0"/>
          </a:p>
        </p:txBody>
      </p:sp>
      <p:sp>
        <p:nvSpPr>
          <p:cNvPr id="39940"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Weighted Average Cost of Capital: Weighting Schemes</a:t>
            </a:r>
          </a:p>
        </p:txBody>
      </p:sp>
      <p:sp>
        <p:nvSpPr>
          <p:cNvPr id="39941" name="Rectangle 3"/>
          <p:cNvSpPr>
            <a:spLocks noGrp="1" noChangeArrowheads="1"/>
          </p:cNvSpPr>
          <p:nvPr>
            <p:ph type="body" idx="1"/>
          </p:nvPr>
        </p:nvSpPr>
        <p:spPr/>
        <p:txBody>
          <a:bodyPr/>
          <a:lstStyle/>
          <a:p>
            <a:pPr eaLnBrk="1" hangingPunct="1">
              <a:lnSpc>
                <a:spcPct val="90000"/>
              </a:lnSpc>
            </a:pPr>
            <a:r>
              <a:rPr lang="en-US" sz="2400" smtClean="0">
                <a:solidFill>
                  <a:srgbClr val="000000"/>
                </a:solidFill>
                <a:latin typeface="Times New Roman" pitchFamily="-96" charset="0"/>
              </a:rPr>
              <a:t>Book Value versus Market Value:</a:t>
            </a:r>
          </a:p>
          <a:p>
            <a:pPr lvl="1" eaLnBrk="1" hangingPunct="1">
              <a:lnSpc>
                <a:spcPct val="90000"/>
              </a:lnSpc>
              <a:spcBef>
                <a:spcPts val="300"/>
              </a:spcBef>
            </a:pPr>
            <a:r>
              <a:rPr lang="en-US" sz="2000" b="1" smtClean="0">
                <a:solidFill>
                  <a:srgbClr val="000000"/>
                </a:solidFill>
                <a:latin typeface="Times New Roman" pitchFamily="-96" charset="0"/>
              </a:rPr>
              <a:t>Book value weights</a:t>
            </a:r>
            <a:r>
              <a:rPr lang="en-US" sz="2000" smtClean="0">
                <a:solidFill>
                  <a:srgbClr val="000000"/>
                </a:solidFill>
                <a:latin typeface="Times New Roman" pitchFamily="-96" charset="0"/>
              </a:rPr>
              <a:t> are weights that use accounting values to measure the proportion of each type of capital in the firm</a:t>
            </a:r>
            <a:r>
              <a:rPr lang="en-US" sz="2000" smtClean="0">
                <a:solidFill>
                  <a:srgbClr val="000000"/>
                </a:solidFill>
              </a:rPr>
              <a:t>’</a:t>
            </a:r>
            <a:r>
              <a:rPr lang="en-US" sz="2000" smtClean="0">
                <a:solidFill>
                  <a:srgbClr val="000000"/>
                </a:solidFill>
                <a:latin typeface="Times New Roman" pitchFamily="-96" charset="0"/>
              </a:rPr>
              <a:t>s financial structure.</a:t>
            </a:r>
          </a:p>
          <a:p>
            <a:pPr lvl="1" eaLnBrk="1" hangingPunct="1">
              <a:lnSpc>
                <a:spcPct val="90000"/>
              </a:lnSpc>
              <a:spcBef>
                <a:spcPts val="300"/>
              </a:spcBef>
            </a:pPr>
            <a:r>
              <a:rPr lang="en-US" sz="2000" b="1" smtClean="0">
                <a:solidFill>
                  <a:srgbClr val="000000"/>
                </a:solidFill>
                <a:latin typeface="Times New Roman" pitchFamily="-96" charset="0"/>
              </a:rPr>
              <a:t>Market value weights </a:t>
            </a:r>
            <a:r>
              <a:rPr lang="en-US" sz="2000" smtClean="0">
                <a:solidFill>
                  <a:srgbClr val="000000"/>
                </a:solidFill>
                <a:latin typeface="Times New Roman" pitchFamily="-96" charset="0"/>
              </a:rPr>
              <a:t>are weights that use market values to measure the proportion of each type of capital in the firm</a:t>
            </a:r>
            <a:r>
              <a:rPr lang="en-US" sz="2000" smtClean="0">
                <a:solidFill>
                  <a:srgbClr val="000000"/>
                </a:solidFill>
              </a:rPr>
              <a:t>’</a:t>
            </a:r>
            <a:r>
              <a:rPr lang="en-US" sz="2000" smtClean="0">
                <a:solidFill>
                  <a:srgbClr val="000000"/>
                </a:solidFill>
                <a:latin typeface="Times New Roman" pitchFamily="-96" charset="0"/>
              </a:rPr>
              <a:t>s financial structure.</a:t>
            </a:r>
          </a:p>
          <a:p>
            <a:pPr eaLnBrk="1" hangingPunct="1">
              <a:lnSpc>
                <a:spcPct val="90000"/>
              </a:lnSpc>
            </a:pPr>
            <a:r>
              <a:rPr lang="en-US" sz="2400" smtClean="0">
                <a:solidFill>
                  <a:srgbClr val="000000"/>
                </a:solidFill>
                <a:latin typeface="Times New Roman" pitchFamily="-96" charset="0"/>
              </a:rPr>
              <a:t>Historical versus Target:</a:t>
            </a:r>
          </a:p>
          <a:p>
            <a:pPr lvl="1" eaLnBrk="1" hangingPunct="1">
              <a:lnSpc>
                <a:spcPct val="90000"/>
              </a:lnSpc>
              <a:spcBef>
                <a:spcPts val="300"/>
              </a:spcBef>
            </a:pPr>
            <a:r>
              <a:rPr lang="en-US" sz="2000" b="1" smtClean="0">
                <a:solidFill>
                  <a:srgbClr val="000000"/>
                </a:solidFill>
                <a:latin typeface="Times New Roman" pitchFamily="-96" charset="0"/>
              </a:rPr>
              <a:t>Historical weights</a:t>
            </a:r>
            <a:r>
              <a:rPr lang="en-US" sz="2000" smtClean="0">
                <a:solidFill>
                  <a:srgbClr val="000000"/>
                </a:solidFill>
                <a:latin typeface="Times New Roman" pitchFamily="-96" charset="0"/>
              </a:rPr>
              <a:t> are either book or market value weights based on </a:t>
            </a:r>
            <a:r>
              <a:rPr lang="en-US" sz="2000" i="1" smtClean="0">
                <a:solidFill>
                  <a:srgbClr val="000000"/>
                </a:solidFill>
                <a:latin typeface="Times New Roman" pitchFamily="-96" charset="0"/>
              </a:rPr>
              <a:t>actual </a:t>
            </a:r>
            <a:r>
              <a:rPr lang="en-US" sz="2000" smtClean="0">
                <a:solidFill>
                  <a:srgbClr val="000000"/>
                </a:solidFill>
                <a:latin typeface="Times New Roman" pitchFamily="-96" charset="0"/>
              </a:rPr>
              <a:t>capital structure proportions.</a:t>
            </a:r>
          </a:p>
          <a:p>
            <a:pPr lvl="1" eaLnBrk="1" hangingPunct="1">
              <a:lnSpc>
                <a:spcPct val="90000"/>
              </a:lnSpc>
              <a:spcBef>
                <a:spcPts val="300"/>
              </a:spcBef>
            </a:pPr>
            <a:r>
              <a:rPr lang="en-US" sz="2000" b="1" smtClean="0">
                <a:solidFill>
                  <a:srgbClr val="000000"/>
                </a:solidFill>
                <a:latin typeface="Times New Roman" pitchFamily="-96" charset="0"/>
              </a:rPr>
              <a:t>Target weights</a:t>
            </a:r>
            <a:r>
              <a:rPr lang="en-US" sz="2000" smtClean="0">
                <a:solidFill>
                  <a:srgbClr val="000000"/>
                </a:solidFill>
                <a:latin typeface="Times New Roman" pitchFamily="-96" charset="0"/>
              </a:rPr>
              <a:t> are either book or market value weights based on </a:t>
            </a:r>
            <a:r>
              <a:rPr lang="en-US" sz="2000" i="1" smtClean="0">
                <a:solidFill>
                  <a:srgbClr val="000000"/>
                </a:solidFill>
                <a:latin typeface="Times New Roman" pitchFamily="-96" charset="0"/>
              </a:rPr>
              <a:t>desired</a:t>
            </a:r>
            <a:r>
              <a:rPr lang="en-US" sz="2000" smtClean="0">
                <a:solidFill>
                  <a:srgbClr val="000000"/>
                </a:solidFill>
                <a:latin typeface="Times New Roman" pitchFamily="-96" charset="0"/>
              </a:rPr>
              <a:t> capital structure proportions.</a:t>
            </a:r>
          </a:p>
          <a:p>
            <a:pPr eaLnBrk="1" hangingPunct="1">
              <a:lnSpc>
                <a:spcPct val="90000"/>
              </a:lnSpc>
            </a:pPr>
            <a:r>
              <a:rPr lang="en-US" sz="2400" smtClean="0">
                <a:solidFill>
                  <a:srgbClr val="000000"/>
                </a:solidFill>
                <a:latin typeface="Times New Roman" pitchFamily="-96" charset="0"/>
              </a:rPr>
              <a:t>From a strictly theoretical point of view, the preferred weighting scheme is target market value proportions.</a:t>
            </a:r>
          </a:p>
        </p:txBody>
      </p:sp>
      <p:pic>
        <p:nvPicPr>
          <p:cNvPr id="39942" name="Picture 4" descr="InMoreDepth"/>
          <p:cNvPicPr>
            <a:picLocks noChangeAspect="1" noChangeArrowheads="1"/>
          </p:cNvPicPr>
          <p:nvPr/>
        </p:nvPicPr>
        <p:blipFill>
          <a:blip r:embed="rId2"/>
          <a:srcRect/>
          <a:stretch>
            <a:fillRect/>
          </a:stretch>
        </p:blipFill>
        <p:spPr bwMode="auto">
          <a:xfrm>
            <a:off x="571500" y="5854700"/>
            <a:ext cx="2476500" cy="4222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p>
            <a:r>
              <a:rPr lang="en-US" smtClean="0"/>
              <a:t>© 2012 Pearson Prentice Hall. All rights reserved.</a:t>
            </a:r>
          </a:p>
        </p:txBody>
      </p:sp>
      <p:sp>
        <p:nvSpPr>
          <p:cNvPr id="7171" name="Slide Number Placeholder 4"/>
          <p:cNvSpPr>
            <a:spLocks noGrp="1"/>
          </p:cNvSpPr>
          <p:nvPr>
            <p:ph type="sldNum" sz="quarter" idx="11"/>
          </p:nvPr>
        </p:nvSpPr>
        <p:spPr>
          <a:noFill/>
        </p:spPr>
        <p:txBody>
          <a:bodyPr/>
          <a:lstStyle/>
          <a:p>
            <a:r>
              <a:rPr lang="en-US" smtClean="0"/>
              <a:t>9-</a:t>
            </a:r>
            <a:fld id="{41BDBE3B-2449-4824-B074-704286AFC821}" type="slidenum">
              <a:rPr lang="en-US" smtClean="0"/>
              <a:pPr/>
              <a:t>4</a:t>
            </a:fld>
            <a:endParaRPr lang="en-US" smtClean="0"/>
          </a:p>
        </p:txBody>
      </p:sp>
      <p:sp>
        <p:nvSpPr>
          <p:cNvPr id="7172" name="Rectangle 2"/>
          <p:cNvSpPr>
            <a:spLocks noGrp="1" noChangeArrowheads="1"/>
          </p:cNvSpPr>
          <p:nvPr>
            <p:ph type="title"/>
          </p:nvPr>
        </p:nvSpPr>
        <p:spPr/>
        <p:txBody>
          <a:bodyPr/>
          <a:lstStyle/>
          <a:p>
            <a:pPr eaLnBrk="1" hangingPunct="1"/>
            <a:r>
              <a:rPr lang="en-US" smtClean="0">
                <a:solidFill>
                  <a:srgbClr val="000000"/>
                </a:solidFill>
              </a:rPr>
              <a:t>Overview of the Cost of Capital (cont.)</a:t>
            </a:r>
          </a:p>
        </p:txBody>
      </p:sp>
      <p:sp>
        <p:nvSpPr>
          <p:cNvPr id="7173" name="Rectangle 3"/>
          <p:cNvSpPr>
            <a:spLocks noGrp="1" noChangeArrowheads="1"/>
          </p:cNvSpPr>
          <p:nvPr>
            <p:ph type="body" idx="1"/>
          </p:nvPr>
        </p:nvSpPr>
        <p:spPr/>
        <p:txBody>
          <a:bodyPr/>
          <a:lstStyle/>
          <a:p>
            <a:pPr marL="0" indent="0" eaLnBrk="1" hangingPunct="1">
              <a:lnSpc>
                <a:spcPct val="90000"/>
              </a:lnSpc>
              <a:buFontTx/>
              <a:buNone/>
            </a:pPr>
            <a:r>
              <a:rPr lang="en-US" sz="2800" smtClean="0">
                <a:solidFill>
                  <a:srgbClr val="000000"/>
                </a:solidFill>
                <a:latin typeface="Times New Roman" pitchFamily="-96" charset="0"/>
              </a:rPr>
              <a:t>Imagine that 1 week later a new investment opportunity is available:</a:t>
            </a:r>
          </a:p>
          <a:p>
            <a:pPr lvl="1" eaLnBrk="1" hangingPunct="1">
              <a:lnSpc>
                <a:spcPct val="90000"/>
              </a:lnSpc>
            </a:pPr>
            <a:r>
              <a:rPr lang="en-US" sz="2400" smtClean="0">
                <a:solidFill>
                  <a:srgbClr val="000000"/>
                </a:solidFill>
                <a:latin typeface="Times New Roman" pitchFamily="-96" charset="0"/>
              </a:rPr>
              <a:t>Best project available 1 week later</a:t>
            </a:r>
          </a:p>
          <a:p>
            <a:pPr lvl="2" eaLnBrk="1" hangingPunct="1">
              <a:lnSpc>
                <a:spcPct val="90000"/>
              </a:lnSpc>
            </a:pPr>
            <a:r>
              <a:rPr lang="en-US" sz="2000" smtClean="0">
                <a:solidFill>
                  <a:srgbClr val="000000"/>
                </a:solidFill>
                <a:latin typeface="Times New Roman" pitchFamily="-96" charset="0"/>
              </a:rPr>
              <a:t>Cost = $100,000</a:t>
            </a:r>
          </a:p>
          <a:p>
            <a:pPr lvl="2" eaLnBrk="1" hangingPunct="1">
              <a:lnSpc>
                <a:spcPct val="90000"/>
              </a:lnSpc>
            </a:pPr>
            <a:r>
              <a:rPr lang="en-US" sz="2000" smtClean="0">
                <a:solidFill>
                  <a:srgbClr val="000000"/>
                </a:solidFill>
                <a:latin typeface="Times New Roman" pitchFamily="-96" charset="0"/>
              </a:rPr>
              <a:t>Life = 20 years</a:t>
            </a:r>
          </a:p>
          <a:p>
            <a:pPr lvl="2" eaLnBrk="1" hangingPunct="1">
              <a:lnSpc>
                <a:spcPct val="90000"/>
              </a:lnSpc>
            </a:pPr>
            <a:r>
              <a:rPr lang="en-US" sz="2000" smtClean="0">
                <a:solidFill>
                  <a:srgbClr val="000000"/>
                </a:solidFill>
                <a:latin typeface="Times New Roman" pitchFamily="-96" charset="0"/>
              </a:rPr>
              <a:t>Expected Return = 12%</a:t>
            </a:r>
          </a:p>
          <a:p>
            <a:pPr lvl="1" eaLnBrk="1" hangingPunct="1">
              <a:lnSpc>
                <a:spcPct val="90000"/>
              </a:lnSpc>
            </a:pPr>
            <a:r>
              <a:rPr lang="en-US" sz="2400" smtClean="0">
                <a:solidFill>
                  <a:srgbClr val="000000"/>
                </a:solidFill>
                <a:latin typeface="Times New Roman" pitchFamily="-96" charset="0"/>
              </a:rPr>
              <a:t>Least costly financing source available</a:t>
            </a:r>
          </a:p>
          <a:p>
            <a:pPr lvl="2" eaLnBrk="1" hangingPunct="1">
              <a:lnSpc>
                <a:spcPct val="90000"/>
              </a:lnSpc>
            </a:pPr>
            <a:r>
              <a:rPr lang="en-US" sz="2000" smtClean="0">
                <a:solidFill>
                  <a:srgbClr val="000000"/>
                </a:solidFill>
                <a:latin typeface="Times New Roman" pitchFamily="-96" charset="0"/>
              </a:rPr>
              <a:t>Equity = 14%</a:t>
            </a:r>
          </a:p>
          <a:p>
            <a:pPr lvl="1" eaLnBrk="1" hangingPunct="1">
              <a:lnSpc>
                <a:spcPct val="90000"/>
              </a:lnSpc>
            </a:pPr>
            <a:r>
              <a:rPr lang="en-US" sz="2400" smtClean="0">
                <a:solidFill>
                  <a:srgbClr val="000000"/>
                </a:solidFill>
                <a:latin typeface="Times New Roman" pitchFamily="-96" charset="0"/>
              </a:rPr>
              <a:t>In this instance, the firm rejects the opportunity, because the 14% financing cost is greater than the 12% expected return.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p>
            <a:r>
              <a:rPr lang="en-US" smtClean="0"/>
              <a:t>© 2012 Pearson Prentice Hall. All rights reserved.</a:t>
            </a:r>
          </a:p>
        </p:txBody>
      </p:sp>
      <p:sp>
        <p:nvSpPr>
          <p:cNvPr id="8195" name="Slide Number Placeholder 4"/>
          <p:cNvSpPr>
            <a:spLocks noGrp="1"/>
          </p:cNvSpPr>
          <p:nvPr>
            <p:ph type="sldNum" sz="quarter" idx="11"/>
          </p:nvPr>
        </p:nvSpPr>
        <p:spPr>
          <a:noFill/>
        </p:spPr>
        <p:txBody>
          <a:bodyPr/>
          <a:lstStyle/>
          <a:p>
            <a:r>
              <a:rPr lang="en-US" smtClean="0"/>
              <a:t>9-</a:t>
            </a:r>
            <a:fld id="{CE91B21C-4033-4C25-ACF0-1C230B62CDA3}" type="slidenum">
              <a:rPr lang="en-US" smtClean="0"/>
              <a:pPr/>
              <a:t>5</a:t>
            </a:fld>
            <a:endParaRPr lang="en-US" smtClean="0"/>
          </a:p>
        </p:txBody>
      </p:sp>
      <p:sp>
        <p:nvSpPr>
          <p:cNvPr id="8196" name="Rectangle 2"/>
          <p:cNvSpPr>
            <a:spLocks noGrp="1" noChangeArrowheads="1"/>
          </p:cNvSpPr>
          <p:nvPr>
            <p:ph type="title"/>
          </p:nvPr>
        </p:nvSpPr>
        <p:spPr/>
        <p:txBody>
          <a:bodyPr/>
          <a:lstStyle/>
          <a:p>
            <a:pPr eaLnBrk="1" hangingPunct="1"/>
            <a:r>
              <a:rPr lang="en-US" smtClean="0">
                <a:solidFill>
                  <a:srgbClr val="000000"/>
                </a:solidFill>
              </a:rPr>
              <a:t>Overview of the Cost of Capital (cont.)</a:t>
            </a:r>
          </a:p>
        </p:txBody>
      </p:sp>
      <p:sp>
        <p:nvSpPr>
          <p:cNvPr id="8197"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What if instead the firm used a combined cost of financing?</a:t>
            </a:r>
          </a:p>
          <a:p>
            <a:pPr marL="806450" lvl="1" eaLnBrk="1" hangingPunct="1"/>
            <a:r>
              <a:rPr lang="en-US" sz="2400" smtClean="0">
                <a:solidFill>
                  <a:srgbClr val="000000"/>
                </a:solidFill>
                <a:latin typeface="Times New Roman" pitchFamily="-96" charset="0"/>
              </a:rPr>
              <a:t>Assuming that a 50</a:t>
            </a:r>
            <a:r>
              <a:rPr lang="en-US" sz="2400" smtClean="0">
                <a:solidFill>
                  <a:srgbClr val="000000"/>
                </a:solidFill>
              </a:rPr>
              <a:t>–</a:t>
            </a:r>
            <a:r>
              <a:rPr lang="en-US" sz="2400" smtClean="0">
                <a:solidFill>
                  <a:srgbClr val="000000"/>
                </a:solidFill>
                <a:latin typeface="Times New Roman" pitchFamily="-96" charset="0"/>
              </a:rPr>
              <a:t>50 mix of debt and equity is targeted, the weighted average cost here would be:</a:t>
            </a:r>
          </a:p>
          <a:p>
            <a:pPr marL="806450" lvl="1" algn="ctr" eaLnBrk="1" hangingPunct="1">
              <a:buFont typeface="Times" pitchFamily="-96" charset="0"/>
              <a:buNone/>
            </a:pPr>
            <a:r>
              <a:rPr lang="en-US" sz="2400" smtClean="0">
                <a:latin typeface="Times New Roman" pitchFamily="-96" charset="0"/>
              </a:rPr>
              <a:t>(0.50 </a:t>
            </a:r>
            <a:r>
              <a:rPr lang="en-US" sz="2400" smtClean="0">
                <a:solidFill>
                  <a:srgbClr val="000000"/>
                </a:solidFill>
                <a:latin typeface="Times New Roman" pitchFamily="-96" charset="0"/>
                <a:sym typeface="Symbol" pitchFamily="-96" charset="2"/>
              </a:rPr>
              <a:t></a:t>
            </a:r>
            <a:r>
              <a:rPr lang="en-US" sz="2400" smtClean="0">
                <a:solidFill>
                  <a:srgbClr val="000000"/>
                </a:solidFill>
                <a:latin typeface="Times New Roman" pitchFamily="-96" charset="0"/>
              </a:rPr>
              <a:t> 6% debt) + (0.50 </a:t>
            </a:r>
            <a:r>
              <a:rPr lang="en-US" sz="2400" smtClean="0">
                <a:solidFill>
                  <a:srgbClr val="000000"/>
                </a:solidFill>
                <a:latin typeface="Times New Roman" pitchFamily="-96" charset="0"/>
                <a:sym typeface="Symbol" pitchFamily="-96" charset="2"/>
              </a:rPr>
              <a:t></a:t>
            </a:r>
            <a:r>
              <a:rPr lang="en-US" sz="2400" smtClean="0">
                <a:solidFill>
                  <a:srgbClr val="000000"/>
                </a:solidFill>
                <a:latin typeface="Times New Roman" pitchFamily="-96" charset="0"/>
              </a:rPr>
              <a:t> 14% equity) = 10%</a:t>
            </a:r>
          </a:p>
          <a:p>
            <a:pPr marL="806450" lvl="1" eaLnBrk="1" hangingPunct="1"/>
            <a:r>
              <a:rPr lang="en-US" sz="2400" smtClean="0">
                <a:latin typeface="Times New Roman" pitchFamily="-96" charset="0"/>
              </a:rPr>
              <a:t>With this average cost of financing, the first opportunity would have been rejected (7% expected return &lt; 10% weighted average cost), and the second would have been accepted </a:t>
            </a:r>
            <a:br>
              <a:rPr lang="en-US" sz="2400" smtClean="0">
                <a:latin typeface="Times New Roman" pitchFamily="-96" charset="0"/>
              </a:rPr>
            </a:br>
            <a:r>
              <a:rPr lang="en-US" sz="2400" smtClean="0">
                <a:latin typeface="Times New Roman" pitchFamily="-96" charset="0"/>
              </a:rPr>
              <a:t>(12% expected return &gt; 10% weighted average cost).</a:t>
            </a:r>
          </a:p>
          <a:p>
            <a:pPr marL="0" indent="0" eaLnBrk="1" hangingPunct="1"/>
            <a:endParaRPr lang="en-US" sz="2800" smtClean="0">
              <a:solidFill>
                <a:srgbClr val="000000"/>
              </a:solidFill>
              <a:latin typeface="Times New Roman" pitchFamily="-96"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oter Placeholder 3"/>
          <p:cNvSpPr>
            <a:spLocks noGrp="1"/>
          </p:cNvSpPr>
          <p:nvPr>
            <p:ph type="ftr" sz="quarter" idx="10"/>
          </p:nvPr>
        </p:nvSpPr>
        <p:spPr>
          <a:noFill/>
        </p:spPr>
        <p:txBody>
          <a:bodyPr/>
          <a:lstStyle/>
          <a:p>
            <a:r>
              <a:rPr lang="en-US" smtClean="0"/>
              <a:t>© 2012 Pearson Prentice Hall. All rights reserved.</a:t>
            </a:r>
          </a:p>
        </p:txBody>
      </p:sp>
      <p:sp>
        <p:nvSpPr>
          <p:cNvPr id="9219" name="Slide Number Placeholder 4"/>
          <p:cNvSpPr>
            <a:spLocks noGrp="1"/>
          </p:cNvSpPr>
          <p:nvPr>
            <p:ph type="sldNum" sz="quarter" idx="11"/>
          </p:nvPr>
        </p:nvSpPr>
        <p:spPr>
          <a:noFill/>
        </p:spPr>
        <p:txBody>
          <a:bodyPr/>
          <a:lstStyle/>
          <a:p>
            <a:r>
              <a:rPr lang="en-US" smtClean="0"/>
              <a:t>9-</a:t>
            </a:r>
            <a:fld id="{0820A6B0-440B-4C56-B3FC-E134DB06D8CB}" type="slidenum">
              <a:rPr lang="en-US" smtClean="0"/>
              <a:pPr/>
              <a:t>6</a:t>
            </a:fld>
            <a:endParaRPr lang="en-US" smtClean="0"/>
          </a:p>
        </p:txBody>
      </p:sp>
      <p:sp>
        <p:nvSpPr>
          <p:cNvPr id="9220" name="Rectangle 2"/>
          <p:cNvSpPr>
            <a:spLocks noGrp="1" noChangeArrowheads="1"/>
          </p:cNvSpPr>
          <p:nvPr>
            <p:ph type="title"/>
          </p:nvPr>
        </p:nvSpPr>
        <p:spPr/>
        <p:txBody>
          <a:bodyPr/>
          <a:lstStyle/>
          <a:p>
            <a:pPr eaLnBrk="1" hangingPunct="1"/>
            <a:r>
              <a:rPr lang="en-US" smtClean="0">
                <a:solidFill>
                  <a:srgbClr val="000000"/>
                </a:solidFill>
              </a:rPr>
              <a:t>Overview of the Cost of Capital:</a:t>
            </a:r>
            <a:br>
              <a:rPr lang="en-US" smtClean="0">
                <a:solidFill>
                  <a:srgbClr val="000000"/>
                </a:solidFill>
              </a:rPr>
            </a:br>
            <a:r>
              <a:rPr lang="en-US" smtClean="0">
                <a:solidFill>
                  <a:srgbClr val="000000"/>
                </a:solidFill>
              </a:rPr>
              <a:t>Sources of Long-Term Capital</a:t>
            </a:r>
          </a:p>
        </p:txBody>
      </p:sp>
      <p:pic>
        <p:nvPicPr>
          <p:cNvPr id="9221" name="Picture 4" descr="unfig0901"/>
          <p:cNvPicPr>
            <a:picLocks noChangeAspect="1" noChangeArrowheads="1"/>
          </p:cNvPicPr>
          <p:nvPr/>
        </p:nvPicPr>
        <p:blipFill>
          <a:blip r:embed="rId2"/>
          <a:srcRect/>
          <a:stretch>
            <a:fillRect/>
          </a:stretch>
        </p:blipFill>
        <p:spPr bwMode="auto">
          <a:xfrm>
            <a:off x="1428750" y="1981200"/>
            <a:ext cx="6284913" cy="3881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p>
            <a:r>
              <a:rPr lang="en-US" smtClean="0"/>
              <a:t>© 2012 Pearson Prentice Hall. All rights reserved.</a:t>
            </a:r>
          </a:p>
        </p:txBody>
      </p:sp>
      <p:sp>
        <p:nvSpPr>
          <p:cNvPr id="10243" name="Slide Number Placeholder 4"/>
          <p:cNvSpPr>
            <a:spLocks noGrp="1"/>
          </p:cNvSpPr>
          <p:nvPr>
            <p:ph type="sldNum" sz="quarter" idx="11"/>
          </p:nvPr>
        </p:nvSpPr>
        <p:spPr>
          <a:noFill/>
        </p:spPr>
        <p:txBody>
          <a:bodyPr/>
          <a:lstStyle/>
          <a:p>
            <a:r>
              <a:rPr lang="en-US" smtClean="0"/>
              <a:t>9-</a:t>
            </a:r>
            <a:fld id="{4E7B7855-2F8F-45C5-B00F-38F0A1073E62}" type="slidenum">
              <a:rPr lang="en-US" smtClean="0"/>
              <a:pPr/>
              <a:t>7</a:t>
            </a:fld>
            <a:endParaRPr lang="en-US" smtClean="0"/>
          </a:p>
        </p:txBody>
      </p:sp>
      <p:sp>
        <p:nvSpPr>
          <p:cNvPr id="10244" name="Rectangle 2"/>
          <p:cNvSpPr>
            <a:spLocks noGrp="1" noChangeArrowheads="1"/>
          </p:cNvSpPr>
          <p:nvPr>
            <p:ph type="title"/>
          </p:nvPr>
        </p:nvSpPr>
        <p:spPr/>
        <p:txBody>
          <a:bodyPr/>
          <a:lstStyle/>
          <a:p>
            <a:pPr eaLnBrk="1" hangingPunct="1"/>
            <a:r>
              <a:rPr lang="en-US" smtClean="0">
                <a:solidFill>
                  <a:srgbClr val="000000"/>
                </a:solidFill>
              </a:rPr>
              <a:t>Cost of Long-Term Debt</a:t>
            </a:r>
          </a:p>
        </p:txBody>
      </p:sp>
      <p:sp>
        <p:nvSpPr>
          <p:cNvPr id="10245" name="Rectangle 3"/>
          <p:cNvSpPr>
            <a:spLocks noGrp="1" noChangeArrowheads="1"/>
          </p:cNvSpPr>
          <p:nvPr>
            <p:ph type="body" idx="1"/>
          </p:nvPr>
        </p:nvSpPr>
        <p:spPr/>
        <p:txBody>
          <a:bodyPr/>
          <a:lstStyle/>
          <a:p>
            <a:pPr marL="342900" indent="-342900" eaLnBrk="1" hangingPunct="1"/>
            <a:r>
              <a:rPr lang="en-US" sz="2400" b="1" dirty="0" smtClean="0">
                <a:solidFill>
                  <a:srgbClr val="000000"/>
                </a:solidFill>
                <a:latin typeface="Times New Roman" pitchFamily="-96" charset="0"/>
              </a:rPr>
              <a:t>Net proceeds</a:t>
            </a:r>
            <a:r>
              <a:rPr lang="en-US" sz="2400" dirty="0" smtClean="0">
                <a:solidFill>
                  <a:srgbClr val="000000"/>
                </a:solidFill>
                <a:latin typeface="Times New Roman" pitchFamily="-96" charset="0"/>
              </a:rPr>
              <a:t> are the funds actually received by the firm from the sale of a security.</a:t>
            </a:r>
          </a:p>
          <a:p>
            <a:pPr marL="342900" indent="-342900" eaLnBrk="1" hangingPunct="1"/>
            <a:r>
              <a:rPr lang="en-US" sz="2400" b="1" dirty="0" smtClean="0">
                <a:solidFill>
                  <a:srgbClr val="000000"/>
                </a:solidFill>
                <a:latin typeface="Times New Roman" pitchFamily="-96" charset="0"/>
              </a:rPr>
              <a:t>Flotation costs</a:t>
            </a:r>
            <a:r>
              <a:rPr lang="en-US" sz="2400" dirty="0" smtClean="0">
                <a:solidFill>
                  <a:srgbClr val="000000"/>
                </a:solidFill>
                <a:latin typeface="Times New Roman" pitchFamily="-96" charset="0"/>
              </a:rPr>
              <a:t> are the total costs of issuing and selling a security. They include two components:</a:t>
            </a:r>
          </a:p>
          <a:p>
            <a:pPr marL="1028700" lvl="1" indent="-457200" eaLnBrk="1" hangingPunct="1">
              <a:buFont typeface="Arial" charset="0"/>
              <a:buAutoNum type="arabicPeriod"/>
            </a:pPr>
            <a:r>
              <a:rPr lang="en-US" sz="2000" dirty="0" smtClean="0">
                <a:solidFill>
                  <a:srgbClr val="000000"/>
                </a:solidFill>
                <a:latin typeface="Times New Roman" pitchFamily="-96" charset="0"/>
              </a:rPr>
              <a:t>Underwriting costs</a:t>
            </a:r>
            <a:r>
              <a:rPr lang="en-US" sz="2000" dirty="0" smtClean="0">
                <a:solidFill>
                  <a:srgbClr val="000000"/>
                </a:solidFill>
              </a:rPr>
              <a:t>—</a:t>
            </a:r>
            <a:r>
              <a:rPr lang="en-US" sz="2000" dirty="0" smtClean="0">
                <a:solidFill>
                  <a:srgbClr val="000000"/>
                </a:solidFill>
                <a:latin typeface="Times New Roman" pitchFamily="-96" charset="0"/>
              </a:rPr>
              <a:t>compensation earned by investment bankers for selling the security.</a:t>
            </a:r>
          </a:p>
          <a:p>
            <a:pPr marL="1028700" lvl="1" indent="-457200" eaLnBrk="1" hangingPunct="1">
              <a:buFont typeface="Arial" charset="0"/>
              <a:buAutoNum type="arabicPeriod"/>
            </a:pPr>
            <a:r>
              <a:rPr lang="en-US" sz="2000" dirty="0" smtClean="0">
                <a:solidFill>
                  <a:srgbClr val="000000"/>
                </a:solidFill>
                <a:latin typeface="Times New Roman" pitchFamily="-96" charset="0"/>
              </a:rPr>
              <a:t>Administrative costs</a:t>
            </a:r>
            <a:r>
              <a:rPr lang="en-US" sz="2000" dirty="0" smtClean="0">
                <a:solidFill>
                  <a:srgbClr val="000000"/>
                </a:solidFill>
              </a:rPr>
              <a:t>—</a:t>
            </a:r>
            <a:r>
              <a:rPr lang="en-US" sz="2000" dirty="0" smtClean="0">
                <a:solidFill>
                  <a:srgbClr val="000000"/>
                </a:solidFill>
                <a:latin typeface="Times New Roman" pitchFamily="-96" charset="0"/>
              </a:rPr>
              <a:t>issuer expenses such as legal, accounting, and printing.</a:t>
            </a:r>
          </a:p>
          <a:p>
            <a:pPr marL="1028700" lvl="1" indent="-457200" eaLnBrk="1" hangingPunct="1">
              <a:buFont typeface="Times" pitchFamily="-96" charset="0"/>
              <a:buNone/>
            </a:pPr>
            <a:endParaRPr lang="en-US" sz="2000" dirty="0" smtClean="0">
              <a:solidFill>
                <a:srgbClr val="000000"/>
              </a:solidFill>
              <a:latin typeface="Times New Roman" pitchFamily="-96" charset="0"/>
            </a:endParaRPr>
          </a:p>
          <a:p>
            <a:pPr marL="1028700" lvl="1" indent="-457200" eaLnBrk="1" hangingPunct="1"/>
            <a:r>
              <a:rPr lang="en-US" b="1" dirty="0" smtClean="0">
                <a:solidFill>
                  <a:srgbClr val="FF0000"/>
                </a:solidFill>
                <a:effectLst>
                  <a:outerShdw blurRad="38100" dist="38100" dir="2700000" algn="tl">
                    <a:srgbClr val="000000">
                      <a:alpha val="43137"/>
                    </a:srgbClr>
                  </a:outerShdw>
                </a:effectLst>
                <a:latin typeface="Times New Roman" pitchFamily="-96" charset="0"/>
              </a:rPr>
              <a:t>Floatation costs reduce the net proceeds.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p>
            <a:r>
              <a:rPr lang="en-US" smtClean="0"/>
              <a:t>© 2012 Pearson Prentice Hall. All rights reserved.</a:t>
            </a:r>
          </a:p>
        </p:txBody>
      </p:sp>
      <p:sp>
        <p:nvSpPr>
          <p:cNvPr id="11267" name="Slide Number Placeholder 4"/>
          <p:cNvSpPr>
            <a:spLocks noGrp="1"/>
          </p:cNvSpPr>
          <p:nvPr>
            <p:ph type="sldNum" sz="quarter" idx="11"/>
          </p:nvPr>
        </p:nvSpPr>
        <p:spPr>
          <a:noFill/>
        </p:spPr>
        <p:txBody>
          <a:bodyPr/>
          <a:lstStyle/>
          <a:p>
            <a:r>
              <a:rPr lang="en-US" smtClean="0"/>
              <a:t>9-</a:t>
            </a:r>
            <a:fld id="{6ECE5179-74F7-44CF-92D1-8205EA6C705D}" type="slidenum">
              <a:rPr lang="en-US" smtClean="0"/>
              <a:pPr/>
              <a:t>8</a:t>
            </a:fld>
            <a:endParaRPr lang="en-US" smtClean="0"/>
          </a:p>
        </p:txBody>
      </p:sp>
      <p:sp>
        <p:nvSpPr>
          <p:cNvPr id="11268" name="Rectangle 2"/>
          <p:cNvSpPr>
            <a:spLocks noGrp="1" noChangeArrowheads="1"/>
          </p:cNvSpPr>
          <p:nvPr>
            <p:ph type="title"/>
          </p:nvPr>
        </p:nvSpPr>
        <p:spPr/>
        <p:txBody>
          <a:bodyPr/>
          <a:lstStyle/>
          <a:p>
            <a:pPr eaLnBrk="1" hangingPunct="1"/>
            <a:r>
              <a:rPr lang="en-US" smtClean="0">
                <a:solidFill>
                  <a:srgbClr val="000000"/>
                </a:solidFill>
              </a:rPr>
              <a:t>Cost of Long-Term Debt (cont.)</a:t>
            </a:r>
          </a:p>
        </p:txBody>
      </p:sp>
      <p:sp>
        <p:nvSpPr>
          <p:cNvPr id="11269" name="Rectangle 3"/>
          <p:cNvSpPr>
            <a:spLocks noGrp="1" noChangeArrowheads="1"/>
          </p:cNvSpPr>
          <p:nvPr>
            <p:ph type="body" idx="1"/>
          </p:nvPr>
        </p:nvSpPr>
        <p:spPr/>
        <p:txBody>
          <a:bodyPr/>
          <a:lstStyle/>
          <a:p>
            <a:pPr marL="0" indent="0" eaLnBrk="1" hangingPunct="1">
              <a:buFontTx/>
              <a:buNone/>
            </a:pPr>
            <a:r>
              <a:rPr lang="en-US" sz="2800" smtClean="0">
                <a:solidFill>
                  <a:srgbClr val="000000"/>
                </a:solidFill>
                <a:latin typeface="Times New Roman" pitchFamily="-96" charset="0"/>
              </a:rPr>
              <a:t>Duchess Corporation, a major hardware manufacturer, is contemplating selling $10 million worth of 20-year, 9% coupon bonds with a par value of $1,000. Because current market interest rates are greater than 9%, the firm must sell the bonds at $980. Flotation costs are 2% or $20. The net proceeds to the firm for each bond is therefore $960 </a:t>
            </a:r>
            <a:br>
              <a:rPr lang="en-US" sz="2800" smtClean="0">
                <a:solidFill>
                  <a:srgbClr val="000000"/>
                </a:solidFill>
                <a:latin typeface="Times New Roman" pitchFamily="-96" charset="0"/>
              </a:rPr>
            </a:br>
            <a:r>
              <a:rPr lang="en-US" sz="2800" smtClean="0">
                <a:solidFill>
                  <a:srgbClr val="000000"/>
                </a:solidFill>
                <a:latin typeface="Times New Roman" pitchFamily="-96" charset="0"/>
              </a:rPr>
              <a:t>($980 </a:t>
            </a:r>
            <a:r>
              <a:rPr lang="en-US" sz="2800" smtClean="0">
                <a:solidFill>
                  <a:srgbClr val="000000"/>
                </a:solidFill>
              </a:rPr>
              <a:t>–</a:t>
            </a:r>
            <a:r>
              <a:rPr lang="en-US" sz="2800" smtClean="0">
                <a:solidFill>
                  <a:srgbClr val="000000"/>
                </a:solidFill>
                <a:latin typeface="Times New Roman" pitchFamily="-96" charset="0"/>
              </a:rPr>
              <a:t> $20).</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smtClean="0"/>
              <a:t>© 2012 Pearson Prentice Hall. All rights reserved.</a:t>
            </a:r>
          </a:p>
        </p:txBody>
      </p:sp>
      <p:sp>
        <p:nvSpPr>
          <p:cNvPr id="12291" name="Slide Number Placeholder 4"/>
          <p:cNvSpPr>
            <a:spLocks noGrp="1"/>
          </p:cNvSpPr>
          <p:nvPr>
            <p:ph type="sldNum" sz="quarter" idx="11"/>
          </p:nvPr>
        </p:nvSpPr>
        <p:spPr>
          <a:noFill/>
        </p:spPr>
        <p:txBody>
          <a:bodyPr/>
          <a:lstStyle/>
          <a:p>
            <a:r>
              <a:rPr lang="en-US" smtClean="0"/>
              <a:t>9-</a:t>
            </a:r>
            <a:fld id="{C03D81FE-28C0-480E-8604-A426162B2923}" type="slidenum">
              <a:rPr lang="en-US" smtClean="0"/>
              <a:pPr/>
              <a:t>9</a:t>
            </a:fld>
            <a:endParaRPr lang="en-US" smtClean="0"/>
          </a:p>
        </p:txBody>
      </p:sp>
      <p:sp>
        <p:nvSpPr>
          <p:cNvPr id="12292" name="Rectangle 2"/>
          <p:cNvSpPr>
            <a:spLocks noGrp="1" noChangeArrowheads="1"/>
          </p:cNvSpPr>
          <p:nvPr>
            <p:ph type="title"/>
          </p:nvPr>
        </p:nvSpPr>
        <p:spPr/>
        <p:txBody>
          <a:bodyPr/>
          <a:lstStyle/>
          <a:p>
            <a:pPr eaLnBrk="1" hangingPunct="1"/>
            <a:r>
              <a:rPr lang="en-US" smtClean="0">
                <a:solidFill>
                  <a:srgbClr val="000000"/>
                </a:solidFill>
              </a:rPr>
              <a:t>Cost of Long-Term Debt (cont.)</a:t>
            </a:r>
          </a:p>
        </p:txBody>
      </p:sp>
      <p:sp>
        <p:nvSpPr>
          <p:cNvPr id="12293" name="Rectangle 3"/>
          <p:cNvSpPr>
            <a:spLocks noGrp="1" noChangeArrowheads="1"/>
          </p:cNvSpPr>
          <p:nvPr>
            <p:ph type="body" idx="1"/>
          </p:nvPr>
        </p:nvSpPr>
        <p:spPr/>
        <p:txBody>
          <a:bodyPr/>
          <a:lstStyle/>
          <a:p>
            <a:pPr marL="342900" indent="-342900" eaLnBrk="1" hangingPunct="1">
              <a:lnSpc>
                <a:spcPct val="90000"/>
              </a:lnSpc>
            </a:pPr>
            <a:r>
              <a:rPr lang="en-US" sz="2800" smtClean="0">
                <a:solidFill>
                  <a:srgbClr val="000000"/>
                </a:solidFill>
                <a:latin typeface="Times New Roman" pitchFamily="-96" charset="0"/>
              </a:rPr>
              <a:t>The before-tax cost of debt, </a:t>
            </a:r>
            <a:r>
              <a:rPr lang="en-US" sz="2800" i="1" smtClean="0">
                <a:solidFill>
                  <a:srgbClr val="000000"/>
                </a:solidFill>
                <a:latin typeface="Times New Roman" pitchFamily="-96" charset="0"/>
              </a:rPr>
              <a:t>r</a:t>
            </a:r>
            <a:r>
              <a:rPr lang="en-US" sz="2800" i="1" baseline="-25000" smtClean="0">
                <a:solidFill>
                  <a:srgbClr val="000000"/>
                </a:solidFill>
                <a:latin typeface="Times New Roman" pitchFamily="-96" charset="0"/>
              </a:rPr>
              <a:t>d</a:t>
            </a:r>
            <a:r>
              <a:rPr lang="en-US" sz="2800" smtClean="0">
                <a:solidFill>
                  <a:srgbClr val="000000"/>
                </a:solidFill>
                <a:latin typeface="Times New Roman" pitchFamily="-96" charset="0"/>
              </a:rPr>
              <a:t>, is simply the rate of return the firm must pay on new borrowing. </a:t>
            </a:r>
          </a:p>
          <a:p>
            <a:pPr marL="342900" indent="-342900" eaLnBrk="1" hangingPunct="1">
              <a:lnSpc>
                <a:spcPct val="90000"/>
              </a:lnSpc>
            </a:pPr>
            <a:r>
              <a:rPr lang="en-US" sz="2800" smtClean="0">
                <a:solidFill>
                  <a:srgbClr val="000000"/>
                </a:solidFill>
                <a:latin typeface="Times New Roman" pitchFamily="-96" charset="0"/>
              </a:rPr>
              <a:t>The before-tax cost of debt can be calculated in any one of three ways:</a:t>
            </a:r>
          </a:p>
          <a:p>
            <a:pPr marL="977900" lvl="1" indent="-406400" eaLnBrk="1" hangingPunct="1">
              <a:lnSpc>
                <a:spcPct val="90000"/>
              </a:lnSpc>
              <a:buFont typeface="Arial" charset="0"/>
              <a:buAutoNum type="arabicPeriod"/>
            </a:pPr>
            <a:r>
              <a:rPr lang="en-US" sz="2400" smtClean="0">
                <a:solidFill>
                  <a:srgbClr val="000000"/>
                </a:solidFill>
                <a:latin typeface="Times New Roman" pitchFamily="-96" charset="0"/>
              </a:rPr>
              <a:t>Using market quotations: observe the yield to maturity (YTM) on the firm</a:t>
            </a:r>
            <a:r>
              <a:rPr lang="en-US" sz="2400" smtClean="0">
                <a:solidFill>
                  <a:srgbClr val="000000"/>
                </a:solidFill>
              </a:rPr>
              <a:t>’</a:t>
            </a:r>
            <a:r>
              <a:rPr lang="en-US" sz="2400" smtClean="0">
                <a:solidFill>
                  <a:srgbClr val="000000"/>
                </a:solidFill>
                <a:latin typeface="Times New Roman" pitchFamily="-96" charset="0"/>
              </a:rPr>
              <a:t>s existing bonds or bonds of similar risk issued by other companies</a:t>
            </a:r>
          </a:p>
          <a:p>
            <a:pPr marL="977900" lvl="1" indent="-406400" eaLnBrk="1" hangingPunct="1">
              <a:lnSpc>
                <a:spcPct val="90000"/>
              </a:lnSpc>
              <a:buFont typeface="Arial" charset="0"/>
              <a:buAutoNum type="arabicPeriod"/>
            </a:pPr>
            <a:r>
              <a:rPr lang="en-US" sz="2400" smtClean="0">
                <a:solidFill>
                  <a:srgbClr val="000000"/>
                </a:solidFill>
                <a:latin typeface="Times New Roman" pitchFamily="-96" charset="0"/>
              </a:rPr>
              <a:t>Calculating the cost: find the before-tax cost of debt by calculating the YTM generated by the bond cash flows</a:t>
            </a:r>
          </a:p>
          <a:p>
            <a:pPr marL="977900" lvl="1" indent="-406400" eaLnBrk="1" hangingPunct="1">
              <a:lnSpc>
                <a:spcPct val="90000"/>
              </a:lnSpc>
              <a:buFont typeface="Arial" charset="0"/>
              <a:buAutoNum type="arabicPeriod"/>
            </a:pPr>
            <a:r>
              <a:rPr lang="en-US" sz="2400" smtClean="0">
                <a:solidFill>
                  <a:srgbClr val="000000"/>
                </a:solidFill>
                <a:latin typeface="Times New Roman" pitchFamily="-96" charset="0"/>
              </a:rPr>
              <a:t>Approximating the cost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itman13e">
  <a:themeElements>
    <a:clrScheme name="Gitman1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itman13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96" charset="-128"/>
          </a:defRPr>
        </a:defPPr>
      </a:lstStyle>
    </a:lnDef>
  </a:objectDefaults>
  <a:extraClrSchemeLst>
    <a:extraClrScheme>
      <a:clrScheme name="Gitman1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tman13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itman13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itman13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itman13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itman13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itman13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itman13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itman13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itman13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itman13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itman13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HD:Users:Lynn:Desktop:Gitman_13e:554402_Gitman13e_PPT:Gitman13e.pot</Template>
  <TotalTime>248</TotalTime>
  <Words>3257</Words>
  <Application>Microsoft PowerPoint</Application>
  <PresentationFormat>On-screen Show (4:3)</PresentationFormat>
  <Paragraphs>271</Paragraphs>
  <Slides>36</Slides>
  <Notes>2</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Gitman13e</vt:lpstr>
      <vt:lpstr>Slide 1</vt:lpstr>
      <vt:lpstr>Overview of the Cost of Capital</vt:lpstr>
      <vt:lpstr>Overview of the Cost of Capital (cont.)</vt:lpstr>
      <vt:lpstr>Overview of the Cost of Capital (cont.)</vt:lpstr>
      <vt:lpstr>Overview of the Cost of Capital (cont.)</vt:lpstr>
      <vt:lpstr>Overview of the Cost of Capital: Sources of Long-Term Capital</vt:lpstr>
      <vt:lpstr>Cost of Long-Term Debt</vt:lpstr>
      <vt:lpstr>Cost of Long-Term Debt (cont.)</vt:lpstr>
      <vt:lpstr>Cost of Long-Term Debt (cont.)</vt:lpstr>
      <vt:lpstr>Cost of Long-Term Debt (cont.)</vt:lpstr>
      <vt:lpstr>Cost of Long-Term Debt (cont.)</vt:lpstr>
      <vt:lpstr>Cost of Long-Term Debt:  After-Tax Cost of Debt</vt:lpstr>
      <vt:lpstr>Cost of Long-Term Debt:  After-Tax Cost of Debt (cont.)</vt:lpstr>
      <vt:lpstr>Personal Finance Example</vt:lpstr>
      <vt:lpstr>Cost of Preferred Stock</vt:lpstr>
      <vt:lpstr>Cost of Preferred Stock (cont.)</vt:lpstr>
      <vt:lpstr>Cost of Common Stock</vt:lpstr>
      <vt:lpstr>Cost of Common Stock (cont.)</vt:lpstr>
      <vt:lpstr>Cost of Common Stock (cont.)</vt:lpstr>
      <vt:lpstr>Cost of Common Stock (cont.)</vt:lpstr>
      <vt:lpstr>Cost of Common Stock (cont.)</vt:lpstr>
      <vt:lpstr>Cost of Common Stock (cont.)</vt:lpstr>
      <vt:lpstr>Cost of Common Stock (cont.)</vt:lpstr>
      <vt:lpstr>Cost of Common Stock (cont.)</vt:lpstr>
      <vt:lpstr>Cost of Common Stock (cont.)</vt:lpstr>
      <vt:lpstr>Cost of Common Stock: Cost of Retained Earnings</vt:lpstr>
      <vt:lpstr>Matter of Fact</vt:lpstr>
      <vt:lpstr>Cost of Common Stock: Cost of New Issues of Common Stock</vt:lpstr>
      <vt:lpstr>Cost of Common Stock: Cost of New Issues of Common Stock (cont.)</vt:lpstr>
      <vt:lpstr>Cost of Common Stock: Cost of New Issues of Common Stock (cont.)</vt:lpstr>
      <vt:lpstr>Cost of Common Stock: Cost of New Issues of Common Stock (cont.)</vt:lpstr>
      <vt:lpstr>Weighted Average Cost of Capital</vt:lpstr>
      <vt:lpstr>Weighted Average Cost of Capital (cont.)</vt:lpstr>
      <vt:lpstr>Weighted Average Cost of Capital (cont.)</vt:lpstr>
      <vt:lpstr>Table 9.1 Calculation of the Weighted Average Cost of Capital for Dutchess Corporation</vt:lpstr>
      <vt:lpstr>Weighted Average Cost of Capital: Weighting Schemes</vt:lpstr>
    </vt:vector>
  </TitlesOfParts>
  <Company>Lynn L'Heureux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Hmu</dc:creator>
  <cp:lastModifiedBy>Hp</cp:lastModifiedBy>
  <cp:revision>11</cp:revision>
  <dcterms:created xsi:type="dcterms:W3CDTF">2011-03-12T19:35:03Z</dcterms:created>
  <dcterms:modified xsi:type="dcterms:W3CDTF">2015-11-27T05:40:46Z</dcterms:modified>
</cp:coreProperties>
</file>