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0" r:id="rId4"/>
    <p:sldId id="271" r:id="rId5"/>
    <p:sldId id="259" r:id="rId6"/>
    <p:sldId id="261" r:id="rId7"/>
    <p:sldId id="272" r:id="rId8"/>
    <p:sldId id="262" r:id="rId9"/>
    <p:sldId id="263" r:id="rId10"/>
    <p:sldId id="266" r:id="rId11"/>
    <p:sldId id="267" r:id="rId12"/>
    <p:sldId id="268" r:id="rId13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1200" b="0">
                <a:latin typeface="Arial" charset="0"/>
              </a:rPr>
              <a:t>Page </a:t>
            </a:r>
            <a:fld id="{1C759AD1-A357-4920-994B-847CD97B9404}" type="slidenum">
              <a:rPr lang="en-US" sz="1200" b="0">
                <a:latin typeface="Arial" charset="0"/>
              </a:rPr>
              <a:pPr algn="ctr" defTabSz="868363">
                <a:lnSpc>
                  <a:spcPct val="90000"/>
                </a:lnSpc>
              </a:pPr>
              <a:t>‹#›</a:t>
            </a:fld>
            <a:endParaRPr lang="en-US" sz="1200" b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1200" b="0">
                <a:latin typeface="Arial" charset="0"/>
              </a:rPr>
              <a:t>Page </a:t>
            </a:r>
            <a:fld id="{7F528B0D-DD58-46C5-A472-A0F07C8623BB}" type="slidenum">
              <a:rPr lang="en-US" sz="1200" b="0">
                <a:latin typeface="Arial" charset="0"/>
              </a:rPr>
              <a:pPr algn="ctr" defTabSz="868363">
                <a:lnSpc>
                  <a:spcPct val="90000"/>
                </a:lnSpc>
              </a:pPr>
              <a:t>‹#›</a:t>
            </a:fld>
            <a:endParaRPr lang="en-US" sz="1200" b="0"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4/5/2015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4/5/2015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4/5/2015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Chapter 10</a:t>
            </a:r>
            <a:br>
              <a:rPr lang="en-US" smtClean="0"/>
            </a:br>
            <a:r>
              <a:rPr lang="en-US" smtClean="0"/>
              <a:t>Cash Concentration</a:t>
            </a: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1928802"/>
            <a:ext cx="9061450" cy="4846648"/>
          </a:xfrm>
          <a:prstGeom prst="roundRect">
            <a:avLst>
              <a:gd name="adj" fmla="val 12495"/>
            </a:avLst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414141"/>
            </a:outerShdw>
          </a:effec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  <a:p>
            <a:pPr>
              <a:defRPr/>
            </a:pPr>
            <a:endParaRPr lang="en-US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  <a:p>
            <a:pPr>
              <a:defRPr/>
            </a:pPr>
            <a:endParaRPr lang="en-US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  <a:p>
            <a:pPr>
              <a:defRPr/>
            </a:pPr>
            <a:r>
              <a:rPr lang="en-US" sz="2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Order	      Order	          Sale		  Payment Sent  </a:t>
            </a:r>
            <a:r>
              <a:rPr 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Cash </a:t>
            </a:r>
            <a:endParaRPr lang="en-US" sz="24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  <a:p>
            <a:pPr>
              <a:defRPr/>
            </a:pPr>
            <a:r>
              <a:rPr lang="en-US" sz="2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Placed	      Received	           			                            </a:t>
            </a:r>
            <a:r>
              <a:rPr 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Received</a:t>
            </a:r>
          </a:p>
          <a:p>
            <a:pPr>
              <a:defRPr/>
            </a:pPr>
            <a:r>
              <a:rPr lang="en-US" sz="2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                                          Accounts          Collection</a:t>
            </a:r>
          </a:p>
          <a:p>
            <a:pPr>
              <a:defRPr/>
            </a:pPr>
            <a:r>
              <a:rPr lang="en-US" sz="2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         &lt; Inventory &gt;    &lt;  Receivable  &gt;  &lt;    Float     &gt;</a:t>
            </a:r>
          </a:p>
          <a:p>
            <a:pPr lvl="4">
              <a:defRPr/>
            </a:pPr>
            <a:endParaRPr lang="en-US" sz="24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  <a:p>
            <a:pPr>
              <a:defRPr/>
            </a:pPr>
            <a:endParaRPr lang="en-US" sz="24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  <a:p>
            <a:pPr>
              <a:defRPr/>
            </a:pPr>
            <a:r>
              <a:rPr lang="en-US" sz="2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                                                                                       Time ==&gt;</a:t>
            </a:r>
          </a:p>
          <a:p>
            <a:pPr lvl="4">
              <a:defRPr/>
            </a:pPr>
            <a:r>
              <a:rPr lang="en-US" sz="2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Accounts               Disbursement    </a:t>
            </a:r>
          </a:p>
          <a:p>
            <a:pPr>
              <a:defRPr/>
            </a:pPr>
            <a:r>
              <a:rPr lang="en-US" sz="2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            &lt;   Payable   &gt;         &lt;      Float       &gt;</a:t>
            </a:r>
          </a:p>
          <a:p>
            <a:pPr>
              <a:defRPr/>
            </a:pPr>
            <a:r>
              <a:rPr lang="en-US" sz="2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                                          </a:t>
            </a:r>
            <a:r>
              <a:rPr lang="en-US" sz="2400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         </a:t>
            </a:r>
            <a:r>
              <a:rPr lang="en-US" sz="2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2400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      </a:t>
            </a:r>
            <a:endParaRPr lang="en-US" sz="24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             </a:t>
            </a:r>
            <a:r>
              <a:rPr lang="en-US" sz="2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Invoice Received       Payment Sent        </a:t>
            </a:r>
            <a:r>
              <a:rPr 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Cash Disbursed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52400" y="2921000"/>
            <a:ext cx="0" cy="1854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1447800" y="2921000"/>
            <a:ext cx="0" cy="1854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3581400" y="2921000"/>
            <a:ext cx="0" cy="1854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5867400" y="2921000"/>
            <a:ext cx="0" cy="1854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77800" y="4800600"/>
            <a:ext cx="8559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447800" y="4749800"/>
            <a:ext cx="0" cy="1930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4191000" y="4826000"/>
            <a:ext cx="0" cy="1854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6553200" y="4826000"/>
            <a:ext cx="0" cy="1854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7772400" y="2921000"/>
            <a:ext cx="0" cy="1854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6991350" y="3524250"/>
            <a:ext cx="1333500" cy="25527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Complicating Factors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2100282"/>
            <a:ext cx="8643966" cy="41148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Minimum transfer balance</a:t>
            </a:r>
          </a:p>
          <a:p>
            <a:pPr lvl="1">
              <a:buNone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Incremental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</a:t>
            </a:r>
            <a:r>
              <a:rPr lang="en-US" dirty="0" smtClean="0"/>
              <a:t>= TBAL {DS/365} {</a:t>
            </a:r>
            <a:r>
              <a:rPr lang="en-US" dirty="0" err="1" smtClean="0"/>
              <a:t>i</a:t>
            </a:r>
            <a:r>
              <a:rPr lang="en-US" dirty="0" smtClean="0"/>
              <a:t> – [ECR (1-</a:t>
            </a:r>
            <a:r>
              <a:rPr lang="en-US" dirty="0" err="1" smtClean="0"/>
              <a:t>rrr</a:t>
            </a:r>
            <a:r>
              <a:rPr lang="en-US" dirty="0" smtClean="0"/>
              <a:t>)]}</a:t>
            </a:r>
          </a:p>
          <a:p>
            <a:pPr marL="639763" lvl="1" indent="79375">
              <a:buNone/>
              <a:defRPr/>
            </a:pPr>
            <a:r>
              <a:rPr lang="en-US" dirty="0" smtClean="0"/>
              <a:t>Here,</a:t>
            </a:r>
          </a:p>
          <a:p>
            <a:pPr marL="639763" lvl="1" indent="349250">
              <a:buNone/>
              <a:defRPr/>
            </a:pPr>
            <a:r>
              <a:rPr lang="en-US" dirty="0" smtClean="0"/>
              <a:t>DS= the number of days saved with the faster transfer method</a:t>
            </a:r>
          </a:p>
          <a:p>
            <a:pPr marL="639763" lvl="1" indent="349250">
              <a:buNone/>
              <a:defRPr/>
            </a:pPr>
            <a:r>
              <a:rPr lang="en-US" dirty="0" err="1" smtClean="0"/>
              <a:t>i</a:t>
            </a:r>
            <a:r>
              <a:rPr lang="en-US" dirty="0" smtClean="0"/>
              <a:t>= annual opportunity cost</a:t>
            </a:r>
          </a:p>
          <a:p>
            <a:pPr marL="639763" lvl="1" indent="349250">
              <a:buNone/>
              <a:defRPr/>
            </a:pPr>
            <a:r>
              <a:rPr lang="en-US" dirty="0" smtClean="0"/>
              <a:t>ECR= the earnings credit rate</a:t>
            </a:r>
          </a:p>
          <a:p>
            <a:pPr marL="639763" lvl="1" indent="349250">
              <a:buNone/>
              <a:defRPr/>
            </a:pPr>
            <a:r>
              <a:rPr lang="en-US" dirty="0" err="1" smtClean="0"/>
              <a:t>rrr</a:t>
            </a:r>
            <a:r>
              <a:rPr lang="en-US" dirty="0" smtClean="0"/>
              <a:t>= the required reserve ratio</a:t>
            </a:r>
          </a:p>
          <a:p>
            <a:pPr marL="639763" lvl="1" indent="349250">
              <a:buNone/>
              <a:defRPr/>
            </a:pPr>
            <a:r>
              <a:rPr lang="en-US" dirty="0" smtClean="0"/>
              <a:t>TBAL= the balance to be transferred </a:t>
            </a:r>
          </a:p>
          <a:p>
            <a:pPr lvl="1">
              <a:defRPr/>
            </a:pPr>
            <a:endParaRPr lang="en-US" dirty="0" smtClean="0"/>
          </a:p>
          <a:p>
            <a:pPr lvl="1">
              <a:buNone/>
              <a:defRPr/>
            </a:pPr>
            <a:r>
              <a:rPr lang="en-US" dirty="0" err="1" smtClean="0"/>
              <a:t>Tbal</a:t>
            </a:r>
            <a:r>
              <a:rPr lang="en-US" dirty="0" smtClean="0"/>
              <a:t> =        ______</a:t>
            </a:r>
            <a:r>
              <a:rPr lang="en-US" u="sng" dirty="0" smtClean="0">
                <a:effectLst/>
              </a:rPr>
              <a:t>Incremental cost</a:t>
            </a:r>
            <a:r>
              <a:rPr lang="en-US" b="0" u="sng" dirty="0" smtClean="0">
                <a:effectLst/>
              </a:rPr>
              <a:t>_______</a:t>
            </a:r>
          </a:p>
          <a:p>
            <a:pPr lvl="1">
              <a:buNone/>
              <a:defRPr/>
            </a:pPr>
            <a:r>
              <a:rPr lang="en-US" dirty="0" smtClean="0"/>
              <a:t>	</a:t>
            </a:r>
            <a:r>
              <a:rPr lang="en-US" dirty="0" smtClean="0"/>
              <a:t>	               {</a:t>
            </a:r>
            <a:r>
              <a:rPr lang="en-US" dirty="0" smtClean="0">
                <a:effectLst/>
              </a:rPr>
              <a:t>DS/365} </a:t>
            </a:r>
            <a:r>
              <a:rPr lang="en-US" dirty="0" smtClean="0">
                <a:effectLst/>
              </a:rPr>
              <a:t>x 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 – [ECR(1-</a:t>
            </a:r>
            <a:r>
              <a:rPr lang="en-US" dirty="0" err="1" smtClean="0">
                <a:effectLst/>
              </a:rPr>
              <a:t>rrr</a:t>
            </a:r>
            <a:r>
              <a:rPr lang="en-US" dirty="0" smtClean="0">
                <a:effectLst/>
              </a:rPr>
              <a:t>)]}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53536"/>
            <a:ext cx="8715436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Objective: Minimize Transfer Costs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671654"/>
            <a:ext cx="8429684" cy="4114800"/>
          </a:xfrm>
        </p:spPr>
        <p:txBody>
          <a:bodyPr>
            <a:normAutofit fontScale="85000" lnSpcReduction="20000"/>
          </a:bodyPr>
          <a:lstStyle/>
          <a:p>
            <a:pPr>
              <a:buNone/>
              <a:defRPr/>
            </a:pPr>
            <a:r>
              <a:rPr lang="en-US" dirty="0" smtClean="0"/>
              <a:t>Total Cost </a:t>
            </a:r>
            <a:r>
              <a:rPr lang="en-US" dirty="0" smtClean="0"/>
              <a:t>= Fee + </a:t>
            </a:r>
            <a:r>
              <a:rPr lang="en-US" dirty="0" smtClean="0"/>
              <a:t>{(</a:t>
            </a:r>
            <a:r>
              <a:rPr lang="en-US" dirty="0" err="1" smtClean="0"/>
              <a:t>i</a:t>
            </a:r>
            <a:r>
              <a:rPr lang="en-US" dirty="0" smtClean="0"/>
              <a:t>/365) </a:t>
            </a:r>
            <a:r>
              <a:rPr lang="en-US" dirty="0" smtClean="0"/>
              <a:t>x (ACB - RCB</a:t>
            </a:r>
            <a:r>
              <a:rPr lang="en-US" dirty="0" smtClean="0"/>
              <a:t>)}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Where:</a:t>
            </a:r>
          </a:p>
          <a:p>
            <a:pPr>
              <a:buNone/>
              <a:defRPr/>
            </a:pPr>
            <a:r>
              <a:rPr lang="en-US" dirty="0" smtClean="0"/>
              <a:t>Required Collected Balance = </a:t>
            </a:r>
            <a:r>
              <a:rPr lang="en-US" dirty="0" smtClean="0"/>
              <a:t>(SC - Fee)/</a:t>
            </a:r>
            <a:r>
              <a:rPr lang="en-US" dirty="0" smtClean="0"/>
              <a:t>ECR(1-</a:t>
            </a:r>
            <a:r>
              <a:rPr lang="en-US" dirty="0" err="1" smtClean="0"/>
              <a:t>rrr</a:t>
            </a:r>
            <a:r>
              <a:rPr lang="en-US" dirty="0" smtClean="0"/>
              <a:t>)</a:t>
            </a:r>
          </a:p>
          <a:p>
            <a:pPr>
              <a:buNone/>
              <a:defRPr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Here,</a:t>
            </a:r>
          </a:p>
          <a:p>
            <a:pPr>
              <a:buNone/>
              <a:defRPr/>
            </a:pPr>
            <a:r>
              <a:rPr lang="en-US" dirty="0" smtClean="0"/>
              <a:t>	</a:t>
            </a:r>
            <a:r>
              <a:rPr lang="en-US" dirty="0" smtClean="0"/>
              <a:t>Fee= total service charge paid through fees</a:t>
            </a:r>
          </a:p>
          <a:p>
            <a:pPr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= annual opportunity cost</a:t>
            </a:r>
          </a:p>
          <a:p>
            <a:pPr>
              <a:buNone/>
              <a:defRPr/>
            </a:pPr>
            <a:r>
              <a:rPr lang="en-US" dirty="0" smtClean="0"/>
              <a:t>	</a:t>
            </a:r>
            <a:r>
              <a:rPr lang="en-US" dirty="0" smtClean="0"/>
              <a:t>ACB= Average Collected Balance</a:t>
            </a:r>
          </a:p>
          <a:p>
            <a:pPr>
              <a:buNone/>
              <a:defRPr/>
            </a:pPr>
            <a:r>
              <a:rPr lang="en-US" dirty="0" smtClean="0"/>
              <a:t>	</a:t>
            </a:r>
            <a:r>
              <a:rPr lang="en-US" dirty="0" smtClean="0"/>
              <a:t>SC= Service Charge</a:t>
            </a:r>
          </a:p>
          <a:p>
            <a:pPr>
              <a:buNone/>
              <a:defRPr/>
            </a:pPr>
            <a:r>
              <a:rPr lang="en-US" dirty="0" smtClean="0"/>
              <a:t>	</a:t>
            </a:r>
            <a:r>
              <a:rPr lang="en-US" dirty="0" smtClean="0"/>
              <a:t>ECR= the earning credit rate</a:t>
            </a:r>
          </a:p>
          <a:p>
            <a:pPr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rrr</a:t>
            </a:r>
            <a:r>
              <a:rPr lang="en-US" dirty="0" smtClean="0"/>
              <a:t>= the required reserve ratio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Cash Transfer Scheduling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28802"/>
            <a:ext cx="7162800" cy="41148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Daily transfer: </a:t>
            </a:r>
            <a:r>
              <a:rPr lang="en-US" dirty="0" smtClean="0"/>
              <a:t>simplest and most common rule, transfer </a:t>
            </a:r>
            <a:r>
              <a:rPr lang="en-US" dirty="0" smtClean="0"/>
              <a:t>the daily </a:t>
            </a:r>
            <a:r>
              <a:rPr lang="en-US" dirty="0" smtClean="0"/>
              <a:t>deposit to concentration bank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defRPr/>
            </a:pPr>
            <a:r>
              <a:rPr lang="en-US" dirty="0" smtClean="0"/>
              <a:t>Managing about a target</a:t>
            </a:r>
            <a:r>
              <a:rPr lang="en-US" dirty="0" smtClean="0"/>
              <a:t>: set a target transfer level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>
              <a:defRPr/>
            </a:pPr>
            <a:r>
              <a:rPr lang="en-US" dirty="0" smtClean="0"/>
              <a:t>one-time transfer out to earn interest</a:t>
            </a:r>
            <a:br>
              <a:rPr lang="en-US" dirty="0" smtClean="0"/>
            </a:br>
            <a:endParaRPr lang="en-US" dirty="0" smtClean="0"/>
          </a:p>
          <a:p>
            <a:pPr lvl="1">
              <a:defRPr/>
            </a:pPr>
            <a:r>
              <a:rPr lang="en-US" dirty="0" smtClean="0"/>
              <a:t>reduces the number of </a:t>
            </a:r>
            <a:r>
              <a:rPr lang="en-US" dirty="0" smtClean="0"/>
              <a:t>transfers thus reduces transfer cost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defRPr/>
            </a:pPr>
            <a:r>
              <a:rPr lang="en-US" dirty="0" smtClean="0"/>
              <a:t>Anticipation:  initiate transfer prior to </a:t>
            </a:r>
            <a:r>
              <a:rPr lang="en-US" dirty="0" smtClean="0"/>
              <a:t>deposit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Weekend Timing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Learning 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Understand the need for a cash concentration system.</a:t>
            </a:r>
            <a:br>
              <a:rPr lang="en-US" dirty="0" smtClean="0"/>
            </a:br>
            <a:endParaRPr lang="en-US" dirty="0" smtClean="0"/>
          </a:p>
          <a:p>
            <a:pPr>
              <a:defRPr/>
            </a:pPr>
            <a:r>
              <a:rPr lang="en-US" dirty="0" smtClean="0"/>
              <a:t>Formulate a cash transfer decision model.</a:t>
            </a:r>
            <a:br>
              <a:rPr lang="en-US" dirty="0" smtClean="0"/>
            </a:br>
            <a:endParaRPr lang="en-US" dirty="0" smtClean="0"/>
          </a:p>
          <a:p>
            <a:pPr>
              <a:defRPr/>
            </a:pPr>
            <a:r>
              <a:rPr lang="en-US" dirty="0" smtClean="0"/>
              <a:t>Understand the advantages and disadvantages of the different cash transfer tools.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1914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Cash Concentration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Move funds from dispersed bank accounts to firm’s primary bank (Concentration bank)</a:t>
            </a:r>
          </a:p>
          <a:p>
            <a:r>
              <a:rPr lang="en-GB" dirty="0" smtClean="0"/>
              <a:t>Cash concentration increase firm value by reducing opportunity cost of idle fund.</a:t>
            </a:r>
          </a:p>
          <a:p>
            <a:r>
              <a:rPr lang="en-GB" dirty="0" smtClean="0"/>
              <a:t>Improves treasury department’s control over excess cash.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Cash Flow Timeline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288956" y="2357430"/>
            <a:ext cx="8712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85719" y="2341586"/>
            <a:ext cx="45719" cy="430212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447800" y="2317768"/>
            <a:ext cx="0" cy="3683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667000" y="2355864"/>
            <a:ext cx="0" cy="307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3886200" y="2357430"/>
            <a:ext cx="0" cy="2463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5334000" y="2379666"/>
            <a:ext cx="0" cy="1549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6629400" y="2355848"/>
            <a:ext cx="0" cy="78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320667" y="6429396"/>
            <a:ext cx="31083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Original deposit at field bank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1433513" y="5715016"/>
            <a:ext cx="18827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Deposit reported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2652713" y="5143512"/>
            <a:ext cx="34067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Collected funds at the field bank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3871913" y="4565660"/>
            <a:ext cx="19716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Transfer initiated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5395913" y="3636966"/>
            <a:ext cx="2555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Balance available at the 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395913" y="3851280"/>
            <a:ext cx="207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concentration bank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6615113" y="2779710"/>
            <a:ext cx="1812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Debit field bank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6691313" y="2994024"/>
            <a:ext cx="942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account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-32" y="1993892"/>
            <a:ext cx="5048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T1 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214414" y="1993892"/>
            <a:ext cx="56864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T2                T3                 T4                    T5                   T6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4282" y="1639661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concentration system affects cash at points T3, T5 and T6. </a:t>
            </a:r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8858312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Exhibit </a:t>
            </a:r>
            <a:r>
              <a:rPr lang="en-US" dirty="0" smtClean="0"/>
              <a:t>10.2: </a:t>
            </a:r>
            <a:br>
              <a:rPr lang="en-US" dirty="0" smtClean="0"/>
            </a:br>
            <a:r>
              <a:rPr lang="en-US" dirty="0" smtClean="0"/>
              <a:t>Cash Concentration System</a:t>
            </a:r>
            <a:endParaRPr lang="en-US" dirty="0" smtClean="0"/>
          </a:p>
        </p:txBody>
      </p:sp>
      <p:grpSp>
        <p:nvGrpSpPr>
          <p:cNvPr id="6147" name="Group 48"/>
          <p:cNvGrpSpPr>
            <a:grpSpLocks/>
          </p:cNvGrpSpPr>
          <p:nvPr/>
        </p:nvGrpSpPr>
        <p:grpSpPr bwMode="auto">
          <a:xfrm>
            <a:off x="69818" y="1606550"/>
            <a:ext cx="8997950" cy="4864100"/>
            <a:chOff x="40" y="1012"/>
            <a:chExt cx="5668" cy="3064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916" y="2129"/>
              <a:ext cx="1240" cy="55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Regional</a:t>
              </a:r>
            </a:p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Concentration</a:t>
              </a:r>
            </a:p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Bank 1</a:t>
              </a:r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auto">
            <a:xfrm>
              <a:off x="3686" y="2115"/>
              <a:ext cx="1240" cy="55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Regional</a:t>
              </a:r>
            </a:p>
            <a:p>
              <a:pPr algn="ctr"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Concentration</a:t>
              </a:r>
            </a:p>
            <a:p>
              <a:pPr algn="ctr"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Bank </a:t>
              </a:r>
              <a:r>
                <a:rPr lang="en-US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n</a:t>
              </a: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endParaRPr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100" y="2967"/>
              <a:ext cx="856" cy="36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Gathering</a:t>
              </a:r>
            </a:p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Bank 1</a:t>
              </a:r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1060" y="2967"/>
              <a:ext cx="856" cy="36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Gathering</a:t>
              </a:r>
            </a:p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Bank 2</a:t>
              </a:r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2020" y="2967"/>
              <a:ext cx="856" cy="36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Gathering</a:t>
              </a:r>
            </a:p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Bank n</a:t>
              </a: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2980" y="2967"/>
              <a:ext cx="856" cy="36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Gathering</a:t>
              </a:r>
            </a:p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Bank 1</a:t>
              </a: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3940" y="2967"/>
              <a:ext cx="856" cy="36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Gathering</a:t>
              </a:r>
            </a:p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Bank 2</a:t>
              </a:r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900" y="2967"/>
              <a:ext cx="808" cy="36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Gathering</a:t>
              </a:r>
            </a:p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Bank n</a:t>
              </a:r>
            </a:p>
          </p:txBody>
        </p:sp>
        <p:sp>
          <p:nvSpPr>
            <p:cNvPr id="6161" name="Oval 11"/>
            <p:cNvSpPr>
              <a:spLocks noChangeArrowheads="1"/>
            </p:cNvSpPr>
            <p:nvPr/>
          </p:nvSpPr>
          <p:spPr bwMode="auto">
            <a:xfrm>
              <a:off x="2164" y="1012"/>
              <a:ext cx="1432" cy="690"/>
            </a:xfrm>
            <a:prstGeom prst="ellipse">
              <a:avLst/>
            </a:prstGeom>
            <a:solidFill>
              <a:srgbClr val="8901F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2367" y="1087"/>
              <a:ext cx="1002" cy="5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Central</a:t>
              </a:r>
            </a:p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Concentration</a:t>
              </a:r>
            </a:p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Bank</a:t>
              </a:r>
            </a:p>
          </p:txBody>
        </p:sp>
        <p:sp>
          <p:nvSpPr>
            <p:cNvPr id="6163" name="Line 13"/>
            <p:cNvSpPr>
              <a:spLocks noChangeShapeType="1"/>
            </p:cNvSpPr>
            <p:nvPr/>
          </p:nvSpPr>
          <p:spPr bwMode="auto">
            <a:xfrm flipV="1">
              <a:off x="1488" y="1876"/>
              <a:ext cx="0" cy="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4" name="Line 14"/>
            <p:cNvSpPr>
              <a:spLocks noChangeShapeType="1"/>
            </p:cNvSpPr>
            <p:nvPr/>
          </p:nvSpPr>
          <p:spPr bwMode="auto">
            <a:xfrm flipV="1">
              <a:off x="4368" y="1876"/>
              <a:ext cx="0" cy="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5" name="Line 15"/>
            <p:cNvSpPr>
              <a:spLocks noChangeShapeType="1"/>
            </p:cNvSpPr>
            <p:nvPr/>
          </p:nvSpPr>
          <p:spPr bwMode="auto">
            <a:xfrm>
              <a:off x="1504" y="1892"/>
              <a:ext cx="28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6" name="Line 16"/>
            <p:cNvSpPr>
              <a:spLocks noChangeShapeType="1"/>
            </p:cNvSpPr>
            <p:nvPr/>
          </p:nvSpPr>
          <p:spPr bwMode="auto">
            <a:xfrm>
              <a:off x="2880" y="1722"/>
              <a:ext cx="0" cy="15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167" name="Group 21"/>
            <p:cNvGrpSpPr>
              <a:grpSpLocks/>
            </p:cNvGrpSpPr>
            <p:nvPr/>
          </p:nvGrpSpPr>
          <p:grpSpPr bwMode="auto">
            <a:xfrm>
              <a:off x="528" y="2854"/>
              <a:ext cx="1920" cy="125"/>
              <a:chOff x="528" y="2854"/>
              <a:chExt cx="1920" cy="125"/>
            </a:xfrm>
          </p:grpSpPr>
          <p:sp>
            <p:nvSpPr>
              <p:cNvPr id="6194" name="Line 17"/>
              <p:cNvSpPr>
                <a:spLocks noChangeShapeType="1"/>
              </p:cNvSpPr>
              <p:nvPr/>
            </p:nvSpPr>
            <p:spPr bwMode="auto">
              <a:xfrm flipV="1">
                <a:off x="528" y="2854"/>
                <a:ext cx="0" cy="125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95" name="Line 18"/>
              <p:cNvSpPr>
                <a:spLocks noChangeShapeType="1"/>
              </p:cNvSpPr>
              <p:nvPr/>
            </p:nvSpPr>
            <p:spPr bwMode="auto">
              <a:xfrm flipV="1">
                <a:off x="1488" y="2854"/>
                <a:ext cx="0" cy="125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96" name="Line 19"/>
              <p:cNvSpPr>
                <a:spLocks noChangeShapeType="1"/>
              </p:cNvSpPr>
              <p:nvPr/>
            </p:nvSpPr>
            <p:spPr bwMode="auto">
              <a:xfrm flipV="1">
                <a:off x="2448" y="2854"/>
                <a:ext cx="0" cy="125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97" name="Line 20"/>
              <p:cNvSpPr>
                <a:spLocks noChangeShapeType="1"/>
              </p:cNvSpPr>
              <p:nvPr/>
            </p:nvSpPr>
            <p:spPr bwMode="auto">
              <a:xfrm>
                <a:off x="544" y="2870"/>
                <a:ext cx="188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168" name="Group 26"/>
            <p:cNvGrpSpPr>
              <a:grpSpLocks/>
            </p:cNvGrpSpPr>
            <p:nvPr/>
          </p:nvGrpSpPr>
          <p:grpSpPr bwMode="auto">
            <a:xfrm>
              <a:off x="3408" y="2854"/>
              <a:ext cx="1920" cy="125"/>
              <a:chOff x="3408" y="2854"/>
              <a:chExt cx="1920" cy="125"/>
            </a:xfrm>
          </p:grpSpPr>
          <p:sp>
            <p:nvSpPr>
              <p:cNvPr id="6190" name="Line 22"/>
              <p:cNvSpPr>
                <a:spLocks noChangeShapeType="1"/>
              </p:cNvSpPr>
              <p:nvPr/>
            </p:nvSpPr>
            <p:spPr bwMode="auto">
              <a:xfrm flipV="1">
                <a:off x="3408" y="2854"/>
                <a:ext cx="0" cy="125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91" name="Line 23"/>
              <p:cNvSpPr>
                <a:spLocks noChangeShapeType="1"/>
              </p:cNvSpPr>
              <p:nvPr/>
            </p:nvSpPr>
            <p:spPr bwMode="auto">
              <a:xfrm flipV="1">
                <a:off x="4368" y="2854"/>
                <a:ext cx="0" cy="125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92" name="Line 24"/>
              <p:cNvSpPr>
                <a:spLocks noChangeShapeType="1"/>
              </p:cNvSpPr>
              <p:nvPr/>
            </p:nvSpPr>
            <p:spPr bwMode="auto">
              <a:xfrm flipV="1">
                <a:off x="5328" y="2854"/>
                <a:ext cx="0" cy="125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93" name="Line 25"/>
              <p:cNvSpPr>
                <a:spLocks noChangeShapeType="1"/>
              </p:cNvSpPr>
              <p:nvPr/>
            </p:nvSpPr>
            <p:spPr bwMode="auto">
              <a:xfrm>
                <a:off x="3424" y="2870"/>
                <a:ext cx="188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6169" name="Line 27"/>
            <p:cNvSpPr>
              <a:spLocks noChangeShapeType="1"/>
            </p:cNvSpPr>
            <p:nvPr/>
          </p:nvSpPr>
          <p:spPr bwMode="auto">
            <a:xfrm flipV="1">
              <a:off x="1488" y="2668"/>
              <a:ext cx="0" cy="21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70" name="Line 28"/>
            <p:cNvSpPr>
              <a:spLocks noChangeShapeType="1"/>
            </p:cNvSpPr>
            <p:nvPr/>
          </p:nvSpPr>
          <p:spPr bwMode="auto">
            <a:xfrm flipV="1">
              <a:off x="4368" y="2668"/>
              <a:ext cx="0" cy="21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7" name="Rectangle 29"/>
            <p:cNvSpPr>
              <a:spLocks noChangeArrowheads="1"/>
            </p:cNvSpPr>
            <p:nvPr/>
          </p:nvSpPr>
          <p:spPr bwMode="auto">
            <a:xfrm>
              <a:off x="964" y="3758"/>
              <a:ext cx="1000" cy="31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Customers...</a:t>
              </a:r>
            </a:p>
          </p:txBody>
        </p:sp>
        <p:sp>
          <p:nvSpPr>
            <p:cNvPr id="6172" name="Line 30"/>
            <p:cNvSpPr>
              <a:spLocks noChangeShapeType="1"/>
            </p:cNvSpPr>
            <p:nvPr/>
          </p:nvSpPr>
          <p:spPr bwMode="auto">
            <a:xfrm>
              <a:off x="532" y="3339"/>
              <a:ext cx="952" cy="4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73" name="Line 31"/>
            <p:cNvSpPr>
              <a:spLocks noChangeShapeType="1"/>
            </p:cNvSpPr>
            <p:nvPr/>
          </p:nvSpPr>
          <p:spPr bwMode="auto">
            <a:xfrm flipV="1">
              <a:off x="1488" y="3331"/>
              <a:ext cx="0" cy="4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74" name="Line 32"/>
            <p:cNvSpPr>
              <a:spLocks noChangeShapeType="1"/>
            </p:cNvSpPr>
            <p:nvPr/>
          </p:nvSpPr>
          <p:spPr bwMode="auto">
            <a:xfrm flipV="1">
              <a:off x="1492" y="3331"/>
              <a:ext cx="952" cy="4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1" name="Rectangle 33"/>
            <p:cNvSpPr>
              <a:spLocks noChangeArrowheads="1"/>
            </p:cNvSpPr>
            <p:nvPr/>
          </p:nvSpPr>
          <p:spPr bwMode="auto">
            <a:xfrm>
              <a:off x="3844" y="3758"/>
              <a:ext cx="1000" cy="31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Customers...</a:t>
              </a:r>
            </a:p>
          </p:txBody>
        </p:sp>
        <p:sp>
          <p:nvSpPr>
            <p:cNvPr id="6176" name="Line 34"/>
            <p:cNvSpPr>
              <a:spLocks noChangeShapeType="1"/>
            </p:cNvSpPr>
            <p:nvPr/>
          </p:nvSpPr>
          <p:spPr bwMode="auto">
            <a:xfrm>
              <a:off x="3412" y="3339"/>
              <a:ext cx="952" cy="4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77" name="Line 35"/>
            <p:cNvSpPr>
              <a:spLocks noChangeShapeType="1"/>
            </p:cNvSpPr>
            <p:nvPr/>
          </p:nvSpPr>
          <p:spPr bwMode="auto">
            <a:xfrm flipV="1">
              <a:off x="4368" y="3331"/>
              <a:ext cx="0" cy="4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78" name="Line 36"/>
            <p:cNvSpPr>
              <a:spLocks noChangeShapeType="1"/>
            </p:cNvSpPr>
            <p:nvPr/>
          </p:nvSpPr>
          <p:spPr bwMode="auto">
            <a:xfrm flipV="1">
              <a:off x="4372" y="3331"/>
              <a:ext cx="952" cy="4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179" name="Group 40"/>
            <p:cNvGrpSpPr>
              <a:grpSpLocks/>
            </p:cNvGrpSpPr>
            <p:nvPr/>
          </p:nvGrpSpPr>
          <p:grpSpPr bwMode="auto">
            <a:xfrm>
              <a:off x="40" y="2400"/>
              <a:ext cx="969" cy="1544"/>
              <a:chOff x="40" y="2400"/>
              <a:chExt cx="969" cy="1544"/>
            </a:xfrm>
          </p:grpSpPr>
          <p:sp>
            <p:nvSpPr>
              <p:cNvPr id="6187" name="Line 37"/>
              <p:cNvSpPr>
                <a:spLocks noChangeShapeType="1"/>
              </p:cNvSpPr>
              <p:nvPr/>
            </p:nvSpPr>
            <p:spPr bwMode="auto">
              <a:xfrm flipH="1">
                <a:off x="41" y="3940"/>
                <a:ext cx="9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88" name="Line 38"/>
              <p:cNvSpPr>
                <a:spLocks noChangeShapeType="1"/>
              </p:cNvSpPr>
              <p:nvPr/>
            </p:nvSpPr>
            <p:spPr bwMode="auto">
              <a:xfrm flipV="1">
                <a:off x="45" y="2400"/>
                <a:ext cx="0" cy="15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89" name="Line 39"/>
              <p:cNvSpPr>
                <a:spLocks noChangeShapeType="1"/>
              </p:cNvSpPr>
              <p:nvPr/>
            </p:nvSpPr>
            <p:spPr bwMode="auto">
              <a:xfrm>
                <a:off x="40" y="2404"/>
                <a:ext cx="8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7209" name="Rectangle 41"/>
            <p:cNvSpPr>
              <a:spLocks noChangeArrowheads="1"/>
            </p:cNvSpPr>
            <p:nvPr/>
          </p:nvSpPr>
          <p:spPr bwMode="auto">
            <a:xfrm>
              <a:off x="4558" y="1117"/>
              <a:ext cx="1120" cy="5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Wire or ACH (Automated Clearing House</a:t>
              </a:r>
            </a:p>
          </p:txBody>
        </p:sp>
        <p:sp>
          <p:nvSpPr>
            <p:cNvPr id="7210" name="Rectangle 42"/>
            <p:cNvSpPr>
              <a:spLocks noChangeArrowheads="1"/>
            </p:cNvSpPr>
            <p:nvPr/>
          </p:nvSpPr>
          <p:spPr bwMode="auto">
            <a:xfrm>
              <a:off x="2439" y="1943"/>
              <a:ext cx="116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Wire </a:t>
              </a: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or </a:t>
              </a:r>
              <a:r>
                <a:rPr lang="en-US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ACH </a:t>
              </a: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endParaRPr>
            </a:p>
          </p:txBody>
        </p:sp>
        <p:sp>
          <p:nvSpPr>
            <p:cNvPr id="7211" name="Rectangle 43"/>
            <p:cNvSpPr>
              <a:spLocks noChangeArrowheads="1"/>
            </p:cNvSpPr>
            <p:nvPr/>
          </p:nvSpPr>
          <p:spPr bwMode="auto">
            <a:xfrm>
              <a:off x="87" y="1831"/>
              <a:ext cx="65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</a:rPr>
                <a:t>Lockbox</a:t>
              </a:r>
            </a:p>
          </p:txBody>
        </p:sp>
        <p:sp>
          <p:nvSpPr>
            <p:cNvPr id="6183" name="Line 44"/>
            <p:cNvSpPr>
              <a:spLocks noChangeShapeType="1"/>
            </p:cNvSpPr>
            <p:nvPr/>
          </p:nvSpPr>
          <p:spPr bwMode="auto">
            <a:xfrm>
              <a:off x="340" y="2036"/>
              <a:ext cx="184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84" name="Line 45"/>
            <p:cNvSpPr>
              <a:spLocks noChangeShapeType="1"/>
            </p:cNvSpPr>
            <p:nvPr/>
          </p:nvSpPr>
          <p:spPr bwMode="auto">
            <a:xfrm flipH="1">
              <a:off x="3692" y="1431"/>
              <a:ext cx="872" cy="4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85" name="Line 46"/>
            <p:cNvSpPr>
              <a:spLocks noChangeShapeType="1"/>
            </p:cNvSpPr>
            <p:nvPr/>
          </p:nvSpPr>
          <p:spPr bwMode="auto">
            <a:xfrm flipH="1">
              <a:off x="2204" y="2548"/>
              <a:ext cx="728" cy="2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86" name="Line 47"/>
            <p:cNvSpPr>
              <a:spLocks noChangeShapeType="1"/>
            </p:cNvSpPr>
            <p:nvPr/>
          </p:nvSpPr>
          <p:spPr bwMode="auto">
            <a:xfrm>
              <a:off x="2932" y="2548"/>
              <a:ext cx="712" cy="2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148" name="Line 49"/>
          <p:cNvSpPr>
            <a:spLocks noChangeShapeType="1"/>
          </p:cNvSpPr>
          <p:nvPr/>
        </p:nvSpPr>
        <p:spPr bwMode="auto">
          <a:xfrm>
            <a:off x="7715272" y="6248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149" name="Line 50"/>
          <p:cNvSpPr>
            <a:spLocks noChangeShapeType="1"/>
          </p:cNvSpPr>
          <p:nvPr/>
        </p:nvSpPr>
        <p:spPr bwMode="auto">
          <a:xfrm flipV="1">
            <a:off x="9072594" y="378619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150" name="Line 52"/>
          <p:cNvSpPr>
            <a:spLocks noChangeShapeType="1"/>
          </p:cNvSpPr>
          <p:nvPr/>
        </p:nvSpPr>
        <p:spPr bwMode="auto">
          <a:xfrm flipH="1">
            <a:off x="7858148" y="3810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7908925" y="2857500"/>
            <a:ext cx="1206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Lockbox</a:t>
            </a:r>
          </a:p>
          <a:p>
            <a:pPr>
              <a:defRPr/>
            </a:pPr>
            <a:endParaRPr lang="en-US"/>
          </a:p>
        </p:txBody>
      </p:sp>
      <p:sp>
        <p:nvSpPr>
          <p:cNvPr id="6152" name="Line 54"/>
          <p:cNvSpPr>
            <a:spLocks noChangeShapeType="1"/>
          </p:cNvSpPr>
          <p:nvPr/>
        </p:nvSpPr>
        <p:spPr bwMode="auto">
          <a:xfrm flipH="1">
            <a:off x="8610600" y="3200400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Initiation of the Transfer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2143116"/>
            <a:ext cx="8715436" cy="4048134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Decentralized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 Initiation</a:t>
            </a:r>
            <a:r>
              <a:rPr lang="en-US" dirty="0" smtClean="0"/>
              <a:t>– </a:t>
            </a:r>
            <a:r>
              <a:rPr lang="en-US" dirty="0" smtClean="0">
                <a:effectLst/>
              </a:rPr>
              <a:t>field office or collection endpoint manager initiates </a:t>
            </a:r>
            <a:r>
              <a:rPr lang="en-US" dirty="0" smtClean="0">
                <a:effectLst/>
              </a:rPr>
              <a:t>a </a:t>
            </a:r>
            <a:r>
              <a:rPr lang="en-US" dirty="0" smtClean="0">
                <a:effectLst/>
              </a:rPr>
              <a:t>transfer</a:t>
            </a:r>
          </a:p>
          <a:p>
            <a:pPr marL="900113" indent="-269875">
              <a:buFont typeface="Courier New" pitchFamily="49" charset="0"/>
              <a:buChar char="o"/>
              <a:defRPr/>
            </a:pPr>
            <a:r>
              <a:rPr lang="en-US" dirty="0" smtClean="0">
                <a:effectLst/>
              </a:rPr>
              <a:t>The transfer amount is generally the amount of deposit</a:t>
            </a:r>
            <a:endParaRPr lang="en-US" dirty="0" smtClean="0">
              <a:effectLst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Centralized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 Initiation</a:t>
            </a:r>
            <a:r>
              <a:rPr lang="en-US" dirty="0" smtClean="0"/>
              <a:t>– </a:t>
            </a:r>
            <a:r>
              <a:rPr lang="en-US" dirty="0" smtClean="0">
                <a:effectLst/>
              </a:rPr>
              <a:t>initiated by the concentration bank, this bank chooses the timing and dollar amount of the transfer.</a:t>
            </a:r>
          </a:p>
          <a:p>
            <a:pPr marL="900113" indent="-269875">
              <a:buFont typeface="Courier New" pitchFamily="49" charset="0"/>
              <a:buChar char="o"/>
              <a:defRPr/>
            </a:pPr>
            <a:r>
              <a:rPr lang="en-US" dirty="0" smtClean="0">
                <a:effectLst/>
              </a:rPr>
              <a:t>Advantage: managers at corporate headquarters have better control.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Concentration Transfer </a:t>
            </a:r>
            <a:r>
              <a:rPr lang="en-US" dirty="0" smtClean="0"/>
              <a:t>Tools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500174"/>
            <a:ext cx="8715436" cy="4857784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u="sng" dirty="0" smtClean="0"/>
              <a:t>Depository transfer checks (DTC) </a:t>
            </a:r>
            <a:r>
              <a:rPr lang="en-US" dirty="0" smtClean="0"/>
              <a:t>– </a:t>
            </a:r>
            <a:r>
              <a:rPr lang="en-US" dirty="0" smtClean="0">
                <a:effectLst/>
              </a:rPr>
              <a:t>non-negotiable, usually unsigned, check payable to a single bank account at a particular bank.</a:t>
            </a:r>
          </a:p>
          <a:p>
            <a:pPr indent="-22225">
              <a:buNone/>
              <a:defRPr/>
            </a:pPr>
            <a:r>
              <a:rPr lang="en-US" dirty="0" smtClean="0">
                <a:effectLst/>
              </a:rPr>
              <a:t>	</a:t>
            </a:r>
            <a:r>
              <a:rPr lang="en-US" dirty="0" smtClean="0">
                <a:effectLst/>
              </a:rPr>
              <a:t>- beneficial for concentrating relatively small 	transfer</a:t>
            </a:r>
          </a:p>
          <a:p>
            <a:pPr>
              <a:buNone/>
              <a:defRPr/>
            </a:pPr>
            <a:r>
              <a:rPr lang="en-US" dirty="0" smtClean="0">
                <a:effectLst/>
              </a:rPr>
              <a:t>	</a:t>
            </a:r>
            <a:r>
              <a:rPr lang="en-US" dirty="0" smtClean="0">
                <a:effectLst/>
              </a:rPr>
              <a:t>- now obsolete because of growth in electronic 	payments</a:t>
            </a:r>
          </a:p>
          <a:p>
            <a:pPr>
              <a:buFont typeface="Wingdings" pitchFamily="2" charset="2"/>
              <a:buChar char="v"/>
              <a:defRPr/>
            </a:pPr>
            <a:endParaRPr lang="en-US" u="sng" dirty="0" smtClean="0"/>
          </a:p>
          <a:p>
            <a:pPr>
              <a:buFont typeface="Wingdings" pitchFamily="2" charset="2"/>
              <a:buChar char="v"/>
              <a:defRPr/>
            </a:pPr>
            <a:r>
              <a:rPr lang="en-US" u="sng" dirty="0" smtClean="0"/>
              <a:t>ACH (Automated clearing house) or EDT (Electronic depository transfers)</a:t>
            </a:r>
            <a:r>
              <a:rPr lang="en-US" dirty="0" smtClean="0"/>
              <a:t> –</a:t>
            </a:r>
            <a:r>
              <a:rPr lang="en-US" dirty="0" smtClean="0">
                <a:effectLst/>
              </a:rPr>
              <a:t>settlement usually occurs one day later; not very expensive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pPr>
              <a:defRPr/>
            </a:pPr>
            <a:r>
              <a:rPr lang="en-US" u="sng" dirty="0" smtClean="0"/>
              <a:t>Wire </a:t>
            </a:r>
            <a:r>
              <a:rPr lang="en-US" u="sng" dirty="0" smtClean="0"/>
              <a:t>transfer </a:t>
            </a:r>
            <a:r>
              <a:rPr lang="en-US" dirty="0" smtClean="0"/>
              <a:t>– </a:t>
            </a:r>
            <a:r>
              <a:rPr lang="en-US" dirty="0" smtClean="0">
                <a:effectLst/>
              </a:rPr>
              <a:t>real time transfer; expensive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Costs of Concentration System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Transfer costs</a:t>
            </a:r>
          </a:p>
          <a:p>
            <a:pPr lvl="1">
              <a:defRPr/>
            </a:pPr>
            <a:r>
              <a:rPr lang="en-US" dirty="0" smtClean="0"/>
              <a:t>Wire transfer costs between $15 to $20</a:t>
            </a:r>
          </a:p>
          <a:p>
            <a:pPr lvl="1">
              <a:defRPr/>
            </a:pPr>
            <a:r>
              <a:rPr lang="en-US" dirty="0" smtClean="0"/>
              <a:t>EDT costs roughly $0.25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defRPr/>
            </a:pPr>
            <a:r>
              <a:rPr lang="en-US" dirty="0" smtClean="0"/>
              <a:t>Administrative costs</a:t>
            </a:r>
          </a:p>
          <a:p>
            <a:pPr lvl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80" y="214290"/>
            <a:ext cx="86868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Benefits of </a:t>
            </a:r>
            <a:r>
              <a:rPr lang="en-US" dirty="0" smtClean="0"/>
              <a:t> Concentration System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Opportunity cost of idle </a:t>
            </a:r>
            <a:r>
              <a:rPr lang="en-US" dirty="0" smtClean="0"/>
              <a:t>balances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Economies </a:t>
            </a:r>
            <a:r>
              <a:rPr lang="en-US" dirty="0" smtClean="0"/>
              <a:t>of scale</a:t>
            </a:r>
            <a:br>
              <a:rPr lang="en-US" dirty="0" smtClean="0"/>
            </a:br>
            <a:endParaRPr lang="en-US" dirty="0" smtClean="0"/>
          </a:p>
          <a:p>
            <a:pPr>
              <a:defRPr/>
            </a:pPr>
            <a:r>
              <a:rPr lang="en-US" dirty="0" smtClean="0"/>
              <a:t>Enhanced visibility and control </a:t>
            </a:r>
            <a:r>
              <a:rPr lang="en-US" dirty="0" smtClean="0"/>
              <a:t>over </a:t>
            </a:r>
            <a:r>
              <a:rPr lang="en-US" dirty="0" smtClean="0"/>
              <a:t>balances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291</TotalTime>
  <Pages>14</Pages>
  <Words>374</Words>
  <Application>Microsoft Office PowerPoint</Application>
  <PresentationFormat>Letter Paper (8.5x11 in)</PresentationFormat>
  <Paragraphs>118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Book Antiqua</vt:lpstr>
      <vt:lpstr>Arial</vt:lpstr>
      <vt:lpstr>Times New Roman</vt:lpstr>
      <vt:lpstr>Monotype Sorts</vt:lpstr>
      <vt:lpstr>Foundry</vt:lpstr>
      <vt:lpstr>Chapter 10 Cash Concentration</vt:lpstr>
      <vt:lpstr>Learning Objectives</vt:lpstr>
      <vt:lpstr>Cash Concentration System</vt:lpstr>
      <vt:lpstr>The Cash Flow Timeline</vt:lpstr>
      <vt:lpstr>Exhibit 10.2:  Cash Concentration System</vt:lpstr>
      <vt:lpstr>Initiation of the Transfer</vt:lpstr>
      <vt:lpstr>Concentration Transfer Tools</vt:lpstr>
      <vt:lpstr>Costs of Concentration System</vt:lpstr>
      <vt:lpstr>Benefits of  Concentration System</vt:lpstr>
      <vt:lpstr>Complicating Factors</vt:lpstr>
      <vt:lpstr>Objective: Minimize Transfer Costs</vt:lpstr>
      <vt:lpstr>Cash Transfer Scheduling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Cash Concentration</dc:title>
  <dc:creator>Hmu</dc:creator>
  <cp:lastModifiedBy>Syed Akib Hossain</cp:lastModifiedBy>
  <cp:revision>22</cp:revision>
  <cp:lastPrinted>1601-01-01T00:00:00Z</cp:lastPrinted>
  <dcterms:created xsi:type="dcterms:W3CDTF">1997-07-04T11:27:28Z</dcterms:created>
  <dcterms:modified xsi:type="dcterms:W3CDTF">2015-04-04T19:32:23Z</dcterms:modified>
</cp:coreProperties>
</file>