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1"/>
  </p:sldMasterIdLst>
  <p:sldIdLst>
    <p:sldId id="256" r:id="rId2"/>
    <p:sldId id="257" r:id="rId3"/>
    <p:sldId id="282" r:id="rId4"/>
    <p:sldId id="258" r:id="rId5"/>
    <p:sldId id="283" r:id="rId6"/>
    <p:sldId id="260" r:id="rId7"/>
    <p:sldId id="284" r:id="rId8"/>
    <p:sldId id="259" r:id="rId9"/>
    <p:sldId id="261" r:id="rId10"/>
    <p:sldId id="262" r:id="rId11"/>
    <p:sldId id="263" r:id="rId12"/>
    <p:sldId id="287" r:id="rId13"/>
    <p:sldId id="264" r:id="rId14"/>
    <p:sldId id="265" r:id="rId15"/>
    <p:sldId id="266" r:id="rId16"/>
    <p:sldId id="267" r:id="rId17"/>
    <p:sldId id="268" r:id="rId18"/>
    <p:sldId id="285" r:id="rId19"/>
    <p:sldId id="269" r:id="rId20"/>
    <p:sldId id="286" r:id="rId21"/>
    <p:sldId id="270" r:id="rId22"/>
    <p:sldId id="288" r:id="rId23"/>
    <p:sldId id="271" r:id="rId24"/>
    <p:sldId id="272" r:id="rId25"/>
    <p:sldId id="273" r:id="rId26"/>
    <p:sldId id="289" r:id="rId27"/>
    <p:sldId id="274" r:id="rId28"/>
    <p:sldId id="290" r:id="rId29"/>
    <p:sldId id="275" r:id="rId30"/>
    <p:sldId id="276" r:id="rId31"/>
    <p:sldId id="277" r:id="rId32"/>
    <p:sldId id="278" r:id="rId33"/>
    <p:sldId id="279" r:id="rId34"/>
    <p:sldId id="291" r:id="rId35"/>
    <p:sldId id="280" r:id="rId36"/>
    <p:sldId id="28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EA773EE7-4FCE-40FD-803B-7DE35143D7B9}">
          <p14:sldIdLst>
            <p14:sldId id="256"/>
            <p14:sldId id="257"/>
            <p14:sldId id="282"/>
            <p14:sldId id="258"/>
            <p14:sldId id="283"/>
            <p14:sldId id="260"/>
            <p14:sldId id="284"/>
            <p14:sldId id="259"/>
            <p14:sldId id="261"/>
            <p14:sldId id="262"/>
            <p14:sldId id="263"/>
            <p14:sldId id="287"/>
            <p14:sldId id="264"/>
            <p14:sldId id="265"/>
            <p14:sldId id="266"/>
            <p14:sldId id="267"/>
            <p14:sldId id="268"/>
            <p14:sldId id="285"/>
            <p14:sldId id="269"/>
            <p14:sldId id="286"/>
            <p14:sldId id="270"/>
            <p14:sldId id="288"/>
            <p14:sldId id="271"/>
            <p14:sldId id="272"/>
            <p14:sldId id="273"/>
            <p14:sldId id="289"/>
            <p14:sldId id="274"/>
            <p14:sldId id="290"/>
            <p14:sldId id="275"/>
            <p14:sldId id="276"/>
            <p14:sldId id="277"/>
            <p14:sldId id="278"/>
            <p14:sldId id="279"/>
            <p14:sldId id="291"/>
            <p14:sldId id="280"/>
            <p14:sldId id="281"/>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78636" autoAdjust="0"/>
  </p:normalViewPr>
  <p:slideViewPr>
    <p:cSldViewPr snapToGrid="0">
      <p:cViewPr varScale="1">
        <p:scale>
          <a:sx n="53" d="100"/>
          <a:sy n="53" d="100"/>
        </p:scale>
        <p:origin x="-1284"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349834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351310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2343124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FAB73BC-B049-4115-A692-8D63A059BFB8}"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 xmlns:p14="http://schemas.microsoft.com/office/powerpoint/2010/main" val="3965825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071037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929548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2821175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892153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6DFF08F-DC6B-4601-B491-B0F83F6DD2DA}" type="datetimeFigureOut">
              <a:rPr lang="en-US" smtClean="0"/>
              <a:pPr/>
              <a:t>2/21/2015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830132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73744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944196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2176457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69357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37765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863073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221570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2618367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6DFF08F-DC6B-4601-B491-B0F83F6DD2DA}" type="datetimeFigureOut">
              <a:rPr lang="en-US" smtClean="0"/>
              <a:pPr/>
              <a:t>2/21/2015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853029802"/>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Chapter 3 Cash Holdings</a:t>
            </a:r>
          </a:p>
        </p:txBody>
      </p:sp>
    </p:spTree>
    <p:extLst>
      <p:ext uri="{BB962C8B-B14F-4D97-AF65-F5344CB8AC3E}">
        <p14:creationId xmlns="" xmlns:p14="http://schemas.microsoft.com/office/powerpoint/2010/main" val="2791394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US" dirty="0"/>
              <a:t>Managers may </a:t>
            </a:r>
            <a:r>
              <a:rPr lang="en-US" dirty="0" smtClean="0"/>
              <a:t>hold </a:t>
            </a:r>
            <a:r>
              <a:rPr lang="en-US" dirty="0"/>
              <a:t>cash for </a:t>
            </a:r>
            <a:r>
              <a:rPr lang="en-US" b="1" u="sng" dirty="0">
                <a:effectLst>
                  <a:outerShdw blurRad="38100" dist="38100" dir="2700000" algn="tl">
                    <a:srgbClr val="000000">
                      <a:alpha val="43137"/>
                    </a:srgbClr>
                  </a:outerShdw>
                </a:effectLst>
              </a:rPr>
              <a:t>precautionary purposes</a:t>
            </a:r>
            <a:r>
              <a:rPr lang="en-US" b="1" dirty="0">
                <a:effectLst>
                  <a:outerShdw blurRad="38100" dist="38100" dir="2700000" algn="tl">
                    <a:srgbClr val="000000">
                      <a:alpha val="43137"/>
                    </a:srgbClr>
                  </a:outerShdw>
                </a:effectLst>
              </a:rPr>
              <a:t> </a:t>
            </a:r>
            <a:r>
              <a:rPr lang="en-US" dirty="0"/>
              <a:t>because cash can </a:t>
            </a:r>
            <a:r>
              <a:rPr lang="en-US" dirty="0" smtClean="0"/>
              <a:t>buffer </a:t>
            </a:r>
            <a:r>
              <a:rPr lang="en-US" dirty="0"/>
              <a:t>against unexpected contingencies or </a:t>
            </a:r>
            <a:r>
              <a:rPr lang="en-US" dirty="0" smtClean="0"/>
              <a:t>cash flow </a:t>
            </a:r>
            <a:r>
              <a:rPr lang="en-US" dirty="0"/>
              <a:t>shortages; realized cash </a:t>
            </a:r>
            <a:r>
              <a:rPr lang="en-US" dirty="0" smtClean="0"/>
              <a:t>inflows </a:t>
            </a:r>
            <a:r>
              <a:rPr lang="en-US" dirty="0"/>
              <a:t>may be less than expected</a:t>
            </a:r>
            <a:r>
              <a:rPr lang="en-US" dirty="0" smtClean="0"/>
              <a:t>.</a:t>
            </a:r>
          </a:p>
          <a:p>
            <a:r>
              <a:rPr lang="en-US" dirty="0"/>
              <a:t>Precautionary cash holdings </a:t>
            </a:r>
            <a:r>
              <a:rPr lang="en-US" dirty="0" smtClean="0"/>
              <a:t>provide </a:t>
            </a:r>
            <a:r>
              <a:rPr lang="en-US" dirty="0"/>
              <a:t>funding for purchases and repayment of debt, which are even more critical during tight </a:t>
            </a:r>
            <a:r>
              <a:rPr lang="en-US" dirty="0" smtClean="0"/>
              <a:t>credit </a:t>
            </a:r>
            <a:r>
              <a:rPr lang="en-US" dirty="0"/>
              <a:t>periods when external capital is more </a:t>
            </a:r>
            <a:r>
              <a:rPr lang="en-US" dirty="0" smtClean="0"/>
              <a:t>difficult </a:t>
            </a:r>
            <a:r>
              <a:rPr lang="en-US" dirty="0"/>
              <a:t>to acquire. </a:t>
            </a:r>
            <a:endParaRPr lang="en-US" dirty="0" smtClean="0"/>
          </a:p>
          <a:p>
            <a:r>
              <a:rPr lang="en-US" dirty="0"/>
              <a:t>Managers also have a  </a:t>
            </a:r>
            <a:r>
              <a:rPr lang="en-US" b="1" u="sng" dirty="0">
                <a:effectLst>
                  <a:outerShdw blurRad="38100" dist="38100" dir="2700000" algn="tl">
                    <a:srgbClr val="000000">
                      <a:alpha val="43137"/>
                    </a:srgbClr>
                  </a:outerShdw>
                </a:effectLst>
              </a:rPr>
              <a:t>speculative </a:t>
            </a:r>
            <a:r>
              <a:rPr lang="en-US" b="1" u="sng" dirty="0" smtClean="0">
                <a:effectLst>
                  <a:outerShdw blurRad="38100" dist="38100" dir="2700000" algn="tl">
                    <a:srgbClr val="000000">
                      <a:alpha val="43137"/>
                    </a:srgbClr>
                  </a:outerShdw>
                </a:effectLst>
              </a:rPr>
              <a:t>motive</a:t>
            </a:r>
            <a:r>
              <a:rPr lang="en-US" b="1" dirty="0" smtClean="0">
                <a:effectLst>
                  <a:outerShdw blurRad="38100" dist="38100" dir="2700000" algn="tl">
                    <a:srgbClr val="000000">
                      <a:alpha val="43137"/>
                    </a:srgbClr>
                  </a:outerShdw>
                </a:effectLst>
              </a:rPr>
              <a:t> </a:t>
            </a:r>
            <a:r>
              <a:rPr lang="en-US" dirty="0"/>
              <a:t>because cash holdings allow for the acquisition of positive net present value investments, </a:t>
            </a:r>
            <a:r>
              <a:rPr lang="en-US" dirty="0" smtClean="0"/>
              <a:t>where </a:t>
            </a:r>
            <a:r>
              <a:rPr lang="en-US" dirty="0"/>
              <a:t>examples include strategic mergers or acquisitions. </a:t>
            </a:r>
            <a:endParaRPr lang="en-US" dirty="0" smtClean="0"/>
          </a:p>
          <a:p>
            <a:endParaRPr lang="en-GB" dirty="0"/>
          </a:p>
        </p:txBody>
      </p:sp>
    </p:spTree>
    <p:extLst>
      <p:ext uri="{BB962C8B-B14F-4D97-AF65-F5344CB8AC3E}">
        <p14:creationId xmlns="" xmlns:p14="http://schemas.microsoft.com/office/powerpoint/2010/main" val="665857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CASH-BASED LIQUIDITY MEASURES</a:t>
            </a:r>
          </a:p>
        </p:txBody>
      </p:sp>
      <p:sp>
        <p:nvSpPr>
          <p:cNvPr id="3" name="Content Placeholder 2"/>
          <p:cNvSpPr>
            <a:spLocks noGrp="1"/>
          </p:cNvSpPr>
          <p:nvPr>
            <p:ph idx="1"/>
          </p:nvPr>
        </p:nvSpPr>
        <p:spPr/>
        <p:txBody>
          <a:bodyPr/>
          <a:lstStyle/>
          <a:p>
            <a:r>
              <a:rPr lang="en-GB" dirty="0"/>
              <a:t>Cash Conversion </a:t>
            </a:r>
            <a:r>
              <a:rPr lang="en-GB" dirty="0" smtClean="0"/>
              <a:t>Efficiency</a:t>
            </a:r>
          </a:p>
          <a:p>
            <a:r>
              <a:rPr lang="en-US" dirty="0"/>
              <a:t>Generating revenues is important, but converting revenues into operating cash </a:t>
            </a:r>
            <a:r>
              <a:rPr lang="en-US" dirty="0" smtClean="0"/>
              <a:t>flow </a:t>
            </a:r>
            <a:r>
              <a:rPr lang="en-US" dirty="0"/>
              <a:t>(OCF) is essential to maximizing shareholder wealth. Hence, the proportion of sales that yield operating cash </a:t>
            </a:r>
            <a:r>
              <a:rPr lang="en-US" dirty="0" smtClean="0"/>
              <a:t>flow</a:t>
            </a:r>
            <a:r>
              <a:rPr lang="en-US" dirty="0"/>
              <a:t>, </a:t>
            </a:r>
            <a:r>
              <a:rPr lang="en-US" dirty="0" smtClean="0"/>
              <a:t>dubbed   </a:t>
            </a:r>
            <a:r>
              <a:rPr lang="en-US" dirty="0"/>
              <a:t>cash   conversion  </a:t>
            </a:r>
            <a:r>
              <a:rPr lang="en-US" dirty="0" smtClean="0"/>
              <a:t>efficiency </a:t>
            </a:r>
            <a:r>
              <a:rPr lang="en-US" dirty="0"/>
              <a:t>(CCE), is critical for </a:t>
            </a:r>
            <a:r>
              <a:rPr lang="en-US" dirty="0" smtClean="0"/>
              <a:t>firms</a:t>
            </a:r>
            <a:r>
              <a:rPr lang="en-US" dirty="0"/>
              <a:t>’ long-term viability. </a:t>
            </a:r>
            <a:endParaRPr lang="en-US" dirty="0" smtClean="0"/>
          </a:p>
          <a:p>
            <a:endParaRPr lang="en-GB" dirty="0"/>
          </a:p>
        </p:txBody>
      </p:sp>
    </p:spTree>
    <p:extLst>
      <p:ext uri="{BB962C8B-B14F-4D97-AF65-F5344CB8AC3E}">
        <p14:creationId xmlns="" xmlns:p14="http://schemas.microsoft.com/office/powerpoint/2010/main" val="989494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525035" y="2188030"/>
            <a:ext cx="7925906" cy="1861456"/>
          </a:xfrm>
          <a:prstGeom prst="rect">
            <a:avLst/>
          </a:prstGeom>
        </p:spPr>
      </p:pic>
      <p:sp>
        <p:nvSpPr>
          <p:cNvPr id="3" name="Rectangle 2"/>
          <p:cNvSpPr/>
          <p:nvPr/>
        </p:nvSpPr>
        <p:spPr>
          <a:xfrm>
            <a:off x="1502229" y="4588329"/>
            <a:ext cx="7886700" cy="1257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Generous credit policy and large inventory holdings.</a:t>
            </a:r>
            <a:endParaRPr lang="en-GB" sz="3200" dirty="0"/>
          </a:p>
        </p:txBody>
      </p:sp>
    </p:spTree>
    <p:extLst>
      <p:ext uri="{BB962C8B-B14F-4D97-AF65-F5344CB8AC3E}">
        <p14:creationId xmlns="" xmlns:p14="http://schemas.microsoft.com/office/powerpoint/2010/main" val="4013885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Cash ratio</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Stock </a:t>
            </a:r>
            <a:r>
              <a:rPr lang="en-US" dirty="0"/>
              <a:t>of cash held on the balance sheet scaled by total assets. </a:t>
            </a:r>
            <a:endParaRPr lang="en-US" dirty="0" smtClean="0"/>
          </a:p>
          <a:p>
            <a:r>
              <a:rPr lang="en-US" dirty="0" smtClean="0"/>
              <a:t>A </a:t>
            </a:r>
            <a:r>
              <a:rPr lang="en-US" dirty="0"/>
              <a:t>function of the prior period cash </a:t>
            </a:r>
            <a:r>
              <a:rPr lang="en-US" dirty="0" smtClean="0"/>
              <a:t> balance </a:t>
            </a:r>
            <a:r>
              <a:rPr lang="en-US" dirty="0"/>
              <a:t>plus the change in cash provided by the  statement of cash </a:t>
            </a:r>
            <a:r>
              <a:rPr lang="en-US" dirty="0" smtClean="0"/>
              <a:t>flows </a:t>
            </a:r>
            <a:r>
              <a:rPr lang="en-US" dirty="0"/>
              <a:t>(i.e., the sum of cash </a:t>
            </a:r>
            <a:r>
              <a:rPr lang="en-US" dirty="0" smtClean="0"/>
              <a:t>flow  </a:t>
            </a:r>
            <a:r>
              <a:rPr lang="en-US" dirty="0"/>
              <a:t>from  operations, net cash </a:t>
            </a:r>
            <a:r>
              <a:rPr lang="en-US" dirty="0" smtClean="0"/>
              <a:t>flow </a:t>
            </a:r>
            <a:r>
              <a:rPr lang="en-US" dirty="0"/>
              <a:t>from   investing activities, and net cash provided from   </a:t>
            </a:r>
            <a:r>
              <a:rPr lang="en-US" dirty="0" smtClean="0"/>
              <a:t>financing  </a:t>
            </a:r>
            <a:r>
              <a:rPr lang="en-US" dirty="0"/>
              <a:t>activities). </a:t>
            </a:r>
            <a:endParaRPr lang="en-US" dirty="0" smtClean="0"/>
          </a:p>
          <a:p>
            <a:r>
              <a:rPr lang="en-US" dirty="0" smtClean="0"/>
              <a:t>Since </a:t>
            </a:r>
            <a:r>
              <a:rPr lang="en-US" dirty="0"/>
              <a:t>the cash ratio provides the proportion of assets held in cash, this metric is a key measure </a:t>
            </a:r>
            <a:r>
              <a:rPr lang="en-US" dirty="0" smtClean="0"/>
              <a:t>used </a:t>
            </a:r>
            <a:r>
              <a:rPr lang="en-US" dirty="0"/>
              <a:t>to assess corporate liquidity</a:t>
            </a:r>
            <a:r>
              <a:rPr lang="en-US" dirty="0" smtClean="0"/>
              <a:t>.</a:t>
            </a:r>
          </a:p>
          <a:p>
            <a:r>
              <a:rPr lang="en-US" dirty="0" smtClean="0"/>
              <a:t>Higher </a:t>
            </a:r>
            <a:r>
              <a:rPr lang="en-US" dirty="0"/>
              <a:t>cash ratios imply an improved ability to weather uncertain </a:t>
            </a:r>
            <a:r>
              <a:rPr lang="en-US" dirty="0" smtClean="0"/>
              <a:t>conditions </a:t>
            </a:r>
            <a:r>
              <a:rPr lang="en-US" dirty="0"/>
              <a:t>in product markets and the broader economy. </a:t>
            </a:r>
            <a:endParaRPr lang="en-US" dirty="0" smtClean="0"/>
          </a:p>
          <a:p>
            <a:r>
              <a:rPr lang="en-US" dirty="0" smtClean="0"/>
              <a:t>At </a:t>
            </a:r>
            <a:r>
              <a:rPr lang="en-US" dirty="0"/>
              <a:t>the same time, high cash holdings </a:t>
            </a:r>
            <a:r>
              <a:rPr lang="en-US" dirty="0" smtClean="0"/>
              <a:t>increase </a:t>
            </a:r>
            <a:r>
              <a:rPr lang="en-US" dirty="0"/>
              <a:t>agency and opportunity costs. </a:t>
            </a:r>
            <a:endParaRPr lang="en-GB" dirty="0"/>
          </a:p>
        </p:txBody>
      </p:sp>
    </p:spTree>
    <p:extLst>
      <p:ext uri="{BB962C8B-B14F-4D97-AF65-F5344CB8AC3E}">
        <p14:creationId xmlns="" xmlns:p14="http://schemas.microsoft.com/office/powerpoint/2010/main" val="373493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202919" y="2294026"/>
            <a:ext cx="9784080" cy="3009494"/>
          </a:xfrm>
        </p:spPr>
      </p:pic>
    </p:spTree>
    <p:extLst>
      <p:ext uri="{BB962C8B-B14F-4D97-AF65-F5344CB8AC3E}">
        <p14:creationId xmlns="" xmlns:p14="http://schemas.microsoft.com/office/powerpoint/2010/main" val="962345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Cash Burn Rate</a:t>
            </a:r>
          </a:p>
        </p:txBody>
      </p:sp>
      <p:sp>
        <p:nvSpPr>
          <p:cNvPr id="3" name="Content Placeholder 2"/>
          <p:cNvSpPr>
            <a:spLocks noGrp="1"/>
          </p:cNvSpPr>
          <p:nvPr>
            <p:ph idx="1"/>
          </p:nvPr>
        </p:nvSpPr>
        <p:spPr/>
        <p:txBody>
          <a:bodyPr/>
          <a:lstStyle/>
          <a:p>
            <a:r>
              <a:rPr lang="en-US" dirty="0" smtClean="0"/>
              <a:t>Cash </a:t>
            </a:r>
            <a:r>
              <a:rPr lang="en-US" dirty="0"/>
              <a:t>holdings scaled by average daily cost of goods sold. Subsequently, this metric provides the number of </a:t>
            </a:r>
            <a:r>
              <a:rPr lang="en-US" dirty="0" smtClean="0"/>
              <a:t>days </a:t>
            </a:r>
            <a:r>
              <a:rPr lang="en-US" dirty="0"/>
              <a:t>of COGS that the </a:t>
            </a:r>
            <a:r>
              <a:rPr lang="en-US" dirty="0" smtClean="0"/>
              <a:t>firm </a:t>
            </a:r>
            <a:r>
              <a:rPr lang="en-US" dirty="0"/>
              <a:t>can fund with cash without receiving additional cash </a:t>
            </a:r>
            <a:r>
              <a:rPr lang="en-US" dirty="0" smtClean="0"/>
              <a:t>inflows </a:t>
            </a:r>
            <a:r>
              <a:rPr lang="en-US" dirty="0"/>
              <a:t>or external </a:t>
            </a:r>
            <a:r>
              <a:rPr lang="en-US" dirty="0" smtClean="0"/>
              <a:t> financing</a:t>
            </a:r>
            <a:r>
              <a:rPr lang="en-US" dirty="0"/>
              <a:t>. Increased burn rates imply a reduced likelihood of illiquidity</a:t>
            </a:r>
            <a:r>
              <a:rPr lang="en-US" dirty="0" smtClean="0"/>
              <a:t>.</a:t>
            </a:r>
          </a:p>
          <a:p>
            <a:endParaRPr lang="en-GB"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07668" y="4136531"/>
            <a:ext cx="9386514" cy="1790950"/>
          </a:xfrm>
          <a:prstGeom prst="rect">
            <a:avLst/>
          </a:prstGeom>
        </p:spPr>
      </p:pic>
    </p:spTree>
    <p:extLst>
      <p:ext uri="{BB962C8B-B14F-4D97-AF65-F5344CB8AC3E}">
        <p14:creationId xmlns="" xmlns:p14="http://schemas.microsoft.com/office/powerpoint/2010/main" val="2270396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Net Liquid Balance</a:t>
            </a:r>
            <a:endParaRPr lang="en-GB" dirty="0"/>
          </a:p>
        </p:txBody>
      </p:sp>
      <p:sp>
        <p:nvSpPr>
          <p:cNvPr id="3" name="Content Placeholder 2"/>
          <p:cNvSpPr>
            <a:spLocks noGrp="1"/>
          </p:cNvSpPr>
          <p:nvPr>
            <p:ph idx="1"/>
          </p:nvPr>
        </p:nvSpPr>
        <p:spPr/>
        <p:txBody>
          <a:bodyPr>
            <a:noAutofit/>
          </a:bodyPr>
          <a:lstStyle/>
          <a:p>
            <a:r>
              <a:rPr lang="en-US" sz="2800" dirty="0" smtClean="0"/>
              <a:t>Sum </a:t>
            </a:r>
            <a:r>
              <a:rPr lang="en-US" sz="2800" dirty="0"/>
              <a:t>of cash and  short-term investments minus current nonspontaneous </a:t>
            </a:r>
            <a:r>
              <a:rPr lang="en-US" sz="2800" dirty="0" smtClean="0"/>
              <a:t>financial </a:t>
            </a:r>
            <a:r>
              <a:rPr lang="en-US" sz="2800" dirty="0"/>
              <a:t>liabilities (i.e., arranged </a:t>
            </a:r>
            <a:r>
              <a:rPr lang="en-US" sz="2800" dirty="0" smtClean="0"/>
              <a:t>financing</a:t>
            </a:r>
            <a:r>
              <a:rPr lang="en-US" sz="2800" dirty="0"/>
              <a:t>) such as notes payable and current maturing </a:t>
            </a:r>
            <a:r>
              <a:rPr lang="en-US" sz="2800" dirty="0" smtClean="0"/>
              <a:t>debt</a:t>
            </a:r>
            <a:r>
              <a:rPr lang="en-US" sz="2800" dirty="0"/>
              <a:t>. </a:t>
            </a:r>
            <a:endParaRPr lang="en-US" sz="2800" dirty="0" smtClean="0"/>
          </a:p>
          <a:p>
            <a:r>
              <a:rPr lang="en-US" sz="2800" dirty="0" smtClean="0"/>
              <a:t>A </a:t>
            </a:r>
            <a:r>
              <a:rPr lang="en-US" sz="2800" dirty="0"/>
              <a:t>negative NLB indicates dependence on outside </a:t>
            </a:r>
            <a:r>
              <a:rPr lang="en-US" sz="2800" dirty="0" smtClean="0"/>
              <a:t>financing </a:t>
            </a:r>
            <a:r>
              <a:rPr lang="en-US" sz="2800" dirty="0"/>
              <a:t>and suggests the minimum  capacity needed from a credit line. While a negative NLB by itself does not mean that the </a:t>
            </a:r>
            <a:r>
              <a:rPr lang="en-US" sz="2800" dirty="0" smtClean="0"/>
              <a:t>firm </a:t>
            </a:r>
            <a:r>
              <a:rPr lang="en-US" sz="2800" dirty="0"/>
              <a:t>will default </a:t>
            </a:r>
            <a:r>
              <a:rPr lang="en-US" sz="2800" dirty="0" smtClean="0"/>
              <a:t>on </a:t>
            </a:r>
            <a:r>
              <a:rPr lang="en-US" sz="2800" dirty="0"/>
              <a:t>debt obligations, a negative NLB implies reduced liquidity</a:t>
            </a:r>
            <a:r>
              <a:rPr lang="en-US" sz="2800" dirty="0" smtClean="0"/>
              <a:t>.</a:t>
            </a:r>
            <a:endParaRPr lang="en-US" sz="2800" dirty="0"/>
          </a:p>
        </p:txBody>
      </p:sp>
    </p:spTree>
    <p:extLst>
      <p:ext uri="{BB962C8B-B14F-4D97-AF65-F5344CB8AC3E}">
        <p14:creationId xmlns="" xmlns:p14="http://schemas.microsoft.com/office/powerpoint/2010/main" val="200228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US" dirty="0"/>
              <a:t> net  working capital (NWC) </a:t>
            </a:r>
            <a:r>
              <a:rPr lang="en-US" dirty="0" smtClean="0"/>
              <a:t>equals </a:t>
            </a:r>
            <a:r>
              <a:rPr lang="en-US" dirty="0"/>
              <a:t>the sum of the  working capital  requirement ( WCR) and the NLB. </a:t>
            </a:r>
            <a:endParaRPr lang="en-US" dirty="0" smtClean="0"/>
          </a:p>
          <a:p>
            <a:r>
              <a:rPr lang="en-US" dirty="0" smtClean="0"/>
              <a:t>To </a:t>
            </a:r>
            <a:r>
              <a:rPr lang="en-US" dirty="0"/>
              <a:t>conceptualize how the </a:t>
            </a:r>
            <a:r>
              <a:rPr lang="en-US" dirty="0" smtClean="0"/>
              <a:t>NLB </a:t>
            </a:r>
            <a:r>
              <a:rPr lang="en-US" dirty="0"/>
              <a:t>measures liquidity, consider the interaction between sales growth and the operating cycle. With </a:t>
            </a:r>
            <a:r>
              <a:rPr lang="en-US" dirty="0" smtClean="0"/>
              <a:t>growing </a:t>
            </a:r>
            <a:r>
              <a:rPr lang="en-US" dirty="0"/>
              <a:t>sales the WCR will expand due to increased receivables and inventory. </a:t>
            </a:r>
            <a:r>
              <a:rPr lang="en-US" dirty="0" smtClean="0"/>
              <a:t>The </a:t>
            </a:r>
            <a:r>
              <a:rPr lang="en-US" dirty="0"/>
              <a:t>increased investment in WCR must either be </a:t>
            </a:r>
            <a:r>
              <a:rPr lang="en-US" dirty="0" smtClean="0"/>
              <a:t>financed </a:t>
            </a:r>
            <a:r>
              <a:rPr lang="en-US" dirty="0"/>
              <a:t>by drawing down the NLB or by raising </a:t>
            </a:r>
            <a:r>
              <a:rPr lang="en-US" dirty="0" smtClean="0"/>
              <a:t>financing </a:t>
            </a:r>
            <a:r>
              <a:rPr lang="en-US" dirty="0"/>
              <a:t>through the </a:t>
            </a:r>
            <a:r>
              <a:rPr lang="en-US" dirty="0" smtClean="0"/>
              <a:t>acquisition </a:t>
            </a:r>
            <a:r>
              <a:rPr lang="en-US" dirty="0"/>
              <a:t>of additional long-term </a:t>
            </a:r>
            <a:r>
              <a:rPr lang="en-US" dirty="0" smtClean="0"/>
              <a:t>financing</a:t>
            </a:r>
            <a:r>
              <a:rPr lang="en-US" dirty="0"/>
              <a:t>. </a:t>
            </a:r>
            <a:r>
              <a:rPr lang="en-US" dirty="0" smtClean="0"/>
              <a:t>Therefore</a:t>
            </a:r>
            <a:r>
              <a:rPr lang="en-US" dirty="0"/>
              <a:t>, a greater NLB implies an increased amount </a:t>
            </a:r>
            <a:r>
              <a:rPr lang="en-US" dirty="0" smtClean="0"/>
              <a:t>of </a:t>
            </a:r>
            <a:r>
              <a:rPr lang="en-US" dirty="0"/>
              <a:t>liquid resources available to fund the WCR. </a:t>
            </a:r>
            <a:endParaRPr lang="en-US" dirty="0" smtClean="0"/>
          </a:p>
        </p:txBody>
      </p:sp>
    </p:spTree>
    <p:extLst>
      <p:ext uri="{BB962C8B-B14F-4D97-AF65-F5344CB8AC3E}">
        <p14:creationId xmlns="" xmlns:p14="http://schemas.microsoft.com/office/powerpoint/2010/main" val="2470844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sz="3200" dirty="0"/>
              <a:t>If the increase in WCR is seasonal, then drawing down the NLB is appropriate. However, if the increase in WCR is permanent because of a new higher level of operations, then the increase in WCR should be financed with a permanent source of fi </a:t>
            </a:r>
            <a:r>
              <a:rPr lang="en-US" sz="3200" dirty="0" err="1"/>
              <a:t>nancing</a:t>
            </a:r>
            <a:r>
              <a:rPr lang="en-US" sz="3200" dirty="0"/>
              <a:t> and contract as sales shrink (selling off   of inventory and collection of receivables</a:t>
            </a:r>
            <a:r>
              <a:rPr lang="en-US" dirty="0"/>
              <a:t>)</a:t>
            </a:r>
            <a:endParaRPr lang="en-GB" dirty="0"/>
          </a:p>
          <a:p>
            <a:endParaRPr lang="en-GB" dirty="0"/>
          </a:p>
        </p:txBody>
      </p:sp>
    </p:spTree>
    <p:extLst>
      <p:ext uri="{BB962C8B-B14F-4D97-AF65-F5344CB8AC3E}">
        <p14:creationId xmlns="" xmlns:p14="http://schemas.microsoft.com/office/powerpoint/2010/main" val="3723374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Current Liquidity Index</a:t>
            </a:r>
          </a:p>
        </p:txBody>
      </p:sp>
      <p:sp>
        <p:nvSpPr>
          <p:cNvPr id="3" name="Content Placeholder 2"/>
          <p:cNvSpPr>
            <a:spLocks noGrp="1"/>
          </p:cNvSpPr>
          <p:nvPr>
            <p:ph idx="1"/>
          </p:nvPr>
        </p:nvSpPr>
        <p:spPr>
          <a:xfrm>
            <a:off x="1484310" y="2449285"/>
            <a:ext cx="10018713" cy="3341915"/>
          </a:xfrm>
        </p:spPr>
        <p:txBody>
          <a:bodyPr>
            <a:normAutofit/>
          </a:bodyPr>
          <a:lstStyle/>
          <a:p>
            <a:r>
              <a:rPr lang="en-US" sz="3200" dirty="0" smtClean="0"/>
              <a:t>The </a:t>
            </a:r>
            <a:r>
              <a:rPr lang="en-US" sz="3200" dirty="0"/>
              <a:t>current  liquidity  index (CLI) </a:t>
            </a:r>
            <a:r>
              <a:rPr lang="en-US" sz="3200" dirty="0" smtClean="0"/>
              <a:t>quantifies </a:t>
            </a:r>
            <a:r>
              <a:rPr lang="en-US" sz="3200" dirty="0"/>
              <a:t>liquidity by scaling the sum of current cash and equivalents and the next period’s expected operating cash </a:t>
            </a:r>
            <a:r>
              <a:rPr lang="en-US" sz="3200" dirty="0" smtClean="0"/>
              <a:t>flow </a:t>
            </a:r>
            <a:r>
              <a:rPr lang="en-US" sz="3200" dirty="0"/>
              <a:t>by next period’s short-term </a:t>
            </a:r>
            <a:r>
              <a:rPr lang="en-US" sz="3200" dirty="0" smtClean="0"/>
              <a:t>financial </a:t>
            </a:r>
            <a:r>
              <a:rPr lang="en-US" sz="3200" dirty="0"/>
              <a:t>liabilities.</a:t>
            </a:r>
          </a:p>
          <a:p>
            <a:r>
              <a:rPr lang="en-US" sz="3200" dirty="0" smtClean="0"/>
              <a:t>Reduced </a:t>
            </a:r>
            <a:r>
              <a:rPr lang="en-US" sz="3200" dirty="0"/>
              <a:t>values for the CLI signal potential liquidity problems and vice versa</a:t>
            </a:r>
            <a:r>
              <a:rPr lang="en-US" sz="3200" dirty="0" smtClean="0"/>
              <a:t>.</a:t>
            </a:r>
          </a:p>
          <a:p>
            <a:endParaRPr lang="en-GB" sz="3200" dirty="0"/>
          </a:p>
        </p:txBody>
      </p:sp>
    </p:spTree>
    <p:extLst>
      <p:ext uri="{BB962C8B-B14F-4D97-AF65-F5344CB8AC3E}">
        <p14:creationId xmlns="" xmlns:p14="http://schemas.microsoft.com/office/powerpoint/2010/main" val="2778980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CORPORATE CASH HOLDINGS</a:t>
            </a:r>
          </a:p>
        </p:txBody>
      </p:sp>
      <p:sp>
        <p:nvSpPr>
          <p:cNvPr id="3" name="Content Placeholder 2"/>
          <p:cNvSpPr>
            <a:spLocks noGrp="1"/>
          </p:cNvSpPr>
          <p:nvPr>
            <p:ph idx="1"/>
          </p:nvPr>
        </p:nvSpPr>
        <p:spPr>
          <a:xfrm>
            <a:off x="1202919" y="2011679"/>
            <a:ext cx="9784080" cy="4726745"/>
          </a:xfrm>
        </p:spPr>
        <p:txBody>
          <a:bodyPr>
            <a:normAutofit lnSpcReduction="10000"/>
          </a:bodyPr>
          <a:lstStyle/>
          <a:p>
            <a:r>
              <a:rPr lang="en-US" sz="3200" dirty="0"/>
              <a:t>Cash holdings represent the most liquid asset, which explains the common phrase “cash is king</a:t>
            </a:r>
            <a:r>
              <a:rPr lang="en-US" sz="3200" dirty="0" smtClean="0"/>
              <a:t>”.</a:t>
            </a:r>
          </a:p>
          <a:p>
            <a:r>
              <a:rPr lang="en-US" sz="3200" dirty="0"/>
              <a:t> </a:t>
            </a:r>
            <a:r>
              <a:rPr lang="en-US" sz="3200" dirty="0" smtClean="0"/>
              <a:t>Cash </a:t>
            </a:r>
            <a:r>
              <a:rPr lang="en-US" sz="3200" dirty="0"/>
              <a:t>holdings refer to transaction account balances. </a:t>
            </a:r>
            <a:endParaRPr lang="en-US" sz="3200" dirty="0" smtClean="0"/>
          </a:p>
          <a:p>
            <a:r>
              <a:rPr lang="en-US" sz="3200" dirty="0" smtClean="0"/>
              <a:t>Marketable </a:t>
            </a:r>
            <a:r>
              <a:rPr lang="en-US" sz="3200" dirty="0"/>
              <a:t>securities </a:t>
            </a:r>
            <a:r>
              <a:rPr lang="en-US" sz="3200" dirty="0" smtClean="0"/>
              <a:t>represent </a:t>
            </a:r>
            <a:r>
              <a:rPr lang="en-US" sz="3200" dirty="0"/>
              <a:t>short-term instruments owned by </a:t>
            </a:r>
            <a:r>
              <a:rPr lang="en-US" sz="3200" dirty="0" smtClean="0"/>
              <a:t>firms </a:t>
            </a:r>
            <a:r>
              <a:rPr lang="en-US" sz="3200" dirty="0"/>
              <a:t>that mature in less than a year and have relatively </a:t>
            </a:r>
            <a:r>
              <a:rPr lang="en-US" sz="3200" dirty="0" smtClean="0"/>
              <a:t>low </a:t>
            </a:r>
            <a:r>
              <a:rPr lang="en-US" sz="3200" dirty="0"/>
              <a:t>risk and cheap liquidation costs. Subsequently, these  short-term investments provide liquidity </a:t>
            </a:r>
            <a:r>
              <a:rPr lang="en-US" sz="3200" dirty="0" smtClean="0"/>
              <a:t>in </a:t>
            </a:r>
            <a:r>
              <a:rPr lang="en-US" sz="3200" dirty="0"/>
              <a:t>addition to cash holdings</a:t>
            </a:r>
            <a:r>
              <a:rPr lang="en-US" dirty="0"/>
              <a:t>. </a:t>
            </a:r>
            <a:endParaRPr lang="en-US" dirty="0" smtClean="0"/>
          </a:p>
        </p:txBody>
      </p:sp>
    </p:spTree>
    <p:extLst>
      <p:ext uri="{BB962C8B-B14F-4D97-AF65-F5344CB8AC3E}">
        <p14:creationId xmlns="" xmlns:p14="http://schemas.microsoft.com/office/powerpoint/2010/main" val="18973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224643" y="2743201"/>
            <a:ext cx="9251031" cy="2567138"/>
          </a:xfrm>
          <a:prstGeom prst="rect">
            <a:avLst/>
          </a:prstGeom>
        </p:spPr>
      </p:pic>
    </p:spTree>
    <p:extLst>
      <p:ext uri="{BB962C8B-B14F-4D97-AF65-F5344CB8AC3E}">
        <p14:creationId xmlns="" xmlns:p14="http://schemas.microsoft.com/office/powerpoint/2010/main" val="2529311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CASH MANAGEMENT MODELS</a:t>
            </a:r>
          </a:p>
        </p:txBody>
      </p:sp>
      <p:sp>
        <p:nvSpPr>
          <p:cNvPr id="3" name="Content Placeholder 2"/>
          <p:cNvSpPr>
            <a:spLocks noGrp="1"/>
          </p:cNvSpPr>
          <p:nvPr>
            <p:ph idx="1"/>
          </p:nvPr>
        </p:nvSpPr>
        <p:spPr/>
        <p:txBody>
          <a:bodyPr>
            <a:normAutofit/>
          </a:bodyPr>
          <a:lstStyle/>
          <a:p>
            <a:r>
              <a:rPr lang="en-GB" dirty="0" err="1"/>
              <a:t>Baumol</a:t>
            </a:r>
            <a:r>
              <a:rPr lang="en-GB" dirty="0"/>
              <a:t> </a:t>
            </a:r>
            <a:r>
              <a:rPr lang="en-GB" dirty="0" smtClean="0"/>
              <a:t>Model</a:t>
            </a:r>
            <a:endParaRPr lang="en-GB" sz="2800" dirty="0" smtClean="0"/>
          </a:p>
          <a:p>
            <a:r>
              <a:rPr lang="en-US" sz="2800" dirty="0"/>
              <a:t>the optimal cash level </a:t>
            </a:r>
            <a:r>
              <a:rPr lang="en-US" sz="2800" dirty="0" smtClean="0"/>
              <a:t>that </a:t>
            </a:r>
            <a:r>
              <a:rPr lang="en-US" sz="2800" dirty="0"/>
              <a:t>minimizes the total costs associated with transferring funds out of securities into cash during </a:t>
            </a:r>
            <a:r>
              <a:rPr lang="en-US" sz="2800" dirty="0" smtClean="0"/>
              <a:t>a </a:t>
            </a:r>
            <a:r>
              <a:rPr lang="en-US" sz="2800" dirty="0"/>
              <a:t>given time period.</a:t>
            </a:r>
          </a:p>
          <a:p>
            <a:r>
              <a:rPr lang="en-US" sz="2800" dirty="0" smtClean="0"/>
              <a:t> </a:t>
            </a:r>
            <a:r>
              <a:rPr lang="en-US" sz="2800" dirty="0"/>
              <a:t>Total costs of setting the cash position include the transactions costs incurred </a:t>
            </a:r>
            <a:r>
              <a:rPr lang="en-US" sz="2800" dirty="0" smtClean="0"/>
              <a:t>to </a:t>
            </a:r>
            <a:r>
              <a:rPr lang="en-US" sz="2800" dirty="0"/>
              <a:t>replenish cash by selling securities and the opportunity costs of foregone interest resulting from </a:t>
            </a:r>
            <a:r>
              <a:rPr lang="en-US" sz="2800" dirty="0" smtClean="0"/>
              <a:t>holding </a:t>
            </a:r>
            <a:r>
              <a:rPr lang="en-US" sz="2800" dirty="0"/>
              <a:t>demand deposit balances. </a:t>
            </a:r>
            <a:endParaRPr lang="en-US" sz="2800" dirty="0" smtClean="0"/>
          </a:p>
        </p:txBody>
      </p:sp>
    </p:spTree>
    <p:extLst>
      <p:ext uri="{BB962C8B-B14F-4D97-AF65-F5344CB8AC3E}">
        <p14:creationId xmlns="" xmlns:p14="http://schemas.microsoft.com/office/powerpoint/2010/main" val="2159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Baumol</a:t>
            </a:r>
            <a:r>
              <a:rPr lang="en-GB" dirty="0" smtClean="0"/>
              <a:t> Model</a:t>
            </a:r>
            <a:endParaRPr lang="en-GB" dirty="0"/>
          </a:p>
        </p:txBody>
      </p:sp>
      <p:sp>
        <p:nvSpPr>
          <p:cNvPr id="3" name="Content Placeholder 2"/>
          <p:cNvSpPr>
            <a:spLocks noGrp="1"/>
          </p:cNvSpPr>
          <p:nvPr>
            <p:ph idx="1"/>
          </p:nvPr>
        </p:nvSpPr>
        <p:spPr/>
        <p:txBody>
          <a:bodyPr/>
          <a:lstStyle/>
          <a:p>
            <a:r>
              <a:rPr lang="en-US" dirty="0"/>
              <a:t>The assumptions involved in using the  </a:t>
            </a:r>
            <a:r>
              <a:rPr lang="en-US" dirty="0" err="1"/>
              <a:t>Baumol</a:t>
            </a:r>
            <a:r>
              <a:rPr lang="en-US" dirty="0"/>
              <a:t> model include:</a:t>
            </a:r>
          </a:p>
          <a:p>
            <a:r>
              <a:rPr lang="en-US" dirty="0" smtClean="0"/>
              <a:t> </a:t>
            </a:r>
            <a:r>
              <a:rPr lang="en-US" dirty="0"/>
              <a:t>Periodic receipt of funds but a continuous and steady disbursement of monies </a:t>
            </a:r>
          </a:p>
          <a:p>
            <a:r>
              <a:rPr lang="en-US" dirty="0" smtClean="0"/>
              <a:t>Certain </a:t>
            </a:r>
            <a:r>
              <a:rPr lang="en-US" dirty="0"/>
              <a:t>cash needs (that is, the demand for cash is known)</a:t>
            </a:r>
          </a:p>
          <a:p>
            <a:r>
              <a:rPr lang="en-US" dirty="0" smtClean="0"/>
              <a:t>When </a:t>
            </a:r>
            <a:r>
              <a:rPr lang="en-US" dirty="0"/>
              <a:t>the cash balance reaches $0, or the desired “  safety stock” level, securities are sold so that the balance is replenished to the initial cash balance, denoted as Z*.</a:t>
            </a:r>
            <a:endParaRPr lang="en-GB" dirty="0"/>
          </a:p>
          <a:p>
            <a:endParaRPr lang="en-GB" dirty="0"/>
          </a:p>
        </p:txBody>
      </p:sp>
    </p:spTree>
    <p:extLst>
      <p:ext uri="{BB962C8B-B14F-4D97-AF65-F5344CB8AC3E}">
        <p14:creationId xmlns="" xmlns:p14="http://schemas.microsoft.com/office/powerpoint/2010/main" val="3882733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Baumol</a:t>
            </a:r>
            <a:r>
              <a:rPr lang="en-GB" dirty="0" smtClean="0"/>
              <a:t> Model</a:t>
            </a:r>
            <a:r>
              <a:rPr lang="en-GB" sz="4000" dirty="0" smtClean="0"/>
              <a:t> (Cont.)</a:t>
            </a:r>
            <a:endParaRPr lang="en-GB" dirty="0"/>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420836" y="2152357"/>
            <a:ext cx="9087729" cy="2602523"/>
          </a:xfr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420836" y="5114301"/>
            <a:ext cx="9087729" cy="1562318"/>
          </a:xfrm>
          <a:prstGeom prst="rect">
            <a:avLst/>
          </a:prstGeom>
        </p:spPr>
      </p:pic>
    </p:spTree>
    <p:extLst>
      <p:ext uri="{BB962C8B-B14F-4D97-AF65-F5344CB8AC3E}">
        <p14:creationId xmlns="" xmlns:p14="http://schemas.microsoft.com/office/powerpoint/2010/main" val="1482944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Baumol</a:t>
            </a:r>
            <a:r>
              <a:rPr lang="en-GB" dirty="0" smtClean="0"/>
              <a:t> Model</a:t>
            </a:r>
            <a:r>
              <a:rPr lang="en-GB" sz="4000" dirty="0" smtClean="0"/>
              <a:t> (Cont.)</a:t>
            </a:r>
            <a:endParaRPr lang="en-GB" dirty="0"/>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759656" y="2686929"/>
            <a:ext cx="10508566" cy="1889898"/>
          </a:xfrm>
        </p:spPr>
      </p:pic>
    </p:spTree>
    <p:extLst>
      <p:ext uri="{BB962C8B-B14F-4D97-AF65-F5344CB8AC3E}">
        <p14:creationId xmlns="" xmlns:p14="http://schemas.microsoft.com/office/powerpoint/2010/main" val="2962223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Miller-Orr Model</a:t>
            </a:r>
          </a:p>
        </p:txBody>
      </p:sp>
      <p:sp>
        <p:nvSpPr>
          <p:cNvPr id="3" name="Content Placeholder 2"/>
          <p:cNvSpPr>
            <a:spLocks noGrp="1"/>
          </p:cNvSpPr>
          <p:nvPr>
            <p:ph idx="1"/>
          </p:nvPr>
        </p:nvSpPr>
        <p:spPr/>
        <p:txBody>
          <a:bodyPr>
            <a:noAutofit/>
          </a:bodyPr>
          <a:lstStyle/>
          <a:p>
            <a:r>
              <a:rPr lang="en-US" sz="3600" dirty="0"/>
              <a:t>First, the former allows for unpredictable </a:t>
            </a:r>
            <a:r>
              <a:rPr lang="en-US" sz="3600" dirty="0" smtClean="0"/>
              <a:t>fluctuations </a:t>
            </a:r>
            <a:r>
              <a:rPr lang="en-US" sz="3600" dirty="0"/>
              <a:t>in the cash balance instead of </a:t>
            </a:r>
            <a:r>
              <a:rPr lang="en-US" sz="3600" dirty="0" smtClean="0"/>
              <a:t>assuming </a:t>
            </a:r>
            <a:r>
              <a:rPr lang="en-US" sz="3600" dirty="0"/>
              <a:t>a perfect forecast. </a:t>
            </a:r>
            <a:r>
              <a:rPr lang="en-US" sz="3600" dirty="0" smtClean="0"/>
              <a:t>The </a:t>
            </a:r>
            <a:r>
              <a:rPr lang="en-US" sz="3600" dirty="0"/>
              <a:t>Miller-Orr model accomplishes this by incorporating the  variance </a:t>
            </a:r>
            <a:r>
              <a:rPr lang="en-US" sz="3600" dirty="0" smtClean="0"/>
              <a:t>of </a:t>
            </a:r>
            <a:r>
              <a:rPr lang="en-US" sz="3600" dirty="0"/>
              <a:t>the company’s daily net cash </a:t>
            </a:r>
            <a:r>
              <a:rPr lang="en-US" sz="3600" dirty="0" smtClean="0"/>
              <a:t>flows.</a:t>
            </a:r>
          </a:p>
          <a:p>
            <a:endParaRPr lang="en-US" sz="3600" dirty="0" smtClean="0"/>
          </a:p>
          <a:p>
            <a:endParaRPr lang="en-GB" sz="3200" dirty="0"/>
          </a:p>
        </p:txBody>
      </p:sp>
    </p:spTree>
    <p:extLst>
      <p:ext uri="{BB962C8B-B14F-4D97-AF65-F5344CB8AC3E}">
        <p14:creationId xmlns="" xmlns:p14="http://schemas.microsoft.com/office/powerpoint/2010/main" val="2932496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Second, it permits both upward and downward movements in the cash balance subsequent to replenishment, as opposed to the company experiencing a one-time periodic cash infusion that is subsequently depleted at a </a:t>
            </a:r>
            <a:r>
              <a:rPr lang="en-US" sz="3600" dirty="0" smtClean="0"/>
              <a:t>continuous rate.</a:t>
            </a:r>
            <a:endParaRPr lang="en-GB" sz="3600" dirty="0"/>
          </a:p>
        </p:txBody>
      </p:sp>
      <p:sp>
        <p:nvSpPr>
          <p:cNvPr id="4" name="Title 1"/>
          <p:cNvSpPr>
            <a:spLocks noGrp="1"/>
          </p:cNvSpPr>
          <p:nvPr>
            <p:ph type="title"/>
          </p:nvPr>
        </p:nvSpPr>
        <p:spPr/>
        <p:txBody>
          <a:bodyPr/>
          <a:lstStyle/>
          <a:p>
            <a:r>
              <a:rPr lang="en-GB" dirty="0"/>
              <a:t>Miller-Orr </a:t>
            </a:r>
            <a:r>
              <a:rPr lang="en-GB" dirty="0" smtClean="0"/>
              <a:t>Model (Cont.)</a:t>
            </a:r>
            <a:endParaRPr lang="en-GB" dirty="0"/>
          </a:p>
        </p:txBody>
      </p:sp>
    </p:spTree>
    <p:extLst>
      <p:ext uri="{BB962C8B-B14F-4D97-AF65-F5344CB8AC3E}">
        <p14:creationId xmlns="" xmlns:p14="http://schemas.microsoft.com/office/powerpoint/2010/main" val="845418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t>The </a:t>
            </a:r>
            <a:r>
              <a:rPr lang="en-US" sz="3200" dirty="0"/>
              <a:t>model includes two </a:t>
            </a:r>
            <a:r>
              <a:rPr lang="en-US" sz="3200" dirty="0" smtClean="0"/>
              <a:t>trigger </a:t>
            </a:r>
            <a:r>
              <a:rPr lang="en-US" sz="3200" dirty="0"/>
              <a:t>points that signal a purchase or sale of securities. </a:t>
            </a:r>
            <a:r>
              <a:rPr lang="en-US" sz="3200" dirty="0" smtClean="0"/>
              <a:t>The  </a:t>
            </a:r>
            <a:r>
              <a:rPr lang="en-US" sz="3200" dirty="0"/>
              <a:t>upper control limit (UCL) triggers a </a:t>
            </a:r>
            <a:r>
              <a:rPr lang="en-US" sz="3200" dirty="0" smtClean="0"/>
              <a:t>purchase </a:t>
            </a:r>
            <a:r>
              <a:rPr lang="en-US" sz="3200" dirty="0"/>
              <a:t>of securities large enough to reduce excess cash balances to the return point Z</a:t>
            </a:r>
            <a:r>
              <a:rPr lang="en-US" sz="3200" dirty="0" smtClean="0"/>
              <a:t>*.</a:t>
            </a:r>
          </a:p>
          <a:p>
            <a:pPr marL="0" indent="0">
              <a:buNone/>
            </a:pPr>
            <a:endParaRPr lang="en-US" sz="2800" dirty="0"/>
          </a:p>
        </p:txBody>
      </p:sp>
      <p:sp>
        <p:nvSpPr>
          <p:cNvPr id="4" name="Title 1"/>
          <p:cNvSpPr>
            <a:spLocks noGrp="1"/>
          </p:cNvSpPr>
          <p:nvPr>
            <p:ph type="title"/>
          </p:nvPr>
        </p:nvSpPr>
        <p:spPr/>
        <p:txBody>
          <a:bodyPr/>
          <a:lstStyle/>
          <a:p>
            <a:r>
              <a:rPr lang="en-GB" dirty="0"/>
              <a:t>Miller-Orr </a:t>
            </a:r>
            <a:r>
              <a:rPr lang="en-GB" dirty="0" smtClean="0"/>
              <a:t>Model (Cont.)</a:t>
            </a:r>
            <a:endParaRPr lang="en-GB" dirty="0"/>
          </a:p>
        </p:txBody>
      </p:sp>
    </p:spTree>
    <p:extLst>
      <p:ext uri="{BB962C8B-B14F-4D97-AF65-F5344CB8AC3E}">
        <p14:creationId xmlns="" xmlns:p14="http://schemas.microsoft.com/office/powerpoint/2010/main" val="3250315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a:solidFill>
                  <a:prstClr val="white"/>
                </a:solidFill>
              </a:rPr>
              <a:t> When the cash balance dips down to the lower control limit (LCL), a sale of securities   sufficient to return the cash balance to Z* is initiated. Notice that no transactions are initiated as long as the cash balance remains within the control limits. In such a case, the stream of cash receipts and disbursements would need to be moderately synchronized, but the Miller-Orr model assumes unpredictable cash flows meaning that next period’s flows</a:t>
            </a:r>
            <a:endParaRPr lang="en-GB" dirty="0"/>
          </a:p>
        </p:txBody>
      </p:sp>
      <p:sp>
        <p:nvSpPr>
          <p:cNvPr id="4" name="Title 1"/>
          <p:cNvSpPr>
            <a:spLocks noGrp="1"/>
          </p:cNvSpPr>
          <p:nvPr>
            <p:ph type="title"/>
          </p:nvPr>
        </p:nvSpPr>
        <p:spPr/>
        <p:txBody>
          <a:bodyPr/>
          <a:lstStyle/>
          <a:p>
            <a:r>
              <a:rPr lang="en-GB" dirty="0"/>
              <a:t>Miller-Orr </a:t>
            </a:r>
            <a:r>
              <a:rPr lang="en-GB" dirty="0" smtClean="0"/>
              <a:t>Model (Cont.)</a:t>
            </a:r>
            <a:endParaRPr lang="en-GB" dirty="0"/>
          </a:p>
        </p:txBody>
      </p:sp>
    </p:spTree>
    <p:extLst>
      <p:ext uri="{BB962C8B-B14F-4D97-AF65-F5344CB8AC3E}">
        <p14:creationId xmlns="" xmlns:p14="http://schemas.microsoft.com/office/powerpoint/2010/main" val="781089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2806326" y="3069282"/>
            <a:ext cx="5363323" cy="2133898"/>
          </a:xfrm>
        </p:spPr>
      </p:pic>
      <p:sp>
        <p:nvSpPr>
          <p:cNvPr id="5" name="Title 1"/>
          <p:cNvSpPr>
            <a:spLocks noGrp="1"/>
          </p:cNvSpPr>
          <p:nvPr>
            <p:ph type="title"/>
          </p:nvPr>
        </p:nvSpPr>
        <p:spPr/>
        <p:txBody>
          <a:bodyPr/>
          <a:lstStyle/>
          <a:p>
            <a:r>
              <a:rPr lang="en-GB" dirty="0"/>
              <a:t>Miller-Orr </a:t>
            </a:r>
            <a:r>
              <a:rPr lang="en-GB" dirty="0" smtClean="0"/>
              <a:t>Model (Cont.)</a:t>
            </a:r>
            <a:endParaRPr lang="en-GB" dirty="0"/>
          </a:p>
        </p:txBody>
      </p:sp>
    </p:spTree>
    <p:extLst>
      <p:ext uri="{BB962C8B-B14F-4D97-AF65-F5344CB8AC3E}">
        <p14:creationId xmlns="" xmlns:p14="http://schemas.microsoft.com/office/powerpoint/2010/main" val="172341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US" sz="2800" dirty="0"/>
              <a:t>Typically, determining the proportion of assets held in cash is one of the first investment decisions that management faces. The firm’s overall risk posture, as reflected in current macroeconomic conditions and competition in product  markets, influences the cash position.</a:t>
            </a:r>
          </a:p>
          <a:p>
            <a:r>
              <a:rPr lang="en-US" sz="2800" dirty="0"/>
              <a:t>Further, the availability of other liquidity sources should be considered before adopting a particular cash strategy; non-cash items can provide liquidity if the stock of cash and current cash inflow is insufficient to cover obligations. </a:t>
            </a:r>
            <a:endParaRPr lang="en-GB" sz="2800" dirty="0"/>
          </a:p>
          <a:p>
            <a:endParaRPr lang="en-GB" dirty="0"/>
          </a:p>
        </p:txBody>
      </p:sp>
    </p:spTree>
    <p:extLst>
      <p:ext uri="{BB962C8B-B14F-4D97-AF65-F5344CB8AC3E}">
        <p14:creationId xmlns="" xmlns:p14="http://schemas.microsoft.com/office/powerpoint/2010/main" val="1741899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dirty="0"/>
              <a:t>Be careful </a:t>
            </a:r>
            <a:r>
              <a:rPr lang="en-US" sz="2800" dirty="0" smtClean="0"/>
              <a:t>interpreting </a:t>
            </a:r>
            <a:r>
              <a:rPr lang="en-US" sz="2800" dirty="0"/>
              <a:t>Z*. If the company sets the LCL limit at any value other than </a:t>
            </a:r>
            <a:r>
              <a:rPr lang="en-US" sz="2800" dirty="0" smtClean="0"/>
              <a:t>$0, </a:t>
            </a:r>
            <a:r>
              <a:rPr lang="en-US" sz="2800" dirty="0"/>
              <a:t>then Z* is no longer </a:t>
            </a:r>
            <a:r>
              <a:rPr lang="en-US" sz="2800" dirty="0" smtClean="0"/>
              <a:t>the </a:t>
            </a:r>
            <a:r>
              <a:rPr lang="en-US" sz="2800" dirty="0"/>
              <a:t>return point for cash. Instead, the return point is Z* + </a:t>
            </a:r>
            <a:r>
              <a:rPr lang="en-US" sz="2800" dirty="0" smtClean="0"/>
              <a:t>LCL</a:t>
            </a:r>
          </a:p>
          <a:p>
            <a:r>
              <a:rPr lang="en-US" sz="2800" dirty="0" smtClean="0"/>
              <a:t>While </a:t>
            </a:r>
            <a:r>
              <a:rPr lang="en-US" sz="2800" dirty="0"/>
              <a:t>the LCL </a:t>
            </a:r>
            <a:r>
              <a:rPr lang="en-US" sz="2800" dirty="0" smtClean="0"/>
              <a:t>equals </a:t>
            </a:r>
            <a:r>
              <a:rPr lang="en-US" sz="2800" dirty="0"/>
              <a:t>$0 or some arbitrary low value, the optimal value of UCL (derived using stochastic calculus) </a:t>
            </a:r>
            <a:r>
              <a:rPr lang="en-US" sz="2800" dirty="0" smtClean="0"/>
              <a:t>is </a:t>
            </a:r>
            <a:r>
              <a:rPr lang="en-US" sz="2800" dirty="0"/>
              <a:t>3Z* + LCL. </a:t>
            </a:r>
            <a:endParaRPr lang="en-US" sz="2800" dirty="0" smtClean="0"/>
          </a:p>
          <a:p>
            <a:r>
              <a:rPr lang="en-US" sz="2800" dirty="0" smtClean="0"/>
              <a:t>The </a:t>
            </a:r>
            <a:r>
              <a:rPr lang="en-US" sz="2800" dirty="0"/>
              <a:t>average cash balance equals 4/3(Z*) + LCL and the return point is Z* + LCL</a:t>
            </a:r>
            <a:endParaRPr lang="en-GB" sz="2800" dirty="0"/>
          </a:p>
        </p:txBody>
      </p:sp>
      <p:sp>
        <p:nvSpPr>
          <p:cNvPr id="4" name="Title 1"/>
          <p:cNvSpPr>
            <a:spLocks noGrp="1"/>
          </p:cNvSpPr>
          <p:nvPr>
            <p:ph type="title"/>
          </p:nvPr>
        </p:nvSpPr>
        <p:spPr/>
        <p:txBody>
          <a:bodyPr/>
          <a:lstStyle/>
          <a:p>
            <a:r>
              <a:rPr lang="en-GB" dirty="0"/>
              <a:t>Miller-Orr </a:t>
            </a:r>
            <a:r>
              <a:rPr lang="en-GB" dirty="0" smtClean="0"/>
              <a:t>Model (Cont.)</a:t>
            </a:r>
            <a:endParaRPr lang="en-GB" dirty="0"/>
          </a:p>
        </p:txBody>
      </p:sp>
    </p:spTree>
    <p:extLst>
      <p:ext uri="{BB962C8B-B14F-4D97-AF65-F5344CB8AC3E}">
        <p14:creationId xmlns="" xmlns:p14="http://schemas.microsoft.com/office/powerpoint/2010/main" val="13778838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2391738" y="2336800"/>
            <a:ext cx="6192499" cy="3598863"/>
          </a:xfrm>
        </p:spPr>
      </p:pic>
      <p:sp>
        <p:nvSpPr>
          <p:cNvPr id="5" name="Title 1"/>
          <p:cNvSpPr>
            <a:spLocks noGrp="1"/>
          </p:cNvSpPr>
          <p:nvPr>
            <p:ph type="title"/>
          </p:nvPr>
        </p:nvSpPr>
        <p:spPr/>
        <p:txBody>
          <a:bodyPr/>
          <a:lstStyle/>
          <a:p>
            <a:r>
              <a:rPr lang="en-GB" dirty="0"/>
              <a:t>Miller-Orr </a:t>
            </a:r>
            <a:r>
              <a:rPr lang="en-GB" dirty="0" smtClean="0"/>
              <a:t>Model (Cont.)</a:t>
            </a:r>
            <a:endParaRPr lang="en-GB" dirty="0"/>
          </a:p>
        </p:txBody>
      </p:sp>
    </p:spTree>
    <p:extLst>
      <p:ext uri="{BB962C8B-B14F-4D97-AF65-F5344CB8AC3E}">
        <p14:creationId xmlns="" xmlns:p14="http://schemas.microsoft.com/office/powerpoint/2010/main" val="1716414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Stone Model</a:t>
            </a:r>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Stone model (1972) improves on the realism of the Miller-Orr optimization process by allowing </a:t>
            </a:r>
            <a:r>
              <a:rPr lang="en-US" dirty="0" smtClean="0"/>
              <a:t>the </a:t>
            </a:r>
            <a:r>
              <a:rPr lang="en-US" dirty="0"/>
              <a:t>manager’s knowledge of imminent cash </a:t>
            </a:r>
            <a:r>
              <a:rPr lang="en-US" dirty="0" smtClean="0"/>
              <a:t>flows </a:t>
            </a:r>
            <a:r>
              <a:rPr lang="en-US" dirty="0"/>
              <a:t>to override model directives</a:t>
            </a:r>
            <a:r>
              <a:rPr lang="en-US" dirty="0" smtClean="0"/>
              <a:t>.</a:t>
            </a:r>
          </a:p>
          <a:p>
            <a:r>
              <a:rPr lang="en-US" dirty="0" smtClean="0"/>
              <a:t>This </a:t>
            </a:r>
            <a:r>
              <a:rPr lang="en-US" dirty="0"/>
              <a:t>model potentially provides larger cost savings because there are times that the manager will anticipate a cash </a:t>
            </a:r>
            <a:r>
              <a:rPr lang="en-US" dirty="0" smtClean="0"/>
              <a:t>inflow </a:t>
            </a:r>
            <a:r>
              <a:rPr lang="en-US" dirty="0"/>
              <a:t>from collections reducing the need to sell securities or imminent cash disbursements may </a:t>
            </a:r>
            <a:r>
              <a:rPr lang="en-US" dirty="0" smtClean="0"/>
              <a:t>be </a:t>
            </a:r>
            <a:r>
              <a:rPr lang="en-US" dirty="0"/>
              <a:t>large enough to pull the cash balance back within the UCL</a:t>
            </a:r>
            <a:r>
              <a:rPr lang="en-US" dirty="0" smtClean="0"/>
              <a:t>.</a:t>
            </a:r>
          </a:p>
          <a:p>
            <a:r>
              <a:rPr lang="en-US" dirty="0"/>
              <a:t>Stone’s formulation permits treasury </a:t>
            </a:r>
            <a:r>
              <a:rPr lang="en-US" dirty="0" smtClean="0"/>
              <a:t> staff  </a:t>
            </a:r>
            <a:r>
              <a:rPr lang="en-US" dirty="0"/>
              <a:t>to look ahead up to 3 to 12 days</a:t>
            </a:r>
            <a:r>
              <a:rPr lang="en-US" dirty="0" smtClean="0"/>
              <a:t>.</a:t>
            </a:r>
          </a:p>
          <a:p>
            <a:r>
              <a:rPr lang="en-US" dirty="0"/>
              <a:t>A security transaction only occurs when </a:t>
            </a:r>
            <a:r>
              <a:rPr lang="en-US" dirty="0" smtClean="0"/>
              <a:t>the </a:t>
            </a:r>
            <a:r>
              <a:rPr lang="en-US" dirty="0"/>
              <a:t>cash balance is both out of bounds today and will still be out of bounds K days from now. </a:t>
            </a:r>
            <a:endParaRPr lang="en-GB" dirty="0"/>
          </a:p>
        </p:txBody>
      </p:sp>
    </p:spTree>
    <p:extLst>
      <p:ext uri="{BB962C8B-B14F-4D97-AF65-F5344CB8AC3E}">
        <p14:creationId xmlns="" xmlns:p14="http://schemas.microsoft.com/office/powerpoint/2010/main" val="2569240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Autofit/>
          </a:bodyPr>
          <a:lstStyle/>
          <a:p>
            <a:r>
              <a:rPr lang="en-US" sz="3200" dirty="0"/>
              <a:t>Advanced  </a:t>
            </a:r>
            <a:r>
              <a:rPr lang="en-US" sz="3200" dirty="0" smtClean="0"/>
              <a:t>Software</a:t>
            </a:r>
            <a:r>
              <a:rPr lang="en-US" sz="3200" dirty="0"/>
              <a:t>, Inc. (ASI) has had little success in implementing cash management models. </a:t>
            </a:r>
            <a:r>
              <a:rPr lang="en-US" sz="3200" dirty="0" smtClean="0"/>
              <a:t>Ed</a:t>
            </a:r>
            <a:r>
              <a:rPr lang="en-US" sz="3200" dirty="0"/>
              <a:t>, the treasurer, has just returned from a training seminar at which he heard about the Stone model, </a:t>
            </a:r>
            <a:r>
              <a:rPr lang="en-US" sz="3200" dirty="0" smtClean="0"/>
              <a:t>and </a:t>
            </a:r>
            <a:r>
              <a:rPr lang="en-US" sz="3200" dirty="0"/>
              <a:t>he is excited about applying it. </a:t>
            </a:r>
            <a:r>
              <a:rPr lang="en-US" sz="3200" dirty="0" smtClean="0"/>
              <a:t>The </a:t>
            </a:r>
            <a:r>
              <a:rPr lang="en-US" sz="3200" dirty="0"/>
              <a:t>seminar instructor told Ed to use the same  control limits that </a:t>
            </a:r>
            <a:r>
              <a:rPr lang="en-US" sz="3200" dirty="0" smtClean="0"/>
              <a:t>he </a:t>
            </a:r>
            <a:r>
              <a:rPr lang="en-US" sz="3200" dirty="0"/>
              <a:t>has been using but to modify the decision rules. </a:t>
            </a:r>
            <a:endParaRPr lang="en-GB" sz="3200" dirty="0"/>
          </a:p>
        </p:txBody>
      </p:sp>
    </p:spTree>
    <p:extLst>
      <p:ext uri="{BB962C8B-B14F-4D97-AF65-F5344CB8AC3E}">
        <p14:creationId xmlns="" xmlns:p14="http://schemas.microsoft.com/office/powerpoint/2010/main" val="4206018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First, transfers between cash and securities will not take place unless the cash position is very high or low and is expected to stay that way for another 3 days. This implies that Ed must make decisions based on the anticipated cash position, which is the sum of today’s cash position and the next 3 days’ forecasted cash flows (K = 3). Second, to partially account for forecasting errors, the trigger points are adjusted by a 3%  safety stock cushion. This effectively shrinks the range of values the forecasted cash position can move within before a transaction occurs.</a:t>
            </a:r>
            <a:endParaRPr lang="en-GB" dirty="0"/>
          </a:p>
          <a:p>
            <a:endParaRPr lang="en-GB" dirty="0"/>
          </a:p>
        </p:txBody>
      </p:sp>
    </p:spTree>
    <p:extLst>
      <p:ext uri="{BB962C8B-B14F-4D97-AF65-F5344CB8AC3E}">
        <p14:creationId xmlns="" xmlns:p14="http://schemas.microsoft.com/office/powerpoint/2010/main" val="3680517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80321" y="2336872"/>
            <a:ext cx="9613861" cy="4292527"/>
          </a:xfrm>
        </p:spPr>
        <p:txBody>
          <a:bodyPr/>
          <a:lstStyle/>
          <a:p>
            <a:r>
              <a:rPr lang="en-US" dirty="0"/>
              <a:t>ASI’s  control limits are $50,000 (LCL) and $125,000 (UCL), and the return point is $75,000. </a:t>
            </a:r>
            <a:r>
              <a:rPr lang="en-US" dirty="0" smtClean="0"/>
              <a:t>The present </a:t>
            </a:r>
            <a:r>
              <a:rPr lang="en-US" dirty="0"/>
              <a:t>cash balance is $105,000. </a:t>
            </a:r>
            <a:r>
              <a:rPr lang="en-US" dirty="0" smtClean="0"/>
              <a:t>The </a:t>
            </a:r>
            <a:r>
              <a:rPr lang="en-US" dirty="0"/>
              <a:t>next 7 days’ net cash </a:t>
            </a:r>
            <a:r>
              <a:rPr lang="en-US" dirty="0" smtClean="0"/>
              <a:t>flows </a:t>
            </a:r>
            <a:r>
              <a:rPr lang="en-US" dirty="0"/>
              <a:t>are projected to </a:t>
            </a:r>
            <a:r>
              <a:rPr lang="en-US" dirty="0" smtClean="0"/>
              <a:t>be</a:t>
            </a:r>
          </a:p>
          <a:p>
            <a:endParaRPr lang="en-US" dirty="0" smtClean="0"/>
          </a:p>
          <a:p>
            <a:endParaRPr lang="en-GB" dirty="0"/>
          </a:p>
        </p:txBody>
      </p:sp>
      <p:pic>
        <p:nvPicPr>
          <p:cNvPr id="5" name="Picture 4"/>
          <p:cNvPicPr>
            <a:picLocks noChangeAspect="1"/>
          </p:cNvPicPr>
          <p:nvPr/>
        </p:nvPicPr>
        <p:blipFill>
          <a:blip r:embed="rId2"/>
          <a:stretch>
            <a:fillRect/>
          </a:stretch>
        </p:blipFill>
        <p:spPr>
          <a:xfrm>
            <a:off x="517270" y="3477986"/>
            <a:ext cx="10504318" cy="3380014"/>
          </a:xfrm>
          <a:prstGeom prst="rect">
            <a:avLst/>
          </a:prstGeom>
        </p:spPr>
      </p:pic>
    </p:spTree>
    <p:extLst>
      <p:ext uri="{BB962C8B-B14F-4D97-AF65-F5344CB8AC3E}">
        <p14:creationId xmlns="" xmlns:p14="http://schemas.microsoft.com/office/powerpoint/2010/main" val="27205655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681038" y="2378404"/>
            <a:ext cx="9613900" cy="3515654"/>
          </a:xfrm>
        </p:spPr>
      </p:pic>
    </p:spTree>
    <p:extLst>
      <p:ext uri="{BB962C8B-B14F-4D97-AF65-F5344CB8AC3E}">
        <p14:creationId xmlns="" xmlns:p14="http://schemas.microsoft.com/office/powerpoint/2010/main" val="228853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liquidity strategy</a:t>
            </a:r>
          </a:p>
        </p:txBody>
      </p:sp>
      <p:sp>
        <p:nvSpPr>
          <p:cNvPr id="3" name="Content Placeholder 2"/>
          <p:cNvSpPr>
            <a:spLocks noGrp="1"/>
          </p:cNvSpPr>
          <p:nvPr>
            <p:ph idx="1"/>
          </p:nvPr>
        </p:nvSpPr>
        <p:spPr/>
        <p:txBody>
          <a:bodyPr>
            <a:normAutofit fontScale="92500" lnSpcReduction="10000"/>
          </a:bodyPr>
          <a:lstStyle/>
          <a:p>
            <a:r>
              <a:rPr lang="en-US" sz="3600" dirty="0"/>
              <a:t>A  </a:t>
            </a:r>
            <a:r>
              <a:rPr lang="en-US" sz="3600" b="1" u="sng" dirty="0">
                <a:effectLst>
                  <a:outerShdw blurRad="38100" dist="38100" dir="2700000" algn="tl">
                    <a:srgbClr val="000000">
                      <a:alpha val="43137"/>
                    </a:srgbClr>
                  </a:outerShdw>
                </a:effectLst>
              </a:rPr>
              <a:t>low-liquidity strategy</a:t>
            </a:r>
            <a:r>
              <a:rPr lang="en-US" sz="3600" b="1" dirty="0">
                <a:effectLst>
                  <a:outerShdw blurRad="38100" dist="38100" dir="2700000" algn="tl">
                    <a:srgbClr val="000000">
                      <a:alpha val="43137"/>
                    </a:srgbClr>
                  </a:outerShdw>
                </a:effectLst>
              </a:rPr>
              <a:t> </a:t>
            </a:r>
            <a:r>
              <a:rPr lang="en-US" sz="3600" dirty="0"/>
              <a:t>entails a minimal investment in cash. </a:t>
            </a:r>
            <a:r>
              <a:rPr lang="en-US" sz="3600" dirty="0" smtClean="0"/>
              <a:t>This </a:t>
            </a:r>
            <a:r>
              <a:rPr lang="en-US" sz="3600" dirty="0"/>
              <a:t>strategy allows </a:t>
            </a:r>
            <a:r>
              <a:rPr lang="en-US" sz="3600" dirty="0" smtClean="0"/>
              <a:t>managers </a:t>
            </a:r>
            <a:r>
              <a:rPr lang="en-US" sz="3600" dirty="0"/>
              <a:t>to internally </a:t>
            </a:r>
            <a:r>
              <a:rPr lang="en-US" sz="3600" dirty="0" smtClean="0"/>
              <a:t>finance </a:t>
            </a:r>
            <a:r>
              <a:rPr lang="en-US" sz="3600" dirty="0"/>
              <a:t>increased investment in net operating working capital or </a:t>
            </a:r>
            <a:r>
              <a:rPr lang="en-US" sz="3600" dirty="0" smtClean="0"/>
              <a:t>fixed </a:t>
            </a:r>
            <a:r>
              <a:rPr lang="en-US" sz="3600" dirty="0"/>
              <a:t>assets</a:t>
            </a:r>
            <a:r>
              <a:rPr lang="en-US" sz="3600" dirty="0" smtClean="0"/>
              <a:t>.</a:t>
            </a:r>
          </a:p>
          <a:p>
            <a:r>
              <a:rPr lang="en-US" sz="3600" dirty="0"/>
              <a:t>Certain </a:t>
            </a:r>
            <a:r>
              <a:rPr lang="en-US" sz="3600" dirty="0" smtClean="0"/>
              <a:t>firms </a:t>
            </a:r>
            <a:r>
              <a:rPr lang="en-US" sz="3600" dirty="0"/>
              <a:t>may be able to justify the </a:t>
            </a:r>
            <a:r>
              <a:rPr lang="en-US" sz="3600" dirty="0" smtClean="0"/>
              <a:t>low-liquidity </a:t>
            </a:r>
            <a:r>
              <a:rPr lang="en-US" sz="3600" dirty="0"/>
              <a:t>strategy on the basis of predictable cash </a:t>
            </a:r>
            <a:r>
              <a:rPr lang="en-US" sz="3600" dirty="0" smtClean="0"/>
              <a:t>flows </a:t>
            </a:r>
            <a:r>
              <a:rPr lang="en-US" sz="3600" dirty="0"/>
              <a:t>and spare debt  capacity</a:t>
            </a:r>
            <a:r>
              <a:rPr lang="en-US" sz="3600" dirty="0" smtClean="0"/>
              <a:t>.</a:t>
            </a:r>
          </a:p>
        </p:txBody>
      </p:sp>
    </p:spTree>
    <p:extLst>
      <p:ext uri="{BB962C8B-B14F-4D97-AF65-F5344CB8AC3E}">
        <p14:creationId xmlns="" xmlns:p14="http://schemas.microsoft.com/office/powerpoint/2010/main" val="46048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US" sz="3600" dirty="0"/>
              <a:t>Benefits accompanying reduced cash holdings include a higher return on assets and lower agency costs.</a:t>
            </a:r>
          </a:p>
          <a:p>
            <a:r>
              <a:rPr lang="en-US" sz="3600" b="1" u="sng" dirty="0">
                <a:effectLst>
                  <a:outerShdw blurRad="38100" dist="38100" dir="2700000" algn="tl">
                    <a:srgbClr val="000000">
                      <a:alpha val="43137"/>
                    </a:srgbClr>
                  </a:outerShdw>
                </a:effectLst>
              </a:rPr>
              <a:t>Moderate-liquidity strategy</a:t>
            </a:r>
            <a:r>
              <a:rPr lang="en-US" sz="3600" b="1" dirty="0">
                <a:effectLst>
                  <a:outerShdw blurRad="38100" dist="38100" dir="2700000" algn="tl">
                    <a:srgbClr val="000000">
                      <a:alpha val="43137"/>
                    </a:srgbClr>
                  </a:outerShdw>
                </a:effectLst>
              </a:rPr>
              <a:t> </a:t>
            </a:r>
            <a:r>
              <a:rPr lang="en-US" sz="3600" dirty="0"/>
              <a:t>involves a greater investment in cash with correspondingly less risk. This strategy may be premised on a matching philosophy: increased near-term financial obligations imply a heightened need to invest in cash.</a:t>
            </a:r>
            <a:endParaRPr lang="en-GB" sz="3600" dirty="0"/>
          </a:p>
          <a:p>
            <a:endParaRPr lang="en-GB" dirty="0"/>
          </a:p>
        </p:txBody>
      </p:sp>
    </p:spTree>
    <p:extLst>
      <p:ext uri="{BB962C8B-B14F-4D97-AF65-F5344CB8AC3E}">
        <p14:creationId xmlns="" xmlns:p14="http://schemas.microsoft.com/office/powerpoint/2010/main" val="244383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US" sz="4800" dirty="0"/>
              <a:t>Last, the  </a:t>
            </a:r>
            <a:r>
              <a:rPr lang="en-US" sz="4800" b="1" u="sng" dirty="0">
                <a:effectLst>
                  <a:outerShdw blurRad="38100" dist="38100" dir="2700000" algn="tl">
                    <a:srgbClr val="000000">
                      <a:alpha val="43137"/>
                    </a:srgbClr>
                  </a:outerShdw>
                </a:effectLst>
              </a:rPr>
              <a:t>high-liquidity </a:t>
            </a:r>
            <a:r>
              <a:rPr lang="en-US" sz="4800" b="1" u="sng" dirty="0" smtClean="0">
                <a:effectLst>
                  <a:outerShdw blurRad="38100" dist="38100" dir="2700000" algn="tl">
                    <a:srgbClr val="000000">
                      <a:alpha val="43137"/>
                    </a:srgbClr>
                  </a:outerShdw>
                </a:effectLst>
              </a:rPr>
              <a:t>strategy </a:t>
            </a:r>
            <a:r>
              <a:rPr lang="en-US" sz="4800" dirty="0"/>
              <a:t>prescribes a relatively large cash-to-assets ratio. </a:t>
            </a:r>
            <a:endParaRPr lang="en-US" sz="4800" dirty="0" smtClean="0"/>
          </a:p>
          <a:p>
            <a:r>
              <a:rPr lang="en-US" sz="4800" dirty="0" smtClean="0"/>
              <a:t>Default </a:t>
            </a:r>
            <a:r>
              <a:rPr lang="en-US" sz="4800" dirty="0"/>
              <a:t>and bankruptcy risks are reduced </a:t>
            </a:r>
            <a:r>
              <a:rPr lang="en-US" sz="4800" dirty="0" smtClean="0"/>
              <a:t>because </a:t>
            </a:r>
            <a:r>
              <a:rPr lang="en-US" sz="4800" dirty="0"/>
              <a:t>of the greater liquidity reserve</a:t>
            </a:r>
            <a:r>
              <a:rPr lang="en-US" sz="4800" dirty="0" smtClean="0"/>
              <a:t>.</a:t>
            </a:r>
          </a:p>
        </p:txBody>
      </p:sp>
    </p:spTree>
    <p:extLst>
      <p:ext uri="{BB962C8B-B14F-4D97-AF65-F5344CB8AC3E}">
        <p14:creationId xmlns="" xmlns:p14="http://schemas.microsoft.com/office/powerpoint/2010/main" val="3988042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US" sz="3200" dirty="0"/>
              <a:t>However, profitability is lower as well since a greater proportion of assets is allocated to low-yielding cash. Companies with significant business or   financial risk might implement such a strategy. </a:t>
            </a:r>
          </a:p>
          <a:p>
            <a:r>
              <a:rPr lang="en-US" sz="3200" dirty="0"/>
              <a:t>For years, automakers and  Microsoft    justified large cash positions because of unknown future capital investment opportunities, such as plant expansions or newly developed technologies</a:t>
            </a:r>
            <a:endParaRPr lang="en-GB" sz="2800" dirty="0"/>
          </a:p>
        </p:txBody>
      </p:sp>
    </p:spTree>
    <p:extLst>
      <p:ext uri="{BB962C8B-B14F-4D97-AF65-F5344CB8AC3E}">
        <p14:creationId xmlns="" xmlns:p14="http://schemas.microsoft.com/office/powerpoint/2010/main" val="204317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and </a:t>
            </a:r>
            <a:r>
              <a:rPr lang="en-US" dirty="0" smtClean="0"/>
              <a:t>Benefits </a:t>
            </a:r>
            <a:r>
              <a:rPr lang="en-US" dirty="0"/>
              <a:t>of Holding Cash </a:t>
            </a:r>
            <a:endParaRPr lang="en-GB" dirty="0"/>
          </a:p>
        </p:txBody>
      </p:sp>
      <p:sp>
        <p:nvSpPr>
          <p:cNvPr id="3" name="Content Placeholder 2"/>
          <p:cNvSpPr>
            <a:spLocks noGrp="1"/>
          </p:cNvSpPr>
          <p:nvPr>
            <p:ph idx="1"/>
          </p:nvPr>
        </p:nvSpPr>
        <p:spPr/>
        <p:txBody>
          <a:bodyPr>
            <a:normAutofit fontScale="92500" lnSpcReduction="20000"/>
          </a:bodyPr>
          <a:lstStyle/>
          <a:p>
            <a:r>
              <a:rPr lang="en-US" sz="2800" dirty="0" smtClean="0"/>
              <a:t>The </a:t>
            </a:r>
            <a:r>
              <a:rPr lang="en-US" sz="2800" dirty="0"/>
              <a:t>costs and </a:t>
            </a:r>
            <a:r>
              <a:rPr lang="en-US" sz="2800" dirty="0" smtClean="0"/>
              <a:t>benefits </a:t>
            </a:r>
            <a:r>
              <a:rPr lang="en-US" sz="2800" dirty="0"/>
              <a:t>of holding cash </a:t>
            </a:r>
            <a:r>
              <a:rPr lang="en-US" sz="2800" dirty="0" smtClean="0"/>
              <a:t>influence </a:t>
            </a:r>
            <a:r>
              <a:rPr lang="en-US" sz="2800" dirty="0"/>
              <a:t>the optimal cash level. A key marginal cost of cash </a:t>
            </a:r>
            <a:r>
              <a:rPr lang="en-US" sz="2800" dirty="0" smtClean="0"/>
              <a:t>holdings </a:t>
            </a:r>
            <a:r>
              <a:rPr lang="en-US" sz="2800" dirty="0"/>
              <a:t>is opportunity costs</a:t>
            </a:r>
            <a:r>
              <a:rPr lang="en-US" sz="2800" dirty="0" smtClean="0"/>
              <a:t>.</a:t>
            </a:r>
          </a:p>
          <a:p>
            <a:r>
              <a:rPr lang="en-US" sz="2800" dirty="0" smtClean="0"/>
              <a:t>The </a:t>
            </a:r>
            <a:r>
              <a:rPr lang="en-US" sz="2800" dirty="0"/>
              <a:t>opportunity cost of cash and near-cash investments should not be dismissed as trivial, given the current lower yields on transaction accounts </a:t>
            </a:r>
            <a:r>
              <a:rPr lang="en-US" sz="2800" dirty="0" smtClean="0"/>
              <a:t>offered by   financial </a:t>
            </a:r>
            <a:r>
              <a:rPr lang="en-US" sz="2800" dirty="0"/>
              <a:t>institutions. Another important consideration is the agency costs associated with </a:t>
            </a:r>
            <a:r>
              <a:rPr lang="en-US" sz="2800" dirty="0" smtClean="0"/>
              <a:t>cash</a:t>
            </a:r>
            <a:r>
              <a:rPr lang="en-US" sz="2800" dirty="0"/>
              <a:t>. Jensen’s (1986) theory on the agency costs of cash posits that excess </a:t>
            </a:r>
            <a:r>
              <a:rPr lang="en-US" sz="2800" dirty="0" smtClean="0"/>
              <a:t> liquidity </a:t>
            </a:r>
            <a:r>
              <a:rPr lang="en-US" sz="2800" dirty="0"/>
              <a:t>provides avenues through which managers can extract private </a:t>
            </a:r>
            <a:r>
              <a:rPr lang="en-US" sz="2800" dirty="0" smtClean="0"/>
              <a:t>benefits </a:t>
            </a:r>
            <a:r>
              <a:rPr lang="en-US" sz="2800" dirty="0"/>
              <a:t>from the </a:t>
            </a:r>
            <a:r>
              <a:rPr lang="en-US" sz="2800" dirty="0" smtClean="0"/>
              <a:t>firm </a:t>
            </a:r>
            <a:r>
              <a:rPr lang="en-US" sz="2800" dirty="0"/>
              <a:t>to the detriment of shareholders</a:t>
            </a:r>
            <a:endParaRPr lang="en-GB" sz="2800" dirty="0"/>
          </a:p>
        </p:txBody>
      </p:sp>
    </p:spTree>
    <p:extLst>
      <p:ext uri="{BB962C8B-B14F-4D97-AF65-F5344CB8AC3E}">
        <p14:creationId xmlns="" xmlns:p14="http://schemas.microsoft.com/office/powerpoint/2010/main" val="3487489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Motives for holding cash</a:t>
            </a:r>
            <a:endParaRPr lang="en-GB" dirty="0"/>
          </a:p>
        </p:txBody>
      </p:sp>
      <p:sp>
        <p:nvSpPr>
          <p:cNvPr id="3" name="Content Placeholder 2"/>
          <p:cNvSpPr>
            <a:spLocks noGrp="1"/>
          </p:cNvSpPr>
          <p:nvPr>
            <p:ph idx="1"/>
          </p:nvPr>
        </p:nvSpPr>
        <p:spPr/>
        <p:txBody>
          <a:bodyPr>
            <a:normAutofit/>
          </a:bodyPr>
          <a:lstStyle/>
          <a:p>
            <a:r>
              <a:rPr lang="en-US" dirty="0"/>
              <a:t>C</a:t>
            </a:r>
            <a:r>
              <a:rPr lang="en-US" dirty="0" smtClean="0"/>
              <a:t>ash </a:t>
            </a:r>
            <a:r>
              <a:rPr lang="en-US" dirty="0"/>
              <a:t>holdings result from transactions, </a:t>
            </a:r>
            <a:r>
              <a:rPr lang="en-US" dirty="0" smtClean="0"/>
              <a:t>precautionary</a:t>
            </a:r>
            <a:r>
              <a:rPr lang="en-US" dirty="0"/>
              <a:t>, and  speculative motives. </a:t>
            </a:r>
            <a:endParaRPr lang="en-US" dirty="0" smtClean="0"/>
          </a:p>
          <a:p>
            <a:r>
              <a:rPr lang="en-US" b="1" u="sng" dirty="0" smtClean="0">
                <a:effectLst>
                  <a:outerShdw blurRad="38100" dist="38100" dir="2700000" algn="tl">
                    <a:srgbClr val="000000">
                      <a:alpha val="43137"/>
                    </a:srgbClr>
                  </a:outerShdw>
                </a:effectLst>
              </a:rPr>
              <a:t>Transactions </a:t>
            </a:r>
            <a:r>
              <a:rPr lang="en-US" b="1" u="sng" dirty="0">
                <a:effectLst>
                  <a:outerShdw blurRad="38100" dist="38100" dir="2700000" algn="tl">
                    <a:srgbClr val="000000">
                      <a:alpha val="43137"/>
                    </a:srgbClr>
                  </a:outerShdw>
                </a:effectLst>
              </a:rPr>
              <a:t>motive</a:t>
            </a:r>
            <a:r>
              <a:rPr lang="en-US" b="1" dirty="0">
                <a:effectLst>
                  <a:outerShdw blurRad="38100" dist="38100" dir="2700000" algn="tl">
                    <a:srgbClr val="000000">
                      <a:alpha val="43137"/>
                    </a:srgbClr>
                  </a:outerShdw>
                </a:effectLst>
              </a:rPr>
              <a:t> </a:t>
            </a:r>
            <a:r>
              <a:rPr lang="en-US" dirty="0"/>
              <a:t>to hold cash </a:t>
            </a:r>
            <a:r>
              <a:rPr lang="en-US" dirty="0" smtClean="0"/>
              <a:t>when cash outflow are </a:t>
            </a:r>
            <a:r>
              <a:rPr lang="en-US" dirty="0"/>
              <a:t>unsynchronized with cash </a:t>
            </a:r>
            <a:r>
              <a:rPr lang="en-US" dirty="0" smtClean="0"/>
              <a:t>inflows</a:t>
            </a:r>
            <a:r>
              <a:rPr lang="en-US" dirty="0"/>
              <a:t>. In this case cash provides a medium to </a:t>
            </a:r>
            <a:r>
              <a:rPr lang="en-US" dirty="0" smtClean="0"/>
              <a:t>fulfill </a:t>
            </a:r>
            <a:r>
              <a:rPr lang="en-US" dirty="0"/>
              <a:t>payments in lieu of liquidating long-term assets. </a:t>
            </a:r>
            <a:r>
              <a:rPr lang="en-US" dirty="0" smtClean="0"/>
              <a:t>Thus</a:t>
            </a:r>
            <a:r>
              <a:rPr lang="en-US" dirty="0"/>
              <a:t>, cash can reduce transaction costs and </a:t>
            </a:r>
            <a:r>
              <a:rPr lang="en-US" dirty="0" smtClean="0"/>
              <a:t>opportunity </a:t>
            </a:r>
            <a:r>
              <a:rPr lang="en-US" dirty="0"/>
              <a:t>costs that stem from lost returns due to early liquidation. </a:t>
            </a:r>
            <a:endParaRPr lang="en-US" dirty="0" smtClean="0"/>
          </a:p>
          <a:p>
            <a:r>
              <a:rPr lang="en-US" dirty="0" smtClean="0"/>
              <a:t>The </a:t>
            </a:r>
            <a:r>
              <a:rPr lang="en-US" dirty="0"/>
              <a:t>transactions motive for </a:t>
            </a:r>
            <a:r>
              <a:rPr lang="en-US" dirty="0" smtClean="0"/>
              <a:t>holding </a:t>
            </a:r>
            <a:r>
              <a:rPr lang="en-US" dirty="0"/>
              <a:t>cash is important for </a:t>
            </a:r>
            <a:r>
              <a:rPr lang="en-US" dirty="0" smtClean="0"/>
              <a:t>firms </a:t>
            </a:r>
            <a:r>
              <a:rPr lang="en-US" dirty="0"/>
              <a:t>with unsynchronized cash </a:t>
            </a:r>
            <a:r>
              <a:rPr lang="en-US" dirty="0" smtClean="0"/>
              <a:t>inflows </a:t>
            </a:r>
            <a:r>
              <a:rPr lang="en-US" dirty="0"/>
              <a:t>and </a:t>
            </a:r>
            <a:r>
              <a:rPr lang="en-US" dirty="0" smtClean="0"/>
              <a:t>outflows</a:t>
            </a:r>
            <a:r>
              <a:rPr lang="en-US" dirty="0"/>
              <a:t>. </a:t>
            </a:r>
            <a:endParaRPr lang="en-GB" dirty="0"/>
          </a:p>
        </p:txBody>
      </p:sp>
    </p:spTree>
    <p:extLst>
      <p:ext uri="{BB962C8B-B14F-4D97-AF65-F5344CB8AC3E}">
        <p14:creationId xmlns="" xmlns:p14="http://schemas.microsoft.com/office/powerpoint/2010/main" val="213226990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326</TotalTime>
  <Words>1933</Words>
  <Application>Microsoft Office PowerPoint</Application>
  <PresentationFormat>Custom</PresentationFormat>
  <Paragraphs>80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Berlin</vt:lpstr>
      <vt:lpstr>Chapter 3 Cash Holdings</vt:lpstr>
      <vt:lpstr>CORPORATE CASH HOLDINGS</vt:lpstr>
      <vt:lpstr>Slide 3</vt:lpstr>
      <vt:lpstr> liquidity strategy</vt:lpstr>
      <vt:lpstr>Slide 5</vt:lpstr>
      <vt:lpstr>Slide 6</vt:lpstr>
      <vt:lpstr>Slide 7</vt:lpstr>
      <vt:lpstr>Costs and Benefits of Holding Cash </vt:lpstr>
      <vt:lpstr>Motives for holding cash</vt:lpstr>
      <vt:lpstr>Slide 10</vt:lpstr>
      <vt:lpstr>CASH-BASED LIQUIDITY MEASURES</vt:lpstr>
      <vt:lpstr>Slide 12</vt:lpstr>
      <vt:lpstr>Cash ratio</vt:lpstr>
      <vt:lpstr>Slide 14</vt:lpstr>
      <vt:lpstr>Cash Burn Rate</vt:lpstr>
      <vt:lpstr>Net Liquid Balance</vt:lpstr>
      <vt:lpstr>Slide 17</vt:lpstr>
      <vt:lpstr>Slide 18</vt:lpstr>
      <vt:lpstr>Current Liquidity Index</vt:lpstr>
      <vt:lpstr>Slide 20</vt:lpstr>
      <vt:lpstr>CASH MANAGEMENT MODELS</vt:lpstr>
      <vt:lpstr>Baumol Model</vt:lpstr>
      <vt:lpstr>Baumol Model (Cont.)</vt:lpstr>
      <vt:lpstr>Baumol Model (Cont.)</vt:lpstr>
      <vt:lpstr>Miller-Orr Model</vt:lpstr>
      <vt:lpstr>Miller-Orr Model (Cont.)</vt:lpstr>
      <vt:lpstr>Miller-Orr Model (Cont.)</vt:lpstr>
      <vt:lpstr>Miller-Orr Model (Cont.)</vt:lpstr>
      <vt:lpstr>Miller-Orr Model (Cont.)</vt:lpstr>
      <vt:lpstr>Miller-Orr Model (Cont.)</vt:lpstr>
      <vt:lpstr>Miller-Orr Model (Cont.)</vt:lpstr>
      <vt:lpstr>Stone Model</vt:lpstr>
      <vt:lpstr>Slide 33</vt:lpstr>
      <vt:lpstr>Slide 34</vt:lpstr>
      <vt:lpstr>Slide 35</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Cash Holdings</dc:title>
  <dc:creator>Muntasir Alam</dc:creator>
  <cp:lastModifiedBy>Syed Akib Hossain</cp:lastModifiedBy>
  <cp:revision>33</cp:revision>
  <dcterms:created xsi:type="dcterms:W3CDTF">2014-09-27T15:32:27Z</dcterms:created>
  <dcterms:modified xsi:type="dcterms:W3CDTF">2015-02-21T16:32:46Z</dcterms:modified>
</cp:coreProperties>
</file>