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1"/>
  </p:sldMasterIdLst>
  <p:notesMasterIdLst>
    <p:notesMasterId r:id="rId38"/>
  </p:notesMasterIdLst>
  <p:sldIdLst>
    <p:sldId id="303" r:id="rId2"/>
    <p:sldId id="256" r:id="rId3"/>
    <p:sldId id="258" r:id="rId4"/>
    <p:sldId id="259" r:id="rId5"/>
    <p:sldId id="260" r:id="rId6"/>
    <p:sldId id="261" r:id="rId7"/>
    <p:sldId id="264" r:id="rId8"/>
    <p:sldId id="265" r:id="rId9"/>
    <p:sldId id="267" r:id="rId10"/>
    <p:sldId id="268" r:id="rId11"/>
    <p:sldId id="269" r:id="rId12"/>
    <p:sldId id="270" r:id="rId13"/>
    <p:sldId id="296" r:id="rId14"/>
    <p:sldId id="271"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7" r:id="rId29"/>
    <p:sldId id="288" r:id="rId30"/>
    <p:sldId id="289" r:id="rId31"/>
    <p:sldId id="290" r:id="rId32"/>
    <p:sldId id="298" r:id="rId33"/>
    <p:sldId id="299" r:id="rId34"/>
    <p:sldId id="294" r:id="rId35"/>
    <p:sldId id="301" r:id="rId36"/>
    <p:sldId id="302" r:id="rId37"/>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83569" autoAdjust="0"/>
  </p:normalViewPr>
  <p:slideViewPr>
    <p:cSldViewPr>
      <p:cViewPr>
        <p:scale>
          <a:sx n="60" d="100"/>
          <a:sy n="60" d="100"/>
        </p:scale>
        <p:origin x="-16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32"/>
    </p:cViewPr>
  </p:sorterViewPr>
  <p:notesViewPr>
    <p:cSldViewPr>
      <p:cViewPr varScale="1">
        <p:scale>
          <a:sx n="60" d="100"/>
          <a:sy n="60" d="100"/>
        </p:scale>
        <p:origin x="-1764" y="-84"/>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3012" name="Rectangle 4"/>
          <p:cNvSpPr>
            <a:spLocks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11650"/>
            <a:ext cx="50292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r>
              <a:rPr lang="en-US"/>
              <a:t>13.</a:t>
            </a:r>
            <a:fld id="{5E67DFDE-A56A-4DD0-A650-7C70F61298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r>
              <a:rPr lang="en-US" smtClean="0"/>
              <a:t>13.</a:t>
            </a:r>
            <a:fld id="{475FC0C7-0459-42C1-BB58-00BFCBFB866A}" type="slidenum">
              <a:rPr lang="en-US" smtClean="0"/>
              <a:pPr/>
              <a:t>4</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Remind students that the WACC is the appropriate discount rate for the risk of the firm’s assets. We can find the value of the firm by discounting the firm’s expected future cash flows at the discount rate – the process is the same as finding the value of anything else. Since value and discount rate move in opposite directions, firm value will be maximized when WACC is minimized.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r>
              <a:rPr lang="en-US" smtClean="0"/>
              <a:t>13.</a:t>
            </a:r>
            <a:fld id="{E5819573-5611-4D09-BF9E-1114CDE18743}" type="slidenum">
              <a:rPr lang="en-US" smtClean="0"/>
              <a:pPr/>
              <a:t>17</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R</a:t>
            </a:r>
            <a:r>
              <a:rPr lang="en-US" baseline="-25000" smtClean="0"/>
              <a:t>U</a:t>
            </a:r>
            <a:r>
              <a:rPr lang="en-US" smtClean="0"/>
              <a:t> is the cost of capital for an unlevered firm = R</a:t>
            </a:r>
            <a:r>
              <a:rPr lang="en-US" baseline="-25000" smtClean="0"/>
              <a:t>A</a:t>
            </a:r>
            <a:r>
              <a:rPr lang="en-US" smtClean="0"/>
              <a:t> for an unlevered firm</a:t>
            </a:r>
          </a:p>
          <a:p>
            <a:pPr eaLnBrk="1" hangingPunct="1"/>
            <a:endParaRPr lang="en-US" smtClean="0"/>
          </a:p>
          <a:p>
            <a:pPr eaLnBrk="1" hangingPunct="1"/>
            <a:r>
              <a:rPr lang="en-US" smtClean="0"/>
              <a:t>V</a:t>
            </a:r>
            <a:r>
              <a:rPr lang="en-US" baseline="-25000" smtClean="0"/>
              <a:t>U</a:t>
            </a:r>
            <a:r>
              <a:rPr lang="en-US" smtClean="0"/>
              <a:t> is jus the PV of the expected future cash flow from assets for an unlevered firm.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r>
              <a:rPr lang="en-US" smtClean="0"/>
              <a:t>13.</a:t>
            </a:r>
            <a:fld id="{6C7FFD59-EAEE-4E03-8896-E465B5E27161}" type="slidenum">
              <a:rPr lang="en-US" smtClean="0"/>
              <a:pPr/>
              <a:t>21</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Remind students that a D/E ratio = 1 implies 50% equity and 50% debt.</a:t>
            </a:r>
          </a:p>
          <a:p>
            <a:pPr eaLnBrk="1" hangingPunct="1"/>
            <a:endParaRPr lang="en-US" smtClean="0"/>
          </a:p>
          <a:p>
            <a:pPr eaLnBrk="1" hangingPunct="1"/>
            <a:r>
              <a:rPr lang="en-US" smtClean="0"/>
              <a:t>The amount of leverage in the firm increased, the cost of equity increased, but the overall cost of capital decreased.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r>
              <a:rPr lang="en-US" smtClean="0"/>
              <a:t>13.</a:t>
            </a:r>
            <a:fld id="{793D4FF4-97C2-43DA-9B0E-28A1D82C5EE2}" type="slidenum">
              <a:rPr lang="en-US" smtClean="0"/>
              <a:pPr/>
              <a:t>23</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Note that we are talking about “expected” in a statistical sense. If the firm goes bankrupt – it will have a certain level of costs it will incur. If the firm is all equity, then the </a:t>
            </a:r>
            <a:r>
              <a:rPr lang="en-US" i="1" smtClean="0"/>
              <a:t>expected</a:t>
            </a:r>
            <a:r>
              <a:rPr lang="en-US" smtClean="0"/>
              <a:t> bankruptcy cost is 0 since the probability of bankruptcy is 0. As the firm adds debt, the probability of incurring the bankruptcy costs increases, and thus the expected bankruptcy cost increases.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r>
              <a:rPr lang="en-US" smtClean="0"/>
              <a:t>13.</a:t>
            </a:r>
            <a:fld id="{74F54881-5CB0-43B9-BB44-9677B1215CE2}" type="slidenum">
              <a:rPr lang="en-US" smtClean="0"/>
              <a:pPr/>
              <a:t>35</a:t>
            </a:fld>
            <a:endParaRPr 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V</a:t>
            </a:r>
            <a:r>
              <a:rPr lang="en-US" baseline="-25000" smtClean="0"/>
              <a:t>U</a:t>
            </a:r>
            <a:r>
              <a:rPr lang="en-US" smtClean="0"/>
              <a:t> = $50 million (1 - .4) / .12 = $250 million</a:t>
            </a:r>
          </a:p>
          <a:p>
            <a:pPr eaLnBrk="1" hangingPunct="1"/>
            <a:r>
              <a:rPr lang="en-US" smtClean="0"/>
              <a:t>V</a:t>
            </a:r>
            <a:r>
              <a:rPr lang="en-US" baseline="-25000" smtClean="0"/>
              <a:t>L</a:t>
            </a:r>
            <a:r>
              <a:rPr lang="en-US" smtClean="0"/>
              <a:t> = $250 million + $100 million (.4) = $290 million</a:t>
            </a:r>
          </a:p>
          <a:p>
            <a:pPr eaLnBrk="1" hangingPunct="1"/>
            <a:r>
              <a:rPr lang="en-US" smtClean="0"/>
              <a:t>E = V</a:t>
            </a:r>
            <a:r>
              <a:rPr lang="en-US" baseline="-25000" smtClean="0"/>
              <a:t>L</a:t>
            </a:r>
            <a:r>
              <a:rPr lang="en-US" smtClean="0"/>
              <a:t> – Debt = $290 million - $100 million = $190 million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r>
              <a:rPr lang="en-US" smtClean="0"/>
              <a:t>13.</a:t>
            </a:r>
            <a:fld id="{9B1C4B0C-83B7-4F15-B7DA-C3E8D6CB8EBE}" type="slidenum">
              <a:rPr lang="en-US" smtClean="0"/>
              <a:pPr/>
              <a:t>5</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Remind the students that if we increase the amount of debt in a restructuring, we are decreasing the amount of outstanding shares.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r>
              <a:rPr lang="en-US" smtClean="0"/>
              <a:t>13.</a:t>
            </a:r>
            <a:fld id="{1234D3F9-DE24-4B01-9908-8A7875EDB5CD}" type="slidenum">
              <a:rPr lang="en-US" smtClean="0"/>
              <a:pPr/>
              <a:t>7</a:t>
            </a:fld>
            <a:endParaRPr 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Click on the Excel icon to see the graph of the break-even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r>
              <a:rPr lang="en-US" smtClean="0"/>
              <a:t>13.</a:t>
            </a:r>
            <a:fld id="{5658F124-DDB0-434C-93FC-18EBF9B944D6}" type="slidenum">
              <a:rPr lang="en-US" smtClean="0"/>
              <a:pPr/>
              <a:t>10</a:t>
            </a:fld>
            <a:endParaRPr lang="en-US"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 main point with case I is that it doesn’t matter how we divide our cash flows between our stockholders and bondholders, the cash flow of the firm doesn’t change. Since the cash flows don’t change; and we haven’t changed the risk of existing cash flows, the value of the firm won’t change.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r>
              <a:rPr lang="en-US" smtClean="0"/>
              <a:t>13.</a:t>
            </a:r>
            <a:fld id="{990276BD-CDEE-4DA3-B30F-03253851B820}" type="slidenum">
              <a:rPr lang="en-US" smtClean="0"/>
              <a:pPr/>
              <a:t>11</a:t>
            </a:fld>
            <a:endParaRPr lang="en-US"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Remind students that case I is a world without taxes. That is why the term (1 – T</a:t>
            </a:r>
            <a:r>
              <a:rPr lang="en-US" baseline="-25000" smtClean="0"/>
              <a:t>C</a:t>
            </a:r>
            <a:r>
              <a:rPr lang="en-US" smtClean="0"/>
              <a:t>) is not included in the WACC equation.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r>
              <a:rPr lang="en-US" smtClean="0"/>
              <a:t>13.</a:t>
            </a:r>
            <a:fld id="{01AE92B1-8DE3-4F39-B598-123E7409C77F}" type="slidenum">
              <a:rPr lang="en-US" smtClean="0"/>
              <a:pPr/>
              <a:t>13</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Remind students that if the firm is financed with 45% debt, then it is financed with 55% equity.</a:t>
            </a:r>
          </a:p>
          <a:p>
            <a:pPr eaLnBrk="1" hangingPunct="1"/>
            <a:r>
              <a:rPr lang="en-US" smtClean="0"/>
              <a:t>At this point, you may need to remind them that one way to compute the D/E ratio is %debt / (1-%debt)</a:t>
            </a:r>
          </a:p>
          <a:p>
            <a:pPr eaLnBrk="1" hangingPunct="1"/>
            <a:endParaRPr lang="en-US" smtClean="0"/>
          </a:p>
          <a:p>
            <a:pPr eaLnBrk="1" hangingPunct="1"/>
            <a:r>
              <a:rPr lang="en-US" smtClean="0"/>
              <a:t>The second question is used to reinforce that R</a:t>
            </a:r>
            <a:r>
              <a:rPr lang="en-US" baseline="-25000" smtClean="0"/>
              <a:t>A</a:t>
            </a:r>
            <a:r>
              <a:rPr lang="en-US" smtClean="0"/>
              <a:t> does not change when the capital structure changes</a:t>
            </a:r>
          </a:p>
          <a:p>
            <a:pPr eaLnBrk="1" hangingPunct="1"/>
            <a:endParaRPr lang="en-US" smtClean="0"/>
          </a:p>
          <a:p>
            <a:pPr eaLnBrk="1" hangingPunct="1"/>
            <a:r>
              <a:rPr lang="en-US" smtClean="0"/>
              <a:t>Many students will not immediately see how to get the % of equity from the D/E ratio. Remind them that D+E = V. We are looking at ratios, so the actual $ amount of D and E is not important. All that matters is the relationship between them. So, let E = 1. Then D/1 = 1.5; Solve for D; D = 1.5. Then V = 1 + 1.5 = 2.5 and the percent equity is 1 / 2.5 = 40%.  They often don’t understand that the choice of E = 1 is for simplicity. If they are confused about the process, then show them that it doesn’t matter what you set E equal to, as long as you keep the relationships intact. So, let E = 5; then D/5 = 1.5 and D = 5(1.5) = 7.5; V = 5 + 7.5 = 12.5 and E/V = 5 / 12.5 = 40%.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r>
              <a:rPr lang="en-US" smtClean="0"/>
              <a:t>13.</a:t>
            </a:r>
            <a:fld id="{5B7A10A7-0093-4F7D-9773-70120A560F19}" type="slidenum">
              <a:rPr lang="en-US" smtClean="0"/>
              <a:pPr/>
              <a:t>14</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Point out that the government effectively pays part of our interest expense for us; it is subsidizing a portion of the interest payment.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r>
              <a:rPr lang="en-US" smtClean="0"/>
              <a:t>13.</a:t>
            </a:r>
            <a:fld id="{D03B104A-2C21-45A4-A844-FF2E54BE3DA6}" type="slidenum">
              <a:rPr lang="en-US" smtClean="0"/>
              <a:pPr/>
              <a:t>15</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 levered firm has 6,250 in 8% debt, so the interest expense = .08(6,250) = 500</a:t>
            </a:r>
          </a:p>
          <a:p>
            <a:pPr eaLnBrk="1" hangingPunct="1"/>
            <a:endParaRPr lang="en-US" smtClean="0"/>
          </a:p>
          <a:p>
            <a:pPr eaLnBrk="1" hangingPunct="1"/>
            <a:r>
              <a:rPr lang="en-US" smtClean="0"/>
              <a:t>CFFA = EBIT – taxes (depreciation expense is the same in either case, so it will not affect CFFA on an incremental basis)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r>
              <a:rPr lang="en-US" smtClean="0"/>
              <a:t>13.</a:t>
            </a:r>
            <a:fld id="{D4045FD5-6165-4FB6-8CAB-9C5F7F264454}" type="slidenum">
              <a:rPr lang="en-US" smtClean="0"/>
              <a:pPr/>
              <a:t>16</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Point out that the increase in cash flow in the example is exactly equal to the interest tax shield</a:t>
            </a:r>
          </a:p>
          <a:p>
            <a:pPr eaLnBrk="1" hangingPunct="1"/>
            <a:endParaRPr lang="en-US" smtClean="0"/>
          </a:p>
          <a:p>
            <a:pPr eaLnBrk="1" hangingPunct="1"/>
            <a:r>
              <a:rPr lang="en-US" smtClean="0"/>
              <a:t>The assumption of perpetual debt makes the equations easier to work with, but it is useful to ask the students what would happen if we did not assume perpetual debt.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68" name="Rectangle 71"/>
          <p:cNvSpPr>
            <a:spLocks noChangeArrowheads="1"/>
          </p:cNvSpPr>
          <p:nvPr userDrawn="1"/>
        </p:nvSpPr>
        <p:spPr bwMode="auto">
          <a:xfrm>
            <a:off x="4572000" y="838200"/>
            <a:ext cx="4572000" cy="1470025"/>
          </a:xfrm>
          <a:prstGeom prst="rect">
            <a:avLst/>
          </a:prstGeom>
          <a:noFill/>
          <a:ln w="9525">
            <a:noFill/>
            <a:miter lim="800000"/>
            <a:headEnd/>
            <a:tailEnd/>
          </a:ln>
          <a:effectLst/>
        </p:spPr>
        <p:txBody>
          <a:bodyPr/>
          <a:lstStyle/>
          <a:p>
            <a:pPr algn="ctr" eaLnBrk="1" hangingPunct="1">
              <a:defRPr/>
            </a:pPr>
            <a:r>
              <a:rPr lang="en-US" sz="5400">
                <a:solidFill>
                  <a:schemeClr val="tx2"/>
                </a:solidFill>
                <a:effectLst>
                  <a:outerShdw blurRad="38100" dist="38100" dir="2700000" algn="tl">
                    <a:srgbClr val="000000"/>
                  </a:outerShdw>
                </a:effectLst>
              </a:rPr>
              <a:t>17</a:t>
            </a:r>
          </a:p>
        </p:txBody>
      </p:sp>
      <p:pic>
        <p:nvPicPr>
          <p:cNvPr id="69" name="Picture 72" descr="Ross8e08kc_Generic_nm3b"/>
          <p:cNvPicPr>
            <a:picLocks noChangeAspect="1" noChangeArrowheads="1"/>
          </p:cNvPicPr>
          <p:nvPr userDrawn="1"/>
        </p:nvPicPr>
        <p:blipFill>
          <a:blip r:embed="rId2"/>
          <a:srcRect/>
          <a:stretch>
            <a:fillRect/>
          </a:stretch>
        </p:blipFill>
        <p:spPr bwMode="auto">
          <a:xfrm>
            <a:off x="0" y="204788"/>
            <a:ext cx="4572000" cy="6486525"/>
          </a:xfrm>
          <a:prstGeom prst="rect">
            <a:avLst/>
          </a:prstGeom>
          <a:noFill/>
          <a:ln w="9525">
            <a:noFill/>
            <a:miter lim="800000"/>
            <a:headEnd/>
            <a:tailEnd/>
          </a:ln>
        </p:spPr>
      </p:pic>
      <p:sp>
        <p:nvSpPr>
          <p:cNvPr id="1075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75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0" name="Rectangle 68"/>
          <p:cNvSpPr>
            <a:spLocks noGrp="1" noChangeArrowheads="1"/>
          </p:cNvSpPr>
          <p:nvPr>
            <p:ph type="dt" sz="quarter" idx="10"/>
          </p:nvPr>
        </p:nvSpPr>
        <p:spPr>
          <a:xfrm>
            <a:off x="457200" y="6248400"/>
            <a:ext cx="2133600" cy="457200"/>
          </a:xfrm>
        </p:spPr>
        <p:txBody>
          <a:bodyPr/>
          <a:lstStyle>
            <a:lvl1pPr>
              <a:defRPr/>
            </a:lvl1pPr>
          </a:lstStyle>
          <a:p>
            <a:pPr>
              <a:defRPr/>
            </a:pPr>
            <a:fld id="{20869568-026A-44A2-BB3F-634CC6A6F024}" type="datetime1">
              <a:rPr lang="en-US"/>
              <a:pPr>
                <a:defRPr/>
              </a:pPr>
              <a:t>12/17/2018</a:t>
            </a:fld>
            <a:endParaRPr lang="en-US"/>
          </a:p>
        </p:txBody>
      </p:sp>
      <p:sp>
        <p:nvSpPr>
          <p:cNvPr id="71"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2"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7ED563A-AABE-4D00-B348-71E5325E8F2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23F7BB9C-038B-43F9-B8DE-568E463460EC}" type="datetime1">
              <a:rPr lang="en-US"/>
              <a:pPr>
                <a:defRPr/>
              </a:pPr>
              <a:t>12/17/2018</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BDAF2A8-8151-415C-8D49-A706AAA628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7813"/>
            <a:ext cx="211455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19125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7A2CEF50-BD8C-4942-81C2-68F70843CB09}" type="datetime1">
              <a:rPr lang="en-US"/>
              <a:pPr>
                <a:defRPr/>
              </a:pPr>
              <a:t>12/17/2018</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B2D82A4-8B09-429E-BCDA-4F721844EF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fld id="{964F0BCB-DD46-4590-9C26-AE53F35430FC}" type="datetime1">
              <a:rPr lang="en-US"/>
              <a:pPr>
                <a:defRPr/>
              </a:pPr>
              <a:t>12/17/2018</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D1A968EB-D1EF-45DA-9CF0-90AC8DFDB8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fld id="{5351B4A1-D176-4695-AD41-9885AE7FE6E8}" type="datetime1">
              <a:rPr lang="en-US"/>
              <a:pPr>
                <a:defRPr/>
              </a:pPr>
              <a:t>12/17/2018</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876E069-DFB0-41DC-93D9-51FA21ED36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fld id="{CE79C2A4-2958-41C3-A2DA-268FD1519BEA}" type="datetime1">
              <a:rPr lang="en-US"/>
              <a:pPr>
                <a:defRPr/>
              </a:pPr>
              <a:t>12/17/2018</a:t>
            </a:fld>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A24645A-93C8-4207-A90D-1518E6383F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fld id="{3DC0AF09-9467-4A5B-9689-0C50A49AF38D}" type="datetime1">
              <a:rPr lang="en-US"/>
              <a:pPr>
                <a:defRPr/>
              </a:pPr>
              <a:t>12/17/2018</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E514BD4-E6B1-4A74-BF98-4272DD78DE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fld id="{CBE7F7C6-F823-441A-9DD2-AB01778C7009}" type="datetime1">
              <a:rPr lang="en-US"/>
              <a:pPr>
                <a:defRPr/>
              </a:pPr>
              <a:t>12/17/2018</a:t>
            </a:fld>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F7C80657-1291-4226-9010-B8039F78EA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fld id="{02420802-4E50-4DB7-92F4-A98EA86AE889}" type="datetime1">
              <a:rPr lang="en-US"/>
              <a:pPr>
                <a:defRPr/>
              </a:pPr>
              <a:t>12/17/2018</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3C239835-2221-4690-93F4-446BFECD1F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BF8D2A49-4286-48F1-9E2A-3D1830623081}" type="datetime1">
              <a:rPr lang="en-US"/>
              <a:pPr>
                <a:defRPr/>
              </a:pPr>
              <a:t>12/17/2018</a:t>
            </a:fld>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E68DB26A-4B30-45ED-B7B4-7838B5A70E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67F3BDA4-F871-401D-8EF3-E2C4D275F1DA}" type="datetime1">
              <a:rPr lang="en-US"/>
              <a:pPr>
                <a:defRPr/>
              </a:pPr>
              <a:t>12/17/2018</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FFB6891-A22D-4C9A-A515-698282B447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fld id="{75EF6F76-120A-463D-A019-284D6CC431D0}" type="datetime1">
              <a:rPr lang="en-US"/>
              <a:pPr>
                <a:defRPr/>
              </a:pPr>
              <a:t>12/17/2018</a:t>
            </a:fld>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392BFF98-0E4B-46CE-B960-2FDC6B2C98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3075" name="Group 3"/>
          <p:cNvGrpSpPr>
            <a:grpSpLocks/>
          </p:cNvGrpSpPr>
          <p:nvPr/>
        </p:nvGrpSpPr>
        <p:grpSpPr bwMode="auto">
          <a:xfrm>
            <a:off x="3175" y="4267200"/>
            <a:ext cx="9140825" cy="2590800"/>
            <a:chOff x="2" y="2688"/>
            <a:chExt cx="5758" cy="1632"/>
          </a:xfrm>
        </p:grpSpPr>
        <p:sp>
          <p:nvSpPr>
            <p:cNvPr id="1065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3084" name="Group 5"/>
            <p:cNvGrpSpPr>
              <a:grpSpLocks/>
            </p:cNvGrpSpPr>
            <p:nvPr userDrawn="1"/>
          </p:nvGrpSpPr>
          <p:grpSpPr bwMode="auto">
            <a:xfrm>
              <a:off x="3528" y="3715"/>
              <a:ext cx="792" cy="521"/>
              <a:chOff x="3527" y="3715"/>
              <a:chExt cx="792" cy="521"/>
            </a:xfrm>
          </p:grpSpPr>
          <p:sp>
            <p:nvSpPr>
              <p:cNvPr id="1065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1065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1065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1065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1065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1065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1065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3085" name="Group 17"/>
            <p:cNvGrpSpPr>
              <a:grpSpLocks/>
            </p:cNvGrpSpPr>
            <p:nvPr userDrawn="1"/>
          </p:nvGrpSpPr>
          <p:grpSpPr bwMode="auto">
            <a:xfrm>
              <a:off x="1776" y="3631"/>
              <a:ext cx="1626" cy="683"/>
              <a:chOff x="1776" y="3631"/>
              <a:chExt cx="1626" cy="683"/>
            </a:xfrm>
          </p:grpSpPr>
          <p:sp>
            <p:nvSpPr>
              <p:cNvPr id="1065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1065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1065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1065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1065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1065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1065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1065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1065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1065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1065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1065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1065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1065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3086" name="Group 36"/>
            <p:cNvGrpSpPr>
              <a:grpSpLocks/>
            </p:cNvGrpSpPr>
            <p:nvPr userDrawn="1"/>
          </p:nvGrpSpPr>
          <p:grpSpPr bwMode="auto">
            <a:xfrm>
              <a:off x="4128" y="3360"/>
              <a:ext cx="1351" cy="821"/>
              <a:chOff x="4128" y="3360"/>
              <a:chExt cx="1351" cy="821"/>
            </a:xfrm>
          </p:grpSpPr>
          <p:sp>
            <p:nvSpPr>
              <p:cNvPr id="1065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1065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1065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1065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1065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1065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1065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1065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1065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1065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3087" name="Group 54"/>
            <p:cNvGrpSpPr>
              <a:grpSpLocks/>
            </p:cNvGrpSpPr>
            <p:nvPr userDrawn="1"/>
          </p:nvGrpSpPr>
          <p:grpSpPr bwMode="auto">
            <a:xfrm>
              <a:off x="5280" y="3024"/>
              <a:ext cx="425" cy="258"/>
              <a:chOff x="5280" y="3024"/>
              <a:chExt cx="425" cy="258"/>
            </a:xfrm>
          </p:grpSpPr>
          <p:sp>
            <p:nvSpPr>
              <p:cNvPr id="1065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65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065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065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3095" name="Group 62"/>
              <p:cNvGrpSpPr>
                <a:grpSpLocks/>
              </p:cNvGrpSpPr>
              <p:nvPr/>
            </p:nvGrpSpPr>
            <p:grpSpPr bwMode="auto">
              <a:xfrm>
                <a:off x="5381" y="3085"/>
                <a:ext cx="227" cy="132"/>
                <a:chOff x="5381" y="3085"/>
                <a:chExt cx="227" cy="132"/>
              </a:xfrm>
            </p:grpSpPr>
            <p:sp>
              <p:nvSpPr>
                <p:cNvPr id="1065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065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1065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065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1065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6564" name="Rectangle 68"/>
          <p:cNvSpPr>
            <a:spLocks noGrp="1" noChangeArrowheads="1"/>
          </p:cNvSpPr>
          <p:nvPr>
            <p:ph type="body" idx="1"/>
          </p:nvPr>
        </p:nvSpPr>
        <p:spPr bwMode="auto">
          <a:xfrm>
            <a:off x="685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227BA1CE-3313-490E-A668-6DBAA6F1BF5E}" type="datetime1">
              <a:rPr lang="en-US"/>
              <a:pPr>
                <a:defRPr/>
              </a:pPr>
              <a:t>12/17/2018</a:t>
            </a:fld>
            <a:endParaRPr lang="en-US"/>
          </a:p>
        </p:txBody>
      </p:sp>
      <p:sp>
        <p:nvSpPr>
          <p:cNvPr id="1065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065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617A5B1A-EAF9-4D7D-9912-FA1AD510ABC1}" type="slidenum">
              <a:rPr lang="en-US"/>
              <a:pPr>
                <a:defRPr/>
              </a:pPr>
              <a:t>‹#›</a:t>
            </a:fld>
            <a:endParaRPr lang="en-US"/>
          </a:p>
        </p:txBody>
      </p:sp>
      <p:sp>
        <p:nvSpPr>
          <p:cNvPr id="106568" name="Rectangle 72"/>
          <p:cNvSpPr>
            <a:spLocks noChangeArrowheads="1"/>
          </p:cNvSpPr>
          <p:nvPr userDrawn="1"/>
        </p:nvSpPr>
        <p:spPr bwMode="auto">
          <a:xfrm>
            <a:off x="0" y="0"/>
            <a:ext cx="571500" cy="6835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p>
        </p:txBody>
      </p:sp>
      <p:pic>
        <p:nvPicPr>
          <p:cNvPr id="3082" name="Picture 73" descr="Ross8e08kc_Generic_olc"/>
          <p:cNvPicPr>
            <a:picLocks noChangeAspect="1" noChangeArrowheads="1"/>
          </p:cNvPicPr>
          <p:nvPr userDrawn="1"/>
        </p:nvPicPr>
        <p:blipFill>
          <a:blip r:embed="rId14"/>
          <a:srcRect/>
          <a:stretch>
            <a:fillRect/>
          </a:stretch>
        </p:blipFill>
        <p:spPr bwMode="auto">
          <a:xfrm>
            <a:off x="0" y="1381125"/>
            <a:ext cx="571500" cy="54768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64">
                                            <p:txEl>
                                              <p:pRg st="0" end="0"/>
                                            </p:txEl>
                                          </p:spTgt>
                                        </p:tgtEl>
                                        <p:attrNameLst>
                                          <p:attrName>style.visibility</p:attrName>
                                        </p:attrNameLst>
                                      </p:cBhvr>
                                      <p:to>
                                        <p:strVal val="visible"/>
                                      </p:to>
                                    </p:set>
                                    <p:anim calcmode="lin" valueType="num">
                                      <p:cBhvr additive="base">
                                        <p:cTn id="7" dur="500" fill="hold"/>
                                        <p:tgtEl>
                                          <p:spTgt spid="106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6564">
                                            <p:txEl>
                                              <p:pRg st="1" end="1"/>
                                            </p:txEl>
                                          </p:spTgt>
                                        </p:tgtEl>
                                        <p:attrNameLst>
                                          <p:attrName>style.visibility</p:attrName>
                                        </p:attrNameLst>
                                      </p:cBhvr>
                                      <p:to>
                                        <p:strVal val="visible"/>
                                      </p:to>
                                    </p:set>
                                    <p:anim calcmode="lin" valueType="num">
                                      <p:cBhvr additive="base">
                                        <p:cTn id="11" dur="500" fill="hold"/>
                                        <p:tgtEl>
                                          <p:spTgt spid="10656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656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6564">
                                            <p:txEl>
                                              <p:pRg st="2" end="2"/>
                                            </p:txEl>
                                          </p:spTgt>
                                        </p:tgtEl>
                                        <p:attrNameLst>
                                          <p:attrName>style.visibility</p:attrName>
                                        </p:attrNameLst>
                                      </p:cBhvr>
                                      <p:to>
                                        <p:strVal val="visible"/>
                                      </p:to>
                                    </p:set>
                                    <p:anim calcmode="lin" valueType="num">
                                      <p:cBhvr additive="base">
                                        <p:cTn id="15" dur="500" fill="hold"/>
                                        <p:tgtEl>
                                          <p:spTgt spid="10656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656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564">
                                            <p:txEl>
                                              <p:pRg st="3" end="3"/>
                                            </p:txEl>
                                          </p:spTgt>
                                        </p:tgtEl>
                                        <p:attrNameLst>
                                          <p:attrName>style.visibility</p:attrName>
                                        </p:attrNameLst>
                                      </p:cBhvr>
                                      <p:to>
                                        <p:strVal val="visible"/>
                                      </p:to>
                                    </p:set>
                                    <p:anim calcmode="lin" valueType="num">
                                      <p:cBhvr additive="base">
                                        <p:cTn id="19" dur="500" fill="hold"/>
                                        <p:tgtEl>
                                          <p:spTgt spid="106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56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6564">
                                            <p:txEl>
                                              <p:pRg st="4" end="4"/>
                                            </p:txEl>
                                          </p:spTgt>
                                        </p:tgtEl>
                                        <p:attrNameLst>
                                          <p:attrName>style.visibility</p:attrName>
                                        </p:attrNameLst>
                                      </p:cBhvr>
                                      <p:to>
                                        <p:strVal val="visible"/>
                                      </p:to>
                                    </p:set>
                                    <p:anim calcmode="lin" valueType="num">
                                      <p:cBhvr additive="base">
                                        <p:cTn id="23" dur="500" fill="hold"/>
                                        <p:tgtEl>
                                          <p:spTgt spid="10656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656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4" grpId="0" build="p">
        <p:tmplLst>
          <p:tmpl lvl="1">
            <p:tnLst>
              <p:par>
                <p:cTn presetID="2" presetClass="entr" presetSubtype="8" fill="hold" nodeType="click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6564"/>
                        </p:tgtEl>
                        <p:attrNameLst>
                          <p:attrName>style.visibility</p:attrName>
                        </p:attrNameLst>
                      </p:cBhvr>
                      <p:to>
                        <p:strVal val="visible"/>
                      </p:to>
                    </p:set>
                    <p:anim calcmode="lin" valueType="num">
                      <p:cBhvr additive="base">
                        <p:cTn dur="500" fill="hold"/>
                        <p:tgtEl>
                          <p:spTgt spid="106564"/>
                        </p:tgtEl>
                        <p:attrNameLst>
                          <p:attrName>ppt_x</p:attrName>
                        </p:attrNameLst>
                      </p:cBhvr>
                      <p:tavLst>
                        <p:tav tm="0">
                          <p:val>
                            <p:strVal val="0-#ppt_w/2"/>
                          </p:val>
                        </p:tav>
                        <p:tav tm="100000">
                          <p:val>
                            <p:strVal val="#ppt_x"/>
                          </p:val>
                        </p:tav>
                      </p:tavLst>
                    </p:anim>
                    <p:anim calcmode="lin" valueType="num">
                      <p:cBhvr additive="base">
                        <p:cTn dur="500" fill="hold"/>
                        <p:tgtEl>
                          <p:spTgt spid="106564"/>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Microsoft_Office_Excel_Char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3"/>
            <a:ext cx="8229600" cy="1139825"/>
          </a:xfrm>
          <a:solidFill>
            <a:schemeClr val="tx2">
              <a:lumMod val="10000"/>
            </a:schemeClr>
          </a:solidFill>
          <a:ln>
            <a:solidFill>
              <a:schemeClr val="accent6">
                <a:lumMod val="20000"/>
                <a:lumOff val="80000"/>
              </a:schemeClr>
            </a:solidFill>
          </a:ln>
        </p:spPr>
        <p:txBody>
          <a:bodyPr/>
          <a:lstStyle/>
          <a:p>
            <a:pPr eaLnBrk="1" hangingPunct="1">
              <a:defRPr/>
            </a:pPr>
            <a:r>
              <a:rPr lang="en-US" dirty="0" smtClean="0"/>
              <a:t/>
            </a:r>
            <a:br>
              <a:rPr lang="en-US" dirty="0" smtClean="0"/>
            </a:br>
            <a:r>
              <a:rPr lang="en-US" dirty="0" smtClean="0"/>
              <a:t>Chapter 16</a:t>
            </a:r>
          </a:p>
        </p:txBody>
      </p:sp>
      <p:sp>
        <p:nvSpPr>
          <p:cNvPr id="3" name="Content Placeholder 2"/>
          <p:cNvSpPr>
            <a:spLocks noGrp="1"/>
          </p:cNvSpPr>
          <p:nvPr>
            <p:ph idx="1"/>
          </p:nvPr>
        </p:nvSpPr>
        <p:spPr/>
        <p:txBody>
          <a:bodyPr/>
          <a:lstStyle/>
          <a:p>
            <a:pPr algn="ctr" eaLnBrk="1" hangingPunct="1">
              <a:buFont typeface="Wingdings" pitchFamily="2" charset="2"/>
              <a:buNone/>
              <a:defRPr/>
            </a:pPr>
            <a:endParaRPr lang="en-US" dirty="0" smtClean="0"/>
          </a:p>
          <a:p>
            <a:pPr algn="ctr" eaLnBrk="1" hangingPunct="1">
              <a:buFont typeface="Wingdings" pitchFamily="2" charset="2"/>
              <a:buNone/>
              <a:defRPr/>
            </a:pPr>
            <a:endParaRPr lang="en-US" dirty="0" smtClean="0"/>
          </a:p>
          <a:p>
            <a:pPr algn="ctr" eaLnBrk="1" hangingPunct="1">
              <a:buFont typeface="Wingdings" pitchFamily="2" charset="2"/>
              <a:buNone/>
              <a:defRPr/>
            </a:pPr>
            <a:r>
              <a:rPr lang="en-US" cap="small" dirty="0" smtClean="0"/>
              <a:t>Financial Leverage </a:t>
            </a:r>
          </a:p>
          <a:p>
            <a:pPr algn="ctr" eaLnBrk="1" hangingPunct="1">
              <a:buFont typeface="Wingdings" pitchFamily="2" charset="2"/>
              <a:buNone/>
              <a:defRPr/>
            </a:pPr>
            <a:r>
              <a:rPr lang="en-US" cap="small" dirty="0" smtClean="0"/>
              <a:t>and</a:t>
            </a:r>
          </a:p>
          <a:p>
            <a:pPr algn="ctr" eaLnBrk="1" hangingPunct="1">
              <a:buFont typeface="Wingdings" pitchFamily="2" charset="2"/>
              <a:buNone/>
              <a:defRPr/>
            </a:pPr>
            <a:r>
              <a:rPr lang="en-US" cap="small" dirty="0" smtClean="0"/>
              <a:t>Capital Structure Policy</a:t>
            </a:r>
          </a:p>
        </p:txBody>
      </p:sp>
      <p:sp>
        <p:nvSpPr>
          <p:cNvPr id="4" name="Slide Number Placeholder 3"/>
          <p:cNvSpPr>
            <a:spLocks noGrp="1"/>
          </p:cNvSpPr>
          <p:nvPr>
            <p:ph type="sldNum" sz="quarter" idx="12"/>
          </p:nvPr>
        </p:nvSpPr>
        <p:spPr/>
        <p:txBody>
          <a:bodyPr/>
          <a:lstStyle/>
          <a:p>
            <a:pPr>
              <a:defRPr/>
            </a:pPr>
            <a:fld id="{6BE9B3B0-0628-4A74-B13A-CC01E8802F04}" type="slidenum">
              <a:rPr lang="en-US"/>
              <a:pPr>
                <a:defRPr/>
              </a:pPr>
              <a:t>0</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FB26954-B323-41AC-AAB2-55CEAD5E9051}" type="slidenum">
              <a:rPr lang="en-US"/>
              <a:pPr>
                <a:defRPr/>
              </a:pPr>
              <a:t>9</a:t>
            </a:fld>
            <a:endParaRPr lang="en-US"/>
          </a:p>
        </p:txBody>
      </p:sp>
      <p:sp>
        <p:nvSpPr>
          <p:cNvPr id="22530" name="Rectangle 2"/>
          <p:cNvSpPr>
            <a:spLocks noGrp="1" noChangeArrowheads="1"/>
          </p:cNvSpPr>
          <p:nvPr>
            <p:ph type="title"/>
          </p:nvPr>
        </p:nvSpPr>
        <p:spPr>
          <a:xfrm>
            <a:off x="609600" y="304800"/>
            <a:ext cx="8534400" cy="914400"/>
          </a:xfrm>
        </p:spPr>
        <p:txBody>
          <a:bodyPr/>
          <a:lstStyle/>
          <a:p>
            <a:pPr eaLnBrk="1" hangingPunct="1">
              <a:defRPr/>
            </a:pPr>
            <a:r>
              <a:rPr lang="en-US" smtClean="0"/>
              <a:t>Capital Structure Theory Under Three Special Cases</a:t>
            </a:r>
          </a:p>
        </p:txBody>
      </p:sp>
      <p:sp>
        <p:nvSpPr>
          <p:cNvPr id="22531" name="Rectangle 3"/>
          <p:cNvSpPr>
            <a:spLocks noGrp="1" noChangeArrowheads="1"/>
          </p:cNvSpPr>
          <p:nvPr>
            <p:ph type="body" idx="1"/>
          </p:nvPr>
        </p:nvSpPr>
        <p:spPr>
          <a:xfrm>
            <a:off x="815975" y="1717675"/>
            <a:ext cx="8020050" cy="4530725"/>
          </a:xfrm>
        </p:spPr>
        <p:txBody>
          <a:bodyPr/>
          <a:lstStyle/>
          <a:p>
            <a:pPr eaLnBrk="1" hangingPunct="1">
              <a:defRPr/>
            </a:pPr>
            <a:r>
              <a:rPr lang="en-US" sz="2400" smtClean="0"/>
              <a:t>Case I – Assumptions</a:t>
            </a:r>
          </a:p>
          <a:p>
            <a:pPr lvl="1" eaLnBrk="1" hangingPunct="1">
              <a:defRPr/>
            </a:pPr>
            <a:r>
              <a:rPr lang="en-US" sz="2000" smtClean="0"/>
              <a:t>No corporate or personal taxes</a:t>
            </a:r>
          </a:p>
          <a:p>
            <a:pPr lvl="1" eaLnBrk="1" hangingPunct="1">
              <a:defRPr/>
            </a:pPr>
            <a:r>
              <a:rPr lang="en-US" sz="2000" smtClean="0"/>
              <a:t>No bankruptcy costs</a:t>
            </a:r>
          </a:p>
          <a:p>
            <a:pPr eaLnBrk="1" hangingPunct="1">
              <a:defRPr/>
            </a:pPr>
            <a:r>
              <a:rPr lang="en-US" sz="2400" smtClean="0"/>
              <a:t>Case II – Assumptions</a:t>
            </a:r>
          </a:p>
          <a:p>
            <a:pPr lvl="1" eaLnBrk="1" hangingPunct="1">
              <a:defRPr/>
            </a:pPr>
            <a:r>
              <a:rPr lang="en-US" sz="2000" smtClean="0"/>
              <a:t>Corporate taxes, but no personal taxes</a:t>
            </a:r>
          </a:p>
          <a:p>
            <a:pPr lvl="1" eaLnBrk="1" hangingPunct="1">
              <a:defRPr/>
            </a:pPr>
            <a:r>
              <a:rPr lang="en-US" sz="2000" smtClean="0"/>
              <a:t>No bankruptcy costs</a:t>
            </a:r>
          </a:p>
          <a:p>
            <a:pPr eaLnBrk="1" hangingPunct="1">
              <a:defRPr/>
            </a:pPr>
            <a:r>
              <a:rPr lang="en-US" sz="2400" smtClean="0"/>
              <a:t>Case III – Assumptions</a:t>
            </a:r>
          </a:p>
          <a:p>
            <a:pPr lvl="1" eaLnBrk="1" hangingPunct="1">
              <a:defRPr/>
            </a:pPr>
            <a:r>
              <a:rPr lang="en-US" sz="2000" smtClean="0"/>
              <a:t>Corporate taxes, but no personal taxes</a:t>
            </a:r>
          </a:p>
          <a:p>
            <a:pPr lvl="1" eaLnBrk="1" hangingPunct="1">
              <a:defRPr/>
            </a:pPr>
            <a:r>
              <a:rPr lang="en-US" sz="2000" smtClean="0"/>
              <a:t>Bankruptcy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7" end="7"/>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531">
                                            <p:txEl>
                                              <p:pRg st="8" end="8"/>
                                            </p:txEl>
                                          </p:spTgt>
                                        </p:tgtEl>
                                        <p:attrNameLst>
                                          <p:attrName>style.visibility</p:attrName>
                                        </p:attrNameLst>
                                      </p:cBhvr>
                                      <p:to>
                                        <p:strVal val="visible"/>
                                      </p:to>
                                    </p:set>
                                    <p:anim calcmode="lin" valueType="num">
                                      <p:cBhvr additive="base">
                                        <p:cTn id="55" dur="500" fill="hold"/>
                                        <p:tgtEl>
                                          <p:spTgt spid="2253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531">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9AC11F-AA47-4BE5-8964-B37DAB363BE2}" type="slidenum">
              <a:rPr lang="en-US"/>
              <a:pPr>
                <a:defRPr/>
              </a:pPr>
              <a:t>10</a:t>
            </a:fld>
            <a:endParaRPr lang="en-US"/>
          </a:p>
        </p:txBody>
      </p:sp>
      <p:sp>
        <p:nvSpPr>
          <p:cNvPr id="23554" name="Rectangle 2"/>
          <p:cNvSpPr>
            <a:spLocks noGrp="1" noChangeArrowheads="1"/>
          </p:cNvSpPr>
          <p:nvPr>
            <p:ph type="title"/>
          </p:nvPr>
        </p:nvSpPr>
        <p:spPr/>
        <p:txBody>
          <a:bodyPr/>
          <a:lstStyle/>
          <a:p>
            <a:pPr eaLnBrk="1" hangingPunct="1">
              <a:defRPr/>
            </a:pPr>
            <a:r>
              <a:rPr lang="en-US" smtClean="0"/>
              <a:t>Case I – Propositions I and II</a:t>
            </a:r>
          </a:p>
        </p:txBody>
      </p:sp>
      <p:sp>
        <p:nvSpPr>
          <p:cNvPr id="23555" name="Rectangle 3"/>
          <p:cNvSpPr>
            <a:spLocks noGrp="1" noChangeArrowheads="1"/>
          </p:cNvSpPr>
          <p:nvPr>
            <p:ph type="body" idx="1"/>
          </p:nvPr>
        </p:nvSpPr>
        <p:spPr>
          <a:xfrm>
            <a:off x="815975" y="1447800"/>
            <a:ext cx="8020050" cy="4530725"/>
          </a:xfrm>
        </p:spPr>
        <p:txBody>
          <a:bodyPr/>
          <a:lstStyle/>
          <a:p>
            <a:pPr eaLnBrk="1" hangingPunct="1">
              <a:defRPr/>
            </a:pPr>
            <a:r>
              <a:rPr lang="en-US" smtClean="0"/>
              <a:t>Proposition I</a:t>
            </a:r>
          </a:p>
          <a:p>
            <a:pPr lvl="1" eaLnBrk="1" hangingPunct="1">
              <a:defRPr/>
            </a:pPr>
            <a:r>
              <a:rPr lang="en-US" smtClean="0"/>
              <a:t>The value of the firm is NOT affected by changes in the capital structure</a:t>
            </a:r>
          </a:p>
          <a:p>
            <a:pPr lvl="1" eaLnBrk="1" hangingPunct="1">
              <a:defRPr/>
            </a:pPr>
            <a:r>
              <a:rPr lang="en-US" smtClean="0"/>
              <a:t>The cash flows of the firm do not change; therefore, value doesn’t change</a:t>
            </a:r>
          </a:p>
          <a:p>
            <a:pPr eaLnBrk="1" hangingPunct="1">
              <a:defRPr/>
            </a:pPr>
            <a:r>
              <a:rPr lang="en-US" smtClean="0"/>
              <a:t>Proposition II</a:t>
            </a:r>
          </a:p>
          <a:p>
            <a:pPr lvl="1" eaLnBrk="1" hangingPunct="1">
              <a:defRPr/>
            </a:pPr>
            <a:r>
              <a:rPr lang="en-US" smtClean="0"/>
              <a:t>The WACC of the firm is NOT affected by capital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355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CED7AF6-2531-4DAA-9AEB-7D7043FFC9B3}" type="slidenum">
              <a:rPr lang="en-US"/>
              <a:pPr>
                <a:defRPr/>
              </a:pPr>
              <a:t>11</a:t>
            </a:fld>
            <a:endParaRPr lang="en-US"/>
          </a:p>
        </p:txBody>
      </p:sp>
      <p:sp>
        <p:nvSpPr>
          <p:cNvPr id="25602" name="Rectangle 2"/>
          <p:cNvSpPr>
            <a:spLocks noGrp="1" noChangeArrowheads="1"/>
          </p:cNvSpPr>
          <p:nvPr>
            <p:ph type="title"/>
          </p:nvPr>
        </p:nvSpPr>
        <p:spPr/>
        <p:txBody>
          <a:bodyPr/>
          <a:lstStyle/>
          <a:p>
            <a:pPr eaLnBrk="1" hangingPunct="1">
              <a:defRPr/>
            </a:pPr>
            <a:r>
              <a:rPr lang="en-US" smtClean="0"/>
              <a:t>Case I - Equations</a:t>
            </a:r>
          </a:p>
        </p:txBody>
      </p:sp>
      <p:sp>
        <p:nvSpPr>
          <p:cNvPr id="25603" name="Rectangle 3"/>
          <p:cNvSpPr>
            <a:spLocks noGrp="1" noChangeArrowheads="1"/>
          </p:cNvSpPr>
          <p:nvPr>
            <p:ph type="body" idx="1"/>
          </p:nvPr>
        </p:nvSpPr>
        <p:spPr>
          <a:xfrm>
            <a:off x="815975" y="1371600"/>
            <a:ext cx="8020050" cy="4530725"/>
          </a:xfrm>
        </p:spPr>
        <p:txBody>
          <a:bodyPr/>
          <a:lstStyle/>
          <a:p>
            <a:pPr eaLnBrk="1" hangingPunct="1">
              <a:defRPr/>
            </a:pPr>
            <a:r>
              <a:rPr lang="en-US" sz="2800" smtClean="0"/>
              <a:t>WACC = R</a:t>
            </a:r>
            <a:r>
              <a:rPr lang="en-US" sz="2800" baseline="-25000" smtClean="0"/>
              <a:t>A</a:t>
            </a:r>
            <a:r>
              <a:rPr lang="en-US" sz="2800" smtClean="0"/>
              <a:t> = (E/V)R</a:t>
            </a:r>
            <a:r>
              <a:rPr lang="en-US" sz="2800" baseline="-25000" smtClean="0"/>
              <a:t>E</a:t>
            </a:r>
            <a:r>
              <a:rPr lang="en-US" sz="2800" smtClean="0"/>
              <a:t> + (D/V)R</a:t>
            </a:r>
            <a:r>
              <a:rPr lang="en-US" sz="2800" baseline="-25000" smtClean="0"/>
              <a:t>D</a:t>
            </a:r>
            <a:br>
              <a:rPr lang="en-US" sz="2800" baseline="-25000" smtClean="0"/>
            </a:br>
            <a:endParaRPr lang="en-US" sz="2800" smtClean="0"/>
          </a:p>
          <a:p>
            <a:pPr eaLnBrk="1" hangingPunct="1">
              <a:defRPr/>
            </a:pPr>
            <a:r>
              <a:rPr lang="en-US" sz="2800" smtClean="0"/>
              <a:t>R</a:t>
            </a:r>
            <a:r>
              <a:rPr lang="en-US" sz="2800" baseline="-25000" smtClean="0"/>
              <a:t>E</a:t>
            </a:r>
            <a:r>
              <a:rPr lang="en-US" sz="2800" smtClean="0"/>
              <a:t> = R</a:t>
            </a:r>
            <a:r>
              <a:rPr lang="en-US" sz="2800" baseline="-25000" smtClean="0"/>
              <a:t>A</a:t>
            </a:r>
            <a:r>
              <a:rPr lang="en-US" sz="2800" smtClean="0"/>
              <a:t> + (R</a:t>
            </a:r>
            <a:r>
              <a:rPr lang="en-US" sz="2800" baseline="-25000" smtClean="0"/>
              <a:t>A</a:t>
            </a:r>
            <a:r>
              <a:rPr lang="en-US" sz="2800" smtClean="0"/>
              <a:t> – R</a:t>
            </a:r>
            <a:r>
              <a:rPr lang="en-US" sz="2800" baseline="-25000" smtClean="0"/>
              <a:t>D</a:t>
            </a:r>
            <a:r>
              <a:rPr lang="en-US" sz="2800" smtClean="0"/>
              <a:t>)(D/E)</a:t>
            </a:r>
            <a:br>
              <a:rPr lang="en-US" sz="2800" smtClean="0"/>
            </a:br>
            <a:endParaRPr lang="en-US" sz="2800" smtClean="0"/>
          </a:p>
          <a:p>
            <a:pPr lvl="1" eaLnBrk="1" hangingPunct="1">
              <a:defRPr/>
            </a:pPr>
            <a:r>
              <a:rPr lang="en-US" sz="2400" smtClean="0"/>
              <a:t>R</a:t>
            </a:r>
            <a:r>
              <a:rPr lang="en-US" sz="2400" baseline="-25000" smtClean="0"/>
              <a:t>A</a:t>
            </a:r>
            <a:r>
              <a:rPr lang="en-US" sz="2400" smtClean="0"/>
              <a:t> is the “cost” of the firm’s business risk, i.e., the risk of the firm’s assets</a:t>
            </a:r>
          </a:p>
          <a:p>
            <a:pPr lvl="1" eaLnBrk="1" hangingPunct="1">
              <a:defRPr/>
            </a:pPr>
            <a:r>
              <a:rPr lang="en-US" sz="2400" smtClean="0"/>
              <a:t>(R</a:t>
            </a:r>
            <a:r>
              <a:rPr lang="en-US" sz="2400" baseline="-25000" smtClean="0"/>
              <a:t>A</a:t>
            </a:r>
            <a:r>
              <a:rPr lang="en-US" sz="2400" smtClean="0"/>
              <a:t> – R</a:t>
            </a:r>
            <a:r>
              <a:rPr lang="en-US" sz="2400" baseline="-25000" smtClean="0"/>
              <a:t>D</a:t>
            </a:r>
            <a:r>
              <a:rPr lang="en-US" sz="2400" smtClean="0"/>
              <a:t>)(D/E) is the “cost” of the firm’s financial risk, i.e., the additional return required by stockholders to compensate for the risk of leverage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CEAF28C-D910-4D0B-983B-14C936A90FFD}" type="slidenum">
              <a:rPr lang="en-US"/>
              <a:pPr>
                <a:defRPr/>
              </a:pPr>
              <a:t>12</a:t>
            </a:fld>
            <a:endParaRPr lang="en-US"/>
          </a:p>
        </p:txBody>
      </p:sp>
      <p:sp>
        <p:nvSpPr>
          <p:cNvPr id="67588" name="Rectangle 4"/>
          <p:cNvSpPr>
            <a:spLocks noGrp="1" noChangeArrowheads="1"/>
          </p:cNvSpPr>
          <p:nvPr>
            <p:ph type="title"/>
          </p:nvPr>
        </p:nvSpPr>
        <p:spPr/>
        <p:txBody>
          <a:bodyPr/>
          <a:lstStyle/>
          <a:p>
            <a:pPr eaLnBrk="1" hangingPunct="1">
              <a:defRPr/>
            </a:pPr>
            <a:r>
              <a:rPr lang="en-US" smtClean="0"/>
              <a:t>Figure 17.3</a:t>
            </a:r>
          </a:p>
        </p:txBody>
      </p:sp>
      <p:pic>
        <p:nvPicPr>
          <p:cNvPr id="67592" name="Picture 8" descr="ros91585_1703"/>
          <p:cNvPicPr>
            <a:picLocks noChangeAspect="1" noChangeArrowheads="1"/>
          </p:cNvPicPr>
          <p:nvPr/>
        </p:nvPicPr>
        <p:blipFill>
          <a:blip r:embed="rId2"/>
          <a:srcRect r="46466"/>
          <a:stretch>
            <a:fillRect/>
          </a:stretch>
        </p:blipFill>
        <p:spPr bwMode="auto">
          <a:xfrm>
            <a:off x="1676400" y="1233488"/>
            <a:ext cx="6629400" cy="5091112"/>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80B4944-5E47-4649-B78F-7E9D7C9FFAB0}" type="slidenum">
              <a:rPr lang="en-US"/>
              <a:pPr>
                <a:defRPr/>
              </a:pPr>
              <a:t>13</a:t>
            </a:fld>
            <a:endParaRPr lang="en-US"/>
          </a:p>
        </p:txBody>
      </p:sp>
      <p:sp>
        <p:nvSpPr>
          <p:cNvPr id="27650" name="Rectangle 2"/>
          <p:cNvSpPr>
            <a:spLocks noGrp="1" noChangeArrowheads="1"/>
          </p:cNvSpPr>
          <p:nvPr>
            <p:ph type="title"/>
          </p:nvPr>
        </p:nvSpPr>
        <p:spPr/>
        <p:txBody>
          <a:bodyPr/>
          <a:lstStyle/>
          <a:p>
            <a:pPr eaLnBrk="1" hangingPunct="1">
              <a:defRPr/>
            </a:pPr>
            <a:r>
              <a:rPr lang="en-US" smtClean="0"/>
              <a:t>Case I - Example</a:t>
            </a:r>
          </a:p>
        </p:txBody>
      </p:sp>
      <p:sp>
        <p:nvSpPr>
          <p:cNvPr id="27651" name="Rectangle 3"/>
          <p:cNvSpPr>
            <a:spLocks noGrp="1" noChangeArrowheads="1"/>
          </p:cNvSpPr>
          <p:nvPr>
            <p:ph type="body" idx="1"/>
          </p:nvPr>
        </p:nvSpPr>
        <p:spPr>
          <a:xfrm>
            <a:off x="762000" y="1219200"/>
            <a:ext cx="8212138" cy="4953000"/>
          </a:xfrm>
        </p:spPr>
        <p:txBody>
          <a:bodyPr/>
          <a:lstStyle/>
          <a:p>
            <a:pPr eaLnBrk="1" hangingPunct="1">
              <a:lnSpc>
                <a:spcPct val="90000"/>
              </a:lnSpc>
              <a:defRPr/>
            </a:pPr>
            <a:r>
              <a:rPr lang="en-US" sz="2400" smtClean="0"/>
              <a:t>Data</a:t>
            </a:r>
          </a:p>
          <a:p>
            <a:pPr lvl="1" eaLnBrk="1" hangingPunct="1">
              <a:lnSpc>
                <a:spcPct val="90000"/>
              </a:lnSpc>
              <a:defRPr/>
            </a:pPr>
            <a:r>
              <a:rPr lang="en-US" sz="2200" smtClean="0"/>
              <a:t>Required return on assets = 16%, cost of debt = 10%; percent of debt = 45%</a:t>
            </a:r>
          </a:p>
          <a:p>
            <a:pPr eaLnBrk="1" hangingPunct="1">
              <a:lnSpc>
                <a:spcPct val="90000"/>
              </a:lnSpc>
              <a:defRPr/>
            </a:pPr>
            <a:r>
              <a:rPr lang="en-US" sz="2400" smtClean="0"/>
              <a:t>What is the cost of equity?</a:t>
            </a:r>
          </a:p>
          <a:p>
            <a:pPr lvl="1" eaLnBrk="1" hangingPunct="1">
              <a:lnSpc>
                <a:spcPct val="90000"/>
              </a:lnSpc>
              <a:defRPr/>
            </a:pPr>
            <a:r>
              <a:rPr lang="en-US" sz="2200" smtClean="0"/>
              <a:t>R</a:t>
            </a:r>
            <a:r>
              <a:rPr lang="en-US" sz="2200" baseline="-25000" smtClean="0"/>
              <a:t>E</a:t>
            </a:r>
            <a:r>
              <a:rPr lang="en-US" sz="2200" smtClean="0"/>
              <a:t> = 16 + (16 - 10)(.45/.55) = 20.91%</a:t>
            </a:r>
          </a:p>
          <a:p>
            <a:pPr eaLnBrk="1" hangingPunct="1">
              <a:lnSpc>
                <a:spcPct val="90000"/>
              </a:lnSpc>
              <a:defRPr/>
            </a:pPr>
            <a:r>
              <a:rPr lang="en-US" sz="2400" smtClean="0"/>
              <a:t>Suppose instead that the cost of equity is 25%, what is the debt-to-equity ratio?</a:t>
            </a:r>
          </a:p>
          <a:p>
            <a:pPr lvl="1" eaLnBrk="1" hangingPunct="1">
              <a:lnSpc>
                <a:spcPct val="90000"/>
              </a:lnSpc>
              <a:defRPr/>
            </a:pPr>
            <a:r>
              <a:rPr lang="en-US" sz="2200" smtClean="0"/>
              <a:t>25 = 16 + (16 - 10)(D/E)</a:t>
            </a:r>
          </a:p>
          <a:p>
            <a:pPr lvl="1" eaLnBrk="1" hangingPunct="1">
              <a:lnSpc>
                <a:spcPct val="90000"/>
              </a:lnSpc>
              <a:defRPr/>
            </a:pPr>
            <a:r>
              <a:rPr lang="en-US" sz="2200" smtClean="0"/>
              <a:t>D/E = (25 - 16) / (16 - 10) = 1.5</a:t>
            </a:r>
          </a:p>
          <a:p>
            <a:pPr eaLnBrk="1" hangingPunct="1">
              <a:lnSpc>
                <a:spcPct val="90000"/>
              </a:lnSpc>
              <a:defRPr/>
            </a:pPr>
            <a:r>
              <a:rPr lang="en-US" sz="2400" smtClean="0"/>
              <a:t>Based on this information, what is the percent of equity in the firm?</a:t>
            </a:r>
          </a:p>
          <a:p>
            <a:pPr lvl="1" eaLnBrk="1" hangingPunct="1">
              <a:lnSpc>
                <a:spcPct val="90000"/>
              </a:lnSpc>
              <a:defRPr/>
            </a:pPr>
            <a:r>
              <a:rPr lang="en-US" sz="2200" smtClean="0"/>
              <a:t>E/V = 1 / 2.5 = 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7" end="7"/>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anim calcmode="lin" valueType="num">
                                      <p:cBhvr additive="base">
                                        <p:cTn id="55" dur="500" fill="hold"/>
                                        <p:tgtEl>
                                          <p:spTgt spid="276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65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DD05E6A-1538-4C97-8C8A-6A6FED7C01F7}" type="slidenum">
              <a:rPr lang="en-US"/>
              <a:pPr>
                <a:defRPr/>
              </a:pPr>
              <a:t>14</a:t>
            </a:fld>
            <a:endParaRPr lang="en-US"/>
          </a:p>
        </p:txBody>
      </p:sp>
      <p:sp>
        <p:nvSpPr>
          <p:cNvPr id="34818" name="Rectangle 2"/>
          <p:cNvSpPr>
            <a:spLocks noGrp="1" noChangeArrowheads="1"/>
          </p:cNvSpPr>
          <p:nvPr>
            <p:ph type="title"/>
          </p:nvPr>
        </p:nvSpPr>
        <p:spPr/>
        <p:txBody>
          <a:bodyPr/>
          <a:lstStyle/>
          <a:p>
            <a:pPr eaLnBrk="1" hangingPunct="1">
              <a:defRPr/>
            </a:pPr>
            <a:r>
              <a:rPr lang="en-US" dirty="0" smtClean="0"/>
              <a:t>Case II – </a:t>
            </a:r>
            <a:r>
              <a:rPr lang="en-US" dirty="0" smtClean="0"/>
              <a:t>Proposition I</a:t>
            </a:r>
            <a:endParaRPr lang="en-US" dirty="0" smtClean="0"/>
          </a:p>
        </p:txBody>
      </p:sp>
      <p:sp>
        <p:nvSpPr>
          <p:cNvPr id="34819" name="Rectangle 3"/>
          <p:cNvSpPr>
            <a:spLocks noGrp="1" noChangeArrowheads="1"/>
          </p:cNvSpPr>
          <p:nvPr>
            <p:ph type="body" idx="1"/>
          </p:nvPr>
        </p:nvSpPr>
        <p:spPr/>
        <p:txBody>
          <a:bodyPr/>
          <a:lstStyle/>
          <a:p>
            <a:pPr eaLnBrk="1" hangingPunct="1">
              <a:defRPr/>
            </a:pPr>
            <a:r>
              <a:rPr lang="en-US" smtClean="0"/>
              <a:t>Interest is tax deductible</a:t>
            </a:r>
          </a:p>
          <a:p>
            <a:pPr eaLnBrk="1" hangingPunct="1">
              <a:defRPr/>
            </a:pPr>
            <a:r>
              <a:rPr lang="en-US" smtClean="0"/>
              <a:t>Therefore, when a firm adds debt, it reduces taxes, all else equal</a:t>
            </a:r>
          </a:p>
          <a:p>
            <a:pPr eaLnBrk="1" hangingPunct="1">
              <a:defRPr/>
            </a:pPr>
            <a:r>
              <a:rPr lang="en-US" smtClean="0"/>
              <a:t>The reduction in taxes increases the cash flow of the firm</a:t>
            </a:r>
          </a:p>
          <a:p>
            <a:pPr eaLnBrk="1" hangingPunct="1">
              <a:defRPr/>
            </a:pPr>
            <a:r>
              <a:rPr lang="en-US" smtClean="0"/>
              <a:t>How should an increase in cash flows affect the value of the 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4819">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pPr>
              <a:defRPr/>
            </a:pPr>
            <a:fld id="{75D46835-EA85-4819-B3C8-9C6476635F72}" type="slidenum">
              <a:rPr lang="en-US"/>
              <a:pPr>
                <a:defRPr/>
              </a:pPr>
              <a:t>15</a:t>
            </a:fld>
            <a:endParaRPr lang="en-US"/>
          </a:p>
        </p:txBody>
      </p:sp>
      <p:sp>
        <p:nvSpPr>
          <p:cNvPr id="36866" name="Rectangle 2"/>
          <p:cNvSpPr>
            <a:spLocks noGrp="1" noChangeArrowheads="1"/>
          </p:cNvSpPr>
          <p:nvPr>
            <p:ph type="title"/>
          </p:nvPr>
        </p:nvSpPr>
        <p:spPr/>
        <p:txBody>
          <a:bodyPr/>
          <a:lstStyle/>
          <a:p>
            <a:pPr eaLnBrk="1" hangingPunct="1">
              <a:defRPr/>
            </a:pPr>
            <a:r>
              <a:rPr lang="en-US" smtClean="0"/>
              <a:t>Case II - Example</a:t>
            </a:r>
          </a:p>
        </p:txBody>
      </p:sp>
      <p:graphicFrame>
        <p:nvGraphicFramePr>
          <p:cNvPr id="36965" name="Group 101"/>
          <p:cNvGraphicFramePr>
            <a:graphicFrameLocks noGrp="1"/>
          </p:cNvGraphicFramePr>
          <p:nvPr>
            <p:ph type="tbl" idx="1"/>
          </p:nvPr>
        </p:nvGraphicFramePr>
        <p:xfrm>
          <a:off x="685800" y="1600200"/>
          <a:ext cx="8229600" cy="4437063"/>
        </p:xfrm>
        <a:graphic>
          <a:graphicData uri="http://schemas.openxmlformats.org/drawingml/2006/table">
            <a:tbl>
              <a:tblPr/>
              <a:tblGrid>
                <a:gridCol w="2566988"/>
                <a:gridCol w="2919412"/>
                <a:gridCol w="2743200"/>
              </a:tblGrid>
              <a:tr h="631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Unlevered Firm</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Levered Firm</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EBIT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Interest</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2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Taxable Income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5,000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4,500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Taxes (34%)</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1,700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1,530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4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Net Income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3,300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2,970</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CFFA</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3,300</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3,470</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CB8694A-093A-40CF-91AC-D32D2598EB47}" type="slidenum">
              <a:rPr lang="en-US"/>
              <a:pPr>
                <a:defRPr/>
              </a:pPr>
              <a:t>16</a:t>
            </a:fld>
            <a:endParaRPr lang="en-US"/>
          </a:p>
        </p:txBody>
      </p:sp>
      <p:sp>
        <p:nvSpPr>
          <p:cNvPr id="38914" name="Rectangle 2"/>
          <p:cNvSpPr>
            <a:spLocks noGrp="1" noChangeArrowheads="1"/>
          </p:cNvSpPr>
          <p:nvPr>
            <p:ph type="title"/>
          </p:nvPr>
        </p:nvSpPr>
        <p:spPr/>
        <p:txBody>
          <a:bodyPr/>
          <a:lstStyle/>
          <a:p>
            <a:pPr eaLnBrk="1" hangingPunct="1">
              <a:defRPr/>
            </a:pPr>
            <a:r>
              <a:rPr lang="en-US" smtClean="0"/>
              <a:t>Interest Tax Shield</a:t>
            </a:r>
          </a:p>
        </p:txBody>
      </p:sp>
      <p:sp>
        <p:nvSpPr>
          <p:cNvPr id="38915" name="Rectangle 3"/>
          <p:cNvSpPr>
            <a:spLocks noGrp="1" noChangeArrowheads="1"/>
          </p:cNvSpPr>
          <p:nvPr>
            <p:ph type="body" idx="1"/>
          </p:nvPr>
        </p:nvSpPr>
        <p:spPr>
          <a:xfrm>
            <a:off x="762000" y="1447800"/>
            <a:ext cx="8212138" cy="4572000"/>
          </a:xfrm>
        </p:spPr>
        <p:txBody>
          <a:bodyPr/>
          <a:lstStyle/>
          <a:p>
            <a:pPr eaLnBrk="1" hangingPunct="1">
              <a:defRPr/>
            </a:pPr>
            <a:r>
              <a:rPr lang="en-US" sz="2800" dirty="0" smtClean="0"/>
              <a:t>Annual interest tax shield</a:t>
            </a:r>
          </a:p>
          <a:p>
            <a:pPr lvl="1" eaLnBrk="1" hangingPunct="1">
              <a:defRPr/>
            </a:pPr>
            <a:r>
              <a:rPr lang="en-US" sz="2400" dirty="0" smtClean="0"/>
              <a:t>Tax rate times interest payment</a:t>
            </a:r>
          </a:p>
          <a:p>
            <a:pPr lvl="1" eaLnBrk="1" hangingPunct="1">
              <a:defRPr/>
            </a:pPr>
            <a:r>
              <a:rPr lang="en-US" sz="2400" dirty="0" smtClean="0"/>
              <a:t>6,250 in 8% debt = 500 in interest expense</a:t>
            </a:r>
          </a:p>
          <a:p>
            <a:pPr lvl="1" eaLnBrk="1" hangingPunct="1">
              <a:defRPr/>
            </a:pPr>
            <a:r>
              <a:rPr lang="en-US" sz="2400" dirty="0" smtClean="0"/>
              <a:t>Annual tax shield = .34(500) = 170</a:t>
            </a:r>
          </a:p>
          <a:p>
            <a:pPr eaLnBrk="1" hangingPunct="1">
              <a:defRPr/>
            </a:pPr>
            <a:r>
              <a:rPr lang="en-US" sz="2800" dirty="0" smtClean="0"/>
              <a:t>Present value of annual interest tax shield</a:t>
            </a:r>
          </a:p>
          <a:p>
            <a:pPr lvl="1" eaLnBrk="1" hangingPunct="1">
              <a:defRPr/>
            </a:pPr>
            <a:r>
              <a:rPr lang="en-US" sz="2400" dirty="0" smtClean="0"/>
              <a:t>Assume perpetual debt for simplicity</a:t>
            </a:r>
          </a:p>
          <a:p>
            <a:pPr lvl="1" eaLnBrk="1" hangingPunct="1">
              <a:defRPr/>
            </a:pPr>
            <a:r>
              <a:rPr lang="en-US" sz="2400" dirty="0" smtClean="0"/>
              <a:t>PV = 170 / .08 = 2,125</a:t>
            </a:r>
          </a:p>
          <a:p>
            <a:pPr lvl="1" eaLnBrk="1" hangingPunct="1">
              <a:defRPr/>
            </a:pPr>
            <a:r>
              <a:rPr lang="en-US" sz="2400" dirty="0" smtClean="0"/>
              <a:t>PV = D(R</a:t>
            </a:r>
            <a:r>
              <a:rPr lang="en-US" sz="2400" baseline="-25000" dirty="0" smtClean="0"/>
              <a:t>D</a:t>
            </a:r>
            <a:r>
              <a:rPr lang="en-US" sz="2400" dirty="0" smtClean="0"/>
              <a:t>)(T</a:t>
            </a:r>
            <a:r>
              <a:rPr lang="en-US" sz="2400" baseline="-25000" dirty="0" smtClean="0"/>
              <a:t>C</a:t>
            </a:r>
            <a:r>
              <a:rPr lang="en-US" sz="2400" dirty="0" smtClean="0"/>
              <a:t>) / R</a:t>
            </a:r>
            <a:r>
              <a:rPr lang="en-US" sz="2400" baseline="-25000" dirty="0" smtClean="0"/>
              <a:t>D</a:t>
            </a:r>
            <a:r>
              <a:rPr lang="en-US" sz="2400" dirty="0" smtClean="0"/>
              <a:t> = DT</a:t>
            </a:r>
            <a:r>
              <a:rPr lang="en-US" sz="2400" baseline="-25000" dirty="0" smtClean="0"/>
              <a:t>C</a:t>
            </a:r>
            <a:r>
              <a:rPr lang="en-US" sz="2400" dirty="0" smtClean="0"/>
              <a:t> = 6,250(.34) = 2,125</a:t>
            </a:r>
          </a:p>
          <a:p>
            <a:pPr lvl="1" eaLnBrk="1" hangingPunct="1">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332B704-6054-4957-BB8B-7D136BF4F5B0}" type="slidenum">
              <a:rPr lang="en-US"/>
              <a:pPr>
                <a:defRPr/>
              </a:pPr>
              <a:t>17</a:t>
            </a:fld>
            <a:endParaRPr lang="en-US"/>
          </a:p>
        </p:txBody>
      </p:sp>
      <p:sp>
        <p:nvSpPr>
          <p:cNvPr id="40962" name="Rectangle 2"/>
          <p:cNvSpPr>
            <a:spLocks noGrp="1" noChangeArrowheads="1"/>
          </p:cNvSpPr>
          <p:nvPr>
            <p:ph type="title"/>
          </p:nvPr>
        </p:nvSpPr>
        <p:spPr/>
        <p:txBody>
          <a:bodyPr/>
          <a:lstStyle/>
          <a:p>
            <a:pPr eaLnBrk="1" hangingPunct="1">
              <a:defRPr/>
            </a:pPr>
            <a:r>
              <a:rPr lang="en-US" smtClean="0"/>
              <a:t>Case II – Proposition I</a:t>
            </a:r>
          </a:p>
        </p:txBody>
      </p:sp>
      <p:sp>
        <p:nvSpPr>
          <p:cNvPr id="40963" name="Rectangle 3"/>
          <p:cNvSpPr>
            <a:spLocks noGrp="1" noChangeArrowheads="1"/>
          </p:cNvSpPr>
          <p:nvPr>
            <p:ph type="body" idx="1"/>
          </p:nvPr>
        </p:nvSpPr>
        <p:spPr>
          <a:xfrm>
            <a:off x="815975" y="1524000"/>
            <a:ext cx="8020050" cy="4530725"/>
          </a:xfrm>
        </p:spPr>
        <p:txBody>
          <a:bodyPr/>
          <a:lstStyle/>
          <a:p>
            <a:pPr eaLnBrk="1" hangingPunct="1">
              <a:defRPr/>
            </a:pPr>
            <a:r>
              <a:rPr lang="en-US" sz="2800" smtClean="0"/>
              <a:t>The value of the firm increases by the present value of the annual interest tax shield</a:t>
            </a:r>
          </a:p>
          <a:p>
            <a:pPr lvl="1" eaLnBrk="1" hangingPunct="1">
              <a:defRPr/>
            </a:pPr>
            <a:r>
              <a:rPr lang="en-US" sz="2400" smtClean="0"/>
              <a:t>Value of a levered firm = value of an unlevered firm + PV of interest tax shield</a:t>
            </a:r>
          </a:p>
          <a:p>
            <a:pPr lvl="1" eaLnBrk="1" hangingPunct="1">
              <a:defRPr/>
            </a:pPr>
            <a:r>
              <a:rPr lang="en-US" sz="2400" smtClean="0"/>
              <a:t>Value of equity = Value of the firm – Value of debt</a:t>
            </a:r>
          </a:p>
          <a:p>
            <a:pPr eaLnBrk="1" hangingPunct="1">
              <a:defRPr/>
            </a:pPr>
            <a:r>
              <a:rPr lang="en-US" sz="2800" smtClean="0"/>
              <a:t>Assuming perpetual cash flows</a:t>
            </a:r>
          </a:p>
          <a:p>
            <a:pPr lvl="1" eaLnBrk="1" hangingPunct="1">
              <a:defRPr/>
            </a:pPr>
            <a:r>
              <a:rPr lang="en-US" sz="2400" smtClean="0"/>
              <a:t>V</a:t>
            </a:r>
            <a:r>
              <a:rPr lang="en-US" sz="2400" baseline="-25000" smtClean="0"/>
              <a:t>U</a:t>
            </a:r>
            <a:r>
              <a:rPr lang="en-US" sz="2400" smtClean="0"/>
              <a:t> = EBIT(1-T) / R</a:t>
            </a:r>
            <a:r>
              <a:rPr lang="en-US" sz="2400" baseline="-25000" smtClean="0"/>
              <a:t>U</a:t>
            </a:r>
            <a:endParaRPr lang="en-US" sz="2400" smtClean="0"/>
          </a:p>
          <a:p>
            <a:pPr lvl="1" eaLnBrk="1" hangingPunct="1">
              <a:defRPr/>
            </a:pPr>
            <a:r>
              <a:rPr lang="en-US" sz="2400" smtClean="0"/>
              <a:t>V</a:t>
            </a:r>
            <a:r>
              <a:rPr lang="en-US" sz="2400" baseline="-25000" smtClean="0"/>
              <a:t>L</a:t>
            </a:r>
            <a:r>
              <a:rPr lang="en-US" sz="2400" smtClean="0"/>
              <a:t> = V</a:t>
            </a:r>
            <a:r>
              <a:rPr lang="en-US" sz="2400" baseline="-25000" smtClean="0"/>
              <a:t>U</a:t>
            </a:r>
            <a:r>
              <a:rPr lang="en-US" sz="2400" smtClean="0"/>
              <a:t> + DT</a:t>
            </a:r>
            <a:r>
              <a:rPr lang="en-US" sz="2400" baseline="-25000" smtClean="0"/>
              <a:t>C</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63">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52811FF-4B93-4942-B51C-FF263EFF5467}" type="slidenum">
              <a:rPr lang="en-US"/>
              <a:pPr>
                <a:defRPr/>
              </a:pPr>
              <a:t>18</a:t>
            </a:fld>
            <a:endParaRPr lang="en-US"/>
          </a:p>
        </p:txBody>
      </p:sp>
      <p:sp>
        <p:nvSpPr>
          <p:cNvPr id="43010" name="Rectangle 2"/>
          <p:cNvSpPr>
            <a:spLocks noGrp="1" noChangeArrowheads="1"/>
          </p:cNvSpPr>
          <p:nvPr>
            <p:ph type="title"/>
          </p:nvPr>
        </p:nvSpPr>
        <p:spPr/>
        <p:txBody>
          <a:bodyPr/>
          <a:lstStyle/>
          <a:p>
            <a:pPr eaLnBrk="1" hangingPunct="1">
              <a:defRPr/>
            </a:pPr>
            <a:r>
              <a:rPr lang="en-US" smtClean="0"/>
              <a:t>Example: Case II – Proposition I</a:t>
            </a:r>
          </a:p>
        </p:txBody>
      </p:sp>
      <p:sp>
        <p:nvSpPr>
          <p:cNvPr id="43011" name="Rectangle 3"/>
          <p:cNvSpPr>
            <a:spLocks noGrp="1" noChangeArrowheads="1"/>
          </p:cNvSpPr>
          <p:nvPr>
            <p:ph type="body" idx="1"/>
          </p:nvPr>
        </p:nvSpPr>
        <p:spPr/>
        <p:txBody>
          <a:bodyPr/>
          <a:lstStyle/>
          <a:p>
            <a:pPr eaLnBrk="1" hangingPunct="1">
              <a:defRPr/>
            </a:pPr>
            <a:r>
              <a:rPr lang="en-US" sz="2800" smtClean="0"/>
              <a:t>Data</a:t>
            </a:r>
          </a:p>
          <a:p>
            <a:pPr lvl="1" eaLnBrk="1" hangingPunct="1">
              <a:defRPr/>
            </a:pPr>
            <a:r>
              <a:rPr lang="en-US" sz="2400" smtClean="0"/>
              <a:t>EBIT = 25 million; Tax rate = 35%; Debt = $75 million; Cost of debt = 9%; Unlevered cost of capital = 12%</a:t>
            </a:r>
          </a:p>
          <a:p>
            <a:pPr eaLnBrk="1" hangingPunct="1">
              <a:defRPr/>
            </a:pPr>
            <a:r>
              <a:rPr lang="en-US" sz="2800" smtClean="0"/>
              <a:t>V</a:t>
            </a:r>
            <a:r>
              <a:rPr lang="en-US" sz="2800" baseline="-25000" smtClean="0"/>
              <a:t>U</a:t>
            </a:r>
            <a:r>
              <a:rPr lang="en-US" sz="2800" smtClean="0"/>
              <a:t> = 25(1-.35) / .12 = $135.42 million</a:t>
            </a:r>
          </a:p>
          <a:p>
            <a:pPr eaLnBrk="1" hangingPunct="1">
              <a:defRPr/>
            </a:pPr>
            <a:r>
              <a:rPr lang="en-US" sz="2800" smtClean="0"/>
              <a:t>V</a:t>
            </a:r>
            <a:r>
              <a:rPr lang="en-US" sz="2800" baseline="-25000" smtClean="0"/>
              <a:t>L</a:t>
            </a:r>
            <a:r>
              <a:rPr lang="en-US" sz="2800" smtClean="0"/>
              <a:t> = 135.42 + 75(.35) = $161.67 million</a:t>
            </a:r>
          </a:p>
          <a:p>
            <a:pPr eaLnBrk="1" hangingPunct="1">
              <a:defRPr/>
            </a:pPr>
            <a:r>
              <a:rPr lang="en-US" sz="2800" smtClean="0"/>
              <a:t>E = 161.67 – 75 = $86.67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0" end="0"/>
                                            </p:txEl>
                                          </p:spTgt>
                                        </p:tgtEl>
                                        <p:attrNameLst>
                                          <p:attrName>ppt_c</p:attrName>
                                        </p:attrNameLst>
                                      </p:cBhvr>
                                      <p:to>
                                        <a:schemeClr val="tx2"/>
                                      </p:to>
                                    </p:animClr>
                                  </p:subTnLst>
                                </p:cTn>
                              </p:par>
                              <p:par>
                                <p:cTn id="9" presetID="2" presetClass="entr" presetSubtype="8"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2" end="2"/>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 calcmode="lin" valueType="num">
                                      <p:cBhvr additive="base">
                                        <p:cTn id="23"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30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3" end="3"/>
                                            </p:txEl>
                                          </p:spTgt>
                                        </p:tgtEl>
                                        <p:attrNameLst>
                                          <p:attrName>ppt_c</p:attrName>
                                        </p:attrNameLst>
                                      </p:cBhvr>
                                      <p:to>
                                        <a:schemeClr val="tx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 calcmode="lin" valueType="num">
                                      <p:cBhvr additive="base">
                                        <p:cTn id="29"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301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C167578-D5CC-4371-A6AA-D7E8DCD8A145}" type="slidenum">
              <a:rPr lang="en-US"/>
              <a:pPr>
                <a:defRPr/>
              </a:pPr>
              <a:t>1</a:t>
            </a:fld>
            <a:endParaRPr lang="en-US"/>
          </a:p>
        </p:txBody>
      </p:sp>
      <p:sp>
        <p:nvSpPr>
          <p:cNvPr id="2050" name="Rectangle 2"/>
          <p:cNvSpPr>
            <a:spLocks noGrp="1" noChangeArrowheads="1"/>
          </p:cNvSpPr>
          <p:nvPr>
            <p:ph type="title"/>
          </p:nvPr>
        </p:nvSpPr>
        <p:spPr/>
        <p:txBody>
          <a:bodyPr/>
          <a:lstStyle/>
          <a:p>
            <a:pPr eaLnBrk="1" hangingPunct="1">
              <a:defRPr/>
            </a:pPr>
            <a:r>
              <a:rPr lang="en-US" smtClean="0"/>
              <a:t>Key Concepts and Skills</a:t>
            </a:r>
          </a:p>
        </p:txBody>
      </p:sp>
      <p:sp>
        <p:nvSpPr>
          <p:cNvPr id="2051" name="Rectangle 3"/>
          <p:cNvSpPr>
            <a:spLocks noGrp="1" noChangeArrowheads="1"/>
          </p:cNvSpPr>
          <p:nvPr>
            <p:ph type="body" idx="1"/>
          </p:nvPr>
        </p:nvSpPr>
        <p:spPr/>
        <p:txBody>
          <a:bodyPr/>
          <a:lstStyle/>
          <a:p>
            <a:pPr eaLnBrk="1" hangingPunct="1">
              <a:defRPr/>
            </a:pPr>
            <a:r>
              <a:rPr lang="en-US" smtClean="0"/>
              <a:t>Understand the effect of financial leverage on cash flows and the cost of equity</a:t>
            </a:r>
          </a:p>
          <a:p>
            <a:pPr eaLnBrk="1" hangingPunct="1">
              <a:defRPr/>
            </a:pPr>
            <a:r>
              <a:rPr lang="en-US" smtClean="0"/>
              <a:t>Understand the impact of taxes and bankruptcy on capital structure choice</a:t>
            </a:r>
          </a:p>
          <a:p>
            <a:pPr eaLnBrk="1" hangingPunct="1">
              <a:defRPr/>
            </a:pPr>
            <a:r>
              <a:rPr lang="en-US" smtClean="0"/>
              <a:t>Understand the basic components of the bankruptcy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51">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BE22AAF-AA9F-443A-9CC2-F0AFD0A0FCAD}" type="slidenum">
              <a:rPr lang="en-US"/>
              <a:pPr>
                <a:defRPr/>
              </a:pPr>
              <a:t>19</a:t>
            </a:fld>
            <a:endParaRPr lang="en-US"/>
          </a:p>
        </p:txBody>
      </p:sp>
      <p:sp>
        <p:nvSpPr>
          <p:cNvPr id="44034" name="Rectangle 2"/>
          <p:cNvSpPr>
            <a:spLocks noGrp="1" noChangeArrowheads="1"/>
          </p:cNvSpPr>
          <p:nvPr>
            <p:ph type="title"/>
          </p:nvPr>
        </p:nvSpPr>
        <p:spPr/>
        <p:txBody>
          <a:bodyPr/>
          <a:lstStyle/>
          <a:p>
            <a:pPr eaLnBrk="1" hangingPunct="1">
              <a:defRPr/>
            </a:pPr>
            <a:r>
              <a:rPr lang="en-US" smtClean="0"/>
              <a:t>Figure 17.4</a:t>
            </a:r>
          </a:p>
        </p:txBody>
      </p:sp>
      <p:pic>
        <p:nvPicPr>
          <p:cNvPr id="44038" name="Picture 6" descr="ros91585_1704"/>
          <p:cNvPicPr>
            <a:picLocks noChangeAspect="1" noChangeArrowheads="1"/>
          </p:cNvPicPr>
          <p:nvPr/>
        </p:nvPicPr>
        <p:blipFill>
          <a:blip r:embed="rId2"/>
          <a:srcRect r="29146"/>
          <a:stretch>
            <a:fillRect/>
          </a:stretch>
        </p:blipFill>
        <p:spPr bwMode="auto">
          <a:xfrm>
            <a:off x="990600" y="1295400"/>
            <a:ext cx="7772400" cy="475297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7C6E976-5374-4A87-9B1E-4D4A20924FFE}" type="slidenum">
              <a:rPr lang="en-US"/>
              <a:pPr>
                <a:defRPr/>
              </a:pPr>
              <a:t>20</a:t>
            </a:fld>
            <a:endParaRPr lang="en-US"/>
          </a:p>
        </p:txBody>
      </p:sp>
      <p:sp>
        <p:nvSpPr>
          <p:cNvPr id="45058" name="Rectangle 2"/>
          <p:cNvSpPr>
            <a:spLocks noGrp="1" noChangeArrowheads="1"/>
          </p:cNvSpPr>
          <p:nvPr>
            <p:ph type="title"/>
          </p:nvPr>
        </p:nvSpPr>
        <p:spPr/>
        <p:txBody>
          <a:bodyPr/>
          <a:lstStyle/>
          <a:p>
            <a:pPr eaLnBrk="1" hangingPunct="1">
              <a:defRPr/>
            </a:pPr>
            <a:r>
              <a:rPr lang="en-US" smtClean="0"/>
              <a:t>Case II – Proposition II</a:t>
            </a:r>
          </a:p>
        </p:txBody>
      </p:sp>
      <p:sp>
        <p:nvSpPr>
          <p:cNvPr id="45059" name="Rectangle 3"/>
          <p:cNvSpPr>
            <a:spLocks noGrp="1" noChangeArrowheads="1"/>
          </p:cNvSpPr>
          <p:nvPr>
            <p:ph type="body" idx="1"/>
          </p:nvPr>
        </p:nvSpPr>
        <p:spPr>
          <a:xfrm>
            <a:off x="609600" y="1295400"/>
            <a:ext cx="8286750" cy="5029200"/>
          </a:xfrm>
        </p:spPr>
        <p:txBody>
          <a:bodyPr/>
          <a:lstStyle/>
          <a:p>
            <a:pPr eaLnBrk="1" hangingPunct="1">
              <a:defRPr/>
            </a:pPr>
            <a:r>
              <a:rPr lang="en-US" sz="2800" smtClean="0"/>
              <a:t>The WACC decreases as D/E increases because of the government subsidy on interest payments</a:t>
            </a:r>
          </a:p>
          <a:p>
            <a:pPr lvl="1" eaLnBrk="1" hangingPunct="1">
              <a:defRPr/>
            </a:pPr>
            <a:r>
              <a:rPr lang="en-US" sz="2400" smtClean="0"/>
              <a:t>R</a:t>
            </a:r>
            <a:r>
              <a:rPr lang="en-US" sz="2400" baseline="-25000" smtClean="0"/>
              <a:t>A</a:t>
            </a:r>
            <a:r>
              <a:rPr lang="en-US" sz="2400" smtClean="0"/>
              <a:t> = (E/V)R</a:t>
            </a:r>
            <a:r>
              <a:rPr lang="en-US" sz="2400" baseline="-25000" smtClean="0"/>
              <a:t>E</a:t>
            </a:r>
            <a:r>
              <a:rPr lang="en-US" sz="2400" smtClean="0"/>
              <a:t> + (D/V)(R</a:t>
            </a:r>
            <a:r>
              <a:rPr lang="en-US" sz="2400" baseline="-25000" smtClean="0"/>
              <a:t>D</a:t>
            </a:r>
            <a:r>
              <a:rPr lang="en-US" sz="2400" smtClean="0"/>
              <a:t>)(1-T</a:t>
            </a:r>
            <a:r>
              <a:rPr lang="en-US" sz="2400" baseline="-25000" smtClean="0"/>
              <a:t>C</a:t>
            </a:r>
            <a:r>
              <a:rPr lang="en-US" sz="2400" smtClean="0"/>
              <a:t>)</a:t>
            </a:r>
          </a:p>
          <a:p>
            <a:pPr lvl="1" eaLnBrk="1" hangingPunct="1">
              <a:defRPr/>
            </a:pPr>
            <a:r>
              <a:rPr lang="en-US" sz="2400" smtClean="0"/>
              <a:t>R</a:t>
            </a:r>
            <a:r>
              <a:rPr lang="en-US" sz="2400" baseline="-25000" smtClean="0"/>
              <a:t>E</a:t>
            </a:r>
            <a:r>
              <a:rPr lang="en-US" sz="2400" smtClean="0"/>
              <a:t> = R</a:t>
            </a:r>
            <a:r>
              <a:rPr lang="en-US" sz="2400" baseline="-25000" smtClean="0"/>
              <a:t>U</a:t>
            </a:r>
            <a:r>
              <a:rPr lang="en-US" sz="2400" smtClean="0"/>
              <a:t> + (R</a:t>
            </a:r>
            <a:r>
              <a:rPr lang="en-US" sz="2400" baseline="-25000" smtClean="0"/>
              <a:t>U</a:t>
            </a:r>
            <a:r>
              <a:rPr lang="en-US" sz="2400" smtClean="0"/>
              <a:t> – R</a:t>
            </a:r>
            <a:r>
              <a:rPr lang="en-US" sz="2400" baseline="-25000" smtClean="0"/>
              <a:t>D</a:t>
            </a:r>
            <a:r>
              <a:rPr lang="en-US" sz="2400" smtClean="0"/>
              <a:t>)(D/E)(1-T</a:t>
            </a:r>
            <a:r>
              <a:rPr lang="en-US" sz="2400" baseline="-25000" smtClean="0"/>
              <a:t>C</a:t>
            </a:r>
            <a:r>
              <a:rPr lang="en-US" sz="2400" smtClean="0"/>
              <a:t>)</a:t>
            </a:r>
          </a:p>
          <a:p>
            <a:pPr eaLnBrk="1" hangingPunct="1">
              <a:defRPr/>
            </a:pPr>
            <a:r>
              <a:rPr lang="en-US" sz="2800" smtClean="0"/>
              <a:t>Example</a:t>
            </a:r>
          </a:p>
          <a:p>
            <a:pPr lvl="1" eaLnBrk="1" hangingPunct="1">
              <a:defRPr/>
            </a:pPr>
            <a:r>
              <a:rPr lang="en-US" sz="2400" smtClean="0"/>
              <a:t>R</a:t>
            </a:r>
            <a:r>
              <a:rPr lang="en-US" sz="2400" baseline="-25000" smtClean="0"/>
              <a:t>E</a:t>
            </a:r>
            <a:r>
              <a:rPr lang="en-US" sz="2400" smtClean="0"/>
              <a:t> = 12 + (12-9)(75/86.67)(1-.35) = 13.69%</a:t>
            </a:r>
          </a:p>
          <a:p>
            <a:pPr lvl="1" eaLnBrk="1" hangingPunct="1">
              <a:defRPr/>
            </a:pPr>
            <a:r>
              <a:rPr lang="en-US" sz="2400" smtClean="0"/>
              <a:t>R</a:t>
            </a:r>
            <a:r>
              <a:rPr lang="en-US" sz="2400" baseline="-25000" smtClean="0"/>
              <a:t>A</a:t>
            </a:r>
            <a:r>
              <a:rPr lang="en-US" sz="2400" smtClean="0"/>
              <a:t> = (86.67/161.67)(13.69) + (75/161.67)(9)(1-.35)</a:t>
            </a:r>
            <a:br>
              <a:rPr lang="en-US" sz="2400" smtClean="0"/>
            </a:br>
            <a:r>
              <a:rPr lang="en-US" sz="2400" smtClean="0"/>
              <a:t>R</a:t>
            </a:r>
            <a:r>
              <a:rPr lang="en-US" sz="2400" baseline="-25000" smtClean="0"/>
              <a:t>A</a:t>
            </a:r>
            <a:r>
              <a:rPr lang="en-US" sz="2400" smtClean="0"/>
              <a:t> = 10.05%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059">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196287D-A50D-401F-8F46-77B374BD48F2}" type="slidenum">
              <a:rPr lang="en-US"/>
              <a:pPr>
                <a:defRPr/>
              </a:pPr>
              <a:t>21</a:t>
            </a:fld>
            <a:endParaRPr lang="en-US"/>
          </a:p>
        </p:txBody>
      </p:sp>
      <p:sp>
        <p:nvSpPr>
          <p:cNvPr id="46082" name="Rectangle 2"/>
          <p:cNvSpPr>
            <a:spLocks noGrp="1" noChangeArrowheads="1"/>
          </p:cNvSpPr>
          <p:nvPr>
            <p:ph type="title"/>
          </p:nvPr>
        </p:nvSpPr>
        <p:spPr>
          <a:xfrm>
            <a:off x="533400" y="0"/>
            <a:ext cx="8458200" cy="1139825"/>
          </a:xfrm>
        </p:spPr>
        <p:txBody>
          <a:bodyPr/>
          <a:lstStyle/>
          <a:p>
            <a:pPr eaLnBrk="1" hangingPunct="1">
              <a:defRPr/>
            </a:pPr>
            <a:r>
              <a:rPr lang="en-US" dirty="0" smtClean="0"/>
              <a:t>Example: Case II – Proposition II</a:t>
            </a:r>
          </a:p>
        </p:txBody>
      </p:sp>
      <p:sp>
        <p:nvSpPr>
          <p:cNvPr id="46083" name="Rectangle 3"/>
          <p:cNvSpPr>
            <a:spLocks noGrp="1" noChangeArrowheads="1"/>
          </p:cNvSpPr>
          <p:nvPr>
            <p:ph type="body" idx="1"/>
          </p:nvPr>
        </p:nvSpPr>
        <p:spPr/>
        <p:txBody>
          <a:bodyPr/>
          <a:lstStyle/>
          <a:p>
            <a:pPr eaLnBrk="1" hangingPunct="1">
              <a:defRPr/>
            </a:pPr>
            <a:r>
              <a:rPr lang="en-US" sz="2800" smtClean="0"/>
              <a:t>Suppose that the firm changes its capital structure so that the debt-to-equity ratio becomes 1.</a:t>
            </a:r>
          </a:p>
          <a:p>
            <a:pPr eaLnBrk="1" hangingPunct="1">
              <a:defRPr/>
            </a:pPr>
            <a:r>
              <a:rPr lang="en-US" sz="2800" smtClean="0"/>
              <a:t>What will happen to the cost of equity under the new capital structure?</a:t>
            </a:r>
          </a:p>
          <a:p>
            <a:pPr lvl="1" eaLnBrk="1" hangingPunct="1">
              <a:defRPr/>
            </a:pPr>
            <a:r>
              <a:rPr lang="en-US" sz="2400" smtClean="0"/>
              <a:t>R</a:t>
            </a:r>
            <a:r>
              <a:rPr lang="en-US" sz="2400" baseline="-25000" smtClean="0"/>
              <a:t>E</a:t>
            </a:r>
            <a:r>
              <a:rPr lang="en-US" sz="2400" smtClean="0"/>
              <a:t> = 12 + (12 - 9)(1)(1-.35) = 13.95%</a:t>
            </a:r>
          </a:p>
          <a:p>
            <a:pPr eaLnBrk="1" hangingPunct="1">
              <a:defRPr/>
            </a:pPr>
            <a:r>
              <a:rPr lang="en-US" sz="2800" smtClean="0"/>
              <a:t>What will happen to the weighted average cost of capital?</a:t>
            </a:r>
          </a:p>
          <a:p>
            <a:pPr lvl="1" eaLnBrk="1" hangingPunct="1">
              <a:defRPr/>
            </a:pPr>
            <a:r>
              <a:rPr lang="en-US" sz="2400" smtClean="0"/>
              <a:t>R</a:t>
            </a:r>
            <a:r>
              <a:rPr lang="en-US" sz="2400" baseline="-25000" smtClean="0"/>
              <a:t>A</a:t>
            </a:r>
            <a:r>
              <a:rPr lang="en-US" sz="2400" smtClean="0"/>
              <a:t> = .5(13.95) + .5(9)(1-.35) = 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608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F721D80-B0E3-4E35-BB3F-2365433187EA}" type="slidenum">
              <a:rPr lang="en-US"/>
              <a:pPr>
                <a:defRPr/>
              </a:pPr>
              <a:t>22</a:t>
            </a:fld>
            <a:endParaRPr lang="en-US"/>
          </a:p>
        </p:txBody>
      </p:sp>
      <p:sp>
        <p:nvSpPr>
          <p:cNvPr id="48130" name="Rectangle 2"/>
          <p:cNvSpPr>
            <a:spLocks noGrp="1" noChangeArrowheads="1"/>
          </p:cNvSpPr>
          <p:nvPr>
            <p:ph type="title"/>
          </p:nvPr>
        </p:nvSpPr>
        <p:spPr/>
        <p:txBody>
          <a:bodyPr/>
          <a:lstStyle/>
          <a:p>
            <a:pPr eaLnBrk="1" hangingPunct="1">
              <a:defRPr/>
            </a:pPr>
            <a:r>
              <a:rPr lang="en-US" smtClean="0"/>
              <a:t>Figure 17.5</a:t>
            </a:r>
          </a:p>
        </p:txBody>
      </p:sp>
      <p:pic>
        <p:nvPicPr>
          <p:cNvPr id="48147" name="Picture 19" descr="ros91585_1705"/>
          <p:cNvPicPr>
            <a:picLocks noChangeAspect="1" noChangeArrowheads="1"/>
          </p:cNvPicPr>
          <p:nvPr/>
        </p:nvPicPr>
        <p:blipFill>
          <a:blip r:embed="rId2"/>
          <a:srcRect l="27800"/>
          <a:stretch>
            <a:fillRect/>
          </a:stretch>
        </p:blipFill>
        <p:spPr bwMode="auto">
          <a:xfrm>
            <a:off x="1374775" y="1219200"/>
            <a:ext cx="6626225" cy="5264150"/>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163DFCF-D132-4BA7-99B5-50603AA80BE9}" type="slidenum">
              <a:rPr lang="en-US"/>
              <a:pPr>
                <a:defRPr/>
              </a:pPr>
              <a:t>23</a:t>
            </a:fld>
            <a:endParaRPr lang="en-US"/>
          </a:p>
        </p:txBody>
      </p:sp>
      <p:sp>
        <p:nvSpPr>
          <p:cNvPr id="49154" name="Rectangle 2"/>
          <p:cNvSpPr>
            <a:spLocks noGrp="1" noChangeArrowheads="1"/>
          </p:cNvSpPr>
          <p:nvPr>
            <p:ph type="title"/>
          </p:nvPr>
        </p:nvSpPr>
        <p:spPr/>
        <p:txBody>
          <a:bodyPr/>
          <a:lstStyle/>
          <a:p>
            <a:pPr eaLnBrk="1" hangingPunct="1">
              <a:defRPr/>
            </a:pPr>
            <a:r>
              <a:rPr lang="en-US" smtClean="0"/>
              <a:t>Case III</a:t>
            </a:r>
          </a:p>
        </p:txBody>
      </p:sp>
      <p:sp>
        <p:nvSpPr>
          <p:cNvPr id="49155" name="Rectangle 3"/>
          <p:cNvSpPr>
            <a:spLocks noGrp="1" noChangeArrowheads="1"/>
          </p:cNvSpPr>
          <p:nvPr>
            <p:ph type="body" idx="1"/>
          </p:nvPr>
        </p:nvSpPr>
        <p:spPr>
          <a:xfrm>
            <a:off x="815975" y="1447800"/>
            <a:ext cx="8020050" cy="4530725"/>
          </a:xfrm>
        </p:spPr>
        <p:txBody>
          <a:bodyPr/>
          <a:lstStyle/>
          <a:p>
            <a:pPr eaLnBrk="1" hangingPunct="1">
              <a:lnSpc>
                <a:spcPct val="90000"/>
              </a:lnSpc>
              <a:defRPr/>
            </a:pPr>
            <a:r>
              <a:rPr lang="en-US" sz="2400" smtClean="0"/>
              <a:t>Now we add bankruptcy costs</a:t>
            </a:r>
          </a:p>
          <a:p>
            <a:pPr eaLnBrk="1" hangingPunct="1">
              <a:lnSpc>
                <a:spcPct val="90000"/>
              </a:lnSpc>
              <a:defRPr/>
            </a:pPr>
            <a:r>
              <a:rPr lang="en-US" sz="2400" smtClean="0"/>
              <a:t>As the D/E ratio increases, the probability of bankruptcy increases</a:t>
            </a:r>
          </a:p>
          <a:p>
            <a:pPr eaLnBrk="1" hangingPunct="1">
              <a:lnSpc>
                <a:spcPct val="90000"/>
              </a:lnSpc>
              <a:defRPr/>
            </a:pPr>
            <a:r>
              <a:rPr lang="en-US" sz="2400" smtClean="0"/>
              <a:t>This increased probability will increase the expected bankruptcy costs</a:t>
            </a:r>
          </a:p>
          <a:p>
            <a:pPr eaLnBrk="1" hangingPunct="1">
              <a:lnSpc>
                <a:spcPct val="90000"/>
              </a:lnSpc>
              <a:defRPr/>
            </a:pPr>
            <a:r>
              <a:rPr lang="en-US" sz="2400" smtClean="0"/>
              <a:t>At some point, the additional value of the interest tax shield will be offset by the increase in expected bankruptcy cost</a:t>
            </a:r>
          </a:p>
          <a:p>
            <a:pPr eaLnBrk="1" hangingPunct="1">
              <a:lnSpc>
                <a:spcPct val="90000"/>
              </a:lnSpc>
              <a:defRPr/>
            </a:pPr>
            <a:r>
              <a:rPr lang="en-US" sz="2400" smtClean="0"/>
              <a:t>At this point, the value of the firm will start to decrease and the WACC will start to increase as more debt is added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8C88439-39C8-4ECC-AA04-55A7F67CA70E}" type="slidenum">
              <a:rPr lang="en-US"/>
              <a:pPr>
                <a:defRPr/>
              </a:pPr>
              <a:t>24</a:t>
            </a:fld>
            <a:endParaRPr lang="en-US"/>
          </a:p>
        </p:txBody>
      </p:sp>
      <p:sp>
        <p:nvSpPr>
          <p:cNvPr id="51202" name="Rectangle 2"/>
          <p:cNvSpPr>
            <a:spLocks noGrp="1" noChangeArrowheads="1"/>
          </p:cNvSpPr>
          <p:nvPr>
            <p:ph type="title"/>
          </p:nvPr>
        </p:nvSpPr>
        <p:spPr/>
        <p:txBody>
          <a:bodyPr/>
          <a:lstStyle/>
          <a:p>
            <a:pPr eaLnBrk="1" hangingPunct="1">
              <a:defRPr/>
            </a:pPr>
            <a:r>
              <a:rPr lang="en-US" smtClean="0"/>
              <a:t>Bankruptcy Costs</a:t>
            </a:r>
          </a:p>
        </p:txBody>
      </p:sp>
      <p:sp>
        <p:nvSpPr>
          <p:cNvPr id="51203" name="Rectangle 3"/>
          <p:cNvSpPr>
            <a:spLocks noGrp="1" noChangeArrowheads="1"/>
          </p:cNvSpPr>
          <p:nvPr>
            <p:ph type="body" idx="1"/>
          </p:nvPr>
        </p:nvSpPr>
        <p:spPr>
          <a:xfrm>
            <a:off x="815975" y="1371600"/>
            <a:ext cx="8020050" cy="4530725"/>
          </a:xfrm>
        </p:spPr>
        <p:txBody>
          <a:bodyPr/>
          <a:lstStyle/>
          <a:p>
            <a:pPr eaLnBrk="1" hangingPunct="1">
              <a:defRPr/>
            </a:pPr>
            <a:r>
              <a:rPr lang="en-US" sz="2800" smtClean="0"/>
              <a:t>Direct costs</a:t>
            </a:r>
          </a:p>
          <a:p>
            <a:pPr lvl="1" eaLnBrk="1" hangingPunct="1">
              <a:defRPr/>
            </a:pPr>
            <a:r>
              <a:rPr lang="en-US" sz="2400" smtClean="0"/>
              <a:t>Legal and administrative costs</a:t>
            </a:r>
          </a:p>
          <a:p>
            <a:pPr lvl="1" eaLnBrk="1" hangingPunct="1">
              <a:defRPr/>
            </a:pPr>
            <a:r>
              <a:rPr lang="en-US" sz="2400" smtClean="0"/>
              <a:t>Ultimately cause bondholders to incur additional losses</a:t>
            </a:r>
          </a:p>
          <a:p>
            <a:pPr lvl="1" eaLnBrk="1" hangingPunct="1">
              <a:defRPr/>
            </a:pPr>
            <a:r>
              <a:rPr lang="en-US" sz="2400" smtClean="0"/>
              <a:t>Disincentive to debt financing</a:t>
            </a:r>
          </a:p>
          <a:p>
            <a:pPr eaLnBrk="1" hangingPunct="1">
              <a:defRPr/>
            </a:pPr>
            <a:r>
              <a:rPr lang="en-US" sz="2800" smtClean="0"/>
              <a:t>Financial distress</a:t>
            </a:r>
          </a:p>
          <a:p>
            <a:pPr lvl="1" eaLnBrk="1" hangingPunct="1">
              <a:defRPr/>
            </a:pPr>
            <a:r>
              <a:rPr lang="en-US" sz="2400" smtClean="0"/>
              <a:t>Significant problems in meeting debt obligations</a:t>
            </a:r>
          </a:p>
          <a:p>
            <a:pPr lvl="1" eaLnBrk="1" hangingPunct="1">
              <a:defRPr/>
            </a:pPr>
            <a:r>
              <a:rPr lang="en-US" sz="2400" smtClean="0"/>
              <a:t>Most firms that experience financial distress do not ultimately file for bankruptcy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2B95782-C408-40B5-8C34-DC3E5A4D6CB6}" type="slidenum">
              <a:rPr lang="en-US"/>
              <a:pPr>
                <a:defRPr/>
              </a:pPr>
              <a:t>25</a:t>
            </a:fld>
            <a:endParaRPr lang="en-US"/>
          </a:p>
        </p:txBody>
      </p:sp>
      <p:sp>
        <p:nvSpPr>
          <p:cNvPr id="52226" name="Rectangle 2"/>
          <p:cNvSpPr>
            <a:spLocks noGrp="1" noChangeArrowheads="1"/>
          </p:cNvSpPr>
          <p:nvPr>
            <p:ph type="title"/>
          </p:nvPr>
        </p:nvSpPr>
        <p:spPr/>
        <p:txBody>
          <a:bodyPr/>
          <a:lstStyle/>
          <a:p>
            <a:pPr eaLnBrk="1" hangingPunct="1">
              <a:defRPr/>
            </a:pPr>
            <a:r>
              <a:rPr lang="en-US" smtClean="0"/>
              <a:t>More Bankruptcy Costs</a:t>
            </a:r>
          </a:p>
        </p:txBody>
      </p:sp>
      <p:sp>
        <p:nvSpPr>
          <p:cNvPr id="52227" name="Rectangle 3"/>
          <p:cNvSpPr>
            <a:spLocks noGrp="1" noChangeArrowheads="1"/>
          </p:cNvSpPr>
          <p:nvPr>
            <p:ph type="body" idx="1"/>
          </p:nvPr>
        </p:nvSpPr>
        <p:spPr>
          <a:xfrm>
            <a:off x="815975" y="1447800"/>
            <a:ext cx="8001000" cy="4425950"/>
          </a:xfrm>
        </p:spPr>
        <p:txBody>
          <a:bodyPr/>
          <a:lstStyle/>
          <a:p>
            <a:pPr eaLnBrk="1" hangingPunct="1">
              <a:defRPr/>
            </a:pPr>
            <a:r>
              <a:rPr lang="en-US" sz="2400" smtClean="0"/>
              <a:t>Indirect bankruptcy costs</a:t>
            </a:r>
          </a:p>
          <a:p>
            <a:pPr lvl="1" eaLnBrk="1" hangingPunct="1">
              <a:defRPr/>
            </a:pPr>
            <a:r>
              <a:rPr lang="en-US" sz="2000" smtClean="0"/>
              <a:t>Larger than direct costs, but more difficult to measure and estimate</a:t>
            </a:r>
          </a:p>
          <a:p>
            <a:pPr lvl="1" eaLnBrk="1" hangingPunct="1">
              <a:defRPr/>
            </a:pPr>
            <a:r>
              <a:rPr lang="en-US" sz="2000" smtClean="0"/>
              <a:t>Stockholders want to avoid a formal bankruptcy filing</a:t>
            </a:r>
          </a:p>
          <a:p>
            <a:pPr lvl="1" eaLnBrk="1" hangingPunct="1">
              <a:defRPr/>
            </a:pPr>
            <a:r>
              <a:rPr lang="en-US" sz="2000" smtClean="0"/>
              <a:t>Bondholders want to keep existing assets intact so they can at least receive that money</a:t>
            </a:r>
          </a:p>
          <a:p>
            <a:pPr lvl="1" eaLnBrk="1" hangingPunct="1">
              <a:defRPr/>
            </a:pPr>
            <a:r>
              <a:rPr lang="en-US" sz="2000" smtClean="0"/>
              <a:t>Assets lose value as management spends time worrying about avoiding bankruptcy instead of running the business</a:t>
            </a:r>
          </a:p>
          <a:p>
            <a:pPr lvl="1" eaLnBrk="1" hangingPunct="1">
              <a:defRPr/>
            </a:pPr>
            <a:r>
              <a:rPr lang="en-US" sz="2000" smtClean="0"/>
              <a:t>The firm may also lose sales, experience interrupted operations and lose valuable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2227">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3289B14-D7F0-454A-82FE-86230F95C08F}" type="slidenum">
              <a:rPr lang="en-US"/>
              <a:pPr>
                <a:defRPr/>
              </a:pPr>
              <a:t>26</a:t>
            </a:fld>
            <a:endParaRPr lang="en-US"/>
          </a:p>
        </p:txBody>
      </p:sp>
      <p:sp>
        <p:nvSpPr>
          <p:cNvPr id="53250" name="Rectangle 2"/>
          <p:cNvSpPr>
            <a:spLocks noGrp="1" noChangeArrowheads="1"/>
          </p:cNvSpPr>
          <p:nvPr>
            <p:ph type="title"/>
          </p:nvPr>
        </p:nvSpPr>
        <p:spPr/>
        <p:txBody>
          <a:bodyPr/>
          <a:lstStyle/>
          <a:p>
            <a:pPr eaLnBrk="1" hangingPunct="1">
              <a:defRPr/>
            </a:pPr>
            <a:r>
              <a:rPr lang="en-US" smtClean="0"/>
              <a:t>Figure 17.6</a:t>
            </a:r>
          </a:p>
        </p:txBody>
      </p:sp>
      <p:pic>
        <p:nvPicPr>
          <p:cNvPr id="53254" name="Picture 6" descr="ros91585_1706"/>
          <p:cNvPicPr>
            <a:picLocks noChangeAspect="1" noChangeArrowheads="1"/>
          </p:cNvPicPr>
          <p:nvPr/>
        </p:nvPicPr>
        <p:blipFill>
          <a:blip r:embed="rId2"/>
          <a:srcRect r="29208"/>
          <a:stretch>
            <a:fillRect/>
          </a:stretch>
        </p:blipFill>
        <p:spPr bwMode="auto">
          <a:xfrm>
            <a:off x="990600" y="1143000"/>
            <a:ext cx="7772400" cy="533717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E6D8D39-20FA-4236-8279-EC534E6C5860}" type="slidenum">
              <a:rPr lang="en-US"/>
              <a:pPr>
                <a:defRPr/>
              </a:pPr>
              <a:t>27</a:t>
            </a:fld>
            <a:endParaRPr lang="en-US"/>
          </a:p>
        </p:txBody>
      </p:sp>
      <p:sp>
        <p:nvSpPr>
          <p:cNvPr id="72708" name="Rectangle 4"/>
          <p:cNvSpPr>
            <a:spLocks noGrp="1" noChangeArrowheads="1"/>
          </p:cNvSpPr>
          <p:nvPr>
            <p:ph type="title"/>
          </p:nvPr>
        </p:nvSpPr>
        <p:spPr/>
        <p:txBody>
          <a:bodyPr/>
          <a:lstStyle/>
          <a:p>
            <a:pPr eaLnBrk="1" hangingPunct="1">
              <a:defRPr/>
            </a:pPr>
            <a:r>
              <a:rPr lang="en-US" smtClean="0"/>
              <a:t>Figure 17.7</a:t>
            </a:r>
          </a:p>
        </p:txBody>
      </p:sp>
      <p:pic>
        <p:nvPicPr>
          <p:cNvPr id="72712" name="Picture 8" descr="ros91585_1707"/>
          <p:cNvPicPr>
            <a:picLocks noChangeAspect="1" noChangeArrowheads="1"/>
          </p:cNvPicPr>
          <p:nvPr/>
        </p:nvPicPr>
        <p:blipFill>
          <a:blip r:embed="rId2"/>
          <a:srcRect l="30000"/>
          <a:stretch>
            <a:fillRect/>
          </a:stretch>
        </p:blipFill>
        <p:spPr bwMode="auto">
          <a:xfrm>
            <a:off x="922338" y="1143000"/>
            <a:ext cx="7688262" cy="501967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6931225-2869-4F3F-9B56-E05101AACDAC}" type="slidenum">
              <a:rPr lang="en-US"/>
              <a:pPr>
                <a:defRPr/>
              </a:pPr>
              <a:t>28</a:t>
            </a:fld>
            <a:endParaRPr lang="en-US"/>
          </a:p>
        </p:txBody>
      </p:sp>
      <p:sp>
        <p:nvSpPr>
          <p:cNvPr id="54274" name="Rectangle 2"/>
          <p:cNvSpPr>
            <a:spLocks noGrp="1" noChangeArrowheads="1"/>
          </p:cNvSpPr>
          <p:nvPr>
            <p:ph type="title"/>
          </p:nvPr>
        </p:nvSpPr>
        <p:spPr/>
        <p:txBody>
          <a:bodyPr/>
          <a:lstStyle/>
          <a:p>
            <a:pPr eaLnBrk="1" hangingPunct="1">
              <a:defRPr/>
            </a:pPr>
            <a:r>
              <a:rPr lang="en-US" smtClean="0"/>
              <a:t>Conclusions</a:t>
            </a:r>
          </a:p>
        </p:txBody>
      </p:sp>
      <p:sp>
        <p:nvSpPr>
          <p:cNvPr id="54275" name="Rectangle 3"/>
          <p:cNvSpPr>
            <a:spLocks noGrp="1" noChangeArrowheads="1"/>
          </p:cNvSpPr>
          <p:nvPr>
            <p:ph type="body" idx="1"/>
          </p:nvPr>
        </p:nvSpPr>
        <p:spPr>
          <a:xfrm>
            <a:off x="609600" y="1219200"/>
            <a:ext cx="8286750" cy="5029200"/>
          </a:xfrm>
        </p:spPr>
        <p:txBody>
          <a:bodyPr/>
          <a:lstStyle/>
          <a:p>
            <a:pPr eaLnBrk="1" hangingPunct="1">
              <a:defRPr/>
            </a:pPr>
            <a:r>
              <a:rPr lang="en-US" sz="2200" smtClean="0"/>
              <a:t>Case I – no taxes or bankruptcy costs</a:t>
            </a:r>
          </a:p>
          <a:p>
            <a:pPr lvl="1" eaLnBrk="1" hangingPunct="1">
              <a:defRPr/>
            </a:pPr>
            <a:r>
              <a:rPr lang="en-US" sz="2000" smtClean="0"/>
              <a:t>No optimal capital structure</a:t>
            </a:r>
          </a:p>
          <a:p>
            <a:pPr eaLnBrk="1" hangingPunct="1">
              <a:defRPr/>
            </a:pPr>
            <a:r>
              <a:rPr lang="en-US" sz="2200" smtClean="0"/>
              <a:t>Case II – corporate taxes but no bankruptcy costs</a:t>
            </a:r>
          </a:p>
          <a:p>
            <a:pPr lvl="1" eaLnBrk="1" hangingPunct="1">
              <a:defRPr/>
            </a:pPr>
            <a:r>
              <a:rPr lang="en-US" sz="2000" smtClean="0"/>
              <a:t>Optimal capital structure is almost 100% debt</a:t>
            </a:r>
          </a:p>
          <a:p>
            <a:pPr lvl="1" eaLnBrk="1" hangingPunct="1">
              <a:defRPr/>
            </a:pPr>
            <a:r>
              <a:rPr lang="en-US" sz="2000" smtClean="0"/>
              <a:t>Each additional dollar of debt increases the cash flow of the firm</a:t>
            </a:r>
          </a:p>
          <a:p>
            <a:pPr eaLnBrk="1" hangingPunct="1">
              <a:defRPr/>
            </a:pPr>
            <a:r>
              <a:rPr lang="en-US" sz="2200" smtClean="0"/>
              <a:t>Case III – corporate taxes and bankruptcy costs</a:t>
            </a:r>
          </a:p>
          <a:p>
            <a:pPr lvl="1" eaLnBrk="1" hangingPunct="1">
              <a:defRPr/>
            </a:pPr>
            <a:r>
              <a:rPr lang="en-US" sz="2000" smtClean="0"/>
              <a:t>Optimal capital structure is part debt and part equity</a:t>
            </a:r>
          </a:p>
          <a:p>
            <a:pPr lvl="1" eaLnBrk="1" hangingPunct="1">
              <a:defRPr/>
            </a:pPr>
            <a:r>
              <a:rPr lang="en-US" sz="2000" smtClean="0"/>
              <a:t>Occurs where the benefit from an additional dollar of debt is just offset by the increase in expected bankruptcy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500" fill="hold"/>
                                        <p:tgtEl>
                                          <p:spTgt spid="54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27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500" fill="hold"/>
                                        <p:tgtEl>
                                          <p:spTgt spid="54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427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500" fill="hold"/>
                                        <p:tgtEl>
                                          <p:spTgt spid="542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4275">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4275">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98E4B92-BE41-4372-946B-D34360EFCD5C}" type="slidenum">
              <a:rPr lang="en-US"/>
              <a:pPr>
                <a:defRPr/>
              </a:pPr>
              <a:t>2</a:t>
            </a:fld>
            <a:endParaRPr lang="en-US"/>
          </a:p>
        </p:txBody>
      </p:sp>
      <p:sp>
        <p:nvSpPr>
          <p:cNvPr id="7170" name="Rectangle 2"/>
          <p:cNvSpPr>
            <a:spLocks noGrp="1" noChangeArrowheads="1"/>
          </p:cNvSpPr>
          <p:nvPr>
            <p:ph type="title"/>
          </p:nvPr>
        </p:nvSpPr>
        <p:spPr/>
        <p:txBody>
          <a:bodyPr/>
          <a:lstStyle/>
          <a:p>
            <a:pPr eaLnBrk="1" hangingPunct="1">
              <a:defRPr/>
            </a:pPr>
            <a:r>
              <a:rPr lang="en-US" smtClean="0"/>
              <a:t>Chapter Outline</a:t>
            </a:r>
          </a:p>
        </p:txBody>
      </p:sp>
      <p:sp>
        <p:nvSpPr>
          <p:cNvPr id="7171" name="Rectangle 3"/>
          <p:cNvSpPr>
            <a:spLocks noGrp="1" noChangeArrowheads="1"/>
          </p:cNvSpPr>
          <p:nvPr>
            <p:ph type="body" idx="1"/>
          </p:nvPr>
        </p:nvSpPr>
        <p:spPr>
          <a:xfrm>
            <a:off x="815975" y="1371600"/>
            <a:ext cx="8020050" cy="4530725"/>
          </a:xfrm>
        </p:spPr>
        <p:txBody>
          <a:bodyPr/>
          <a:lstStyle/>
          <a:p>
            <a:pPr eaLnBrk="1" hangingPunct="1">
              <a:defRPr/>
            </a:pPr>
            <a:r>
              <a:rPr lang="en-US" sz="2400" smtClean="0"/>
              <a:t>The Capital Structure Question</a:t>
            </a:r>
          </a:p>
          <a:p>
            <a:pPr eaLnBrk="1" hangingPunct="1">
              <a:defRPr/>
            </a:pPr>
            <a:r>
              <a:rPr lang="en-US" sz="2400" smtClean="0"/>
              <a:t>The Effect of Financial Leverage</a:t>
            </a:r>
          </a:p>
          <a:p>
            <a:pPr eaLnBrk="1" hangingPunct="1">
              <a:defRPr/>
            </a:pPr>
            <a:r>
              <a:rPr lang="en-US" sz="2400" smtClean="0"/>
              <a:t>Capital Structure and the Cost of Equity Capital</a:t>
            </a:r>
          </a:p>
          <a:p>
            <a:pPr eaLnBrk="1" hangingPunct="1">
              <a:defRPr/>
            </a:pPr>
            <a:r>
              <a:rPr lang="en-US" sz="2400" smtClean="0"/>
              <a:t>M&amp;M Propositions I and II with Corporate Taxes</a:t>
            </a:r>
          </a:p>
          <a:p>
            <a:pPr eaLnBrk="1" hangingPunct="1">
              <a:defRPr/>
            </a:pPr>
            <a:r>
              <a:rPr lang="en-US" sz="2400" smtClean="0"/>
              <a:t>Bankruptcy Costs</a:t>
            </a:r>
          </a:p>
          <a:p>
            <a:pPr eaLnBrk="1" hangingPunct="1">
              <a:defRPr/>
            </a:pPr>
            <a:r>
              <a:rPr lang="en-US" sz="2400" smtClean="0"/>
              <a:t>Optimal Capital Structure</a:t>
            </a:r>
          </a:p>
          <a:p>
            <a:pPr eaLnBrk="1" hangingPunct="1">
              <a:defRPr/>
            </a:pPr>
            <a:r>
              <a:rPr lang="en-US" sz="2400" smtClean="0"/>
              <a:t>The Pie Again</a:t>
            </a:r>
          </a:p>
          <a:p>
            <a:pPr eaLnBrk="1" hangingPunct="1">
              <a:defRPr/>
            </a:pPr>
            <a:r>
              <a:rPr lang="en-US" sz="2400" smtClean="0"/>
              <a:t>Observed Capital Structures</a:t>
            </a:r>
          </a:p>
          <a:p>
            <a:pPr eaLnBrk="1" hangingPunct="1">
              <a:defRPr/>
            </a:pPr>
            <a:r>
              <a:rPr lang="en-US" sz="2400" smtClean="0"/>
              <a:t>A Quick Look at the Bankruptcy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6" end="6"/>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7" end="7"/>
                                            </p:txEl>
                                          </p:spTgt>
                                        </p:tgtEl>
                                        <p:attrNameLst>
                                          <p:attrName>ppt_c</p:attrName>
                                        </p:attrNameLst>
                                      </p:cBhvr>
                                      <p:to>
                                        <a:schemeClr val="tx2"/>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5F95793-9A8E-4492-8C25-E32517C33A97}" type="slidenum">
              <a:rPr lang="en-US"/>
              <a:pPr>
                <a:defRPr/>
              </a:pPr>
              <a:t>29</a:t>
            </a:fld>
            <a:endParaRPr lang="en-US"/>
          </a:p>
        </p:txBody>
      </p:sp>
      <p:sp>
        <p:nvSpPr>
          <p:cNvPr id="55298" name="Rectangle 2"/>
          <p:cNvSpPr>
            <a:spLocks noGrp="1" noChangeArrowheads="1"/>
          </p:cNvSpPr>
          <p:nvPr>
            <p:ph type="title"/>
          </p:nvPr>
        </p:nvSpPr>
        <p:spPr>
          <a:xfrm>
            <a:off x="609600" y="76200"/>
            <a:ext cx="8382000" cy="1219200"/>
          </a:xfrm>
        </p:spPr>
        <p:txBody>
          <a:bodyPr/>
          <a:lstStyle/>
          <a:p>
            <a:pPr algn="l" eaLnBrk="1" hangingPunct="1">
              <a:defRPr/>
            </a:pPr>
            <a:r>
              <a:rPr lang="en-US" sz="2800" smtClean="0"/>
              <a:t>Figure 17.8</a:t>
            </a:r>
          </a:p>
        </p:txBody>
      </p:sp>
      <p:pic>
        <p:nvPicPr>
          <p:cNvPr id="55302" name="Picture 6" descr="ros91585_1708"/>
          <p:cNvPicPr>
            <a:picLocks noChangeAspect="1" noChangeArrowheads="1"/>
          </p:cNvPicPr>
          <p:nvPr/>
        </p:nvPicPr>
        <p:blipFill>
          <a:blip r:embed="rId2"/>
          <a:srcRect r="29132" b="21100"/>
          <a:stretch>
            <a:fillRect/>
          </a:stretch>
        </p:blipFill>
        <p:spPr bwMode="auto">
          <a:xfrm>
            <a:off x="2667000" y="152400"/>
            <a:ext cx="5316538" cy="6553200"/>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01682D-6032-4F8D-BC0C-29931E86313D}" type="slidenum">
              <a:rPr lang="en-US"/>
              <a:pPr>
                <a:defRPr/>
              </a:pPr>
              <a:t>30</a:t>
            </a:fld>
            <a:endParaRPr lang="en-US"/>
          </a:p>
        </p:txBody>
      </p:sp>
      <p:sp>
        <p:nvSpPr>
          <p:cNvPr id="56322" name="Rectangle 2"/>
          <p:cNvSpPr>
            <a:spLocks noGrp="1" noChangeArrowheads="1"/>
          </p:cNvSpPr>
          <p:nvPr>
            <p:ph type="title"/>
          </p:nvPr>
        </p:nvSpPr>
        <p:spPr/>
        <p:txBody>
          <a:bodyPr/>
          <a:lstStyle/>
          <a:p>
            <a:pPr eaLnBrk="1" hangingPunct="1">
              <a:defRPr/>
            </a:pPr>
            <a:r>
              <a:rPr lang="en-US" smtClean="0"/>
              <a:t>Managerial Recommendations</a:t>
            </a:r>
          </a:p>
        </p:txBody>
      </p:sp>
      <p:sp>
        <p:nvSpPr>
          <p:cNvPr id="56323" name="Rectangle 3"/>
          <p:cNvSpPr>
            <a:spLocks noGrp="1" noChangeArrowheads="1"/>
          </p:cNvSpPr>
          <p:nvPr>
            <p:ph type="body" idx="1"/>
          </p:nvPr>
        </p:nvSpPr>
        <p:spPr/>
        <p:txBody>
          <a:bodyPr/>
          <a:lstStyle/>
          <a:p>
            <a:pPr eaLnBrk="1" hangingPunct="1">
              <a:defRPr/>
            </a:pPr>
            <a:r>
              <a:rPr lang="en-US" sz="2800" smtClean="0"/>
              <a:t>The tax benefit is only important if the firm has a large tax liability</a:t>
            </a:r>
          </a:p>
          <a:p>
            <a:pPr eaLnBrk="1" hangingPunct="1">
              <a:defRPr/>
            </a:pPr>
            <a:r>
              <a:rPr lang="en-US" sz="2800" smtClean="0"/>
              <a:t>Risk of financial distress</a:t>
            </a:r>
          </a:p>
          <a:p>
            <a:pPr lvl="1" eaLnBrk="1" hangingPunct="1">
              <a:defRPr/>
            </a:pPr>
            <a:r>
              <a:rPr lang="en-US" sz="2400" smtClean="0"/>
              <a:t>The greater the risk of financial distress, the less debt will be optimal for the firm</a:t>
            </a:r>
          </a:p>
          <a:p>
            <a:pPr lvl="1" eaLnBrk="1" hangingPunct="1">
              <a:defRPr/>
            </a:pPr>
            <a:r>
              <a:rPr lang="en-US" sz="2400" smtClean="0"/>
              <a:t>The cost of financial distress varies across firms and industries and as a manager you need to understand the cost for your industry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13BA76-4269-42A0-A393-969D78B0E398}" type="slidenum">
              <a:rPr lang="en-US"/>
              <a:pPr>
                <a:defRPr/>
              </a:pPr>
              <a:t>31</a:t>
            </a:fld>
            <a:endParaRPr lang="en-US"/>
          </a:p>
        </p:txBody>
      </p:sp>
      <p:sp>
        <p:nvSpPr>
          <p:cNvPr id="75780" name="Rectangle 4"/>
          <p:cNvSpPr>
            <a:spLocks noGrp="1" noChangeArrowheads="1"/>
          </p:cNvSpPr>
          <p:nvPr>
            <p:ph type="title"/>
          </p:nvPr>
        </p:nvSpPr>
        <p:spPr/>
        <p:txBody>
          <a:bodyPr/>
          <a:lstStyle/>
          <a:p>
            <a:pPr eaLnBrk="1" hangingPunct="1">
              <a:defRPr/>
            </a:pPr>
            <a:r>
              <a:rPr lang="en-US" smtClean="0"/>
              <a:t>Figure 17.9</a:t>
            </a:r>
          </a:p>
        </p:txBody>
      </p:sp>
      <p:pic>
        <p:nvPicPr>
          <p:cNvPr id="75784" name="Picture 8" descr="ros91585_1709"/>
          <p:cNvPicPr>
            <a:picLocks noChangeAspect="1" noChangeArrowheads="1"/>
          </p:cNvPicPr>
          <p:nvPr/>
        </p:nvPicPr>
        <p:blipFill>
          <a:blip r:embed="rId2"/>
          <a:srcRect r="30000"/>
          <a:stretch>
            <a:fillRect/>
          </a:stretch>
        </p:blipFill>
        <p:spPr bwMode="auto">
          <a:xfrm>
            <a:off x="1066800" y="1641475"/>
            <a:ext cx="7688263" cy="422592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5E6A098-B1F1-46B9-A684-1CF93845C7D6}" type="slidenum">
              <a:rPr lang="en-US"/>
              <a:pPr>
                <a:defRPr/>
              </a:pPr>
              <a:t>32</a:t>
            </a:fld>
            <a:endParaRPr lang="en-US"/>
          </a:p>
        </p:txBody>
      </p:sp>
      <p:sp>
        <p:nvSpPr>
          <p:cNvPr id="77826" name="Rectangle 2"/>
          <p:cNvSpPr>
            <a:spLocks noGrp="1" noChangeArrowheads="1"/>
          </p:cNvSpPr>
          <p:nvPr>
            <p:ph type="title"/>
          </p:nvPr>
        </p:nvSpPr>
        <p:spPr/>
        <p:txBody>
          <a:bodyPr/>
          <a:lstStyle/>
          <a:p>
            <a:pPr eaLnBrk="1" hangingPunct="1">
              <a:defRPr/>
            </a:pPr>
            <a:r>
              <a:rPr lang="en-US" smtClean="0"/>
              <a:t>The Value of the Firm</a:t>
            </a:r>
          </a:p>
        </p:txBody>
      </p:sp>
      <p:sp>
        <p:nvSpPr>
          <p:cNvPr id="77827" name="Rectangle 3"/>
          <p:cNvSpPr>
            <a:spLocks noGrp="1" noChangeArrowheads="1"/>
          </p:cNvSpPr>
          <p:nvPr>
            <p:ph type="body" idx="1"/>
          </p:nvPr>
        </p:nvSpPr>
        <p:spPr/>
        <p:txBody>
          <a:bodyPr/>
          <a:lstStyle/>
          <a:p>
            <a:pPr eaLnBrk="1" hangingPunct="1">
              <a:defRPr/>
            </a:pPr>
            <a:r>
              <a:rPr lang="en-US" sz="2400" smtClean="0"/>
              <a:t>Value of the firm = marketed claims + nonmarketed claims</a:t>
            </a:r>
          </a:p>
          <a:p>
            <a:pPr lvl="1" eaLnBrk="1" hangingPunct="1">
              <a:defRPr/>
            </a:pPr>
            <a:r>
              <a:rPr lang="en-US" sz="2000" smtClean="0"/>
              <a:t>Marketed claims are the claims of stockholders and bondholders</a:t>
            </a:r>
          </a:p>
          <a:p>
            <a:pPr lvl="1" eaLnBrk="1" hangingPunct="1">
              <a:defRPr/>
            </a:pPr>
            <a:r>
              <a:rPr lang="en-US" sz="2000" smtClean="0"/>
              <a:t>Nonmarketed claims are the claims of the government and other potential stakeholders</a:t>
            </a:r>
          </a:p>
          <a:p>
            <a:pPr eaLnBrk="1" hangingPunct="1">
              <a:defRPr/>
            </a:pPr>
            <a:r>
              <a:rPr lang="en-US" sz="2400" smtClean="0"/>
              <a:t>The overall value of the firm is unaffected by changes in capital structure</a:t>
            </a:r>
          </a:p>
          <a:p>
            <a:pPr eaLnBrk="1" hangingPunct="1">
              <a:defRPr/>
            </a:pPr>
            <a:r>
              <a:rPr lang="en-US" sz="2400" smtClean="0"/>
              <a:t>The division of value between marketed claims and nonmarketed claims may be impacted by capital structure decisions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714EE2E-A9CF-4C31-B164-EE50CF92004D}" type="slidenum">
              <a:rPr lang="en-US"/>
              <a:pPr>
                <a:defRPr/>
              </a:pPr>
              <a:t>33</a:t>
            </a:fld>
            <a:endParaRPr lang="en-US"/>
          </a:p>
        </p:txBody>
      </p:sp>
      <p:sp>
        <p:nvSpPr>
          <p:cNvPr id="61442" name="Rectangle 2"/>
          <p:cNvSpPr>
            <a:spLocks noGrp="1" noChangeArrowheads="1"/>
          </p:cNvSpPr>
          <p:nvPr>
            <p:ph type="title"/>
          </p:nvPr>
        </p:nvSpPr>
        <p:spPr/>
        <p:txBody>
          <a:bodyPr/>
          <a:lstStyle/>
          <a:p>
            <a:pPr eaLnBrk="1" hangingPunct="1">
              <a:defRPr/>
            </a:pPr>
            <a:r>
              <a:rPr lang="en-US" smtClean="0"/>
              <a:t>Quick Quiz</a:t>
            </a:r>
          </a:p>
        </p:txBody>
      </p:sp>
      <p:sp>
        <p:nvSpPr>
          <p:cNvPr id="61443" name="Rectangle 3"/>
          <p:cNvSpPr>
            <a:spLocks noGrp="1" noChangeArrowheads="1"/>
          </p:cNvSpPr>
          <p:nvPr>
            <p:ph type="body" idx="1"/>
          </p:nvPr>
        </p:nvSpPr>
        <p:spPr>
          <a:xfrm>
            <a:off x="815975" y="1447800"/>
            <a:ext cx="8020050" cy="4530725"/>
          </a:xfrm>
        </p:spPr>
        <p:txBody>
          <a:bodyPr/>
          <a:lstStyle/>
          <a:p>
            <a:pPr eaLnBrk="1" hangingPunct="1">
              <a:defRPr/>
            </a:pPr>
            <a:r>
              <a:rPr lang="en-US" sz="2400" smtClean="0"/>
              <a:t>Explain the effect of leverage on EPS and ROE</a:t>
            </a:r>
          </a:p>
          <a:p>
            <a:pPr eaLnBrk="1" hangingPunct="1">
              <a:defRPr/>
            </a:pPr>
            <a:r>
              <a:rPr lang="en-US" sz="2400" smtClean="0"/>
              <a:t>What is the break-even EBIT and how do we compute it?</a:t>
            </a:r>
          </a:p>
          <a:p>
            <a:pPr eaLnBrk="1" hangingPunct="1">
              <a:defRPr/>
            </a:pPr>
            <a:r>
              <a:rPr lang="en-US" sz="2400" smtClean="0"/>
              <a:t>How do we determine the optimal capital structure?</a:t>
            </a:r>
          </a:p>
          <a:p>
            <a:pPr eaLnBrk="1" hangingPunct="1">
              <a:defRPr/>
            </a:pPr>
            <a:r>
              <a:rPr lang="en-US" sz="2400" smtClean="0"/>
              <a:t>What is the optimal capital structure in the three cases that were discussed in this chapter?</a:t>
            </a:r>
          </a:p>
          <a:p>
            <a:pPr eaLnBrk="1" hangingPunct="1">
              <a:defRPr/>
            </a:pPr>
            <a:r>
              <a:rPr lang="en-US" sz="2400" smtClean="0"/>
              <a:t>What is the difference between liquidation and reorganization?</a:t>
            </a:r>
          </a:p>
          <a:p>
            <a:pPr eaLnBrk="1" hangingPunct="1">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14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0"/>
          <p:cNvSpPr>
            <a:spLocks noGrp="1" noChangeArrowheads="1"/>
          </p:cNvSpPr>
          <p:nvPr>
            <p:ph type="sldNum" sz="quarter" idx="12"/>
          </p:nvPr>
        </p:nvSpPr>
        <p:spPr/>
        <p:txBody>
          <a:bodyPr/>
          <a:lstStyle/>
          <a:p>
            <a:pPr>
              <a:defRPr/>
            </a:pPr>
            <a:fld id="{BCE2AF7F-F406-499C-90D8-E4CE54035762}" type="slidenum">
              <a:rPr lang="en-US"/>
              <a:pPr>
                <a:defRPr/>
              </a:pPr>
              <a:t>34</a:t>
            </a:fld>
            <a:endParaRPr lang="en-US"/>
          </a:p>
        </p:txBody>
      </p:sp>
      <p:sp>
        <p:nvSpPr>
          <p:cNvPr id="90115" name="Rectangle 3"/>
          <p:cNvSpPr>
            <a:spLocks noGrp="1" noChangeArrowheads="1"/>
          </p:cNvSpPr>
          <p:nvPr>
            <p:ph type="subTitle" idx="1"/>
          </p:nvPr>
        </p:nvSpPr>
        <p:spPr/>
        <p:txBody>
          <a:bodyPr/>
          <a:lstStyle/>
          <a:p>
            <a:pPr eaLnBrk="1" hangingPunct="1">
              <a:defRPr/>
            </a:pPr>
            <a:r>
              <a:rPr lang="en-US" smtClean="0"/>
              <a:t>End of Chapter</a:t>
            </a:r>
          </a:p>
        </p:txBody>
      </p:sp>
    </p:spTree>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FF87E35-AF5F-48ED-98C5-726928677B72}" type="slidenum">
              <a:rPr lang="en-US"/>
              <a:pPr>
                <a:defRPr/>
              </a:pPr>
              <a:t>35</a:t>
            </a:fld>
            <a:endParaRPr lang="en-US"/>
          </a:p>
        </p:txBody>
      </p:sp>
      <p:sp>
        <p:nvSpPr>
          <p:cNvPr id="99330" name="Rectangle 2"/>
          <p:cNvSpPr>
            <a:spLocks noGrp="1" noChangeArrowheads="1"/>
          </p:cNvSpPr>
          <p:nvPr>
            <p:ph type="title"/>
          </p:nvPr>
        </p:nvSpPr>
        <p:spPr/>
        <p:txBody>
          <a:bodyPr/>
          <a:lstStyle/>
          <a:p>
            <a:pPr eaLnBrk="1" hangingPunct="1">
              <a:defRPr/>
            </a:pPr>
            <a:r>
              <a:rPr lang="en-US" smtClean="0"/>
              <a:t>Comprehensive Problem</a:t>
            </a:r>
          </a:p>
        </p:txBody>
      </p:sp>
      <p:sp>
        <p:nvSpPr>
          <p:cNvPr id="99331" name="Rectangle 3"/>
          <p:cNvSpPr>
            <a:spLocks noGrp="1" noChangeArrowheads="1"/>
          </p:cNvSpPr>
          <p:nvPr>
            <p:ph type="body" idx="1"/>
          </p:nvPr>
        </p:nvSpPr>
        <p:spPr/>
        <p:txBody>
          <a:bodyPr/>
          <a:lstStyle/>
          <a:p>
            <a:pPr eaLnBrk="1" hangingPunct="1">
              <a:defRPr/>
            </a:pPr>
            <a:r>
              <a:rPr lang="en-US" smtClean="0"/>
              <a:t>Assuming perpetual cash flows in Case II Proposition I, what is the value of  equity for a firm with EBIT = $50 million, Tax rate = 40%, Debt = $100 million, cost of debt = 9%, and unlevered cost of capital = 12%?</a:t>
            </a:r>
          </a:p>
        </p:txBody>
      </p:sp>
      <p:sp>
        <p:nvSpPr>
          <p:cNvPr id="41989" name="Rectangle 5"/>
          <p:cNvSpPr>
            <a:spLocks noChangeArrowheads="1"/>
          </p:cNvSpPr>
          <p:nvPr/>
        </p:nvSpPr>
        <p:spPr bwMode="auto">
          <a:xfrm>
            <a:off x="2286000" y="4800600"/>
            <a:ext cx="4572000" cy="366713"/>
          </a:xfrm>
          <a:prstGeom prst="rect">
            <a:avLst/>
          </a:prstGeom>
          <a:noFill/>
          <a:ln w="9525">
            <a:noFill/>
            <a:miter lim="800000"/>
            <a:headEnd/>
            <a:tailEnd/>
          </a:ln>
        </p:spPr>
        <p:txBody>
          <a:bodyPr>
            <a:spAutoFit/>
          </a:bodyPr>
          <a:lstStyle/>
          <a:p>
            <a:pPr lvl="1" eaLnBrk="1" hangingPunct="1"/>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5C238C-5B13-449B-AF1F-A61CBBB39DD2}" type="slidenum">
              <a:rPr lang="en-US"/>
              <a:pPr>
                <a:defRPr/>
              </a:pPr>
              <a:t>3</a:t>
            </a:fld>
            <a:endParaRPr lang="en-US"/>
          </a:p>
        </p:txBody>
      </p:sp>
      <p:sp>
        <p:nvSpPr>
          <p:cNvPr id="8194" name="Rectangle 2"/>
          <p:cNvSpPr>
            <a:spLocks noGrp="1" noChangeArrowheads="1"/>
          </p:cNvSpPr>
          <p:nvPr>
            <p:ph type="title"/>
          </p:nvPr>
        </p:nvSpPr>
        <p:spPr/>
        <p:txBody>
          <a:bodyPr/>
          <a:lstStyle/>
          <a:p>
            <a:pPr eaLnBrk="1" hangingPunct="1">
              <a:defRPr/>
            </a:pPr>
            <a:r>
              <a:rPr lang="en-US" smtClean="0"/>
              <a:t>Capital Restructuring</a:t>
            </a:r>
          </a:p>
        </p:txBody>
      </p:sp>
      <p:sp>
        <p:nvSpPr>
          <p:cNvPr id="8195" name="Rectangle 3"/>
          <p:cNvSpPr>
            <a:spLocks noGrp="1" noChangeArrowheads="1"/>
          </p:cNvSpPr>
          <p:nvPr>
            <p:ph type="body" idx="1"/>
          </p:nvPr>
        </p:nvSpPr>
        <p:spPr>
          <a:xfrm>
            <a:off x="815975" y="1447800"/>
            <a:ext cx="8020050" cy="4530725"/>
          </a:xfrm>
        </p:spPr>
        <p:txBody>
          <a:bodyPr/>
          <a:lstStyle/>
          <a:p>
            <a:pPr eaLnBrk="1" hangingPunct="1">
              <a:defRPr/>
            </a:pPr>
            <a:r>
              <a:rPr lang="en-US" sz="2400" smtClean="0"/>
              <a:t>We are going to look at how changes in capital structure affect the value of the firm, </a:t>
            </a:r>
            <a:r>
              <a:rPr lang="en-US" sz="2400" i="1" smtClean="0"/>
              <a:t>all else equal</a:t>
            </a:r>
            <a:endParaRPr lang="en-US" sz="2400" smtClean="0"/>
          </a:p>
          <a:p>
            <a:pPr eaLnBrk="1" hangingPunct="1">
              <a:defRPr/>
            </a:pPr>
            <a:r>
              <a:rPr lang="en-US" sz="2400" smtClean="0"/>
              <a:t>Capital restructuring involves changing the amount of leverage a firm has without changing the firm’s assets</a:t>
            </a:r>
          </a:p>
          <a:p>
            <a:pPr eaLnBrk="1" hangingPunct="1">
              <a:defRPr/>
            </a:pPr>
            <a:r>
              <a:rPr lang="en-US" sz="2400" smtClean="0"/>
              <a:t>The firm can increase leverage by issuing debt and repurchasing outstanding shares</a:t>
            </a:r>
          </a:p>
          <a:p>
            <a:pPr eaLnBrk="1" hangingPunct="1">
              <a:defRPr/>
            </a:pPr>
            <a:r>
              <a:rPr lang="en-US" sz="2400" smtClean="0"/>
              <a:t>The firm can decrease leverage by issuing new shares and retiring outstanding debt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96E7BC7-CF99-4A43-B469-C7CFBC9DEDA6}" type="slidenum">
              <a:rPr lang="en-US"/>
              <a:pPr>
                <a:defRPr/>
              </a:pPr>
              <a:t>4</a:t>
            </a:fld>
            <a:endParaRPr lang="en-US"/>
          </a:p>
        </p:txBody>
      </p:sp>
      <p:sp>
        <p:nvSpPr>
          <p:cNvPr id="1026" name="Rectangle 2"/>
          <p:cNvSpPr>
            <a:spLocks noGrp="1" noChangeArrowheads="1"/>
          </p:cNvSpPr>
          <p:nvPr>
            <p:ph type="title"/>
          </p:nvPr>
        </p:nvSpPr>
        <p:spPr/>
        <p:txBody>
          <a:bodyPr/>
          <a:lstStyle/>
          <a:p>
            <a:pPr eaLnBrk="1" hangingPunct="1">
              <a:defRPr/>
            </a:pPr>
            <a:r>
              <a:rPr lang="en-US" smtClean="0"/>
              <a:t>Choosing a Capital Structure</a:t>
            </a:r>
          </a:p>
        </p:txBody>
      </p:sp>
      <p:sp>
        <p:nvSpPr>
          <p:cNvPr id="1027" name="Rectangle 3"/>
          <p:cNvSpPr>
            <a:spLocks noGrp="1" noChangeArrowheads="1"/>
          </p:cNvSpPr>
          <p:nvPr>
            <p:ph type="body" idx="1"/>
          </p:nvPr>
        </p:nvSpPr>
        <p:spPr>
          <a:xfrm>
            <a:off x="815975" y="1371600"/>
            <a:ext cx="8020050" cy="4530725"/>
          </a:xfrm>
        </p:spPr>
        <p:txBody>
          <a:bodyPr/>
          <a:lstStyle/>
          <a:p>
            <a:pPr eaLnBrk="1" hangingPunct="1">
              <a:defRPr/>
            </a:pPr>
            <a:r>
              <a:rPr lang="en-US" sz="2800" smtClean="0"/>
              <a:t>What is the primary goal of financial managers?</a:t>
            </a:r>
          </a:p>
          <a:p>
            <a:pPr lvl="1" eaLnBrk="1" hangingPunct="1">
              <a:defRPr/>
            </a:pPr>
            <a:r>
              <a:rPr lang="en-US" sz="2400" smtClean="0"/>
              <a:t>Maximize stockholder wealth</a:t>
            </a:r>
          </a:p>
          <a:p>
            <a:pPr eaLnBrk="1" hangingPunct="1">
              <a:defRPr/>
            </a:pPr>
            <a:r>
              <a:rPr lang="en-US" sz="2800" smtClean="0"/>
              <a:t>We want to choose the capital structure that will maximize stockholder wealth</a:t>
            </a:r>
          </a:p>
          <a:p>
            <a:pPr eaLnBrk="1" hangingPunct="1">
              <a:defRPr/>
            </a:pPr>
            <a:r>
              <a:rPr lang="en-US" sz="2800" smtClean="0"/>
              <a:t>We can maximize stockholder wealth by maximizing the value of the firm or minimizing the WACC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7">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FA95256-A536-4241-B481-A5060DDAE6A3}" type="slidenum">
              <a:rPr lang="en-US"/>
              <a:pPr>
                <a:defRPr/>
              </a:pPr>
              <a:t>5</a:t>
            </a:fld>
            <a:endParaRPr lang="en-US"/>
          </a:p>
        </p:txBody>
      </p:sp>
      <p:sp>
        <p:nvSpPr>
          <p:cNvPr id="10242" name="Rectangle 2"/>
          <p:cNvSpPr>
            <a:spLocks noGrp="1" noChangeArrowheads="1"/>
          </p:cNvSpPr>
          <p:nvPr>
            <p:ph type="title"/>
          </p:nvPr>
        </p:nvSpPr>
        <p:spPr/>
        <p:txBody>
          <a:bodyPr/>
          <a:lstStyle/>
          <a:p>
            <a:pPr eaLnBrk="1" hangingPunct="1">
              <a:defRPr/>
            </a:pPr>
            <a:r>
              <a:rPr lang="en-US" smtClean="0"/>
              <a:t>The Effect of Leverage</a:t>
            </a:r>
          </a:p>
        </p:txBody>
      </p:sp>
      <p:sp>
        <p:nvSpPr>
          <p:cNvPr id="10243" name="Rectangle 3"/>
          <p:cNvSpPr>
            <a:spLocks noGrp="1" noChangeArrowheads="1"/>
          </p:cNvSpPr>
          <p:nvPr>
            <p:ph type="body" idx="1"/>
          </p:nvPr>
        </p:nvSpPr>
        <p:spPr>
          <a:xfrm>
            <a:off x="815975" y="1219200"/>
            <a:ext cx="8020050" cy="4530725"/>
          </a:xfrm>
        </p:spPr>
        <p:txBody>
          <a:bodyPr/>
          <a:lstStyle/>
          <a:p>
            <a:pPr eaLnBrk="1" hangingPunct="1">
              <a:lnSpc>
                <a:spcPct val="90000"/>
              </a:lnSpc>
              <a:defRPr/>
            </a:pPr>
            <a:r>
              <a:rPr lang="en-US" sz="2400" smtClean="0"/>
              <a:t>How does leverage affect the EPS and ROE of a firm?</a:t>
            </a:r>
          </a:p>
          <a:p>
            <a:pPr eaLnBrk="1" hangingPunct="1">
              <a:lnSpc>
                <a:spcPct val="90000"/>
              </a:lnSpc>
              <a:defRPr/>
            </a:pPr>
            <a:r>
              <a:rPr lang="en-US" sz="2400" smtClean="0"/>
              <a:t>When we increase the amount of debt financing, we increase the fixed interest expense</a:t>
            </a:r>
          </a:p>
          <a:p>
            <a:pPr eaLnBrk="1" hangingPunct="1">
              <a:lnSpc>
                <a:spcPct val="90000"/>
              </a:lnSpc>
              <a:defRPr/>
            </a:pPr>
            <a:r>
              <a:rPr lang="en-US" sz="2400" smtClean="0"/>
              <a:t>If we have a really good year, then we pay our fixed cost and we have more left over for our stockholders </a:t>
            </a:r>
          </a:p>
          <a:p>
            <a:pPr eaLnBrk="1" hangingPunct="1">
              <a:lnSpc>
                <a:spcPct val="90000"/>
              </a:lnSpc>
              <a:defRPr/>
            </a:pPr>
            <a:r>
              <a:rPr lang="en-US" sz="2400" smtClean="0"/>
              <a:t>If we have a really bad year, we still have to pay our fixed costs and we have less left over for our stockholders</a:t>
            </a:r>
          </a:p>
          <a:p>
            <a:pPr eaLnBrk="1" hangingPunct="1">
              <a:lnSpc>
                <a:spcPct val="90000"/>
              </a:lnSpc>
              <a:defRPr/>
            </a:pPr>
            <a:r>
              <a:rPr lang="en-US" sz="2400" smtClean="0"/>
              <a:t>Leverage amplifies the variation in both EPS and ROE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76972E4-2C03-497B-861A-DF8F32A3CE8C}" type="slidenum">
              <a:rPr lang="en-US"/>
              <a:pPr>
                <a:defRPr/>
              </a:pPr>
              <a:t>6</a:t>
            </a:fld>
            <a:endParaRPr lang="en-US"/>
          </a:p>
        </p:txBody>
      </p:sp>
      <p:sp>
        <p:nvSpPr>
          <p:cNvPr id="15362" name="Rectangle 2"/>
          <p:cNvSpPr>
            <a:spLocks noGrp="1" noChangeArrowheads="1"/>
          </p:cNvSpPr>
          <p:nvPr>
            <p:ph type="title"/>
          </p:nvPr>
        </p:nvSpPr>
        <p:spPr/>
        <p:txBody>
          <a:bodyPr/>
          <a:lstStyle/>
          <a:p>
            <a:pPr eaLnBrk="1" hangingPunct="1">
              <a:defRPr/>
            </a:pPr>
            <a:r>
              <a:rPr lang="en-US" smtClean="0"/>
              <a:t>Break-Even EBIT</a:t>
            </a:r>
          </a:p>
        </p:txBody>
      </p:sp>
      <p:sp>
        <p:nvSpPr>
          <p:cNvPr id="15363" name="Rectangle 3"/>
          <p:cNvSpPr>
            <a:spLocks noGrp="1" noChangeArrowheads="1"/>
          </p:cNvSpPr>
          <p:nvPr>
            <p:ph type="body" idx="1"/>
          </p:nvPr>
        </p:nvSpPr>
        <p:spPr>
          <a:xfrm>
            <a:off x="815975" y="1447800"/>
            <a:ext cx="8020050" cy="4530725"/>
          </a:xfrm>
        </p:spPr>
        <p:txBody>
          <a:bodyPr/>
          <a:lstStyle/>
          <a:p>
            <a:pPr eaLnBrk="1" hangingPunct="1">
              <a:defRPr/>
            </a:pPr>
            <a:r>
              <a:rPr lang="en-US" sz="2800" dirty="0" smtClean="0"/>
              <a:t>Find EBIT where EPS is the same under both the current and proposed capital structures</a:t>
            </a:r>
          </a:p>
          <a:p>
            <a:pPr eaLnBrk="1" hangingPunct="1">
              <a:defRPr/>
            </a:pPr>
            <a:r>
              <a:rPr lang="en-US" sz="2800" dirty="0" smtClean="0"/>
              <a:t>If we expect EBIT to be greater than the break-even point, then leverage is beneficial to our stockholders</a:t>
            </a:r>
          </a:p>
          <a:p>
            <a:pPr eaLnBrk="1" hangingPunct="1">
              <a:defRPr/>
            </a:pPr>
            <a:r>
              <a:rPr lang="en-US" sz="2800" dirty="0" smtClean="0"/>
              <a:t>If we expect EBIT to be less than the break-even point, then leverage is detrimental to our stockholders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6D4AA02-76DF-440E-8BED-3F3FB3ED6F20}" type="slidenum">
              <a:rPr lang="en-US"/>
              <a:pPr>
                <a:defRPr/>
              </a:pPr>
              <a:t>7</a:t>
            </a:fld>
            <a:endParaRPr lang="en-US"/>
          </a:p>
        </p:txBody>
      </p:sp>
      <p:sp>
        <p:nvSpPr>
          <p:cNvPr id="16386" name="Rectangle 2"/>
          <p:cNvSpPr>
            <a:spLocks noGrp="1" noChangeArrowheads="1"/>
          </p:cNvSpPr>
          <p:nvPr>
            <p:ph type="title"/>
          </p:nvPr>
        </p:nvSpPr>
        <p:spPr/>
        <p:txBody>
          <a:bodyPr/>
          <a:lstStyle/>
          <a:p>
            <a:pPr eaLnBrk="1" hangingPunct="1">
              <a:defRPr/>
            </a:pPr>
            <a:r>
              <a:rPr lang="en-US" smtClean="0"/>
              <a:t>Example: Break-Even EBIT</a:t>
            </a:r>
          </a:p>
        </p:txBody>
      </p:sp>
      <p:graphicFrame>
        <p:nvGraphicFramePr>
          <p:cNvPr id="16387" name="Object 3"/>
          <p:cNvGraphicFramePr>
            <a:graphicFrameLocks noChangeAspect="1"/>
          </p:cNvGraphicFramePr>
          <p:nvPr/>
        </p:nvGraphicFramePr>
        <p:xfrm>
          <a:off x="914400" y="1447800"/>
          <a:ext cx="7620000" cy="4572000"/>
        </p:xfrm>
        <a:graphic>
          <a:graphicData uri="http://schemas.openxmlformats.org/presentationml/2006/ole">
            <p:oleObj spid="_x0000_s2050" name="Equation" r:id="rId4" imgW="2425680" imgH="1777680" progId="Equation.3">
              <p:embed/>
            </p:oleObj>
          </a:graphicData>
        </a:graphic>
      </p:graphicFrame>
      <p:graphicFrame>
        <p:nvGraphicFramePr>
          <p:cNvPr id="16388" name="Object 4">
            <a:hlinkClick r:id="" action="ppaction://ole?verb=1"/>
          </p:cNvPr>
          <p:cNvGraphicFramePr>
            <a:graphicFrameLocks noChangeAspect="1"/>
          </p:cNvGraphicFramePr>
          <p:nvPr/>
        </p:nvGraphicFramePr>
        <p:xfrm>
          <a:off x="6213804" y="4905703"/>
          <a:ext cx="2819400" cy="990600"/>
        </p:xfrm>
        <a:graphic>
          <a:graphicData uri="http://schemas.openxmlformats.org/presentationml/2006/ole">
            <p:oleObj spid="_x0000_s2051" name="Chart" showAsIcon="1" r:id="rId5" imgW="2095560" imgH="62856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38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54A4942-CCF4-41AE-89BF-B14ADC1B574B}" type="slidenum">
              <a:rPr lang="en-US"/>
              <a:pPr>
                <a:defRPr/>
              </a:pPr>
              <a:t>8</a:t>
            </a:fld>
            <a:endParaRPr lang="en-US"/>
          </a:p>
        </p:txBody>
      </p:sp>
      <p:sp>
        <p:nvSpPr>
          <p:cNvPr id="21506" name="Rectangle 2"/>
          <p:cNvSpPr>
            <a:spLocks noGrp="1" noChangeArrowheads="1"/>
          </p:cNvSpPr>
          <p:nvPr>
            <p:ph type="title"/>
          </p:nvPr>
        </p:nvSpPr>
        <p:spPr/>
        <p:txBody>
          <a:bodyPr/>
          <a:lstStyle/>
          <a:p>
            <a:pPr eaLnBrk="1" hangingPunct="1">
              <a:defRPr/>
            </a:pPr>
            <a:r>
              <a:rPr lang="en-US" smtClean="0"/>
              <a:t>Capital Structure Theory</a:t>
            </a:r>
          </a:p>
        </p:txBody>
      </p:sp>
      <p:sp>
        <p:nvSpPr>
          <p:cNvPr id="21507" name="Rectangle 3"/>
          <p:cNvSpPr>
            <a:spLocks noGrp="1" noChangeArrowheads="1"/>
          </p:cNvSpPr>
          <p:nvPr>
            <p:ph type="body" idx="1"/>
          </p:nvPr>
        </p:nvSpPr>
        <p:spPr>
          <a:xfrm>
            <a:off x="889000" y="1371600"/>
            <a:ext cx="7929563" cy="4391025"/>
          </a:xfrm>
        </p:spPr>
        <p:txBody>
          <a:bodyPr/>
          <a:lstStyle/>
          <a:p>
            <a:pPr eaLnBrk="1" hangingPunct="1">
              <a:defRPr/>
            </a:pPr>
            <a:r>
              <a:rPr lang="en-US" sz="2800" smtClean="0"/>
              <a:t>Modigliani and Miller Theory of Capital Structure</a:t>
            </a:r>
          </a:p>
          <a:p>
            <a:pPr lvl="1" eaLnBrk="1" hangingPunct="1">
              <a:defRPr/>
            </a:pPr>
            <a:r>
              <a:rPr lang="en-US" sz="2400" smtClean="0"/>
              <a:t>Proposition I – firm value</a:t>
            </a:r>
          </a:p>
          <a:p>
            <a:pPr lvl="1" eaLnBrk="1" hangingPunct="1">
              <a:defRPr/>
            </a:pPr>
            <a:r>
              <a:rPr lang="en-US" sz="2400" smtClean="0"/>
              <a:t>Proposition II – WACC</a:t>
            </a:r>
          </a:p>
          <a:p>
            <a:pPr eaLnBrk="1" hangingPunct="1">
              <a:defRPr/>
            </a:pPr>
            <a:r>
              <a:rPr lang="en-US" sz="2800" smtClean="0"/>
              <a:t>The value of the firm is determined by the cash flows to the firm and the risk of the assets</a:t>
            </a:r>
          </a:p>
          <a:p>
            <a:pPr eaLnBrk="1" hangingPunct="1">
              <a:defRPr/>
            </a:pPr>
            <a:r>
              <a:rPr lang="en-US" sz="2800" smtClean="0"/>
              <a:t>Changing firm value</a:t>
            </a:r>
          </a:p>
          <a:p>
            <a:pPr lvl="1" eaLnBrk="1" hangingPunct="1">
              <a:defRPr/>
            </a:pPr>
            <a:r>
              <a:rPr lang="en-US" sz="2400" smtClean="0"/>
              <a:t>Change the risk of the cash flows</a:t>
            </a:r>
          </a:p>
          <a:p>
            <a:pPr lvl="1" eaLnBrk="1" hangingPunct="1">
              <a:defRPr/>
            </a:pPr>
            <a:r>
              <a:rPr lang="en-US" sz="2400" smtClean="0"/>
              <a:t>Change the 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4" end="4"/>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5" end="5"/>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958</TotalTime>
  <Words>2387</Words>
  <Application>Microsoft PowerPoint</Application>
  <PresentationFormat>On-screen Show (4:3)</PresentationFormat>
  <Paragraphs>275</Paragraphs>
  <Slides>36</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2" baseType="lpstr">
      <vt:lpstr>Arial</vt:lpstr>
      <vt:lpstr>Wingdings</vt:lpstr>
      <vt:lpstr>Times New Roman</vt:lpstr>
      <vt:lpstr>Ripple</vt:lpstr>
      <vt:lpstr>Microsoft Equation 3.0</vt:lpstr>
      <vt:lpstr>Microsoft Office Excel Chart</vt:lpstr>
      <vt:lpstr> Chapter 16</vt:lpstr>
      <vt:lpstr>Key Concepts and Skills</vt:lpstr>
      <vt:lpstr>Chapter Outline</vt:lpstr>
      <vt:lpstr>Capital Restructuring</vt:lpstr>
      <vt:lpstr>Choosing a Capital Structure</vt:lpstr>
      <vt:lpstr>The Effect of Leverage</vt:lpstr>
      <vt:lpstr>Break-Even EBIT</vt:lpstr>
      <vt:lpstr>Example: Break-Even EBIT</vt:lpstr>
      <vt:lpstr>Capital Structure Theory</vt:lpstr>
      <vt:lpstr>Capital Structure Theory Under Three Special Cases</vt:lpstr>
      <vt:lpstr>Case I – Propositions I and II</vt:lpstr>
      <vt:lpstr>Case I - Equations</vt:lpstr>
      <vt:lpstr>Figure 17.3</vt:lpstr>
      <vt:lpstr>Case I - Example</vt:lpstr>
      <vt:lpstr>Case II – Proposition I</vt:lpstr>
      <vt:lpstr>Case II - Example</vt:lpstr>
      <vt:lpstr>Interest Tax Shield</vt:lpstr>
      <vt:lpstr>Case II – Proposition I</vt:lpstr>
      <vt:lpstr>Example: Case II – Proposition I</vt:lpstr>
      <vt:lpstr>Figure 17.4</vt:lpstr>
      <vt:lpstr>Case II – Proposition II</vt:lpstr>
      <vt:lpstr>Example: Case II – Proposition II</vt:lpstr>
      <vt:lpstr>Figure 17.5</vt:lpstr>
      <vt:lpstr>Case III</vt:lpstr>
      <vt:lpstr>Bankruptcy Costs</vt:lpstr>
      <vt:lpstr>More Bankruptcy Costs</vt:lpstr>
      <vt:lpstr>Figure 17.6</vt:lpstr>
      <vt:lpstr>Figure 17.7</vt:lpstr>
      <vt:lpstr>Conclusions</vt:lpstr>
      <vt:lpstr>Figure 17.8</vt:lpstr>
      <vt:lpstr>Managerial Recommendations</vt:lpstr>
      <vt:lpstr>Figure 17.9</vt:lpstr>
      <vt:lpstr>The Value of the Firm</vt:lpstr>
      <vt:lpstr>Quick Quiz</vt:lpstr>
      <vt:lpstr>Slide 34</vt:lpstr>
      <vt:lpstr>Comprehensive Problem</vt:lpstr>
    </vt:vector>
  </TitlesOfParts>
  <Company>University of Tampa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Leverage and Capital Structure Policy</dc:title>
  <dc:creator>Kent P. Ragan</dc:creator>
  <cp:lastModifiedBy>Hp</cp:lastModifiedBy>
  <cp:revision>48</cp:revision>
  <dcterms:created xsi:type="dcterms:W3CDTF">2000-09-28T15:52:28Z</dcterms:created>
  <dcterms:modified xsi:type="dcterms:W3CDTF">2018-12-17T03:11:52Z</dcterms:modified>
</cp:coreProperties>
</file>