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7" r:id="rId1"/>
  </p:sldMasterIdLst>
  <p:notesMasterIdLst>
    <p:notesMasterId r:id="rId53"/>
  </p:notesMasterIdLst>
  <p:handoutMasterIdLst>
    <p:handoutMasterId r:id="rId54"/>
  </p:handoutMasterIdLst>
  <p:sldIdLst>
    <p:sldId id="316" r:id="rId2"/>
    <p:sldId id="257" r:id="rId3"/>
    <p:sldId id="258" r:id="rId4"/>
    <p:sldId id="259" r:id="rId5"/>
    <p:sldId id="261" r:id="rId6"/>
    <p:sldId id="263" r:id="rId7"/>
    <p:sldId id="288" r:id="rId8"/>
    <p:sldId id="266" r:id="rId9"/>
    <p:sldId id="268" r:id="rId10"/>
    <p:sldId id="317" r:id="rId11"/>
    <p:sldId id="275" r:id="rId12"/>
    <p:sldId id="276" r:id="rId13"/>
    <p:sldId id="289" r:id="rId14"/>
    <p:sldId id="278" r:id="rId15"/>
    <p:sldId id="279" r:id="rId16"/>
    <p:sldId id="280" r:id="rId17"/>
    <p:sldId id="281" r:id="rId18"/>
    <p:sldId id="318" r:id="rId19"/>
    <p:sldId id="282" r:id="rId20"/>
    <p:sldId id="283" r:id="rId21"/>
    <p:sldId id="319" r:id="rId22"/>
    <p:sldId id="290" r:id="rId23"/>
    <p:sldId id="291" r:id="rId24"/>
    <p:sldId id="292" r:id="rId25"/>
    <p:sldId id="293" r:id="rId26"/>
    <p:sldId id="294" r:id="rId27"/>
    <p:sldId id="296" r:id="rId28"/>
    <p:sldId id="321" r:id="rId29"/>
    <p:sldId id="297" r:id="rId30"/>
    <p:sldId id="298" r:id="rId31"/>
    <p:sldId id="299" r:id="rId32"/>
    <p:sldId id="300" r:id="rId33"/>
    <p:sldId id="301" r:id="rId34"/>
    <p:sldId id="302" r:id="rId35"/>
    <p:sldId id="303" r:id="rId36"/>
    <p:sldId id="305" r:id="rId37"/>
    <p:sldId id="306" r:id="rId38"/>
    <p:sldId id="307" r:id="rId39"/>
    <p:sldId id="304" r:id="rId40"/>
    <p:sldId id="308" r:id="rId41"/>
    <p:sldId id="313" r:id="rId42"/>
    <p:sldId id="322" r:id="rId43"/>
    <p:sldId id="309" r:id="rId44"/>
    <p:sldId id="310" r:id="rId45"/>
    <p:sldId id="311" r:id="rId46"/>
    <p:sldId id="323" r:id="rId47"/>
    <p:sldId id="324" r:id="rId48"/>
    <p:sldId id="327" r:id="rId49"/>
    <p:sldId id="325" r:id="rId50"/>
    <p:sldId id="315" r:id="rId51"/>
    <p:sldId id="326" r:id="rId52"/>
  </p:sldIdLst>
  <p:sldSz cx="9144000" cy="6858000" type="screen4x3"/>
  <p:notesSz cx="6858000" cy="8915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2473" autoAdjust="0"/>
  </p:normalViewPr>
  <p:slideViewPr>
    <p:cSldViewPr>
      <p:cViewPr varScale="1">
        <p:scale>
          <a:sx n="67" d="100"/>
          <a:sy n="67"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24"/>
    </p:cViewPr>
  </p:sorterViewPr>
  <p:notesViewPr>
    <p:cSldViewPr>
      <p:cViewPr varScale="1">
        <p:scale>
          <a:sx n="62" d="100"/>
          <a:sy n="62" d="100"/>
        </p:scale>
        <p:origin x="-1722" y="-72"/>
      </p:cViewPr>
      <p:guideLst>
        <p:guide orient="horz" pos="280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11620" name="Rectangle 4"/>
          <p:cNvSpPr>
            <a:spLocks noGrp="1" noChangeArrowheads="1"/>
          </p:cNvSpPr>
          <p:nvPr>
            <p:ph type="ftr" sz="quarter" idx="2"/>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8C16CCE2-C3EA-4884-BECD-91FE15C5733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200150" y="668338"/>
            <a:ext cx="4457700" cy="3343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235450"/>
            <a:ext cx="5029200" cy="401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r>
              <a:rPr lang="en-US"/>
              <a:t>5.</a:t>
            </a:r>
            <a:fld id="{B029E323-3586-465E-9E9D-3CA2B8A486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r>
              <a:rPr lang="en-US"/>
              <a:t>5.</a:t>
            </a:r>
            <a:fld id="{9311FE23-FC4A-48BA-AF4A-70E752144B3D}" type="slidenum">
              <a:rPr lang="en-US"/>
              <a:pPr/>
              <a:t>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z="1000" smtClean="0"/>
              <a:t>The book discusses that there are two ways to work this problem. The first method, computing the FV one year at a time and adding the cash flows as you go along, is illustrated in Example 6.1 in the book. The slides illustrate the other method, finding the future value at the end for each cash flow and then adding.</a:t>
            </a:r>
          </a:p>
          <a:p>
            <a:pPr eaLnBrk="1" hangingPunct="1"/>
            <a:endParaRPr lang="en-US" sz="1000" smtClean="0"/>
          </a:p>
          <a:p>
            <a:pPr eaLnBrk="1" hangingPunct="1"/>
            <a:r>
              <a:rPr lang="en-US" sz="1000" smtClean="0"/>
              <a:t>Point out that you can find the value of a set of cash flows at any point in time, all you have to do is get the value of each cash flow at that point in time and then add them together.</a:t>
            </a:r>
          </a:p>
          <a:p>
            <a:pPr eaLnBrk="1" hangingPunct="1"/>
            <a:endParaRPr lang="en-US" sz="1000" smtClean="0"/>
          </a:p>
          <a:p>
            <a:pPr eaLnBrk="1" hangingPunct="1"/>
            <a:r>
              <a:rPr lang="en-US" sz="1000" smtClean="0"/>
              <a:t>The students can read the example in the book.  It is also provided here.</a:t>
            </a:r>
          </a:p>
          <a:p>
            <a:pPr eaLnBrk="1" hangingPunct="1"/>
            <a:endParaRPr lang="en-US" sz="1000" smtClean="0"/>
          </a:p>
          <a:p>
            <a:pPr eaLnBrk="1" hangingPunct="1"/>
            <a:r>
              <a:rPr lang="en-US" sz="1000" smtClean="0"/>
              <a:t>You think you will be able to deposit $4,000 at the end of each of the next three years in a bank account paying 8 percent interest. You currently have $7,000 in the account. How much will you have in three years? In four years?</a:t>
            </a:r>
          </a:p>
          <a:p>
            <a:pPr eaLnBrk="1" hangingPunct="1"/>
            <a:endParaRPr lang="en-US" sz="1000" smtClean="0"/>
          </a:p>
          <a:p>
            <a:pPr eaLnBrk="1" hangingPunct="1"/>
            <a:r>
              <a:rPr lang="en-US" sz="1000" smtClean="0"/>
              <a:t>Point out that there are several ways that this can be worked.  The book works this example by rolling the value forward each year.  The presentation will show the second way to work the problem.</a:t>
            </a:r>
          </a:p>
          <a:p>
            <a:pPr eaLnBrk="1" hangingPunct="1"/>
            <a:endParaRPr lang="en-US" sz="1000" smtClean="0"/>
          </a:p>
          <a:p>
            <a:pPr eaLnBrk="1" hangingPunct="1"/>
            <a:r>
              <a:rPr lang="en-US" sz="1000" smtClean="0"/>
              <a:t>Calculator:</a:t>
            </a:r>
          </a:p>
          <a:p>
            <a:pPr lvl="1" eaLnBrk="1" hangingPunct="1"/>
            <a:r>
              <a:rPr lang="en-US" smtClean="0"/>
              <a:t>Today (year 0 CF): 3 N; 8 I/Y; -7,000 PV; CPT FV = 8,817.98</a:t>
            </a:r>
          </a:p>
          <a:p>
            <a:pPr lvl="1" eaLnBrk="1" hangingPunct="1"/>
            <a:r>
              <a:rPr lang="en-US" smtClean="0"/>
              <a:t>Year 1 CF: 2 N; 8 I/Y; -4000 PV; CPT FV = 4,665.60</a:t>
            </a:r>
          </a:p>
          <a:p>
            <a:pPr lvl="1" eaLnBrk="1" hangingPunct="1"/>
            <a:r>
              <a:rPr lang="en-US" smtClean="0"/>
              <a:t>Year 2 CF: 1 N; 8 I/Y; -4000 PV; CPT FV = 4,320</a:t>
            </a:r>
          </a:p>
          <a:p>
            <a:pPr lvl="1" eaLnBrk="1" hangingPunct="1"/>
            <a:r>
              <a:rPr lang="en-US" smtClean="0"/>
              <a:t>Year 3 CF: value = 4,000</a:t>
            </a:r>
          </a:p>
          <a:p>
            <a:pPr lvl="1" eaLnBrk="1" hangingPunct="1"/>
            <a:r>
              <a:rPr lang="en-US" smtClean="0"/>
              <a:t>Total value in 3 years = 8817.98 + 4665.60 + 4320 + 4000 = 21,803.58</a:t>
            </a:r>
          </a:p>
          <a:p>
            <a:pPr eaLnBrk="1" hangingPunct="1"/>
            <a:r>
              <a:rPr lang="en-US" smtClean="0"/>
              <a:t>Value at year 4: 1 N; 8 I/Y; -21803.58 PV; CPT FV = 23,547.87</a:t>
            </a:r>
            <a:endParaRPr lang="en-US" sz="1000" smtClean="0"/>
          </a:p>
          <a:p>
            <a:pPr eaLnBrk="1" hangingPunct="1"/>
            <a:endParaRPr lang="en-US" sz="1000" smtClean="0"/>
          </a:p>
          <a:p>
            <a:pPr eaLnBrk="1" hangingPunct="1"/>
            <a:r>
              <a:rPr lang="en-US" sz="1000" smtClean="0"/>
              <a:t>I entered the PV as negative for two reasons. (1) It is a cash outflow since it is an investment. (2) The FV is computed as positive and the students can then just store each calculation and then add from the memory registers, instead of writing down all of the numbers and taking the risk of keying something back into the calculator incorrectly.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r>
              <a:rPr lang="en-US"/>
              <a:t>5.</a:t>
            </a:r>
            <a:fld id="{DBBBF2F9-02E8-4A11-BC9C-854292C7C5CD}" type="slidenum">
              <a:rPr lang="en-US"/>
              <a:pPr/>
              <a:t>16</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r>
              <a:rPr lang="en-US"/>
              <a:t>5.</a:t>
            </a:r>
            <a:fld id="{ACEC46EF-B124-4DA2-9FCC-6D7D8BE9EE14}" type="slidenum">
              <a:rPr lang="en-US"/>
              <a:pPr/>
              <a:t>18</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smtClean="0"/>
              <a:t>Calculator</a:t>
            </a:r>
          </a:p>
          <a:p>
            <a:pPr eaLnBrk="1" hangingPunct="1"/>
            <a:r>
              <a:rPr lang="en-US" dirty="0" smtClean="0"/>
              <a:t>PMT = 5,000; N = 25*12 = 300; I/Y = .75; CPT PV = 595,808</a:t>
            </a:r>
          </a:p>
          <a:p>
            <a:pPr eaLnBrk="1" hangingPunct="1"/>
            <a:endParaRPr lang="en-US" dirty="0" smtClean="0"/>
          </a:p>
          <a:p>
            <a:pPr eaLnBrk="1" hangingPunct="1"/>
            <a:r>
              <a:rPr lang="en-US" dirty="0" smtClean="0"/>
              <a:t>Formula</a:t>
            </a:r>
          </a:p>
          <a:p>
            <a:pPr eaLnBrk="1" hangingPunct="1"/>
            <a:r>
              <a:rPr lang="en-US" dirty="0" smtClean="0"/>
              <a:t>PV = 5,000[1 – 1 / 1.0075</a:t>
            </a:r>
            <a:r>
              <a:rPr lang="en-US" baseline="30000" dirty="0" smtClean="0"/>
              <a:t>300</a:t>
            </a:r>
            <a:r>
              <a:rPr lang="en-US" dirty="0" smtClean="0"/>
              <a:t>] / .0075 = 595,808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r>
              <a:rPr lang="en-US"/>
              <a:t>5.</a:t>
            </a:r>
            <a:fld id="{08DAB0E2-E996-4BBB-BD8B-B6FE88FFC12B}" type="slidenum">
              <a:rPr lang="en-US"/>
              <a:pPr/>
              <a:t>19</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smtClean="0"/>
              <a:t>Note if you do not round the monthly rate and actually use 8/12, then the payment will be 448.30</a:t>
            </a:r>
          </a:p>
          <a:p>
            <a:pPr eaLnBrk="1" hangingPunct="1"/>
            <a:endParaRPr lang="en-US" dirty="0" smtClean="0"/>
          </a:p>
          <a:p>
            <a:pPr eaLnBrk="1" hangingPunct="1"/>
            <a:r>
              <a:rPr lang="en-US" dirty="0" smtClean="0"/>
              <a:t>Calculator:</a:t>
            </a:r>
          </a:p>
          <a:p>
            <a:pPr eaLnBrk="1" hangingPunct="1"/>
            <a:r>
              <a:rPr lang="en-US" dirty="0" smtClean="0"/>
              <a:t>4(12) = 48 N; 20,000 PV; .66667 I/Y; CPT PMT = 488.26</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r>
              <a:rPr lang="en-US"/>
              <a:t>5.</a:t>
            </a:r>
            <a:fld id="{B198460B-616C-4020-BADA-2521C03B22CD}" type="slidenum">
              <a:rPr lang="en-US"/>
              <a:pPr/>
              <a:t>21</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dirty="0" smtClean="0"/>
              <a:t>Q1:  5(12) = 60 N; .75 I/Y; 5,000 PMT; CPT PV = -240,867</a:t>
            </a:r>
          </a:p>
          <a:p>
            <a:pPr eaLnBrk="1" hangingPunct="1"/>
            <a:r>
              <a:rPr lang="en-US" dirty="0" smtClean="0"/>
              <a:t>	PV = 5,000(1 – 1 / 1.0075</a:t>
            </a:r>
            <a:r>
              <a:rPr lang="en-US" baseline="30000" dirty="0" smtClean="0"/>
              <a:t>60</a:t>
            </a:r>
            <a:r>
              <a:rPr lang="en-US" dirty="0" smtClean="0"/>
              <a:t>) / .0075 = 240,867</a:t>
            </a:r>
          </a:p>
          <a:p>
            <a:pPr eaLnBrk="1" hangingPunct="1"/>
            <a:endParaRPr lang="en-US" dirty="0" smtClean="0"/>
          </a:p>
          <a:p>
            <a:pPr eaLnBrk="1" hangingPunct="1"/>
            <a:r>
              <a:rPr lang="en-US" dirty="0" smtClean="0"/>
              <a:t>Q2: -200,000 PV; 60 N; 5,000 PMT; CPT I/Y = 1.439%</a:t>
            </a:r>
          </a:p>
          <a:p>
            <a:pPr eaLnBrk="1" hangingPunct="1"/>
            <a:r>
              <a:rPr lang="en-US" dirty="0" smtClean="0"/>
              <a:t>	Trial and error without calculator</a:t>
            </a:r>
          </a:p>
          <a:p>
            <a:pPr eaLnBrk="1" hangingPunct="1"/>
            <a:endParaRPr lang="en-US" dirty="0" smtClean="0"/>
          </a:p>
          <a:p>
            <a:pPr eaLnBrk="1" hangingPunct="1"/>
            <a:r>
              <a:rPr lang="en-US" dirty="0" smtClean="0"/>
              <a:t>Q3: -200,000 PV; .75 I/Y; 5,000 PMT; CPT N = 47.73  (47 months plus partial payment in month 48)</a:t>
            </a:r>
          </a:p>
          <a:p>
            <a:pPr eaLnBrk="1" hangingPunct="1"/>
            <a:r>
              <a:rPr lang="en-US" dirty="0" smtClean="0"/>
              <a:t>	200,000 = 5,000(1 – 1 / 1.0075</a:t>
            </a:r>
            <a:r>
              <a:rPr lang="en-US" baseline="30000" dirty="0" smtClean="0"/>
              <a:t>t</a:t>
            </a:r>
            <a:r>
              <a:rPr lang="en-US" dirty="0" smtClean="0"/>
              <a:t>) / .0075</a:t>
            </a:r>
          </a:p>
          <a:p>
            <a:pPr eaLnBrk="1" hangingPunct="1"/>
            <a:r>
              <a:rPr lang="en-US" dirty="0" smtClean="0"/>
              <a:t>	.3 = 1 – 1/1.0075</a:t>
            </a:r>
            <a:r>
              <a:rPr lang="en-US" baseline="30000" dirty="0" smtClean="0"/>
              <a:t>t</a:t>
            </a:r>
            <a:endParaRPr lang="en-US" dirty="0" smtClean="0"/>
          </a:p>
          <a:p>
            <a:pPr eaLnBrk="1" hangingPunct="1"/>
            <a:r>
              <a:rPr lang="en-US" dirty="0" smtClean="0"/>
              <a:t>	1.0075</a:t>
            </a:r>
            <a:r>
              <a:rPr lang="en-US" baseline="30000" dirty="0" smtClean="0"/>
              <a:t>t</a:t>
            </a:r>
            <a:r>
              <a:rPr lang="en-US" dirty="0" smtClean="0"/>
              <a:t> = 1.428571429</a:t>
            </a:r>
            <a:br>
              <a:rPr lang="en-US" dirty="0" smtClean="0"/>
            </a:br>
            <a:r>
              <a:rPr lang="en-US" dirty="0" smtClean="0"/>
              <a:t>	t = </a:t>
            </a:r>
            <a:r>
              <a:rPr lang="en-US" dirty="0" err="1" smtClean="0"/>
              <a:t>ln</a:t>
            </a:r>
            <a:r>
              <a:rPr lang="en-US" dirty="0" smtClean="0"/>
              <a:t>(1.428571429) / </a:t>
            </a:r>
            <a:r>
              <a:rPr lang="en-US" dirty="0" err="1" smtClean="0"/>
              <a:t>ln</a:t>
            </a:r>
            <a:r>
              <a:rPr lang="en-US" dirty="0" smtClean="0"/>
              <a:t>(1.0075) = 47.73 months</a:t>
            </a:r>
          </a:p>
          <a:p>
            <a:pPr eaLnBrk="1" hangingPunct="1"/>
            <a:endParaRPr lang="en-US" dirty="0" smtClean="0"/>
          </a:p>
          <a:p>
            <a:pPr eaLnBrk="1" hangingPunct="1"/>
            <a:r>
              <a:rPr lang="en-US" dirty="0" smtClean="0"/>
              <a:t>Q4: -200,000 PV; 60 N; .75 I/Y; CPT PMT = 4,151.67</a:t>
            </a:r>
          </a:p>
          <a:p>
            <a:pPr eaLnBrk="1" hangingPunct="1"/>
            <a:r>
              <a:rPr lang="en-US" dirty="0" smtClean="0"/>
              <a:t>	200,000 = C(1 – 1/1.0075</a:t>
            </a:r>
            <a:r>
              <a:rPr lang="en-US" baseline="30000" dirty="0" smtClean="0"/>
              <a:t>60</a:t>
            </a:r>
            <a:r>
              <a:rPr lang="en-US" dirty="0" smtClean="0"/>
              <a:t>) / .0075</a:t>
            </a:r>
          </a:p>
          <a:p>
            <a:pPr eaLnBrk="1" hangingPunct="1"/>
            <a:r>
              <a:rPr lang="en-US" dirty="0" smtClean="0"/>
              <a:t>	C = 4,151.67</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r>
              <a:rPr lang="en-US"/>
              <a:t>5.</a:t>
            </a:r>
            <a:fld id="{D342AA5F-AA7F-4613-9717-DF3FC99D261C}" type="slidenum">
              <a:rPr lang="en-US"/>
              <a:pPr/>
              <a:t>22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FV = 2000(1.075</a:t>
            </a:r>
            <a:r>
              <a:rPr lang="en-US" baseline="30000" smtClean="0"/>
              <a:t>40</a:t>
            </a:r>
            <a:r>
              <a:rPr lang="en-US" smtClean="0"/>
              <a:t> – 1)/.075 = 454,513.04</a:t>
            </a:r>
          </a:p>
          <a:p>
            <a:pPr eaLnBrk="1" hangingPunct="1"/>
            <a:endParaRPr lang="en-US" smtClean="0"/>
          </a:p>
          <a:p>
            <a:pPr lvl="1" eaLnBrk="1" hangingPunct="1"/>
            <a:r>
              <a:rPr lang="en-US" smtClean="0"/>
              <a:t>Remember the sign convention!!!</a:t>
            </a:r>
          </a:p>
          <a:p>
            <a:pPr lvl="1" eaLnBrk="1" hangingPunct="1"/>
            <a:r>
              <a:rPr lang="en-US" smtClean="0"/>
              <a:t>40 N</a:t>
            </a:r>
          </a:p>
          <a:p>
            <a:pPr lvl="1" eaLnBrk="1" hangingPunct="1"/>
            <a:r>
              <a:rPr lang="en-US" smtClean="0"/>
              <a:t>7.5 I/Y</a:t>
            </a:r>
          </a:p>
          <a:p>
            <a:pPr lvl="1" eaLnBrk="1" hangingPunct="1"/>
            <a:r>
              <a:rPr lang="en-US" smtClean="0"/>
              <a:t>-2,000 PMT</a:t>
            </a:r>
          </a:p>
          <a:p>
            <a:pPr lvl="1" eaLnBrk="1" hangingPunct="1"/>
            <a:r>
              <a:rPr lang="en-US" smtClean="0"/>
              <a:t>CPT FV = 454,513.04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r>
              <a:rPr lang="en-US"/>
              <a:t>5.</a:t>
            </a:r>
            <a:fld id="{E660F6AF-B71D-4146-A7D9-AC846FBD36D8}" type="slidenum">
              <a:rPr lang="en-US"/>
              <a:pPr/>
              <a:t>23</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r>
              <a:rPr lang="en-US"/>
              <a:t>5.</a:t>
            </a:r>
            <a:fld id="{976E925C-12D2-45B6-BDED-5403C59545B4}" type="slidenum">
              <a:rPr lang="en-US"/>
              <a:pPr/>
              <a:t>24</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dirty="0" smtClean="0"/>
              <a:t>If you use the regular annuity formula, the FV will occur at the same time as the last payment.  To get the value at the end of the third period, you have to take it forward one more period.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r>
              <a:rPr lang="en-US"/>
              <a:t>5.</a:t>
            </a:r>
            <a:fld id="{8B740C9D-95C9-44D7-A4ED-944B77082647}" type="slidenum">
              <a:rPr lang="en-US"/>
              <a:pPr/>
              <a:t>25</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dirty="0" smtClean="0"/>
              <a:t>Example statement:</a:t>
            </a:r>
          </a:p>
          <a:p>
            <a:pPr eaLnBrk="1" hangingPunct="1"/>
            <a:r>
              <a:rPr lang="en-US" dirty="0" smtClean="0"/>
              <a:t>Suppose the Fellini Co. wants to sell preferred stock at $100 per share. A very similar issue of preferred stock already outstanding has a price of $40 per share and offers a dividend of $1 every quarter.  What dividend will Fellini have to offer if the preferred stock is going to sell.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r>
              <a:rPr lang="en-US"/>
              <a:t>5.</a:t>
            </a:r>
            <a:fld id="{E4BEADC7-66BD-4329-8708-79E9A81B5A37}" type="slidenum">
              <a:rPr lang="en-US"/>
              <a:pPr/>
              <a:t>26</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dirty="0" smtClean="0"/>
              <a:t>Q1: 35(12) = 420 N; 1,000,000 FV; 1 I/Y; CPT PMT = 155.50</a:t>
            </a:r>
          </a:p>
          <a:p>
            <a:pPr eaLnBrk="1" hangingPunct="1"/>
            <a:r>
              <a:rPr lang="en-US" dirty="0" smtClean="0"/>
              <a:t>	1,000,000 = C (1.01</a:t>
            </a:r>
            <a:r>
              <a:rPr lang="en-US" baseline="30000" dirty="0" smtClean="0"/>
              <a:t>420</a:t>
            </a:r>
            <a:r>
              <a:rPr lang="en-US" dirty="0" smtClean="0"/>
              <a:t> – 1) / .01</a:t>
            </a:r>
          </a:p>
          <a:p>
            <a:pPr eaLnBrk="1" hangingPunct="1"/>
            <a:r>
              <a:rPr lang="en-US" dirty="0" smtClean="0"/>
              <a:t>	C = 155.50</a:t>
            </a:r>
          </a:p>
          <a:p>
            <a:pPr eaLnBrk="1" hangingPunct="1"/>
            <a:endParaRPr lang="en-US" dirty="0" smtClean="0"/>
          </a:p>
          <a:p>
            <a:pPr eaLnBrk="1" hangingPunct="1"/>
            <a:r>
              <a:rPr lang="en-US" dirty="0" smtClean="0"/>
              <a:t>Q2: Set calculator to annuity due and use the same inputs as above. CPT PMT = 153.96</a:t>
            </a:r>
          </a:p>
          <a:p>
            <a:pPr eaLnBrk="1" hangingPunct="1"/>
            <a:r>
              <a:rPr lang="en-US" dirty="0" smtClean="0"/>
              <a:t>	1,000,000 = C[(1.01</a:t>
            </a:r>
            <a:r>
              <a:rPr lang="en-US" baseline="30000" dirty="0" smtClean="0"/>
              <a:t>420</a:t>
            </a:r>
            <a:r>
              <a:rPr lang="en-US" dirty="0" smtClean="0"/>
              <a:t> – 1) / .01] ( 1.01)</a:t>
            </a:r>
          </a:p>
          <a:p>
            <a:pPr eaLnBrk="1" hangingPunct="1"/>
            <a:r>
              <a:rPr lang="en-US" dirty="0" smtClean="0"/>
              <a:t>	C = 153.96</a:t>
            </a:r>
          </a:p>
          <a:p>
            <a:pPr eaLnBrk="1" hangingPunct="1"/>
            <a:endParaRPr lang="en-US" dirty="0" smtClean="0"/>
          </a:p>
          <a:p>
            <a:pPr eaLnBrk="1" hangingPunct="1"/>
            <a:r>
              <a:rPr lang="en-US" dirty="0" smtClean="0"/>
              <a:t>Q3: PV = 1.50 / .03 = $50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r>
              <a:rPr lang="en-US"/>
              <a:t>5.</a:t>
            </a:r>
            <a:fld id="{D0B8F62E-C084-415D-BBCA-D84F967BA01C}" type="slidenum">
              <a:rPr lang="en-US"/>
              <a:pPr/>
              <a:t>28</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smtClean="0"/>
              <a:t>Where m is the number of compounding periods per year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r>
              <a:rPr lang="en-US"/>
              <a:t>5.</a:t>
            </a:r>
            <a:fld id="{E8D6AFAC-8490-4B9C-8375-A8BF911C4A4F}" type="slidenum">
              <a:rPr lang="en-US"/>
              <a:pPr/>
              <a:t>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Calculator:</a:t>
            </a:r>
          </a:p>
          <a:p>
            <a:pPr lvl="1" eaLnBrk="1" hangingPunct="1"/>
            <a:r>
              <a:rPr lang="en-US" smtClean="0"/>
              <a:t>Year 0 CF: 2 N; -500 PV; 9 I/Y; CPT FV = 594.05</a:t>
            </a:r>
          </a:p>
          <a:p>
            <a:pPr lvl="1" eaLnBrk="1" hangingPunct="1"/>
            <a:r>
              <a:rPr lang="en-US" smtClean="0"/>
              <a:t>Year 1 CF: 1 N; -600 PV; 9 I/Y; CPT FV = 654.00</a:t>
            </a:r>
          </a:p>
          <a:p>
            <a:pPr lvl="1" eaLnBrk="1" hangingPunct="1"/>
            <a:r>
              <a:rPr lang="en-US" smtClean="0"/>
              <a:t>Total FV = 594.05 + 654.00 = 1,248.05</a:t>
            </a:r>
          </a:p>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r>
              <a:rPr lang="en-US"/>
              <a:t>5.</a:t>
            </a:r>
            <a:fld id="{8DB59FB0-4A62-4233-8D68-231A12F8CC70}" type="slidenum">
              <a:rPr lang="en-US"/>
              <a:pPr/>
              <a:t>32</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r>
              <a:rPr lang="en-US"/>
              <a:t>5.</a:t>
            </a:r>
            <a:fld id="{BB38B657-6F80-4433-A31B-FA2F2BC3BD0D}" type="slidenum">
              <a:rPr lang="en-US"/>
              <a:pPr/>
              <a:t>34</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Calculator:</a:t>
            </a:r>
          </a:p>
          <a:p>
            <a:pPr eaLnBrk="1" hangingPunct="1"/>
            <a:r>
              <a:rPr lang="en-US" dirty="0" smtClean="0"/>
              <a:t>2</a:t>
            </a:r>
            <a:r>
              <a:rPr lang="en-US" baseline="30000" dirty="0" smtClean="0"/>
              <a:t>nd</a:t>
            </a:r>
            <a:r>
              <a:rPr lang="en-US" dirty="0" smtClean="0"/>
              <a:t> I </a:t>
            </a:r>
            <a:r>
              <a:rPr lang="en-US" dirty="0" err="1" smtClean="0"/>
              <a:t>conv</a:t>
            </a:r>
            <a:r>
              <a:rPr lang="en-US" dirty="0" smtClean="0"/>
              <a:t> 5.25 NOM Enter up arrow 365 C/Y Enter up arrow CPT EFF = 5.39%</a:t>
            </a:r>
          </a:p>
          <a:p>
            <a:pPr eaLnBrk="1" hangingPunct="1"/>
            <a:r>
              <a:rPr lang="en-US" dirty="0" smtClean="0"/>
              <a:t>5.3 NOM Enter up arrow 2 C/Y Enter up arrow CPT EFF = 5.37%</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r>
              <a:rPr lang="en-US"/>
              <a:t>5.</a:t>
            </a:r>
            <a:fld id="{8ED89A0F-7E44-476E-AB51-9959407CF8AA}" type="slidenum">
              <a:rPr lang="en-US"/>
              <a:pPr/>
              <a:t>35</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It is important to point out that the daily rate is NOT .014, it is .014383562</a:t>
            </a:r>
          </a:p>
          <a:p>
            <a:pPr eaLnBrk="1" hangingPunct="1"/>
            <a:endParaRPr lang="en-US" smtClean="0"/>
          </a:p>
          <a:p>
            <a:pPr lvl="1" eaLnBrk="1" hangingPunct="1"/>
            <a:r>
              <a:rPr lang="en-US" smtClean="0"/>
              <a:t>First Account:</a:t>
            </a:r>
          </a:p>
          <a:p>
            <a:pPr lvl="2" eaLnBrk="1" hangingPunct="1"/>
            <a:r>
              <a:rPr lang="en-US" smtClean="0"/>
              <a:t>365 N; 5.25 / 365 = .014383562 I/Y; 100 PV; CPT FV = 105.39</a:t>
            </a:r>
          </a:p>
          <a:p>
            <a:pPr lvl="1" eaLnBrk="1" hangingPunct="1"/>
            <a:r>
              <a:rPr lang="en-US" smtClean="0"/>
              <a:t>Second Account:</a:t>
            </a:r>
          </a:p>
          <a:p>
            <a:pPr lvl="2" eaLnBrk="1" hangingPunct="1"/>
            <a:r>
              <a:rPr lang="en-US" smtClean="0"/>
              <a:t>2 N; 5.3 / 2 = 2.65 I/Y; 100 PV; CPT FV = 105.37</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r>
              <a:rPr lang="en-US"/>
              <a:t>5.</a:t>
            </a:r>
            <a:fld id="{C4A60BF6-3A61-4103-BB16-0759A34098AD}" type="slidenum">
              <a:rPr lang="en-US"/>
              <a:pPr/>
              <a:t>37</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smtClean="0"/>
              <a:t>On the calculator: 2</a:t>
            </a:r>
            <a:r>
              <a:rPr lang="en-US" baseline="30000" smtClean="0"/>
              <a:t>nd</a:t>
            </a:r>
            <a:r>
              <a:rPr lang="en-US" smtClean="0"/>
              <a:t> I conv down arrow 12 EFF Enter down arrow 12 C/Y Enter down arrow CPT NOM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r>
              <a:rPr lang="en-US"/>
              <a:t>5.</a:t>
            </a:r>
            <a:fld id="{218F1CF2-1DBE-4857-98C2-54AE0BE31A47}" type="slidenum">
              <a:rPr lang="en-US"/>
              <a:pPr/>
              <a:t>38</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lvl="1" eaLnBrk="1" hangingPunct="1"/>
            <a:r>
              <a:rPr lang="en-US" smtClean="0"/>
              <a:t>2(12) = 24 N; 16.9 / 12 = 1.408333333 I/Y; 3,500 PV; CPT PMT = -172.88</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r>
              <a:rPr lang="en-US"/>
              <a:t>5.</a:t>
            </a:r>
            <a:fld id="{1AA1233F-B861-4662-8523-DED4C8969427}" type="slidenum">
              <a:rPr lang="en-US"/>
              <a:pPr/>
              <a:t>39</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lvl="1" eaLnBrk="1" hangingPunct="1"/>
            <a:r>
              <a:rPr lang="en-US" smtClean="0"/>
              <a:t>35(12) = 420 N</a:t>
            </a:r>
          </a:p>
          <a:p>
            <a:pPr lvl="1" eaLnBrk="1" hangingPunct="1"/>
            <a:r>
              <a:rPr lang="en-US" smtClean="0"/>
              <a:t>9 / 12 = .75 I/Y</a:t>
            </a:r>
          </a:p>
          <a:p>
            <a:pPr lvl="1" eaLnBrk="1" hangingPunct="1"/>
            <a:r>
              <a:rPr lang="en-US" smtClean="0"/>
              <a:t>50 PMT</a:t>
            </a:r>
          </a:p>
          <a:p>
            <a:pPr lvl="1" eaLnBrk="1" hangingPunct="1"/>
            <a:r>
              <a:rPr lang="en-US" smtClean="0"/>
              <a:t>CPT FV = 147,089.22</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r>
              <a:rPr lang="en-US"/>
              <a:t>5.</a:t>
            </a:r>
            <a:fld id="{59F8A7CE-8BE2-4D7C-B837-A0E86FE6C0BA}" type="slidenum">
              <a:rPr lang="en-US"/>
              <a:pPr/>
              <a:t>40</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lvl="1" eaLnBrk="1" hangingPunct="1"/>
            <a:r>
              <a:rPr lang="en-US" smtClean="0"/>
              <a:t>3(365) = 1095 N</a:t>
            </a:r>
          </a:p>
          <a:p>
            <a:pPr lvl="1" eaLnBrk="1" hangingPunct="1"/>
            <a:r>
              <a:rPr lang="en-US" smtClean="0"/>
              <a:t>5.5 / 365 = .015068493 I/Y</a:t>
            </a:r>
          </a:p>
          <a:p>
            <a:pPr lvl="1" eaLnBrk="1" hangingPunct="1"/>
            <a:r>
              <a:rPr lang="en-US" smtClean="0"/>
              <a:t>15,000 FV</a:t>
            </a:r>
          </a:p>
          <a:p>
            <a:pPr lvl="1" eaLnBrk="1" hangingPunct="1"/>
            <a:r>
              <a:rPr lang="en-US" smtClean="0"/>
              <a:t>CPT PV = -12,718.56</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r>
              <a:rPr lang="en-US"/>
              <a:t>5.</a:t>
            </a:r>
            <a:fld id="{6FC94C7D-3E89-473F-8ABC-81209FF6C35E}" type="slidenum">
              <a:rPr lang="en-US"/>
              <a:pPr/>
              <a:t>42</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t>APR = period rate * # of compounding periods per year</a:t>
            </a:r>
          </a:p>
          <a:p>
            <a:pPr eaLnBrk="1" hangingPunct="1"/>
            <a:r>
              <a:rPr lang="en-US" dirty="0" smtClean="0"/>
              <a:t>EAR is the rate we earn (or pay) after we account for compounding</a:t>
            </a:r>
          </a:p>
          <a:p>
            <a:pPr eaLnBrk="1" hangingPunct="1"/>
            <a:r>
              <a:rPr lang="en-US" dirty="0" smtClean="0"/>
              <a:t>We should use the EAR to compare alternatives</a:t>
            </a:r>
          </a:p>
          <a:p>
            <a:pPr eaLnBrk="1" hangingPunct="1"/>
            <a:r>
              <a:rPr lang="en-US" dirty="0" smtClean="0"/>
              <a:t>We need the period rate and we have to use the APR to get it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r>
              <a:rPr lang="en-US"/>
              <a:t>5.</a:t>
            </a:r>
            <a:fld id="{71D7DE01-4F0F-4ED4-9E07-0C1AB74633F3}" type="slidenum">
              <a:rPr lang="en-US"/>
              <a:pPr/>
              <a:t>43</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smtClean="0"/>
              <a:t>The value of an investment is the present value of expected future cash flows.</a:t>
            </a:r>
          </a:p>
          <a:p>
            <a:pPr eaLnBrk="1" hangingPunct="1"/>
            <a:endParaRPr lang="en-US" smtClean="0"/>
          </a:p>
          <a:p>
            <a:pPr eaLnBrk="1" hangingPunct="1"/>
            <a:r>
              <a:rPr lang="en-US" smtClean="0"/>
              <a:t>1 N; 10,000 FV; 7 I/Y; CPT PV = -9,345.79</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r>
              <a:rPr lang="en-US"/>
              <a:t>5.</a:t>
            </a:r>
            <a:fld id="{D43D4EDE-E25A-4F54-8098-B43EA154D919}" type="slidenum">
              <a:rPr lang="en-US"/>
              <a:pPr/>
              <a:t>48</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smtClean="0"/>
              <a:t>The monthly payment is $506.91.</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r>
              <a:rPr lang="en-US"/>
              <a:t>5.</a:t>
            </a:r>
            <a:fld id="{EED0AD0B-A9BB-4CD6-B57C-B4B891A563B0}" type="slidenum">
              <a:rPr lang="en-US"/>
              <a:pPr/>
              <a:t>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Calculator:</a:t>
            </a:r>
          </a:p>
          <a:p>
            <a:pPr eaLnBrk="1" hangingPunct="1"/>
            <a:r>
              <a:rPr lang="en-US" smtClean="0"/>
              <a:t>First way:</a:t>
            </a:r>
          </a:p>
          <a:p>
            <a:pPr lvl="1" eaLnBrk="1" hangingPunct="1"/>
            <a:r>
              <a:rPr lang="en-US" smtClean="0"/>
              <a:t>Year 0 CF: 5 N; -500 PV; 9 I/Y; CPT FV = 769.31</a:t>
            </a:r>
          </a:p>
          <a:p>
            <a:pPr lvl="1" eaLnBrk="1" hangingPunct="1"/>
            <a:r>
              <a:rPr lang="en-US" smtClean="0"/>
              <a:t>Year 1 CF: 4 N; -600 PV; 9 I/Y; CPT FV = 846.95</a:t>
            </a:r>
          </a:p>
          <a:p>
            <a:pPr lvl="1" eaLnBrk="1" hangingPunct="1"/>
            <a:r>
              <a:rPr lang="en-US" smtClean="0"/>
              <a:t>Total FV = 769.31 + 846.95 = 1,616.26</a:t>
            </a:r>
          </a:p>
          <a:p>
            <a:pPr eaLnBrk="1" hangingPunct="1"/>
            <a:r>
              <a:rPr lang="en-US" smtClean="0"/>
              <a:t>Second way – use value at year 2:</a:t>
            </a:r>
          </a:p>
          <a:p>
            <a:pPr lvl="1" eaLnBrk="1" hangingPunct="1"/>
            <a:r>
              <a:rPr lang="en-US" smtClean="0"/>
              <a:t>3 N; -1,248.05 PV; 9 I/Y; CPT FV = 1,616.26</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r>
              <a:rPr lang="en-US"/>
              <a:t>5.</a:t>
            </a:r>
            <a:fld id="{655A643D-4679-4ABC-B0EE-A5941FCD5EC4}" type="slidenum">
              <a:rPr lang="en-US"/>
              <a:pPr/>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t>FV = 100(1.08)</a:t>
            </a:r>
            <a:r>
              <a:rPr lang="en-US" baseline="30000" smtClean="0"/>
              <a:t>4</a:t>
            </a:r>
            <a:r>
              <a:rPr lang="en-US" smtClean="0"/>
              <a:t> + 300(1.08)</a:t>
            </a:r>
            <a:r>
              <a:rPr lang="en-US" baseline="30000" smtClean="0"/>
              <a:t>2</a:t>
            </a:r>
            <a:r>
              <a:rPr lang="en-US" smtClean="0"/>
              <a:t> = 136.05 + 349.92 = 485.97</a:t>
            </a:r>
          </a:p>
          <a:p>
            <a:pPr eaLnBrk="1" hangingPunct="1"/>
            <a:endParaRPr lang="en-US" smtClean="0"/>
          </a:p>
          <a:p>
            <a:pPr lvl="1" eaLnBrk="1" hangingPunct="1"/>
            <a:r>
              <a:rPr lang="en-US" smtClean="0"/>
              <a:t>Year 1 CF: 4 N; -100 PV; 8 I/Y; CPT FV = 136.05</a:t>
            </a:r>
          </a:p>
          <a:p>
            <a:pPr lvl="1" eaLnBrk="1" hangingPunct="1"/>
            <a:r>
              <a:rPr lang="en-US" smtClean="0"/>
              <a:t>Year 3 CF: 2 N; -300 PV; 8 I/Y; CPT FV = 349.92</a:t>
            </a:r>
          </a:p>
          <a:p>
            <a:pPr lvl="1" eaLnBrk="1" hangingPunct="1"/>
            <a:r>
              <a:rPr lang="en-US" smtClean="0"/>
              <a:t>Total FV = 136.05 + 349.92 = 485.97</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r>
              <a:rPr lang="en-US"/>
              <a:t>5.</a:t>
            </a:r>
            <a:fld id="{54D66F1C-E576-434C-9CCA-D437F5D0F07A}" type="slidenum">
              <a:rPr lang="en-US"/>
              <a:pPr/>
              <a:t>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The students can read the example in the book.</a:t>
            </a:r>
          </a:p>
          <a:p>
            <a:pPr eaLnBrk="1" hangingPunct="1"/>
            <a:endParaRPr lang="en-US" smtClean="0"/>
          </a:p>
          <a:p>
            <a:pPr eaLnBrk="1" hangingPunct="1"/>
            <a:r>
              <a:rPr lang="en-US" smtClean="0"/>
              <a:t>You are offered an investment that will pay you $200 in one year, $400 the next year, $600 the next year and $800 at the end of the next year.  You can earn 12 percent on very similar investments. What is the most you should pay for this one?</a:t>
            </a:r>
          </a:p>
          <a:p>
            <a:pPr eaLnBrk="1" hangingPunct="1"/>
            <a:endParaRPr lang="en-US" smtClean="0"/>
          </a:p>
          <a:p>
            <a:pPr eaLnBrk="1" hangingPunct="1"/>
            <a:r>
              <a:rPr lang="en-US" smtClean="0"/>
              <a:t>Point out that the question could also be phrased as “How much is this investment worth?”</a:t>
            </a:r>
          </a:p>
          <a:p>
            <a:pPr eaLnBrk="1" hangingPunct="1"/>
            <a:endParaRPr lang="en-US" smtClean="0"/>
          </a:p>
          <a:p>
            <a:pPr eaLnBrk="1" hangingPunct="1"/>
            <a:r>
              <a:rPr lang="en-US" smtClean="0"/>
              <a:t>Calculator:</a:t>
            </a:r>
          </a:p>
          <a:p>
            <a:pPr lvl="1" eaLnBrk="1" hangingPunct="1"/>
            <a:r>
              <a:rPr lang="en-US" smtClean="0"/>
              <a:t>Year 1 CF: N = 1; I/Y = 12; FV = 200; CPT PV = -178.57</a:t>
            </a:r>
          </a:p>
          <a:p>
            <a:pPr lvl="1" eaLnBrk="1" hangingPunct="1"/>
            <a:r>
              <a:rPr lang="en-US" smtClean="0"/>
              <a:t>Year 2 CF: N = 2; I/Y = 12; FV = 400; CPT PV = -318.88</a:t>
            </a:r>
          </a:p>
          <a:p>
            <a:pPr lvl="1" eaLnBrk="1" hangingPunct="1"/>
            <a:r>
              <a:rPr lang="en-US" smtClean="0"/>
              <a:t>Year 3 CF: N = 3; I/Y = 12; FV = 600; CPT PV = -427.07</a:t>
            </a:r>
          </a:p>
          <a:p>
            <a:pPr lvl="1" eaLnBrk="1" hangingPunct="1"/>
            <a:r>
              <a:rPr lang="en-US" smtClean="0"/>
              <a:t>Year 4 CF: N = 4; I/Y = 12; FV = 800; CPT PV = - 508.41</a:t>
            </a:r>
          </a:p>
          <a:p>
            <a:pPr lvl="1" eaLnBrk="1" hangingPunct="1"/>
            <a:r>
              <a:rPr lang="en-US" smtClean="0"/>
              <a:t>Total PV = 178.57 + 318.88 + 427.07 + 508.41 = 1,432.93</a:t>
            </a:r>
          </a:p>
          <a:p>
            <a:pPr eaLnBrk="1" hangingPunct="1"/>
            <a:endParaRPr lang="en-US" smtClean="0"/>
          </a:p>
          <a:p>
            <a:pPr eaLnBrk="1" hangingPunct="1"/>
            <a:r>
              <a:rPr lang="en-US" smtClean="0"/>
              <a:t>Remember the sign convention.  The negative numbers imply that we would have to pay 1,432.93 today to receive the cash flows in the future.</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r>
              <a:rPr lang="en-US"/>
              <a:t>5.</a:t>
            </a:r>
            <a:fld id="{46363BFE-68E6-4556-9903-741E3581DFAC}" type="slidenum">
              <a:rPr lang="en-US"/>
              <a:pPr/>
              <a:t>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Click on the tabs at the bottom of the worksheet to move from a future value example to a present value example.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r>
              <a:rPr lang="en-US"/>
              <a:t>5.</a:t>
            </a:r>
            <a:fld id="{B67E5D69-5EA9-410F-AAEB-45173D8E4D43}" type="slidenum">
              <a:rPr lang="en-US"/>
              <a:pPr/>
              <a:t>10</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r>
              <a:rPr lang="en-US"/>
              <a:t>5.</a:t>
            </a:r>
            <a:fld id="{77913439-FCC1-4246-9E68-9224BF484996}" type="slidenum">
              <a:rPr lang="en-US"/>
              <a:pPr/>
              <a:t>13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After carefully going over your budget, you have determined you can afford to pay $632 per month towards a new sports car. You call up your local bank and find out that the going rate is 1 percent per month for 48 months. How much can you borrow?</a:t>
            </a:r>
          </a:p>
          <a:p>
            <a:pPr eaLnBrk="1" hangingPunct="1"/>
            <a:endParaRPr lang="en-US" dirty="0" smtClean="0"/>
          </a:p>
          <a:p>
            <a:pPr eaLnBrk="1" hangingPunct="1"/>
            <a:r>
              <a:rPr lang="en-US" dirty="0" smtClean="0"/>
              <a:t>Note that the difference between the answer here and the one in the book is due to the rounding of the Annuity PV factor in the book.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r>
              <a:rPr lang="en-US"/>
              <a:t>5.</a:t>
            </a:r>
            <a:fld id="{E31EE264-973F-400B-8973-E09513503CD7}" type="slidenum">
              <a:rPr lang="en-US"/>
              <a:pPr/>
              <a:t>14</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Calculator:</a:t>
            </a:r>
          </a:p>
          <a:p>
            <a:pPr eaLnBrk="1" hangingPunct="1"/>
            <a:r>
              <a:rPr lang="en-US" dirty="0" smtClean="0"/>
              <a:t>30 N; 5 I/Y; 333,333.33 PMT; CPT PV = 5,124,150.29</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grpSp>
      </p:grpSp>
      <p:sp>
        <p:nvSpPr>
          <p:cNvPr id="68" name="Rectangle 71"/>
          <p:cNvSpPr>
            <a:spLocks noChangeArrowheads="1"/>
          </p:cNvSpPr>
          <p:nvPr userDrawn="1"/>
        </p:nvSpPr>
        <p:spPr bwMode="auto">
          <a:xfrm>
            <a:off x="4572000" y="457200"/>
            <a:ext cx="4572000" cy="2470150"/>
          </a:xfrm>
          <a:prstGeom prst="rect">
            <a:avLst/>
          </a:prstGeom>
          <a:noFill/>
          <a:ln w="9525">
            <a:noFill/>
            <a:miter lim="800000"/>
            <a:headEnd type="none" w="sm" len="sm"/>
            <a:tailEnd type="none" w="sm" len="sm"/>
          </a:ln>
          <a:effectLst/>
        </p:spPr>
        <p:txBody>
          <a:bodyPr>
            <a:spAutoFit/>
            <a:flatTx/>
          </a:bodyPr>
          <a:lstStyle/>
          <a:p>
            <a:pPr algn="ctr" eaLnBrk="1" hangingPunct="1">
              <a:defRPr/>
            </a:pPr>
            <a:r>
              <a:rPr lang="en-US" sz="12000" i="1">
                <a:solidFill>
                  <a:schemeClr val="accent2"/>
                </a:solidFill>
                <a:effectLst>
                  <a:outerShdw blurRad="38100" dist="38100" dir="2700000" algn="tl">
                    <a:srgbClr val="000000"/>
                  </a:outerShdw>
                </a:effectLst>
                <a:latin typeface="Times New Roman" pitchFamily="18" charset="0"/>
              </a:rPr>
              <a:t>6</a:t>
            </a:r>
            <a:br>
              <a:rPr lang="en-US" sz="12000" i="1">
                <a:solidFill>
                  <a:schemeClr val="accent2"/>
                </a:solidFill>
                <a:effectLst>
                  <a:outerShdw blurRad="38100" dist="38100" dir="2700000" algn="tl">
                    <a:srgbClr val="000000"/>
                  </a:outerShdw>
                </a:effectLst>
                <a:latin typeface="Times New Roman" pitchFamily="18" charset="0"/>
              </a:rPr>
            </a:br>
            <a:r>
              <a:rPr lang="en-US" sz="3600" i="1">
                <a:solidFill>
                  <a:schemeClr val="accent2"/>
                </a:solidFill>
                <a:latin typeface="Times New Roman" pitchFamily="18" charset="0"/>
              </a:rPr>
              <a:t>Formulas</a:t>
            </a:r>
            <a:endParaRPr lang="en-US"/>
          </a:p>
        </p:txBody>
      </p:sp>
      <p:pic>
        <p:nvPicPr>
          <p:cNvPr id="69" name="Picture 72" descr="Ross8e08kc_Generic_nm3b"/>
          <p:cNvPicPr>
            <a:picLocks noChangeAspect="1" noChangeArrowheads="1"/>
          </p:cNvPicPr>
          <p:nvPr userDrawn="1"/>
        </p:nvPicPr>
        <p:blipFill>
          <a:blip r:embed="rId2" cstate="print"/>
          <a:srcRect/>
          <a:stretch>
            <a:fillRect/>
          </a:stretch>
        </p:blipFill>
        <p:spPr bwMode="auto">
          <a:xfrm>
            <a:off x="0" y="204788"/>
            <a:ext cx="4572000" cy="6486525"/>
          </a:xfrm>
          <a:prstGeom prst="rect">
            <a:avLst/>
          </a:prstGeom>
          <a:noFill/>
          <a:ln w="9525">
            <a:noFill/>
            <a:miter lim="800000"/>
            <a:headEnd/>
            <a:tailEnd/>
          </a:ln>
        </p:spPr>
      </p:pic>
      <p:sp>
        <p:nvSpPr>
          <p:cNvPr id="15366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5366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0"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71"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2"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D7C97218-F89C-4573-BAC2-8F2F6D4FE1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9060CF4-EF8D-4A90-91B1-63D9E03434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77813"/>
            <a:ext cx="211455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19125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F3C4387A-AC16-4F1E-939E-6101AAE766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084D1AB9-9D1E-44BC-9003-6B54D5581F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2015430-BC19-4C7E-A98B-A0E3A590BE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D0FFD57-5BB2-40E2-B0A8-9D46FF4FFD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8C5E8610-5AA6-4C5F-8AFC-4C2409EB2F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061A6FA4-1998-4F25-BA55-99B87A466C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82C2F1F5-69AD-4194-AF14-45CBD2367A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A4200CD5-FD1D-4EC3-A5A2-A1DBAA80CA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E81FBF8-1531-4A82-9633-5155DB3003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12291" name="Group 3"/>
          <p:cNvGrpSpPr>
            <a:grpSpLocks/>
          </p:cNvGrpSpPr>
          <p:nvPr/>
        </p:nvGrpSpPr>
        <p:grpSpPr bwMode="auto">
          <a:xfrm>
            <a:off x="3175" y="4267200"/>
            <a:ext cx="9140825" cy="2590800"/>
            <a:chOff x="2" y="2688"/>
            <a:chExt cx="5758" cy="1632"/>
          </a:xfrm>
        </p:grpSpPr>
        <p:sp>
          <p:nvSpPr>
            <p:cNvPr id="1035"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2300" name="Group 5"/>
            <p:cNvGrpSpPr>
              <a:grpSpLocks/>
            </p:cNvGrpSpPr>
            <p:nvPr userDrawn="1"/>
          </p:nvGrpSpPr>
          <p:grpSpPr bwMode="auto">
            <a:xfrm>
              <a:off x="3528" y="3715"/>
              <a:ext cx="792" cy="521"/>
              <a:chOff x="3527" y="3715"/>
              <a:chExt cx="792" cy="521"/>
            </a:xfrm>
          </p:grpSpPr>
          <p:sp>
            <p:nvSpPr>
              <p:cNvPr id="15258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15258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15258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58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15258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58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15258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15258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59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15259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15259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2301" name="Group 17"/>
            <p:cNvGrpSpPr>
              <a:grpSpLocks/>
            </p:cNvGrpSpPr>
            <p:nvPr userDrawn="1"/>
          </p:nvGrpSpPr>
          <p:grpSpPr bwMode="auto">
            <a:xfrm>
              <a:off x="1776" y="3631"/>
              <a:ext cx="1626" cy="683"/>
              <a:chOff x="1776" y="3631"/>
              <a:chExt cx="1626" cy="683"/>
            </a:xfrm>
          </p:grpSpPr>
          <p:sp>
            <p:nvSpPr>
              <p:cNvPr id="15259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15259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15259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15259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15259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15259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15260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15260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15260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15260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15260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15260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1081"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1082"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15260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60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61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086"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12302" name="Group 36"/>
            <p:cNvGrpSpPr>
              <a:grpSpLocks/>
            </p:cNvGrpSpPr>
            <p:nvPr userDrawn="1"/>
          </p:nvGrpSpPr>
          <p:grpSpPr bwMode="auto">
            <a:xfrm>
              <a:off x="4128" y="3360"/>
              <a:ext cx="1351" cy="821"/>
              <a:chOff x="4128" y="3360"/>
              <a:chExt cx="1351" cy="821"/>
            </a:xfrm>
          </p:grpSpPr>
          <p:sp>
            <p:nvSpPr>
              <p:cNvPr id="15261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1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1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15261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059"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15262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15262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2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2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15262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15262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62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15262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62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2303" name="Group 54"/>
            <p:cNvGrpSpPr>
              <a:grpSpLocks/>
            </p:cNvGrpSpPr>
            <p:nvPr userDrawn="1"/>
          </p:nvGrpSpPr>
          <p:grpSpPr bwMode="auto">
            <a:xfrm>
              <a:off x="5280" y="3024"/>
              <a:ext cx="425" cy="258"/>
              <a:chOff x="5280" y="3024"/>
              <a:chExt cx="425" cy="258"/>
            </a:xfrm>
          </p:grpSpPr>
          <p:sp>
            <p:nvSpPr>
              <p:cNvPr id="1040"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1"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2"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3"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4"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5"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6"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2311" name="Group 62"/>
              <p:cNvGrpSpPr>
                <a:grpSpLocks/>
              </p:cNvGrpSpPr>
              <p:nvPr/>
            </p:nvGrpSpPr>
            <p:grpSpPr bwMode="auto">
              <a:xfrm>
                <a:off x="5381" y="3085"/>
                <a:ext cx="227" cy="132"/>
                <a:chOff x="5381" y="3085"/>
                <a:chExt cx="227" cy="132"/>
              </a:xfrm>
            </p:grpSpPr>
            <p:sp>
              <p:nvSpPr>
                <p:cNvPr id="1048"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9"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50"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51"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grpSp>
      </p:grpSp>
      <p:sp>
        <p:nvSpPr>
          <p:cNvPr id="15264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52644" name="Rectangle 68"/>
          <p:cNvSpPr>
            <a:spLocks noGrp="1" noChangeArrowheads="1"/>
          </p:cNvSpPr>
          <p:nvPr>
            <p:ph type="body" idx="1"/>
          </p:nvPr>
        </p:nvSpPr>
        <p:spPr bwMode="auto">
          <a:xfrm>
            <a:off x="6858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264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264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264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0D2DCA91-F884-4FD7-91CD-29BF74E4BD97}" type="slidenum">
              <a:rPr lang="en-US"/>
              <a:pPr>
                <a:defRPr/>
              </a:pPr>
              <a:t>‹#›</a:t>
            </a:fld>
            <a:endParaRPr lang="en-US"/>
          </a:p>
        </p:txBody>
      </p:sp>
      <p:sp>
        <p:nvSpPr>
          <p:cNvPr id="1033" name="Rectangle 72"/>
          <p:cNvSpPr>
            <a:spLocks noChangeArrowheads="1"/>
          </p:cNvSpPr>
          <p:nvPr userDrawn="1"/>
        </p:nvSpPr>
        <p:spPr bwMode="auto">
          <a:xfrm>
            <a:off x="0" y="0"/>
            <a:ext cx="571500" cy="6835775"/>
          </a:xfrm>
          <a:prstGeom prst="rect">
            <a:avLst/>
          </a:prstGeom>
          <a:solidFill>
            <a:schemeClr val="bg1"/>
          </a:solidFill>
          <a:ln w="9525">
            <a:solidFill>
              <a:schemeClr val="bg1"/>
            </a:solidFill>
            <a:miter lim="800000"/>
            <a:headEnd/>
            <a:tailEnd/>
          </a:ln>
        </p:spPr>
        <p:txBody>
          <a:bodyPr wrap="none" anchor="ctr"/>
          <a:lstStyle/>
          <a:p>
            <a:pPr>
              <a:defRPr/>
            </a:pPr>
            <a:endParaRPr lang="en-US"/>
          </a:p>
        </p:txBody>
      </p:sp>
      <p:pic>
        <p:nvPicPr>
          <p:cNvPr id="12298" name="Picture 73" descr="Ross8e08kc_Generic_olc"/>
          <p:cNvPicPr>
            <a:picLocks noChangeAspect="1" noChangeArrowheads="1"/>
          </p:cNvPicPr>
          <p:nvPr userDrawn="1"/>
        </p:nvPicPr>
        <p:blipFill>
          <a:blip r:embed="rId13" cstate="print"/>
          <a:srcRect/>
          <a:stretch>
            <a:fillRect/>
          </a:stretch>
        </p:blipFill>
        <p:spPr bwMode="auto">
          <a:xfrm>
            <a:off x="0" y="1381125"/>
            <a:ext cx="571500" cy="54768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2644">
                                            <p:txEl>
                                              <p:pRg st="0" end="0"/>
                                            </p:txEl>
                                          </p:spTgt>
                                        </p:tgtEl>
                                        <p:attrNameLst>
                                          <p:attrName>style.visibility</p:attrName>
                                        </p:attrNameLst>
                                      </p:cBhvr>
                                      <p:to>
                                        <p:strVal val="visible"/>
                                      </p:to>
                                    </p:set>
                                    <p:anim calcmode="lin" valueType="num">
                                      <p:cBhvr additive="base">
                                        <p:cTn id="7" dur="500" fill="hold"/>
                                        <p:tgtEl>
                                          <p:spTgt spid="15264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2644">
                                            <p:txEl>
                                              <p:pRg st="1" end="1"/>
                                            </p:txEl>
                                          </p:spTgt>
                                        </p:tgtEl>
                                        <p:attrNameLst>
                                          <p:attrName>style.visibility</p:attrName>
                                        </p:attrNameLst>
                                      </p:cBhvr>
                                      <p:to>
                                        <p:strVal val="visible"/>
                                      </p:to>
                                    </p:set>
                                    <p:anim calcmode="lin" valueType="num">
                                      <p:cBhvr additive="base">
                                        <p:cTn id="13" dur="500" fill="hold"/>
                                        <p:tgtEl>
                                          <p:spTgt spid="15264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2644">
                                            <p:txEl>
                                              <p:pRg st="2" end="2"/>
                                            </p:txEl>
                                          </p:spTgt>
                                        </p:tgtEl>
                                        <p:attrNameLst>
                                          <p:attrName>style.visibility</p:attrName>
                                        </p:attrNameLst>
                                      </p:cBhvr>
                                      <p:to>
                                        <p:strVal val="visible"/>
                                      </p:to>
                                    </p:set>
                                    <p:anim calcmode="lin" valueType="num">
                                      <p:cBhvr additive="base">
                                        <p:cTn id="19" dur="500" fill="hold"/>
                                        <p:tgtEl>
                                          <p:spTgt spid="15264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2644">
                                            <p:txEl>
                                              <p:pRg st="3" end="3"/>
                                            </p:txEl>
                                          </p:spTgt>
                                        </p:tgtEl>
                                        <p:attrNameLst>
                                          <p:attrName>style.visibility</p:attrName>
                                        </p:attrNameLst>
                                      </p:cBhvr>
                                      <p:to>
                                        <p:strVal val="visible"/>
                                      </p:to>
                                    </p:set>
                                    <p:anim calcmode="lin" valueType="num">
                                      <p:cBhvr additive="base">
                                        <p:cTn id="25" dur="500" fill="hold"/>
                                        <p:tgtEl>
                                          <p:spTgt spid="15264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264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2644">
                                            <p:txEl>
                                              <p:pRg st="4" end="4"/>
                                            </p:txEl>
                                          </p:spTgt>
                                        </p:tgtEl>
                                        <p:attrNameLst>
                                          <p:attrName>style.visibility</p:attrName>
                                        </p:attrNameLst>
                                      </p:cBhvr>
                                      <p:to>
                                        <p:strVal val="visible"/>
                                      </p:to>
                                    </p:set>
                                    <p:anim calcmode="lin" valueType="num">
                                      <p:cBhvr additive="base">
                                        <p:cTn id="31" dur="500" fill="hold"/>
                                        <p:tgtEl>
                                          <p:spTgt spid="15264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264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44" grpId="0" build="p">
        <p:tmplLst>
          <p:tmpl lvl="1">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0"/>
          <p:cNvSpPr>
            <a:spLocks noGrp="1" noChangeArrowheads="1"/>
          </p:cNvSpPr>
          <p:nvPr>
            <p:ph type="sldNum" sz="quarter" idx="12"/>
          </p:nvPr>
        </p:nvSpPr>
        <p:spPr/>
        <p:txBody>
          <a:bodyPr/>
          <a:lstStyle/>
          <a:p>
            <a:pPr>
              <a:defRPr/>
            </a:pPr>
            <a:fld id="{2DB5F088-FF41-4A80-8BB5-7B2AF3768BF1}" type="slidenum">
              <a:rPr lang="en-US"/>
              <a:pPr>
                <a:defRPr/>
              </a:pPr>
              <a:t>0</a:t>
            </a:fld>
            <a:endParaRPr lang="en-US"/>
          </a:p>
        </p:txBody>
      </p:sp>
      <p:sp>
        <p:nvSpPr>
          <p:cNvPr id="117765" name="Rectangle 5"/>
          <p:cNvSpPr>
            <a:spLocks noGrp="1" noChangeArrowheads="1"/>
          </p:cNvSpPr>
          <p:nvPr>
            <p:ph type="subTitle" idx="1"/>
          </p:nvPr>
        </p:nvSpPr>
        <p:spPr/>
        <p:txBody>
          <a:bodyPr/>
          <a:lstStyle/>
          <a:p>
            <a:pPr eaLnBrk="1" hangingPunct="1">
              <a:defRPr/>
            </a:pPr>
            <a:r>
              <a:rPr lang="en-US" smtClean="0"/>
              <a:t>Discounted Cash Flow Valuation</a:t>
            </a: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B953D75-4D19-40CF-AB59-64969685E4C2}" type="slidenum">
              <a:rPr lang="en-US"/>
              <a:pPr>
                <a:defRPr/>
              </a:pPr>
              <a:t>9</a:t>
            </a:fld>
            <a:endParaRPr lang="en-US"/>
          </a:p>
        </p:txBody>
      </p:sp>
      <p:sp>
        <p:nvSpPr>
          <p:cNvPr id="119810" name="Rectangle 2"/>
          <p:cNvSpPr>
            <a:spLocks noGrp="1" noChangeArrowheads="1"/>
          </p:cNvSpPr>
          <p:nvPr>
            <p:ph type="title"/>
          </p:nvPr>
        </p:nvSpPr>
        <p:spPr/>
        <p:txBody>
          <a:bodyPr/>
          <a:lstStyle/>
          <a:p>
            <a:pPr eaLnBrk="1" hangingPunct="1">
              <a:defRPr/>
            </a:pPr>
            <a:r>
              <a:rPr lang="en-US" sz="4000" smtClean="0"/>
              <a:t>Multiple Cash Flows Using a Spreadsheet</a:t>
            </a:r>
          </a:p>
        </p:txBody>
      </p:sp>
      <p:sp>
        <p:nvSpPr>
          <p:cNvPr id="11981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You can use the PV or FV functions in Excel to find the present value or future value of a set of cash flows</a:t>
            </a:r>
          </a:p>
          <a:p>
            <a:pPr eaLnBrk="1" hangingPunct="1">
              <a:defRPr/>
            </a:pPr>
            <a:r>
              <a:rPr lang="en-US" sz="2800" smtClean="0"/>
              <a:t>Setting the data up is half the battle – if it is set up properly, then you can just copy the formulas</a:t>
            </a:r>
          </a:p>
          <a:p>
            <a:pPr eaLnBrk="1" hangingPunct="1">
              <a:defRPr/>
            </a:pPr>
            <a:r>
              <a:rPr lang="en-US" sz="2800" smtClean="0"/>
              <a:t>Click on the Excel icon for an example</a:t>
            </a:r>
          </a:p>
        </p:txBody>
      </p:sp>
      <p:graphicFrame>
        <p:nvGraphicFramePr>
          <p:cNvPr id="119812" name="Object 4">
            <a:hlinkClick r:id="" action="ppaction://ole?verb=1"/>
          </p:cNvPr>
          <p:cNvGraphicFramePr>
            <a:graphicFrameLocks noChangeAspect="1"/>
          </p:cNvGraphicFramePr>
          <p:nvPr/>
        </p:nvGraphicFramePr>
        <p:xfrm>
          <a:off x="4114800" y="5257800"/>
          <a:ext cx="952500" cy="723900"/>
        </p:xfrm>
        <a:graphic>
          <a:graphicData uri="http://schemas.openxmlformats.org/presentationml/2006/ole">
            <p:oleObj spid="_x0000_s1026" name="Worksheet" showAsIcon="1" r:id="rId4"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9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97064BD-EFDA-487F-ABEA-A38CB34C07EF}" type="slidenum">
              <a:rPr lang="en-US"/>
              <a:pPr>
                <a:defRPr/>
              </a:pPr>
              <a:t>10</a:t>
            </a:fld>
            <a:endParaRPr lang="en-US"/>
          </a:p>
        </p:txBody>
      </p:sp>
      <p:sp>
        <p:nvSpPr>
          <p:cNvPr id="35842" name="Rectangle 2"/>
          <p:cNvSpPr>
            <a:spLocks noGrp="1" noChangeArrowheads="1"/>
          </p:cNvSpPr>
          <p:nvPr>
            <p:ph type="title"/>
          </p:nvPr>
        </p:nvSpPr>
        <p:spPr/>
        <p:txBody>
          <a:bodyPr/>
          <a:lstStyle/>
          <a:p>
            <a:pPr eaLnBrk="1" hangingPunct="1">
              <a:defRPr/>
            </a:pPr>
            <a:r>
              <a:rPr lang="en-US" smtClean="0"/>
              <a:t>Quick Quiz – Part I</a:t>
            </a:r>
          </a:p>
        </p:txBody>
      </p:sp>
      <p:sp>
        <p:nvSpPr>
          <p:cNvPr id="35843" name="Rectangle 3"/>
          <p:cNvSpPr>
            <a:spLocks noGrp="1" noChangeArrowheads="1"/>
          </p:cNvSpPr>
          <p:nvPr>
            <p:ph type="body" idx="1"/>
          </p:nvPr>
        </p:nvSpPr>
        <p:spPr/>
        <p:txBody>
          <a:bodyPr/>
          <a:lstStyle/>
          <a:p>
            <a:pPr eaLnBrk="1" hangingPunct="1">
              <a:defRPr/>
            </a:pPr>
            <a:r>
              <a:rPr lang="en-US" sz="2400" dirty="0" smtClean="0"/>
              <a:t>Suppose you are looking at the following possible cash flows: Year 1 CF = $100; Years 2 and 3 CFs = $200; Years 4 and 5 CFs = $300. The required discount rate is 7%</a:t>
            </a:r>
          </a:p>
          <a:p>
            <a:pPr eaLnBrk="1" hangingPunct="1">
              <a:defRPr/>
            </a:pPr>
            <a:r>
              <a:rPr lang="en-US" sz="2400" dirty="0" smtClean="0"/>
              <a:t>What is the value of the cash flows at year 5?</a:t>
            </a:r>
          </a:p>
          <a:p>
            <a:pPr eaLnBrk="1" hangingPunct="1">
              <a:defRPr/>
            </a:pPr>
            <a:r>
              <a:rPr lang="en-US" sz="2400" dirty="0" smtClean="0"/>
              <a:t>What is the value of the cash flows today?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B12B071-5619-4B6D-B81B-D28FB18701BC}" type="slidenum">
              <a:rPr lang="en-US"/>
              <a:pPr>
                <a:defRPr/>
              </a:pPr>
              <a:t>11</a:t>
            </a:fld>
            <a:endParaRPr lang="en-US"/>
          </a:p>
        </p:txBody>
      </p:sp>
      <p:sp>
        <p:nvSpPr>
          <p:cNvPr id="38914" name="Rectangle 2"/>
          <p:cNvSpPr>
            <a:spLocks noGrp="1" noChangeArrowheads="1"/>
          </p:cNvSpPr>
          <p:nvPr>
            <p:ph type="title"/>
          </p:nvPr>
        </p:nvSpPr>
        <p:spPr/>
        <p:txBody>
          <a:bodyPr/>
          <a:lstStyle/>
          <a:p>
            <a:pPr eaLnBrk="1" hangingPunct="1">
              <a:defRPr/>
            </a:pPr>
            <a:r>
              <a:rPr lang="en-US" smtClean="0"/>
              <a:t>Annuities and Perpetuities Defined</a:t>
            </a:r>
          </a:p>
        </p:txBody>
      </p:sp>
      <p:sp>
        <p:nvSpPr>
          <p:cNvPr id="38915" name="Rectangle 3"/>
          <p:cNvSpPr>
            <a:spLocks noGrp="1" noChangeArrowheads="1"/>
          </p:cNvSpPr>
          <p:nvPr>
            <p:ph type="body" idx="1"/>
          </p:nvPr>
        </p:nvSpPr>
        <p:spPr/>
        <p:txBody>
          <a:bodyPr/>
          <a:lstStyle/>
          <a:p>
            <a:pPr eaLnBrk="1" hangingPunct="1">
              <a:defRPr/>
            </a:pPr>
            <a:r>
              <a:rPr lang="en-US" sz="2800" dirty="0" smtClean="0"/>
              <a:t>Annuity – </a:t>
            </a:r>
            <a:r>
              <a:rPr lang="en-US" sz="2800" b="1" u="sng" dirty="0" smtClean="0"/>
              <a:t>finite series</a:t>
            </a:r>
            <a:r>
              <a:rPr lang="en-US" sz="2800" dirty="0" smtClean="0"/>
              <a:t> of </a:t>
            </a:r>
            <a:r>
              <a:rPr lang="en-US" sz="2800" b="1" u="sng" dirty="0" smtClean="0"/>
              <a:t>equal payments</a:t>
            </a:r>
            <a:r>
              <a:rPr lang="en-US" sz="2800" dirty="0" smtClean="0"/>
              <a:t> that occur at </a:t>
            </a:r>
            <a:r>
              <a:rPr lang="en-US" sz="2800" b="1" u="sng" dirty="0" smtClean="0">
                <a:effectLst>
                  <a:outerShdw blurRad="38100" dist="38100" dir="2700000" algn="tl">
                    <a:srgbClr val="000000">
                      <a:alpha val="43137"/>
                    </a:srgbClr>
                  </a:outerShdw>
                </a:effectLst>
              </a:rPr>
              <a:t>regular intervals</a:t>
            </a:r>
          </a:p>
          <a:p>
            <a:pPr lvl="1" eaLnBrk="1" hangingPunct="1">
              <a:defRPr/>
            </a:pPr>
            <a:r>
              <a:rPr lang="en-US" sz="2400" dirty="0" smtClean="0"/>
              <a:t>If the first payment occurs at th</a:t>
            </a:r>
            <a:r>
              <a:rPr lang="en-US" sz="2400" b="1" dirty="0" smtClean="0">
                <a:effectLst/>
              </a:rPr>
              <a:t>e end of the period</a:t>
            </a:r>
            <a:r>
              <a:rPr lang="en-US" sz="2400" dirty="0" smtClean="0"/>
              <a:t>, it is called an </a:t>
            </a:r>
            <a:r>
              <a:rPr lang="en-US" sz="2400" b="1" dirty="0" smtClean="0">
                <a:effectLst/>
              </a:rPr>
              <a:t>ordinary annuity</a:t>
            </a:r>
          </a:p>
          <a:p>
            <a:pPr lvl="1" eaLnBrk="1" hangingPunct="1">
              <a:defRPr/>
            </a:pPr>
            <a:r>
              <a:rPr lang="en-US" sz="2400" dirty="0" smtClean="0"/>
              <a:t>If the first payment occurs at </a:t>
            </a:r>
            <a:r>
              <a:rPr lang="en-US" sz="2400" b="1" dirty="0" smtClean="0">
                <a:effectLst/>
              </a:rPr>
              <a:t>the beginning of the period</a:t>
            </a:r>
            <a:r>
              <a:rPr lang="en-US" sz="2400" dirty="0" smtClean="0"/>
              <a:t>, it is called an </a:t>
            </a:r>
            <a:r>
              <a:rPr lang="en-US" sz="2400" b="1" dirty="0" smtClean="0">
                <a:effectLst/>
              </a:rPr>
              <a:t>annuity due</a:t>
            </a:r>
          </a:p>
          <a:p>
            <a:pPr eaLnBrk="1" hangingPunct="1">
              <a:defRPr/>
            </a:pPr>
            <a:r>
              <a:rPr lang="en-US" sz="2800" dirty="0" smtClean="0"/>
              <a:t>Perpetuity – </a:t>
            </a:r>
            <a:r>
              <a:rPr lang="en-US" sz="2800" b="1" u="sng" dirty="0" smtClean="0"/>
              <a:t>infinite series</a:t>
            </a:r>
            <a:r>
              <a:rPr lang="en-US" sz="2800" dirty="0" smtClean="0"/>
              <a:t> of equal payments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F0E1CF1-042B-43BD-811C-EB9E0650A990}" type="slidenum">
              <a:rPr lang="en-US"/>
              <a:pPr>
                <a:defRPr/>
              </a:pPr>
              <a:t>12</a:t>
            </a:fld>
            <a:endParaRPr lang="en-US"/>
          </a:p>
        </p:txBody>
      </p:sp>
      <p:sp>
        <p:nvSpPr>
          <p:cNvPr id="60418" name="Rectangle 1026"/>
          <p:cNvSpPr>
            <a:spLocks noGrp="1" noChangeArrowheads="1"/>
          </p:cNvSpPr>
          <p:nvPr>
            <p:ph type="title"/>
          </p:nvPr>
        </p:nvSpPr>
        <p:spPr>
          <a:xfrm>
            <a:off x="609600" y="304800"/>
            <a:ext cx="8534400" cy="914400"/>
          </a:xfrm>
        </p:spPr>
        <p:txBody>
          <a:bodyPr/>
          <a:lstStyle/>
          <a:p>
            <a:pPr eaLnBrk="1" hangingPunct="1">
              <a:defRPr/>
            </a:pPr>
            <a:r>
              <a:rPr lang="en-US" smtClean="0"/>
              <a:t>Annuities and Perpetuities – Basic Formulas</a:t>
            </a:r>
          </a:p>
        </p:txBody>
      </p:sp>
      <p:sp>
        <p:nvSpPr>
          <p:cNvPr id="60419" name="Rectangle 1027"/>
          <p:cNvSpPr>
            <a:spLocks noGrp="1" noChangeArrowheads="1"/>
          </p:cNvSpPr>
          <p:nvPr>
            <p:ph type="body" idx="1"/>
          </p:nvPr>
        </p:nvSpPr>
        <p:spPr>
          <a:xfrm>
            <a:off x="815975" y="1793875"/>
            <a:ext cx="8020050" cy="4530725"/>
          </a:xfrm>
        </p:spPr>
        <p:txBody>
          <a:bodyPr/>
          <a:lstStyle/>
          <a:p>
            <a:pPr eaLnBrk="1" hangingPunct="1">
              <a:defRPr/>
            </a:pPr>
            <a:r>
              <a:rPr lang="en-US" smtClean="0"/>
              <a:t>Perpetuity: PV = C / r</a:t>
            </a:r>
          </a:p>
          <a:p>
            <a:pPr eaLnBrk="1" hangingPunct="1">
              <a:defRPr/>
            </a:pPr>
            <a:r>
              <a:rPr lang="en-US" smtClean="0"/>
              <a:t>Annuities:</a:t>
            </a:r>
          </a:p>
        </p:txBody>
      </p:sp>
      <p:graphicFrame>
        <p:nvGraphicFramePr>
          <p:cNvPr id="156672" name="Object 1024"/>
          <p:cNvGraphicFramePr>
            <a:graphicFrameLocks noChangeAspect="1"/>
          </p:cNvGraphicFramePr>
          <p:nvPr/>
        </p:nvGraphicFramePr>
        <p:xfrm>
          <a:off x="2667000" y="3394075"/>
          <a:ext cx="4430713" cy="2625725"/>
        </p:xfrm>
        <a:graphic>
          <a:graphicData uri="http://schemas.openxmlformats.org/presentationml/2006/ole">
            <p:oleObj spid="_x0000_s2050" name="Equation" r:id="rId3" imgW="1295400" imgH="1346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56672"/>
                                        </p:tgtEl>
                                        <p:attrNameLst>
                                          <p:attrName>style.visibility</p:attrName>
                                        </p:attrNameLst>
                                      </p:cBhvr>
                                      <p:to>
                                        <p:strVal val="visible"/>
                                      </p:to>
                                    </p:set>
                                    <p:anim calcmode="lin" valueType="num">
                                      <p:cBhvr additive="base">
                                        <p:cTn id="7" dur="500" fill="hold"/>
                                        <p:tgtEl>
                                          <p:spTgt spid="156672"/>
                                        </p:tgtEl>
                                        <p:attrNameLst>
                                          <p:attrName>ppt_x</p:attrName>
                                        </p:attrNameLst>
                                      </p:cBhvr>
                                      <p:tavLst>
                                        <p:tav tm="0">
                                          <p:val>
                                            <p:strVal val="0-#ppt_w/2"/>
                                          </p:val>
                                        </p:tav>
                                        <p:tav tm="100000">
                                          <p:val>
                                            <p:strVal val="#ppt_x"/>
                                          </p:val>
                                        </p:tav>
                                      </p:tavLst>
                                    </p:anim>
                                    <p:anim calcmode="lin" valueType="num">
                                      <p:cBhvr additive="base">
                                        <p:cTn id="8" dur="500" fill="hold"/>
                                        <p:tgtEl>
                                          <p:spTgt spid="1566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0243F6F-BE61-4B6D-94FA-9F9561C3D00B}" type="slidenum">
              <a:rPr lang="en-US"/>
              <a:pPr>
                <a:defRPr/>
              </a:pPr>
              <a:t>13</a:t>
            </a:fld>
            <a:endParaRPr lang="en-US"/>
          </a:p>
        </p:txBody>
      </p:sp>
      <p:sp>
        <p:nvSpPr>
          <p:cNvPr id="40962" name="Rectangle 2"/>
          <p:cNvSpPr>
            <a:spLocks noGrp="1" noChangeArrowheads="1"/>
          </p:cNvSpPr>
          <p:nvPr>
            <p:ph type="title"/>
          </p:nvPr>
        </p:nvSpPr>
        <p:spPr/>
        <p:txBody>
          <a:bodyPr/>
          <a:lstStyle/>
          <a:p>
            <a:pPr eaLnBrk="1" hangingPunct="1">
              <a:defRPr/>
            </a:pPr>
            <a:r>
              <a:rPr lang="en-US" dirty="0" smtClean="0"/>
              <a:t>Annuity – Example 5</a:t>
            </a:r>
          </a:p>
        </p:txBody>
      </p:sp>
      <p:sp>
        <p:nvSpPr>
          <p:cNvPr id="40963" name="Rectangle 3"/>
          <p:cNvSpPr>
            <a:spLocks noGrp="1" noChangeArrowheads="1"/>
          </p:cNvSpPr>
          <p:nvPr>
            <p:ph type="body" idx="1"/>
          </p:nvPr>
        </p:nvSpPr>
        <p:spPr/>
        <p:txBody>
          <a:bodyPr/>
          <a:lstStyle/>
          <a:p>
            <a:pPr eaLnBrk="1" hangingPunct="1">
              <a:defRPr/>
            </a:pPr>
            <a:r>
              <a:rPr lang="en-US" sz="2400" dirty="0" smtClean="0"/>
              <a:t>After carefully going over your budget, you have determined you can afford to pay $632 per month towards a new sports car. You call up your local bank and find out that the going rate is 1 percent per month for 48 months. How much can you borrow?</a:t>
            </a:r>
          </a:p>
          <a:p>
            <a:pPr eaLnBrk="1" hangingPunct="1">
              <a:defRPr/>
            </a:pPr>
            <a:r>
              <a:rPr lang="en-US" sz="2800" dirty="0" smtClean="0"/>
              <a:t>You borrow money </a:t>
            </a:r>
            <a:r>
              <a:rPr lang="en-US" sz="2800" b="1" u="sng" dirty="0" smtClean="0">
                <a:effectLst>
                  <a:outerShdw blurRad="38100" dist="38100" dir="2700000" algn="tl">
                    <a:srgbClr val="000000">
                      <a:alpha val="43137"/>
                    </a:srgbClr>
                  </a:outerShdw>
                </a:effectLst>
              </a:rPr>
              <a:t>TODAY</a:t>
            </a:r>
            <a:r>
              <a:rPr lang="en-US" sz="2800" dirty="0" smtClean="0"/>
              <a:t> so you need to compute the </a:t>
            </a:r>
            <a:r>
              <a:rPr lang="en-US" sz="2800" b="1" u="sng" dirty="0" smtClean="0"/>
              <a:t>present value</a:t>
            </a:r>
            <a:r>
              <a:rPr lang="en-US" sz="2800" dirty="0" smtClean="0"/>
              <a:t>.</a:t>
            </a:r>
            <a:endParaRPr lang="en-US" sz="2400" dirty="0" smtClean="0"/>
          </a:p>
        </p:txBody>
      </p:sp>
      <p:graphicFrame>
        <p:nvGraphicFramePr>
          <p:cNvPr id="157696" name="Object 1024"/>
          <p:cNvGraphicFramePr>
            <a:graphicFrameLocks noChangeAspect="1"/>
          </p:cNvGraphicFramePr>
          <p:nvPr/>
        </p:nvGraphicFramePr>
        <p:xfrm>
          <a:off x="2895600" y="4724400"/>
          <a:ext cx="4038600" cy="1447800"/>
        </p:xfrm>
        <a:graphic>
          <a:graphicData uri="http://schemas.openxmlformats.org/presentationml/2006/ole">
            <p:oleObj spid="_x0000_s3074" name="Equation" r:id="rId4" imgW="2209800" imgH="838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57696"/>
                                        </p:tgtEl>
                                        <p:attrNameLst>
                                          <p:attrName>style.visibility</p:attrName>
                                        </p:attrNameLst>
                                      </p:cBhvr>
                                      <p:to>
                                        <p:strVal val="visible"/>
                                      </p:to>
                                    </p:set>
                                    <p:anim calcmode="lin" valueType="num">
                                      <p:cBhvr additive="base">
                                        <p:cTn id="7" dur="500" fill="hold"/>
                                        <p:tgtEl>
                                          <p:spTgt spid="157696"/>
                                        </p:tgtEl>
                                        <p:attrNameLst>
                                          <p:attrName>ppt_x</p:attrName>
                                        </p:attrNameLst>
                                      </p:cBhvr>
                                      <p:tavLst>
                                        <p:tav tm="0">
                                          <p:val>
                                            <p:strVal val="0-#ppt_w/2"/>
                                          </p:val>
                                        </p:tav>
                                        <p:tav tm="100000">
                                          <p:val>
                                            <p:strVal val="#ppt_x"/>
                                          </p:val>
                                        </p:tav>
                                      </p:tavLst>
                                    </p:anim>
                                    <p:anim calcmode="lin" valueType="num">
                                      <p:cBhvr additive="base">
                                        <p:cTn id="8" dur="500" fill="hold"/>
                                        <p:tgtEl>
                                          <p:spTgt spid="1576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F436099-CF4F-4530-A6F1-2639E740B101}" type="slidenum">
              <a:rPr lang="en-US"/>
              <a:pPr>
                <a:defRPr/>
              </a:pPr>
              <a:t>14</a:t>
            </a:fld>
            <a:endParaRPr lang="en-US"/>
          </a:p>
        </p:txBody>
      </p:sp>
      <p:sp>
        <p:nvSpPr>
          <p:cNvPr id="43010" name="Rectangle 2"/>
          <p:cNvSpPr>
            <a:spLocks noGrp="1" noChangeArrowheads="1"/>
          </p:cNvSpPr>
          <p:nvPr>
            <p:ph type="title"/>
          </p:nvPr>
        </p:nvSpPr>
        <p:spPr/>
        <p:txBody>
          <a:bodyPr/>
          <a:lstStyle/>
          <a:p>
            <a:pPr eaLnBrk="1" hangingPunct="1">
              <a:defRPr/>
            </a:pPr>
            <a:r>
              <a:rPr lang="en-US" smtClean="0"/>
              <a:t>Annuity – Sweepstakes Example</a:t>
            </a:r>
          </a:p>
        </p:txBody>
      </p:sp>
      <p:sp>
        <p:nvSpPr>
          <p:cNvPr id="43011" name="Rectangle 3"/>
          <p:cNvSpPr>
            <a:spLocks noGrp="1" noChangeArrowheads="1"/>
          </p:cNvSpPr>
          <p:nvPr>
            <p:ph type="body" idx="1"/>
          </p:nvPr>
        </p:nvSpPr>
        <p:spPr/>
        <p:txBody>
          <a:bodyPr/>
          <a:lstStyle/>
          <a:p>
            <a:pPr eaLnBrk="1" hangingPunct="1">
              <a:defRPr/>
            </a:pPr>
            <a:r>
              <a:rPr lang="en-US" sz="2800" smtClean="0"/>
              <a:t>Suppose you win the Publishers Clearinghouse $10 million sweepstakes.  The money is paid in equal annual installments of $333,333.33 over 30 years.  If the appropriate discount rate is 5%, how much is the sweepstakes actually worth today?</a:t>
            </a:r>
          </a:p>
          <a:p>
            <a:pPr lvl="1" eaLnBrk="1" hangingPunct="1">
              <a:defRPr/>
            </a:pPr>
            <a:r>
              <a:rPr lang="en-US" sz="2400" smtClean="0"/>
              <a:t>PV = 333,333.33[1 – 1/1.05</a:t>
            </a:r>
            <a:r>
              <a:rPr lang="en-US" sz="2400" baseline="30000" smtClean="0"/>
              <a:t>30</a:t>
            </a:r>
            <a:r>
              <a:rPr lang="en-US" sz="2400" smtClean="0"/>
              <a:t>] / .05 = 5,124,150.29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2A1A66D-CA6F-4644-A539-CFC398A4F8B0}" type="slidenum">
              <a:rPr lang="en-US"/>
              <a:pPr>
                <a:defRPr/>
              </a:pPr>
              <a:t>15</a:t>
            </a:fld>
            <a:endParaRPr lang="en-US"/>
          </a:p>
        </p:txBody>
      </p:sp>
      <p:sp>
        <p:nvSpPr>
          <p:cNvPr id="45058" name="Rectangle 2"/>
          <p:cNvSpPr>
            <a:spLocks noGrp="1" noChangeArrowheads="1"/>
          </p:cNvSpPr>
          <p:nvPr>
            <p:ph type="title"/>
          </p:nvPr>
        </p:nvSpPr>
        <p:spPr/>
        <p:txBody>
          <a:bodyPr/>
          <a:lstStyle/>
          <a:p>
            <a:pPr eaLnBrk="1" hangingPunct="1">
              <a:defRPr/>
            </a:pPr>
            <a:r>
              <a:rPr lang="en-US" smtClean="0"/>
              <a:t>Buying a House</a:t>
            </a:r>
          </a:p>
        </p:txBody>
      </p:sp>
      <p:sp>
        <p:nvSpPr>
          <p:cNvPr id="45059" name="Rectangle 3"/>
          <p:cNvSpPr>
            <a:spLocks noGrp="1" noChangeArrowheads="1"/>
          </p:cNvSpPr>
          <p:nvPr>
            <p:ph type="body" idx="1"/>
          </p:nvPr>
        </p:nvSpPr>
        <p:spPr>
          <a:xfrm>
            <a:off x="815975" y="1371600"/>
            <a:ext cx="8020050" cy="4530725"/>
          </a:xfrm>
        </p:spPr>
        <p:txBody>
          <a:bodyPr/>
          <a:lstStyle/>
          <a:p>
            <a:pPr eaLnBrk="1" hangingPunct="1">
              <a:defRPr/>
            </a:pPr>
            <a:r>
              <a:rPr lang="en-US" sz="2400" smtClean="0"/>
              <a:t>You are ready to buy a house and you have $20,000 for a down payment and closing costs. Closing costs are estimated to be 4% of the loan value. You have an annual salary of $36,000 and the bank is willing to allow your monthly mortgage payment to be equal to 28% of your monthly income. The interest rate on the loan is 6% per year with monthly compounding (.5% per month) for a 30-year fixed rate loan. How much money will the bank loan you? How much can you offer for the house?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244B9AB-8B4B-471B-A72C-17FD717C9B1D}" type="slidenum">
              <a:rPr lang="en-US"/>
              <a:pPr>
                <a:defRPr/>
              </a:pPr>
              <a:t>16</a:t>
            </a:fld>
            <a:endParaRPr lang="en-US"/>
          </a:p>
        </p:txBody>
      </p:sp>
      <p:sp>
        <p:nvSpPr>
          <p:cNvPr id="46082" name="Rectangle 2"/>
          <p:cNvSpPr>
            <a:spLocks noGrp="1" noChangeArrowheads="1"/>
          </p:cNvSpPr>
          <p:nvPr>
            <p:ph type="title"/>
          </p:nvPr>
        </p:nvSpPr>
        <p:spPr/>
        <p:txBody>
          <a:bodyPr/>
          <a:lstStyle/>
          <a:p>
            <a:pPr eaLnBrk="1" hangingPunct="1">
              <a:defRPr/>
            </a:pPr>
            <a:r>
              <a:rPr lang="en-US" smtClean="0"/>
              <a:t>Buying a House - Continued</a:t>
            </a:r>
          </a:p>
        </p:txBody>
      </p:sp>
      <p:sp>
        <p:nvSpPr>
          <p:cNvPr id="46083" name="Rectangle 3"/>
          <p:cNvSpPr>
            <a:spLocks noGrp="1" noChangeArrowheads="1"/>
          </p:cNvSpPr>
          <p:nvPr>
            <p:ph type="body" idx="1"/>
          </p:nvPr>
        </p:nvSpPr>
        <p:spPr/>
        <p:txBody>
          <a:bodyPr/>
          <a:lstStyle/>
          <a:p>
            <a:pPr eaLnBrk="1" hangingPunct="1">
              <a:defRPr/>
            </a:pPr>
            <a:r>
              <a:rPr lang="en-US" sz="2800" smtClean="0"/>
              <a:t>Bank loan</a:t>
            </a:r>
          </a:p>
          <a:p>
            <a:pPr lvl="1" eaLnBrk="1" hangingPunct="1">
              <a:defRPr/>
            </a:pPr>
            <a:r>
              <a:rPr lang="en-US" sz="2400" smtClean="0"/>
              <a:t>Monthly income = 36,000 / 12 = 3,000</a:t>
            </a:r>
          </a:p>
          <a:p>
            <a:pPr lvl="1" eaLnBrk="1" hangingPunct="1">
              <a:defRPr/>
            </a:pPr>
            <a:r>
              <a:rPr lang="en-US" sz="2400" smtClean="0"/>
              <a:t>Maximum payment = .28(3,000) = 840</a:t>
            </a:r>
          </a:p>
          <a:p>
            <a:pPr lvl="1" eaLnBrk="1" hangingPunct="1">
              <a:defRPr/>
            </a:pPr>
            <a:r>
              <a:rPr lang="en-US" sz="2400" smtClean="0"/>
              <a:t>PV = 840[1 – 1/1.005</a:t>
            </a:r>
            <a:r>
              <a:rPr lang="en-US" sz="2400" baseline="30000" smtClean="0"/>
              <a:t>360</a:t>
            </a:r>
            <a:r>
              <a:rPr lang="en-US" sz="2400" smtClean="0"/>
              <a:t>] / .005 = 140,105</a:t>
            </a:r>
          </a:p>
          <a:p>
            <a:pPr eaLnBrk="1" hangingPunct="1">
              <a:defRPr/>
            </a:pPr>
            <a:r>
              <a:rPr lang="en-US" sz="2800" smtClean="0"/>
              <a:t>Total Price</a:t>
            </a:r>
          </a:p>
          <a:p>
            <a:pPr lvl="1" eaLnBrk="1" hangingPunct="1">
              <a:defRPr/>
            </a:pPr>
            <a:r>
              <a:rPr lang="en-US" sz="2400" smtClean="0"/>
              <a:t>Closing costs = .04(140,105) = 5,604</a:t>
            </a:r>
          </a:p>
          <a:p>
            <a:pPr lvl="1" eaLnBrk="1" hangingPunct="1">
              <a:defRPr/>
            </a:pPr>
            <a:r>
              <a:rPr lang="en-US" sz="2400" smtClean="0"/>
              <a:t>Down payment = 20,000 – 5604 = 14,396</a:t>
            </a:r>
          </a:p>
          <a:p>
            <a:pPr lvl="1" eaLnBrk="1" hangingPunct="1">
              <a:defRPr/>
            </a:pPr>
            <a:r>
              <a:rPr lang="en-US" sz="2400" smtClean="0"/>
              <a:t>Total Price = 140,105 + 14,396 = 154,501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AF1EC34-E5D3-4E4D-9408-D98250A241D3}" type="slidenum">
              <a:rPr lang="en-US"/>
              <a:pPr>
                <a:defRPr/>
              </a:pPr>
              <a:t>17</a:t>
            </a:fld>
            <a:endParaRPr lang="en-US"/>
          </a:p>
        </p:txBody>
      </p:sp>
      <p:sp>
        <p:nvSpPr>
          <p:cNvPr id="121858" name="Rectangle 2"/>
          <p:cNvSpPr>
            <a:spLocks noGrp="1" noChangeArrowheads="1"/>
          </p:cNvSpPr>
          <p:nvPr>
            <p:ph type="title"/>
          </p:nvPr>
        </p:nvSpPr>
        <p:spPr/>
        <p:txBody>
          <a:bodyPr/>
          <a:lstStyle/>
          <a:p>
            <a:pPr eaLnBrk="1" hangingPunct="1">
              <a:defRPr/>
            </a:pPr>
            <a:r>
              <a:rPr lang="en-US" smtClean="0"/>
              <a:t>Annuities on the Spreadsheet - Example</a:t>
            </a:r>
          </a:p>
        </p:txBody>
      </p:sp>
      <p:sp>
        <p:nvSpPr>
          <p:cNvPr id="121859" name="Rectangle 3"/>
          <p:cNvSpPr>
            <a:spLocks noGrp="1" noChangeArrowheads="1"/>
          </p:cNvSpPr>
          <p:nvPr>
            <p:ph type="body" idx="1"/>
          </p:nvPr>
        </p:nvSpPr>
        <p:spPr>
          <a:xfrm>
            <a:off x="815975" y="1870075"/>
            <a:ext cx="8020050" cy="4530725"/>
          </a:xfrm>
        </p:spPr>
        <p:txBody>
          <a:bodyPr/>
          <a:lstStyle/>
          <a:p>
            <a:pPr eaLnBrk="1" hangingPunct="1">
              <a:defRPr/>
            </a:pPr>
            <a:r>
              <a:rPr lang="en-US" smtClean="0"/>
              <a:t>The present value and future value formulas in a spreadsheet include a place for annuity payments</a:t>
            </a:r>
          </a:p>
          <a:p>
            <a:pPr eaLnBrk="1" hangingPunct="1">
              <a:defRPr/>
            </a:pPr>
            <a:r>
              <a:rPr lang="en-US" smtClean="0"/>
              <a:t>Click on the Excel icon to see an example</a:t>
            </a:r>
          </a:p>
        </p:txBody>
      </p:sp>
      <p:graphicFrame>
        <p:nvGraphicFramePr>
          <p:cNvPr id="121860" name="Object 4">
            <a:hlinkClick r:id="" action="ppaction://ole?verb=1"/>
          </p:cNvPr>
          <p:cNvGraphicFramePr>
            <a:graphicFrameLocks noChangeAspect="1"/>
          </p:cNvGraphicFramePr>
          <p:nvPr/>
        </p:nvGraphicFramePr>
        <p:xfrm>
          <a:off x="3810000" y="4419600"/>
          <a:ext cx="1143000" cy="914400"/>
        </p:xfrm>
        <a:graphic>
          <a:graphicData uri="http://schemas.openxmlformats.org/presentationml/2006/ole">
            <p:oleObj spid="_x0000_s4098"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18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40A9C63-BD85-4244-B938-228141F09AF0}" type="slidenum">
              <a:rPr lang="en-US"/>
              <a:pPr>
                <a:defRPr/>
              </a:pPr>
              <a:t>18</a:t>
            </a:fld>
            <a:endParaRPr lang="en-US"/>
          </a:p>
        </p:txBody>
      </p:sp>
      <p:sp>
        <p:nvSpPr>
          <p:cNvPr id="48130" name="Rectangle 2"/>
          <p:cNvSpPr>
            <a:spLocks noGrp="1" noChangeArrowheads="1"/>
          </p:cNvSpPr>
          <p:nvPr>
            <p:ph type="title"/>
          </p:nvPr>
        </p:nvSpPr>
        <p:spPr/>
        <p:txBody>
          <a:bodyPr/>
          <a:lstStyle/>
          <a:p>
            <a:pPr eaLnBrk="1" hangingPunct="1">
              <a:defRPr/>
            </a:pPr>
            <a:r>
              <a:rPr lang="en-US" smtClean="0"/>
              <a:t>Quick Quiz – Part II</a:t>
            </a:r>
          </a:p>
        </p:txBody>
      </p:sp>
      <p:sp>
        <p:nvSpPr>
          <p:cNvPr id="48131" name="Rectangle 3"/>
          <p:cNvSpPr>
            <a:spLocks noGrp="1" noChangeArrowheads="1"/>
          </p:cNvSpPr>
          <p:nvPr>
            <p:ph type="body" idx="1"/>
          </p:nvPr>
        </p:nvSpPr>
        <p:spPr>
          <a:xfrm>
            <a:off x="815975" y="1371600"/>
            <a:ext cx="8020050" cy="4530725"/>
          </a:xfrm>
        </p:spPr>
        <p:txBody>
          <a:bodyPr/>
          <a:lstStyle/>
          <a:p>
            <a:pPr eaLnBrk="1" hangingPunct="1">
              <a:defRPr/>
            </a:pPr>
            <a:r>
              <a:rPr lang="en-US" sz="2800" smtClean="0"/>
              <a:t>You know the payment amount for a loan and you want to know how much was borrowed.  Do you compute a present value or a future value?</a:t>
            </a:r>
          </a:p>
          <a:p>
            <a:pPr eaLnBrk="1" hangingPunct="1">
              <a:defRPr/>
            </a:pPr>
            <a:r>
              <a:rPr lang="en-US" sz="2800" smtClean="0"/>
              <a:t>You want to receive 5,000 per month in retirement.  If you can earn .75% per month and you expect to need the income for 25 years, how much do you need to have in your account at retirement?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C05B2C0-9FEE-4AC5-9993-3E004D9FA0CE}" type="slidenum">
              <a:rPr lang="en-US"/>
              <a:pPr>
                <a:defRPr/>
              </a:pPr>
              <a:t>1</a:t>
            </a:fld>
            <a:endParaRPr lang="en-US"/>
          </a:p>
        </p:txBody>
      </p:sp>
      <p:sp>
        <p:nvSpPr>
          <p:cNvPr id="5122" name="Rectangle 2"/>
          <p:cNvSpPr>
            <a:spLocks noGrp="1" noChangeArrowheads="1"/>
          </p:cNvSpPr>
          <p:nvPr>
            <p:ph type="title"/>
          </p:nvPr>
        </p:nvSpPr>
        <p:spPr/>
        <p:txBody>
          <a:bodyPr/>
          <a:lstStyle/>
          <a:p>
            <a:pPr eaLnBrk="1" hangingPunct="1">
              <a:defRPr/>
            </a:pPr>
            <a:r>
              <a:rPr lang="en-US" smtClean="0"/>
              <a:t>Key Concepts and Skills</a:t>
            </a:r>
          </a:p>
        </p:txBody>
      </p:sp>
      <p:sp>
        <p:nvSpPr>
          <p:cNvPr id="5123" name="Rectangle 3"/>
          <p:cNvSpPr>
            <a:spLocks noGrp="1" noChangeArrowheads="1"/>
          </p:cNvSpPr>
          <p:nvPr>
            <p:ph type="body" idx="1"/>
          </p:nvPr>
        </p:nvSpPr>
        <p:spPr/>
        <p:txBody>
          <a:bodyPr/>
          <a:lstStyle/>
          <a:p>
            <a:pPr eaLnBrk="1" hangingPunct="1">
              <a:lnSpc>
                <a:spcPct val="90000"/>
              </a:lnSpc>
              <a:defRPr/>
            </a:pPr>
            <a:r>
              <a:rPr lang="en-US" sz="2800" smtClean="0"/>
              <a:t>Be able to compute the future value of multiple cash flows</a:t>
            </a:r>
          </a:p>
          <a:p>
            <a:pPr eaLnBrk="1" hangingPunct="1">
              <a:lnSpc>
                <a:spcPct val="90000"/>
              </a:lnSpc>
              <a:defRPr/>
            </a:pPr>
            <a:r>
              <a:rPr lang="en-US" sz="2800" smtClean="0"/>
              <a:t>Be able to compute the present value of multiple cash flows</a:t>
            </a:r>
          </a:p>
          <a:p>
            <a:pPr eaLnBrk="1" hangingPunct="1">
              <a:lnSpc>
                <a:spcPct val="90000"/>
              </a:lnSpc>
              <a:defRPr/>
            </a:pPr>
            <a:r>
              <a:rPr lang="en-US" sz="2800" smtClean="0"/>
              <a:t>Be able to compute loan payments</a:t>
            </a:r>
          </a:p>
          <a:p>
            <a:pPr eaLnBrk="1" hangingPunct="1">
              <a:lnSpc>
                <a:spcPct val="90000"/>
              </a:lnSpc>
              <a:defRPr/>
            </a:pPr>
            <a:r>
              <a:rPr lang="en-US" sz="2800" smtClean="0"/>
              <a:t>Be able to find the interest rate on a loan</a:t>
            </a:r>
          </a:p>
          <a:p>
            <a:pPr eaLnBrk="1" hangingPunct="1">
              <a:lnSpc>
                <a:spcPct val="90000"/>
              </a:lnSpc>
              <a:defRPr/>
            </a:pPr>
            <a:r>
              <a:rPr lang="en-US" sz="2800" smtClean="0"/>
              <a:t>Understand how interest rates are quoted</a:t>
            </a:r>
          </a:p>
          <a:p>
            <a:pPr eaLnBrk="1" hangingPunct="1">
              <a:lnSpc>
                <a:spcPct val="90000"/>
              </a:lnSpc>
              <a:defRPr/>
            </a:pPr>
            <a:r>
              <a:rPr lang="en-US" sz="2800" smtClean="0"/>
              <a:t>Understand how loans are amortized or paid off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178B0A2-33C4-4FE2-BF7F-7B446322B488}" type="slidenum">
              <a:rPr lang="en-US"/>
              <a:pPr>
                <a:defRPr/>
              </a:pPr>
              <a:t>19</a:t>
            </a:fld>
            <a:endParaRPr lang="en-US"/>
          </a:p>
        </p:txBody>
      </p:sp>
      <p:sp>
        <p:nvSpPr>
          <p:cNvPr id="50178" name="Rectangle 2"/>
          <p:cNvSpPr>
            <a:spLocks noGrp="1" noChangeArrowheads="1"/>
          </p:cNvSpPr>
          <p:nvPr>
            <p:ph type="title"/>
          </p:nvPr>
        </p:nvSpPr>
        <p:spPr/>
        <p:txBody>
          <a:bodyPr/>
          <a:lstStyle/>
          <a:p>
            <a:pPr eaLnBrk="1" hangingPunct="1">
              <a:defRPr/>
            </a:pPr>
            <a:r>
              <a:rPr lang="en-US" smtClean="0"/>
              <a:t>Finding the Payment</a:t>
            </a:r>
          </a:p>
        </p:txBody>
      </p:sp>
      <p:sp>
        <p:nvSpPr>
          <p:cNvPr id="50179" name="Rectangle 3"/>
          <p:cNvSpPr>
            <a:spLocks noGrp="1" noChangeArrowheads="1"/>
          </p:cNvSpPr>
          <p:nvPr>
            <p:ph type="body" idx="1"/>
          </p:nvPr>
        </p:nvSpPr>
        <p:spPr/>
        <p:txBody>
          <a:bodyPr/>
          <a:lstStyle/>
          <a:p>
            <a:pPr eaLnBrk="1" hangingPunct="1">
              <a:defRPr/>
            </a:pPr>
            <a:r>
              <a:rPr lang="en-US" sz="2800" smtClean="0"/>
              <a:t>Suppose you want to borrow $20,000 for a new car. You can borrow at 8% per year, compounded monthly (8/12 = .66667% per month). If you take a 4 year loan, what is your monthly payment?</a:t>
            </a:r>
          </a:p>
          <a:p>
            <a:pPr lvl="1" eaLnBrk="1" hangingPunct="1">
              <a:defRPr/>
            </a:pPr>
            <a:r>
              <a:rPr lang="en-US" sz="2400" smtClean="0"/>
              <a:t>20,000 = C[1 – 1 / 1.0066667</a:t>
            </a:r>
            <a:r>
              <a:rPr lang="en-US" sz="2400" baseline="30000" smtClean="0"/>
              <a:t>48</a:t>
            </a:r>
            <a:r>
              <a:rPr lang="en-US" sz="2400" smtClean="0"/>
              <a:t>] / .0066667</a:t>
            </a:r>
          </a:p>
          <a:p>
            <a:pPr lvl="1" eaLnBrk="1" hangingPunct="1">
              <a:defRPr/>
            </a:pPr>
            <a:r>
              <a:rPr lang="en-US" sz="2400" smtClean="0"/>
              <a:t>C = 488.26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1CB0AF5-DD6D-4B40-A908-D3708A90B955}" type="slidenum">
              <a:rPr lang="en-US"/>
              <a:pPr>
                <a:defRPr/>
              </a:pPr>
              <a:t>20</a:t>
            </a:fld>
            <a:endParaRPr lang="en-US"/>
          </a:p>
        </p:txBody>
      </p:sp>
      <p:sp>
        <p:nvSpPr>
          <p:cNvPr id="122882" name="Rectangle 2"/>
          <p:cNvSpPr>
            <a:spLocks noGrp="1" noChangeArrowheads="1"/>
          </p:cNvSpPr>
          <p:nvPr>
            <p:ph type="title"/>
          </p:nvPr>
        </p:nvSpPr>
        <p:spPr/>
        <p:txBody>
          <a:bodyPr/>
          <a:lstStyle/>
          <a:p>
            <a:pPr eaLnBrk="1" hangingPunct="1">
              <a:defRPr/>
            </a:pPr>
            <a:r>
              <a:rPr lang="en-US" smtClean="0"/>
              <a:t>Finding the Payment on a Spreadsheet</a:t>
            </a:r>
          </a:p>
        </p:txBody>
      </p:sp>
      <p:sp>
        <p:nvSpPr>
          <p:cNvPr id="122883" name="Rectangle 3"/>
          <p:cNvSpPr>
            <a:spLocks noGrp="1" noChangeArrowheads="1"/>
          </p:cNvSpPr>
          <p:nvPr>
            <p:ph type="body" idx="1"/>
          </p:nvPr>
        </p:nvSpPr>
        <p:spPr>
          <a:xfrm>
            <a:off x="815975" y="1946275"/>
            <a:ext cx="8020050" cy="4530725"/>
          </a:xfrm>
        </p:spPr>
        <p:txBody>
          <a:bodyPr/>
          <a:lstStyle/>
          <a:p>
            <a:pPr eaLnBrk="1" hangingPunct="1">
              <a:defRPr/>
            </a:pPr>
            <a:r>
              <a:rPr lang="en-US" sz="2800" smtClean="0"/>
              <a:t>Another TVM formula that can be found in a spreadsheet is the payment formula</a:t>
            </a:r>
          </a:p>
          <a:p>
            <a:pPr lvl="1" eaLnBrk="1" hangingPunct="1">
              <a:defRPr/>
            </a:pPr>
            <a:r>
              <a:rPr lang="en-US" sz="2400" smtClean="0"/>
              <a:t>PMT(rate,nper,pv,fv)</a:t>
            </a:r>
          </a:p>
          <a:p>
            <a:pPr lvl="1" eaLnBrk="1" hangingPunct="1">
              <a:defRPr/>
            </a:pPr>
            <a:r>
              <a:rPr lang="en-US" sz="2400" smtClean="0"/>
              <a:t>The same sign convention holds as for the PV and FV formulas</a:t>
            </a:r>
          </a:p>
          <a:p>
            <a:pPr eaLnBrk="1" hangingPunct="1">
              <a:defRPr/>
            </a:pPr>
            <a:r>
              <a:rPr lang="en-US" sz="2800" smtClean="0"/>
              <a:t>Click on the Excel icon for an example</a:t>
            </a:r>
          </a:p>
        </p:txBody>
      </p:sp>
      <p:graphicFrame>
        <p:nvGraphicFramePr>
          <p:cNvPr id="122884" name="Object 4">
            <a:hlinkClick r:id="" action="ppaction://ole?verb=1"/>
          </p:cNvPr>
          <p:cNvGraphicFramePr>
            <a:graphicFrameLocks noChangeAspect="1"/>
          </p:cNvGraphicFramePr>
          <p:nvPr/>
        </p:nvGraphicFramePr>
        <p:xfrm>
          <a:off x="3733800" y="4953000"/>
          <a:ext cx="1066800" cy="914400"/>
        </p:xfrm>
        <a:graphic>
          <a:graphicData uri="http://schemas.openxmlformats.org/presentationml/2006/ole">
            <p:oleObj spid="_x0000_s5122"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7CFB1DD-0B39-47D6-B207-43A20AB7C0EA}" type="slidenum">
              <a:rPr lang="en-US"/>
              <a:pPr>
                <a:defRPr/>
              </a:pPr>
              <a:t>21</a:t>
            </a:fld>
            <a:endParaRPr lang="en-US"/>
          </a:p>
        </p:txBody>
      </p:sp>
      <p:sp>
        <p:nvSpPr>
          <p:cNvPr id="62466" name="Rectangle 2"/>
          <p:cNvSpPr>
            <a:spLocks noGrp="1" noChangeArrowheads="1"/>
          </p:cNvSpPr>
          <p:nvPr>
            <p:ph type="title"/>
          </p:nvPr>
        </p:nvSpPr>
        <p:spPr/>
        <p:txBody>
          <a:bodyPr/>
          <a:lstStyle/>
          <a:p>
            <a:pPr eaLnBrk="1" hangingPunct="1">
              <a:defRPr/>
            </a:pPr>
            <a:r>
              <a:rPr lang="en-US" smtClean="0"/>
              <a:t>Quick Quiz – Part III</a:t>
            </a:r>
          </a:p>
        </p:txBody>
      </p:sp>
      <p:sp>
        <p:nvSpPr>
          <p:cNvPr id="62467" name="Rectangle 3"/>
          <p:cNvSpPr>
            <a:spLocks noGrp="1" noChangeArrowheads="1"/>
          </p:cNvSpPr>
          <p:nvPr>
            <p:ph type="body" idx="1"/>
          </p:nvPr>
        </p:nvSpPr>
        <p:spPr>
          <a:xfrm>
            <a:off x="815975" y="1447800"/>
            <a:ext cx="8020050" cy="4530725"/>
          </a:xfrm>
        </p:spPr>
        <p:txBody>
          <a:bodyPr/>
          <a:lstStyle/>
          <a:p>
            <a:pPr eaLnBrk="1" hangingPunct="1">
              <a:defRPr/>
            </a:pPr>
            <a:r>
              <a:rPr lang="en-US" sz="2400" dirty="0" smtClean="0"/>
              <a:t>You want to receive $5,000 per month for the next 5 years.  How much would you need to deposit today if you can earn .75% per month?</a:t>
            </a:r>
          </a:p>
          <a:p>
            <a:pPr eaLnBrk="1" hangingPunct="1">
              <a:defRPr/>
            </a:pPr>
            <a:r>
              <a:rPr lang="en-US" sz="2400" dirty="0" smtClean="0"/>
              <a:t>Suppose you have $200,000 to deposit and can earn .75% per month. </a:t>
            </a:r>
            <a:r>
              <a:rPr lang="en-US" sz="2200" dirty="0" smtClean="0"/>
              <a:t>How much could you receive every month for 5 years?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AFC3AF1-81F4-46E9-95BB-8DD6A4423D55}" type="slidenum">
              <a:rPr lang="en-US"/>
              <a:pPr>
                <a:defRPr/>
              </a:pPr>
              <a:t>22</a:t>
            </a:fld>
            <a:endParaRPr lang="en-US"/>
          </a:p>
        </p:txBody>
      </p:sp>
      <p:sp>
        <p:nvSpPr>
          <p:cNvPr id="64514" name="Rectangle 2"/>
          <p:cNvSpPr>
            <a:spLocks noGrp="1" noChangeArrowheads="1"/>
          </p:cNvSpPr>
          <p:nvPr>
            <p:ph type="title"/>
          </p:nvPr>
        </p:nvSpPr>
        <p:spPr/>
        <p:txBody>
          <a:bodyPr/>
          <a:lstStyle/>
          <a:p>
            <a:pPr eaLnBrk="1" hangingPunct="1">
              <a:defRPr/>
            </a:pPr>
            <a:r>
              <a:rPr lang="en-US" smtClean="0"/>
              <a:t>Future Values for Annuities</a:t>
            </a:r>
          </a:p>
        </p:txBody>
      </p:sp>
      <p:sp>
        <p:nvSpPr>
          <p:cNvPr id="64515" name="Rectangle 3"/>
          <p:cNvSpPr>
            <a:spLocks noGrp="1" noChangeArrowheads="1"/>
          </p:cNvSpPr>
          <p:nvPr>
            <p:ph type="body" idx="1"/>
          </p:nvPr>
        </p:nvSpPr>
        <p:spPr/>
        <p:txBody>
          <a:bodyPr/>
          <a:lstStyle/>
          <a:p>
            <a:pPr eaLnBrk="1" hangingPunct="1">
              <a:defRPr/>
            </a:pPr>
            <a:r>
              <a:rPr lang="en-US" smtClean="0"/>
              <a:t>Suppose you begin saving for your retirement by depositing $2,000 per year in an IRA. If the interest rate is 7.5%, how much will you have in 40 years?</a:t>
            </a:r>
          </a:p>
          <a:p>
            <a:pPr lvl="1" eaLnBrk="1" hangingPunct="1">
              <a:defRPr/>
            </a:pPr>
            <a:r>
              <a:rPr lang="en-US" smtClean="0"/>
              <a:t>FV = 2,000(1.075</a:t>
            </a:r>
            <a:r>
              <a:rPr lang="en-US" baseline="30000" smtClean="0"/>
              <a:t>40</a:t>
            </a:r>
            <a:r>
              <a:rPr lang="en-US" smtClean="0"/>
              <a:t> – 1)/.075 = 454,513.04</a:t>
            </a:r>
          </a:p>
          <a:p>
            <a:pPr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A0E21E1-5014-432E-A1B6-11D6C34AAF82}" type="slidenum">
              <a:rPr lang="en-US"/>
              <a:pPr>
                <a:defRPr/>
              </a:pPr>
              <a:t>23</a:t>
            </a:fld>
            <a:endParaRPr lang="en-US"/>
          </a:p>
        </p:txBody>
      </p:sp>
      <p:sp>
        <p:nvSpPr>
          <p:cNvPr id="66562" name="Rectangle 2"/>
          <p:cNvSpPr>
            <a:spLocks noGrp="1" noChangeArrowheads="1"/>
          </p:cNvSpPr>
          <p:nvPr>
            <p:ph type="title"/>
          </p:nvPr>
        </p:nvSpPr>
        <p:spPr/>
        <p:txBody>
          <a:bodyPr/>
          <a:lstStyle/>
          <a:p>
            <a:pPr eaLnBrk="1" hangingPunct="1">
              <a:defRPr/>
            </a:pPr>
            <a:r>
              <a:rPr lang="en-US" smtClean="0"/>
              <a:t>Annuity Due</a:t>
            </a:r>
          </a:p>
        </p:txBody>
      </p:sp>
      <p:sp>
        <p:nvSpPr>
          <p:cNvPr id="66563" name="Rectangle 3"/>
          <p:cNvSpPr>
            <a:spLocks noGrp="1" noChangeArrowheads="1"/>
          </p:cNvSpPr>
          <p:nvPr>
            <p:ph type="body" idx="1"/>
          </p:nvPr>
        </p:nvSpPr>
        <p:spPr/>
        <p:txBody>
          <a:bodyPr/>
          <a:lstStyle/>
          <a:p>
            <a:pPr eaLnBrk="1" hangingPunct="1">
              <a:defRPr/>
            </a:pPr>
            <a:r>
              <a:rPr lang="en-US" smtClean="0"/>
              <a:t>You are saving for a new house and you put $10,000 per year in an account paying 8%.  The first payment is made today.  How much will you have at the end of 3 years?</a:t>
            </a:r>
          </a:p>
          <a:p>
            <a:pPr lvl="1" eaLnBrk="1" hangingPunct="1">
              <a:defRPr/>
            </a:pPr>
            <a:r>
              <a:rPr lang="en-US" smtClean="0"/>
              <a:t>FV = 10,000[(1.08</a:t>
            </a:r>
            <a:r>
              <a:rPr lang="en-US" baseline="30000" smtClean="0"/>
              <a:t>3</a:t>
            </a:r>
            <a:r>
              <a:rPr lang="en-US" smtClean="0"/>
              <a:t> – 1) / .08](1.08) = 35,061.12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pPr>
              <a:defRPr/>
            </a:pPr>
            <a:fld id="{5CCDE329-6EF3-4000-9DE9-433C1FDD202D}" type="slidenum">
              <a:rPr lang="en-US"/>
              <a:pPr>
                <a:defRPr/>
              </a:pPr>
              <a:t>24</a:t>
            </a:fld>
            <a:endParaRPr lang="en-US"/>
          </a:p>
        </p:txBody>
      </p:sp>
      <p:sp>
        <p:nvSpPr>
          <p:cNvPr id="41987" name="Rectangle 20"/>
          <p:cNvSpPr>
            <a:spLocks noChangeArrowheads="1"/>
          </p:cNvSpPr>
          <p:nvPr/>
        </p:nvSpPr>
        <p:spPr bwMode="auto">
          <a:xfrm>
            <a:off x="1600200" y="1295400"/>
            <a:ext cx="6934200" cy="49530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68610" name="Rectangle 2"/>
          <p:cNvSpPr>
            <a:spLocks noGrp="1" noChangeArrowheads="1"/>
          </p:cNvSpPr>
          <p:nvPr>
            <p:ph type="title"/>
          </p:nvPr>
        </p:nvSpPr>
        <p:spPr/>
        <p:txBody>
          <a:bodyPr/>
          <a:lstStyle/>
          <a:p>
            <a:pPr eaLnBrk="1" hangingPunct="1">
              <a:defRPr/>
            </a:pPr>
            <a:r>
              <a:rPr lang="en-US" smtClean="0"/>
              <a:t>Annuity Due Timeline</a:t>
            </a:r>
          </a:p>
        </p:txBody>
      </p:sp>
      <p:grpSp>
        <p:nvGrpSpPr>
          <p:cNvPr id="41989" name="Group 19"/>
          <p:cNvGrpSpPr>
            <a:grpSpLocks/>
          </p:cNvGrpSpPr>
          <p:nvPr/>
        </p:nvGrpSpPr>
        <p:grpSpPr bwMode="auto">
          <a:xfrm>
            <a:off x="2514600" y="1676400"/>
            <a:ext cx="5181600" cy="3810000"/>
            <a:chOff x="864" y="1248"/>
            <a:chExt cx="3264" cy="2400"/>
          </a:xfrm>
        </p:grpSpPr>
        <p:sp>
          <p:nvSpPr>
            <p:cNvPr id="41991" name="Line 4"/>
            <p:cNvSpPr>
              <a:spLocks noChangeShapeType="1"/>
            </p:cNvSpPr>
            <p:nvPr/>
          </p:nvSpPr>
          <p:spPr bwMode="auto">
            <a:xfrm>
              <a:off x="1104" y="2016"/>
              <a:ext cx="3024"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41992" name="Line 5"/>
            <p:cNvSpPr>
              <a:spLocks noChangeShapeType="1"/>
            </p:cNvSpPr>
            <p:nvPr/>
          </p:nvSpPr>
          <p:spPr bwMode="auto">
            <a:xfrm>
              <a:off x="1104"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3" name="Line 6"/>
            <p:cNvSpPr>
              <a:spLocks noChangeShapeType="1"/>
            </p:cNvSpPr>
            <p:nvPr/>
          </p:nvSpPr>
          <p:spPr bwMode="auto">
            <a:xfrm>
              <a:off x="1824"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4" name="Line 7"/>
            <p:cNvSpPr>
              <a:spLocks noChangeShapeType="1"/>
            </p:cNvSpPr>
            <p:nvPr/>
          </p:nvSpPr>
          <p:spPr bwMode="auto">
            <a:xfrm>
              <a:off x="2592"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5" name="Line 8"/>
            <p:cNvSpPr>
              <a:spLocks noChangeShapeType="1"/>
            </p:cNvSpPr>
            <p:nvPr/>
          </p:nvSpPr>
          <p:spPr bwMode="auto">
            <a:xfrm>
              <a:off x="3408"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6" name="Text Box 9"/>
            <p:cNvSpPr txBox="1">
              <a:spLocks noChangeArrowheads="1"/>
            </p:cNvSpPr>
            <p:nvPr/>
          </p:nvSpPr>
          <p:spPr bwMode="auto">
            <a:xfrm>
              <a:off x="864" y="1248"/>
              <a:ext cx="2880"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  0             1              2                3</a:t>
              </a:r>
            </a:p>
          </p:txBody>
        </p:sp>
        <p:sp>
          <p:nvSpPr>
            <p:cNvPr id="41997" name="Text Box 10"/>
            <p:cNvSpPr txBox="1">
              <a:spLocks noChangeArrowheads="1"/>
            </p:cNvSpPr>
            <p:nvPr/>
          </p:nvSpPr>
          <p:spPr bwMode="auto">
            <a:xfrm>
              <a:off x="864" y="2448"/>
              <a:ext cx="2928"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10000      10000     10000</a:t>
              </a:r>
            </a:p>
          </p:txBody>
        </p:sp>
        <p:sp>
          <p:nvSpPr>
            <p:cNvPr id="41998" name="Line 11"/>
            <p:cNvSpPr>
              <a:spLocks noChangeShapeType="1"/>
            </p:cNvSpPr>
            <p:nvPr/>
          </p:nvSpPr>
          <p:spPr bwMode="auto">
            <a:xfrm>
              <a:off x="1056" y="2784"/>
              <a:ext cx="0" cy="528"/>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9" name="Line 12"/>
            <p:cNvSpPr>
              <a:spLocks noChangeShapeType="1"/>
            </p:cNvSpPr>
            <p:nvPr/>
          </p:nvSpPr>
          <p:spPr bwMode="auto">
            <a:xfrm>
              <a:off x="1056" y="3312"/>
              <a:ext cx="1488"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42000" name="Text Box 14"/>
            <p:cNvSpPr txBox="1">
              <a:spLocks noChangeArrowheads="1"/>
            </p:cNvSpPr>
            <p:nvPr/>
          </p:nvSpPr>
          <p:spPr bwMode="auto">
            <a:xfrm>
              <a:off x="2208" y="2976"/>
              <a:ext cx="864"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32,464</a:t>
              </a:r>
            </a:p>
          </p:txBody>
        </p:sp>
        <p:sp>
          <p:nvSpPr>
            <p:cNvPr id="42001" name="Line 15"/>
            <p:cNvSpPr>
              <a:spLocks noChangeShapeType="1"/>
            </p:cNvSpPr>
            <p:nvPr/>
          </p:nvSpPr>
          <p:spPr bwMode="auto">
            <a:xfrm>
              <a:off x="2544" y="3312"/>
              <a:ext cx="0" cy="336"/>
            </a:xfrm>
            <a:prstGeom prst="line">
              <a:avLst/>
            </a:prstGeom>
            <a:noFill/>
            <a:ln w="12700" cap="sq">
              <a:solidFill>
                <a:schemeClr val="tx1"/>
              </a:solidFill>
              <a:round/>
              <a:headEnd type="none" w="sm" len="sm"/>
              <a:tailEnd type="none" w="sm" len="sm"/>
            </a:ln>
          </p:spPr>
          <p:txBody>
            <a:bodyPr wrap="none"/>
            <a:lstStyle/>
            <a:p>
              <a:endParaRPr lang="en-US"/>
            </a:p>
          </p:txBody>
        </p:sp>
        <p:sp>
          <p:nvSpPr>
            <p:cNvPr id="42002" name="Line 16"/>
            <p:cNvSpPr>
              <a:spLocks noChangeShapeType="1"/>
            </p:cNvSpPr>
            <p:nvPr/>
          </p:nvSpPr>
          <p:spPr bwMode="auto">
            <a:xfrm>
              <a:off x="2544" y="3648"/>
              <a:ext cx="912" cy="0"/>
            </a:xfrm>
            <a:prstGeom prst="line">
              <a:avLst/>
            </a:prstGeom>
            <a:noFill/>
            <a:ln w="12700" cap="sq">
              <a:solidFill>
                <a:schemeClr val="tx1"/>
              </a:solidFill>
              <a:round/>
              <a:headEnd type="none" w="sm" len="sm"/>
              <a:tailEnd type="none" w="sm" len="sm"/>
            </a:ln>
          </p:spPr>
          <p:txBody>
            <a:bodyPr wrap="none"/>
            <a:lstStyle/>
            <a:p>
              <a:endParaRPr lang="en-US"/>
            </a:p>
          </p:txBody>
        </p:sp>
      </p:grpSp>
      <p:sp>
        <p:nvSpPr>
          <p:cNvPr id="41990" name="Text Box 17"/>
          <p:cNvSpPr txBox="1">
            <a:spLocks noChangeArrowheads="1"/>
          </p:cNvSpPr>
          <p:nvPr/>
        </p:nvSpPr>
        <p:spPr bwMode="auto">
          <a:xfrm>
            <a:off x="5486400" y="5486400"/>
            <a:ext cx="1752600" cy="45720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35,016.12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B99A109-A212-42D4-9E4E-390FDA3DD36E}" type="slidenum">
              <a:rPr lang="en-US"/>
              <a:pPr>
                <a:defRPr/>
              </a:pPr>
              <a:t>25</a:t>
            </a:fld>
            <a:endParaRPr lang="en-US"/>
          </a:p>
        </p:txBody>
      </p:sp>
      <p:sp>
        <p:nvSpPr>
          <p:cNvPr id="71682" name="Rectangle 2"/>
          <p:cNvSpPr>
            <a:spLocks noGrp="1" noChangeArrowheads="1"/>
          </p:cNvSpPr>
          <p:nvPr>
            <p:ph type="title"/>
          </p:nvPr>
        </p:nvSpPr>
        <p:spPr/>
        <p:txBody>
          <a:bodyPr/>
          <a:lstStyle/>
          <a:p>
            <a:pPr eaLnBrk="1" hangingPunct="1">
              <a:defRPr/>
            </a:pPr>
            <a:r>
              <a:rPr lang="en-US" dirty="0" smtClean="0"/>
              <a:t>Perpetuity – Example 7</a:t>
            </a:r>
          </a:p>
        </p:txBody>
      </p:sp>
      <p:sp>
        <p:nvSpPr>
          <p:cNvPr id="71683" name="Rectangle 3"/>
          <p:cNvSpPr>
            <a:spLocks noGrp="1" noChangeArrowheads="1"/>
          </p:cNvSpPr>
          <p:nvPr>
            <p:ph type="body" idx="1"/>
          </p:nvPr>
        </p:nvSpPr>
        <p:spPr>
          <a:xfrm>
            <a:off x="685800" y="1371600"/>
            <a:ext cx="8229600" cy="4525963"/>
          </a:xfrm>
        </p:spPr>
        <p:txBody>
          <a:bodyPr/>
          <a:lstStyle/>
          <a:p>
            <a:pPr eaLnBrk="1" hangingPunct="1">
              <a:defRPr/>
            </a:pPr>
            <a:r>
              <a:rPr lang="en-US" sz="2400" dirty="0" smtClean="0"/>
              <a:t>Suppose the Fellini Co. wants to sell preferred stock at $100 per share. A very similar issue of preferred stock already outstanding has a price of $40 per share and offers a dividend of $1 every quarter.  What dividend will Fellini have to offer if the preferred stock is going to sell?</a:t>
            </a:r>
          </a:p>
          <a:p>
            <a:pPr eaLnBrk="1" hangingPunct="1">
              <a:defRPr/>
            </a:pPr>
            <a:r>
              <a:rPr lang="en-US" dirty="0" smtClean="0"/>
              <a:t>Current required return:</a:t>
            </a:r>
          </a:p>
          <a:p>
            <a:pPr lvl="1" eaLnBrk="1" hangingPunct="1">
              <a:defRPr/>
            </a:pPr>
            <a:r>
              <a:rPr lang="en-US" dirty="0" smtClean="0"/>
              <a:t>40 = 1 / r</a:t>
            </a:r>
          </a:p>
          <a:p>
            <a:pPr lvl="1" eaLnBrk="1" hangingPunct="1">
              <a:defRPr/>
            </a:pPr>
            <a:r>
              <a:rPr lang="en-US" dirty="0" smtClean="0"/>
              <a:t>r = .025 or 2.5% per quarter</a:t>
            </a:r>
          </a:p>
          <a:p>
            <a:pPr eaLnBrk="1" hangingPunct="1">
              <a:defRPr/>
            </a:pPr>
            <a:r>
              <a:rPr lang="en-US" dirty="0" smtClean="0"/>
              <a:t>Dividend for new preferred:</a:t>
            </a:r>
          </a:p>
          <a:p>
            <a:pPr lvl="1" eaLnBrk="1" hangingPunct="1">
              <a:defRPr/>
            </a:pPr>
            <a:r>
              <a:rPr lang="en-US" dirty="0" smtClean="0"/>
              <a:t>100 = C / .025</a:t>
            </a:r>
          </a:p>
          <a:p>
            <a:pPr lvl="1" eaLnBrk="1" hangingPunct="1">
              <a:defRPr/>
            </a:pPr>
            <a:r>
              <a:rPr lang="en-US" dirty="0" smtClean="0"/>
              <a:t>C = 2.50 per quarter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BCCE543-DA98-4DBB-84BB-86ABB3C092F6}" type="slidenum">
              <a:rPr lang="en-US"/>
              <a:pPr>
                <a:defRPr/>
              </a:pPr>
              <a:t>26</a:t>
            </a:fld>
            <a:endParaRPr lang="en-US"/>
          </a:p>
        </p:txBody>
      </p:sp>
      <p:sp>
        <p:nvSpPr>
          <p:cNvPr id="74754" name="Rectangle 2"/>
          <p:cNvSpPr>
            <a:spLocks noGrp="1" noChangeArrowheads="1"/>
          </p:cNvSpPr>
          <p:nvPr>
            <p:ph type="title"/>
          </p:nvPr>
        </p:nvSpPr>
        <p:spPr/>
        <p:txBody>
          <a:bodyPr/>
          <a:lstStyle/>
          <a:p>
            <a:pPr eaLnBrk="1" hangingPunct="1">
              <a:defRPr/>
            </a:pPr>
            <a:r>
              <a:rPr lang="en-US" smtClean="0"/>
              <a:t>Quick Quiz – Part IV</a:t>
            </a:r>
          </a:p>
        </p:txBody>
      </p:sp>
      <p:sp>
        <p:nvSpPr>
          <p:cNvPr id="74755" name="Rectangle 3"/>
          <p:cNvSpPr>
            <a:spLocks noGrp="1" noChangeArrowheads="1"/>
          </p:cNvSpPr>
          <p:nvPr>
            <p:ph type="body" idx="1"/>
          </p:nvPr>
        </p:nvSpPr>
        <p:spPr>
          <a:xfrm>
            <a:off x="815975" y="1447800"/>
            <a:ext cx="8020050" cy="4530725"/>
          </a:xfrm>
        </p:spPr>
        <p:txBody>
          <a:bodyPr/>
          <a:lstStyle/>
          <a:p>
            <a:pPr eaLnBrk="1" hangingPunct="1">
              <a:lnSpc>
                <a:spcPct val="90000"/>
              </a:lnSpc>
              <a:defRPr/>
            </a:pPr>
            <a:r>
              <a:rPr lang="en-US" sz="2800" smtClean="0"/>
              <a:t>You want to have $1 million to use for retirement in 35 years.  If you can earn 1% per month, how much do you need to deposit on a monthly basis if the first payment is made in one month?</a:t>
            </a:r>
          </a:p>
          <a:p>
            <a:pPr eaLnBrk="1" hangingPunct="1">
              <a:lnSpc>
                <a:spcPct val="90000"/>
              </a:lnSpc>
              <a:defRPr/>
            </a:pPr>
            <a:r>
              <a:rPr lang="en-US" sz="2800" smtClean="0"/>
              <a:t>What if the first payment is made today?</a:t>
            </a:r>
          </a:p>
          <a:p>
            <a:pPr eaLnBrk="1" hangingPunct="1">
              <a:lnSpc>
                <a:spcPct val="90000"/>
              </a:lnSpc>
              <a:defRPr/>
            </a:pPr>
            <a:r>
              <a:rPr lang="en-US" sz="2800" smtClean="0"/>
              <a:t>You are considering preferred stock that pays a quarterly dividend of $1.50. If your desired return is 3% per quarter, how much would you be willing to pay?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4AF262C-BDF0-46D8-A5E6-DE606E38E945}" type="slidenum">
              <a:rPr lang="en-US"/>
              <a:pPr>
                <a:defRPr/>
              </a:pPr>
              <a:t>27</a:t>
            </a:fld>
            <a:endParaRPr lang="en-US"/>
          </a:p>
        </p:txBody>
      </p:sp>
      <p:sp>
        <p:nvSpPr>
          <p:cNvPr id="125956" name="Rectangle 4"/>
          <p:cNvSpPr>
            <a:spLocks noGrp="1" noChangeArrowheads="1"/>
          </p:cNvSpPr>
          <p:nvPr>
            <p:ph type="title"/>
          </p:nvPr>
        </p:nvSpPr>
        <p:spPr/>
        <p:txBody>
          <a:bodyPr/>
          <a:lstStyle/>
          <a:p>
            <a:pPr eaLnBrk="1" hangingPunct="1">
              <a:defRPr/>
            </a:pPr>
            <a:r>
              <a:rPr lang="en-US" smtClean="0"/>
              <a:t>Table 6.2</a:t>
            </a:r>
          </a:p>
        </p:txBody>
      </p:sp>
      <p:graphicFrame>
        <p:nvGraphicFramePr>
          <p:cNvPr id="6146" name="Object 7"/>
          <p:cNvGraphicFramePr>
            <a:graphicFrameLocks noChangeAspect="1"/>
          </p:cNvGraphicFramePr>
          <p:nvPr>
            <p:ph idx="1"/>
          </p:nvPr>
        </p:nvGraphicFramePr>
        <p:xfrm>
          <a:off x="1358900" y="1830388"/>
          <a:ext cx="7029450" cy="4016375"/>
        </p:xfrm>
        <a:graphic>
          <a:graphicData uri="http://schemas.openxmlformats.org/presentationml/2006/ole">
            <p:oleObj spid="_x0000_s6146" name="Photo Editor Photo" r:id="rId3" imgW="4734586" imgH="2933333"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3FBA101-4484-4807-AADE-F463FB8AB888}" type="slidenum">
              <a:rPr lang="en-US"/>
              <a:pPr>
                <a:defRPr/>
              </a:pPr>
              <a:t>28</a:t>
            </a:fld>
            <a:endParaRPr lang="en-US"/>
          </a:p>
        </p:txBody>
      </p:sp>
      <p:sp>
        <p:nvSpPr>
          <p:cNvPr id="76802" name="Rectangle 2"/>
          <p:cNvSpPr>
            <a:spLocks noGrp="1" noChangeArrowheads="1"/>
          </p:cNvSpPr>
          <p:nvPr>
            <p:ph type="title"/>
          </p:nvPr>
        </p:nvSpPr>
        <p:spPr/>
        <p:txBody>
          <a:bodyPr/>
          <a:lstStyle/>
          <a:p>
            <a:pPr eaLnBrk="1" hangingPunct="1">
              <a:defRPr/>
            </a:pPr>
            <a:r>
              <a:rPr lang="en-US" smtClean="0"/>
              <a:t>Effective Annual Rate (EAR)</a:t>
            </a:r>
          </a:p>
        </p:txBody>
      </p:sp>
      <p:sp>
        <p:nvSpPr>
          <p:cNvPr id="76803" name="Rectangle 3"/>
          <p:cNvSpPr>
            <a:spLocks noGrp="1" noChangeArrowheads="1"/>
          </p:cNvSpPr>
          <p:nvPr>
            <p:ph type="body" idx="1"/>
          </p:nvPr>
        </p:nvSpPr>
        <p:spPr/>
        <p:txBody>
          <a:bodyPr/>
          <a:lstStyle/>
          <a:p>
            <a:pPr eaLnBrk="1" hangingPunct="1">
              <a:defRPr/>
            </a:pPr>
            <a:r>
              <a:rPr lang="en-US" sz="2800" smtClean="0"/>
              <a:t>This is the actual rate paid (or received) after accounting for compounding that occurs during the year</a:t>
            </a:r>
          </a:p>
          <a:p>
            <a:pPr eaLnBrk="1" hangingPunct="1">
              <a:defRPr/>
            </a:pPr>
            <a:r>
              <a:rPr lang="en-US" sz="2800" smtClean="0"/>
              <a:t>If you want to compare two alternative investments with different compounding periods you need to compute the EAR and use that for comparison.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2F70C9-C5CC-4032-898F-F00BC7313304}" type="slidenum">
              <a:rPr lang="en-US"/>
              <a:pPr>
                <a:defRPr/>
              </a:pPr>
              <a:t>2</a:t>
            </a:fld>
            <a:endParaRPr lang="en-US"/>
          </a:p>
        </p:txBody>
      </p:sp>
      <p:sp>
        <p:nvSpPr>
          <p:cNvPr id="6146" name="Rectangle 2"/>
          <p:cNvSpPr>
            <a:spLocks noGrp="1" noChangeArrowheads="1"/>
          </p:cNvSpPr>
          <p:nvPr>
            <p:ph type="title"/>
          </p:nvPr>
        </p:nvSpPr>
        <p:spPr/>
        <p:txBody>
          <a:bodyPr/>
          <a:lstStyle/>
          <a:p>
            <a:pPr eaLnBrk="1" hangingPunct="1">
              <a:defRPr/>
            </a:pPr>
            <a:r>
              <a:rPr lang="en-US" smtClean="0"/>
              <a:t>Chapter Outline</a:t>
            </a:r>
          </a:p>
        </p:txBody>
      </p:sp>
      <p:sp>
        <p:nvSpPr>
          <p:cNvPr id="6147" name="Rectangle 3"/>
          <p:cNvSpPr>
            <a:spLocks noGrp="1" noChangeArrowheads="1"/>
          </p:cNvSpPr>
          <p:nvPr>
            <p:ph type="body" idx="1"/>
          </p:nvPr>
        </p:nvSpPr>
        <p:spPr/>
        <p:txBody>
          <a:bodyPr/>
          <a:lstStyle/>
          <a:p>
            <a:pPr eaLnBrk="1" hangingPunct="1">
              <a:defRPr/>
            </a:pPr>
            <a:r>
              <a:rPr lang="en-US" smtClean="0"/>
              <a:t>Future and Present Values of Multiple Cash Flows</a:t>
            </a:r>
          </a:p>
          <a:p>
            <a:pPr eaLnBrk="1" hangingPunct="1">
              <a:defRPr/>
            </a:pPr>
            <a:r>
              <a:rPr lang="en-US" smtClean="0"/>
              <a:t>Valuing Level Cash Flows: Annuities and Perpetuities</a:t>
            </a:r>
          </a:p>
          <a:p>
            <a:pPr eaLnBrk="1" hangingPunct="1">
              <a:defRPr/>
            </a:pPr>
            <a:r>
              <a:rPr lang="en-US" smtClean="0"/>
              <a:t>Comparing Rates: The Effect of Compounding</a:t>
            </a:r>
          </a:p>
          <a:p>
            <a:pPr eaLnBrk="1" hangingPunct="1">
              <a:defRPr/>
            </a:pPr>
            <a:r>
              <a:rPr lang="en-US" smtClean="0"/>
              <a:t>Loan Types and Loan Amortization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F6A1730-0BC2-4E85-9FAF-9478F1B9CBA7}" type="slidenum">
              <a:rPr lang="en-US"/>
              <a:pPr>
                <a:defRPr/>
              </a:pPr>
              <a:t>29</a:t>
            </a:fld>
            <a:endParaRPr lang="en-US"/>
          </a:p>
        </p:txBody>
      </p:sp>
      <p:sp>
        <p:nvSpPr>
          <p:cNvPr id="78850" name="Rectangle 2"/>
          <p:cNvSpPr>
            <a:spLocks noGrp="1" noChangeArrowheads="1"/>
          </p:cNvSpPr>
          <p:nvPr>
            <p:ph type="title"/>
          </p:nvPr>
        </p:nvSpPr>
        <p:spPr/>
        <p:txBody>
          <a:bodyPr/>
          <a:lstStyle/>
          <a:p>
            <a:pPr eaLnBrk="1" hangingPunct="1">
              <a:defRPr/>
            </a:pPr>
            <a:r>
              <a:rPr lang="en-US" dirty="0" smtClean="0"/>
              <a:t>Annual Percentage Rate (APR)</a:t>
            </a:r>
          </a:p>
        </p:txBody>
      </p:sp>
      <p:sp>
        <p:nvSpPr>
          <p:cNvPr id="78851" name="Rectangle 3"/>
          <p:cNvSpPr>
            <a:spLocks noGrp="1" noChangeArrowheads="1"/>
          </p:cNvSpPr>
          <p:nvPr>
            <p:ph type="body" idx="1"/>
          </p:nvPr>
        </p:nvSpPr>
        <p:spPr>
          <a:xfrm>
            <a:off x="815975" y="1489075"/>
            <a:ext cx="8020050" cy="4530725"/>
          </a:xfrm>
        </p:spPr>
        <p:txBody>
          <a:bodyPr/>
          <a:lstStyle/>
          <a:p>
            <a:pPr eaLnBrk="1" hangingPunct="1">
              <a:lnSpc>
                <a:spcPct val="90000"/>
              </a:lnSpc>
              <a:defRPr/>
            </a:pPr>
            <a:r>
              <a:rPr lang="en-US" sz="2400" smtClean="0"/>
              <a:t>This is the annual rate that is quoted by law</a:t>
            </a:r>
          </a:p>
          <a:p>
            <a:pPr eaLnBrk="1" hangingPunct="1">
              <a:lnSpc>
                <a:spcPct val="90000"/>
              </a:lnSpc>
              <a:defRPr/>
            </a:pPr>
            <a:r>
              <a:rPr lang="en-US" sz="2400" smtClean="0"/>
              <a:t>By definition APR = period rate times the number of periods per year</a:t>
            </a:r>
          </a:p>
          <a:p>
            <a:pPr eaLnBrk="1" hangingPunct="1">
              <a:lnSpc>
                <a:spcPct val="90000"/>
              </a:lnSpc>
              <a:defRPr/>
            </a:pPr>
            <a:r>
              <a:rPr lang="en-US" sz="2400" smtClean="0"/>
              <a:t>Consequently, to get the period rate we rearrange the APR equation:</a:t>
            </a:r>
          </a:p>
          <a:p>
            <a:pPr lvl="1" eaLnBrk="1" hangingPunct="1">
              <a:lnSpc>
                <a:spcPct val="90000"/>
              </a:lnSpc>
              <a:defRPr/>
            </a:pPr>
            <a:r>
              <a:rPr lang="en-US" sz="2000" smtClean="0"/>
              <a:t>Period rate = APR / number of periods per year</a:t>
            </a:r>
          </a:p>
          <a:p>
            <a:pPr eaLnBrk="1" hangingPunct="1">
              <a:lnSpc>
                <a:spcPct val="90000"/>
              </a:lnSpc>
              <a:defRPr/>
            </a:pPr>
            <a:r>
              <a:rPr lang="en-US" sz="2400" smtClean="0"/>
              <a:t>You should NEVER divide the effective rate by the number of periods per year – it will NOT give you the period rate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BA6457E-4708-48B2-9934-52C5C01BDBB2}" type="slidenum">
              <a:rPr lang="en-US"/>
              <a:pPr>
                <a:defRPr/>
              </a:pPr>
              <a:t>30</a:t>
            </a:fld>
            <a:endParaRPr lang="en-US"/>
          </a:p>
        </p:txBody>
      </p:sp>
      <p:sp>
        <p:nvSpPr>
          <p:cNvPr id="79874" name="Rectangle 2"/>
          <p:cNvSpPr>
            <a:spLocks noGrp="1" noChangeArrowheads="1"/>
          </p:cNvSpPr>
          <p:nvPr>
            <p:ph type="title"/>
          </p:nvPr>
        </p:nvSpPr>
        <p:spPr/>
        <p:txBody>
          <a:bodyPr/>
          <a:lstStyle/>
          <a:p>
            <a:pPr eaLnBrk="1" hangingPunct="1">
              <a:defRPr/>
            </a:pPr>
            <a:r>
              <a:rPr lang="en-US" smtClean="0"/>
              <a:t>Computing APRs</a:t>
            </a:r>
          </a:p>
        </p:txBody>
      </p:sp>
      <p:sp>
        <p:nvSpPr>
          <p:cNvPr id="79875" name="Rectangle 3"/>
          <p:cNvSpPr>
            <a:spLocks noGrp="1" noChangeArrowheads="1"/>
          </p:cNvSpPr>
          <p:nvPr>
            <p:ph type="body" idx="1"/>
          </p:nvPr>
        </p:nvSpPr>
        <p:spPr>
          <a:xfrm>
            <a:off x="815975" y="1641475"/>
            <a:ext cx="8020050" cy="4530725"/>
          </a:xfrm>
        </p:spPr>
        <p:txBody>
          <a:bodyPr/>
          <a:lstStyle/>
          <a:p>
            <a:pPr eaLnBrk="1" hangingPunct="1">
              <a:defRPr/>
            </a:pPr>
            <a:r>
              <a:rPr lang="en-US" sz="2400" smtClean="0"/>
              <a:t>What is the APR if the monthly rate is .5%?</a:t>
            </a:r>
          </a:p>
          <a:p>
            <a:pPr lvl="1" eaLnBrk="1" hangingPunct="1">
              <a:defRPr/>
            </a:pPr>
            <a:r>
              <a:rPr lang="en-US" sz="2200" smtClean="0"/>
              <a:t>.5(12) = 6%</a:t>
            </a:r>
          </a:p>
          <a:p>
            <a:pPr eaLnBrk="1" hangingPunct="1">
              <a:defRPr/>
            </a:pPr>
            <a:r>
              <a:rPr lang="en-US" sz="2400" smtClean="0"/>
              <a:t>What is the APR if the semiannual rate is .5%?</a:t>
            </a:r>
          </a:p>
          <a:p>
            <a:pPr lvl="1" eaLnBrk="1" hangingPunct="1">
              <a:defRPr/>
            </a:pPr>
            <a:r>
              <a:rPr lang="en-US" sz="2200" smtClean="0"/>
              <a:t>.5(2) = 1%</a:t>
            </a:r>
          </a:p>
          <a:p>
            <a:pPr eaLnBrk="1" hangingPunct="1">
              <a:defRPr/>
            </a:pPr>
            <a:r>
              <a:rPr lang="en-US" sz="2400" smtClean="0"/>
              <a:t>What is the monthly rate if the APR is 12% with monthly compounding?</a:t>
            </a:r>
          </a:p>
          <a:p>
            <a:pPr lvl="1" eaLnBrk="1" hangingPunct="1">
              <a:defRPr/>
            </a:pPr>
            <a:r>
              <a:rPr lang="en-US" sz="2200" smtClean="0"/>
              <a:t>12 / 12 = 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3C4018E-BE33-46FC-9EDF-A80FAF6AE0DC}" type="slidenum">
              <a:rPr lang="en-US"/>
              <a:pPr>
                <a:defRPr/>
              </a:pPr>
              <a:t>31</a:t>
            </a:fld>
            <a:endParaRPr lang="en-US"/>
          </a:p>
        </p:txBody>
      </p:sp>
      <p:sp>
        <p:nvSpPr>
          <p:cNvPr id="80898" name="Rectangle 2"/>
          <p:cNvSpPr>
            <a:spLocks noGrp="1" noChangeArrowheads="1"/>
          </p:cNvSpPr>
          <p:nvPr>
            <p:ph type="title"/>
          </p:nvPr>
        </p:nvSpPr>
        <p:spPr/>
        <p:txBody>
          <a:bodyPr/>
          <a:lstStyle/>
          <a:p>
            <a:pPr eaLnBrk="1" hangingPunct="1">
              <a:defRPr/>
            </a:pPr>
            <a:r>
              <a:rPr lang="en-US" smtClean="0"/>
              <a:t>Things to Remember</a:t>
            </a:r>
          </a:p>
        </p:txBody>
      </p:sp>
      <p:sp>
        <p:nvSpPr>
          <p:cNvPr id="80899" name="Rectangle 3"/>
          <p:cNvSpPr>
            <a:spLocks noGrp="1" noChangeArrowheads="1"/>
          </p:cNvSpPr>
          <p:nvPr>
            <p:ph type="body" idx="1"/>
          </p:nvPr>
        </p:nvSpPr>
        <p:spPr>
          <a:xfrm>
            <a:off x="815975" y="1447800"/>
            <a:ext cx="8020050" cy="4530725"/>
          </a:xfrm>
        </p:spPr>
        <p:txBody>
          <a:bodyPr/>
          <a:lstStyle/>
          <a:p>
            <a:pPr eaLnBrk="1" hangingPunct="1">
              <a:defRPr/>
            </a:pPr>
            <a:r>
              <a:rPr lang="en-US" sz="2400" smtClean="0"/>
              <a:t>You ALWAYS need to make sure that the interest rate and the time period match.</a:t>
            </a:r>
          </a:p>
          <a:p>
            <a:pPr lvl="1" eaLnBrk="1" hangingPunct="1">
              <a:defRPr/>
            </a:pPr>
            <a:r>
              <a:rPr lang="en-US" sz="2200" smtClean="0"/>
              <a:t>If you are looking at annual periods, you need an annual rate.</a:t>
            </a:r>
          </a:p>
          <a:p>
            <a:pPr lvl="1" eaLnBrk="1" hangingPunct="1">
              <a:defRPr/>
            </a:pPr>
            <a:r>
              <a:rPr lang="en-US" sz="2200" smtClean="0"/>
              <a:t>If you are looking at monthly periods, you need a monthly rate.</a:t>
            </a:r>
          </a:p>
          <a:p>
            <a:pPr eaLnBrk="1" hangingPunct="1">
              <a:defRPr/>
            </a:pPr>
            <a:r>
              <a:rPr lang="en-US" sz="2400" smtClean="0"/>
              <a:t>If you have an APR based on monthly compounding, you have to use monthly periods for lump sums, or adjust the interest rate appropriately if you have payments other than monthly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5EABEAA-542C-459E-95D2-3BEBBA6CF688}" type="slidenum">
              <a:rPr lang="en-US"/>
              <a:pPr>
                <a:defRPr/>
              </a:pPr>
              <a:t>32</a:t>
            </a:fld>
            <a:endParaRPr lang="en-US"/>
          </a:p>
        </p:txBody>
      </p:sp>
      <p:sp>
        <p:nvSpPr>
          <p:cNvPr id="81922" name="Rectangle 2"/>
          <p:cNvSpPr>
            <a:spLocks noGrp="1" noChangeArrowheads="1"/>
          </p:cNvSpPr>
          <p:nvPr>
            <p:ph type="title"/>
          </p:nvPr>
        </p:nvSpPr>
        <p:spPr/>
        <p:txBody>
          <a:bodyPr/>
          <a:lstStyle/>
          <a:p>
            <a:pPr eaLnBrk="1" hangingPunct="1">
              <a:defRPr/>
            </a:pPr>
            <a:r>
              <a:rPr lang="en-US" smtClean="0"/>
              <a:t>Computing EARs - Example</a:t>
            </a:r>
          </a:p>
        </p:txBody>
      </p:sp>
      <p:sp>
        <p:nvSpPr>
          <p:cNvPr id="81923" name="Rectangle 3"/>
          <p:cNvSpPr>
            <a:spLocks noGrp="1" noChangeArrowheads="1"/>
          </p:cNvSpPr>
          <p:nvPr>
            <p:ph type="body" idx="1"/>
          </p:nvPr>
        </p:nvSpPr>
        <p:spPr/>
        <p:txBody>
          <a:bodyPr/>
          <a:lstStyle/>
          <a:p>
            <a:pPr eaLnBrk="1" hangingPunct="1">
              <a:lnSpc>
                <a:spcPct val="90000"/>
              </a:lnSpc>
              <a:defRPr/>
            </a:pPr>
            <a:r>
              <a:rPr lang="en-US" sz="2400" smtClean="0"/>
              <a:t>Suppose you can earn 1% per month on $1 invested today.</a:t>
            </a:r>
          </a:p>
          <a:p>
            <a:pPr lvl="1" eaLnBrk="1" hangingPunct="1">
              <a:lnSpc>
                <a:spcPct val="90000"/>
              </a:lnSpc>
              <a:defRPr/>
            </a:pPr>
            <a:r>
              <a:rPr lang="en-US" sz="2200" smtClean="0"/>
              <a:t>What is the APR?  1(12) = 12%</a:t>
            </a:r>
          </a:p>
          <a:p>
            <a:pPr lvl="1" eaLnBrk="1" hangingPunct="1">
              <a:lnSpc>
                <a:spcPct val="90000"/>
              </a:lnSpc>
              <a:defRPr/>
            </a:pPr>
            <a:r>
              <a:rPr lang="en-US" sz="2200" smtClean="0"/>
              <a:t>How much are you effectively earning?</a:t>
            </a:r>
          </a:p>
          <a:p>
            <a:pPr lvl="2" eaLnBrk="1" hangingPunct="1">
              <a:lnSpc>
                <a:spcPct val="90000"/>
              </a:lnSpc>
              <a:defRPr/>
            </a:pPr>
            <a:r>
              <a:rPr lang="en-US" sz="2000" smtClean="0"/>
              <a:t>FV = 1(1.01)</a:t>
            </a:r>
            <a:r>
              <a:rPr lang="en-US" sz="2000" baseline="30000" smtClean="0"/>
              <a:t>12</a:t>
            </a:r>
            <a:r>
              <a:rPr lang="en-US" sz="2000" smtClean="0"/>
              <a:t> = 1.1268</a:t>
            </a:r>
          </a:p>
          <a:p>
            <a:pPr lvl="2" eaLnBrk="1" hangingPunct="1">
              <a:lnSpc>
                <a:spcPct val="90000"/>
              </a:lnSpc>
              <a:defRPr/>
            </a:pPr>
            <a:r>
              <a:rPr lang="en-US" sz="2000" smtClean="0"/>
              <a:t>Rate = (1.1268 – 1) / 1 = .1268 = 12.68%</a:t>
            </a:r>
          </a:p>
          <a:p>
            <a:pPr eaLnBrk="1" hangingPunct="1">
              <a:lnSpc>
                <a:spcPct val="90000"/>
              </a:lnSpc>
              <a:defRPr/>
            </a:pPr>
            <a:r>
              <a:rPr lang="en-US" sz="2400" smtClean="0"/>
              <a:t>Suppose if you put it in another account, you earn 3% per quarter.</a:t>
            </a:r>
          </a:p>
          <a:p>
            <a:pPr lvl="1" eaLnBrk="1" hangingPunct="1">
              <a:lnSpc>
                <a:spcPct val="90000"/>
              </a:lnSpc>
              <a:defRPr/>
            </a:pPr>
            <a:r>
              <a:rPr lang="en-US" sz="2200" smtClean="0"/>
              <a:t>What is the APR? 3(4) = 12%</a:t>
            </a:r>
          </a:p>
          <a:p>
            <a:pPr lvl="1" eaLnBrk="1" hangingPunct="1">
              <a:lnSpc>
                <a:spcPct val="90000"/>
              </a:lnSpc>
              <a:defRPr/>
            </a:pPr>
            <a:r>
              <a:rPr lang="en-US" sz="2200" smtClean="0"/>
              <a:t>How much are you effectively earning?</a:t>
            </a:r>
          </a:p>
          <a:p>
            <a:pPr lvl="2" eaLnBrk="1" hangingPunct="1">
              <a:lnSpc>
                <a:spcPct val="90000"/>
              </a:lnSpc>
              <a:defRPr/>
            </a:pPr>
            <a:r>
              <a:rPr lang="en-US" sz="2000" smtClean="0"/>
              <a:t>FV = 1(1.03)</a:t>
            </a:r>
            <a:r>
              <a:rPr lang="en-US" sz="2000" baseline="30000" smtClean="0"/>
              <a:t>4 </a:t>
            </a:r>
            <a:r>
              <a:rPr lang="en-US" sz="2000" smtClean="0"/>
              <a:t> = 1.1255</a:t>
            </a:r>
          </a:p>
          <a:p>
            <a:pPr lvl="2" eaLnBrk="1" hangingPunct="1">
              <a:lnSpc>
                <a:spcPct val="90000"/>
              </a:lnSpc>
              <a:defRPr/>
            </a:pPr>
            <a:r>
              <a:rPr lang="en-US" sz="2000" smtClean="0"/>
              <a:t>Rate = (1.1255 – 1) / 1 = .1255 = 12.55%</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CE203685-4131-485A-A22D-0D7C60A3BC76}" type="slidenum">
              <a:rPr lang="en-US"/>
              <a:pPr>
                <a:defRPr/>
              </a:pPr>
              <a:t>33</a:t>
            </a:fld>
            <a:endParaRPr lang="en-US"/>
          </a:p>
        </p:txBody>
      </p:sp>
      <p:sp>
        <p:nvSpPr>
          <p:cNvPr id="83970" name="Rectangle 2"/>
          <p:cNvSpPr>
            <a:spLocks noGrp="1" noChangeArrowheads="1"/>
          </p:cNvSpPr>
          <p:nvPr>
            <p:ph type="title"/>
          </p:nvPr>
        </p:nvSpPr>
        <p:spPr/>
        <p:txBody>
          <a:bodyPr/>
          <a:lstStyle/>
          <a:p>
            <a:pPr eaLnBrk="1" hangingPunct="1">
              <a:defRPr/>
            </a:pPr>
            <a:r>
              <a:rPr lang="en-US" smtClean="0"/>
              <a:t>EAR - Formula</a:t>
            </a:r>
          </a:p>
        </p:txBody>
      </p:sp>
      <p:graphicFrame>
        <p:nvGraphicFramePr>
          <p:cNvPr id="7170" name="Object 0"/>
          <p:cNvGraphicFramePr>
            <a:graphicFrameLocks noChangeAspect="1"/>
          </p:cNvGraphicFramePr>
          <p:nvPr/>
        </p:nvGraphicFramePr>
        <p:xfrm>
          <a:off x="1905000" y="1676400"/>
          <a:ext cx="5181600" cy="1752600"/>
        </p:xfrm>
        <a:graphic>
          <a:graphicData uri="http://schemas.openxmlformats.org/presentationml/2006/ole">
            <p:oleObj spid="_x0000_s7170" name="Equation" r:id="rId3" imgW="1435100" imgH="469900" progId="Equation.3">
              <p:embed/>
            </p:oleObj>
          </a:graphicData>
        </a:graphic>
      </p:graphicFrame>
      <p:sp>
        <p:nvSpPr>
          <p:cNvPr id="7173" name="Text Box 5"/>
          <p:cNvSpPr txBox="1">
            <a:spLocks noChangeArrowheads="1"/>
          </p:cNvSpPr>
          <p:nvPr/>
        </p:nvSpPr>
        <p:spPr bwMode="auto">
          <a:xfrm>
            <a:off x="1524000" y="3657600"/>
            <a:ext cx="6477000" cy="10048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solidFill>
                  <a:schemeClr val="bg1"/>
                </a:solidFill>
                <a:latin typeface="Times New Roman" pitchFamily="18" charset="0"/>
              </a:rPr>
              <a:t>Remember that the APR is the quoted rate</a:t>
            </a:r>
          </a:p>
          <a:p>
            <a:pPr eaLnBrk="1" hangingPunct="1">
              <a:spcBef>
                <a:spcPct val="50000"/>
              </a:spcBef>
            </a:pPr>
            <a:r>
              <a:rPr lang="en-US" sz="2400">
                <a:solidFill>
                  <a:schemeClr val="bg1"/>
                </a:solidFill>
                <a:latin typeface="Times New Roman" pitchFamily="18" charset="0"/>
              </a:rPr>
              <a:t>m is the number of compounding periods per year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3A104E5-64D9-47A4-96DE-DDB61CA021B8}" type="slidenum">
              <a:rPr lang="en-US"/>
              <a:pPr>
                <a:defRPr/>
              </a:pPr>
              <a:t>34</a:t>
            </a:fld>
            <a:endParaRPr lang="en-US"/>
          </a:p>
        </p:txBody>
      </p:sp>
      <p:sp>
        <p:nvSpPr>
          <p:cNvPr id="86018" name="Rectangle 2"/>
          <p:cNvSpPr>
            <a:spLocks noGrp="1" noChangeArrowheads="1"/>
          </p:cNvSpPr>
          <p:nvPr>
            <p:ph type="title"/>
          </p:nvPr>
        </p:nvSpPr>
        <p:spPr/>
        <p:txBody>
          <a:bodyPr/>
          <a:lstStyle/>
          <a:p>
            <a:pPr eaLnBrk="1" hangingPunct="1">
              <a:defRPr/>
            </a:pPr>
            <a:r>
              <a:rPr lang="en-US" smtClean="0"/>
              <a:t>Decisions, Decisions II</a:t>
            </a:r>
          </a:p>
        </p:txBody>
      </p:sp>
      <p:sp>
        <p:nvSpPr>
          <p:cNvPr id="86019" name="Rectangle 3"/>
          <p:cNvSpPr>
            <a:spLocks noGrp="1" noChangeArrowheads="1"/>
          </p:cNvSpPr>
          <p:nvPr>
            <p:ph type="body" idx="1"/>
          </p:nvPr>
        </p:nvSpPr>
        <p:spPr/>
        <p:txBody>
          <a:bodyPr/>
          <a:lstStyle/>
          <a:p>
            <a:pPr eaLnBrk="1" hangingPunct="1">
              <a:defRPr/>
            </a:pPr>
            <a:r>
              <a:rPr lang="en-US" sz="2400" smtClean="0"/>
              <a:t>You are looking at two savings accounts. One pays 5.25%, with daily compounding. The other pays 5.3% with semiannual compounding. Which account should you use?</a:t>
            </a:r>
          </a:p>
          <a:p>
            <a:pPr lvl="1" eaLnBrk="1" hangingPunct="1">
              <a:defRPr/>
            </a:pPr>
            <a:r>
              <a:rPr lang="en-US" sz="2400" smtClean="0"/>
              <a:t>First account:</a:t>
            </a:r>
          </a:p>
          <a:p>
            <a:pPr lvl="2" eaLnBrk="1" hangingPunct="1">
              <a:defRPr/>
            </a:pPr>
            <a:r>
              <a:rPr lang="en-US" sz="2000" smtClean="0"/>
              <a:t>EAR = (1 + .0525/365)</a:t>
            </a:r>
            <a:r>
              <a:rPr lang="en-US" sz="2000" baseline="30000" smtClean="0"/>
              <a:t>365</a:t>
            </a:r>
            <a:r>
              <a:rPr lang="en-US" sz="2000" smtClean="0"/>
              <a:t> – 1 = 5.39%</a:t>
            </a:r>
          </a:p>
          <a:p>
            <a:pPr lvl="1" eaLnBrk="1" hangingPunct="1">
              <a:defRPr/>
            </a:pPr>
            <a:r>
              <a:rPr lang="en-US" sz="2400" smtClean="0"/>
              <a:t>Second account:</a:t>
            </a:r>
          </a:p>
          <a:p>
            <a:pPr lvl="2" eaLnBrk="1" hangingPunct="1">
              <a:defRPr/>
            </a:pPr>
            <a:r>
              <a:rPr lang="en-US" sz="2000" smtClean="0"/>
              <a:t>EAR = (1 + .053/2)</a:t>
            </a:r>
            <a:r>
              <a:rPr lang="en-US" sz="2000" baseline="30000" smtClean="0"/>
              <a:t>2</a:t>
            </a:r>
            <a:r>
              <a:rPr lang="en-US" sz="2000" smtClean="0"/>
              <a:t> – 1 = 5.37%</a:t>
            </a:r>
          </a:p>
          <a:p>
            <a:pPr eaLnBrk="1" hangingPunct="1">
              <a:defRPr/>
            </a:pPr>
            <a:r>
              <a:rPr lang="en-US" sz="2400" smtClean="0"/>
              <a:t>Which account should you choose and why?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8CA9850-544D-4F60-9239-CAB19BA524A0}" type="slidenum">
              <a:rPr lang="en-US"/>
              <a:pPr>
                <a:defRPr/>
              </a:pPr>
              <a:t>35</a:t>
            </a:fld>
            <a:endParaRPr lang="en-US"/>
          </a:p>
        </p:txBody>
      </p:sp>
      <p:sp>
        <p:nvSpPr>
          <p:cNvPr id="89090" name="Rectangle 2"/>
          <p:cNvSpPr>
            <a:spLocks noGrp="1" noChangeArrowheads="1"/>
          </p:cNvSpPr>
          <p:nvPr>
            <p:ph type="title"/>
          </p:nvPr>
        </p:nvSpPr>
        <p:spPr/>
        <p:txBody>
          <a:bodyPr/>
          <a:lstStyle/>
          <a:p>
            <a:pPr eaLnBrk="1" hangingPunct="1">
              <a:defRPr/>
            </a:pPr>
            <a:r>
              <a:rPr lang="en-US" smtClean="0"/>
              <a:t>Decisions, Decisions II Continued</a:t>
            </a:r>
          </a:p>
        </p:txBody>
      </p:sp>
      <p:sp>
        <p:nvSpPr>
          <p:cNvPr id="89091" name="Rectangle 3"/>
          <p:cNvSpPr>
            <a:spLocks noGrp="1" noChangeArrowheads="1"/>
          </p:cNvSpPr>
          <p:nvPr>
            <p:ph type="body" idx="1"/>
          </p:nvPr>
        </p:nvSpPr>
        <p:spPr>
          <a:xfrm>
            <a:off x="815975" y="1447800"/>
            <a:ext cx="8020050" cy="4530725"/>
          </a:xfrm>
        </p:spPr>
        <p:txBody>
          <a:bodyPr/>
          <a:lstStyle/>
          <a:p>
            <a:pPr eaLnBrk="1" hangingPunct="1">
              <a:lnSpc>
                <a:spcPct val="90000"/>
              </a:lnSpc>
              <a:defRPr/>
            </a:pPr>
            <a:r>
              <a:rPr lang="en-US" sz="2800" smtClean="0"/>
              <a:t>Let’s verify the choice.  Suppose you invest $100 in each account. How much will you have in each account in one year?</a:t>
            </a:r>
          </a:p>
          <a:p>
            <a:pPr lvl="1" eaLnBrk="1" hangingPunct="1">
              <a:lnSpc>
                <a:spcPct val="90000"/>
              </a:lnSpc>
              <a:defRPr/>
            </a:pPr>
            <a:r>
              <a:rPr lang="en-US" sz="2400" smtClean="0"/>
              <a:t>First Account:</a:t>
            </a:r>
          </a:p>
          <a:p>
            <a:pPr lvl="2" eaLnBrk="1" hangingPunct="1">
              <a:lnSpc>
                <a:spcPct val="90000"/>
              </a:lnSpc>
              <a:defRPr/>
            </a:pPr>
            <a:r>
              <a:rPr lang="en-US" sz="2000" smtClean="0"/>
              <a:t>Daily rate = .0525 / 365 = .00014383562</a:t>
            </a:r>
          </a:p>
          <a:p>
            <a:pPr lvl="2" eaLnBrk="1" hangingPunct="1">
              <a:lnSpc>
                <a:spcPct val="90000"/>
              </a:lnSpc>
              <a:defRPr/>
            </a:pPr>
            <a:r>
              <a:rPr lang="en-US" sz="2000" smtClean="0"/>
              <a:t>FV = 100(1.00014383562)</a:t>
            </a:r>
            <a:r>
              <a:rPr lang="en-US" sz="2000" baseline="30000" smtClean="0"/>
              <a:t>365</a:t>
            </a:r>
            <a:r>
              <a:rPr lang="en-US" sz="2000" smtClean="0"/>
              <a:t> = 105.39</a:t>
            </a:r>
          </a:p>
          <a:p>
            <a:pPr lvl="1" eaLnBrk="1" hangingPunct="1">
              <a:lnSpc>
                <a:spcPct val="90000"/>
              </a:lnSpc>
              <a:defRPr/>
            </a:pPr>
            <a:r>
              <a:rPr lang="en-US" sz="2400" smtClean="0"/>
              <a:t>Second Account:</a:t>
            </a:r>
          </a:p>
          <a:p>
            <a:pPr lvl="2" eaLnBrk="1" hangingPunct="1">
              <a:lnSpc>
                <a:spcPct val="90000"/>
              </a:lnSpc>
              <a:defRPr/>
            </a:pPr>
            <a:r>
              <a:rPr lang="en-US" sz="2000" smtClean="0"/>
              <a:t>Semiannual rate = .0539 / 2 = .0265</a:t>
            </a:r>
          </a:p>
          <a:p>
            <a:pPr lvl="2" eaLnBrk="1" hangingPunct="1">
              <a:lnSpc>
                <a:spcPct val="90000"/>
              </a:lnSpc>
              <a:defRPr/>
            </a:pPr>
            <a:r>
              <a:rPr lang="en-US" sz="2000" smtClean="0"/>
              <a:t>FV = 100(1.0265)</a:t>
            </a:r>
            <a:r>
              <a:rPr lang="en-US" sz="2000" baseline="30000" smtClean="0"/>
              <a:t>2</a:t>
            </a:r>
            <a:r>
              <a:rPr lang="en-US" sz="2000" smtClean="0"/>
              <a:t> = 105.37</a:t>
            </a:r>
          </a:p>
          <a:p>
            <a:pPr eaLnBrk="1" hangingPunct="1">
              <a:lnSpc>
                <a:spcPct val="90000"/>
              </a:lnSpc>
              <a:defRPr/>
            </a:pPr>
            <a:r>
              <a:rPr lang="en-US" sz="2800" smtClean="0"/>
              <a:t>You have more money in the first account.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2BA33CA-AE85-425A-B8B5-1FD90AD8D9A8}" type="slidenum">
              <a:rPr lang="en-US"/>
              <a:pPr>
                <a:defRPr/>
              </a:pPr>
              <a:t>36</a:t>
            </a:fld>
            <a:endParaRPr lang="en-US"/>
          </a:p>
        </p:txBody>
      </p:sp>
      <p:sp>
        <p:nvSpPr>
          <p:cNvPr id="91138" name="Rectangle 2"/>
          <p:cNvSpPr>
            <a:spLocks noGrp="1" noChangeArrowheads="1"/>
          </p:cNvSpPr>
          <p:nvPr>
            <p:ph type="title"/>
          </p:nvPr>
        </p:nvSpPr>
        <p:spPr/>
        <p:txBody>
          <a:bodyPr/>
          <a:lstStyle/>
          <a:p>
            <a:pPr eaLnBrk="1" hangingPunct="1">
              <a:defRPr/>
            </a:pPr>
            <a:r>
              <a:rPr lang="en-US" dirty="0" smtClean="0"/>
              <a:t>Computing APRs from EARs </a:t>
            </a:r>
          </a:p>
        </p:txBody>
      </p:sp>
      <p:sp>
        <p:nvSpPr>
          <p:cNvPr id="91139" name="Rectangle 3"/>
          <p:cNvSpPr>
            <a:spLocks noGrp="1" noChangeArrowheads="1"/>
          </p:cNvSpPr>
          <p:nvPr>
            <p:ph type="body" idx="1"/>
          </p:nvPr>
        </p:nvSpPr>
        <p:spPr/>
        <p:txBody>
          <a:bodyPr/>
          <a:lstStyle/>
          <a:p>
            <a:pPr eaLnBrk="1" hangingPunct="1">
              <a:defRPr/>
            </a:pPr>
            <a:r>
              <a:rPr lang="en-US" dirty="0" smtClean="0"/>
              <a:t>If you have an effective rate, how can you compute the APR?  Rearrange the EAR equation and you get:</a:t>
            </a:r>
          </a:p>
        </p:txBody>
      </p:sp>
      <p:graphicFrame>
        <p:nvGraphicFramePr>
          <p:cNvPr id="8194" name="Object 0"/>
          <p:cNvGraphicFramePr>
            <a:graphicFrameLocks noChangeAspect="1"/>
          </p:cNvGraphicFramePr>
          <p:nvPr/>
        </p:nvGraphicFramePr>
        <p:xfrm>
          <a:off x="1676400" y="4038600"/>
          <a:ext cx="6934200" cy="1524000"/>
        </p:xfrm>
        <a:graphic>
          <a:graphicData uri="http://schemas.openxmlformats.org/presentationml/2006/ole">
            <p:oleObj spid="_x0000_s8194" name="Equation" r:id="rId3" imgW="1688367" imgH="380835"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4532126-5CB8-4B39-B801-5E61BB51E34B}" type="slidenum">
              <a:rPr lang="en-US"/>
              <a:pPr>
                <a:defRPr/>
              </a:pPr>
              <a:t>37</a:t>
            </a:fld>
            <a:endParaRPr lang="en-US"/>
          </a:p>
        </p:txBody>
      </p:sp>
      <p:sp>
        <p:nvSpPr>
          <p:cNvPr id="92162" name="Rectangle 2"/>
          <p:cNvSpPr>
            <a:spLocks noGrp="1" noChangeArrowheads="1"/>
          </p:cNvSpPr>
          <p:nvPr>
            <p:ph type="title"/>
          </p:nvPr>
        </p:nvSpPr>
        <p:spPr/>
        <p:txBody>
          <a:bodyPr/>
          <a:lstStyle/>
          <a:p>
            <a:pPr eaLnBrk="1" hangingPunct="1">
              <a:defRPr/>
            </a:pPr>
            <a:r>
              <a:rPr lang="en-US" smtClean="0"/>
              <a:t>APR - Example</a:t>
            </a:r>
          </a:p>
        </p:txBody>
      </p:sp>
      <p:sp>
        <p:nvSpPr>
          <p:cNvPr id="92163" name="Rectangle 3"/>
          <p:cNvSpPr>
            <a:spLocks noGrp="1" noChangeArrowheads="1"/>
          </p:cNvSpPr>
          <p:nvPr>
            <p:ph type="body" idx="1"/>
          </p:nvPr>
        </p:nvSpPr>
        <p:spPr/>
        <p:txBody>
          <a:bodyPr/>
          <a:lstStyle/>
          <a:p>
            <a:pPr eaLnBrk="1" hangingPunct="1">
              <a:defRPr/>
            </a:pPr>
            <a:r>
              <a:rPr lang="en-US" sz="2800" smtClean="0"/>
              <a:t>Suppose you want to earn an effective rate of 12% and you are looking at an account that compounds on a monthly basis. What APR must they pay?</a:t>
            </a:r>
          </a:p>
          <a:p>
            <a:pPr lvl="1" eaLnBrk="1" hangingPunct="1">
              <a:buFont typeface="Wingdings" pitchFamily="2" charset="2"/>
              <a:buNone/>
              <a:defRPr/>
            </a:pPr>
            <a:endParaRPr lang="en-US" sz="2400" smtClean="0"/>
          </a:p>
        </p:txBody>
      </p:sp>
      <p:graphicFrame>
        <p:nvGraphicFramePr>
          <p:cNvPr id="9218" name="Object 0"/>
          <p:cNvGraphicFramePr>
            <a:graphicFrameLocks noChangeAspect="1"/>
          </p:cNvGraphicFramePr>
          <p:nvPr/>
        </p:nvGraphicFramePr>
        <p:xfrm>
          <a:off x="1181100" y="4267200"/>
          <a:ext cx="7391400" cy="1295400"/>
        </p:xfrm>
        <a:graphic>
          <a:graphicData uri="http://schemas.openxmlformats.org/presentationml/2006/ole">
            <p:oleObj spid="_x0000_s9218" name="Equation" r:id="rId4" imgW="2463800" imgH="431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E9776A0-65C2-4BA0-976D-75BF8626D5E5}" type="slidenum">
              <a:rPr lang="en-US"/>
              <a:pPr>
                <a:defRPr/>
              </a:pPr>
              <a:t>38</a:t>
            </a:fld>
            <a:endParaRPr lang="en-US"/>
          </a:p>
        </p:txBody>
      </p:sp>
      <p:sp>
        <p:nvSpPr>
          <p:cNvPr id="88066" name="Rectangle 2"/>
          <p:cNvSpPr>
            <a:spLocks noGrp="1" noChangeArrowheads="1"/>
          </p:cNvSpPr>
          <p:nvPr>
            <p:ph type="title"/>
          </p:nvPr>
        </p:nvSpPr>
        <p:spPr/>
        <p:txBody>
          <a:bodyPr/>
          <a:lstStyle/>
          <a:p>
            <a:pPr eaLnBrk="1" hangingPunct="1">
              <a:defRPr/>
            </a:pPr>
            <a:r>
              <a:rPr lang="en-US" smtClean="0"/>
              <a:t>Computing Payments with APRs</a:t>
            </a:r>
          </a:p>
        </p:txBody>
      </p:sp>
      <p:sp>
        <p:nvSpPr>
          <p:cNvPr id="88067" name="Rectangle 3"/>
          <p:cNvSpPr>
            <a:spLocks noGrp="1" noChangeArrowheads="1"/>
          </p:cNvSpPr>
          <p:nvPr>
            <p:ph type="body" idx="1"/>
          </p:nvPr>
        </p:nvSpPr>
        <p:spPr>
          <a:xfrm>
            <a:off x="815975" y="1447800"/>
            <a:ext cx="8020050" cy="4530725"/>
          </a:xfrm>
        </p:spPr>
        <p:txBody>
          <a:bodyPr/>
          <a:lstStyle/>
          <a:p>
            <a:pPr eaLnBrk="1" hangingPunct="1">
              <a:defRPr/>
            </a:pPr>
            <a:r>
              <a:rPr lang="en-US" sz="2400" smtClean="0"/>
              <a:t>Suppose you want to buy a new computer system and the store is willing to sell it to allow you to make monthly payments. The entire computer system costs $3,500. The loan period is for 2 years and the interest rate is 16.9% with monthly compounding. What is your monthly payment?</a:t>
            </a:r>
          </a:p>
          <a:p>
            <a:pPr lvl="1" eaLnBrk="1" hangingPunct="1">
              <a:defRPr/>
            </a:pPr>
            <a:r>
              <a:rPr lang="en-US" sz="2000" smtClean="0"/>
              <a:t>Monthly rate = .169 / 12 = .01408333333</a:t>
            </a:r>
          </a:p>
          <a:p>
            <a:pPr lvl="1" eaLnBrk="1" hangingPunct="1">
              <a:defRPr/>
            </a:pPr>
            <a:r>
              <a:rPr lang="en-US" sz="2000" smtClean="0"/>
              <a:t>Number of months = 2(12) = 24</a:t>
            </a:r>
          </a:p>
          <a:p>
            <a:pPr lvl="1" eaLnBrk="1" hangingPunct="1">
              <a:defRPr/>
            </a:pPr>
            <a:r>
              <a:rPr lang="en-US" sz="2000" smtClean="0"/>
              <a:t>3,500 = C[1 – (1 / 1.01408333333)</a:t>
            </a:r>
            <a:r>
              <a:rPr lang="en-US" sz="2000" baseline="30000" smtClean="0"/>
              <a:t>24</a:t>
            </a:r>
            <a:r>
              <a:rPr lang="en-US" sz="2000" smtClean="0"/>
              <a:t>] / .01408333333</a:t>
            </a:r>
          </a:p>
          <a:p>
            <a:pPr lvl="1" eaLnBrk="1" hangingPunct="1">
              <a:defRPr/>
            </a:pPr>
            <a:r>
              <a:rPr lang="en-US" sz="2000" smtClean="0"/>
              <a:t>C = 172.88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6075A2A-2921-4E37-9A44-02A124109000}" type="slidenum">
              <a:rPr lang="en-US"/>
              <a:pPr>
                <a:defRPr/>
              </a:pPr>
              <a:t>3</a:t>
            </a:fld>
            <a:endParaRPr lang="en-US"/>
          </a:p>
        </p:txBody>
      </p:sp>
      <p:sp>
        <p:nvSpPr>
          <p:cNvPr id="1026" name="Rectangle 2"/>
          <p:cNvSpPr>
            <a:spLocks noGrp="1" noChangeArrowheads="1"/>
          </p:cNvSpPr>
          <p:nvPr>
            <p:ph type="title"/>
          </p:nvPr>
        </p:nvSpPr>
        <p:spPr>
          <a:xfrm>
            <a:off x="609600" y="304800"/>
            <a:ext cx="8534400" cy="914400"/>
          </a:xfrm>
        </p:spPr>
        <p:txBody>
          <a:bodyPr/>
          <a:lstStyle/>
          <a:p>
            <a:pPr eaLnBrk="1" hangingPunct="1">
              <a:defRPr/>
            </a:pPr>
            <a:r>
              <a:rPr lang="en-US" dirty="0" smtClean="0"/>
              <a:t>Multiple Cash Flows –Future Value Example 1</a:t>
            </a:r>
          </a:p>
        </p:txBody>
      </p:sp>
      <p:sp>
        <p:nvSpPr>
          <p:cNvPr id="1027" name="Rectangle 3"/>
          <p:cNvSpPr>
            <a:spLocks noGrp="1" noChangeArrowheads="1"/>
          </p:cNvSpPr>
          <p:nvPr>
            <p:ph type="body" idx="1"/>
          </p:nvPr>
        </p:nvSpPr>
        <p:spPr>
          <a:xfrm>
            <a:off x="815975" y="1793875"/>
            <a:ext cx="8020050" cy="4530725"/>
          </a:xfrm>
        </p:spPr>
        <p:txBody>
          <a:bodyPr/>
          <a:lstStyle/>
          <a:p>
            <a:pPr eaLnBrk="1" hangingPunct="1">
              <a:lnSpc>
                <a:spcPct val="90000"/>
              </a:lnSpc>
              <a:defRPr/>
            </a:pPr>
            <a:r>
              <a:rPr lang="en-US" dirty="0" smtClean="0"/>
              <a:t>Find the value at year 3 of each cash flow and add them together.</a:t>
            </a:r>
          </a:p>
          <a:p>
            <a:pPr lvl="1" eaLnBrk="1" hangingPunct="1">
              <a:lnSpc>
                <a:spcPct val="90000"/>
              </a:lnSpc>
              <a:defRPr/>
            </a:pPr>
            <a:r>
              <a:rPr lang="en-US" sz="2400" dirty="0" smtClean="0"/>
              <a:t>Today (year 0): FV = 7000(1.08)</a:t>
            </a:r>
            <a:r>
              <a:rPr lang="en-US" sz="2400" baseline="30000" dirty="0" smtClean="0"/>
              <a:t>3</a:t>
            </a:r>
            <a:r>
              <a:rPr lang="en-US" sz="2400" dirty="0" smtClean="0"/>
              <a:t> = 8,817.98</a:t>
            </a:r>
          </a:p>
          <a:p>
            <a:pPr lvl="1" eaLnBrk="1" hangingPunct="1">
              <a:lnSpc>
                <a:spcPct val="90000"/>
              </a:lnSpc>
              <a:defRPr/>
            </a:pPr>
            <a:r>
              <a:rPr lang="en-US" sz="2400" dirty="0" smtClean="0"/>
              <a:t>Year 1: FV = 4,000(1.08)</a:t>
            </a:r>
            <a:r>
              <a:rPr lang="en-US" sz="2400" baseline="30000" dirty="0" smtClean="0"/>
              <a:t>2</a:t>
            </a:r>
            <a:r>
              <a:rPr lang="en-US" sz="2400" dirty="0" smtClean="0"/>
              <a:t> = 4,665.60</a:t>
            </a:r>
          </a:p>
          <a:p>
            <a:pPr lvl="1" eaLnBrk="1" hangingPunct="1">
              <a:lnSpc>
                <a:spcPct val="90000"/>
              </a:lnSpc>
              <a:defRPr/>
            </a:pPr>
            <a:r>
              <a:rPr lang="en-US" sz="2400" dirty="0" smtClean="0"/>
              <a:t>Year 2: FV = 4,000(1.08) = 4,320</a:t>
            </a:r>
          </a:p>
          <a:p>
            <a:pPr lvl="1" eaLnBrk="1" hangingPunct="1">
              <a:lnSpc>
                <a:spcPct val="90000"/>
              </a:lnSpc>
              <a:defRPr/>
            </a:pPr>
            <a:r>
              <a:rPr lang="en-US" sz="2400" dirty="0" smtClean="0"/>
              <a:t>Year 3: value = 4,000</a:t>
            </a:r>
          </a:p>
          <a:p>
            <a:pPr lvl="1" eaLnBrk="1" hangingPunct="1">
              <a:lnSpc>
                <a:spcPct val="90000"/>
              </a:lnSpc>
              <a:defRPr/>
            </a:pPr>
            <a:r>
              <a:rPr lang="en-US" sz="2400" dirty="0" smtClean="0"/>
              <a:t>Total value in 3 years = 8,817.98 + 4,665.60 + 4,320 + 4,000 = 21,803.58</a:t>
            </a:r>
          </a:p>
          <a:p>
            <a:pPr eaLnBrk="1" hangingPunct="1">
              <a:lnSpc>
                <a:spcPct val="90000"/>
              </a:lnSpc>
              <a:defRPr/>
            </a:pPr>
            <a:r>
              <a:rPr lang="en-US" sz="2800" dirty="0" smtClean="0"/>
              <a:t>Value at year 4 = 21,803.58(1.08) = 23,547.87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0C2461A-91F6-4AAD-B094-813254266666}" type="slidenum">
              <a:rPr lang="en-US"/>
              <a:pPr>
                <a:defRPr/>
              </a:pPr>
              <a:t>39</a:t>
            </a:fld>
            <a:endParaRPr lang="en-US"/>
          </a:p>
        </p:txBody>
      </p:sp>
      <p:sp>
        <p:nvSpPr>
          <p:cNvPr id="94210" name="Rectangle 2"/>
          <p:cNvSpPr>
            <a:spLocks noGrp="1" noChangeArrowheads="1"/>
          </p:cNvSpPr>
          <p:nvPr>
            <p:ph type="title"/>
          </p:nvPr>
        </p:nvSpPr>
        <p:spPr>
          <a:xfrm>
            <a:off x="609600" y="304800"/>
            <a:ext cx="8534400" cy="914400"/>
          </a:xfrm>
        </p:spPr>
        <p:txBody>
          <a:bodyPr/>
          <a:lstStyle/>
          <a:p>
            <a:pPr eaLnBrk="1" hangingPunct="1">
              <a:defRPr/>
            </a:pPr>
            <a:r>
              <a:rPr lang="en-US" smtClean="0"/>
              <a:t>Future Values with Monthly Compounding</a:t>
            </a:r>
          </a:p>
        </p:txBody>
      </p:sp>
      <p:sp>
        <p:nvSpPr>
          <p:cNvPr id="9421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Suppose you deposit $50 a month into an account that has an APR of 9%, based on monthly compounding. How much will you have in the account in 35 years?</a:t>
            </a:r>
          </a:p>
          <a:p>
            <a:pPr lvl="1" eaLnBrk="1" hangingPunct="1">
              <a:defRPr/>
            </a:pPr>
            <a:r>
              <a:rPr lang="en-US" sz="2400" smtClean="0"/>
              <a:t>Monthly rate = .09 / 12 = .0075</a:t>
            </a:r>
          </a:p>
          <a:p>
            <a:pPr lvl="1" eaLnBrk="1" hangingPunct="1">
              <a:defRPr/>
            </a:pPr>
            <a:r>
              <a:rPr lang="en-US" sz="2400" smtClean="0"/>
              <a:t>Number of months = 35(12) = 420</a:t>
            </a:r>
          </a:p>
          <a:p>
            <a:pPr lvl="1" eaLnBrk="1" hangingPunct="1">
              <a:defRPr/>
            </a:pPr>
            <a:r>
              <a:rPr lang="en-US" sz="2400" smtClean="0"/>
              <a:t>FV = 50[1.0075</a:t>
            </a:r>
            <a:r>
              <a:rPr lang="en-US" sz="2400" baseline="30000" smtClean="0"/>
              <a:t>420</a:t>
            </a:r>
            <a:r>
              <a:rPr lang="en-US" sz="2400" smtClean="0"/>
              <a:t> – 1] / .0075 = 147,089.22</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58C6B1B-83F2-4B0C-971F-EEE44EF02018}" type="slidenum">
              <a:rPr lang="en-US"/>
              <a:pPr>
                <a:defRPr/>
              </a:pPr>
              <a:t>40</a:t>
            </a:fld>
            <a:endParaRPr lang="en-US"/>
          </a:p>
        </p:txBody>
      </p:sp>
      <p:sp>
        <p:nvSpPr>
          <p:cNvPr id="101378" name="Rectangle 1026"/>
          <p:cNvSpPr>
            <a:spLocks noGrp="1" noChangeArrowheads="1"/>
          </p:cNvSpPr>
          <p:nvPr>
            <p:ph type="title"/>
          </p:nvPr>
        </p:nvSpPr>
        <p:spPr/>
        <p:txBody>
          <a:bodyPr/>
          <a:lstStyle/>
          <a:p>
            <a:pPr eaLnBrk="1" hangingPunct="1">
              <a:defRPr/>
            </a:pPr>
            <a:r>
              <a:rPr lang="en-US" smtClean="0"/>
              <a:t>Present Value with Daily Compounding</a:t>
            </a:r>
          </a:p>
        </p:txBody>
      </p:sp>
      <p:sp>
        <p:nvSpPr>
          <p:cNvPr id="101379" name="Rectangle 1027"/>
          <p:cNvSpPr>
            <a:spLocks noGrp="1" noChangeArrowheads="1"/>
          </p:cNvSpPr>
          <p:nvPr>
            <p:ph type="body" idx="1"/>
          </p:nvPr>
        </p:nvSpPr>
        <p:spPr>
          <a:xfrm>
            <a:off x="815975" y="1793875"/>
            <a:ext cx="8020050" cy="4530725"/>
          </a:xfrm>
        </p:spPr>
        <p:txBody>
          <a:bodyPr/>
          <a:lstStyle/>
          <a:p>
            <a:pPr eaLnBrk="1" hangingPunct="1">
              <a:defRPr/>
            </a:pPr>
            <a:r>
              <a:rPr lang="en-US" sz="2800" dirty="0" smtClean="0"/>
              <a:t>You need $15,000 in 3 years for a new car.  If you can deposit money into an account that pays an APR of 5.5% based on daily compounding, how much would you need to deposit?</a:t>
            </a:r>
          </a:p>
          <a:p>
            <a:pPr lvl="1" eaLnBrk="1" hangingPunct="1">
              <a:defRPr/>
            </a:pPr>
            <a:r>
              <a:rPr lang="en-US" sz="2400" dirty="0" smtClean="0"/>
              <a:t>Daily rate = .055 / 365 = .00015068493</a:t>
            </a:r>
          </a:p>
          <a:p>
            <a:pPr lvl="1" eaLnBrk="1" hangingPunct="1">
              <a:defRPr/>
            </a:pPr>
            <a:r>
              <a:rPr lang="en-US" sz="2400" dirty="0" smtClean="0"/>
              <a:t>Number of days = 3(365) = 1,095</a:t>
            </a:r>
          </a:p>
          <a:p>
            <a:pPr lvl="1" eaLnBrk="1" hangingPunct="1">
              <a:defRPr/>
            </a:pPr>
            <a:r>
              <a:rPr lang="en-US" sz="2400" smtClean="0"/>
              <a:t>PV = 15,000 / (1.00015068493)</a:t>
            </a:r>
            <a:r>
              <a:rPr lang="en-US" sz="2400" baseline="30000" smtClean="0"/>
              <a:t>1095</a:t>
            </a:r>
            <a:r>
              <a:rPr lang="en-US" sz="2400" smtClean="0"/>
              <a:t> = 12,718.56</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F492736-3209-41BB-8713-DC305F657907}" type="slidenum">
              <a:rPr lang="en-US"/>
              <a:pPr>
                <a:defRPr/>
              </a:pPr>
              <a:t>41</a:t>
            </a:fld>
            <a:endParaRPr lang="en-US"/>
          </a:p>
        </p:txBody>
      </p:sp>
      <p:sp>
        <p:nvSpPr>
          <p:cNvPr id="128002" name="Rectangle 2"/>
          <p:cNvSpPr>
            <a:spLocks noGrp="1" noChangeArrowheads="1"/>
          </p:cNvSpPr>
          <p:nvPr>
            <p:ph type="title"/>
          </p:nvPr>
        </p:nvSpPr>
        <p:spPr/>
        <p:txBody>
          <a:bodyPr/>
          <a:lstStyle/>
          <a:p>
            <a:pPr eaLnBrk="1" hangingPunct="1">
              <a:defRPr/>
            </a:pPr>
            <a:r>
              <a:rPr lang="en-US" smtClean="0"/>
              <a:t>Continuous Compounding</a:t>
            </a:r>
          </a:p>
        </p:txBody>
      </p:sp>
      <p:sp>
        <p:nvSpPr>
          <p:cNvPr id="128003" name="Rectangle 3"/>
          <p:cNvSpPr>
            <a:spLocks noGrp="1" noChangeArrowheads="1"/>
          </p:cNvSpPr>
          <p:nvPr>
            <p:ph type="body" idx="1"/>
          </p:nvPr>
        </p:nvSpPr>
        <p:spPr>
          <a:xfrm>
            <a:off x="815975" y="1524000"/>
            <a:ext cx="8020050" cy="4530725"/>
          </a:xfrm>
        </p:spPr>
        <p:txBody>
          <a:bodyPr/>
          <a:lstStyle/>
          <a:p>
            <a:pPr eaLnBrk="1" hangingPunct="1">
              <a:defRPr/>
            </a:pPr>
            <a:r>
              <a:rPr lang="en-US" sz="2800" smtClean="0"/>
              <a:t>Sometimes investments or loans are figured based on continuous compounding</a:t>
            </a:r>
          </a:p>
          <a:p>
            <a:pPr eaLnBrk="1" hangingPunct="1">
              <a:defRPr/>
            </a:pPr>
            <a:r>
              <a:rPr lang="en-US" sz="2800" smtClean="0"/>
              <a:t>EAR = e</a:t>
            </a:r>
            <a:r>
              <a:rPr lang="en-US" sz="2800" baseline="30000" smtClean="0"/>
              <a:t>q</a:t>
            </a:r>
            <a:r>
              <a:rPr lang="en-US" sz="2800" smtClean="0"/>
              <a:t> – 1</a:t>
            </a:r>
          </a:p>
          <a:p>
            <a:pPr lvl="1" eaLnBrk="1" hangingPunct="1">
              <a:defRPr/>
            </a:pPr>
            <a:r>
              <a:rPr lang="en-US" sz="2400" smtClean="0"/>
              <a:t>The e is a special function on the calculator normally denoted by e</a:t>
            </a:r>
            <a:r>
              <a:rPr lang="en-US" sz="2400" baseline="30000" smtClean="0"/>
              <a:t>x</a:t>
            </a:r>
            <a:endParaRPr lang="en-US" sz="2400" smtClean="0"/>
          </a:p>
          <a:p>
            <a:pPr eaLnBrk="1" hangingPunct="1">
              <a:defRPr/>
            </a:pPr>
            <a:r>
              <a:rPr lang="en-US" sz="2800" smtClean="0"/>
              <a:t>Example: What is the effective annual rate of 7% compounded continuously?</a:t>
            </a:r>
          </a:p>
          <a:p>
            <a:pPr lvl="1" eaLnBrk="1" hangingPunct="1">
              <a:defRPr/>
            </a:pPr>
            <a:r>
              <a:rPr lang="en-US" sz="2400" smtClean="0"/>
              <a:t>EAR = e</a:t>
            </a:r>
            <a:r>
              <a:rPr lang="en-US" sz="2400" baseline="30000" smtClean="0"/>
              <a:t>.07</a:t>
            </a:r>
            <a:r>
              <a:rPr lang="en-US" sz="2400" smtClean="0"/>
              <a:t> – 1 = .0725 or 7.25%</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2CFB676-4A6B-44E0-A182-9BDA09E871E3}" type="slidenum">
              <a:rPr lang="en-US"/>
              <a:pPr>
                <a:defRPr/>
              </a:pPr>
              <a:t>42</a:t>
            </a:fld>
            <a:endParaRPr lang="en-US"/>
          </a:p>
        </p:txBody>
      </p:sp>
      <p:sp>
        <p:nvSpPr>
          <p:cNvPr id="95234" name="Rectangle 2"/>
          <p:cNvSpPr>
            <a:spLocks noGrp="1" noChangeArrowheads="1"/>
          </p:cNvSpPr>
          <p:nvPr>
            <p:ph type="title"/>
          </p:nvPr>
        </p:nvSpPr>
        <p:spPr/>
        <p:txBody>
          <a:bodyPr/>
          <a:lstStyle/>
          <a:p>
            <a:pPr eaLnBrk="1" hangingPunct="1">
              <a:defRPr/>
            </a:pPr>
            <a:r>
              <a:rPr lang="en-US" smtClean="0"/>
              <a:t>Quick Quiz – Part V</a:t>
            </a:r>
          </a:p>
        </p:txBody>
      </p:sp>
      <p:sp>
        <p:nvSpPr>
          <p:cNvPr id="95235" name="Rectangle 3"/>
          <p:cNvSpPr>
            <a:spLocks noGrp="1" noChangeArrowheads="1"/>
          </p:cNvSpPr>
          <p:nvPr>
            <p:ph type="body" idx="1"/>
          </p:nvPr>
        </p:nvSpPr>
        <p:spPr/>
        <p:txBody>
          <a:bodyPr/>
          <a:lstStyle/>
          <a:p>
            <a:pPr eaLnBrk="1" hangingPunct="1">
              <a:defRPr/>
            </a:pPr>
            <a:r>
              <a:rPr lang="en-US" smtClean="0"/>
              <a:t>What is the definition of an APR?</a:t>
            </a:r>
          </a:p>
          <a:p>
            <a:pPr eaLnBrk="1" hangingPunct="1">
              <a:defRPr/>
            </a:pPr>
            <a:r>
              <a:rPr lang="en-US" smtClean="0"/>
              <a:t>What is the effective annual rate?</a:t>
            </a:r>
          </a:p>
          <a:p>
            <a:pPr eaLnBrk="1" hangingPunct="1">
              <a:defRPr/>
            </a:pPr>
            <a:r>
              <a:rPr lang="en-US" smtClean="0"/>
              <a:t>Which rate should you use to compare alternative investments or loans?</a:t>
            </a:r>
          </a:p>
          <a:p>
            <a:pPr eaLnBrk="1" hangingPunct="1">
              <a:defRPr/>
            </a:pPr>
            <a:r>
              <a:rPr lang="en-US" smtClean="0"/>
              <a:t>Which rate do you need to use in the time value of money calculations?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887FDDD-DD97-4354-AA05-947050D06721}" type="slidenum">
              <a:rPr lang="en-US"/>
              <a:pPr>
                <a:defRPr/>
              </a:pPr>
              <a:t>43</a:t>
            </a:fld>
            <a:endParaRPr lang="en-US"/>
          </a:p>
        </p:txBody>
      </p:sp>
      <p:sp>
        <p:nvSpPr>
          <p:cNvPr id="97282" name="Rectangle 2"/>
          <p:cNvSpPr>
            <a:spLocks noGrp="1" noChangeArrowheads="1"/>
          </p:cNvSpPr>
          <p:nvPr>
            <p:ph type="title"/>
          </p:nvPr>
        </p:nvSpPr>
        <p:spPr>
          <a:xfrm>
            <a:off x="0" y="277813"/>
            <a:ext cx="9144000" cy="1139825"/>
          </a:xfrm>
        </p:spPr>
        <p:txBody>
          <a:bodyPr/>
          <a:lstStyle/>
          <a:p>
            <a:pPr eaLnBrk="1" hangingPunct="1">
              <a:defRPr/>
            </a:pPr>
            <a:r>
              <a:rPr lang="en-US" dirty="0" smtClean="0"/>
              <a:t>Pure Discount Loans – Example</a:t>
            </a:r>
          </a:p>
        </p:txBody>
      </p:sp>
      <p:sp>
        <p:nvSpPr>
          <p:cNvPr id="97283" name="Rectangle 3"/>
          <p:cNvSpPr>
            <a:spLocks noGrp="1" noChangeArrowheads="1"/>
          </p:cNvSpPr>
          <p:nvPr>
            <p:ph type="body" idx="1"/>
          </p:nvPr>
        </p:nvSpPr>
        <p:spPr>
          <a:xfrm>
            <a:off x="815975" y="1717675"/>
            <a:ext cx="8020050" cy="4530725"/>
          </a:xfrm>
        </p:spPr>
        <p:txBody>
          <a:bodyPr/>
          <a:lstStyle/>
          <a:p>
            <a:pPr eaLnBrk="1" hangingPunct="1">
              <a:defRPr/>
            </a:pPr>
            <a:r>
              <a:rPr lang="en-US" sz="2800" smtClean="0"/>
              <a:t>Treasury bills are excellent examples of pure discount loans.  The principal amount is repaid at some future date, without any periodic interest payments.</a:t>
            </a:r>
          </a:p>
          <a:p>
            <a:pPr eaLnBrk="1" hangingPunct="1">
              <a:defRPr/>
            </a:pPr>
            <a:r>
              <a:rPr lang="en-US" sz="2800" smtClean="0"/>
              <a:t>If a T-bill promises to repay  $10,000 in 12 months and the market interest rate is 7 percent, how much will the bill sell for in the market?</a:t>
            </a:r>
          </a:p>
          <a:p>
            <a:pPr lvl="1" eaLnBrk="1" hangingPunct="1">
              <a:defRPr/>
            </a:pPr>
            <a:r>
              <a:rPr lang="en-US" sz="2400" smtClean="0"/>
              <a:t>PV = 10,000 / 1.07 = 9,345.79</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C5D7A2-B4A5-41AA-B530-41A8360FA4BF}" type="slidenum">
              <a:rPr lang="en-US"/>
              <a:pPr>
                <a:defRPr/>
              </a:pPr>
              <a:t>44</a:t>
            </a:fld>
            <a:endParaRPr lang="en-US"/>
          </a:p>
        </p:txBody>
      </p:sp>
      <p:sp>
        <p:nvSpPr>
          <p:cNvPr id="99330" name="Rectangle 2"/>
          <p:cNvSpPr>
            <a:spLocks noGrp="1" noChangeArrowheads="1"/>
          </p:cNvSpPr>
          <p:nvPr>
            <p:ph type="title"/>
          </p:nvPr>
        </p:nvSpPr>
        <p:spPr/>
        <p:txBody>
          <a:bodyPr/>
          <a:lstStyle/>
          <a:p>
            <a:pPr eaLnBrk="1" hangingPunct="1">
              <a:defRPr/>
            </a:pPr>
            <a:r>
              <a:rPr lang="en-US" smtClean="0"/>
              <a:t>Interest-Only Loan - Example</a:t>
            </a:r>
          </a:p>
        </p:txBody>
      </p:sp>
      <p:sp>
        <p:nvSpPr>
          <p:cNvPr id="99331" name="Rectangle 3"/>
          <p:cNvSpPr>
            <a:spLocks noGrp="1" noChangeArrowheads="1"/>
          </p:cNvSpPr>
          <p:nvPr>
            <p:ph type="body" idx="1"/>
          </p:nvPr>
        </p:nvSpPr>
        <p:spPr>
          <a:xfrm>
            <a:off x="815975" y="1447800"/>
            <a:ext cx="8020050" cy="4530725"/>
          </a:xfrm>
        </p:spPr>
        <p:txBody>
          <a:bodyPr/>
          <a:lstStyle/>
          <a:p>
            <a:pPr eaLnBrk="1" hangingPunct="1">
              <a:defRPr/>
            </a:pPr>
            <a:r>
              <a:rPr lang="en-US" sz="2800" smtClean="0"/>
              <a:t>Consider a 5-year, interest-only loan with a 7% interest rate.  The principal amount is $10,000. Interest is paid annually.</a:t>
            </a:r>
          </a:p>
          <a:p>
            <a:pPr lvl="1" eaLnBrk="1" hangingPunct="1">
              <a:defRPr/>
            </a:pPr>
            <a:r>
              <a:rPr lang="en-US" sz="2400" smtClean="0"/>
              <a:t>What would the stream of cash flows be?</a:t>
            </a:r>
          </a:p>
          <a:p>
            <a:pPr lvl="2" eaLnBrk="1" hangingPunct="1">
              <a:defRPr/>
            </a:pPr>
            <a:r>
              <a:rPr lang="en-US" sz="2000" smtClean="0"/>
              <a:t>Years 1 – 4: Interest payments of .07(10,000) = 700</a:t>
            </a:r>
          </a:p>
          <a:p>
            <a:pPr lvl="2" eaLnBrk="1" hangingPunct="1">
              <a:defRPr/>
            </a:pPr>
            <a:r>
              <a:rPr lang="en-US" sz="2000" smtClean="0"/>
              <a:t>Year 5: Interest + principal = 10,700</a:t>
            </a:r>
          </a:p>
          <a:p>
            <a:pPr eaLnBrk="1" hangingPunct="1">
              <a:defRPr/>
            </a:pPr>
            <a:r>
              <a:rPr lang="en-US" sz="2800" smtClean="0"/>
              <a:t>This cash flow stream is similar to the cash flows on corporate bonds and we will talk about them in greater detail later.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D106D7B-B6F9-410F-ABE6-9D720AF3E652}" type="slidenum">
              <a:rPr lang="en-US"/>
              <a:pPr>
                <a:defRPr/>
              </a:pPr>
              <a:t>45</a:t>
            </a:fld>
            <a:endParaRPr lang="en-US"/>
          </a:p>
        </p:txBody>
      </p:sp>
      <p:sp>
        <p:nvSpPr>
          <p:cNvPr id="129026" name="Rectangle 2"/>
          <p:cNvSpPr>
            <a:spLocks noGrp="1" noChangeArrowheads="1"/>
          </p:cNvSpPr>
          <p:nvPr>
            <p:ph type="title"/>
          </p:nvPr>
        </p:nvSpPr>
        <p:spPr>
          <a:xfrm>
            <a:off x="609600" y="304800"/>
            <a:ext cx="8534400" cy="914400"/>
          </a:xfrm>
        </p:spPr>
        <p:txBody>
          <a:bodyPr/>
          <a:lstStyle/>
          <a:p>
            <a:pPr eaLnBrk="1" hangingPunct="1">
              <a:defRPr/>
            </a:pPr>
            <a:r>
              <a:rPr lang="en-US" sz="4000" smtClean="0"/>
              <a:t>Amortized Loan with Fixed Principal Payment - Example</a:t>
            </a:r>
          </a:p>
        </p:txBody>
      </p:sp>
      <p:sp>
        <p:nvSpPr>
          <p:cNvPr id="129027" name="Rectangle 3"/>
          <p:cNvSpPr>
            <a:spLocks noGrp="1" noChangeArrowheads="1"/>
          </p:cNvSpPr>
          <p:nvPr>
            <p:ph type="body" idx="1"/>
          </p:nvPr>
        </p:nvSpPr>
        <p:spPr>
          <a:xfrm>
            <a:off x="815975" y="1870075"/>
            <a:ext cx="8020050" cy="4530725"/>
          </a:xfrm>
        </p:spPr>
        <p:txBody>
          <a:bodyPr/>
          <a:lstStyle/>
          <a:p>
            <a:pPr eaLnBrk="1" hangingPunct="1">
              <a:defRPr/>
            </a:pPr>
            <a:r>
              <a:rPr lang="en-US" sz="2800" smtClean="0"/>
              <a:t>Consider a $50,000, 10 year loan at 8% interest. The loan agreement requires the firm to pay $5,000 in principal each year plus interest for that year.</a:t>
            </a:r>
          </a:p>
          <a:p>
            <a:pPr eaLnBrk="1" hangingPunct="1">
              <a:defRPr/>
            </a:pPr>
            <a:r>
              <a:rPr lang="en-US" sz="2800" smtClean="0"/>
              <a:t>Click on the Excel icon to see the amortization table</a:t>
            </a:r>
          </a:p>
        </p:txBody>
      </p:sp>
      <p:graphicFrame>
        <p:nvGraphicFramePr>
          <p:cNvPr id="129028" name="Object 4">
            <a:hlinkClick r:id="" action="ppaction://ole?verb=1"/>
          </p:cNvPr>
          <p:cNvGraphicFramePr>
            <a:graphicFrameLocks noChangeAspect="1"/>
          </p:cNvGraphicFramePr>
          <p:nvPr/>
        </p:nvGraphicFramePr>
        <p:xfrm>
          <a:off x="4038600" y="4724400"/>
          <a:ext cx="838200" cy="800100"/>
        </p:xfrm>
        <a:graphic>
          <a:graphicData uri="http://schemas.openxmlformats.org/presentationml/2006/ole">
            <p:oleObj spid="_x0000_s10242"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9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926CA7F-BE32-46D1-973C-8D5424D03A78}" type="slidenum">
              <a:rPr lang="en-US"/>
              <a:pPr>
                <a:defRPr/>
              </a:pPr>
              <a:t>46</a:t>
            </a:fld>
            <a:endParaRPr lang="en-US"/>
          </a:p>
        </p:txBody>
      </p:sp>
      <p:sp>
        <p:nvSpPr>
          <p:cNvPr id="130050" name="Rectangle 2"/>
          <p:cNvSpPr>
            <a:spLocks noGrp="1" noChangeArrowheads="1"/>
          </p:cNvSpPr>
          <p:nvPr>
            <p:ph type="title"/>
          </p:nvPr>
        </p:nvSpPr>
        <p:spPr>
          <a:xfrm>
            <a:off x="609600" y="304800"/>
            <a:ext cx="8534400" cy="914400"/>
          </a:xfrm>
        </p:spPr>
        <p:txBody>
          <a:bodyPr/>
          <a:lstStyle/>
          <a:p>
            <a:pPr eaLnBrk="1" hangingPunct="1">
              <a:defRPr/>
            </a:pPr>
            <a:r>
              <a:rPr lang="en-US" smtClean="0"/>
              <a:t>Amortized Loan with Fixed Payment - Example</a:t>
            </a:r>
          </a:p>
        </p:txBody>
      </p:sp>
      <p:sp>
        <p:nvSpPr>
          <p:cNvPr id="130051" name="Rectangle 3"/>
          <p:cNvSpPr>
            <a:spLocks noGrp="1" noChangeArrowheads="1"/>
          </p:cNvSpPr>
          <p:nvPr>
            <p:ph type="body" idx="1"/>
          </p:nvPr>
        </p:nvSpPr>
        <p:spPr>
          <a:xfrm>
            <a:off x="815975" y="1717675"/>
            <a:ext cx="8020050" cy="4530725"/>
          </a:xfrm>
        </p:spPr>
        <p:txBody>
          <a:bodyPr/>
          <a:lstStyle/>
          <a:p>
            <a:pPr marL="254000" indent="-254000" eaLnBrk="1" hangingPunct="1">
              <a:defRPr/>
            </a:pPr>
            <a:r>
              <a:rPr lang="en-US" sz="2400" dirty="0" smtClean="0"/>
              <a:t>Each payment covers the interest expense plus reduces principal</a:t>
            </a:r>
          </a:p>
          <a:p>
            <a:pPr marL="254000" indent="-254000" eaLnBrk="1" hangingPunct="1">
              <a:defRPr/>
            </a:pPr>
            <a:r>
              <a:rPr lang="en-US" sz="2400" dirty="0" smtClean="0"/>
              <a:t>Consider a 4 year loan with annual payments. The interest rate is 8% and the principal amount is $5,000.</a:t>
            </a:r>
          </a:p>
          <a:p>
            <a:pPr marL="641350" lvl="1" indent="-252413" eaLnBrk="1" hangingPunct="1">
              <a:defRPr/>
            </a:pPr>
            <a:r>
              <a:rPr lang="en-US" sz="2000" dirty="0" smtClean="0"/>
              <a:t>What is the annual payment?</a:t>
            </a:r>
          </a:p>
          <a:p>
            <a:pPr marL="254000" indent="-254000" eaLnBrk="1" hangingPunct="1">
              <a:defRPr/>
            </a:pPr>
            <a:r>
              <a:rPr lang="en-US" sz="2400" dirty="0" smtClean="0"/>
              <a:t>Click on the Excel icon to see the amortization table</a:t>
            </a:r>
          </a:p>
        </p:txBody>
      </p:sp>
      <p:graphicFrame>
        <p:nvGraphicFramePr>
          <p:cNvPr id="130052" name="Object 4">
            <a:hlinkClick r:id="" action="ppaction://ole?verb=1"/>
          </p:cNvPr>
          <p:cNvGraphicFramePr>
            <a:graphicFrameLocks noChangeAspect="1"/>
          </p:cNvGraphicFramePr>
          <p:nvPr/>
        </p:nvGraphicFramePr>
        <p:xfrm>
          <a:off x="3733800" y="4267200"/>
          <a:ext cx="990600" cy="914400"/>
        </p:xfrm>
        <a:graphic>
          <a:graphicData uri="http://schemas.openxmlformats.org/presentationml/2006/ole">
            <p:oleObj spid="_x0000_s11266"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0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1"/>
          </p:nvPr>
        </p:nvSpPr>
        <p:spPr>
          <a:xfrm>
            <a:off x="457200" y="6245225"/>
            <a:ext cx="2133600" cy="476250"/>
          </a:xfrm>
          <a:extLst>
            <a:ext uri="{909E8E84-426E-40DD-AFC4-6F175D3DCCD1}"/>
            <a:ext uri="{91240B29-F687-4F45-9708-019B960494DF}"/>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en-US" sz="1000">
                <a:cs typeface="Arial" panose="020B0604020202020204" pitchFamily="34" charset="0"/>
              </a:rPr>
              <a:t>© 2012 Pearson Prentice Hall. All rights reserved.</a:t>
            </a:r>
          </a:p>
        </p:txBody>
      </p:sp>
      <p:sp>
        <p:nvSpPr>
          <p:cNvPr id="66563" name="Slide Number Placeholder 4"/>
          <p:cNvSpPr>
            <a:spLocks noGrp="1"/>
          </p:cNvSpPr>
          <p:nvPr>
            <p:ph type="sldNum" sz="quarter" idx="12"/>
          </p:nvPr>
        </p:nvSpPr>
        <p:spPr>
          <a:xfrm>
            <a:off x="3124200" y="6245225"/>
            <a:ext cx="2895600" cy="476250"/>
          </a:xfrm>
          <a:extLst>
            <a:ext uri="{909E8E84-426E-40DD-AFC4-6F175D3DCCD1}"/>
            <a:ext uri="{91240B29-F687-4F45-9708-019B960494DF}"/>
          </a:extLst>
        </p:spPr>
        <p:txBody>
          <a:bodyPr/>
          <a:lstStyle/>
          <a:p>
            <a:pPr algn="ctr">
              <a:defRPr/>
            </a:pPr>
            <a:r>
              <a:rPr lang="en-US">
                <a:ea typeface="ＭＳ Ｐゴシック" pitchFamily="1" charset="-128"/>
              </a:rPr>
              <a:t>5-</a:t>
            </a:r>
            <a:fld id="{4513053C-9E85-4C5A-9153-B8C74A112938}" type="slidenum">
              <a:rPr lang="en-US">
                <a:ea typeface="ＭＳ Ｐゴシック" pitchFamily="1" charset="-128"/>
              </a:rPr>
              <a:pPr algn="ctr">
                <a:defRPr/>
              </a:pPr>
              <a:t>47</a:t>
            </a:fld>
            <a:endParaRPr lang="en-US">
              <a:ea typeface="ＭＳ Ｐゴシック" pitchFamily="1" charset="-128"/>
            </a:endParaRPr>
          </a:p>
        </p:txBody>
      </p:sp>
      <p:sp>
        <p:nvSpPr>
          <p:cNvPr id="66564" name="Rectangle 2"/>
          <p:cNvSpPr>
            <a:spLocks noGrp="1" noChangeArrowheads="1"/>
          </p:cNvSpPr>
          <p:nvPr>
            <p:ph type="title"/>
          </p:nvPr>
        </p:nvSpPr>
        <p:spPr>
          <a:xfrm>
            <a:off x="152400" y="182563"/>
            <a:ext cx="7162800" cy="1066800"/>
          </a:xfrm>
        </p:spPr>
        <p:txBody>
          <a:bodyPr/>
          <a:lstStyle/>
          <a:p>
            <a:pPr eaLnBrk="1" hangingPunct="1">
              <a:defRPr/>
            </a:pPr>
            <a:r>
              <a:rPr lang="en-US" sz="3200" smtClean="0">
                <a:solidFill>
                  <a:srgbClr val="000000"/>
                </a:solidFill>
              </a:rPr>
              <a:t>Special Applications of Time Value: Loan Amortization (cont.)</a:t>
            </a:r>
            <a:endParaRPr lang="en-US" smtClean="0">
              <a:solidFill>
                <a:srgbClr val="000000"/>
              </a:solidFill>
            </a:endParaRPr>
          </a:p>
        </p:txBody>
      </p:sp>
      <p:sp>
        <p:nvSpPr>
          <p:cNvPr id="66565" name="Rectangle 3"/>
          <p:cNvSpPr>
            <a:spLocks noGrp="1" noChangeArrowheads="1"/>
          </p:cNvSpPr>
          <p:nvPr>
            <p:ph type="body" idx="1"/>
          </p:nvPr>
        </p:nvSpPr>
        <p:spPr/>
        <p:txBody>
          <a:bodyPr/>
          <a:lstStyle/>
          <a:p>
            <a:pPr eaLnBrk="1" hangingPunct="1">
              <a:buFontTx/>
              <a:buChar char="•"/>
              <a:defRPr/>
            </a:pPr>
            <a:r>
              <a:rPr lang="en-US" sz="2400" smtClean="0">
                <a:latin typeface="Times New Roman" panose="02020603050405020304" pitchFamily="18" charset="0"/>
              </a:rPr>
              <a:t>The following equation calculates the equal periodic loan payments </a:t>
            </a:r>
            <a:r>
              <a:rPr lang="en-US" sz="2400" i="1" smtClean="0">
                <a:latin typeface="Times New Roman" panose="02020603050405020304" pitchFamily="18" charset="0"/>
              </a:rPr>
              <a:t>(CF)</a:t>
            </a:r>
            <a:r>
              <a:rPr lang="en-US" sz="2400" smtClean="0">
                <a:latin typeface="Times New Roman" panose="02020603050405020304" pitchFamily="18" charset="0"/>
              </a:rPr>
              <a:t> necessary to provide a lender with a specified interest return and to repay the loan principal </a:t>
            </a:r>
            <a:r>
              <a:rPr lang="en-US" sz="2400" i="1" smtClean="0">
                <a:latin typeface="Times New Roman" panose="02020603050405020304" pitchFamily="18" charset="0"/>
              </a:rPr>
              <a:t>(PV) </a:t>
            </a:r>
            <a:r>
              <a:rPr lang="en-US" sz="2400" smtClean="0">
                <a:latin typeface="Times New Roman" panose="02020603050405020304" pitchFamily="18" charset="0"/>
              </a:rPr>
              <a:t>over a specified period:</a:t>
            </a:r>
          </a:p>
          <a:p>
            <a:pPr eaLnBrk="1" hangingPunct="1">
              <a:buFontTx/>
              <a:buChar char="•"/>
              <a:defRPr/>
            </a:pPr>
            <a:endParaRPr lang="en-US" sz="2400" smtClean="0">
              <a:latin typeface="Times New Roman" panose="02020603050405020304" pitchFamily="18" charset="0"/>
            </a:endParaRPr>
          </a:p>
          <a:p>
            <a:pPr eaLnBrk="1" hangingPunct="1">
              <a:buFontTx/>
              <a:buChar char="•"/>
              <a:defRPr/>
            </a:pPr>
            <a:endParaRPr lang="en-US" sz="2400" smtClean="0">
              <a:latin typeface="Times New Roman" panose="02020603050405020304" pitchFamily="18" charset="0"/>
            </a:endParaRPr>
          </a:p>
          <a:p>
            <a:pPr eaLnBrk="1" hangingPunct="1">
              <a:buFontTx/>
              <a:buChar char="•"/>
              <a:defRPr/>
            </a:pPr>
            <a:r>
              <a:rPr lang="en-US" sz="2400" smtClean="0">
                <a:latin typeface="Times New Roman" panose="02020603050405020304" pitchFamily="18" charset="0"/>
              </a:rPr>
              <a:t>Say you borrow $6,000 at 10 percent and agree to make equal annual end-of-year payments over 4 years. To find the size of the payments, the lender determines the amount of a 4-year annuity discounted at 10 percent that has a present value of $6,000.</a:t>
            </a:r>
          </a:p>
        </p:txBody>
      </p:sp>
      <p:pic>
        <p:nvPicPr>
          <p:cNvPr id="60422" name="Picture 4" descr="eq0514"/>
          <p:cNvPicPr>
            <a:picLocks noChangeAspect="1" noChangeArrowheads="1"/>
          </p:cNvPicPr>
          <p:nvPr/>
        </p:nvPicPr>
        <p:blipFill>
          <a:blip r:embed="rId2" cstate="print"/>
          <a:srcRect/>
          <a:stretch>
            <a:fillRect/>
          </a:stretch>
        </p:blipFill>
        <p:spPr bwMode="auto">
          <a:xfrm>
            <a:off x="2495550" y="3119438"/>
            <a:ext cx="4151313" cy="779462"/>
          </a:xfrm>
          <a:prstGeom prst="rect">
            <a:avLst/>
          </a:prstGeom>
          <a:noFill/>
          <a:ln w="9525">
            <a:noFill/>
            <a:miter lim="800000"/>
            <a:headEnd/>
            <a:tailEnd/>
          </a:ln>
        </p:spPr>
      </p:pic>
      <p:pic>
        <p:nvPicPr>
          <p:cNvPr id="60423" name="Picture 5" descr="eq0515"/>
          <p:cNvPicPr>
            <a:picLocks noChangeAspect="1" noChangeArrowheads="1"/>
          </p:cNvPicPr>
          <p:nvPr/>
        </p:nvPicPr>
        <p:blipFill>
          <a:blip r:embed="rId3" cstate="print"/>
          <a:srcRect/>
          <a:stretch>
            <a:fillRect/>
          </a:stretch>
        </p:blipFill>
        <p:spPr bwMode="auto">
          <a:xfrm>
            <a:off x="731838" y="5915025"/>
            <a:ext cx="7678737" cy="906463"/>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83C848F-9636-43EF-9AD4-81C6BAC7B154}" type="slidenum">
              <a:rPr lang="en-US"/>
              <a:pPr>
                <a:defRPr/>
              </a:pPr>
              <a:t>48</a:t>
            </a:fld>
            <a:endParaRPr lang="en-US"/>
          </a:p>
        </p:txBody>
      </p:sp>
      <p:sp>
        <p:nvSpPr>
          <p:cNvPr id="131074" name="Rectangle 2"/>
          <p:cNvSpPr>
            <a:spLocks noGrp="1" noChangeArrowheads="1"/>
          </p:cNvSpPr>
          <p:nvPr>
            <p:ph type="title"/>
          </p:nvPr>
        </p:nvSpPr>
        <p:spPr/>
        <p:txBody>
          <a:bodyPr/>
          <a:lstStyle/>
          <a:p>
            <a:pPr eaLnBrk="1" hangingPunct="1">
              <a:defRPr/>
            </a:pPr>
            <a:r>
              <a:rPr lang="en-US" dirty="0" smtClean="0"/>
              <a:t>Work the Example</a:t>
            </a:r>
          </a:p>
        </p:txBody>
      </p:sp>
      <p:sp>
        <p:nvSpPr>
          <p:cNvPr id="131075" name="Rectangle 3"/>
          <p:cNvSpPr>
            <a:spLocks noGrp="1" noChangeArrowheads="1"/>
          </p:cNvSpPr>
          <p:nvPr>
            <p:ph type="body" idx="1"/>
          </p:nvPr>
        </p:nvSpPr>
        <p:spPr>
          <a:xfrm>
            <a:off x="914400" y="1600200"/>
            <a:ext cx="8001000" cy="4495800"/>
          </a:xfrm>
        </p:spPr>
        <p:txBody>
          <a:bodyPr/>
          <a:lstStyle/>
          <a:p>
            <a:pPr eaLnBrk="1" hangingPunct="1">
              <a:defRPr/>
            </a:pPr>
            <a:r>
              <a:rPr lang="en-US" sz="2400" dirty="0" smtClean="0"/>
              <a:t>You have a loan of $25,000 and will repay the loan over 5 years at 8% interest.</a:t>
            </a:r>
          </a:p>
          <a:p>
            <a:pPr lvl="1" eaLnBrk="1" hangingPunct="1">
              <a:defRPr/>
            </a:pPr>
            <a:r>
              <a:rPr lang="en-US" sz="2000" dirty="0" smtClean="0"/>
              <a:t>What is your loan payment?</a:t>
            </a:r>
          </a:p>
          <a:p>
            <a:pPr lvl="1" eaLnBrk="1" hangingPunct="1">
              <a:defRPr/>
            </a:pPr>
            <a:r>
              <a:rPr lang="en-US" sz="2000" dirty="0" smtClean="0"/>
              <a:t>What does the amortization schedule look like?</a:t>
            </a:r>
          </a:p>
        </p:txBody>
      </p:sp>
      <p:pic>
        <p:nvPicPr>
          <p:cNvPr id="131076" name="Picture 4" descr="Web surfer">
            <a:hlinkClick r:id="rId3"/>
          </p:cNvPr>
          <p:cNvPicPr>
            <a:picLocks noChangeAspect="1" noChangeArrowheads="1"/>
          </p:cNvPicPr>
          <p:nvPr/>
        </p:nvPicPr>
        <p:blipFill>
          <a:blip r:embed="rId4" cstate="print"/>
          <a:srcRect/>
          <a:stretch>
            <a:fillRect/>
          </a:stretch>
        </p:blipFill>
        <p:spPr bwMode="auto">
          <a:xfrm>
            <a:off x="7924800" y="4419600"/>
            <a:ext cx="88900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1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8F74EC0-E214-4F58-9987-1FDE2045B2BF}" type="slidenum">
              <a:rPr lang="en-US"/>
              <a:pPr>
                <a:defRPr/>
              </a:pPr>
              <a:t>4</a:t>
            </a:fld>
            <a:endParaRPr lang="en-US"/>
          </a:p>
        </p:txBody>
      </p:sp>
      <p:sp>
        <p:nvSpPr>
          <p:cNvPr id="11266" name="Rectangle 2"/>
          <p:cNvSpPr>
            <a:spLocks noGrp="1" noChangeArrowheads="1"/>
          </p:cNvSpPr>
          <p:nvPr>
            <p:ph type="title"/>
          </p:nvPr>
        </p:nvSpPr>
        <p:spPr/>
        <p:txBody>
          <a:bodyPr/>
          <a:lstStyle/>
          <a:p>
            <a:pPr eaLnBrk="1" hangingPunct="1">
              <a:defRPr/>
            </a:pPr>
            <a:r>
              <a:rPr lang="en-US" smtClean="0"/>
              <a:t>Multiple Cash Flows – FV Example 2</a:t>
            </a:r>
          </a:p>
        </p:txBody>
      </p:sp>
      <p:sp>
        <p:nvSpPr>
          <p:cNvPr id="11267" name="Rectangle 3"/>
          <p:cNvSpPr>
            <a:spLocks noGrp="1" noChangeArrowheads="1"/>
          </p:cNvSpPr>
          <p:nvPr>
            <p:ph type="body" idx="1"/>
          </p:nvPr>
        </p:nvSpPr>
        <p:spPr>
          <a:xfrm>
            <a:off x="815975" y="1793875"/>
            <a:ext cx="8020050" cy="4530725"/>
          </a:xfrm>
        </p:spPr>
        <p:txBody>
          <a:bodyPr/>
          <a:lstStyle/>
          <a:p>
            <a:pPr eaLnBrk="1" hangingPunct="1">
              <a:defRPr/>
            </a:pPr>
            <a:r>
              <a:rPr lang="en-US" smtClean="0"/>
              <a:t>Suppose you invest $500 in a mutual fund today and $600 in one year.  If the fund pays 9% annually, how much will you have in two years?</a:t>
            </a:r>
          </a:p>
          <a:p>
            <a:pPr lvl="1" eaLnBrk="1" hangingPunct="1">
              <a:spcBef>
                <a:spcPct val="0"/>
              </a:spcBef>
              <a:defRPr/>
            </a:pPr>
            <a:r>
              <a:rPr lang="en-US" smtClean="0"/>
              <a:t>FV = 500(1.09)</a:t>
            </a:r>
            <a:r>
              <a:rPr lang="en-US" baseline="30000" smtClean="0"/>
              <a:t>2</a:t>
            </a:r>
            <a:r>
              <a:rPr lang="en-US" smtClean="0"/>
              <a:t> + 600(1.09) = 1,248.05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5759FE-24A6-4D17-9583-23A3FEA9CBE4}" type="slidenum">
              <a:rPr lang="en-US"/>
              <a:pPr>
                <a:defRPr/>
              </a:pPr>
              <a:t>49</a:t>
            </a:fld>
            <a:endParaRPr lang="en-US"/>
          </a:p>
        </p:txBody>
      </p:sp>
      <p:sp>
        <p:nvSpPr>
          <p:cNvPr id="104450" name="Rectangle 2"/>
          <p:cNvSpPr>
            <a:spLocks noGrp="1" noChangeArrowheads="1"/>
          </p:cNvSpPr>
          <p:nvPr>
            <p:ph type="title"/>
          </p:nvPr>
        </p:nvSpPr>
        <p:spPr/>
        <p:txBody>
          <a:bodyPr/>
          <a:lstStyle/>
          <a:p>
            <a:pPr eaLnBrk="1" hangingPunct="1">
              <a:defRPr/>
            </a:pPr>
            <a:r>
              <a:rPr lang="en-US" smtClean="0"/>
              <a:t>Quick Quiz – Part VI</a:t>
            </a:r>
          </a:p>
        </p:txBody>
      </p:sp>
      <p:sp>
        <p:nvSpPr>
          <p:cNvPr id="104451" name="Rectangle 3"/>
          <p:cNvSpPr>
            <a:spLocks noGrp="1" noChangeArrowheads="1"/>
          </p:cNvSpPr>
          <p:nvPr>
            <p:ph type="body" idx="1"/>
          </p:nvPr>
        </p:nvSpPr>
        <p:spPr>
          <a:xfrm>
            <a:off x="815975" y="1641475"/>
            <a:ext cx="8020050" cy="4530725"/>
          </a:xfrm>
        </p:spPr>
        <p:txBody>
          <a:bodyPr/>
          <a:lstStyle/>
          <a:p>
            <a:pPr eaLnBrk="1" hangingPunct="1">
              <a:defRPr/>
            </a:pPr>
            <a:r>
              <a:rPr lang="en-US" sz="2800" smtClean="0"/>
              <a:t>What is a pure discount loan? What is a good example of a pure discount loan?</a:t>
            </a:r>
          </a:p>
          <a:p>
            <a:pPr eaLnBrk="1" hangingPunct="1">
              <a:defRPr/>
            </a:pPr>
            <a:r>
              <a:rPr lang="en-US" sz="2800" smtClean="0"/>
              <a:t>What is an interest-only loan? What is a good example of an interest-only loan?</a:t>
            </a:r>
          </a:p>
          <a:p>
            <a:pPr eaLnBrk="1" hangingPunct="1">
              <a:defRPr/>
            </a:pPr>
            <a:r>
              <a:rPr lang="en-US" sz="2800" smtClean="0"/>
              <a:t>What is an amortized loan?  What is a good example of an amortized loan?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0"/>
          <p:cNvSpPr>
            <a:spLocks noGrp="1" noChangeArrowheads="1"/>
          </p:cNvSpPr>
          <p:nvPr>
            <p:ph type="sldNum" sz="quarter" idx="12"/>
          </p:nvPr>
        </p:nvSpPr>
        <p:spPr/>
        <p:txBody>
          <a:bodyPr/>
          <a:lstStyle/>
          <a:p>
            <a:pPr>
              <a:defRPr/>
            </a:pPr>
            <a:fld id="{6E2F5935-49DE-49D2-9583-73F8F6058404}" type="slidenum">
              <a:rPr lang="en-US"/>
              <a:pPr>
                <a:defRPr/>
              </a:pPr>
              <a:t>50</a:t>
            </a:fld>
            <a:endParaRPr lang="en-US"/>
          </a:p>
        </p:txBody>
      </p:sp>
      <p:sp>
        <p:nvSpPr>
          <p:cNvPr id="142339" name="Rectangle 3"/>
          <p:cNvSpPr>
            <a:spLocks noGrp="1" noChangeArrowheads="1"/>
          </p:cNvSpPr>
          <p:nvPr>
            <p:ph type="subTitle" idx="1"/>
          </p:nvPr>
        </p:nvSpPr>
        <p:spPr/>
        <p:txBody>
          <a:bodyPr/>
          <a:lstStyle/>
          <a:p>
            <a:pPr eaLnBrk="1" hangingPunct="1">
              <a:defRPr/>
            </a:pPr>
            <a:r>
              <a:rPr lang="en-US" smtClean="0"/>
              <a:t>End of Chapter</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3757456-7858-4C58-90AF-D358F2EC860D}" type="slidenum">
              <a:rPr lang="en-US"/>
              <a:pPr>
                <a:defRPr/>
              </a:pPr>
              <a:t>5</a:t>
            </a:fld>
            <a:endParaRPr lang="en-US"/>
          </a:p>
        </p:txBody>
      </p:sp>
      <p:sp>
        <p:nvSpPr>
          <p:cNvPr id="15362" name="Rectangle 2"/>
          <p:cNvSpPr>
            <a:spLocks noGrp="1" noChangeArrowheads="1"/>
          </p:cNvSpPr>
          <p:nvPr>
            <p:ph type="title"/>
          </p:nvPr>
        </p:nvSpPr>
        <p:spPr>
          <a:xfrm>
            <a:off x="609600" y="304800"/>
            <a:ext cx="8534400" cy="914400"/>
          </a:xfrm>
        </p:spPr>
        <p:txBody>
          <a:bodyPr/>
          <a:lstStyle/>
          <a:p>
            <a:pPr eaLnBrk="1" hangingPunct="1">
              <a:defRPr/>
            </a:pPr>
            <a:r>
              <a:rPr lang="en-US" smtClean="0"/>
              <a:t>Multiple Cash Flows – Example 2 Continued</a:t>
            </a:r>
          </a:p>
        </p:txBody>
      </p:sp>
      <p:sp>
        <p:nvSpPr>
          <p:cNvPr id="15363" name="Rectangle 3"/>
          <p:cNvSpPr>
            <a:spLocks noGrp="1" noChangeArrowheads="1"/>
          </p:cNvSpPr>
          <p:nvPr>
            <p:ph type="body" idx="1"/>
          </p:nvPr>
        </p:nvSpPr>
        <p:spPr>
          <a:xfrm>
            <a:off x="815975" y="1793875"/>
            <a:ext cx="8020050" cy="4530725"/>
          </a:xfrm>
        </p:spPr>
        <p:txBody>
          <a:bodyPr/>
          <a:lstStyle/>
          <a:p>
            <a:pPr eaLnBrk="1" hangingPunct="1">
              <a:defRPr/>
            </a:pPr>
            <a:r>
              <a:rPr lang="en-US" smtClean="0"/>
              <a:t>How much will you have in 5 years if you make no further deposits?</a:t>
            </a:r>
          </a:p>
          <a:p>
            <a:pPr eaLnBrk="1" hangingPunct="1">
              <a:defRPr/>
            </a:pPr>
            <a:r>
              <a:rPr lang="en-US" smtClean="0"/>
              <a:t>First way:</a:t>
            </a:r>
          </a:p>
          <a:p>
            <a:pPr lvl="1" eaLnBrk="1" hangingPunct="1">
              <a:spcBef>
                <a:spcPct val="0"/>
              </a:spcBef>
              <a:defRPr/>
            </a:pPr>
            <a:r>
              <a:rPr lang="en-US" smtClean="0"/>
              <a:t>FV = 500(1.09)</a:t>
            </a:r>
            <a:r>
              <a:rPr lang="en-US" baseline="30000" smtClean="0"/>
              <a:t>5</a:t>
            </a:r>
            <a:r>
              <a:rPr lang="en-US" smtClean="0"/>
              <a:t> +  600(1.09)</a:t>
            </a:r>
            <a:r>
              <a:rPr lang="en-US" baseline="30000" smtClean="0"/>
              <a:t>4</a:t>
            </a:r>
            <a:r>
              <a:rPr lang="en-US" smtClean="0"/>
              <a:t> = 1,616.26</a:t>
            </a:r>
          </a:p>
          <a:p>
            <a:pPr eaLnBrk="1" hangingPunct="1">
              <a:defRPr/>
            </a:pPr>
            <a:r>
              <a:rPr lang="en-US" smtClean="0"/>
              <a:t>Second way – use value at year 2:</a:t>
            </a:r>
          </a:p>
          <a:p>
            <a:pPr lvl="1" eaLnBrk="1" hangingPunct="1">
              <a:defRPr/>
            </a:pPr>
            <a:r>
              <a:rPr lang="en-US" smtClean="0"/>
              <a:t>FV = 1,248.05(1.09)</a:t>
            </a:r>
            <a:r>
              <a:rPr lang="en-US" baseline="30000" smtClean="0"/>
              <a:t>3</a:t>
            </a:r>
            <a:r>
              <a:rPr lang="en-US" smtClean="0"/>
              <a:t> = 1,616.26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EFF4B99-9E8E-47B9-9454-FFF1C82F221F}" type="slidenum">
              <a:rPr lang="en-US"/>
              <a:pPr>
                <a:defRPr/>
              </a:pPr>
              <a:t>6</a:t>
            </a:fld>
            <a:endParaRPr lang="en-US"/>
          </a:p>
        </p:txBody>
      </p:sp>
      <p:sp>
        <p:nvSpPr>
          <p:cNvPr id="58370" name="Rectangle 2050"/>
          <p:cNvSpPr>
            <a:spLocks noGrp="1" noChangeArrowheads="1"/>
          </p:cNvSpPr>
          <p:nvPr>
            <p:ph type="title"/>
          </p:nvPr>
        </p:nvSpPr>
        <p:spPr/>
        <p:txBody>
          <a:bodyPr/>
          <a:lstStyle/>
          <a:p>
            <a:pPr eaLnBrk="1" hangingPunct="1">
              <a:defRPr/>
            </a:pPr>
            <a:r>
              <a:rPr lang="en-US" smtClean="0"/>
              <a:t>Multiple Cash Flows – FV Example 3</a:t>
            </a:r>
          </a:p>
        </p:txBody>
      </p:sp>
      <p:sp>
        <p:nvSpPr>
          <p:cNvPr id="58371" name="Rectangle 2051"/>
          <p:cNvSpPr>
            <a:spLocks noGrp="1" noChangeArrowheads="1"/>
          </p:cNvSpPr>
          <p:nvPr>
            <p:ph type="body" idx="1"/>
          </p:nvPr>
        </p:nvSpPr>
        <p:spPr>
          <a:xfrm>
            <a:off x="815975" y="1793875"/>
            <a:ext cx="8020050" cy="4530725"/>
          </a:xfrm>
        </p:spPr>
        <p:txBody>
          <a:bodyPr/>
          <a:lstStyle/>
          <a:p>
            <a:pPr eaLnBrk="1" hangingPunct="1">
              <a:defRPr/>
            </a:pPr>
            <a:r>
              <a:rPr lang="en-US" smtClean="0"/>
              <a:t>Suppose you plan to deposit $100 into an account in one year and $300 into the account in three years.  How much will be in the account in five years if the interest rate is 8%?</a:t>
            </a:r>
          </a:p>
          <a:p>
            <a:pPr lvl="1" eaLnBrk="1" hangingPunct="1">
              <a:spcBef>
                <a:spcPct val="0"/>
              </a:spcBef>
              <a:defRPr/>
            </a:pPr>
            <a:r>
              <a:rPr lang="en-US" smtClean="0"/>
              <a:t>FV = 100(1.08)</a:t>
            </a:r>
            <a:r>
              <a:rPr lang="en-US" baseline="30000" smtClean="0"/>
              <a:t>4</a:t>
            </a:r>
            <a:r>
              <a:rPr lang="en-US" smtClean="0"/>
              <a:t> + 300(1.08)</a:t>
            </a:r>
            <a:r>
              <a:rPr lang="en-US" baseline="30000" smtClean="0"/>
              <a:t>2</a:t>
            </a:r>
            <a:r>
              <a:rPr lang="en-US" smtClean="0"/>
              <a:t> = 136.05 + 349.92 = 485.97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50A4A58-BF18-4D03-A7B6-308AFC1374CA}" type="slidenum">
              <a:rPr lang="en-US"/>
              <a:pPr>
                <a:defRPr/>
              </a:pPr>
              <a:t>7</a:t>
            </a:fld>
            <a:endParaRPr lang="en-US"/>
          </a:p>
        </p:txBody>
      </p:sp>
      <p:sp>
        <p:nvSpPr>
          <p:cNvPr id="20482" name="Rectangle 2"/>
          <p:cNvSpPr>
            <a:spLocks noGrp="1" noChangeArrowheads="1"/>
          </p:cNvSpPr>
          <p:nvPr>
            <p:ph type="title"/>
          </p:nvPr>
        </p:nvSpPr>
        <p:spPr>
          <a:xfrm>
            <a:off x="609600" y="304800"/>
            <a:ext cx="8534400" cy="914400"/>
          </a:xfrm>
        </p:spPr>
        <p:txBody>
          <a:bodyPr/>
          <a:lstStyle/>
          <a:p>
            <a:pPr eaLnBrk="1" hangingPunct="1">
              <a:defRPr/>
            </a:pPr>
            <a:r>
              <a:rPr lang="en-US" dirty="0" smtClean="0"/>
              <a:t>Multiple Cash Flows – Present Value Example 3</a:t>
            </a:r>
          </a:p>
        </p:txBody>
      </p:sp>
      <p:sp>
        <p:nvSpPr>
          <p:cNvPr id="20483" name="Rectangle 3"/>
          <p:cNvSpPr>
            <a:spLocks noGrp="1" noChangeArrowheads="1"/>
          </p:cNvSpPr>
          <p:nvPr>
            <p:ph type="body" idx="1"/>
          </p:nvPr>
        </p:nvSpPr>
        <p:spPr>
          <a:xfrm>
            <a:off x="815975" y="1793875"/>
            <a:ext cx="8020050" cy="4530725"/>
          </a:xfrm>
        </p:spPr>
        <p:txBody>
          <a:bodyPr/>
          <a:lstStyle/>
          <a:p>
            <a:pPr eaLnBrk="1" hangingPunct="1">
              <a:defRPr/>
            </a:pPr>
            <a:r>
              <a:rPr lang="en-US" smtClean="0"/>
              <a:t>Find the PV of each cash flows and add them</a:t>
            </a:r>
          </a:p>
          <a:p>
            <a:pPr lvl="1" eaLnBrk="1" hangingPunct="1">
              <a:defRPr/>
            </a:pPr>
            <a:r>
              <a:rPr lang="en-US" smtClean="0"/>
              <a:t>Year 1 CF: 200 / (1.12)</a:t>
            </a:r>
            <a:r>
              <a:rPr lang="en-US" baseline="30000" smtClean="0"/>
              <a:t>1</a:t>
            </a:r>
            <a:r>
              <a:rPr lang="en-US" smtClean="0"/>
              <a:t> = 178.57</a:t>
            </a:r>
          </a:p>
          <a:p>
            <a:pPr lvl="1" eaLnBrk="1" hangingPunct="1">
              <a:defRPr/>
            </a:pPr>
            <a:r>
              <a:rPr lang="en-US" smtClean="0"/>
              <a:t>Year 2 CF: 400 / (1.12)</a:t>
            </a:r>
            <a:r>
              <a:rPr lang="en-US" baseline="30000" smtClean="0"/>
              <a:t>2</a:t>
            </a:r>
            <a:r>
              <a:rPr lang="en-US" smtClean="0"/>
              <a:t> = 318.88</a:t>
            </a:r>
          </a:p>
          <a:p>
            <a:pPr lvl="1" eaLnBrk="1" hangingPunct="1">
              <a:defRPr/>
            </a:pPr>
            <a:r>
              <a:rPr lang="en-US" smtClean="0"/>
              <a:t>Year 3 CF: 600 / (1.12)</a:t>
            </a:r>
            <a:r>
              <a:rPr lang="en-US" baseline="30000" smtClean="0"/>
              <a:t>3</a:t>
            </a:r>
            <a:r>
              <a:rPr lang="en-US" smtClean="0"/>
              <a:t> = 427.07</a:t>
            </a:r>
          </a:p>
          <a:p>
            <a:pPr lvl="1" eaLnBrk="1" hangingPunct="1">
              <a:defRPr/>
            </a:pPr>
            <a:r>
              <a:rPr lang="en-US" smtClean="0"/>
              <a:t>Year 4 CF: 800 / (1.12)</a:t>
            </a:r>
            <a:r>
              <a:rPr lang="en-US" baseline="30000" smtClean="0"/>
              <a:t>4</a:t>
            </a:r>
            <a:r>
              <a:rPr lang="en-US" smtClean="0"/>
              <a:t> = 508.41</a:t>
            </a:r>
          </a:p>
          <a:p>
            <a:pPr lvl="1" eaLnBrk="1" hangingPunct="1">
              <a:defRPr/>
            </a:pPr>
            <a:r>
              <a:rPr lang="en-US" smtClean="0"/>
              <a:t>Total PV = 178.57 + 318.88 + 427.07 + 508.41 = 1,432.93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pPr>
              <a:defRPr/>
            </a:pPr>
            <a:fld id="{F90930A3-B370-487B-8334-19EAC68C3055}" type="slidenum">
              <a:rPr lang="en-US"/>
              <a:pPr>
                <a:defRPr/>
              </a:pPr>
              <a:t>8</a:t>
            </a:fld>
            <a:endParaRPr lang="en-US"/>
          </a:p>
        </p:txBody>
      </p:sp>
      <p:sp>
        <p:nvSpPr>
          <p:cNvPr id="22531" name="Rectangle 33"/>
          <p:cNvSpPr>
            <a:spLocks noChangeArrowheads="1"/>
          </p:cNvSpPr>
          <p:nvPr/>
        </p:nvSpPr>
        <p:spPr bwMode="auto">
          <a:xfrm>
            <a:off x="1066800" y="1295400"/>
            <a:ext cx="7620000" cy="50292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24578" name="Rectangle 2"/>
          <p:cNvSpPr>
            <a:spLocks noGrp="1" noChangeArrowheads="1"/>
          </p:cNvSpPr>
          <p:nvPr>
            <p:ph type="title"/>
          </p:nvPr>
        </p:nvSpPr>
        <p:spPr/>
        <p:txBody>
          <a:bodyPr/>
          <a:lstStyle/>
          <a:p>
            <a:pPr eaLnBrk="1" hangingPunct="1">
              <a:defRPr/>
            </a:pPr>
            <a:r>
              <a:rPr lang="en-US" smtClean="0"/>
              <a:t>Example 6.3 Timeline</a:t>
            </a:r>
          </a:p>
        </p:txBody>
      </p:sp>
      <p:grpSp>
        <p:nvGrpSpPr>
          <p:cNvPr id="22533" name="Group 32"/>
          <p:cNvGrpSpPr>
            <a:grpSpLocks/>
          </p:cNvGrpSpPr>
          <p:nvPr/>
        </p:nvGrpSpPr>
        <p:grpSpPr bwMode="auto">
          <a:xfrm>
            <a:off x="1371600" y="1600200"/>
            <a:ext cx="7086600" cy="4405313"/>
            <a:chOff x="624" y="1056"/>
            <a:chExt cx="4464" cy="2775"/>
          </a:xfrm>
        </p:grpSpPr>
        <p:sp>
          <p:nvSpPr>
            <p:cNvPr id="22534" name="Line 3"/>
            <p:cNvSpPr>
              <a:spLocks noChangeShapeType="1"/>
            </p:cNvSpPr>
            <p:nvPr/>
          </p:nvSpPr>
          <p:spPr bwMode="auto">
            <a:xfrm>
              <a:off x="960" y="1728"/>
              <a:ext cx="4128"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35" name="Line 4"/>
            <p:cNvSpPr>
              <a:spLocks noChangeShapeType="1"/>
            </p:cNvSpPr>
            <p:nvPr/>
          </p:nvSpPr>
          <p:spPr bwMode="auto">
            <a:xfrm>
              <a:off x="960"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6" name="Line 5"/>
            <p:cNvSpPr>
              <a:spLocks noChangeShapeType="1"/>
            </p:cNvSpPr>
            <p:nvPr/>
          </p:nvSpPr>
          <p:spPr bwMode="auto">
            <a:xfrm>
              <a:off x="1632"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7" name="Line 6"/>
            <p:cNvSpPr>
              <a:spLocks noChangeShapeType="1"/>
            </p:cNvSpPr>
            <p:nvPr/>
          </p:nvSpPr>
          <p:spPr bwMode="auto">
            <a:xfrm>
              <a:off x="2304"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8" name="Line 7"/>
            <p:cNvSpPr>
              <a:spLocks noChangeShapeType="1"/>
            </p:cNvSpPr>
            <p:nvPr/>
          </p:nvSpPr>
          <p:spPr bwMode="auto">
            <a:xfrm>
              <a:off x="3072"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9" name="Line 8"/>
            <p:cNvSpPr>
              <a:spLocks noChangeShapeType="1"/>
            </p:cNvSpPr>
            <p:nvPr/>
          </p:nvSpPr>
          <p:spPr bwMode="auto">
            <a:xfrm>
              <a:off x="3840"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40" name="Text Box 9"/>
            <p:cNvSpPr txBox="1">
              <a:spLocks noChangeArrowheads="1"/>
            </p:cNvSpPr>
            <p:nvPr/>
          </p:nvSpPr>
          <p:spPr bwMode="auto">
            <a:xfrm>
              <a:off x="864"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0</a:t>
              </a:r>
            </a:p>
          </p:txBody>
        </p:sp>
        <p:sp>
          <p:nvSpPr>
            <p:cNvPr id="22541" name="Text Box 10"/>
            <p:cNvSpPr txBox="1">
              <a:spLocks noChangeArrowheads="1"/>
            </p:cNvSpPr>
            <p:nvPr/>
          </p:nvSpPr>
          <p:spPr bwMode="auto">
            <a:xfrm>
              <a:off x="1488"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1</a:t>
              </a:r>
            </a:p>
          </p:txBody>
        </p:sp>
        <p:sp>
          <p:nvSpPr>
            <p:cNvPr id="22542" name="Text Box 11"/>
            <p:cNvSpPr txBox="1">
              <a:spLocks noChangeArrowheads="1"/>
            </p:cNvSpPr>
            <p:nvPr/>
          </p:nvSpPr>
          <p:spPr bwMode="auto">
            <a:xfrm>
              <a:off x="2208"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2</a:t>
              </a:r>
            </a:p>
          </p:txBody>
        </p:sp>
        <p:sp>
          <p:nvSpPr>
            <p:cNvPr id="22543" name="Text Box 12"/>
            <p:cNvSpPr txBox="1">
              <a:spLocks noChangeArrowheads="1"/>
            </p:cNvSpPr>
            <p:nvPr/>
          </p:nvSpPr>
          <p:spPr bwMode="auto">
            <a:xfrm>
              <a:off x="2976"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a:t>
              </a:r>
            </a:p>
          </p:txBody>
        </p:sp>
        <p:sp>
          <p:nvSpPr>
            <p:cNvPr id="22544" name="Text Box 13"/>
            <p:cNvSpPr txBox="1">
              <a:spLocks noChangeArrowheads="1"/>
            </p:cNvSpPr>
            <p:nvPr/>
          </p:nvSpPr>
          <p:spPr bwMode="auto">
            <a:xfrm>
              <a:off x="3744"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4</a:t>
              </a:r>
            </a:p>
          </p:txBody>
        </p:sp>
        <p:sp>
          <p:nvSpPr>
            <p:cNvPr id="22545" name="Text Box 14"/>
            <p:cNvSpPr txBox="1">
              <a:spLocks noChangeArrowheads="1"/>
            </p:cNvSpPr>
            <p:nvPr/>
          </p:nvSpPr>
          <p:spPr bwMode="auto">
            <a:xfrm>
              <a:off x="148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200</a:t>
              </a:r>
            </a:p>
          </p:txBody>
        </p:sp>
        <p:sp>
          <p:nvSpPr>
            <p:cNvPr id="22546" name="Text Box 15"/>
            <p:cNvSpPr txBox="1">
              <a:spLocks noChangeArrowheads="1"/>
            </p:cNvSpPr>
            <p:nvPr/>
          </p:nvSpPr>
          <p:spPr bwMode="auto">
            <a:xfrm>
              <a:off x="2112"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400</a:t>
              </a:r>
            </a:p>
          </p:txBody>
        </p:sp>
        <p:sp>
          <p:nvSpPr>
            <p:cNvPr id="22547" name="Text Box 16"/>
            <p:cNvSpPr txBox="1">
              <a:spLocks noChangeArrowheads="1"/>
            </p:cNvSpPr>
            <p:nvPr/>
          </p:nvSpPr>
          <p:spPr bwMode="auto">
            <a:xfrm>
              <a:off x="292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600</a:t>
              </a:r>
            </a:p>
          </p:txBody>
        </p:sp>
        <p:sp>
          <p:nvSpPr>
            <p:cNvPr id="22548" name="Text Box 17"/>
            <p:cNvSpPr txBox="1">
              <a:spLocks noChangeArrowheads="1"/>
            </p:cNvSpPr>
            <p:nvPr/>
          </p:nvSpPr>
          <p:spPr bwMode="auto">
            <a:xfrm>
              <a:off x="364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800</a:t>
              </a:r>
            </a:p>
          </p:txBody>
        </p:sp>
        <p:sp>
          <p:nvSpPr>
            <p:cNvPr id="22549" name="Line 18"/>
            <p:cNvSpPr>
              <a:spLocks noChangeShapeType="1"/>
            </p:cNvSpPr>
            <p:nvPr/>
          </p:nvSpPr>
          <p:spPr bwMode="auto">
            <a:xfrm>
              <a:off x="1632" y="2352"/>
              <a:ext cx="0" cy="144"/>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0" name="Line 19"/>
            <p:cNvSpPr>
              <a:spLocks noChangeShapeType="1"/>
            </p:cNvSpPr>
            <p:nvPr/>
          </p:nvSpPr>
          <p:spPr bwMode="auto">
            <a:xfrm flipH="1">
              <a:off x="1248" y="2496"/>
              <a:ext cx="384"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1" name="Line 20"/>
            <p:cNvSpPr>
              <a:spLocks noChangeShapeType="1"/>
            </p:cNvSpPr>
            <p:nvPr/>
          </p:nvSpPr>
          <p:spPr bwMode="auto">
            <a:xfrm>
              <a:off x="2304" y="2352"/>
              <a:ext cx="0" cy="432"/>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2" name="Line 21"/>
            <p:cNvSpPr>
              <a:spLocks noChangeShapeType="1"/>
            </p:cNvSpPr>
            <p:nvPr/>
          </p:nvSpPr>
          <p:spPr bwMode="auto">
            <a:xfrm flipH="1">
              <a:off x="1248" y="2784"/>
              <a:ext cx="1056"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3" name="Line 22"/>
            <p:cNvSpPr>
              <a:spLocks noChangeShapeType="1"/>
            </p:cNvSpPr>
            <p:nvPr/>
          </p:nvSpPr>
          <p:spPr bwMode="auto">
            <a:xfrm>
              <a:off x="3072" y="2400"/>
              <a:ext cx="0" cy="720"/>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4" name="Line 23"/>
            <p:cNvSpPr>
              <a:spLocks noChangeShapeType="1"/>
            </p:cNvSpPr>
            <p:nvPr/>
          </p:nvSpPr>
          <p:spPr bwMode="auto">
            <a:xfrm flipH="1">
              <a:off x="1296" y="3120"/>
              <a:ext cx="1776"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5" name="Line 24"/>
            <p:cNvSpPr>
              <a:spLocks noChangeShapeType="1"/>
            </p:cNvSpPr>
            <p:nvPr/>
          </p:nvSpPr>
          <p:spPr bwMode="auto">
            <a:xfrm>
              <a:off x="3792" y="2400"/>
              <a:ext cx="0" cy="1104"/>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6" name="Line 25"/>
            <p:cNvSpPr>
              <a:spLocks noChangeShapeType="1"/>
            </p:cNvSpPr>
            <p:nvPr/>
          </p:nvSpPr>
          <p:spPr bwMode="auto">
            <a:xfrm flipH="1">
              <a:off x="1344" y="3504"/>
              <a:ext cx="2448"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7" name="Text Box 26"/>
            <p:cNvSpPr txBox="1">
              <a:spLocks noChangeArrowheads="1"/>
            </p:cNvSpPr>
            <p:nvPr/>
          </p:nvSpPr>
          <p:spPr bwMode="auto">
            <a:xfrm>
              <a:off x="720" y="2352"/>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178.57</a:t>
              </a:r>
            </a:p>
          </p:txBody>
        </p:sp>
        <p:sp>
          <p:nvSpPr>
            <p:cNvPr id="22558" name="Text Box 27"/>
            <p:cNvSpPr txBox="1">
              <a:spLocks noChangeArrowheads="1"/>
            </p:cNvSpPr>
            <p:nvPr/>
          </p:nvSpPr>
          <p:spPr bwMode="auto">
            <a:xfrm>
              <a:off x="720" y="2688"/>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318.88</a:t>
              </a:r>
            </a:p>
          </p:txBody>
        </p:sp>
        <p:sp>
          <p:nvSpPr>
            <p:cNvPr id="22559" name="Text Box 28"/>
            <p:cNvSpPr txBox="1">
              <a:spLocks noChangeArrowheads="1"/>
            </p:cNvSpPr>
            <p:nvPr/>
          </p:nvSpPr>
          <p:spPr bwMode="auto">
            <a:xfrm>
              <a:off x="720" y="3024"/>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427.07</a:t>
              </a:r>
            </a:p>
          </p:txBody>
        </p:sp>
        <p:sp>
          <p:nvSpPr>
            <p:cNvPr id="22560" name="Text Box 29"/>
            <p:cNvSpPr txBox="1">
              <a:spLocks noChangeArrowheads="1"/>
            </p:cNvSpPr>
            <p:nvPr/>
          </p:nvSpPr>
          <p:spPr bwMode="auto">
            <a:xfrm>
              <a:off x="720" y="3360"/>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508.41</a:t>
              </a:r>
            </a:p>
          </p:txBody>
        </p:sp>
        <p:sp>
          <p:nvSpPr>
            <p:cNvPr id="22561" name="Line 30"/>
            <p:cNvSpPr>
              <a:spLocks noChangeShapeType="1"/>
            </p:cNvSpPr>
            <p:nvPr/>
          </p:nvSpPr>
          <p:spPr bwMode="auto">
            <a:xfrm>
              <a:off x="672" y="3552"/>
              <a:ext cx="576"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22562" name="Text Box 31"/>
            <p:cNvSpPr txBox="1">
              <a:spLocks noChangeArrowheads="1"/>
            </p:cNvSpPr>
            <p:nvPr/>
          </p:nvSpPr>
          <p:spPr bwMode="auto">
            <a:xfrm>
              <a:off x="624" y="3600"/>
              <a:ext cx="624"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1,432.93</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1298</TotalTime>
  <Words>4370</Words>
  <Application>Microsoft Office PowerPoint</Application>
  <PresentationFormat>On-screen Show (4:3)</PresentationFormat>
  <Paragraphs>451</Paragraphs>
  <Slides>51</Slides>
  <Notes>29</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51</vt:i4>
      </vt:variant>
    </vt:vector>
  </HeadingPairs>
  <TitlesOfParts>
    <vt:vector size="56" baseType="lpstr">
      <vt:lpstr>Ripple</vt:lpstr>
      <vt:lpstr>Microsoft Office Excel 97-2003 Worksheet</vt:lpstr>
      <vt:lpstr>Equation</vt:lpstr>
      <vt:lpstr>Photo Editor Photo</vt:lpstr>
      <vt:lpstr>Worksheet</vt:lpstr>
      <vt:lpstr>Slide 0</vt:lpstr>
      <vt:lpstr>Key Concepts and Skills</vt:lpstr>
      <vt:lpstr>Chapter Outline</vt:lpstr>
      <vt:lpstr>Multiple Cash Flows –Future Value Example 1</vt:lpstr>
      <vt:lpstr>Multiple Cash Flows – FV Example 2</vt:lpstr>
      <vt:lpstr>Multiple Cash Flows – Example 2 Continued</vt:lpstr>
      <vt:lpstr>Multiple Cash Flows – FV Example 3</vt:lpstr>
      <vt:lpstr>Multiple Cash Flows – Present Value Example 3</vt:lpstr>
      <vt:lpstr>Example 6.3 Timeline</vt:lpstr>
      <vt:lpstr>Multiple Cash Flows Using a Spreadsheet</vt:lpstr>
      <vt:lpstr>Quick Quiz – Part I</vt:lpstr>
      <vt:lpstr>Annuities and Perpetuities Defined</vt:lpstr>
      <vt:lpstr>Annuities and Perpetuities – Basic Formulas</vt:lpstr>
      <vt:lpstr>Annuity – Example 5</vt:lpstr>
      <vt:lpstr>Annuity – Sweepstakes Example</vt:lpstr>
      <vt:lpstr>Buying a House</vt:lpstr>
      <vt:lpstr>Buying a House - Continued</vt:lpstr>
      <vt:lpstr>Annuities on the Spreadsheet - Example</vt:lpstr>
      <vt:lpstr>Quick Quiz – Part II</vt:lpstr>
      <vt:lpstr>Finding the Payment</vt:lpstr>
      <vt:lpstr>Finding the Payment on a Spreadsheet</vt:lpstr>
      <vt:lpstr>Quick Quiz – Part III</vt:lpstr>
      <vt:lpstr>Future Values for Annuities</vt:lpstr>
      <vt:lpstr>Annuity Due</vt:lpstr>
      <vt:lpstr>Annuity Due Timeline</vt:lpstr>
      <vt:lpstr>Perpetuity – Example 7</vt:lpstr>
      <vt:lpstr>Quick Quiz – Part IV</vt:lpstr>
      <vt:lpstr>Table 6.2</vt:lpstr>
      <vt:lpstr>Effective Annual Rate (EAR)</vt:lpstr>
      <vt:lpstr>Annual Percentage Rate (APR)</vt:lpstr>
      <vt:lpstr>Computing APRs</vt:lpstr>
      <vt:lpstr>Things to Remember</vt:lpstr>
      <vt:lpstr>Computing EARs - Example</vt:lpstr>
      <vt:lpstr>EAR - Formula</vt:lpstr>
      <vt:lpstr>Decisions, Decisions II</vt:lpstr>
      <vt:lpstr>Decisions, Decisions II Continued</vt:lpstr>
      <vt:lpstr>Computing APRs from EARs </vt:lpstr>
      <vt:lpstr>APR - Example</vt:lpstr>
      <vt:lpstr>Computing Payments with APRs</vt:lpstr>
      <vt:lpstr>Future Values with Monthly Compounding</vt:lpstr>
      <vt:lpstr>Present Value with Daily Compounding</vt:lpstr>
      <vt:lpstr>Continuous Compounding</vt:lpstr>
      <vt:lpstr>Quick Quiz – Part V</vt:lpstr>
      <vt:lpstr>Pure Discount Loans – Example</vt:lpstr>
      <vt:lpstr>Interest-Only Loan - Example</vt:lpstr>
      <vt:lpstr>Amortized Loan with Fixed Principal Payment - Example</vt:lpstr>
      <vt:lpstr>Amortized Loan with Fixed Payment - Example</vt:lpstr>
      <vt:lpstr>Special Applications of Time Value: Loan Amortization (cont.)</vt:lpstr>
      <vt:lpstr>Work the Example</vt:lpstr>
      <vt:lpstr>Quick Quiz – Part VI</vt:lpstr>
      <vt:lpstr>Slide 50</vt:lpstr>
    </vt:vector>
  </TitlesOfParts>
  <Company>University of Tampa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Discounted Cash Flow Valuation</dc:title>
  <dc:creator>Kent P. Ragan</dc:creator>
  <cp:lastModifiedBy>Hp</cp:lastModifiedBy>
  <cp:revision>73</cp:revision>
  <dcterms:created xsi:type="dcterms:W3CDTF">2000-08-19T17:50:13Z</dcterms:created>
  <dcterms:modified xsi:type="dcterms:W3CDTF">2018-11-05T02:47:15Z</dcterms:modified>
</cp:coreProperties>
</file>