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6" r:id="rId2"/>
    <p:sldId id="264" r:id="rId3"/>
    <p:sldId id="265" r:id="rId4"/>
    <p:sldId id="270" r:id="rId5"/>
    <p:sldId id="273" r:id="rId6"/>
    <p:sldId id="276" r:id="rId7"/>
    <p:sldId id="277" r:id="rId8"/>
    <p:sldId id="280" r:id="rId9"/>
    <p:sldId id="283" r:id="rId10"/>
    <p:sldId id="284" r:id="rId11"/>
    <p:sldId id="285" r:id="rId12"/>
    <p:sldId id="287" r:id="rId13"/>
    <p:sldId id="292" r:id="rId14"/>
    <p:sldId id="293" r:id="rId15"/>
    <p:sldId id="296" r:id="rId16"/>
    <p:sldId id="297" r:id="rId17"/>
    <p:sldId id="300"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40" r:id="rId41"/>
    <p:sldId id="341" r:id="rId4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76" autoAdjust="0"/>
    <p:restoredTop sz="90929"/>
  </p:normalViewPr>
  <p:slideViewPr>
    <p:cSldViewPr>
      <p:cViewPr varScale="1">
        <p:scale>
          <a:sx n="66" d="100"/>
          <a:sy n="66" d="100"/>
        </p:scale>
        <p:origin x="-15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2DADE5C3-BC1D-46E1-B483-898B7CFDEB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B91FD4F-7EDA-4761-89AA-7A1298FA70D6}" type="slidenum">
              <a:rPr lang="en-US" smtClean="0"/>
              <a:pPr/>
              <a:t>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1219200" y="6553200"/>
            <a:ext cx="2514600" cy="228600"/>
          </a:xfrm>
          <a:prstGeom prst="rect">
            <a:avLst/>
          </a:prstGeom>
          <a:noFill/>
          <a:ln w="9525">
            <a:noFill/>
            <a:miter lim="800000"/>
            <a:headEnd/>
            <a:tailEnd/>
          </a:ln>
          <a:effectLst/>
        </p:spPr>
        <p:txBody>
          <a:bodyPr anchor="b"/>
          <a:lstStyle/>
          <a:p>
            <a:pPr algn="l">
              <a:defRPr/>
            </a:pPr>
            <a:r>
              <a:rPr lang="en-US" sz="1000"/>
              <a:t>Copyright © 2012 Pearson Prentice Hall. </a:t>
            </a:r>
          </a:p>
          <a:p>
            <a:pPr algn="l">
              <a:defRPr/>
            </a:pPr>
            <a:r>
              <a:rPr lang="en-US" sz="1000"/>
              <a:t>All rights reserved.</a:t>
            </a:r>
          </a:p>
        </p:txBody>
      </p:sp>
      <p:sp>
        <p:nvSpPr>
          <p:cNvPr id="3" name="Rectangle 10"/>
          <p:cNvSpPr>
            <a:spLocks noChangeArrowheads="1"/>
          </p:cNvSpPr>
          <p:nvPr/>
        </p:nvSpPr>
        <p:spPr bwMode="auto">
          <a:xfrm>
            <a:off x="304800" y="457200"/>
            <a:ext cx="3429000" cy="1143000"/>
          </a:xfrm>
          <a:prstGeom prst="rect">
            <a:avLst/>
          </a:prstGeom>
          <a:noFill/>
          <a:ln w="9525">
            <a:noFill/>
            <a:miter lim="800000"/>
            <a:headEnd/>
            <a:tailEnd/>
          </a:ln>
          <a:effectLst/>
        </p:spPr>
        <p:txBody>
          <a:bodyPr anchor="b"/>
          <a:lstStyle/>
          <a:p>
            <a:pPr algn="ctr" eaLnBrk="1" hangingPunct="1">
              <a:defRPr/>
            </a:pPr>
            <a:r>
              <a:rPr lang="en-US" sz="4200" b="1">
                <a:solidFill>
                  <a:schemeClr val="tx2"/>
                </a:solidFill>
              </a:rPr>
              <a:t>Chapter 7</a:t>
            </a:r>
          </a:p>
        </p:txBody>
      </p:sp>
      <p:sp>
        <p:nvSpPr>
          <p:cNvPr id="4" name="Rectangle 11"/>
          <p:cNvSpPr>
            <a:spLocks noChangeArrowheads="1"/>
          </p:cNvSpPr>
          <p:nvPr/>
        </p:nvSpPr>
        <p:spPr bwMode="auto">
          <a:xfrm>
            <a:off x="304800" y="1981200"/>
            <a:ext cx="3429000" cy="1752600"/>
          </a:xfrm>
          <a:prstGeom prst="rect">
            <a:avLst/>
          </a:prstGeom>
          <a:noFill/>
          <a:ln w="9525">
            <a:noFill/>
            <a:miter lim="800000"/>
            <a:headEnd/>
            <a:tailEnd/>
          </a:ln>
          <a:effectLst/>
        </p:spPr>
        <p:txBody>
          <a:bodyPr/>
          <a:lstStyle/>
          <a:p>
            <a:pPr algn="ctr" eaLnBrk="1" hangingPunct="1">
              <a:spcBef>
                <a:spcPts val="600"/>
              </a:spcBef>
              <a:spcAft>
                <a:spcPts val="600"/>
              </a:spcAft>
              <a:defRPr/>
            </a:pPr>
            <a:r>
              <a:rPr lang="en-US" sz="3600"/>
              <a:t>Stock Valuation</a:t>
            </a:r>
          </a:p>
        </p:txBody>
      </p:sp>
      <p:pic>
        <p:nvPicPr>
          <p:cNvPr id="5" name="Picture 13" descr="PAW"/>
          <p:cNvPicPr>
            <a:picLocks noChangeAspect="1" noChangeArrowheads="1"/>
          </p:cNvPicPr>
          <p:nvPr/>
        </p:nvPicPr>
        <p:blipFill>
          <a:blip r:embed="rId2"/>
          <a:srcRect/>
          <a:stretch>
            <a:fillRect/>
          </a:stretch>
        </p:blipFill>
        <p:spPr bwMode="auto">
          <a:xfrm>
            <a:off x="152400" y="6019800"/>
            <a:ext cx="1004888" cy="706438"/>
          </a:xfrm>
          <a:prstGeom prst="rect">
            <a:avLst/>
          </a:prstGeom>
          <a:noFill/>
          <a:ln w="9525">
            <a:noFill/>
            <a:miter lim="800000"/>
            <a:headEnd/>
            <a:tailEnd/>
          </a:ln>
        </p:spPr>
      </p:pic>
      <p:pic>
        <p:nvPicPr>
          <p:cNvPr id="6" name="Picture 16" descr="Gitman_SE_Cover_Final"/>
          <p:cNvPicPr>
            <a:picLocks noChangeAspect="1" noChangeArrowheads="1"/>
          </p:cNvPicPr>
          <p:nvPr/>
        </p:nvPicPr>
        <p:blipFill>
          <a:blip r:embed="rId3"/>
          <a:srcRect/>
          <a:stretch>
            <a:fillRect/>
          </a:stretch>
        </p:blipFill>
        <p:spPr bwMode="auto">
          <a:xfrm>
            <a:off x="3962400" y="325438"/>
            <a:ext cx="4835525" cy="6205537"/>
          </a:xfrm>
          <a:prstGeom prst="rect">
            <a:avLst/>
          </a:prstGeom>
          <a:noFill/>
          <a:effectLst>
            <a:outerShdw dist="35921"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7-</a:t>
            </a:r>
            <a:fld id="{A520E061-FC1B-4233-B7D1-37F0B33428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95288"/>
            <a:ext cx="22098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95288"/>
            <a:ext cx="64770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7-</a:t>
            </a:r>
            <a:fld id="{45785AAB-F55D-443E-A55E-A0CFD1E88D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7-</a:t>
            </a:r>
            <a:fld id="{9C24645A-040B-46E8-AE7B-4C577E5782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7-</a:t>
            </a:r>
            <a:fld id="{771F0229-9DA4-4D87-B69E-97638E74C5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7-</a:t>
            </a:r>
            <a:fld id="{4CC287F7-6DD4-4FFB-88A5-0F6AF91F4E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8" name="Rectangle 24"/>
          <p:cNvSpPr>
            <a:spLocks noGrp="1" noChangeArrowheads="1"/>
          </p:cNvSpPr>
          <p:nvPr>
            <p:ph type="sldNum" sz="quarter" idx="11"/>
          </p:nvPr>
        </p:nvSpPr>
        <p:spPr>
          <a:ln/>
        </p:spPr>
        <p:txBody>
          <a:bodyPr/>
          <a:lstStyle>
            <a:lvl1pPr>
              <a:defRPr/>
            </a:lvl1pPr>
          </a:lstStyle>
          <a:p>
            <a:pPr>
              <a:defRPr/>
            </a:pPr>
            <a:r>
              <a:rPr lang="en-US"/>
              <a:t>7-</a:t>
            </a:r>
            <a:fld id="{883C3451-9D21-4D6A-83E7-ABB4E5402D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4" name="Rectangle 24"/>
          <p:cNvSpPr>
            <a:spLocks noGrp="1" noChangeArrowheads="1"/>
          </p:cNvSpPr>
          <p:nvPr>
            <p:ph type="sldNum" sz="quarter" idx="11"/>
          </p:nvPr>
        </p:nvSpPr>
        <p:spPr>
          <a:ln/>
        </p:spPr>
        <p:txBody>
          <a:bodyPr/>
          <a:lstStyle>
            <a:lvl1pPr>
              <a:defRPr/>
            </a:lvl1pPr>
          </a:lstStyle>
          <a:p>
            <a:pPr>
              <a:defRPr/>
            </a:pPr>
            <a:r>
              <a:rPr lang="en-US"/>
              <a:t>7-</a:t>
            </a:r>
            <a:fld id="{6C05A3C9-4A1E-417B-A7FD-35FCE6BA6C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3" name="Rectangle 24"/>
          <p:cNvSpPr>
            <a:spLocks noGrp="1" noChangeArrowheads="1"/>
          </p:cNvSpPr>
          <p:nvPr>
            <p:ph type="sldNum" sz="quarter" idx="11"/>
          </p:nvPr>
        </p:nvSpPr>
        <p:spPr>
          <a:ln/>
        </p:spPr>
        <p:txBody>
          <a:bodyPr/>
          <a:lstStyle>
            <a:lvl1pPr>
              <a:defRPr/>
            </a:lvl1pPr>
          </a:lstStyle>
          <a:p>
            <a:pPr>
              <a:defRPr/>
            </a:pPr>
            <a:r>
              <a:rPr lang="en-US"/>
              <a:t>7-</a:t>
            </a:r>
            <a:fld id="{C1CCCE67-5E94-40D6-AF17-36292DA1C3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7-</a:t>
            </a:r>
            <a:fld id="{0C15879B-92F7-406D-91F3-1D9FB014FE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7-</a:t>
            </a:r>
            <a:fld id="{AB20D1DE-4C50-4D41-8E82-DF97BC0B81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BE8"/>
        </a:solidFill>
        <a:effectLst/>
      </p:bgPr>
    </p:bg>
    <p:spTree>
      <p:nvGrpSpPr>
        <p:cNvPr id="1" name=""/>
        <p:cNvGrpSpPr/>
        <p:nvPr/>
      </p:nvGrpSpPr>
      <p:grpSpPr>
        <a:xfrm>
          <a:off x="0" y="0"/>
          <a:ext cx="0" cy="0"/>
          <a:chOff x="0" y="0"/>
          <a:chExt cx="0" cy="0"/>
        </a:xfrm>
      </p:grpSpPr>
      <p:pic>
        <p:nvPicPr>
          <p:cNvPr id="1026" name="Picture 56" descr="top_graphic"/>
          <p:cNvPicPr>
            <a:picLocks noChangeAspect="1" noChangeArrowheads="1"/>
          </p:cNvPicPr>
          <p:nvPr/>
        </p:nvPicPr>
        <p:blipFill>
          <a:blip r:embed="rId13"/>
          <a:srcRect/>
          <a:stretch>
            <a:fillRect/>
          </a:stretch>
        </p:blipFill>
        <p:spPr bwMode="auto">
          <a:xfrm>
            <a:off x="3175" y="0"/>
            <a:ext cx="9140825" cy="1360488"/>
          </a:xfrm>
          <a:prstGeom prst="rect">
            <a:avLst/>
          </a:prstGeom>
          <a:noFill/>
          <a:ln w="9525">
            <a:noFill/>
            <a:miter lim="800000"/>
            <a:headEnd/>
            <a:tailEnd/>
          </a:ln>
        </p:spPr>
      </p:pic>
      <p:sp>
        <p:nvSpPr>
          <p:cNvPr id="1045" name="Rectangle 21"/>
          <p:cNvSpPr>
            <a:spLocks noChangeArrowheads="1"/>
          </p:cNvSpPr>
          <p:nvPr/>
        </p:nvSpPr>
        <p:spPr bwMode="auto">
          <a:xfrm>
            <a:off x="152400" y="1524000"/>
            <a:ext cx="8839200" cy="48006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8" name="Rectangle 23"/>
          <p:cNvSpPr>
            <a:spLocks noGrp="1" noChangeArrowheads="1"/>
          </p:cNvSpPr>
          <p:nvPr>
            <p:ph type="title"/>
          </p:nvPr>
        </p:nvSpPr>
        <p:spPr bwMode="auto">
          <a:xfrm>
            <a:off x="152400" y="395288"/>
            <a:ext cx="71628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49" name="Rectangle 25"/>
          <p:cNvSpPr>
            <a:spLocks noGrp="1" noChangeArrowheads="1"/>
          </p:cNvSpPr>
          <p:nvPr>
            <p:ph type="ftr" sz="quarter" idx="3"/>
          </p:nvPr>
        </p:nvSpPr>
        <p:spPr bwMode="auto">
          <a:xfrm>
            <a:off x="76200" y="6324600"/>
            <a:ext cx="563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cs typeface="Arial" charset="0"/>
              </a:defRPr>
            </a:lvl1pPr>
          </a:lstStyle>
          <a:p>
            <a:pPr>
              <a:defRPr/>
            </a:pPr>
            <a:r>
              <a:rPr lang="en-US"/>
              <a:t>© 2012 Pearson Prentice Hall. All rights reserved.</a:t>
            </a:r>
          </a:p>
        </p:txBody>
      </p:sp>
      <p:sp>
        <p:nvSpPr>
          <p:cNvPr id="1030" name="Rectangle 20"/>
          <p:cNvSpPr>
            <a:spLocks noGrp="1" noChangeArrowheads="1"/>
          </p:cNvSpPr>
          <p:nvPr>
            <p:ph type="body" idx="1"/>
          </p:nvPr>
        </p:nvSpPr>
        <p:spPr bwMode="auto">
          <a:xfrm>
            <a:off x="152400" y="15240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sldNum" sz="quarter" idx="4"/>
          </p:nvPr>
        </p:nvSpPr>
        <p:spPr bwMode="auto">
          <a:xfrm>
            <a:off x="8118475" y="633095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lvl1pPr>
          </a:lstStyle>
          <a:p>
            <a:pPr>
              <a:defRPr/>
            </a:pPr>
            <a:r>
              <a:rPr lang="en-US"/>
              <a:t>7-</a:t>
            </a:r>
            <a:fld id="{BEF880E1-0512-41AC-B2AA-D3CAE9A57F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defRPr>
      </a:lvl5pPr>
      <a:lvl6pPr marL="457200" algn="l" rtl="0" fontAlgn="base">
        <a:spcBef>
          <a:spcPct val="0"/>
        </a:spcBef>
        <a:spcAft>
          <a:spcPct val="0"/>
        </a:spcAft>
        <a:defRPr sz="3600" b="1">
          <a:solidFill>
            <a:schemeClr val="tx2"/>
          </a:solidFill>
          <a:latin typeface="Arial" charset="0"/>
          <a:ea typeface="ＭＳ Ｐゴシック" charset="-128"/>
        </a:defRPr>
      </a:lvl6pPr>
      <a:lvl7pPr marL="914400" algn="l" rtl="0" fontAlgn="base">
        <a:spcBef>
          <a:spcPct val="0"/>
        </a:spcBef>
        <a:spcAft>
          <a:spcPct val="0"/>
        </a:spcAft>
        <a:defRPr sz="3600" b="1">
          <a:solidFill>
            <a:schemeClr val="tx2"/>
          </a:solidFill>
          <a:latin typeface="Arial" charset="0"/>
          <a:ea typeface="ＭＳ Ｐゴシック" charset="-128"/>
        </a:defRPr>
      </a:lvl7pPr>
      <a:lvl8pPr marL="1371600" algn="l" rtl="0" fontAlgn="base">
        <a:spcBef>
          <a:spcPct val="0"/>
        </a:spcBef>
        <a:spcAft>
          <a:spcPct val="0"/>
        </a:spcAft>
        <a:defRPr sz="3600" b="1">
          <a:solidFill>
            <a:schemeClr val="tx2"/>
          </a:solidFill>
          <a:latin typeface="Arial" charset="0"/>
          <a:ea typeface="ＭＳ Ｐゴシック" charset="-128"/>
        </a:defRPr>
      </a:lvl8pPr>
      <a:lvl9pPr marL="1828800" algn="l" rtl="0" fontAlgn="base">
        <a:spcBef>
          <a:spcPct val="0"/>
        </a:spcBef>
        <a:spcAft>
          <a:spcPct val="0"/>
        </a:spcAft>
        <a:defRPr sz="3600" b="1">
          <a:solidFill>
            <a:schemeClr val="tx2"/>
          </a:solidFill>
          <a:latin typeface="Arial" charset="0"/>
          <a:ea typeface="ＭＳ Ｐゴシック" charset="-128"/>
        </a:defRPr>
      </a:lvl9pPr>
    </p:titleStyle>
    <p:bodyStyle>
      <a:lvl1pPr marL="346075" indent="-346075" algn="l" rtl="0" eaLnBrk="0" fontAlgn="base" hangingPunct="0">
        <a:spcBef>
          <a:spcPts val="600"/>
        </a:spcBef>
        <a:spcAft>
          <a:spcPts val="600"/>
        </a:spcAft>
        <a:defRPr sz="3200">
          <a:solidFill>
            <a:schemeClr val="tx1"/>
          </a:solidFill>
          <a:latin typeface="+mn-lt"/>
          <a:ea typeface="+mn-ea"/>
          <a:cs typeface="+mn-cs"/>
        </a:defRPr>
      </a:lvl1pPr>
      <a:lvl2pPr marL="746125" indent="-285750" algn="l" rtl="0" eaLnBrk="0" fontAlgn="base" hangingPunct="0">
        <a:spcBef>
          <a:spcPts val="600"/>
        </a:spcBef>
        <a:spcAft>
          <a:spcPts val="600"/>
        </a:spcAft>
        <a:buFont typeface="Times" charset="0"/>
        <a:buChar char="–"/>
        <a:defRPr sz="2800">
          <a:solidFill>
            <a:schemeClr val="tx1"/>
          </a:solidFill>
          <a:latin typeface="+mn-lt"/>
          <a:ea typeface="+mn-ea"/>
        </a:defRPr>
      </a:lvl2pPr>
      <a:lvl3pPr marL="1143000" indent="-228600" algn="l" rtl="0" eaLnBrk="0" fontAlgn="base" hangingPunct="0">
        <a:spcBef>
          <a:spcPts val="600"/>
        </a:spcBef>
        <a:spcAft>
          <a:spcPts val="600"/>
        </a:spcAft>
        <a:buFont typeface="Times" charset="0"/>
        <a:buChar char="•"/>
        <a:defRPr sz="2400">
          <a:solidFill>
            <a:schemeClr val="tx1"/>
          </a:solidFill>
          <a:latin typeface="+mn-lt"/>
          <a:ea typeface="+mn-ea"/>
        </a:defRPr>
      </a:lvl3pPr>
      <a:lvl4pPr marL="1600200" indent="-228600" algn="l" rtl="0" eaLnBrk="0" fontAlgn="base" hangingPunct="0">
        <a:spcBef>
          <a:spcPts val="600"/>
        </a:spcBef>
        <a:spcAft>
          <a:spcPts val="600"/>
        </a:spcAft>
        <a:buFont typeface="Wingdings" charset="2"/>
        <a:buChar char="§"/>
        <a:defRPr sz="2000">
          <a:solidFill>
            <a:schemeClr val="tx1"/>
          </a:solidFill>
          <a:latin typeface="+mn-lt"/>
          <a:ea typeface="+mn-ea"/>
        </a:defRPr>
      </a:lvl4pPr>
      <a:lvl5pPr marL="2057400" indent="-228600" algn="l" rtl="0" eaLnBrk="0" fontAlgn="base" hangingPunct="0">
        <a:spcBef>
          <a:spcPts val="600"/>
        </a:spcBef>
        <a:spcAft>
          <a:spcPts val="600"/>
        </a:spcAft>
        <a:buChar char="»"/>
        <a:defRPr sz="2000">
          <a:solidFill>
            <a:schemeClr val="tx1"/>
          </a:solidFill>
          <a:latin typeface="+mn-lt"/>
          <a:ea typeface="+mn-ea"/>
        </a:defRPr>
      </a:lvl5pPr>
      <a:lvl6pPr marL="2514600" indent="-228600" algn="l" rtl="0" fontAlgn="base">
        <a:spcBef>
          <a:spcPts val="600"/>
        </a:spcBef>
        <a:spcAft>
          <a:spcPts val="600"/>
        </a:spcAft>
        <a:buChar char="»"/>
        <a:defRPr sz="2000">
          <a:solidFill>
            <a:schemeClr val="tx1"/>
          </a:solidFill>
          <a:latin typeface="+mn-lt"/>
          <a:ea typeface="+mn-ea"/>
        </a:defRPr>
      </a:lvl6pPr>
      <a:lvl7pPr marL="2971800" indent="-228600" algn="l" rtl="0" fontAlgn="base">
        <a:spcBef>
          <a:spcPts val="600"/>
        </a:spcBef>
        <a:spcAft>
          <a:spcPts val="600"/>
        </a:spcAft>
        <a:buChar char="»"/>
        <a:defRPr sz="2000">
          <a:solidFill>
            <a:schemeClr val="tx1"/>
          </a:solidFill>
          <a:latin typeface="+mn-lt"/>
          <a:ea typeface="+mn-ea"/>
        </a:defRPr>
      </a:lvl7pPr>
      <a:lvl8pPr marL="3429000" indent="-228600" algn="l" rtl="0" fontAlgn="base">
        <a:spcBef>
          <a:spcPts val="600"/>
        </a:spcBef>
        <a:spcAft>
          <a:spcPts val="600"/>
        </a:spcAft>
        <a:buChar char="»"/>
        <a:defRPr sz="2000">
          <a:solidFill>
            <a:schemeClr val="tx1"/>
          </a:solidFill>
          <a:latin typeface="+mn-lt"/>
          <a:ea typeface="+mn-ea"/>
        </a:defRPr>
      </a:lvl8pPr>
      <a:lvl9pPr marL="3886200" indent="-228600" algn="l" rtl="0" fontAlgn="base">
        <a:spcBef>
          <a:spcPts val="600"/>
        </a:spcBef>
        <a:spcAft>
          <a:spcPts val="6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2012 Pearson Prentice Hall. All rights reserved.</a:t>
            </a:r>
          </a:p>
        </p:txBody>
      </p:sp>
      <p:sp>
        <p:nvSpPr>
          <p:cNvPr id="25603" name="Slide Number Placeholder 4"/>
          <p:cNvSpPr>
            <a:spLocks noGrp="1"/>
          </p:cNvSpPr>
          <p:nvPr>
            <p:ph type="sldNum" sz="quarter" idx="11"/>
          </p:nvPr>
        </p:nvSpPr>
        <p:spPr>
          <a:noFill/>
        </p:spPr>
        <p:txBody>
          <a:bodyPr/>
          <a:lstStyle/>
          <a:p>
            <a:r>
              <a:rPr lang="en-US" smtClean="0"/>
              <a:t>7-</a:t>
            </a:r>
            <a:fld id="{813B12F6-F779-40B0-91EB-FC0820E9EAE6}" type="slidenum">
              <a:rPr lang="en-US" smtClean="0"/>
              <a:pPr/>
              <a:t>10</a:t>
            </a:fld>
            <a:endParaRPr lang="en-US" smtClean="0"/>
          </a:p>
        </p:txBody>
      </p:sp>
      <p:sp>
        <p:nvSpPr>
          <p:cNvPr id="2560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Preferred Stock: Basic Rights of Preferred Stockholders</a:t>
            </a:r>
          </a:p>
        </p:txBody>
      </p:sp>
      <p:sp>
        <p:nvSpPr>
          <p:cNvPr id="25605" name="Rectangle 3"/>
          <p:cNvSpPr>
            <a:spLocks noGrp="1" noChangeArrowheads="1"/>
          </p:cNvSpPr>
          <p:nvPr>
            <p:ph type="body" idx="1"/>
          </p:nvPr>
        </p:nvSpPr>
        <p:spPr/>
        <p:txBody>
          <a:bodyPr/>
          <a:lstStyle/>
          <a:p>
            <a:pPr eaLnBrk="1" hangingPunct="1">
              <a:buFontTx/>
              <a:buChar char="•"/>
            </a:pPr>
            <a:r>
              <a:rPr lang="en-US" sz="2400" smtClean="0">
                <a:solidFill>
                  <a:srgbClr val="000000"/>
                </a:solidFill>
                <a:latin typeface="Times New Roman" charset="0"/>
              </a:rPr>
              <a:t>Preferred stock is often considered quasi-debt because, much like interest on debt, it specifies a fixed periodic payment (dividend). </a:t>
            </a:r>
          </a:p>
          <a:p>
            <a:pPr eaLnBrk="1" hangingPunct="1">
              <a:buFontTx/>
              <a:buChar char="•"/>
            </a:pPr>
            <a:r>
              <a:rPr lang="en-US" sz="2400" smtClean="0">
                <a:solidFill>
                  <a:srgbClr val="000000"/>
                </a:solidFill>
                <a:latin typeface="Times New Roman" charset="0"/>
              </a:rPr>
              <a:t>Preferred stock is unlike debt in that it has no maturity date. </a:t>
            </a:r>
          </a:p>
          <a:p>
            <a:pPr eaLnBrk="1" hangingPunct="1">
              <a:buFontTx/>
              <a:buChar char="•"/>
            </a:pPr>
            <a:r>
              <a:rPr lang="en-US" sz="2400" smtClean="0">
                <a:solidFill>
                  <a:srgbClr val="000000"/>
                </a:solidFill>
                <a:latin typeface="Times New Roman" charset="0"/>
              </a:rPr>
              <a:t>Because they have a fixed claim on the firm</a:t>
            </a:r>
            <a:r>
              <a:rPr lang="en-US" sz="2400" smtClean="0">
                <a:solidFill>
                  <a:srgbClr val="000000"/>
                </a:solidFill>
              </a:rPr>
              <a:t>’</a:t>
            </a:r>
            <a:r>
              <a:rPr lang="en-US" sz="2400" smtClean="0">
                <a:solidFill>
                  <a:srgbClr val="000000"/>
                </a:solidFill>
                <a:latin typeface="Times New Roman" charset="0"/>
              </a:rPr>
              <a:t>s income that takes precedence over the claim of common stockholders, preferred stockholders are exposed to less risk.</a:t>
            </a:r>
          </a:p>
          <a:p>
            <a:pPr eaLnBrk="1" hangingPunct="1">
              <a:buFontTx/>
              <a:buChar char="•"/>
            </a:pPr>
            <a:r>
              <a:rPr lang="en-US" sz="2400" smtClean="0">
                <a:solidFill>
                  <a:srgbClr val="000000"/>
                </a:solidFill>
                <a:latin typeface="Times New Roman" charset="0"/>
              </a:rPr>
              <a:t>Preferred stockholders are not normally given a voting right, although preferred stockholders are sometimes allowed to elect one member of the board of directors.</a:t>
            </a:r>
            <a:endParaRPr lang="en-US" sz="2400" smtClean="0">
              <a:latin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 2012 Pearson Prentice Hall. All rights reserved.</a:t>
            </a:r>
          </a:p>
        </p:txBody>
      </p:sp>
      <p:sp>
        <p:nvSpPr>
          <p:cNvPr id="26627" name="Slide Number Placeholder 4"/>
          <p:cNvSpPr>
            <a:spLocks noGrp="1"/>
          </p:cNvSpPr>
          <p:nvPr>
            <p:ph type="sldNum" sz="quarter" idx="11"/>
          </p:nvPr>
        </p:nvSpPr>
        <p:spPr>
          <a:noFill/>
        </p:spPr>
        <p:txBody>
          <a:bodyPr/>
          <a:lstStyle/>
          <a:p>
            <a:r>
              <a:rPr lang="en-US" smtClean="0"/>
              <a:t>7-</a:t>
            </a:r>
            <a:fld id="{DC0D8728-FFB2-4AC7-9CFA-E9F222813228}" type="slidenum">
              <a:rPr lang="en-US" smtClean="0"/>
              <a:pPr/>
              <a:t>11</a:t>
            </a:fld>
            <a:endParaRPr lang="en-US" smtClean="0"/>
          </a:p>
        </p:txBody>
      </p:sp>
      <p:sp>
        <p:nvSpPr>
          <p:cNvPr id="26628" name="Rectangle 2"/>
          <p:cNvSpPr>
            <a:spLocks noGrp="1" noChangeArrowheads="1"/>
          </p:cNvSpPr>
          <p:nvPr>
            <p:ph type="title"/>
          </p:nvPr>
        </p:nvSpPr>
        <p:spPr/>
        <p:txBody>
          <a:bodyPr/>
          <a:lstStyle/>
          <a:p>
            <a:pPr eaLnBrk="1" hangingPunct="1"/>
            <a:r>
              <a:rPr lang="en-US" smtClean="0">
                <a:solidFill>
                  <a:srgbClr val="000000"/>
                </a:solidFill>
              </a:rPr>
              <a:t>Preferred Stock: </a:t>
            </a:r>
            <a:br>
              <a:rPr lang="en-US" smtClean="0">
                <a:solidFill>
                  <a:srgbClr val="000000"/>
                </a:solidFill>
              </a:rPr>
            </a:br>
            <a:r>
              <a:rPr lang="en-US" smtClean="0">
                <a:solidFill>
                  <a:srgbClr val="000000"/>
                </a:solidFill>
              </a:rPr>
              <a:t>Features of Preferred Stock</a:t>
            </a:r>
          </a:p>
        </p:txBody>
      </p:sp>
      <p:sp>
        <p:nvSpPr>
          <p:cNvPr id="26629" name="Rectangle 3"/>
          <p:cNvSpPr>
            <a:spLocks noGrp="1" noChangeArrowheads="1"/>
          </p:cNvSpPr>
          <p:nvPr>
            <p:ph type="body" idx="1"/>
          </p:nvPr>
        </p:nvSpPr>
        <p:spPr/>
        <p:txBody>
          <a:bodyPr/>
          <a:lstStyle/>
          <a:p>
            <a:pPr eaLnBrk="1" hangingPunct="1">
              <a:lnSpc>
                <a:spcPct val="90000"/>
              </a:lnSpc>
              <a:buFontTx/>
              <a:buChar char="•"/>
            </a:pPr>
            <a:r>
              <a:rPr lang="en-US" sz="2800" smtClean="0">
                <a:solidFill>
                  <a:srgbClr val="000000"/>
                </a:solidFill>
                <a:latin typeface="Times New Roman" charset="0"/>
              </a:rPr>
              <a:t>Restrictive covenants including provisions about passing dividends, the sale of senior securities, mergers, sales of assets, minimum liquidity requirements, and repurchases of common stock. </a:t>
            </a:r>
          </a:p>
          <a:p>
            <a:pPr eaLnBrk="1" hangingPunct="1">
              <a:lnSpc>
                <a:spcPct val="90000"/>
              </a:lnSpc>
              <a:buFontTx/>
              <a:buChar char="•"/>
            </a:pPr>
            <a:r>
              <a:rPr lang="en-US" sz="2800" b="1" smtClean="0">
                <a:solidFill>
                  <a:srgbClr val="000000"/>
                </a:solidFill>
                <a:latin typeface="Times New Roman" charset="0"/>
              </a:rPr>
              <a:t>Cumulative </a:t>
            </a:r>
            <a:r>
              <a:rPr lang="en-US" sz="2800" smtClean="0">
                <a:solidFill>
                  <a:srgbClr val="000000"/>
                </a:solidFill>
                <a:latin typeface="Times New Roman" charset="0"/>
              </a:rPr>
              <a:t>preferred stock is preferred stock for which all passed (unpaid) dividends in arrears, along with the current dividend, must be paid before dividends can be paid to common stockholders.</a:t>
            </a:r>
          </a:p>
          <a:p>
            <a:pPr eaLnBrk="1" hangingPunct="1">
              <a:lnSpc>
                <a:spcPct val="90000"/>
              </a:lnSpc>
              <a:buFontTx/>
              <a:buChar char="•"/>
            </a:pPr>
            <a:r>
              <a:rPr lang="en-US" sz="2800" b="1" smtClean="0">
                <a:solidFill>
                  <a:srgbClr val="000000"/>
                </a:solidFill>
                <a:latin typeface="Times New Roman" charset="0"/>
              </a:rPr>
              <a:t>Noncumulative </a:t>
            </a:r>
            <a:r>
              <a:rPr lang="en-US" sz="2800" smtClean="0">
                <a:solidFill>
                  <a:srgbClr val="000000"/>
                </a:solidFill>
                <a:latin typeface="Times New Roman" charset="0"/>
              </a:rPr>
              <a:t>preferred stock</a:t>
            </a:r>
            <a:r>
              <a:rPr lang="en-US" sz="2800" b="1" smtClean="0">
                <a:solidFill>
                  <a:srgbClr val="000000"/>
                </a:solidFill>
                <a:latin typeface="Times New Roman" charset="0"/>
              </a:rPr>
              <a:t> </a:t>
            </a:r>
            <a:r>
              <a:rPr lang="en-US" sz="2800" smtClean="0">
                <a:solidFill>
                  <a:srgbClr val="000000"/>
                </a:solidFill>
                <a:latin typeface="Times New Roman" charset="0"/>
              </a:rPr>
              <a:t>is preferred stock for which passed (unpaid) dividends do not accumulate.</a:t>
            </a:r>
            <a:endParaRPr lang="en-US" sz="2800" smtClean="0">
              <a:latin typeface="Times New Roman"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2012 Pearson Prentice Hall. All rights reserved.</a:t>
            </a:r>
          </a:p>
        </p:txBody>
      </p:sp>
      <p:sp>
        <p:nvSpPr>
          <p:cNvPr id="28675" name="Slide Number Placeholder 4"/>
          <p:cNvSpPr>
            <a:spLocks noGrp="1"/>
          </p:cNvSpPr>
          <p:nvPr>
            <p:ph type="sldNum" sz="quarter" idx="11"/>
          </p:nvPr>
        </p:nvSpPr>
        <p:spPr>
          <a:noFill/>
        </p:spPr>
        <p:txBody>
          <a:bodyPr/>
          <a:lstStyle/>
          <a:p>
            <a:r>
              <a:rPr lang="en-US" smtClean="0"/>
              <a:t>7-</a:t>
            </a:r>
            <a:fld id="{2F28B2C8-1817-4E28-A4E8-B383DFFEC2A0}" type="slidenum">
              <a:rPr lang="en-US" smtClean="0"/>
              <a:pPr/>
              <a:t>12</a:t>
            </a:fld>
            <a:endParaRPr lang="en-US" smtClean="0"/>
          </a:p>
        </p:txBody>
      </p:sp>
      <p:sp>
        <p:nvSpPr>
          <p:cNvPr id="28676" name="Rectangle 2"/>
          <p:cNvSpPr>
            <a:spLocks noGrp="1" noChangeArrowheads="1"/>
          </p:cNvSpPr>
          <p:nvPr>
            <p:ph type="title"/>
          </p:nvPr>
        </p:nvSpPr>
        <p:spPr/>
        <p:txBody>
          <a:bodyPr/>
          <a:lstStyle/>
          <a:p>
            <a:pPr eaLnBrk="1" hangingPunct="1"/>
            <a:r>
              <a:rPr lang="en-US" smtClean="0">
                <a:solidFill>
                  <a:srgbClr val="000000"/>
                </a:solidFill>
              </a:rPr>
              <a:t>Issuing Common Stock</a:t>
            </a:r>
          </a:p>
        </p:txBody>
      </p:sp>
      <p:sp>
        <p:nvSpPr>
          <p:cNvPr id="28677" name="Rectangle 3"/>
          <p:cNvSpPr>
            <a:spLocks noGrp="1" noChangeArrowheads="1"/>
          </p:cNvSpPr>
          <p:nvPr>
            <p:ph type="body" idx="1"/>
          </p:nvPr>
        </p:nvSpPr>
        <p:spPr/>
        <p:txBody>
          <a:bodyPr/>
          <a:lstStyle/>
          <a:p>
            <a:pPr eaLnBrk="1" hangingPunct="1">
              <a:lnSpc>
                <a:spcPct val="90000"/>
              </a:lnSpc>
              <a:buFontTx/>
              <a:buChar char="•"/>
            </a:pPr>
            <a:r>
              <a:rPr lang="en-US" sz="2800" smtClean="0">
                <a:solidFill>
                  <a:srgbClr val="000000"/>
                </a:solidFill>
                <a:latin typeface="Times New Roman" charset="0"/>
              </a:rPr>
              <a:t>Initial financing for most firms typically comes from a firm</a:t>
            </a:r>
            <a:r>
              <a:rPr lang="en-US" sz="2800" smtClean="0">
                <a:solidFill>
                  <a:srgbClr val="000000"/>
                </a:solidFill>
              </a:rPr>
              <a:t>’</a:t>
            </a:r>
            <a:r>
              <a:rPr lang="en-US" sz="2800" smtClean="0">
                <a:solidFill>
                  <a:srgbClr val="000000"/>
                </a:solidFill>
                <a:latin typeface="Times New Roman" charset="0"/>
              </a:rPr>
              <a:t>s original founders in the form of a common </a:t>
            </a:r>
            <a:br>
              <a:rPr lang="en-US" sz="2800" smtClean="0">
                <a:solidFill>
                  <a:srgbClr val="000000"/>
                </a:solidFill>
                <a:latin typeface="Times New Roman" charset="0"/>
              </a:rPr>
            </a:br>
            <a:r>
              <a:rPr lang="en-US" sz="2800" smtClean="0">
                <a:solidFill>
                  <a:srgbClr val="000000"/>
                </a:solidFill>
                <a:latin typeface="Times New Roman" charset="0"/>
              </a:rPr>
              <a:t>stock investment.</a:t>
            </a:r>
          </a:p>
          <a:p>
            <a:pPr eaLnBrk="1" hangingPunct="1">
              <a:lnSpc>
                <a:spcPct val="90000"/>
              </a:lnSpc>
              <a:buFontTx/>
              <a:buChar char="•"/>
            </a:pPr>
            <a:r>
              <a:rPr lang="en-US" sz="2800" smtClean="0">
                <a:solidFill>
                  <a:srgbClr val="000000"/>
                </a:solidFill>
                <a:latin typeface="Times New Roman" charset="0"/>
              </a:rPr>
              <a:t>Early stage debt or equity investors are unlikely to make an investment in a firm unless the founders also have a personal stake in the business.</a:t>
            </a:r>
          </a:p>
          <a:p>
            <a:pPr eaLnBrk="1" hangingPunct="1">
              <a:lnSpc>
                <a:spcPct val="90000"/>
              </a:lnSpc>
              <a:buFontTx/>
              <a:buChar char="•"/>
            </a:pPr>
            <a:r>
              <a:rPr lang="en-US" sz="2800" smtClean="0">
                <a:solidFill>
                  <a:srgbClr val="000000"/>
                </a:solidFill>
                <a:latin typeface="Times New Roman" charset="0"/>
              </a:rPr>
              <a:t>Initial non-founder financing usually comes first from private equity investors.</a:t>
            </a:r>
          </a:p>
          <a:p>
            <a:pPr eaLnBrk="1" hangingPunct="1">
              <a:lnSpc>
                <a:spcPct val="90000"/>
              </a:lnSpc>
              <a:buFontTx/>
              <a:buChar char="•"/>
            </a:pPr>
            <a:r>
              <a:rPr lang="en-US" sz="2800" smtClean="0">
                <a:solidFill>
                  <a:srgbClr val="000000"/>
                </a:solidFill>
                <a:latin typeface="Times New Roman" charset="0"/>
              </a:rPr>
              <a:t>After establishing itself, a firm will often </a:t>
            </a:r>
            <a:r>
              <a:rPr lang="en-US" sz="2800" smtClean="0">
                <a:solidFill>
                  <a:srgbClr val="000000"/>
                </a:solidFill>
              </a:rPr>
              <a:t>“</a:t>
            </a:r>
            <a:r>
              <a:rPr lang="en-US" sz="2800" smtClean="0">
                <a:solidFill>
                  <a:srgbClr val="000000"/>
                </a:solidFill>
                <a:latin typeface="Times New Roman" charset="0"/>
              </a:rPr>
              <a:t>go public</a:t>
            </a:r>
            <a:r>
              <a:rPr lang="en-US" sz="2800" smtClean="0">
                <a:solidFill>
                  <a:srgbClr val="000000"/>
                </a:solidFill>
              </a:rPr>
              <a:t>”</a:t>
            </a:r>
            <a:r>
              <a:rPr lang="en-US" sz="2800" smtClean="0">
                <a:solidFill>
                  <a:srgbClr val="000000"/>
                </a:solidFill>
                <a:latin typeface="Times New Roman" charset="0"/>
              </a:rPr>
              <a:t> by issuing shares of stock to a much broader group.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2012 Pearson Prentice Hall. All rights reserved.</a:t>
            </a:r>
          </a:p>
        </p:txBody>
      </p:sp>
      <p:sp>
        <p:nvSpPr>
          <p:cNvPr id="33795" name="Slide Number Placeholder 4"/>
          <p:cNvSpPr>
            <a:spLocks noGrp="1"/>
          </p:cNvSpPr>
          <p:nvPr>
            <p:ph type="sldNum" sz="quarter" idx="11"/>
          </p:nvPr>
        </p:nvSpPr>
        <p:spPr>
          <a:noFill/>
        </p:spPr>
        <p:txBody>
          <a:bodyPr/>
          <a:lstStyle/>
          <a:p>
            <a:r>
              <a:rPr lang="en-US" smtClean="0"/>
              <a:t>7-</a:t>
            </a:r>
            <a:fld id="{C6B0F028-2D80-4B4F-BF12-8D394A08217C}" type="slidenum">
              <a:rPr lang="en-US" smtClean="0"/>
              <a:pPr/>
              <a:t>13</a:t>
            </a:fld>
            <a:endParaRPr lang="en-US" smtClean="0"/>
          </a:p>
        </p:txBody>
      </p:sp>
      <p:sp>
        <p:nvSpPr>
          <p:cNvPr id="33796" name="Rectangle 2"/>
          <p:cNvSpPr>
            <a:spLocks noGrp="1" noChangeArrowheads="1"/>
          </p:cNvSpPr>
          <p:nvPr>
            <p:ph type="title"/>
          </p:nvPr>
        </p:nvSpPr>
        <p:spPr/>
        <p:txBody>
          <a:bodyPr/>
          <a:lstStyle/>
          <a:p>
            <a:pPr eaLnBrk="1" hangingPunct="1"/>
            <a:r>
              <a:rPr lang="en-US" smtClean="0">
                <a:solidFill>
                  <a:srgbClr val="000000"/>
                </a:solidFill>
              </a:rPr>
              <a:t>Going Public</a:t>
            </a:r>
          </a:p>
        </p:txBody>
      </p:sp>
      <p:sp>
        <p:nvSpPr>
          <p:cNvPr id="33797" name="Rectangle 3"/>
          <p:cNvSpPr>
            <a:spLocks noGrp="1" noChangeArrowheads="1"/>
          </p:cNvSpPr>
          <p:nvPr>
            <p:ph type="body" idx="1"/>
          </p:nvPr>
        </p:nvSpPr>
        <p:spPr/>
        <p:txBody>
          <a:bodyPr/>
          <a:lstStyle/>
          <a:p>
            <a:pPr marL="0" indent="0" eaLnBrk="1" hangingPunct="1">
              <a:lnSpc>
                <a:spcPct val="90000"/>
              </a:lnSpc>
            </a:pPr>
            <a:r>
              <a:rPr lang="en-US" sz="2800" smtClean="0">
                <a:solidFill>
                  <a:srgbClr val="000000"/>
                </a:solidFill>
                <a:latin typeface="Times New Roman" charset="0"/>
              </a:rPr>
              <a:t>When a firm wishes to sell its stock in the primary market, it has three alternatives.</a:t>
            </a:r>
          </a:p>
          <a:p>
            <a:pPr marL="914400" lvl="1" indent="-457200" eaLnBrk="1" hangingPunct="1">
              <a:lnSpc>
                <a:spcPct val="90000"/>
              </a:lnSpc>
              <a:buFont typeface="Arial" charset="0"/>
              <a:buAutoNum type="arabicPeriod"/>
            </a:pPr>
            <a:r>
              <a:rPr lang="en-US" sz="2400" smtClean="0">
                <a:solidFill>
                  <a:srgbClr val="000000"/>
                </a:solidFill>
                <a:latin typeface="Times New Roman" charset="0"/>
              </a:rPr>
              <a:t>A </a:t>
            </a:r>
            <a:r>
              <a:rPr lang="en-US" sz="2400" b="1" smtClean="0">
                <a:solidFill>
                  <a:srgbClr val="000000"/>
                </a:solidFill>
                <a:latin typeface="Times New Roman" charset="0"/>
              </a:rPr>
              <a:t>public offering</a:t>
            </a:r>
            <a:r>
              <a:rPr lang="en-US" sz="2400" smtClean="0">
                <a:solidFill>
                  <a:srgbClr val="000000"/>
                </a:solidFill>
                <a:latin typeface="Times New Roman" charset="0"/>
              </a:rPr>
              <a:t>, in which it offers its shares for sale to the general public.</a:t>
            </a:r>
          </a:p>
          <a:p>
            <a:pPr marL="914400" lvl="1" indent="-457200" eaLnBrk="1" hangingPunct="1">
              <a:lnSpc>
                <a:spcPct val="90000"/>
              </a:lnSpc>
              <a:buFont typeface="Arial" charset="0"/>
              <a:buAutoNum type="arabicPeriod"/>
            </a:pPr>
            <a:r>
              <a:rPr lang="en-US" sz="2400" smtClean="0">
                <a:solidFill>
                  <a:srgbClr val="000000"/>
                </a:solidFill>
                <a:latin typeface="Times New Roman" charset="0"/>
              </a:rPr>
              <a:t>A </a:t>
            </a:r>
            <a:r>
              <a:rPr lang="en-US" sz="2400" b="1" smtClean="0">
                <a:solidFill>
                  <a:srgbClr val="000000"/>
                </a:solidFill>
                <a:latin typeface="Times New Roman" charset="0"/>
              </a:rPr>
              <a:t>rights offering</a:t>
            </a:r>
            <a:r>
              <a:rPr lang="en-US" sz="2400" smtClean="0">
                <a:solidFill>
                  <a:srgbClr val="000000"/>
                </a:solidFill>
                <a:latin typeface="Times New Roman" charset="0"/>
              </a:rPr>
              <a:t>, in which new shares are sold to existing shareholders.</a:t>
            </a:r>
          </a:p>
          <a:p>
            <a:pPr marL="914400" lvl="1" indent="-457200" eaLnBrk="1" hangingPunct="1">
              <a:lnSpc>
                <a:spcPct val="90000"/>
              </a:lnSpc>
              <a:buFont typeface="Arial" charset="0"/>
              <a:buAutoNum type="arabicPeriod"/>
            </a:pPr>
            <a:r>
              <a:rPr lang="en-US" sz="2400" smtClean="0">
                <a:solidFill>
                  <a:srgbClr val="000000"/>
                </a:solidFill>
                <a:latin typeface="Times New Roman" charset="0"/>
              </a:rPr>
              <a:t>A </a:t>
            </a:r>
            <a:r>
              <a:rPr lang="en-US" sz="2400" b="1" smtClean="0">
                <a:solidFill>
                  <a:srgbClr val="000000"/>
                </a:solidFill>
                <a:latin typeface="Times New Roman" charset="0"/>
              </a:rPr>
              <a:t>private placement</a:t>
            </a:r>
            <a:r>
              <a:rPr lang="en-US" sz="2400" smtClean="0">
                <a:solidFill>
                  <a:srgbClr val="000000"/>
                </a:solidFill>
                <a:latin typeface="Times New Roman" charset="0"/>
              </a:rPr>
              <a:t>, in which the firm sells new securities directly to an investor or a group of investors.</a:t>
            </a:r>
          </a:p>
          <a:p>
            <a:pPr marL="914400" lvl="1" indent="-457200" eaLnBrk="1" hangingPunct="1">
              <a:lnSpc>
                <a:spcPct val="90000"/>
              </a:lnSpc>
              <a:buFont typeface="Arial" charset="0"/>
              <a:buNone/>
            </a:pPr>
            <a:endParaRPr lang="en-US" sz="2400" smtClean="0">
              <a:solidFill>
                <a:srgbClr val="000000"/>
              </a:solidFill>
              <a:latin typeface="Times New Roman" charset="0"/>
            </a:endParaRPr>
          </a:p>
          <a:p>
            <a:pPr marL="0" indent="0" eaLnBrk="1" hangingPunct="1">
              <a:lnSpc>
                <a:spcPct val="90000"/>
              </a:lnSpc>
            </a:pPr>
            <a:r>
              <a:rPr lang="en-US" sz="2800" smtClean="0">
                <a:latin typeface="Times New Roman" charset="0"/>
              </a:rPr>
              <a:t>Here we focus on the </a:t>
            </a:r>
            <a:r>
              <a:rPr lang="en-US" sz="2800" b="1" smtClean="0">
                <a:solidFill>
                  <a:srgbClr val="000000"/>
                </a:solidFill>
                <a:latin typeface="Times New Roman" charset="0"/>
              </a:rPr>
              <a:t>initial public offering (IPO),</a:t>
            </a:r>
            <a:r>
              <a:rPr lang="en-US" sz="2800" smtClean="0">
                <a:solidFill>
                  <a:srgbClr val="000000"/>
                </a:solidFill>
                <a:latin typeface="Times New Roman" charset="0"/>
              </a:rPr>
              <a:t> which is the first public sale of a firm</a:t>
            </a:r>
            <a:r>
              <a:rPr lang="en-US" sz="2800" smtClean="0">
                <a:solidFill>
                  <a:srgbClr val="000000"/>
                </a:solidFill>
              </a:rPr>
              <a:t>’</a:t>
            </a:r>
            <a:r>
              <a:rPr lang="en-US" sz="2800" smtClean="0">
                <a:solidFill>
                  <a:srgbClr val="000000"/>
                </a:solidFill>
                <a:latin typeface="Times New Roman" charset="0"/>
              </a:rPr>
              <a:t>s stock.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2012 Pearson Prentice Hall. All rights reserved.</a:t>
            </a:r>
          </a:p>
        </p:txBody>
      </p:sp>
      <p:sp>
        <p:nvSpPr>
          <p:cNvPr id="34819" name="Slide Number Placeholder 4"/>
          <p:cNvSpPr>
            <a:spLocks noGrp="1"/>
          </p:cNvSpPr>
          <p:nvPr>
            <p:ph type="sldNum" sz="quarter" idx="11"/>
          </p:nvPr>
        </p:nvSpPr>
        <p:spPr>
          <a:noFill/>
        </p:spPr>
        <p:txBody>
          <a:bodyPr/>
          <a:lstStyle/>
          <a:p>
            <a:r>
              <a:rPr lang="en-US" smtClean="0"/>
              <a:t>7-</a:t>
            </a:r>
            <a:fld id="{955A9748-DC1F-48CB-ADD3-4E53ACC37BEA}" type="slidenum">
              <a:rPr lang="en-US" smtClean="0"/>
              <a:pPr/>
              <a:t>14</a:t>
            </a:fld>
            <a:endParaRPr lang="en-US" smtClean="0"/>
          </a:p>
        </p:txBody>
      </p:sp>
      <p:sp>
        <p:nvSpPr>
          <p:cNvPr id="34820" name="Rectangle 2"/>
          <p:cNvSpPr>
            <a:spLocks noGrp="1" noChangeArrowheads="1"/>
          </p:cNvSpPr>
          <p:nvPr>
            <p:ph type="title"/>
          </p:nvPr>
        </p:nvSpPr>
        <p:spPr/>
        <p:txBody>
          <a:bodyPr/>
          <a:lstStyle/>
          <a:p>
            <a:pPr eaLnBrk="1" hangingPunct="1"/>
            <a:r>
              <a:rPr lang="en-US" smtClean="0">
                <a:solidFill>
                  <a:srgbClr val="000000"/>
                </a:solidFill>
              </a:rPr>
              <a:t>Going Public (cont.)</a:t>
            </a:r>
          </a:p>
        </p:txBody>
      </p:sp>
      <p:sp>
        <p:nvSpPr>
          <p:cNvPr id="34821" name="Rectangle 3"/>
          <p:cNvSpPr>
            <a:spLocks noGrp="1" noChangeArrowheads="1"/>
          </p:cNvSpPr>
          <p:nvPr>
            <p:ph type="body" idx="1"/>
          </p:nvPr>
        </p:nvSpPr>
        <p:spPr/>
        <p:txBody>
          <a:bodyPr/>
          <a:lstStyle/>
          <a:p>
            <a:pPr eaLnBrk="1" hangingPunct="1">
              <a:lnSpc>
                <a:spcPct val="90000"/>
              </a:lnSpc>
              <a:buFontTx/>
              <a:buChar char="•"/>
            </a:pPr>
            <a:r>
              <a:rPr lang="en-US" sz="2800" smtClean="0">
                <a:solidFill>
                  <a:srgbClr val="000000"/>
                </a:solidFill>
                <a:latin typeface="Times New Roman" charset="0"/>
              </a:rPr>
              <a:t>IPOs are typically made by small, fast-growing companies that either:</a:t>
            </a:r>
          </a:p>
          <a:p>
            <a:pPr lvl="1" eaLnBrk="1" hangingPunct="1">
              <a:lnSpc>
                <a:spcPct val="90000"/>
              </a:lnSpc>
            </a:pPr>
            <a:r>
              <a:rPr lang="en-US" sz="2400" smtClean="0">
                <a:solidFill>
                  <a:srgbClr val="000000"/>
                </a:solidFill>
                <a:latin typeface="Times New Roman" charset="0"/>
              </a:rPr>
              <a:t>require additional capital to continue expanding, or </a:t>
            </a:r>
          </a:p>
          <a:p>
            <a:pPr lvl="1" eaLnBrk="1" hangingPunct="1">
              <a:lnSpc>
                <a:spcPct val="90000"/>
              </a:lnSpc>
            </a:pPr>
            <a:r>
              <a:rPr lang="en-US" sz="2400" smtClean="0">
                <a:solidFill>
                  <a:srgbClr val="000000"/>
                </a:solidFill>
                <a:latin typeface="Times New Roman" charset="0"/>
              </a:rPr>
              <a:t>have met a milestone for going public that was established in a contract to obtain VC funding.</a:t>
            </a:r>
          </a:p>
          <a:p>
            <a:pPr eaLnBrk="1" hangingPunct="1">
              <a:lnSpc>
                <a:spcPct val="90000"/>
              </a:lnSpc>
              <a:buFontTx/>
              <a:buChar char="•"/>
            </a:pPr>
            <a:r>
              <a:rPr lang="en-US" sz="2800" smtClean="0">
                <a:solidFill>
                  <a:srgbClr val="000000"/>
                </a:solidFill>
                <a:latin typeface="Times New Roman" charset="0"/>
              </a:rPr>
              <a:t>The firm must obtain approval of current shareholders, and hire an investment bank to underwrite the offering.</a:t>
            </a:r>
          </a:p>
          <a:p>
            <a:pPr eaLnBrk="1" hangingPunct="1">
              <a:lnSpc>
                <a:spcPct val="90000"/>
              </a:lnSpc>
              <a:buFontTx/>
              <a:buChar char="•"/>
            </a:pPr>
            <a:r>
              <a:rPr lang="en-US" sz="2800" smtClean="0">
                <a:solidFill>
                  <a:srgbClr val="000000"/>
                </a:solidFill>
                <a:latin typeface="Times New Roman" charset="0"/>
              </a:rPr>
              <a:t>The investment banker is responsible for promoting the stock and facilitating the sale of the company</a:t>
            </a:r>
            <a:r>
              <a:rPr lang="en-US" sz="2800" smtClean="0">
                <a:solidFill>
                  <a:srgbClr val="000000"/>
                </a:solidFill>
              </a:rPr>
              <a:t>’</a:t>
            </a:r>
            <a:r>
              <a:rPr lang="en-US" sz="2800" smtClean="0">
                <a:solidFill>
                  <a:srgbClr val="000000"/>
                </a:solidFill>
                <a:latin typeface="Times New Roman" charset="0"/>
              </a:rPr>
              <a:t>s IPO shares.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2012 Pearson Prentice Hall. All rights reserved.</a:t>
            </a:r>
          </a:p>
        </p:txBody>
      </p:sp>
      <p:sp>
        <p:nvSpPr>
          <p:cNvPr id="37891" name="Slide Number Placeholder 4"/>
          <p:cNvSpPr>
            <a:spLocks noGrp="1"/>
          </p:cNvSpPr>
          <p:nvPr>
            <p:ph type="sldNum" sz="quarter" idx="11"/>
          </p:nvPr>
        </p:nvSpPr>
        <p:spPr>
          <a:noFill/>
        </p:spPr>
        <p:txBody>
          <a:bodyPr/>
          <a:lstStyle/>
          <a:p>
            <a:r>
              <a:rPr lang="en-US" smtClean="0"/>
              <a:t>7-</a:t>
            </a:r>
            <a:fld id="{74EEE699-E190-4518-ADFE-C8657062258B}" type="slidenum">
              <a:rPr lang="en-US" smtClean="0"/>
              <a:pPr/>
              <a:t>15</a:t>
            </a:fld>
            <a:endParaRPr lang="en-US" smtClean="0"/>
          </a:p>
        </p:txBody>
      </p:sp>
      <p:sp>
        <p:nvSpPr>
          <p:cNvPr id="37892" name="Rectangle 2"/>
          <p:cNvSpPr>
            <a:spLocks noGrp="1" noChangeArrowheads="1"/>
          </p:cNvSpPr>
          <p:nvPr>
            <p:ph type="title"/>
          </p:nvPr>
        </p:nvSpPr>
        <p:spPr/>
        <p:txBody>
          <a:bodyPr/>
          <a:lstStyle/>
          <a:p>
            <a:pPr eaLnBrk="1" hangingPunct="1"/>
            <a:r>
              <a:rPr lang="en-US" smtClean="0">
                <a:solidFill>
                  <a:srgbClr val="000000"/>
                </a:solidFill>
              </a:rPr>
              <a:t>Going Public (cont.)</a:t>
            </a:r>
          </a:p>
        </p:txBody>
      </p:sp>
      <p:sp>
        <p:nvSpPr>
          <p:cNvPr id="37893" name="Rectangle 3"/>
          <p:cNvSpPr>
            <a:spLocks noGrp="1" noChangeArrowheads="1"/>
          </p:cNvSpPr>
          <p:nvPr>
            <p:ph type="body" idx="1"/>
          </p:nvPr>
        </p:nvSpPr>
        <p:spPr/>
        <p:txBody>
          <a:bodyPr/>
          <a:lstStyle/>
          <a:p>
            <a:pPr eaLnBrk="1" hangingPunct="1">
              <a:lnSpc>
                <a:spcPct val="90000"/>
              </a:lnSpc>
              <a:buFontTx/>
              <a:buChar char="•"/>
            </a:pPr>
            <a:r>
              <a:rPr lang="en-US" smtClean="0">
                <a:solidFill>
                  <a:srgbClr val="000000"/>
                </a:solidFill>
                <a:latin typeface="Times New Roman" charset="0"/>
              </a:rPr>
              <a:t>Investment bankers and company officials promote the company through a road show, a series of presentations to potential investors around the country and sometimes overseas.</a:t>
            </a:r>
          </a:p>
          <a:p>
            <a:pPr eaLnBrk="1" hangingPunct="1">
              <a:lnSpc>
                <a:spcPct val="90000"/>
              </a:lnSpc>
              <a:buFontTx/>
              <a:buChar char="•"/>
            </a:pPr>
            <a:r>
              <a:rPr lang="en-US" smtClean="0">
                <a:solidFill>
                  <a:srgbClr val="000000"/>
                </a:solidFill>
                <a:latin typeface="Times New Roman" charset="0"/>
              </a:rPr>
              <a:t>This helps investment bankers gauge the demand for the offering which helps them to set the initial offer price.</a:t>
            </a:r>
          </a:p>
          <a:p>
            <a:pPr eaLnBrk="1" hangingPunct="1">
              <a:lnSpc>
                <a:spcPct val="90000"/>
              </a:lnSpc>
              <a:buFontTx/>
              <a:buChar char="•"/>
            </a:pPr>
            <a:r>
              <a:rPr lang="en-US" smtClean="0">
                <a:solidFill>
                  <a:srgbClr val="000000"/>
                </a:solidFill>
                <a:latin typeface="Times New Roman" charset="0"/>
              </a:rPr>
              <a:t>After the underwriter sets the terms, the SEC must approve the offering.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 2012 Pearson Prentice Hall. All rights reserved.</a:t>
            </a:r>
          </a:p>
        </p:txBody>
      </p:sp>
      <p:sp>
        <p:nvSpPr>
          <p:cNvPr id="38915" name="Slide Number Placeholder 4"/>
          <p:cNvSpPr>
            <a:spLocks noGrp="1"/>
          </p:cNvSpPr>
          <p:nvPr>
            <p:ph type="sldNum" sz="quarter" idx="11"/>
          </p:nvPr>
        </p:nvSpPr>
        <p:spPr>
          <a:noFill/>
        </p:spPr>
        <p:txBody>
          <a:bodyPr/>
          <a:lstStyle/>
          <a:p>
            <a:r>
              <a:rPr lang="en-US" smtClean="0"/>
              <a:t>7-</a:t>
            </a:r>
            <a:fld id="{925F1DC3-12BF-41C2-94C8-FD0E4949FC0B}" type="slidenum">
              <a:rPr lang="en-US" smtClean="0"/>
              <a:pPr/>
              <a:t>16</a:t>
            </a:fld>
            <a:endParaRPr lang="en-US" smtClean="0"/>
          </a:p>
        </p:txBody>
      </p:sp>
      <p:sp>
        <p:nvSpPr>
          <p:cNvPr id="38916" name="Rectangle 2"/>
          <p:cNvSpPr>
            <a:spLocks noGrp="1" noChangeArrowheads="1"/>
          </p:cNvSpPr>
          <p:nvPr>
            <p:ph type="title"/>
          </p:nvPr>
        </p:nvSpPr>
        <p:spPr/>
        <p:txBody>
          <a:bodyPr/>
          <a:lstStyle/>
          <a:p>
            <a:pPr eaLnBrk="1" hangingPunct="1"/>
            <a:r>
              <a:rPr lang="en-US" smtClean="0">
                <a:solidFill>
                  <a:srgbClr val="000000"/>
                </a:solidFill>
              </a:rPr>
              <a:t>Going Public:</a:t>
            </a:r>
            <a:br>
              <a:rPr lang="en-US" smtClean="0">
                <a:solidFill>
                  <a:srgbClr val="000000"/>
                </a:solidFill>
              </a:rPr>
            </a:br>
            <a:r>
              <a:rPr lang="en-US" smtClean="0">
                <a:solidFill>
                  <a:srgbClr val="000000"/>
                </a:solidFill>
              </a:rPr>
              <a:t>The Investment Banker’s Role</a:t>
            </a:r>
          </a:p>
        </p:txBody>
      </p:sp>
      <p:sp>
        <p:nvSpPr>
          <p:cNvPr id="38917" name="Rectangle 3"/>
          <p:cNvSpPr>
            <a:spLocks noGrp="1" noChangeArrowheads="1"/>
          </p:cNvSpPr>
          <p:nvPr>
            <p:ph type="body" idx="1"/>
          </p:nvPr>
        </p:nvSpPr>
        <p:spPr/>
        <p:txBody>
          <a:bodyPr/>
          <a:lstStyle/>
          <a:p>
            <a:pPr eaLnBrk="1" hangingPunct="1">
              <a:buFontTx/>
              <a:buChar char="•"/>
            </a:pPr>
            <a:r>
              <a:rPr lang="en-US" sz="2400" smtClean="0">
                <a:solidFill>
                  <a:srgbClr val="000000"/>
                </a:solidFill>
                <a:latin typeface="Times New Roman" charset="0"/>
              </a:rPr>
              <a:t>An </a:t>
            </a:r>
            <a:r>
              <a:rPr lang="en-US" sz="2400" b="1" smtClean="0">
                <a:solidFill>
                  <a:srgbClr val="000000"/>
                </a:solidFill>
                <a:latin typeface="Times New Roman" charset="0"/>
              </a:rPr>
              <a:t>investment banker </a:t>
            </a:r>
            <a:r>
              <a:rPr lang="en-US" sz="2400" smtClean="0">
                <a:solidFill>
                  <a:srgbClr val="000000"/>
                </a:solidFill>
                <a:latin typeface="Times New Roman" charset="0"/>
              </a:rPr>
              <a:t>is a financial intermediary that specializes in selling new security issues and advising firms with regard to major financial transactions.</a:t>
            </a:r>
          </a:p>
          <a:p>
            <a:pPr eaLnBrk="1" hangingPunct="1">
              <a:buFontTx/>
              <a:buChar char="•"/>
            </a:pPr>
            <a:r>
              <a:rPr lang="en-US" sz="2400" b="1" smtClean="0">
                <a:solidFill>
                  <a:srgbClr val="000000"/>
                </a:solidFill>
                <a:latin typeface="Times New Roman" charset="0"/>
              </a:rPr>
              <a:t>Underwriting </a:t>
            </a:r>
            <a:r>
              <a:rPr lang="en-US" sz="2400" smtClean="0">
                <a:solidFill>
                  <a:srgbClr val="000000"/>
                </a:solidFill>
                <a:latin typeface="Times New Roman" charset="0"/>
              </a:rPr>
              <a:t>is the role of the</a:t>
            </a:r>
            <a:r>
              <a:rPr lang="en-US" sz="2400" i="1" smtClean="0">
                <a:solidFill>
                  <a:srgbClr val="000000"/>
                </a:solidFill>
                <a:latin typeface="Times New Roman" charset="0"/>
              </a:rPr>
              <a:t> investment banker </a:t>
            </a:r>
            <a:r>
              <a:rPr lang="en-US" sz="2400" smtClean="0">
                <a:solidFill>
                  <a:srgbClr val="000000"/>
                </a:solidFill>
                <a:latin typeface="Times New Roman" charset="0"/>
              </a:rPr>
              <a:t>in bearing the risk of reselling, at a profit, the securities purchased from an issuing corporation at an agreed-on price.</a:t>
            </a:r>
          </a:p>
          <a:p>
            <a:pPr eaLnBrk="1" hangingPunct="1">
              <a:buFontTx/>
              <a:buChar char="•"/>
            </a:pPr>
            <a:r>
              <a:rPr lang="en-US" sz="2400" smtClean="0">
                <a:solidFill>
                  <a:srgbClr val="000000"/>
                </a:solidFill>
                <a:latin typeface="Times New Roman" charset="0"/>
              </a:rPr>
              <a:t>This process involves purchasing the security issue from the issuing corporation at an agreed-on price and bearing the risk of reselling it to the public at a profit. </a:t>
            </a:r>
          </a:p>
          <a:p>
            <a:pPr eaLnBrk="1" hangingPunct="1">
              <a:buFontTx/>
              <a:buChar char="•"/>
            </a:pPr>
            <a:r>
              <a:rPr lang="en-US" sz="2400" smtClean="0">
                <a:solidFill>
                  <a:srgbClr val="000000"/>
                </a:solidFill>
                <a:latin typeface="Times New Roman" charset="0"/>
              </a:rPr>
              <a:t>The investment banker also provides the issuer with advice about pricing and other important aspects of the issue.</a:t>
            </a:r>
            <a:endParaRPr lang="en-US" sz="2400" smtClean="0">
              <a:latin typeface="Times New Roman"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2012 Pearson Prentice Hall. All rights reserved.</a:t>
            </a:r>
          </a:p>
        </p:txBody>
      </p:sp>
      <p:sp>
        <p:nvSpPr>
          <p:cNvPr id="41987" name="Slide Number Placeholder 4"/>
          <p:cNvSpPr>
            <a:spLocks noGrp="1"/>
          </p:cNvSpPr>
          <p:nvPr>
            <p:ph type="sldNum" sz="quarter" idx="11"/>
          </p:nvPr>
        </p:nvSpPr>
        <p:spPr>
          <a:noFill/>
        </p:spPr>
        <p:txBody>
          <a:bodyPr/>
          <a:lstStyle/>
          <a:p>
            <a:r>
              <a:rPr lang="en-US" smtClean="0"/>
              <a:t>7-</a:t>
            </a:r>
            <a:fld id="{1BD50048-7EC1-4A57-976D-E5ACE677BF47}" type="slidenum">
              <a:rPr lang="en-US" smtClean="0"/>
              <a:pPr/>
              <a:t>17</a:t>
            </a:fld>
            <a:endParaRPr lang="en-US" smtClean="0"/>
          </a:p>
        </p:txBody>
      </p:sp>
      <p:sp>
        <p:nvSpPr>
          <p:cNvPr id="4198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Going Public: The Investment Banker’s Role (cont.)</a:t>
            </a:r>
          </a:p>
        </p:txBody>
      </p:sp>
      <p:sp>
        <p:nvSpPr>
          <p:cNvPr id="41989" name="Rectangle 3"/>
          <p:cNvSpPr>
            <a:spLocks noGrp="1" noChangeArrowheads="1"/>
          </p:cNvSpPr>
          <p:nvPr>
            <p:ph type="body" idx="1"/>
          </p:nvPr>
        </p:nvSpPr>
        <p:spPr/>
        <p:txBody>
          <a:bodyPr/>
          <a:lstStyle/>
          <a:p>
            <a:pPr marL="0" indent="0" eaLnBrk="1" hangingPunct="1">
              <a:lnSpc>
                <a:spcPct val="90000"/>
              </a:lnSpc>
            </a:pPr>
            <a:r>
              <a:rPr lang="en-US" sz="2800" dirty="0" smtClean="0">
                <a:solidFill>
                  <a:srgbClr val="000000"/>
                </a:solidFill>
                <a:latin typeface="Times New Roman" charset="0"/>
              </a:rPr>
              <a:t>Compensation for underwriting and selling services typically comes in the form of a discount on the sale price </a:t>
            </a:r>
            <a:br>
              <a:rPr lang="en-US" sz="2800" dirty="0" smtClean="0">
                <a:solidFill>
                  <a:srgbClr val="000000"/>
                </a:solidFill>
                <a:latin typeface="Times New Roman" charset="0"/>
              </a:rPr>
            </a:br>
            <a:r>
              <a:rPr lang="en-US" sz="2800" dirty="0" smtClean="0">
                <a:solidFill>
                  <a:srgbClr val="000000"/>
                </a:solidFill>
                <a:latin typeface="Times New Roman" charset="0"/>
              </a:rPr>
              <a:t>of the securities. </a:t>
            </a:r>
          </a:p>
          <a:p>
            <a:pPr lvl="1" eaLnBrk="1" hangingPunct="1">
              <a:lnSpc>
                <a:spcPct val="90000"/>
              </a:lnSpc>
            </a:pPr>
            <a:r>
              <a:rPr lang="en-US" sz="2400" dirty="0" smtClean="0">
                <a:solidFill>
                  <a:srgbClr val="000000"/>
                </a:solidFill>
                <a:latin typeface="Times New Roman" charset="0"/>
              </a:rPr>
              <a:t>For example, an investment banker may pay the issuing firm $24 per share for stock that will be sold for $26 per share.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2012 Pearson Prentice Hall. All rights reserved.</a:t>
            </a:r>
          </a:p>
        </p:txBody>
      </p:sp>
      <p:sp>
        <p:nvSpPr>
          <p:cNvPr id="48131" name="Slide Number Placeholder 4"/>
          <p:cNvSpPr>
            <a:spLocks noGrp="1"/>
          </p:cNvSpPr>
          <p:nvPr>
            <p:ph type="sldNum" sz="quarter" idx="11"/>
          </p:nvPr>
        </p:nvSpPr>
        <p:spPr>
          <a:noFill/>
        </p:spPr>
        <p:txBody>
          <a:bodyPr/>
          <a:lstStyle/>
          <a:p>
            <a:r>
              <a:rPr lang="en-US" smtClean="0"/>
              <a:t>7-</a:t>
            </a:r>
            <a:fld id="{78BE7A07-A6DB-4646-8A10-CA91B515CA81}" type="slidenum">
              <a:rPr lang="en-US" smtClean="0"/>
              <a:pPr/>
              <a:t>18</a:t>
            </a:fld>
            <a:endParaRPr lang="en-US" smtClean="0"/>
          </a:p>
        </p:txBody>
      </p:sp>
      <p:sp>
        <p:nvSpPr>
          <p:cNvPr id="48132"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Valuation: </a:t>
            </a:r>
            <a:br>
              <a:rPr lang="en-US" sz="2800" smtClean="0">
                <a:solidFill>
                  <a:srgbClr val="000000"/>
                </a:solidFill>
              </a:rPr>
            </a:br>
            <a:r>
              <a:rPr lang="en-US" sz="2800" smtClean="0">
                <a:solidFill>
                  <a:srgbClr val="000000"/>
                </a:solidFill>
              </a:rPr>
              <a:t>Basic Common Stock Valuation Equation</a:t>
            </a:r>
            <a:endParaRPr lang="en-US" smtClean="0">
              <a:solidFill>
                <a:srgbClr val="000000"/>
              </a:solidFill>
            </a:endParaRPr>
          </a:p>
        </p:txBody>
      </p:sp>
      <p:sp>
        <p:nvSpPr>
          <p:cNvPr id="48133"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The value of a share of common stock is equal to the present value of all future cash flows (dividends) that it is expected to provide.</a:t>
            </a:r>
          </a:p>
          <a:p>
            <a:pPr marL="0" indent="0" eaLnBrk="1" hangingPunct="1"/>
            <a:endParaRPr lang="en-US" sz="2800" smtClean="0">
              <a:solidFill>
                <a:srgbClr val="000000"/>
              </a:solidFill>
              <a:latin typeface="Times New Roman" charset="0"/>
            </a:endParaRPr>
          </a:p>
          <a:p>
            <a:pPr marL="0" indent="0" eaLnBrk="1" hangingPunct="1"/>
            <a:endParaRPr lang="en-US" sz="2800" smtClean="0">
              <a:solidFill>
                <a:srgbClr val="000000"/>
              </a:solidFill>
              <a:latin typeface="Times New Roman" charset="0"/>
            </a:endParaRPr>
          </a:p>
          <a:p>
            <a:pPr marL="0" indent="0" eaLnBrk="1" hangingPunct="1"/>
            <a:r>
              <a:rPr lang="en-US" sz="2800" smtClean="0">
                <a:latin typeface="Times New Roman" charset="0"/>
              </a:rPr>
              <a:t>where</a:t>
            </a:r>
            <a:endParaRPr lang="en-US" sz="2800" smtClean="0">
              <a:solidFill>
                <a:srgbClr val="000000"/>
              </a:solidFill>
              <a:latin typeface="Times New Roman" charset="0"/>
            </a:endParaRPr>
          </a:p>
          <a:p>
            <a:pPr marL="0" indent="0" eaLnBrk="1" hangingPunct="1"/>
            <a:r>
              <a:rPr lang="en-US" sz="2800" smtClean="0">
                <a:latin typeface="Times New Roman" charset="0"/>
              </a:rPr>
              <a:t> </a:t>
            </a:r>
          </a:p>
        </p:txBody>
      </p:sp>
      <p:pic>
        <p:nvPicPr>
          <p:cNvPr id="48134" name="Picture 4" descr="eq0701"/>
          <p:cNvPicPr>
            <a:picLocks noChangeAspect="1" noChangeArrowheads="1"/>
          </p:cNvPicPr>
          <p:nvPr/>
        </p:nvPicPr>
        <p:blipFill>
          <a:blip r:embed="rId2"/>
          <a:srcRect/>
          <a:stretch>
            <a:fillRect/>
          </a:stretch>
        </p:blipFill>
        <p:spPr bwMode="auto">
          <a:xfrm>
            <a:off x="1206500" y="3046413"/>
            <a:ext cx="6737350" cy="1068387"/>
          </a:xfrm>
          <a:prstGeom prst="rect">
            <a:avLst/>
          </a:prstGeom>
          <a:noFill/>
          <a:ln w="9525">
            <a:noFill/>
            <a:miter lim="800000"/>
            <a:headEnd/>
            <a:tailEnd/>
          </a:ln>
        </p:spPr>
      </p:pic>
      <p:graphicFrame>
        <p:nvGraphicFramePr>
          <p:cNvPr id="195691" name="Group 107"/>
          <p:cNvGraphicFramePr>
            <a:graphicFrameLocks noGrp="1"/>
          </p:cNvGraphicFramePr>
          <p:nvPr/>
        </p:nvGraphicFramePr>
        <p:xfrm>
          <a:off x="1143000" y="4572000"/>
          <a:ext cx="6858000" cy="1508126"/>
        </p:xfrm>
        <a:graphic>
          <a:graphicData uri="http://schemas.openxmlformats.org/drawingml/2006/table">
            <a:tbl>
              <a:tblPr/>
              <a:tblGrid>
                <a:gridCol w="609600"/>
                <a:gridCol w="381000"/>
                <a:gridCol w="5867400"/>
              </a:tblGrid>
              <a:tr h="3730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Times New Roman" charset="0"/>
                          <a:ea typeface="ＭＳ Ｐゴシック" charset="-128"/>
                        </a:rPr>
                        <a:t>P</a:t>
                      </a:r>
                      <a:r>
                        <a:rPr kumimoji="0" lang="en-US" sz="2400" b="0" i="0" u="none" strike="noStrike" cap="none" normalizeH="0" baseline="-25000" dirty="0" smtClean="0">
                          <a:ln>
                            <a:noFill/>
                          </a:ln>
                          <a:solidFill>
                            <a:srgbClr val="000000"/>
                          </a:solidFill>
                          <a:effectLst/>
                          <a:latin typeface="Times New Roman" charset="0"/>
                          <a:ea typeface="ＭＳ Ｐゴシック" charset="-128"/>
                        </a:rPr>
                        <a:t>0</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value of common stock</a:t>
                      </a:r>
                    </a:p>
                  </a:txBody>
                  <a:tcPr marL="45720" marR="45720" marT="0" marB="0" horzOverflow="overflow">
                    <a:lnL>
                      <a:noFill/>
                    </a:lnL>
                    <a:lnR cap="flat">
                      <a:noFill/>
                    </a:lnR>
                    <a:lnT cap="flat">
                      <a:noFill/>
                    </a:lnT>
                    <a:lnB>
                      <a:noFill/>
                    </a:lnB>
                    <a:lnTlToBr>
                      <a:noFill/>
                    </a:lnTlToBr>
                    <a:lnBlToTr>
                      <a:noFill/>
                    </a:lnBlToTr>
                    <a:noFill/>
                  </a:tcPr>
                </a:tc>
              </a:tr>
              <a:tr h="381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D</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per-share dividend </a:t>
                      </a:r>
                      <a:r>
                        <a:rPr kumimoji="0" lang="en-US" sz="2400" b="0" i="1" u="none" strike="noStrike" cap="none" normalizeH="0" baseline="0" smtClean="0">
                          <a:ln>
                            <a:noFill/>
                          </a:ln>
                          <a:solidFill>
                            <a:srgbClr val="000000"/>
                          </a:solidFill>
                          <a:effectLst/>
                          <a:latin typeface="Times New Roman" charset="0"/>
                          <a:ea typeface="ＭＳ Ｐゴシック" charset="-128"/>
                        </a:rPr>
                        <a:t>expected</a:t>
                      </a:r>
                      <a:r>
                        <a:rPr kumimoji="0" lang="en-US" sz="2400" b="0" i="0" u="none" strike="noStrike" cap="none" normalizeH="0" baseline="0" smtClean="0">
                          <a:ln>
                            <a:noFill/>
                          </a:ln>
                          <a:solidFill>
                            <a:srgbClr val="000000"/>
                          </a:solidFill>
                          <a:effectLst/>
                          <a:latin typeface="Times New Roman" charset="0"/>
                          <a:ea typeface="ＭＳ Ｐゴシック" charset="-128"/>
                        </a:rPr>
                        <a:t> at the end of year </a:t>
                      </a:r>
                      <a:r>
                        <a:rPr kumimoji="0" lang="en-US" sz="2400" b="0" i="1" u="none" strike="noStrike" cap="none" normalizeH="0" baseline="0" smtClean="0">
                          <a:ln>
                            <a:noFill/>
                          </a:ln>
                          <a:solidFill>
                            <a:srgbClr val="000000"/>
                          </a:solidFill>
                          <a:effectLst/>
                          <a:latin typeface="Times New Roman" charset="0"/>
                          <a:ea typeface="ＭＳ Ｐゴシック" charset="-128"/>
                        </a:rPr>
                        <a:t>t</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s</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required return on common stock</a:t>
                      </a:r>
                    </a:p>
                  </a:txBody>
                  <a:tcPr marL="45720" marR="45720" marT="0" marB="0" horzOverflow="overflow">
                    <a:lnL>
                      <a:noFill/>
                    </a:lnL>
                    <a:lnR cap="flat">
                      <a:noFill/>
                    </a:lnR>
                    <a:lnT>
                      <a:noFill/>
                    </a:lnT>
                    <a:lnB>
                      <a:noFill/>
                    </a:lnB>
                    <a:lnTlToBr>
                      <a:noFill/>
                    </a:lnTlToBr>
                    <a:lnBlToTr>
                      <a:noFill/>
                    </a:lnBlToTr>
                    <a:noFill/>
                  </a:tcPr>
                </a:tc>
              </a:tr>
              <a:tr h="37782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smtClean="0">
                        <a:ln>
                          <a:noFill/>
                        </a:ln>
                        <a:solidFill>
                          <a:srgbClr val="000000"/>
                        </a:solidFill>
                        <a:effectLst/>
                        <a:latin typeface="Times New Roman" charset="0"/>
                        <a:ea typeface="ＭＳ Ｐゴシック" charset="-128"/>
                      </a:endParaRP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charset="0"/>
                        <a:ea typeface="ＭＳ Ｐゴシック" charset="-128"/>
                      </a:endParaRP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charset="0"/>
                        <a:ea typeface="ＭＳ Ｐゴシック" charset="-128"/>
                      </a:endParaRP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2012 Pearson Prentice Hall. All rights reserved.</a:t>
            </a:r>
          </a:p>
        </p:txBody>
      </p:sp>
      <p:sp>
        <p:nvSpPr>
          <p:cNvPr id="49155" name="Slide Number Placeholder 4"/>
          <p:cNvSpPr>
            <a:spLocks noGrp="1"/>
          </p:cNvSpPr>
          <p:nvPr>
            <p:ph type="sldNum" sz="quarter" idx="11"/>
          </p:nvPr>
        </p:nvSpPr>
        <p:spPr>
          <a:noFill/>
        </p:spPr>
        <p:txBody>
          <a:bodyPr/>
          <a:lstStyle/>
          <a:p>
            <a:r>
              <a:rPr lang="en-US" smtClean="0"/>
              <a:t>7-</a:t>
            </a:r>
            <a:fld id="{5EB7D8D9-19F3-4924-B2F4-A3B2CD792DA9}" type="slidenum">
              <a:rPr lang="en-US" smtClean="0"/>
              <a:pPr/>
              <a:t>19</a:t>
            </a:fld>
            <a:endParaRPr lang="en-US" smtClean="0"/>
          </a:p>
        </p:txBody>
      </p:sp>
      <p:sp>
        <p:nvSpPr>
          <p:cNvPr id="49156"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The Zero Growth Model</a:t>
            </a:r>
          </a:p>
        </p:txBody>
      </p:sp>
      <p:sp>
        <p:nvSpPr>
          <p:cNvPr id="49157" name="Rectangle 3"/>
          <p:cNvSpPr>
            <a:spLocks noGrp="1" noChangeArrowheads="1"/>
          </p:cNvSpPr>
          <p:nvPr>
            <p:ph type="body" idx="1"/>
          </p:nvPr>
        </p:nvSpPr>
        <p:spPr/>
        <p:txBody>
          <a:bodyPr/>
          <a:lstStyle/>
          <a:p>
            <a:pPr marL="0" indent="0" eaLnBrk="1" hangingPunct="1">
              <a:lnSpc>
                <a:spcPct val="90000"/>
              </a:lnSpc>
            </a:pPr>
            <a:r>
              <a:rPr lang="en-US" sz="2800" dirty="0" smtClean="0">
                <a:solidFill>
                  <a:srgbClr val="000000"/>
                </a:solidFill>
                <a:latin typeface="Times New Roman" charset="0"/>
              </a:rPr>
              <a:t>The zero dividend growth model assumes that the stock will pay the </a:t>
            </a:r>
            <a:r>
              <a:rPr lang="en-US" sz="2800" dirty="0" smtClean="0">
                <a:solidFill>
                  <a:srgbClr val="000000"/>
                </a:solidFill>
                <a:effectLst>
                  <a:outerShdw blurRad="38100" dist="38100" dir="2700000" algn="tl">
                    <a:srgbClr val="000000">
                      <a:alpha val="43137"/>
                    </a:srgbClr>
                  </a:outerShdw>
                </a:effectLst>
                <a:latin typeface="Times New Roman" charset="0"/>
              </a:rPr>
              <a:t>same</a:t>
            </a:r>
            <a:r>
              <a:rPr lang="en-US" sz="2800" dirty="0" smtClean="0">
                <a:solidFill>
                  <a:srgbClr val="000000"/>
                </a:solidFill>
                <a:latin typeface="Times New Roman" charset="0"/>
              </a:rPr>
              <a:t> dividend each year, year after year.</a:t>
            </a:r>
          </a:p>
          <a:p>
            <a:pPr marL="0" indent="0" eaLnBrk="1" hangingPunct="1">
              <a:lnSpc>
                <a:spcPct val="90000"/>
              </a:lnSpc>
            </a:pPr>
            <a:endParaRPr lang="en-US" sz="2800" dirty="0" smtClean="0">
              <a:solidFill>
                <a:srgbClr val="000000"/>
              </a:solidFill>
              <a:latin typeface="Times New Roman" charset="0"/>
            </a:endParaRPr>
          </a:p>
          <a:p>
            <a:pPr marL="0" indent="0" eaLnBrk="1" hangingPunct="1">
              <a:lnSpc>
                <a:spcPct val="90000"/>
              </a:lnSpc>
            </a:pPr>
            <a:endParaRPr lang="en-US" sz="2800" dirty="0" smtClean="0">
              <a:solidFill>
                <a:srgbClr val="000000"/>
              </a:solidFill>
              <a:latin typeface="Times New Roman" charset="0"/>
            </a:endParaRPr>
          </a:p>
          <a:p>
            <a:pPr marL="0" indent="0" eaLnBrk="1" hangingPunct="1">
              <a:lnSpc>
                <a:spcPct val="90000"/>
              </a:lnSpc>
            </a:pPr>
            <a:endParaRPr lang="en-US" sz="2800" dirty="0" smtClean="0">
              <a:solidFill>
                <a:srgbClr val="000000"/>
              </a:solidFill>
              <a:latin typeface="Times New Roman" charset="0"/>
            </a:endParaRPr>
          </a:p>
          <a:p>
            <a:pPr marL="0" indent="0" eaLnBrk="1" hangingPunct="1">
              <a:lnSpc>
                <a:spcPct val="90000"/>
              </a:lnSpc>
            </a:pPr>
            <a:endParaRPr lang="en-US" sz="2800" dirty="0" smtClean="0">
              <a:solidFill>
                <a:srgbClr val="000000"/>
              </a:solidFill>
              <a:latin typeface="Times New Roman" charset="0"/>
            </a:endParaRPr>
          </a:p>
          <a:p>
            <a:pPr marL="0" indent="0" eaLnBrk="1" hangingPunct="1">
              <a:lnSpc>
                <a:spcPct val="90000"/>
              </a:lnSpc>
            </a:pPr>
            <a:r>
              <a:rPr lang="en-US" sz="2800" dirty="0" smtClean="0">
                <a:solidFill>
                  <a:srgbClr val="000000"/>
                </a:solidFill>
                <a:latin typeface="Times New Roman" charset="0"/>
              </a:rPr>
              <a:t>The equation shows that with zero growth, the value of a share of stock would equal the present value of a perpetuity of </a:t>
            </a:r>
            <a:r>
              <a:rPr lang="en-US" sz="2800" i="1" dirty="0" smtClean="0">
                <a:solidFill>
                  <a:srgbClr val="000000"/>
                </a:solidFill>
                <a:latin typeface="Times New Roman" charset="0"/>
              </a:rPr>
              <a:t>D</a:t>
            </a:r>
            <a:r>
              <a:rPr lang="en-US" sz="2800" baseline="-25000" dirty="0" smtClean="0">
                <a:solidFill>
                  <a:srgbClr val="000000"/>
                </a:solidFill>
                <a:latin typeface="Times New Roman" charset="0"/>
              </a:rPr>
              <a:t>1</a:t>
            </a:r>
            <a:r>
              <a:rPr lang="en-US" sz="2800" dirty="0" smtClean="0">
                <a:solidFill>
                  <a:srgbClr val="000000"/>
                </a:solidFill>
                <a:latin typeface="Times New Roman" charset="0"/>
              </a:rPr>
              <a:t> dollars discounted at a rate </a:t>
            </a:r>
            <a:r>
              <a:rPr lang="en-US" sz="2800" i="1" dirty="0" err="1" smtClean="0">
                <a:solidFill>
                  <a:srgbClr val="000000"/>
                </a:solidFill>
                <a:latin typeface="Times New Roman" charset="0"/>
              </a:rPr>
              <a:t>r</a:t>
            </a:r>
            <a:r>
              <a:rPr lang="en-US" sz="2800" i="1" baseline="-25000" dirty="0" err="1" smtClean="0">
                <a:solidFill>
                  <a:srgbClr val="000000"/>
                </a:solidFill>
                <a:latin typeface="Times New Roman" charset="0"/>
              </a:rPr>
              <a:t>s</a:t>
            </a:r>
            <a:r>
              <a:rPr lang="en-US" sz="2800" dirty="0" smtClean="0">
                <a:solidFill>
                  <a:srgbClr val="000000"/>
                </a:solidFill>
                <a:latin typeface="Times New Roman" charset="0"/>
              </a:rPr>
              <a:t>.</a:t>
            </a:r>
          </a:p>
        </p:txBody>
      </p:sp>
      <p:pic>
        <p:nvPicPr>
          <p:cNvPr id="49158" name="Picture 4" descr="eq0702"/>
          <p:cNvPicPr>
            <a:picLocks noChangeAspect="1" noChangeArrowheads="1"/>
          </p:cNvPicPr>
          <p:nvPr/>
        </p:nvPicPr>
        <p:blipFill>
          <a:blip r:embed="rId2"/>
          <a:srcRect/>
          <a:stretch>
            <a:fillRect/>
          </a:stretch>
        </p:blipFill>
        <p:spPr bwMode="auto">
          <a:xfrm>
            <a:off x="1189038" y="2833688"/>
            <a:ext cx="6764337"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t>© 2012 Pearson Prentice Hall. All rights reserved.</a:t>
            </a:r>
          </a:p>
        </p:txBody>
      </p:sp>
      <p:sp>
        <p:nvSpPr>
          <p:cNvPr id="5123" name="Slide Number Placeholder 4"/>
          <p:cNvSpPr>
            <a:spLocks noGrp="1"/>
          </p:cNvSpPr>
          <p:nvPr>
            <p:ph type="sldNum" sz="quarter" idx="11"/>
          </p:nvPr>
        </p:nvSpPr>
        <p:spPr>
          <a:noFill/>
        </p:spPr>
        <p:txBody>
          <a:bodyPr/>
          <a:lstStyle/>
          <a:p>
            <a:r>
              <a:rPr lang="en-US" smtClean="0"/>
              <a:t>7-</a:t>
            </a:r>
            <a:fld id="{ED94294A-B842-4F42-8BFF-A6B81546635F}" type="slidenum">
              <a:rPr lang="en-US" smtClean="0"/>
              <a:pPr/>
              <a:t>2</a:t>
            </a:fld>
            <a:endParaRPr lang="en-US" smtClean="0"/>
          </a:p>
        </p:txBody>
      </p:sp>
      <p:sp>
        <p:nvSpPr>
          <p:cNvPr id="5124" name="Rectangle 2"/>
          <p:cNvSpPr>
            <a:spLocks noGrp="1" noChangeArrowheads="1"/>
          </p:cNvSpPr>
          <p:nvPr>
            <p:ph type="title"/>
          </p:nvPr>
        </p:nvSpPr>
        <p:spPr/>
        <p:txBody>
          <a:bodyPr/>
          <a:lstStyle/>
          <a:p>
            <a:pPr eaLnBrk="1" hangingPunct="1"/>
            <a:r>
              <a:rPr lang="en-US" smtClean="0">
                <a:solidFill>
                  <a:srgbClr val="000000"/>
                </a:solidFill>
              </a:rPr>
              <a:t>Differences Between Debt and Equity</a:t>
            </a:r>
          </a:p>
        </p:txBody>
      </p:sp>
      <p:sp>
        <p:nvSpPr>
          <p:cNvPr id="5125" name="Rectangle 3"/>
          <p:cNvSpPr>
            <a:spLocks noGrp="1" noChangeArrowheads="1"/>
          </p:cNvSpPr>
          <p:nvPr>
            <p:ph type="body" idx="1"/>
          </p:nvPr>
        </p:nvSpPr>
        <p:spPr/>
        <p:txBody>
          <a:bodyPr/>
          <a:lstStyle/>
          <a:p>
            <a:pPr eaLnBrk="1" hangingPunct="1">
              <a:buFontTx/>
              <a:buChar char="•"/>
            </a:pPr>
            <a:r>
              <a:rPr lang="en-US" sz="2400" b="1" smtClean="0">
                <a:solidFill>
                  <a:srgbClr val="000000"/>
                </a:solidFill>
                <a:latin typeface="Times New Roman" charset="0"/>
              </a:rPr>
              <a:t>Debt</a:t>
            </a:r>
            <a:r>
              <a:rPr lang="en-US" sz="2400" smtClean="0">
                <a:solidFill>
                  <a:srgbClr val="000000"/>
                </a:solidFill>
                <a:latin typeface="Times New Roman" charset="0"/>
              </a:rPr>
              <a:t> includes all borrowing incurred by a firm, including bonds, and is repaid according to a fixed schedule of payments.</a:t>
            </a:r>
          </a:p>
          <a:p>
            <a:pPr eaLnBrk="1" hangingPunct="1">
              <a:buFontTx/>
              <a:buChar char="•"/>
            </a:pPr>
            <a:r>
              <a:rPr lang="en-US" sz="2400" b="1" smtClean="0">
                <a:solidFill>
                  <a:srgbClr val="000000"/>
                </a:solidFill>
                <a:latin typeface="Times New Roman" charset="0"/>
              </a:rPr>
              <a:t>Equity</a:t>
            </a:r>
            <a:r>
              <a:rPr lang="en-US" sz="2400" smtClean="0">
                <a:solidFill>
                  <a:srgbClr val="000000"/>
                </a:solidFill>
                <a:latin typeface="Times New Roman" charset="0"/>
              </a:rPr>
              <a:t> consists of funds provided by the firm</a:t>
            </a:r>
            <a:r>
              <a:rPr lang="en-US" sz="2400" smtClean="0">
                <a:solidFill>
                  <a:srgbClr val="000000"/>
                </a:solidFill>
              </a:rPr>
              <a:t>’</a:t>
            </a:r>
            <a:r>
              <a:rPr lang="en-US" sz="2400" smtClean="0">
                <a:solidFill>
                  <a:srgbClr val="000000"/>
                </a:solidFill>
                <a:latin typeface="Times New Roman" charset="0"/>
              </a:rPr>
              <a:t>s owners (investors or stockholders) that are repaid subject to the firm</a:t>
            </a:r>
            <a:r>
              <a:rPr lang="en-US" sz="2400" smtClean="0">
                <a:solidFill>
                  <a:srgbClr val="000000"/>
                </a:solidFill>
              </a:rPr>
              <a:t>’</a:t>
            </a:r>
            <a:r>
              <a:rPr lang="en-US" sz="2400" smtClean="0">
                <a:solidFill>
                  <a:srgbClr val="000000"/>
                </a:solidFill>
                <a:latin typeface="Times New Roman" charset="0"/>
              </a:rPr>
              <a:t>s performance.</a:t>
            </a:r>
          </a:p>
          <a:p>
            <a:pPr eaLnBrk="1" hangingPunct="1">
              <a:buFontTx/>
              <a:buChar char="•"/>
            </a:pPr>
            <a:r>
              <a:rPr lang="en-US" sz="2400" smtClean="0">
                <a:solidFill>
                  <a:srgbClr val="000000"/>
                </a:solidFill>
                <a:latin typeface="Times New Roman" charset="0"/>
              </a:rPr>
              <a:t>Debt financing is obtained from creditors and equity financing is obtained from investors who then become part owners of the firm.</a:t>
            </a:r>
          </a:p>
          <a:p>
            <a:pPr eaLnBrk="1" hangingPunct="1">
              <a:buFontTx/>
              <a:buChar char="•"/>
            </a:pPr>
            <a:r>
              <a:rPr lang="en-US" sz="2400" smtClean="0">
                <a:solidFill>
                  <a:srgbClr val="000000"/>
                </a:solidFill>
                <a:latin typeface="Times New Roman" charset="0"/>
              </a:rPr>
              <a:t>Creditors (lenders or debtholders) have a legal right to be repaid, whereas investors only have an expectation of being repaid.</a:t>
            </a:r>
            <a:endParaRPr lang="en-US" sz="2400" smtClean="0">
              <a:latin typeface="Times New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2012 Pearson Prentice Hall. All rights reserved.</a:t>
            </a:r>
          </a:p>
        </p:txBody>
      </p:sp>
      <p:sp>
        <p:nvSpPr>
          <p:cNvPr id="50179" name="Slide Number Placeholder 4"/>
          <p:cNvSpPr>
            <a:spLocks noGrp="1"/>
          </p:cNvSpPr>
          <p:nvPr>
            <p:ph type="sldNum" sz="quarter" idx="11"/>
          </p:nvPr>
        </p:nvSpPr>
        <p:spPr>
          <a:noFill/>
        </p:spPr>
        <p:txBody>
          <a:bodyPr/>
          <a:lstStyle/>
          <a:p>
            <a:r>
              <a:rPr lang="en-US" smtClean="0"/>
              <a:t>7-</a:t>
            </a:r>
            <a:fld id="{A382C06A-C510-465E-B173-77E0519208F2}" type="slidenum">
              <a:rPr lang="en-US" smtClean="0"/>
              <a:pPr/>
              <a:t>20</a:t>
            </a:fld>
            <a:endParaRPr lang="en-US" smtClean="0"/>
          </a:p>
        </p:txBody>
      </p:sp>
      <p:sp>
        <p:nvSpPr>
          <p:cNvPr id="50180"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50181" name="Rectangle 3"/>
          <p:cNvSpPr>
            <a:spLocks noGrp="1" noChangeArrowheads="1"/>
          </p:cNvSpPr>
          <p:nvPr>
            <p:ph type="body" idx="1"/>
          </p:nvPr>
        </p:nvSpPr>
        <p:spPr/>
        <p:txBody>
          <a:bodyPr/>
          <a:lstStyle/>
          <a:p>
            <a:pPr eaLnBrk="1" hangingPunct="1">
              <a:buFontTx/>
              <a:buChar char="•"/>
            </a:pPr>
            <a:r>
              <a:rPr lang="en-US" sz="2800" smtClean="0">
                <a:solidFill>
                  <a:srgbClr val="000000"/>
                </a:solidFill>
                <a:latin typeface="Times New Roman" charset="0"/>
              </a:rPr>
              <a:t>Chuck Swimmer estimates that the dividend of Denham Company, an established textile producer, is expected to remain constant at $3 per share indefinitely.</a:t>
            </a:r>
          </a:p>
          <a:p>
            <a:pPr eaLnBrk="1" hangingPunct="1">
              <a:buFontTx/>
              <a:buChar char="•"/>
            </a:pPr>
            <a:endParaRPr lang="en-US" sz="2800" smtClean="0">
              <a:latin typeface="Times New Roman" charset="0"/>
            </a:endParaRPr>
          </a:p>
          <a:p>
            <a:pPr eaLnBrk="1" hangingPunct="1">
              <a:buFontTx/>
              <a:buChar char="•"/>
            </a:pPr>
            <a:r>
              <a:rPr lang="en-US" sz="2800" smtClean="0">
                <a:latin typeface="Times New Roman" charset="0"/>
              </a:rPr>
              <a:t>If his required return on its stock is 15%, the stock</a:t>
            </a:r>
            <a:r>
              <a:rPr lang="en-US" sz="2800" smtClean="0"/>
              <a:t>’</a:t>
            </a:r>
            <a:r>
              <a:rPr lang="en-US" sz="2800" smtClean="0">
                <a:latin typeface="Times New Roman" charset="0"/>
              </a:rPr>
              <a:t>s value is: </a:t>
            </a:r>
          </a:p>
          <a:p>
            <a:pPr algn="ctr" eaLnBrk="1" hangingPunct="1"/>
            <a:r>
              <a:rPr lang="en-US" sz="2800" smtClean="0">
                <a:latin typeface="Times New Roman" charset="0"/>
              </a:rPr>
              <a:t>$20 ($3 </a:t>
            </a:r>
            <a:r>
              <a:rPr lang="en-US" sz="2800" smtClean="0">
                <a:solidFill>
                  <a:srgbClr val="000000"/>
                </a:solidFill>
                <a:latin typeface="Times New Roman" charset="0"/>
                <a:sym typeface="Symbol" charset="2"/>
              </a:rPr>
              <a:t>÷</a:t>
            </a:r>
            <a:r>
              <a:rPr lang="en-US" sz="2800" smtClean="0">
                <a:solidFill>
                  <a:srgbClr val="000000"/>
                </a:solidFill>
                <a:latin typeface="Times New Roman" charset="0"/>
              </a:rPr>
              <a:t> 0.15) per share</a:t>
            </a:r>
          </a:p>
          <a:p>
            <a:pPr eaLnBrk="1" hangingPunct="1"/>
            <a:endParaRPr lang="en-US" sz="2800" smtClean="0">
              <a:latin typeface="Times New Roman"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2012 Pearson Prentice Hall. All rights reserved.</a:t>
            </a:r>
          </a:p>
        </p:txBody>
      </p:sp>
      <p:sp>
        <p:nvSpPr>
          <p:cNvPr id="51203" name="Slide Number Placeholder 4"/>
          <p:cNvSpPr>
            <a:spLocks noGrp="1"/>
          </p:cNvSpPr>
          <p:nvPr>
            <p:ph type="sldNum" sz="quarter" idx="11"/>
          </p:nvPr>
        </p:nvSpPr>
        <p:spPr>
          <a:noFill/>
        </p:spPr>
        <p:txBody>
          <a:bodyPr/>
          <a:lstStyle/>
          <a:p>
            <a:r>
              <a:rPr lang="en-US" smtClean="0"/>
              <a:t>7-</a:t>
            </a:r>
            <a:fld id="{ECBED239-B898-40D2-BE49-385D205F4749}" type="slidenum">
              <a:rPr lang="en-US" smtClean="0"/>
              <a:pPr/>
              <a:t>21</a:t>
            </a:fld>
            <a:endParaRPr lang="en-US" smtClean="0"/>
          </a:p>
        </p:txBody>
      </p:sp>
      <p:sp>
        <p:nvSpPr>
          <p:cNvPr id="51204"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Constant-Growth Model</a:t>
            </a:r>
          </a:p>
        </p:txBody>
      </p:sp>
      <p:sp>
        <p:nvSpPr>
          <p:cNvPr id="51205" name="Rectangle 3"/>
          <p:cNvSpPr>
            <a:spLocks noGrp="1" noChangeArrowheads="1"/>
          </p:cNvSpPr>
          <p:nvPr>
            <p:ph type="body" idx="1"/>
          </p:nvPr>
        </p:nvSpPr>
        <p:spPr/>
        <p:txBody>
          <a:bodyPr/>
          <a:lstStyle/>
          <a:p>
            <a:pPr marL="0" indent="0" eaLnBrk="1" hangingPunct="1"/>
            <a:r>
              <a:rPr lang="en-US" sz="2400" dirty="0" smtClean="0">
                <a:solidFill>
                  <a:srgbClr val="000000"/>
                </a:solidFill>
                <a:latin typeface="Times New Roman" charset="0"/>
              </a:rPr>
              <a:t>The </a:t>
            </a:r>
            <a:r>
              <a:rPr lang="en-US" sz="2400" b="1" dirty="0" smtClean="0">
                <a:solidFill>
                  <a:srgbClr val="000000"/>
                </a:solidFill>
                <a:latin typeface="Times New Roman" charset="0"/>
              </a:rPr>
              <a:t>constant-growth model </a:t>
            </a:r>
            <a:r>
              <a:rPr lang="en-US" sz="2400" dirty="0" smtClean="0">
                <a:solidFill>
                  <a:srgbClr val="000000"/>
                </a:solidFill>
                <a:latin typeface="Times New Roman" charset="0"/>
              </a:rPr>
              <a:t>is a widely cited dividend valuation approach that assumes that dividends will grow at a </a:t>
            </a:r>
            <a:r>
              <a:rPr lang="en-US" sz="2400" dirty="0" smtClean="0">
                <a:solidFill>
                  <a:srgbClr val="000000"/>
                </a:solidFill>
                <a:effectLst>
                  <a:outerShdw blurRad="38100" dist="38100" dir="2700000" algn="tl">
                    <a:srgbClr val="000000">
                      <a:alpha val="43137"/>
                    </a:srgbClr>
                  </a:outerShdw>
                </a:effectLst>
                <a:latin typeface="Times New Roman" charset="0"/>
              </a:rPr>
              <a:t>constant rate</a:t>
            </a:r>
            <a:r>
              <a:rPr lang="en-US" sz="2400" dirty="0" smtClean="0">
                <a:solidFill>
                  <a:srgbClr val="000000"/>
                </a:solidFill>
                <a:latin typeface="Times New Roman" charset="0"/>
              </a:rPr>
              <a:t>, but a rate that is less than the required return.</a:t>
            </a:r>
          </a:p>
          <a:p>
            <a:pPr marL="0" indent="0" eaLnBrk="1" hangingPunct="1"/>
            <a:endParaRPr lang="en-US" sz="2400" dirty="0" smtClean="0">
              <a:solidFill>
                <a:srgbClr val="000000"/>
              </a:solidFill>
              <a:latin typeface="Times New Roman" charset="0"/>
            </a:endParaRPr>
          </a:p>
          <a:p>
            <a:pPr marL="0" indent="0" eaLnBrk="1" hangingPunct="1"/>
            <a:endParaRPr lang="en-US" sz="2400" dirty="0" smtClean="0">
              <a:solidFill>
                <a:srgbClr val="000000"/>
              </a:solidFill>
              <a:latin typeface="Times New Roman" charset="0"/>
            </a:endParaRPr>
          </a:p>
          <a:p>
            <a:pPr marL="0" indent="0" eaLnBrk="1" hangingPunct="1"/>
            <a:r>
              <a:rPr lang="en-US" sz="2400" dirty="0" smtClean="0">
                <a:solidFill>
                  <a:srgbClr val="000000"/>
                </a:solidFill>
                <a:latin typeface="Times New Roman" charset="0"/>
              </a:rPr>
              <a:t>The </a:t>
            </a:r>
            <a:r>
              <a:rPr lang="en-US" sz="2400" b="1" dirty="0" smtClean="0">
                <a:solidFill>
                  <a:srgbClr val="000000"/>
                </a:solidFill>
                <a:latin typeface="Times New Roman" charset="0"/>
              </a:rPr>
              <a:t>Gordon model</a:t>
            </a:r>
            <a:r>
              <a:rPr lang="en-US" sz="2400" dirty="0" smtClean="0">
                <a:solidFill>
                  <a:srgbClr val="000000"/>
                </a:solidFill>
                <a:latin typeface="Times New Roman" charset="0"/>
              </a:rPr>
              <a:t> is a common name for the constant-growth model that is widely cited in dividend valuation.</a:t>
            </a:r>
          </a:p>
          <a:p>
            <a:pPr marL="0" indent="0" eaLnBrk="1" hangingPunct="1"/>
            <a:endParaRPr lang="en-US" sz="2400" dirty="0" smtClean="0">
              <a:latin typeface="Times New Roman" charset="0"/>
            </a:endParaRPr>
          </a:p>
        </p:txBody>
      </p:sp>
      <p:pic>
        <p:nvPicPr>
          <p:cNvPr id="51206" name="Picture 4" descr="eq0703"/>
          <p:cNvPicPr>
            <a:picLocks noChangeAspect="1" noChangeArrowheads="1"/>
          </p:cNvPicPr>
          <p:nvPr/>
        </p:nvPicPr>
        <p:blipFill>
          <a:blip r:embed="rId2"/>
          <a:srcRect/>
          <a:stretch>
            <a:fillRect/>
          </a:stretch>
        </p:blipFill>
        <p:spPr bwMode="auto">
          <a:xfrm>
            <a:off x="763588" y="2819400"/>
            <a:ext cx="7615237" cy="904875"/>
          </a:xfrm>
          <a:prstGeom prst="rect">
            <a:avLst/>
          </a:prstGeom>
          <a:noFill/>
          <a:ln w="9525">
            <a:noFill/>
            <a:miter lim="800000"/>
            <a:headEnd/>
            <a:tailEnd/>
          </a:ln>
        </p:spPr>
      </p:pic>
      <p:pic>
        <p:nvPicPr>
          <p:cNvPr id="51207" name="Picture 5" descr="eq0704"/>
          <p:cNvPicPr>
            <a:picLocks noChangeAspect="1" noChangeArrowheads="1"/>
          </p:cNvPicPr>
          <p:nvPr/>
        </p:nvPicPr>
        <p:blipFill>
          <a:blip r:embed="rId3"/>
          <a:srcRect/>
          <a:stretch>
            <a:fillRect/>
          </a:stretch>
        </p:blipFill>
        <p:spPr bwMode="auto">
          <a:xfrm>
            <a:off x="3575050" y="4724400"/>
            <a:ext cx="1993900" cy="865188"/>
          </a:xfrm>
          <a:prstGeom prst="rect">
            <a:avLst/>
          </a:prstGeom>
          <a:noFill/>
          <a:ln w="9525">
            <a:noFill/>
            <a:miter lim="800000"/>
            <a:headEnd/>
            <a:tailEnd/>
          </a:ln>
        </p:spPr>
      </p:pic>
      <p:pic>
        <p:nvPicPr>
          <p:cNvPr id="51208" name="Picture 6" descr="InMoreDepth"/>
          <p:cNvPicPr>
            <a:picLocks noChangeAspect="1" noChangeArrowheads="1"/>
          </p:cNvPicPr>
          <p:nvPr/>
        </p:nvPicPr>
        <p:blipFill>
          <a:blip r:embed="rId4"/>
          <a:srcRect/>
          <a:stretch>
            <a:fillRect/>
          </a:stretch>
        </p:blipFill>
        <p:spPr bwMode="auto">
          <a:xfrm>
            <a:off x="304800" y="5715000"/>
            <a:ext cx="3117850" cy="5318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2012 Pearson Prentice Hall. All rights reserved.</a:t>
            </a:r>
          </a:p>
        </p:txBody>
      </p:sp>
      <p:sp>
        <p:nvSpPr>
          <p:cNvPr id="52227" name="Slide Number Placeholder 4"/>
          <p:cNvSpPr>
            <a:spLocks noGrp="1"/>
          </p:cNvSpPr>
          <p:nvPr>
            <p:ph type="sldNum" sz="quarter" idx="11"/>
          </p:nvPr>
        </p:nvSpPr>
        <p:spPr>
          <a:noFill/>
        </p:spPr>
        <p:txBody>
          <a:bodyPr/>
          <a:lstStyle/>
          <a:p>
            <a:r>
              <a:rPr lang="en-US" smtClean="0"/>
              <a:t>7-</a:t>
            </a:r>
            <a:fld id="{FFE75565-07F6-4506-9BFB-F3F4E402DC1B}" type="slidenum">
              <a:rPr lang="en-US" smtClean="0"/>
              <a:pPr/>
              <a:t>22</a:t>
            </a:fld>
            <a:endParaRPr lang="en-US" smtClean="0"/>
          </a:p>
        </p:txBody>
      </p:sp>
      <p:sp>
        <p:nvSpPr>
          <p:cNvPr id="52228" name="Rectangle 2"/>
          <p:cNvSpPr>
            <a:spLocks noGrp="1" noChangeArrowheads="1"/>
          </p:cNvSpPr>
          <p:nvPr>
            <p:ph type="title"/>
          </p:nvPr>
        </p:nvSpPr>
        <p:spPr/>
        <p:txBody>
          <a:bodyPr/>
          <a:lstStyle/>
          <a:p>
            <a:pPr eaLnBrk="1" hangingPunct="1"/>
            <a:r>
              <a:rPr lang="en-US" smtClean="0">
                <a:solidFill>
                  <a:srgbClr val="000000"/>
                </a:solidFill>
              </a:rPr>
              <a:t>Common Stock Valuation:</a:t>
            </a:r>
            <a:br>
              <a:rPr lang="en-US" smtClean="0">
                <a:solidFill>
                  <a:srgbClr val="000000"/>
                </a:solidFill>
              </a:rPr>
            </a:br>
            <a:r>
              <a:rPr lang="en-US" smtClean="0">
                <a:solidFill>
                  <a:srgbClr val="000000"/>
                </a:solidFill>
              </a:rPr>
              <a:t>Constant-Growth Model (cont.)</a:t>
            </a:r>
          </a:p>
        </p:txBody>
      </p:sp>
      <p:sp>
        <p:nvSpPr>
          <p:cNvPr id="52229"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Lamar Company, a small cosmetics company, paid the following per share dividends:</a:t>
            </a:r>
          </a:p>
          <a:p>
            <a:pPr marL="0" indent="0" eaLnBrk="1" hangingPunct="1"/>
            <a:endParaRPr lang="en-US" sz="2800" smtClean="0">
              <a:latin typeface="Times New Roman" charset="0"/>
            </a:endParaRPr>
          </a:p>
        </p:txBody>
      </p:sp>
      <p:pic>
        <p:nvPicPr>
          <p:cNvPr id="52230" name="Picture 4" descr="untable0701"/>
          <p:cNvPicPr>
            <a:picLocks noChangeAspect="1" noChangeArrowheads="1"/>
          </p:cNvPicPr>
          <p:nvPr/>
        </p:nvPicPr>
        <p:blipFill>
          <a:blip r:embed="rId2"/>
          <a:srcRect/>
          <a:stretch>
            <a:fillRect/>
          </a:stretch>
        </p:blipFill>
        <p:spPr bwMode="auto">
          <a:xfrm>
            <a:off x="2351088" y="2743200"/>
            <a:ext cx="4440237" cy="3314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2012 Pearson Prentice Hall. All rights reserved.</a:t>
            </a:r>
          </a:p>
        </p:txBody>
      </p:sp>
      <p:sp>
        <p:nvSpPr>
          <p:cNvPr id="53251" name="Slide Number Placeholder 4"/>
          <p:cNvSpPr>
            <a:spLocks noGrp="1"/>
          </p:cNvSpPr>
          <p:nvPr>
            <p:ph type="sldNum" sz="quarter" idx="11"/>
          </p:nvPr>
        </p:nvSpPr>
        <p:spPr>
          <a:noFill/>
        </p:spPr>
        <p:txBody>
          <a:bodyPr/>
          <a:lstStyle/>
          <a:p>
            <a:r>
              <a:rPr lang="en-US" smtClean="0"/>
              <a:t>7-</a:t>
            </a:r>
            <a:fld id="{683C7338-5547-42F4-9F54-2DE68E78D609}" type="slidenum">
              <a:rPr lang="en-US" smtClean="0"/>
              <a:pPr/>
              <a:t>23</a:t>
            </a:fld>
            <a:endParaRPr lang="en-US" smtClean="0"/>
          </a:p>
        </p:txBody>
      </p:sp>
      <p:sp>
        <p:nvSpPr>
          <p:cNvPr id="53252" name="Rectangle 2"/>
          <p:cNvSpPr>
            <a:spLocks noGrp="1" noChangeArrowheads="1"/>
          </p:cNvSpPr>
          <p:nvPr>
            <p:ph type="title"/>
          </p:nvPr>
        </p:nvSpPr>
        <p:spPr/>
        <p:txBody>
          <a:bodyPr/>
          <a:lstStyle/>
          <a:p>
            <a:pPr eaLnBrk="1" hangingPunct="1"/>
            <a:r>
              <a:rPr lang="en-US" smtClean="0">
                <a:solidFill>
                  <a:srgbClr val="000000"/>
                </a:solidFill>
              </a:rPr>
              <a:t>Common Stock Valuation:</a:t>
            </a:r>
            <a:br>
              <a:rPr lang="en-US" smtClean="0">
                <a:solidFill>
                  <a:srgbClr val="000000"/>
                </a:solidFill>
              </a:rPr>
            </a:br>
            <a:r>
              <a:rPr lang="en-US" smtClean="0">
                <a:solidFill>
                  <a:srgbClr val="000000"/>
                </a:solidFill>
              </a:rPr>
              <a:t>Constant-Growth Model (cont.)</a:t>
            </a:r>
          </a:p>
        </p:txBody>
      </p:sp>
      <p:sp>
        <p:nvSpPr>
          <p:cNvPr id="53253" name="Rectangle 3"/>
          <p:cNvSpPr>
            <a:spLocks noGrp="1" noChangeArrowheads="1"/>
          </p:cNvSpPr>
          <p:nvPr>
            <p:ph type="body" idx="1"/>
          </p:nvPr>
        </p:nvSpPr>
        <p:spPr>
          <a:xfrm>
            <a:off x="152400" y="1524000"/>
            <a:ext cx="8839200" cy="1600200"/>
          </a:xfrm>
        </p:spPr>
        <p:txBody>
          <a:bodyPr/>
          <a:lstStyle/>
          <a:p>
            <a:pPr marL="0" indent="0" eaLnBrk="1" hangingPunct="1"/>
            <a:r>
              <a:rPr lang="en-US" sz="2800" smtClean="0">
                <a:solidFill>
                  <a:srgbClr val="000000"/>
                </a:solidFill>
                <a:latin typeface="Times New Roman" charset="0"/>
              </a:rPr>
              <a:t>Using a financial calculator or a spreadsheet, we find that the historical annual growth rate of Lamar Company dividends equals 7%.</a:t>
            </a:r>
          </a:p>
        </p:txBody>
      </p:sp>
      <p:pic>
        <p:nvPicPr>
          <p:cNvPr id="53254" name="Picture 4" descr="eq0705"/>
          <p:cNvPicPr>
            <a:picLocks noChangeAspect="1" noChangeArrowheads="1"/>
          </p:cNvPicPr>
          <p:nvPr/>
        </p:nvPicPr>
        <p:blipFill>
          <a:blip r:embed="rId2"/>
          <a:srcRect/>
          <a:stretch>
            <a:fillRect/>
          </a:stretch>
        </p:blipFill>
        <p:spPr bwMode="auto">
          <a:xfrm>
            <a:off x="787400" y="3429000"/>
            <a:ext cx="7569200" cy="9858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2012 Pearson Prentice Hall. All rights reserved.</a:t>
            </a:r>
          </a:p>
        </p:txBody>
      </p:sp>
      <p:sp>
        <p:nvSpPr>
          <p:cNvPr id="54275" name="Slide Number Placeholder 4"/>
          <p:cNvSpPr>
            <a:spLocks noGrp="1"/>
          </p:cNvSpPr>
          <p:nvPr>
            <p:ph type="sldNum" sz="quarter" idx="11"/>
          </p:nvPr>
        </p:nvSpPr>
        <p:spPr>
          <a:noFill/>
        </p:spPr>
        <p:txBody>
          <a:bodyPr/>
          <a:lstStyle/>
          <a:p>
            <a:r>
              <a:rPr lang="en-US" smtClean="0"/>
              <a:t>7-</a:t>
            </a:r>
            <a:fld id="{A4F63581-4E88-4844-B6A4-70ADA9C2B664}" type="slidenum">
              <a:rPr lang="en-US" smtClean="0"/>
              <a:pPr/>
              <a:t>24</a:t>
            </a:fld>
            <a:endParaRPr lang="en-US" smtClean="0"/>
          </a:p>
        </p:txBody>
      </p:sp>
      <p:sp>
        <p:nvSpPr>
          <p:cNvPr id="54276"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a:t>
            </a:r>
          </a:p>
        </p:txBody>
      </p:sp>
      <p:sp>
        <p:nvSpPr>
          <p:cNvPr id="54277" name="Rectangle 3"/>
          <p:cNvSpPr>
            <a:spLocks noGrp="1" noChangeArrowheads="1"/>
          </p:cNvSpPr>
          <p:nvPr>
            <p:ph type="body" idx="1"/>
          </p:nvPr>
        </p:nvSpPr>
        <p:spPr/>
        <p:txBody>
          <a:bodyPr/>
          <a:lstStyle/>
          <a:p>
            <a:pPr eaLnBrk="1" hangingPunct="1">
              <a:buFontTx/>
              <a:buChar char="•"/>
            </a:pPr>
            <a:r>
              <a:rPr lang="en-US" sz="2800" smtClean="0">
                <a:solidFill>
                  <a:srgbClr val="000000"/>
                </a:solidFill>
                <a:latin typeface="Times New Roman" charset="0"/>
              </a:rPr>
              <a:t>The zero- and constant-growth common stock models do not allow for any shift in expected growth rates. </a:t>
            </a:r>
          </a:p>
          <a:p>
            <a:pPr eaLnBrk="1" hangingPunct="1">
              <a:buFontTx/>
              <a:buChar char="•"/>
            </a:pPr>
            <a:r>
              <a:rPr lang="en-US" sz="2800" smtClean="0">
                <a:solidFill>
                  <a:srgbClr val="000000"/>
                </a:solidFill>
                <a:latin typeface="Times New Roman" charset="0"/>
              </a:rPr>
              <a:t>The </a:t>
            </a:r>
            <a:r>
              <a:rPr lang="en-US" sz="2800" b="1" smtClean="0">
                <a:solidFill>
                  <a:srgbClr val="000000"/>
                </a:solidFill>
                <a:latin typeface="Times New Roman" charset="0"/>
              </a:rPr>
              <a:t>variable-growth model </a:t>
            </a:r>
            <a:r>
              <a:rPr lang="en-US" sz="2800" smtClean="0">
                <a:solidFill>
                  <a:srgbClr val="000000"/>
                </a:solidFill>
                <a:latin typeface="Times New Roman" charset="0"/>
              </a:rPr>
              <a:t>is a dividend valuation approach that allows for a change in the dividend growth rate.</a:t>
            </a:r>
          </a:p>
          <a:p>
            <a:pPr eaLnBrk="1" hangingPunct="1">
              <a:buFontTx/>
              <a:buChar char="•"/>
            </a:pPr>
            <a:r>
              <a:rPr lang="en-US" sz="2800" smtClean="0">
                <a:solidFill>
                  <a:srgbClr val="000000"/>
                </a:solidFill>
                <a:latin typeface="Times New Roman" charset="0"/>
              </a:rPr>
              <a:t>To determine the value of a share of stock in the case of variable growth, we use a four-step procedure.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2012 Pearson Prentice Hall. All rights reserved.</a:t>
            </a:r>
          </a:p>
        </p:txBody>
      </p:sp>
      <p:sp>
        <p:nvSpPr>
          <p:cNvPr id="55299" name="Slide Number Placeholder 4"/>
          <p:cNvSpPr>
            <a:spLocks noGrp="1"/>
          </p:cNvSpPr>
          <p:nvPr>
            <p:ph type="sldNum" sz="quarter" idx="11"/>
          </p:nvPr>
        </p:nvSpPr>
        <p:spPr>
          <a:noFill/>
        </p:spPr>
        <p:txBody>
          <a:bodyPr/>
          <a:lstStyle/>
          <a:p>
            <a:r>
              <a:rPr lang="en-US" smtClean="0"/>
              <a:t>7-</a:t>
            </a:r>
            <a:fld id="{E25470A2-CE33-44E0-8988-746CC759DA80}" type="slidenum">
              <a:rPr lang="en-US" smtClean="0"/>
              <a:pPr/>
              <a:t>25</a:t>
            </a:fld>
            <a:endParaRPr lang="en-US" smtClean="0"/>
          </a:p>
        </p:txBody>
      </p:sp>
      <p:sp>
        <p:nvSpPr>
          <p:cNvPr id="55300"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55301"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1. Find the value of the cash dividends at the end of each year, </a:t>
            </a:r>
            <a:r>
              <a:rPr lang="en-US" sz="2800" i="1" smtClean="0">
                <a:solidFill>
                  <a:srgbClr val="000000"/>
                </a:solidFill>
                <a:latin typeface="Times New Roman" charset="0"/>
              </a:rPr>
              <a:t>D</a:t>
            </a:r>
            <a:r>
              <a:rPr lang="en-US" sz="2800" i="1" baseline="-25000" smtClean="0">
                <a:solidFill>
                  <a:srgbClr val="000000"/>
                </a:solidFill>
                <a:latin typeface="Times New Roman" charset="0"/>
              </a:rPr>
              <a:t>t</a:t>
            </a:r>
            <a:r>
              <a:rPr lang="en-US" sz="2800" smtClean="0">
                <a:solidFill>
                  <a:srgbClr val="000000"/>
                </a:solidFill>
                <a:latin typeface="Times New Roman" charset="0"/>
              </a:rPr>
              <a:t>, during the initial growth period, years 1 though </a:t>
            </a:r>
            <a:r>
              <a:rPr lang="en-US" sz="2800" i="1" smtClean="0">
                <a:solidFill>
                  <a:srgbClr val="000000"/>
                </a:solidFill>
                <a:latin typeface="Times New Roman" charset="0"/>
              </a:rPr>
              <a:t>N</a:t>
            </a:r>
            <a:r>
              <a:rPr lang="en-US" sz="2800" smtClean="0">
                <a:solidFill>
                  <a:srgbClr val="000000"/>
                </a:solidFill>
                <a:latin typeface="Times New Roman" charset="0"/>
              </a:rPr>
              <a:t>. </a:t>
            </a:r>
          </a:p>
          <a:p>
            <a:pPr marL="0" indent="0" eaLnBrk="1" hangingPunct="1"/>
            <a:endParaRPr lang="en-US" sz="2800" i="1" smtClean="0">
              <a:solidFill>
                <a:srgbClr val="000000"/>
              </a:solidFill>
              <a:latin typeface="Times New Roman" charset="0"/>
            </a:endParaRPr>
          </a:p>
          <a:p>
            <a:pPr marL="0" indent="0" algn="ctr" eaLnBrk="1" hangingPunct="1">
              <a:spcBef>
                <a:spcPct val="0"/>
              </a:spcBef>
            </a:pPr>
            <a:r>
              <a:rPr lang="en-US" sz="2800" i="1" smtClean="0">
                <a:latin typeface="Times" charset="0"/>
              </a:rPr>
              <a:t>D</a:t>
            </a:r>
            <a:r>
              <a:rPr lang="en-US" sz="2800" i="1" baseline="-25000" smtClean="0">
                <a:latin typeface="Times" charset="0"/>
              </a:rPr>
              <a:t>t</a:t>
            </a:r>
            <a:r>
              <a:rPr lang="en-US" sz="2800" smtClean="0">
                <a:latin typeface="Times" charset="0"/>
              </a:rPr>
              <a:t> = </a:t>
            </a:r>
            <a:r>
              <a:rPr lang="en-US" sz="2800" i="1" smtClean="0">
                <a:latin typeface="Times" charset="0"/>
              </a:rPr>
              <a:t>D</a:t>
            </a:r>
            <a:r>
              <a:rPr lang="en-US" sz="2800" baseline="-25000" smtClean="0">
                <a:latin typeface="Times" charset="0"/>
              </a:rPr>
              <a:t>0</a:t>
            </a:r>
            <a:r>
              <a:rPr lang="en-US" sz="2800" smtClean="0">
                <a:latin typeface="Times" charset="0"/>
              </a:rPr>
              <a:t> × (1 + </a:t>
            </a:r>
            <a:r>
              <a:rPr lang="en-US" sz="2800" i="1" smtClean="0">
                <a:latin typeface="Times" charset="0"/>
              </a:rPr>
              <a:t>g</a:t>
            </a:r>
            <a:r>
              <a:rPr lang="en-US" sz="2800" baseline="-25000" smtClean="0">
                <a:latin typeface="Times" charset="0"/>
              </a:rPr>
              <a:t>1</a:t>
            </a:r>
            <a:r>
              <a:rPr lang="en-US" sz="2800" smtClean="0">
                <a:latin typeface="Times" charset="0"/>
              </a:rPr>
              <a:t>)</a:t>
            </a:r>
            <a:r>
              <a:rPr lang="en-US" sz="2800" i="1" baseline="30000" smtClean="0">
                <a:latin typeface="Times" charset="0"/>
              </a:rPr>
              <a:t>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2012 Pearson Prentice Hall. All rights reserved.</a:t>
            </a:r>
          </a:p>
        </p:txBody>
      </p:sp>
      <p:sp>
        <p:nvSpPr>
          <p:cNvPr id="56323" name="Slide Number Placeholder 4"/>
          <p:cNvSpPr>
            <a:spLocks noGrp="1"/>
          </p:cNvSpPr>
          <p:nvPr>
            <p:ph type="sldNum" sz="quarter" idx="11"/>
          </p:nvPr>
        </p:nvSpPr>
        <p:spPr>
          <a:noFill/>
        </p:spPr>
        <p:txBody>
          <a:bodyPr/>
          <a:lstStyle/>
          <a:p>
            <a:r>
              <a:rPr lang="en-US" smtClean="0"/>
              <a:t>7-</a:t>
            </a:r>
            <a:fld id="{A0542899-2030-4CBF-BA80-B2B8BAB6910A}" type="slidenum">
              <a:rPr lang="en-US" smtClean="0"/>
              <a:pPr/>
              <a:t>26</a:t>
            </a:fld>
            <a:endParaRPr lang="en-US" smtClean="0"/>
          </a:p>
        </p:txBody>
      </p:sp>
      <p:sp>
        <p:nvSpPr>
          <p:cNvPr id="56324"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56325"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2. Find the present value of the dividends expected during the initial growth period. </a:t>
            </a:r>
          </a:p>
          <a:p>
            <a:pPr marL="0" indent="0" eaLnBrk="1" hangingPunct="1"/>
            <a:endParaRPr lang="en-US" sz="2800" smtClean="0">
              <a:latin typeface="Times New Roman" charset="0"/>
            </a:endParaRPr>
          </a:p>
        </p:txBody>
      </p:sp>
      <p:pic>
        <p:nvPicPr>
          <p:cNvPr id="56326" name="Picture 4" descr="eq0706"/>
          <p:cNvPicPr>
            <a:picLocks noChangeAspect="1" noChangeArrowheads="1"/>
          </p:cNvPicPr>
          <p:nvPr/>
        </p:nvPicPr>
        <p:blipFill>
          <a:blip r:embed="rId2"/>
          <a:srcRect/>
          <a:stretch>
            <a:fillRect/>
          </a:stretch>
        </p:blipFill>
        <p:spPr bwMode="auto">
          <a:xfrm>
            <a:off x="958850" y="3429000"/>
            <a:ext cx="7224713" cy="14843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2012 Pearson Prentice Hall. All rights reserved.</a:t>
            </a:r>
          </a:p>
        </p:txBody>
      </p:sp>
      <p:sp>
        <p:nvSpPr>
          <p:cNvPr id="57347" name="Slide Number Placeholder 4"/>
          <p:cNvSpPr>
            <a:spLocks noGrp="1"/>
          </p:cNvSpPr>
          <p:nvPr>
            <p:ph type="sldNum" sz="quarter" idx="11"/>
          </p:nvPr>
        </p:nvSpPr>
        <p:spPr>
          <a:noFill/>
        </p:spPr>
        <p:txBody>
          <a:bodyPr/>
          <a:lstStyle/>
          <a:p>
            <a:r>
              <a:rPr lang="en-US" smtClean="0"/>
              <a:t>7-</a:t>
            </a:r>
            <a:fld id="{5151C25C-AF27-4E8B-9F95-E7571BDE2A69}" type="slidenum">
              <a:rPr lang="en-US" smtClean="0"/>
              <a:pPr/>
              <a:t>27</a:t>
            </a:fld>
            <a:endParaRPr lang="en-US" smtClean="0"/>
          </a:p>
        </p:txBody>
      </p:sp>
      <p:sp>
        <p:nvSpPr>
          <p:cNvPr id="57348"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57349"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3. Find the value of the stock at the end of the initial growth period, </a:t>
            </a:r>
            <a:r>
              <a:rPr lang="en-US" sz="2800" i="1" smtClean="0">
                <a:solidFill>
                  <a:srgbClr val="000000"/>
                </a:solidFill>
                <a:latin typeface="Times New Roman" charset="0"/>
              </a:rPr>
              <a:t>P</a:t>
            </a:r>
            <a:r>
              <a:rPr lang="en-US" sz="2800" i="1" baseline="-25000" smtClean="0">
                <a:solidFill>
                  <a:srgbClr val="000000"/>
                </a:solidFill>
                <a:latin typeface="Times New Roman" charset="0"/>
              </a:rPr>
              <a:t>N</a:t>
            </a:r>
            <a:r>
              <a:rPr lang="en-US" sz="2800" smtClean="0">
                <a:solidFill>
                  <a:srgbClr val="000000"/>
                </a:solidFill>
                <a:latin typeface="Times New Roman" charset="0"/>
              </a:rPr>
              <a:t> = (</a:t>
            </a:r>
            <a:r>
              <a:rPr lang="en-US" sz="2800" i="1" smtClean="0">
                <a:solidFill>
                  <a:srgbClr val="000000"/>
                </a:solidFill>
                <a:latin typeface="Times New Roman" charset="0"/>
              </a:rPr>
              <a:t>D</a:t>
            </a:r>
            <a:r>
              <a:rPr lang="en-US" sz="2800" i="1" baseline="-25000" smtClean="0">
                <a:solidFill>
                  <a:srgbClr val="000000"/>
                </a:solidFill>
                <a:latin typeface="Times New Roman" charset="0"/>
              </a:rPr>
              <a:t>N</a:t>
            </a:r>
            <a:r>
              <a:rPr lang="en-US" sz="2800" baseline="-25000" smtClean="0">
                <a:solidFill>
                  <a:srgbClr val="000000"/>
                </a:solidFill>
                <a:latin typeface="Times New Roman" charset="0"/>
              </a:rPr>
              <a:t>+1</a:t>
            </a:r>
            <a:r>
              <a:rPr lang="en-US" sz="2800" smtClean="0">
                <a:solidFill>
                  <a:srgbClr val="000000"/>
                </a:solidFill>
                <a:latin typeface="Times New Roman" charset="0"/>
              </a:rPr>
              <a:t>)/(</a:t>
            </a:r>
            <a:r>
              <a:rPr lang="en-US" sz="2800" i="1" smtClean="0">
                <a:solidFill>
                  <a:srgbClr val="000000"/>
                </a:solidFill>
                <a:latin typeface="Times New Roman" charset="0"/>
              </a:rPr>
              <a:t>r</a:t>
            </a:r>
            <a:r>
              <a:rPr lang="en-US" sz="2800" i="1" baseline="-25000" smtClean="0">
                <a:solidFill>
                  <a:srgbClr val="000000"/>
                </a:solidFill>
                <a:latin typeface="Times New Roman" charset="0"/>
              </a:rPr>
              <a:t>s</a:t>
            </a:r>
            <a:r>
              <a:rPr lang="en-US" sz="2800" baseline="-25000" smtClean="0">
                <a:solidFill>
                  <a:srgbClr val="000000"/>
                </a:solidFill>
                <a:latin typeface="Times New Roman" charset="0"/>
              </a:rPr>
              <a:t> </a:t>
            </a:r>
            <a:r>
              <a:rPr lang="en-US" sz="2800" smtClean="0">
                <a:solidFill>
                  <a:srgbClr val="000000"/>
                </a:solidFill>
              </a:rPr>
              <a:t>–</a:t>
            </a:r>
            <a:r>
              <a:rPr lang="en-US" sz="2800" smtClean="0">
                <a:solidFill>
                  <a:srgbClr val="000000"/>
                </a:solidFill>
                <a:latin typeface="Times New Roman" charset="0"/>
              </a:rPr>
              <a:t> </a:t>
            </a:r>
            <a:r>
              <a:rPr lang="en-US" sz="2800" i="1" smtClean="0">
                <a:solidFill>
                  <a:srgbClr val="000000"/>
                </a:solidFill>
                <a:latin typeface="Times New Roman" charset="0"/>
              </a:rPr>
              <a:t>g</a:t>
            </a:r>
            <a:r>
              <a:rPr lang="en-US" sz="2800" baseline="-25000" smtClean="0">
                <a:solidFill>
                  <a:srgbClr val="000000"/>
                </a:solidFill>
                <a:latin typeface="Times New Roman" charset="0"/>
              </a:rPr>
              <a:t>2</a:t>
            </a:r>
            <a:r>
              <a:rPr lang="en-US" sz="2800" smtClean="0">
                <a:solidFill>
                  <a:srgbClr val="000000"/>
                </a:solidFill>
                <a:latin typeface="Times New Roman" charset="0"/>
              </a:rPr>
              <a:t>), which is the present value of all dividends expected from year </a:t>
            </a:r>
            <a:r>
              <a:rPr lang="en-US" sz="2800" i="1" smtClean="0">
                <a:solidFill>
                  <a:srgbClr val="000000"/>
                </a:solidFill>
                <a:latin typeface="Times New Roman" charset="0"/>
              </a:rPr>
              <a:t>N </a:t>
            </a:r>
            <a:r>
              <a:rPr lang="en-US" sz="2800" smtClean="0">
                <a:solidFill>
                  <a:srgbClr val="000000"/>
                </a:solidFill>
                <a:latin typeface="Times New Roman" charset="0"/>
              </a:rPr>
              <a:t>+ 1 to infinity, assuming a constant dividend growth rate, </a:t>
            </a:r>
            <a:r>
              <a:rPr lang="en-US" sz="2800" i="1" smtClean="0">
                <a:solidFill>
                  <a:srgbClr val="000000"/>
                </a:solidFill>
                <a:latin typeface="Times New Roman" charset="0"/>
              </a:rPr>
              <a:t>g</a:t>
            </a:r>
            <a:r>
              <a:rPr lang="en-US" sz="2800" baseline="-25000" smtClean="0">
                <a:solidFill>
                  <a:srgbClr val="000000"/>
                </a:solidFill>
                <a:latin typeface="Times New Roman" charset="0"/>
              </a:rPr>
              <a:t>2</a:t>
            </a:r>
            <a:r>
              <a:rPr lang="en-US" sz="2800" smtClean="0">
                <a:solidFill>
                  <a:srgbClr val="000000"/>
                </a:solidFill>
                <a:latin typeface="Times New Roman" charset="0"/>
              </a:rPr>
              <a:t>.</a:t>
            </a:r>
          </a:p>
          <a:p>
            <a:pPr marL="0" indent="0" eaLnBrk="1" hangingPunct="1"/>
            <a:endParaRPr lang="en-US" sz="2800" smtClean="0">
              <a:latin typeface="Times New Roman" charset="0"/>
            </a:endParaRPr>
          </a:p>
        </p:txBody>
      </p:sp>
      <p:pic>
        <p:nvPicPr>
          <p:cNvPr id="57350" name="Picture 4" descr="eq0707"/>
          <p:cNvPicPr>
            <a:picLocks noChangeAspect="1" noChangeArrowheads="1"/>
          </p:cNvPicPr>
          <p:nvPr/>
        </p:nvPicPr>
        <p:blipFill>
          <a:blip r:embed="rId2"/>
          <a:srcRect/>
          <a:stretch>
            <a:fillRect/>
          </a:stretch>
        </p:blipFill>
        <p:spPr bwMode="auto">
          <a:xfrm>
            <a:off x="2460625" y="3810000"/>
            <a:ext cx="4222750" cy="12906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2012 Pearson Prentice Hall. All rights reserved.</a:t>
            </a:r>
          </a:p>
        </p:txBody>
      </p:sp>
      <p:sp>
        <p:nvSpPr>
          <p:cNvPr id="58371" name="Slide Number Placeholder 4"/>
          <p:cNvSpPr>
            <a:spLocks noGrp="1"/>
          </p:cNvSpPr>
          <p:nvPr>
            <p:ph type="sldNum" sz="quarter" idx="11"/>
          </p:nvPr>
        </p:nvSpPr>
        <p:spPr>
          <a:noFill/>
        </p:spPr>
        <p:txBody>
          <a:bodyPr/>
          <a:lstStyle/>
          <a:p>
            <a:r>
              <a:rPr lang="en-US" smtClean="0"/>
              <a:t>7-</a:t>
            </a:r>
            <a:fld id="{BE3BDF48-273E-4D32-83A1-B1CF6E6B2432}" type="slidenum">
              <a:rPr lang="en-US" smtClean="0"/>
              <a:pPr/>
              <a:t>28</a:t>
            </a:fld>
            <a:endParaRPr lang="en-US" smtClean="0"/>
          </a:p>
        </p:txBody>
      </p:sp>
      <p:sp>
        <p:nvSpPr>
          <p:cNvPr id="58372"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58373"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4. Add the present value components found in Steps 2 and 3 to find the value of the stock, </a:t>
            </a:r>
            <a:r>
              <a:rPr lang="en-US" sz="2800" i="1" smtClean="0">
                <a:solidFill>
                  <a:srgbClr val="000000"/>
                </a:solidFill>
                <a:latin typeface="Times New Roman" charset="0"/>
              </a:rPr>
              <a:t>P</a:t>
            </a:r>
            <a:r>
              <a:rPr lang="en-US" sz="2800" baseline="-25000" smtClean="0">
                <a:solidFill>
                  <a:srgbClr val="000000"/>
                </a:solidFill>
                <a:latin typeface="Times New Roman" charset="0"/>
              </a:rPr>
              <a:t>0</a:t>
            </a:r>
            <a:r>
              <a:rPr lang="en-US" sz="2800" smtClean="0">
                <a:solidFill>
                  <a:srgbClr val="000000"/>
                </a:solidFill>
                <a:latin typeface="Times New Roman" charset="0"/>
              </a:rPr>
              <a:t>.</a:t>
            </a:r>
          </a:p>
          <a:p>
            <a:pPr marL="0" indent="0" eaLnBrk="1" hangingPunct="1"/>
            <a:endParaRPr lang="en-US" sz="2800" smtClean="0">
              <a:latin typeface="Times New Roman" charset="0"/>
            </a:endParaRPr>
          </a:p>
        </p:txBody>
      </p:sp>
      <p:pic>
        <p:nvPicPr>
          <p:cNvPr id="58374" name="Picture 4" descr="eq0708"/>
          <p:cNvPicPr>
            <a:picLocks noChangeAspect="1" noChangeArrowheads="1"/>
          </p:cNvPicPr>
          <p:nvPr/>
        </p:nvPicPr>
        <p:blipFill>
          <a:blip r:embed="rId2"/>
          <a:srcRect/>
          <a:stretch>
            <a:fillRect/>
          </a:stretch>
        </p:blipFill>
        <p:spPr bwMode="auto">
          <a:xfrm>
            <a:off x="1127125" y="2895600"/>
            <a:ext cx="6889750" cy="23749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2012 Pearson Prentice Hall. All rights reserved.</a:t>
            </a:r>
          </a:p>
        </p:txBody>
      </p:sp>
      <p:sp>
        <p:nvSpPr>
          <p:cNvPr id="59395" name="Slide Number Placeholder 4"/>
          <p:cNvSpPr>
            <a:spLocks noGrp="1"/>
          </p:cNvSpPr>
          <p:nvPr>
            <p:ph type="sldNum" sz="quarter" idx="11"/>
          </p:nvPr>
        </p:nvSpPr>
        <p:spPr>
          <a:noFill/>
        </p:spPr>
        <p:txBody>
          <a:bodyPr/>
          <a:lstStyle/>
          <a:p>
            <a:r>
              <a:rPr lang="en-US" smtClean="0"/>
              <a:t>7-</a:t>
            </a:r>
            <a:fld id="{678A9C20-4840-4816-9BEB-BD1EC8D91D54}" type="slidenum">
              <a:rPr lang="en-US" smtClean="0"/>
              <a:pPr/>
              <a:t>29</a:t>
            </a:fld>
            <a:endParaRPr lang="en-US" smtClean="0"/>
          </a:p>
        </p:txBody>
      </p:sp>
      <p:sp>
        <p:nvSpPr>
          <p:cNvPr id="59396"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59397"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charset="0"/>
              </a:rPr>
              <a:t>The most recent annual (2012) dividend payment of Warren Industries, a rapidly growing boat manufacturer, was $1.50 per share. The firm</a:t>
            </a:r>
            <a:r>
              <a:rPr lang="en-US" sz="2400" smtClean="0">
                <a:solidFill>
                  <a:srgbClr val="000000"/>
                </a:solidFill>
              </a:rPr>
              <a:t>’</a:t>
            </a:r>
            <a:r>
              <a:rPr lang="en-US" sz="2400" smtClean="0">
                <a:solidFill>
                  <a:srgbClr val="000000"/>
                </a:solidFill>
                <a:latin typeface="Times New Roman" charset="0"/>
              </a:rPr>
              <a:t>s financial manager expects that these dividends will increase at a 10% annual rate, </a:t>
            </a:r>
            <a:r>
              <a:rPr lang="en-US" sz="2400" i="1" smtClean="0">
                <a:solidFill>
                  <a:srgbClr val="000000"/>
                </a:solidFill>
                <a:latin typeface="Times New Roman" charset="0"/>
              </a:rPr>
              <a:t>g</a:t>
            </a:r>
            <a:r>
              <a:rPr lang="en-US" sz="2400" baseline="-25000" smtClean="0">
                <a:solidFill>
                  <a:srgbClr val="000000"/>
                </a:solidFill>
                <a:latin typeface="Times New Roman" charset="0"/>
              </a:rPr>
              <a:t>1</a:t>
            </a:r>
            <a:r>
              <a:rPr lang="en-US" sz="2400" smtClean="0">
                <a:solidFill>
                  <a:srgbClr val="000000"/>
                </a:solidFill>
                <a:latin typeface="Times New Roman" charset="0"/>
              </a:rPr>
              <a:t>, over the next three years. At the end of three years (the end of 2015), the firm</a:t>
            </a:r>
            <a:r>
              <a:rPr lang="en-US" sz="2400" smtClean="0">
                <a:solidFill>
                  <a:srgbClr val="000000"/>
                </a:solidFill>
              </a:rPr>
              <a:t>’</a:t>
            </a:r>
            <a:r>
              <a:rPr lang="en-US" sz="2400" smtClean="0">
                <a:solidFill>
                  <a:srgbClr val="000000"/>
                </a:solidFill>
                <a:latin typeface="Times New Roman" charset="0"/>
              </a:rPr>
              <a:t>s mature product line is expected to result in a slowing of the dividend growth rate to 5% per year, </a:t>
            </a:r>
            <a:r>
              <a:rPr lang="en-US" sz="2400" i="1" smtClean="0">
                <a:solidFill>
                  <a:srgbClr val="000000"/>
                </a:solidFill>
                <a:latin typeface="Times New Roman" charset="0"/>
              </a:rPr>
              <a:t>g</a:t>
            </a:r>
            <a:r>
              <a:rPr lang="en-US" sz="2400" baseline="-25000" smtClean="0">
                <a:solidFill>
                  <a:srgbClr val="000000"/>
                </a:solidFill>
                <a:latin typeface="Times New Roman" charset="0"/>
              </a:rPr>
              <a:t>2</a:t>
            </a:r>
            <a:r>
              <a:rPr lang="en-US" sz="2400" smtClean="0">
                <a:solidFill>
                  <a:srgbClr val="000000"/>
                </a:solidFill>
                <a:latin typeface="Times New Roman" charset="0"/>
              </a:rPr>
              <a:t>, for the foreseeable future. The firm</a:t>
            </a:r>
            <a:r>
              <a:rPr lang="en-US" sz="2400" smtClean="0">
                <a:solidFill>
                  <a:srgbClr val="000000"/>
                </a:solidFill>
              </a:rPr>
              <a:t>’</a:t>
            </a:r>
            <a:r>
              <a:rPr lang="en-US" sz="2400" smtClean="0">
                <a:solidFill>
                  <a:srgbClr val="000000"/>
                </a:solidFill>
                <a:latin typeface="Times New Roman" charset="0"/>
              </a:rPr>
              <a:t>s required return, </a:t>
            </a:r>
            <a:r>
              <a:rPr lang="en-US" sz="2400" i="1" smtClean="0">
                <a:solidFill>
                  <a:srgbClr val="000000"/>
                </a:solidFill>
                <a:latin typeface="Times New Roman" charset="0"/>
              </a:rPr>
              <a:t>r</a:t>
            </a:r>
            <a:r>
              <a:rPr lang="en-US" sz="2400" i="1" baseline="-25000" smtClean="0">
                <a:solidFill>
                  <a:srgbClr val="000000"/>
                </a:solidFill>
                <a:latin typeface="Times New Roman" charset="0"/>
              </a:rPr>
              <a:t>s</a:t>
            </a:r>
            <a:r>
              <a:rPr lang="en-US" sz="2400" smtClean="0">
                <a:solidFill>
                  <a:srgbClr val="000000"/>
                </a:solidFill>
                <a:latin typeface="Times New Roman" charset="0"/>
              </a:rPr>
              <a:t>, is 15%.</a:t>
            </a:r>
          </a:p>
          <a:p>
            <a:pPr marL="0" indent="0" eaLnBrk="1" hangingPunct="1"/>
            <a:r>
              <a:rPr lang="en-US" sz="2400" smtClean="0">
                <a:solidFill>
                  <a:srgbClr val="000000"/>
                </a:solidFill>
                <a:latin typeface="Times New Roman" charset="0"/>
              </a:rPr>
              <a:t/>
            </a:r>
            <a:br>
              <a:rPr lang="en-US" sz="2400" smtClean="0">
                <a:solidFill>
                  <a:srgbClr val="000000"/>
                </a:solidFill>
                <a:latin typeface="Times New Roman" charset="0"/>
              </a:rPr>
            </a:br>
            <a:r>
              <a:rPr lang="en-US" sz="2400" smtClean="0">
                <a:solidFill>
                  <a:srgbClr val="000000"/>
                </a:solidFill>
                <a:latin typeface="Times New Roman" charset="0"/>
              </a:rPr>
              <a:t>Steps 1 and 2 are detailed in Table 7.3 on the following slide.</a:t>
            </a:r>
          </a:p>
          <a:p>
            <a:pPr marL="0" indent="0" eaLnBrk="1" hangingPunct="1"/>
            <a:endParaRPr lang="en-US" sz="2400" smtClean="0">
              <a:latin typeface="Times New 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smtClean="0"/>
              <a:t>© 2012 Pearson Prentice Hall. All rights reserved.</a:t>
            </a:r>
          </a:p>
        </p:txBody>
      </p:sp>
      <p:sp>
        <p:nvSpPr>
          <p:cNvPr id="6147" name="Slide Number Placeholder 4"/>
          <p:cNvSpPr>
            <a:spLocks noGrp="1"/>
          </p:cNvSpPr>
          <p:nvPr>
            <p:ph type="sldNum" sz="quarter" idx="11"/>
          </p:nvPr>
        </p:nvSpPr>
        <p:spPr>
          <a:noFill/>
        </p:spPr>
        <p:txBody>
          <a:bodyPr/>
          <a:lstStyle/>
          <a:p>
            <a:r>
              <a:rPr lang="en-US" smtClean="0"/>
              <a:t>7-</a:t>
            </a:r>
            <a:fld id="{E364B594-DA2B-4FA1-9766-768C4A76E204}" type="slidenum">
              <a:rPr lang="en-US" smtClean="0"/>
              <a:pPr/>
              <a:t>3</a:t>
            </a:fld>
            <a:endParaRPr lang="en-US" smtClean="0"/>
          </a:p>
        </p:txBody>
      </p:sp>
      <p:sp>
        <p:nvSpPr>
          <p:cNvPr id="614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Table 7.1 Key Differences between Debt and Equity Capital</a:t>
            </a:r>
            <a:endParaRPr lang="en-US" smtClean="0">
              <a:solidFill>
                <a:srgbClr val="000000"/>
              </a:solidFill>
            </a:endParaRPr>
          </a:p>
        </p:txBody>
      </p:sp>
      <p:pic>
        <p:nvPicPr>
          <p:cNvPr id="6149" name="Picture 4" descr="table0701"/>
          <p:cNvPicPr>
            <a:picLocks noChangeAspect="1" noChangeArrowheads="1"/>
          </p:cNvPicPr>
          <p:nvPr/>
        </p:nvPicPr>
        <p:blipFill>
          <a:blip r:embed="rId2"/>
          <a:srcRect/>
          <a:stretch>
            <a:fillRect/>
          </a:stretch>
        </p:blipFill>
        <p:spPr bwMode="auto">
          <a:xfrm>
            <a:off x="344488" y="2201863"/>
            <a:ext cx="8447087" cy="351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2012 Pearson Prentice Hall. All rights reserved.</a:t>
            </a:r>
          </a:p>
        </p:txBody>
      </p:sp>
      <p:sp>
        <p:nvSpPr>
          <p:cNvPr id="60419" name="Slide Number Placeholder 4"/>
          <p:cNvSpPr>
            <a:spLocks noGrp="1"/>
          </p:cNvSpPr>
          <p:nvPr>
            <p:ph type="sldNum" sz="quarter" idx="11"/>
          </p:nvPr>
        </p:nvSpPr>
        <p:spPr>
          <a:noFill/>
        </p:spPr>
        <p:txBody>
          <a:bodyPr/>
          <a:lstStyle/>
          <a:p>
            <a:r>
              <a:rPr lang="en-US" smtClean="0"/>
              <a:t>7-</a:t>
            </a:r>
            <a:fld id="{CABAB05B-A21F-4B3A-B3DE-542632EAB63A}" type="slidenum">
              <a:rPr lang="en-US" smtClean="0"/>
              <a:pPr/>
              <a:t>30</a:t>
            </a:fld>
            <a:endParaRPr lang="en-US" smtClean="0"/>
          </a:p>
        </p:txBody>
      </p:sp>
      <p:sp>
        <p:nvSpPr>
          <p:cNvPr id="60420"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Table 7.3 Calculation of Present Value of Warren Industries Dividends (2013–2015)</a:t>
            </a:r>
            <a:endParaRPr lang="en-US" smtClean="0">
              <a:solidFill>
                <a:srgbClr val="000000"/>
              </a:solidFill>
            </a:endParaRPr>
          </a:p>
        </p:txBody>
      </p:sp>
      <p:pic>
        <p:nvPicPr>
          <p:cNvPr id="60421" name="Picture 4" descr="table0703"/>
          <p:cNvPicPr>
            <a:picLocks noChangeAspect="1" noChangeArrowheads="1"/>
          </p:cNvPicPr>
          <p:nvPr/>
        </p:nvPicPr>
        <p:blipFill>
          <a:blip r:embed="rId2"/>
          <a:srcRect/>
          <a:stretch>
            <a:fillRect/>
          </a:stretch>
        </p:blipFill>
        <p:spPr bwMode="auto">
          <a:xfrm>
            <a:off x="357188" y="2057400"/>
            <a:ext cx="8428037" cy="37925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2012 Pearson Prentice Hall. All rights reserved.</a:t>
            </a:r>
          </a:p>
        </p:txBody>
      </p:sp>
      <p:sp>
        <p:nvSpPr>
          <p:cNvPr id="61443" name="Slide Number Placeholder 4"/>
          <p:cNvSpPr>
            <a:spLocks noGrp="1"/>
          </p:cNvSpPr>
          <p:nvPr>
            <p:ph type="sldNum" sz="quarter" idx="11"/>
          </p:nvPr>
        </p:nvSpPr>
        <p:spPr>
          <a:noFill/>
        </p:spPr>
        <p:txBody>
          <a:bodyPr/>
          <a:lstStyle/>
          <a:p>
            <a:r>
              <a:rPr lang="en-US" smtClean="0"/>
              <a:t>7-</a:t>
            </a:r>
            <a:fld id="{68BADD34-A563-49E5-839C-050BEEA9ED69}" type="slidenum">
              <a:rPr lang="en-US" smtClean="0"/>
              <a:pPr/>
              <a:t>31</a:t>
            </a:fld>
            <a:endParaRPr lang="en-US" smtClean="0"/>
          </a:p>
        </p:txBody>
      </p:sp>
      <p:sp>
        <p:nvSpPr>
          <p:cNvPr id="61444"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61445"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charset="0"/>
              </a:rPr>
              <a:t>Step 3. The value of the stock at the end of the initial growth period </a:t>
            </a:r>
            <a:br>
              <a:rPr lang="en-US" sz="2400" smtClean="0">
                <a:solidFill>
                  <a:srgbClr val="000000"/>
                </a:solidFill>
                <a:latin typeface="Times New Roman" charset="0"/>
              </a:rPr>
            </a:br>
            <a:r>
              <a:rPr lang="en-US" sz="2400" smtClean="0">
                <a:solidFill>
                  <a:srgbClr val="000000"/>
                </a:solidFill>
                <a:latin typeface="Times New Roman" charset="0"/>
              </a:rPr>
              <a:t>(</a:t>
            </a:r>
            <a:r>
              <a:rPr lang="en-US" sz="2400" i="1" smtClean="0">
                <a:solidFill>
                  <a:srgbClr val="000000"/>
                </a:solidFill>
                <a:latin typeface="Times New Roman" charset="0"/>
              </a:rPr>
              <a:t>N</a:t>
            </a:r>
            <a:r>
              <a:rPr lang="en-US" sz="2400" smtClean="0">
                <a:solidFill>
                  <a:srgbClr val="000000"/>
                </a:solidFill>
                <a:latin typeface="Times New Roman" charset="0"/>
              </a:rPr>
              <a:t> = 2015) can be found by first calculating D</a:t>
            </a:r>
            <a:r>
              <a:rPr lang="en-US" sz="2400" baseline="-25000" smtClean="0">
                <a:solidFill>
                  <a:srgbClr val="000000"/>
                </a:solidFill>
                <a:latin typeface="Times New Roman" charset="0"/>
              </a:rPr>
              <a:t>N+1</a:t>
            </a:r>
            <a:r>
              <a:rPr lang="en-US" sz="2400" smtClean="0">
                <a:solidFill>
                  <a:srgbClr val="000000"/>
                </a:solidFill>
                <a:latin typeface="Times New Roman" charset="0"/>
              </a:rPr>
              <a:t> = D</a:t>
            </a:r>
            <a:r>
              <a:rPr lang="en-US" sz="2400" baseline="-25000" smtClean="0">
                <a:solidFill>
                  <a:srgbClr val="000000"/>
                </a:solidFill>
                <a:latin typeface="Times New Roman" charset="0"/>
              </a:rPr>
              <a:t>2016</a:t>
            </a:r>
            <a:r>
              <a:rPr lang="en-US" sz="2400" smtClean="0">
                <a:solidFill>
                  <a:srgbClr val="000000"/>
                </a:solidFill>
                <a:latin typeface="Times New Roman" charset="0"/>
              </a:rPr>
              <a:t>.</a:t>
            </a:r>
          </a:p>
          <a:p>
            <a:pPr marL="0" indent="0" algn="ctr" eaLnBrk="1" hangingPunct="1"/>
            <a:r>
              <a:rPr lang="en-US" sz="2400" i="1" smtClean="0">
                <a:latin typeface="Times New Roman" charset="0"/>
              </a:rPr>
              <a:t>D</a:t>
            </a:r>
            <a:r>
              <a:rPr lang="en-US" sz="2400" baseline="-25000" smtClean="0">
                <a:solidFill>
                  <a:srgbClr val="000000"/>
                </a:solidFill>
                <a:latin typeface="Times New Roman" charset="0"/>
              </a:rPr>
              <a:t>2016</a:t>
            </a:r>
            <a:r>
              <a:rPr lang="en-US" sz="2400" smtClean="0">
                <a:solidFill>
                  <a:srgbClr val="000000"/>
                </a:solidFill>
                <a:latin typeface="Times New Roman" charset="0"/>
              </a:rPr>
              <a:t> = </a:t>
            </a:r>
            <a:r>
              <a:rPr lang="en-US" sz="2400" i="1" smtClean="0">
                <a:solidFill>
                  <a:srgbClr val="000000"/>
                </a:solidFill>
                <a:latin typeface="Times New Roman" charset="0"/>
              </a:rPr>
              <a:t>D</a:t>
            </a:r>
            <a:r>
              <a:rPr lang="en-US" sz="2400" baseline="-25000" smtClean="0">
                <a:solidFill>
                  <a:srgbClr val="000000"/>
                </a:solidFill>
                <a:latin typeface="Times New Roman" charset="0"/>
              </a:rPr>
              <a:t>2015</a:t>
            </a:r>
            <a:r>
              <a:rPr lang="en-US" sz="2400" smtClean="0">
                <a:solidFill>
                  <a:srgbClr val="000000"/>
                </a:solidFill>
                <a:latin typeface="Times New Roman" charset="0"/>
              </a:rPr>
              <a:t> </a:t>
            </a:r>
            <a:r>
              <a:rPr lang="en-US" sz="2400" smtClean="0">
                <a:solidFill>
                  <a:srgbClr val="000000"/>
                </a:solidFill>
                <a:latin typeface="Times New Roman" charset="0"/>
                <a:sym typeface="Symbol" charset="2"/>
              </a:rPr>
              <a:t></a:t>
            </a:r>
            <a:r>
              <a:rPr lang="en-US" sz="2400" smtClean="0">
                <a:solidFill>
                  <a:srgbClr val="000000"/>
                </a:solidFill>
                <a:latin typeface="Times New Roman" charset="0"/>
              </a:rPr>
              <a:t> (1 + 0.05) = $2.00 </a:t>
            </a:r>
            <a:r>
              <a:rPr lang="en-US" sz="2400" smtClean="0">
                <a:solidFill>
                  <a:srgbClr val="000000"/>
                </a:solidFill>
                <a:latin typeface="Times New Roman" charset="0"/>
                <a:sym typeface="Symbol" charset="2"/>
              </a:rPr>
              <a:t></a:t>
            </a:r>
            <a:r>
              <a:rPr lang="en-US" sz="2400" smtClean="0">
                <a:solidFill>
                  <a:srgbClr val="000000"/>
                </a:solidFill>
                <a:latin typeface="Times New Roman" charset="0"/>
              </a:rPr>
              <a:t> (1.05) = $2.10</a:t>
            </a:r>
          </a:p>
          <a:p>
            <a:pPr marL="0" indent="0" eaLnBrk="1" hangingPunct="1"/>
            <a:endParaRPr lang="en-US" sz="2400" smtClean="0">
              <a:latin typeface="Times New Roman" charset="0"/>
            </a:endParaRPr>
          </a:p>
          <a:p>
            <a:pPr marL="0" indent="0" eaLnBrk="1" hangingPunct="1"/>
            <a:r>
              <a:rPr lang="en-US" sz="2400" smtClean="0">
                <a:latin typeface="Times New Roman" charset="0"/>
              </a:rPr>
              <a:t>By using </a:t>
            </a:r>
            <a:r>
              <a:rPr lang="en-US" sz="2400" i="1" smtClean="0">
                <a:latin typeface="Times New Roman" charset="0"/>
              </a:rPr>
              <a:t>D</a:t>
            </a:r>
            <a:r>
              <a:rPr lang="en-US" sz="2400" baseline="-25000" smtClean="0">
                <a:solidFill>
                  <a:srgbClr val="000000"/>
                </a:solidFill>
                <a:latin typeface="Times New Roman" charset="0"/>
              </a:rPr>
              <a:t>2016</a:t>
            </a:r>
            <a:r>
              <a:rPr lang="en-US" sz="2400" smtClean="0">
                <a:solidFill>
                  <a:srgbClr val="000000"/>
                </a:solidFill>
                <a:latin typeface="Times New Roman" charset="0"/>
              </a:rPr>
              <a:t> = $2.10, a 15% required return, and a 5% dividend growth rate, we can calculate the value of the stock at the end of 2015 as follows:</a:t>
            </a:r>
          </a:p>
          <a:p>
            <a:pPr marL="0" indent="0" algn="ctr" eaLnBrk="1" hangingPunct="1"/>
            <a:r>
              <a:rPr lang="en-US" sz="2400" i="1" smtClean="0">
                <a:latin typeface="Times New Roman" charset="0"/>
              </a:rPr>
              <a:t>P</a:t>
            </a:r>
            <a:r>
              <a:rPr lang="en-US" sz="2400" baseline="-25000" smtClean="0">
                <a:solidFill>
                  <a:srgbClr val="000000"/>
                </a:solidFill>
                <a:latin typeface="Times New Roman" charset="0"/>
              </a:rPr>
              <a:t>2015</a:t>
            </a:r>
            <a:r>
              <a:rPr lang="en-US" sz="2400" smtClean="0">
                <a:solidFill>
                  <a:srgbClr val="000000"/>
                </a:solidFill>
                <a:latin typeface="Times New Roman" charset="0"/>
              </a:rPr>
              <a:t> = </a:t>
            </a:r>
            <a:r>
              <a:rPr lang="en-US" sz="2400" i="1" smtClean="0">
                <a:solidFill>
                  <a:srgbClr val="000000"/>
                </a:solidFill>
                <a:latin typeface="Times New Roman" charset="0"/>
              </a:rPr>
              <a:t>D</a:t>
            </a:r>
            <a:r>
              <a:rPr lang="en-US" sz="2400" baseline="-25000" smtClean="0">
                <a:solidFill>
                  <a:srgbClr val="000000"/>
                </a:solidFill>
                <a:latin typeface="Times New Roman" charset="0"/>
              </a:rPr>
              <a:t>2016</a:t>
            </a:r>
            <a:r>
              <a:rPr lang="en-US" sz="2400" smtClean="0">
                <a:solidFill>
                  <a:srgbClr val="000000"/>
                </a:solidFill>
                <a:latin typeface="Times New Roman" charset="0"/>
              </a:rPr>
              <a:t> / (</a:t>
            </a:r>
            <a:r>
              <a:rPr lang="en-US" sz="2400" i="1" smtClean="0">
                <a:solidFill>
                  <a:srgbClr val="000000"/>
                </a:solidFill>
                <a:latin typeface="Times New Roman" charset="0"/>
              </a:rPr>
              <a:t>r</a:t>
            </a:r>
            <a:r>
              <a:rPr lang="en-US" sz="2400" baseline="-25000" smtClean="0">
                <a:solidFill>
                  <a:srgbClr val="000000"/>
                </a:solidFill>
                <a:latin typeface="Times New Roman" charset="0"/>
              </a:rPr>
              <a:t>s </a:t>
            </a:r>
            <a:r>
              <a:rPr lang="en-US" sz="2400" smtClean="0">
                <a:solidFill>
                  <a:srgbClr val="000000"/>
                </a:solidFill>
              </a:rPr>
              <a:t>–</a:t>
            </a:r>
            <a:r>
              <a:rPr lang="en-US" sz="2400" smtClean="0">
                <a:solidFill>
                  <a:srgbClr val="000000"/>
                </a:solidFill>
                <a:latin typeface="Times New Roman" charset="0"/>
              </a:rPr>
              <a:t> </a:t>
            </a:r>
            <a:r>
              <a:rPr lang="en-US" sz="2400" i="1" smtClean="0">
                <a:solidFill>
                  <a:srgbClr val="000000"/>
                </a:solidFill>
                <a:latin typeface="Times New Roman" charset="0"/>
              </a:rPr>
              <a:t>g</a:t>
            </a:r>
            <a:r>
              <a:rPr lang="en-US" sz="2400" baseline="-25000" smtClean="0">
                <a:solidFill>
                  <a:srgbClr val="000000"/>
                </a:solidFill>
                <a:latin typeface="Times New Roman" charset="0"/>
              </a:rPr>
              <a:t>2</a:t>
            </a:r>
            <a:r>
              <a:rPr lang="en-US" sz="2400" smtClean="0">
                <a:solidFill>
                  <a:srgbClr val="000000"/>
                </a:solidFill>
                <a:latin typeface="Times New Roman" charset="0"/>
              </a:rPr>
              <a:t>) = $2.10 / (.15 </a:t>
            </a:r>
            <a:r>
              <a:rPr lang="en-US" sz="2400" smtClean="0">
                <a:solidFill>
                  <a:srgbClr val="000000"/>
                </a:solidFill>
              </a:rPr>
              <a:t>–</a:t>
            </a:r>
            <a:r>
              <a:rPr lang="en-US" sz="2400" smtClean="0">
                <a:solidFill>
                  <a:srgbClr val="000000"/>
                </a:solidFill>
                <a:latin typeface="Times New Roman" charset="0"/>
              </a:rPr>
              <a:t> .05) = $21.00</a:t>
            </a:r>
          </a:p>
          <a:p>
            <a:pPr marL="0" indent="0" eaLnBrk="1" hangingPunct="1"/>
            <a:endParaRPr lang="en-US" sz="2400" smtClean="0">
              <a:solidFill>
                <a:srgbClr val="000000"/>
              </a:solidFill>
              <a:latin typeface="Times New Roman"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2012 Pearson Prentice Hall. All rights reserved.</a:t>
            </a:r>
          </a:p>
        </p:txBody>
      </p:sp>
      <p:sp>
        <p:nvSpPr>
          <p:cNvPr id="62467" name="Slide Number Placeholder 4"/>
          <p:cNvSpPr>
            <a:spLocks noGrp="1"/>
          </p:cNvSpPr>
          <p:nvPr>
            <p:ph type="sldNum" sz="quarter" idx="11"/>
          </p:nvPr>
        </p:nvSpPr>
        <p:spPr>
          <a:noFill/>
        </p:spPr>
        <p:txBody>
          <a:bodyPr/>
          <a:lstStyle/>
          <a:p>
            <a:r>
              <a:rPr lang="en-US" smtClean="0"/>
              <a:t>7-</a:t>
            </a:r>
            <a:fld id="{FAE4F37E-61F2-4CA2-9169-5AA4377850D5}" type="slidenum">
              <a:rPr lang="en-US" smtClean="0"/>
              <a:pPr/>
              <a:t>32</a:t>
            </a:fld>
            <a:endParaRPr lang="en-US" smtClean="0"/>
          </a:p>
        </p:txBody>
      </p:sp>
      <p:sp>
        <p:nvSpPr>
          <p:cNvPr id="62468" name="Rectangle 2"/>
          <p:cNvSpPr>
            <a:spLocks noGrp="1" noChangeArrowheads="1"/>
          </p:cNvSpPr>
          <p:nvPr>
            <p:ph type="title"/>
          </p:nvPr>
        </p:nvSpPr>
        <p:spPr/>
        <p:txBody>
          <a:bodyPr/>
          <a:lstStyle/>
          <a:p>
            <a:pPr eaLnBrk="1" hangingPunct="1"/>
            <a:r>
              <a:rPr lang="en-US" smtClean="0">
                <a:solidFill>
                  <a:srgbClr val="000000"/>
                </a:solidFill>
              </a:rPr>
              <a:t>Common Stock Valuation: </a:t>
            </a:r>
            <a:br>
              <a:rPr lang="en-US" smtClean="0">
                <a:solidFill>
                  <a:srgbClr val="000000"/>
                </a:solidFill>
              </a:rPr>
            </a:br>
            <a:r>
              <a:rPr lang="en-US" smtClean="0">
                <a:solidFill>
                  <a:srgbClr val="000000"/>
                </a:solidFill>
              </a:rPr>
              <a:t>Variable-Growth Model (cont.)</a:t>
            </a:r>
          </a:p>
        </p:txBody>
      </p:sp>
      <p:sp>
        <p:nvSpPr>
          <p:cNvPr id="62469"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charset="0"/>
              </a:rPr>
              <a:t>Step 3 (cont.) Finally, the share value of $21 at the end of 2015 must be converted into a present (end of 2012) value.</a:t>
            </a:r>
          </a:p>
          <a:p>
            <a:pPr marL="0" indent="0" algn="ctr" eaLnBrk="1" hangingPunct="1"/>
            <a:r>
              <a:rPr lang="en-US" sz="2400" i="1" smtClean="0">
                <a:latin typeface="Times New Roman" charset="0"/>
              </a:rPr>
              <a:t>P</a:t>
            </a:r>
            <a:r>
              <a:rPr lang="en-US" sz="2400" baseline="-25000" smtClean="0">
                <a:solidFill>
                  <a:srgbClr val="000000"/>
                </a:solidFill>
                <a:latin typeface="Times New Roman" charset="0"/>
              </a:rPr>
              <a:t>2015</a:t>
            </a:r>
            <a:r>
              <a:rPr lang="en-US" sz="2400" smtClean="0">
                <a:solidFill>
                  <a:srgbClr val="000000"/>
                </a:solidFill>
                <a:latin typeface="Times New Roman" charset="0"/>
              </a:rPr>
              <a:t> / (1 + </a:t>
            </a:r>
            <a:r>
              <a:rPr lang="en-US" sz="2400" i="1" smtClean="0">
                <a:solidFill>
                  <a:srgbClr val="000000"/>
                </a:solidFill>
                <a:latin typeface="Times New Roman" charset="0"/>
              </a:rPr>
              <a:t>r</a:t>
            </a:r>
            <a:r>
              <a:rPr lang="en-US" sz="2400" baseline="-25000" smtClean="0">
                <a:solidFill>
                  <a:srgbClr val="000000"/>
                </a:solidFill>
                <a:latin typeface="Times New Roman" charset="0"/>
              </a:rPr>
              <a:t>s</a:t>
            </a:r>
            <a:r>
              <a:rPr lang="en-US" sz="2400" smtClean="0">
                <a:solidFill>
                  <a:srgbClr val="000000"/>
                </a:solidFill>
                <a:latin typeface="Times New Roman" charset="0"/>
              </a:rPr>
              <a:t>)</a:t>
            </a:r>
            <a:r>
              <a:rPr lang="en-US" sz="2400" baseline="30000" smtClean="0">
                <a:solidFill>
                  <a:srgbClr val="000000"/>
                </a:solidFill>
                <a:latin typeface="Times New Roman" charset="0"/>
              </a:rPr>
              <a:t>3</a:t>
            </a:r>
            <a:r>
              <a:rPr lang="en-US" sz="2400" smtClean="0">
                <a:solidFill>
                  <a:srgbClr val="000000"/>
                </a:solidFill>
                <a:latin typeface="Times New Roman" charset="0"/>
              </a:rPr>
              <a:t> = $21 / (1 + 0.15)</a:t>
            </a:r>
            <a:r>
              <a:rPr lang="en-US" sz="2400" baseline="30000" smtClean="0">
                <a:solidFill>
                  <a:srgbClr val="000000"/>
                </a:solidFill>
                <a:latin typeface="Times New Roman" charset="0"/>
              </a:rPr>
              <a:t>3 </a:t>
            </a:r>
            <a:r>
              <a:rPr lang="en-US" sz="2400" smtClean="0">
                <a:solidFill>
                  <a:srgbClr val="000000"/>
                </a:solidFill>
                <a:latin typeface="Times New Roman" charset="0"/>
              </a:rPr>
              <a:t>= $13.81</a:t>
            </a:r>
          </a:p>
          <a:p>
            <a:pPr marL="0" indent="0" eaLnBrk="1" hangingPunct="1"/>
            <a:endParaRPr lang="en-US" sz="2400" smtClean="0">
              <a:latin typeface="Times New Roman" charset="0"/>
            </a:endParaRPr>
          </a:p>
          <a:p>
            <a:pPr marL="0" indent="0" eaLnBrk="1" hangingPunct="1"/>
            <a:r>
              <a:rPr lang="en-US" sz="2400" smtClean="0">
                <a:latin typeface="Times New Roman" charset="0"/>
              </a:rPr>
              <a:t>Step 4. Adding the PV of the initial dividend stream (found in Step 2) to the PV of the stock at the end of the initial growth period (found in Step 3), we get:</a:t>
            </a:r>
          </a:p>
          <a:p>
            <a:pPr marL="0" indent="0" algn="ctr" eaLnBrk="1" hangingPunct="1"/>
            <a:r>
              <a:rPr lang="en-US" sz="2400" i="1" smtClean="0">
                <a:latin typeface="Times New Roman" charset="0"/>
              </a:rPr>
              <a:t>P</a:t>
            </a:r>
            <a:r>
              <a:rPr lang="en-US" sz="2400" baseline="-25000" smtClean="0">
                <a:solidFill>
                  <a:srgbClr val="000000"/>
                </a:solidFill>
                <a:latin typeface="Times New Roman" charset="0"/>
              </a:rPr>
              <a:t>2012</a:t>
            </a:r>
            <a:r>
              <a:rPr lang="en-US" sz="2400" smtClean="0">
                <a:solidFill>
                  <a:srgbClr val="000000"/>
                </a:solidFill>
                <a:latin typeface="Times New Roman" charset="0"/>
              </a:rPr>
              <a:t> = $4.14 + $13.82 = $17.93 per share</a:t>
            </a:r>
            <a:endParaRPr lang="en-US" sz="2400" smtClean="0">
              <a:latin typeface="Times New Roman"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2012 Pearson Prentice Hall. All rights reserved.</a:t>
            </a:r>
          </a:p>
        </p:txBody>
      </p:sp>
      <p:sp>
        <p:nvSpPr>
          <p:cNvPr id="63491" name="Slide Number Placeholder 4"/>
          <p:cNvSpPr>
            <a:spLocks noGrp="1"/>
          </p:cNvSpPr>
          <p:nvPr>
            <p:ph type="sldNum" sz="quarter" idx="11"/>
          </p:nvPr>
        </p:nvSpPr>
        <p:spPr>
          <a:noFill/>
        </p:spPr>
        <p:txBody>
          <a:bodyPr/>
          <a:lstStyle/>
          <a:p>
            <a:r>
              <a:rPr lang="en-US" smtClean="0"/>
              <a:t>7-</a:t>
            </a:r>
            <a:fld id="{63278FBC-97BF-432D-8462-0C1722BEE316}" type="slidenum">
              <a:rPr lang="en-US" smtClean="0"/>
              <a:pPr/>
              <a:t>33</a:t>
            </a:fld>
            <a:endParaRPr lang="en-US" smtClean="0"/>
          </a:p>
        </p:txBody>
      </p:sp>
      <p:sp>
        <p:nvSpPr>
          <p:cNvPr id="6349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Common Stock Valuation:</a:t>
            </a:r>
            <a:br>
              <a:rPr lang="en-US" sz="3200" smtClean="0">
                <a:solidFill>
                  <a:srgbClr val="000000"/>
                </a:solidFill>
              </a:rPr>
            </a:br>
            <a:r>
              <a:rPr lang="en-US" sz="3200" smtClean="0">
                <a:solidFill>
                  <a:srgbClr val="000000"/>
                </a:solidFill>
              </a:rPr>
              <a:t>Free Cash Flow Valuation Model</a:t>
            </a:r>
            <a:endParaRPr lang="en-US" smtClean="0">
              <a:solidFill>
                <a:srgbClr val="000000"/>
              </a:solidFill>
            </a:endParaRPr>
          </a:p>
        </p:txBody>
      </p:sp>
      <p:sp>
        <p:nvSpPr>
          <p:cNvPr id="63493"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charset="0"/>
              </a:rPr>
              <a:t>A </a:t>
            </a:r>
            <a:r>
              <a:rPr lang="en-US" sz="2400" b="1" smtClean="0">
                <a:solidFill>
                  <a:srgbClr val="000000"/>
                </a:solidFill>
                <a:latin typeface="Times New Roman" charset="0"/>
              </a:rPr>
              <a:t>free cash flow valuation model</a:t>
            </a:r>
            <a:r>
              <a:rPr lang="en-US" sz="2400" smtClean="0">
                <a:solidFill>
                  <a:srgbClr val="000000"/>
                </a:solidFill>
                <a:latin typeface="Times New Roman" charset="0"/>
              </a:rPr>
              <a:t> determines the value of an entire company as the present value of its expected free cash flows discounted at the firm</a:t>
            </a:r>
            <a:r>
              <a:rPr lang="en-US" sz="2400" smtClean="0">
                <a:solidFill>
                  <a:srgbClr val="000000"/>
                </a:solidFill>
              </a:rPr>
              <a:t>’</a:t>
            </a:r>
            <a:r>
              <a:rPr lang="en-US" sz="2400" smtClean="0">
                <a:solidFill>
                  <a:srgbClr val="000000"/>
                </a:solidFill>
                <a:latin typeface="Times New Roman" charset="0"/>
              </a:rPr>
              <a:t>s weighted average cost of capital, which is its expected average future cost of funds over the long run. </a:t>
            </a:r>
          </a:p>
          <a:p>
            <a:pPr marL="0" indent="0" eaLnBrk="1" hangingPunct="1"/>
            <a:endParaRPr lang="en-US" sz="2400" smtClean="0">
              <a:latin typeface="Times New Roman" charset="0"/>
            </a:endParaRPr>
          </a:p>
          <a:p>
            <a:pPr marL="0" indent="0" eaLnBrk="1" hangingPunct="1"/>
            <a:endParaRPr lang="en-US" sz="2400" smtClean="0">
              <a:latin typeface="Times New Roman" charset="0"/>
            </a:endParaRPr>
          </a:p>
          <a:p>
            <a:pPr marL="0" indent="0" eaLnBrk="1" hangingPunct="1"/>
            <a:r>
              <a:rPr lang="en-US" sz="2400" smtClean="0">
                <a:latin typeface="Times New Roman" charset="0"/>
              </a:rPr>
              <a:t>where</a:t>
            </a:r>
          </a:p>
        </p:txBody>
      </p:sp>
      <p:pic>
        <p:nvPicPr>
          <p:cNvPr id="63494" name="Picture 7" descr="eq0709"/>
          <p:cNvPicPr>
            <a:picLocks noChangeAspect="1" noChangeArrowheads="1"/>
          </p:cNvPicPr>
          <p:nvPr/>
        </p:nvPicPr>
        <p:blipFill>
          <a:blip r:embed="rId2"/>
          <a:srcRect/>
          <a:stretch>
            <a:fillRect/>
          </a:stretch>
        </p:blipFill>
        <p:spPr bwMode="auto">
          <a:xfrm>
            <a:off x="1193800" y="3138488"/>
            <a:ext cx="6754813" cy="1052512"/>
          </a:xfrm>
          <a:prstGeom prst="rect">
            <a:avLst/>
          </a:prstGeom>
          <a:noFill/>
          <a:ln w="9525">
            <a:noFill/>
            <a:miter lim="800000"/>
            <a:headEnd/>
            <a:tailEnd/>
          </a:ln>
        </p:spPr>
      </p:pic>
      <p:graphicFrame>
        <p:nvGraphicFramePr>
          <p:cNvPr id="211027" name="Group 83"/>
          <p:cNvGraphicFramePr>
            <a:graphicFrameLocks noGrp="1"/>
          </p:cNvGraphicFramePr>
          <p:nvPr/>
        </p:nvGraphicFramePr>
        <p:xfrm>
          <a:off x="495300" y="4724400"/>
          <a:ext cx="8153400" cy="1138239"/>
        </p:xfrm>
        <a:graphic>
          <a:graphicData uri="http://schemas.openxmlformats.org/drawingml/2006/table">
            <a:tbl>
              <a:tblPr/>
              <a:tblGrid>
                <a:gridCol w="879475"/>
                <a:gridCol w="319088"/>
                <a:gridCol w="6954837"/>
              </a:tblGrid>
              <a:tr h="3730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V</a:t>
                      </a:r>
                      <a:r>
                        <a:rPr kumimoji="0" lang="en-US" sz="2400" b="0" i="1" u="none" strike="noStrike" cap="none" normalizeH="0" baseline="-25000" smtClean="0">
                          <a:ln>
                            <a:noFill/>
                          </a:ln>
                          <a:solidFill>
                            <a:srgbClr val="000000"/>
                          </a:solidFill>
                          <a:effectLst/>
                          <a:latin typeface="Times New Roman" charset="0"/>
                          <a:ea typeface="ＭＳ Ｐゴシック" charset="-128"/>
                        </a:rPr>
                        <a:t>C</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value of the entire company</a:t>
                      </a:r>
                    </a:p>
                  </a:txBody>
                  <a:tcPr marL="45720" marR="45720" marT="0" marB="0" horzOverflow="overflow">
                    <a:lnL>
                      <a:noFill/>
                    </a:lnL>
                    <a:lnR cap="flat">
                      <a:noFill/>
                    </a:lnR>
                    <a:lnT cap="flat">
                      <a:noFill/>
                    </a:lnT>
                    <a:lnB>
                      <a:noFill/>
                    </a:lnB>
                    <a:lnTlToBr>
                      <a:noFill/>
                    </a:lnTlToBr>
                    <a:lnBlToTr>
                      <a:noFill/>
                    </a:lnBlToTr>
                    <a:noFill/>
                  </a:tcPr>
                </a:tc>
              </a:tr>
              <a:tr h="388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FCF</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free cash flow </a:t>
                      </a:r>
                      <a:r>
                        <a:rPr kumimoji="0" lang="en-US" sz="2400" b="0" i="1" u="none" strike="noStrike" cap="none" normalizeH="0" baseline="0" smtClean="0">
                          <a:ln>
                            <a:noFill/>
                          </a:ln>
                          <a:solidFill>
                            <a:srgbClr val="000000"/>
                          </a:solidFill>
                          <a:effectLst/>
                          <a:latin typeface="Times New Roman" charset="0"/>
                          <a:ea typeface="ＭＳ Ｐゴシック" charset="-128"/>
                        </a:rPr>
                        <a:t>expected</a:t>
                      </a:r>
                      <a:r>
                        <a:rPr kumimoji="0" lang="en-US" sz="2400" b="0" i="0" u="none" strike="noStrike" cap="none" normalizeH="0" baseline="0" smtClean="0">
                          <a:ln>
                            <a:noFill/>
                          </a:ln>
                          <a:solidFill>
                            <a:srgbClr val="000000"/>
                          </a:solidFill>
                          <a:effectLst/>
                          <a:latin typeface="Times New Roman" charset="0"/>
                          <a:ea typeface="ＭＳ Ｐゴシック" charset="-128"/>
                        </a:rPr>
                        <a:t> at the end of year </a:t>
                      </a:r>
                      <a:r>
                        <a:rPr kumimoji="0" lang="en-US" sz="2400" b="0" i="1" u="none" strike="noStrike" cap="none" normalizeH="0" baseline="0" smtClean="0">
                          <a:ln>
                            <a:noFill/>
                          </a:ln>
                          <a:solidFill>
                            <a:srgbClr val="000000"/>
                          </a:solidFill>
                          <a:effectLst/>
                          <a:latin typeface="Times New Roman" charset="0"/>
                          <a:ea typeface="ＭＳ Ｐゴシック" charset="-128"/>
                        </a:rPr>
                        <a:t>t</a:t>
                      </a:r>
                      <a:r>
                        <a:rPr kumimoji="0" lang="en-US" sz="2400" b="0" i="0" u="none" strike="noStrike" cap="none" normalizeH="0" baseline="0" smtClean="0">
                          <a:ln>
                            <a:noFill/>
                          </a:ln>
                          <a:solidFill>
                            <a:srgbClr val="000000"/>
                          </a:solidFill>
                          <a:effectLst/>
                          <a:latin typeface="Times New Roman" charset="0"/>
                          <a:ea typeface="ＭＳ Ｐゴシック" charset="-128"/>
                        </a:rPr>
                        <a:t> end of year </a:t>
                      </a:r>
                      <a:r>
                        <a:rPr kumimoji="0" lang="en-US" sz="2400" b="0" i="1" u="none" strike="noStrike" cap="none" normalizeH="0" baseline="0" smtClean="0">
                          <a:ln>
                            <a:noFill/>
                          </a:ln>
                          <a:solidFill>
                            <a:srgbClr val="000000"/>
                          </a:solidFill>
                          <a:effectLst/>
                          <a:latin typeface="Times New Roman" charset="0"/>
                          <a:ea typeface="ＭＳ Ｐゴシック" charset="-128"/>
                        </a:rPr>
                        <a:t>t</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a</a:t>
                      </a: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the firm</a:t>
                      </a:r>
                      <a:r>
                        <a:rPr kumimoji="0" lang="en-US" sz="2400" b="0" i="0" u="none" strike="noStrike" cap="none" normalizeH="0" baseline="0" smtClean="0">
                          <a:ln>
                            <a:noFill/>
                          </a:ln>
                          <a:solidFill>
                            <a:srgbClr val="000000"/>
                          </a:solidFill>
                          <a:effectLst/>
                          <a:latin typeface="Arial"/>
                          <a:ea typeface="ＭＳ Ｐゴシック" charset="-128"/>
                        </a:rPr>
                        <a:t>’</a:t>
                      </a:r>
                      <a:r>
                        <a:rPr kumimoji="0" lang="en-US" sz="2400" b="0" i="0" u="none" strike="noStrike" cap="none" normalizeH="0" baseline="0" smtClean="0">
                          <a:ln>
                            <a:noFill/>
                          </a:ln>
                          <a:solidFill>
                            <a:srgbClr val="000000"/>
                          </a:solidFill>
                          <a:effectLst/>
                          <a:latin typeface="Times New Roman" charset="0"/>
                          <a:ea typeface="ＭＳ Ｐゴシック" charset="-128"/>
                        </a:rPr>
                        <a:t>s weighted average cost of capital</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2012 Pearson Prentice Hall. All rights reserved.</a:t>
            </a:r>
          </a:p>
        </p:txBody>
      </p:sp>
      <p:sp>
        <p:nvSpPr>
          <p:cNvPr id="64515" name="Slide Number Placeholder 4"/>
          <p:cNvSpPr>
            <a:spLocks noGrp="1"/>
          </p:cNvSpPr>
          <p:nvPr>
            <p:ph type="sldNum" sz="quarter" idx="11"/>
          </p:nvPr>
        </p:nvSpPr>
        <p:spPr>
          <a:noFill/>
        </p:spPr>
        <p:txBody>
          <a:bodyPr/>
          <a:lstStyle/>
          <a:p>
            <a:r>
              <a:rPr lang="en-US" smtClean="0"/>
              <a:t>7-</a:t>
            </a:r>
            <a:fld id="{44540E30-B879-4CC0-AD6B-29D0B86D4DB3}" type="slidenum">
              <a:rPr lang="en-US" smtClean="0"/>
              <a:pPr/>
              <a:t>34</a:t>
            </a:fld>
            <a:endParaRPr lang="en-US" smtClean="0"/>
          </a:p>
        </p:txBody>
      </p:sp>
      <p:sp>
        <p:nvSpPr>
          <p:cNvPr id="64516"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Valuation:</a:t>
            </a:r>
            <a:br>
              <a:rPr lang="en-US" sz="2800" smtClean="0">
                <a:solidFill>
                  <a:srgbClr val="000000"/>
                </a:solidFill>
              </a:rPr>
            </a:br>
            <a:r>
              <a:rPr lang="en-US" sz="2800" smtClean="0">
                <a:solidFill>
                  <a:srgbClr val="000000"/>
                </a:solidFill>
              </a:rPr>
              <a:t>Free Cash Flow Valuation Model (cont.)</a:t>
            </a:r>
            <a:endParaRPr lang="en-US" smtClean="0">
              <a:solidFill>
                <a:srgbClr val="000000"/>
              </a:solidFill>
            </a:endParaRPr>
          </a:p>
        </p:txBody>
      </p:sp>
      <p:sp>
        <p:nvSpPr>
          <p:cNvPr id="64517"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Because the value of the entire company, </a:t>
            </a:r>
            <a:r>
              <a:rPr lang="en-US" sz="2800" i="1" smtClean="0">
                <a:solidFill>
                  <a:srgbClr val="000000"/>
                </a:solidFill>
                <a:latin typeface="Times New Roman" charset="0"/>
              </a:rPr>
              <a:t>V</a:t>
            </a:r>
            <a:r>
              <a:rPr lang="en-US" sz="2800" i="1" baseline="-25000" smtClean="0">
                <a:solidFill>
                  <a:srgbClr val="000000"/>
                </a:solidFill>
                <a:latin typeface="Times New Roman" charset="0"/>
              </a:rPr>
              <a:t>C</a:t>
            </a:r>
            <a:r>
              <a:rPr lang="en-US" sz="2800" i="1" smtClean="0">
                <a:solidFill>
                  <a:srgbClr val="000000"/>
                </a:solidFill>
                <a:latin typeface="Times New Roman" charset="0"/>
              </a:rPr>
              <a:t>,</a:t>
            </a:r>
            <a:r>
              <a:rPr lang="en-US" sz="2800" smtClean="0">
                <a:solidFill>
                  <a:srgbClr val="000000"/>
                </a:solidFill>
                <a:latin typeface="Times New Roman" charset="0"/>
              </a:rPr>
              <a:t> is the market value of the entire enterprise (that is, of all assets), to find common stock value, </a:t>
            </a:r>
            <a:r>
              <a:rPr lang="en-US" sz="2800" i="1" smtClean="0">
                <a:solidFill>
                  <a:srgbClr val="000000"/>
                </a:solidFill>
                <a:latin typeface="Times New Roman" charset="0"/>
              </a:rPr>
              <a:t>V</a:t>
            </a:r>
            <a:r>
              <a:rPr lang="en-US" sz="2800" i="1" baseline="-25000" smtClean="0">
                <a:solidFill>
                  <a:srgbClr val="000000"/>
                </a:solidFill>
                <a:latin typeface="Times New Roman" charset="0"/>
              </a:rPr>
              <a:t>S</a:t>
            </a:r>
            <a:r>
              <a:rPr lang="en-US" sz="2800" smtClean="0">
                <a:solidFill>
                  <a:srgbClr val="000000"/>
                </a:solidFill>
                <a:latin typeface="Times New Roman" charset="0"/>
              </a:rPr>
              <a:t>, we must subtract the market value of all of the firm</a:t>
            </a:r>
            <a:r>
              <a:rPr lang="en-US" sz="2800" smtClean="0">
                <a:solidFill>
                  <a:srgbClr val="000000"/>
                </a:solidFill>
              </a:rPr>
              <a:t>’</a:t>
            </a:r>
            <a:r>
              <a:rPr lang="en-US" sz="2800" smtClean="0">
                <a:solidFill>
                  <a:srgbClr val="000000"/>
                </a:solidFill>
                <a:latin typeface="Times New Roman" charset="0"/>
              </a:rPr>
              <a:t>s debt, </a:t>
            </a:r>
            <a:r>
              <a:rPr lang="en-US" sz="2800" i="1" smtClean="0">
                <a:solidFill>
                  <a:srgbClr val="000000"/>
                </a:solidFill>
                <a:latin typeface="Times New Roman" charset="0"/>
              </a:rPr>
              <a:t>V</a:t>
            </a:r>
            <a:r>
              <a:rPr lang="en-US" sz="2800" i="1" baseline="-25000" smtClean="0">
                <a:solidFill>
                  <a:srgbClr val="000000"/>
                </a:solidFill>
                <a:latin typeface="Times New Roman" charset="0"/>
              </a:rPr>
              <a:t>D</a:t>
            </a:r>
            <a:r>
              <a:rPr lang="en-US" sz="2800" i="1" smtClean="0">
                <a:solidFill>
                  <a:srgbClr val="000000"/>
                </a:solidFill>
                <a:latin typeface="Times New Roman" charset="0"/>
              </a:rPr>
              <a:t>,</a:t>
            </a:r>
            <a:r>
              <a:rPr lang="en-US" sz="2800" smtClean="0">
                <a:solidFill>
                  <a:srgbClr val="000000"/>
                </a:solidFill>
                <a:latin typeface="Times New Roman" charset="0"/>
              </a:rPr>
              <a:t> and the market value of preferred stock, </a:t>
            </a:r>
            <a:r>
              <a:rPr lang="en-US" sz="2800" i="1" smtClean="0">
                <a:solidFill>
                  <a:srgbClr val="000000"/>
                </a:solidFill>
                <a:latin typeface="Times New Roman" charset="0"/>
              </a:rPr>
              <a:t>V</a:t>
            </a:r>
            <a:r>
              <a:rPr lang="en-US" sz="2800" i="1" baseline="-25000" smtClean="0">
                <a:solidFill>
                  <a:srgbClr val="000000"/>
                </a:solidFill>
                <a:latin typeface="Times New Roman" charset="0"/>
              </a:rPr>
              <a:t>P,</a:t>
            </a:r>
            <a:r>
              <a:rPr lang="en-US" sz="2800" smtClean="0">
                <a:solidFill>
                  <a:srgbClr val="000000"/>
                </a:solidFill>
                <a:latin typeface="Times New Roman" charset="0"/>
              </a:rPr>
              <a:t> from </a:t>
            </a:r>
            <a:r>
              <a:rPr lang="en-US" sz="2800" i="1" smtClean="0">
                <a:solidFill>
                  <a:srgbClr val="000000"/>
                </a:solidFill>
                <a:latin typeface="Times New Roman" charset="0"/>
              </a:rPr>
              <a:t>V</a:t>
            </a:r>
            <a:r>
              <a:rPr lang="en-US" sz="2800" i="1" baseline="-25000" smtClean="0">
                <a:solidFill>
                  <a:srgbClr val="000000"/>
                </a:solidFill>
                <a:latin typeface="Times New Roman" charset="0"/>
              </a:rPr>
              <a:t>C</a:t>
            </a:r>
            <a:r>
              <a:rPr lang="en-US" sz="2800" i="1" smtClean="0">
                <a:solidFill>
                  <a:srgbClr val="000000"/>
                </a:solidFill>
                <a:latin typeface="Times New Roman" charset="0"/>
              </a:rPr>
              <a:t>.</a:t>
            </a:r>
          </a:p>
          <a:p>
            <a:pPr marL="0" indent="0" eaLnBrk="1" hangingPunct="1"/>
            <a:endParaRPr lang="en-US" sz="2800" i="1" smtClean="0">
              <a:solidFill>
                <a:srgbClr val="000000"/>
              </a:solidFill>
              <a:latin typeface="Times New Roman" charset="0"/>
            </a:endParaRPr>
          </a:p>
          <a:p>
            <a:pPr marL="0" indent="0" algn="ctr" eaLnBrk="1" hangingPunct="1"/>
            <a:r>
              <a:rPr lang="en-US" sz="2800" i="1" smtClean="0">
                <a:latin typeface="Times New Roman" charset="0"/>
              </a:rPr>
              <a:t>V</a:t>
            </a:r>
            <a:r>
              <a:rPr lang="en-US" sz="2800" i="1" baseline="-25000" smtClean="0">
                <a:solidFill>
                  <a:srgbClr val="000000"/>
                </a:solidFill>
                <a:latin typeface="Times New Roman" charset="0"/>
              </a:rPr>
              <a:t>S</a:t>
            </a:r>
            <a:r>
              <a:rPr lang="en-US" sz="2800" smtClean="0">
                <a:solidFill>
                  <a:srgbClr val="000000"/>
                </a:solidFill>
                <a:latin typeface="Times New Roman" charset="0"/>
              </a:rPr>
              <a:t> = </a:t>
            </a:r>
            <a:r>
              <a:rPr lang="en-US" sz="2800" i="1" smtClean="0">
                <a:solidFill>
                  <a:srgbClr val="000000"/>
                </a:solidFill>
                <a:latin typeface="Times New Roman" charset="0"/>
              </a:rPr>
              <a:t>V</a:t>
            </a:r>
            <a:r>
              <a:rPr lang="en-US" sz="2800" i="1" baseline="-25000" smtClean="0">
                <a:solidFill>
                  <a:srgbClr val="000000"/>
                </a:solidFill>
                <a:latin typeface="Times New Roman" charset="0"/>
              </a:rPr>
              <a:t>C</a:t>
            </a:r>
            <a:r>
              <a:rPr lang="en-US" sz="2800" smtClean="0">
                <a:solidFill>
                  <a:srgbClr val="000000"/>
                </a:solidFill>
                <a:latin typeface="Times New Roman" charset="0"/>
              </a:rPr>
              <a:t> </a:t>
            </a:r>
            <a:r>
              <a:rPr lang="en-US" sz="2800" smtClean="0">
                <a:solidFill>
                  <a:srgbClr val="000000"/>
                </a:solidFill>
              </a:rPr>
              <a:t>–</a:t>
            </a:r>
            <a:r>
              <a:rPr lang="en-US" sz="2800" smtClean="0">
                <a:solidFill>
                  <a:srgbClr val="000000"/>
                </a:solidFill>
                <a:latin typeface="Times New Roman" charset="0"/>
              </a:rPr>
              <a:t> </a:t>
            </a:r>
            <a:r>
              <a:rPr lang="en-US" sz="2800" i="1" smtClean="0">
                <a:solidFill>
                  <a:srgbClr val="000000"/>
                </a:solidFill>
                <a:latin typeface="Times New Roman" charset="0"/>
              </a:rPr>
              <a:t>V</a:t>
            </a:r>
            <a:r>
              <a:rPr lang="en-US" sz="2800" i="1" baseline="-25000" smtClean="0">
                <a:solidFill>
                  <a:srgbClr val="000000"/>
                </a:solidFill>
                <a:latin typeface="Times New Roman" charset="0"/>
              </a:rPr>
              <a:t>D</a:t>
            </a:r>
            <a:r>
              <a:rPr lang="en-US" sz="2800" smtClean="0">
                <a:solidFill>
                  <a:srgbClr val="000000"/>
                </a:solidFill>
                <a:latin typeface="Times New Roman" charset="0"/>
              </a:rPr>
              <a:t> </a:t>
            </a:r>
            <a:r>
              <a:rPr lang="en-US" sz="2800" smtClean="0">
                <a:solidFill>
                  <a:srgbClr val="000000"/>
                </a:solidFill>
              </a:rPr>
              <a:t>–</a:t>
            </a:r>
            <a:r>
              <a:rPr lang="en-US" sz="2800" smtClean="0">
                <a:solidFill>
                  <a:srgbClr val="000000"/>
                </a:solidFill>
                <a:latin typeface="Times New Roman" charset="0"/>
              </a:rPr>
              <a:t> </a:t>
            </a:r>
            <a:r>
              <a:rPr lang="en-US" sz="2800" i="1" smtClean="0">
                <a:solidFill>
                  <a:srgbClr val="000000"/>
                </a:solidFill>
                <a:latin typeface="Times New Roman" charset="0"/>
              </a:rPr>
              <a:t>V</a:t>
            </a:r>
            <a:r>
              <a:rPr lang="en-US" sz="2800" i="1" baseline="-25000" smtClean="0">
                <a:solidFill>
                  <a:srgbClr val="000000"/>
                </a:solidFill>
                <a:latin typeface="Times New Roman" charset="0"/>
              </a:rPr>
              <a:t>P</a:t>
            </a:r>
            <a:endParaRPr lang="en-US" sz="2800" smtClean="0">
              <a:solidFill>
                <a:srgbClr val="000000"/>
              </a:solidFill>
              <a:latin typeface="Times New Roma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2012 Pearson Prentice Hall. All rights reserved.</a:t>
            </a:r>
          </a:p>
        </p:txBody>
      </p:sp>
      <p:sp>
        <p:nvSpPr>
          <p:cNvPr id="65539" name="Slide Number Placeholder 4"/>
          <p:cNvSpPr>
            <a:spLocks noGrp="1"/>
          </p:cNvSpPr>
          <p:nvPr>
            <p:ph type="sldNum" sz="quarter" idx="11"/>
          </p:nvPr>
        </p:nvSpPr>
        <p:spPr>
          <a:noFill/>
        </p:spPr>
        <p:txBody>
          <a:bodyPr/>
          <a:lstStyle/>
          <a:p>
            <a:r>
              <a:rPr lang="en-US" smtClean="0"/>
              <a:t>7-</a:t>
            </a:r>
            <a:fld id="{E1C92B7F-5D67-4F55-B13B-02097865B510}" type="slidenum">
              <a:rPr lang="en-US" smtClean="0"/>
              <a:pPr/>
              <a:t>35</a:t>
            </a:fld>
            <a:endParaRPr lang="en-US" smtClean="0"/>
          </a:p>
        </p:txBody>
      </p:sp>
      <p:sp>
        <p:nvSpPr>
          <p:cNvPr id="6554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Table 7.4 Dewhurst, Inc.’s Data for the Free Cash Flow Valuation Model</a:t>
            </a:r>
            <a:endParaRPr lang="en-US" smtClean="0">
              <a:solidFill>
                <a:srgbClr val="000000"/>
              </a:solidFill>
            </a:endParaRPr>
          </a:p>
        </p:txBody>
      </p:sp>
      <p:pic>
        <p:nvPicPr>
          <p:cNvPr id="65541" name="Picture 4" descr="table0704"/>
          <p:cNvPicPr>
            <a:picLocks noChangeAspect="1" noChangeArrowheads="1"/>
          </p:cNvPicPr>
          <p:nvPr/>
        </p:nvPicPr>
        <p:blipFill>
          <a:blip r:embed="rId2"/>
          <a:srcRect/>
          <a:stretch>
            <a:fillRect/>
          </a:stretch>
        </p:blipFill>
        <p:spPr bwMode="auto">
          <a:xfrm>
            <a:off x="352425" y="2514600"/>
            <a:ext cx="8437563" cy="3035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2012 Pearson Prentice Hall. All rights reserved.</a:t>
            </a:r>
          </a:p>
        </p:txBody>
      </p:sp>
      <p:sp>
        <p:nvSpPr>
          <p:cNvPr id="66563" name="Slide Number Placeholder 4"/>
          <p:cNvSpPr>
            <a:spLocks noGrp="1"/>
          </p:cNvSpPr>
          <p:nvPr>
            <p:ph type="sldNum" sz="quarter" idx="11"/>
          </p:nvPr>
        </p:nvSpPr>
        <p:spPr>
          <a:noFill/>
        </p:spPr>
        <p:txBody>
          <a:bodyPr/>
          <a:lstStyle/>
          <a:p>
            <a:r>
              <a:rPr lang="en-US" smtClean="0"/>
              <a:t>7-</a:t>
            </a:r>
            <a:fld id="{CDB13F74-3BA1-4CAA-B96B-721625D04972}" type="slidenum">
              <a:rPr lang="en-US" smtClean="0"/>
              <a:pPr/>
              <a:t>36</a:t>
            </a:fld>
            <a:endParaRPr lang="en-US" smtClean="0"/>
          </a:p>
        </p:txBody>
      </p:sp>
      <p:sp>
        <p:nvSpPr>
          <p:cNvPr id="66564"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Valuation:</a:t>
            </a:r>
            <a:br>
              <a:rPr lang="en-US" sz="2800" smtClean="0">
                <a:solidFill>
                  <a:srgbClr val="000000"/>
                </a:solidFill>
              </a:rPr>
            </a:br>
            <a:r>
              <a:rPr lang="en-US" sz="2800" smtClean="0">
                <a:solidFill>
                  <a:srgbClr val="000000"/>
                </a:solidFill>
              </a:rPr>
              <a:t>Free Cash Flow Valuation Model (cont.)</a:t>
            </a:r>
            <a:endParaRPr lang="en-US" smtClean="0">
              <a:solidFill>
                <a:srgbClr val="000000"/>
              </a:solidFill>
            </a:endParaRPr>
          </a:p>
        </p:txBody>
      </p:sp>
      <p:sp>
        <p:nvSpPr>
          <p:cNvPr id="66565"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1. Calculate the present value of the free cash flow occurring from the end of 2018 to infinity, measured at the beginning of 2018.</a:t>
            </a:r>
            <a:endParaRPr lang="en-US" sz="2800" smtClean="0">
              <a:latin typeface="Times New Roman" charset="0"/>
            </a:endParaRPr>
          </a:p>
        </p:txBody>
      </p:sp>
      <p:pic>
        <p:nvPicPr>
          <p:cNvPr id="66566" name="Picture 5" descr="eq0710"/>
          <p:cNvPicPr>
            <a:picLocks noChangeAspect="1" noChangeArrowheads="1"/>
          </p:cNvPicPr>
          <p:nvPr/>
        </p:nvPicPr>
        <p:blipFill>
          <a:blip r:embed="rId2"/>
          <a:srcRect/>
          <a:stretch>
            <a:fillRect/>
          </a:stretch>
        </p:blipFill>
        <p:spPr bwMode="auto">
          <a:xfrm>
            <a:off x="1189038" y="3200400"/>
            <a:ext cx="6754812" cy="27701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2012 Pearson Prentice Hall. All rights reserved.</a:t>
            </a:r>
          </a:p>
        </p:txBody>
      </p:sp>
      <p:sp>
        <p:nvSpPr>
          <p:cNvPr id="67587" name="Slide Number Placeholder 4"/>
          <p:cNvSpPr>
            <a:spLocks noGrp="1"/>
          </p:cNvSpPr>
          <p:nvPr>
            <p:ph type="sldNum" sz="quarter" idx="11"/>
          </p:nvPr>
        </p:nvSpPr>
        <p:spPr>
          <a:noFill/>
        </p:spPr>
        <p:txBody>
          <a:bodyPr/>
          <a:lstStyle/>
          <a:p>
            <a:r>
              <a:rPr lang="en-US" smtClean="0"/>
              <a:t>7-</a:t>
            </a:r>
            <a:fld id="{63801485-AFDC-4443-944B-CD7BBFE631D6}" type="slidenum">
              <a:rPr lang="en-US" smtClean="0"/>
              <a:pPr/>
              <a:t>37</a:t>
            </a:fld>
            <a:endParaRPr lang="en-US" smtClean="0"/>
          </a:p>
        </p:txBody>
      </p:sp>
      <p:sp>
        <p:nvSpPr>
          <p:cNvPr id="67588"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Valuation:</a:t>
            </a:r>
            <a:br>
              <a:rPr lang="en-US" sz="2800" smtClean="0">
                <a:solidFill>
                  <a:srgbClr val="000000"/>
                </a:solidFill>
              </a:rPr>
            </a:br>
            <a:r>
              <a:rPr lang="en-US" sz="2800" smtClean="0">
                <a:solidFill>
                  <a:srgbClr val="000000"/>
                </a:solidFill>
              </a:rPr>
              <a:t>Free Cash Flow Valuation Model (cont.)</a:t>
            </a:r>
            <a:endParaRPr lang="en-US" smtClean="0">
              <a:solidFill>
                <a:srgbClr val="000000"/>
              </a:solidFill>
            </a:endParaRPr>
          </a:p>
        </p:txBody>
      </p:sp>
      <p:sp>
        <p:nvSpPr>
          <p:cNvPr id="67589"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charset="0"/>
              </a:rPr>
              <a:t>Step 2. Add the present value of the FCF from 2018 to infinity, which is measured at the end of 2017, to the 2017 FCF value to get the total FCF in 2017.</a:t>
            </a:r>
          </a:p>
          <a:p>
            <a:pPr marL="0" indent="0" algn="ctr" eaLnBrk="1" hangingPunct="1"/>
            <a:r>
              <a:rPr lang="en-US" sz="2400" smtClean="0">
                <a:latin typeface="Times New Roman" charset="0"/>
              </a:rPr>
              <a:t>Total </a:t>
            </a:r>
            <a:r>
              <a:rPr lang="en-US" sz="2400" i="1" smtClean="0">
                <a:solidFill>
                  <a:srgbClr val="000000"/>
                </a:solidFill>
                <a:latin typeface="Times New Roman" charset="0"/>
              </a:rPr>
              <a:t>FCF</a:t>
            </a:r>
            <a:r>
              <a:rPr lang="en-US" sz="2400" baseline="-25000" smtClean="0">
                <a:solidFill>
                  <a:srgbClr val="000000"/>
                </a:solidFill>
                <a:latin typeface="Times New Roman" charset="0"/>
              </a:rPr>
              <a:t>2017</a:t>
            </a:r>
            <a:r>
              <a:rPr lang="en-US" sz="2400" smtClean="0">
                <a:solidFill>
                  <a:srgbClr val="000000"/>
                </a:solidFill>
                <a:latin typeface="Times New Roman" charset="0"/>
              </a:rPr>
              <a:t> = $600,000 + $10,300,000 = $10,900,000</a:t>
            </a:r>
          </a:p>
          <a:p>
            <a:pPr marL="0" indent="0" eaLnBrk="1" hangingPunct="1"/>
            <a:endParaRPr lang="en-US" sz="2400" smtClean="0">
              <a:solidFill>
                <a:srgbClr val="000000"/>
              </a:solidFill>
              <a:latin typeface="Times New Roman" charset="0"/>
            </a:endParaRPr>
          </a:p>
          <a:p>
            <a:pPr marL="0" indent="0" eaLnBrk="1" hangingPunct="1"/>
            <a:r>
              <a:rPr lang="en-US" sz="2400" smtClean="0">
                <a:latin typeface="Times New Roman" charset="0"/>
              </a:rPr>
              <a:t>Step 3. Find the sum of the present values of the FCFs for 2013 through 2017 to determine the value of the entire company, </a:t>
            </a:r>
            <a:r>
              <a:rPr lang="en-US" sz="2400" i="1" smtClean="0">
                <a:solidFill>
                  <a:srgbClr val="000000"/>
                </a:solidFill>
                <a:latin typeface="Times New Roman" charset="0"/>
              </a:rPr>
              <a:t>V</a:t>
            </a:r>
            <a:r>
              <a:rPr lang="en-US" sz="2400" i="1" baseline="-25000" smtClean="0">
                <a:solidFill>
                  <a:srgbClr val="000000"/>
                </a:solidFill>
                <a:latin typeface="Times New Roman" charset="0"/>
              </a:rPr>
              <a:t>C</a:t>
            </a:r>
            <a:r>
              <a:rPr lang="en-US" sz="2400" i="1" smtClean="0">
                <a:solidFill>
                  <a:srgbClr val="000000"/>
                </a:solidFill>
                <a:latin typeface="Times New Roman" charset="0"/>
              </a:rPr>
              <a:t>.</a:t>
            </a:r>
            <a:r>
              <a:rPr lang="en-US" sz="2400" smtClean="0">
                <a:solidFill>
                  <a:srgbClr val="000000"/>
                </a:solidFill>
                <a:latin typeface="Times New Roman" charset="0"/>
              </a:rPr>
              <a:t> This step is detailed in Table 7.5 on the following slide.</a:t>
            </a:r>
            <a:endParaRPr lang="en-US" sz="2400" smtClean="0">
              <a:latin typeface="Times New Roman" charset="0"/>
            </a:endParaRPr>
          </a:p>
          <a:p>
            <a:pPr marL="0" indent="0" eaLnBrk="1" hangingPunct="1"/>
            <a:endParaRPr lang="en-US" sz="2400" smtClean="0">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2012 Pearson Prentice Hall. All rights reserved.</a:t>
            </a:r>
          </a:p>
        </p:txBody>
      </p:sp>
      <p:sp>
        <p:nvSpPr>
          <p:cNvPr id="68611" name="Slide Number Placeholder 4"/>
          <p:cNvSpPr>
            <a:spLocks noGrp="1"/>
          </p:cNvSpPr>
          <p:nvPr>
            <p:ph type="sldNum" sz="quarter" idx="11"/>
          </p:nvPr>
        </p:nvSpPr>
        <p:spPr>
          <a:noFill/>
        </p:spPr>
        <p:txBody>
          <a:bodyPr/>
          <a:lstStyle/>
          <a:p>
            <a:r>
              <a:rPr lang="en-US" smtClean="0"/>
              <a:t>7-</a:t>
            </a:r>
            <a:fld id="{91215530-C163-487E-A7B3-F2D6CB6BF701}" type="slidenum">
              <a:rPr lang="en-US" smtClean="0"/>
              <a:pPr/>
              <a:t>38</a:t>
            </a:fld>
            <a:endParaRPr lang="en-US" smtClean="0"/>
          </a:p>
        </p:txBody>
      </p:sp>
      <p:sp>
        <p:nvSpPr>
          <p:cNvPr id="68612"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Table 7.5 Calculation of the Value of the Entire Company for Dewhurst, Inc.</a:t>
            </a:r>
            <a:endParaRPr lang="en-US" smtClean="0">
              <a:solidFill>
                <a:srgbClr val="000000"/>
              </a:solidFill>
            </a:endParaRPr>
          </a:p>
        </p:txBody>
      </p:sp>
      <p:pic>
        <p:nvPicPr>
          <p:cNvPr id="68613" name="Picture 5" descr="table0705"/>
          <p:cNvPicPr>
            <a:picLocks noChangeAspect="1" noChangeArrowheads="1"/>
          </p:cNvPicPr>
          <p:nvPr/>
        </p:nvPicPr>
        <p:blipFill>
          <a:blip r:embed="rId2"/>
          <a:srcRect/>
          <a:stretch>
            <a:fillRect/>
          </a:stretch>
        </p:blipFill>
        <p:spPr bwMode="auto">
          <a:xfrm>
            <a:off x="1828800" y="1676400"/>
            <a:ext cx="5486400" cy="44989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2012 Pearson Prentice Hall. All rights reserved.</a:t>
            </a:r>
          </a:p>
        </p:txBody>
      </p:sp>
      <p:sp>
        <p:nvSpPr>
          <p:cNvPr id="69635" name="Slide Number Placeholder 4"/>
          <p:cNvSpPr>
            <a:spLocks noGrp="1"/>
          </p:cNvSpPr>
          <p:nvPr>
            <p:ph type="sldNum" sz="quarter" idx="11"/>
          </p:nvPr>
        </p:nvSpPr>
        <p:spPr>
          <a:noFill/>
        </p:spPr>
        <p:txBody>
          <a:bodyPr/>
          <a:lstStyle/>
          <a:p>
            <a:r>
              <a:rPr lang="en-US" smtClean="0"/>
              <a:t>7-</a:t>
            </a:r>
            <a:fld id="{73A27D62-9B89-4CFA-A339-31243480C7CE}" type="slidenum">
              <a:rPr lang="en-US" smtClean="0"/>
              <a:pPr/>
              <a:t>39</a:t>
            </a:fld>
            <a:endParaRPr lang="en-US" smtClean="0"/>
          </a:p>
        </p:txBody>
      </p:sp>
      <p:sp>
        <p:nvSpPr>
          <p:cNvPr id="69636"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Valuation:</a:t>
            </a:r>
            <a:br>
              <a:rPr lang="en-US" sz="2800" smtClean="0">
                <a:solidFill>
                  <a:srgbClr val="000000"/>
                </a:solidFill>
              </a:rPr>
            </a:br>
            <a:r>
              <a:rPr lang="en-US" sz="2800" smtClean="0">
                <a:solidFill>
                  <a:srgbClr val="000000"/>
                </a:solidFill>
              </a:rPr>
              <a:t>Free Cash Flow Valuation Model (cont.)</a:t>
            </a:r>
            <a:endParaRPr lang="en-US" smtClean="0">
              <a:solidFill>
                <a:srgbClr val="000000"/>
              </a:solidFill>
            </a:endParaRPr>
          </a:p>
        </p:txBody>
      </p:sp>
      <p:sp>
        <p:nvSpPr>
          <p:cNvPr id="69637"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Step 4. Calculate the value of the common stock.</a:t>
            </a:r>
          </a:p>
          <a:p>
            <a:pPr marL="0" indent="0" algn="ctr" eaLnBrk="1" hangingPunct="1"/>
            <a:r>
              <a:rPr lang="en-US" sz="2800" i="1" smtClean="0">
                <a:solidFill>
                  <a:srgbClr val="000000"/>
                </a:solidFill>
                <a:latin typeface="Times New Roman" charset="0"/>
              </a:rPr>
              <a:t>V</a:t>
            </a:r>
            <a:r>
              <a:rPr lang="en-US" sz="2800" i="1" baseline="-25000" smtClean="0">
                <a:solidFill>
                  <a:srgbClr val="000000"/>
                </a:solidFill>
                <a:latin typeface="Times New Roman" charset="0"/>
              </a:rPr>
              <a:t>S</a:t>
            </a:r>
            <a:r>
              <a:rPr lang="en-US" sz="2800" smtClean="0">
                <a:solidFill>
                  <a:srgbClr val="000000"/>
                </a:solidFill>
                <a:latin typeface="Times New Roman" charset="0"/>
              </a:rPr>
              <a:t> = $8,626,426 </a:t>
            </a:r>
            <a:r>
              <a:rPr lang="en-US" sz="2800" smtClean="0">
                <a:solidFill>
                  <a:srgbClr val="000000"/>
                </a:solidFill>
              </a:rPr>
              <a:t>–</a:t>
            </a:r>
            <a:r>
              <a:rPr lang="en-US" sz="2800" smtClean="0">
                <a:solidFill>
                  <a:srgbClr val="000000"/>
                </a:solidFill>
                <a:latin typeface="Times New Roman" charset="0"/>
              </a:rPr>
              <a:t> $3,100,000 </a:t>
            </a:r>
            <a:r>
              <a:rPr lang="en-US" sz="2800" smtClean="0">
                <a:solidFill>
                  <a:srgbClr val="000000"/>
                </a:solidFill>
              </a:rPr>
              <a:t>–</a:t>
            </a:r>
            <a:r>
              <a:rPr lang="en-US" sz="2800" smtClean="0">
                <a:solidFill>
                  <a:srgbClr val="000000"/>
                </a:solidFill>
                <a:latin typeface="Times New Roman" charset="0"/>
              </a:rPr>
              <a:t> $800,000 = $4,726,426</a:t>
            </a:r>
          </a:p>
          <a:p>
            <a:pPr marL="0" indent="0" eaLnBrk="1" hangingPunct="1"/>
            <a:endParaRPr lang="en-US" sz="2800" u="sng" smtClean="0">
              <a:solidFill>
                <a:srgbClr val="000000"/>
              </a:solidFill>
              <a:latin typeface="Times New Roman" charset="0"/>
            </a:endParaRPr>
          </a:p>
          <a:p>
            <a:pPr marL="0" indent="0" eaLnBrk="1" hangingPunct="1"/>
            <a:r>
              <a:rPr lang="en-US" sz="2800" smtClean="0">
                <a:solidFill>
                  <a:srgbClr val="000000"/>
                </a:solidFill>
                <a:latin typeface="Times New Roman" charset="0"/>
              </a:rPr>
              <a:t>The value of Dewhurst</a:t>
            </a:r>
            <a:r>
              <a:rPr lang="en-US" sz="2800" smtClean="0">
                <a:solidFill>
                  <a:srgbClr val="000000"/>
                </a:solidFill>
              </a:rPr>
              <a:t>’</a:t>
            </a:r>
            <a:r>
              <a:rPr lang="en-US" sz="2800" smtClean="0">
                <a:solidFill>
                  <a:srgbClr val="000000"/>
                </a:solidFill>
                <a:latin typeface="Times New Roman" charset="0"/>
              </a:rPr>
              <a:t>s common stock is therefore estimated to be $4,726,426. By dividing this total by the 300,000 shares of common stock that the firm has outstanding, we get a common stock value of $15.76 per share ($4,726,426 </a:t>
            </a:r>
            <a:r>
              <a:rPr lang="en-US" sz="2800" smtClean="0">
                <a:solidFill>
                  <a:srgbClr val="000000"/>
                </a:solidFill>
                <a:latin typeface="Times New Roman" charset="0"/>
                <a:sym typeface="Symbol" charset="2"/>
              </a:rPr>
              <a:t>÷</a:t>
            </a:r>
            <a:r>
              <a:rPr lang="en-US" sz="2800" smtClean="0">
                <a:solidFill>
                  <a:srgbClr val="000000"/>
                </a:solidFill>
                <a:latin typeface="Times New Roman" charset="0"/>
              </a:rPr>
              <a:t> 300,000).</a:t>
            </a:r>
            <a:endParaRPr lang="en-US" sz="2800" smtClean="0">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 2012 Pearson Prentice Hall. All rights reserved.</a:t>
            </a:r>
          </a:p>
        </p:txBody>
      </p:sp>
      <p:sp>
        <p:nvSpPr>
          <p:cNvPr id="11267" name="Slide Number Placeholder 4"/>
          <p:cNvSpPr>
            <a:spLocks noGrp="1"/>
          </p:cNvSpPr>
          <p:nvPr>
            <p:ph type="sldNum" sz="quarter" idx="11"/>
          </p:nvPr>
        </p:nvSpPr>
        <p:spPr>
          <a:noFill/>
        </p:spPr>
        <p:txBody>
          <a:bodyPr/>
          <a:lstStyle/>
          <a:p>
            <a:r>
              <a:rPr lang="en-US" smtClean="0"/>
              <a:t>7-</a:t>
            </a:r>
            <a:fld id="{29D1319D-E530-41DA-9D92-8F853744B922}" type="slidenum">
              <a:rPr lang="en-US" smtClean="0"/>
              <a:pPr/>
              <a:t>4</a:t>
            </a:fld>
            <a:endParaRPr lang="en-US" smtClean="0"/>
          </a:p>
        </p:txBody>
      </p:sp>
      <p:sp>
        <p:nvSpPr>
          <p:cNvPr id="1126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Differences Between Debt and Equity: Tax Treatment</a:t>
            </a:r>
          </a:p>
        </p:txBody>
      </p:sp>
      <p:sp>
        <p:nvSpPr>
          <p:cNvPr id="11269" name="Rectangle 3"/>
          <p:cNvSpPr>
            <a:spLocks noGrp="1" noChangeArrowheads="1"/>
          </p:cNvSpPr>
          <p:nvPr>
            <p:ph type="body" idx="1"/>
          </p:nvPr>
        </p:nvSpPr>
        <p:spPr/>
        <p:txBody>
          <a:bodyPr/>
          <a:lstStyle/>
          <a:p>
            <a:pPr eaLnBrk="1" hangingPunct="1">
              <a:buFontTx/>
              <a:buChar char="•"/>
            </a:pPr>
            <a:r>
              <a:rPr lang="en-US" sz="2800" smtClean="0">
                <a:solidFill>
                  <a:srgbClr val="000000"/>
                </a:solidFill>
                <a:latin typeface="Times New Roman" charset="0"/>
              </a:rPr>
              <a:t>Interest payments to debtholders are treated as tax-deductible expenses by the issuing firm.</a:t>
            </a:r>
          </a:p>
          <a:p>
            <a:pPr eaLnBrk="1" hangingPunct="1">
              <a:buFontTx/>
              <a:buChar char="•"/>
            </a:pPr>
            <a:r>
              <a:rPr lang="en-US" sz="2800" smtClean="0">
                <a:solidFill>
                  <a:srgbClr val="000000"/>
                </a:solidFill>
                <a:latin typeface="Times New Roman" charset="0"/>
              </a:rPr>
              <a:t>Dividend payments to a firm</a:t>
            </a:r>
            <a:r>
              <a:rPr lang="en-US" sz="2800" smtClean="0">
                <a:solidFill>
                  <a:srgbClr val="000000"/>
                </a:solidFill>
              </a:rPr>
              <a:t>’</a:t>
            </a:r>
            <a:r>
              <a:rPr lang="en-US" sz="2800" smtClean="0">
                <a:solidFill>
                  <a:srgbClr val="000000"/>
                </a:solidFill>
                <a:latin typeface="Times New Roman" charset="0"/>
              </a:rPr>
              <a:t>s stockholders are not tax-deductible.</a:t>
            </a:r>
          </a:p>
          <a:p>
            <a:pPr eaLnBrk="1" hangingPunct="1">
              <a:buFontTx/>
              <a:buChar char="•"/>
            </a:pPr>
            <a:r>
              <a:rPr lang="en-US" sz="2800" smtClean="0">
                <a:solidFill>
                  <a:srgbClr val="000000"/>
                </a:solidFill>
                <a:latin typeface="Times New Roman" charset="0"/>
              </a:rPr>
              <a:t>The tax deductibility of interest lowers the corporation</a:t>
            </a:r>
            <a:r>
              <a:rPr lang="en-US" sz="2800" smtClean="0">
                <a:solidFill>
                  <a:srgbClr val="000000"/>
                </a:solidFill>
              </a:rPr>
              <a:t>’</a:t>
            </a:r>
            <a:r>
              <a:rPr lang="en-US" sz="2800" smtClean="0">
                <a:solidFill>
                  <a:srgbClr val="000000"/>
                </a:solidFill>
                <a:latin typeface="Times New Roman" charset="0"/>
              </a:rPr>
              <a:t>s cost of debt financing, further causing it to be lower than the cost of equity financing.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2012 Pearson Prentice Hall. All rights reserved.</a:t>
            </a:r>
          </a:p>
        </p:txBody>
      </p:sp>
      <p:sp>
        <p:nvSpPr>
          <p:cNvPr id="82947" name="Slide Number Placeholder 4"/>
          <p:cNvSpPr>
            <a:spLocks noGrp="1"/>
          </p:cNvSpPr>
          <p:nvPr>
            <p:ph type="sldNum" sz="quarter" idx="11"/>
          </p:nvPr>
        </p:nvSpPr>
        <p:spPr>
          <a:noFill/>
        </p:spPr>
        <p:txBody>
          <a:bodyPr/>
          <a:lstStyle/>
          <a:p>
            <a:r>
              <a:rPr lang="en-US" smtClean="0"/>
              <a:t>7-</a:t>
            </a:r>
            <a:fld id="{CFAFC281-549A-4BC4-A519-9DBE8FAD3369}" type="slidenum">
              <a:rPr lang="en-US" smtClean="0"/>
              <a:pPr/>
              <a:t>40</a:t>
            </a:fld>
            <a:endParaRPr lang="en-US" smtClean="0"/>
          </a:p>
        </p:txBody>
      </p:sp>
      <p:sp>
        <p:nvSpPr>
          <p:cNvPr id="82948"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Decision Making and Common Stock Value: Changes in Risk (cont.)</a:t>
            </a:r>
            <a:endParaRPr lang="en-US" smtClean="0">
              <a:solidFill>
                <a:srgbClr val="000000"/>
              </a:solidFill>
            </a:endParaRPr>
          </a:p>
        </p:txBody>
      </p:sp>
      <p:sp>
        <p:nvSpPr>
          <p:cNvPr id="82949"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Assume that Lamar Company manager makes a decision that, without changing expected dividends, causes the firm</a:t>
            </a:r>
            <a:r>
              <a:rPr lang="en-US" sz="2800" smtClean="0">
                <a:solidFill>
                  <a:srgbClr val="000000"/>
                </a:solidFill>
              </a:rPr>
              <a:t>’</a:t>
            </a:r>
            <a:r>
              <a:rPr lang="en-US" sz="2800" smtClean="0">
                <a:solidFill>
                  <a:srgbClr val="000000"/>
                </a:solidFill>
                <a:latin typeface="Times New Roman" charset="0"/>
              </a:rPr>
              <a:t>s risk premium to increase to 7%. Assuming that the risk-free rate remains at 9%, the new required return on Lamar stock will be 16% (9% + 7%).</a:t>
            </a:r>
          </a:p>
          <a:p>
            <a:pPr marL="0" indent="0" eaLnBrk="1" hangingPunct="1">
              <a:buFontTx/>
              <a:buChar char="•"/>
            </a:pPr>
            <a:endParaRPr lang="en-US" sz="2800" smtClean="0">
              <a:latin typeface="Times New Roman" charset="0"/>
            </a:endParaRPr>
          </a:p>
        </p:txBody>
      </p:sp>
      <p:pic>
        <p:nvPicPr>
          <p:cNvPr id="82950" name="Picture 4" descr="eq0715"/>
          <p:cNvPicPr>
            <a:picLocks noChangeAspect="1" noChangeArrowheads="1"/>
          </p:cNvPicPr>
          <p:nvPr/>
        </p:nvPicPr>
        <p:blipFill>
          <a:blip r:embed="rId2"/>
          <a:srcRect/>
          <a:stretch>
            <a:fillRect/>
          </a:stretch>
        </p:blipFill>
        <p:spPr bwMode="auto">
          <a:xfrm>
            <a:off x="1152525" y="4114800"/>
            <a:ext cx="6837363" cy="8112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2012 Pearson Prentice Hall. All rights reserved.</a:t>
            </a:r>
          </a:p>
        </p:txBody>
      </p:sp>
      <p:sp>
        <p:nvSpPr>
          <p:cNvPr id="83971" name="Slide Number Placeholder 4"/>
          <p:cNvSpPr>
            <a:spLocks noGrp="1"/>
          </p:cNvSpPr>
          <p:nvPr>
            <p:ph type="sldNum" sz="quarter" idx="11"/>
          </p:nvPr>
        </p:nvSpPr>
        <p:spPr>
          <a:noFill/>
        </p:spPr>
        <p:txBody>
          <a:bodyPr/>
          <a:lstStyle/>
          <a:p>
            <a:r>
              <a:rPr lang="en-US" smtClean="0"/>
              <a:t>7-</a:t>
            </a:r>
            <a:fld id="{6170089B-5FDE-43A2-B74A-B9261D659CD0}" type="slidenum">
              <a:rPr lang="en-US" smtClean="0"/>
              <a:pPr/>
              <a:t>41</a:t>
            </a:fld>
            <a:endParaRPr lang="en-US" smtClean="0"/>
          </a:p>
        </p:txBody>
      </p:sp>
      <p:sp>
        <p:nvSpPr>
          <p:cNvPr id="83972" name="Rectangle 2"/>
          <p:cNvSpPr>
            <a:spLocks noGrp="1" noChangeArrowheads="1"/>
          </p:cNvSpPr>
          <p:nvPr>
            <p:ph type="title"/>
          </p:nvPr>
        </p:nvSpPr>
        <p:spPr/>
        <p:txBody>
          <a:bodyPr/>
          <a:lstStyle/>
          <a:p>
            <a:pPr eaLnBrk="1" hangingPunct="1"/>
            <a:r>
              <a:rPr lang="en-US" smtClean="0">
                <a:solidFill>
                  <a:srgbClr val="000000"/>
                </a:solidFill>
              </a:rPr>
              <a:t>Decision Making and Common Stock Value: Combined Effect</a:t>
            </a:r>
          </a:p>
        </p:txBody>
      </p:sp>
      <p:sp>
        <p:nvSpPr>
          <p:cNvPr id="83973"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If we assume that the two changes illustrated for Lamar Company in the preceding examples occur simultaneously, the key variable values would be </a:t>
            </a:r>
            <a:r>
              <a:rPr lang="en-US" sz="2800" i="1" smtClean="0">
                <a:solidFill>
                  <a:srgbClr val="000000"/>
                </a:solidFill>
                <a:latin typeface="Times New Roman" charset="0"/>
              </a:rPr>
              <a:t>D</a:t>
            </a:r>
            <a:r>
              <a:rPr lang="en-US" sz="2800" baseline="-25000" smtClean="0">
                <a:solidFill>
                  <a:srgbClr val="000000"/>
                </a:solidFill>
                <a:latin typeface="Times New Roman" charset="0"/>
              </a:rPr>
              <a:t>1</a:t>
            </a:r>
            <a:r>
              <a:rPr lang="en-US" sz="2800" smtClean="0">
                <a:solidFill>
                  <a:srgbClr val="000000"/>
                </a:solidFill>
                <a:latin typeface="Times New Roman" charset="0"/>
              </a:rPr>
              <a:t> = $1.50, </a:t>
            </a:r>
            <a:r>
              <a:rPr lang="en-US" sz="2800" i="1" smtClean="0">
                <a:solidFill>
                  <a:srgbClr val="000000"/>
                </a:solidFill>
                <a:latin typeface="Times New Roman" charset="0"/>
              </a:rPr>
              <a:t>r</a:t>
            </a:r>
            <a:r>
              <a:rPr lang="en-US" sz="2800" i="1" baseline="-25000" smtClean="0">
                <a:solidFill>
                  <a:srgbClr val="000000"/>
                </a:solidFill>
                <a:latin typeface="Times New Roman" charset="0"/>
              </a:rPr>
              <a:t>s</a:t>
            </a:r>
            <a:r>
              <a:rPr lang="en-US" sz="2800" smtClean="0">
                <a:solidFill>
                  <a:srgbClr val="000000"/>
                </a:solidFill>
                <a:latin typeface="Times New Roman" charset="0"/>
              </a:rPr>
              <a:t> = 0.16, and </a:t>
            </a:r>
            <a:r>
              <a:rPr lang="en-US" sz="2800" i="1" smtClean="0">
                <a:solidFill>
                  <a:srgbClr val="000000"/>
                </a:solidFill>
                <a:latin typeface="Times New Roman" charset="0"/>
              </a:rPr>
              <a:t>g</a:t>
            </a:r>
            <a:r>
              <a:rPr lang="en-US" sz="2800" smtClean="0">
                <a:solidFill>
                  <a:srgbClr val="000000"/>
                </a:solidFill>
                <a:latin typeface="Times New Roman" charset="0"/>
              </a:rPr>
              <a:t> = 0.09.</a:t>
            </a:r>
            <a:r>
              <a:rPr lang="en-US" smtClean="0">
                <a:solidFill>
                  <a:srgbClr val="000000"/>
                </a:solidFill>
                <a:latin typeface="Times New Roman" charset="0"/>
              </a:rPr>
              <a:t> </a:t>
            </a:r>
          </a:p>
        </p:txBody>
      </p:sp>
      <p:pic>
        <p:nvPicPr>
          <p:cNvPr id="83974" name="Picture 7" descr="Page-1"/>
          <p:cNvPicPr>
            <a:picLocks noChangeAspect="1" noChangeArrowheads="1"/>
          </p:cNvPicPr>
          <p:nvPr/>
        </p:nvPicPr>
        <p:blipFill>
          <a:blip r:embed="rId2"/>
          <a:srcRect/>
          <a:stretch>
            <a:fillRect/>
          </a:stretch>
        </p:blipFill>
        <p:spPr bwMode="auto">
          <a:xfrm>
            <a:off x="876300" y="4038600"/>
            <a:ext cx="7391400" cy="8715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2012 Pearson Prentice Hall. All rights reserved.</a:t>
            </a:r>
          </a:p>
        </p:txBody>
      </p:sp>
      <p:sp>
        <p:nvSpPr>
          <p:cNvPr id="14339" name="Slide Number Placeholder 4"/>
          <p:cNvSpPr>
            <a:spLocks noGrp="1"/>
          </p:cNvSpPr>
          <p:nvPr>
            <p:ph type="sldNum" sz="quarter" idx="11"/>
          </p:nvPr>
        </p:nvSpPr>
        <p:spPr>
          <a:noFill/>
        </p:spPr>
        <p:txBody>
          <a:bodyPr/>
          <a:lstStyle/>
          <a:p>
            <a:r>
              <a:rPr lang="en-US" smtClean="0"/>
              <a:t>7-</a:t>
            </a:r>
            <a:fld id="{8359CDEC-6EE2-40E6-88D9-C24A62C4DECC}" type="slidenum">
              <a:rPr lang="en-US" smtClean="0"/>
              <a:pPr/>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solidFill>
                  <a:srgbClr val="000000"/>
                </a:solidFill>
              </a:rPr>
              <a:t>Common Stock: Par Value</a:t>
            </a:r>
          </a:p>
        </p:txBody>
      </p:sp>
      <p:sp>
        <p:nvSpPr>
          <p:cNvPr id="14341" name="Rectangle 3"/>
          <p:cNvSpPr>
            <a:spLocks noGrp="1" noChangeArrowheads="1"/>
          </p:cNvSpPr>
          <p:nvPr>
            <p:ph type="body" idx="1"/>
          </p:nvPr>
        </p:nvSpPr>
        <p:spPr/>
        <p:txBody>
          <a:bodyPr/>
          <a:lstStyle/>
          <a:p>
            <a:pPr eaLnBrk="1" hangingPunct="1">
              <a:buFontTx/>
              <a:buChar char="•"/>
            </a:pPr>
            <a:r>
              <a:rPr lang="en-US" sz="2400" smtClean="0">
                <a:solidFill>
                  <a:srgbClr val="000000"/>
                </a:solidFill>
                <a:latin typeface="Times New Roman" charset="0"/>
              </a:rPr>
              <a:t>The </a:t>
            </a:r>
            <a:r>
              <a:rPr lang="en-US" sz="2400" b="1" smtClean="0">
                <a:solidFill>
                  <a:srgbClr val="000000"/>
                </a:solidFill>
                <a:latin typeface="Times New Roman" charset="0"/>
              </a:rPr>
              <a:t>par value</a:t>
            </a:r>
            <a:r>
              <a:rPr lang="en-US" sz="2400" smtClean="0">
                <a:solidFill>
                  <a:srgbClr val="000000"/>
                </a:solidFill>
                <a:latin typeface="Times New Roman" charset="0"/>
              </a:rPr>
              <a:t> of common stock is an arbitrary value established for legal purposes in the firm</a:t>
            </a:r>
            <a:r>
              <a:rPr lang="en-US" sz="2400" smtClean="0">
                <a:solidFill>
                  <a:srgbClr val="000000"/>
                </a:solidFill>
              </a:rPr>
              <a:t>’</a:t>
            </a:r>
            <a:r>
              <a:rPr lang="en-US" sz="2400" smtClean="0">
                <a:solidFill>
                  <a:srgbClr val="000000"/>
                </a:solidFill>
                <a:latin typeface="Times New Roman" charset="0"/>
              </a:rPr>
              <a:t>s corporate charter, and can be used to find the total number of shares outstanding by dividing it into the book value of common stock.</a:t>
            </a:r>
          </a:p>
          <a:p>
            <a:pPr eaLnBrk="1" hangingPunct="1">
              <a:buFontTx/>
              <a:buChar char="•"/>
            </a:pPr>
            <a:r>
              <a:rPr lang="en-US" sz="2400" smtClean="0">
                <a:solidFill>
                  <a:srgbClr val="000000"/>
                </a:solidFill>
                <a:latin typeface="Times New Roman" charset="0"/>
              </a:rPr>
              <a:t>When a firm sells new shares of common stock, the par value of the shares sold is recorded in the capital section of the balance sheet as part of common stock. </a:t>
            </a:r>
          </a:p>
          <a:p>
            <a:pPr eaLnBrk="1" hangingPunct="1">
              <a:buFontTx/>
              <a:buChar char="•"/>
            </a:pPr>
            <a:r>
              <a:rPr lang="en-US" sz="2400" smtClean="0">
                <a:solidFill>
                  <a:srgbClr val="000000"/>
                </a:solidFill>
                <a:latin typeface="Times New Roman" charset="0"/>
              </a:rPr>
              <a:t>At any time the total number of shares of common stock outstanding can be found by dividing the book value of common stock by the par value.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Pearson Prentice Hall. All rights reserved.</a:t>
            </a:r>
          </a:p>
        </p:txBody>
      </p:sp>
      <p:sp>
        <p:nvSpPr>
          <p:cNvPr id="17411" name="Slide Number Placeholder 4"/>
          <p:cNvSpPr>
            <a:spLocks noGrp="1"/>
          </p:cNvSpPr>
          <p:nvPr>
            <p:ph type="sldNum" sz="quarter" idx="11"/>
          </p:nvPr>
        </p:nvSpPr>
        <p:spPr>
          <a:noFill/>
        </p:spPr>
        <p:txBody>
          <a:bodyPr/>
          <a:lstStyle/>
          <a:p>
            <a:r>
              <a:rPr lang="en-US" smtClean="0"/>
              <a:t>7-</a:t>
            </a:r>
            <a:fld id="{271558D2-CA9A-4A3F-9F85-EE63903D7A1C}" type="slidenum">
              <a:rPr lang="en-US" smtClean="0"/>
              <a:pPr/>
              <a:t>6</a:t>
            </a:fld>
            <a:endParaRPr lang="en-US" smtClean="0"/>
          </a:p>
        </p:txBody>
      </p:sp>
      <p:sp>
        <p:nvSpPr>
          <p:cNvPr id="1741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Common Stock: Authorized, Outstanding, and Issued Shares</a:t>
            </a:r>
            <a:endParaRPr lang="en-US" smtClean="0">
              <a:solidFill>
                <a:srgbClr val="000000"/>
              </a:solidFill>
            </a:endParaRPr>
          </a:p>
        </p:txBody>
      </p:sp>
      <p:sp>
        <p:nvSpPr>
          <p:cNvPr id="17413" name="Rectangle 3"/>
          <p:cNvSpPr>
            <a:spLocks noGrp="1" noChangeArrowheads="1"/>
          </p:cNvSpPr>
          <p:nvPr>
            <p:ph type="body" idx="1"/>
          </p:nvPr>
        </p:nvSpPr>
        <p:spPr/>
        <p:txBody>
          <a:bodyPr/>
          <a:lstStyle/>
          <a:p>
            <a:pPr eaLnBrk="1" hangingPunct="1">
              <a:buFontTx/>
              <a:buChar char="•"/>
            </a:pPr>
            <a:r>
              <a:rPr lang="en-US" sz="2400" b="1" smtClean="0">
                <a:solidFill>
                  <a:srgbClr val="000000"/>
                </a:solidFill>
                <a:latin typeface="Times New Roman" charset="0"/>
              </a:rPr>
              <a:t>Authorized shares </a:t>
            </a:r>
            <a:r>
              <a:rPr lang="en-US" sz="2400" smtClean="0">
                <a:solidFill>
                  <a:srgbClr val="000000"/>
                </a:solidFill>
                <a:latin typeface="Times New Roman" charset="0"/>
              </a:rPr>
              <a:t>are the shares of common stock that a firm</a:t>
            </a:r>
            <a:r>
              <a:rPr lang="en-US" sz="2400" smtClean="0">
                <a:solidFill>
                  <a:srgbClr val="000000"/>
                </a:solidFill>
              </a:rPr>
              <a:t>’</a:t>
            </a:r>
            <a:r>
              <a:rPr lang="en-US" sz="2400" smtClean="0">
                <a:solidFill>
                  <a:srgbClr val="000000"/>
                </a:solidFill>
                <a:latin typeface="Times New Roman" charset="0"/>
              </a:rPr>
              <a:t>s corporate charter allows it to issue.</a:t>
            </a:r>
          </a:p>
          <a:p>
            <a:pPr eaLnBrk="1" hangingPunct="1">
              <a:buFontTx/>
              <a:buChar char="•"/>
            </a:pPr>
            <a:r>
              <a:rPr lang="en-US" sz="2400" b="1" smtClean="0">
                <a:solidFill>
                  <a:srgbClr val="000000"/>
                </a:solidFill>
                <a:latin typeface="Times New Roman" charset="0"/>
              </a:rPr>
              <a:t>Outstanding shares </a:t>
            </a:r>
            <a:r>
              <a:rPr lang="en-US" sz="2400" smtClean="0">
                <a:solidFill>
                  <a:srgbClr val="000000"/>
                </a:solidFill>
                <a:latin typeface="Times New Roman" charset="0"/>
              </a:rPr>
              <a:t>are issued shares of common stock held by investors, this includes private and public investors.</a:t>
            </a:r>
          </a:p>
          <a:p>
            <a:pPr eaLnBrk="1" hangingPunct="1">
              <a:buFontTx/>
              <a:buChar char="•"/>
            </a:pPr>
            <a:r>
              <a:rPr lang="en-US" sz="2400" b="1" smtClean="0">
                <a:solidFill>
                  <a:srgbClr val="000000"/>
                </a:solidFill>
                <a:latin typeface="Times New Roman" charset="0"/>
              </a:rPr>
              <a:t>Treasury stock </a:t>
            </a:r>
            <a:r>
              <a:rPr lang="en-US" sz="2400" smtClean="0">
                <a:solidFill>
                  <a:srgbClr val="000000"/>
                </a:solidFill>
                <a:latin typeface="Times New Roman" charset="0"/>
              </a:rPr>
              <a:t>are issued shares of common stock held by the firm; often these shares have been repurchased by the firm.</a:t>
            </a:r>
          </a:p>
          <a:p>
            <a:pPr eaLnBrk="1" hangingPunct="1">
              <a:buFontTx/>
              <a:buChar char="•"/>
            </a:pPr>
            <a:r>
              <a:rPr lang="en-US" sz="2400" b="1" smtClean="0">
                <a:solidFill>
                  <a:srgbClr val="000000"/>
                </a:solidFill>
                <a:latin typeface="Times New Roman" charset="0"/>
              </a:rPr>
              <a:t>Issued shares </a:t>
            </a:r>
            <a:r>
              <a:rPr lang="en-US" sz="2400" smtClean="0">
                <a:solidFill>
                  <a:srgbClr val="000000"/>
                </a:solidFill>
                <a:latin typeface="Times New Roman" charset="0"/>
              </a:rPr>
              <a:t>are shares of common stock that have been put into circulation. </a:t>
            </a:r>
          </a:p>
          <a:p>
            <a:pPr lvl="1" algn="ctr" eaLnBrk="1" hangingPunct="1">
              <a:buFont typeface="Times" charset="0"/>
              <a:buNone/>
            </a:pPr>
            <a:r>
              <a:rPr lang="en-US" sz="2000" smtClean="0">
                <a:solidFill>
                  <a:srgbClr val="000000"/>
                </a:solidFill>
                <a:latin typeface="Times New Roman" charset="0"/>
              </a:rPr>
              <a:t>Issued shares = outstanding shares + treasury stock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2012 Pearson Prentice Hall. All rights reserved.</a:t>
            </a:r>
          </a:p>
        </p:txBody>
      </p:sp>
      <p:sp>
        <p:nvSpPr>
          <p:cNvPr id="18435" name="Slide Number Placeholder 4"/>
          <p:cNvSpPr>
            <a:spLocks noGrp="1"/>
          </p:cNvSpPr>
          <p:nvPr>
            <p:ph type="sldNum" sz="quarter" idx="11"/>
          </p:nvPr>
        </p:nvSpPr>
        <p:spPr>
          <a:noFill/>
        </p:spPr>
        <p:txBody>
          <a:bodyPr/>
          <a:lstStyle/>
          <a:p>
            <a:r>
              <a:rPr lang="en-US" smtClean="0"/>
              <a:t>7-</a:t>
            </a:r>
            <a:fld id="{DC6A0E16-0F92-4A0D-BE53-79DB1066B274}" type="slidenum">
              <a:rPr lang="en-US" smtClean="0"/>
              <a:pPr/>
              <a:t>7</a:t>
            </a:fld>
            <a:endParaRPr lang="en-US" smtClean="0"/>
          </a:p>
        </p:txBody>
      </p:sp>
      <p:sp>
        <p:nvSpPr>
          <p:cNvPr id="18436"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Common Stock: Authorized, Outstanding, and Issued Shares (cont.)</a:t>
            </a:r>
            <a:endParaRPr lang="en-US" smtClean="0">
              <a:solidFill>
                <a:srgbClr val="000000"/>
              </a:solidFill>
            </a:endParaRPr>
          </a:p>
        </p:txBody>
      </p:sp>
      <p:sp>
        <p:nvSpPr>
          <p:cNvPr id="18437"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charset="0"/>
              </a:rPr>
              <a:t>Golden Enterprises, a producer of medical pumps, has the following stockholder</a:t>
            </a:r>
            <a:r>
              <a:rPr lang="en-US" sz="2800" smtClean="0">
                <a:solidFill>
                  <a:srgbClr val="000000"/>
                </a:solidFill>
              </a:rPr>
              <a:t>’</a:t>
            </a:r>
            <a:r>
              <a:rPr lang="en-US" sz="2800" smtClean="0">
                <a:solidFill>
                  <a:srgbClr val="000000"/>
                </a:solidFill>
                <a:latin typeface="Times New Roman" charset="0"/>
              </a:rPr>
              <a:t>s equity account on December 31</a:t>
            </a:r>
            <a:r>
              <a:rPr lang="en-US" sz="2800" baseline="30000" smtClean="0">
                <a:solidFill>
                  <a:srgbClr val="000000"/>
                </a:solidFill>
                <a:latin typeface="Times New Roman" charset="0"/>
              </a:rPr>
              <a:t>st</a:t>
            </a:r>
            <a:r>
              <a:rPr lang="en-US" sz="2800" smtClean="0">
                <a:solidFill>
                  <a:srgbClr val="000000"/>
                </a:solidFill>
                <a:latin typeface="Times New Roman" charset="0"/>
              </a:rPr>
              <a:t>.</a:t>
            </a:r>
          </a:p>
          <a:p>
            <a:pPr marL="0" indent="0" eaLnBrk="1" hangingPunct="1"/>
            <a:endParaRPr lang="en-US" sz="2800" smtClean="0">
              <a:latin typeface="Times New Roman" charset="0"/>
            </a:endParaRPr>
          </a:p>
        </p:txBody>
      </p:sp>
      <p:pic>
        <p:nvPicPr>
          <p:cNvPr id="18438" name="Picture 4" descr="ex0701"/>
          <p:cNvPicPr>
            <a:picLocks noChangeAspect="1" noChangeArrowheads="1"/>
          </p:cNvPicPr>
          <p:nvPr/>
        </p:nvPicPr>
        <p:blipFill>
          <a:blip r:embed="rId2"/>
          <a:srcRect/>
          <a:stretch>
            <a:fillRect/>
          </a:stretch>
        </p:blipFill>
        <p:spPr bwMode="auto">
          <a:xfrm>
            <a:off x="419100" y="2895600"/>
            <a:ext cx="8305800" cy="306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2012 Pearson Prentice Hall. All rights reserved.</a:t>
            </a:r>
          </a:p>
        </p:txBody>
      </p:sp>
      <p:sp>
        <p:nvSpPr>
          <p:cNvPr id="21507" name="Slide Number Placeholder 4"/>
          <p:cNvSpPr>
            <a:spLocks noGrp="1"/>
          </p:cNvSpPr>
          <p:nvPr>
            <p:ph type="sldNum" sz="quarter" idx="11"/>
          </p:nvPr>
        </p:nvSpPr>
        <p:spPr>
          <a:noFill/>
        </p:spPr>
        <p:txBody>
          <a:bodyPr/>
          <a:lstStyle/>
          <a:p>
            <a:r>
              <a:rPr lang="en-US" smtClean="0"/>
              <a:t>7-</a:t>
            </a:r>
            <a:fld id="{4C92F068-5F9A-44AA-8DA1-8ECECA73C07A}" type="slidenum">
              <a:rPr lang="en-US" smtClean="0"/>
              <a:pPr/>
              <a:t>8</a:t>
            </a:fld>
            <a:endParaRPr lang="en-US" smtClean="0"/>
          </a:p>
        </p:txBody>
      </p:sp>
      <p:sp>
        <p:nvSpPr>
          <p:cNvPr id="21508" name="Rectangle 2"/>
          <p:cNvSpPr>
            <a:spLocks noGrp="1" noChangeArrowheads="1"/>
          </p:cNvSpPr>
          <p:nvPr>
            <p:ph type="title"/>
          </p:nvPr>
        </p:nvSpPr>
        <p:spPr/>
        <p:txBody>
          <a:bodyPr/>
          <a:lstStyle/>
          <a:p>
            <a:pPr eaLnBrk="1" hangingPunct="1"/>
            <a:r>
              <a:rPr lang="en-US" smtClean="0">
                <a:solidFill>
                  <a:srgbClr val="000000"/>
                </a:solidFill>
              </a:rPr>
              <a:t>Common Stock: Dividends</a:t>
            </a:r>
          </a:p>
        </p:txBody>
      </p:sp>
      <p:sp>
        <p:nvSpPr>
          <p:cNvPr id="21509" name="Rectangle 3"/>
          <p:cNvSpPr>
            <a:spLocks noGrp="1" noChangeArrowheads="1"/>
          </p:cNvSpPr>
          <p:nvPr>
            <p:ph type="body" idx="1"/>
          </p:nvPr>
        </p:nvSpPr>
        <p:spPr/>
        <p:txBody>
          <a:bodyPr/>
          <a:lstStyle/>
          <a:p>
            <a:pPr eaLnBrk="1" hangingPunct="1">
              <a:buFontTx/>
              <a:buChar char="•"/>
            </a:pPr>
            <a:r>
              <a:rPr lang="en-US" sz="2400" dirty="0" smtClean="0">
                <a:solidFill>
                  <a:srgbClr val="000000"/>
                </a:solidFill>
                <a:latin typeface="Times New Roman" charset="0"/>
              </a:rPr>
              <a:t>The payment of dividends to the firm</a:t>
            </a:r>
            <a:r>
              <a:rPr lang="en-US" sz="2400" dirty="0" smtClean="0">
                <a:solidFill>
                  <a:srgbClr val="000000"/>
                </a:solidFill>
              </a:rPr>
              <a:t>’</a:t>
            </a:r>
            <a:r>
              <a:rPr lang="en-US" sz="2400" dirty="0" smtClean="0">
                <a:solidFill>
                  <a:srgbClr val="000000"/>
                </a:solidFill>
                <a:latin typeface="Times New Roman" charset="0"/>
              </a:rPr>
              <a:t>s shareholders is at the </a:t>
            </a:r>
            <a:r>
              <a:rPr lang="en-US" sz="2400" u="sng" dirty="0" smtClean="0">
                <a:solidFill>
                  <a:srgbClr val="000000"/>
                </a:solidFill>
                <a:effectLst>
                  <a:outerShdw blurRad="38100" dist="38100" dir="2700000" algn="tl">
                    <a:srgbClr val="000000">
                      <a:alpha val="43137"/>
                    </a:srgbClr>
                  </a:outerShdw>
                </a:effectLst>
                <a:latin typeface="Times New Roman" charset="0"/>
              </a:rPr>
              <a:t>discretion</a:t>
            </a:r>
            <a:r>
              <a:rPr lang="en-US" sz="2400" dirty="0" smtClean="0">
                <a:solidFill>
                  <a:srgbClr val="000000"/>
                </a:solidFill>
                <a:latin typeface="Times New Roman" charset="0"/>
              </a:rPr>
              <a:t> of the company</a:t>
            </a:r>
            <a:r>
              <a:rPr lang="en-US" sz="2400" dirty="0" smtClean="0">
                <a:solidFill>
                  <a:srgbClr val="000000"/>
                </a:solidFill>
              </a:rPr>
              <a:t>’</a:t>
            </a:r>
            <a:r>
              <a:rPr lang="en-US" sz="2400" dirty="0" smtClean="0">
                <a:solidFill>
                  <a:srgbClr val="000000"/>
                </a:solidFill>
                <a:latin typeface="Times New Roman" charset="0"/>
              </a:rPr>
              <a:t>s board of directors. </a:t>
            </a:r>
          </a:p>
          <a:p>
            <a:pPr eaLnBrk="1" hangingPunct="1">
              <a:buFontTx/>
              <a:buChar char="•"/>
            </a:pPr>
            <a:r>
              <a:rPr lang="en-US" sz="2400" dirty="0" smtClean="0">
                <a:solidFill>
                  <a:srgbClr val="000000"/>
                </a:solidFill>
                <a:latin typeface="Times New Roman" charset="0"/>
              </a:rPr>
              <a:t>Dividends may be paid in cash, stock, or merchandise. </a:t>
            </a:r>
          </a:p>
          <a:p>
            <a:pPr eaLnBrk="1" hangingPunct="1">
              <a:buFontTx/>
              <a:buChar char="•"/>
            </a:pPr>
            <a:r>
              <a:rPr lang="en-US" sz="2400" dirty="0" smtClean="0">
                <a:solidFill>
                  <a:srgbClr val="000000"/>
                </a:solidFill>
                <a:latin typeface="Times New Roman" charset="0"/>
              </a:rPr>
              <a:t>Common stockholders are not promised a dividend, but they come to expect certain payments on the basis of the historical dividend pattern of the firm. </a:t>
            </a:r>
          </a:p>
          <a:p>
            <a:pPr eaLnBrk="1" hangingPunct="1">
              <a:buFontTx/>
              <a:buChar char="•"/>
            </a:pPr>
            <a:r>
              <a:rPr lang="en-US" sz="2400" dirty="0" smtClean="0">
                <a:solidFill>
                  <a:srgbClr val="000000"/>
                </a:solidFill>
                <a:latin typeface="Times New Roman" charset="0"/>
              </a:rPr>
              <a:t>Before dividends are paid to common stockholders any past due dividends owed to preferred stockholders must be paid.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2012 Pearson Prentice Hall. All rights reserved.</a:t>
            </a:r>
          </a:p>
        </p:txBody>
      </p:sp>
      <p:sp>
        <p:nvSpPr>
          <p:cNvPr id="24579" name="Slide Number Placeholder 4"/>
          <p:cNvSpPr>
            <a:spLocks noGrp="1"/>
          </p:cNvSpPr>
          <p:nvPr>
            <p:ph type="sldNum" sz="quarter" idx="11"/>
          </p:nvPr>
        </p:nvSpPr>
        <p:spPr>
          <a:noFill/>
        </p:spPr>
        <p:txBody>
          <a:bodyPr/>
          <a:lstStyle/>
          <a:p>
            <a:r>
              <a:rPr lang="en-US" smtClean="0"/>
              <a:t>7-</a:t>
            </a:r>
            <a:fld id="{E710DFB2-9D5D-46FB-AA8F-41E842572B06}" type="slidenum">
              <a:rPr lang="en-US" smtClean="0"/>
              <a:pPr/>
              <a:t>9</a:t>
            </a:fld>
            <a:endParaRPr lang="en-US" smtClean="0"/>
          </a:p>
        </p:txBody>
      </p:sp>
      <p:sp>
        <p:nvSpPr>
          <p:cNvPr id="24580" name="Rectangle 2"/>
          <p:cNvSpPr>
            <a:spLocks noGrp="1" noChangeArrowheads="1"/>
          </p:cNvSpPr>
          <p:nvPr>
            <p:ph type="title"/>
          </p:nvPr>
        </p:nvSpPr>
        <p:spPr/>
        <p:txBody>
          <a:bodyPr/>
          <a:lstStyle/>
          <a:p>
            <a:pPr eaLnBrk="1" hangingPunct="1"/>
            <a:r>
              <a:rPr lang="en-US" smtClean="0">
                <a:solidFill>
                  <a:srgbClr val="000000"/>
                </a:solidFill>
              </a:rPr>
              <a:t>Preferred Stock</a:t>
            </a:r>
          </a:p>
        </p:txBody>
      </p:sp>
      <p:sp>
        <p:nvSpPr>
          <p:cNvPr id="24581" name="Rectangle 3"/>
          <p:cNvSpPr>
            <a:spLocks noGrp="1" noChangeArrowheads="1"/>
          </p:cNvSpPr>
          <p:nvPr>
            <p:ph type="body" idx="1"/>
          </p:nvPr>
        </p:nvSpPr>
        <p:spPr/>
        <p:txBody>
          <a:bodyPr/>
          <a:lstStyle/>
          <a:p>
            <a:pPr eaLnBrk="1" hangingPunct="1">
              <a:lnSpc>
                <a:spcPct val="90000"/>
              </a:lnSpc>
              <a:buFontTx/>
              <a:buChar char="•"/>
            </a:pPr>
            <a:r>
              <a:rPr lang="en-US" sz="2800" smtClean="0">
                <a:solidFill>
                  <a:srgbClr val="000000"/>
                </a:solidFill>
                <a:latin typeface="Times New Roman" charset="0"/>
              </a:rPr>
              <a:t>Preferred stock gives its holders certain privileges that make them senior to common stockholders. </a:t>
            </a:r>
          </a:p>
          <a:p>
            <a:pPr eaLnBrk="1" hangingPunct="1">
              <a:lnSpc>
                <a:spcPct val="90000"/>
              </a:lnSpc>
              <a:buFontTx/>
              <a:buChar char="•"/>
            </a:pPr>
            <a:r>
              <a:rPr lang="en-US" sz="2800" smtClean="0">
                <a:solidFill>
                  <a:srgbClr val="000000"/>
                </a:solidFill>
                <a:latin typeface="Times New Roman" charset="0"/>
              </a:rPr>
              <a:t>Preferred stockholders are promised a fixed periodic dividend, which is stated either as a percentage or as a dollar amount. </a:t>
            </a:r>
          </a:p>
          <a:p>
            <a:pPr eaLnBrk="1" hangingPunct="1">
              <a:lnSpc>
                <a:spcPct val="90000"/>
              </a:lnSpc>
              <a:buFontTx/>
              <a:buChar char="•"/>
            </a:pPr>
            <a:r>
              <a:rPr lang="en-US" sz="2800" b="1" smtClean="0">
                <a:solidFill>
                  <a:srgbClr val="000000"/>
                </a:solidFill>
                <a:latin typeface="Times New Roman" charset="0"/>
              </a:rPr>
              <a:t>Par-value preferred stock </a:t>
            </a:r>
            <a:r>
              <a:rPr lang="en-US" sz="2800" smtClean="0">
                <a:solidFill>
                  <a:srgbClr val="000000"/>
                </a:solidFill>
                <a:latin typeface="Times New Roman" charset="0"/>
              </a:rPr>
              <a:t>is preferred stock with a stated face value that is used with the specified dividend percentage to determine the annual dollar dividend.</a:t>
            </a:r>
          </a:p>
          <a:p>
            <a:pPr eaLnBrk="1" hangingPunct="1">
              <a:lnSpc>
                <a:spcPct val="90000"/>
              </a:lnSpc>
              <a:buFontTx/>
              <a:buChar char="•"/>
            </a:pPr>
            <a:r>
              <a:rPr lang="en-US" sz="2800" b="1" smtClean="0">
                <a:solidFill>
                  <a:srgbClr val="000000"/>
                </a:solidFill>
                <a:latin typeface="Times New Roman" charset="0"/>
              </a:rPr>
              <a:t>No-par preferred stock </a:t>
            </a:r>
            <a:r>
              <a:rPr lang="en-US" sz="2800" smtClean="0">
                <a:solidFill>
                  <a:srgbClr val="000000"/>
                </a:solidFill>
                <a:latin typeface="Times New Roman" charset="0"/>
              </a:rPr>
              <a:t>is preferred stock with no stated face value but with a stated annual dollar dividend.</a:t>
            </a:r>
            <a:endParaRPr lang="en-US" sz="2800" smtClean="0">
              <a:latin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itman13e">
  <a:themeElements>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itman13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itman13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itman13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itman13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itman13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itman13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itman13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itman13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itman13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itman13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itman13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itman13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HD:Users:Lynn:Desktop:Gitman_13e:554402_Gitman13e_PPT:Gitman13e.pot</Template>
  <TotalTime>300</TotalTime>
  <Words>2804</Words>
  <Application>Microsoft PowerPoint</Application>
  <PresentationFormat>On-screen Show (4:3)</PresentationFormat>
  <Paragraphs>254</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Gitman13e</vt:lpstr>
      <vt:lpstr>Slide 1</vt:lpstr>
      <vt:lpstr>Differences Between Debt and Equity</vt:lpstr>
      <vt:lpstr>Table 7.1 Key Differences between Debt and Equity Capital</vt:lpstr>
      <vt:lpstr>Differences Between Debt and Equity: Tax Treatment</vt:lpstr>
      <vt:lpstr>Common Stock: Par Value</vt:lpstr>
      <vt:lpstr>Common Stock: Authorized, Outstanding, and Issued Shares</vt:lpstr>
      <vt:lpstr>Common Stock: Authorized, Outstanding, and Issued Shares (cont.)</vt:lpstr>
      <vt:lpstr>Common Stock: Dividends</vt:lpstr>
      <vt:lpstr>Preferred Stock</vt:lpstr>
      <vt:lpstr>Preferred Stock: Basic Rights of Preferred Stockholders</vt:lpstr>
      <vt:lpstr>Preferred Stock:  Features of Preferred Stock</vt:lpstr>
      <vt:lpstr>Issuing Common Stock</vt:lpstr>
      <vt:lpstr>Going Public</vt:lpstr>
      <vt:lpstr>Going Public (cont.)</vt:lpstr>
      <vt:lpstr>Going Public (cont.)</vt:lpstr>
      <vt:lpstr>Going Public: The Investment Banker’s Role</vt:lpstr>
      <vt:lpstr>Going Public: The Investment Banker’s Role (cont.)</vt:lpstr>
      <vt:lpstr>Common Stock Valuation:  Basic Common Stock Valuation Equation</vt:lpstr>
      <vt:lpstr>Common Stock Valuation:  The Zero Growth Model</vt:lpstr>
      <vt:lpstr>Personal Finance Example</vt:lpstr>
      <vt:lpstr>Common Stock Valuation:  Constant-Growth Model</vt:lpstr>
      <vt:lpstr>Common Stock Valuation: Constant-Growth Model (cont.)</vt:lpstr>
      <vt:lpstr>Common Stock Valuation: Constant-Growth Model (cont.)</vt:lpstr>
      <vt:lpstr>Common Stock Valuation:  Variable-Growth Model</vt:lpstr>
      <vt:lpstr>Common Stock Valuation:  Variable-Growth Model (cont.)</vt:lpstr>
      <vt:lpstr>Common Stock Valuation:  Variable-Growth Model (cont.)</vt:lpstr>
      <vt:lpstr>Common Stock Valuation:  Variable-Growth Model (cont.)</vt:lpstr>
      <vt:lpstr>Common Stock Valuation:  Variable-Growth Model (cont.)</vt:lpstr>
      <vt:lpstr>Common Stock Valuation:  Variable-Growth Model (cont.)</vt:lpstr>
      <vt:lpstr>Table 7.3 Calculation of Present Value of Warren Industries Dividends (2013–2015)</vt:lpstr>
      <vt:lpstr>Common Stock Valuation:  Variable-Growth Model (cont.)</vt:lpstr>
      <vt:lpstr>Common Stock Valuation:  Variable-Growth Model (cont.)</vt:lpstr>
      <vt:lpstr>Common Stock Valuation: Free Cash Flow Valuation Model</vt:lpstr>
      <vt:lpstr>Common Stock Valuation: Free Cash Flow Valuation Model (cont.)</vt:lpstr>
      <vt:lpstr>Table 7.4 Dewhurst, Inc.’s Data for the Free Cash Flow Valuation Model</vt:lpstr>
      <vt:lpstr>Common Stock Valuation: Free Cash Flow Valuation Model (cont.)</vt:lpstr>
      <vt:lpstr>Common Stock Valuation: Free Cash Flow Valuation Model (cont.)</vt:lpstr>
      <vt:lpstr>Table 7.5 Calculation of the Value of the Entire Company for Dewhurst, Inc.</vt:lpstr>
      <vt:lpstr>Common Stock Valuation: Free Cash Flow Valuation Model (cont.)</vt:lpstr>
      <vt:lpstr>Decision Making and Common Stock Value: Changes in Risk (cont.)</vt:lpstr>
      <vt:lpstr>Decision Making and Common Stock Value: Combined Effect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26</cp:revision>
  <dcterms:created xsi:type="dcterms:W3CDTF">2011-03-11T19:16:52Z</dcterms:created>
  <dcterms:modified xsi:type="dcterms:W3CDTF">2018-04-02T10:34:05Z</dcterms:modified>
</cp:coreProperties>
</file>