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7" r:id="rId2"/>
    <p:sldId id="258" r:id="rId3"/>
    <p:sldId id="260" r:id="rId4"/>
    <p:sldId id="261" r:id="rId5"/>
    <p:sldId id="262" r:id="rId6"/>
    <p:sldId id="263" r:id="rId7"/>
    <p:sldId id="264" r:id="rId8"/>
    <p:sldId id="265" r:id="rId9"/>
    <p:sldId id="266" r:id="rId10"/>
    <p:sldId id="267" r:id="rId11"/>
    <p:sldId id="269" r:id="rId12"/>
    <p:sldId id="268" r:id="rId13"/>
    <p:sldId id="270" r:id="rId14"/>
    <p:sldId id="272" r:id="rId15"/>
    <p:sldId id="271" r:id="rId16"/>
    <p:sldId id="273" r:id="rId17"/>
    <p:sldId id="274" r:id="rId18"/>
    <p:sldId id="275" r:id="rId19"/>
    <p:sldId id="276" r:id="rId20"/>
    <p:sldId id="27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154" autoAdjust="0"/>
  </p:normalViewPr>
  <p:slideViewPr>
    <p:cSldViewPr>
      <p:cViewPr varScale="1">
        <p:scale>
          <a:sx n="60" d="100"/>
          <a:sy n="60" d="100"/>
        </p:scale>
        <p:origin x="-16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D70FD-7B9C-40AA-A22D-958884F172D1}" type="doc">
      <dgm:prSet loTypeId="urn:microsoft.com/office/officeart/2005/8/layout/hierarchy4" loCatId="relationship" qsTypeId="urn:microsoft.com/office/officeart/2005/8/quickstyle/3d1" qsCatId="3D" csTypeId="urn:microsoft.com/office/officeart/2005/8/colors/colorful2" csCatId="colorful" phldr="1"/>
      <dgm:spPr/>
      <dgm:t>
        <a:bodyPr/>
        <a:lstStyle/>
        <a:p>
          <a:endParaRPr lang="en-US"/>
        </a:p>
      </dgm:t>
    </dgm:pt>
    <dgm:pt modelId="{83C3E4DA-6575-4440-B8B7-1AE8A18BE090}">
      <dgm:prSet>
        <dgm:style>
          <a:lnRef idx="1">
            <a:schemeClr val="accent3"/>
          </a:lnRef>
          <a:fillRef idx="3">
            <a:schemeClr val="accent3"/>
          </a:fillRef>
          <a:effectRef idx="2">
            <a:schemeClr val="accent3"/>
          </a:effectRef>
          <a:fontRef idx="minor">
            <a:schemeClr val="lt1"/>
          </a:fontRef>
        </dgm:style>
      </dgm:prSet>
      <dgm:spPr/>
      <dgm:t>
        <a:bodyPr/>
        <a:lstStyle/>
        <a:p>
          <a:pPr rtl="0"/>
          <a:r>
            <a:rPr lang="en-US" dirty="0" smtClean="0">
              <a:solidFill>
                <a:schemeClr val="tx1"/>
              </a:solidFill>
            </a:rPr>
            <a:t>MGT-210 </a:t>
          </a:r>
          <a:endParaRPr lang="en-US" dirty="0">
            <a:solidFill>
              <a:schemeClr val="tx1"/>
            </a:solidFill>
          </a:endParaRPr>
        </a:p>
      </dgm:t>
    </dgm:pt>
    <dgm:pt modelId="{392644FF-17E6-485F-B029-D588BD56A03C}" type="parTrans" cxnId="{A8A4FD15-E75A-4D85-A255-5043DB9CCF9A}">
      <dgm:prSet/>
      <dgm:spPr/>
      <dgm:t>
        <a:bodyPr/>
        <a:lstStyle/>
        <a:p>
          <a:endParaRPr lang="en-US"/>
        </a:p>
      </dgm:t>
    </dgm:pt>
    <dgm:pt modelId="{41BF008F-A873-4CE8-AC97-617EF80FD23B}" type="sibTrans" cxnId="{A8A4FD15-E75A-4D85-A255-5043DB9CCF9A}">
      <dgm:prSet/>
      <dgm:spPr/>
      <dgm:t>
        <a:bodyPr/>
        <a:lstStyle/>
        <a:p>
          <a:endParaRPr lang="en-US"/>
        </a:p>
      </dgm:t>
    </dgm:pt>
    <dgm:pt modelId="{2BAADDD2-64FF-4BEE-8F92-991F0F7D79BD}" type="pres">
      <dgm:prSet presAssocID="{520D70FD-7B9C-40AA-A22D-958884F172D1}" presName="Name0" presStyleCnt="0">
        <dgm:presLayoutVars>
          <dgm:chPref val="1"/>
          <dgm:dir/>
          <dgm:animOne val="branch"/>
          <dgm:animLvl val="lvl"/>
          <dgm:resizeHandles/>
        </dgm:presLayoutVars>
      </dgm:prSet>
      <dgm:spPr/>
      <dgm:t>
        <a:bodyPr/>
        <a:lstStyle/>
        <a:p>
          <a:endParaRPr lang="en-US"/>
        </a:p>
      </dgm:t>
    </dgm:pt>
    <dgm:pt modelId="{0E6CDBD2-0B6A-4AF7-966E-2E137E1EF3FF}" type="pres">
      <dgm:prSet presAssocID="{83C3E4DA-6575-4440-B8B7-1AE8A18BE090}" presName="vertOne" presStyleCnt="0"/>
      <dgm:spPr/>
    </dgm:pt>
    <dgm:pt modelId="{ADED85F7-C074-49FC-A5AF-9CB96251D1AB}" type="pres">
      <dgm:prSet presAssocID="{83C3E4DA-6575-4440-B8B7-1AE8A18BE090}" presName="txOne" presStyleLbl="node0" presStyleIdx="0" presStyleCnt="1">
        <dgm:presLayoutVars>
          <dgm:chPref val="3"/>
        </dgm:presLayoutVars>
      </dgm:prSet>
      <dgm:spPr/>
      <dgm:t>
        <a:bodyPr/>
        <a:lstStyle/>
        <a:p>
          <a:endParaRPr lang="en-US"/>
        </a:p>
      </dgm:t>
    </dgm:pt>
    <dgm:pt modelId="{B43449A1-68EB-4C55-B743-95A9F8FC95B0}" type="pres">
      <dgm:prSet presAssocID="{83C3E4DA-6575-4440-B8B7-1AE8A18BE090}" presName="horzOne" presStyleCnt="0"/>
      <dgm:spPr/>
    </dgm:pt>
  </dgm:ptLst>
  <dgm:cxnLst>
    <dgm:cxn modelId="{760A21EA-0A7B-43FA-9F93-60D838FDCD62}" type="presOf" srcId="{520D70FD-7B9C-40AA-A22D-958884F172D1}" destId="{2BAADDD2-64FF-4BEE-8F92-991F0F7D79BD}" srcOrd="0" destOrd="0" presId="urn:microsoft.com/office/officeart/2005/8/layout/hierarchy4"/>
    <dgm:cxn modelId="{5EA1185B-95DE-462E-8F93-C36E4CEFD8F0}" type="presOf" srcId="{83C3E4DA-6575-4440-B8B7-1AE8A18BE090}" destId="{ADED85F7-C074-49FC-A5AF-9CB96251D1AB}" srcOrd="0" destOrd="0" presId="urn:microsoft.com/office/officeart/2005/8/layout/hierarchy4"/>
    <dgm:cxn modelId="{A8A4FD15-E75A-4D85-A255-5043DB9CCF9A}" srcId="{520D70FD-7B9C-40AA-A22D-958884F172D1}" destId="{83C3E4DA-6575-4440-B8B7-1AE8A18BE090}" srcOrd="0" destOrd="0" parTransId="{392644FF-17E6-485F-B029-D588BD56A03C}" sibTransId="{41BF008F-A873-4CE8-AC97-617EF80FD23B}"/>
    <dgm:cxn modelId="{4BA6068A-36F6-444B-A3B3-5BE69DDB546D}" type="presParOf" srcId="{2BAADDD2-64FF-4BEE-8F92-991F0F7D79BD}" destId="{0E6CDBD2-0B6A-4AF7-966E-2E137E1EF3FF}" srcOrd="0" destOrd="0" presId="urn:microsoft.com/office/officeart/2005/8/layout/hierarchy4"/>
    <dgm:cxn modelId="{4F4C2F8C-D663-446D-B318-C641E6FFFA90}" type="presParOf" srcId="{0E6CDBD2-0B6A-4AF7-966E-2E137E1EF3FF}" destId="{ADED85F7-C074-49FC-A5AF-9CB96251D1AB}" srcOrd="0" destOrd="0" presId="urn:microsoft.com/office/officeart/2005/8/layout/hierarchy4"/>
    <dgm:cxn modelId="{20DE8472-9347-4E5C-B948-17D1FD53D8CD}" type="presParOf" srcId="{0E6CDBD2-0B6A-4AF7-966E-2E137E1EF3FF}" destId="{B43449A1-68EB-4C55-B743-95A9F8FC95B0}"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AB7AF9-DDB9-4392-AA5F-99E8AE3B77B3}" type="datetimeFigureOut">
              <a:rPr lang="en-US"/>
              <a:pPr>
                <a:defRPr/>
              </a:pPr>
              <a:t>9/14/2015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6C9AFA0-31A7-4775-8F0B-79535DE3911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7418AC3-9B8E-4325-A3DA-2BADA1F3B7F9}" type="datetimeFigureOut">
              <a:rPr lang="en-US"/>
              <a:pPr>
                <a:defRPr/>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C752A5D-B07D-44C5-86DA-F174738D5DB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983192-C0F2-4CCD-8321-3DC6056A051A}"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236508-E045-4AC0-A6CE-22C9A05F1A4D}"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369CED-D438-4A30-8711-AAB6CF72CB26}"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228600" indent="-228600" fontAlgn="auto">
              <a:spcBef>
                <a:spcPts val="0"/>
              </a:spcBef>
              <a:spcAft>
                <a:spcPts val="0"/>
              </a:spcAft>
              <a:buFontTx/>
              <a:buAutoNum type="arabicParenR"/>
              <a:defRPr/>
            </a:pPr>
            <a:r>
              <a:rPr lang="en-US" dirty="0" smtClean="0"/>
              <a:t>Technical skill: These skills are needed for first line-manager, as they are usually managing employees who are non managerial and the employees who use tools and techniques to produce the organization's good/service to cater to their customers. Usually employees having excellent technical skills are promoted to first line-managers on the their performance basis. </a:t>
            </a:r>
          </a:p>
          <a:p>
            <a:pPr marL="228600" indent="-228600" fontAlgn="auto">
              <a:spcBef>
                <a:spcPts val="0"/>
              </a:spcBef>
              <a:spcAft>
                <a:spcPts val="0"/>
              </a:spcAft>
              <a:buFontTx/>
              <a:buAutoNum type="arabicParenR"/>
              <a:defRPr/>
            </a:pPr>
            <a:r>
              <a:rPr lang="en-US" dirty="0" smtClean="0"/>
              <a:t>Human skill: A manager having technical skill, should also posses human skills, as this is the ability of the manager to work efficiently in a group and individually also. As all managers from first line to top deal with people, therefore these skills are equally important, as a manager with good human skill would be able to communicate, motivate, lead, create enthusiasm and trust within his/her subordinates. </a:t>
            </a:r>
          </a:p>
          <a:p>
            <a:pPr marL="228600" indent="-228600" fontAlgn="auto">
              <a:spcBef>
                <a:spcPts val="0"/>
              </a:spcBef>
              <a:spcAft>
                <a:spcPts val="0"/>
              </a:spcAft>
              <a:buFontTx/>
              <a:buAutoNum type="arabicParenR"/>
              <a:defRPr/>
            </a:pPr>
            <a:r>
              <a:rPr lang="en-US" dirty="0" smtClean="0"/>
              <a:t>Conceptual skills: These are the skills needed by top level managers, as they need to conceptualize the abstract and complex situations which an organization may experience. Using these skills the managers see the organization as a whole and tries to understand the relationship between each departments/subunits.  As these top-level managers provide strategic leadership, and direction to an organization. </a:t>
            </a:r>
          </a:p>
          <a:p>
            <a:pPr marL="228600" indent="-228600" fontAlgn="auto">
              <a:spcBef>
                <a:spcPts val="0"/>
              </a:spcBef>
              <a:spcAft>
                <a:spcPts val="0"/>
              </a:spcAft>
              <a:buFontTx/>
              <a:buAutoNum type="arabicParenR"/>
              <a:defRPr/>
            </a:pPr>
            <a:endParaRPr lang="en-US" dirty="0" smtClean="0"/>
          </a:p>
          <a:p>
            <a:pPr marL="228600" indent="-228600" fontAlgn="auto">
              <a:spcBef>
                <a:spcPts val="0"/>
              </a:spcBef>
              <a:spcAft>
                <a:spcPts val="0"/>
              </a:spcAft>
              <a:buFontTx/>
              <a:buAutoNum type="arabicParenR"/>
              <a:defRPr/>
            </a:pPr>
            <a:endParaRPr lang="en-US" dirty="0" smtClean="0"/>
          </a:p>
          <a:p>
            <a:pPr marL="228600" indent="-228600" fontAlgn="auto">
              <a:spcBef>
                <a:spcPts val="0"/>
              </a:spcBef>
              <a:spcAft>
                <a:spcPts val="0"/>
              </a:spcAft>
              <a:buFontTx/>
              <a:buAutoNum type="arabicParenR"/>
              <a:defRPr/>
            </a:pPr>
            <a:endParaRPr lang="en-US" dirty="0" smtClean="0"/>
          </a:p>
          <a:p>
            <a:pPr marL="228600" indent="-228600" fontAlgn="auto">
              <a:spcBef>
                <a:spcPts val="0"/>
              </a:spcBef>
              <a:spcAft>
                <a:spcPts val="0"/>
              </a:spcAft>
              <a:buFontTx/>
              <a:buAutoNum type="arabicParenR"/>
              <a:defRPr/>
            </a:pPr>
            <a:endParaRPr lang="en-US" dirty="0" smtClean="0"/>
          </a:p>
          <a:p>
            <a:pPr fontAlgn="auto">
              <a:spcBef>
                <a:spcPts val="0"/>
              </a:spcBef>
              <a:spcAft>
                <a:spcPts val="0"/>
              </a:spcAft>
              <a:defRPr/>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CFC0F-9DC8-4565-A848-E6402D12281F}"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arenR"/>
            </a:pPr>
            <a:r>
              <a:rPr lang="en-US" smtClean="0"/>
              <a:t>Top managers: Conceptual skills</a:t>
            </a:r>
          </a:p>
          <a:p>
            <a:pPr marL="228600" indent="-228600">
              <a:spcBef>
                <a:spcPct val="0"/>
              </a:spcBef>
              <a:buFontTx/>
              <a:buAutoNum type="arabicParenR"/>
            </a:pPr>
            <a:r>
              <a:rPr lang="en-US" smtClean="0"/>
              <a:t>Middle Managers: Human Skills </a:t>
            </a:r>
          </a:p>
          <a:p>
            <a:pPr marL="228600" indent="-228600">
              <a:spcBef>
                <a:spcPct val="0"/>
              </a:spcBef>
              <a:buFontTx/>
              <a:buAutoNum type="arabicParenR"/>
            </a:pPr>
            <a:r>
              <a:rPr lang="en-US" smtClean="0"/>
              <a:t>Lower-Level Managers: Technical Skills</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34390F-0E02-4C6B-8E78-D05710F0CEB3}"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FD3E34-4575-41E6-8D97-78B9CB48D516}" type="slidenum">
              <a:rPr lang="en-US"/>
              <a:pPr fontAlgn="base">
                <a:spcBef>
                  <a:spcPct val="0"/>
                </a:spcBef>
                <a:spcAft>
                  <a:spcPct val="0"/>
                </a:spcAft>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63E18-578B-4FDF-B065-2ED1A1E50617}"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85750" indent="-285750" eaLnBrk="0" hangingPunct="0">
              <a:spcBef>
                <a:spcPct val="20000"/>
              </a:spcBef>
              <a:buFont typeface="Arial" charset="0"/>
              <a:buNone/>
              <a:defRPr/>
            </a:pPr>
            <a:r>
              <a:rPr lang="en-US" sz="2800" dirty="0" smtClean="0">
                <a:solidFill>
                  <a:prstClr val="black"/>
                </a:solidFill>
              </a:rPr>
              <a:t>The reality that management is needed </a:t>
            </a:r>
          </a:p>
          <a:p>
            <a:pPr marL="685800" lvl="1" indent="-228600" eaLnBrk="0" hangingPunct="0">
              <a:spcBef>
                <a:spcPct val="20000"/>
              </a:spcBef>
              <a:buFont typeface="Arial" charset="0"/>
              <a:buChar char="•"/>
              <a:defRPr/>
            </a:pPr>
            <a:r>
              <a:rPr lang="en-US" sz="2400" dirty="0" smtClean="0">
                <a:solidFill>
                  <a:prstClr val="black"/>
                </a:solidFill>
              </a:rPr>
              <a:t>In all types and sizes of organizations</a:t>
            </a:r>
          </a:p>
          <a:p>
            <a:pPr marL="685800" lvl="1" indent="-228600" eaLnBrk="0" hangingPunct="0">
              <a:spcBef>
                <a:spcPct val="20000"/>
              </a:spcBef>
              <a:buFont typeface="Arial" charset="0"/>
              <a:buChar char="•"/>
              <a:defRPr/>
            </a:pPr>
            <a:r>
              <a:rPr lang="en-US" sz="2400" dirty="0" smtClean="0">
                <a:solidFill>
                  <a:prstClr val="black"/>
                </a:solidFill>
              </a:rPr>
              <a:t>At all organizational levels </a:t>
            </a:r>
          </a:p>
          <a:p>
            <a:pPr marL="685800" lvl="1" indent="-228600" eaLnBrk="0" hangingPunct="0">
              <a:spcBef>
                <a:spcPct val="20000"/>
              </a:spcBef>
              <a:buFont typeface="Arial" charset="0"/>
              <a:buChar char="•"/>
              <a:defRPr/>
            </a:pPr>
            <a:r>
              <a:rPr lang="en-US" sz="2400" dirty="0" smtClean="0">
                <a:solidFill>
                  <a:prstClr val="black"/>
                </a:solidFill>
              </a:rPr>
              <a:t>An all organizational areas</a:t>
            </a:r>
          </a:p>
          <a:p>
            <a:pPr fontAlgn="auto">
              <a:spcBef>
                <a:spcPts val="0"/>
              </a:spcBef>
              <a:spcAft>
                <a:spcPts val="0"/>
              </a:spcAft>
              <a:defRPr/>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6809D7-B7D1-430C-B6A2-5D93604977FC}"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0A966E-DC0B-4926-9825-2992AA23D713}"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Managers are needed to organize and motivate employees, to reach towards the common </a:t>
            </a:r>
            <a:r>
              <a:rPr lang="en-US" i="1" smtClean="0"/>
              <a:t>Organizational Goal</a:t>
            </a:r>
            <a:r>
              <a:rPr lang="en-US" smtClean="0"/>
              <a:t>. Their abilities help an organizations to reach the goal more effectively and efficiently.  Research have found that the employee-manager relation is a major contribution factor for employee productivity. </a:t>
            </a:r>
          </a:p>
          <a:p>
            <a:pPr>
              <a:spcBef>
                <a:spcPct val="0"/>
              </a:spcBef>
            </a:pPr>
            <a:endParaRPr lang="en-US" smtClean="0"/>
          </a:p>
          <a:p>
            <a:pPr>
              <a:spcBef>
                <a:spcPct val="0"/>
              </a:spcBef>
            </a:pPr>
            <a:r>
              <a:rPr lang="en-US" smtClean="0"/>
              <a:t>Example: A branch manager in a Bank how he/she organizes the branch, mobilizes resources, in order to deliver service to its’ clients and help the organization reach its’ goal. Now think what would the situation of a branch be without a designated MANAGE?</a:t>
            </a:r>
          </a:p>
          <a:p>
            <a:pPr>
              <a:spcBef>
                <a:spcPct val="0"/>
              </a:spcBef>
            </a:pPr>
            <a:endParaRPr lang="en-US" smtClean="0"/>
          </a:p>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9C2C1-2C52-4188-85AC-195BE1D96260}"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Managers, help achieving organizational goals. The can be of any age and any gender. Its not necessary that managers only exist in business organizations, </a:t>
            </a:r>
          </a:p>
          <a:p>
            <a:pPr>
              <a:spcBef>
                <a:spcPct val="0"/>
              </a:spcBef>
            </a:pPr>
            <a:r>
              <a:rPr lang="en-US" smtClean="0"/>
              <a:t>Managers can be found in a Government Agency, Not for Profit Organization, Hospitals, Small Businesses, Large Multi National Corporations. Managers job is not personal achievement it is important for managers to help/ facilitate others to do their work for achieving a common organizational goal. </a:t>
            </a:r>
          </a:p>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6C57E-AC43-4682-A236-40996AE0936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797C6-9144-4488-BA9F-2DCFCA196EA7}"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University, different banks, MNCs, a local departmental store, Grameen Phone, Robi, Asset Developments, ASA, Brac, these are some of the examples of an organization, and each organization must have the three common characteristics: </a:t>
            </a:r>
          </a:p>
          <a:p>
            <a:pPr>
              <a:spcBef>
                <a:spcPct val="0"/>
              </a:spcBef>
            </a:pPr>
            <a:endParaRPr lang="en-US" smtClean="0"/>
          </a:p>
          <a:p>
            <a:pPr>
              <a:spcBef>
                <a:spcPct val="0"/>
              </a:spcBef>
            </a:pPr>
            <a:r>
              <a:rPr lang="en-US" smtClean="0"/>
              <a:t>1) Distinct Purpose: Every organization has a purpose for their existence, and these purposes are usually expressed through the goals which an organization want to achieve. Different organizations may have different goals. </a:t>
            </a:r>
          </a:p>
          <a:p>
            <a:pPr>
              <a:spcBef>
                <a:spcPct val="0"/>
              </a:spcBef>
            </a:pPr>
            <a:endParaRPr lang="en-US" smtClean="0"/>
          </a:p>
          <a:p>
            <a:pPr>
              <a:spcBef>
                <a:spcPct val="0"/>
              </a:spcBef>
            </a:pPr>
            <a:r>
              <a:rPr lang="en-US" smtClean="0"/>
              <a:t>2) People: The second thing which every organizations have are </a:t>
            </a:r>
            <a:r>
              <a:rPr lang="en-US" i="1" smtClean="0"/>
              <a:t>People. </a:t>
            </a:r>
            <a:r>
              <a:rPr lang="en-US" smtClean="0"/>
              <a:t>As it takes people to accomplish the tasks which are needed to be performed in order to achieve an organizational goal. Imagine an organization without people how will it accomplish it’s tasks even?</a:t>
            </a:r>
          </a:p>
          <a:p>
            <a:pPr>
              <a:spcBef>
                <a:spcPct val="0"/>
              </a:spcBef>
            </a:pPr>
            <a:endParaRPr lang="en-US" smtClean="0"/>
          </a:p>
          <a:p>
            <a:pPr>
              <a:spcBef>
                <a:spcPct val="0"/>
              </a:spcBef>
            </a:pPr>
            <a:r>
              <a:rPr lang="en-US" smtClean="0"/>
              <a:t>3) Deliberate Structure: An organization develops their own structure, and employees of the organization work with in that specified, developed structure. There are two types of organizational structure, and they are open/flexible, where the job duties are not defined. The other type of organizational structure is the traditional structure, where specified job duties, descriptions, are given. </a:t>
            </a:r>
          </a:p>
          <a:p>
            <a:pPr>
              <a:spcBef>
                <a:spcPct val="0"/>
              </a:spcBef>
            </a:pPr>
            <a:endParaRPr lang="en-US" smtClean="0"/>
          </a:p>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2C53E-3AAB-4525-8D40-E0FA864A7521}"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we now know the difference between managerial and non managerial employee. Therefore it is important for managers to manage his/her subordinates/employees in such a way that the organizational goal is achieved with highest efficiency and effectiveness. </a:t>
            </a:r>
          </a:p>
          <a:p>
            <a:pPr>
              <a:spcBef>
                <a:spcPct val="0"/>
              </a:spcBef>
            </a:pPr>
            <a:endParaRPr lang="en-US" i="1" smtClean="0"/>
          </a:p>
          <a:p>
            <a:pPr>
              <a:spcBef>
                <a:spcPct val="0"/>
              </a:spcBef>
            </a:pPr>
            <a:r>
              <a:rPr lang="en-US" i="1" smtClean="0"/>
              <a:t>Efficiency: </a:t>
            </a:r>
            <a:r>
              <a:rPr lang="en-US" smtClean="0"/>
              <a:t>Working efficiency means to get the highest output through giving in the least amount of input, as managers have scarce resources inputs (money, people, and equipment), therefore the efficient use of resources are vital. Efficiency can be considered as “ </a:t>
            </a:r>
            <a:r>
              <a:rPr lang="en-US" i="1" smtClean="0"/>
              <a:t>Doing Things Right” . Therefore efficiency is considered with the means of getting things done. </a:t>
            </a:r>
          </a:p>
          <a:p>
            <a:pPr>
              <a:spcBef>
                <a:spcPct val="0"/>
              </a:spcBef>
            </a:pPr>
            <a:endParaRPr lang="en-US" i="1" smtClean="0"/>
          </a:p>
          <a:p>
            <a:pPr>
              <a:spcBef>
                <a:spcPct val="0"/>
              </a:spcBef>
            </a:pPr>
            <a:r>
              <a:rPr lang="en-US" i="1" smtClean="0"/>
              <a:t>Effectiveness: </a:t>
            </a:r>
            <a:r>
              <a:rPr lang="en-US" smtClean="0"/>
              <a:t> Being efficient is not enough for achieving an organizational goal, it is important to be effective, in order to attain the goals. Effectiveness can be considered as </a:t>
            </a:r>
            <a:r>
              <a:rPr lang="en-US" i="1" smtClean="0"/>
              <a:t>“Doing The Right Things’ . </a:t>
            </a:r>
            <a:r>
              <a:rPr lang="en-US" smtClean="0"/>
              <a:t> Therefore effectiveness can be considered with the </a:t>
            </a:r>
            <a:r>
              <a:rPr lang="en-US" i="1" smtClean="0"/>
              <a:t>end, </a:t>
            </a:r>
            <a:r>
              <a:rPr lang="en-US" smtClean="0"/>
              <a:t> or how much an organization has been able to attain its goal. </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882B05-07CF-4937-9D32-30AED3B8A48A}"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AF0D3-ED8E-4F75-A85E-7AA92FA7A370}"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7D6367-8A97-4F3E-A825-6271B26930FB}"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54B1C185-EF04-49F0-AE2E-03F5B2D2009D}" type="datetime1">
              <a:rPr lang="en-US" smtClean="0"/>
              <a:t>9/14/2015</a:t>
            </a:fld>
            <a:endParaRPr lang="en-US"/>
          </a:p>
        </p:txBody>
      </p:sp>
      <p:sp>
        <p:nvSpPr>
          <p:cNvPr id="16" name="Footer Placeholder 16"/>
          <p:cNvSpPr>
            <a:spLocks noGrp="1"/>
          </p:cNvSpPr>
          <p:nvPr>
            <p:ph type="ftr" sz="quarter" idx="11"/>
          </p:nvPr>
        </p:nvSpPr>
        <p:spPr/>
        <p:txBody>
          <a:bodyPr/>
          <a:lstStyle>
            <a:lvl1pPr>
              <a:defRPr/>
            </a:lvl1pPr>
          </a:lstStyle>
          <a:p>
            <a:pPr>
              <a:defRPr/>
            </a:pPr>
            <a:r>
              <a:rPr lang="en-US" smtClean="0"/>
              <a:t>AbU</a:t>
            </a: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4B8CF89-4217-4427-9F14-E1E0E742B8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CFABC7-F5B0-43AF-9758-DF9C7440026D}" type="datetime1">
              <a:rPr lang="en-US" smtClean="0"/>
              <a:t>9/14/2015</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AbU</a:t>
            </a:r>
            <a:endParaRPr lang="en-US"/>
          </a:p>
        </p:txBody>
      </p:sp>
      <p:sp>
        <p:nvSpPr>
          <p:cNvPr id="6" name="Slide Number Placeholder 22"/>
          <p:cNvSpPr>
            <a:spLocks noGrp="1"/>
          </p:cNvSpPr>
          <p:nvPr>
            <p:ph type="sldNum" sz="quarter" idx="12"/>
          </p:nvPr>
        </p:nvSpPr>
        <p:spPr/>
        <p:txBody>
          <a:bodyPr/>
          <a:lstStyle>
            <a:lvl1pPr>
              <a:defRPr/>
            </a:lvl1pPr>
          </a:lstStyle>
          <a:p>
            <a:pPr>
              <a:defRPr/>
            </a:pPr>
            <a:fld id="{47B7EBD9-F45F-45BB-B3E5-C74280788A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FE95B69B-DB46-48AD-9A65-C19B536AE75A}"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C19D960B-09FB-42D2-80CA-5D734ECFE586}" type="datetime1">
              <a:rPr lang="en-US" smtClean="0"/>
              <a:t>9/14/2015</a:t>
            </a:fld>
            <a:endParaRPr lang="en-US"/>
          </a:p>
        </p:txBody>
      </p:sp>
      <p:sp>
        <p:nvSpPr>
          <p:cNvPr id="15" name="Footer Placeholder 4"/>
          <p:cNvSpPr>
            <a:spLocks noGrp="1"/>
          </p:cNvSpPr>
          <p:nvPr>
            <p:ph type="ftr" sz="quarter" idx="12"/>
          </p:nvPr>
        </p:nvSpPr>
        <p:spPr/>
        <p:txBody>
          <a:bodyPr/>
          <a:lstStyle>
            <a:lvl1pPr>
              <a:defRPr/>
            </a:lvl1pPr>
          </a:lstStyle>
          <a:p>
            <a:pPr>
              <a:defRPr/>
            </a:pPr>
            <a:r>
              <a:rPr lang="en-US" smtClean="0"/>
              <a:t>AbU</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CEC1AA-2682-401C-9B21-BB096EA3F1C0}" type="datetime1">
              <a:rPr lang="en-US" smtClean="0"/>
              <a:t>9/14/2015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AbU</a:t>
            </a: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358AC6C4-43E9-4418-8F8E-7A2BCBD27D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smtClean="0"/>
              <a:t>AbU</a:t>
            </a:r>
            <a:endParaRPr lang="en-US"/>
          </a:p>
        </p:txBody>
      </p:sp>
      <p:sp>
        <p:nvSpPr>
          <p:cNvPr id="16" name="Date Placeholder 3"/>
          <p:cNvSpPr>
            <a:spLocks noGrp="1"/>
          </p:cNvSpPr>
          <p:nvPr>
            <p:ph type="dt" sz="half" idx="11"/>
          </p:nvPr>
        </p:nvSpPr>
        <p:spPr/>
        <p:txBody>
          <a:bodyPr/>
          <a:lstStyle>
            <a:lvl1pPr>
              <a:defRPr/>
            </a:lvl1pPr>
          </a:lstStyle>
          <a:p>
            <a:pPr>
              <a:defRPr/>
            </a:pPr>
            <a:fld id="{9EE4DFC7-EE42-4054-A717-49260E4F0331}" type="datetime1">
              <a:rPr lang="en-US" smtClean="0"/>
              <a:t>9/14/2015</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2E995F98-FA0F-4612-B59B-91BEF59ED4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F52D8614-83D5-4BC0-9261-9F90E775A440}" type="datetime1">
              <a:rPr lang="en-US" smtClean="0"/>
              <a:t>9/14/2015</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smtClean="0"/>
              <a:t>AbU</a:t>
            </a:r>
            <a:endParaRPr lang="en-US"/>
          </a:p>
        </p:txBody>
      </p:sp>
      <p:sp>
        <p:nvSpPr>
          <p:cNvPr id="8" name="Slide Number Placeholder 6"/>
          <p:cNvSpPr>
            <a:spLocks noGrp="1"/>
          </p:cNvSpPr>
          <p:nvPr>
            <p:ph type="sldNum" sz="quarter" idx="12"/>
          </p:nvPr>
        </p:nvSpPr>
        <p:spPr/>
        <p:txBody>
          <a:bodyPr/>
          <a:lstStyle>
            <a:lvl1pPr>
              <a:defRPr/>
            </a:lvl1pPr>
          </a:lstStyle>
          <a:p>
            <a:pPr>
              <a:defRPr/>
            </a:pPr>
            <a:fld id="{D26DAC25-B4AB-443D-86AE-600D3F34FE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8F798DE3-15CF-47EC-8903-909D61B7CD17}" type="datetime1">
              <a:rPr lang="en-US" smtClean="0"/>
              <a:t>9/14/2015</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smtClean="0"/>
              <a:t>AbU</a:t>
            </a: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33B9E281-AE63-43BF-B65B-52EBE16624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53FA1AC-0FD9-4226-9279-B0908CEB7E1B}" type="datetime1">
              <a:rPr lang="en-US" smtClean="0"/>
              <a:t>9/14/2015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AbU</a:t>
            </a: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8D4459A2-5BC2-4FD3-9118-3CFAC19CFD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E467128A-4F35-4986-B13C-B12C7E985255}" type="datetime1">
              <a:rPr lang="en-US" smtClean="0"/>
              <a:t>9/14/2015</a:t>
            </a:fld>
            <a:endParaRPr lang="en-US"/>
          </a:p>
        </p:txBody>
      </p:sp>
      <p:sp>
        <p:nvSpPr>
          <p:cNvPr id="9" name="Footer Placeholder 2"/>
          <p:cNvSpPr>
            <a:spLocks noGrp="1"/>
          </p:cNvSpPr>
          <p:nvPr>
            <p:ph type="ftr" sz="quarter" idx="11"/>
          </p:nvPr>
        </p:nvSpPr>
        <p:spPr/>
        <p:txBody>
          <a:bodyPr/>
          <a:lstStyle>
            <a:lvl1pPr>
              <a:defRPr/>
            </a:lvl1pPr>
          </a:lstStyle>
          <a:p>
            <a:pPr>
              <a:defRPr/>
            </a:pPr>
            <a:r>
              <a:rPr lang="en-US" smtClean="0"/>
              <a:t>AbU</a:t>
            </a: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84382933-F6C3-4EBE-AD42-9671B24E97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5FCED09C-B8F8-464B-8EB4-0DA17730DE88}"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6F141E75-1EC3-4224-BAE9-2F142B01E517}" type="datetime1">
              <a:rPr lang="en-US" smtClean="0"/>
              <a:t>9/14/2015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smtClean="0"/>
              <a:t>AbU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3CD02CF0-120C-42DB-9032-863ED91D8BFE}"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C9CB5B0A-B9F1-4635-A79A-ED5461658797}" type="datetime1">
              <a:rPr lang="en-US" smtClean="0"/>
              <a:t>9/14/2015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smtClean="0"/>
              <a:t>AbU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DA4B92F7-7F73-4BA4-9166-D54D9ECD3880}" type="datetime1">
              <a:rPr lang="en-US" smtClean="0"/>
              <a:t>9/14/2015</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r>
              <a:rPr lang="en-US" smtClean="0"/>
              <a:t>AbU</a:t>
            </a: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6E8BF782-0BC7-48CC-AD33-B8AEE5A1340B}"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18" r:id="rId10"/>
    <p:sldLayoutId id="2147483728" r:id="rId11"/>
  </p:sldLayoutIdLst>
  <p:hf hdr="0" dt="0"/>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1" name="Picture 2"/>
          <p:cNvPicPr>
            <a:picLocks noGrp="1" noChangeAspect="1" noChangeArrowheads="1"/>
          </p:cNvPicPr>
          <p:nvPr>
            <p:ph sz="quarter" idx="1"/>
          </p:nvPr>
        </p:nvPicPr>
        <p:blipFill>
          <a:blip r:embed="rId7"/>
          <a:srcRect/>
          <a:stretch>
            <a:fillRect/>
          </a:stretch>
        </p:blipFill>
        <p:spPr>
          <a:xfrm>
            <a:off x="304800" y="1676400"/>
            <a:ext cx="8440738" cy="4572000"/>
          </a:xfrm>
          <a:noFill/>
        </p:spPr>
      </p:pic>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Functions of Management Cont</a:t>
            </a:r>
            <a:endParaRPr lang="en-US" dirty="0">
              <a:solidFill>
                <a:schemeClr val="tx1"/>
              </a:solidFill>
            </a:endParaRPr>
          </a:p>
        </p:txBody>
      </p:sp>
      <p:pic>
        <p:nvPicPr>
          <p:cNvPr id="22531" name="Picture 2"/>
          <p:cNvPicPr>
            <a:picLocks noGrp="1" noChangeAspect="1" noChangeArrowheads="1"/>
          </p:cNvPicPr>
          <p:nvPr>
            <p:ph sz="quarter" idx="1"/>
          </p:nvPr>
        </p:nvPicPr>
        <p:blipFill>
          <a:blip r:embed="rId3"/>
          <a:srcRect/>
          <a:stretch>
            <a:fillRect/>
          </a:stretch>
        </p:blipFill>
        <p:spPr>
          <a:xfrm>
            <a:off x="304800" y="1676400"/>
            <a:ext cx="8504238" cy="3276600"/>
          </a:xfrm>
          <a:noFill/>
        </p:spPr>
      </p:pic>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40000"/>
              <a:lumOff val="60000"/>
            </a:schemeClr>
          </a:solidFill>
          <a:ln>
            <a:solidFill>
              <a:schemeClr val="tx1"/>
            </a:solidFill>
          </a:ln>
        </p:spPr>
        <p:txBody>
          <a:bodyPr>
            <a:noAutofit/>
          </a:bodyPr>
          <a:lstStyle/>
          <a:p>
            <a:pPr fontAlgn="auto">
              <a:spcAft>
                <a:spcPts val="0"/>
              </a:spcAft>
              <a:defRPr/>
            </a:pPr>
            <a:r>
              <a:rPr lang="en-US" sz="2400" dirty="0" err="1" smtClean="0">
                <a:solidFill>
                  <a:schemeClr val="tx1"/>
                </a:solidFill>
              </a:rPr>
              <a:t>Mintzberg’s</a:t>
            </a:r>
            <a:r>
              <a:rPr lang="en-US" sz="2400" dirty="0" smtClean="0">
                <a:solidFill>
                  <a:schemeClr val="tx1"/>
                </a:solidFill>
              </a:rPr>
              <a:t>  Managerial Roles &amp; Contemporary Model of Management</a:t>
            </a:r>
            <a:endParaRPr lang="en-US" sz="2400" dirty="0">
              <a:solidFill>
                <a:schemeClr val="tx1"/>
              </a:solidFill>
            </a:endParaRPr>
          </a:p>
        </p:txBody>
      </p:sp>
      <p:pic>
        <p:nvPicPr>
          <p:cNvPr id="23555" name="Picture 2" descr="D:\NSU Spring 2015\Pictures visuals\Henry-Mintzberg1.jpg"/>
          <p:cNvPicPr>
            <a:picLocks noGrp="1" noChangeAspect="1" noChangeArrowheads="1"/>
          </p:cNvPicPr>
          <p:nvPr>
            <p:ph sz="quarter" idx="1"/>
          </p:nvPr>
        </p:nvPicPr>
        <p:blipFill>
          <a:blip r:embed="rId3"/>
          <a:srcRect/>
          <a:stretch>
            <a:fillRect/>
          </a:stretch>
        </p:blipFill>
        <p:spPr>
          <a:xfrm>
            <a:off x="6553200" y="1371600"/>
            <a:ext cx="2381250" cy="2771775"/>
          </a:xfrm>
          <a:noFill/>
        </p:spPr>
      </p:pic>
      <p:sp>
        <p:nvSpPr>
          <p:cNvPr id="23556" name="Rectangle 6"/>
          <p:cNvSpPr>
            <a:spLocks noChangeArrowheads="1"/>
          </p:cNvSpPr>
          <p:nvPr/>
        </p:nvSpPr>
        <p:spPr bwMode="auto">
          <a:xfrm>
            <a:off x="457200" y="1600200"/>
            <a:ext cx="5867400" cy="1816100"/>
          </a:xfrm>
          <a:prstGeom prst="rect">
            <a:avLst/>
          </a:prstGeom>
          <a:noFill/>
          <a:ln w="9525">
            <a:noFill/>
            <a:miter lim="800000"/>
            <a:headEnd/>
            <a:tailEnd/>
          </a:ln>
        </p:spPr>
        <p:txBody>
          <a:bodyPr>
            <a:spAutoFit/>
          </a:bodyPr>
          <a:lstStyle/>
          <a:p>
            <a:pPr algn="just"/>
            <a:r>
              <a:rPr lang="en-US" sz="2800">
                <a:latin typeface="Georgia" pitchFamily="18" charset="0"/>
              </a:rPr>
              <a:t>Mintzberg identified 10 roles grouped around </a:t>
            </a:r>
            <a:r>
              <a:rPr lang="en-US" sz="2800" i="1">
                <a:latin typeface="Georgia" pitchFamily="18" charset="0"/>
              </a:rPr>
              <a:t>interpersonal relationships, the transfer of information</a:t>
            </a:r>
            <a:r>
              <a:rPr lang="en-US" sz="2800">
                <a:latin typeface="Georgia" pitchFamily="18" charset="0"/>
              </a:rPr>
              <a:t>, and </a:t>
            </a:r>
            <a:r>
              <a:rPr lang="en-US" sz="2800" i="1">
                <a:latin typeface="Georgia" pitchFamily="18" charset="0"/>
              </a:rPr>
              <a:t>decision making</a:t>
            </a:r>
            <a:r>
              <a:rPr lang="en-US" sz="2800">
                <a:latin typeface="Georgia" pitchFamily="18" charset="0"/>
              </a:rPr>
              <a:t>.</a:t>
            </a:r>
          </a:p>
        </p:txBody>
      </p:sp>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10 Managerial Roles</a:t>
            </a:r>
            <a:endParaRPr lang="en-US" dirty="0">
              <a:solidFill>
                <a:schemeClr val="tx1"/>
              </a:solidFill>
            </a:endParaRPr>
          </a:p>
        </p:txBody>
      </p:sp>
      <p:pic>
        <p:nvPicPr>
          <p:cNvPr id="24579" name="Content Placeholder 3" descr="mintzbergs-managerial-role-small.png"/>
          <p:cNvPicPr>
            <a:picLocks noGrp="1" noChangeAspect="1"/>
          </p:cNvPicPr>
          <p:nvPr>
            <p:ph sz="quarter" idx="1"/>
          </p:nvPr>
        </p:nvPicPr>
        <p:blipFill>
          <a:blip r:embed="rId3"/>
          <a:srcRect t="22000" b="6000"/>
          <a:stretch>
            <a:fillRect/>
          </a:stretch>
        </p:blipFill>
        <p:spPr>
          <a:xfrm>
            <a:off x="381000" y="1600200"/>
            <a:ext cx="8458200" cy="4267200"/>
          </a:xfrm>
        </p:spPr>
      </p:pic>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
          </p:nvPr>
        </p:nvSpPr>
        <p:spPr>
          <a:xfrm>
            <a:off x="301625" y="1527175"/>
            <a:ext cx="8504238" cy="4572000"/>
          </a:xfrm>
        </p:spPr>
        <p:txBody>
          <a:bodyPr/>
          <a:lstStyle/>
          <a:p>
            <a:r>
              <a:rPr lang="en-US" b="1" smtClean="0"/>
              <a:t>Technical skills</a:t>
            </a:r>
          </a:p>
          <a:p>
            <a:pPr lvl="1"/>
            <a:r>
              <a:rPr lang="en-US" i="1" smtClean="0">
                <a:solidFill>
                  <a:schemeClr val="tx1"/>
                </a:solidFill>
              </a:rPr>
              <a:t>Job specific knowledge which are needed to proficiently perform the task</a:t>
            </a:r>
          </a:p>
          <a:p>
            <a:r>
              <a:rPr lang="en-US" b="1" smtClean="0"/>
              <a:t>Human skills</a:t>
            </a:r>
          </a:p>
          <a:p>
            <a:pPr lvl="1"/>
            <a:r>
              <a:rPr lang="en-US" i="1" smtClean="0">
                <a:solidFill>
                  <a:schemeClr val="tx1"/>
                </a:solidFill>
              </a:rPr>
              <a:t>The ability to work well with other people both individually and in a group</a:t>
            </a:r>
          </a:p>
          <a:p>
            <a:r>
              <a:rPr lang="en-US" b="1" smtClean="0"/>
              <a:t>Conceptual skills</a:t>
            </a:r>
          </a:p>
          <a:p>
            <a:pPr lvl="1"/>
            <a:r>
              <a:rPr lang="en-US" i="1" smtClean="0">
                <a:solidFill>
                  <a:schemeClr val="tx1"/>
                </a:solidFill>
              </a:rPr>
              <a:t>The ability to think and conceptualize about abstract and complex situations concerning the organization</a:t>
            </a:r>
          </a:p>
          <a:p>
            <a:endParaRPr lang="en-US" smtClean="0"/>
          </a:p>
        </p:txBody>
      </p:sp>
      <p:sp>
        <p:nvSpPr>
          <p:cNvPr id="4"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Management Skills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Skills Needed at Different Managerial Levels</a:t>
            </a:r>
            <a:endParaRPr lang="en-US" dirty="0">
              <a:solidFill>
                <a:schemeClr val="tx1"/>
              </a:solidFill>
            </a:endParaRPr>
          </a:p>
        </p:txBody>
      </p:sp>
      <p:pic>
        <p:nvPicPr>
          <p:cNvPr id="27651" name="Picture 4"/>
          <p:cNvPicPr>
            <a:picLocks noGrp="1" noChangeAspect="1" noChangeArrowheads="1"/>
          </p:cNvPicPr>
          <p:nvPr>
            <p:ph sz="quarter" idx="1"/>
          </p:nvPr>
        </p:nvPicPr>
        <p:blipFill>
          <a:blip r:embed="rId3"/>
          <a:srcRect/>
          <a:stretch>
            <a:fillRect/>
          </a:stretch>
        </p:blipFill>
        <p:spPr>
          <a:xfrm>
            <a:off x="685800" y="1676400"/>
            <a:ext cx="7521575" cy="3003550"/>
          </a:xfrm>
          <a:noFill/>
        </p:spPr>
      </p:pic>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Important Managerial Skills</a:t>
            </a:r>
            <a:endParaRPr lang="en-US" dirty="0">
              <a:solidFill>
                <a:schemeClr val="tx1"/>
              </a:solidFill>
            </a:endParaRPr>
          </a:p>
        </p:txBody>
      </p:sp>
      <p:sp>
        <p:nvSpPr>
          <p:cNvPr id="26627" name="Content Placeholder 2"/>
          <p:cNvSpPr>
            <a:spLocks noGrp="1"/>
          </p:cNvSpPr>
          <p:nvPr>
            <p:ph sz="quarter" idx="1"/>
          </p:nvPr>
        </p:nvSpPr>
        <p:spPr>
          <a:xfrm>
            <a:off x="301625" y="1527175"/>
            <a:ext cx="8504238" cy="4572000"/>
          </a:xfrm>
        </p:spPr>
        <p:txBody>
          <a:bodyPr/>
          <a:lstStyle/>
          <a:p>
            <a:r>
              <a:rPr lang="en-US" sz="2000" smtClean="0"/>
              <a:t>Managing human capital</a:t>
            </a:r>
          </a:p>
          <a:p>
            <a:r>
              <a:rPr lang="en-US" sz="2000" smtClean="0"/>
              <a:t>Inspiring commitment</a:t>
            </a:r>
          </a:p>
          <a:p>
            <a:r>
              <a:rPr lang="en-US" sz="2000" smtClean="0"/>
              <a:t>Managing change</a:t>
            </a:r>
          </a:p>
          <a:p>
            <a:r>
              <a:rPr lang="en-US" sz="2000" smtClean="0"/>
              <a:t>Structuring work and getting things done</a:t>
            </a:r>
          </a:p>
          <a:p>
            <a:r>
              <a:rPr lang="en-US" sz="2000" smtClean="0"/>
              <a:t>Facilitating the psychological and social contexts of work</a:t>
            </a:r>
          </a:p>
          <a:p>
            <a:r>
              <a:rPr lang="en-US" sz="2000" smtClean="0"/>
              <a:t>Using purposeful networking</a:t>
            </a:r>
          </a:p>
          <a:p>
            <a:r>
              <a:rPr lang="en-US" sz="2000" smtClean="0"/>
              <a:t>Managing decision-making processes</a:t>
            </a:r>
          </a:p>
          <a:p>
            <a:r>
              <a:rPr lang="en-US" sz="2000" smtClean="0"/>
              <a:t>Managing strategy and innovation</a:t>
            </a:r>
          </a:p>
          <a:p>
            <a:r>
              <a:rPr lang="en-US" sz="2000" smtClean="0"/>
              <a:t>Managing logistics and technology</a:t>
            </a:r>
          </a:p>
          <a:p>
            <a:pPr>
              <a:buFont typeface="Wingdings 2" pitchFamily="18" charset="2"/>
              <a:buNone/>
            </a:pPr>
            <a:endParaRPr lang="en-US" sz="2000" smtClean="0"/>
          </a:p>
        </p:txBody>
      </p:sp>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Importance of Customers</a:t>
            </a:r>
            <a:endParaRPr lang="en-US" dirty="0">
              <a:solidFill>
                <a:schemeClr val="tx1"/>
              </a:solidFill>
            </a:endParaRPr>
          </a:p>
        </p:txBody>
      </p:sp>
      <p:sp>
        <p:nvSpPr>
          <p:cNvPr id="28675" name="Content Placeholder 2"/>
          <p:cNvSpPr>
            <a:spLocks noGrp="1"/>
          </p:cNvSpPr>
          <p:nvPr>
            <p:ph sz="quarter" idx="1"/>
          </p:nvPr>
        </p:nvSpPr>
        <p:spPr>
          <a:xfrm>
            <a:off x="301625" y="1527175"/>
            <a:ext cx="8504238" cy="4572000"/>
          </a:xfrm>
        </p:spPr>
        <p:txBody>
          <a:bodyPr/>
          <a:lstStyle/>
          <a:p>
            <a:r>
              <a:rPr lang="en-US" b="1" smtClean="0"/>
              <a:t>Customers:</a:t>
            </a:r>
            <a:r>
              <a:rPr lang="en-US" smtClean="0"/>
              <a:t> the reason that organizations exist</a:t>
            </a:r>
          </a:p>
          <a:p>
            <a:pPr lvl="1"/>
            <a:endParaRPr lang="en-US" i="1" smtClean="0">
              <a:solidFill>
                <a:schemeClr val="tx1"/>
              </a:solidFill>
            </a:endParaRPr>
          </a:p>
          <a:p>
            <a:pPr lvl="1"/>
            <a:r>
              <a:rPr lang="en-US" i="1" smtClean="0">
                <a:solidFill>
                  <a:schemeClr val="tx1"/>
                </a:solidFill>
              </a:rPr>
              <a:t>Managing customer relationships is the responsibility of all managers and employees.</a:t>
            </a:r>
          </a:p>
          <a:p>
            <a:pPr lvl="1"/>
            <a:r>
              <a:rPr lang="en-US" i="1" smtClean="0">
                <a:solidFill>
                  <a:schemeClr val="tx1"/>
                </a:solidFill>
              </a:rPr>
              <a:t>Consistent high quality customer service is essential for survival.</a:t>
            </a:r>
          </a:p>
          <a:p>
            <a:endParaRPr lang="en-US" smtClean="0"/>
          </a:p>
        </p:txBody>
      </p:sp>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609600"/>
          </a:xfrm>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Changes Faced by Managers</a:t>
            </a:r>
            <a:endParaRPr lang="en-US" dirty="0">
              <a:solidFill>
                <a:schemeClr val="tx1"/>
              </a:solidFill>
            </a:endParaRPr>
          </a:p>
        </p:txBody>
      </p:sp>
      <p:pic>
        <p:nvPicPr>
          <p:cNvPr id="29699" name="Content Placeholder 3" descr="changes facing managers.PNG"/>
          <p:cNvPicPr>
            <a:picLocks noGrp="1" noChangeAspect="1"/>
          </p:cNvPicPr>
          <p:nvPr>
            <p:ph sz="quarter" idx="1"/>
          </p:nvPr>
        </p:nvPicPr>
        <p:blipFill>
          <a:blip r:embed="rId3"/>
          <a:srcRect/>
          <a:stretch>
            <a:fillRect/>
          </a:stretch>
        </p:blipFill>
        <p:spPr>
          <a:xfrm>
            <a:off x="152400" y="990600"/>
            <a:ext cx="8991600" cy="5108575"/>
          </a:xfrm>
        </p:spPr>
      </p:pic>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Importance of Innovation and Sustainability</a:t>
            </a:r>
            <a:endParaRPr lang="en-US" dirty="0">
              <a:solidFill>
                <a:schemeClr val="tx1"/>
              </a:solidFill>
            </a:endParaRP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sz="2400" b="1" dirty="0" smtClean="0"/>
              <a:t>Innovation</a:t>
            </a:r>
          </a:p>
          <a:p>
            <a:pPr marL="548640" lvl="1" indent="-274320" algn="just" fontAlgn="auto">
              <a:spcAft>
                <a:spcPts val="0"/>
              </a:spcAft>
              <a:buFont typeface="Wingdings"/>
              <a:buChar char=""/>
              <a:defRPr/>
            </a:pPr>
            <a:r>
              <a:rPr lang="en-US" i="1" dirty="0" smtClean="0">
                <a:solidFill>
                  <a:schemeClr val="tx1"/>
                </a:solidFill>
              </a:rPr>
              <a:t>Doing things differently, exploring new territory, and taking risks.</a:t>
            </a:r>
          </a:p>
          <a:p>
            <a:pPr marL="548640" lvl="1" indent="-274320" algn="just" fontAlgn="auto">
              <a:spcAft>
                <a:spcPts val="0"/>
              </a:spcAft>
              <a:buFont typeface="Wingdings"/>
              <a:buChar char=""/>
              <a:defRPr/>
            </a:pPr>
            <a:r>
              <a:rPr lang="en-US" i="1" dirty="0" smtClean="0">
                <a:solidFill>
                  <a:schemeClr val="tx1"/>
                </a:solidFill>
              </a:rPr>
              <a:t>Managers should encourage employees to be aware of and act on opportunities for innovation.</a:t>
            </a:r>
          </a:p>
          <a:p>
            <a:pPr marL="548640" lvl="1" indent="-274320" algn="ctr" fontAlgn="auto">
              <a:spcAft>
                <a:spcPts val="0"/>
              </a:spcAft>
              <a:buFont typeface="Wingdings"/>
              <a:buNone/>
              <a:defRPr/>
            </a:pPr>
            <a:r>
              <a:rPr lang="en-US" i="1" dirty="0" smtClean="0">
                <a:solidFill>
                  <a:schemeClr val="tx1"/>
                </a:solidFill>
              </a:rPr>
              <a:t>One of the biggest innovative CEO </a:t>
            </a:r>
            <a:r>
              <a:rPr lang="en-US" i="1" dirty="0" err="1" smtClean="0">
                <a:solidFill>
                  <a:schemeClr val="tx1"/>
                </a:solidFill>
              </a:rPr>
              <a:t>Ratan</a:t>
            </a:r>
            <a:r>
              <a:rPr lang="en-US" i="1" dirty="0" smtClean="0">
                <a:solidFill>
                  <a:schemeClr val="tx1"/>
                </a:solidFill>
              </a:rPr>
              <a:t> </a:t>
            </a:r>
          </a:p>
          <a:p>
            <a:pPr marL="548640" lvl="1" indent="-274320" algn="ctr" fontAlgn="auto">
              <a:spcAft>
                <a:spcPts val="0"/>
              </a:spcAft>
              <a:buFont typeface="Wingdings"/>
              <a:buNone/>
              <a:defRPr/>
            </a:pPr>
            <a:r>
              <a:rPr lang="en-US" i="1" dirty="0" smtClean="0">
                <a:solidFill>
                  <a:schemeClr val="tx1"/>
                </a:solidFill>
              </a:rPr>
              <a:t>Tata, Steve Jobs!!!</a:t>
            </a:r>
          </a:p>
          <a:p>
            <a:pPr marL="274320" indent="-274320" fontAlgn="auto">
              <a:spcAft>
                <a:spcPts val="0"/>
              </a:spcAft>
              <a:buClr>
                <a:srgbClr val="D16349"/>
              </a:buClr>
              <a:buFont typeface="Wingdings 2"/>
              <a:buChar char=""/>
              <a:defRPr/>
            </a:pPr>
            <a:r>
              <a:rPr lang="en-US" sz="2200" b="1" dirty="0" smtClean="0">
                <a:solidFill>
                  <a:prstClr val="black"/>
                </a:solidFill>
              </a:rPr>
              <a:t>Sustainability: </a:t>
            </a:r>
          </a:p>
          <a:p>
            <a:pPr marL="548640" lvl="1" indent="-274320" algn="just" fontAlgn="auto">
              <a:spcAft>
                <a:spcPts val="0"/>
              </a:spcAft>
              <a:buFont typeface="Wingdings"/>
              <a:buChar char=""/>
              <a:defRPr/>
            </a:pPr>
            <a:r>
              <a:rPr lang="en-US" i="1" dirty="0" smtClean="0">
                <a:solidFill>
                  <a:schemeClr val="tx1"/>
                </a:solidFill>
              </a:rPr>
              <a:t>Achieve business goals through increasing long-term shareholder value. </a:t>
            </a:r>
          </a:p>
          <a:p>
            <a:pPr marL="548640" lvl="1" indent="-274320" algn="just" fontAlgn="auto">
              <a:spcAft>
                <a:spcPts val="0"/>
              </a:spcAft>
              <a:buFont typeface="Wingdings"/>
              <a:buChar char=""/>
              <a:defRPr/>
            </a:pPr>
            <a:r>
              <a:rPr lang="en-US" i="1" dirty="0" smtClean="0">
                <a:solidFill>
                  <a:schemeClr val="tx1"/>
                </a:solidFill>
              </a:rPr>
              <a:t>Acting responsibility towards the environment and societal issues, and integrating economic, environmental and social opportunities within business strategies. </a:t>
            </a:r>
          </a:p>
          <a:p>
            <a:pPr marL="548640" lvl="1" indent="-274320" algn="just" fontAlgn="auto">
              <a:spcAft>
                <a:spcPts val="0"/>
              </a:spcAft>
              <a:buFont typeface="Wingdings"/>
              <a:buChar char=""/>
              <a:defRPr/>
            </a:pPr>
            <a:endParaRPr lang="en-US" i="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Why Study Management?</a:t>
            </a:r>
            <a:endParaRPr lang="en-US" dirty="0">
              <a:solidFill>
                <a:schemeClr val="tx1"/>
              </a:solidFill>
            </a:endParaRPr>
          </a:p>
        </p:txBody>
      </p:sp>
      <p:pic>
        <p:nvPicPr>
          <p:cNvPr id="31747" name="Picture 2"/>
          <p:cNvPicPr>
            <a:picLocks noGrp="1" noChangeAspect="1" noChangeArrowheads="1"/>
          </p:cNvPicPr>
          <p:nvPr>
            <p:ph sz="quarter" idx="1"/>
          </p:nvPr>
        </p:nvPicPr>
        <p:blipFill>
          <a:blip r:embed="rId3"/>
          <a:srcRect/>
          <a:stretch>
            <a:fillRect/>
          </a:stretch>
        </p:blipFill>
        <p:spPr>
          <a:xfrm>
            <a:off x="533400" y="1676400"/>
            <a:ext cx="8001000" cy="4495800"/>
          </a:xfrm>
          <a:noFill/>
        </p:spPr>
      </p:pic>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PT_Banner_CO1"/>
          <p:cNvPicPr>
            <a:picLocks noChangeAspect="1" noChangeArrowheads="1"/>
          </p:cNvPicPr>
          <p:nvPr/>
        </p:nvPicPr>
        <p:blipFill>
          <a:blip r:embed="rId3"/>
          <a:srcRect b="31915"/>
          <a:stretch>
            <a:fillRect/>
          </a:stretch>
        </p:blipFill>
        <p:spPr bwMode="auto">
          <a:xfrm>
            <a:off x="228600" y="304800"/>
            <a:ext cx="8631238" cy="1828800"/>
          </a:xfrm>
          <a:prstGeom prst="rect">
            <a:avLst/>
          </a:prstGeom>
          <a:noFill/>
          <a:ln w="9525">
            <a:noFill/>
            <a:miter lim="800000"/>
            <a:headEnd/>
            <a:tailEnd/>
          </a:ln>
        </p:spPr>
      </p:pic>
      <p:sp>
        <p:nvSpPr>
          <p:cNvPr id="13315" name="Content Placeholder 10"/>
          <p:cNvSpPr>
            <a:spLocks noGrp="1"/>
          </p:cNvSpPr>
          <p:nvPr>
            <p:ph sz="quarter" idx="1"/>
          </p:nvPr>
        </p:nvSpPr>
        <p:spPr>
          <a:xfrm>
            <a:off x="301625" y="2133600"/>
            <a:ext cx="8504238" cy="4267200"/>
          </a:xfrm>
        </p:spPr>
        <p:txBody>
          <a:bodyPr/>
          <a:lstStyle/>
          <a:p>
            <a:pPr algn="ctr">
              <a:buFont typeface="Wingdings 2" pitchFamily="18" charset="2"/>
              <a:buNone/>
            </a:pPr>
            <a:r>
              <a:rPr lang="en-US" smtClean="0"/>
              <a:t>               Explain why managers are important to an organization</a:t>
            </a:r>
          </a:p>
          <a:p>
            <a:pPr algn="ctr">
              <a:buFont typeface="Wingdings 2" pitchFamily="18" charset="2"/>
              <a:buNone/>
            </a:pPr>
            <a:r>
              <a:rPr lang="en-US" smtClean="0"/>
              <a:t>               Tell who managers are, and where they work</a:t>
            </a:r>
          </a:p>
          <a:p>
            <a:pPr algn="ctr">
              <a:buFont typeface="Wingdings 2" pitchFamily="18" charset="2"/>
              <a:buNone/>
            </a:pPr>
            <a:r>
              <a:rPr lang="en-US" smtClean="0"/>
              <a:t>               Describe the function roles and skill of managers</a:t>
            </a:r>
          </a:p>
          <a:p>
            <a:pPr algn="ctr">
              <a:buFont typeface="Wingdings 2" pitchFamily="18" charset="2"/>
              <a:buNone/>
            </a:pPr>
            <a:r>
              <a:rPr lang="en-US" smtClean="0"/>
              <a:t>              Describe the factors that are reshaping and redefining a managers job</a:t>
            </a:r>
          </a:p>
          <a:p>
            <a:pPr algn="ctr">
              <a:buFont typeface="Wingdings 2" pitchFamily="18" charset="2"/>
              <a:buNone/>
            </a:pPr>
            <a:r>
              <a:rPr lang="en-US" smtClean="0"/>
              <a:t>              Explain the value of studying management</a:t>
            </a:r>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p:txBody>
      </p:sp>
      <p:sp>
        <p:nvSpPr>
          <p:cNvPr id="12" name="Right Arrow 11"/>
          <p:cNvSpPr/>
          <p:nvPr/>
        </p:nvSpPr>
        <p:spPr>
          <a:xfrm>
            <a:off x="457200" y="2209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1</a:t>
            </a:r>
          </a:p>
        </p:txBody>
      </p:sp>
      <p:sp>
        <p:nvSpPr>
          <p:cNvPr id="13" name="Right Arrow 12"/>
          <p:cNvSpPr/>
          <p:nvPr/>
        </p:nvSpPr>
        <p:spPr>
          <a:xfrm>
            <a:off x="457200" y="3048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2</a:t>
            </a:r>
          </a:p>
        </p:txBody>
      </p:sp>
      <p:sp>
        <p:nvSpPr>
          <p:cNvPr id="14" name="Right Arrow 13"/>
          <p:cNvSpPr/>
          <p:nvPr/>
        </p:nvSpPr>
        <p:spPr>
          <a:xfrm>
            <a:off x="457200" y="3657600"/>
            <a:ext cx="9779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3</a:t>
            </a:r>
          </a:p>
        </p:txBody>
      </p:sp>
      <p:sp>
        <p:nvSpPr>
          <p:cNvPr id="15" name="Right Arrow 14"/>
          <p:cNvSpPr/>
          <p:nvPr/>
        </p:nvSpPr>
        <p:spPr>
          <a:xfrm>
            <a:off x="457200" y="4495800"/>
            <a:ext cx="9779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4</a:t>
            </a:r>
          </a:p>
        </p:txBody>
      </p:sp>
      <p:sp>
        <p:nvSpPr>
          <p:cNvPr id="16" name="Right Arrow 15"/>
          <p:cNvSpPr/>
          <p:nvPr/>
        </p:nvSpPr>
        <p:spPr>
          <a:xfrm>
            <a:off x="457200" y="54102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5</a:t>
            </a:r>
          </a:p>
        </p:txBody>
      </p:sp>
      <p:sp>
        <p:nvSpPr>
          <p:cNvPr id="9" name="Slide Number Placeholder 8"/>
          <p:cNvSpPr>
            <a:spLocks noGrp="1"/>
          </p:cNvSpPr>
          <p:nvPr>
            <p:ph type="sldNum" sz="quarter" idx="12"/>
          </p:nvPr>
        </p:nvSpPr>
        <p:spPr/>
        <p:txBody>
          <a:bodyPr/>
          <a:lstStyle/>
          <a:p>
            <a:pPr>
              <a:defRPr/>
            </a:pPr>
            <a:fld id="{358AC6C4-43E9-4418-8F8E-7A2BCBD27D97}" type="slidenum">
              <a:rPr lang="en-US" smtClean="0"/>
              <a:pPr>
                <a:defRPr/>
              </a:pPr>
              <a:t>2</a:t>
            </a:fld>
            <a:endParaRPr lang="en-US"/>
          </a:p>
        </p:txBody>
      </p:sp>
      <p:sp>
        <p:nvSpPr>
          <p:cNvPr id="10" name="Footer Placeholder 9"/>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685800"/>
          </a:xfrm>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Terminologies you should know!!!</a:t>
            </a:r>
            <a:endParaRPr lang="en-US" dirty="0">
              <a:solidFill>
                <a:schemeClr val="tx1"/>
              </a:solidFill>
            </a:endParaRPr>
          </a:p>
        </p:txBody>
      </p:sp>
      <p:sp>
        <p:nvSpPr>
          <p:cNvPr id="32771" name="Content Placeholder 5"/>
          <p:cNvSpPr txBox="1">
            <a:spLocks/>
          </p:cNvSpPr>
          <p:nvPr/>
        </p:nvSpPr>
        <p:spPr bwMode="auto">
          <a:xfrm>
            <a:off x="4648200" y="1600200"/>
            <a:ext cx="4038600" cy="4525963"/>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pPr>
            <a:r>
              <a:rPr lang="en-US" sz="2000" i="1">
                <a:latin typeface="Georgia" pitchFamily="18" charset="0"/>
              </a:rPr>
              <a:t>Interpersonal roles</a:t>
            </a:r>
          </a:p>
          <a:p>
            <a:pPr marL="273050" indent="-273050">
              <a:spcBef>
                <a:spcPct val="20000"/>
              </a:spcBef>
              <a:buClr>
                <a:schemeClr val="accent1"/>
              </a:buClr>
              <a:buSzPct val="85000"/>
              <a:buFont typeface="Wingdings 2" pitchFamily="18" charset="2"/>
              <a:buChar char=""/>
            </a:pPr>
            <a:r>
              <a:rPr lang="en-US" sz="2000" i="1">
                <a:latin typeface="Georgia" pitchFamily="18" charset="0"/>
              </a:rPr>
              <a:t>Informational roles</a:t>
            </a:r>
          </a:p>
          <a:p>
            <a:pPr marL="273050" indent="-273050">
              <a:spcBef>
                <a:spcPct val="20000"/>
              </a:spcBef>
              <a:buClr>
                <a:schemeClr val="accent1"/>
              </a:buClr>
              <a:buSzPct val="85000"/>
              <a:buFont typeface="Wingdings 2" pitchFamily="18" charset="2"/>
              <a:buChar char=""/>
            </a:pPr>
            <a:r>
              <a:rPr lang="en-US" sz="2000" i="1">
                <a:latin typeface="Georgia" pitchFamily="18" charset="0"/>
              </a:rPr>
              <a:t>Decisional roles</a:t>
            </a:r>
          </a:p>
          <a:p>
            <a:pPr marL="273050" indent="-273050">
              <a:spcBef>
                <a:spcPct val="20000"/>
              </a:spcBef>
              <a:buClr>
                <a:schemeClr val="accent1"/>
              </a:buClr>
              <a:buSzPct val="85000"/>
              <a:buFont typeface="Wingdings 2" pitchFamily="18" charset="2"/>
              <a:buChar char=""/>
            </a:pPr>
            <a:r>
              <a:rPr lang="en-US" sz="2000" i="1">
                <a:latin typeface="Georgia" pitchFamily="18" charset="0"/>
              </a:rPr>
              <a:t>Technical skills</a:t>
            </a:r>
          </a:p>
          <a:p>
            <a:pPr marL="273050" indent="-273050">
              <a:spcBef>
                <a:spcPct val="20000"/>
              </a:spcBef>
              <a:buClr>
                <a:schemeClr val="accent1"/>
              </a:buClr>
              <a:buSzPct val="85000"/>
              <a:buFont typeface="Wingdings 2" pitchFamily="18" charset="2"/>
              <a:buChar char=""/>
            </a:pPr>
            <a:r>
              <a:rPr lang="en-US" sz="2000" i="1">
                <a:latin typeface="Georgia" pitchFamily="18" charset="0"/>
              </a:rPr>
              <a:t>Human skills</a:t>
            </a:r>
          </a:p>
          <a:p>
            <a:pPr marL="273050" indent="-273050">
              <a:spcBef>
                <a:spcPct val="20000"/>
              </a:spcBef>
              <a:buClr>
                <a:schemeClr val="accent1"/>
              </a:buClr>
              <a:buSzPct val="85000"/>
              <a:buFont typeface="Wingdings 2" pitchFamily="18" charset="2"/>
              <a:buChar char=""/>
            </a:pPr>
            <a:r>
              <a:rPr lang="en-US" sz="2000" i="1">
                <a:latin typeface="Georgia" pitchFamily="18" charset="0"/>
              </a:rPr>
              <a:t>Conceptual skills</a:t>
            </a:r>
          </a:p>
          <a:p>
            <a:pPr marL="273050" indent="-273050">
              <a:spcBef>
                <a:spcPct val="20000"/>
              </a:spcBef>
              <a:buClr>
                <a:schemeClr val="accent1"/>
              </a:buClr>
              <a:buSzPct val="85000"/>
              <a:buFont typeface="Wingdings 2" pitchFamily="18" charset="2"/>
              <a:buChar char=""/>
            </a:pPr>
            <a:r>
              <a:rPr lang="en-US" sz="2000" i="1">
                <a:latin typeface="Georgia" pitchFamily="18" charset="0"/>
              </a:rPr>
              <a:t>Organization </a:t>
            </a:r>
          </a:p>
          <a:p>
            <a:pPr marL="273050" indent="-273050">
              <a:spcBef>
                <a:spcPct val="20000"/>
              </a:spcBef>
              <a:buClr>
                <a:schemeClr val="accent1"/>
              </a:buClr>
              <a:buSzPct val="85000"/>
            </a:pPr>
            <a:endParaRPr lang="en-US" sz="2700">
              <a:latin typeface="Georgia" pitchFamily="18" charset="0"/>
            </a:endParaRPr>
          </a:p>
        </p:txBody>
      </p:sp>
      <p:sp>
        <p:nvSpPr>
          <p:cNvPr id="32772" name="Content Placeholder 7"/>
          <p:cNvSpPr txBox="1">
            <a:spLocks/>
          </p:cNvSpPr>
          <p:nvPr/>
        </p:nvSpPr>
        <p:spPr bwMode="auto">
          <a:xfrm>
            <a:off x="304800" y="1600200"/>
            <a:ext cx="4038600" cy="4525963"/>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pPr>
            <a:r>
              <a:rPr lang="en-US" sz="2000" i="1">
                <a:latin typeface="Georgia" pitchFamily="18" charset="0"/>
              </a:rPr>
              <a:t>Manager</a:t>
            </a:r>
          </a:p>
          <a:p>
            <a:pPr marL="273050" indent="-273050">
              <a:spcBef>
                <a:spcPct val="20000"/>
              </a:spcBef>
              <a:buClr>
                <a:schemeClr val="accent1"/>
              </a:buClr>
              <a:buSzPct val="85000"/>
              <a:buFont typeface="Wingdings 2" pitchFamily="18" charset="2"/>
              <a:buChar char=""/>
            </a:pPr>
            <a:r>
              <a:rPr lang="en-US" sz="2000" i="1">
                <a:latin typeface="Georgia" pitchFamily="18" charset="0"/>
              </a:rPr>
              <a:t>First-line managers</a:t>
            </a:r>
          </a:p>
          <a:p>
            <a:pPr marL="273050" indent="-273050">
              <a:spcBef>
                <a:spcPct val="20000"/>
              </a:spcBef>
              <a:buClr>
                <a:schemeClr val="accent1"/>
              </a:buClr>
              <a:buSzPct val="85000"/>
              <a:buFont typeface="Wingdings 2" pitchFamily="18" charset="2"/>
              <a:buChar char=""/>
            </a:pPr>
            <a:r>
              <a:rPr lang="en-US" sz="2000" i="1">
                <a:latin typeface="Georgia" pitchFamily="18" charset="0"/>
              </a:rPr>
              <a:t>Middle managers</a:t>
            </a:r>
          </a:p>
          <a:p>
            <a:pPr marL="273050" indent="-273050">
              <a:spcBef>
                <a:spcPct val="20000"/>
              </a:spcBef>
              <a:buClr>
                <a:schemeClr val="accent1"/>
              </a:buClr>
              <a:buSzPct val="85000"/>
              <a:buFont typeface="Wingdings 2" pitchFamily="18" charset="2"/>
              <a:buChar char=""/>
            </a:pPr>
            <a:r>
              <a:rPr lang="en-US" sz="2000" i="1">
                <a:latin typeface="Georgia" pitchFamily="18" charset="0"/>
              </a:rPr>
              <a:t>Top Managers</a:t>
            </a:r>
          </a:p>
          <a:p>
            <a:pPr marL="273050" indent="-273050">
              <a:spcBef>
                <a:spcPct val="20000"/>
              </a:spcBef>
              <a:buClr>
                <a:schemeClr val="accent1"/>
              </a:buClr>
              <a:buSzPct val="85000"/>
              <a:buFont typeface="Wingdings 2" pitchFamily="18" charset="2"/>
              <a:buChar char=""/>
            </a:pPr>
            <a:r>
              <a:rPr lang="en-US" sz="2000" i="1">
                <a:latin typeface="Georgia" pitchFamily="18" charset="0"/>
              </a:rPr>
              <a:t>Management</a:t>
            </a:r>
          </a:p>
          <a:p>
            <a:pPr marL="273050" indent="-273050">
              <a:spcBef>
                <a:spcPct val="20000"/>
              </a:spcBef>
              <a:buClr>
                <a:schemeClr val="accent1"/>
              </a:buClr>
              <a:buSzPct val="85000"/>
              <a:buFont typeface="Wingdings 2" pitchFamily="18" charset="2"/>
              <a:buChar char=""/>
            </a:pPr>
            <a:r>
              <a:rPr lang="en-US" sz="2000" i="1">
                <a:latin typeface="Georgia" pitchFamily="18" charset="0"/>
              </a:rPr>
              <a:t>Efficiency</a:t>
            </a:r>
          </a:p>
          <a:p>
            <a:pPr marL="273050" indent="-273050">
              <a:spcBef>
                <a:spcPct val="20000"/>
              </a:spcBef>
              <a:buClr>
                <a:schemeClr val="accent1"/>
              </a:buClr>
              <a:buSzPct val="85000"/>
              <a:buFont typeface="Wingdings 2" pitchFamily="18" charset="2"/>
              <a:buChar char=""/>
            </a:pPr>
            <a:r>
              <a:rPr lang="en-US" sz="2000" i="1">
                <a:latin typeface="Georgia" pitchFamily="18" charset="0"/>
              </a:rPr>
              <a:t>Effectiveness</a:t>
            </a:r>
          </a:p>
          <a:p>
            <a:pPr marL="273050" indent="-273050">
              <a:spcBef>
                <a:spcPct val="20000"/>
              </a:spcBef>
              <a:buClr>
                <a:schemeClr val="accent1"/>
              </a:buClr>
              <a:buSzPct val="85000"/>
              <a:buFont typeface="Wingdings 2" pitchFamily="18" charset="2"/>
              <a:buChar char=""/>
            </a:pPr>
            <a:r>
              <a:rPr lang="en-US" sz="2000" i="1">
                <a:latin typeface="Georgia" pitchFamily="18" charset="0"/>
              </a:rPr>
              <a:t>Planning</a:t>
            </a:r>
          </a:p>
          <a:p>
            <a:pPr marL="273050" indent="-273050">
              <a:spcBef>
                <a:spcPct val="20000"/>
              </a:spcBef>
              <a:buClr>
                <a:schemeClr val="accent1"/>
              </a:buClr>
              <a:buSzPct val="85000"/>
              <a:buFont typeface="Wingdings 2" pitchFamily="18" charset="2"/>
              <a:buChar char=""/>
            </a:pPr>
            <a:r>
              <a:rPr lang="en-US" sz="2000" i="1">
                <a:latin typeface="Georgia" pitchFamily="18" charset="0"/>
              </a:rPr>
              <a:t>Organizing</a:t>
            </a:r>
          </a:p>
          <a:p>
            <a:pPr marL="273050" indent="-273050">
              <a:spcBef>
                <a:spcPct val="20000"/>
              </a:spcBef>
              <a:buClr>
                <a:schemeClr val="accent1"/>
              </a:buClr>
              <a:buSzPct val="85000"/>
              <a:buFont typeface="Wingdings 2" pitchFamily="18" charset="2"/>
              <a:buChar char=""/>
            </a:pPr>
            <a:r>
              <a:rPr lang="en-US" sz="2000" i="1">
                <a:latin typeface="Georgia" pitchFamily="18" charset="0"/>
              </a:rPr>
              <a:t>Leading</a:t>
            </a:r>
          </a:p>
          <a:p>
            <a:pPr marL="273050" indent="-273050">
              <a:spcBef>
                <a:spcPct val="20000"/>
              </a:spcBef>
              <a:buClr>
                <a:schemeClr val="accent1"/>
              </a:buClr>
              <a:buSzPct val="85000"/>
              <a:buFont typeface="Wingdings 2" pitchFamily="18" charset="2"/>
              <a:buChar char=""/>
            </a:pPr>
            <a:r>
              <a:rPr lang="en-US" sz="2000" i="1">
                <a:latin typeface="Georgia" pitchFamily="18" charset="0"/>
              </a:rPr>
              <a:t>Controlling</a:t>
            </a:r>
          </a:p>
          <a:p>
            <a:pPr marL="273050" indent="-273050">
              <a:spcBef>
                <a:spcPct val="20000"/>
              </a:spcBef>
              <a:buClr>
                <a:schemeClr val="accent1"/>
              </a:buClr>
              <a:buSzPct val="85000"/>
              <a:buFont typeface="Wingdings 2" pitchFamily="18" charset="2"/>
              <a:buChar char=""/>
            </a:pPr>
            <a:endParaRPr lang="en-US" sz="2000">
              <a:latin typeface="Georgia" pitchFamily="18" charset="0"/>
            </a:endParaRPr>
          </a:p>
        </p:txBody>
      </p:sp>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Why managers are important???</a:t>
            </a:r>
            <a:endParaRPr lang="en-US" dirty="0">
              <a:solidFill>
                <a:schemeClr val="tx1"/>
              </a:solidFill>
            </a:endParaRPr>
          </a:p>
        </p:txBody>
      </p:sp>
      <p:sp>
        <p:nvSpPr>
          <p:cNvPr id="15363" name="Content Placeholder 2"/>
          <p:cNvSpPr>
            <a:spLocks noGrp="1"/>
          </p:cNvSpPr>
          <p:nvPr>
            <p:ph sz="quarter" idx="1"/>
          </p:nvPr>
        </p:nvSpPr>
        <p:spPr>
          <a:xfrm>
            <a:off x="301625" y="1527175"/>
            <a:ext cx="8504238" cy="4572000"/>
          </a:xfrm>
        </p:spPr>
        <p:txBody>
          <a:bodyPr/>
          <a:lstStyle/>
          <a:p>
            <a:r>
              <a:rPr lang="en-US" smtClean="0"/>
              <a:t>Organizations need their managerial skills and abilities more than ever in these uncertain, complex, and chaotic times.</a:t>
            </a:r>
          </a:p>
          <a:p>
            <a:pPr>
              <a:buFont typeface="Wingdings 2" pitchFamily="18" charset="2"/>
              <a:buNone/>
            </a:pPr>
            <a:endParaRPr lang="en-US" smtClean="0"/>
          </a:p>
          <a:p>
            <a:r>
              <a:rPr lang="en-US" smtClean="0"/>
              <a:t>Managerial skills and abilities are critical in getting things done.</a:t>
            </a:r>
          </a:p>
          <a:p>
            <a:pPr>
              <a:buFont typeface="Wingdings 2" pitchFamily="18" charset="2"/>
              <a:buNone/>
            </a:pPr>
            <a:endParaRPr lang="en-US" smtClean="0"/>
          </a:p>
          <a:p>
            <a:r>
              <a:rPr lang="en-US" smtClean="0"/>
              <a:t>The quality of the employee/supervisor relationship is the most important variable in productivity and loyalty.</a:t>
            </a:r>
          </a:p>
          <a:p>
            <a:endParaRPr lang="en-US" smtClean="0"/>
          </a:p>
        </p:txBody>
      </p:sp>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Who are managers?</a:t>
            </a:r>
            <a:endParaRPr lang="en-US" dirty="0">
              <a:solidFill>
                <a:schemeClr val="tx1"/>
              </a:solidFill>
            </a:endParaRPr>
          </a:p>
        </p:txBody>
      </p:sp>
      <p:sp>
        <p:nvSpPr>
          <p:cNvPr id="16387" name="Content Placeholder 2"/>
          <p:cNvSpPr>
            <a:spLocks noGrp="1"/>
          </p:cNvSpPr>
          <p:nvPr>
            <p:ph sz="quarter" idx="1"/>
          </p:nvPr>
        </p:nvSpPr>
        <p:spPr>
          <a:xfrm>
            <a:off x="301625" y="1527175"/>
            <a:ext cx="8504238" cy="4572000"/>
          </a:xfrm>
        </p:spPr>
        <p:txBody>
          <a:bodyPr/>
          <a:lstStyle/>
          <a:p>
            <a:pPr>
              <a:buFont typeface="Wingdings 2" pitchFamily="18" charset="2"/>
              <a:buNone/>
            </a:pPr>
            <a:endParaRPr lang="en-US" smtClean="0"/>
          </a:p>
          <a:p>
            <a:pPr marL="273050" lvl="1">
              <a:buClr>
                <a:schemeClr val="accent1"/>
              </a:buClr>
              <a:buSzPct val="85000"/>
              <a:buFont typeface="Wingdings" pitchFamily="2" charset="2"/>
              <a:buNone/>
            </a:pPr>
            <a:endParaRPr lang="en-US" smtClean="0"/>
          </a:p>
          <a:p>
            <a:pPr marL="273050" lvl="1">
              <a:buClr>
                <a:schemeClr val="accent1"/>
              </a:buClr>
              <a:buSzPct val="85000"/>
              <a:buFont typeface="Wingdings" pitchFamily="2" charset="2"/>
              <a:buNone/>
            </a:pPr>
            <a:endParaRPr lang="en-US" smtClean="0"/>
          </a:p>
          <a:p>
            <a:pPr marL="273050" lvl="1">
              <a:buClr>
                <a:schemeClr val="accent1"/>
              </a:buClr>
              <a:buSzPct val="85000"/>
              <a:buFont typeface="Wingdings" pitchFamily="2" charset="2"/>
              <a:buNone/>
            </a:pPr>
            <a:endParaRPr lang="en-US" smtClean="0"/>
          </a:p>
          <a:p>
            <a:pPr marL="273050" lvl="1">
              <a:buClr>
                <a:schemeClr val="accent1"/>
              </a:buClr>
              <a:buSzPct val="85000"/>
              <a:buFont typeface="Wingdings" pitchFamily="2" charset="2"/>
              <a:buNone/>
            </a:pPr>
            <a:endParaRPr lang="en-US" smtClean="0"/>
          </a:p>
          <a:p>
            <a:pPr marL="273050" lvl="1">
              <a:buClr>
                <a:schemeClr val="accent1"/>
              </a:buClr>
              <a:buSzPct val="85000"/>
              <a:buFont typeface="Wingdings" pitchFamily="2" charset="2"/>
              <a:buNone/>
            </a:pPr>
            <a:endParaRPr lang="en-US" smtClean="0"/>
          </a:p>
          <a:p>
            <a:pPr marL="273050" lvl="1">
              <a:buClr>
                <a:schemeClr val="accent1"/>
              </a:buClr>
              <a:buSzPct val="85000"/>
              <a:buFont typeface="Wingdings" pitchFamily="2" charset="2"/>
              <a:buNone/>
            </a:pPr>
            <a:r>
              <a:rPr lang="en-US" smtClean="0">
                <a:solidFill>
                  <a:schemeClr val="tx1"/>
                </a:solidFill>
              </a:rPr>
              <a:t>Manger- Someone who coordinates and oversees the work of other people so that organizational goals can be accomplished.</a:t>
            </a:r>
          </a:p>
          <a:p>
            <a:pPr>
              <a:buFont typeface="Wingdings 2" pitchFamily="18" charset="2"/>
              <a:buNone/>
            </a:pPr>
            <a:endParaRPr lang="en-US" smtClean="0"/>
          </a:p>
        </p:txBody>
      </p:sp>
      <p:pic>
        <p:nvPicPr>
          <p:cNvPr id="16388" name="Picture 3" descr="Managers.jpg"/>
          <p:cNvPicPr>
            <a:picLocks noChangeAspect="1"/>
          </p:cNvPicPr>
          <p:nvPr/>
        </p:nvPicPr>
        <p:blipFill>
          <a:blip r:embed="rId3"/>
          <a:srcRect t="18321" b="32060"/>
          <a:stretch>
            <a:fillRect/>
          </a:stretch>
        </p:blipFill>
        <p:spPr bwMode="auto">
          <a:xfrm>
            <a:off x="228600" y="1524000"/>
            <a:ext cx="4953000" cy="2073275"/>
          </a:xfrm>
          <a:prstGeom prst="rect">
            <a:avLst/>
          </a:prstGeom>
          <a:noFill/>
          <a:ln w="9525">
            <a:noFill/>
            <a:miter lim="800000"/>
            <a:headEnd/>
            <a:tailEnd/>
          </a:ln>
        </p:spPr>
      </p:pic>
      <p:sp>
        <p:nvSpPr>
          <p:cNvPr id="16389" name="Rectangle 4"/>
          <p:cNvSpPr>
            <a:spLocks noChangeArrowheads="1"/>
          </p:cNvSpPr>
          <p:nvPr/>
        </p:nvSpPr>
        <p:spPr bwMode="auto">
          <a:xfrm>
            <a:off x="5486400" y="1524000"/>
            <a:ext cx="2819400" cy="830263"/>
          </a:xfrm>
          <a:prstGeom prst="rect">
            <a:avLst/>
          </a:prstGeom>
          <a:noFill/>
          <a:ln w="9525">
            <a:noFill/>
            <a:miter lim="800000"/>
            <a:headEnd/>
            <a:tailEnd/>
          </a:ln>
        </p:spPr>
        <p:txBody>
          <a:bodyPr>
            <a:spAutoFit/>
          </a:bodyPr>
          <a:lstStyle/>
          <a:p>
            <a:pPr algn="ctr"/>
            <a:r>
              <a:rPr lang="en-US" sz="2400">
                <a:latin typeface="Georgia" pitchFamily="18" charset="0"/>
              </a:rPr>
              <a:t>Are YOU a Manager???</a:t>
            </a:r>
          </a:p>
        </p:txBody>
      </p:sp>
      <p:sp>
        <p:nvSpPr>
          <p:cNvPr id="6" name="Slide Number Placeholder 5"/>
          <p:cNvSpPr>
            <a:spLocks noGrp="1"/>
          </p:cNvSpPr>
          <p:nvPr>
            <p:ph type="sldNum" sz="quarter" idx="12"/>
          </p:nvPr>
        </p:nvSpPr>
        <p:spPr/>
        <p:txBody>
          <a:bodyPr/>
          <a:lstStyle/>
          <a:p>
            <a:pPr>
              <a:defRPr/>
            </a:pPr>
            <a:fld id="{358AC6C4-43E9-4418-8F8E-7A2BCBD27D97}"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Classifying Managers</a:t>
            </a:r>
            <a:endParaRPr lang="en-US" dirty="0">
              <a:solidFill>
                <a:schemeClr val="tx1"/>
              </a:solidFill>
            </a:endParaRPr>
          </a:p>
        </p:txBody>
      </p:sp>
      <p:sp>
        <p:nvSpPr>
          <p:cNvPr id="3" name="Content Placeholder 2"/>
          <p:cNvSpPr>
            <a:spLocks noGrp="1"/>
          </p:cNvSpPr>
          <p:nvPr>
            <p:ph sz="quarter" idx="1"/>
          </p:nvPr>
        </p:nvSpPr>
        <p:spPr>
          <a:xfrm>
            <a:off x="301625" y="1527175"/>
            <a:ext cx="8504238" cy="4721225"/>
          </a:xfrm>
        </p:spPr>
        <p:txBody>
          <a:bodyPr>
            <a:normAutofit fontScale="92500" lnSpcReduction="10000"/>
          </a:bodyPr>
          <a:lstStyle/>
          <a:p>
            <a:pPr marL="274320" indent="-274320" fontAlgn="auto">
              <a:spcAft>
                <a:spcPts val="0"/>
              </a:spcAft>
              <a:buFont typeface="Wingdings 2"/>
              <a:buChar char=""/>
              <a:defRPr/>
            </a:pPr>
            <a:r>
              <a:rPr lang="en-US" sz="2600" b="1" dirty="0" smtClean="0"/>
              <a:t>First-line Managers </a:t>
            </a:r>
            <a:r>
              <a:rPr lang="en-US" sz="2600" dirty="0" smtClean="0"/>
              <a:t>- Individuals who manage the work of non-managerial employees. Example- Office manager, district manager, shift manager, department managers, etc. </a:t>
            </a:r>
          </a:p>
          <a:p>
            <a:pPr marL="274320" indent="-274320" fontAlgn="auto">
              <a:spcAft>
                <a:spcPts val="0"/>
              </a:spcAft>
              <a:buFont typeface="Wingdings 2"/>
              <a:buChar char=""/>
              <a:defRPr/>
            </a:pPr>
            <a:endParaRPr lang="en-US" sz="2600" dirty="0" smtClean="0"/>
          </a:p>
          <a:p>
            <a:pPr marL="274320" indent="-274320" fontAlgn="auto">
              <a:spcAft>
                <a:spcPts val="0"/>
              </a:spcAft>
              <a:buFont typeface="Wingdings 2"/>
              <a:buChar char=""/>
              <a:defRPr/>
            </a:pPr>
            <a:r>
              <a:rPr lang="en-US" sz="2600" b="1" dirty="0" smtClean="0"/>
              <a:t>Middle Managers </a:t>
            </a:r>
            <a:r>
              <a:rPr lang="en-US" sz="2600" dirty="0" smtClean="0"/>
              <a:t>- Individuals who manage the work of first-line managers. Example- Division manager, regional manager, brand manager, etc.</a:t>
            </a:r>
          </a:p>
          <a:p>
            <a:pPr marL="274320" indent="-274320" fontAlgn="auto">
              <a:spcAft>
                <a:spcPts val="0"/>
              </a:spcAft>
              <a:buFont typeface="Wingdings 2"/>
              <a:buChar char=""/>
              <a:defRPr/>
            </a:pPr>
            <a:endParaRPr lang="en-US" sz="2600" dirty="0" smtClean="0"/>
          </a:p>
          <a:p>
            <a:pPr marL="274320" indent="-274320" fontAlgn="auto">
              <a:spcAft>
                <a:spcPts val="0"/>
              </a:spcAft>
              <a:buFont typeface="Wingdings 2"/>
              <a:buChar char=""/>
              <a:defRPr/>
            </a:pPr>
            <a:r>
              <a:rPr lang="en-US" sz="2600" b="1" dirty="0" smtClean="0"/>
              <a:t>Top Managers </a:t>
            </a:r>
            <a:r>
              <a:rPr lang="en-US" sz="2600" dirty="0" smtClean="0"/>
              <a:t>- Individuals who are responsible for making organization-wide decisions and establishing plans and goals that affect the entire organization. Example-  CEO, COO, President, Executive vice president, Managing Director, etc.</a:t>
            </a:r>
          </a:p>
          <a:p>
            <a:pPr marL="274320" indent="-274320" fontAlgn="auto">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358AC6C4-43E9-4418-8F8E-7A2BCBD27D97}"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Management Levels</a:t>
            </a:r>
            <a:endParaRPr lang="en-US" dirty="0">
              <a:solidFill>
                <a:schemeClr val="tx1"/>
              </a:solidFill>
            </a:endParaRPr>
          </a:p>
        </p:txBody>
      </p:sp>
      <p:pic>
        <p:nvPicPr>
          <p:cNvPr id="18435" name="Picture 2"/>
          <p:cNvPicPr>
            <a:picLocks noGrp="1" noChangeAspect="1" noChangeArrowheads="1"/>
          </p:cNvPicPr>
          <p:nvPr>
            <p:ph sz="quarter" idx="1"/>
          </p:nvPr>
        </p:nvPicPr>
        <p:blipFill>
          <a:blip r:embed="rId2"/>
          <a:srcRect/>
          <a:stretch>
            <a:fillRect/>
          </a:stretch>
        </p:blipFill>
        <p:spPr>
          <a:xfrm>
            <a:off x="1371600" y="1828800"/>
            <a:ext cx="6172200" cy="4038600"/>
          </a:xfrm>
          <a:noFill/>
        </p:spPr>
      </p:pic>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301625" y="1527175"/>
            <a:ext cx="8504238" cy="4572000"/>
          </a:xfrm>
        </p:spPr>
        <p:txBody>
          <a:bodyPr/>
          <a:lstStyle/>
          <a:p>
            <a:r>
              <a:rPr lang="en-US" b="1" smtClean="0"/>
              <a:t>Organization</a:t>
            </a:r>
            <a:r>
              <a:rPr lang="en-US" smtClean="0"/>
              <a:t> - A deliberate arrangement of people assembled to accomplish some specific purpose (that individuals independently could not accomplish alone).</a:t>
            </a:r>
          </a:p>
          <a:p>
            <a:r>
              <a:rPr lang="en-US" smtClean="0"/>
              <a:t>Common Characteristics of Organizations:</a:t>
            </a:r>
          </a:p>
          <a:p>
            <a:pPr lvl="1"/>
            <a:r>
              <a:rPr lang="en-US" i="1" smtClean="0">
                <a:solidFill>
                  <a:srgbClr val="7030A0"/>
                </a:solidFill>
              </a:rPr>
              <a:t>Have a distinct purpose (goal)</a:t>
            </a:r>
          </a:p>
          <a:p>
            <a:pPr lvl="1"/>
            <a:r>
              <a:rPr lang="en-US" i="1" smtClean="0">
                <a:solidFill>
                  <a:srgbClr val="7030A0"/>
                </a:solidFill>
              </a:rPr>
              <a:t>Are composed of people</a:t>
            </a:r>
          </a:p>
          <a:p>
            <a:pPr lvl="1"/>
            <a:r>
              <a:rPr lang="en-US" i="1" smtClean="0">
                <a:solidFill>
                  <a:srgbClr val="7030A0"/>
                </a:solidFill>
              </a:rPr>
              <a:t>Have a deliberate structure</a:t>
            </a:r>
          </a:p>
          <a:p>
            <a:pPr algn="r"/>
            <a:endParaRPr lang="en-US" smtClean="0"/>
          </a:p>
        </p:txBody>
      </p:sp>
      <p:sp>
        <p:nvSpPr>
          <p:cNvPr id="4"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Where do managers work?</a:t>
            </a:r>
            <a:endParaRPr lang="en-US" dirty="0">
              <a:solidFill>
                <a:schemeClr val="tx1"/>
              </a:solidFill>
            </a:endParaRPr>
          </a:p>
        </p:txBody>
      </p:sp>
      <p:pic>
        <p:nvPicPr>
          <p:cNvPr id="19460" name="Picture 2"/>
          <p:cNvPicPr>
            <a:picLocks noChangeAspect="1" noChangeArrowheads="1"/>
          </p:cNvPicPr>
          <p:nvPr/>
        </p:nvPicPr>
        <p:blipFill>
          <a:blip r:embed="rId3"/>
          <a:srcRect l="8136" t="5363" r="10847" b="10725"/>
          <a:stretch>
            <a:fillRect/>
          </a:stretch>
        </p:blipFill>
        <p:spPr bwMode="auto">
          <a:xfrm>
            <a:off x="4800600" y="3733800"/>
            <a:ext cx="4083050" cy="25003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What do Managers do?</a:t>
            </a:r>
            <a:endParaRPr lang="en-US" dirty="0">
              <a:solidFill>
                <a:schemeClr val="tx1"/>
              </a:solidFill>
            </a:endParaRPr>
          </a:p>
        </p:txBody>
      </p:sp>
      <p:sp>
        <p:nvSpPr>
          <p:cNvPr id="20483" name="Content Placeholder 5"/>
          <p:cNvSpPr>
            <a:spLocks noGrp="1"/>
          </p:cNvSpPr>
          <p:nvPr>
            <p:ph sz="quarter" idx="1"/>
          </p:nvPr>
        </p:nvSpPr>
        <p:spPr>
          <a:xfrm>
            <a:off x="301625" y="1527175"/>
            <a:ext cx="8504238" cy="4572000"/>
          </a:xfrm>
        </p:spPr>
        <p:txBody>
          <a:bodyPr/>
          <a:lstStyle/>
          <a:p>
            <a:pPr algn="just"/>
            <a:r>
              <a:rPr lang="en-US" b="1" smtClean="0"/>
              <a:t>Management: </a:t>
            </a:r>
            <a:r>
              <a:rPr lang="en-US" sz="2600" smtClean="0"/>
              <a:t>Involves coordinating and overseeing the work activities of others so that their activities are completed </a:t>
            </a:r>
            <a:r>
              <a:rPr lang="en-US" sz="2600" b="1" i="1" smtClean="0"/>
              <a:t>efficiently</a:t>
            </a:r>
            <a:r>
              <a:rPr lang="en-US" sz="2600" smtClean="0"/>
              <a:t> and </a:t>
            </a:r>
            <a:r>
              <a:rPr lang="en-US" sz="2600" b="1" i="1" smtClean="0"/>
              <a:t>effectively</a:t>
            </a:r>
            <a:r>
              <a:rPr lang="en-US" sz="2600" smtClean="0"/>
              <a:t>.</a:t>
            </a:r>
          </a:p>
          <a:p>
            <a:endParaRPr lang="en-US" smtClean="0"/>
          </a:p>
        </p:txBody>
      </p:sp>
      <p:pic>
        <p:nvPicPr>
          <p:cNvPr id="20484" name="Picture 2"/>
          <p:cNvPicPr>
            <a:picLocks noChangeAspect="1" noChangeArrowheads="1"/>
          </p:cNvPicPr>
          <p:nvPr/>
        </p:nvPicPr>
        <p:blipFill>
          <a:blip r:embed="rId3"/>
          <a:srcRect/>
          <a:stretch>
            <a:fillRect/>
          </a:stretch>
        </p:blipFill>
        <p:spPr bwMode="auto">
          <a:xfrm>
            <a:off x="990600" y="2971800"/>
            <a:ext cx="7010400" cy="304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
          </p:nvPr>
        </p:nvSpPr>
        <p:spPr>
          <a:xfrm>
            <a:off x="301625" y="1527175"/>
            <a:ext cx="8504238" cy="4572000"/>
          </a:xfrm>
        </p:spPr>
        <p:txBody>
          <a:bodyPr/>
          <a:lstStyle/>
          <a:p>
            <a:r>
              <a:rPr lang="en-US" sz="2400" b="1" smtClean="0"/>
              <a:t>Planning</a:t>
            </a:r>
            <a:r>
              <a:rPr lang="en-US" sz="2400" smtClean="0"/>
              <a:t> - Defining goals, establishing strategies to achieve goals, and developing plans to integrate and coordinate activities.</a:t>
            </a:r>
          </a:p>
          <a:p>
            <a:r>
              <a:rPr lang="en-US" sz="2400" b="1" smtClean="0"/>
              <a:t>Organizing </a:t>
            </a:r>
            <a:r>
              <a:rPr lang="en-US" sz="2400" smtClean="0"/>
              <a:t>- Arranging and structuring work to accomplish organizational goals.</a:t>
            </a:r>
          </a:p>
          <a:p>
            <a:r>
              <a:rPr lang="en-US" sz="2400" b="1" smtClean="0"/>
              <a:t>Leading</a:t>
            </a:r>
            <a:r>
              <a:rPr lang="en-US" sz="2400" smtClean="0"/>
              <a:t> - Working with and through people to accomplish goals.</a:t>
            </a:r>
          </a:p>
          <a:p>
            <a:r>
              <a:rPr lang="en-US" sz="2400" b="1" smtClean="0"/>
              <a:t>Controlling </a:t>
            </a:r>
            <a:r>
              <a:rPr lang="en-US" sz="2400" smtClean="0"/>
              <a:t>- Monitoring, comparing, and correcting work.</a:t>
            </a:r>
          </a:p>
          <a:p>
            <a:pPr algn="ctr">
              <a:buFont typeface="Wingdings 2" pitchFamily="18" charset="2"/>
              <a:buNone/>
            </a:pPr>
            <a:r>
              <a:rPr lang="en-US" sz="2400" i="1" smtClean="0"/>
              <a:t>Initially it was: Planning, organizing, commanding,</a:t>
            </a:r>
          </a:p>
          <a:p>
            <a:pPr algn="ctr">
              <a:buFont typeface="Wingdings 2" pitchFamily="18" charset="2"/>
              <a:buNone/>
            </a:pPr>
            <a:r>
              <a:rPr lang="en-US" sz="2400" i="1" smtClean="0"/>
              <a:t>    coordinating, and controlling (Henry Fayol, 20</a:t>
            </a:r>
            <a:r>
              <a:rPr lang="en-US" sz="2400" i="1" baseline="30000" smtClean="0"/>
              <a:t>th</a:t>
            </a:r>
            <a:r>
              <a:rPr lang="en-US" sz="2400" i="1" smtClean="0"/>
              <a:t> Century) </a:t>
            </a:r>
          </a:p>
          <a:p>
            <a:pPr algn="r"/>
            <a:endParaRPr lang="en-US" smtClean="0"/>
          </a:p>
        </p:txBody>
      </p:sp>
      <p:sp>
        <p:nvSpPr>
          <p:cNvPr id="4" name="Title 1"/>
          <p:cNvSpPr>
            <a:spLocks noGrp="1"/>
          </p:cNvSpPr>
          <p:nvPr>
            <p:ph type="title"/>
          </p:nvPr>
        </p:nvSpPr>
        <p:spPr>
          <a:solidFill>
            <a:schemeClr val="tx2">
              <a:lumMod val="40000"/>
              <a:lumOff val="60000"/>
            </a:schemeClr>
          </a:solidFill>
          <a:ln>
            <a:solidFill>
              <a:schemeClr val="tx1"/>
            </a:solidFill>
          </a:ln>
        </p:spPr>
        <p:txBody>
          <a:bodyPr>
            <a:normAutofit/>
          </a:bodyPr>
          <a:lstStyle/>
          <a:p>
            <a:pPr fontAlgn="auto">
              <a:spcAft>
                <a:spcPts val="0"/>
              </a:spcAft>
              <a:defRPr/>
            </a:pPr>
            <a:r>
              <a:rPr lang="en-US" dirty="0" smtClean="0">
                <a:solidFill>
                  <a:schemeClr val="tx1"/>
                </a:solidFill>
              </a:rPr>
              <a:t>Functions of Management</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358AC6C4-43E9-4418-8F8E-7A2BCBD27D97}"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AbU</a:t>
            </a: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P_1_SEC3">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CHP_1_SEC3</Template>
  <TotalTime>2</TotalTime>
  <Words>1480</Words>
  <Application>Microsoft Office PowerPoint</Application>
  <PresentationFormat>On-screen Show (4:3)</PresentationFormat>
  <Paragraphs>195</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CHP_1_SEC3</vt:lpstr>
      <vt:lpstr>Slide 1</vt:lpstr>
      <vt:lpstr>Slide 2</vt:lpstr>
      <vt:lpstr>Why managers are important???</vt:lpstr>
      <vt:lpstr>Who are managers?</vt:lpstr>
      <vt:lpstr>Classifying Managers</vt:lpstr>
      <vt:lpstr>Management Levels</vt:lpstr>
      <vt:lpstr>Where do managers work?</vt:lpstr>
      <vt:lpstr>What do Managers do?</vt:lpstr>
      <vt:lpstr>Functions of Management</vt:lpstr>
      <vt:lpstr>Functions of Management Cont</vt:lpstr>
      <vt:lpstr>Mintzberg’s  Managerial Roles &amp; Contemporary Model of Management</vt:lpstr>
      <vt:lpstr>10 Managerial Roles</vt:lpstr>
      <vt:lpstr>Management Skills</vt:lpstr>
      <vt:lpstr>Skills Needed at Different Managerial Levels</vt:lpstr>
      <vt:lpstr>Important Managerial Skills</vt:lpstr>
      <vt:lpstr>Importance of Customers</vt:lpstr>
      <vt:lpstr>Changes Faced by Managers</vt:lpstr>
      <vt:lpstr>Importance of Innovation and Sustainability</vt:lpstr>
      <vt:lpstr>Why Study Management?</vt:lpstr>
      <vt:lpstr>Terminologies you should know!!!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3</cp:revision>
  <dcterms:created xsi:type="dcterms:W3CDTF">2015-05-19T17:56:58Z</dcterms:created>
  <dcterms:modified xsi:type="dcterms:W3CDTF">2015-09-14T16:55:19Z</dcterms:modified>
</cp:coreProperties>
</file>