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9A19F-C59F-3243-B412-333A9633149C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B7D1-CCAC-AA4E-B349-3696013B2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245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B7D1-CCAC-AA4E-B349-3696013B2E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87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B7D1-CCAC-AA4E-B349-3696013B2E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299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B7D1-CCAC-AA4E-B349-3696013B2E6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1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57" y="5404811"/>
            <a:ext cx="8476343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MGT 210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10: Basic Organizational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628"/>
            <a:ext cx="9144000" cy="4992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371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Chain of Command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9337" b="-19337"/>
          <a:stretch>
            <a:fillRect/>
          </a:stretch>
        </p:blipFill>
        <p:spPr>
          <a:xfrm>
            <a:off x="501650" y="2344738"/>
            <a:ext cx="7556500" cy="41449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u="sng" dirty="0"/>
              <a:t>line of authority </a:t>
            </a:r>
            <a:r>
              <a:rPr lang="en-US" sz="2200" dirty="0"/>
              <a:t>extending from </a:t>
            </a:r>
            <a:r>
              <a:rPr lang="en-US" sz="2200" u="sng" dirty="0"/>
              <a:t>upper organizational levels to lower levels</a:t>
            </a:r>
            <a:r>
              <a:rPr lang="en-US" sz="2200" dirty="0"/>
              <a:t>, which clarifies who </a:t>
            </a:r>
            <a:r>
              <a:rPr lang="en-US" sz="2200" u="sng" dirty="0"/>
              <a:t>reports to whom</a:t>
            </a:r>
            <a:r>
              <a:rPr lang="en-AU" sz="2200" u="sng" dirty="0"/>
              <a:t> </a:t>
            </a:r>
            <a:r>
              <a:rPr lang="en-AU" sz="2200" u="sng" dirty="0" smtClean="0"/>
              <a:t>. </a:t>
            </a:r>
            <a:r>
              <a:rPr lang="en-AU" sz="2200" dirty="0" smtClean="0"/>
              <a:t>It has three aspects to it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318584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Authority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Managers in the chain of command had </a:t>
            </a:r>
            <a:r>
              <a:rPr lang="en-US" u="sng" dirty="0"/>
              <a:t>authority to their job </a:t>
            </a:r>
            <a:r>
              <a:rPr lang="en-US" dirty="0"/>
              <a:t>of </a:t>
            </a:r>
            <a:r>
              <a:rPr lang="en-US" u="sng" dirty="0"/>
              <a:t>coordinating and overseeing </a:t>
            </a:r>
            <a:r>
              <a:rPr lang="en-US" dirty="0"/>
              <a:t>the work of others</a:t>
            </a:r>
            <a:r>
              <a:rPr lang="en-AU" dirty="0"/>
              <a:t> </a:t>
            </a:r>
            <a:endParaRPr lang="en-AU" dirty="0" smtClean="0"/>
          </a:p>
          <a:p>
            <a:r>
              <a:rPr lang="en-US" dirty="0"/>
              <a:t>The acceptance theory of authority says that authority comes form the </a:t>
            </a:r>
            <a:r>
              <a:rPr lang="en-US" u="sng" dirty="0"/>
              <a:t>willingness of subordinates to accept it</a:t>
            </a:r>
            <a:r>
              <a:rPr lang="en-AU" u="sng" dirty="0"/>
              <a:t> </a:t>
            </a:r>
            <a:endParaRPr lang="en-AU" u="sng" dirty="0" smtClean="0"/>
          </a:p>
          <a:p>
            <a:pPr lvl="1"/>
            <a:r>
              <a:rPr lang="en-US" dirty="0"/>
              <a:t>They </a:t>
            </a:r>
            <a:r>
              <a:rPr lang="en-US" u="sng" dirty="0"/>
              <a:t>understand the order</a:t>
            </a:r>
            <a:endParaRPr lang="en-AU" u="sng" dirty="0"/>
          </a:p>
          <a:p>
            <a:pPr lvl="1"/>
            <a:r>
              <a:rPr lang="en-US" dirty="0"/>
              <a:t>They feel the </a:t>
            </a:r>
            <a:r>
              <a:rPr lang="en-US" u="sng" dirty="0"/>
              <a:t>order is consistent </a:t>
            </a:r>
            <a:r>
              <a:rPr lang="en-US" dirty="0"/>
              <a:t>with the </a:t>
            </a:r>
            <a:r>
              <a:rPr lang="en-US" u="sng" dirty="0"/>
              <a:t>organization’s purpose</a:t>
            </a:r>
            <a:endParaRPr lang="en-AU" u="sng" dirty="0"/>
          </a:p>
          <a:p>
            <a:pPr lvl="1"/>
            <a:r>
              <a:rPr lang="en-US" dirty="0"/>
              <a:t>The order </a:t>
            </a:r>
            <a:r>
              <a:rPr lang="en-US" u="sng" dirty="0"/>
              <a:t>does not conflict </a:t>
            </a:r>
            <a:r>
              <a:rPr lang="en-US" dirty="0"/>
              <a:t>with their </a:t>
            </a:r>
            <a:r>
              <a:rPr lang="en-US" u="sng" dirty="0"/>
              <a:t>personal beliefs</a:t>
            </a:r>
            <a:endParaRPr lang="en-AU" u="sng" dirty="0"/>
          </a:p>
          <a:p>
            <a:pPr lvl="1"/>
            <a:r>
              <a:rPr lang="en-US" dirty="0"/>
              <a:t>They are able to </a:t>
            </a:r>
            <a:r>
              <a:rPr lang="en-US" u="sng" dirty="0"/>
              <a:t>perform the task as directed</a:t>
            </a:r>
            <a:endParaRPr lang="en-AU" u="sng" dirty="0"/>
          </a:p>
          <a:p>
            <a:pPr lvl="1"/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Rights belonging to managerial position to </a:t>
            </a:r>
            <a:r>
              <a:rPr lang="en-US" u="sng" dirty="0" smtClean="0"/>
              <a:t>tell people what to do </a:t>
            </a:r>
            <a:r>
              <a:rPr lang="en-US" dirty="0" smtClean="0"/>
              <a:t>and </a:t>
            </a:r>
            <a:r>
              <a:rPr lang="en-US" u="sng" dirty="0" smtClean="0"/>
              <a:t>expect them to do it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26779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Line Vs. Staff Authority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Line authority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right to command </a:t>
            </a:r>
            <a:r>
              <a:rPr lang="en-US" dirty="0" smtClean="0"/>
              <a:t>immediate </a:t>
            </a:r>
            <a:r>
              <a:rPr lang="en-US" u="sng" dirty="0" smtClean="0"/>
              <a:t>subordinates</a:t>
            </a:r>
            <a:r>
              <a:rPr lang="en-US" dirty="0" smtClean="0"/>
              <a:t> in the chain of command</a:t>
            </a:r>
          </a:p>
          <a:p>
            <a:pPr lvl="1"/>
            <a:r>
              <a:rPr lang="en-US" dirty="0" smtClean="0"/>
              <a:t>An activity that </a:t>
            </a:r>
            <a:r>
              <a:rPr lang="en-US" u="sng" dirty="0" smtClean="0"/>
              <a:t>contributes directly to profit generation </a:t>
            </a:r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r>
              <a:rPr lang="en-US" b="1" dirty="0" smtClean="0"/>
              <a:t>Staff authority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right to advise</a:t>
            </a:r>
            <a:r>
              <a:rPr lang="en-US" dirty="0" smtClean="0"/>
              <a:t> but not command others</a:t>
            </a:r>
          </a:p>
          <a:p>
            <a:pPr lvl="1"/>
            <a:r>
              <a:rPr lang="en-US" dirty="0" smtClean="0"/>
              <a:t>An activity that </a:t>
            </a:r>
            <a:r>
              <a:rPr lang="en-US" u="sng" dirty="0" smtClean="0"/>
              <a:t>supports profit generation 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425567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Responsibility </a:t>
            </a:r>
            <a:endParaRPr lang="en-US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607" r="-10607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obligation or expectation </a:t>
            </a:r>
            <a:r>
              <a:rPr lang="en-US" dirty="0" smtClean="0"/>
              <a:t>to </a:t>
            </a:r>
            <a:r>
              <a:rPr lang="en-US" u="sng" dirty="0" smtClean="0"/>
              <a:t>perform 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106222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Unity of </a:t>
            </a:r>
            <a:r>
              <a:rPr lang="en-US" u="sng" dirty="0" smtClean="0"/>
              <a:t>command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634" r="-4634"/>
          <a:stretch>
            <a:fillRect/>
          </a:stretch>
        </p:blipFill>
        <p:spPr>
          <a:xfrm>
            <a:off x="501650" y="2489200"/>
            <a:ext cx="7556500" cy="4144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a person should </a:t>
            </a:r>
            <a:r>
              <a:rPr lang="en-US" sz="2200" u="sng" dirty="0"/>
              <a:t>report only to one manager</a:t>
            </a:r>
            <a:r>
              <a:rPr lang="en-US" sz="2200" dirty="0"/>
              <a:t>. Without it, </a:t>
            </a:r>
            <a:r>
              <a:rPr lang="en-US" sz="2200" u="sng" dirty="0"/>
              <a:t>conflicting demands from multiple bosses may create problems.</a:t>
            </a:r>
            <a:endParaRPr lang="en-AU" sz="2200" u="sng" dirty="0"/>
          </a:p>
          <a:p>
            <a:r>
              <a:rPr lang="en-US" sz="2200" dirty="0"/>
              <a:t> </a:t>
            </a:r>
            <a:endParaRPr lang="en-AU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49583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span of control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4028" r="-14028"/>
          <a:stretch>
            <a:fillRect/>
          </a:stretch>
        </p:blipFill>
        <p:spPr>
          <a:xfrm>
            <a:off x="498475" y="2271713"/>
            <a:ext cx="7556500" cy="41449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number of employees a manager can </a:t>
            </a:r>
            <a:r>
              <a:rPr lang="en-US" u="sng" dirty="0"/>
              <a:t>effectively and efficiently manage/supervise</a:t>
            </a:r>
            <a:r>
              <a:rPr lang="en-AU" u="sng" dirty="0"/>
              <a:t> 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269719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Span of control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65" y="2289629"/>
            <a:ext cx="7556313" cy="4144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skills and abilities </a:t>
            </a:r>
            <a:r>
              <a:rPr lang="en-US" dirty="0"/>
              <a:t>of the manger and the </a:t>
            </a:r>
            <a:r>
              <a:rPr lang="en-US" dirty="0" smtClean="0"/>
              <a:t>employees</a:t>
            </a:r>
          </a:p>
          <a:p>
            <a:r>
              <a:rPr lang="en-US" dirty="0" smtClean="0"/>
              <a:t>the </a:t>
            </a:r>
            <a:r>
              <a:rPr lang="en-US" u="sng" dirty="0"/>
              <a:t>characteristics of the work </a:t>
            </a:r>
            <a:r>
              <a:rPr lang="en-US" dirty="0"/>
              <a:t>being done </a:t>
            </a:r>
            <a:endParaRPr lang="en-US" dirty="0" smtClean="0"/>
          </a:p>
          <a:p>
            <a:r>
              <a:rPr lang="en-US" u="sng" dirty="0" smtClean="0"/>
              <a:t>similarity </a:t>
            </a:r>
            <a:r>
              <a:rPr lang="en-US" u="sng" dirty="0"/>
              <a:t>and complexity </a:t>
            </a:r>
            <a:r>
              <a:rPr lang="en-US" dirty="0"/>
              <a:t>of employee </a:t>
            </a:r>
            <a:r>
              <a:rPr lang="en-US" u="sng" dirty="0" smtClean="0"/>
              <a:t>tasks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/>
              <a:t>physical proximity </a:t>
            </a:r>
            <a:r>
              <a:rPr lang="en-US" dirty="0"/>
              <a:t>of </a:t>
            </a:r>
            <a:r>
              <a:rPr lang="en-US" dirty="0" smtClean="0"/>
              <a:t>subordinates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degree to which </a:t>
            </a:r>
            <a:r>
              <a:rPr lang="en-US" u="sng" dirty="0"/>
              <a:t>standardized procedures </a:t>
            </a:r>
            <a:r>
              <a:rPr lang="en-US" dirty="0"/>
              <a:t>are in </a:t>
            </a:r>
            <a:r>
              <a:rPr lang="en-US" dirty="0" smtClean="0"/>
              <a:t>place </a:t>
            </a:r>
          </a:p>
          <a:p>
            <a:r>
              <a:rPr lang="en-US" dirty="0" smtClean="0"/>
              <a:t>the </a:t>
            </a:r>
            <a:r>
              <a:rPr lang="en-US" u="sng" dirty="0"/>
              <a:t>information </a:t>
            </a:r>
            <a:r>
              <a:rPr lang="en-US" u="sng" dirty="0" smtClean="0"/>
              <a:t>system</a:t>
            </a:r>
            <a:endParaRPr lang="en-US" u="sng" dirty="0"/>
          </a:p>
          <a:p>
            <a:r>
              <a:rPr lang="en-US" dirty="0" smtClean="0"/>
              <a:t>the </a:t>
            </a:r>
            <a:r>
              <a:rPr lang="en-US" u="sng" dirty="0"/>
              <a:t>organization culture</a:t>
            </a:r>
            <a:r>
              <a:rPr lang="en-US" dirty="0"/>
              <a:t> and preferred </a:t>
            </a:r>
            <a:r>
              <a:rPr lang="en-US" u="sng" dirty="0"/>
              <a:t>style of management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The span of control determines </a:t>
            </a:r>
            <a:r>
              <a:rPr lang="en-US" sz="2200" u="sng" dirty="0"/>
              <a:t>the number of levels and managers</a:t>
            </a:r>
            <a:r>
              <a:rPr lang="en-US" sz="2200" dirty="0"/>
              <a:t> in an organization, </a:t>
            </a:r>
            <a:r>
              <a:rPr lang="en-US" sz="2200" u="sng" dirty="0"/>
              <a:t>the wider or larger the span</a:t>
            </a:r>
            <a:r>
              <a:rPr lang="en-US" sz="2200" dirty="0"/>
              <a:t>, the more efficient an organization will be</a:t>
            </a:r>
            <a:r>
              <a:rPr lang="en-US" sz="2200" dirty="0" smtClean="0"/>
              <a:t>.</a:t>
            </a:r>
            <a:endParaRPr lang="en-AU" sz="2200" dirty="0"/>
          </a:p>
        </p:txBody>
      </p:sp>
    </p:spTree>
    <p:extLst>
      <p:ext uri="{BB962C8B-B14F-4D97-AF65-F5344CB8AC3E}">
        <p14:creationId xmlns="" xmlns:p14="http://schemas.microsoft.com/office/powerpoint/2010/main" val="334506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Centralization Vs. Decentralization </a:t>
            </a:r>
            <a:endParaRPr lang="en-US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36612" b="-3661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8009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Formalization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65" y="2416629"/>
            <a:ext cx="7556313" cy="4144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 highly formalized </a:t>
            </a:r>
            <a:r>
              <a:rPr lang="en-US" b="1" dirty="0" smtClean="0"/>
              <a:t>organization:</a:t>
            </a:r>
          </a:p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u="sng" dirty="0"/>
              <a:t>explicit job </a:t>
            </a:r>
            <a:r>
              <a:rPr lang="en-US" u="sng" dirty="0" smtClean="0"/>
              <a:t>description</a:t>
            </a:r>
            <a:endParaRPr lang="en-US" u="sng" dirty="0"/>
          </a:p>
          <a:p>
            <a:r>
              <a:rPr lang="en-US" u="sng" dirty="0" smtClean="0"/>
              <a:t>numerous </a:t>
            </a:r>
            <a:r>
              <a:rPr lang="en-US" u="sng" dirty="0"/>
              <a:t>organization rules </a:t>
            </a:r>
            <a:r>
              <a:rPr lang="en-US" dirty="0"/>
              <a:t>and </a:t>
            </a:r>
            <a:r>
              <a:rPr lang="en-US" u="sng" dirty="0"/>
              <a:t>clearly defined procedures </a:t>
            </a:r>
            <a:r>
              <a:rPr lang="en-US" dirty="0"/>
              <a:t>covering work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 </a:t>
            </a:r>
            <a:r>
              <a:rPr lang="en-US" dirty="0"/>
              <a:t>Employees have </a:t>
            </a:r>
            <a:r>
              <a:rPr lang="en-US" u="sng" dirty="0"/>
              <a:t>little discretion </a:t>
            </a:r>
            <a:r>
              <a:rPr lang="en-US" dirty="0"/>
              <a:t>in what they want to do. </a:t>
            </a:r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how </a:t>
            </a:r>
            <a:r>
              <a:rPr lang="en-US" sz="2200" u="sng" dirty="0"/>
              <a:t>standardized organization’s job are </a:t>
            </a:r>
            <a:r>
              <a:rPr lang="en-US" sz="2200" dirty="0"/>
              <a:t>and the extent to which employee </a:t>
            </a:r>
            <a:r>
              <a:rPr lang="en-US" sz="2200" u="sng" dirty="0"/>
              <a:t>behavior is guided by rules and procedures</a:t>
            </a:r>
            <a:r>
              <a:rPr lang="en-US" sz="2200" u="sng" dirty="0" smtClean="0"/>
              <a:t>.</a:t>
            </a:r>
            <a:endParaRPr lang="en-AU" sz="2200" u="sng" dirty="0"/>
          </a:p>
        </p:txBody>
      </p:sp>
    </p:spTree>
    <p:extLst>
      <p:ext uri="{BB962C8B-B14F-4D97-AF65-F5344CB8AC3E}">
        <p14:creationId xmlns="" xmlns:p14="http://schemas.microsoft.com/office/powerpoint/2010/main" val="4434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Mechanistic Vs. Organic Model</a:t>
            </a:r>
            <a:endParaRPr lang="en-US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315" b="-1315"/>
          <a:stretch>
            <a:fillRect/>
          </a:stretch>
        </p:blipFill>
        <p:spPr>
          <a:xfrm>
            <a:off x="317045" y="1981200"/>
            <a:ext cx="8592788" cy="4713514"/>
          </a:xfrm>
        </p:spPr>
      </p:pic>
    </p:spTree>
    <p:extLst>
      <p:ext uri="{BB962C8B-B14F-4D97-AF65-F5344CB8AC3E}">
        <p14:creationId xmlns="" xmlns:p14="http://schemas.microsoft.com/office/powerpoint/2010/main" val="5110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Designing Organizational Structure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65" y="2307771"/>
            <a:ext cx="7556313" cy="4144963"/>
          </a:xfrm>
        </p:spPr>
        <p:txBody>
          <a:bodyPr/>
          <a:lstStyle/>
          <a:p>
            <a:r>
              <a:rPr lang="en-US" b="1" dirty="0"/>
              <a:t>Organizational </a:t>
            </a:r>
            <a:r>
              <a:rPr lang="en-US" b="1" dirty="0" smtClean="0"/>
              <a:t>structure: </a:t>
            </a:r>
            <a:r>
              <a:rPr lang="en-US" dirty="0" smtClean="0"/>
              <a:t>the </a:t>
            </a:r>
            <a:r>
              <a:rPr lang="en-US" dirty="0"/>
              <a:t>formal </a:t>
            </a:r>
            <a:r>
              <a:rPr lang="en-US" u="sng" dirty="0"/>
              <a:t>arrangement of jobs </a:t>
            </a:r>
            <a:r>
              <a:rPr lang="en-US" dirty="0"/>
              <a:t>within an organization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Organizational Design:</a:t>
            </a:r>
            <a:r>
              <a:rPr lang="en-US" dirty="0" smtClean="0"/>
              <a:t> managers </a:t>
            </a:r>
            <a:r>
              <a:rPr lang="en-US" u="sng" dirty="0" smtClean="0"/>
              <a:t>creating or changing </a:t>
            </a:r>
            <a:r>
              <a:rPr lang="en-US" dirty="0" smtClean="0"/>
              <a:t>the structure. Involves six key elements:</a:t>
            </a:r>
          </a:p>
          <a:p>
            <a:pPr lvl="1"/>
            <a:r>
              <a:rPr lang="en-US" dirty="0" smtClean="0"/>
              <a:t>Work Specialization</a:t>
            </a:r>
          </a:p>
          <a:p>
            <a:pPr lvl="1"/>
            <a:r>
              <a:rPr lang="en-US" dirty="0" smtClean="0"/>
              <a:t>Departmentalization </a:t>
            </a:r>
          </a:p>
          <a:p>
            <a:pPr lvl="1"/>
            <a:r>
              <a:rPr lang="en-US" dirty="0" smtClean="0"/>
              <a:t>Chain of command</a:t>
            </a:r>
          </a:p>
          <a:p>
            <a:pPr lvl="1"/>
            <a:r>
              <a:rPr lang="en-US" dirty="0" smtClean="0"/>
              <a:t>Span of control</a:t>
            </a:r>
          </a:p>
          <a:p>
            <a:pPr lvl="1"/>
            <a:r>
              <a:rPr lang="en-US" dirty="0" smtClean="0"/>
              <a:t>Centralization</a:t>
            </a:r>
          </a:p>
          <a:p>
            <a:pPr lvl="1"/>
            <a:r>
              <a:rPr lang="en-US" dirty="0" smtClean="0"/>
              <a:t>Decentralization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Organizing: </a:t>
            </a:r>
            <a:r>
              <a:rPr lang="en-US" u="sng" dirty="0" smtClean="0"/>
              <a:t>arranging </a:t>
            </a:r>
            <a:r>
              <a:rPr lang="en-US" u="sng" dirty="0"/>
              <a:t>and structuring</a:t>
            </a:r>
            <a:r>
              <a:rPr lang="en-US" dirty="0"/>
              <a:t> work to accomplish </a:t>
            </a:r>
            <a:r>
              <a:rPr lang="en-US" u="sng" dirty="0"/>
              <a:t>organizational goals</a:t>
            </a:r>
            <a:r>
              <a:rPr lang="en-AU" u="sng" dirty="0"/>
              <a:t> 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7859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963057"/>
            <a:ext cx="5638800" cy="1362075"/>
          </a:xfrm>
        </p:spPr>
        <p:txBody>
          <a:bodyPr/>
          <a:lstStyle/>
          <a:p>
            <a:r>
              <a:rPr lang="en-US" u="sng" dirty="0"/>
              <a:t>Contingency factors affecting structural choice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570515"/>
            <a:ext cx="56388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There are </a:t>
            </a:r>
            <a:r>
              <a:rPr lang="en-US" sz="2200" u="sng" dirty="0"/>
              <a:t>four variables </a:t>
            </a:r>
            <a:r>
              <a:rPr lang="en-US" sz="2200" dirty="0"/>
              <a:t>that </a:t>
            </a:r>
            <a:r>
              <a:rPr lang="en-US" sz="2200" u="sng" dirty="0"/>
              <a:t>go into designing </a:t>
            </a:r>
            <a:r>
              <a:rPr lang="en-US" sz="2200" dirty="0"/>
              <a:t>an appropriate organizational structure</a:t>
            </a:r>
            <a:endParaRPr lang="en-AU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73001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Strategy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Flexibility and free-flowing information </a:t>
            </a:r>
            <a:r>
              <a:rPr lang="en-US" dirty="0"/>
              <a:t>of the organic structure works well when an organization is pursuing </a:t>
            </a:r>
            <a:r>
              <a:rPr lang="en-US" u="sng" dirty="0"/>
              <a:t>meaningful and unique innovations</a:t>
            </a:r>
            <a:endParaRPr lang="en-AU" u="sng" dirty="0"/>
          </a:p>
          <a:p>
            <a:pPr lvl="0"/>
            <a:r>
              <a:rPr lang="en-US" dirty="0"/>
              <a:t>The mechanistic organization with </a:t>
            </a:r>
            <a:r>
              <a:rPr lang="en-US" u="sng" dirty="0"/>
              <a:t>efficiency, stability and tight control </a:t>
            </a:r>
            <a:r>
              <a:rPr lang="en-US" dirty="0"/>
              <a:t>works best for companies wanting to tightly control costs. 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	An organization’s structure should help goal achievement 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2219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Additional variables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4425496" cy="1965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Size</a:t>
            </a:r>
            <a:endParaRPr lang="en-AU" dirty="0"/>
          </a:p>
          <a:p>
            <a:pPr marL="0" indent="0">
              <a:buNone/>
            </a:pPr>
            <a:r>
              <a:rPr lang="en-US" u="sng" dirty="0" smtClean="0"/>
              <a:t>Larger </a:t>
            </a:r>
            <a:r>
              <a:rPr lang="en-US" u="sng" dirty="0"/>
              <a:t>organizations </a:t>
            </a:r>
            <a:r>
              <a:rPr lang="en-US" dirty="0"/>
              <a:t>tend to have more specialization, departmentalization, centralization and rules and regulations than do small organizations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Technology </a:t>
            </a:r>
            <a:endParaRPr lang="en-AU" dirty="0" smtClean="0"/>
          </a:p>
          <a:p>
            <a:r>
              <a:rPr lang="en-US" u="sng" dirty="0" smtClean="0"/>
              <a:t>Unit production</a:t>
            </a:r>
            <a:r>
              <a:rPr lang="en-US" dirty="0" smtClean="0"/>
              <a:t>: the production of items in units or small batches</a:t>
            </a:r>
            <a:endParaRPr lang="en-AU" dirty="0" smtClean="0"/>
          </a:p>
          <a:p>
            <a:r>
              <a:rPr lang="en-US" u="sng" dirty="0" smtClean="0"/>
              <a:t>Mass </a:t>
            </a:r>
            <a:r>
              <a:rPr lang="en-US" u="sng" dirty="0"/>
              <a:t>production</a:t>
            </a:r>
            <a:r>
              <a:rPr lang="en-US" dirty="0"/>
              <a:t>: described large batch manufacturing</a:t>
            </a:r>
            <a:endParaRPr lang="en-AU" dirty="0"/>
          </a:p>
          <a:p>
            <a:r>
              <a:rPr lang="en-US" u="sng" dirty="0"/>
              <a:t>Process production</a:t>
            </a:r>
            <a:r>
              <a:rPr lang="en-US" dirty="0"/>
              <a:t>: continuous process production 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6"/>
          </p:nvPr>
        </p:nvSpPr>
        <p:spPr>
          <a:xfrm>
            <a:off x="4410075" y="4677664"/>
            <a:ext cx="4425496" cy="1965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Environmental </a:t>
            </a:r>
            <a:r>
              <a:rPr lang="en-US" b="1" dirty="0" smtClean="0"/>
              <a:t>uncertainty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u="sng" dirty="0"/>
              <a:t>stable and simple environments</a:t>
            </a:r>
            <a:r>
              <a:rPr lang="en-US" dirty="0"/>
              <a:t>, </a:t>
            </a:r>
            <a:r>
              <a:rPr lang="en-US" u="sng" dirty="0"/>
              <a:t>mechanistic designs </a:t>
            </a:r>
            <a:r>
              <a:rPr lang="en-US" dirty="0"/>
              <a:t>can be more effective. </a:t>
            </a:r>
            <a:r>
              <a:rPr lang="en-US" u="sng" dirty="0"/>
              <a:t>The greater the uncertainty</a:t>
            </a:r>
            <a:r>
              <a:rPr lang="en-US" dirty="0"/>
              <a:t>, the more an organization needs the </a:t>
            </a:r>
            <a:r>
              <a:rPr lang="en-US" u="sng" dirty="0"/>
              <a:t>flexibility of an organic design</a:t>
            </a:r>
            <a:r>
              <a:rPr lang="en-US" dirty="0"/>
              <a:t>. 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32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Traditional Organizational Designs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16285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Simple structures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5268" b="-5268"/>
          <a:stretch>
            <a:fillRect/>
          </a:stretch>
        </p:blipFill>
        <p:spPr>
          <a:xfrm>
            <a:off x="4753428" y="2471738"/>
            <a:ext cx="4081689" cy="41449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An organization with low departmentalization, wide spans of control , authority centralized in a single person and little formalization</a:t>
            </a:r>
            <a:r>
              <a:rPr lang="en-AU" sz="2200" dirty="0"/>
              <a:t> 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81428" y="298419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/>
              <a:t>Strength: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pPr lvl="0"/>
            <a:r>
              <a:rPr lang="en-US" dirty="0"/>
              <a:t>Fast, flexible, inexpensive  to maintain; clear accountability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u="sng" dirty="0"/>
              <a:t>Weaknesses: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pPr lvl="0"/>
            <a:r>
              <a:rPr lang="en-US" dirty="0"/>
              <a:t>Not </a:t>
            </a:r>
            <a:r>
              <a:rPr lang="en-US" dirty="0" err="1"/>
              <a:t>apporpirate</a:t>
            </a:r>
            <a:r>
              <a:rPr lang="en-US" dirty="0"/>
              <a:t> as organization grows, reliance on one person is risky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344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Functional </a:t>
            </a:r>
            <a:r>
              <a:rPr lang="en-US" u="sng" dirty="0" smtClean="0"/>
              <a:t>structure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15" r="1015"/>
          <a:stretch>
            <a:fillRect/>
          </a:stretch>
        </p:blipFill>
        <p:spPr>
          <a:xfrm>
            <a:off x="5170715" y="2198461"/>
            <a:ext cx="3609974" cy="4144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groups similar or related occupational specialties together. Functional departmentalization applied to the entire </a:t>
            </a:r>
            <a:r>
              <a:rPr lang="en-US" sz="2200" dirty="0" smtClean="0"/>
              <a:t>organization</a:t>
            </a:r>
            <a:endParaRPr lang="en-AU" sz="2200" dirty="0"/>
          </a:p>
          <a:p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26999" y="2375770"/>
            <a:ext cx="488042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Strengths: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Cost saving advantages from specialization, employees are grouped with others who have similar tasks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u="sng" dirty="0"/>
              <a:t>Weakness: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Pursuit of functional goals can cause managers to lose sight of what’s bets for the overall organization; </a:t>
            </a:r>
            <a:endParaRPr lang="en-US" dirty="0" smtClean="0"/>
          </a:p>
          <a:p>
            <a:pPr marL="285750" lvl="0" indent="-285750">
              <a:buFont typeface="Arial"/>
              <a:buChar char="•"/>
            </a:pPr>
            <a:endParaRPr lang="en-US" dirty="0" smtClean="0"/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functional </a:t>
            </a:r>
            <a:r>
              <a:rPr lang="en-US" dirty="0"/>
              <a:t>specialists become insulated and have little understanding of what other units are doing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785838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Divisional structure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690" r="-4690"/>
          <a:stretch>
            <a:fillRect/>
          </a:stretch>
        </p:blipFill>
        <p:spPr>
          <a:xfrm>
            <a:off x="4572000" y="2289628"/>
            <a:ext cx="4572000" cy="4144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business structure is made of separate business units or divisions.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8962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u="sng" dirty="0"/>
              <a:t>Strengths</a:t>
            </a:r>
            <a:r>
              <a:rPr lang="en-US" sz="2000" dirty="0"/>
              <a:t>:</a:t>
            </a:r>
            <a:endParaRPr lang="en-AU" sz="2000" dirty="0"/>
          </a:p>
          <a:p>
            <a:r>
              <a:rPr lang="en-US" sz="2000" dirty="0"/>
              <a:t>	</a:t>
            </a:r>
            <a:endParaRPr lang="en-AU" sz="2000" dirty="0"/>
          </a:p>
          <a:p>
            <a:r>
              <a:rPr lang="en-US" sz="2000" dirty="0"/>
              <a:t>	Focuses on results – divisions mangers are responsible for  what happens to their products and </a:t>
            </a:r>
            <a:r>
              <a:rPr lang="en-US" sz="2000" dirty="0" smtClean="0"/>
              <a:t>services</a:t>
            </a:r>
            <a:endParaRPr lang="en-AU" sz="2000" dirty="0" smtClean="0"/>
          </a:p>
          <a:p>
            <a:endParaRPr lang="en-AU" sz="2000" u="sng" dirty="0"/>
          </a:p>
          <a:p>
            <a:r>
              <a:rPr lang="en-US" sz="2000" u="sng" dirty="0" smtClean="0"/>
              <a:t>Weaknesses</a:t>
            </a:r>
            <a:endParaRPr lang="en-AU" sz="2000" dirty="0"/>
          </a:p>
          <a:p>
            <a:r>
              <a:rPr lang="en-US" sz="2000" dirty="0"/>
              <a:t> </a:t>
            </a:r>
            <a:endParaRPr lang="en-AU" sz="2000" dirty="0"/>
          </a:p>
          <a:p>
            <a:r>
              <a:rPr lang="en-US" sz="2000" dirty="0"/>
              <a:t>	Duplication of activities and resources increases cots and reduces efficiency. </a:t>
            </a:r>
            <a:endParaRPr lang="en-AU" sz="2000" dirty="0"/>
          </a:p>
          <a:p>
            <a:r>
              <a:rPr lang="en-US" sz="2000" dirty="0"/>
              <a:t> </a:t>
            </a:r>
            <a:endParaRPr lang="en-AU" sz="2000" dirty="0"/>
          </a:p>
        </p:txBody>
      </p:sp>
    </p:spTree>
    <p:extLst>
      <p:ext uri="{BB962C8B-B14F-4D97-AF65-F5344CB8AC3E}">
        <p14:creationId xmlns="" xmlns:p14="http://schemas.microsoft.com/office/powerpoint/2010/main" val="1237813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670957"/>
            <a:ext cx="6350000" cy="474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000" y="798287"/>
            <a:ext cx="51436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/>
              <a:t>THANK YOU EVERYONE &amp; TAKE CARE</a:t>
            </a:r>
            <a:endParaRPr lang="en-US" sz="2200" u="sng" dirty="0"/>
          </a:p>
        </p:txBody>
      </p:sp>
    </p:spTree>
    <p:extLst>
      <p:ext uri="{BB962C8B-B14F-4D97-AF65-F5344CB8AC3E}">
        <p14:creationId xmlns="" xmlns:p14="http://schemas.microsoft.com/office/powerpoint/2010/main" val="51211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Work Specialization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8149" b="17109"/>
          <a:stretch/>
        </p:blipFill>
        <p:spPr>
          <a:xfrm>
            <a:off x="897618" y="2594429"/>
            <a:ext cx="7556500" cy="31568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792768" cy="774700"/>
          </a:xfrm>
        </p:spPr>
        <p:txBody>
          <a:bodyPr/>
          <a:lstStyle/>
          <a:p>
            <a:r>
              <a:rPr lang="en-US" sz="2000" u="sng" dirty="0" smtClean="0"/>
              <a:t>Dividing </a:t>
            </a:r>
            <a:r>
              <a:rPr lang="en-US" sz="2000" u="sng" dirty="0"/>
              <a:t>work </a:t>
            </a:r>
            <a:r>
              <a:rPr lang="en-US" sz="2000" dirty="0"/>
              <a:t>activities into separate job </a:t>
            </a:r>
            <a:r>
              <a:rPr lang="en-US" sz="2000" dirty="0" smtClean="0"/>
              <a:t>tasks (Division of Labor)</a:t>
            </a:r>
            <a:r>
              <a:rPr lang="en-US" sz="2000" u="sng" dirty="0" smtClean="0"/>
              <a:t>. </a:t>
            </a:r>
            <a:r>
              <a:rPr lang="en-US" sz="2000" u="sng" dirty="0"/>
              <a:t>Individual employees specialize </a:t>
            </a:r>
            <a:r>
              <a:rPr lang="en-US" sz="2000" dirty="0"/>
              <a:t>in doing part of an activity rather than the entire activity in </a:t>
            </a:r>
            <a:r>
              <a:rPr lang="en-US" sz="2000" u="sng" dirty="0"/>
              <a:t>order to increase output</a:t>
            </a:r>
            <a:r>
              <a:rPr lang="en-AU" sz="2000" u="sng" dirty="0"/>
              <a:t> </a:t>
            </a:r>
            <a:r>
              <a:rPr lang="en-AU" sz="2000" u="sng" dirty="0" smtClean="0"/>
              <a:t> </a:t>
            </a:r>
            <a:endParaRPr lang="en-US" sz="2000" u="sng" dirty="0"/>
          </a:p>
        </p:txBody>
      </p:sp>
      <p:sp>
        <p:nvSpPr>
          <p:cNvPr id="6" name="Rectangle 5"/>
          <p:cNvSpPr/>
          <p:nvPr/>
        </p:nvSpPr>
        <p:spPr>
          <a:xfrm>
            <a:off x="498518" y="6044978"/>
            <a:ext cx="8101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Work specialization makes </a:t>
            </a:r>
            <a:r>
              <a:rPr lang="en-US" sz="2000" u="sng" dirty="0"/>
              <a:t>efficient use of the diversity of skills </a:t>
            </a:r>
            <a:r>
              <a:rPr lang="en-US" sz="2000" dirty="0"/>
              <a:t>that workers have</a:t>
            </a:r>
            <a:r>
              <a:rPr lang="en-A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7765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Departmentalization 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How jobs are </a:t>
            </a:r>
            <a:r>
              <a:rPr lang="en-US" u="sng" dirty="0"/>
              <a:t>grouped together</a:t>
            </a:r>
            <a:r>
              <a:rPr lang="en-AU" u="sng" dirty="0"/>
              <a:t> 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-30696" b="-9020"/>
          <a:stretch/>
        </p:blipFill>
        <p:spPr>
          <a:xfrm>
            <a:off x="299585" y="1904253"/>
            <a:ext cx="2566986" cy="2330151"/>
          </a:xfr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t="-22948" b="-8689"/>
          <a:stretch/>
        </p:blipFill>
        <p:spPr>
          <a:xfrm>
            <a:off x="3283857" y="1904253"/>
            <a:ext cx="2753313" cy="2337187"/>
          </a:xfr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t="-32178" b="-18370"/>
          <a:stretch/>
        </p:blipFill>
        <p:spPr>
          <a:xfrm>
            <a:off x="1579643" y="4271963"/>
            <a:ext cx="3090799" cy="238646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/>
          <a:srcRect t="-25460" b="-6625"/>
          <a:stretch/>
        </p:blipFill>
        <p:spPr>
          <a:xfrm>
            <a:off x="5128314" y="4045858"/>
            <a:ext cx="2929164" cy="2455500"/>
          </a:xfrm>
        </p:spPr>
      </p:pic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/>
          <a:srcRect t="-23974" b="-31610"/>
          <a:stretch/>
        </p:blipFill>
        <p:spPr>
          <a:xfrm>
            <a:off x="6331858" y="1940540"/>
            <a:ext cx="2812142" cy="2655477"/>
          </a:xfrm>
        </p:spPr>
      </p:pic>
    </p:spTree>
    <p:extLst>
      <p:ext uri="{BB962C8B-B14F-4D97-AF65-F5344CB8AC3E}">
        <p14:creationId xmlns="" xmlns:p14="http://schemas.microsoft.com/office/powerpoint/2010/main" val="27529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Functional Departmentalization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2"/>
            <a:ext cx="4418196" cy="465432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Strengths</a:t>
            </a:r>
          </a:p>
          <a:p>
            <a:pPr lvl="1"/>
            <a:r>
              <a:rPr lang="en-US" sz="2000" u="sng" dirty="0"/>
              <a:t>Efficiencies</a:t>
            </a:r>
            <a:r>
              <a:rPr lang="en-US" sz="2000" dirty="0"/>
              <a:t> from putting people of similar specialties together</a:t>
            </a:r>
            <a:endParaRPr lang="en-AU" sz="2000" dirty="0"/>
          </a:p>
          <a:p>
            <a:pPr lvl="1"/>
            <a:r>
              <a:rPr lang="en-US" sz="2000" u="sng" dirty="0"/>
              <a:t>Coordination</a:t>
            </a:r>
            <a:r>
              <a:rPr lang="en-US" sz="2000" dirty="0"/>
              <a:t> within functional areas</a:t>
            </a:r>
            <a:endParaRPr lang="en-AU" sz="2000" dirty="0"/>
          </a:p>
          <a:p>
            <a:pPr lvl="1"/>
            <a:r>
              <a:rPr lang="en-US" sz="2000" dirty="0"/>
              <a:t>In-depth </a:t>
            </a:r>
            <a:r>
              <a:rPr lang="en-US" sz="2000" u="sng" dirty="0"/>
              <a:t>specialization</a:t>
            </a:r>
            <a:endParaRPr lang="en-AU" sz="2000" u="sng" dirty="0"/>
          </a:p>
          <a:p>
            <a:r>
              <a:rPr lang="en-US" sz="2000" b="1" dirty="0" smtClean="0"/>
              <a:t>Weaknesses</a:t>
            </a:r>
          </a:p>
          <a:p>
            <a:pPr lvl="1"/>
            <a:r>
              <a:rPr lang="en-US" sz="2000" u="sng" dirty="0"/>
              <a:t>Poor communication </a:t>
            </a:r>
            <a:r>
              <a:rPr lang="en-US" sz="2000" dirty="0"/>
              <a:t>across functional areas</a:t>
            </a:r>
            <a:endParaRPr lang="en-AU" sz="2000" dirty="0"/>
          </a:p>
          <a:p>
            <a:pPr lvl="1"/>
            <a:r>
              <a:rPr lang="en-US" sz="2000" u="sng" dirty="0"/>
              <a:t>Limited view </a:t>
            </a:r>
            <a:r>
              <a:rPr lang="en-US" sz="2000" dirty="0"/>
              <a:t>of organizational </a:t>
            </a:r>
            <a:r>
              <a:rPr lang="en-US" sz="2000" dirty="0" smtClean="0"/>
              <a:t>goals</a:t>
            </a:r>
            <a:endParaRPr lang="en-AU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t="-30696" b="-9020"/>
          <a:stretch/>
        </p:blipFill>
        <p:spPr>
          <a:xfrm>
            <a:off x="5180013" y="2159000"/>
            <a:ext cx="3657600" cy="3320143"/>
          </a:xfrm>
        </p:spPr>
      </p:pic>
      <p:sp>
        <p:nvSpPr>
          <p:cNvPr id="6" name="Rectangle 5"/>
          <p:cNvSpPr/>
          <p:nvPr/>
        </p:nvSpPr>
        <p:spPr>
          <a:xfrm>
            <a:off x="498517" y="1230868"/>
            <a:ext cx="7230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u="sng" dirty="0" smtClean="0"/>
              <a:t>group </a:t>
            </a:r>
            <a:r>
              <a:rPr lang="en-US" sz="2200" u="sng" dirty="0"/>
              <a:t>jobs according to function</a:t>
            </a:r>
            <a:r>
              <a:rPr lang="en-AU" sz="2200" u="sng" dirty="0"/>
              <a:t> </a:t>
            </a:r>
            <a:endParaRPr lang="en-US" sz="2200" u="sng" dirty="0"/>
          </a:p>
        </p:txBody>
      </p:sp>
    </p:spTree>
    <p:extLst>
      <p:ext uri="{BB962C8B-B14F-4D97-AF65-F5344CB8AC3E}">
        <p14:creationId xmlns="" xmlns:p14="http://schemas.microsoft.com/office/powerpoint/2010/main" val="6953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Geographical Departmentalization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4291196" cy="4140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Strengths</a:t>
            </a:r>
          </a:p>
          <a:p>
            <a:pPr lvl="1"/>
            <a:r>
              <a:rPr lang="en-US" sz="2000" dirty="0"/>
              <a:t>More effective and efficient handling of </a:t>
            </a:r>
            <a:r>
              <a:rPr lang="en-US" sz="2000" u="sng" dirty="0"/>
              <a:t>specific regional issues</a:t>
            </a:r>
            <a:endParaRPr lang="en-AU" sz="2000" u="sng" dirty="0"/>
          </a:p>
          <a:p>
            <a:pPr lvl="1"/>
            <a:r>
              <a:rPr lang="en-US" sz="2000" dirty="0"/>
              <a:t>Serve needs of </a:t>
            </a:r>
            <a:r>
              <a:rPr lang="en-US" sz="2000" u="sng" dirty="0"/>
              <a:t>unique geographic markets </a:t>
            </a:r>
            <a:r>
              <a:rPr lang="en-US" sz="2000" dirty="0"/>
              <a:t>better</a:t>
            </a:r>
            <a:endParaRPr lang="en-AU" sz="2000" dirty="0"/>
          </a:p>
          <a:p>
            <a:r>
              <a:rPr lang="en-AU" sz="2000" b="1" dirty="0" smtClean="0"/>
              <a:t>W</a:t>
            </a:r>
            <a:r>
              <a:rPr lang="en-US" sz="2000" b="1" dirty="0" err="1" smtClean="0"/>
              <a:t>eakness</a:t>
            </a:r>
            <a:endParaRPr lang="en-US" sz="2000" b="1" dirty="0" smtClean="0"/>
          </a:p>
          <a:p>
            <a:pPr lvl="1"/>
            <a:r>
              <a:rPr lang="en-US" sz="2000" u="sng" dirty="0"/>
              <a:t>Duplication </a:t>
            </a:r>
            <a:r>
              <a:rPr lang="en-US" sz="2000" dirty="0"/>
              <a:t>of function </a:t>
            </a:r>
            <a:endParaRPr lang="en-AU" sz="2000" dirty="0"/>
          </a:p>
          <a:p>
            <a:pPr lvl="1"/>
            <a:r>
              <a:rPr lang="en-US" sz="2000" dirty="0"/>
              <a:t>Can feel </a:t>
            </a:r>
            <a:r>
              <a:rPr lang="en-US" sz="2000" u="sng" dirty="0"/>
              <a:t>isolated from other organizational areas</a:t>
            </a:r>
            <a:endParaRPr lang="en-AU" sz="2000" u="sng" dirty="0"/>
          </a:p>
          <a:p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t="-22948" b="-8689"/>
          <a:stretch/>
        </p:blipFill>
        <p:spPr>
          <a:xfrm>
            <a:off x="4644571" y="1985963"/>
            <a:ext cx="4210504" cy="3574143"/>
          </a:xfrm>
        </p:spPr>
      </p:pic>
      <p:sp>
        <p:nvSpPr>
          <p:cNvPr id="6" name="Rectangle 5"/>
          <p:cNvSpPr/>
          <p:nvPr/>
        </p:nvSpPr>
        <p:spPr>
          <a:xfrm>
            <a:off x="498474" y="1230868"/>
            <a:ext cx="4006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group jobs according to location</a:t>
            </a:r>
            <a:r>
              <a:rPr lang="en-AU" sz="2000" u="sng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37480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Product Specialization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2"/>
            <a:ext cx="4254911" cy="452732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Strengths</a:t>
            </a:r>
          </a:p>
          <a:p>
            <a:pPr lvl="1"/>
            <a:r>
              <a:rPr lang="en-US" sz="2000" dirty="0" smtClean="0"/>
              <a:t>Allows </a:t>
            </a:r>
            <a:r>
              <a:rPr lang="en-US" sz="2000" u="sng" dirty="0"/>
              <a:t>specialization in particular products and services</a:t>
            </a:r>
            <a:endParaRPr lang="en-AU" sz="2000" u="sng" dirty="0"/>
          </a:p>
          <a:p>
            <a:pPr lvl="1"/>
            <a:r>
              <a:rPr lang="en-US" sz="2000" dirty="0"/>
              <a:t>Managers </a:t>
            </a:r>
            <a:r>
              <a:rPr lang="en-US" sz="2000" u="sng" dirty="0"/>
              <a:t>can become experts </a:t>
            </a:r>
            <a:r>
              <a:rPr lang="en-US" sz="2000" dirty="0"/>
              <a:t>in their industry</a:t>
            </a:r>
            <a:endParaRPr lang="en-AU" sz="2000" dirty="0"/>
          </a:p>
          <a:p>
            <a:pPr lvl="1"/>
            <a:r>
              <a:rPr lang="en-US" sz="2000" u="sng" dirty="0"/>
              <a:t>Closer to customers</a:t>
            </a:r>
            <a:endParaRPr lang="en-AU" sz="2000" u="sng" dirty="0"/>
          </a:p>
          <a:p>
            <a:r>
              <a:rPr lang="en-AU" sz="2000" b="1" dirty="0" smtClean="0"/>
              <a:t>W</a:t>
            </a:r>
            <a:r>
              <a:rPr lang="en-US" sz="2000" b="1" dirty="0" err="1" smtClean="0"/>
              <a:t>eakness</a:t>
            </a:r>
            <a:endParaRPr lang="en-US" sz="2000" b="1" dirty="0" smtClean="0"/>
          </a:p>
          <a:p>
            <a:pPr lvl="1"/>
            <a:r>
              <a:rPr lang="en-US" sz="2000" u="sng" dirty="0"/>
              <a:t>Duplication</a:t>
            </a:r>
            <a:r>
              <a:rPr lang="en-US" sz="2000" dirty="0"/>
              <a:t> of functions</a:t>
            </a:r>
            <a:endParaRPr lang="en-AU" sz="2000" dirty="0"/>
          </a:p>
          <a:p>
            <a:pPr lvl="1"/>
            <a:r>
              <a:rPr lang="en-US" sz="2000" u="sng" dirty="0"/>
              <a:t>Limited view </a:t>
            </a:r>
            <a:r>
              <a:rPr lang="en-US" sz="2000" dirty="0"/>
              <a:t>of organizational goals</a:t>
            </a:r>
            <a:endParaRPr lang="en-AU" sz="2000" dirty="0"/>
          </a:p>
          <a:p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-32177" b="-63725"/>
          <a:stretch/>
        </p:blipFill>
        <p:spPr>
          <a:xfrm>
            <a:off x="4753429" y="1985963"/>
            <a:ext cx="4120696" cy="4140200"/>
          </a:xfrm>
        </p:spPr>
      </p:pic>
      <p:sp>
        <p:nvSpPr>
          <p:cNvPr id="6" name="Rectangle 5"/>
          <p:cNvSpPr/>
          <p:nvPr/>
        </p:nvSpPr>
        <p:spPr>
          <a:xfrm>
            <a:off x="498474" y="1215479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group jobs by product</a:t>
            </a:r>
            <a:r>
              <a:rPr lang="en-AU" sz="2000" u="sng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88738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Customer Departmentalization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2521857"/>
            <a:ext cx="4454482" cy="4140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Strengths</a:t>
            </a:r>
          </a:p>
          <a:p>
            <a:pPr lvl="1"/>
            <a:r>
              <a:rPr lang="en-US" sz="2000" dirty="0" smtClean="0"/>
              <a:t>Customer’s </a:t>
            </a:r>
            <a:r>
              <a:rPr lang="en-US" sz="2000" dirty="0"/>
              <a:t>needs and problems can be </a:t>
            </a:r>
            <a:r>
              <a:rPr lang="en-US" sz="2000" u="sng" dirty="0"/>
              <a:t>met by specialists</a:t>
            </a:r>
            <a:endParaRPr lang="en-AU" sz="2000" u="sng" dirty="0"/>
          </a:p>
          <a:p>
            <a:r>
              <a:rPr lang="en-AU" sz="2000" b="1" dirty="0" smtClean="0"/>
              <a:t>W</a:t>
            </a:r>
            <a:r>
              <a:rPr lang="en-US" sz="2000" b="1" dirty="0" err="1" smtClean="0"/>
              <a:t>eakness</a:t>
            </a:r>
            <a:endParaRPr lang="en-US" sz="2000" b="1" dirty="0" smtClean="0"/>
          </a:p>
          <a:p>
            <a:pPr lvl="1"/>
            <a:r>
              <a:rPr lang="en-US" sz="2000" u="sng" dirty="0"/>
              <a:t>Duplication </a:t>
            </a:r>
            <a:r>
              <a:rPr lang="en-US" sz="2000" dirty="0"/>
              <a:t>of functions</a:t>
            </a:r>
            <a:endParaRPr lang="en-AU" sz="2000" dirty="0"/>
          </a:p>
          <a:p>
            <a:pPr lvl="1"/>
            <a:r>
              <a:rPr lang="en-US" sz="2000" u="sng" dirty="0"/>
              <a:t>Limited view </a:t>
            </a:r>
            <a:r>
              <a:rPr lang="en-US" sz="2000" dirty="0"/>
              <a:t>of organizational goals</a:t>
            </a:r>
            <a:endParaRPr lang="en-AU" sz="2000" dirty="0"/>
          </a:p>
          <a:p>
            <a:pPr lvl="1"/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-25460" b="-6625"/>
          <a:stretch/>
        </p:blipFill>
        <p:spPr>
          <a:xfrm>
            <a:off x="5289550" y="2521857"/>
            <a:ext cx="3657600" cy="3066143"/>
          </a:xfrm>
        </p:spPr>
      </p:pic>
      <p:sp>
        <p:nvSpPr>
          <p:cNvPr id="9" name="Rectangle 8"/>
          <p:cNvSpPr/>
          <p:nvPr/>
        </p:nvSpPr>
        <p:spPr>
          <a:xfrm>
            <a:off x="498474" y="1280049"/>
            <a:ext cx="7411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groups jobs on the basis of specific and unique customers who have common needs</a:t>
            </a:r>
            <a:r>
              <a:rPr lang="en-AU" sz="2000" u="sng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359158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Process Departmentalization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/>
              <a:t>More efficient flow </a:t>
            </a:r>
            <a:r>
              <a:rPr lang="en-US" dirty="0"/>
              <a:t>of work activities</a:t>
            </a:r>
            <a:endParaRPr lang="en-AU" dirty="0"/>
          </a:p>
          <a:p>
            <a:r>
              <a:rPr lang="en-US" dirty="0"/>
              <a:t>Can only be used with </a:t>
            </a:r>
            <a:r>
              <a:rPr lang="en-US" u="sng" dirty="0"/>
              <a:t>certain types of </a:t>
            </a:r>
            <a:r>
              <a:rPr lang="en-US" u="sng" dirty="0" smtClean="0"/>
              <a:t>products</a:t>
            </a:r>
            <a:endParaRPr lang="en-AU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-23974" b="-31610"/>
          <a:stretch/>
        </p:blipFill>
        <p:spPr>
          <a:xfrm>
            <a:off x="4753429" y="2078946"/>
            <a:ext cx="4066721" cy="3840163"/>
          </a:xfrm>
        </p:spPr>
      </p:pic>
      <p:sp>
        <p:nvSpPr>
          <p:cNvPr id="8" name="Rectangle 7"/>
          <p:cNvSpPr/>
          <p:nvPr/>
        </p:nvSpPr>
        <p:spPr>
          <a:xfrm>
            <a:off x="498473" y="1277034"/>
            <a:ext cx="7393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u="sng" dirty="0"/>
              <a:t>group jobs on the basis of product or customer flow</a:t>
            </a:r>
            <a:endParaRPr lang="en-AU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3467647758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104</TotalTime>
  <Words>825</Words>
  <Application>Microsoft Office PowerPoint</Application>
  <PresentationFormat>On-screen Show (4:3)</PresentationFormat>
  <Paragraphs>149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Advantage</vt:lpstr>
      <vt:lpstr>MGT 210  Chapter 10: Basic Organizational Design</vt:lpstr>
      <vt:lpstr>Designing Organizational Structure</vt:lpstr>
      <vt:lpstr>Work Specialization</vt:lpstr>
      <vt:lpstr>Departmentalization </vt:lpstr>
      <vt:lpstr>Functional Departmentalization </vt:lpstr>
      <vt:lpstr>Geographical Departmentalization </vt:lpstr>
      <vt:lpstr>Product Specialization </vt:lpstr>
      <vt:lpstr>Customer Departmentalization</vt:lpstr>
      <vt:lpstr>Process Departmentalization </vt:lpstr>
      <vt:lpstr>Chain of Command</vt:lpstr>
      <vt:lpstr>Authority </vt:lpstr>
      <vt:lpstr>Line Vs. Staff Authority</vt:lpstr>
      <vt:lpstr>Responsibility </vt:lpstr>
      <vt:lpstr>Unity of command</vt:lpstr>
      <vt:lpstr>The span of control</vt:lpstr>
      <vt:lpstr>Span of control</vt:lpstr>
      <vt:lpstr>Centralization Vs. Decentralization </vt:lpstr>
      <vt:lpstr>Formalization </vt:lpstr>
      <vt:lpstr>Mechanistic Vs. Organic Model</vt:lpstr>
      <vt:lpstr>Contingency factors affecting structural choice</vt:lpstr>
      <vt:lpstr>Strategy</vt:lpstr>
      <vt:lpstr>Additional variables</vt:lpstr>
      <vt:lpstr>Traditional Organizational Designs</vt:lpstr>
      <vt:lpstr>Simple structures</vt:lpstr>
      <vt:lpstr>Functional structure</vt:lpstr>
      <vt:lpstr>Divisional structure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 Biswas</dc:creator>
  <cp:lastModifiedBy>Akib's pc</cp:lastModifiedBy>
  <cp:revision>27</cp:revision>
  <dcterms:created xsi:type="dcterms:W3CDTF">2014-10-26T16:08:49Z</dcterms:created>
  <dcterms:modified xsi:type="dcterms:W3CDTF">2016-11-11T23:50:51Z</dcterms:modified>
</cp:coreProperties>
</file>