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3" r:id="rId8"/>
    <p:sldId id="265" r:id="rId9"/>
    <p:sldId id="267" r:id="rId10"/>
    <p:sldId id="273" r:id="rId11"/>
    <p:sldId id="274" r:id="rId12"/>
    <p:sldId id="275" r:id="rId13"/>
    <p:sldId id="276"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430" autoAdjust="0"/>
  </p:normalViewPr>
  <p:slideViewPr>
    <p:cSldViewPr>
      <p:cViewPr varScale="1">
        <p:scale>
          <a:sx n="47" d="100"/>
          <a:sy n="47" d="100"/>
        </p:scale>
        <p:origin x="-20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5D6C99-A963-4F86-9CBE-AF75F8DD1797}" type="datetimeFigureOut">
              <a:rPr lang="en-US" smtClean="0"/>
              <a:pPr/>
              <a:t>11/19/2016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22FA1-8861-4D56-B738-5C7A5B0CFC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F535485-E9F8-48F7-AF80-E371156C7E3D}"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Example- About 40 percent of Macy’s employees opt for a compressed workweek. According to the retailer’s human resource department, this benefit is valued second only to pay and medical insurance. “We’ve invested a lot in our people,” notes Ed Cooney, senior vice president of human resources. “When we offer work options, it’s not totally unselfish. We know it results in more loyalty and less absenteeism. </a:t>
            </a:r>
            <a:endParaRPr lang="en-US" dirty="0" smtClean="0"/>
          </a:p>
        </p:txBody>
      </p:sp>
      <p:sp>
        <p:nvSpPr>
          <p:cNvPr id="4" name="Slide Number Placeholder 3"/>
          <p:cNvSpPr>
            <a:spLocks noGrp="1"/>
          </p:cNvSpPr>
          <p:nvPr>
            <p:ph type="sldNum" sz="quarter" idx="5"/>
          </p:nvPr>
        </p:nvSpPr>
        <p:spPr/>
        <p:txBody>
          <a:bodyPr/>
          <a:lstStyle/>
          <a:p>
            <a:pPr>
              <a:defRPr/>
            </a:pPr>
            <a:fld id="{6B3370A5-2BF0-429D-8A5B-C857DA3B403F}"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lgn="just"/>
            <a:r>
              <a:rPr lang="en-US" sz="1200" kern="1200" baseline="0" dirty="0" smtClean="0">
                <a:solidFill>
                  <a:schemeClr val="tx1"/>
                </a:solidFill>
                <a:latin typeface="+mn-lt"/>
                <a:ea typeface="+mn-ea"/>
                <a:cs typeface="+mn-cs"/>
              </a:rPr>
              <a:t>Example of flexi time: With the help of programs from </a:t>
            </a:r>
            <a:r>
              <a:rPr lang="en-US" sz="1200" kern="1200" baseline="0" dirty="0" err="1" smtClean="0">
                <a:solidFill>
                  <a:schemeClr val="tx1"/>
                </a:solidFill>
                <a:latin typeface="+mn-lt"/>
                <a:ea typeface="+mn-ea"/>
                <a:cs typeface="+mn-cs"/>
              </a:rPr>
              <a:t>BidShift</a:t>
            </a:r>
            <a:r>
              <a:rPr lang="en-US" sz="1200" kern="1200" baseline="0" dirty="0" smtClean="0">
                <a:solidFill>
                  <a:schemeClr val="tx1"/>
                </a:solidFill>
                <a:latin typeface="+mn-lt"/>
                <a:ea typeface="+mn-ea"/>
                <a:cs typeface="+mn-cs"/>
              </a:rPr>
              <a:t>, a San Diego company that specializes in Internet based scheduling software, the logistic problems of flexible scheduling are solved for users such as the San Angelo Community Medical Center. </a:t>
            </a:r>
            <a:r>
              <a:rPr lang="en-US" sz="1200" kern="1200" baseline="0" dirty="0" err="1" smtClean="0">
                <a:solidFill>
                  <a:schemeClr val="tx1"/>
                </a:solidFill>
                <a:latin typeface="+mn-lt"/>
                <a:ea typeface="+mn-ea"/>
                <a:cs typeface="+mn-cs"/>
              </a:rPr>
              <a:t>BidShift’s</a:t>
            </a:r>
            <a:r>
              <a:rPr lang="en-US" sz="1200" kern="1200" baseline="0" dirty="0" smtClean="0">
                <a:solidFill>
                  <a:schemeClr val="tx1"/>
                </a:solidFill>
                <a:latin typeface="+mn-lt"/>
                <a:ea typeface="+mn-ea"/>
                <a:cs typeface="+mn-cs"/>
              </a:rPr>
              <a:t> programs allow managers to post schedules online, where employees log in and request certain shifts or schedule changes.</a:t>
            </a:r>
            <a:endParaRPr lang="en-US" dirty="0" smtClean="0"/>
          </a:p>
        </p:txBody>
      </p:sp>
      <p:sp>
        <p:nvSpPr>
          <p:cNvPr id="4" name="Slide Number Placeholder 3"/>
          <p:cNvSpPr>
            <a:spLocks noGrp="1"/>
          </p:cNvSpPr>
          <p:nvPr>
            <p:ph type="sldNum" sz="quarter" idx="5"/>
          </p:nvPr>
        </p:nvSpPr>
        <p:spPr/>
        <p:txBody>
          <a:bodyPr/>
          <a:lstStyle/>
          <a:p>
            <a:pPr>
              <a:defRPr/>
            </a:pPr>
            <a:fld id="{24696882-3025-4458-B233-C1C7A3D80F45}"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6A3ADB1-CE1F-43D1-8FD6-C195056DD2E2}"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EDAE4306-2BE7-4223-A5E8-7E3CF894543D}" type="slidenum">
              <a:rPr lang="en-US" sz="1200">
                <a:latin typeface="+mn-lt"/>
                <a:cs typeface="+mn-cs"/>
              </a:rPr>
              <a:pPr algn="r" fontAlgn="auto">
                <a:spcBef>
                  <a:spcPts val="0"/>
                </a:spcBef>
                <a:spcAft>
                  <a:spcPts val="0"/>
                </a:spcAft>
                <a:defRPr/>
              </a:pPr>
              <a:t>14</a:t>
            </a:fld>
            <a:endParaRPr lang="en-US" sz="1200" dirty="0">
              <a:latin typeface="+mn-lt"/>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C072728-8B80-4CAC-9454-42C49AAB0875}" type="slidenum">
              <a:rPr lang="en-US" smtClean="0"/>
              <a:pPr>
                <a:defRPr/>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07AE6A6-C0ED-413A-9954-F8EB9D6C8B01}"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latin typeface="+mn-lt"/>
                <a:ea typeface="+mn-ea"/>
                <a:cs typeface="Times New Roman" pitchFamily="18" charset="0"/>
              </a:rPr>
              <a:t>Boundary</a:t>
            </a:r>
            <a:r>
              <a:rPr lang="en-US" sz="1200" i="0" kern="1200" baseline="0" dirty="0" smtClean="0">
                <a:solidFill>
                  <a:schemeClr val="tx1"/>
                </a:solidFill>
                <a:latin typeface="+mn-lt"/>
                <a:ea typeface="+mn-ea"/>
                <a:cs typeface="Times New Roman" pitchFamily="18" charset="0"/>
              </a:rPr>
              <a:t>-less organization a</a:t>
            </a:r>
            <a:r>
              <a:rPr lang="en-US" sz="1200" i="0" kern="1200" dirty="0" smtClean="0">
                <a:solidFill>
                  <a:schemeClr val="tx1"/>
                </a:solidFill>
                <a:latin typeface="+mn-lt"/>
                <a:ea typeface="+mn-ea"/>
                <a:cs typeface="Times New Roman" pitchFamily="18" charset="0"/>
              </a:rPr>
              <a:t>n association where management has largely succeeded in breaking down barriers between internal levels, job functions and departments, as well as reducing external barriers between the association and those with whom it does business. Developing a business into a boundary-less organization might include creating a more horizontal management structure, encouraging interdepartmental projects, and empowering staff members.</a:t>
            </a:r>
          </a:p>
          <a:p>
            <a:pPr algn="just"/>
            <a:endParaRPr lang="en-US" u="none" dirty="0" smtClean="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5"/>
          </p:nvPr>
        </p:nvSpPr>
        <p:spPr/>
        <p:txBody>
          <a:bodyPr/>
          <a:lstStyle/>
          <a:p>
            <a:pPr>
              <a:defRPr/>
            </a:pPr>
            <a:fld id="{0BFEBC09-FE25-4611-A40E-2B171B8E932A}"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ED6CBE9-BA64-4737-BF35-4A1EACB19D9F}"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537E4CFA-1347-4BDF-9649-B1F97FEC0542}"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69C5D82-6FA6-4497-85F3-06A872227F21}"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10C95B6-9EB2-4269-9BAE-4B65642B5435}"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An organization’s collaboration efforts can be internal—that is, among employees within the organization. Or those efforts can be external collaborations with any stakeholders</a:t>
            </a:r>
          </a:p>
          <a:p>
            <a:endParaRPr lang="en-US" dirty="0" smtClean="0"/>
          </a:p>
        </p:txBody>
      </p:sp>
      <p:sp>
        <p:nvSpPr>
          <p:cNvPr id="4" name="Slide Number Placeholder 3"/>
          <p:cNvSpPr>
            <a:spLocks noGrp="1"/>
          </p:cNvSpPr>
          <p:nvPr>
            <p:ph type="sldNum" sz="quarter" idx="5"/>
          </p:nvPr>
        </p:nvSpPr>
        <p:spPr/>
        <p:txBody>
          <a:bodyPr/>
          <a:lstStyle/>
          <a:p>
            <a:pPr>
              <a:defRPr/>
            </a:pPr>
            <a:fld id="{AEF0DD71-11F7-4D21-A7E3-E0786F3B49E1}"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Example- These </a:t>
            </a:r>
            <a:r>
              <a:rPr lang="en-US" sz="1200" i="1" kern="1200" baseline="0" dirty="0" smtClean="0">
                <a:solidFill>
                  <a:schemeClr val="tx1"/>
                </a:solidFill>
                <a:latin typeface="+mn-lt"/>
                <a:ea typeface="+mn-ea"/>
                <a:cs typeface="+mn-cs"/>
              </a:rPr>
              <a:t>telecommuters are connected to their employers via the Internet, </a:t>
            </a:r>
            <a:r>
              <a:rPr lang="en-US" sz="1200" kern="1200" baseline="0" dirty="0" smtClean="0">
                <a:solidFill>
                  <a:schemeClr val="tx1"/>
                </a:solidFill>
                <a:latin typeface="+mn-lt"/>
                <a:ea typeface="+mn-ea"/>
                <a:cs typeface="+mn-cs"/>
              </a:rPr>
              <a:t>voice and video conferencing, and mobile devices. Working from home generally appeals to employees who want freedom, but also to persons with disabilities, older workers, and parents. Companies benefit from </a:t>
            </a:r>
            <a:r>
              <a:rPr lang="en-US" sz="1200" kern="1200" baseline="0" dirty="0" err="1" smtClean="0">
                <a:solidFill>
                  <a:schemeClr val="tx1"/>
                </a:solidFill>
                <a:latin typeface="+mn-lt"/>
                <a:ea typeface="+mn-ea"/>
                <a:cs typeface="+mn-cs"/>
              </a:rPr>
              <a:t>telework</a:t>
            </a:r>
            <a:r>
              <a:rPr lang="en-US" sz="1200" kern="1200" baseline="0" dirty="0" smtClean="0">
                <a:solidFill>
                  <a:schemeClr val="tx1"/>
                </a:solidFill>
                <a:latin typeface="+mn-lt"/>
                <a:ea typeface="+mn-ea"/>
                <a:cs typeface="+mn-cs"/>
              </a:rPr>
              <a:t> arrangements because they can expand their pool of talent and increase productivity without increasing costs.29 Telecommuters need to be self-disciplined and reliable employees. They also need managers who are comfortable with setting goals and managing from afar. Forrester Research predicts that telecommuting will grow from its current 34 million workers to 63 million by the year 2016 (IN USA). </a:t>
            </a:r>
            <a:endParaRPr lang="en-US" dirty="0" smtClean="0"/>
          </a:p>
        </p:txBody>
      </p:sp>
      <p:sp>
        <p:nvSpPr>
          <p:cNvPr id="4" name="Slide Number Placeholder 3"/>
          <p:cNvSpPr>
            <a:spLocks noGrp="1"/>
          </p:cNvSpPr>
          <p:nvPr>
            <p:ph type="sldNum" sz="quarter" idx="5"/>
          </p:nvPr>
        </p:nvSpPr>
        <p:spPr/>
        <p:txBody>
          <a:bodyPr/>
          <a:lstStyle/>
          <a:p>
            <a:pPr>
              <a:defRPr/>
            </a:pPr>
            <a:fld id="{8C9E0CC1-0AA9-4448-93F0-E09710D020E3}"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BB8E03C-CF0E-4870-B50D-5269ACC709A8}" type="datetime1">
              <a:rPr lang="en-US" smtClean="0"/>
              <a:pPr/>
              <a:t>11/19/2016</a:t>
            </a:fld>
            <a:endParaRPr lang="en-US"/>
          </a:p>
        </p:txBody>
      </p:sp>
      <p:sp>
        <p:nvSpPr>
          <p:cNvPr id="17" name="Footer Placeholder 16"/>
          <p:cNvSpPr>
            <a:spLocks noGrp="1"/>
          </p:cNvSpPr>
          <p:nvPr>
            <p:ph type="ftr" sz="quarter" idx="11"/>
          </p:nvPr>
        </p:nvSpPr>
        <p:spPr/>
        <p:txBody>
          <a:bodyPr/>
          <a:lstStyle/>
          <a:p>
            <a:r>
              <a:rPr lang="en-US" smtClean="0"/>
              <a:t>AbU</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A174D1-A9B0-4F6C-B378-C20A6BA45DB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76DB99-8CCF-4936-8E54-950181294189}" type="datetime1">
              <a:rPr lang="en-US" smtClean="0"/>
              <a:pPr/>
              <a:t>11/19/2016</a:t>
            </a:fld>
            <a:endParaRPr lang="en-US"/>
          </a:p>
        </p:txBody>
      </p:sp>
      <p:sp>
        <p:nvSpPr>
          <p:cNvPr id="5" name="Footer Placeholder 4"/>
          <p:cNvSpPr>
            <a:spLocks noGrp="1"/>
          </p:cNvSpPr>
          <p:nvPr>
            <p:ph type="ftr" sz="quarter" idx="11"/>
          </p:nvPr>
        </p:nvSpPr>
        <p:spPr/>
        <p:txBody>
          <a:bodyPr/>
          <a:lstStyle/>
          <a:p>
            <a:r>
              <a:rPr lang="en-US" smtClean="0"/>
              <a:t>AbU</a:t>
            </a:r>
            <a:endParaRPr lang="en-US"/>
          </a:p>
        </p:txBody>
      </p:sp>
      <p:sp>
        <p:nvSpPr>
          <p:cNvPr id="6" name="Slide Number Placeholder 5"/>
          <p:cNvSpPr>
            <a:spLocks noGrp="1"/>
          </p:cNvSpPr>
          <p:nvPr>
            <p:ph type="sldNum" sz="quarter" idx="12"/>
          </p:nvPr>
        </p:nvSpPr>
        <p:spPr/>
        <p:txBody>
          <a:bodyPr/>
          <a:lstStyle/>
          <a:p>
            <a:fld id="{D0A174D1-A9B0-4F6C-B378-C20A6BA45DB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0A174D1-A9B0-4F6C-B378-C20A6BA45DB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05F8DB-A812-4899-A38A-45F5D16FC21A}" type="datetime1">
              <a:rPr lang="en-US" smtClean="0"/>
              <a:pPr/>
              <a:t>11/19/2016</a:t>
            </a:fld>
            <a:endParaRPr lang="en-US"/>
          </a:p>
        </p:txBody>
      </p:sp>
      <p:sp>
        <p:nvSpPr>
          <p:cNvPr id="5" name="Footer Placeholder 4"/>
          <p:cNvSpPr>
            <a:spLocks noGrp="1"/>
          </p:cNvSpPr>
          <p:nvPr>
            <p:ph type="ftr" sz="quarter" idx="11"/>
          </p:nvPr>
        </p:nvSpPr>
        <p:spPr/>
        <p:txBody>
          <a:bodyPr/>
          <a:lstStyle/>
          <a:p>
            <a:r>
              <a:rPr lang="en-US" smtClean="0"/>
              <a:t>AbU</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D591965-949D-42C4-8DAA-67690B2E3240}" type="datetime1">
              <a:rPr lang="en-US" smtClean="0"/>
              <a:pPr/>
              <a:t>11/19/2016</a:t>
            </a:fld>
            <a:endParaRPr lang="en-US"/>
          </a:p>
        </p:txBody>
      </p:sp>
      <p:sp>
        <p:nvSpPr>
          <p:cNvPr id="5" name="Footer Placeholder 4"/>
          <p:cNvSpPr>
            <a:spLocks noGrp="1"/>
          </p:cNvSpPr>
          <p:nvPr>
            <p:ph type="ftr" sz="quarter" idx="11"/>
          </p:nvPr>
        </p:nvSpPr>
        <p:spPr/>
        <p:txBody>
          <a:bodyPr/>
          <a:lstStyle/>
          <a:p>
            <a:r>
              <a:rPr lang="en-US" smtClean="0"/>
              <a:t>AbU</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0A174D1-A9B0-4F6C-B378-C20A6BA45DB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AbU</a:t>
            </a:r>
            <a:endParaRPr lang="en-US"/>
          </a:p>
        </p:txBody>
      </p:sp>
      <p:sp>
        <p:nvSpPr>
          <p:cNvPr id="4" name="Date Placeholder 3"/>
          <p:cNvSpPr>
            <a:spLocks noGrp="1"/>
          </p:cNvSpPr>
          <p:nvPr>
            <p:ph type="dt" sz="half" idx="10"/>
          </p:nvPr>
        </p:nvSpPr>
        <p:spPr/>
        <p:txBody>
          <a:bodyPr/>
          <a:lstStyle/>
          <a:p>
            <a:fld id="{5429284C-A8FC-4908-BADC-1DA3FF32192C}" type="datetime1">
              <a:rPr lang="en-US" smtClean="0"/>
              <a:pPr/>
              <a:t>11/19/2016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A174D1-A9B0-4F6C-B378-C20A6BA45DB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D5D1306-5322-4AE5-A707-A76D0BCA3845}" type="datetime1">
              <a:rPr lang="en-US" smtClean="0"/>
              <a:pPr/>
              <a:t>11/19/2016</a:t>
            </a:fld>
            <a:endParaRPr lang="en-US"/>
          </a:p>
        </p:txBody>
      </p:sp>
      <p:sp>
        <p:nvSpPr>
          <p:cNvPr id="6" name="Footer Placeholder 5"/>
          <p:cNvSpPr>
            <a:spLocks noGrp="1"/>
          </p:cNvSpPr>
          <p:nvPr>
            <p:ph type="ftr" sz="quarter" idx="11"/>
          </p:nvPr>
        </p:nvSpPr>
        <p:spPr/>
        <p:txBody>
          <a:bodyPr/>
          <a:lstStyle/>
          <a:p>
            <a:r>
              <a:rPr lang="en-US" smtClean="0"/>
              <a:t>AbU</a:t>
            </a:r>
            <a:endParaRPr lang="en-US"/>
          </a:p>
        </p:txBody>
      </p:sp>
      <p:sp>
        <p:nvSpPr>
          <p:cNvPr id="7" name="Slide Number Placeholder 6"/>
          <p:cNvSpPr>
            <a:spLocks noGrp="1"/>
          </p:cNvSpPr>
          <p:nvPr>
            <p:ph type="sldNum" sz="quarter" idx="12"/>
          </p:nvPr>
        </p:nvSpPr>
        <p:spPr/>
        <p:txBody>
          <a:bodyPr/>
          <a:lstStyle/>
          <a:p>
            <a:fld id="{D0A174D1-A9B0-4F6C-B378-C20A6BA45DB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0E71668-C925-4797-B43E-06673AAC2EAD}" type="datetime1">
              <a:rPr lang="en-US" smtClean="0"/>
              <a:pPr/>
              <a:t>11/19/2016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AbU</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0A174D1-A9B0-4F6C-B378-C20A6BA45DB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07968A-9385-4A88-B8E9-ED0A0A5DA056}" type="datetime1">
              <a:rPr lang="en-US" smtClean="0"/>
              <a:pPr/>
              <a:t>11/19/2016</a:t>
            </a:fld>
            <a:endParaRPr lang="en-US"/>
          </a:p>
        </p:txBody>
      </p:sp>
      <p:sp>
        <p:nvSpPr>
          <p:cNvPr id="4" name="Footer Placeholder 3"/>
          <p:cNvSpPr>
            <a:spLocks noGrp="1"/>
          </p:cNvSpPr>
          <p:nvPr>
            <p:ph type="ftr" sz="quarter" idx="11"/>
          </p:nvPr>
        </p:nvSpPr>
        <p:spPr/>
        <p:txBody>
          <a:bodyPr/>
          <a:lstStyle/>
          <a:p>
            <a:r>
              <a:rPr lang="en-US" smtClean="0"/>
              <a:t>AbU</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0A174D1-A9B0-4F6C-B378-C20A6BA45D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7206E3F-BDF6-4437-A57A-901848A48FF4}" type="datetime1">
              <a:rPr lang="en-US" smtClean="0"/>
              <a:pPr/>
              <a:t>11/19/2016</a:t>
            </a:fld>
            <a:endParaRPr lang="en-US"/>
          </a:p>
        </p:txBody>
      </p:sp>
      <p:sp>
        <p:nvSpPr>
          <p:cNvPr id="3" name="Footer Placeholder 2"/>
          <p:cNvSpPr>
            <a:spLocks noGrp="1"/>
          </p:cNvSpPr>
          <p:nvPr>
            <p:ph type="ftr" sz="quarter" idx="11"/>
          </p:nvPr>
        </p:nvSpPr>
        <p:spPr/>
        <p:txBody>
          <a:bodyPr/>
          <a:lstStyle/>
          <a:p>
            <a:r>
              <a:rPr lang="en-US" smtClean="0"/>
              <a:t>AbU</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0A174D1-A9B0-4F6C-B378-C20A6BA45D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0A174D1-A9B0-4F6C-B378-C20A6BA45DB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20E5338-E87F-42DB-AE6D-BB0C214E5B8A}" type="datetime1">
              <a:rPr lang="en-US" smtClean="0"/>
              <a:pPr/>
              <a:t>11/19/2016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AbU</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0A174D1-A9B0-4F6C-B378-C20A6BA45DB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04B9872-9EEC-4B57-968B-AA10C884A4F9}" type="datetime1">
              <a:rPr lang="en-US" smtClean="0"/>
              <a:pPr/>
              <a:t>11/19/2016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AbU</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72CB50-288E-4359-A455-55A974CA3BEB}" type="datetime1">
              <a:rPr lang="en-US" smtClean="0"/>
              <a:pPr/>
              <a:t>11/19/2016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AbU</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0A174D1-A9B0-4F6C-B378-C20A6BA45DB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Chapter-11, Adaptive </a:t>
            </a:r>
            <a:r>
              <a:rPr lang="en-US" smtClean="0"/>
              <a:t>Organizational Design</a:t>
            </a:r>
            <a:endParaRPr lang="en-US"/>
          </a:p>
        </p:txBody>
      </p:sp>
      <p:sp>
        <p:nvSpPr>
          <p:cNvPr id="4" name="Slide Number Placeholder 3"/>
          <p:cNvSpPr>
            <a:spLocks noGrp="1"/>
          </p:cNvSpPr>
          <p:nvPr>
            <p:ph type="sldNum" sz="quarter" idx="12"/>
          </p:nvPr>
        </p:nvSpPr>
        <p:spPr/>
        <p:txBody>
          <a:bodyPr/>
          <a:lstStyle/>
          <a:p>
            <a:fld id="{D0A174D1-A9B0-4F6C-B378-C20A6BA45DB8}" type="slidenum">
              <a:rPr lang="en-US" smtClean="0"/>
              <a:pPr/>
              <a:t>1</a:t>
            </a:fld>
            <a:endParaRPr lang="en-US"/>
          </a:p>
        </p:txBody>
      </p:sp>
      <p:pic>
        <p:nvPicPr>
          <p:cNvPr id="6" name="Picture 5" descr="adaptive org design.jpg"/>
          <p:cNvPicPr>
            <a:picLocks noChangeAspect="1"/>
          </p:cNvPicPr>
          <p:nvPr/>
        </p:nvPicPr>
        <p:blipFill>
          <a:blip r:embed="rId2" cstate="print"/>
          <a:stretch>
            <a:fillRect/>
          </a:stretch>
        </p:blipFill>
        <p:spPr>
          <a:xfrm>
            <a:off x="685800" y="2971800"/>
            <a:ext cx="7620000" cy="33562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smtClean="0"/>
              <a:t>Flexible Work Arrangements</a:t>
            </a:r>
            <a:endParaRPr/>
          </a:p>
        </p:txBody>
      </p:sp>
      <p:sp>
        <p:nvSpPr>
          <p:cNvPr id="24579" name="Content Placeholder 2"/>
          <p:cNvSpPr>
            <a:spLocks noGrp="1"/>
          </p:cNvSpPr>
          <p:nvPr>
            <p:ph sz="half" idx="1"/>
          </p:nvPr>
        </p:nvSpPr>
        <p:spPr/>
        <p:txBody>
          <a:bodyPr/>
          <a:lstStyle/>
          <a:p>
            <a:pPr algn="just"/>
            <a:r>
              <a:rPr lang="en-US" b="1" dirty="0" smtClean="0"/>
              <a:t>Telecommuting </a:t>
            </a:r>
            <a:r>
              <a:rPr lang="en-US" dirty="0" smtClean="0"/>
              <a:t>- a work arrangement in which employees work at home and are linked to the workplace by computer. </a:t>
            </a:r>
          </a:p>
        </p:txBody>
      </p:sp>
      <p:pic>
        <p:nvPicPr>
          <p:cNvPr id="24580" name="Picture 3"/>
          <p:cNvPicPr>
            <a:picLocks noGrp="1" noChangeAspect="1" noChangeArrowheads="1"/>
          </p:cNvPicPr>
          <p:nvPr>
            <p:ph sz="half" idx="2"/>
          </p:nvPr>
        </p:nvPicPr>
        <p:blipFill>
          <a:blip r:embed="rId3" cstate="print"/>
          <a:srcRect/>
          <a:stretch>
            <a:fillRect/>
          </a:stretch>
        </p:blipFill>
        <p:spPr>
          <a:xfrm>
            <a:off x="4724400" y="1676400"/>
            <a:ext cx="3790950" cy="3700463"/>
          </a:xfrm>
          <a:noFill/>
        </p:spPr>
      </p:pic>
      <p:sp>
        <p:nvSpPr>
          <p:cNvPr id="5" name="Slide Number Placeholder 4"/>
          <p:cNvSpPr>
            <a:spLocks noGrp="1"/>
          </p:cNvSpPr>
          <p:nvPr>
            <p:ph type="sldNum" sz="quarter" idx="12"/>
          </p:nvPr>
        </p:nvSpPr>
        <p:spPr/>
        <p:txBody>
          <a:bodyPr/>
          <a:lstStyle/>
          <a:p>
            <a:fld id="{D0A174D1-A9B0-4F6C-B378-C20A6BA45DB8}"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smtClean="0"/>
              <a:t>Flexible Work Arrangements (cont.)</a:t>
            </a:r>
            <a:endParaRPr/>
          </a:p>
        </p:txBody>
      </p:sp>
      <p:pic>
        <p:nvPicPr>
          <p:cNvPr id="25604" name="Picture 2"/>
          <p:cNvPicPr>
            <a:picLocks noGrp="1" noChangeAspect="1" noChangeArrowheads="1"/>
          </p:cNvPicPr>
          <p:nvPr>
            <p:ph sz="half" idx="1"/>
          </p:nvPr>
        </p:nvPicPr>
        <p:blipFill>
          <a:blip r:embed="rId3" cstate="print"/>
          <a:stretch>
            <a:fillRect/>
          </a:stretch>
        </p:blipFill>
        <p:spPr>
          <a:xfrm>
            <a:off x="477837" y="1955006"/>
            <a:ext cx="3686175" cy="3514725"/>
          </a:xfrm>
          <a:noFill/>
        </p:spPr>
      </p:pic>
      <p:sp>
        <p:nvSpPr>
          <p:cNvPr id="25603" name="Content Placeholder 3"/>
          <p:cNvSpPr>
            <a:spLocks noGrp="1"/>
          </p:cNvSpPr>
          <p:nvPr>
            <p:ph sz="half" idx="2"/>
          </p:nvPr>
        </p:nvSpPr>
        <p:spPr/>
        <p:txBody>
          <a:bodyPr/>
          <a:lstStyle/>
          <a:p>
            <a:pPr algn="just"/>
            <a:r>
              <a:rPr lang="en-US" b="1" dirty="0" smtClean="0"/>
              <a:t>Compressed workweek</a:t>
            </a:r>
            <a:r>
              <a:rPr lang="en-US" dirty="0" smtClean="0"/>
              <a:t> - a workweek where employees work longer hours per day but fewer days per week. Example-  Macy’s</a:t>
            </a:r>
          </a:p>
        </p:txBody>
      </p:sp>
      <p:sp>
        <p:nvSpPr>
          <p:cNvPr id="5" name="Slide Number Placeholder 4"/>
          <p:cNvSpPr>
            <a:spLocks noGrp="1"/>
          </p:cNvSpPr>
          <p:nvPr>
            <p:ph type="sldNum" sz="quarter" idx="12"/>
          </p:nvPr>
        </p:nvSpPr>
        <p:spPr/>
        <p:txBody>
          <a:bodyPr/>
          <a:lstStyle/>
          <a:p>
            <a:fld id="{D0A174D1-A9B0-4F6C-B378-C20A6BA45DB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Flexible Work Arrangements (cont.)</a:t>
            </a:r>
            <a:endParaRPr lang="en-US" dirty="0"/>
          </a:p>
        </p:txBody>
      </p:sp>
      <p:sp>
        <p:nvSpPr>
          <p:cNvPr id="26627" name="Content Placeholder 2"/>
          <p:cNvSpPr>
            <a:spLocks noGrp="1"/>
          </p:cNvSpPr>
          <p:nvPr>
            <p:ph sz="quarter" idx="1"/>
          </p:nvPr>
        </p:nvSpPr>
        <p:spPr/>
        <p:txBody>
          <a:bodyPr/>
          <a:lstStyle/>
          <a:p>
            <a:pPr algn="just"/>
            <a:r>
              <a:rPr lang="en-US" b="1" dirty="0" smtClean="0"/>
              <a:t>Flextime (or flexible work hours) </a:t>
            </a:r>
            <a:r>
              <a:rPr lang="en-US" dirty="0" smtClean="0"/>
              <a:t>- a scheduling system in which employees are required to work a specific number of hours a week but are free to vary those hours within certain limits. Example- </a:t>
            </a:r>
            <a:r>
              <a:rPr lang="en-US" dirty="0" err="1" smtClean="0"/>
              <a:t>BidShift’s</a:t>
            </a:r>
            <a:r>
              <a:rPr lang="en-US" dirty="0" smtClean="0"/>
              <a:t> online posting of work schedule</a:t>
            </a:r>
          </a:p>
          <a:p>
            <a:pPr algn="just"/>
            <a:endParaRPr lang="en-US" dirty="0" smtClean="0"/>
          </a:p>
          <a:p>
            <a:pPr algn="just"/>
            <a:r>
              <a:rPr lang="en-US" b="1" dirty="0" smtClean="0"/>
              <a:t>Job sharing</a:t>
            </a:r>
            <a:r>
              <a:rPr lang="en-US" dirty="0" smtClean="0"/>
              <a:t> - the practice of having two or more people split a full-time job.</a:t>
            </a:r>
          </a:p>
        </p:txBody>
      </p:sp>
      <p:sp>
        <p:nvSpPr>
          <p:cNvPr id="4" name="Slide Number Placeholder 3"/>
          <p:cNvSpPr>
            <a:spLocks noGrp="1"/>
          </p:cNvSpPr>
          <p:nvPr>
            <p:ph type="sldNum" sz="quarter" idx="12"/>
          </p:nvPr>
        </p:nvSpPr>
        <p:spPr/>
        <p:txBody>
          <a:bodyPr/>
          <a:lstStyle/>
          <a:p>
            <a:fld id="{D0A174D1-A9B0-4F6C-B378-C20A6BA45DB8}"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smtClean="0"/>
              <a:t>Contingent Workforce</a:t>
            </a:r>
            <a:endParaRPr/>
          </a:p>
        </p:txBody>
      </p:sp>
      <p:sp>
        <p:nvSpPr>
          <p:cNvPr id="27651" name="Content Placeholder 2"/>
          <p:cNvSpPr>
            <a:spLocks noGrp="1"/>
          </p:cNvSpPr>
          <p:nvPr>
            <p:ph sz="half" idx="1"/>
          </p:nvPr>
        </p:nvSpPr>
        <p:spPr/>
        <p:txBody>
          <a:bodyPr/>
          <a:lstStyle/>
          <a:p>
            <a:pPr algn="just"/>
            <a:r>
              <a:rPr lang="en-US" b="1" dirty="0" smtClean="0"/>
              <a:t>Contingent workers </a:t>
            </a:r>
            <a:r>
              <a:rPr lang="en-US" dirty="0" smtClean="0"/>
              <a:t> - temporary, freelance, or contract workers whose employment is contingent upon demand for their services.</a:t>
            </a:r>
          </a:p>
          <a:p>
            <a:pPr>
              <a:buFont typeface="Arial" charset="0"/>
              <a:buNone/>
            </a:pPr>
            <a:endParaRPr lang="en-US" dirty="0" smtClean="0"/>
          </a:p>
        </p:txBody>
      </p:sp>
      <p:pic>
        <p:nvPicPr>
          <p:cNvPr id="27652" name="Picture 2"/>
          <p:cNvPicPr>
            <a:picLocks noGrp="1" noChangeAspect="1" noChangeArrowheads="1"/>
          </p:cNvPicPr>
          <p:nvPr>
            <p:ph sz="half" idx="2"/>
          </p:nvPr>
        </p:nvPicPr>
        <p:blipFill>
          <a:blip r:embed="rId3" cstate="print"/>
          <a:srcRect/>
          <a:stretch>
            <a:fillRect/>
          </a:stretch>
        </p:blipFill>
        <p:spPr>
          <a:xfrm>
            <a:off x="4876800" y="1752600"/>
            <a:ext cx="3835400" cy="2895600"/>
          </a:xfrm>
          <a:noFill/>
        </p:spPr>
      </p:pic>
      <p:sp>
        <p:nvSpPr>
          <p:cNvPr id="5" name="Slide Number Placeholder 4"/>
          <p:cNvSpPr>
            <a:spLocks noGrp="1"/>
          </p:cNvSpPr>
          <p:nvPr>
            <p:ph type="sldNum" sz="quarter" idx="12"/>
          </p:nvPr>
        </p:nvSpPr>
        <p:spPr/>
        <p:txBody>
          <a:bodyPr/>
          <a:lstStyle/>
          <a:p>
            <a:fld id="{D0A174D1-A9B0-4F6C-B378-C20A6BA45DB8}"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smtClean="0">
                <a:solidFill>
                  <a:schemeClr val="tx1">
                    <a:lumMod val="50000"/>
                    <a:lumOff val="50000"/>
                  </a:schemeClr>
                </a:solidFill>
              </a:rPr>
              <a:t>Terms to Know</a:t>
            </a:r>
            <a:endParaRPr lang="en-US">
              <a:solidFill>
                <a:schemeClr val="tx1">
                  <a:lumMod val="50000"/>
                  <a:lumOff val="50000"/>
                </a:schemeClr>
              </a:solidFill>
            </a:endParaRPr>
          </a:p>
        </p:txBody>
      </p:sp>
      <p:sp>
        <p:nvSpPr>
          <p:cNvPr id="68611" name="Content Placeholder 4"/>
          <p:cNvSpPr>
            <a:spLocks noGrp="1"/>
          </p:cNvSpPr>
          <p:nvPr>
            <p:ph sz="half" idx="1"/>
          </p:nvPr>
        </p:nvSpPr>
        <p:spPr>
          <a:xfrm>
            <a:off x="457200" y="1600200"/>
            <a:ext cx="4038600" cy="4525963"/>
          </a:xfrm>
        </p:spPr>
        <p:txBody>
          <a:bodyPr>
            <a:normAutofit lnSpcReduction="10000"/>
          </a:bodyPr>
          <a:lstStyle/>
          <a:p>
            <a:pPr>
              <a:spcBef>
                <a:spcPct val="25000"/>
              </a:spcBef>
            </a:pPr>
            <a:r>
              <a:rPr lang="en-US" sz="2400" smtClean="0"/>
              <a:t>Team structure</a:t>
            </a:r>
          </a:p>
          <a:p>
            <a:pPr>
              <a:spcBef>
                <a:spcPct val="25000"/>
              </a:spcBef>
            </a:pPr>
            <a:r>
              <a:rPr lang="en-US" sz="2400" smtClean="0"/>
              <a:t>Matrix structure</a:t>
            </a:r>
          </a:p>
          <a:p>
            <a:pPr>
              <a:spcBef>
                <a:spcPct val="25000"/>
              </a:spcBef>
            </a:pPr>
            <a:r>
              <a:rPr lang="en-US" sz="2400" smtClean="0"/>
              <a:t>Project structure</a:t>
            </a:r>
          </a:p>
          <a:p>
            <a:pPr>
              <a:spcBef>
                <a:spcPct val="25000"/>
              </a:spcBef>
            </a:pPr>
            <a:r>
              <a:rPr lang="en-US" sz="2400" smtClean="0"/>
              <a:t>Boundaryless organization</a:t>
            </a:r>
          </a:p>
          <a:p>
            <a:pPr>
              <a:spcBef>
                <a:spcPct val="25000"/>
              </a:spcBef>
            </a:pPr>
            <a:r>
              <a:rPr lang="en-US" sz="2400" smtClean="0"/>
              <a:t>Virtual organization</a:t>
            </a:r>
          </a:p>
          <a:p>
            <a:pPr>
              <a:spcBef>
                <a:spcPct val="25000"/>
              </a:spcBef>
            </a:pPr>
            <a:r>
              <a:rPr lang="en-US" sz="2400" smtClean="0"/>
              <a:t>Network organization</a:t>
            </a:r>
          </a:p>
          <a:p>
            <a:pPr>
              <a:spcBef>
                <a:spcPct val="25000"/>
              </a:spcBef>
            </a:pPr>
            <a:r>
              <a:rPr lang="en-US" sz="2400" smtClean="0"/>
              <a:t>Learning organization</a:t>
            </a:r>
          </a:p>
          <a:p>
            <a:pPr>
              <a:spcBef>
                <a:spcPct val="25000"/>
              </a:spcBef>
            </a:pPr>
            <a:r>
              <a:rPr lang="en-US" sz="2400" smtClean="0"/>
              <a:t>Cross-functional team</a:t>
            </a:r>
          </a:p>
          <a:p>
            <a:pPr>
              <a:spcBef>
                <a:spcPct val="25000"/>
              </a:spcBef>
            </a:pPr>
            <a:r>
              <a:rPr lang="en-US" sz="2400" smtClean="0"/>
              <a:t>Task force (or ad hoc committee)</a:t>
            </a:r>
          </a:p>
          <a:p>
            <a:endParaRPr lang="en-US" sz="2400" smtClean="0"/>
          </a:p>
        </p:txBody>
      </p:sp>
      <p:sp>
        <p:nvSpPr>
          <p:cNvPr id="68612" name="Content Placeholder 5"/>
          <p:cNvSpPr>
            <a:spLocks noGrp="1"/>
          </p:cNvSpPr>
          <p:nvPr>
            <p:ph sz="half" idx="2"/>
          </p:nvPr>
        </p:nvSpPr>
        <p:spPr>
          <a:xfrm>
            <a:off x="4648200" y="1600200"/>
            <a:ext cx="4038600" cy="4525963"/>
          </a:xfrm>
        </p:spPr>
        <p:txBody>
          <a:bodyPr>
            <a:normAutofit lnSpcReduction="10000"/>
          </a:bodyPr>
          <a:lstStyle/>
          <a:p>
            <a:pPr>
              <a:spcBef>
                <a:spcPct val="25000"/>
              </a:spcBef>
            </a:pPr>
            <a:r>
              <a:rPr lang="en-US" sz="2400" smtClean="0"/>
              <a:t>Communities of practice</a:t>
            </a:r>
          </a:p>
          <a:p>
            <a:pPr>
              <a:spcBef>
                <a:spcPct val="25000"/>
              </a:spcBef>
            </a:pPr>
            <a:r>
              <a:rPr lang="en-US" sz="2400" smtClean="0"/>
              <a:t>Open innovation</a:t>
            </a:r>
          </a:p>
          <a:p>
            <a:pPr>
              <a:spcBef>
                <a:spcPct val="25000"/>
              </a:spcBef>
            </a:pPr>
            <a:r>
              <a:rPr lang="en-US" sz="2400" smtClean="0"/>
              <a:t>Strategic partnerships</a:t>
            </a:r>
          </a:p>
          <a:p>
            <a:pPr>
              <a:spcBef>
                <a:spcPct val="25000"/>
              </a:spcBef>
            </a:pPr>
            <a:r>
              <a:rPr lang="en-US" sz="2400" smtClean="0"/>
              <a:t>Telecommuting</a:t>
            </a:r>
          </a:p>
          <a:p>
            <a:pPr>
              <a:spcBef>
                <a:spcPct val="25000"/>
              </a:spcBef>
            </a:pPr>
            <a:r>
              <a:rPr lang="en-US" sz="2400" smtClean="0"/>
              <a:t>Compressed workweek</a:t>
            </a:r>
          </a:p>
          <a:p>
            <a:pPr>
              <a:spcBef>
                <a:spcPct val="25000"/>
              </a:spcBef>
            </a:pPr>
            <a:r>
              <a:rPr lang="en-US" sz="2400" smtClean="0"/>
              <a:t>Flextime (or flexible work hours)</a:t>
            </a:r>
          </a:p>
          <a:p>
            <a:pPr>
              <a:spcBef>
                <a:spcPct val="25000"/>
              </a:spcBef>
            </a:pPr>
            <a:r>
              <a:rPr lang="en-US" sz="2400" smtClean="0"/>
              <a:t>Job sharing</a:t>
            </a:r>
          </a:p>
          <a:p>
            <a:pPr>
              <a:spcBef>
                <a:spcPct val="25000"/>
              </a:spcBef>
            </a:pPr>
            <a:r>
              <a:rPr lang="en-US" sz="2400" smtClean="0"/>
              <a:t>Contingent workers</a:t>
            </a:r>
          </a:p>
          <a:p>
            <a:endParaRPr lang="en-US" sz="2400" smtClean="0"/>
          </a:p>
        </p:txBody>
      </p:sp>
      <p:sp>
        <p:nvSpPr>
          <p:cNvPr id="5" name="Slide Number Placeholder 4"/>
          <p:cNvSpPr>
            <a:spLocks noGrp="1"/>
          </p:cNvSpPr>
          <p:nvPr>
            <p:ph type="sldNum" sz="quarter" idx="12"/>
          </p:nvPr>
        </p:nvSpPr>
        <p:spPr/>
        <p:txBody>
          <a:bodyPr/>
          <a:lstStyle/>
          <a:p>
            <a:fld id="{D0A174D1-A9B0-4F6C-B378-C20A6BA45DB8}"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0A174D1-A9B0-4F6C-B378-C20A6BA45DB8}" type="slidenum">
              <a:rPr lang="en-US" smtClean="0"/>
              <a:pPr/>
              <a:t>15</a:t>
            </a:fld>
            <a:endParaRPr lang="en-US"/>
          </a:p>
        </p:txBody>
      </p:sp>
      <p:sp>
        <p:nvSpPr>
          <p:cNvPr id="5" name="TextBox 4"/>
          <p:cNvSpPr txBox="1"/>
          <p:nvPr/>
        </p:nvSpPr>
        <p:spPr>
          <a:xfrm>
            <a:off x="990600" y="1143000"/>
            <a:ext cx="7315200" cy="1446550"/>
          </a:xfrm>
          <a:prstGeom prst="rect">
            <a:avLst/>
          </a:prstGeom>
          <a:noFill/>
        </p:spPr>
        <p:txBody>
          <a:bodyPr wrap="square" rtlCol="0">
            <a:spAutoFit/>
          </a:bodyPr>
          <a:lstStyle/>
          <a:p>
            <a:pPr algn="ctr"/>
            <a:r>
              <a:rPr lang="en-US" sz="8800" dirty="0" smtClean="0"/>
              <a:t>Thank You </a:t>
            </a:r>
            <a:r>
              <a:rPr lang="en-US" sz="8800" dirty="0" smtClean="0">
                <a:sym typeface="Wingdings" pitchFamily="2" charset="2"/>
              </a:rPr>
              <a:t> </a:t>
            </a:r>
            <a:endParaRPr lang="en-US" sz="8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PPT_Banner_CO11"/>
          <p:cNvPicPr>
            <a:picLocks noChangeAspect="1" noChangeArrowheads="1"/>
          </p:cNvPicPr>
          <p:nvPr/>
        </p:nvPicPr>
        <p:blipFill>
          <a:blip r:embed="rId3" cstate="print"/>
          <a:srcRect/>
          <a:stretch>
            <a:fillRect/>
          </a:stretch>
        </p:blipFill>
        <p:spPr bwMode="auto">
          <a:xfrm>
            <a:off x="0" y="0"/>
            <a:ext cx="9144000" cy="2578100"/>
          </a:xfrm>
          <a:prstGeom prst="rect">
            <a:avLst/>
          </a:prstGeom>
          <a:noFill/>
          <a:ln w="9525">
            <a:noFill/>
            <a:miter lim="800000"/>
            <a:headEnd/>
            <a:tailEnd/>
          </a:ln>
        </p:spPr>
      </p:pic>
      <p:sp>
        <p:nvSpPr>
          <p:cNvPr id="8195" name="TextBox 8"/>
          <p:cNvSpPr txBox="1">
            <a:spLocks noChangeArrowheads="1"/>
          </p:cNvSpPr>
          <p:nvPr/>
        </p:nvSpPr>
        <p:spPr bwMode="auto">
          <a:xfrm>
            <a:off x="609600" y="2286000"/>
            <a:ext cx="7924800" cy="2678113"/>
          </a:xfrm>
          <a:prstGeom prst="rect">
            <a:avLst/>
          </a:prstGeom>
          <a:noFill/>
          <a:ln w="9525">
            <a:noFill/>
            <a:miter lim="800000"/>
            <a:headEnd/>
            <a:tailEnd/>
          </a:ln>
        </p:spPr>
        <p:txBody>
          <a:bodyPr>
            <a:spAutoFit/>
          </a:bodyPr>
          <a:lstStyle/>
          <a:p>
            <a:pPr>
              <a:buFont typeface="Arial" charset="0"/>
              <a:buChar char="•"/>
            </a:pPr>
            <a:r>
              <a:rPr lang="en-US" sz="2400" b="1"/>
              <a:t>Describe </a:t>
            </a:r>
            <a:r>
              <a:rPr lang="en-US" sz="2400"/>
              <a:t>contemporary organizational designs</a:t>
            </a:r>
          </a:p>
          <a:p>
            <a:pPr>
              <a:buFont typeface="Arial" charset="0"/>
              <a:buChar char="•"/>
            </a:pPr>
            <a:r>
              <a:rPr lang="en-US" sz="2400" b="1"/>
              <a:t>Discuss </a:t>
            </a:r>
            <a:r>
              <a:rPr lang="en-US" sz="2400"/>
              <a:t>how</a:t>
            </a:r>
            <a:r>
              <a:rPr lang="en-US" sz="2400" b="1"/>
              <a:t> </a:t>
            </a:r>
            <a:r>
              <a:rPr lang="en-US" sz="2400"/>
              <a:t>organizations organize for collaboration</a:t>
            </a:r>
          </a:p>
          <a:p>
            <a:pPr>
              <a:buFont typeface="Arial" charset="0"/>
              <a:buChar char="•"/>
            </a:pPr>
            <a:r>
              <a:rPr lang="en-US" sz="2400" b="1"/>
              <a:t>Explain </a:t>
            </a:r>
            <a:r>
              <a:rPr lang="en-US" sz="2400"/>
              <a:t>flexible</a:t>
            </a:r>
            <a:r>
              <a:rPr lang="en-US" sz="2400" b="1"/>
              <a:t> </a:t>
            </a:r>
            <a:r>
              <a:rPr lang="en-US" sz="2400"/>
              <a:t>work arrangements used by organizations</a:t>
            </a:r>
          </a:p>
          <a:p>
            <a:pPr>
              <a:buFont typeface="Arial" charset="0"/>
              <a:buChar char="•"/>
            </a:pPr>
            <a:r>
              <a:rPr lang="en-US" sz="2400" b="1"/>
              <a:t>Discuss </a:t>
            </a:r>
            <a:r>
              <a:rPr lang="en-US" sz="2400"/>
              <a:t>organizing</a:t>
            </a:r>
            <a:r>
              <a:rPr lang="en-US" sz="2400" b="1"/>
              <a:t> </a:t>
            </a:r>
            <a:r>
              <a:rPr lang="en-US" sz="2400"/>
              <a:t>issues associated with a contingent workforce</a:t>
            </a:r>
          </a:p>
          <a:p>
            <a:pPr>
              <a:buFont typeface="Arial" charset="0"/>
              <a:buChar char="•"/>
            </a:pPr>
            <a:r>
              <a:rPr lang="en-US" sz="2400" b="1"/>
              <a:t>Describe </a:t>
            </a:r>
            <a:r>
              <a:rPr lang="en-US" sz="2400"/>
              <a:t>today’s</a:t>
            </a:r>
            <a:r>
              <a:rPr lang="en-US" sz="2400" b="1"/>
              <a:t> </a:t>
            </a:r>
            <a:r>
              <a:rPr lang="en-US" sz="2400"/>
              <a:t>organizational design challenges</a:t>
            </a:r>
          </a:p>
        </p:txBody>
      </p:sp>
      <p:sp>
        <p:nvSpPr>
          <p:cNvPr id="4" name="Slide Number Placeholder 3"/>
          <p:cNvSpPr>
            <a:spLocks noGrp="1"/>
          </p:cNvSpPr>
          <p:nvPr>
            <p:ph type="sldNum" sz="quarter" idx="12"/>
          </p:nvPr>
        </p:nvSpPr>
        <p:spPr/>
        <p:txBody>
          <a:bodyPr/>
          <a:lstStyle/>
          <a:p>
            <a:fld id="{D0A174D1-A9B0-4F6C-B378-C20A6BA45DB8}"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4000" dirty="0" smtClean="0"/>
              <a:t>Contemporary Organizational Designs</a:t>
            </a:r>
            <a:endParaRPr lang="en-US" sz="4000" dirty="0"/>
          </a:p>
        </p:txBody>
      </p:sp>
      <p:sp>
        <p:nvSpPr>
          <p:cNvPr id="9219" name="Content Placeholder 2"/>
          <p:cNvSpPr>
            <a:spLocks noGrp="1"/>
          </p:cNvSpPr>
          <p:nvPr>
            <p:ph sz="quarter" idx="1"/>
          </p:nvPr>
        </p:nvSpPr>
        <p:spPr/>
        <p:txBody>
          <a:bodyPr/>
          <a:lstStyle/>
          <a:p>
            <a:pPr algn="just"/>
            <a:r>
              <a:rPr lang="en-US" b="1" dirty="0" smtClean="0"/>
              <a:t>Team Structure - </a:t>
            </a:r>
            <a:r>
              <a:rPr lang="en-US" dirty="0" smtClean="0"/>
              <a:t>an organizational structure in which the entire organization is made up of work teams. Example- Motorola, HP, Xerox, Louis </a:t>
            </a:r>
            <a:r>
              <a:rPr lang="en-US" dirty="0" err="1" smtClean="0"/>
              <a:t>Vuitton</a:t>
            </a:r>
            <a:r>
              <a:rPr lang="en-US" dirty="0" smtClean="0"/>
              <a:t>, etc.</a:t>
            </a:r>
          </a:p>
          <a:p>
            <a:pPr algn="just">
              <a:buNone/>
            </a:pPr>
            <a:endParaRPr lang="en-US" dirty="0" smtClean="0"/>
          </a:p>
          <a:p>
            <a:pPr algn="just"/>
            <a:r>
              <a:rPr lang="en-US" b="1" dirty="0" smtClean="0"/>
              <a:t>Matrix Structure - </a:t>
            </a:r>
            <a:r>
              <a:rPr lang="en-US" dirty="0" smtClean="0"/>
              <a:t>an organizational structure that assigns specialists from different  functional departments to work on one or more projects. Surprisingly this structure defies the principle of </a:t>
            </a:r>
            <a:r>
              <a:rPr lang="en-US" i="1" dirty="0" smtClean="0"/>
              <a:t>‘Unity </a:t>
            </a:r>
            <a:r>
              <a:rPr lang="en-US" i="1" smtClean="0"/>
              <a:t>of Command’. </a:t>
            </a:r>
            <a:endParaRPr lang="en-US" dirty="0" smtClean="0"/>
          </a:p>
        </p:txBody>
      </p:sp>
      <p:sp>
        <p:nvSpPr>
          <p:cNvPr id="4" name="Slide Number Placeholder 3"/>
          <p:cNvSpPr>
            <a:spLocks noGrp="1"/>
          </p:cNvSpPr>
          <p:nvPr>
            <p:ph type="sldNum" sz="quarter" idx="12"/>
          </p:nvPr>
        </p:nvSpPr>
        <p:spPr/>
        <p:txBody>
          <a:bodyPr/>
          <a:lstStyle/>
          <a:p>
            <a:fld id="{D0A174D1-A9B0-4F6C-B378-C20A6BA45DB8}"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3200" dirty="0" smtClean="0"/>
              <a:t>Contemporary Organizational Designs (cont.)</a:t>
            </a:r>
            <a:endParaRPr lang="en-US" sz="3200" dirty="0"/>
          </a:p>
        </p:txBody>
      </p:sp>
      <p:sp>
        <p:nvSpPr>
          <p:cNvPr id="10243" name="Content Placeholder 2"/>
          <p:cNvSpPr>
            <a:spLocks noGrp="1"/>
          </p:cNvSpPr>
          <p:nvPr>
            <p:ph sz="quarter" idx="1"/>
          </p:nvPr>
        </p:nvSpPr>
        <p:spPr/>
        <p:txBody>
          <a:bodyPr>
            <a:normAutofit/>
          </a:bodyPr>
          <a:lstStyle/>
          <a:p>
            <a:r>
              <a:rPr lang="en-US" b="1" dirty="0" smtClean="0"/>
              <a:t>Project Structure  - </a:t>
            </a:r>
            <a:r>
              <a:rPr lang="en-US" dirty="0" smtClean="0"/>
              <a:t>an organizational structure in which employees continuously work on projects. </a:t>
            </a:r>
          </a:p>
          <a:p>
            <a:endParaRPr lang="en-US" dirty="0" smtClean="0"/>
          </a:p>
          <a:p>
            <a:pPr algn="just"/>
            <a:r>
              <a:rPr lang="en-US" b="1" dirty="0" smtClean="0"/>
              <a:t>Boundary-less Organization</a:t>
            </a:r>
            <a:r>
              <a:rPr lang="en-US" dirty="0" smtClean="0"/>
              <a:t>  - an organization whose design is not defined by, or limited to, the horizontal, vertical, or external boundaries imposed by a predefined structure, example- General Electronics. </a:t>
            </a:r>
          </a:p>
          <a:p>
            <a:pPr algn="just">
              <a:buNone/>
            </a:pPr>
            <a:endParaRPr lang="en-US" dirty="0" smtClean="0"/>
          </a:p>
        </p:txBody>
      </p:sp>
      <p:sp>
        <p:nvSpPr>
          <p:cNvPr id="4" name="Slide Number Placeholder 3"/>
          <p:cNvSpPr>
            <a:spLocks noGrp="1"/>
          </p:cNvSpPr>
          <p:nvPr>
            <p:ph type="sldNum" sz="quarter" idx="12"/>
          </p:nvPr>
        </p:nvSpPr>
        <p:spPr/>
        <p:txBody>
          <a:bodyPr/>
          <a:lstStyle/>
          <a:p>
            <a:fld id="{D0A174D1-A9B0-4F6C-B378-C20A6BA45DB8}"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3200" dirty="0" smtClean="0"/>
              <a:t>Contemporary Organizational Designs (cont.)</a:t>
            </a:r>
            <a:endParaRPr lang="en-US" sz="3200" dirty="0"/>
          </a:p>
        </p:txBody>
      </p:sp>
      <p:sp>
        <p:nvSpPr>
          <p:cNvPr id="11267" name="Content Placeholder 2"/>
          <p:cNvSpPr>
            <a:spLocks noGrp="1"/>
          </p:cNvSpPr>
          <p:nvPr>
            <p:ph sz="quarter" idx="1"/>
          </p:nvPr>
        </p:nvSpPr>
        <p:spPr/>
        <p:txBody>
          <a:bodyPr/>
          <a:lstStyle/>
          <a:p>
            <a:pPr algn="just"/>
            <a:r>
              <a:rPr lang="en-US" b="1" dirty="0" smtClean="0"/>
              <a:t>Virtual Organization</a:t>
            </a:r>
            <a:r>
              <a:rPr lang="en-US" dirty="0" smtClean="0"/>
              <a:t> - an organization that consists of a small core of full-time employees and outside specialists temporarily hired as needed to work on projects.</a:t>
            </a:r>
          </a:p>
          <a:p>
            <a:pPr algn="just">
              <a:buNone/>
            </a:pPr>
            <a:endParaRPr lang="en-US" dirty="0" smtClean="0"/>
          </a:p>
          <a:p>
            <a:pPr algn="just"/>
            <a:r>
              <a:rPr lang="en-US" b="1" dirty="0" smtClean="0"/>
              <a:t>Network Organization</a:t>
            </a:r>
            <a:r>
              <a:rPr lang="en-US" dirty="0" smtClean="0"/>
              <a:t> - an organization that uses its own employees to do some work  activities and networks of outside suppliers to provide other needed product components or work processes.</a:t>
            </a:r>
          </a:p>
        </p:txBody>
      </p:sp>
      <p:sp>
        <p:nvSpPr>
          <p:cNvPr id="4" name="Slide Number Placeholder 3"/>
          <p:cNvSpPr>
            <a:spLocks noGrp="1"/>
          </p:cNvSpPr>
          <p:nvPr>
            <p:ph type="sldNum" sz="quarter" idx="12"/>
          </p:nvPr>
        </p:nvSpPr>
        <p:spPr/>
        <p:txBody>
          <a:bodyPr/>
          <a:lstStyle/>
          <a:p>
            <a:fld id="{D0A174D1-A9B0-4F6C-B378-C20A6BA45DB8}"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3200" dirty="0" smtClean="0"/>
              <a:t>Contemporary Organizational Designs (cont.)</a:t>
            </a:r>
            <a:endParaRPr lang="en-US" sz="3200" dirty="0"/>
          </a:p>
        </p:txBody>
      </p:sp>
      <p:sp>
        <p:nvSpPr>
          <p:cNvPr id="12291" name="Content Placeholder 2"/>
          <p:cNvSpPr>
            <a:spLocks noGrp="1"/>
          </p:cNvSpPr>
          <p:nvPr>
            <p:ph sz="quarter" idx="1"/>
          </p:nvPr>
        </p:nvSpPr>
        <p:spPr/>
        <p:txBody>
          <a:bodyPr>
            <a:normAutofit/>
          </a:bodyPr>
          <a:lstStyle/>
          <a:p>
            <a:pPr algn="just"/>
            <a:r>
              <a:rPr lang="en-US" sz="2400" b="1" dirty="0" smtClean="0"/>
              <a:t>Learning Organization </a:t>
            </a:r>
            <a:r>
              <a:rPr lang="en-US" sz="2400" dirty="0" smtClean="0"/>
              <a:t>- an organization that has developed the capacity to continuously learn, adapt, and change</a:t>
            </a:r>
          </a:p>
        </p:txBody>
      </p:sp>
      <p:sp>
        <p:nvSpPr>
          <p:cNvPr id="4" name="Slide Number Placeholder 3"/>
          <p:cNvSpPr>
            <a:spLocks noGrp="1"/>
          </p:cNvSpPr>
          <p:nvPr>
            <p:ph type="sldNum" sz="quarter" idx="12"/>
          </p:nvPr>
        </p:nvSpPr>
        <p:spPr/>
        <p:txBody>
          <a:bodyPr/>
          <a:lstStyle/>
          <a:p>
            <a:fld id="{D0A174D1-A9B0-4F6C-B378-C20A6BA45DB8}" type="slidenum">
              <a:rPr lang="en-US" smtClean="0"/>
              <a:pPr/>
              <a:t>6</a:t>
            </a:fld>
            <a:endParaRPr lang="en-US"/>
          </a:p>
        </p:txBody>
      </p:sp>
      <p:pic>
        <p:nvPicPr>
          <p:cNvPr id="6" name="Picture 3"/>
          <p:cNvPicPr>
            <a:picLocks noChangeAspect="1" noChangeArrowheads="1"/>
          </p:cNvPicPr>
          <p:nvPr/>
        </p:nvPicPr>
        <p:blipFill>
          <a:blip r:embed="rId3" cstate="print"/>
          <a:srcRect/>
          <a:stretch>
            <a:fillRect/>
          </a:stretch>
        </p:blipFill>
        <p:spPr>
          <a:xfrm>
            <a:off x="304800" y="2971800"/>
            <a:ext cx="8528050" cy="2057400"/>
          </a:xfrm>
          <a:prstGeom prst="rect">
            <a:avLst/>
          </a:prstGeom>
          <a:noFill/>
        </p:spPr>
      </p:pic>
      <p:sp>
        <p:nvSpPr>
          <p:cNvPr id="7" name="Rectangle 6"/>
          <p:cNvSpPr/>
          <p:nvPr/>
        </p:nvSpPr>
        <p:spPr>
          <a:xfrm>
            <a:off x="381000" y="5105400"/>
            <a:ext cx="8305800" cy="1077218"/>
          </a:xfrm>
          <a:prstGeom prst="rect">
            <a:avLst/>
          </a:prstGeom>
        </p:spPr>
        <p:txBody>
          <a:bodyPr wrap="square">
            <a:spAutoFit/>
          </a:bodyPr>
          <a:lstStyle/>
          <a:p>
            <a:pPr algn="just"/>
            <a:r>
              <a:rPr lang="en-US" sz="1600" dirty="0" smtClean="0"/>
              <a:t>Organizations need to be lean, flexible, and innovative; that is, they need to be more organic. So managers are finding creative ways to structure and organize work. These contemporary designs include team structures, matrix and project structures, boundary less organizations, and learning organizations.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sz="3600" dirty="0" smtClean="0"/>
              <a:t>Contemporary Organizational Designs (cont.)</a:t>
            </a:r>
            <a:endParaRPr lang="en-US" sz="3600" dirty="0"/>
          </a:p>
        </p:txBody>
      </p:sp>
      <p:pic>
        <p:nvPicPr>
          <p:cNvPr id="14339" name="Picture 2"/>
          <p:cNvPicPr>
            <a:picLocks noGrp="1" noChangeAspect="1" noChangeArrowheads="1"/>
          </p:cNvPicPr>
          <p:nvPr>
            <p:ph sz="quarter" idx="1"/>
          </p:nvPr>
        </p:nvPicPr>
        <p:blipFill>
          <a:blip r:embed="rId3" cstate="print"/>
          <a:srcRect/>
          <a:stretch>
            <a:fillRect/>
          </a:stretch>
        </p:blipFill>
        <p:spPr>
          <a:xfrm>
            <a:off x="304799" y="1600200"/>
            <a:ext cx="8534401" cy="2286000"/>
          </a:xfrm>
          <a:noFill/>
        </p:spPr>
      </p:pic>
      <p:sp>
        <p:nvSpPr>
          <p:cNvPr id="4" name="Slide Number Placeholder 3"/>
          <p:cNvSpPr>
            <a:spLocks noGrp="1"/>
          </p:cNvSpPr>
          <p:nvPr>
            <p:ph type="sldNum" sz="quarter" idx="12"/>
          </p:nvPr>
        </p:nvSpPr>
        <p:spPr/>
        <p:txBody>
          <a:bodyPr/>
          <a:lstStyle/>
          <a:p>
            <a:fld id="{D0A174D1-A9B0-4F6C-B378-C20A6BA45DB8}" type="slidenum">
              <a:rPr lang="en-US" smtClean="0"/>
              <a:pPr/>
              <a:t>7</a:t>
            </a:fld>
            <a:endParaRPr lang="en-US"/>
          </a:p>
        </p:txBody>
      </p:sp>
      <p:pic>
        <p:nvPicPr>
          <p:cNvPr id="6" name="Picture 2"/>
          <p:cNvPicPr>
            <a:picLocks noChangeAspect="1" noChangeArrowheads="1"/>
          </p:cNvPicPr>
          <p:nvPr/>
        </p:nvPicPr>
        <p:blipFill>
          <a:blip r:embed="rId4" cstate="print"/>
          <a:srcRect/>
          <a:stretch>
            <a:fillRect/>
          </a:stretch>
        </p:blipFill>
        <p:spPr>
          <a:xfrm>
            <a:off x="228600" y="3962400"/>
            <a:ext cx="8601075" cy="232251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sz="3600" dirty="0" smtClean="0"/>
              <a:t>Contemporary Organizational Designs (cont.)</a:t>
            </a:r>
            <a:endParaRPr lang="en-US" sz="3600" dirty="0"/>
          </a:p>
        </p:txBody>
      </p:sp>
      <p:pic>
        <p:nvPicPr>
          <p:cNvPr id="16387" name="Picture 2"/>
          <p:cNvPicPr>
            <a:picLocks noGrp="1" noChangeAspect="1" noChangeArrowheads="1"/>
          </p:cNvPicPr>
          <p:nvPr>
            <p:ph sz="quarter" idx="1"/>
          </p:nvPr>
        </p:nvPicPr>
        <p:blipFill>
          <a:blip r:embed="rId3" cstate="print"/>
          <a:srcRect/>
          <a:stretch>
            <a:fillRect/>
          </a:stretch>
        </p:blipFill>
        <p:spPr>
          <a:xfrm>
            <a:off x="176213" y="1600200"/>
            <a:ext cx="8815387" cy="2438400"/>
          </a:xfrm>
          <a:noFill/>
        </p:spPr>
      </p:pic>
      <p:sp>
        <p:nvSpPr>
          <p:cNvPr id="4" name="Slide Number Placeholder 3"/>
          <p:cNvSpPr>
            <a:spLocks noGrp="1"/>
          </p:cNvSpPr>
          <p:nvPr>
            <p:ph type="sldNum" sz="quarter" idx="12"/>
          </p:nvPr>
        </p:nvSpPr>
        <p:spPr/>
        <p:txBody>
          <a:bodyPr/>
          <a:lstStyle/>
          <a:p>
            <a:fld id="{D0A174D1-A9B0-4F6C-B378-C20A6BA45DB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Internal Collaboration</a:t>
            </a:r>
            <a:endParaRPr lang="en-US" dirty="0"/>
          </a:p>
        </p:txBody>
      </p:sp>
      <p:sp>
        <p:nvSpPr>
          <p:cNvPr id="18435" name="Content Placeholder 2"/>
          <p:cNvSpPr>
            <a:spLocks noGrp="1"/>
          </p:cNvSpPr>
          <p:nvPr>
            <p:ph sz="quarter" idx="1"/>
          </p:nvPr>
        </p:nvSpPr>
        <p:spPr>
          <a:xfrm>
            <a:off x="301752" y="1527048"/>
            <a:ext cx="8503920" cy="4721352"/>
          </a:xfrm>
        </p:spPr>
        <p:txBody>
          <a:bodyPr/>
          <a:lstStyle/>
          <a:p>
            <a:pPr algn="just"/>
            <a:r>
              <a:rPr lang="en-US" b="1" dirty="0" smtClean="0"/>
              <a:t>Cross-functional team - </a:t>
            </a:r>
            <a:r>
              <a:rPr lang="en-US" dirty="0" smtClean="0"/>
              <a:t>a work team composed of individuals from various functional specialties.</a:t>
            </a:r>
          </a:p>
          <a:p>
            <a:pPr algn="just">
              <a:buNone/>
            </a:pPr>
            <a:endParaRPr lang="en-US" dirty="0" smtClean="0"/>
          </a:p>
          <a:p>
            <a:pPr algn="just"/>
            <a:r>
              <a:rPr lang="en-US" b="1" dirty="0" smtClean="0"/>
              <a:t>Task force (or ad hoc committee) </a:t>
            </a:r>
            <a:r>
              <a:rPr lang="en-US" dirty="0" smtClean="0"/>
              <a:t>-</a:t>
            </a:r>
            <a:r>
              <a:rPr lang="en-US" b="1" dirty="0" smtClean="0"/>
              <a:t> </a:t>
            </a:r>
            <a:r>
              <a:rPr lang="en-US" dirty="0" smtClean="0"/>
              <a:t>a temporary committee or team formed to tackle a specific short-term problem affecting several departments.</a:t>
            </a:r>
          </a:p>
        </p:txBody>
      </p:sp>
      <p:sp>
        <p:nvSpPr>
          <p:cNvPr id="4" name="Slide Number Placeholder 3"/>
          <p:cNvSpPr>
            <a:spLocks noGrp="1"/>
          </p:cNvSpPr>
          <p:nvPr>
            <p:ph type="sldNum" sz="quarter" idx="12"/>
          </p:nvPr>
        </p:nvSpPr>
        <p:spPr/>
        <p:txBody>
          <a:bodyPr/>
          <a:lstStyle/>
          <a:p>
            <a:fld id="{D0A174D1-A9B0-4F6C-B378-C20A6BA45DB8}"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107</TotalTime>
  <Words>905</Words>
  <Application>Microsoft Office PowerPoint</Application>
  <PresentationFormat>On-screen Show (4:3)</PresentationFormat>
  <Paragraphs>90</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Chapter-11, Adaptive Organizational Design</vt:lpstr>
      <vt:lpstr>Slide 2</vt:lpstr>
      <vt:lpstr>Contemporary Organizational Designs</vt:lpstr>
      <vt:lpstr>Contemporary Organizational Designs (cont.)</vt:lpstr>
      <vt:lpstr>Contemporary Organizational Designs (cont.)</vt:lpstr>
      <vt:lpstr>Contemporary Organizational Designs (cont.)</vt:lpstr>
      <vt:lpstr>Contemporary Organizational Designs (cont.)</vt:lpstr>
      <vt:lpstr>Contemporary Organizational Designs (cont.)</vt:lpstr>
      <vt:lpstr>Internal Collaboration</vt:lpstr>
      <vt:lpstr>Flexible Work Arrangements</vt:lpstr>
      <vt:lpstr>Flexible Work Arrangements (cont.)</vt:lpstr>
      <vt:lpstr>Flexible Work Arrangements (cont.)</vt:lpstr>
      <vt:lpstr>Contingent Workforce</vt:lpstr>
      <vt:lpstr>Terms to Know</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Akib's pc</cp:lastModifiedBy>
  <cp:revision>13</cp:revision>
  <dcterms:created xsi:type="dcterms:W3CDTF">2015-03-23T08:00:33Z</dcterms:created>
  <dcterms:modified xsi:type="dcterms:W3CDTF">2016-11-19T00:55:18Z</dcterms:modified>
</cp:coreProperties>
</file>